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5.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6.xml" ContentType="application/vnd.openxmlformats-officedocument.presentationml.notesSlide+xml"/>
  <Override PartName="/ppt/embeddings/oleObject12.bin" ContentType="application/vnd.openxmlformats-officedocument.oleObject"/>
  <Override PartName="/ppt/notesSlides/notesSlide7.xml" ContentType="application/vnd.openxmlformats-officedocument.presentationml.notesSlide+xml"/>
  <Override PartName="/ppt/embeddings/Microsoft_Equation1.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3.bin" ContentType="application/vnd.openxmlformats-officedocument.oleObject"/>
  <Override PartName="/ppt/notesSlides/notesSlide10.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notesSlides/notesSlide11.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12.xml" ContentType="application/vnd.openxmlformats-officedocument.presentationml.notesSlide+xml"/>
  <Override PartName="/ppt/embeddings/oleObject22.bin" ContentType="application/vnd.openxmlformats-officedocument.oleObject"/>
  <Override PartName="/ppt/notesSlides/notesSlide13.xml" ContentType="application/vnd.openxmlformats-officedocument.presentationml.notesSlide+xml"/>
  <Override PartName="/ppt/embeddings/oleObject23.bin" ContentType="application/vnd.openxmlformats-officedocument.oleObject"/>
  <Override PartName="/ppt/notesSlides/notesSlide14.xml" ContentType="application/vnd.openxmlformats-officedocument.presentationml.notesSlide+xml"/>
  <Override PartName="/ppt/embeddings/oleObject24.bin" ContentType="application/vnd.openxmlformats-officedocument.oleObject"/>
  <Override PartName="/ppt/notesSlides/notesSlide15.xml" ContentType="application/vnd.openxmlformats-officedocument.presentationml.notesSlide+xml"/>
  <Override PartName="/ppt/embeddings/oleObject25.bin" ContentType="application/vnd.openxmlformats-officedocument.oleObject"/>
  <Override PartName="/ppt/notesSlides/notesSlide16.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28.bin" ContentType="application/vnd.openxmlformats-officedocument.oleObject"/>
  <Override PartName="/ppt/notesSlides/notesSlide22.xml" ContentType="application/vnd.openxmlformats-officedocument.presentationml.notesSlide+xml"/>
  <Override PartName="/ppt/embeddings/oleObject29.bin" ContentType="application/vnd.openxmlformats-officedocument.oleObject"/>
  <Override PartName="/ppt/notesSlides/notesSlide23.xml" ContentType="application/vnd.openxmlformats-officedocument.presentationml.notesSlide+xml"/>
  <Override PartName="/ppt/embeddings/oleObject30.bin" ContentType="application/vnd.openxmlformats-officedocument.oleObject"/>
  <Override PartName="/ppt/notesSlides/notesSlide24.xml" ContentType="application/vnd.openxmlformats-officedocument.presentationml.notesSlide+xml"/>
  <Override PartName="/ppt/embeddings/oleObject31.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handoutMasterIdLst>
    <p:handoutMasterId r:id="rId31"/>
  </p:handoutMasterIdLst>
  <p:sldIdLst>
    <p:sldId id="566" r:id="rId2"/>
    <p:sldId id="477" r:id="rId3"/>
    <p:sldId id="478" r:id="rId4"/>
    <p:sldId id="479" r:id="rId5"/>
    <p:sldId id="480" r:id="rId6"/>
    <p:sldId id="481" r:id="rId7"/>
    <p:sldId id="565" r:id="rId8"/>
    <p:sldId id="510" r:id="rId9"/>
    <p:sldId id="511" r:id="rId10"/>
    <p:sldId id="513" r:id="rId11"/>
    <p:sldId id="514" r:id="rId12"/>
    <p:sldId id="515" r:id="rId13"/>
    <p:sldId id="516" r:id="rId14"/>
    <p:sldId id="517" r:id="rId15"/>
    <p:sldId id="518" r:id="rId16"/>
    <p:sldId id="519" r:id="rId17"/>
    <p:sldId id="520" r:id="rId18"/>
    <p:sldId id="521" r:id="rId19"/>
    <p:sldId id="522" r:id="rId20"/>
    <p:sldId id="538" r:id="rId21"/>
    <p:sldId id="539" r:id="rId22"/>
    <p:sldId id="540" r:id="rId23"/>
    <p:sldId id="541" r:id="rId24"/>
    <p:sldId id="542" r:id="rId25"/>
    <p:sldId id="543" r:id="rId26"/>
    <p:sldId id="544" r:id="rId27"/>
    <p:sldId id="563" r:id="rId28"/>
    <p:sldId id="564"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clrMru>
    <a:srgbClr val="800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47706" autoAdjust="0"/>
  </p:normalViewPr>
  <p:slideViewPr>
    <p:cSldViewPr snapToGrid="0">
      <p:cViewPr varScale="1">
        <p:scale>
          <a:sx n="46" d="100"/>
          <a:sy n="46" d="100"/>
        </p:scale>
        <p:origin x="-241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90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3.emf"/><Relationship Id="rId7" Type="http://schemas.openxmlformats.org/officeDocument/2006/relationships/image" Target="../media/image8.emf"/><Relationship Id="rId8" Type="http://schemas.openxmlformats.org/officeDocument/2006/relationships/image" Target="../media/image9.emf"/><Relationship Id="rId1" Type="http://schemas.openxmlformats.org/officeDocument/2006/relationships/image" Target="../media/image2.emf"/><Relationship Id="rId2"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3.emf"/><Relationship Id="rId6" Type="http://schemas.openxmlformats.org/officeDocument/2006/relationships/image" Target="../media/image15.emf"/><Relationship Id="rId1" Type="http://schemas.openxmlformats.org/officeDocument/2006/relationships/image" Target="../media/image2.emf"/><Relationship Id="rId2"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B5162E-5E0C-8C4E-B94C-0B765C061F95}" type="datetimeFigureOut">
              <a:rPr lang="en-US" smtClean="0"/>
              <a:t>5/15/13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EE60D8-A887-B449-9C01-F090D2457F27}" type="slidenum">
              <a:rPr lang="en-US" smtClean="0"/>
              <a:t>‹#›</a:t>
            </a:fld>
            <a:endParaRPr lang="en-US"/>
          </a:p>
        </p:txBody>
      </p:sp>
    </p:spTree>
    <p:extLst>
      <p:ext uri="{BB962C8B-B14F-4D97-AF65-F5344CB8AC3E}">
        <p14:creationId xmlns:p14="http://schemas.microsoft.com/office/powerpoint/2010/main" val="2508467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B4305470-970B-4848-A7B7-CC72DBBCEDEB}" type="slidenum">
              <a:rPr lang="en-US"/>
              <a:pPr/>
              <a:t>‹#›</a:t>
            </a:fld>
            <a:endParaRPr lang="en-US"/>
          </a:p>
        </p:txBody>
      </p:sp>
    </p:spTree>
    <p:extLst>
      <p:ext uri="{BB962C8B-B14F-4D97-AF65-F5344CB8AC3E}">
        <p14:creationId xmlns:p14="http://schemas.microsoft.com/office/powerpoint/2010/main" val="15882302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cs typeface="ヒラギノ角ゴ Pro W3" charset="0"/>
              </a:rPr>
              <a:t>WRITTEN BY: Steven Pollock (CU-Boulder)</a:t>
            </a:r>
          </a:p>
          <a:p>
            <a:pPr eaLnBrk="1" hangingPunct="1"/>
            <a:endParaRPr lang="en-US">
              <a:ea typeface="ヒラギノ角ゴ Pro W3" charset="0"/>
              <a:cs typeface="ヒラギノ角ゴ Pro W3"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E3A8571-76A8-504B-B790-9C3E3EB9CABF}"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026"/>
          <p:cNvSpPr>
            <a:spLocks noGrp="1" noRot="1" noChangeAspect="1" noChangeArrowheads="1" noTextEdit="1"/>
          </p:cNvSpPr>
          <p:nvPr>
            <p:ph type="sldImg"/>
          </p:nvPr>
        </p:nvSpPr>
        <p:spPr>
          <a:ln/>
        </p:spPr>
      </p:sp>
      <p:sp>
        <p:nvSpPr>
          <p:cNvPr id="9830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E</a:t>
            </a:r>
          </a:p>
          <a:p>
            <a:pPr eaLnBrk="1" hangingPunct="1"/>
            <a:r>
              <a:rPr lang="en-US" dirty="0">
                <a:ea typeface="ヒラギノ角ゴ Pro W3" charset="0"/>
                <a:cs typeface="ヒラギノ角ゴ Pro W3" charset="0"/>
              </a:rPr>
              <a:t>USED IN: </a:t>
            </a:r>
            <a:r>
              <a:rPr lang="en-US" dirty="0" smtClean="0">
                <a:ea typeface="ヒラギノ角ゴ Pro W3" charset="0"/>
                <a:cs typeface="ヒラギノ角ゴ Pro W3" charset="0"/>
              </a:rPr>
              <a:t> Spring 2013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 25</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a:t>
            </a:r>
            <a:r>
              <a:rPr lang="en-US" dirty="0" smtClean="0">
                <a:ea typeface="ヒラギノ角ゴ Pro W3" charset="0"/>
                <a:cs typeface="ヒラギノ角ゴ Pro W3" charset="0"/>
              </a:rPr>
              <a:t>6, 17, 7, 4, </a:t>
            </a:r>
            <a:r>
              <a:rPr lang="en-US" b="1" dirty="0" smtClean="0">
                <a:ea typeface="ヒラギノ角ゴ Pro W3" charset="0"/>
                <a:cs typeface="ヒラギノ角ゴ Pro W3" charset="0"/>
              </a:rPr>
              <a:t>[[67]]</a:t>
            </a:r>
            <a:endParaRPr lang="en-US" dirty="0">
              <a:ea typeface="ヒラギノ角ゴ Pro W3" charset="0"/>
              <a:cs typeface="ヒラギノ角ゴ Pro W3" charset="0"/>
            </a:endParaRPr>
          </a:p>
          <a:p>
            <a:r>
              <a:rPr lang="en-US" b="1" dirty="0">
                <a:ea typeface="ヒラギノ角ゴ Pro W3" charset="0"/>
                <a:cs typeface="ヒラギノ角ゴ Pro W3" charset="0"/>
              </a:rPr>
              <a:t>INSTRUCTOR NOTES:  </a:t>
            </a:r>
            <a:r>
              <a:rPr lang="en-US" dirty="0">
                <a:ea typeface="ヒラギノ角ゴ Pro W3" charset="0"/>
                <a:cs typeface="ヒラギノ角ゴ Pro W3" charset="0"/>
              </a:rPr>
              <a:t>Skipped. (We talked about it with the previous one).  My answer: E If you don</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t know it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*linear*, then knowing D is not enough to determine E. (Even if it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still x-y symmetric/infinite, you still don</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t know how much it polarizes!</a:t>
            </a:r>
            <a:r>
              <a:rPr lang="en-US" altLang="ja-JP" dirty="0" smtClean="0">
                <a:ea typeface="ヒラギノ角ゴ Pro W3" charset="0"/>
                <a:cs typeface="ヒラギノ角ゴ Pro W3" charset="0"/>
              </a:rPr>
              <a:t>)</a:t>
            </a:r>
          </a:p>
          <a:p>
            <a:r>
              <a:rPr lang="en-US" altLang="ja-JP" dirty="0" smtClean="0">
                <a:ea typeface="ヒラギノ角ゴ Pro W3" charset="0"/>
                <a:cs typeface="ヒラギノ角ゴ Pro W3" charset="0"/>
              </a:rPr>
              <a:t>Asked it</a:t>
            </a:r>
            <a:r>
              <a:rPr lang="en-US" altLang="ja-JP" baseline="0" dirty="0" smtClean="0">
                <a:ea typeface="ヒラギノ角ゴ Pro W3" charset="0"/>
                <a:cs typeface="ヒラギノ角ゴ Pro W3" charset="0"/>
              </a:rPr>
              <a:t> in 2013, tried to point them to answer E (Noted that there was a “new” answer that wasn’t on the previous question) </a:t>
            </a:r>
          </a:p>
          <a:p>
            <a:r>
              <a:rPr lang="en-US" altLang="ja-JP" b="0" baseline="0" dirty="0" smtClean="0">
                <a:ea typeface="ヒラギノ角ゴ Pro W3" charset="0"/>
                <a:cs typeface="ヒラギノ角ゴ Pro W3" charset="0"/>
              </a:rPr>
              <a:t>It’s slightly mean, of course, to make E be the correct answer. It’s a decent question for discussion, though –merely pointing out that different materials could polarize totally differently, giving very different E fields, so clearly you can’t “find E everywhere” without more info! One student pointed out that you CAN find E outside the capacitor (it’s zero). Nice point…</a:t>
            </a:r>
            <a:endParaRPr lang="en-US" altLang="ja-JP" b="0" dirty="0" smtClean="0">
              <a:ea typeface="ヒラギノ角ゴ Pro W3" charset="0"/>
              <a:cs typeface="ヒラギノ角ゴ Pro W3" charset="0"/>
            </a:endParaRPr>
          </a:p>
          <a:p>
            <a:endParaRPr lang="en-US" altLang="ja-JP" dirty="0" smtClean="0">
              <a:ea typeface="ヒラギノ角ゴ Pro W3" charset="0"/>
              <a:cs typeface="ヒラギノ角ゴ Pro W3" charset="0"/>
            </a:endParaRPr>
          </a:p>
          <a:p>
            <a:r>
              <a:rPr lang="en-US" altLang="ja-JP" dirty="0" smtClean="0">
                <a:ea typeface="ヒラギノ角ゴ Pro W3" charset="0"/>
                <a:cs typeface="ヒラギノ角ゴ Pro W3" charset="0"/>
              </a:rPr>
              <a:t> </a:t>
            </a:r>
            <a:r>
              <a:rPr lang="en-US" altLang="ja-JP" dirty="0">
                <a:ea typeface="ヒラギノ角ゴ Pro W3" charset="0"/>
                <a:cs typeface="ヒラギノ角ゴ Pro W3" charset="0"/>
              </a:rPr>
              <a:t>-SJP</a:t>
            </a:r>
            <a:endParaRPr lang="en-US" altLang="ja-JP" b="1" dirty="0">
              <a:ea typeface="ヒラギノ角ゴ Pro W3" charset="0"/>
              <a:cs typeface="ヒラギノ角ゴ Pro W3" charset="0"/>
            </a:endParaRPr>
          </a:p>
          <a:p>
            <a:r>
              <a:rPr lang="en-US" dirty="0">
                <a:ea typeface="ヒラギノ角ゴ Pro W3" charset="0"/>
                <a:cs typeface="ヒラギノ角ゴ Pro W3" charset="0"/>
              </a:rPr>
              <a:t>WRITTEN BY: Steven Pollock (CU-Boulder)</a:t>
            </a:r>
          </a:p>
          <a:p>
            <a:endParaRPr lang="en-US" dirty="0">
              <a:ea typeface="ヒラギノ角ゴ Pro W3" charset="0"/>
              <a:cs typeface="ヒラギノ角ゴ Pro W3"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Added Spring 2014, just to get the definition up there. (And review in L25)</a:t>
            </a:r>
            <a:r>
              <a:rPr lang="en-US" baseline="0"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4305470-970B-4848-A7B7-CC72DBBCEDEB}" type="slidenum">
              <a:rPr lang="en-US" smtClean="0"/>
              <a:pPr/>
              <a:t>11</a:t>
            </a:fld>
            <a:endParaRPr lang="en-US"/>
          </a:p>
        </p:txBody>
      </p:sp>
    </p:spTree>
    <p:extLst>
      <p:ext uri="{BB962C8B-B14F-4D97-AF65-F5344CB8AC3E}">
        <p14:creationId xmlns:p14="http://schemas.microsoft.com/office/powerpoint/2010/main" val="2647613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0807C75B-9BA4-324F-87F7-5DF6FFB6708F}" type="slidenum">
              <a:rPr lang="en-US" sz="1200">
                <a:ea typeface="ＭＳ Ｐゴシック" charset="0"/>
                <a:cs typeface="ＭＳ Ｐゴシック" charset="0"/>
              </a:rPr>
              <a:pPr algn="r" eaLnBrk="1" hangingPunct="1"/>
              <a:t>12</a:t>
            </a:fld>
            <a:endParaRPr lang="en-US" sz="1200">
              <a:ea typeface="ＭＳ Ｐゴシック" charset="0"/>
              <a:cs typeface="ＭＳ Ｐゴシック" charset="0"/>
            </a:endParaRPr>
          </a:p>
        </p:txBody>
      </p:sp>
      <p:sp>
        <p:nvSpPr>
          <p:cNvPr id="102402" name="Rectangle 1026"/>
          <p:cNvSpPr>
            <a:spLocks noGrp="1" noRot="1" noChangeAspect="1" noChangeArrowheads="1" noTextEdit="1"/>
          </p:cNvSpPr>
          <p:nvPr>
            <p:ph type="sldImg"/>
          </p:nvPr>
        </p:nvSpPr>
        <p:spPr>
          <a:xfrm>
            <a:off x="1144588" y="687388"/>
            <a:ext cx="4570412" cy="3427412"/>
          </a:xfrm>
          <a:solidFill>
            <a:srgbClr val="FFFFFF"/>
          </a:solidFill>
          <a:ln/>
        </p:spPr>
      </p:sp>
      <p:sp>
        <p:nvSpPr>
          <p:cNvPr id="102403" name="Rectangle 1027"/>
          <p:cNvSpPr>
            <a:spLocks noGrp="1" noChangeArrowheads="1"/>
          </p:cNvSpPr>
          <p:nvPr>
            <p:ph type="body" idx="1"/>
          </p:nvPr>
        </p:nvSpPr>
        <p:spPr>
          <a:xfrm>
            <a:off x="914400" y="4344988"/>
            <a:ext cx="5029200" cy="4113212"/>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defTabSz="457200" eaLnBrk="1" hangingPunct="1"/>
            <a:r>
              <a:rPr lang="en-US" dirty="0">
                <a:ea typeface="ヒラギノ角ゴ Pro W3" charset="0"/>
                <a:cs typeface="ヒラギノ角ゴ Pro W3" charset="0"/>
              </a:rPr>
              <a:t>CORRECT ANSWER:  A</a:t>
            </a:r>
          </a:p>
          <a:p>
            <a:pPr defTabSz="457200"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2008 </a:t>
            </a:r>
            <a:r>
              <a:rPr lang="en-US" dirty="0" smtClean="0">
                <a:ea typeface="ヒラギノ角ゴ Pro W3" charset="0"/>
                <a:cs typeface="ヒラギノ角ゴ Pro W3" charset="0"/>
              </a:rPr>
              <a:t>and ‘13(</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defTabSz="457200"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8, Lecture 20, 1</a:t>
            </a:r>
            <a:r>
              <a:rPr lang="en-US" baseline="30000" dirty="0">
                <a:ea typeface="ヒラギノ角ゴ Pro W3" charset="0"/>
                <a:cs typeface="ヒラギノ角ゴ Pro W3" charset="0"/>
              </a:rPr>
              <a:t>st</a:t>
            </a:r>
            <a:r>
              <a:rPr lang="en-US" dirty="0">
                <a:ea typeface="ヒラギノ角ゴ Pro W3" charset="0"/>
                <a:cs typeface="ヒラギノ角ゴ Pro W3" charset="0"/>
              </a:rPr>
              <a:t> try, Week 9, Lecture 21, 2</a:t>
            </a:r>
            <a:r>
              <a:rPr lang="en-US" baseline="30000" dirty="0">
                <a:ea typeface="ヒラギノ角ゴ Pro W3" charset="0"/>
                <a:cs typeface="ヒラギノ角ゴ Pro W3" charset="0"/>
              </a:rPr>
              <a:t>nd</a:t>
            </a:r>
            <a:r>
              <a:rPr lang="en-US" dirty="0">
                <a:ea typeface="ヒラギノ角ゴ Pro W3" charset="0"/>
                <a:cs typeface="ヒラギノ角ゴ Pro W3" charset="0"/>
              </a:rPr>
              <a:t> try), Pollock (25)</a:t>
            </a:r>
          </a:p>
          <a:p>
            <a:pPr defTabSz="457200"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[[80%]] </a:t>
            </a:r>
            <a:r>
              <a:rPr lang="en-US" dirty="0">
                <a:ea typeface="ヒラギノ角ゴ Pro W3" charset="0"/>
                <a:cs typeface="ヒラギノ角ゴ Pro W3" charset="0"/>
              </a:rPr>
              <a:t>0 % 14 % 2 % 5 % (1</a:t>
            </a:r>
            <a:r>
              <a:rPr lang="en-US" baseline="30000" dirty="0">
                <a:ea typeface="ヒラギノ角ゴ Pro W3" charset="0"/>
                <a:cs typeface="ヒラギノ角ゴ Pro W3" charset="0"/>
              </a:rPr>
              <a:t>st</a:t>
            </a:r>
            <a:r>
              <a:rPr lang="en-US" dirty="0">
                <a:ea typeface="ヒラギノ角ゴ Pro W3" charset="0"/>
                <a:cs typeface="ヒラギノ角ゴ Pro W3" charset="0"/>
              </a:rPr>
              <a:t> try)  (FALL 2008 - 1ST TRY)</a:t>
            </a:r>
          </a:p>
          <a:p>
            <a:pPr defTabSz="457200" eaLnBrk="1" hangingPunct="1"/>
            <a:r>
              <a:rPr lang="en-US" b="1" dirty="0">
                <a:ea typeface="ヒラギノ角ゴ Pro W3" charset="0"/>
                <a:cs typeface="ヒラギノ角ゴ Pro W3" charset="0"/>
              </a:rPr>
              <a:t>		[[82%]]</a:t>
            </a:r>
            <a:r>
              <a:rPr lang="en-US" dirty="0">
                <a:ea typeface="ヒラギノ角ゴ Pro W3" charset="0"/>
                <a:cs typeface="ヒラギノ角ゴ Pro W3" charset="0"/>
              </a:rPr>
              <a:t> 5% 7% 0% 7% (2</a:t>
            </a:r>
            <a:r>
              <a:rPr lang="en-US" baseline="30000" dirty="0">
                <a:ea typeface="ヒラギノ角ゴ Pro W3" charset="0"/>
                <a:cs typeface="ヒラギノ角ゴ Pro W3" charset="0"/>
              </a:rPr>
              <a:t>nd</a:t>
            </a:r>
            <a:r>
              <a:rPr lang="en-US" dirty="0">
                <a:ea typeface="ヒラギノ角ゴ Pro W3" charset="0"/>
                <a:cs typeface="ヒラギノ角ゴ Pro W3" charset="0"/>
              </a:rPr>
              <a:t> try)   (FALL 2008, 2ND TRY)</a:t>
            </a:r>
          </a:p>
          <a:p>
            <a:pPr defTabSz="457200" eaLnBrk="1" hangingPunct="1"/>
            <a:r>
              <a:rPr lang="en-US" dirty="0">
                <a:ea typeface="ヒラギノ角ゴ Pro W3" charset="0"/>
                <a:cs typeface="ヒラギノ角ゴ Pro W3" charset="0"/>
              </a:rPr>
              <a:t>		</a:t>
            </a:r>
            <a:r>
              <a:rPr lang="en-US" b="1" dirty="0">
                <a:ea typeface="ヒラギノ角ゴ Pro W3" charset="0"/>
                <a:cs typeface="ヒラギノ角ゴ Pro W3" charset="0"/>
              </a:rPr>
              <a:t>[[90%]]</a:t>
            </a:r>
            <a:r>
              <a:rPr lang="en-US" dirty="0">
                <a:ea typeface="ヒラギノ角ゴ Pro W3" charset="0"/>
                <a:cs typeface="ヒラギノ角ゴ Pro W3" charset="0"/>
              </a:rPr>
              <a:t> 0% 5% 5% 0%  (SPRING 2008)</a:t>
            </a:r>
          </a:p>
          <a:p>
            <a:pPr defTabSz="457200"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 </a:t>
            </a:r>
            <a:r>
              <a:rPr lang="en-US" b="1" dirty="0">
                <a:ea typeface="ヒラギノ角ゴ Pro W3" charset="0"/>
                <a:cs typeface="ヒラギノ角ゴ Pro W3" charset="0"/>
              </a:rPr>
              <a:t>[[97%]] </a:t>
            </a:r>
            <a:r>
              <a:rPr lang="en-US" dirty="0">
                <a:ea typeface="ヒラギノ角ゴ Pro W3" charset="0"/>
                <a:cs typeface="ヒラギノ角ゴ Pro W3" charset="0"/>
              </a:rPr>
              <a:t>0 % 3 % 0 % 0% (FALL 2009</a:t>
            </a:r>
            <a:r>
              <a:rPr lang="en-US" dirty="0" smtClean="0">
                <a:ea typeface="ヒラギノ角ゴ Pro W3" charset="0"/>
                <a:cs typeface="ヒラギノ角ゴ Pro W3" charset="0"/>
              </a:rPr>
              <a:t>)</a:t>
            </a:r>
          </a:p>
          <a:p>
            <a:pPr defTabSz="457200"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[78]], </a:t>
            </a:r>
            <a:r>
              <a:rPr lang="en-US" b="0" dirty="0" smtClean="0">
                <a:ea typeface="ヒラギノ角ゴ Pro W3" charset="0"/>
                <a:cs typeface="ヒラギノ角ゴ Pro W3" charset="0"/>
              </a:rPr>
              <a:t>4, 15, 0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a:ea typeface="ヒラギノ角ゴ Pro W3" charset="0"/>
              <a:cs typeface="ヒラギノ角ゴ Pro W3" charset="0"/>
            </a:endParaRPr>
          </a:p>
          <a:p>
            <a:pPr defTabSz="457200" eaLnBrk="1" hangingPunct="1"/>
            <a:r>
              <a:rPr lang="en-US" b="1" dirty="0">
                <a:ea typeface="ヒラギノ角ゴ Pro W3" charset="0"/>
                <a:cs typeface="ヒラギノ角ゴ Pro W3" charset="0"/>
              </a:rPr>
              <a:t>INSTRUCTOR NOTES: </a:t>
            </a:r>
            <a:r>
              <a:rPr lang="en-US" b="1" dirty="0" smtClean="0">
                <a:ea typeface="ヒラギノ角ゴ Pro W3" charset="0"/>
                <a:cs typeface="ヒラギノ角ゴ Pro W3" charset="0"/>
              </a:rPr>
              <a:t>I added animation in 2013, let them figure it out first, THEN give answer options. </a:t>
            </a:r>
          </a:p>
          <a:p>
            <a:pPr defTabSz="457200" eaLnBrk="1" hangingPunct="1"/>
            <a:r>
              <a:rPr lang="en-US" dirty="0" smtClean="0">
                <a:ea typeface="ヒラギノ角ゴ Pro W3" charset="0"/>
                <a:cs typeface="ヒラギノ角ゴ Pro W3" charset="0"/>
              </a:rPr>
              <a:t>90</a:t>
            </a:r>
            <a:r>
              <a:rPr lang="en-US" dirty="0">
                <a:ea typeface="ヒラギノ角ゴ Pro W3" charset="0"/>
                <a:cs typeface="ヒラギノ角ゴ Pro W3" charset="0"/>
              </a:rPr>
              <a:t>% correct in SP08. At this point it was review, </a:t>
            </a:r>
            <a:r>
              <a:rPr lang="en-US" dirty="0" err="1">
                <a:ea typeface="ヒラギノ角ゴ Pro W3" charset="0"/>
                <a:cs typeface="ヒラギノ角ゴ Pro W3" charset="0"/>
              </a:rPr>
              <a:t>didn</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t seem to have troubles with it. (It also came AFTER the homework on this stuff!) </a:t>
            </a:r>
            <a:r>
              <a:rPr lang="en-US" altLang="ja-JP" dirty="0" smtClean="0">
                <a:ea typeface="ヒラギノ角ゴ Pro W3" charset="0"/>
                <a:cs typeface="ヒラギノ角ゴ Pro W3" charset="0"/>
              </a:rPr>
              <a:t> In ‘13 it’s before the homework, and still a few students falling for “</a:t>
            </a:r>
            <a:r>
              <a:rPr lang="en-US" altLang="ja-JP" dirty="0" err="1" smtClean="0">
                <a:ea typeface="ヒラギノ角ゴ Pro W3" charset="0"/>
                <a:cs typeface="ヒラギノ角ゴ Pro W3" charset="0"/>
              </a:rPr>
              <a:t>Q_total</a:t>
            </a:r>
            <a:r>
              <a:rPr lang="en-US" altLang="ja-JP" dirty="0" smtClean="0">
                <a:ea typeface="ヒラギノ角ゴ Pro W3" charset="0"/>
                <a:cs typeface="ヒラギノ角ゴ Pro W3" charset="0"/>
              </a:rPr>
              <a:t>” instead of “</a:t>
            </a:r>
            <a:r>
              <a:rPr lang="en-US" altLang="ja-JP" dirty="0" err="1" smtClean="0">
                <a:ea typeface="ヒラギノ角ゴ Pro W3" charset="0"/>
                <a:cs typeface="ヒラギノ角ゴ Pro W3" charset="0"/>
              </a:rPr>
              <a:t>Q_free</a:t>
            </a:r>
            <a:r>
              <a:rPr lang="en-US" altLang="ja-JP" dirty="0" smtClean="0">
                <a:ea typeface="ヒラギノ角ゴ Pro W3" charset="0"/>
                <a:cs typeface="ヒラギノ角ゴ Pro W3" charset="0"/>
              </a:rPr>
              <a:t>”. </a:t>
            </a:r>
          </a:p>
          <a:p>
            <a:pPr defTabSz="457200" eaLnBrk="1" hangingPunct="1"/>
            <a:r>
              <a:rPr lang="en-US" altLang="ja-JP" dirty="0" smtClean="0">
                <a:ea typeface="ヒラギノ角ゴ Pro W3" charset="0"/>
                <a:cs typeface="ヒラギノ角ゴ Pro W3" charset="0"/>
              </a:rPr>
              <a:t>I turned it around, asked them what answer C IS correct for. Answer:</a:t>
            </a:r>
            <a:r>
              <a:rPr lang="en-US" altLang="ja-JP" baseline="0" dirty="0" smtClean="0">
                <a:ea typeface="ヒラギノ角ゴ Pro W3" charset="0"/>
                <a:cs typeface="ヒラギノ角ゴ Pro W3" charset="0"/>
              </a:rPr>
              <a:t> same box, doing Gausses law for E (except for epsilon0 factor)</a:t>
            </a:r>
            <a:endParaRPr lang="en-US" altLang="ja-JP" dirty="0" smtClean="0">
              <a:ea typeface="ヒラギノ角ゴ Pro W3" charset="0"/>
              <a:cs typeface="ヒラギノ角ゴ Pro W3" charset="0"/>
            </a:endParaRPr>
          </a:p>
          <a:p>
            <a:pPr defTabSz="457200" eaLnBrk="1" hangingPunct="1"/>
            <a:r>
              <a:rPr lang="en-US" altLang="ja-JP" dirty="0" smtClean="0">
                <a:ea typeface="ヒラギノ角ゴ Pro W3" charset="0"/>
                <a:cs typeface="ヒラギノ角ゴ Pro W3" charset="0"/>
              </a:rPr>
              <a:t> </a:t>
            </a:r>
            <a:r>
              <a:rPr lang="en-US" altLang="ja-JP" dirty="0">
                <a:ea typeface="ヒラギノ角ゴ Pro W3" charset="0"/>
                <a:cs typeface="ヒラギノ角ゴ Pro W3" charset="0"/>
              </a:rPr>
              <a:t>-SJP</a:t>
            </a:r>
          </a:p>
          <a:p>
            <a:pPr defTabSz="457200" eaLnBrk="1" hangingPunct="1"/>
            <a:r>
              <a:rPr lang="en-US" dirty="0">
                <a:ea typeface="ヒラギノ角ゴ Pro W3" charset="0"/>
                <a:cs typeface="ヒラギノ角ゴ Pro W3" charset="0"/>
              </a:rPr>
              <a:t>WRITTEN BY: Steven Pollock (CU-Boulder)</a:t>
            </a:r>
          </a:p>
          <a:p>
            <a:pPr defTabSz="457200" eaLnBrk="1" hangingPunct="1"/>
            <a:endParaRPr lang="en-US" b="1" dirty="0">
              <a:ea typeface="ヒラギノ角ゴ Pro W3" charset="0"/>
              <a:cs typeface="ヒラギノ角ゴ Pro W3" charset="0"/>
            </a:endParaRPr>
          </a:p>
          <a:p>
            <a:pPr defTabSz="457200" eaLnBrk="1" hangingPunct="1"/>
            <a:endParaRPr lang="en-US" dirty="0">
              <a:ea typeface="ヒラギノ角ゴ Pro W3" charset="0"/>
              <a:cs typeface="ヒラギノ角ゴ Pro W3"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0807C75B-9BA4-324F-87F7-5DF6FFB6708F}" type="slidenum">
              <a:rPr lang="en-US" sz="1200">
                <a:ea typeface="ＭＳ Ｐゴシック" charset="0"/>
                <a:cs typeface="ＭＳ Ｐゴシック" charset="0"/>
              </a:rPr>
              <a:pPr algn="r" eaLnBrk="1" hangingPunct="1"/>
              <a:t>13</a:t>
            </a:fld>
            <a:endParaRPr lang="en-US" sz="1200">
              <a:ea typeface="ＭＳ Ｐゴシック" charset="0"/>
              <a:cs typeface="ＭＳ Ｐゴシック" charset="0"/>
            </a:endParaRPr>
          </a:p>
        </p:txBody>
      </p:sp>
      <p:sp>
        <p:nvSpPr>
          <p:cNvPr id="102402" name="Rectangle 1026"/>
          <p:cNvSpPr>
            <a:spLocks noGrp="1" noRot="1" noChangeAspect="1" noChangeArrowheads="1" noTextEdit="1"/>
          </p:cNvSpPr>
          <p:nvPr>
            <p:ph type="sldImg"/>
          </p:nvPr>
        </p:nvSpPr>
        <p:spPr>
          <a:xfrm>
            <a:off x="1144588" y="687388"/>
            <a:ext cx="4570412" cy="3427412"/>
          </a:xfrm>
          <a:solidFill>
            <a:srgbClr val="FFFFFF"/>
          </a:solidFill>
          <a:ln/>
        </p:spPr>
      </p:sp>
      <p:sp>
        <p:nvSpPr>
          <p:cNvPr id="102403" name="Rectangle 1027"/>
          <p:cNvSpPr>
            <a:spLocks noGrp="1" noChangeArrowheads="1"/>
          </p:cNvSpPr>
          <p:nvPr>
            <p:ph type="body" idx="1"/>
          </p:nvPr>
        </p:nvSpPr>
        <p:spPr>
          <a:xfrm>
            <a:off x="914400" y="4344988"/>
            <a:ext cx="5029200" cy="4113212"/>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defTabSz="457200" eaLnBrk="1" hangingPunct="1"/>
            <a:r>
              <a:rPr lang="en-US" dirty="0" smtClean="0">
                <a:ea typeface="ヒラギノ角ゴ Pro W3" charset="0"/>
                <a:cs typeface="ヒラギノ角ゴ Pro W3" charset="0"/>
              </a:rPr>
              <a:t>Just shifted notation to make it as clear as possible. (Did not click) </a:t>
            </a:r>
            <a:endParaRPr lang="en-US" dirty="0">
              <a:ea typeface="ヒラギノ角ゴ Pro W3" charset="0"/>
              <a:cs typeface="ヒラギノ角ゴ Pro W3" charset="0"/>
            </a:endParaRPr>
          </a:p>
          <a:p>
            <a:pPr defTabSz="457200" eaLnBrk="1" hangingPunct="1"/>
            <a:endParaRPr lang="en-US" b="1" dirty="0">
              <a:ea typeface="ヒラギノ角ゴ Pro W3" charset="0"/>
              <a:cs typeface="ヒラギノ角ゴ Pro W3" charset="0"/>
            </a:endParaRPr>
          </a:p>
          <a:p>
            <a:pPr defTabSz="457200" eaLnBrk="1" hangingPunct="1"/>
            <a:endParaRPr lang="en-US" dirty="0">
              <a:ea typeface="ヒラギノ角ゴ Pro W3" charset="0"/>
              <a:cs typeface="ヒラギノ角ゴ Pro W3"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0807C75B-9BA4-324F-87F7-5DF6FFB6708F}" type="slidenum">
              <a:rPr lang="en-US" sz="1200">
                <a:ea typeface="ＭＳ Ｐゴシック" charset="0"/>
                <a:cs typeface="ＭＳ Ｐゴシック" charset="0"/>
              </a:rPr>
              <a:pPr algn="r" eaLnBrk="1" hangingPunct="1"/>
              <a:t>14</a:t>
            </a:fld>
            <a:endParaRPr lang="en-US" sz="1200">
              <a:ea typeface="ＭＳ Ｐゴシック" charset="0"/>
              <a:cs typeface="ＭＳ Ｐゴシック" charset="0"/>
            </a:endParaRPr>
          </a:p>
        </p:txBody>
      </p:sp>
      <p:sp>
        <p:nvSpPr>
          <p:cNvPr id="102402" name="Rectangle 1026"/>
          <p:cNvSpPr>
            <a:spLocks noGrp="1" noRot="1" noChangeAspect="1" noChangeArrowheads="1" noTextEdit="1"/>
          </p:cNvSpPr>
          <p:nvPr>
            <p:ph type="sldImg"/>
          </p:nvPr>
        </p:nvSpPr>
        <p:spPr>
          <a:xfrm>
            <a:off x="1144588" y="687388"/>
            <a:ext cx="4570412" cy="3427412"/>
          </a:xfrm>
          <a:solidFill>
            <a:srgbClr val="FFFFFF"/>
          </a:solidFill>
          <a:ln/>
        </p:spPr>
      </p:sp>
      <p:sp>
        <p:nvSpPr>
          <p:cNvPr id="102403" name="Rectangle 1027"/>
          <p:cNvSpPr>
            <a:spLocks noGrp="1" noChangeArrowheads="1"/>
          </p:cNvSpPr>
          <p:nvPr>
            <p:ph type="body" idx="1"/>
          </p:nvPr>
        </p:nvSpPr>
        <p:spPr>
          <a:xfrm>
            <a:off x="914400" y="4344988"/>
            <a:ext cx="5029200" cy="4113212"/>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defTabSz="457200" eaLnBrk="1" hangingPunct="1"/>
            <a:r>
              <a:rPr lang="en-US" dirty="0">
                <a:ea typeface="ヒラギノ角ゴ Pro W3" charset="0"/>
                <a:cs typeface="ヒラギノ角ゴ Pro W3" charset="0"/>
              </a:rPr>
              <a:t>CORRECT ANSWER:  A</a:t>
            </a:r>
          </a:p>
          <a:p>
            <a:pPr defTabSz="457200" eaLnBrk="1" hangingPunct="1"/>
            <a:r>
              <a:rPr lang="en-US" dirty="0">
                <a:ea typeface="ヒラギノ角ゴ Pro W3" charset="0"/>
                <a:cs typeface="ヒラギノ角ゴ Pro W3" charset="0"/>
              </a:rPr>
              <a:t>USED IN:  </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2013 (</a:t>
            </a:r>
            <a:r>
              <a:rPr lang="en-US" dirty="0">
                <a:ea typeface="ヒラギノ角ゴ Pro W3" charset="0"/>
                <a:cs typeface="ヒラギノ角ゴ Pro W3" charset="0"/>
              </a:rPr>
              <a:t>Pollock), </a:t>
            </a:r>
          </a:p>
          <a:p>
            <a:pPr defTabSz="457200"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Pollock </a:t>
            </a:r>
            <a:r>
              <a:rPr lang="en-US" dirty="0">
                <a:ea typeface="ヒラギノ角ゴ Pro W3" charset="0"/>
                <a:cs typeface="ヒラギノ角ゴ Pro W3" charset="0"/>
              </a:rPr>
              <a:t>(25)</a:t>
            </a:r>
          </a:p>
          <a:p>
            <a:pPr defTabSz="457200" eaLnBrk="1" hangingPunct="1"/>
            <a:r>
              <a:rPr lang="en-US" dirty="0">
                <a:ea typeface="ヒラギノ角ゴ Pro W3" charset="0"/>
                <a:cs typeface="ヒラギノ角ゴ Pro W3" charset="0"/>
              </a:rPr>
              <a:t>STUDENT RESPONSES:  </a:t>
            </a:r>
            <a:r>
              <a:rPr lang="en-US" b="1" dirty="0" smtClean="0">
                <a:ea typeface="ヒラギノ角ゴ Pro W3" charset="0"/>
                <a:cs typeface="ヒラギノ角ゴ Pro W3" charset="0"/>
              </a:rPr>
              <a:t>[[60]]</a:t>
            </a:r>
            <a:r>
              <a:rPr lang="en-US" b="0" dirty="0" smtClean="0">
                <a:ea typeface="ヒラギノ角ゴ Pro W3" charset="0"/>
                <a:cs typeface="ヒラギノ角ゴ Pro W3" charset="0"/>
              </a:rPr>
              <a:t>, 9, 30</a:t>
            </a:r>
            <a:r>
              <a:rPr lang="en-US" dirty="0" smtClean="0">
                <a:ea typeface="ヒラギノ角ゴ Pro W3" charset="0"/>
                <a:cs typeface="ヒラギノ角ゴ Pro W3" charset="0"/>
              </a:rPr>
              <a:t>    	</a:t>
            </a:r>
            <a:endParaRPr lang="en-US" dirty="0">
              <a:ea typeface="ヒラギノ角ゴ Pro W3" charset="0"/>
              <a:cs typeface="ヒラギノ角ゴ Pro W3" charset="0"/>
            </a:endParaRPr>
          </a:p>
          <a:p>
            <a:pPr defTabSz="457200" eaLnBrk="1" hangingPunct="1"/>
            <a:r>
              <a:rPr lang="en-US" b="1" dirty="0">
                <a:ea typeface="ヒラギノ角ゴ Pro W3" charset="0"/>
                <a:cs typeface="ヒラギノ角ゴ Pro W3" charset="0"/>
              </a:rPr>
              <a:t>INSTRUCTOR NOTES</a:t>
            </a:r>
            <a:r>
              <a:rPr lang="en-US" b="1" dirty="0" smtClean="0">
                <a:ea typeface="ヒラギノ角ゴ Pro W3" charset="0"/>
                <a:cs typeface="ヒラギノ角ゴ Pro W3" charset="0"/>
              </a:rPr>
              <a:t>:</a:t>
            </a:r>
            <a:r>
              <a:rPr lang="en-US" b="0" baseline="0" dirty="0" smtClean="0">
                <a:ea typeface="ヒラギノ角ゴ Pro W3" charset="0"/>
                <a:cs typeface="ヒラギノ角ゴ Pro W3" charset="0"/>
              </a:rPr>
              <a:t> I decided this was a subtle point, and one they really need to know. Glad I asked it. There was a lot of debate. Most quickly caught on to use e0E+P, and that E=0 up there. (Though a few seem to have forgotten that, or thought it didn’t have to be true anymore. So, e.g. some asked me during the question if </a:t>
            </a:r>
            <a:r>
              <a:rPr lang="en-US" b="0" baseline="0" dirty="0" err="1" smtClean="0">
                <a:ea typeface="ヒラギノ角ゴ Pro W3" charset="0"/>
                <a:cs typeface="ヒラギノ角ゴ Pro W3" charset="0"/>
              </a:rPr>
              <a:t>sigma_free</a:t>
            </a:r>
            <a:r>
              <a:rPr lang="en-US" b="0" baseline="0" dirty="0" smtClean="0">
                <a:ea typeface="ヒラギノ角ゴ Pro W3" charset="0"/>
                <a:cs typeface="ヒラギノ角ゴ Pro W3" charset="0"/>
              </a:rPr>
              <a:t> has to go to the “bottom of the top plate” like it used to. Yes!) But the debate was, is there a nonzero “P” inside the metal? </a:t>
            </a:r>
          </a:p>
          <a:p>
            <a:pPr defTabSz="457200" eaLnBrk="1" hangingPunct="1"/>
            <a:r>
              <a:rPr lang="en-US" b="0" baseline="0" dirty="0" smtClean="0">
                <a:ea typeface="ヒラギノ角ゴ Pro W3" charset="0"/>
                <a:cs typeface="ヒラギノ角ゴ Pro W3" charset="0"/>
              </a:rPr>
              <a:t>One student was stressed about it, and came after class to pursue it further: clearly a piece of metal will polarize when placed in an external E field, so why would we NOT say it “has a nonzero P” if it is polarized! It’s a good question, the metal has an overall dipole moment in that case, but Polarization (P) and thus D are *local* quantities, intensive. P = dipole moment/unit volume LOCALLY, in a tiny volume. In the bulk of metal, no matter where you are, there are no “local dipoles”, no separation of charges. The charges on the surface are not bound, they don’t arise FROM  any nearby local polarization. </a:t>
            </a:r>
            <a:endParaRPr lang="en-US" b="1" dirty="0" smtClean="0">
              <a:ea typeface="ヒラギノ角ゴ Pro W3" charset="0"/>
              <a:cs typeface="ヒラギノ角ゴ Pro W3" charset="0"/>
            </a:endParaRPr>
          </a:p>
          <a:p>
            <a:pPr defTabSz="457200" eaLnBrk="1" hangingPunct="1"/>
            <a:endParaRPr lang="en-US" altLang="ja-JP" b="1" dirty="0" smtClean="0">
              <a:ea typeface="ヒラギノ角ゴ Pro W3" charset="0"/>
              <a:cs typeface="ヒラギノ角ゴ Pro W3" charset="0"/>
            </a:endParaRPr>
          </a:p>
          <a:p>
            <a:pPr defTabSz="457200" eaLnBrk="1" hangingPunct="1"/>
            <a:r>
              <a:rPr lang="en-US" altLang="ja-JP" dirty="0" smtClean="0">
                <a:ea typeface="ヒラギノ角ゴ Pro W3" charset="0"/>
                <a:cs typeface="ヒラギノ角ゴ Pro W3" charset="0"/>
              </a:rPr>
              <a:t>-</a:t>
            </a:r>
            <a:r>
              <a:rPr lang="en-US" altLang="ja-JP" dirty="0">
                <a:ea typeface="ヒラギノ角ゴ Pro W3" charset="0"/>
                <a:cs typeface="ヒラギノ角ゴ Pro W3" charset="0"/>
              </a:rPr>
              <a:t>SJP</a:t>
            </a:r>
          </a:p>
          <a:p>
            <a:pPr defTabSz="457200" eaLnBrk="1" hangingPunct="1"/>
            <a:r>
              <a:rPr lang="en-US" dirty="0">
                <a:ea typeface="ヒラギノ角ゴ Pro W3" charset="0"/>
                <a:cs typeface="ヒラギノ角ゴ Pro W3" charset="0"/>
              </a:rPr>
              <a:t>WRITTEN BY: Steven Pollock (CU-Boulder)</a:t>
            </a:r>
          </a:p>
          <a:p>
            <a:pPr defTabSz="457200" eaLnBrk="1" hangingPunct="1"/>
            <a:endParaRPr lang="en-US" b="1" dirty="0">
              <a:ea typeface="ヒラギノ角ゴ Pro W3" charset="0"/>
              <a:cs typeface="ヒラギノ角ゴ Pro W3" charset="0"/>
            </a:endParaRPr>
          </a:p>
          <a:p>
            <a:pPr defTabSz="457200" eaLnBrk="1" hangingPunct="1"/>
            <a:endParaRPr lang="en-US" dirty="0">
              <a:ea typeface="ヒラギノ角ゴ Pro W3" charset="0"/>
              <a:cs typeface="ヒラギノ角ゴ Pro W3"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8F23A446-6ADB-BE47-8E05-E7687C7210B1}" type="slidenum">
              <a:rPr lang="en-US" sz="1200">
                <a:ea typeface="ＭＳ Ｐゴシック" charset="0"/>
                <a:cs typeface="ＭＳ Ｐゴシック" charset="0"/>
              </a:rPr>
              <a:pPr algn="r" eaLnBrk="1" hangingPunct="1"/>
              <a:t>15</a:t>
            </a:fld>
            <a:endParaRPr lang="en-US" sz="1200">
              <a:ea typeface="ＭＳ Ｐゴシック" charset="0"/>
              <a:cs typeface="ＭＳ Ｐゴシック" charset="0"/>
            </a:endParaRPr>
          </a:p>
        </p:txBody>
      </p:sp>
      <p:sp>
        <p:nvSpPr>
          <p:cNvPr id="104450" name="Rectangle 1026"/>
          <p:cNvSpPr>
            <a:spLocks noGrp="1" noRot="1" noChangeAspect="1" noChangeArrowheads="1" noTextEdit="1"/>
          </p:cNvSpPr>
          <p:nvPr>
            <p:ph type="sldImg"/>
          </p:nvPr>
        </p:nvSpPr>
        <p:spPr>
          <a:xfrm>
            <a:off x="1144588" y="687388"/>
            <a:ext cx="4570412" cy="3427412"/>
          </a:xfrm>
          <a:solidFill>
            <a:srgbClr val="FFFFFF"/>
          </a:solidFill>
          <a:ln/>
        </p:spPr>
      </p:sp>
      <p:sp>
        <p:nvSpPr>
          <p:cNvPr id="104451" name="Rectangle 1027"/>
          <p:cNvSpPr>
            <a:spLocks noGrp="1" noChangeArrowheads="1"/>
          </p:cNvSpPr>
          <p:nvPr>
            <p:ph type="body" idx="1"/>
          </p:nvPr>
        </p:nvSpPr>
        <p:spPr>
          <a:xfrm>
            <a:off x="914400" y="4344988"/>
            <a:ext cx="5029200" cy="4113212"/>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defTabSz="457200" eaLnBrk="1" hangingPunct="1"/>
            <a:r>
              <a:rPr lang="en-US" dirty="0">
                <a:ea typeface="ヒラギノ角ゴ Pro W3" charset="0"/>
                <a:cs typeface="ヒラギノ角ゴ Pro W3" charset="0"/>
              </a:rPr>
              <a:t>CORRECT ANSWER:  A</a:t>
            </a:r>
          </a:p>
          <a:p>
            <a:pPr defTabSz="457200" eaLnBrk="1" hangingPunct="1"/>
            <a:r>
              <a:rPr lang="en-US" dirty="0">
                <a:ea typeface="ヒラギノ角ゴ Pro W3" charset="0"/>
                <a:cs typeface="ヒラギノ角ゴ Pro W3" charset="0"/>
              </a:rPr>
              <a:t>USED IN:  </a:t>
            </a:r>
            <a:r>
              <a:rPr lang="en-US" dirty="0" smtClean="0">
                <a:ea typeface="ヒラギノ角ゴ Pro W3" charset="0"/>
                <a:cs typeface="ヒラギノ角ゴ Pro W3" charset="0"/>
              </a:rPr>
              <a:t>Spring 2013 (SJP)</a:t>
            </a:r>
            <a:endParaRPr lang="en-US" dirty="0">
              <a:ea typeface="ヒラギノ角ゴ Pro W3" charset="0"/>
              <a:cs typeface="ヒラギノ角ゴ Pro W3" charset="0"/>
            </a:endParaRPr>
          </a:p>
          <a:p>
            <a:pPr defTabSz="457200"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25</a:t>
            </a:r>
          </a:p>
          <a:p>
            <a:pPr defTabSz="457200" eaLnBrk="1" hangingPunct="1"/>
            <a:r>
              <a:rPr lang="en-US" dirty="0" smtClean="0">
                <a:ea typeface="ヒラギノ角ゴ Pro W3" charset="0"/>
                <a:cs typeface="ヒラギノ角ゴ Pro W3" charset="0"/>
              </a:rPr>
              <a:t>STUDENT RESPONSES: </a:t>
            </a:r>
            <a:r>
              <a:rPr lang="en-US" b="1" dirty="0" smtClean="0">
                <a:ea typeface="ヒラギノ角ゴ Pro W3" charset="0"/>
                <a:cs typeface="ヒラギノ角ゴ Pro W3" charset="0"/>
              </a:rPr>
              <a:t>[</a:t>
            </a:r>
            <a:r>
              <a:rPr lang="en-US" b="1" dirty="0">
                <a:ea typeface="ヒラギノ角ゴ Pro W3" charset="0"/>
                <a:cs typeface="ヒラギノ角ゴ Pro W3" charset="0"/>
              </a:rPr>
              <a:t>[67%]] </a:t>
            </a:r>
            <a:r>
              <a:rPr lang="en-US" dirty="0">
                <a:ea typeface="ヒラギノ角ゴ Pro W3" charset="0"/>
                <a:cs typeface="ヒラギノ角ゴ Pro W3" charset="0"/>
              </a:rPr>
              <a:t>10 % 18% 3% 3% (FALL 2009</a:t>
            </a:r>
            <a:r>
              <a:rPr lang="en-US" dirty="0" smtClean="0">
                <a:ea typeface="ヒラギノ角ゴ Pro W3" charset="0"/>
                <a:cs typeface="ヒラギノ角ゴ Pro W3" charset="0"/>
              </a:rPr>
              <a:t>)</a:t>
            </a:r>
          </a:p>
          <a:p>
            <a:pPr defTabSz="457200"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[[79]],</a:t>
            </a:r>
            <a:r>
              <a:rPr lang="en-US" b="1" baseline="0" dirty="0" smtClean="0">
                <a:ea typeface="ヒラギノ角ゴ Pro W3" charset="0"/>
                <a:cs typeface="ヒラギノ角ゴ Pro W3" charset="0"/>
              </a:rPr>
              <a:t> </a:t>
            </a:r>
            <a:r>
              <a:rPr lang="en-US" b="0" baseline="0" dirty="0" smtClean="0">
                <a:ea typeface="ヒラギノ角ゴ Pro W3" charset="0"/>
                <a:cs typeface="ヒラギノ角ゴ Pro W3" charset="0"/>
              </a:rPr>
              <a:t>8, 11, 0, 0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2013) </a:t>
            </a:r>
            <a:endParaRPr lang="en-US" b="0" dirty="0">
              <a:ea typeface="ヒラギノ角ゴ Pro W3" charset="0"/>
              <a:cs typeface="ヒラギノ角ゴ Pro W3" charset="0"/>
            </a:endParaRPr>
          </a:p>
          <a:p>
            <a:pPr defTabSz="457200" eaLnBrk="1" hangingPunct="1"/>
            <a:r>
              <a:rPr lang="en-US" b="1" dirty="0">
                <a:ea typeface="ヒラギノ角ゴ Pro W3" charset="0"/>
                <a:cs typeface="ヒラギノ角ゴ Pro W3" charset="0"/>
              </a:rPr>
              <a:t>INSTRUCTOR NOTES: </a:t>
            </a:r>
            <a:r>
              <a:rPr lang="en-US" b="1" dirty="0" smtClean="0">
                <a:ea typeface="ヒラギノ角ゴ Pro W3" charset="0"/>
                <a:cs typeface="ヒラギノ角ゴ Pro W3" charset="0"/>
              </a:rPr>
              <a:t> I added animation in 2013, let them figure it out first, THEN give answer options</a:t>
            </a:r>
          </a:p>
          <a:p>
            <a:pPr defTabSz="457200" eaLnBrk="1" hangingPunct="1"/>
            <a:r>
              <a:rPr lang="en-US" b="0" dirty="0" smtClean="0">
                <a:ea typeface="ヒラギノ角ゴ Pro W3" charset="0"/>
                <a:cs typeface="ヒラギノ角ゴ Pro W3" charset="0"/>
              </a:rPr>
              <a:t>This</a:t>
            </a:r>
            <a:r>
              <a:rPr lang="en-US" b="0" baseline="0" dirty="0" smtClean="0">
                <a:ea typeface="ヒラギノ角ゴ Pro W3" charset="0"/>
                <a:cs typeface="ヒラギノ角ゴ Pro W3" charset="0"/>
              </a:rPr>
              <a:t> should be simple, I’ve been suggesting and implying it for much of the lecture, but given the chance to actually do it, still 20% of the class is not quite with me. This is just after a clear discussion (previous clicker question) that D=0 in the metal, so only one face contributes. I think that many still see these formulas as “given formulas”, not the direct outcome of a single quick calculation. Good review/practice.  </a:t>
            </a:r>
            <a:endParaRPr lang="en-US" b="0" dirty="0" smtClean="0">
              <a:ea typeface="ヒラギノ角ゴ Pro W3" charset="0"/>
              <a:cs typeface="ヒラギノ角ゴ Pro W3" charset="0"/>
            </a:endParaRPr>
          </a:p>
          <a:p>
            <a:pPr defTabSz="457200" eaLnBrk="1" hangingPunct="1"/>
            <a:endParaRPr lang="en-US" b="1" dirty="0" smtClean="0">
              <a:ea typeface="ヒラギノ角ゴ Pro W3" charset="0"/>
              <a:cs typeface="ヒラギノ角ゴ Pro W3" charset="0"/>
            </a:endParaRPr>
          </a:p>
          <a:p>
            <a:pPr defTabSz="457200" eaLnBrk="1" hangingPunct="1"/>
            <a:r>
              <a:rPr lang="en-US" dirty="0" smtClean="0">
                <a:ea typeface="ヒラギノ角ゴ Pro W3" charset="0"/>
                <a:cs typeface="ヒラギノ角ゴ Pro W3" charset="0"/>
              </a:rPr>
              <a:t>WRITTEN </a:t>
            </a:r>
            <a:r>
              <a:rPr lang="en-US" dirty="0">
                <a:ea typeface="ヒラギノ角ゴ Pro W3" charset="0"/>
                <a:cs typeface="ヒラギノ角ゴ Pro W3" charset="0"/>
              </a:rPr>
              <a:t>BY: Steven Pollock (CU-Boulder)</a:t>
            </a:r>
          </a:p>
          <a:p>
            <a:pPr defTabSz="457200" eaLnBrk="1" hangingPunct="1"/>
            <a:endParaRPr lang="en-US" b="1" dirty="0">
              <a:ea typeface="ヒラギノ角ゴ Pro W3" charset="0"/>
              <a:cs typeface="ヒラギノ角ゴ Pro W3" charset="0"/>
            </a:endParaRPr>
          </a:p>
          <a:p>
            <a:pPr defTabSz="457200" eaLnBrk="1" hangingPunct="1"/>
            <a:endParaRPr lang="en-US" dirty="0">
              <a:ea typeface="ヒラギノ角ゴ Pro W3" charset="0"/>
              <a:cs typeface="ヒラギノ角ゴ Pro W3"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017D2179-27CC-C443-A175-2FD143F9D839}" type="slidenum">
              <a:rPr lang="en-US" sz="1200"/>
              <a:pPr algn="r" eaLnBrk="1" hangingPunct="1"/>
              <a:t>16</a:t>
            </a:fld>
            <a:endParaRPr lang="en-US" sz="1200"/>
          </a:p>
        </p:txBody>
      </p:sp>
      <p:sp>
        <p:nvSpPr>
          <p:cNvPr id="108546" name="Rectangle 1026"/>
          <p:cNvSpPr>
            <a:spLocks noGrp="1" noRot="1" noChangeAspect="1" noChangeArrowheads="1" noTextEdit="1"/>
          </p:cNvSpPr>
          <p:nvPr>
            <p:ph type="sldImg"/>
          </p:nvPr>
        </p:nvSpPr>
        <p:spPr>
          <a:solidFill>
            <a:srgbClr val="FFFFFF"/>
          </a:solidFill>
          <a:ln/>
        </p:spPr>
      </p:sp>
      <p:sp>
        <p:nvSpPr>
          <p:cNvPr id="108547" name="Rectangle 1027"/>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ea typeface="ヒラギノ角ゴ Pro W3" charset="0"/>
                <a:cs typeface="ヒラギノ角ゴ Pro W3" charset="0"/>
              </a:rPr>
              <a:t>CORRECT ANSWER:  B</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9, Lecture 21), Pollock (25)</a:t>
            </a:r>
          </a:p>
          <a:p>
            <a:pPr eaLnBrk="1" hangingPunct="1"/>
            <a:r>
              <a:rPr lang="en-US" dirty="0">
                <a:ea typeface="ヒラギノ角ゴ Pro W3" charset="0"/>
                <a:cs typeface="ヒラギノ角ゴ Pro W3" charset="0"/>
              </a:rPr>
              <a:t>STUDENT RESPONSES:      0% </a:t>
            </a:r>
            <a:r>
              <a:rPr lang="en-US" b="1" dirty="0">
                <a:ea typeface="ヒラギノ角ゴ Pro W3" charset="0"/>
                <a:cs typeface="ヒラギノ角ゴ Pro W3" charset="0"/>
              </a:rPr>
              <a:t>[[98%]]</a:t>
            </a:r>
            <a:r>
              <a:rPr lang="en-US" dirty="0">
                <a:ea typeface="ヒラギノ角ゴ Pro W3" charset="0"/>
                <a:cs typeface="ヒラギノ角ゴ Pro W3" charset="0"/>
              </a:rPr>
              <a:t> 0% 2% 0%  (FALL 2008)</a:t>
            </a:r>
          </a:p>
          <a:p>
            <a:pPr eaLnBrk="1" hangingPunct="1"/>
            <a:r>
              <a:rPr lang="en-US" dirty="0">
                <a:ea typeface="ヒラギノ角ゴ Pro W3" charset="0"/>
                <a:cs typeface="ヒラギノ角ゴ Pro W3" charset="0"/>
              </a:rPr>
              <a:t>		5%  </a:t>
            </a:r>
            <a:r>
              <a:rPr lang="en-US" b="1" dirty="0">
                <a:ea typeface="ヒラギノ角ゴ Pro W3" charset="0"/>
                <a:cs typeface="ヒラギノ角ゴ Pro W3" charset="0"/>
              </a:rPr>
              <a:t>[[90%]]</a:t>
            </a:r>
            <a:r>
              <a:rPr lang="en-US" dirty="0">
                <a:ea typeface="ヒラギノ角ゴ Pro W3" charset="0"/>
                <a:cs typeface="ヒラギノ角ゴ Pro W3" charset="0"/>
              </a:rPr>
              <a:t> 0% 5% 0%  (SPRING 2008)</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0</a:t>
            </a:r>
            <a:r>
              <a:rPr lang="en-US" dirty="0">
                <a:ea typeface="ヒラギノ角ゴ Pro W3" charset="0"/>
                <a:cs typeface="ヒラギノ角ゴ Pro W3" charset="0"/>
              </a:rPr>
              <a:t>% </a:t>
            </a:r>
            <a:r>
              <a:rPr lang="en-US" b="1" dirty="0">
                <a:ea typeface="ヒラギノ角ゴ Pro W3" charset="0"/>
                <a:cs typeface="ヒラギノ角ゴ Pro W3" charset="0"/>
              </a:rPr>
              <a:t>[[100%]]</a:t>
            </a:r>
            <a:r>
              <a:rPr lang="en-US" dirty="0">
                <a:ea typeface="ヒラギノ角ゴ Pro W3" charset="0"/>
                <a:cs typeface="ヒラギノ角ゴ Pro W3" charset="0"/>
              </a:rPr>
              <a:t> 0% 0% 0%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9, </a:t>
            </a:r>
            <a:r>
              <a:rPr lang="en-US" b="1" dirty="0" smtClean="0">
                <a:ea typeface="ヒラギノ角ゴ Pro W3" charset="0"/>
                <a:cs typeface="ヒラギノ角ゴ Pro W3" charset="0"/>
              </a:rPr>
              <a:t>[[81]]</a:t>
            </a:r>
            <a:r>
              <a:rPr lang="en-US" b="0" dirty="0" smtClean="0">
                <a:ea typeface="ヒラギノ角ゴ Pro W3" charset="0"/>
                <a:cs typeface="ヒラギノ角ゴ Pro W3" charset="0"/>
              </a:rPr>
              <a:t>, 2, 7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90% correct. Answer is B. Again, review, no problems. Discussion was OK, people were thinking about it, and in particular I poked on E a little (is it a problem that E creates P, but then P modifies E, so could there be some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feedback loop</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that messes up the simple relationship). </a:t>
            </a:r>
            <a:endParaRPr lang="en-US" altLang="ja-JP" dirty="0" smtClean="0">
              <a:ea typeface="ヒラギノ角ゴ Pro W3" charset="0"/>
              <a:cs typeface="ヒラギノ角ゴ Pro W3" charset="0"/>
            </a:endParaRPr>
          </a:p>
          <a:p>
            <a:pPr eaLnBrk="1" hangingPunct="1"/>
            <a:r>
              <a:rPr lang="en-US" altLang="ja-JP" dirty="0" smtClean="0">
                <a:ea typeface="ヒラギノ角ゴ Pro W3" charset="0"/>
                <a:cs typeface="ヒラギノ角ゴ Pro W3" charset="0"/>
              </a:rPr>
              <a:t>In 2013, someone in the front row asked “how could this question not get 100%”, since D = e0*</a:t>
            </a:r>
            <a:r>
              <a:rPr lang="en-US" altLang="ja-JP" dirty="0" err="1" smtClean="0">
                <a:ea typeface="ヒラギノ角ゴ Pro W3" charset="0"/>
                <a:cs typeface="ヒラギノ角ゴ Pro W3" charset="0"/>
              </a:rPr>
              <a:t>er</a:t>
            </a:r>
            <a:r>
              <a:rPr lang="en-US" altLang="ja-JP" dirty="0" smtClean="0">
                <a:ea typeface="ヒラギノ角ゴ Pro W3" charset="0"/>
                <a:cs typeface="ヒラギノ角ゴ Pro W3" charset="0"/>
              </a:rPr>
              <a:t>*E was *on</a:t>
            </a:r>
            <a:r>
              <a:rPr lang="en-US" altLang="ja-JP" baseline="0" dirty="0" smtClean="0">
                <a:ea typeface="ヒラギノ角ゴ Pro W3" charset="0"/>
                <a:cs typeface="ヒラギノ角ゴ Pro W3" charset="0"/>
              </a:rPr>
              <a:t> the board*. Good question… </a:t>
            </a:r>
            <a:endParaRPr lang="en-US" altLang="ja-JP" dirty="0" smtClean="0">
              <a:ea typeface="ヒラギノ角ゴ Pro W3" charset="0"/>
              <a:cs typeface="ヒラギノ角ゴ Pro W3" charset="0"/>
            </a:endParaRPr>
          </a:p>
          <a:p>
            <a:pPr eaLnBrk="1" hangingPunct="1"/>
            <a:r>
              <a:rPr lang="en-US" altLang="ja-JP" dirty="0" smtClean="0">
                <a:ea typeface="ヒラギノ角ゴ Pro W3" charset="0"/>
                <a:cs typeface="ヒラギノ角ゴ Pro W3" charset="0"/>
              </a:rPr>
              <a:t> </a:t>
            </a:r>
            <a:r>
              <a:rPr lang="en-US" altLang="ja-JP" dirty="0">
                <a:ea typeface="ヒラギノ角ゴ Pro W3" charset="0"/>
                <a:cs typeface="ヒラギノ角ゴ Pro W3" charset="0"/>
              </a:rPr>
              <a:t>-SJP</a:t>
            </a:r>
          </a:p>
          <a:p>
            <a:pPr eaLnBrk="1" hangingPunct="1"/>
            <a:r>
              <a:rPr lang="en-US" dirty="0">
                <a:ea typeface="ヒラギノ角ゴ Pro W3" charset="0"/>
                <a:cs typeface="ヒラギノ角ゴ Pro W3" charset="0"/>
              </a:rPr>
              <a:t>WRITTEN BY: Steven Pollock (CU-Boulder)</a:t>
            </a:r>
          </a:p>
          <a:p>
            <a:pPr eaLnBrk="1" hangingPunct="1"/>
            <a:endParaRPr lang="en-US" b="1" dirty="0">
              <a:ea typeface="ヒラギノ角ゴ Pro W3" charset="0"/>
              <a:cs typeface="ヒラギノ角ゴ Pro W3" charset="0"/>
            </a:endParaRPr>
          </a:p>
          <a:p>
            <a:pPr eaLnBrk="1" hangingPunct="1"/>
            <a:endParaRPr lang="en-US" dirty="0">
              <a:ea typeface="ヒラギノ角ゴ Pro W3" charset="0"/>
              <a:cs typeface="ヒラギノ角ゴ Pro W3" charset="0"/>
            </a:endParaRPr>
          </a:p>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1A5BA8FA-65F0-B94E-9523-B52963122F70}" type="slidenum">
              <a:rPr lang="en-US" sz="1200"/>
              <a:pPr algn="r" eaLnBrk="1" hangingPunct="1"/>
              <a:t>18</a:t>
            </a:fld>
            <a:endParaRPr lang="en-US" sz="1200"/>
          </a:p>
        </p:txBody>
      </p:sp>
      <p:sp>
        <p:nvSpPr>
          <p:cNvPr id="110594" name="Rectangle 1026"/>
          <p:cNvSpPr>
            <a:spLocks noGrp="1" noRot="1" noChangeAspect="1" noChangeArrowheads="1" noTextEdit="1"/>
          </p:cNvSpPr>
          <p:nvPr>
            <p:ph type="sldImg"/>
          </p:nvPr>
        </p:nvSpPr>
        <p:spPr>
          <a:solidFill>
            <a:srgbClr val="FFFFFF"/>
          </a:solidFill>
          <a:ln/>
        </p:spPr>
      </p:sp>
      <p:sp>
        <p:nvSpPr>
          <p:cNvPr id="110595" name="Rectangle 1027"/>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ea typeface="ヒラギノ角ゴ Pro W3" charset="0"/>
                <a:cs typeface="ヒラギノ角ゴ Pro W3" charset="0"/>
              </a:rPr>
              <a:t>CORRECT ANSWER:  D</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2008 </a:t>
            </a:r>
            <a:r>
              <a:rPr lang="en-US" dirty="0" smtClean="0">
                <a:ea typeface="ヒラギノ角ゴ Pro W3" charset="0"/>
                <a:cs typeface="ヒラギノ角ゴ Pro W3" charset="0"/>
              </a:rPr>
              <a:t> and 13(</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9, Lecture 21), Pollock (25)</a:t>
            </a:r>
          </a:p>
          <a:p>
            <a:pPr eaLnBrk="1" hangingPunct="1"/>
            <a:r>
              <a:rPr lang="en-US" dirty="0">
                <a:ea typeface="ヒラギノ角ゴ Pro W3" charset="0"/>
                <a:cs typeface="ヒラギノ角ゴ Pro W3" charset="0"/>
              </a:rPr>
              <a:t>STUDENT RESPONSES:      0% 9% 0% </a:t>
            </a:r>
            <a:r>
              <a:rPr lang="en-US" b="1" dirty="0">
                <a:ea typeface="ヒラギノ角ゴ Pro W3" charset="0"/>
                <a:cs typeface="ヒラギノ角ゴ Pro W3" charset="0"/>
              </a:rPr>
              <a:t>[[74%]]</a:t>
            </a:r>
            <a:r>
              <a:rPr lang="en-US" dirty="0">
                <a:ea typeface="ヒラギノ角ゴ Pro W3" charset="0"/>
                <a:cs typeface="ヒラギノ角ゴ Pro W3" charset="0"/>
              </a:rPr>
              <a:t> 17% </a:t>
            </a:r>
          </a:p>
          <a:p>
            <a:pPr eaLnBrk="1" hangingPunct="1"/>
            <a:r>
              <a:rPr lang="en-US" dirty="0">
                <a:ea typeface="ヒラギノ角ゴ Pro W3" charset="0"/>
                <a:cs typeface="ヒラギノ角ゴ Pro W3" charset="0"/>
              </a:rPr>
              <a:t>		0% 10% 0%  </a:t>
            </a:r>
            <a:r>
              <a:rPr lang="en-US" b="1" dirty="0">
                <a:ea typeface="ヒラギノ角ゴ Pro W3" charset="0"/>
                <a:cs typeface="ヒラギノ角ゴ Pro W3" charset="0"/>
              </a:rPr>
              <a:t>[[90%]] </a:t>
            </a:r>
            <a:r>
              <a:rPr lang="en-US" dirty="0">
                <a:ea typeface="ヒラギノ角ゴ Pro W3" charset="0"/>
                <a:cs typeface="ヒラギノ角ゴ Pro W3" charset="0"/>
              </a:rPr>
              <a:t>0% </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0</a:t>
            </a:r>
            <a:r>
              <a:rPr lang="en-US" dirty="0">
                <a:ea typeface="ヒラギノ角ゴ Pro W3" charset="0"/>
                <a:cs typeface="ヒラギノ角ゴ Pro W3" charset="0"/>
              </a:rPr>
              <a:t>% 5% 0% </a:t>
            </a:r>
            <a:r>
              <a:rPr lang="en-US" b="1" dirty="0">
                <a:ea typeface="ヒラギノ角ゴ Pro W3" charset="0"/>
                <a:cs typeface="ヒラギノ角ゴ Pro W3" charset="0"/>
              </a:rPr>
              <a:t>[[95%]]</a:t>
            </a:r>
            <a:r>
              <a:rPr lang="en-US" dirty="0">
                <a:ea typeface="ヒラギノ角ゴ Pro W3" charset="0"/>
                <a:cs typeface="ヒラギノ角ゴ Pro W3" charset="0"/>
              </a:rPr>
              <a:t> 17%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0, 14, 5, </a:t>
            </a:r>
            <a:r>
              <a:rPr lang="en-US" b="1" dirty="0" smtClean="0">
                <a:ea typeface="ヒラギノ角ゴ Pro W3" charset="0"/>
                <a:cs typeface="ヒラギノ角ゴ Pro W3" charset="0"/>
              </a:rPr>
              <a:t>[77]], </a:t>
            </a:r>
            <a:r>
              <a:rPr lang="en-US" b="0" dirty="0" smtClean="0">
                <a:ea typeface="ヒラギノ角ゴ Pro W3" charset="0"/>
                <a:cs typeface="ヒラギノ角ゴ Pro W3" charset="0"/>
              </a:rPr>
              <a:t>4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a:t>
            </a:r>
            <a:r>
              <a:rPr lang="fr-FR" b="0" dirty="0" smtClean="0">
                <a:ea typeface="ヒラギノ角ゴ Pro W3" charset="0"/>
                <a:cs typeface="ヒラギノ角ゴ Pro W3" charset="0"/>
              </a:rPr>
              <a:t>’</a:t>
            </a:r>
            <a:r>
              <a:rPr lang="en-US" b="0" dirty="0" smtClean="0">
                <a:ea typeface="ヒラギノ角ゴ Pro W3" charset="0"/>
                <a:cs typeface="ヒラギノ角ゴ Pro W3" charset="0"/>
              </a:rPr>
              <a:t>13) </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smtClean="0">
                <a:ea typeface="ヒラギノ角ゴ Pro W3" charset="0"/>
                <a:cs typeface="ヒラギノ角ゴ Pro W3" charset="0"/>
              </a:rPr>
              <a:t>Answer </a:t>
            </a:r>
            <a:r>
              <a:rPr lang="en-US" dirty="0">
                <a:ea typeface="ヒラギノ角ゴ Pro W3" charset="0"/>
                <a:cs typeface="ヒラギノ角ゴ Pro W3" charset="0"/>
              </a:rPr>
              <a:t>is D.  </a:t>
            </a:r>
            <a:r>
              <a:rPr lang="en-US" dirty="0" smtClean="0">
                <a:ea typeface="ヒラギノ角ゴ Pro W3" charset="0"/>
                <a:cs typeface="ヒラギノ角ゴ Pro W3" charset="0"/>
              </a:rPr>
              <a:t>Mostly</a:t>
            </a:r>
            <a:r>
              <a:rPr lang="en-US" baseline="0" dirty="0" smtClean="0">
                <a:ea typeface="ヒラギノ角ゴ Pro W3" charset="0"/>
                <a:cs typeface="ヒラギノ角ゴ Pro W3" charset="0"/>
              </a:rPr>
              <a:t> n</a:t>
            </a:r>
            <a:r>
              <a:rPr lang="en-US" dirty="0" smtClean="0">
                <a:ea typeface="ヒラギノ角ゴ Pro W3" charset="0"/>
                <a:cs typeface="ヒラギノ角ゴ Pro W3" charset="0"/>
              </a:rPr>
              <a:t>o </a:t>
            </a:r>
            <a:r>
              <a:rPr lang="en-US" dirty="0">
                <a:ea typeface="ヒラギノ角ゴ Pro W3" charset="0"/>
                <a:cs typeface="ヒラギノ角ゴ Pro W3" charset="0"/>
              </a:rPr>
              <a:t>problems, but conversation was OK, it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not a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waste of time</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I think. They discussed how you could get this two ways: From treating that region as just another dielectric (via the D field calculation we just did), or straight from D = e0 E + P, with P=0. We discussed the physics - E is reduced IN the dielectric, but not outside of it</a:t>
            </a:r>
            <a:r>
              <a:rPr lang="en-US" altLang="ja-JP" dirty="0" smtClean="0">
                <a:ea typeface="ヒラギノ角ゴ Pro W3" charset="0"/>
                <a:cs typeface="ヒラギノ角ゴ Pro W3" charset="0"/>
              </a:rPr>
              <a:t>.</a:t>
            </a:r>
          </a:p>
          <a:p>
            <a:pPr eaLnBrk="1" hangingPunct="1"/>
            <a:r>
              <a:rPr lang="en-US" altLang="ja-JP" dirty="0" smtClean="0">
                <a:ea typeface="ヒラギノ角ゴ Pro W3" charset="0"/>
                <a:cs typeface="ヒラギノ角ゴ Pro W3" charset="0"/>
              </a:rPr>
              <a:t>In ‘13 I also pointed out that in the small gap, you look down and see TWO sheets</a:t>
            </a:r>
            <a:r>
              <a:rPr lang="en-US" altLang="ja-JP" baseline="0" dirty="0" smtClean="0">
                <a:ea typeface="ヒラギノ角ゴ Pro W3" charset="0"/>
                <a:cs typeface="ヒラギノ角ゴ Pro W3" charset="0"/>
              </a:rPr>
              <a:t> from the dielectric, one with –</a:t>
            </a:r>
            <a:r>
              <a:rPr lang="en-US" altLang="ja-JP" baseline="0" dirty="0" err="1" smtClean="0">
                <a:ea typeface="ヒラギノ角ゴ Pro W3" charset="0"/>
                <a:cs typeface="ヒラギノ角ゴ Pro W3" charset="0"/>
              </a:rPr>
              <a:t>sigma_b</a:t>
            </a:r>
            <a:r>
              <a:rPr lang="en-US" altLang="ja-JP" baseline="0" dirty="0" smtClean="0">
                <a:ea typeface="ヒラギノ角ゴ Pro W3" charset="0"/>
                <a:cs typeface="ヒラギノ角ゴ Pro W3" charset="0"/>
              </a:rPr>
              <a:t>, (making a uniform field at your location), the other with +</a:t>
            </a:r>
            <a:r>
              <a:rPr lang="en-US" altLang="ja-JP" baseline="0" dirty="0" err="1" smtClean="0">
                <a:ea typeface="ヒラギノ角ゴ Pro W3" charset="0"/>
                <a:cs typeface="ヒラギノ角ゴ Pro W3" charset="0"/>
              </a:rPr>
              <a:t>sigma_b</a:t>
            </a:r>
            <a:r>
              <a:rPr lang="en-US" altLang="ja-JP" baseline="0" dirty="0" smtClean="0">
                <a:ea typeface="ヒラギノ角ゴ Pro W3" charset="0"/>
                <a:cs typeface="ヒラギノ角ゴ Pro W3" charset="0"/>
              </a:rPr>
              <a:t> (canceling that out). The dielectric is itself like a capacitor, and OUTSIDE makes no field. </a:t>
            </a:r>
            <a:endParaRPr lang="en-US" altLang="ja-JP" dirty="0" smtClean="0">
              <a:ea typeface="ヒラギノ角ゴ Pro W3" charset="0"/>
              <a:cs typeface="ヒラギノ角ゴ Pro W3" charset="0"/>
            </a:endParaRPr>
          </a:p>
          <a:p>
            <a:pPr eaLnBrk="1" hangingPunct="1"/>
            <a:r>
              <a:rPr lang="en-US" altLang="ja-JP" dirty="0" smtClean="0">
                <a:ea typeface="ヒラギノ角ゴ Pro W3" charset="0"/>
                <a:cs typeface="ヒラギノ角ゴ Pro W3" charset="0"/>
              </a:rPr>
              <a:t> </a:t>
            </a:r>
            <a:r>
              <a:rPr lang="en-US" altLang="ja-JP" dirty="0">
                <a:ea typeface="ヒラギノ角ゴ Pro W3" charset="0"/>
                <a:cs typeface="ヒラギノ角ゴ Pro W3" charset="0"/>
              </a:rPr>
              <a:t>-SJP</a:t>
            </a:r>
          </a:p>
          <a:p>
            <a:pPr eaLnBrk="1" hangingPunct="1"/>
            <a:r>
              <a:rPr lang="en-US" dirty="0">
                <a:ea typeface="ヒラギノ角ゴ Pro W3" charset="0"/>
                <a:cs typeface="ヒラギノ角ゴ Pro W3" charset="0"/>
              </a:rPr>
              <a:t>WRITTEN BY: Steven Pollock (CU-Boulder)</a:t>
            </a:r>
          </a:p>
          <a:p>
            <a:pPr eaLnBrk="1" hangingPunct="1"/>
            <a:endParaRPr lang="en-US" b="1" dirty="0">
              <a:ea typeface="ヒラギノ角ゴ Pro W3" charset="0"/>
              <a:cs typeface="ヒラギノ角ゴ Pro W3" charset="0"/>
            </a:endParaRPr>
          </a:p>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CC02EC34-375C-C343-82D5-C8EB57159B75}" type="slidenum">
              <a:rPr lang="en-US" sz="1200"/>
              <a:pPr algn="r" eaLnBrk="1" hangingPunct="1"/>
              <a:t>19</a:t>
            </a:fld>
            <a:endParaRPr lang="en-US" sz="1200"/>
          </a:p>
        </p:txBody>
      </p:sp>
      <p:sp>
        <p:nvSpPr>
          <p:cNvPr id="112642" name="Rectangle 2"/>
          <p:cNvSpPr>
            <a:spLocks noGrp="1" noRot="1" noChangeAspect="1" noChangeArrowheads="1" noTextEdit="1"/>
          </p:cNvSpPr>
          <p:nvPr>
            <p:ph type="sldImg"/>
          </p:nvPr>
        </p:nvSpPr>
        <p:spPr>
          <a:solidFill>
            <a:srgbClr val="FFFFFF"/>
          </a:solidFill>
          <a:ln/>
        </p:spPr>
      </p:sp>
      <p:sp>
        <p:nvSpPr>
          <p:cNvPr id="11264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ea typeface="ヒラギノ角ゴ Pro W3" charset="0"/>
                <a:cs typeface="ヒラギノ角ゴ Pro W3" charset="0"/>
              </a:rPr>
              <a:t>CORRECT ANSWER:  C </a:t>
            </a:r>
          </a:p>
          <a:p>
            <a:pPr eaLnBrk="1" hangingPunct="1"/>
            <a:r>
              <a:rPr lang="en-US" dirty="0">
                <a:ea typeface="ヒラギノ角ゴ Pro W3" charset="0"/>
                <a:cs typeface="ヒラギノ角ゴ Pro W3" charset="0"/>
              </a:rPr>
              <a:t>USED IN:  Spring 2008 (Pollock),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endParaRPr lang="en-US" i="1" dirty="0">
              <a:ea typeface="ヒラギノ角ゴ Pro W3" charset="0"/>
              <a:cs typeface="ヒラギノ角ゴ Pro W3" charset="0"/>
            </a:endParaRPr>
          </a:p>
          <a:p>
            <a:pPr eaLnBrk="1" hangingPunct="1"/>
            <a:r>
              <a:rPr lang="en-US" dirty="0">
                <a:ea typeface="ヒラギノ角ゴ Pro W3" charset="0"/>
                <a:cs typeface="ヒラギノ角ゴ Pro W3" charset="0"/>
              </a:rPr>
              <a:t>LECTURE NUMBER: Pollock (25)</a:t>
            </a:r>
          </a:p>
          <a:p>
            <a:pPr eaLnBrk="1" hangingPunct="1"/>
            <a:r>
              <a:rPr lang="en-US" dirty="0">
                <a:ea typeface="ヒラギノ角ゴ Pro W3" charset="0"/>
                <a:cs typeface="ヒラギノ角ゴ Pro W3" charset="0"/>
              </a:rPr>
              <a:t>STUDENT RESPONSES:   10% 10%  </a:t>
            </a:r>
            <a:r>
              <a:rPr lang="en-US" b="1" dirty="0">
                <a:ea typeface="ヒラギノ角ゴ Pro W3" charset="0"/>
                <a:cs typeface="ヒラギノ角ゴ Pro W3" charset="0"/>
              </a:rPr>
              <a:t>[[80%]] </a:t>
            </a:r>
            <a:r>
              <a:rPr lang="en-US" dirty="0">
                <a:ea typeface="ヒラギノ角ゴ Pro W3" charset="0"/>
                <a:cs typeface="ヒラギノ角ゴ Pro W3" charset="0"/>
              </a:rPr>
              <a:t>0% 0% (SPRING 2008)</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3</a:t>
            </a:r>
            <a:r>
              <a:rPr lang="en-US" dirty="0">
                <a:ea typeface="ヒラギノ角ゴ Pro W3" charset="0"/>
                <a:cs typeface="ヒラギノ角ゴ Pro W3" charset="0"/>
              </a:rPr>
              <a:t>% 10%  </a:t>
            </a:r>
            <a:r>
              <a:rPr lang="en-US" b="1" dirty="0">
                <a:ea typeface="ヒラギノ角ゴ Pro W3" charset="0"/>
                <a:cs typeface="ヒラギノ角ゴ Pro W3" charset="0"/>
              </a:rPr>
              <a:t>[[95%]] </a:t>
            </a:r>
            <a:r>
              <a:rPr lang="en-US" dirty="0">
                <a:ea typeface="ヒラギノ角ゴ Pro W3" charset="0"/>
                <a:cs typeface="ヒラギノ角ゴ Pro W3" charset="0"/>
              </a:rPr>
              <a:t>3% 0%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16, 5, </a:t>
            </a:r>
            <a:r>
              <a:rPr lang="en-US" b="1" dirty="0" smtClean="0">
                <a:ea typeface="ヒラギノ角ゴ Pro W3" charset="0"/>
                <a:cs typeface="ヒラギノ角ゴ Pro W3" charset="0"/>
              </a:rPr>
              <a:t>[77]], </a:t>
            </a:r>
            <a:r>
              <a:rPr lang="en-US" b="0" dirty="0" smtClean="0">
                <a:ea typeface="ヒラギノ角ゴ Pro W3" charset="0"/>
                <a:cs typeface="ヒラギノ角ゴ Pro W3" charset="0"/>
              </a:rPr>
              <a:t>2,</a:t>
            </a:r>
            <a:r>
              <a:rPr lang="en-US" b="0" baseline="0" dirty="0" smtClean="0">
                <a:ea typeface="ヒラギノ角ゴ Pro W3" charset="0"/>
                <a:cs typeface="ヒラギノ角ゴ Pro W3" charset="0"/>
              </a:rPr>
              <a:t> 0</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Ended class with this. 80% correct, with A and B getting a couple.  Correct answer is C</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In</a:t>
            </a:r>
            <a:r>
              <a:rPr lang="en-US" baseline="0" dirty="0" smtClean="0">
                <a:ea typeface="ヒラギノ角ゴ Pro W3" charset="0"/>
                <a:cs typeface="ヒラギノ角ゴ Pro W3" charset="0"/>
              </a:rPr>
              <a:t> ‘13 I walked through Gauss law, and also what the field IS everywhere. Showed them the next question (where is P discontinuous) but didn’t click on it – next class. </a:t>
            </a:r>
            <a:endParaRPr lang="en-US" dirty="0" smtClean="0">
              <a:ea typeface="ヒラギノ角ゴ Pro W3" charset="0"/>
              <a:cs typeface="ヒラギノ角ゴ Pro W3" charset="0"/>
            </a:endParaRPr>
          </a:p>
          <a:p>
            <a:pPr eaLnBrk="1" hangingPunct="1"/>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a:t>
            </a:r>
            <a:r>
              <a:rPr lang="en-US" dirty="0">
                <a:ea typeface="ヒラギノ角ゴ Pro W3" charset="0"/>
                <a:cs typeface="ヒラギノ角ゴ Pro W3" charset="0"/>
              </a:rPr>
              <a:t>-SJP  </a:t>
            </a:r>
            <a:r>
              <a:rPr lang="en-US" dirty="0" err="1">
                <a:ea typeface="ヒラギノ角ゴ Pro W3" charset="0"/>
                <a:cs typeface="ヒラギノ角ゴ Pro W3" charset="0"/>
              </a:rPr>
              <a:t>Dubson</a:t>
            </a:r>
            <a:r>
              <a:rPr lang="en-US" dirty="0">
                <a:ea typeface="ヒラギノ角ゴ Pro W3" charset="0"/>
                <a:cs typeface="ヒラギノ角ゴ Pro W3" charset="0"/>
              </a:rPr>
              <a:t> skipped for time.</a:t>
            </a:r>
          </a:p>
          <a:p>
            <a:pPr eaLnBrk="1" hangingPunct="1"/>
            <a:r>
              <a:rPr lang="en-US" dirty="0">
                <a:ea typeface="ヒラギノ角ゴ Pro W3" charset="0"/>
                <a:cs typeface="ヒラギノ角ゴ Pro W3" charset="0"/>
              </a:rPr>
              <a:t>WRITTEN BY: Steven Pollock (CU-Boulder)</a:t>
            </a:r>
          </a:p>
          <a:p>
            <a:pPr eaLnBrk="1" hangingPunct="1"/>
            <a:endParaRPr lang="en-US" b="1" dirty="0">
              <a:ea typeface="ヒラギノ角ゴ Pro W3" charset="0"/>
              <a:cs typeface="ヒラギノ角ゴ Pro W3" charset="0"/>
            </a:endParaRPr>
          </a:p>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026"/>
          <p:cNvSpPr>
            <a:spLocks noGrp="1" noRot="1" noChangeAspect="1" noChangeArrowheads="1" noTextEdit="1"/>
          </p:cNvSpPr>
          <p:nvPr>
            <p:ph type="sldImg"/>
          </p:nvPr>
        </p:nvSpPr>
        <p:spPr>
          <a:ln/>
        </p:spPr>
      </p:sp>
      <p:sp>
        <p:nvSpPr>
          <p:cNvPr id="11673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ヒラギノ角ゴ Pro W3" charset="0"/>
                <a:cs typeface="ヒラギノ角ゴ Pro W3" charset="0"/>
              </a:rPr>
              <a:t>CORRECT ANSWER:  C </a:t>
            </a:r>
          </a:p>
          <a:p>
            <a:pPr eaLnBrk="1" hangingPunct="1"/>
            <a:r>
              <a:rPr lang="en-US" dirty="0" smtClean="0">
                <a:ea typeface="ヒラギノ角ゴ Pro W3" charset="0"/>
                <a:cs typeface="ヒラギノ角ゴ Pro W3" charset="0"/>
              </a:rPr>
              <a:t>USED IN:  Spring 2008 (Pollock), Fall 2009 (</a:t>
            </a:r>
            <a:r>
              <a:rPr lang="en-US" dirty="0" err="1" smtClean="0">
                <a:ea typeface="ヒラギノ角ゴ Pro W3" charset="0"/>
                <a:cs typeface="ヒラギノ角ゴ Pro W3" charset="0"/>
              </a:rPr>
              <a:t>Schibli</a:t>
            </a:r>
            <a:r>
              <a:rPr lang="en-US" dirty="0" smtClean="0">
                <a:ea typeface="ヒラギノ角ゴ Pro W3" charset="0"/>
                <a:cs typeface="ヒラギノ角ゴ Pro W3" charset="0"/>
              </a:rPr>
              <a:t>)</a:t>
            </a:r>
            <a:endParaRPr lang="en-US" i="1"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LECTURE NUMBER: Pollock (25 and again 26)</a:t>
            </a:r>
          </a:p>
          <a:p>
            <a:pPr eaLnBrk="1" hangingPunct="1"/>
            <a:r>
              <a:rPr lang="en-US" dirty="0" smtClean="0">
                <a:ea typeface="ヒラギノ角ゴ Pro W3" charset="0"/>
                <a:cs typeface="ヒラギノ角ゴ Pro W3" charset="0"/>
              </a:rPr>
              <a:t>STUDENT RESPONSES:   10% 10%  </a:t>
            </a:r>
            <a:r>
              <a:rPr lang="en-US" b="1" dirty="0" smtClean="0">
                <a:ea typeface="ヒラギノ角ゴ Pro W3" charset="0"/>
                <a:cs typeface="ヒラギノ角ゴ Pro W3" charset="0"/>
              </a:rPr>
              <a:t>[[80%]] </a:t>
            </a:r>
            <a:r>
              <a:rPr lang="en-US" dirty="0" smtClean="0">
                <a:ea typeface="ヒラギノ角ゴ Pro W3" charset="0"/>
                <a:cs typeface="ヒラギノ角ゴ Pro W3" charset="0"/>
              </a:rPr>
              <a:t>0% 0% (SPRING 2008)</a:t>
            </a:r>
          </a:p>
          <a:p>
            <a:pPr eaLnBrk="1" hangingPunct="1"/>
            <a:r>
              <a:rPr lang="en-US" dirty="0" smtClean="0">
                <a:ea typeface="ヒラギノ角ゴ Pro W3" charset="0"/>
                <a:cs typeface="ヒラギノ角ゴ Pro W3" charset="0"/>
              </a:rPr>
              <a:t>		3% 10%  </a:t>
            </a:r>
            <a:r>
              <a:rPr lang="en-US" b="1" dirty="0" smtClean="0">
                <a:ea typeface="ヒラギノ角ゴ Pro W3" charset="0"/>
                <a:cs typeface="ヒラギノ角ゴ Pro W3" charset="0"/>
              </a:rPr>
              <a:t>[[95%]] </a:t>
            </a:r>
            <a:r>
              <a:rPr lang="en-US" dirty="0" smtClean="0">
                <a:ea typeface="ヒラギノ角ゴ Pro W3" charset="0"/>
                <a:cs typeface="ヒラギノ角ゴ Pro W3" charset="0"/>
              </a:rPr>
              <a:t>3% 0% (FALL 2009)</a:t>
            </a:r>
          </a:p>
          <a:p>
            <a:pPr eaLnBrk="1" hangingPunct="1"/>
            <a:r>
              <a:rPr lang="en-US" dirty="0" smtClean="0">
                <a:ea typeface="ヒラギノ角ゴ Pro W3" charset="0"/>
                <a:cs typeface="ヒラギノ角ゴ Pro W3" charset="0"/>
              </a:rPr>
              <a:t>		16, 5, </a:t>
            </a:r>
            <a:r>
              <a:rPr lang="en-US" b="1" dirty="0" smtClean="0">
                <a:ea typeface="ヒラギノ角ゴ Pro W3" charset="0"/>
                <a:cs typeface="ヒラギノ角ゴ Pro W3" charset="0"/>
              </a:rPr>
              <a:t>[77]], </a:t>
            </a:r>
            <a:r>
              <a:rPr lang="en-US" b="0" dirty="0" smtClean="0">
                <a:ea typeface="ヒラギノ角ゴ Pro W3" charset="0"/>
                <a:cs typeface="ヒラギノ角ゴ Pro W3" charset="0"/>
              </a:rPr>
              <a:t>2,</a:t>
            </a:r>
            <a:r>
              <a:rPr lang="en-US" b="0" baseline="0" dirty="0" smtClean="0">
                <a:ea typeface="ヒラギノ角ゴ Pro W3" charset="0"/>
                <a:cs typeface="ヒラギノ角ゴ Pro W3" charset="0"/>
              </a:rPr>
              <a:t> 0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a:t>
            </a:r>
            <a:br>
              <a:rPr lang="en-US" b="0" baseline="0" dirty="0" smtClean="0">
                <a:ea typeface="ヒラギノ角ゴ Pro W3" charset="0"/>
                <a:cs typeface="ヒラギノ角ゴ Pro W3" charset="0"/>
              </a:rPr>
            </a:br>
            <a:r>
              <a:rPr lang="en-US" b="0" baseline="0" dirty="0" smtClean="0">
                <a:ea typeface="ヒラギノ角ゴ Pro W3" charset="0"/>
                <a:cs typeface="ヒラギノ角ゴ Pro W3" charset="0"/>
              </a:rPr>
              <a:t>		</a:t>
            </a:r>
            <a:r>
              <a:rPr lang="en-US" baseline="0" dirty="0" smtClean="0">
                <a:ea typeface="ヒラギノ角ゴ Pro W3" charset="0"/>
                <a:cs typeface="ヒラギノ角ゴ Pro W3" charset="0"/>
              </a:rPr>
              <a:t>2, 0, </a:t>
            </a:r>
            <a:r>
              <a:rPr lang="en-US" b="1" baseline="0" dirty="0" smtClean="0">
                <a:ea typeface="ヒラギノ角ゴ Pro W3" charset="0"/>
                <a:cs typeface="ヒラギノ角ゴ Pro W3" charset="0"/>
              </a:rPr>
              <a:t>[95]],</a:t>
            </a:r>
            <a:r>
              <a:rPr lang="en-US" b="0" baseline="0" dirty="0" smtClean="0">
                <a:ea typeface="ヒラギノ角ゴ Pro W3" charset="0"/>
                <a:cs typeface="ヒラギノ角ゴ Pro W3" charset="0"/>
              </a:rPr>
              <a:t> 2, 0</a:t>
            </a:r>
            <a:r>
              <a:rPr lang="en-US" dirty="0" smtClean="0">
                <a:ea typeface="ヒラギノ角ゴ Pro W3" charset="0"/>
                <a:cs typeface="ヒラギノ角ゴ Pro W3" charset="0"/>
              </a:rPr>
              <a:t>(</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13, Repeated start of next class)</a:t>
            </a:r>
          </a:p>
          <a:p>
            <a:pPr eaLnBrk="1" hangingPunct="1"/>
            <a:endParaRPr lang="en-US" dirty="0" smtClean="0">
              <a:ea typeface="ヒラギノ角ゴ Pro W3" charset="0"/>
              <a:cs typeface="ヒラギノ角ゴ Pro W3" charset="0"/>
            </a:endParaRP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Ended class with this. 80% correct, with A and B getting a couple.  Correct answer is C.</a:t>
            </a:r>
          </a:p>
          <a:p>
            <a:pPr eaLnBrk="1" hangingPunct="1"/>
            <a:r>
              <a:rPr lang="en-US" dirty="0" smtClean="0">
                <a:ea typeface="ヒラギノ角ゴ Pro W3" charset="0"/>
                <a:cs typeface="ヒラギノ角ゴ Pro W3" charset="0"/>
              </a:rPr>
              <a:t>In</a:t>
            </a:r>
            <a:r>
              <a:rPr lang="en-US" baseline="0" dirty="0" smtClean="0">
                <a:ea typeface="ヒラギノ角ゴ Pro W3" charset="0"/>
                <a:cs typeface="ヒラギノ角ゴ Pro W3" charset="0"/>
              </a:rPr>
              <a:t> ‘13 I walked through Gauss law, and also what the field IS everywhere. Showed them the next question (where is P discontinuous) but didn’t click on it – next class. </a:t>
            </a:r>
            <a:endParaRPr lang="en-US" dirty="0" smtClean="0">
              <a:ea typeface="ヒラギノ角ゴ Pro W3" charset="0"/>
              <a:cs typeface="ヒラギノ角ゴ Pro W3" charset="0"/>
            </a:endParaRPr>
          </a:p>
          <a:p>
            <a:pPr eaLnBrk="1" hangingPunct="1"/>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-SJP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skipped for time.</a:t>
            </a:r>
          </a:p>
          <a:p>
            <a:pPr eaLnBrk="1" hangingPunct="1"/>
            <a:r>
              <a:rPr lang="en-US" dirty="0" smtClean="0">
                <a:ea typeface="ヒラギノ角ゴ Pro W3" charset="0"/>
                <a:cs typeface="ヒラギノ角ゴ Pro W3" charset="0"/>
              </a:rPr>
              <a:t>WRITTEN BY: Steven Pollock (CU-Boulder)</a:t>
            </a:r>
            <a:endParaRPr lang="en-US" b="1" dirty="0">
              <a:ea typeface="ヒラギノ角ゴ Pro W3" charset="0"/>
              <a:cs typeface="ヒラギノ角ゴ Pro W3" charset="0"/>
            </a:endParaRPr>
          </a:p>
          <a:p>
            <a:endParaRPr lang="en-US" dirty="0">
              <a:ea typeface="ヒラギノ角ゴ Pro W3" charset="0"/>
              <a:cs typeface="ヒラギノ角ゴ Pro W3" charset="0"/>
            </a:endParaRPr>
          </a:p>
          <a:p>
            <a:endParaRPr lang="en-US" dirty="0">
              <a:ea typeface="ヒラギノ角ゴ Pro W3" charset="0"/>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ヒラギノ角ゴ Pro W3" charset="0"/>
                <a:cs typeface="ヒラギノ角ゴ Pro W3" charset="0"/>
              </a:rPr>
              <a:t>CORRECT ANSWER:  C</a:t>
            </a:r>
          </a:p>
          <a:p>
            <a:pPr eaLnBrk="1" hangingPunct="1"/>
            <a:r>
              <a:rPr lang="en-US" dirty="0" smtClean="0">
                <a:ea typeface="ヒラギノ角ゴ Pro W3" charset="0"/>
                <a:cs typeface="ヒラギノ角ゴ Pro W3" charset="0"/>
              </a:rPr>
              <a:t>USED IN:  Spring 2013 (Pollock) </a:t>
            </a:r>
          </a:p>
          <a:p>
            <a:pPr eaLnBrk="1" hangingPunct="1"/>
            <a:r>
              <a:rPr lang="en-US" dirty="0" smtClean="0">
                <a:ea typeface="ヒラギノ角ゴ Pro W3" charset="0"/>
                <a:cs typeface="ヒラギノ角ゴ Pro W3" charset="0"/>
              </a:rPr>
              <a:t>LECTURE NUMBER:  24</a:t>
            </a:r>
          </a:p>
          <a:p>
            <a:pPr eaLnBrk="1" hangingPunct="1"/>
            <a:r>
              <a:rPr lang="en-US" dirty="0" smtClean="0">
                <a:ea typeface="ヒラギノ角ゴ Pro W3" charset="0"/>
                <a:cs typeface="ヒラギノ角ゴ Pro W3" charset="0"/>
              </a:rPr>
              <a:t>STUDENT RESPONSES:0, 2,   </a:t>
            </a:r>
            <a:r>
              <a:rPr lang="en-US" b="1" dirty="0" smtClean="0">
                <a:ea typeface="ヒラギノ角ゴ Pro W3" charset="0"/>
                <a:cs typeface="ヒラギノ角ゴ Pro W3" charset="0"/>
              </a:rPr>
              <a:t>[[90]]</a:t>
            </a:r>
            <a:r>
              <a:rPr lang="en-US" b="0" dirty="0" smtClean="0">
                <a:ea typeface="ヒラギノ角ゴ Pro W3" charset="0"/>
                <a:cs typeface="ヒラギノ角ゴ Pro W3" charset="0"/>
              </a:rPr>
              <a:t>,6, </a:t>
            </a:r>
            <a:r>
              <a:rPr lang="en-US" b="0" dirty="0" smtClean="0">
                <a:ea typeface="ヒラギノ角ゴ Pro W3" charset="0"/>
                <a:cs typeface="ヒラギノ角ゴ Pro W3" charset="0"/>
              </a:rPr>
              <a:t>2 (‘13) </a:t>
            </a:r>
            <a:endParaRPr lang="en-US" dirty="0" smtClean="0">
              <a:ea typeface="ヒラギノ角ゴ Pro W3" charset="0"/>
              <a:cs typeface="ヒラギノ角ゴ Pro W3" charset="0"/>
            </a:endParaRPr>
          </a:p>
          <a:p>
            <a:pPr eaLnBrk="1" hangingPunct="1"/>
            <a:r>
              <a:rPr lang="en-US" b="1" dirty="0" smtClean="0">
                <a:ea typeface="ヒラギノ角ゴ Pro W3" charset="0"/>
                <a:cs typeface="ヒラギノ角ゴ Pro W3" charset="0"/>
              </a:rPr>
              <a:t>INSTRUCTOR NOTES –</a:t>
            </a:r>
            <a:r>
              <a:rPr lang="en-US" b="0" dirty="0" smtClean="0">
                <a:ea typeface="ヒラギノ角ゴ Pro W3" charset="0"/>
                <a:cs typeface="ヒラギノ角ゴ Pro W3" charset="0"/>
              </a:rPr>
              <a:t> I had worked through</a:t>
            </a:r>
            <a:r>
              <a:rPr lang="en-US" b="0" baseline="0" dirty="0" smtClean="0">
                <a:ea typeface="ヒラギノ角ゴ Pro W3" charset="0"/>
                <a:cs typeface="ヒラギノ角ゴ Pro W3" charset="0"/>
              </a:rPr>
              <a:t> the field in the previous CT  (a uniformly polarized sphere), so on the board we had an </a:t>
            </a:r>
            <a:r>
              <a:rPr lang="en-US" b="0" baseline="0" dirty="0" err="1" smtClean="0">
                <a:ea typeface="ヒラギノ角ゴ Pro W3" charset="0"/>
                <a:cs typeface="ヒラギノ角ゴ Pro W3" charset="0"/>
              </a:rPr>
              <a:t>E_ext</a:t>
            </a:r>
            <a:r>
              <a:rPr lang="en-US" b="0" baseline="0" dirty="0" smtClean="0">
                <a:ea typeface="ヒラギノ角ゴ Pro W3" charset="0"/>
                <a:cs typeface="ヒラギノ角ゴ Pro W3" charset="0"/>
              </a:rPr>
              <a:t> up the page, a P up the page, an </a:t>
            </a:r>
            <a:r>
              <a:rPr lang="en-US" b="0" baseline="0" dirty="0" err="1" smtClean="0">
                <a:ea typeface="ヒラギノ角ゴ Pro W3" charset="0"/>
                <a:cs typeface="ヒラギノ角ゴ Pro W3" charset="0"/>
              </a:rPr>
              <a:t>E_induced</a:t>
            </a:r>
            <a:r>
              <a:rPr lang="en-US" b="0" baseline="0" dirty="0" smtClean="0">
                <a:ea typeface="ヒラギノ角ゴ Pro W3" charset="0"/>
                <a:cs typeface="ヒラギノ角ゴ Pro W3" charset="0"/>
              </a:rPr>
              <a:t> DOWN the page inside the sphere, and then I asked this one. I was wondering if the “up and down arrows” in the image would make them want to introduce spurious minus signs, but it did not. It’s just superposition here!  </a:t>
            </a:r>
            <a:endParaRPr lang="en-US" b="1" dirty="0" smtClean="0">
              <a:ea typeface="ヒラギノ角ゴ Pro W3" charset="0"/>
              <a:cs typeface="ヒラギノ角ゴ Pro W3" charset="0"/>
            </a:endParaRPr>
          </a:p>
          <a:p>
            <a:pPr eaLnBrk="1" hangingPunct="1"/>
            <a:endParaRPr lang="en-US" b="1"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-SJP</a:t>
            </a:r>
          </a:p>
          <a:p>
            <a:pPr eaLnBrk="1" hangingPunct="1"/>
            <a:r>
              <a:rPr lang="en-US" dirty="0" smtClean="0">
                <a:ea typeface="ヒラギノ角ゴ Pro W3" charset="0"/>
                <a:cs typeface="ヒラギノ角ゴ Pro W3" charset="0"/>
              </a:rPr>
              <a:t>WRITTEN BY: Steven Pollock (CU-Boulder)</a:t>
            </a:r>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2</a:t>
            </a:fld>
            <a:endParaRPr lang="en-US"/>
          </a:p>
        </p:txBody>
      </p:sp>
    </p:spTree>
    <p:extLst>
      <p:ext uri="{BB962C8B-B14F-4D97-AF65-F5344CB8AC3E}">
        <p14:creationId xmlns:p14="http://schemas.microsoft.com/office/powerpoint/2010/main" val="208585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026"/>
          <p:cNvSpPr>
            <a:spLocks noGrp="1" noRot="1" noChangeAspect="1" noChangeArrowheads="1" noTextEdit="1"/>
          </p:cNvSpPr>
          <p:nvPr>
            <p:ph type="sldImg"/>
          </p:nvPr>
        </p:nvSpPr>
        <p:spPr>
          <a:ln/>
        </p:spPr>
      </p:sp>
      <p:sp>
        <p:nvSpPr>
          <p:cNvPr id="11673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A</a:t>
            </a:r>
          </a:p>
          <a:p>
            <a:pPr eaLnBrk="1" hangingPunct="1"/>
            <a:r>
              <a:rPr lang="en-US" dirty="0">
                <a:ea typeface="ヒラギノ角ゴ Pro W3" charset="0"/>
                <a:cs typeface="ヒラギノ角ゴ Pro W3" charset="0"/>
              </a:rPr>
              <a:t>USED IN: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a:t>
            </a:r>
          </a:p>
          <a:p>
            <a:pPr eaLnBrk="1" hangingPunct="1"/>
            <a:r>
              <a:rPr lang="en-US" dirty="0">
                <a:ea typeface="ヒラギノ角ゴ Pro W3" charset="0"/>
                <a:cs typeface="ヒラギノ角ゴ Pro W3" charset="0"/>
              </a:rPr>
              <a:t>LECTURE NUMBER: 26</a:t>
            </a: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[[67%]] </a:t>
            </a:r>
            <a:r>
              <a:rPr lang="en-US" dirty="0">
                <a:ea typeface="ヒラギノ角ゴ Pro W3" charset="0"/>
                <a:cs typeface="ヒラギノ角ゴ Pro W3" charset="0"/>
              </a:rPr>
              <a:t>13% 20% 0% 0</a:t>
            </a:r>
            <a:r>
              <a:rPr lang="en-US" dirty="0" smtClean="0">
                <a:ea typeface="ヒラギノ角ゴ Pro W3" charset="0"/>
                <a:cs typeface="ヒラギノ角ゴ Pro W3" charset="0"/>
              </a:rPr>
              <a:t>%  </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08</a:t>
            </a: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[[55]], </a:t>
            </a:r>
            <a:r>
              <a:rPr lang="en-US" b="0" dirty="0" smtClean="0">
                <a:ea typeface="ヒラギノ角ゴ Pro W3" charset="0"/>
                <a:cs typeface="ヒラギノ角ゴ Pro W3" charset="0"/>
              </a:rPr>
              <a:t>2, 43, 0, 0 </a:t>
            </a:r>
            <a:r>
              <a:rPr lang="en-US" dirty="0" smtClean="0">
                <a:ea typeface="ヒラギノ角ゴ Pro W3" charset="0"/>
                <a:cs typeface="ヒラギノ角ゴ Pro W3" charset="0"/>
              </a:rPr>
              <a:t>(</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2013)  </a:t>
            </a:r>
            <a:endParaRPr lang="en-US" dirty="0">
              <a:ea typeface="ヒラギノ角ゴ Pro W3" charset="0"/>
              <a:cs typeface="ヒラギノ角ゴ Pro W3" charset="0"/>
            </a:endParaRPr>
          </a:p>
          <a:p>
            <a:r>
              <a:rPr lang="en-US" b="1" dirty="0">
                <a:ea typeface="ヒラギノ角ゴ Pro W3" charset="0"/>
                <a:cs typeface="ヒラギノ角ゴ Pro W3" charset="0"/>
              </a:rPr>
              <a:t>INSTRUCTOR NOTES: </a:t>
            </a:r>
            <a:r>
              <a:rPr lang="en-US" dirty="0">
                <a:ea typeface="ヒラギノ角ゴ Pro W3" charset="0"/>
                <a:cs typeface="ヒラギノ角ゴ Pro W3" charset="0"/>
              </a:rPr>
              <a:t>Start of class (following up similar question about E which ended last class) 67% correct, with B and C splitting the rest.  Answer is A, the D field is continuous throughout the middle region (and continuously 0 in the conductor) - we had explicitly *solved* for D everywhere in the last class! </a:t>
            </a:r>
            <a:endParaRPr lang="en-US" dirty="0" smtClean="0">
              <a:ea typeface="ヒラギノ角ゴ Pro W3" charset="0"/>
              <a:cs typeface="ヒラギノ角ゴ Pro W3" charset="0"/>
            </a:endParaRPr>
          </a:p>
          <a:p>
            <a:r>
              <a:rPr lang="en-US" dirty="0" smtClean="0">
                <a:ea typeface="ヒラギノ角ゴ Pro W3" charset="0"/>
                <a:cs typeface="ヒラギノ角ゴ Pro W3" charset="0"/>
              </a:rPr>
              <a:t>In</a:t>
            </a:r>
            <a:r>
              <a:rPr lang="en-US" baseline="0" dirty="0" smtClean="0">
                <a:ea typeface="ヒラギノ角ゴ Pro W3" charset="0"/>
                <a:cs typeface="ヒラギノ角ゴ Pro W3" charset="0"/>
              </a:rPr>
              <a:t> 2013 I learned from the class why it was so split. On the board is D = e0 </a:t>
            </a:r>
            <a:r>
              <a:rPr lang="en-US" baseline="0" dirty="0" err="1" smtClean="0">
                <a:ea typeface="ヒラギノ角ゴ Pro W3" charset="0"/>
                <a:cs typeface="ヒラギノ角ゴ Pro W3" charset="0"/>
              </a:rPr>
              <a:t>er</a:t>
            </a:r>
            <a:r>
              <a:rPr lang="en-US" baseline="0" dirty="0" smtClean="0">
                <a:ea typeface="ヒラギノ角ゴ Pro W3" charset="0"/>
                <a:cs typeface="ヒラギノ角ゴ Pro W3" charset="0"/>
              </a:rPr>
              <a:t> E, so D is proportional to E. So they argued to themselves that if E is discontinuous at both free and bound charges, and D is proportional to E, then D must ALSO be discontinuous at both free and bound charges (so they voted C) (What they forgot is that </a:t>
            </a:r>
            <a:r>
              <a:rPr lang="en-US" baseline="0" dirty="0" err="1" smtClean="0">
                <a:ea typeface="ヒラギノ角ゴ Pro W3" charset="0"/>
                <a:cs typeface="ヒラギノ角ゴ Pro W3" charset="0"/>
              </a:rPr>
              <a:t>er</a:t>
            </a:r>
            <a:r>
              <a:rPr lang="en-US" baseline="0" dirty="0" smtClean="0">
                <a:ea typeface="ヒラギノ角ゴ Pro W3" charset="0"/>
                <a:cs typeface="ヒラギノ角ゴ Pro W3" charset="0"/>
              </a:rPr>
              <a:t> is ALSO discontinuous where the bound charges are, and this is precisely what “cancels out” the discontinuity in E to result in a smooth D. </a:t>
            </a:r>
          </a:p>
          <a:p>
            <a:endParaRPr lang="en-US" baseline="0" dirty="0" smtClean="0">
              <a:ea typeface="ヒラギノ角ゴ Pro W3" charset="0"/>
              <a:cs typeface="ヒラギノ角ゴ Pro W3" charset="0"/>
            </a:endParaRPr>
          </a:p>
          <a:p>
            <a:r>
              <a:rPr lang="en-US" baseline="0" dirty="0" smtClean="0">
                <a:ea typeface="ヒラギノ角ゴ Pro W3" charset="0"/>
                <a:cs typeface="ヒラギノ角ゴ Pro W3" charset="0"/>
              </a:rPr>
              <a:t>Also in 2013, we discussed the (important!) caveat that the answer to this question is ONLY correct for this (highly symmetric) situation given. Upcoming q’s are going to show that D can be discontinuous in OTHER places, e.g. if the dielectric was finite, at the end, P has a discontinuity, so therefore D does too (in the “parallel” component!) We’ll get to this shortly! </a:t>
            </a:r>
          </a:p>
          <a:p>
            <a:endParaRPr lang="en-US" dirty="0" smtClean="0">
              <a:ea typeface="ヒラギノ角ゴ Pro W3" charset="0"/>
              <a:cs typeface="ヒラギノ角ゴ Pro W3" charset="0"/>
            </a:endParaRPr>
          </a:p>
          <a:p>
            <a:r>
              <a:rPr lang="en-US" dirty="0" smtClean="0">
                <a:ea typeface="ヒラギノ角ゴ Pro W3" charset="0"/>
                <a:cs typeface="ヒラギノ角ゴ Pro W3" charset="0"/>
              </a:rPr>
              <a:t> </a:t>
            </a:r>
            <a:r>
              <a:rPr lang="en-US" dirty="0">
                <a:ea typeface="ヒラギノ角ゴ Pro W3" charset="0"/>
                <a:cs typeface="ヒラギノ角ゴ Pro W3" charset="0"/>
              </a:rPr>
              <a:t>-SJP</a:t>
            </a:r>
          </a:p>
          <a:p>
            <a:pPr eaLnBrk="1" hangingPunct="1"/>
            <a:r>
              <a:rPr lang="en-US" dirty="0">
                <a:ea typeface="ヒラギノ角ゴ Pro W3" charset="0"/>
                <a:cs typeface="ヒラギノ角ゴ Pro W3" charset="0"/>
              </a:rPr>
              <a:t>WRITTEN BY: Steven Pollock (CU-Boulder)</a:t>
            </a:r>
          </a:p>
          <a:p>
            <a:pPr eaLnBrk="1" hangingPunct="1"/>
            <a:endParaRPr lang="en-US" b="1" dirty="0">
              <a:ea typeface="ヒラギノ角ゴ Pro W3" charset="0"/>
              <a:cs typeface="ヒラギノ角ゴ Pro W3" charset="0"/>
            </a:endParaRPr>
          </a:p>
          <a:p>
            <a:endParaRPr lang="en-US" dirty="0">
              <a:ea typeface="ヒラギノ角ゴ Pro W3" charset="0"/>
              <a:cs typeface="ヒラギノ角ゴ Pro W3" charset="0"/>
            </a:endParaRPr>
          </a:p>
          <a:p>
            <a:endParaRPr lang="en-US" dirty="0">
              <a:ea typeface="ヒラギノ角ゴ Pro W3" charset="0"/>
              <a:cs typeface="ヒラギノ角ゴ Pro W3"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a:solidFill>
            <a:srgbClr val="FFFFFF"/>
          </a:solidFill>
          <a:ln/>
        </p:spPr>
      </p:sp>
      <p:sp>
        <p:nvSpPr>
          <p:cNvPr id="120834"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ea typeface="ヒラギノ角ゴ Pro W3" charset="0"/>
                <a:cs typeface="ヒラギノ角ゴ Pro W3" charset="0"/>
              </a:rPr>
              <a:t>CORRECT ANSWER: A</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smtClean="0">
                <a:ea typeface="ヒラギノ角ゴ Pro W3" charset="0"/>
                <a:cs typeface="ヒラギノ角ゴ Pro W3" charset="0"/>
              </a:rPr>
              <a:t>) Spring 2013 (Pollock)</a:t>
            </a:r>
            <a:r>
              <a:rPr lang="en-US" baseline="0" dirty="0" smtClean="0">
                <a:ea typeface="ヒラギノ角ゴ Pro W3" charset="0"/>
                <a:cs typeface="ヒラギノ角ゴ Pro W3" charset="0"/>
              </a:rPr>
              <a:t>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9, Lecture 21, 1</a:t>
            </a:r>
            <a:r>
              <a:rPr lang="en-US" baseline="30000" dirty="0">
                <a:ea typeface="ヒラギノ角ゴ Pro W3" charset="0"/>
                <a:cs typeface="ヒラギノ角ゴ Pro W3" charset="0"/>
              </a:rPr>
              <a:t>st</a:t>
            </a:r>
            <a:r>
              <a:rPr lang="en-US" dirty="0">
                <a:ea typeface="ヒラギノ角ゴ Pro W3" charset="0"/>
                <a:cs typeface="ヒラギノ角ゴ Pro W3" charset="0"/>
              </a:rPr>
              <a:t> try, Week 9, Lecture 22, 2</a:t>
            </a:r>
            <a:r>
              <a:rPr lang="en-US" baseline="30000" dirty="0">
                <a:ea typeface="ヒラギノ角ゴ Pro W3" charset="0"/>
                <a:cs typeface="ヒラギノ角ゴ Pro W3" charset="0"/>
              </a:rPr>
              <a:t>nd</a:t>
            </a:r>
            <a:r>
              <a:rPr lang="en-US" dirty="0">
                <a:ea typeface="ヒラギノ角ゴ Pro W3" charset="0"/>
                <a:cs typeface="ヒラギノ角ゴ Pro W3" charset="0"/>
              </a:rPr>
              <a:t> try) </a:t>
            </a:r>
            <a:r>
              <a:rPr lang="en-US" dirty="0" smtClean="0">
                <a:ea typeface="ヒラギノ角ゴ Pro W3" charset="0"/>
                <a:cs typeface="ヒラギノ角ゴ Pro W3" charset="0"/>
              </a:rPr>
              <a:t> </a:t>
            </a:r>
            <a:r>
              <a:rPr lang="en-US" dirty="0" err="1" smtClean="0">
                <a:ea typeface="ヒラギノ角ゴ Pro W3" charset="0"/>
                <a:cs typeface="ヒラギノ角ゴ Pro W3" charset="0"/>
              </a:rPr>
              <a:t>Lect</a:t>
            </a:r>
            <a:r>
              <a:rPr lang="en-US" baseline="0" dirty="0" smtClean="0">
                <a:ea typeface="ヒラギノ角ゴ Pro W3" charset="0"/>
                <a:cs typeface="ヒラギノ角ゴ Pro W3" charset="0"/>
              </a:rPr>
              <a:t> 26 in 2013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[[73%]]</a:t>
            </a:r>
            <a:r>
              <a:rPr lang="en-US" dirty="0">
                <a:ea typeface="ヒラギノ角ゴ Pro W3" charset="0"/>
                <a:cs typeface="ヒラギノ角ゴ Pro W3" charset="0"/>
              </a:rPr>
              <a:t> 27% 0% 0% 0%  (1</a:t>
            </a:r>
            <a:r>
              <a:rPr lang="en-US" baseline="30000" dirty="0">
                <a:ea typeface="ヒラギノ角ゴ Pro W3" charset="0"/>
                <a:cs typeface="ヒラギノ角ゴ Pro W3" charset="0"/>
              </a:rPr>
              <a:t>st</a:t>
            </a:r>
            <a:r>
              <a:rPr lang="en-US" dirty="0">
                <a:ea typeface="ヒラギノ角ゴ Pro W3" charset="0"/>
                <a:cs typeface="ヒラギノ角ゴ Pro W3" charset="0"/>
              </a:rPr>
              <a:t> try)</a:t>
            </a:r>
          </a:p>
          <a:p>
            <a:pPr eaLnBrk="1" hangingPunct="1"/>
            <a:r>
              <a:rPr lang="en-US" dirty="0">
                <a:ea typeface="ヒラギノ角ゴ Pro W3" charset="0"/>
                <a:cs typeface="ヒラギノ角ゴ Pro W3" charset="0"/>
              </a:rPr>
              <a:t>		</a:t>
            </a:r>
            <a:r>
              <a:rPr lang="en-US" b="1" dirty="0">
                <a:ea typeface="ヒラギノ角ゴ Pro W3" charset="0"/>
                <a:cs typeface="ヒラギノ角ゴ Pro W3" charset="0"/>
              </a:rPr>
              <a:t>[[93%]]</a:t>
            </a:r>
            <a:r>
              <a:rPr lang="en-US" dirty="0">
                <a:ea typeface="ヒラギノ角ゴ Pro W3" charset="0"/>
                <a:cs typeface="ヒラギノ角ゴ Pro W3" charset="0"/>
              </a:rPr>
              <a:t> 7% 0% 0% 0%  (2</a:t>
            </a:r>
            <a:r>
              <a:rPr lang="en-US" baseline="30000" dirty="0">
                <a:ea typeface="ヒラギノ角ゴ Pro W3" charset="0"/>
                <a:cs typeface="ヒラギノ角ゴ Pro W3" charset="0"/>
              </a:rPr>
              <a:t>nd</a:t>
            </a:r>
            <a:r>
              <a:rPr lang="en-US" dirty="0">
                <a:ea typeface="ヒラギノ角ゴ Pro W3" charset="0"/>
                <a:cs typeface="ヒラギノ角ゴ Pro W3" charset="0"/>
              </a:rPr>
              <a:t> try</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[87%]], </a:t>
            </a:r>
            <a:r>
              <a:rPr lang="en-US" b="0" dirty="0" smtClean="0">
                <a:ea typeface="ヒラギノ角ゴ Pro W3" charset="0"/>
                <a:cs typeface="ヒラギノ角ゴ Pro W3" charset="0"/>
              </a:rPr>
              <a:t>6, 6, 0 0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INSTRUCTOR NOTES:</a:t>
            </a:r>
            <a:r>
              <a:rPr lang="en-US" b="1" dirty="0">
                <a:ea typeface="ヒラギノ角ゴ Pro W3" charset="0"/>
                <a:cs typeface="ヒラギノ角ゴ Pro W3" charset="0"/>
              </a:rPr>
              <a:t> </a:t>
            </a:r>
            <a:r>
              <a:rPr lang="en-US" dirty="0">
                <a:latin typeface="Times New Roman" charset="0"/>
                <a:ea typeface="ヒラギノ角ゴ Pro W3" charset="0"/>
                <a:cs typeface="ヒラギノ角ゴ Pro W3" charset="0"/>
              </a:rPr>
              <a:t>Most people answered that D can be computed from divergence.  But you need to know the curl too. Curl of D in spherical coordinates is zero.  </a:t>
            </a:r>
            <a:r>
              <a:rPr lang="en-US" dirty="0" err="1">
                <a:latin typeface="Times New Roman" charset="0"/>
                <a:ea typeface="ヒラギノ角ゴ Pro W3" charset="0"/>
                <a:cs typeface="ヒラギノ角ゴ Pro W3" charset="0"/>
              </a:rPr>
              <a:t>Shouldn</a:t>
            </a:r>
            <a:r>
              <a:rPr lang="ja-JP" altLang="en-US" dirty="0">
                <a:latin typeface="Times New Roman" charset="0"/>
                <a:ea typeface="ヒラギノ角ゴ Pro W3" charset="0"/>
                <a:cs typeface="ヒラギノ角ゴ Pro W3" charset="0"/>
              </a:rPr>
              <a:t>’</a:t>
            </a:r>
            <a:r>
              <a:rPr lang="en-US" altLang="ja-JP" dirty="0">
                <a:latin typeface="Times New Roman" charset="0"/>
                <a:ea typeface="ヒラギノ角ゴ Pro W3" charset="0"/>
                <a:cs typeface="ヒラギノ角ゴ Pro W3" charset="0"/>
              </a:rPr>
              <a:t>t this question be changed so they can</a:t>
            </a:r>
            <a:r>
              <a:rPr lang="ja-JP" altLang="en-US" dirty="0">
                <a:latin typeface="Times New Roman" charset="0"/>
                <a:ea typeface="ヒラギノ角ゴ Pro W3" charset="0"/>
                <a:cs typeface="ヒラギノ角ゴ Pro W3" charset="0"/>
              </a:rPr>
              <a:t>’</a:t>
            </a:r>
            <a:r>
              <a:rPr lang="en-US" altLang="ja-JP" dirty="0">
                <a:latin typeface="Times New Roman" charset="0"/>
                <a:ea typeface="ヒラギノ角ゴ Pro W3" charset="0"/>
                <a:cs typeface="ヒラギノ角ゴ Pro W3" charset="0"/>
              </a:rPr>
              <a:t>t get the right answer for the wrong reason?  However, students do see the connection in the next nice series of questions. This question </a:t>
            </a:r>
            <a:r>
              <a:rPr lang="en-US" altLang="ja-JP" dirty="0" err="1">
                <a:latin typeface="Times New Roman" charset="0"/>
                <a:ea typeface="ヒラギノ角ゴ Pro W3" charset="0"/>
                <a:cs typeface="ヒラギノ角ゴ Pro W3" charset="0"/>
              </a:rPr>
              <a:t>shouldn</a:t>
            </a:r>
            <a:r>
              <a:rPr lang="ja-JP" altLang="en-US" dirty="0">
                <a:latin typeface="Times New Roman" charset="0"/>
                <a:ea typeface="ヒラギノ角ゴ Pro W3" charset="0"/>
                <a:cs typeface="ヒラギノ角ゴ Pro W3" charset="0"/>
              </a:rPr>
              <a:t>’</a:t>
            </a:r>
            <a:r>
              <a:rPr lang="en-US" altLang="ja-JP" dirty="0">
                <a:latin typeface="Times New Roman" charset="0"/>
                <a:ea typeface="ヒラギノ角ゴ Pro W3" charset="0"/>
                <a:cs typeface="ヒラギノ角ゴ Pro W3" charset="0"/>
              </a:rPr>
              <a:t>t be asked without the other ones. </a:t>
            </a:r>
            <a:endParaRPr lang="en-US" altLang="ja-JP" dirty="0" smtClean="0">
              <a:latin typeface="Times New Roman" charset="0"/>
              <a:ea typeface="ヒラギノ角ゴ Pro W3" charset="0"/>
              <a:cs typeface="ヒラギノ角ゴ Pro W3" charset="0"/>
            </a:endParaRPr>
          </a:p>
          <a:p>
            <a:pPr eaLnBrk="1" hangingPunct="1"/>
            <a:endParaRPr lang="en-US" altLang="ja-JP" dirty="0" smtClean="0">
              <a:latin typeface="Times New Roman" charset="0"/>
              <a:ea typeface="ヒラギノ角ゴ Pro W3" charset="0"/>
              <a:cs typeface="ヒラギノ角ゴ Pro W3" charset="0"/>
            </a:endParaRPr>
          </a:p>
          <a:p>
            <a:pPr eaLnBrk="1" hangingPunct="1"/>
            <a:r>
              <a:rPr lang="en-US" altLang="ja-JP" dirty="0" smtClean="0">
                <a:latin typeface="Times New Roman" charset="0"/>
                <a:ea typeface="ヒラギノ角ゴ Pro W3" charset="0"/>
                <a:cs typeface="ヒラギノ角ゴ Pro W3" charset="0"/>
              </a:rPr>
              <a:t>SJP agrees with the above discussion, we’re getting towards the idea that finding</a:t>
            </a:r>
            <a:r>
              <a:rPr lang="en-US" altLang="ja-JP" baseline="0" dirty="0" smtClean="0">
                <a:latin typeface="Times New Roman" charset="0"/>
                <a:ea typeface="ヒラギノ角ゴ Pro W3" charset="0"/>
                <a:cs typeface="ヒラギノ角ゴ Pro W3" charset="0"/>
              </a:rPr>
              <a:t> D is simple from Gauss’ law if you have enough symmetry. But if there are “edge effects”, or broken symmetry, then the answer will be NO, Gauss law (</a:t>
            </a:r>
            <a:r>
              <a:rPr lang="en-US" altLang="ja-JP" baseline="0" dirty="0" err="1" smtClean="0">
                <a:latin typeface="Times New Roman" charset="0"/>
                <a:ea typeface="ヒラギノ角ゴ Pro W3" charset="0"/>
                <a:cs typeface="ヒラギノ角ゴ Pro W3" charset="0"/>
              </a:rPr>
              <a:t>Div</a:t>
            </a:r>
            <a:r>
              <a:rPr lang="en-US" altLang="ja-JP" baseline="0" dirty="0" smtClean="0">
                <a:latin typeface="Times New Roman" charset="0"/>
                <a:ea typeface="ヒラギノ角ゴ Pro W3" charset="0"/>
                <a:cs typeface="ヒラギノ角ゴ Pro W3" charset="0"/>
              </a:rPr>
              <a:t>(D)) alone is not enough, you also need to know Curl(D)=0 to get our simple results. </a:t>
            </a:r>
            <a:endParaRPr lang="en-US" altLang="ja-JP" dirty="0" smtClean="0">
              <a:latin typeface="Times New Roman" charset="0"/>
              <a:ea typeface="ヒラギノ角ゴ Pro W3" charset="0"/>
              <a:cs typeface="ヒラギノ角ゴ Pro W3" charset="0"/>
            </a:endParaRPr>
          </a:p>
          <a:p>
            <a:pPr eaLnBrk="1" hangingPunct="1"/>
            <a:endParaRPr lang="en-US" altLang="ja-JP"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a:p>
            <a:pPr eaLnBrk="1" hangingPunct="1"/>
            <a:endParaRPr lang="en-US" dirty="0">
              <a:ea typeface="ヒラギノ角ゴ Pro W3" charset="0"/>
              <a:cs typeface="ヒラギノ角ゴ Pro W3" charset="0"/>
            </a:endParaRPr>
          </a:p>
        </p:txBody>
      </p:sp>
      <p:sp>
        <p:nvSpPr>
          <p:cNvPr id="12083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F1AE9842-0F52-8649-BA41-35420072B0ED}" type="slidenum">
              <a:rPr lang="en-US" sz="1200"/>
              <a:pPr algn="r" eaLnBrk="1" hangingPunct="1"/>
              <a:t>22</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a:solidFill>
            <a:srgbClr val="FFFFFF"/>
          </a:solidFill>
          <a:ln/>
        </p:spPr>
      </p:sp>
      <p:sp>
        <p:nvSpPr>
          <p:cNvPr id="122882"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ea typeface="ヒラギノ角ゴ Pro W3" charset="0"/>
                <a:cs typeface="ヒラギノ角ゴ Pro W3" charset="0"/>
              </a:rPr>
              <a:t>CORRECT ANSWER: A</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9, Lecture 22</a:t>
            </a:r>
            <a:r>
              <a:rPr lang="en-US" dirty="0" smtClean="0">
                <a:ea typeface="ヒラギノ角ゴ Pro W3" charset="0"/>
                <a:cs typeface="ヒラギノ角ゴ Pro W3" charset="0"/>
              </a:rPr>
              <a:t>) Pollock (</a:t>
            </a:r>
            <a:r>
              <a:rPr lang="en-US" dirty="0" err="1" smtClean="0">
                <a:ea typeface="ヒラギノ角ゴ Pro W3" charset="0"/>
                <a:cs typeface="ヒラギノ角ゴ Pro W3" charset="0"/>
              </a:rPr>
              <a:t>Lect</a:t>
            </a:r>
            <a:r>
              <a:rPr lang="en-US" dirty="0" smtClean="0">
                <a:ea typeface="ヒラギノ角ゴ Pro W3" charset="0"/>
                <a:cs typeface="ヒラギノ角ゴ Pro W3" charset="0"/>
              </a:rPr>
              <a:t> 26)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[[45%]]</a:t>
            </a:r>
            <a:r>
              <a:rPr lang="en-US" dirty="0">
                <a:ea typeface="ヒラギノ角ゴ Pro W3" charset="0"/>
                <a:cs typeface="ヒラギノ角ゴ Pro W3" charset="0"/>
              </a:rPr>
              <a:t> 55% 0% 0% 0% (FALL 2008)</a:t>
            </a:r>
          </a:p>
          <a:p>
            <a:pPr eaLnBrk="1" hangingPunct="1"/>
            <a:r>
              <a:rPr lang="en-US" dirty="0">
                <a:ea typeface="ヒラギノ角ゴ Pro W3" charset="0"/>
                <a:cs typeface="ヒラギノ角ゴ Pro W3" charset="0"/>
              </a:rPr>
              <a:t>		</a:t>
            </a:r>
            <a:r>
              <a:rPr lang="en-US" b="1" dirty="0" smtClean="0">
                <a:ea typeface="ヒラギノ角ゴ Pro W3" charset="0"/>
                <a:cs typeface="ヒラギノ角ゴ Pro W3" charset="0"/>
              </a:rPr>
              <a:t>[</a:t>
            </a:r>
            <a:r>
              <a:rPr lang="en-US" b="1" dirty="0">
                <a:ea typeface="ヒラギノ角ゴ Pro W3" charset="0"/>
                <a:cs typeface="ヒラギノ角ゴ Pro W3" charset="0"/>
              </a:rPr>
              <a:t>[87%]]</a:t>
            </a:r>
            <a:r>
              <a:rPr lang="en-US" dirty="0">
                <a:ea typeface="ヒラギノ角ゴ Pro W3" charset="0"/>
                <a:cs typeface="ヒラギノ角ゴ Pro W3" charset="0"/>
              </a:rPr>
              <a:t> 13% 0% 0% 0%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[[57]], </a:t>
            </a:r>
            <a:r>
              <a:rPr lang="en-US" b="0" dirty="0" smtClean="0">
                <a:ea typeface="ヒラギノ角ゴ Pro W3" charset="0"/>
                <a:cs typeface="ヒラギノ角ゴ Pro W3" charset="0"/>
              </a:rPr>
              <a:t>43, 0, 0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2013)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INSTRUCTOR NOTES:</a:t>
            </a:r>
            <a:r>
              <a:rPr lang="en-US" b="1" dirty="0">
                <a:ea typeface="ヒラギノ角ゴ Pro W3" charset="0"/>
                <a:cs typeface="ヒラギノ角ゴ Pro W3" charset="0"/>
              </a:rPr>
              <a:t> </a:t>
            </a:r>
            <a:r>
              <a:rPr lang="en-US" dirty="0">
                <a:latin typeface="Times New Roman" charset="0"/>
                <a:ea typeface="ヒラギノ角ゴ Pro W3" charset="0"/>
                <a:cs typeface="ヒラギノ角ゴ Pro W3" charset="0"/>
              </a:rPr>
              <a:t>Answer – you need polarized material to have a P.  No P outside dielectric. If loop goes up inside dielectric and then outside dielectric then curl of P </a:t>
            </a:r>
            <a:r>
              <a:rPr lang="en-US" dirty="0" err="1">
                <a:latin typeface="Times New Roman" charset="0"/>
                <a:ea typeface="ヒラギノ角ゴ Pro W3" charset="0"/>
                <a:cs typeface="ヒラギノ角ゴ Pro W3" charset="0"/>
              </a:rPr>
              <a:t>isn</a:t>
            </a:r>
            <a:r>
              <a:rPr lang="ja-JP" altLang="en-US" dirty="0">
                <a:latin typeface="Times New Roman" charset="0"/>
                <a:ea typeface="ヒラギノ角ゴ Pro W3" charset="0"/>
                <a:cs typeface="ヒラギノ角ゴ Pro W3" charset="0"/>
              </a:rPr>
              <a:t>’</a:t>
            </a:r>
            <a:r>
              <a:rPr lang="en-US" altLang="ja-JP" dirty="0">
                <a:latin typeface="Times New Roman" charset="0"/>
                <a:ea typeface="ヒラギノ角ゴ Pro W3" charset="0"/>
                <a:cs typeface="ヒラギノ角ゴ Pro W3" charset="0"/>
              </a:rPr>
              <a:t>t zero.  But Mike drew a loop and showed that you would get negative on other side of loop so it</a:t>
            </a:r>
            <a:r>
              <a:rPr lang="ja-JP" altLang="en-US" dirty="0">
                <a:latin typeface="Times New Roman" charset="0"/>
                <a:ea typeface="ヒラギノ角ゴ Pro W3" charset="0"/>
                <a:cs typeface="ヒラギノ角ゴ Pro W3" charset="0"/>
              </a:rPr>
              <a:t>’</a:t>
            </a:r>
            <a:r>
              <a:rPr lang="en-US" altLang="ja-JP" dirty="0">
                <a:latin typeface="Times New Roman" charset="0"/>
                <a:ea typeface="ヒラギノ角ゴ Pro W3" charset="0"/>
                <a:cs typeface="ヒラギノ角ゴ Pro W3" charset="0"/>
              </a:rPr>
              <a:t>s zero.  But I </a:t>
            </a:r>
            <a:r>
              <a:rPr lang="en-US" altLang="ja-JP" dirty="0" err="1">
                <a:latin typeface="Times New Roman" charset="0"/>
                <a:ea typeface="ヒラギノ角ゴ Pro W3" charset="0"/>
                <a:cs typeface="ヒラギノ角ゴ Pro W3" charset="0"/>
              </a:rPr>
              <a:t>didn</a:t>
            </a:r>
            <a:r>
              <a:rPr lang="ja-JP" altLang="en-US" dirty="0">
                <a:latin typeface="Times New Roman" charset="0"/>
                <a:ea typeface="ヒラギノ角ゴ Pro W3" charset="0"/>
                <a:cs typeface="ヒラギノ角ゴ Pro W3" charset="0"/>
              </a:rPr>
              <a:t>’</a:t>
            </a:r>
            <a:r>
              <a:rPr lang="en-US" altLang="ja-JP" dirty="0">
                <a:latin typeface="Times New Roman" charset="0"/>
                <a:ea typeface="ヒラギノ角ゴ Pro W3" charset="0"/>
                <a:cs typeface="ヒラギノ角ゴ Pro W3" charset="0"/>
              </a:rPr>
              <a:t>t get a sense of whether students make the connection between zero curl and P dot dl = 0</a:t>
            </a:r>
            <a:r>
              <a:rPr lang="en-US" altLang="ja-JP" dirty="0" smtClean="0">
                <a:latin typeface="Times New Roman" charset="0"/>
                <a:ea typeface="ヒラギノ角ゴ Pro W3" charset="0"/>
                <a:cs typeface="ヒラギノ角ゴ Pro W3" charset="0"/>
              </a:rPr>
              <a:t>.</a:t>
            </a:r>
          </a:p>
          <a:p>
            <a:pPr eaLnBrk="1" hangingPunct="1"/>
            <a:endParaRPr lang="en-US" altLang="ja-JP" dirty="0" smtClean="0">
              <a:latin typeface="Times New Roman" charset="0"/>
              <a:ea typeface="ヒラギノ角ゴ Pro W3" charset="0"/>
              <a:cs typeface="ヒラギノ角ゴ Pro W3" charset="0"/>
            </a:endParaRPr>
          </a:p>
          <a:p>
            <a:pPr eaLnBrk="1" hangingPunct="1"/>
            <a:r>
              <a:rPr lang="en-US" altLang="ja-JP" dirty="0" smtClean="0">
                <a:latin typeface="Times New Roman" charset="0"/>
                <a:ea typeface="ヒラギノ角ゴ Pro W3" charset="0"/>
                <a:cs typeface="ヒラギノ角ゴ Pro W3" charset="0"/>
              </a:rPr>
              <a:t>SJP notes: I argued further that we</a:t>
            </a:r>
            <a:r>
              <a:rPr lang="en-US" altLang="ja-JP" baseline="0" dirty="0" smtClean="0">
                <a:latin typeface="Times New Roman" charset="0"/>
                <a:ea typeface="ヒラギノ角ゴ Pro W3" charset="0"/>
                <a:cs typeface="ヒラギノ角ゴ Pro W3" charset="0"/>
              </a:rPr>
              <a:t> just saw in previous question that D and E are radial. (By symmetry alone!) But then, since P is linear in E, P is also radial, and thus has no curl.</a:t>
            </a:r>
            <a:endParaRPr lang="en-US" altLang="ja-JP" dirty="0" smtClean="0">
              <a:latin typeface="Times New Roman" charset="0"/>
              <a:ea typeface="ヒラギノ角ゴ Pro W3" charset="0"/>
              <a:cs typeface="ヒラギノ角ゴ Pro W3" charset="0"/>
            </a:endParaRPr>
          </a:p>
          <a:p>
            <a:pPr eaLnBrk="1" hangingPunct="1"/>
            <a:endParaRPr lang="en-US" altLang="ja-JP"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a:p>
            <a:pPr eaLnBrk="1" hangingPunct="1"/>
            <a:endParaRPr lang="en-US" dirty="0">
              <a:ea typeface="ヒラギノ角ゴ Pro W3" charset="0"/>
              <a:cs typeface="ヒラギノ角ゴ Pro W3" charset="0"/>
            </a:endParaRPr>
          </a:p>
        </p:txBody>
      </p:sp>
      <p:sp>
        <p:nvSpPr>
          <p:cNvPr id="12288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6F8EE31E-10FE-BD43-B67F-A7B0AC2E1C46}" type="slidenum">
              <a:rPr lang="en-US" sz="1200"/>
              <a:pPr algn="r" eaLnBrk="1" hangingPunct="1"/>
              <a:t>23</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solidFill>
            <a:srgbClr val="FFFFFF"/>
          </a:solidFill>
          <a:ln/>
        </p:spPr>
      </p:sp>
      <p:sp>
        <p:nvSpPr>
          <p:cNvPr id="124930"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ea typeface="ヒラギノ角ゴ Pro W3" charset="0"/>
                <a:cs typeface="ヒラギノ角ゴ Pro W3" charset="0"/>
              </a:rPr>
              <a:t>CORRECT ANSWER: B</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Fall 2009 (</a:t>
            </a:r>
            <a:r>
              <a:rPr lang="en-US" dirty="0" err="1">
                <a:ea typeface="ヒラギノ角ゴ Pro W3" charset="0"/>
                <a:cs typeface="ヒラギノ角ゴ Pro W3" charset="0"/>
              </a:rPr>
              <a:t>Schibli</a:t>
            </a:r>
            <a:r>
              <a:rPr lang="en-US" dirty="0" smtClean="0">
                <a:ea typeface="ヒラギノ角ゴ Pro W3" charset="0"/>
                <a:cs typeface="ヒラギノ角ゴ Pro W3" charset="0"/>
              </a:rPr>
              <a:t>), </a:t>
            </a:r>
            <a:r>
              <a:rPr lang="en-US" dirty="0" err="1" smtClean="0">
                <a:ea typeface="ヒラギノ角ゴ Pro W3" charset="0"/>
                <a:cs typeface="ヒラギノ角ゴ Pro W3" charset="0"/>
              </a:rPr>
              <a:t>Sping</a:t>
            </a:r>
            <a:r>
              <a:rPr lang="en-US" dirty="0" smtClean="0">
                <a:ea typeface="ヒラギノ角ゴ Pro W3" charset="0"/>
                <a:cs typeface="ヒラギノ角ゴ Pro W3" charset="0"/>
              </a:rPr>
              <a:t> 2013 (SJP)</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9, Lecture 22) </a:t>
            </a:r>
            <a:r>
              <a:rPr lang="en-US" dirty="0" smtClean="0">
                <a:ea typeface="ヒラギノ角ゴ Pro W3" charset="0"/>
                <a:cs typeface="ヒラギノ角ゴ Pro W3" charset="0"/>
              </a:rPr>
              <a:t> Pollock (</a:t>
            </a:r>
            <a:r>
              <a:rPr lang="en-US" dirty="0" err="1" smtClean="0">
                <a:ea typeface="ヒラギノ角ゴ Pro W3" charset="0"/>
                <a:cs typeface="ヒラギノ角ゴ Pro W3" charset="0"/>
              </a:rPr>
              <a:t>Lect</a:t>
            </a:r>
            <a:r>
              <a:rPr lang="en-US" baseline="0" dirty="0" smtClean="0">
                <a:ea typeface="ヒラギノ角ゴ Pro W3" charset="0"/>
                <a:cs typeface="ヒラギノ角ゴ Pro W3" charset="0"/>
              </a:rPr>
              <a:t> 26)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19% </a:t>
            </a:r>
            <a:r>
              <a:rPr lang="en-US" b="1" dirty="0">
                <a:ea typeface="ヒラギノ角ゴ Pro W3" charset="0"/>
                <a:cs typeface="ヒラギノ角ゴ Pro W3" charset="0"/>
              </a:rPr>
              <a:t>[[81%]]</a:t>
            </a:r>
            <a:r>
              <a:rPr lang="en-US" dirty="0">
                <a:ea typeface="ヒラギノ角ゴ Pro W3" charset="0"/>
                <a:cs typeface="ヒラギノ角ゴ Pro W3" charset="0"/>
              </a:rPr>
              <a:t> 0% 0% 0% (FALL 2008) </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72</a:t>
            </a:r>
            <a:r>
              <a:rPr lang="en-US" dirty="0">
                <a:ea typeface="ヒラギノ角ゴ Pro W3" charset="0"/>
                <a:cs typeface="ヒラギノ角ゴ Pro W3" charset="0"/>
              </a:rPr>
              <a:t>% </a:t>
            </a:r>
            <a:r>
              <a:rPr lang="en-US" b="1" dirty="0">
                <a:ea typeface="ヒラギノ角ゴ Pro W3" charset="0"/>
                <a:cs typeface="ヒラギノ角ゴ Pro W3" charset="0"/>
              </a:rPr>
              <a:t>[[28%]]</a:t>
            </a:r>
            <a:r>
              <a:rPr lang="en-US" dirty="0">
                <a:ea typeface="ヒラギノ角ゴ Pro W3" charset="0"/>
                <a:cs typeface="ヒラギノ角ゴ Pro W3" charset="0"/>
              </a:rPr>
              <a:t> 0% 0% 0% (FALL 2009)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51%,</a:t>
            </a:r>
            <a:r>
              <a:rPr lang="en-US" baseline="0" dirty="0" smtClean="0">
                <a:ea typeface="ヒラギノ角ゴ Pro W3" charset="0"/>
                <a:cs typeface="ヒラギノ角ゴ Pro W3" charset="0"/>
              </a:rPr>
              <a:t> </a:t>
            </a:r>
            <a:r>
              <a:rPr lang="en-US" b="1" baseline="0" dirty="0" smtClean="0">
                <a:ea typeface="ヒラギノ角ゴ Pro W3" charset="0"/>
                <a:cs typeface="ヒラギノ角ゴ Pro W3" charset="0"/>
              </a:rPr>
              <a:t>[49]], </a:t>
            </a:r>
            <a:r>
              <a:rPr lang="en-US" b="0" baseline="0" dirty="0" smtClean="0">
                <a:ea typeface="ヒラギノ角ゴ Pro W3" charset="0"/>
                <a:cs typeface="ヒラギノ角ゴ Pro W3" charset="0"/>
              </a:rPr>
              <a:t>0, 0, 0 (SP 13) </a:t>
            </a:r>
            <a:endParaRPr lang="en-US" b="0" dirty="0">
              <a:ea typeface="ヒラギノ角ゴ Pro W3" charset="0"/>
              <a:cs typeface="ヒラギノ角ゴ Pro W3" charset="0"/>
            </a:endParaRPr>
          </a:p>
          <a:p>
            <a:pPr eaLnBrk="1" hangingPunct="1"/>
            <a:r>
              <a:rPr lang="en-US" dirty="0">
                <a:ea typeface="ヒラギノ角ゴ Pro W3" charset="0"/>
                <a:cs typeface="ヒラギノ角ゴ Pro W3" charset="0"/>
              </a:rPr>
              <a:t>INSTRUCTOR NOTES:</a:t>
            </a:r>
            <a:r>
              <a:rPr lang="en-US" b="1" dirty="0">
                <a:ea typeface="ヒラギノ角ゴ Pro W3" charset="0"/>
                <a:cs typeface="ヒラギノ角ゴ Pro W3" charset="0"/>
              </a:rPr>
              <a:t> </a:t>
            </a:r>
            <a:r>
              <a:rPr lang="en-US" b="0" dirty="0" smtClean="0">
                <a:latin typeface="Times New Roman" charset="0"/>
                <a:ea typeface="ヒラギノ角ゴ Pro W3" charset="0"/>
                <a:cs typeface="ヒラギノ角ゴ Pro W3" charset="0"/>
              </a:rPr>
              <a:t>(LA notes: Instructor</a:t>
            </a:r>
            <a:r>
              <a:rPr lang="en-US" dirty="0" smtClean="0">
                <a:latin typeface="Times New Roman" charset="0"/>
                <a:ea typeface="ヒラギノ角ゴ Pro W3" charset="0"/>
                <a:cs typeface="ヒラギノ角ゴ Pro W3" charset="0"/>
              </a:rPr>
              <a:t> </a:t>
            </a:r>
            <a:r>
              <a:rPr lang="en-US" dirty="0">
                <a:latin typeface="Times New Roman" charset="0"/>
                <a:ea typeface="ヒラギノ角ゴ Pro W3" charset="0"/>
                <a:cs typeface="ヒラギノ角ゴ Pro W3" charset="0"/>
              </a:rPr>
              <a:t>modeled going through the calculation to get D = </a:t>
            </a:r>
            <a:r>
              <a:rPr lang="en-US" dirty="0" err="1">
                <a:latin typeface="Times New Roman" charset="0"/>
                <a:ea typeface="ヒラギノ角ゴ Pro W3" charset="0"/>
                <a:cs typeface="ヒラギノ角ゴ Pro W3" charset="0"/>
              </a:rPr>
              <a:t>Qf</a:t>
            </a:r>
            <a:r>
              <a:rPr lang="en-US" dirty="0">
                <a:latin typeface="Times New Roman" charset="0"/>
                <a:ea typeface="ヒラギノ角ゴ Pro W3" charset="0"/>
                <a:cs typeface="ヒラギノ角ゴ Pro W3" charset="0"/>
              </a:rPr>
              <a:t>/2*pi*r^2.  But that assumes that D is the same around the entire Gaussian surface, but it</a:t>
            </a:r>
            <a:r>
              <a:rPr lang="ja-JP" altLang="en-US" dirty="0">
                <a:latin typeface="Times New Roman" charset="0"/>
                <a:ea typeface="ヒラギノ角ゴ Pro W3" charset="0"/>
                <a:cs typeface="ヒラギノ角ゴ Pro W3" charset="0"/>
              </a:rPr>
              <a:t>’</a:t>
            </a:r>
            <a:r>
              <a:rPr lang="en-US" altLang="ja-JP" dirty="0">
                <a:latin typeface="Times New Roman" charset="0"/>
                <a:ea typeface="ヒラギノ角ゴ Pro W3" charset="0"/>
                <a:cs typeface="ヒラギノ角ゴ Pro W3" charset="0"/>
              </a:rPr>
              <a:t>s not, because half the surface is in dielectric and half </a:t>
            </a:r>
            <a:r>
              <a:rPr lang="en-US" altLang="ja-JP" dirty="0" err="1">
                <a:latin typeface="Times New Roman" charset="0"/>
                <a:ea typeface="ヒラギノ角ゴ Pro W3" charset="0"/>
                <a:cs typeface="ヒラギノ角ゴ Pro W3" charset="0"/>
              </a:rPr>
              <a:t>isn</a:t>
            </a:r>
            <a:r>
              <a:rPr lang="ja-JP" altLang="en-US" dirty="0">
                <a:latin typeface="Times New Roman" charset="0"/>
                <a:ea typeface="ヒラギノ角ゴ Pro W3" charset="0"/>
                <a:cs typeface="ヒラギノ角ゴ Pro W3" charset="0"/>
              </a:rPr>
              <a:t>’</a:t>
            </a:r>
            <a:r>
              <a:rPr lang="en-US" altLang="ja-JP" dirty="0">
                <a:latin typeface="Times New Roman" charset="0"/>
                <a:ea typeface="ヒラギノ角ゴ Pro W3" charset="0"/>
                <a:cs typeface="ヒラギノ角ゴ Pro W3" charset="0"/>
              </a:rPr>
              <a:t>t.  This was a nice way to show how to find your mistakes.  </a:t>
            </a:r>
            <a:endParaRPr lang="en-US" altLang="ja-JP" dirty="0" smtClean="0">
              <a:latin typeface="Times New Roman" charset="0"/>
              <a:ea typeface="ヒラギノ角ゴ Pro W3" charset="0"/>
              <a:cs typeface="ヒラギノ角ゴ Pro W3" charset="0"/>
            </a:endParaRPr>
          </a:p>
          <a:p>
            <a:pPr eaLnBrk="1" hangingPunct="1"/>
            <a:endParaRPr lang="en-US" altLang="ja-JP" dirty="0" smtClean="0">
              <a:latin typeface="Times New Roman" charset="0"/>
              <a:ea typeface="ヒラギノ角ゴ Pro W3" charset="0"/>
              <a:cs typeface="ヒラギノ角ゴ Pro W3" charset="0"/>
            </a:endParaRPr>
          </a:p>
          <a:p>
            <a:pPr eaLnBrk="1" hangingPunct="1"/>
            <a:r>
              <a:rPr lang="en-US" altLang="ja-JP" dirty="0" smtClean="0">
                <a:latin typeface="Times New Roman" charset="0"/>
                <a:ea typeface="ヒラギノ角ゴ Pro W3" charset="0"/>
                <a:cs typeface="ヒラギノ角ゴ Pro W3" charset="0"/>
              </a:rPr>
              <a:t>SJP comments:  This is hard for them. In part, because up till</a:t>
            </a:r>
            <a:r>
              <a:rPr lang="en-US" altLang="ja-JP" baseline="0" dirty="0" smtClean="0">
                <a:latin typeface="Times New Roman" charset="0"/>
                <a:ea typeface="ヒラギノ角ゴ Pro W3" charset="0"/>
                <a:cs typeface="ヒラギノ角ゴ Pro W3" charset="0"/>
              </a:rPr>
              <a:t> now we HAVE had high symmetry, so they’re getting used to the idea that D JUST arises from free charges. We didn’t change the free charges here from the last problem, so it’s not crazy for a student to think that same </a:t>
            </a:r>
            <a:r>
              <a:rPr lang="en-US" altLang="ja-JP" baseline="0" dirty="0" err="1" smtClean="0">
                <a:latin typeface="Times New Roman" charset="0"/>
                <a:ea typeface="ヒラギノ角ゴ Pro W3" charset="0"/>
                <a:cs typeface="ヒラギノ角ゴ Pro W3" charset="0"/>
              </a:rPr>
              <a:t>rho_free</a:t>
            </a:r>
            <a:r>
              <a:rPr lang="en-US" altLang="ja-JP" baseline="0" dirty="0" smtClean="0">
                <a:latin typeface="Times New Roman" charset="0"/>
                <a:ea typeface="ヒラギノ角ゴ Pro W3" charset="0"/>
                <a:cs typeface="ヒラギノ角ゴ Pro W3" charset="0"/>
              </a:rPr>
              <a:t> means same D! </a:t>
            </a:r>
            <a:endParaRPr lang="en-US" altLang="ja-JP" dirty="0" smtClean="0">
              <a:latin typeface="Times New Roman" charset="0"/>
              <a:ea typeface="ヒラギノ角ゴ Pro W3" charset="0"/>
              <a:cs typeface="ヒラギノ角ゴ Pro W3" charset="0"/>
            </a:endParaRPr>
          </a:p>
          <a:p>
            <a:pPr eaLnBrk="1" hangingPunct="1"/>
            <a:endParaRPr lang="en-US" altLang="ja-JP" dirty="0" smtClean="0">
              <a:latin typeface="Times New Roman" charset="0"/>
              <a:ea typeface="ヒラギノ角ゴ Pro W3" charset="0"/>
              <a:cs typeface="ヒラギノ角ゴ Pro W3" charset="0"/>
            </a:endParaRPr>
          </a:p>
          <a:p>
            <a:pPr eaLnBrk="1" hangingPunct="1"/>
            <a:r>
              <a:rPr lang="en-US" altLang="ja-JP" dirty="0" smtClean="0">
                <a:latin typeface="Times New Roman" charset="0"/>
                <a:ea typeface="ヒラギノ角ゴ Pro W3" charset="0"/>
                <a:cs typeface="ヒラギノ角ゴ Pro W3" charset="0"/>
              </a:rPr>
              <a:t> I drew the picture on the board,</a:t>
            </a:r>
            <a:r>
              <a:rPr lang="en-US" altLang="ja-JP" baseline="0" dirty="0" smtClean="0">
                <a:latin typeface="Times New Roman" charset="0"/>
                <a:ea typeface="ヒラギノ角ゴ Pro W3" charset="0"/>
                <a:cs typeface="ヒラギノ角ゴ Pro W3" charset="0"/>
              </a:rPr>
              <a:t> with the polarization/bound charges shown, and then argued that the E field (and thus P, and thus D) must be very nasty, certainly NOT just pure </a:t>
            </a:r>
            <a:r>
              <a:rPr lang="en-US" altLang="ja-JP" baseline="0" dirty="0" err="1" smtClean="0">
                <a:latin typeface="Times New Roman" charset="0"/>
                <a:ea typeface="ヒラギノ角ゴ Pro W3" charset="0"/>
                <a:cs typeface="ヒラギノ角ゴ Pro W3" charset="0"/>
              </a:rPr>
              <a:t>rhat</a:t>
            </a:r>
            <a:r>
              <a:rPr lang="en-US" altLang="ja-JP" baseline="0" dirty="0" smtClean="0">
                <a:latin typeface="Times New Roman" charset="0"/>
                <a:ea typeface="ヒラギノ角ゴ Pro W3" charset="0"/>
                <a:cs typeface="ヒラギノ角ゴ Pro W3" charset="0"/>
              </a:rPr>
              <a:t>, pure function of r alone.  If it’s not purely D(r) </a:t>
            </a:r>
            <a:r>
              <a:rPr lang="en-US" altLang="ja-JP" baseline="0" dirty="0" err="1" smtClean="0">
                <a:latin typeface="Times New Roman" charset="0"/>
                <a:ea typeface="ヒラギノ角ゴ Pro W3" charset="0"/>
                <a:cs typeface="ヒラギノ角ゴ Pro W3" charset="0"/>
              </a:rPr>
              <a:t>rhat</a:t>
            </a:r>
            <a:r>
              <a:rPr lang="en-US" altLang="ja-JP" baseline="0" dirty="0" smtClean="0">
                <a:latin typeface="Times New Roman" charset="0"/>
                <a:ea typeface="ヒラギノ角ゴ Pro W3" charset="0"/>
                <a:cs typeface="ヒラギノ角ゴ Pro W3" charset="0"/>
              </a:rPr>
              <a:t>, then you can’t pull it out of the integral, and can’t simply compute it. Period. </a:t>
            </a:r>
          </a:p>
          <a:p>
            <a:pPr eaLnBrk="1" hangingPunct="1"/>
            <a:endParaRPr lang="en-US" altLang="ja-JP" baseline="0" dirty="0" smtClean="0">
              <a:latin typeface="Times New Roman" charset="0"/>
              <a:ea typeface="ヒラギノ角ゴ Pro W3" charset="0"/>
              <a:cs typeface="ヒラギノ角ゴ Pro W3" charset="0"/>
            </a:endParaRPr>
          </a:p>
          <a:p>
            <a:pPr eaLnBrk="1" hangingPunct="1"/>
            <a:r>
              <a:rPr lang="en-US" altLang="ja-JP" baseline="0" dirty="0" smtClean="0">
                <a:latin typeface="Times New Roman" charset="0"/>
                <a:ea typeface="ヒラギノ角ゴ Pro W3" charset="0"/>
                <a:cs typeface="ヒラギノ角ゴ Pro W3" charset="0"/>
              </a:rPr>
              <a:t>A student pointed out that it’s an “edge effect”, P is NOT curl free at the ends of the sphere, so D is not curl free, so we don’t really know what’s going on. I agree. </a:t>
            </a:r>
          </a:p>
          <a:p>
            <a:pPr eaLnBrk="1" hangingPunct="1"/>
            <a:endParaRPr lang="en-US" altLang="ja-JP" baseline="0" dirty="0" smtClean="0">
              <a:latin typeface="Times New Roman" charset="0"/>
              <a:ea typeface="ヒラギノ角ゴ Pro W3" charset="0"/>
              <a:cs typeface="ヒラギノ角ゴ Pro W3" charset="0"/>
            </a:endParaRPr>
          </a:p>
          <a:p>
            <a:pPr eaLnBrk="1" hangingPunct="1"/>
            <a:endParaRPr lang="en-US" altLang="ja-JP" baseline="0" dirty="0" smtClean="0">
              <a:latin typeface="Times New Roman" charset="0"/>
              <a:ea typeface="ヒラギノ角ゴ Pro W3" charset="0"/>
              <a:cs typeface="ヒラギノ角ゴ Pro W3" charset="0"/>
            </a:endParaRPr>
          </a:p>
          <a:p>
            <a:pPr eaLnBrk="1" hangingPunct="1"/>
            <a:r>
              <a:rPr lang="en-US" altLang="ja-JP" baseline="0" dirty="0" smtClean="0">
                <a:latin typeface="Times New Roman" charset="0"/>
                <a:ea typeface="ヒラギノ角ゴ Pro W3" charset="0"/>
                <a:cs typeface="ヒラギノ角ゴ Pro W3" charset="0"/>
              </a:rPr>
              <a:t>(I briefly discussed how I WOULD compute the E field here, in practice. Iteratively! Use the known q and our simple approximation D = Q/4 pi r^2, to get E = D/</a:t>
            </a:r>
            <a:r>
              <a:rPr lang="en-US" altLang="ja-JP" baseline="0" dirty="0" err="1" smtClean="0">
                <a:latin typeface="Times New Roman" charset="0"/>
                <a:ea typeface="ヒラギノ角ゴ Pro W3" charset="0"/>
                <a:cs typeface="ヒラギノ角ゴ Pro W3" charset="0"/>
              </a:rPr>
              <a:t>eps</a:t>
            </a:r>
            <a:r>
              <a:rPr lang="en-US" altLang="ja-JP" baseline="0" dirty="0" smtClean="0">
                <a:latin typeface="Times New Roman" charset="0"/>
                <a:ea typeface="ヒラギノ角ゴ Pro W3" charset="0"/>
                <a:cs typeface="ヒラギノ角ゴ Pro W3" charset="0"/>
              </a:rPr>
              <a:t>, then use THAT E (and linear dielectric) to get P and thus a “first pass estimate” of bound charges. Use those to figure out the correction to the E field fro those bound charges. Then, add that back in – we have a NEW E field, thus a NEW polarization estimate, thus a NEW bound charge estimate… thus a NEWER E field, and so on, till we converge. Students groaned, but I think the idea is important – not all problems can be solved analytically, but we DO have the tools now, in principle, to solve even nasty problems. </a:t>
            </a:r>
          </a:p>
          <a:p>
            <a:pPr eaLnBrk="1" hangingPunct="1"/>
            <a:r>
              <a:rPr lang="en-US" altLang="ja-JP" baseline="0" dirty="0" smtClean="0">
                <a:latin typeface="Times New Roman" charset="0"/>
                <a:ea typeface="ヒラギノ角ゴ Pro W3" charset="0"/>
                <a:cs typeface="ヒラギノ角ゴ Pro W3" charset="0"/>
              </a:rPr>
              <a:t> </a:t>
            </a:r>
            <a:endParaRPr lang="en-US" altLang="ja-JP" dirty="0" smtClean="0">
              <a:latin typeface="Times New Roman" charset="0"/>
              <a:ea typeface="ヒラギノ角ゴ Pro W3" charset="0"/>
              <a:cs typeface="ヒラギノ角ゴ Pro W3" charset="0"/>
            </a:endParaRPr>
          </a:p>
          <a:p>
            <a:pPr eaLnBrk="1" hangingPunct="1"/>
            <a:endParaRPr lang="en-US" altLang="ja-JP"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a:p>
            <a:pPr eaLnBrk="1" hangingPunct="1"/>
            <a:endParaRPr lang="en-US" dirty="0">
              <a:ea typeface="ヒラギノ角ゴ Pro W3" charset="0"/>
              <a:cs typeface="ヒラギノ角ゴ Pro W3" charset="0"/>
            </a:endParaRPr>
          </a:p>
        </p:txBody>
      </p:sp>
      <p:sp>
        <p:nvSpPr>
          <p:cNvPr id="12493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213BF17D-D634-CE4F-8305-3FBAEAD867D2}" type="slidenum">
              <a:rPr lang="en-US" sz="1200"/>
              <a:pPr algn="r" eaLnBrk="1" hangingPunct="1"/>
              <a:t>24</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solidFill>
            <a:srgbClr val="FFFFFF"/>
          </a:solidFill>
          <a:ln/>
        </p:spPr>
      </p:sp>
      <p:sp>
        <p:nvSpPr>
          <p:cNvPr id="126978"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ea typeface="ヒラギノ角ゴ Pro W3" charset="0"/>
                <a:cs typeface="ヒラギノ角ゴ Pro W3" charset="0"/>
              </a:rPr>
              <a:t>CORRECT ANSWER: B</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9, Lecture 22)</a:t>
            </a:r>
          </a:p>
          <a:p>
            <a:pPr eaLnBrk="1" hangingPunct="1"/>
            <a:r>
              <a:rPr lang="en-US" dirty="0">
                <a:ea typeface="ヒラギノ角ゴ Pro W3" charset="0"/>
                <a:cs typeface="ヒラギノ角ゴ Pro W3" charset="0"/>
              </a:rPr>
              <a:t>STUDENT RESPONSES: 2% </a:t>
            </a:r>
            <a:r>
              <a:rPr lang="en-US" b="1" dirty="0">
                <a:ea typeface="ヒラギノ角ゴ Pro W3" charset="0"/>
                <a:cs typeface="ヒラギノ角ゴ Pro W3" charset="0"/>
              </a:rPr>
              <a:t>[[96%]]</a:t>
            </a:r>
            <a:r>
              <a:rPr lang="en-US" dirty="0">
                <a:ea typeface="ヒラギノ角ゴ Pro W3" charset="0"/>
                <a:cs typeface="ヒラギノ角ゴ Pro W3" charset="0"/>
              </a:rPr>
              <a:t> 2% 0% 0% (FALL 2008)</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23</a:t>
            </a:r>
            <a:r>
              <a:rPr lang="en-US" dirty="0">
                <a:ea typeface="ヒラギノ角ゴ Pro W3" charset="0"/>
                <a:cs typeface="ヒラギノ角ゴ Pro W3" charset="0"/>
              </a:rPr>
              <a:t>% </a:t>
            </a:r>
            <a:r>
              <a:rPr lang="en-US" b="1" dirty="0">
                <a:ea typeface="ヒラギノ角ゴ Pro W3" charset="0"/>
                <a:cs typeface="ヒラギノ角ゴ Pro W3" charset="0"/>
              </a:rPr>
              <a:t>[[77%]]</a:t>
            </a:r>
            <a:r>
              <a:rPr lang="en-US" dirty="0">
                <a:ea typeface="ヒラギノ角ゴ Pro W3" charset="0"/>
                <a:cs typeface="ヒラギノ角ゴ Pro W3" charset="0"/>
              </a:rPr>
              <a:t> 0% 0% 0% (FALL 2009)</a:t>
            </a:r>
          </a:p>
          <a:p>
            <a:pPr eaLnBrk="1" hangingPunct="1"/>
            <a:r>
              <a:rPr lang="en-US" dirty="0">
                <a:ea typeface="ヒラギノ角ゴ Pro W3" charset="0"/>
                <a:cs typeface="ヒラギノ角ゴ Pro W3" charset="0"/>
              </a:rPr>
              <a:t>INSTRUCTOR NOTES:</a:t>
            </a:r>
            <a:r>
              <a:rPr lang="en-US" b="1" dirty="0">
                <a:ea typeface="ヒラギノ角ゴ Pro W3" charset="0"/>
                <a:cs typeface="ヒラギノ角ゴ Pro W3" charset="0"/>
              </a:rPr>
              <a:t> </a:t>
            </a:r>
            <a:r>
              <a:rPr lang="en-US" dirty="0">
                <a:latin typeface="Times New Roman" charset="0"/>
                <a:ea typeface="ヒラギノ角ゴ Pro W3" charset="0"/>
                <a:cs typeface="ヒラギノ角ゴ Pro W3" charset="0"/>
              </a:rPr>
              <a:t>People seemed to get this by now. This is a very nice series of questions.  But it does take a full 30 minutes to get to this point.  It was very helpful for students to have whiteboards during them because they could sketch. One even showed the board to show their loop</a:t>
            </a:r>
            <a:r>
              <a:rPr lang="en-US" dirty="0" smtClean="0">
                <a:latin typeface="Times New Roman" charset="0"/>
                <a:ea typeface="ヒラギノ角ゴ Pro W3" charset="0"/>
                <a:cs typeface="ヒラギノ角ゴ Pro W3" charset="0"/>
              </a:rPr>
              <a:t>.</a:t>
            </a:r>
          </a:p>
          <a:p>
            <a:pPr eaLnBrk="1" hangingPunct="1"/>
            <a:endParaRPr lang="en-US" dirty="0" smtClean="0">
              <a:latin typeface="Times New Roman" charset="0"/>
              <a:ea typeface="ヒラギノ角ゴ Pro W3" charset="0"/>
              <a:cs typeface="ヒラギノ角ゴ Pro W3" charset="0"/>
            </a:endParaRPr>
          </a:p>
          <a:p>
            <a:pPr eaLnBrk="1" hangingPunct="1"/>
            <a:r>
              <a:rPr lang="en-US" dirty="0" smtClean="0">
                <a:latin typeface="Times New Roman" charset="0"/>
                <a:ea typeface="ヒラギノ角ゴ Pro W3" charset="0"/>
                <a:cs typeface="ヒラギノ角ゴ Pro W3" charset="0"/>
              </a:rPr>
              <a:t>SJP</a:t>
            </a:r>
            <a:r>
              <a:rPr lang="en-US" baseline="0" dirty="0" smtClean="0">
                <a:latin typeface="Times New Roman" charset="0"/>
                <a:ea typeface="ヒラギノ角ゴ Pro W3" charset="0"/>
                <a:cs typeface="ヒラギノ角ゴ Pro W3" charset="0"/>
              </a:rPr>
              <a:t> – did not click on this because we had already answered it in the discussion of the previous question. (But it was good to flash it up to wrap up the previous sequence) </a:t>
            </a:r>
          </a:p>
          <a:p>
            <a:pPr eaLnBrk="1" hangingPunct="1"/>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a:p>
            <a:pPr eaLnBrk="1" hangingPunct="1"/>
            <a:endParaRPr lang="en-US" dirty="0">
              <a:ea typeface="ヒラギノ角ゴ Pro W3" charset="0"/>
              <a:cs typeface="ヒラギノ角ゴ Pro W3" charset="0"/>
            </a:endParaRPr>
          </a:p>
        </p:txBody>
      </p:sp>
      <p:sp>
        <p:nvSpPr>
          <p:cNvPr id="12697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4D04A8EB-7440-2443-8633-332E42192D85}" type="slidenum">
              <a:rPr lang="en-US" sz="1200"/>
              <a:pPr algn="r" eaLnBrk="1" hangingPunct="1"/>
              <a:t>25</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a:solidFill>
            <a:srgbClr val="FFFFFF"/>
          </a:solidFill>
          <a:ln/>
        </p:spPr>
      </p:sp>
      <p:sp>
        <p:nvSpPr>
          <p:cNvPr id="129026"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ea typeface="ヒラギノ角ゴ Pro W3" charset="0"/>
                <a:cs typeface="ヒラギノ角ゴ Pro W3" charset="0"/>
              </a:rPr>
              <a:t>CORRECT ANSWER: A</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smtClean="0">
                <a:ea typeface="ヒラギノ角ゴ Pro W3" charset="0"/>
                <a:cs typeface="ヒラギノ角ゴ Pro W3" charset="0"/>
              </a:rPr>
              <a:t>), Spring 2013 (Pollock)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9, Lecture 22</a:t>
            </a:r>
            <a:r>
              <a:rPr lang="en-US" dirty="0" smtClean="0">
                <a:ea typeface="ヒラギノ角ゴ Pro W3" charset="0"/>
                <a:cs typeface="ヒラギノ角ゴ Pro W3" charset="0"/>
              </a:rPr>
              <a:t>) (Lecture</a:t>
            </a:r>
            <a:r>
              <a:rPr lang="en-US" baseline="0" dirty="0" smtClean="0">
                <a:ea typeface="ヒラギノ角ゴ Pro W3" charset="0"/>
                <a:cs typeface="ヒラギノ角ゴ Pro W3" charset="0"/>
              </a:rPr>
              <a:t> 26)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[[78%]]</a:t>
            </a:r>
            <a:r>
              <a:rPr lang="en-US" dirty="0">
                <a:ea typeface="ヒラギノ角ゴ Pro W3" charset="0"/>
                <a:cs typeface="ヒラギノ角ゴ Pro W3" charset="0"/>
              </a:rPr>
              <a:t> 9% 13% 0% 0%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[[47]]</a:t>
            </a:r>
            <a:r>
              <a:rPr lang="en-US" b="0" dirty="0" smtClean="0">
                <a:ea typeface="ヒラギノ角ゴ Pro W3" charset="0"/>
                <a:cs typeface="ヒラギノ角ゴ Pro W3" charset="0"/>
              </a:rPr>
              <a:t>, 15, 38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INSTRUCTOR NOTES</a:t>
            </a:r>
            <a:r>
              <a:rPr lang="en-US" dirty="0" smtClean="0">
                <a:ea typeface="ヒラギノ角ゴ Pro W3" charset="0"/>
                <a:cs typeface="ヒラギノ角ゴ Pro W3" charset="0"/>
              </a:rPr>
              <a:t>: LA notes:</a:t>
            </a:r>
            <a:r>
              <a:rPr lang="en-US" b="1" dirty="0">
                <a:ea typeface="ヒラギノ角ゴ Pro W3" charset="0"/>
                <a:cs typeface="ヒラギノ角ゴ Pro W3" charset="0"/>
              </a:rPr>
              <a:t> </a:t>
            </a:r>
            <a:r>
              <a:rPr lang="en-US" dirty="0">
                <a:latin typeface="Times New Roman" charset="0"/>
                <a:ea typeface="ヒラギノ角ゴ Pro W3" charset="0"/>
                <a:cs typeface="ヒラギノ角ゴ Pro W3" charset="0"/>
              </a:rPr>
              <a:t> </a:t>
            </a:r>
            <a:r>
              <a:rPr lang="ja-JP" altLang="en-US" dirty="0">
                <a:latin typeface="Times New Roman" charset="0"/>
                <a:ea typeface="ヒラギノ角ゴ Pro W3" charset="0"/>
                <a:cs typeface="ヒラギノ角ゴ Pro W3" charset="0"/>
              </a:rPr>
              <a:t>““</a:t>
            </a:r>
            <a:r>
              <a:rPr lang="en-US" altLang="ja-JP" dirty="0">
                <a:latin typeface="Times New Roman" charset="0"/>
                <a:ea typeface="ヒラギノ角ゴ Pro W3" charset="0"/>
                <a:cs typeface="ヒラギノ角ゴ Pro W3" charset="0"/>
              </a:rPr>
              <a:t>dielectric capacitor</a:t>
            </a:r>
            <a:r>
              <a:rPr lang="ja-JP" altLang="en-US" dirty="0">
                <a:latin typeface="Times New Roman" charset="0"/>
                <a:ea typeface="ヒラギノ角ゴ Pro W3" charset="0"/>
                <a:cs typeface="ヒラギノ角ゴ Pro W3" charset="0"/>
              </a:rPr>
              <a:t>”</a:t>
            </a:r>
            <a:r>
              <a:rPr lang="en-US" altLang="ja-JP" dirty="0">
                <a:latin typeface="Times New Roman" charset="0"/>
                <a:ea typeface="ヒラギノ角ゴ Pro W3" charset="0"/>
                <a:cs typeface="ヒラギノ角ゴ Pro W3" charset="0"/>
              </a:rPr>
              <a:t>.  Gave this as a whiteboard activity.  This seemed like a </a:t>
            </a:r>
            <a:r>
              <a:rPr lang="en-US" altLang="ja-JP" dirty="0" err="1">
                <a:latin typeface="Times New Roman" charset="0"/>
                <a:ea typeface="ヒラギノ角ゴ Pro W3" charset="0"/>
                <a:cs typeface="ヒラギノ角ゴ Pro W3" charset="0"/>
              </a:rPr>
              <a:t>realy</a:t>
            </a:r>
            <a:r>
              <a:rPr lang="en-US" altLang="ja-JP" dirty="0">
                <a:latin typeface="Times New Roman" charset="0"/>
                <a:ea typeface="ヒラギノ角ゴ Pro W3" charset="0"/>
                <a:cs typeface="ヒラギノ角ゴ Pro W3" charset="0"/>
              </a:rPr>
              <a:t> good activity. Took about 10 </a:t>
            </a:r>
            <a:r>
              <a:rPr lang="en-US" altLang="ja-JP" dirty="0" err="1">
                <a:latin typeface="Times New Roman" charset="0"/>
                <a:ea typeface="ヒラギノ角ゴ Pro W3" charset="0"/>
                <a:cs typeface="ヒラギノ角ゴ Pro W3" charset="0"/>
              </a:rPr>
              <a:t>mins</a:t>
            </a:r>
            <a:r>
              <a:rPr lang="en-US" altLang="ja-JP" dirty="0">
                <a:latin typeface="Times New Roman" charset="0"/>
                <a:ea typeface="ヒラギノ角ゴ Pro W3" charset="0"/>
                <a:cs typeface="ヒラギノ角ゴ Pro W3" charset="0"/>
              </a:rPr>
              <a:t> to get D.  He stopped us here and checked our D, thinking about where to put pillbox. Made us think about where to put the pillbox.  Then we continued and found E.  15-20 </a:t>
            </a:r>
            <a:r>
              <a:rPr lang="en-US" altLang="ja-JP" dirty="0" err="1">
                <a:latin typeface="Times New Roman" charset="0"/>
                <a:ea typeface="ヒラギノ角ゴ Pro W3" charset="0"/>
                <a:cs typeface="ヒラギノ角ゴ Pro W3" charset="0"/>
              </a:rPr>
              <a:t>mins</a:t>
            </a:r>
            <a:r>
              <a:rPr lang="en-US" altLang="ja-JP" dirty="0">
                <a:latin typeface="Times New Roman" charset="0"/>
                <a:ea typeface="ヒラギノ角ゴ Pro W3" charset="0"/>
                <a:cs typeface="ヒラギノ角ゴ Pro W3" charset="0"/>
              </a:rPr>
              <a:t> total for activity</a:t>
            </a:r>
            <a:r>
              <a:rPr lang="en-US" altLang="ja-JP" dirty="0" smtClean="0">
                <a:latin typeface="Times New Roman" charset="0"/>
                <a:ea typeface="ヒラギノ角ゴ Pro W3" charset="0"/>
                <a:cs typeface="ヒラギノ角ゴ Pro W3" charset="0"/>
              </a:rPr>
              <a:t>.</a:t>
            </a:r>
          </a:p>
          <a:p>
            <a:pPr eaLnBrk="1" hangingPunct="1"/>
            <a:endParaRPr lang="en-US" altLang="ja-JP" dirty="0" smtClean="0">
              <a:latin typeface="Times New Roman" charset="0"/>
              <a:ea typeface="ヒラギノ角ゴ Pro W3" charset="0"/>
              <a:cs typeface="ヒラギノ角ゴ Pro W3" charset="0"/>
            </a:endParaRPr>
          </a:p>
          <a:p>
            <a:pPr eaLnBrk="1" hangingPunct="1"/>
            <a:r>
              <a:rPr lang="en-US" altLang="ja-JP" dirty="0" smtClean="0">
                <a:latin typeface="Times New Roman" charset="0"/>
                <a:ea typeface="ヒラギノ角ゴ Pro W3" charset="0"/>
                <a:cs typeface="ヒラギノ角ゴ Pro W3" charset="0"/>
              </a:rPr>
              <a:t>SJP</a:t>
            </a:r>
            <a:r>
              <a:rPr lang="en-US" altLang="ja-JP" baseline="0" dirty="0" smtClean="0">
                <a:latin typeface="Times New Roman" charset="0"/>
                <a:ea typeface="ヒラギノ角ゴ Pro W3" charset="0"/>
                <a:cs typeface="ヒラギノ角ゴ Pro W3" charset="0"/>
              </a:rPr>
              <a:t> – Used as a clicker question, it was very hard. Maybe it does need the 10 minutes Mike gave it! </a:t>
            </a:r>
          </a:p>
          <a:p>
            <a:pPr eaLnBrk="1" hangingPunct="1"/>
            <a:r>
              <a:rPr lang="en-US" altLang="ja-JP" baseline="0" dirty="0" smtClean="0">
                <a:latin typeface="Times New Roman" charset="0"/>
                <a:ea typeface="ヒラギノ角ゴ Pro W3" charset="0"/>
                <a:cs typeface="ヒラギノ角ゴ Pro W3" charset="0"/>
              </a:rPr>
              <a:t>It’s a good problem</a:t>
            </a:r>
          </a:p>
          <a:p>
            <a:pPr eaLnBrk="1" hangingPunct="1"/>
            <a:r>
              <a:rPr lang="en-US" altLang="ja-JP" baseline="0" dirty="0" smtClean="0">
                <a:latin typeface="Times New Roman" charset="0"/>
                <a:ea typeface="ヒラギノ角ゴ Pro W3" charset="0"/>
                <a:cs typeface="ヒラギノ角ゴ Pro W3" charset="0"/>
              </a:rPr>
              <a:t>Students came up with various explanations, including the fact that “at the x”, the contribution from the dielectric amounts to a long sheet of +</a:t>
            </a:r>
            <a:r>
              <a:rPr lang="en-US" altLang="ja-JP" baseline="0" dirty="0" err="1" smtClean="0">
                <a:latin typeface="Times New Roman" charset="0"/>
                <a:ea typeface="ヒラギノ角ゴ Pro W3" charset="0"/>
                <a:cs typeface="ヒラギノ角ゴ Pro W3" charset="0"/>
              </a:rPr>
              <a:t>sigma_bound</a:t>
            </a:r>
            <a:r>
              <a:rPr lang="en-US" altLang="ja-JP" baseline="0" dirty="0" smtClean="0">
                <a:latin typeface="Times New Roman" charset="0"/>
                <a:ea typeface="ヒラギノ角ゴ Pro W3" charset="0"/>
                <a:cs typeface="ヒラギノ角ゴ Pro W3" charset="0"/>
              </a:rPr>
              <a:t> at the top, another long sheet of –</a:t>
            </a:r>
            <a:r>
              <a:rPr lang="en-US" altLang="ja-JP" baseline="0" dirty="0" err="1" smtClean="0">
                <a:latin typeface="Times New Roman" charset="0"/>
                <a:ea typeface="ヒラギノ角ゴ Pro W3" charset="0"/>
                <a:cs typeface="ヒラギノ角ゴ Pro W3" charset="0"/>
              </a:rPr>
              <a:t>sigma_bound</a:t>
            </a:r>
            <a:r>
              <a:rPr lang="en-US" altLang="ja-JP" baseline="0" dirty="0" smtClean="0">
                <a:latin typeface="Times New Roman" charset="0"/>
                <a:ea typeface="ヒラギノ角ゴ Pro W3" charset="0"/>
                <a:cs typeface="ヒラギノ角ゴ Pro W3" charset="0"/>
              </a:rPr>
              <a:t> at the bottom, but outside, those two cancel, they contribute nothing. </a:t>
            </a:r>
          </a:p>
          <a:p>
            <a:pPr eaLnBrk="1" hangingPunct="1"/>
            <a:endParaRPr lang="en-US" altLang="ja-JP" baseline="0" dirty="0" smtClean="0">
              <a:latin typeface="Times New Roman" charset="0"/>
              <a:ea typeface="ヒラギノ角ゴ Pro W3" charset="0"/>
              <a:cs typeface="ヒラギノ角ゴ Pro W3" charset="0"/>
            </a:endParaRPr>
          </a:p>
          <a:p>
            <a:pPr eaLnBrk="1" hangingPunct="1"/>
            <a:r>
              <a:rPr lang="en-US" altLang="ja-JP" baseline="0" dirty="0" smtClean="0">
                <a:latin typeface="Times New Roman" charset="0"/>
                <a:ea typeface="ヒラギノ角ゴ Pro W3" charset="0"/>
                <a:cs typeface="ヒラギノ角ゴ Pro W3" charset="0"/>
              </a:rPr>
              <a:t>Another student pointed out that you could figure out E directly by Gauss’ law, drawing a pillbox centered on the </a:t>
            </a:r>
            <a:r>
              <a:rPr lang="en-US" altLang="ja-JP" baseline="0" dirty="0" err="1" smtClean="0">
                <a:latin typeface="Times New Roman" charset="0"/>
                <a:ea typeface="ヒラギノ角ゴ Pro W3" charset="0"/>
                <a:cs typeface="ヒラギノ角ゴ Pro W3" charset="0"/>
              </a:rPr>
              <a:t>sigma_free</a:t>
            </a:r>
            <a:r>
              <a:rPr lang="en-US" altLang="ja-JP" baseline="0" dirty="0" smtClean="0">
                <a:latin typeface="Times New Roman" charset="0"/>
                <a:ea typeface="ヒラギノ角ゴ Pro W3" charset="0"/>
                <a:cs typeface="ヒラギノ角ゴ Pro W3" charset="0"/>
              </a:rPr>
              <a:t> and ending at the x on the top, and symmetric at the bottom, giving </a:t>
            </a:r>
            <a:r>
              <a:rPr lang="en-US" altLang="ja-JP" baseline="0" dirty="0" err="1" smtClean="0">
                <a:latin typeface="Times New Roman" charset="0"/>
                <a:ea typeface="ヒラギノ角ゴ Pro W3" charset="0"/>
                <a:cs typeface="ヒラギノ角ゴ Pro W3" charset="0"/>
              </a:rPr>
              <a:t>sigma_f</a:t>
            </a:r>
            <a:r>
              <a:rPr lang="en-US" altLang="ja-JP" baseline="0" dirty="0" smtClean="0">
                <a:latin typeface="Times New Roman" charset="0"/>
                <a:ea typeface="ヒラギノ角ゴ Pro W3" charset="0"/>
                <a:cs typeface="ヒラギノ角ゴ Pro W3" charset="0"/>
              </a:rPr>
              <a:t>/2 eps0 again (because the dielectric is overall neutral). Nice!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baseline="0" dirty="0" smtClean="0">
                <a:latin typeface="Times New Roman" charset="0"/>
                <a:ea typeface="ヒラギノ角ゴ Pro W3" charset="0"/>
                <a:cs typeface="ヒラギノ角ゴ Pro W3" charset="0"/>
              </a:rPr>
              <a:t/>
            </a:r>
            <a:br>
              <a:rPr lang="en-US" altLang="ja-JP" baseline="0" dirty="0" smtClean="0">
                <a:latin typeface="Times New Roman" charset="0"/>
                <a:ea typeface="ヒラギノ角ゴ Pro W3" charset="0"/>
                <a:cs typeface="ヒラギノ角ゴ Pro W3" charset="0"/>
              </a:rPr>
            </a:br>
            <a:r>
              <a:rPr lang="en-US" altLang="ja-JP" baseline="0" dirty="0" smtClean="0">
                <a:latin typeface="Times New Roman" charset="0"/>
                <a:ea typeface="ヒラギノ角ゴ Pro W3" charset="0"/>
                <a:cs typeface="ヒラギノ角ゴ Pro W3" charset="0"/>
              </a:rPr>
              <a:t>My argument was to just COMPUTE D (it’s simple, just </a:t>
            </a:r>
            <a:r>
              <a:rPr lang="en-US" altLang="ja-JP" baseline="0" dirty="0" err="1" smtClean="0">
                <a:latin typeface="Times New Roman" charset="0"/>
                <a:ea typeface="ヒラギノ角ゴ Pro W3" charset="0"/>
                <a:cs typeface="ヒラギノ角ゴ Pro W3" charset="0"/>
              </a:rPr>
              <a:t>sigma_f</a:t>
            </a:r>
            <a:r>
              <a:rPr lang="en-US" altLang="ja-JP" baseline="0" dirty="0" smtClean="0">
                <a:latin typeface="Times New Roman" charset="0"/>
                <a:ea typeface="ヒラギノ角ゴ Pro W3" charset="0"/>
                <a:cs typeface="ヒラギノ角ゴ Pro W3" charset="0"/>
              </a:rPr>
              <a:t>/2 </a:t>
            </a:r>
            <a:r>
              <a:rPr lang="en-US" altLang="ja-JP" baseline="0" dirty="0" err="1" smtClean="0">
                <a:latin typeface="Times New Roman" charset="0"/>
                <a:ea typeface="ヒラギノ角ゴ Pro W3" charset="0"/>
                <a:cs typeface="ヒラギノ角ゴ Pro W3" charset="0"/>
              </a:rPr>
              <a:t>eps</a:t>
            </a:r>
            <a:r>
              <a:rPr lang="en-US" altLang="ja-JP" baseline="0" dirty="0" smtClean="0">
                <a:latin typeface="Times New Roman" charset="0"/>
                <a:ea typeface="ヒラギノ角ゴ Pro W3" charset="0"/>
                <a:cs typeface="ヒラギノ角ゴ Pro W3" charset="0"/>
              </a:rPr>
              <a:t> 0, do it on the board) and then you compute E by D/e0 </a:t>
            </a:r>
            <a:r>
              <a:rPr lang="en-US" altLang="ja-JP" baseline="0" dirty="0" err="1" smtClean="0">
                <a:latin typeface="Times New Roman" charset="0"/>
                <a:ea typeface="ヒラギノ角ゴ Pro W3" charset="0"/>
                <a:cs typeface="ヒラギノ角ゴ Pro W3" charset="0"/>
              </a:rPr>
              <a:t>er</a:t>
            </a:r>
            <a:r>
              <a:rPr lang="en-US" altLang="ja-JP" baseline="0" dirty="0" smtClean="0">
                <a:latin typeface="Times New Roman" charset="0"/>
                <a:ea typeface="ヒラギノ角ゴ Pro W3" charset="0"/>
                <a:cs typeface="ヒラギノ角ゴ Pro W3" charset="0"/>
              </a:rPr>
              <a:t>, which at the x is just D/e0, or E0.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ja-JP" baseline="0" dirty="0" smtClean="0">
              <a:latin typeface="Times New Roman" charset="0"/>
              <a:ea typeface="ヒラギノ角ゴ Pro W3" charset="0"/>
              <a:cs typeface="ヒラギノ角ゴ Pro W3"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baseline="0" dirty="0" smtClean="0">
                <a:latin typeface="Times New Roman" charset="0"/>
                <a:ea typeface="ヒラギノ角ゴ Pro W3" charset="0"/>
                <a:cs typeface="ヒラギノ角ゴ Pro W3" charset="0"/>
              </a:rPr>
              <a:t>During the discussion, once we had worked it all out, I asked them to explain PHYSICALLY how it could be that E is “weak” inside the dielectric, and then suddenly “springs back to life” out there at the x, where did the increase come from? (It’s from passing the layer of + bound charges at the top of the dielectric!) </a:t>
            </a:r>
          </a:p>
          <a:p>
            <a:pPr eaLnBrk="1" hangingPunct="1"/>
            <a:endParaRPr lang="en-US" altLang="ja-JP" baseline="0" dirty="0" smtClean="0">
              <a:latin typeface="Times New Roman" charset="0"/>
              <a:ea typeface="ヒラギノ角ゴ Pro W3" charset="0"/>
              <a:cs typeface="ヒラギノ角ゴ Pro W3" charset="0"/>
            </a:endParaRPr>
          </a:p>
          <a:p>
            <a:pPr eaLnBrk="1" hangingPunct="1"/>
            <a:endParaRPr lang="en-US" altLang="ja-JP" baseline="0" dirty="0" smtClean="0">
              <a:latin typeface="Times New Roman" charset="0"/>
              <a:ea typeface="ヒラギノ角ゴ Pro W3" charset="0"/>
              <a:cs typeface="ヒラギノ角ゴ Pro W3" charset="0"/>
            </a:endParaRPr>
          </a:p>
          <a:p>
            <a:pPr eaLnBrk="1" hangingPunct="1"/>
            <a:endParaRPr lang="en-US" altLang="ja-JP"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a:p>
            <a:pPr eaLnBrk="1" hangingPunct="1"/>
            <a:endParaRPr lang="en-US" dirty="0">
              <a:ea typeface="ヒラギノ角ゴ Pro W3" charset="0"/>
              <a:cs typeface="ヒラギノ角ゴ Pro W3" charset="0"/>
            </a:endParaRPr>
          </a:p>
        </p:txBody>
      </p:sp>
      <p:sp>
        <p:nvSpPr>
          <p:cNvPr id="12902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B75CB66C-E32A-184D-82AD-0A03B2D1574F}" type="slidenum">
              <a:rPr lang="en-US" sz="1200"/>
              <a:pPr algn="r" eaLnBrk="1" hangingPunct="1"/>
              <a:t>26</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xfrm>
            <a:off x="1144588" y="687388"/>
            <a:ext cx="4570412" cy="3427412"/>
          </a:xfrm>
          <a:solidFill>
            <a:srgbClr val="FFFFFF"/>
          </a:solidFill>
          <a:ln/>
        </p:spPr>
      </p:sp>
      <p:sp>
        <p:nvSpPr>
          <p:cNvPr id="131074" name="Notes Placeholder 2"/>
          <p:cNvSpPr>
            <a:spLocks noGrp="1"/>
          </p:cNvSpPr>
          <p:nvPr>
            <p:ph type="body" idx="1"/>
          </p:nvPr>
        </p:nvSpPr>
        <p:spPr>
          <a:xfrm>
            <a:off x="685800" y="4344988"/>
            <a:ext cx="5486400" cy="4113212"/>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defTabSz="457200" eaLnBrk="1" hangingPunct="1"/>
            <a:r>
              <a:rPr lang="en-US" dirty="0">
                <a:ea typeface="ヒラギノ角ゴ Pro W3" charset="0"/>
                <a:cs typeface="ヒラギノ角ゴ Pro W3" charset="0"/>
              </a:rPr>
              <a:t>CORRECT ANSWER:  D</a:t>
            </a:r>
          </a:p>
          <a:p>
            <a:pPr defTabSz="457200" eaLnBrk="1" hangingPunct="1"/>
            <a:r>
              <a:rPr lang="en-US" dirty="0">
                <a:ea typeface="ヒラギノ角ゴ Pro W3" charset="0"/>
                <a:cs typeface="ヒラギノ角ゴ Pro W3" charset="0"/>
              </a:rPr>
              <a:t>USED IN: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defTabSz="457200"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27 (28 in ‘13) </a:t>
            </a:r>
            <a:endParaRPr lang="en-US" dirty="0">
              <a:ea typeface="ヒラギノ角ゴ Pro W3" charset="0"/>
              <a:cs typeface="ヒラギノ角ゴ Pro W3" charset="0"/>
            </a:endParaRPr>
          </a:p>
          <a:p>
            <a:pPr defTabSz="457200" eaLnBrk="1" hangingPunct="1"/>
            <a:r>
              <a:rPr lang="en-US" dirty="0">
                <a:ea typeface="ヒラギノ角ゴ Pro W3" charset="0"/>
                <a:cs typeface="ヒラギノ角ゴ Pro W3" charset="0"/>
              </a:rPr>
              <a:t>STUDENT RESPONSES:  7% 53% 0% </a:t>
            </a:r>
            <a:r>
              <a:rPr lang="en-US" b="1" dirty="0">
                <a:ea typeface="ヒラギノ角ゴ Pro W3" charset="0"/>
                <a:cs typeface="ヒラギノ角ゴ Pro W3" charset="0"/>
              </a:rPr>
              <a:t>[[40%]]</a:t>
            </a:r>
            <a:r>
              <a:rPr lang="en-US" dirty="0">
                <a:ea typeface="ヒラギノ角ゴ Pro W3" charset="0"/>
                <a:cs typeface="ヒラギノ角ゴ Pro W3" charset="0"/>
              </a:rPr>
              <a:t> 0% (SPRING 2008)</a:t>
            </a:r>
          </a:p>
          <a:p>
            <a:pPr defTabSz="457200" eaLnBrk="1" hangingPunct="1"/>
            <a:r>
              <a:rPr lang="en-US" dirty="0">
                <a:ea typeface="ヒラギノ角ゴ Pro W3" charset="0"/>
                <a:cs typeface="ヒラギノ角ゴ Pro W3" charset="0"/>
              </a:rPr>
              <a:t>				17% 31% 3% </a:t>
            </a:r>
            <a:r>
              <a:rPr lang="en-US" b="1" dirty="0">
                <a:ea typeface="ヒラギノ角ゴ Pro W3" charset="0"/>
                <a:cs typeface="ヒラギノ角ゴ Pro W3" charset="0"/>
              </a:rPr>
              <a:t>[[49%]]</a:t>
            </a:r>
            <a:r>
              <a:rPr lang="en-US" dirty="0">
                <a:ea typeface="ヒラギノ角ゴ Pro W3" charset="0"/>
                <a:cs typeface="ヒラギノ角ゴ Pro W3" charset="0"/>
              </a:rPr>
              <a:t> 0% (FALL 2009</a:t>
            </a:r>
            <a:r>
              <a:rPr lang="en-US" dirty="0" smtClean="0">
                <a:ea typeface="ヒラギノ角ゴ Pro W3" charset="0"/>
                <a:cs typeface="ヒラギノ角ゴ Pro W3" charset="0"/>
              </a:rPr>
              <a:t>)</a:t>
            </a:r>
          </a:p>
          <a:p>
            <a:pPr defTabSz="457200" eaLnBrk="1" hangingPunct="1"/>
            <a:r>
              <a:rPr lang="en-US" dirty="0" smtClean="0">
                <a:ea typeface="ヒラギノ角ゴ Pro W3" charset="0"/>
                <a:cs typeface="ヒラギノ角ゴ Pro W3" charset="0"/>
              </a:rPr>
              <a:t>			29, 45, 10, </a:t>
            </a:r>
            <a:r>
              <a:rPr lang="en-US" b="1" dirty="0" smtClean="0">
                <a:ea typeface="ヒラギノ角ゴ Pro W3" charset="0"/>
                <a:cs typeface="ヒラギノ角ゴ Pro W3" charset="0"/>
              </a:rPr>
              <a:t>[[17]] </a:t>
            </a:r>
            <a:r>
              <a:rPr lang="en-US" b="0" dirty="0" smtClean="0">
                <a:ea typeface="ヒラギノ角ゴ Pro W3" charset="0"/>
                <a:cs typeface="ヒラギノ角ゴ Pro W3" charset="0"/>
              </a:rPr>
              <a:t>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a:t>
            </a:r>
            <a:endParaRPr lang="en-US" dirty="0" smtClean="0">
              <a:ea typeface="ヒラギノ角ゴ Pro W3" charset="0"/>
              <a:cs typeface="ヒラギノ角ゴ Pro W3" charset="0"/>
            </a:endParaRPr>
          </a:p>
          <a:p>
            <a:pPr defTabSz="457200" eaLnBrk="1" hangingPunct="1"/>
            <a:r>
              <a:rPr lang="en-US" dirty="0" smtClean="0">
                <a:ea typeface="ヒラギノ角ゴ Pro W3" charset="0"/>
                <a:cs typeface="ヒラギノ角ゴ Pro W3" charset="0"/>
              </a:rPr>
              <a:t>			</a:t>
            </a:r>
            <a:endParaRPr lang="en-US" dirty="0">
              <a:ea typeface="ヒラギノ角ゴ Pro W3" charset="0"/>
              <a:cs typeface="ヒラギノ角ゴ Pro W3" charset="0"/>
            </a:endParaRPr>
          </a:p>
          <a:p>
            <a:pPr defTabSz="457200"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I was clear when presenting the problem that I was NOT telling them if it was isolated, or connected to a battery, or what. </a:t>
            </a:r>
            <a:r>
              <a:rPr lang="en-US" dirty="0" smtClean="0">
                <a:ea typeface="ヒラギノ角ゴ Pro W3" charset="0"/>
                <a:cs typeface="ヒラギノ角ゴ Pro W3" charset="0"/>
              </a:rPr>
              <a:t>In ‘13 I drew pictures on the board. Still</a:t>
            </a:r>
            <a:r>
              <a:rPr lang="en-US" dirty="0">
                <a:ea typeface="ヒラギノ角ゴ Pro W3" charset="0"/>
                <a:cs typeface="ヒラギノ角ゴ Pro W3" charset="0"/>
              </a:rPr>
              <a:t>, </a:t>
            </a:r>
            <a:r>
              <a:rPr lang="en-US" dirty="0" smtClean="0">
                <a:ea typeface="ヒラギノ角ゴ Pro W3" charset="0"/>
                <a:cs typeface="ヒラギノ角ゴ Pro W3" charset="0"/>
              </a:rPr>
              <a:t>many </a:t>
            </a:r>
            <a:r>
              <a:rPr lang="en-US" dirty="0">
                <a:ea typeface="ヒラギノ角ゴ Pro W3" charset="0"/>
                <a:cs typeface="ヒラギノ角ゴ Pro W3" charset="0"/>
              </a:rPr>
              <a:t>voted for B, about 40% for D (which is correct). It was more like 70% for B until I wrote (in the middle of the concept test, on the board) the THREE formulas for stored energy of a capacitor (1/2 C V^2, 1/2 Q^2/C, 1/2 QV) </a:t>
            </a:r>
          </a:p>
          <a:p>
            <a:pPr defTabSz="457200" eaLnBrk="1" hangingPunct="1"/>
            <a:r>
              <a:rPr lang="en-US" dirty="0">
                <a:ea typeface="ヒラギノ角ゴ Pro W3" charset="0"/>
                <a:cs typeface="ヒラギノ角ゴ Pro W3" charset="0"/>
              </a:rPr>
              <a:t>Good discussion followed - the point being that it could go up OR down depending on what you hold fixed.</a:t>
            </a:r>
          </a:p>
          <a:p>
            <a:pPr defTabSz="457200" eaLnBrk="1" hangingPunct="1"/>
            <a:r>
              <a:rPr lang="en-US" dirty="0">
                <a:ea typeface="ヒラギノ角ゴ Pro W3" charset="0"/>
                <a:cs typeface="ヒラギノ角ゴ Pro W3" charset="0"/>
              </a:rPr>
              <a:t>The *reason* for voting B that I heard seemed to be that the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E field is reduced by the dielectric, so the energy is lower</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a:t>
            </a:r>
            <a:r>
              <a:rPr lang="en-US" altLang="ja-JP" dirty="0" smtClean="0">
                <a:ea typeface="ヒラギノ角ゴ Pro W3" charset="0"/>
                <a:cs typeface="ヒラギノ角ゴ Pro W3" charset="0"/>
              </a:rPr>
              <a:t> In ‘13 I had just stated that E goes down in a dielectric</a:t>
            </a:r>
            <a:r>
              <a:rPr lang="en-US" altLang="ja-JP" baseline="0" dirty="0" smtClean="0">
                <a:ea typeface="ヒラギノ角ゴ Pro W3" charset="0"/>
                <a:cs typeface="ヒラギノ角ゴ Pro W3" charset="0"/>
              </a:rPr>
              <a:t> (which in retrospect was confusing to them, e.g. if connected to a battery, E is what it always was) </a:t>
            </a:r>
            <a:endParaRPr lang="en-US" altLang="ja-JP" dirty="0" smtClean="0">
              <a:ea typeface="ヒラギノ角ゴ Pro W3" charset="0"/>
              <a:cs typeface="ヒラギノ角ゴ Pro W3" charset="0"/>
            </a:endParaRPr>
          </a:p>
          <a:p>
            <a:pPr defTabSz="457200" eaLnBrk="1" hangingPunct="1"/>
            <a:endParaRPr lang="en-US" altLang="ja-JP" dirty="0" smtClean="0">
              <a:ea typeface="ヒラギノ角ゴ Pro W3" charset="0"/>
              <a:cs typeface="ヒラギノ角ゴ Pro W3" charset="0"/>
            </a:endParaRPr>
          </a:p>
          <a:p>
            <a:pPr defTabSz="457200" eaLnBrk="1" hangingPunct="1"/>
            <a:r>
              <a:rPr lang="en-US" altLang="ja-JP" dirty="0" smtClean="0">
                <a:ea typeface="ヒラギノ角ゴ Pro W3" charset="0"/>
                <a:cs typeface="ヒラギノ角ゴ Pro W3" charset="0"/>
              </a:rPr>
              <a:t> </a:t>
            </a:r>
            <a:r>
              <a:rPr lang="en-US" altLang="ja-JP" dirty="0">
                <a:ea typeface="ヒラギノ角ゴ Pro W3" charset="0"/>
                <a:cs typeface="ヒラギノ角ゴ Pro W3" charset="0"/>
              </a:rPr>
              <a:t>-SJP</a:t>
            </a:r>
          </a:p>
          <a:p>
            <a:pPr defTabSz="457200" eaLnBrk="1" hangingPunct="1"/>
            <a:r>
              <a:rPr lang="en-US" dirty="0">
                <a:ea typeface="ヒラギノ角ゴ Pro W3" charset="0"/>
                <a:cs typeface="ヒラギノ角ゴ Pro W3" charset="0"/>
              </a:rPr>
              <a:t>WRITTEN BY: Steven Pollock (CU-Boulder)</a:t>
            </a:r>
          </a:p>
          <a:p>
            <a:pPr defTabSz="457200" eaLnBrk="1" hangingPunct="1"/>
            <a:endParaRPr lang="en-US" b="1" dirty="0">
              <a:ea typeface="ヒラギノ角ゴ Pro W3" charset="0"/>
              <a:cs typeface="ヒラギノ角ゴ Pro W3" charset="0"/>
            </a:endParaRPr>
          </a:p>
          <a:p>
            <a:pPr defTabSz="457200" eaLnBrk="1" hangingPunct="1"/>
            <a:endParaRPr lang="en-US" dirty="0">
              <a:ea typeface="ヒラギノ角ゴ Pro W3" charset="0"/>
              <a:cs typeface="ヒラギノ角ゴ Pro W3" charset="0"/>
            </a:endParaRPr>
          </a:p>
        </p:txBody>
      </p:sp>
      <p:sp>
        <p:nvSpPr>
          <p:cNvPr id="131075"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1819C869-36EC-8B48-AC97-AF5AC1776A56}" type="slidenum">
              <a:rPr lang="en-US" sz="1200">
                <a:ea typeface="ＭＳ Ｐゴシック" charset="0"/>
                <a:cs typeface="ＭＳ Ｐゴシック" charset="0"/>
              </a:rPr>
              <a:pPr algn="r" eaLnBrk="1" hangingPunct="1"/>
              <a:t>27</a:t>
            </a:fld>
            <a:endParaRPr lang="en-US" sz="120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FA7BE7B0-947A-C14F-8B3F-71CB0FD439EE}" type="slidenum">
              <a:rPr lang="en-US" sz="1200">
                <a:ea typeface="ＭＳ Ｐゴシック" charset="0"/>
                <a:cs typeface="ＭＳ Ｐゴシック" charset="0"/>
              </a:rPr>
              <a:pPr algn="r" eaLnBrk="1" hangingPunct="1"/>
              <a:t>28</a:t>
            </a:fld>
            <a:endParaRPr lang="en-US" sz="1200">
              <a:ea typeface="ＭＳ Ｐゴシック" charset="0"/>
              <a:cs typeface="ＭＳ Ｐゴシック" charset="0"/>
            </a:endParaRPr>
          </a:p>
        </p:txBody>
      </p:sp>
      <p:sp>
        <p:nvSpPr>
          <p:cNvPr id="133122" name="Rectangle 2"/>
          <p:cNvSpPr>
            <a:spLocks noGrp="1" noRot="1" noChangeAspect="1" noChangeArrowheads="1" noTextEdit="1"/>
          </p:cNvSpPr>
          <p:nvPr>
            <p:ph type="sldImg"/>
          </p:nvPr>
        </p:nvSpPr>
        <p:spPr>
          <a:xfrm>
            <a:off x="1144588" y="687388"/>
            <a:ext cx="4570412" cy="3427412"/>
          </a:xfrm>
          <a:solidFill>
            <a:srgbClr val="FFFFFF"/>
          </a:solidFill>
          <a:ln/>
        </p:spPr>
      </p:sp>
      <p:sp>
        <p:nvSpPr>
          <p:cNvPr id="133123" name="Rectangle 3"/>
          <p:cNvSpPr>
            <a:spLocks noGrp="1" noChangeArrowheads="1"/>
          </p:cNvSpPr>
          <p:nvPr>
            <p:ph type="body" idx="1"/>
          </p:nvPr>
        </p:nvSpPr>
        <p:spPr>
          <a:xfrm>
            <a:off x="685800" y="4344988"/>
            <a:ext cx="5486400" cy="4113212"/>
          </a:xfrm>
          <a:solidFill>
            <a:srgbClr val="FFFFFF"/>
          </a:solidFill>
          <a:ln>
            <a:solidFill>
              <a:srgbClr val="000000"/>
            </a:solidFill>
          </a:ln>
        </p:spPr>
        <p:txBody>
          <a:bodyPr/>
          <a:lstStyle/>
          <a:p>
            <a:pPr defTabSz="457200" eaLnBrk="1" hangingPunct="1"/>
            <a:r>
              <a:rPr lang="en-US" dirty="0">
                <a:ea typeface="ヒラギノ角ゴ Pro W3" charset="0"/>
                <a:cs typeface="ヒラギノ角ゴ Pro W3" charset="0"/>
              </a:rPr>
              <a:t>CORRECT ANSWER:  A</a:t>
            </a:r>
          </a:p>
          <a:p>
            <a:pPr defTabSz="457200" eaLnBrk="1" hangingPunct="1"/>
            <a:r>
              <a:rPr lang="en-US" dirty="0">
                <a:ea typeface="ヒラギノ角ゴ Pro W3" charset="0"/>
                <a:cs typeface="ヒラギノ角ゴ Pro W3" charset="0"/>
              </a:rPr>
              <a:t>USED IN:  Spring 2008 (Pollock),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defTabSz="457200"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27 (28 in ‘13) </a:t>
            </a:r>
            <a:endParaRPr lang="en-US" dirty="0">
              <a:ea typeface="ヒラギノ角ゴ Pro W3" charset="0"/>
              <a:cs typeface="ヒラギノ角ゴ Pro W3" charset="0"/>
            </a:endParaRPr>
          </a:p>
          <a:p>
            <a:pPr defTabSz="457200" eaLnBrk="1" hangingPunct="1"/>
            <a:r>
              <a:rPr lang="en-US" dirty="0">
                <a:ea typeface="ヒラギノ角ゴ Pro W3" charset="0"/>
                <a:cs typeface="ヒラギノ角ゴ Pro W3" charset="0"/>
              </a:rPr>
              <a:t>STUDENT RESPONSES:  n/a </a:t>
            </a:r>
          </a:p>
          <a:p>
            <a:pPr defTabSz="457200" eaLnBrk="1" hangingPunct="1"/>
            <a:r>
              <a:rPr lang="en-US" dirty="0">
                <a:ea typeface="ヒラギノ角ゴ Pro W3" charset="0"/>
                <a:cs typeface="ヒラギノ角ゴ Pro W3" charset="0"/>
              </a:rPr>
              <a:t>				</a:t>
            </a:r>
            <a:r>
              <a:rPr lang="en-US" b="1" dirty="0">
                <a:ea typeface="ヒラギノ角ゴ Pro W3" charset="0"/>
                <a:cs typeface="ヒラギノ角ゴ Pro W3" charset="0"/>
              </a:rPr>
              <a:t>[[78%]]</a:t>
            </a:r>
            <a:r>
              <a:rPr lang="en-US" dirty="0">
                <a:ea typeface="ヒラギノ角ゴ Pro W3" charset="0"/>
                <a:cs typeface="ヒラギノ角ゴ Pro W3" charset="0"/>
              </a:rPr>
              <a:t> 19% 3% 0% 0% (FALL 2009</a:t>
            </a:r>
            <a:r>
              <a:rPr lang="en-US" dirty="0" smtClean="0">
                <a:ea typeface="ヒラギノ角ゴ Pro W3" charset="0"/>
                <a:cs typeface="ヒラギノ角ゴ Pro W3" charset="0"/>
              </a:rPr>
              <a:t>)</a:t>
            </a:r>
          </a:p>
          <a:p>
            <a:pPr defTabSz="457200"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95]],</a:t>
            </a:r>
            <a:r>
              <a:rPr lang="en-US" b="1" baseline="0" dirty="0" smtClean="0">
                <a:ea typeface="ヒラギノ角ゴ Pro W3" charset="0"/>
                <a:cs typeface="ヒラギノ角ゴ Pro W3" charset="0"/>
              </a:rPr>
              <a:t> </a:t>
            </a:r>
            <a:r>
              <a:rPr lang="en-US" b="0" baseline="0" dirty="0" smtClean="0">
                <a:ea typeface="ヒラギノ角ゴ Pro W3" charset="0"/>
                <a:cs typeface="ヒラギノ角ゴ Pro W3" charset="0"/>
              </a:rPr>
              <a:t>5, 0, 0,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but I pretty much gave away the answer during the </a:t>
            </a:r>
            <a:r>
              <a:rPr lang="en-US" b="0" baseline="0" dirty="0" err="1" smtClean="0">
                <a:ea typeface="ヒラギノ角ゴ Pro W3" charset="0"/>
                <a:cs typeface="ヒラギノ角ゴ Pro W3" charset="0"/>
              </a:rPr>
              <a:t>discusson</a:t>
            </a:r>
            <a:r>
              <a:rPr lang="en-US" b="0" baseline="0" dirty="0" smtClean="0">
                <a:ea typeface="ヒラギノ角ゴ Pro W3" charset="0"/>
                <a:cs typeface="ヒラギノ角ゴ Pro W3" charset="0"/>
              </a:rPr>
              <a:t> </a:t>
            </a:r>
            <a:endParaRPr lang="en-US" dirty="0">
              <a:ea typeface="ヒラギノ角ゴ Pro W3" charset="0"/>
              <a:cs typeface="ヒラギノ角ゴ Pro W3" charset="0"/>
            </a:endParaRPr>
          </a:p>
          <a:p>
            <a:pPr defTabSz="457200"/>
            <a:r>
              <a:rPr lang="en-US" b="1" dirty="0">
                <a:ea typeface="ヒラギノ角ゴ Pro W3" charset="0"/>
                <a:cs typeface="ヒラギノ角ゴ Pro W3" charset="0"/>
              </a:rPr>
              <a:t>INSTRUCTOR NOTES: </a:t>
            </a:r>
            <a:r>
              <a:rPr lang="en-US" dirty="0">
                <a:ea typeface="ヒラギノ角ゴ Pro W3" charset="0"/>
                <a:cs typeface="ヒラギノ角ゴ Pro W3" charset="0"/>
              </a:rPr>
              <a:t>Showed this, we talked about it, but did not click. </a:t>
            </a:r>
            <a:endParaRPr lang="en-US" dirty="0" smtClean="0">
              <a:ea typeface="ヒラギノ角ゴ Pro W3" charset="0"/>
              <a:cs typeface="ヒラギノ角ゴ Pro W3" charset="0"/>
            </a:endParaRPr>
          </a:p>
          <a:p>
            <a:pPr defTabSz="457200"/>
            <a:endParaRPr lang="en-US" dirty="0" smtClean="0">
              <a:ea typeface="ヒラギノ角ゴ Pro W3" charset="0"/>
              <a:cs typeface="ヒラギノ角ゴ Pro W3"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ヒラギノ角ゴ Pro W3" charset="0"/>
                <a:cs typeface="ヒラギノ角ゴ Pro W3" charset="0"/>
              </a:rPr>
              <a:t>SJP explanation: A) When the dielectric is inside (assuming it is also isolated from the plates!) the E field will be reduced through most of the volume, which means the stored energy in the volume has gone down. Where did it go? It must have done work ON the dielectric, pulling it in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ea typeface="ヒラギノ角ゴ Pro W3" charset="0"/>
              <a:cs typeface="ヒラギノ角ゴ Pro W3"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ヒラギノ角ゴ Pro W3" charset="0"/>
                <a:cs typeface="ヒラギノ角ゴ Pro W3" charset="0"/>
              </a:rPr>
              <a:t>You can also draw the fringe fields and think about the forces on the bound charges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ea typeface="ヒラギノ角ゴ Pro W3" charset="0"/>
              <a:cs typeface="ヒラギノ角ゴ Pro W3"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ヒラギノ角ゴ Pro W3" charset="0"/>
                <a:cs typeface="ヒラギノ角ゴ Pro W3" charset="0"/>
              </a:rPr>
              <a:t>-SJP</a:t>
            </a:r>
            <a:endParaRPr lang="en-US" b="1" dirty="0" smtClean="0">
              <a:ea typeface="ヒラギノ角ゴ Pro W3" charset="0"/>
              <a:cs typeface="ヒラギノ角ゴ Pro W3" charset="0"/>
            </a:endParaRPr>
          </a:p>
          <a:p>
            <a:pPr defTabSz="457200"/>
            <a:endParaRPr lang="en-US" dirty="0" smtClean="0">
              <a:ea typeface="ヒラギノ角ゴ Pro W3" charset="0"/>
              <a:cs typeface="ヒラギノ角ゴ Pro W3" charset="0"/>
            </a:endParaRPr>
          </a:p>
          <a:p>
            <a:pPr defTabSz="457200"/>
            <a:endParaRPr lang="en-US" dirty="0" smtClean="0">
              <a:ea typeface="ヒラギノ角ゴ Pro W3" charset="0"/>
              <a:cs typeface="ヒラギノ角ゴ Pro W3" charset="0"/>
            </a:endParaRPr>
          </a:p>
          <a:p>
            <a:pPr defTabSz="457200"/>
            <a:r>
              <a:rPr lang="en-US" dirty="0" smtClean="0">
                <a:ea typeface="ヒラギノ角ゴ Pro W3" charset="0"/>
                <a:cs typeface="ヒラギノ角ゴ Pro W3" charset="0"/>
              </a:rPr>
              <a:t>(</a:t>
            </a:r>
            <a:r>
              <a:rPr lang="en-US" dirty="0">
                <a:ea typeface="ヒラギノ角ゴ Pro W3" charset="0"/>
                <a:cs typeface="ヒラギノ角ゴ Pro W3" charset="0"/>
              </a:rPr>
              <a:t>Interesting discussion point</a:t>
            </a:r>
            <a:r>
              <a:rPr lang="en-US" dirty="0" smtClean="0">
                <a:ea typeface="ヒラギノ角ゴ Pro W3" charset="0"/>
                <a:cs typeface="ヒラギノ角ゴ Pro W3" charset="0"/>
              </a:rPr>
              <a:t>: We had asked a similar question where it was a conductor</a:t>
            </a:r>
            <a:r>
              <a:rPr lang="en-US" baseline="0" dirty="0" smtClean="0">
                <a:ea typeface="ヒラギノ角ゴ Pro W3" charset="0"/>
                <a:cs typeface="ヒラギノ角ゴ Pro W3" charset="0"/>
              </a:rPr>
              <a:t> being brought in (but not in direct contact)</a:t>
            </a:r>
            <a:r>
              <a:rPr lang="en-US" dirty="0" smtClean="0">
                <a:ea typeface="ヒラギノ角ゴ Pro W3" charset="0"/>
                <a:cs typeface="ヒラギノ角ゴ Pro W3" charset="0"/>
              </a:rPr>
              <a:t> </a:t>
            </a:r>
            <a:r>
              <a:rPr lang="en-US" dirty="0">
                <a:ea typeface="ヒラギノ角ゴ Pro W3" charset="0"/>
                <a:cs typeface="ヒラギノ角ゴ Pro W3" charset="0"/>
              </a:rPr>
              <a:t>W</a:t>
            </a:r>
            <a:r>
              <a:rPr lang="en-US" dirty="0" smtClean="0">
                <a:ea typeface="ヒラギノ角ゴ Pro W3" charset="0"/>
                <a:cs typeface="ヒラギノ角ゴ Pro W3" charset="0"/>
              </a:rPr>
              <a:t>ould </a:t>
            </a:r>
            <a:r>
              <a:rPr lang="en-US" dirty="0">
                <a:ea typeface="ヒラギノ角ゴ Pro W3" charset="0"/>
                <a:cs typeface="ヒラギノ角ゴ Pro W3" charset="0"/>
              </a:rPr>
              <a:t>the </a:t>
            </a:r>
            <a:r>
              <a:rPr lang="en-US" dirty="0" err="1" smtClean="0">
                <a:ea typeface="ヒラギノ角ゴ Pro W3" charset="0"/>
                <a:cs typeface="ヒラギノ角ゴ Pro W3" charset="0"/>
              </a:rPr>
              <a:t>forcehere</a:t>
            </a:r>
            <a:r>
              <a:rPr lang="en-US" dirty="0" smtClean="0">
                <a:ea typeface="ヒラギノ角ゴ Pro W3" charset="0"/>
                <a:cs typeface="ヒラギノ角ゴ Pro W3" charset="0"/>
              </a:rPr>
              <a:t>  </a:t>
            </a:r>
            <a:r>
              <a:rPr lang="en-US" dirty="0">
                <a:ea typeface="ヒラギノ角ゴ Pro W3" charset="0"/>
                <a:cs typeface="ヒラギノ角ゴ Pro W3" charset="0"/>
              </a:rPr>
              <a:t>be larger or smaller than in </a:t>
            </a:r>
            <a:r>
              <a:rPr lang="en-US" dirty="0" smtClean="0">
                <a:ea typeface="ヒラギノ角ゴ Pro W3" charset="0"/>
                <a:cs typeface="ヒラギノ角ゴ Pro W3" charset="0"/>
              </a:rPr>
              <a:t>that </a:t>
            </a:r>
            <a:r>
              <a:rPr lang="en-US" dirty="0">
                <a:ea typeface="ヒラギノ角ゴ Pro W3" charset="0"/>
                <a:cs typeface="ヒラギノ角ゴ Pro W3" charset="0"/>
              </a:rPr>
              <a:t>previous example? One student argued LARGER because now the field lines do NOT have to be perpendicular to the dielectric, so the induced charges on the top and bottom can contribute to the sideways force. But another argument was that overall energy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reduction</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in the system is less here than for the conductor (there</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still some residual E field), so the F = -</a:t>
            </a:r>
            <a:r>
              <a:rPr lang="en-US" altLang="ja-JP" dirty="0" err="1">
                <a:ea typeface="ヒラギノ角ゴ Pro W3" charset="0"/>
                <a:cs typeface="ヒラギノ角ゴ Pro W3" charset="0"/>
              </a:rPr>
              <a:t>dW</a:t>
            </a:r>
            <a:r>
              <a:rPr lang="en-US" altLang="ja-JP" dirty="0">
                <a:ea typeface="ヒラギノ角ゴ Pro W3" charset="0"/>
                <a:cs typeface="ヒラギノ角ゴ Pro W3" charset="0"/>
              </a:rPr>
              <a:t>/dx argument implies WEAKER force here. I agree with the latter argument, but am not sure what the flaw is in the former (although the former is vague - there are more charges contributing to the force, but each is weaker, so who says what the net result is? I think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fringe field</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arguments are intrinsically hard, and would go with the simpler energy arguments!) </a:t>
            </a:r>
          </a:p>
          <a:p>
            <a:pPr defTabSz="457200"/>
            <a:r>
              <a:rPr lang="en-US" dirty="0" smtClean="0">
                <a:ea typeface="ヒラギノ角ゴ Pro W3" charset="0"/>
                <a:cs typeface="ヒラギノ角ゴ Pro W3" charset="0"/>
              </a:rPr>
              <a:t>WRITTEN </a:t>
            </a:r>
            <a:r>
              <a:rPr lang="en-US" dirty="0">
                <a:ea typeface="ヒラギノ角ゴ Pro W3" charset="0"/>
                <a:cs typeface="ヒラギノ角ゴ Pro W3" charset="0"/>
              </a:rPr>
              <a:t>BY: Ward Handley (CU-Boulder)</a:t>
            </a:r>
          </a:p>
          <a:p>
            <a:pPr defTabSz="457200"/>
            <a:endParaRPr lang="en-US" dirty="0">
              <a:ea typeface="ヒラギノ角ゴ Pro W3" charset="0"/>
              <a:cs typeface="ヒラギノ角ゴ Pro W3"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026"/>
          <p:cNvSpPr>
            <a:spLocks noGrp="1" noRot="1" noChangeAspect="1" noChangeArrowheads="1" noTextEdit="1"/>
          </p:cNvSpPr>
          <p:nvPr>
            <p:ph type="sldImg"/>
          </p:nvPr>
        </p:nvSpPr>
        <p:spPr>
          <a:ln/>
        </p:spPr>
      </p:sp>
      <p:sp>
        <p:nvSpPr>
          <p:cNvPr id="9011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C</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2008 </a:t>
            </a:r>
            <a:r>
              <a:rPr lang="en-US" dirty="0" smtClean="0">
                <a:ea typeface="ヒラギノ角ゴ Pro W3" charset="0"/>
                <a:cs typeface="ヒラギノ角ゴ Pro W3" charset="0"/>
              </a:rPr>
              <a:t>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8, Lecture 20), Pollock (24)</a:t>
            </a:r>
          </a:p>
          <a:p>
            <a:pPr eaLnBrk="1" hangingPunct="1"/>
            <a:r>
              <a:rPr lang="en-US" dirty="0">
                <a:ea typeface="ヒラギノ角ゴ Pro W3" charset="0"/>
                <a:cs typeface="ヒラギノ角ゴ Pro W3" charset="0"/>
              </a:rPr>
              <a:t>STUDENT RESPONSES:      26% 0% </a:t>
            </a:r>
            <a:r>
              <a:rPr lang="en-US" b="1" dirty="0">
                <a:ea typeface="ヒラギノ角ゴ Pro W3" charset="0"/>
                <a:cs typeface="ヒラギノ角ゴ Pro W3" charset="0"/>
              </a:rPr>
              <a:t>[[74%]]</a:t>
            </a:r>
            <a:r>
              <a:rPr lang="en-US" dirty="0">
                <a:ea typeface="ヒラギノ角ゴ Pro W3" charset="0"/>
                <a:cs typeface="ヒラギノ角ゴ Pro W3" charset="0"/>
              </a:rPr>
              <a:t> 0% 0% (FALL 2008) </a:t>
            </a:r>
          </a:p>
          <a:p>
            <a:pPr eaLnBrk="1" hangingPunct="1"/>
            <a:r>
              <a:rPr lang="en-US" dirty="0">
                <a:ea typeface="ヒラギノ角ゴ Pro W3" charset="0"/>
                <a:cs typeface="ヒラギノ角ゴ Pro W3" charset="0"/>
              </a:rPr>
              <a:t>		7% 7%  </a:t>
            </a:r>
            <a:r>
              <a:rPr lang="en-US" b="1" dirty="0">
                <a:ea typeface="ヒラギノ角ゴ Pro W3" charset="0"/>
                <a:cs typeface="ヒラギノ角ゴ Pro W3" charset="0"/>
              </a:rPr>
              <a:t>[[87%]] </a:t>
            </a:r>
            <a:r>
              <a:rPr lang="en-US" dirty="0">
                <a:ea typeface="ヒラギノ角ゴ Pro W3" charset="0"/>
                <a:cs typeface="ヒラギノ角ゴ Pro W3" charset="0"/>
              </a:rPr>
              <a:t>0% 0% (SPRING 2008) </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2</a:t>
            </a:r>
            <a:r>
              <a:rPr lang="en-US" dirty="0">
                <a:ea typeface="ヒラギノ角ゴ Pro W3" charset="0"/>
                <a:cs typeface="ヒラギノ角ゴ Pro W3" charset="0"/>
              </a:rPr>
              <a:t>% 7% </a:t>
            </a:r>
            <a:r>
              <a:rPr lang="en-US" b="1" dirty="0">
                <a:ea typeface="ヒラギノ角ゴ Pro W3" charset="0"/>
                <a:cs typeface="ヒラギノ角ゴ Pro W3" charset="0"/>
              </a:rPr>
              <a:t>[[91%]]</a:t>
            </a:r>
            <a:r>
              <a:rPr lang="en-US" dirty="0">
                <a:ea typeface="ヒラギノ角ゴ Pro W3" charset="0"/>
                <a:cs typeface="ヒラギノ角ゴ Pro W3" charset="0"/>
              </a:rPr>
              <a:t> 0% 0% (FALL 2009)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15. 2. </a:t>
            </a:r>
            <a:r>
              <a:rPr lang="en-US" b="1" dirty="0" smtClean="0">
                <a:ea typeface="ヒラギノ角ゴ Pro W3" charset="0"/>
                <a:cs typeface="ヒラギノ角ゴ Pro W3" charset="0"/>
              </a:rPr>
              <a:t>[[81]]</a:t>
            </a:r>
            <a:r>
              <a:rPr lang="en-US" b="0" dirty="0" smtClean="0">
                <a:ea typeface="ヒラギノ角ゴ Pro W3" charset="0"/>
                <a:cs typeface="ヒラギノ角ゴ Pro W3" charset="0"/>
              </a:rPr>
              <a:t>,</a:t>
            </a:r>
            <a:r>
              <a:rPr lang="en-US" b="0" baseline="0" dirty="0" smtClean="0">
                <a:ea typeface="ヒラギノ角ゴ Pro W3" charset="0"/>
                <a:cs typeface="ヒラギノ角ゴ Pro W3" charset="0"/>
              </a:rPr>
              <a:t> 2??, 0</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 Start of </a:t>
            </a:r>
            <a:r>
              <a:rPr lang="en-US" dirty="0" smtClean="0">
                <a:ea typeface="ヒラギノ角ゴ Pro W3" charset="0"/>
                <a:cs typeface="ヒラギノ角ゴ Pro W3" charset="0"/>
              </a:rPr>
              <a:t>class</a:t>
            </a:r>
            <a:r>
              <a:rPr lang="en-US" baseline="0" dirty="0" smtClean="0">
                <a:ea typeface="ヒラギノ角ゴ Pro W3" charset="0"/>
                <a:cs typeface="ヒラギノ角ゴ Pro W3" charset="0"/>
              </a:rPr>
              <a:t> in earlier terms.  </a:t>
            </a:r>
            <a:r>
              <a:rPr lang="en-US" dirty="0" smtClean="0">
                <a:ea typeface="ヒラギノ角ゴ Pro W3" charset="0"/>
                <a:cs typeface="ヒラギノ角ゴ Pro W3" charset="0"/>
              </a:rPr>
              <a:t> </a:t>
            </a:r>
            <a:r>
              <a:rPr lang="en-US" dirty="0">
                <a:ea typeface="ヒラギノ角ゴ Pro W3" charset="0"/>
                <a:cs typeface="ヒラギノ角ゴ Pro W3" charset="0"/>
              </a:rPr>
              <a:t>87% correct, then I had them discuss with each other, and it went to 100%!</a:t>
            </a:r>
          </a:p>
          <a:p>
            <a:pPr eaLnBrk="1" hangingPunct="1"/>
            <a:r>
              <a:rPr lang="en-US" dirty="0">
                <a:ea typeface="ヒラギノ角ゴ Pro W3" charset="0"/>
                <a:cs typeface="ヒラギノ角ゴ Pro W3" charset="0"/>
              </a:rPr>
              <a:t>Answer is C: E(tot)   They </a:t>
            </a:r>
            <a:r>
              <a:rPr lang="en-US" dirty="0" err="1">
                <a:ea typeface="ヒラギノ角ゴ Pro W3" charset="0"/>
                <a:cs typeface="ヒラギノ角ゴ Pro W3" charset="0"/>
              </a:rPr>
              <a:t>didn</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t have too much trouble, the discussion was brief but interesting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could you ever measure E induced</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My answer was </a:t>
            </a:r>
            <a:r>
              <a:rPr lang="en-US" altLang="ja-JP" dirty="0" err="1">
                <a:ea typeface="ヒラギノ角ゴ Pro W3" charset="0"/>
                <a:cs typeface="ヒラギノ角ゴ Pro W3" charset="0"/>
              </a:rPr>
              <a:t>Etot</a:t>
            </a:r>
            <a:r>
              <a:rPr lang="en-US" altLang="ja-JP" dirty="0">
                <a:ea typeface="ヒラギノ角ゴ Pro W3" charset="0"/>
                <a:cs typeface="ヒラギノ角ゴ Pro W3" charset="0"/>
              </a:rPr>
              <a:t> is physical, that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what you measure</a:t>
            </a:r>
            <a:r>
              <a:rPr lang="en-US" altLang="ja-JP" dirty="0" smtClean="0">
                <a:ea typeface="ヒラギノ角ゴ Pro W3" charset="0"/>
                <a:cs typeface="ヒラギノ角ゴ Pro W3" charset="0"/>
              </a:rPr>
              <a:t>)</a:t>
            </a:r>
          </a:p>
          <a:p>
            <a:pPr eaLnBrk="1" hangingPunct="1"/>
            <a:r>
              <a:rPr lang="en-US" altLang="ja-JP" dirty="0" smtClean="0">
                <a:ea typeface="ヒラギノ角ゴ Pro W3" charset="0"/>
                <a:cs typeface="ヒラギノ角ゴ Pro W3" charset="0"/>
              </a:rPr>
              <a:t>In 2013</a:t>
            </a:r>
            <a:r>
              <a:rPr lang="en-US" altLang="ja-JP" baseline="0" dirty="0" smtClean="0">
                <a:ea typeface="ヒラギノ角ゴ Pro W3" charset="0"/>
                <a:cs typeface="ヒラギノ角ゴ Pro W3" charset="0"/>
              </a:rPr>
              <a:t> this came halfway through the lecture on defining D, so I felt I had really just told them the answer. (But apparently that doesn’t completely  help!) </a:t>
            </a:r>
            <a:endParaRPr lang="en-US" altLang="ja-JP" dirty="0" smtClean="0">
              <a:ea typeface="ヒラギノ角ゴ Pro W3" charset="0"/>
              <a:cs typeface="ヒラギノ角ゴ Pro W3" charset="0"/>
            </a:endParaRPr>
          </a:p>
          <a:p>
            <a:pPr eaLnBrk="1" hangingPunct="1"/>
            <a:r>
              <a:rPr lang="en-US" altLang="ja-JP" dirty="0" smtClean="0">
                <a:ea typeface="ヒラギノ角ゴ Pro W3" charset="0"/>
                <a:cs typeface="ヒラギノ角ゴ Pro W3" charset="0"/>
              </a:rPr>
              <a:t> </a:t>
            </a:r>
            <a:r>
              <a:rPr lang="en-US" altLang="ja-JP" dirty="0">
                <a:ea typeface="ヒラギノ角ゴ Pro W3" charset="0"/>
                <a:cs typeface="ヒラギノ角ゴ Pro W3" charset="0"/>
              </a:rPr>
              <a:t>-SJP</a:t>
            </a:r>
          </a:p>
          <a:p>
            <a:pPr eaLnBrk="1" hangingPunct="1"/>
            <a:r>
              <a:rPr lang="en-US" dirty="0">
                <a:ea typeface="ヒラギノ角ゴ Pro W3" charset="0"/>
                <a:cs typeface="ヒラギノ角ゴ Pro W3" charset="0"/>
              </a:rPr>
              <a:t>WRITTEN BY: Steven Pollock (CU-Boulder)</a:t>
            </a:r>
          </a:p>
          <a:p>
            <a:pPr eaLnBrk="1" hangingPunct="1"/>
            <a:endParaRPr lang="en-US" b="1" dirty="0">
              <a:ea typeface="ヒラギノ角ゴ Pro W3" charset="0"/>
              <a:cs typeface="ヒラギノ角ゴ Pro W3" charset="0"/>
            </a:endParaRPr>
          </a:p>
          <a:p>
            <a:pPr eaLnBrk="1" hangingPunct="1"/>
            <a:endParaRPr lang="en-US" b="1" dirty="0">
              <a:ea typeface="ヒラギノ角ゴ Pro W3" charset="0"/>
              <a:cs typeface="ヒラギノ角ゴ Pro W3" charset="0"/>
            </a:endParaRPr>
          </a:p>
          <a:p>
            <a:endParaRPr lang="en-US" dirty="0">
              <a:ea typeface="ヒラギノ角ゴ Pro W3" charset="0"/>
              <a:cs typeface="ヒラギノ角ゴ Pro W3"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Spring 2014, just to get the definition up there. </a:t>
            </a:r>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4</a:t>
            </a:fld>
            <a:endParaRPr lang="en-US"/>
          </a:p>
        </p:txBody>
      </p:sp>
    </p:spTree>
    <p:extLst>
      <p:ext uri="{BB962C8B-B14F-4D97-AF65-F5344CB8AC3E}">
        <p14:creationId xmlns:p14="http://schemas.microsoft.com/office/powerpoint/2010/main" val="122225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Added Spring 2014, just to get the definition up there. </a:t>
            </a:r>
          </a:p>
          <a:p>
            <a:r>
              <a:rPr lang="en-US" dirty="0" smtClean="0"/>
              <a:t>I introduced this a little earlier than last year, just want to emphasize that the VALUE of D arises</a:t>
            </a:r>
            <a:r>
              <a:rPr lang="en-US" baseline="0" dirty="0" smtClean="0"/>
              <a:t> mostly if you know the material is linear, so you can get D (from free charges only) and thus E…</a:t>
            </a:r>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5</a:t>
            </a:fld>
            <a:endParaRPr lang="en-US"/>
          </a:p>
        </p:txBody>
      </p:sp>
    </p:spTree>
    <p:extLst>
      <p:ext uri="{BB962C8B-B14F-4D97-AF65-F5344CB8AC3E}">
        <p14:creationId xmlns:p14="http://schemas.microsoft.com/office/powerpoint/2010/main" val="2647613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2DE6920E-B3FE-214C-86BD-8E11E6A0688D}" type="slidenum">
              <a:rPr lang="en-US" sz="1200"/>
              <a:pPr algn="r" eaLnBrk="1" hangingPunct="1"/>
              <a:t>6</a:t>
            </a:fld>
            <a:endParaRPr lang="en-US" sz="1200"/>
          </a:p>
        </p:txBody>
      </p:sp>
      <p:sp>
        <p:nvSpPr>
          <p:cNvPr id="94210" name="Rectangle 1026"/>
          <p:cNvSpPr>
            <a:spLocks noGrp="1" noRot="1" noChangeAspect="1" noChangeArrowheads="1" noTextEdit="1"/>
          </p:cNvSpPr>
          <p:nvPr>
            <p:ph type="sldImg"/>
          </p:nvPr>
        </p:nvSpPr>
        <p:spPr>
          <a:solidFill>
            <a:srgbClr val="FFFFFF"/>
          </a:solidFill>
          <a:ln/>
        </p:spPr>
      </p:sp>
      <p:sp>
        <p:nvSpPr>
          <p:cNvPr id="94211"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A</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8, Lecture 20), Pollock (24). </a:t>
            </a:r>
            <a:r>
              <a:rPr lang="en-US" dirty="0" err="1">
                <a:ea typeface="ヒラギノ角ゴ Pro W3" charset="0"/>
                <a:cs typeface="ヒラギノ角ゴ Pro W3" charset="0"/>
              </a:rPr>
              <a:t>Schibli</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[[89%]]</a:t>
            </a:r>
            <a:r>
              <a:rPr lang="en-US" dirty="0">
                <a:ea typeface="ヒラギノ角ゴ Pro W3" charset="0"/>
                <a:cs typeface="ヒラギノ角ゴ Pro W3" charset="0"/>
              </a:rPr>
              <a:t> 7% 2% 2% 0% (FALL 2008)</a:t>
            </a:r>
            <a:endParaRPr lang="en-US" b="1" dirty="0">
              <a:ea typeface="ヒラギノ角ゴ Pro W3" charset="0"/>
              <a:cs typeface="ヒラギノ角ゴ Pro W3" charset="0"/>
            </a:endParaRPr>
          </a:p>
          <a:p>
            <a:pPr eaLnBrk="1" hangingPunct="1"/>
            <a:r>
              <a:rPr lang="en-US" b="1" dirty="0">
                <a:ea typeface="ヒラギノ角ゴ Pro W3" charset="0"/>
                <a:cs typeface="ヒラギノ角ゴ Pro W3" charset="0"/>
              </a:rPr>
              <a:t>		[[ 70%]] </a:t>
            </a:r>
            <a:r>
              <a:rPr lang="en-US" dirty="0">
                <a:ea typeface="ヒラギノ角ゴ Pro W3" charset="0"/>
                <a:cs typeface="ヒラギノ角ゴ Pro W3" charset="0"/>
              </a:rPr>
              <a:t>5% 20% 5% 0%  (SPRING 2008)</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 </a:t>
            </a:r>
            <a:r>
              <a:rPr lang="en-US" b="1" dirty="0">
                <a:ea typeface="ヒラギノ角ゴ Pro W3" charset="0"/>
                <a:cs typeface="ヒラギノ角ゴ Pro W3" charset="0"/>
              </a:rPr>
              <a:t>[[77%]]</a:t>
            </a:r>
            <a:r>
              <a:rPr lang="en-US" dirty="0">
                <a:ea typeface="ヒラギノ角ゴ Pro W3" charset="0"/>
                <a:cs typeface="ヒラギノ角ゴ Pro W3" charset="0"/>
              </a:rPr>
              <a:t> 11% 5% 7% 0%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[[77]], </a:t>
            </a:r>
            <a:r>
              <a:rPr lang="en-US" b="0" dirty="0" smtClean="0">
                <a:ea typeface="ヒラギノ角ゴ Pro W3" charset="0"/>
                <a:cs typeface="ヒラギノ角ゴ Pro W3" charset="0"/>
              </a:rPr>
              <a:t>4, 8, 8, 4(</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Answer is A  - comes directly from the Gauss</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law statement at the top (and symmetry) The presence of the dielectric is irrelevant.  70% correct.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C</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was next most popular. </a:t>
            </a:r>
            <a:endParaRPr lang="en-US" altLang="ja-JP" dirty="0" smtClean="0">
              <a:ea typeface="ヒラギノ角ゴ Pro W3" charset="0"/>
              <a:cs typeface="ヒラギノ角ゴ Pro W3" charset="0"/>
            </a:endParaRPr>
          </a:p>
          <a:p>
            <a:pPr eaLnBrk="1" hangingPunct="1"/>
            <a:r>
              <a:rPr lang="en-US" altLang="ja-JP" dirty="0" smtClean="0">
                <a:ea typeface="ヒラギノ角ゴ Pro W3" charset="0"/>
                <a:cs typeface="ヒラギノ角ゴ Pro W3" charset="0"/>
              </a:rPr>
              <a:t>Important</a:t>
            </a:r>
            <a:r>
              <a:rPr lang="en-US" altLang="ja-JP" baseline="0" dirty="0" smtClean="0">
                <a:ea typeface="ヒラギノ角ゴ Pro W3" charset="0"/>
                <a:cs typeface="ヒラギノ角ゴ Pro W3" charset="0"/>
              </a:rPr>
              <a:t> to emphasize that E is complicated here by the existence of bound charges, but D is not. (We could not use D to FIND E unless we know it’s linear, though!) </a:t>
            </a:r>
          </a:p>
          <a:p>
            <a:pPr eaLnBrk="1" hangingPunct="1"/>
            <a:endParaRPr lang="en-US" altLang="ja-JP" baseline="0" dirty="0" smtClean="0">
              <a:ea typeface="ヒラギノ角ゴ Pro W3" charset="0"/>
              <a:cs typeface="ヒラギノ角ゴ Pro W3" charset="0"/>
            </a:endParaRPr>
          </a:p>
          <a:p>
            <a:pPr eaLnBrk="1" hangingPunct="1"/>
            <a:r>
              <a:rPr lang="en-US" altLang="ja-JP" baseline="0" dirty="0" smtClean="0">
                <a:ea typeface="ヒラギノ角ゴ Pro W3" charset="0"/>
                <a:cs typeface="ヒラギノ角ゴ Pro W3" charset="0"/>
              </a:rPr>
              <a:t>Spent a little time using this clicker question to clarify/emphasize: is that +q “free” (even though it’s stuck in the middle? Yes, free doesn’t mean free in that sense!) </a:t>
            </a:r>
          </a:p>
          <a:p>
            <a:pPr eaLnBrk="1" hangingPunct="1"/>
            <a:r>
              <a:rPr lang="en-US" altLang="ja-JP" dirty="0" smtClean="0">
                <a:ea typeface="ヒラギノ角ゴ Pro W3" charset="0"/>
                <a:cs typeface="ヒラギノ角ゴ Pro W3" charset="0"/>
              </a:rPr>
              <a:t>Also, I</a:t>
            </a:r>
            <a:r>
              <a:rPr lang="en-US" altLang="ja-JP" baseline="0" dirty="0" smtClean="0">
                <a:ea typeface="ヒラギノ角ゴ Pro W3" charset="0"/>
                <a:cs typeface="ヒラギノ角ゴ Pro W3" charset="0"/>
              </a:rPr>
              <a:t> animated the slide and asked them to spend some time figuring out D(r) on their own first. Took some time to let them struggle, reminded them of the “symmetry” aspects of D field (which way could it point? What can it depend on?) </a:t>
            </a:r>
            <a:endParaRPr lang="en-US" altLang="ja-JP" dirty="0" smtClean="0">
              <a:ea typeface="ヒラギノ角ゴ Pro W3" charset="0"/>
              <a:cs typeface="ヒラギノ角ゴ Pro W3" charset="0"/>
            </a:endParaRPr>
          </a:p>
          <a:p>
            <a:pPr eaLnBrk="1" hangingPunct="1"/>
            <a:r>
              <a:rPr lang="en-US" altLang="ja-JP" dirty="0" smtClean="0">
                <a:ea typeface="ヒラギノ角ゴ Pro W3" charset="0"/>
                <a:cs typeface="ヒラギノ角ゴ Pro W3" charset="0"/>
              </a:rPr>
              <a:t> </a:t>
            </a:r>
            <a:r>
              <a:rPr lang="en-US" altLang="ja-JP" dirty="0">
                <a:ea typeface="ヒラギノ角ゴ Pro W3" charset="0"/>
                <a:cs typeface="ヒラギノ角ゴ Pro W3" charset="0"/>
              </a:rPr>
              <a:t>-SJP</a:t>
            </a:r>
          </a:p>
          <a:p>
            <a:pPr eaLnBrk="1" hangingPunct="1"/>
            <a:r>
              <a:rPr lang="en-US" dirty="0">
                <a:ea typeface="ヒラギノ角ゴ Pro W3" charset="0"/>
                <a:cs typeface="ヒラギノ角ゴ Pro W3" charset="0"/>
              </a:rPr>
              <a:t>WRITTEN BY: Steven Pollock (CU-Boulder)</a:t>
            </a:r>
          </a:p>
          <a:p>
            <a:pPr eaLnBrk="1" hangingPunct="1"/>
            <a:endParaRPr lang="en-US" b="1" dirty="0">
              <a:ea typeface="ヒラギノ角ゴ Pro W3" charset="0"/>
              <a:cs typeface="ヒラギノ角ゴ Pro W3" charset="0"/>
            </a:endParaRPr>
          </a:p>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44588" y="687388"/>
            <a:ext cx="4570412" cy="3427412"/>
          </a:xfrm>
          <a:solidFill>
            <a:srgbClr val="FFFFFF"/>
          </a:solidFill>
          <a:ln/>
        </p:spPr>
      </p:sp>
      <p:sp>
        <p:nvSpPr>
          <p:cNvPr id="32771" name="Notes Placeholder 2"/>
          <p:cNvSpPr>
            <a:spLocks noGrp="1"/>
          </p:cNvSpPr>
          <p:nvPr>
            <p:ph type="body" idx="1"/>
          </p:nvPr>
        </p:nvSpPr>
        <p:spPr>
          <a:xfrm>
            <a:off x="685800" y="4344988"/>
            <a:ext cx="5486400" cy="4113212"/>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defTabSz="457200" eaLnBrk="1" hangingPunct="1"/>
            <a:r>
              <a:rPr lang="en-US" dirty="0" smtClean="0">
                <a:ea typeface="ヒラギノ角ゴ Pro W3" charset="0"/>
                <a:cs typeface="ヒラギノ角ゴ Pro W3" charset="0"/>
              </a:rPr>
              <a:t>(No longer sure what this was used for!)</a:t>
            </a:r>
            <a:endParaRPr lang="en-US" dirty="0">
              <a:ea typeface="ヒラギノ角ゴ Pro W3" charset="0"/>
              <a:cs typeface="ヒラギノ角ゴ Pro W3" charset="0"/>
            </a:endParaRPr>
          </a:p>
        </p:txBody>
      </p:sp>
      <p:sp>
        <p:nvSpPr>
          <p:cNvPr id="327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41ADBE7D-4355-1D46-BAF4-817734E55FB3}" type="slidenum">
              <a:rPr lang="en-US" sz="1200">
                <a:ea typeface="ＭＳ Ｐゴシック" charset="0"/>
                <a:cs typeface="ＭＳ Ｐゴシック" charset="0"/>
              </a:rPr>
              <a:pPr algn="r" eaLnBrk="1" hangingPunct="1"/>
              <a:t>7</a:t>
            </a:fld>
            <a:endParaRPr lang="en-US" sz="120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6630E7B1-EAE7-8944-A6B6-53468FEADBF8}" type="slidenum">
              <a:rPr lang="en-US" sz="1200"/>
              <a:pPr algn="r" eaLnBrk="1" hangingPunct="1"/>
              <a:t>8</a:t>
            </a:fld>
            <a:endParaRPr lang="en-US" sz="1200"/>
          </a:p>
        </p:txBody>
      </p:sp>
      <p:sp>
        <p:nvSpPr>
          <p:cNvPr id="118786" name="Rectangle 2"/>
          <p:cNvSpPr>
            <a:spLocks noGrp="1" noRot="1" noChangeAspect="1" noChangeArrowheads="1" noTextEdit="1"/>
          </p:cNvSpPr>
          <p:nvPr>
            <p:ph type="sldImg"/>
          </p:nvPr>
        </p:nvSpPr>
        <p:spPr>
          <a:solidFill>
            <a:srgbClr val="FFFFFF"/>
          </a:solidFill>
          <a:ln/>
        </p:spPr>
      </p:sp>
      <p:sp>
        <p:nvSpPr>
          <p:cNvPr id="118787"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ea typeface="ヒラギノ角ゴ Pro W3" charset="0"/>
                <a:cs typeface="ヒラギノ角ゴ Pro W3" charset="0"/>
              </a:rPr>
              <a:t>CORRECT ANSWER:  A</a:t>
            </a:r>
          </a:p>
          <a:p>
            <a:pPr eaLnBrk="1" hangingPunct="1"/>
            <a:r>
              <a:rPr lang="en-US" dirty="0">
                <a:ea typeface="ヒラギノ角ゴ Pro W3" charset="0"/>
                <a:cs typeface="ヒラギノ角ゴ Pro W3" charset="0"/>
              </a:rPr>
              <a:t>USED IN:  Spring </a:t>
            </a:r>
            <a:r>
              <a:rPr lang="en-US" dirty="0" smtClean="0">
                <a:ea typeface="ヒラギノ角ゴ Pro W3" charset="0"/>
                <a:cs typeface="ヒラギノ角ゴ Pro W3" charset="0"/>
              </a:rPr>
              <a:t>2008 and</a:t>
            </a:r>
            <a:r>
              <a:rPr lang="en-US" baseline="0" dirty="0" smtClean="0">
                <a:ea typeface="ヒラギノ角ゴ Pro W3" charset="0"/>
                <a:cs typeface="ヒラギノ角ゴ Pro W3" charset="0"/>
              </a:rPr>
              <a:t> 13</a:t>
            </a:r>
            <a:r>
              <a:rPr lang="en-US" dirty="0" smtClean="0">
                <a:ea typeface="ヒラギノ角ゴ Pro W3" charset="0"/>
                <a:cs typeface="ヒラギノ角ゴ Pro W3" charset="0"/>
              </a:rPr>
              <a:t> </a:t>
            </a:r>
            <a:r>
              <a:rPr lang="en-US" dirty="0">
                <a:ea typeface="ヒラギノ角ゴ Pro W3" charset="0"/>
                <a:cs typeface="ヒラギノ角ゴ Pro W3" charset="0"/>
              </a:rPr>
              <a:t>(Pollock)</a:t>
            </a:r>
            <a:endParaRPr lang="en-US" i="1" dirty="0">
              <a:ea typeface="ヒラギノ角ゴ Pro W3" charset="0"/>
              <a:cs typeface="ヒラギノ角ゴ Pro W3" charset="0"/>
            </a:endParaRPr>
          </a:p>
          <a:p>
            <a:pPr eaLnBrk="1" hangingPunct="1"/>
            <a:r>
              <a:rPr lang="en-US" dirty="0">
                <a:ea typeface="ヒラギノ角ゴ Pro W3" charset="0"/>
                <a:cs typeface="ヒラギノ角ゴ Pro W3" charset="0"/>
              </a:rPr>
              <a:t>LECTURE NUMBER: Pollock (25) </a:t>
            </a: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[[85%]] </a:t>
            </a:r>
            <a:r>
              <a:rPr lang="en-US" dirty="0">
                <a:ea typeface="ヒラギノ角ゴ Pro W3" charset="0"/>
                <a:cs typeface="ヒラギノ角ゴ Pro W3" charset="0"/>
              </a:rPr>
              <a:t>5% 10% 0% 0%  </a:t>
            </a:r>
            <a:r>
              <a:rPr lang="en-US" dirty="0" smtClean="0">
                <a:ea typeface="ヒラギノ角ゴ Pro W3" charset="0"/>
                <a:cs typeface="ヒラギノ角ゴ Pro W3" charset="0"/>
              </a:rPr>
              <a:t>(</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08?)</a:t>
            </a: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[[41]]</a:t>
            </a:r>
            <a:r>
              <a:rPr lang="en-US" b="0" dirty="0" smtClean="0">
                <a:ea typeface="ヒラギノ角ゴ Pro W3" charset="0"/>
                <a:cs typeface="ヒラギノ角ゴ Pro W3" charset="0"/>
              </a:rPr>
              <a:t>,</a:t>
            </a:r>
            <a:r>
              <a:rPr lang="en-US" b="0" baseline="0" dirty="0" smtClean="0">
                <a:ea typeface="ヒラギノ角ゴ Pro W3" charset="0"/>
                <a:cs typeface="ヒラギノ角ゴ Pro W3" charset="0"/>
              </a:rPr>
              <a:t> 53, 6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Started lecture with this. 85% </a:t>
            </a:r>
            <a:r>
              <a:rPr lang="en-US" dirty="0" smtClean="0">
                <a:ea typeface="ヒラギノ角ゴ Pro W3" charset="0"/>
                <a:cs typeface="ヒラギノ角ゴ Pro W3" charset="0"/>
              </a:rPr>
              <a:t>correct. MUCH worse the second year.</a:t>
            </a:r>
            <a:r>
              <a:rPr lang="en-US" baseline="0" dirty="0" smtClean="0">
                <a:ea typeface="ヒラギノ角ゴ Pro W3" charset="0"/>
                <a:cs typeface="ヒラギノ角ゴ Pro W3" charset="0"/>
              </a:rPr>
              <a:t>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Answer is A, good (brief) discussion of the use of the word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free</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(even when they are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stuck</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like this!</a:t>
            </a:r>
            <a:r>
              <a:rPr lang="en-US" altLang="ja-JP" dirty="0" smtClean="0">
                <a:ea typeface="ヒラギノ角ゴ Pro W3" charset="0"/>
                <a:cs typeface="ヒラギノ角ゴ Pro W3" charset="0"/>
              </a:rPr>
              <a:t>)Its’ really just lingo (and my students this year seemed bothered by the fact</a:t>
            </a:r>
            <a:r>
              <a:rPr lang="en-US" altLang="ja-JP" baseline="0" dirty="0" smtClean="0">
                <a:ea typeface="ヒラギノ角ゴ Pro W3" charset="0"/>
                <a:cs typeface="ヒラギノ角ゴ Pro W3" charset="0"/>
              </a:rPr>
              <a:t> that free charges are not “free”) </a:t>
            </a:r>
            <a:endParaRPr lang="en-US" altLang="ja-JP" dirty="0" smtClean="0">
              <a:ea typeface="ヒラギノ角ゴ Pro W3" charset="0"/>
              <a:cs typeface="ヒラギノ角ゴ Pro W3" charset="0"/>
            </a:endParaRPr>
          </a:p>
          <a:p>
            <a:pPr eaLnBrk="1" hangingPunct="1"/>
            <a:endParaRPr lang="en-US" altLang="ja-JP" dirty="0" smtClean="0">
              <a:ea typeface="ヒラギノ角ゴ Pro W3" charset="0"/>
              <a:cs typeface="ヒラギノ角ゴ Pro W3" charset="0"/>
            </a:endParaRPr>
          </a:p>
          <a:p>
            <a:pPr eaLnBrk="1" hangingPunct="1"/>
            <a:r>
              <a:rPr lang="en-US" altLang="ja-JP" dirty="0" smtClean="0">
                <a:ea typeface="ヒラギノ角ゴ Pro W3" charset="0"/>
                <a:cs typeface="ヒラギノ角ゴ Pro W3" charset="0"/>
              </a:rPr>
              <a:t> </a:t>
            </a:r>
            <a:r>
              <a:rPr lang="en-US" altLang="ja-JP" dirty="0">
                <a:ea typeface="ヒラギノ角ゴ Pro W3" charset="0"/>
                <a:cs typeface="ヒラギノ角ゴ Pro W3" charset="0"/>
              </a:rPr>
              <a:t>-SJP</a:t>
            </a:r>
          </a:p>
          <a:p>
            <a:pPr eaLnBrk="1" hangingPunct="1"/>
            <a:r>
              <a:rPr lang="en-US" dirty="0">
                <a:ea typeface="ヒラギノ角ゴ Pro W3" charset="0"/>
                <a:cs typeface="ヒラギノ角ゴ Pro W3" charset="0"/>
              </a:rPr>
              <a:t>WRITTEN BY: Steven Pollock (CU-Boulder)</a:t>
            </a:r>
          </a:p>
          <a:p>
            <a:pPr eaLnBrk="1" hangingPunct="1"/>
            <a:endParaRPr lang="en-US" b="1" dirty="0">
              <a:ea typeface="ヒラギノ角ゴ Pro W3" charset="0"/>
              <a:cs typeface="ヒラギノ角ゴ Pro W3" charset="0"/>
            </a:endParaRPr>
          </a:p>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60E60705-300D-CD42-A052-B149E08610ED}" type="slidenum">
              <a:rPr lang="en-US" sz="1200"/>
              <a:pPr algn="r" eaLnBrk="1" hangingPunct="1"/>
              <a:t>9</a:t>
            </a:fld>
            <a:endParaRPr lang="en-US" sz="1200"/>
          </a:p>
        </p:txBody>
      </p:sp>
      <p:sp>
        <p:nvSpPr>
          <p:cNvPr id="96258" name="Rectangle 1026"/>
          <p:cNvSpPr>
            <a:spLocks noGrp="1" noRot="1" noChangeAspect="1" noChangeArrowheads="1" noTextEdit="1"/>
          </p:cNvSpPr>
          <p:nvPr>
            <p:ph type="sldImg"/>
          </p:nvPr>
        </p:nvSpPr>
        <p:spPr>
          <a:solidFill>
            <a:srgbClr val="FFFFFF"/>
          </a:solidFill>
          <a:ln/>
        </p:spPr>
      </p:sp>
      <p:sp>
        <p:nvSpPr>
          <p:cNvPr id="96259" name="Rectangle 1027"/>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ea typeface="ヒラギノ角ゴ Pro W3" charset="0"/>
                <a:cs typeface="ヒラギノ角ゴ Pro W3" charset="0"/>
              </a:rPr>
              <a:t>CORRECT ANSWER:  B</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8, Lecture 20), Pollock (</a:t>
            </a:r>
            <a:r>
              <a:rPr lang="en-US" dirty="0" smtClean="0">
                <a:ea typeface="ヒラギノ角ゴ Pro W3" charset="0"/>
                <a:cs typeface="ヒラギノ角ゴ Pro W3" charset="0"/>
              </a:rPr>
              <a:t>24, 25 in ‘13)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0% </a:t>
            </a:r>
            <a:r>
              <a:rPr lang="en-US" b="1" dirty="0">
                <a:ea typeface="ヒラギノ角ゴ Pro W3" charset="0"/>
                <a:cs typeface="ヒラギノ角ゴ Pro W3" charset="0"/>
              </a:rPr>
              <a:t>[[84%]]</a:t>
            </a:r>
            <a:r>
              <a:rPr lang="en-US" dirty="0">
                <a:ea typeface="ヒラギノ角ゴ Pro W3" charset="0"/>
                <a:cs typeface="ヒラギノ角ゴ Pro W3" charset="0"/>
              </a:rPr>
              <a:t> 5% 9% 2%  (FALL 2008)</a:t>
            </a:r>
          </a:p>
          <a:p>
            <a:pPr eaLnBrk="1" hangingPunct="1"/>
            <a:r>
              <a:rPr lang="en-US" dirty="0">
                <a:ea typeface="ヒラギノ角ゴ Pro W3" charset="0"/>
                <a:cs typeface="ヒラギノ角ゴ Pro W3" charset="0"/>
              </a:rPr>
              <a:t>		15%  </a:t>
            </a:r>
            <a:r>
              <a:rPr lang="en-US" b="1" dirty="0">
                <a:ea typeface="ヒラギノ角ゴ Pro W3" charset="0"/>
                <a:cs typeface="ヒラギノ角ゴ Pro W3" charset="0"/>
              </a:rPr>
              <a:t>[[35%]] </a:t>
            </a:r>
            <a:r>
              <a:rPr lang="en-US" dirty="0">
                <a:ea typeface="ヒラギノ角ゴ Pro W3" charset="0"/>
                <a:cs typeface="ヒラギノ角ゴ Pro W3" charset="0"/>
              </a:rPr>
              <a:t>20% 0% 30%   (SPRING 2008</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13, </a:t>
            </a:r>
            <a:r>
              <a:rPr lang="en-US" b="1" dirty="0" smtClean="0">
                <a:ea typeface="ヒラギノ角ゴ Pro W3" charset="0"/>
                <a:cs typeface="ヒラギノ角ゴ Pro W3" charset="0"/>
              </a:rPr>
              <a:t>[[75]],</a:t>
            </a:r>
            <a:r>
              <a:rPr lang="en-US" b="1" baseline="0" dirty="0" smtClean="0">
                <a:ea typeface="ヒラギノ角ゴ Pro W3" charset="0"/>
                <a:cs typeface="ヒラギノ角ゴ Pro W3" charset="0"/>
              </a:rPr>
              <a:t> </a:t>
            </a:r>
            <a:r>
              <a:rPr lang="en-US" b="0" baseline="0" dirty="0" smtClean="0">
                <a:ea typeface="ヒラギノ角ゴ Pro W3" charset="0"/>
                <a:cs typeface="ヒラギノ角ゴ Pro W3" charset="0"/>
              </a:rPr>
              <a:t>6, 6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(We had just written this on the board, and boxed it, at start of class though!)</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b="1" dirty="0" smtClean="0">
                <a:ea typeface="ヒラギノ角ゴ Pro W3" charset="0"/>
                <a:cs typeface="ヒラギノ角ゴ Pro W3" charset="0"/>
              </a:rPr>
              <a:t>In ‘08: </a:t>
            </a:r>
            <a:r>
              <a:rPr lang="en-US" dirty="0" smtClean="0">
                <a:ea typeface="ヒラギノ角ゴ Pro W3" charset="0"/>
                <a:cs typeface="ヒラギノ角ゴ Pro W3" charset="0"/>
              </a:rPr>
              <a:t>This </a:t>
            </a:r>
            <a:r>
              <a:rPr lang="en-US" dirty="0">
                <a:ea typeface="ヒラギノ角ゴ Pro W3" charset="0"/>
                <a:cs typeface="ヒラギノ角ゴ Pro W3" charset="0"/>
              </a:rPr>
              <a:t>was towards the end of class, and it was all over the place. 35% voted B, nobody went for D, but all other answers well represented. </a:t>
            </a:r>
          </a:p>
          <a:p>
            <a:pPr eaLnBrk="1" hangingPunct="1"/>
            <a:r>
              <a:rPr lang="en-US" dirty="0">
                <a:ea typeface="ヒラギノ角ゴ Pro W3" charset="0"/>
                <a:cs typeface="ヒラギノ角ゴ Pro W3" charset="0"/>
              </a:rPr>
              <a:t>Note that I did NOT say it was a linear dielectric, and I clearly pointed that out to them, I did NOT want them to *assume* it was a linear dielectric. </a:t>
            </a:r>
          </a:p>
          <a:p>
            <a:pPr eaLnBrk="1" hangingPunct="1"/>
            <a:r>
              <a:rPr lang="en-US" dirty="0">
                <a:ea typeface="ヒラギノ角ゴ Pro W3" charset="0"/>
                <a:cs typeface="ヒラギノ角ゴ Pro W3" charset="0"/>
              </a:rPr>
              <a:t>My answer is B - that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certainly what you do, you argue </a:t>
            </a:r>
            <a:r>
              <a:rPr lang="en-US" altLang="ja-JP" dirty="0" err="1">
                <a:ea typeface="ヒラギノ角ゴ Pro W3" charset="0"/>
                <a:cs typeface="ヒラギノ角ゴ Pro W3" charset="0"/>
              </a:rPr>
              <a:t>Qfree</a:t>
            </a:r>
            <a:r>
              <a:rPr lang="en-US" altLang="ja-JP" dirty="0">
                <a:ea typeface="ヒラギノ角ゴ Pro W3" charset="0"/>
                <a:cs typeface="ヒラギノ角ゴ Pro W3" charset="0"/>
              </a:rPr>
              <a:t> is known, and find D everywhere.</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(In </a:t>
            </a:r>
            <a:r>
              <a:rPr lang="en-US" dirty="0">
                <a:ea typeface="ヒラギノ角ゴ Pro W3" charset="0"/>
                <a:cs typeface="ヒラギノ角ゴ Pro W3" charset="0"/>
              </a:rPr>
              <a:t>the course of discussion, though, my students pointed out I could be wrong. </a:t>
            </a:r>
            <a:r>
              <a:rPr lang="en-US" dirty="0" smtClean="0">
                <a:ea typeface="ヒラギノ角ゴ Pro W3" charset="0"/>
                <a:cs typeface="ヒラギノ角ゴ Pro W3" charset="0"/>
              </a:rPr>
              <a:t>If </a:t>
            </a:r>
            <a:r>
              <a:rPr lang="en-US" dirty="0">
                <a:ea typeface="ヒラギノ角ゴ Pro W3" charset="0"/>
                <a:cs typeface="ヒラギノ角ゴ Pro W3" charset="0"/>
              </a:rPr>
              <a:t>the material is nonlinear, then there</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e.g. no guarantee that it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homogeneous, which means it could polarize more on the left than on the right. Which would rearrange the Q on the capacitor, which means you</a:t>
            </a:r>
            <a:r>
              <a:rPr lang="ja-JP" altLang="en-US" dirty="0">
                <a:ea typeface="ヒラギノ角ゴ Pro W3" charset="0"/>
                <a:cs typeface="ヒラギノ角ゴ Pro W3" charset="0"/>
              </a:rPr>
              <a:t>’</a:t>
            </a:r>
            <a:r>
              <a:rPr lang="en-US" altLang="ja-JP" dirty="0" err="1">
                <a:ea typeface="ヒラギノ角ゴ Pro W3" charset="0"/>
                <a:cs typeface="ヒラギノ角ゴ Pro W3" charset="0"/>
              </a:rPr>
              <a:t>ve</a:t>
            </a:r>
            <a:r>
              <a:rPr lang="en-US" altLang="ja-JP" dirty="0">
                <a:ea typeface="ヒラギノ角ゴ Pro W3" charset="0"/>
                <a:cs typeface="ヒラギノ角ゴ Pro W3" charset="0"/>
              </a:rPr>
              <a:t> lost symmetry.... </a:t>
            </a:r>
            <a:r>
              <a:rPr lang="en-US" altLang="ja-JP" dirty="0" smtClean="0">
                <a:ea typeface="ヒラギノ角ゴ Pro W3" charset="0"/>
                <a:cs typeface="ヒラギノ角ゴ Pro W3" charset="0"/>
              </a:rPr>
              <a:t>I fixed this for ‘13 by adding the word “homogeneous” -  </a:t>
            </a:r>
            <a:r>
              <a:rPr lang="en-US" altLang="ja-JP" dirty="0">
                <a:ea typeface="ヒラギノ角ゴ Pro W3" charset="0"/>
                <a:cs typeface="ヒラギノ角ゴ Pro W3" charset="0"/>
              </a:rPr>
              <a:t>I want to assume nonlinearity,  which is nominally irrelevant IF you know sigma(free) is a uniform sheet, but still keep it symmetric in the x-y directions to ensure the latter... )  </a:t>
            </a:r>
            <a:endParaRPr lang="en-US" altLang="ja-JP" dirty="0" smtClean="0">
              <a:ea typeface="ヒラギノ角ゴ Pro W3" charset="0"/>
              <a:cs typeface="ヒラギノ角ゴ Pro W3" charset="0"/>
            </a:endParaRPr>
          </a:p>
          <a:p>
            <a:pPr eaLnBrk="1" hangingPunct="1"/>
            <a:endParaRPr lang="en-US" altLang="ja-JP" dirty="0" smtClean="0">
              <a:ea typeface="ヒラギノ角ゴ Pro W3" charset="0"/>
              <a:cs typeface="ヒラギノ角ゴ Pro W3" charset="0"/>
            </a:endParaRPr>
          </a:p>
          <a:p>
            <a:pPr eaLnBrk="1" hangingPunct="1"/>
            <a:r>
              <a:rPr lang="en-US" altLang="ja-JP" dirty="0" smtClean="0">
                <a:ea typeface="ヒラギノ角ゴ Pro W3" charset="0"/>
                <a:cs typeface="ヒラギノ角ゴ Pro W3" charset="0"/>
              </a:rPr>
              <a:t>-</a:t>
            </a:r>
            <a:r>
              <a:rPr lang="en-US" altLang="ja-JP" dirty="0">
                <a:ea typeface="ヒラギノ角ゴ Pro W3" charset="0"/>
                <a:cs typeface="ヒラギノ角ゴ Pro W3" charset="0"/>
              </a:rPr>
              <a:t>SJP</a:t>
            </a:r>
          </a:p>
          <a:p>
            <a:pPr eaLnBrk="1" hangingPunct="1"/>
            <a:r>
              <a:rPr lang="en-US" dirty="0">
                <a:ea typeface="ヒラギノ角ゴ Pro W3" charset="0"/>
                <a:cs typeface="ヒラギノ角ゴ Pro W3" charset="0"/>
              </a:rPr>
              <a:t>WRITTEN BY: Steven Pollock (CU-Boulder)</a:t>
            </a:r>
          </a:p>
          <a:p>
            <a:pPr eaLnBrk="1" hangingPunct="1"/>
            <a:endParaRPr lang="en-US" b="1" dirty="0">
              <a:ea typeface="ヒラギノ角ゴ Pro W3" charset="0"/>
              <a:cs typeface="ヒラギノ角ゴ Pro W3" charset="0"/>
            </a:endParaRPr>
          </a:p>
          <a:p>
            <a:pPr eaLnBrk="1" hangingPunct="1"/>
            <a:endParaRPr lang="en-US" dirty="0">
              <a:ea typeface="ヒラギノ角ゴ Pro W3" charset="0"/>
              <a:cs typeface="ヒラギノ角ゴ Pro W3"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AC07BB-09A9-5A40-8A57-9933EF00D358}" type="slidenum">
              <a:rPr lang="en-US"/>
              <a:pPr/>
              <a:t>‹#›</a:t>
            </a:fld>
            <a:endParaRPr lang="en-US"/>
          </a:p>
        </p:txBody>
      </p:sp>
    </p:spTree>
    <p:extLst>
      <p:ext uri="{BB962C8B-B14F-4D97-AF65-F5344CB8AC3E}">
        <p14:creationId xmlns:p14="http://schemas.microsoft.com/office/powerpoint/2010/main" val="402755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57EEDA-4BC2-B244-BF8A-E9F2124995C7}" type="slidenum">
              <a:rPr lang="en-US"/>
              <a:pPr/>
              <a:t>‹#›</a:t>
            </a:fld>
            <a:endParaRPr lang="en-US"/>
          </a:p>
        </p:txBody>
      </p:sp>
    </p:spTree>
    <p:extLst>
      <p:ext uri="{BB962C8B-B14F-4D97-AF65-F5344CB8AC3E}">
        <p14:creationId xmlns:p14="http://schemas.microsoft.com/office/powerpoint/2010/main" val="400732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71F678-6B9E-4246-A718-C735FADDBBD4}" type="slidenum">
              <a:rPr lang="en-US"/>
              <a:pPr/>
              <a:t>‹#›</a:t>
            </a:fld>
            <a:endParaRPr lang="en-US"/>
          </a:p>
        </p:txBody>
      </p:sp>
    </p:spTree>
    <p:extLst>
      <p:ext uri="{BB962C8B-B14F-4D97-AF65-F5344CB8AC3E}">
        <p14:creationId xmlns:p14="http://schemas.microsoft.com/office/powerpoint/2010/main" val="379376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86528FC-612A-434A-8D87-068B09E7992B}" type="slidenum">
              <a:rPr lang="en-US"/>
              <a:pPr/>
              <a:t>‹#›</a:t>
            </a:fld>
            <a:endParaRPr lang="en-US"/>
          </a:p>
        </p:txBody>
      </p:sp>
    </p:spTree>
    <p:extLst>
      <p:ext uri="{BB962C8B-B14F-4D97-AF65-F5344CB8AC3E}">
        <p14:creationId xmlns:p14="http://schemas.microsoft.com/office/powerpoint/2010/main" val="3766426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7BC4D3-F979-EC43-8A3D-C47A6F2BB467}" type="slidenum">
              <a:rPr lang="en-US"/>
              <a:pPr/>
              <a:t>‹#›</a:t>
            </a:fld>
            <a:endParaRPr lang="en-US"/>
          </a:p>
        </p:txBody>
      </p:sp>
    </p:spTree>
    <p:extLst>
      <p:ext uri="{BB962C8B-B14F-4D97-AF65-F5344CB8AC3E}">
        <p14:creationId xmlns:p14="http://schemas.microsoft.com/office/powerpoint/2010/main" val="3056443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17CDCD-2383-D746-B4FE-307EDBA33472}" type="slidenum">
              <a:rPr lang="en-US"/>
              <a:pPr/>
              <a:t>‹#›</a:t>
            </a:fld>
            <a:endParaRPr lang="en-US"/>
          </a:p>
        </p:txBody>
      </p:sp>
    </p:spTree>
    <p:extLst>
      <p:ext uri="{BB962C8B-B14F-4D97-AF65-F5344CB8AC3E}">
        <p14:creationId xmlns:p14="http://schemas.microsoft.com/office/powerpoint/2010/main" val="367032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21A48A-80D1-124B-9C28-E987D8CAC8BE}" type="slidenum">
              <a:rPr lang="en-US"/>
              <a:pPr/>
              <a:t>‹#›</a:t>
            </a:fld>
            <a:endParaRPr lang="en-US"/>
          </a:p>
        </p:txBody>
      </p:sp>
    </p:spTree>
    <p:extLst>
      <p:ext uri="{BB962C8B-B14F-4D97-AF65-F5344CB8AC3E}">
        <p14:creationId xmlns:p14="http://schemas.microsoft.com/office/powerpoint/2010/main" val="162103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DCA436A-9207-9249-876E-659E646200E8}" type="slidenum">
              <a:rPr lang="en-US"/>
              <a:pPr/>
              <a:t>‹#›</a:t>
            </a:fld>
            <a:endParaRPr lang="en-US"/>
          </a:p>
        </p:txBody>
      </p:sp>
    </p:spTree>
    <p:extLst>
      <p:ext uri="{BB962C8B-B14F-4D97-AF65-F5344CB8AC3E}">
        <p14:creationId xmlns:p14="http://schemas.microsoft.com/office/powerpoint/2010/main" val="128908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2E3A610-CCDC-7E47-BB9E-8EB451B461BD}" type="slidenum">
              <a:rPr lang="en-US"/>
              <a:pPr/>
              <a:t>‹#›</a:t>
            </a:fld>
            <a:endParaRPr lang="en-US"/>
          </a:p>
        </p:txBody>
      </p:sp>
    </p:spTree>
    <p:extLst>
      <p:ext uri="{BB962C8B-B14F-4D97-AF65-F5344CB8AC3E}">
        <p14:creationId xmlns:p14="http://schemas.microsoft.com/office/powerpoint/2010/main" val="355809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964094B-FAFA-D043-89B5-FC3C61C698CA}" type="slidenum">
              <a:rPr lang="en-US"/>
              <a:pPr/>
              <a:t>‹#›</a:t>
            </a:fld>
            <a:endParaRPr lang="en-US"/>
          </a:p>
        </p:txBody>
      </p:sp>
    </p:spTree>
    <p:extLst>
      <p:ext uri="{BB962C8B-B14F-4D97-AF65-F5344CB8AC3E}">
        <p14:creationId xmlns:p14="http://schemas.microsoft.com/office/powerpoint/2010/main" val="384936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B76B3C-D753-B142-90A0-BF46B3EAD5AD}" type="slidenum">
              <a:rPr lang="en-US"/>
              <a:pPr/>
              <a:t>‹#›</a:t>
            </a:fld>
            <a:endParaRPr lang="en-US"/>
          </a:p>
        </p:txBody>
      </p:sp>
    </p:spTree>
    <p:extLst>
      <p:ext uri="{BB962C8B-B14F-4D97-AF65-F5344CB8AC3E}">
        <p14:creationId xmlns:p14="http://schemas.microsoft.com/office/powerpoint/2010/main" val="1676813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8558E3F-1950-1D43-A2FD-2F1BF3FB37A1}" type="slidenum">
              <a:rPr lang="en-US"/>
              <a:pPr/>
              <a:t>‹#›</a:t>
            </a:fld>
            <a:endParaRPr lang="en-US"/>
          </a:p>
        </p:txBody>
      </p:sp>
    </p:spTree>
    <p:extLst>
      <p:ext uri="{BB962C8B-B14F-4D97-AF65-F5344CB8AC3E}">
        <p14:creationId xmlns:p14="http://schemas.microsoft.com/office/powerpoint/2010/main" val="34517643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3FEB7363-4CCF-6542-AFE7-01BD23AC73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2400">
          <a:solidFill>
            <a:schemeClr val="tx2"/>
          </a:solidFill>
          <a:latin typeface="+mj-lt"/>
          <a:ea typeface="+mj-ea"/>
          <a:cs typeface="+mj-cs"/>
        </a:defRPr>
      </a:lvl1pPr>
      <a:lvl2pPr algn="ctr" rtl="0" fontAlgn="base">
        <a:spcBef>
          <a:spcPct val="0"/>
        </a:spcBef>
        <a:spcAft>
          <a:spcPct val="0"/>
        </a:spcAft>
        <a:defRPr sz="2400">
          <a:solidFill>
            <a:schemeClr val="tx2"/>
          </a:solidFill>
          <a:latin typeface="Arial" charset="0"/>
          <a:ea typeface="ヒラギノ角ゴ Pro W3" charset="0"/>
          <a:cs typeface="ヒラギノ角ゴ Pro W3" charset="0"/>
        </a:defRPr>
      </a:lvl2pPr>
      <a:lvl3pPr algn="ctr" rtl="0" fontAlgn="base">
        <a:spcBef>
          <a:spcPct val="0"/>
        </a:spcBef>
        <a:spcAft>
          <a:spcPct val="0"/>
        </a:spcAft>
        <a:defRPr sz="2400">
          <a:solidFill>
            <a:schemeClr val="tx2"/>
          </a:solidFill>
          <a:latin typeface="Arial" charset="0"/>
          <a:ea typeface="ヒラギノ角ゴ Pro W3" charset="0"/>
          <a:cs typeface="ヒラギノ角ゴ Pro W3" charset="0"/>
        </a:defRPr>
      </a:lvl3pPr>
      <a:lvl4pPr algn="ctr" rtl="0" fontAlgn="base">
        <a:spcBef>
          <a:spcPct val="0"/>
        </a:spcBef>
        <a:spcAft>
          <a:spcPct val="0"/>
        </a:spcAft>
        <a:defRPr sz="2400">
          <a:solidFill>
            <a:schemeClr val="tx2"/>
          </a:solidFill>
          <a:latin typeface="Arial" charset="0"/>
          <a:ea typeface="ヒラギノ角ゴ Pro W3" charset="0"/>
          <a:cs typeface="ヒラギノ角ゴ Pro W3" charset="0"/>
        </a:defRPr>
      </a:lvl4pPr>
      <a:lvl5pPr algn="ctr" rtl="0" fontAlgn="base">
        <a:spcBef>
          <a:spcPct val="0"/>
        </a:spcBef>
        <a:spcAft>
          <a:spcPct val="0"/>
        </a:spcAft>
        <a:defRPr sz="2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2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2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2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2400">
          <a:solidFill>
            <a:schemeClr val="tx2"/>
          </a:solidFill>
          <a:latin typeface="Arial" charset="0"/>
          <a:ea typeface="ヒラギノ角ゴ Pro W3" charset="0"/>
          <a:cs typeface="ヒラギノ角ゴ Pro W3"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cs typeface="+mn-cs"/>
        </a:defRPr>
      </a:lvl2pPr>
      <a:lvl3pPr marL="1143000" indent="-228600" algn="l" rtl="0" fontAlgn="base">
        <a:spcBef>
          <a:spcPct val="20000"/>
        </a:spcBef>
        <a:spcAft>
          <a:spcPct val="0"/>
        </a:spcAft>
        <a:buChar char="•"/>
        <a:defRPr sz="20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4.bin"/><Relationship Id="rId5" Type="http://schemas.openxmlformats.org/officeDocument/2006/relationships/image" Target="../media/image13.emf"/><Relationship Id="rId6" Type="http://schemas.openxmlformats.org/officeDocument/2006/relationships/oleObject" Target="../embeddings/oleObject15.bin"/><Relationship Id="rId7" Type="http://schemas.openxmlformats.org/officeDocument/2006/relationships/image" Target="../media/image14.e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1" Type="http://schemas.openxmlformats.org/officeDocument/2006/relationships/image" Target="../media/image6.emf"/><Relationship Id="rId12" Type="http://schemas.openxmlformats.org/officeDocument/2006/relationships/oleObject" Target="../embeddings/oleObject20.bin"/><Relationship Id="rId13" Type="http://schemas.openxmlformats.org/officeDocument/2006/relationships/image" Target="../media/image3.emf"/><Relationship Id="rId14" Type="http://schemas.openxmlformats.org/officeDocument/2006/relationships/oleObject" Target="../embeddings/oleObject21.bin"/><Relationship Id="rId15" Type="http://schemas.openxmlformats.org/officeDocument/2006/relationships/image" Target="../media/image15.emf"/><Relationship Id="rId1" Type="http://schemas.openxmlformats.org/officeDocument/2006/relationships/vmlDrawing" Target="../drawings/vmlDrawing8.vml"/><Relationship Id="rId2" Type="http://schemas.openxmlformats.org/officeDocument/2006/relationships/slideLayout" Target="../slideLayouts/slideLayout7.xml"/><Relationship Id="rId3" Type="http://schemas.openxmlformats.org/officeDocument/2006/relationships/notesSlide" Target="../notesSlides/notesSlide11.xml"/><Relationship Id="rId4" Type="http://schemas.openxmlformats.org/officeDocument/2006/relationships/oleObject" Target="../embeddings/oleObject16.bin"/><Relationship Id="rId5" Type="http://schemas.openxmlformats.org/officeDocument/2006/relationships/image" Target="../media/image2.emf"/><Relationship Id="rId6" Type="http://schemas.openxmlformats.org/officeDocument/2006/relationships/oleObject" Target="../embeddings/oleObject17.bin"/><Relationship Id="rId7" Type="http://schemas.openxmlformats.org/officeDocument/2006/relationships/image" Target="../media/image4.emf"/><Relationship Id="rId8" Type="http://schemas.openxmlformats.org/officeDocument/2006/relationships/oleObject" Target="../embeddings/oleObject18.bin"/><Relationship Id="rId9" Type="http://schemas.openxmlformats.org/officeDocument/2006/relationships/image" Target="../media/image5.emf"/><Relationship Id="rId10"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22.bin"/><Relationship Id="rId5" Type="http://schemas.openxmlformats.org/officeDocument/2006/relationships/image" Target="../media/image16.w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23.bin"/><Relationship Id="rId5" Type="http://schemas.openxmlformats.org/officeDocument/2006/relationships/image" Target="../media/image16.wmf"/><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24.bin"/><Relationship Id="rId5" Type="http://schemas.openxmlformats.org/officeDocument/2006/relationships/image" Target="../media/image16.wmf"/><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25.bin"/><Relationship Id="rId5" Type="http://schemas.openxmlformats.org/officeDocument/2006/relationships/image" Target="../media/image16.wmf"/><Relationship Id="rId1" Type="http://schemas.openxmlformats.org/officeDocument/2006/relationships/vmlDrawing" Target="../drawings/vmlDrawing12.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6.emf"/><Relationship Id="rId5" Type="http://schemas.openxmlformats.org/officeDocument/2006/relationships/oleObject" Target="../embeddings/oleObject27.bin"/><Relationship Id="rId6" Type="http://schemas.openxmlformats.org/officeDocument/2006/relationships/image" Target="../media/image17.emf"/><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28.bin"/><Relationship Id="rId5" Type="http://schemas.openxmlformats.org/officeDocument/2006/relationships/image" Target="../media/image18.emf"/><Relationship Id="rId1" Type="http://schemas.openxmlformats.org/officeDocument/2006/relationships/vmlDrawing" Target="../drawings/vmlDrawing14.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29.bin"/><Relationship Id="rId5" Type="http://schemas.openxmlformats.org/officeDocument/2006/relationships/image" Target="../media/image19.emf"/><Relationship Id="rId1" Type="http://schemas.openxmlformats.org/officeDocument/2006/relationships/vmlDrawing" Target="../drawings/vmlDrawing15.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30.bin"/><Relationship Id="rId5" Type="http://schemas.openxmlformats.org/officeDocument/2006/relationships/image" Target="../media/image20.emf"/><Relationship Id="rId1" Type="http://schemas.openxmlformats.org/officeDocument/2006/relationships/vmlDrawing" Target="../drawings/vmlDrawing16.v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31.bin"/><Relationship Id="rId5" Type="http://schemas.openxmlformats.org/officeDocument/2006/relationships/image" Target="../media/image21.emf"/><Relationship Id="rId1" Type="http://schemas.openxmlformats.org/officeDocument/2006/relationships/vmlDrawing" Target="../drawings/vmlDrawing17.v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2.bin"/><Relationship Id="rId5" Type="http://schemas.openxmlformats.org/officeDocument/2006/relationships/image" Target="../media/image2.emf"/><Relationship Id="rId6" Type="http://schemas.openxmlformats.org/officeDocument/2006/relationships/oleObject" Target="../embeddings/oleObject3.bin"/><Relationship Id="rId7"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 Type="http://schemas.openxmlformats.org/officeDocument/2006/relationships/image" Target="../media/image6.emf"/><Relationship Id="rId12" Type="http://schemas.openxmlformats.org/officeDocument/2006/relationships/oleObject" Target="../embeddings/oleObject8.bin"/><Relationship Id="rId13" Type="http://schemas.openxmlformats.org/officeDocument/2006/relationships/image" Target="../media/image7.emf"/><Relationship Id="rId14" Type="http://schemas.openxmlformats.org/officeDocument/2006/relationships/oleObject" Target="../embeddings/oleObject9.bin"/><Relationship Id="rId15" Type="http://schemas.openxmlformats.org/officeDocument/2006/relationships/image" Target="../media/image3.emf"/><Relationship Id="rId16" Type="http://schemas.openxmlformats.org/officeDocument/2006/relationships/oleObject" Target="../embeddings/oleObject10.bin"/><Relationship Id="rId17" Type="http://schemas.openxmlformats.org/officeDocument/2006/relationships/image" Target="../media/image8.emf"/><Relationship Id="rId18" Type="http://schemas.openxmlformats.org/officeDocument/2006/relationships/oleObject" Target="../embeddings/oleObject11.bin"/><Relationship Id="rId19" Type="http://schemas.openxmlformats.org/officeDocument/2006/relationships/image" Target="../media/image9.emf"/><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notesSlide" Target="../notesSlides/notesSlide5.xml"/><Relationship Id="rId4" Type="http://schemas.openxmlformats.org/officeDocument/2006/relationships/oleObject" Target="../embeddings/oleObject4.bin"/><Relationship Id="rId5" Type="http://schemas.openxmlformats.org/officeDocument/2006/relationships/image" Target="../media/image2.emf"/><Relationship Id="rId6" Type="http://schemas.openxmlformats.org/officeDocument/2006/relationships/oleObject" Target="../embeddings/oleObject5.bin"/><Relationship Id="rId7" Type="http://schemas.openxmlformats.org/officeDocument/2006/relationships/image" Target="../media/image4.emf"/><Relationship Id="rId8" Type="http://schemas.openxmlformats.org/officeDocument/2006/relationships/oleObject" Target="../embeddings/oleObject6.bin"/><Relationship Id="rId9" Type="http://schemas.openxmlformats.org/officeDocument/2006/relationships/image" Target="../media/image5.emf"/><Relationship Id="rId10"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2.bin"/><Relationship Id="rId5"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Equation1.bin"/><Relationship Id="rId5" Type="http://schemas.openxmlformats.org/officeDocument/2006/relationships/image" Target="../media/image11.w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3.bin"/><Relationship Id="rId5" Type="http://schemas.openxmlformats.org/officeDocument/2006/relationships/image" Target="../media/image12.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atin typeface="Arial" charset="0"/>
                <a:ea typeface="ヒラギノ角ゴ Pro W3" charset="0"/>
                <a:cs typeface="ヒラギノ角ゴ Pro W3" charset="0"/>
              </a:rPr>
              <a:t>ELECTRIC DISPLACEMENT</a:t>
            </a:r>
          </a:p>
        </p:txBody>
      </p:sp>
      <p:sp>
        <p:nvSpPr>
          <p:cNvPr id="27651" name="Rectangle 3"/>
          <p:cNvSpPr>
            <a:spLocks noGrp="1" noChangeArrowheads="1"/>
          </p:cNvSpPr>
          <p:nvPr>
            <p:ph sz="half" idx="1"/>
          </p:nvPr>
        </p:nvSpPr>
        <p:spPr/>
        <p:txBody>
          <a:bodyPr/>
          <a:lstStyle/>
          <a:p>
            <a:pPr eaLnBrk="1" hangingPunct="1"/>
            <a:endParaRPr lang="en-US" sz="1800">
              <a:latin typeface="Arial" charset="0"/>
              <a:ea typeface="ヒラギノ角ゴ Pro W3" charset="0"/>
              <a:cs typeface="ヒラギノ角ゴ Pro W3" charset="0"/>
            </a:endParaRPr>
          </a:p>
        </p:txBody>
      </p:sp>
      <p:sp>
        <p:nvSpPr>
          <p:cNvPr id="27652" name="Rectangle 4"/>
          <p:cNvSpPr>
            <a:spLocks noGrp="1" noChangeArrowheads="1"/>
          </p:cNvSpPr>
          <p:nvPr>
            <p:ph type="body" sz="half" idx="2"/>
          </p:nvPr>
        </p:nvSpPr>
        <p:spPr/>
        <p:txBody>
          <a:bodyPr/>
          <a:lstStyle/>
          <a:p>
            <a:pPr eaLnBrk="1" hangingPunct="1"/>
            <a:endParaRPr lang="en-US" sz="180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934702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ChangeArrowheads="1"/>
          </p:cNvSpPr>
          <p:nvPr/>
        </p:nvSpPr>
        <p:spPr bwMode="auto">
          <a:xfrm>
            <a:off x="2055813" y="268288"/>
            <a:ext cx="63357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3200">
              <a:solidFill>
                <a:schemeClr val="tx2"/>
              </a:solidFill>
            </a:endParaRPr>
          </a:p>
        </p:txBody>
      </p:sp>
      <p:sp>
        <p:nvSpPr>
          <p:cNvPr id="97282" name="Rectangle 3"/>
          <p:cNvSpPr>
            <a:spLocks noGrp="1" noChangeArrowheads="1"/>
          </p:cNvSpPr>
          <p:nvPr>
            <p:ph type="title" idx="4294967295"/>
          </p:nvPr>
        </p:nvSpPr>
        <p:spPr>
          <a:xfrm>
            <a:off x="1298575" y="742950"/>
            <a:ext cx="7586663" cy="1143000"/>
          </a:xfrm>
        </p:spPr>
        <p:txBody>
          <a:bodyPr/>
          <a:lstStyle/>
          <a:p>
            <a:pPr algn="l"/>
            <a:r>
              <a:rPr lang="en-US" sz="3200">
                <a:latin typeface="Arial" charset="0"/>
                <a:ea typeface="ヒラギノ角ゴ Pro W3" charset="0"/>
                <a:cs typeface="ヒラギノ角ゴ Pro W3" charset="0"/>
              </a:rPr>
              <a:t>An  ideal (large) capacitor has charge Q.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A neutral dielectric is inserted into the gap (and of course, it will polarize)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We want to find </a:t>
            </a:r>
            <a:r>
              <a:rPr lang="en-US" sz="3200" b="1">
                <a:latin typeface="Arial" charset="0"/>
                <a:ea typeface="ヒラギノ角ゴ Pro W3" charset="0"/>
                <a:cs typeface="ヒラギノ角ゴ Pro W3" charset="0"/>
              </a:rPr>
              <a:t>E </a:t>
            </a:r>
            <a:r>
              <a:rPr lang="en-US" sz="3200" i="1">
                <a:latin typeface="Arial" charset="0"/>
                <a:ea typeface="ヒラギノ角ゴ Pro W3" charset="0"/>
                <a:cs typeface="ヒラギノ角ゴ Pro W3" charset="0"/>
              </a:rPr>
              <a:t>everywhere</a:t>
            </a:r>
            <a:r>
              <a:rPr lang="en-US" sz="3200" b="1">
                <a:latin typeface="Arial" charset="0"/>
                <a:ea typeface="ヒラギノ角ゴ Pro W3" charset="0"/>
                <a:cs typeface="ヒラギノ角ゴ Pro W3" charset="0"/>
              </a:rPr>
              <a:t> </a:t>
            </a:r>
            <a:r>
              <a:rPr lang="en-US" sz="3200">
                <a:latin typeface="Arial" charset="0"/>
                <a:ea typeface="ヒラギノ角ゴ Pro W3" charset="0"/>
                <a:cs typeface="ヒラギノ角ゴ Pro W3" charset="0"/>
              </a:rPr>
              <a:t>  </a:t>
            </a:r>
            <a:br>
              <a:rPr lang="en-US" sz="3200">
                <a:latin typeface="Arial" charset="0"/>
                <a:ea typeface="ヒラギノ角ゴ Pro W3" charset="0"/>
                <a:cs typeface="ヒラギノ角ゴ Pro W3" charset="0"/>
              </a:rPr>
            </a:br>
            <a:endParaRPr lang="en-US" sz="3200">
              <a:latin typeface="Arial" charset="0"/>
              <a:ea typeface="ヒラギノ角ゴ Pro W3" charset="0"/>
              <a:cs typeface="ヒラギノ角ゴ Pro W3" charset="0"/>
            </a:endParaRPr>
          </a:p>
        </p:txBody>
      </p:sp>
      <p:sp>
        <p:nvSpPr>
          <p:cNvPr id="97283" name="Text Box 4"/>
          <p:cNvSpPr txBox="1">
            <a:spLocks noChangeArrowheads="1"/>
          </p:cNvSpPr>
          <p:nvPr/>
        </p:nvSpPr>
        <p:spPr bwMode="auto">
          <a:xfrm>
            <a:off x="142875" y="4613275"/>
            <a:ext cx="865346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solidFill>
                  <a:schemeClr val="accent2"/>
                </a:solidFill>
              </a:rPr>
              <a:t>Which equation would </a:t>
            </a:r>
            <a:r>
              <a:rPr lang="en-US" sz="3200" i="1">
                <a:solidFill>
                  <a:schemeClr val="accent2"/>
                </a:solidFill>
              </a:rPr>
              <a:t>you</a:t>
            </a:r>
            <a:r>
              <a:rPr lang="en-US" sz="3200">
                <a:solidFill>
                  <a:schemeClr val="accent2"/>
                </a:solidFill>
              </a:rPr>
              <a:t> go to first?</a:t>
            </a:r>
          </a:p>
          <a:p>
            <a:pPr>
              <a:buFont typeface="Arial" charset="0"/>
              <a:buAutoNum type="alphaUcParenR"/>
            </a:pPr>
            <a:r>
              <a:rPr lang="en-US" sz="3200"/>
              <a:t>i       B) ii            C) iii</a:t>
            </a:r>
          </a:p>
          <a:p>
            <a:pPr>
              <a:buFont typeface="Arial" charset="0"/>
              <a:buNone/>
            </a:pPr>
            <a:r>
              <a:rPr lang="en-US" sz="3200"/>
              <a:t>D) Your call: </a:t>
            </a:r>
            <a:r>
              <a:rPr lang="en-US" sz="3200" i="1"/>
              <a:t>more</a:t>
            </a:r>
            <a:r>
              <a:rPr lang="en-US" sz="3200"/>
              <a:t> than 1 of these would work!</a:t>
            </a:r>
          </a:p>
          <a:p>
            <a:pPr>
              <a:buFont typeface="Arial" charset="0"/>
              <a:buNone/>
            </a:pPr>
            <a:r>
              <a:rPr lang="en-US" sz="3200"/>
              <a:t>E) </a:t>
            </a:r>
            <a:r>
              <a:rPr lang="en-US" sz="3000" i="1"/>
              <a:t>Can't</a:t>
            </a:r>
            <a:r>
              <a:rPr lang="en-US" sz="3000"/>
              <a:t> solve, unless know the dielectric is linear!</a:t>
            </a:r>
            <a:endParaRPr lang="en-US" sz="3200"/>
          </a:p>
        </p:txBody>
      </p:sp>
      <p:grpSp>
        <p:nvGrpSpPr>
          <p:cNvPr id="97284" name="Group 8"/>
          <p:cNvGrpSpPr>
            <a:grpSpLocks/>
          </p:cNvGrpSpPr>
          <p:nvPr/>
        </p:nvGrpSpPr>
        <p:grpSpPr bwMode="auto">
          <a:xfrm>
            <a:off x="412750" y="1981200"/>
            <a:ext cx="4087813" cy="2357438"/>
            <a:chOff x="156" y="1209"/>
            <a:chExt cx="2575" cy="1485"/>
          </a:xfrm>
        </p:grpSpPr>
        <p:graphicFrame>
          <p:nvGraphicFramePr>
            <p:cNvPr id="97291" name="Object 1024"/>
            <p:cNvGraphicFramePr>
              <a:graphicFrameLocks noChangeAspect="1"/>
            </p:cNvGraphicFramePr>
            <p:nvPr/>
          </p:nvGraphicFramePr>
          <p:xfrm>
            <a:off x="597" y="1711"/>
            <a:ext cx="2066" cy="492"/>
          </p:xfrm>
          <a:graphic>
            <a:graphicData uri="http://schemas.openxmlformats.org/presentationml/2006/ole">
              <mc:AlternateContent xmlns:mc="http://schemas.openxmlformats.org/markup-compatibility/2006">
                <mc:Choice xmlns:v="urn:schemas-microsoft-com:vml" Requires="v">
                  <p:oleObj spid="_x0000_s366602" name="Equation" r:id="rId4" imgW="1066800" imgH="254000" progId="Equation.3">
                    <p:embed/>
                  </p:oleObj>
                </mc:Choice>
                <mc:Fallback>
                  <p:oleObj name="Equation" r:id="rId4" imgW="1066800" imgH="2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 y="1711"/>
                          <a:ext cx="2066" cy="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7292" name="Object 1025"/>
            <p:cNvGraphicFramePr>
              <a:graphicFrameLocks noChangeAspect="1"/>
            </p:cNvGraphicFramePr>
            <p:nvPr/>
          </p:nvGraphicFramePr>
          <p:xfrm>
            <a:off x="583" y="2199"/>
            <a:ext cx="2079" cy="495"/>
          </p:xfrm>
          <a:graphic>
            <a:graphicData uri="http://schemas.openxmlformats.org/presentationml/2006/ole">
              <mc:AlternateContent xmlns:mc="http://schemas.openxmlformats.org/markup-compatibility/2006">
                <mc:Choice xmlns:v="urn:schemas-microsoft-com:vml" Requires="v">
                  <p:oleObj spid="_x0000_s366603" name="Equation" r:id="rId6" imgW="1066800" imgH="254000" progId="Equation.3">
                    <p:embed/>
                  </p:oleObj>
                </mc:Choice>
                <mc:Fallback>
                  <p:oleObj name="Equation" r:id="rId6" imgW="1066800" imgH="254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 y="2199"/>
                          <a:ext cx="2079" cy="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7293" name="Text Box 7"/>
            <p:cNvSpPr txBox="1">
              <a:spLocks noChangeArrowheads="1"/>
            </p:cNvSpPr>
            <p:nvPr/>
          </p:nvSpPr>
          <p:spPr bwMode="auto">
            <a:xfrm>
              <a:off x="156" y="1209"/>
              <a:ext cx="2575" cy="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nSpc>
                  <a:spcPct val="150000"/>
                </a:lnSpc>
              </a:pPr>
              <a:r>
                <a:rPr lang="en-US" sz="3200">
                  <a:solidFill>
                    <a:schemeClr val="tx2"/>
                  </a:solidFill>
                </a:rPr>
                <a:t>(i)   </a:t>
              </a:r>
              <a:r>
                <a:rPr lang="en-US" sz="3200" b="1">
                  <a:solidFill>
                    <a:schemeClr val="tx2"/>
                  </a:solidFill>
                </a:rPr>
                <a:t>D</a:t>
              </a:r>
              <a:r>
                <a:rPr lang="en-US" sz="3200">
                  <a:solidFill>
                    <a:schemeClr val="tx2"/>
                  </a:solidFill>
                </a:rPr>
                <a:t> = </a:t>
              </a:r>
              <a:r>
                <a:rPr lang="en-US" sz="3200">
                  <a:solidFill>
                    <a:schemeClr val="tx2"/>
                  </a:solidFill>
                  <a:latin typeface="Symbol" charset="0"/>
                  <a:sym typeface="Symbol" charset="0"/>
                </a:rPr>
                <a:t></a:t>
              </a:r>
              <a:r>
                <a:rPr lang="en-US" sz="3200" baseline="-25000">
                  <a:solidFill>
                    <a:schemeClr val="tx2"/>
                  </a:solidFill>
                </a:rPr>
                <a:t>0</a:t>
              </a:r>
              <a:r>
                <a:rPr lang="en-US" sz="3200">
                  <a:solidFill>
                    <a:schemeClr val="tx2"/>
                  </a:solidFill>
                </a:rPr>
                <a:t> </a:t>
              </a:r>
              <a:r>
                <a:rPr lang="en-US" sz="3200" b="1">
                  <a:solidFill>
                    <a:schemeClr val="tx2"/>
                  </a:solidFill>
                </a:rPr>
                <a:t>E </a:t>
              </a:r>
              <a:r>
                <a:rPr lang="en-US" sz="3200">
                  <a:solidFill>
                    <a:schemeClr val="tx2"/>
                  </a:solidFill>
                </a:rPr>
                <a:t>+ </a:t>
              </a:r>
              <a:r>
                <a:rPr lang="en-US" sz="3200" b="1">
                  <a:solidFill>
                    <a:schemeClr val="tx2"/>
                  </a:solidFill>
                </a:rPr>
                <a:t>P</a:t>
              </a:r>
              <a:br>
                <a:rPr lang="en-US" sz="3200" b="1">
                  <a:solidFill>
                    <a:schemeClr val="tx2"/>
                  </a:solidFill>
                </a:rPr>
              </a:br>
              <a:r>
                <a:rPr lang="en-US" sz="3200">
                  <a:solidFill>
                    <a:schemeClr val="tx2"/>
                  </a:solidFill>
                </a:rPr>
                <a:t>(ii)</a:t>
              </a:r>
              <a:br>
                <a:rPr lang="en-US" sz="3200">
                  <a:solidFill>
                    <a:schemeClr val="tx2"/>
                  </a:solidFill>
                </a:rPr>
              </a:br>
              <a:r>
                <a:rPr lang="en-US" sz="3200">
                  <a:solidFill>
                    <a:schemeClr val="tx2"/>
                  </a:solidFill>
                </a:rPr>
                <a:t>(iii)</a:t>
              </a:r>
            </a:p>
          </p:txBody>
        </p:sp>
      </p:grpSp>
      <p:sp>
        <p:nvSpPr>
          <p:cNvPr id="97285" name="Text Box 9"/>
          <p:cNvSpPr txBox="1">
            <a:spLocks noChangeArrowheads="1"/>
          </p:cNvSpPr>
          <p:nvPr/>
        </p:nvSpPr>
        <p:spPr bwMode="auto">
          <a:xfrm>
            <a:off x="206375" y="144463"/>
            <a:ext cx="639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4.6b</a:t>
            </a:r>
          </a:p>
        </p:txBody>
      </p:sp>
      <p:sp>
        <p:nvSpPr>
          <p:cNvPr id="97286" name="Rectangle 10"/>
          <p:cNvSpPr>
            <a:spLocks noChangeArrowheads="1"/>
          </p:cNvSpPr>
          <p:nvPr/>
        </p:nvSpPr>
        <p:spPr bwMode="auto">
          <a:xfrm>
            <a:off x="5287963" y="2208213"/>
            <a:ext cx="3559175" cy="395287"/>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97287" name="Rectangle 12"/>
          <p:cNvSpPr>
            <a:spLocks noChangeArrowheads="1"/>
          </p:cNvSpPr>
          <p:nvPr/>
        </p:nvSpPr>
        <p:spPr bwMode="auto">
          <a:xfrm>
            <a:off x="5232400" y="3943350"/>
            <a:ext cx="3559175" cy="395288"/>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97288" name="AutoShape 13"/>
          <p:cNvSpPr>
            <a:spLocks noChangeArrowheads="1"/>
          </p:cNvSpPr>
          <p:nvPr/>
        </p:nvSpPr>
        <p:spPr bwMode="auto">
          <a:xfrm>
            <a:off x="5184775" y="2749550"/>
            <a:ext cx="3622675" cy="1060450"/>
          </a:xfrm>
          <a:prstGeom prst="cube">
            <a:avLst>
              <a:gd name="adj" fmla="val 32782"/>
            </a:avLst>
          </a:prstGeom>
          <a:solidFill>
            <a:schemeClr val="accent1"/>
          </a:solidFill>
          <a:ln w="9525">
            <a:solidFill>
              <a:schemeClr val="tx1"/>
            </a:solidFill>
            <a:miter lim="800000"/>
            <a:headEnd/>
            <a:tailEnd/>
          </a:ln>
        </p:spPr>
        <p:txBody>
          <a:bodyPr wrap="none" anchor="ctr"/>
          <a:lstStyle/>
          <a:p>
            <a:endParaRPr lang="en-US"/>
          </a:p>
        </p:txBody>
      </p:sp>
      <p:sp>
        <p:nvSpPr>
          <p:cNvPr id="97289" name="Text Box 14"/>
          <p:cNvSpPr txBox="1">
            <a:spLocks noChangeArrowheads="1"/>
          </p:cNvSpPr>
          <p:nvPr/>
        </p:nvSpPr>
        <p:spPr bwMode="auto">
          <a:xfrm>
            <a:off x="6623050" y="2601913"/>
            <a:ext cx="8302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latin typeface="Symbol" charset="0"/>
                <a:sym typeface="Symbol" charset="0"/>
              </a:rPr>
              <a:t></a:t>
            </a:r>
            <a:r>
              <a:rPr lang="en-US" sz="3200" baseline="-25000"/>
              <a:t>B</a:t>
            </a:r>
            <a:endParaRPr lang="en-US"/>
          </a:p>
        </p:txBody>
      </p:sp>
      <p:sp>
        <p:nvSpPr>
          <p:cNvPr id="97290" name="Text Box 15"/>
          <p:cNvSpPr txBox="1">
            <a:spLocks noChangeArrowheads="1"/>
          </p:cNvSpPr>
          <p:nvPr/>
        </p:nvSpPr>
        <p:spPr bwMode="auto">
          <a:xfrm>
            <a:off x="6526213" y="3325813"/>
            <a:ext cx="830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latin typeface="Symbol" charset="0"/>
                <a:sym typeface="Symbol" charset="0"/>
              </a:rPr>
              <a:t></a:t>
            </a:r>
            <a:r>
              <a:rPr lang="en-US" sz="3200" baseline="-25000"/>
              <a:t>B</a:t>
            </a:r>
            <a:endParaRPr lang="en-US"/>
          </a:p>
        </p:txBody>
      </p:sp>
    </p:spTree>
    <p:extLst>
      <p:ext uri="{BB962C8B-B14F-4D97-AF65-F5344CB8AC3E}">
        <p14:creationId xmlns:p14="http://schemas.microsoft.com/office/powerpoint/2010/main" val="2245779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9867" y="16936"/>
            <a:ext cx="3718310" cy="661720"/>
          </a:xfrm>
          <a:prstGeom prst="rect">
            <a:avLst/>
          </a:prstGeom>
          <a:noFill/>
        </p:spPr>
        <p:txBody>
          <a:bodyPr wrap="none" rtlCol="0">
            <a:spAutoFit/>
          </a:bodyPr>
          <a:lstStyle/>
          <a:p>
            <a:r>
              <a:rPr lang="en-US" sz="3700" dirty="0" smtClean="0"/>
              <a:t>Linear Dielectric:</a:t>
            </a:r>
          </a:p>
        </p:txBody>
      </p:sp>
      <p:graphicFrame>
        <p:nvGraphicFramePr>
          <p:cNvPr id="3" name="Object 2"/>
          <p:cNvGraphicFramePr>
            <a:graphicFrameLocks noChangeAspect="1"/>
          </p:cNvGraphicFramePr>
          <p:nvPr>
            <p:extLst>
              <p:ext uri="{D42A27DB-BD31-4B8C-83A1-F6EECF244321}">
                <p14:modId xmlns:p14="http://schemas.microsoft.com/office/powerpoint/2010/main" val="1833170444"/>
              </p:ext>
            </p:extLst>
          </p:nvPr>
        </p:nvGraphicFramePr>
        <p:xfrm>
          <a:off x="2328333" y="660403"/>
          <a:ext cx="2686050" cy="895350"/>
        </p:xfrm>
        <a:graphic>
          <a:graphicData uri="http://schemas.openxmlformats.org/presentationml/2006/ole">
            <mc:AlternateContent xmlns:mc="http://schemas.openxmlformats.org/markup-compatibility/2006">
              <mc:Choice xmlns:v="urn:schemas-microsoft-com:vml" Requires="v">
                <p:oleObj spid="_x0000_s367642" name="Equation" r:id="rId4" imgW="647700" imgH="215900" progId="Equation.3">
                  <p:embed/>
                </p:oleObj>
              </mc:Choice>
              <mc:Fallback>
                <p:oleObj name="Equation" r:id="rId4" imgW="647700" imgH="215900" progId="Equation.3">
                  <p:embed/>
                  <p:pic>
                    <p:nvPicPr>
                      <p:cNvPr id="0" name=""/>
                      <p:cNvPicPr/>
                      <p:nvPr/>
                    </p:nvPicPr>
                    <p:blipFill>
                      <a:blip r:embed="rId5"/>
                      <a:stretch>
                        <a:fillRect/>
                      </a:stretch>
                    </p:blipFill>
                    <p:spPr>
                      <a:xfrm>
                        <a:off x="2328333" y="660403"/>
                        <a:ext cx="2686050" cy="8953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79700990"/>
              </p:ext>
            </p:extLst>
          </p:nvPr>
        </p:nvGraphicFramePr>
        <p:xfrm>
          <a:off x="2584450" y="1930400"/>
          <a:ext cx="3054350" cy="895350"/>
        </p:xfrm>
        <a:graphic>
          <a:graphicData uri="http://schemas.openxmlformats.org/presentationml/2006/ole">
            <mc:AlternateContent xmlns:mc="http://schemas.openxmlformats.org/markup-compatibility/2006">
              <mc:Choice xmlns:v="urn:schemas-microsoft-com:vml" Requires="v">
                <p:oleObj spid="_x0000_s367643" name="Equation" r:id="rId6" imgW="736600" imgH="215900" progId="Equation.3">
                  <p:embed/>
                </p:oleObj>
              </mc:Choice>
              <mc:Fallback>
                <p:oleObj name="Equation" r:id="rId6" imgW="736600" imgH="215900" progId="Equation.3">
                  <p:embed/>
                  <p:pic>
                    <p:nvPicPr>
                      <p:cNvPr id="0" name=""/>
                      <p:cNvPicPr/>
                      <p:nvPr/>
                    </p:nvPicPr>
                    <p:blipFill>
                      <a:blip r:embed="rId7"/>
                      <a:stretch>
                        <a:fillRect/>
                      </a:stretch>
                    </p:blipFill>
                    <p:spPr>
                      <a:xfrm>
                        <a:off x="2584450" y="1930400"/>
                        <a:ext cx="3054350" cy="8953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75813120"/>
              </p:ext>
            </p:extLst>
          </p:nvPr>
        </p:nvGraphicFramePr>
        <p:xfrm>
          <a:off x="3144838" y="3691467"/>
          <a:ext cx="2001837" cy="895350"/>
        </p:xfrm>
        <a:graphic>
          <a:graphicData uri="http://schemas.openxmlformats.org/presentationml/2006/ole">
            <mc:AlternateContent xmlns:mc="http://schemas.openxmlformats.org/markup-compatibility/2006">
              <mc:Choice xmlns:v="urn:schemas-microsoft-com:vml" Requires="v">
                <p:oleObj spid="_x0000_s367644" name="Equation" r:id="rId8" imgW="482600" imgH="215900" progId="Equation.3">
                  <p:embed/>
                </p:oleObj>
              </mc:Choice>
              <mc:Fallback>
                <p:oleObj name="Equation" r:id="rId8" imgW="482600" imgH="215900" progId="Equation.3">
                  <p:embed/>
                  <p:pic>
                    <p:nvPicPr>
                      <p:cNvPr id="0" name=""/>
                      <p:cNvPicPr/>
                      <p:nvPr/>
                    </p:nvPicPr>
                    <p:blipFill>
                      <a:blip r:embed="rId9"/>
                      <a:stretch>
                        <a:fillRect/>
                      </a:stretch>
                    </p:blipFill>
                    <p:spPr>
                      <a:xfrm>
                        <a:off x="3144838" y="3691467"/>
                        <a:ext cx="2001837" cy="8953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40157076"/>
              </p:ext>
            </p:extLst>
          </p:nvPr>
        </p:nvGraphicFramePr>
        <p:xfrm>
          <a:off x="1120265" y="4579938"/>
          <a:ext cx="633412" cy="842962"/>
        </p:xfrm>
        <a:graphic>
          <a:graphicData uri="http://schemas.openxmlformats.org/presentationml/2006/ole">
            <mc:AlternateContent xmlns:mc="http://schemas.openxmlformats.org/markup-compatibility/2006">
              <mc:Choice xmlns:v="urn:schemas-microsoft-com:vml" Requires="v">
                <p:oleObj spid="_x0000_s367645" name="Equation" r:id="rId10" imgW="152400" imgH="203200" progId="Equation.3">
                  <p:embed/>
                </p:oleObj>
              </mc:Choice>
              <mc:Fallback>
                <p:oleObj name="Equation" r:id="rId10" imgW="152400" imgH="203200" progId="Equation.3">
                  <p:embed/>
                  <p:pic>
                    <p:nvPicPr>
                      <p:cNvPr id="0" name=""/>
                      <p:cNvPicPr/>
                      <p:nvPr/>
                    </p:nvPicPr>
                    <p:blipFill>
                      <a:blip r:embed="rId11"/>
                      <a:stretch>
                        <a:fillRect/>
                      </a:stretch>
                    </p:blipFill>
                    <p:spPr>
                      <a:xfrm>
                        <a:off x="1120265" y="4579938"/>
                        <a:ext cx="633412" cy="842962"/>
                      </a:xfrm>
                      <a:prstGeom prst="rect">
                        <a:avLst/>
                      </a:prstGeom>
                    </p:spPr>
                  </p:pic>
                </p:oleObj>
              </mc:Fallback>
            </mc:AlternateContent>
          </a:graphicData>
        </a:graphic>
      </p:graphicFrame>
      <p:sp>
        <p:nvSpPr>
          <p:cNvPr id="9" name="TextBox 8"/>
          <p:cNvSpPr txBox="1"/>
          <p:nvPr/>
        </p:nvSpPr>
        <p:spPr>
          <a:xfrm>
            <a:off x="1727218" y="4690535"/>
            <a:ext cx="5338120" cy="661720"/>
          </a:xfrm>
          <a:prstGeom prst="rect">
            <a:avLst/>
          </a:prstGeom>
          <a:noFill/>
        </p:spPr>
        <p:txBody>
          <a:bodyPr wrap="none" rtlCol="0">
            <a:spAutoFit/>
          </a:bodyPr>
          <a:lstStyle/>
          <a:p>
            <a:r>
              <a:rPr lang="en-US" sz="3700" dirty="0"/>
              <a:t>i</a:t>
            </a:r>
            <a:r>
              <a:rPr lang="en-US" sz="3700" dirty="0" smtClean="0"/>
              <a:t>s the </a:t>
            </a:r>
            <a:r>
              <a:rPr lang="en-US" sz="3700" i="1" dirty="0" smtClean="0"/>
              <a:t>dielectric constant</a:t>
            </a:r>
          </a:p>
        </p:txBody>
      </p:sp>
      <p:sp>
        <p:nvSpPr>
          <p:cNvPr id="12" name="Rectangle 11"/>
          <p:cNvSpPr/>
          <p:nvPr/>
        </p:nvSpPr>
        <p:spPr>
          <a:xfrm>
            <a:off x="2486948" y="1403231"/>
            <a:ext cx="4754251" cy="523220"/>
          </a:xfrm>
          <a:prstGeom prst="rect">
            <a:avLst/>
          </a:prstGeom>
        </p:spPr>
        <p:txBody>
          <a:bodyPr wrap="none">
            <a:spAutoFit/>
          </a:bodyPr>
          <a:lstStyle/>
          <a:p>
            <a:r>
              <a:rPr lang="en-US" sz="2800" dirty="0" smtClean="0"/>
              <a:t>is the “Electric Susceptibility”</a:t>
            </a:r>
            <a:endParaRPr lang="en-US" sz="2800" dirty="0"/>
          </a:p>
        </p:txBody>
      </p:sp>
      <p:graphicFrame>
        <p:nvGraphicFramePr>
          <p:cNvPr id="13" name="Object 12"/>
          <p:cNvGraphicFramePr>
            <a:graphicFrameLocks noChangeAspect="1"/>
          </p:cNvGraphicFramePr>
          <p:nvPr>
            <p:extLst>
              <p:ext uri="{D42A27DB-BD31-4B8C-83A1-F6EECF244321}">
                <p14:modId xmlns:p14="http://schemas.microsoft.com/office/powerpoint/2010/main" val="1242357377"/>
              </p:ext>
            </p:extLst>
          </p:nvPr>
        </p:nvGraphicFramePr>
        <p:xfrm>
          <a:off x="1888067" y="1320792"/>
          <a:ext cx="522262" cy="592667"/>
        </p:xfrm>
        <a:graphic>
          <a:graphicData uri="http://schemas.openxmlformats.org/presentationml/2006/ole">
            <mc:AlternateContent xmlns:mc="http://schemas.openxmlformats.org/markup-compatibility/2006">
              <mc:Choice xmlns:v="urn:schemas-microsoft-com:vml" Requires="v">
                <p:oleObj spid="_x0000_s367646" name="Equation" r:id="rId12" imgW="190500" imgH="215900" progId="Equation.3">
                  <p:embed/>
                </p:oleObj>
              </mc:Choice>
              <mc:Fallback>
                <p:oleObj name="Equation" r:id="rId12" imgW="190500" imgH="215900" progId="Equation.3">
                  <p:embed/>
                  <p:pic>
                    <p:nvPicPr>
                      <p:cNvPr id="0" name=""/>
                      <p:cNvPicPr/>
                      <p:nvPr/>
                    </p:nvPicPr>
                    <p:blipFill>
                      <a:blip r:embed="rId13"/>
                      <a:stretch>
                        <a:fillRect/>
                      </a:stretch>
                    </p:blipFill>
                    <p:spPr>
                      <a:xfrm>
                        <a:off x="1888067" y="1320792"/>
                        <a:ext cx="522262" cy="592667"/>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832522923"/>
              </p:ext>
            </p:extLst>
          </p:nvPr>
        </p:nvGraphicFramePr>
        <p:xfrm>
          <a:off x="3074988" y="2744788"/>
          <a:ext cx="3424237" cy="895350"/>
        </p:xfrm>
        <a:graphic>
          <a:graphicData uri="http://schemas.openxmlformats.org/presentationml/2006/ole">
            <mc:AlternateContent xmlns:mc="http://schemas.openxmlformats.org/markup-compatibility/2006">
              <mc:Choice xmlns:v="urn:schemas-microsoft-com:vml" Requires="v">
                <p:oleObj spid="_x0000_s367647" name="Equation" r:id="rId14" imgW="825500" imgH="215900" progId="Equation.3">
                  <p:embed/>
                </p:oleObj>
              </mc:Choice>
              <mc:Fallback>
                <p:oleObj name="Equation" r:id="rId14" imgW="825500" imgH="215900" progId="Equation.3">
                  <p:embed/>
                  <p:pic>
                    <p:nvPicPr>
                      <p:cNvPr id="0" name=""/>
                      <p:cNvPicPr/>
                      <p:nvPr/>
                    </p:nvPicPr>
                    <p:blipFill>
                      <a:blip r:embed="rId15"/>
                      <a:stretch>
                        <a:fillRect/>
                      </a:stretch>
                    </p:blipFill>
                    <p:spPr>
                      <a:xfrm>
                        <a:off x="3074988" y="2744788"/>
                        <a:ext cx="3424237" cy="895350"/>
                      </a:xfrm>
                      <a:prstGeom prst="rect">
                        <a:avLst/>
                      </a:prstGeom>
                    </p:spPr>
                  </p:pic>
                </p:oleObj>
              </mc:Fallback>
            </mc:AlternateContent>
          </a:graphicData>
        </a:graphic>
      </p:graphicFrame>
    </p:spTree>
    <p:extLst>
      <p:ext uri="{BB962C8B-B14F-4D97-AF65-F5344CB8AC3E}">
        <p14:creationId xmlns:p14="http://schemas.microsoft.com/office/powerpoint/2010/main" val="3157869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ChangeArrowheads="1"/>
          </p:cNvSpPr>
          <p:nvPr/>
        </p:nvSpPr>
        <p:spPr bwMode="auto">
          <a:xfrm>
            <a:off x="2055813" y="268288"/>
            <a:ext cx="63357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endParaRPr lang="en-US" sz="3200">
              <a:solidFill>
                <a:schemeClr val="tx2"/>
              </a:solidFill>
              <a:ea typeface="ＭＳ Ｐゴシック" charset="0"/>
              <a:cs typeface="ＭＳ Ｐゴシック" charset="0"/>
            </a:endParaRPr>
          </a:p>
        </p:txBody>
      </p:sp>
      <p:sp>
        <p:nvSpPr>
          <p:cNvPr id="101378" name="Rectangle 3"/>
          <p:cNvSpPr>
            <a:spLocks noGrp="1" noChangeArrowheads="1"/>
          </p:cNvSpPr>
          <p:nvPr>
            <p:ph type="title" idx="4294967295"/>
          </p:nvPr>
        </p:nvSpPr>
        <p:spPr>
          <a:xfrm>
            <a:off x="1022350" y="144463"/>
            <a:ext cx="7369175" cy="1306512"/>
          </a:xfrm>
        </p:spPr>
        <p:txBody>
          <a:bodyPr/>
          <a:lstStyle/>
          <a:p>
            <a:pPr algn="l" eaLnBrk="1" hangingPunct="1"/>
            <a:r>
              <a:rPr lang="en-US">
                <a:latin typeface="Arial" charset="0"/>
                <a:ea typeface="ヒラギノ角ゴ Pro W3" charset="0"/>
                <a:cs typeface="ヒラギノ角ゴ Pro W3" charset="0"/>
              </a:rPr>
              <a:t>An  ideal (large) capacitor has charge Q.  </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A neutral linear</a:t>
            </a:r>
            <a:r>
              <a:rPr lang="en-US" i="1">
                <a:latin typeface="Arial" charset="0"/>
                <a:ea typeface="ヒラギノ角ゴ Pro W3" charset="0"/>
                <a:cs typeface="ヒラギノ角ゴ Pro W3" charset="0"/>
              </a:rPr>
              <a:t> </a:t>
            </a:r>
            <a:r>
              <a:rPr lang="en-US">
                <a:latin typeface="Arial" charset="0"/>
                <a:ea typeface="ヒラギノ角ゴ Pro W3" charset="0"/>
                <a:cs typeface="ヒラギノ角ゴ Pro W3" charset="0"/>
              </a:rPr>
              <a:t>dielectric is inserted into the gap.</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We want to find </a:t>
            </a:r>
            <a:r>
              <a:rPr lang="en-US" b="1">
                <a:latin typeface="Arial" charset="0"/>
                <a:ea typeface="ヒラギノ角ゴ Pro W3" charset="0"/>
                <a:cs typeface="ヒラギノ角ゴ Pro W3" charset="0"/>
              </a:rPr>
              <a:t>D </a:t>
            </a:r>
            <a:r>
              <a:rPr lang="en-US">
                <a:latin typeface="Arial" charset="0"/>
                <a:ea typeface="ヒラギノ角ゴ Pro W3" charset="0"/>
                <a:cs typeface="ヒラギノ角ゴ Pro W3" charset="0"/>
              </a:rPr>
              <a:t>in the dielectric</a:t>
            </a:r>
            <a:r>
              <a:rPr lang="en-US" b="1">
                <a:latin typeface="Arial" charset="0"/>
                <a:ea typeface="ヒラギノ角ゴ Pro W3" charset="0"/>
                <a:cs typeface="ヒラギノ角ゴ Pro W3" charset="0"/>
              </a:rPr>
              <a:t>.</a:t>
            </a:r>
            <a:endParaRPr lang="en-US" sz="3200">
              <a:latin typeface="Arial" charset="0"/>
              <a:ea typeface="ヒラギノ角ゴ Pro W3" charset="0"/>
              <a:cs typeface="ヒラギノ角ゴ Pro W3" charset="0"/>
            </a:endParaRPr>
          </a:p>
        </p:txBody>
      </p:sp>
      <p:sp>
        <p:nvSpPr>
          <p:cNvPr id="101379" name="Text Box 17"/>
          <p:cNvSpPr txBox="1">
            <a:spLocks noChangeArrowheads="1"/>
          </p:cNvSpPr>
          <p:nvPr/>
        </p:nvSpPr>
        <p:spPr bwMode="auto">
          <a:xfrm>
            <a:off x="609600" y="4191000"/>
            <a:ext cx="80772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dirty="0">
                <a:ea typeface="ＭＳ Ｐゴシック" charset="0"/>
                <a:cs typeface="ＭＳ Ｐゴシック" charset="0"/>
              </a:rPr>
              <a:t>A) </a:t>
            </a:r>
            <a:r>
              <a:rPr lang="en-US" sz="2800" dirty="0" smtClean="0">
                <a:latin typeface="Symbol" charset="0"/>
                <a:ea typeface="ＭＳ Ｐゴシック" charset="0"/>
                <a:cs typeface="ＭＳ Ｐゴシック" charset="0"/>
                <a:sym typeface="Symbol" charset="0"/>
              </a:rPr>
              <a:t></a:t>
            </a:r>
            <a:r>
              <a:rPr lang="en-US" sz="2800" dirty="0" smtClean="0">
                <a:ea typeface="ＭＳ Ｐゴシック" charset="0"/>
                <a:cs typeface="ＭＳ Ｐゴシック" charset="0"/>
              </a:rPr>
              <a:t>              </a:t>
            </a:r>
            <a:r>
              <a:rPr lang="en-US" sz="2800" dirty="0">
                <a:ea typeface="ＭＳ Ｐゴシック" charset="0"/>
                <a:cs typeface="ＭＳ Ｐゴシック" charset="0"/>
              </a:rPr>
              <a:t>	B) </a:t>
            </a:r>
            <a:r>
              <a:rPr lang="en-US" sz="2800" dirty="0">
                <a:latin typeface="Symbol" charset="0"/>
                <a:ea typeface="ＭＳ Ｐゴシック" charset="0"/>
                <a:cs typeface="ＭＳ Ｐゴシック" charset="0"/>
                <a:sym typeface="Symbol" charset="0"/>
              </a:rPr>
              <a:t></a:t>
            </a:r>
            <a:r>
              <a:rPr lang="en-US" sz="2800" baseline="-25000" dirty="0">
                <a:ea typeface="ＭＳ Ｐゴシック" charset="0"/>
                <a:cs typeface="ＭＳ Ｐゴシック" charset="0"/>
              </a:rPr>
              <a:t>B </a:t>
            </a:r>
            <a:r>
              <a:rPr lang="en-US" sz="2800" dirty="0">
                <a:latin typeface="Symbol" charset="0"/>
                <a:ea typeface="ＭＳ Ｐゴシック" charset="0"/>
                <a:cs typeface="ＭＳ Ｐゴシック" charset="0"/>
                <a:sym typeface="Symbol" charset="0"/>
              </a:rPr>
              <a:t></a:t>
            </a:r>
            <a:r>
              <a:rPr lang="en-US" sz="2800" baseline="-25000" dirty="0">
                <a:ea typeface="ＭＳ Ｐゴシック" charset="0"/>
                <a:cs typeface="ＭＳ Ｐゴシック" charset="0"/>
              </a:rPr>
              <a:t>               </a:t>
            </a:r>
            <a:r>
              <a:rPr lang="en-US" sz="2800" dirty="0">
                <a:ea typeface="ＭＳ Ｐゴシック" charset="0"/>
                <a:cs typeface="ＭＳ Ｐゴシック" charset="0"/>
              </a:rPr>
              <a:t>C) (</a:t>
            </a:r>
            <a:r>
              <a:rPr lang="en-US" sz="2800" dirty="0" smtClean="0">
                <a:latin typeface="Symbol" charset="0"/>
                <a:ea typeface="ＭＳ Ｐゴシック" charset="0"/>
                <a:cs typeface="ＭＳ Ｐゴシック" charset="0"/>
                <a:sym typeface="Symbol" charset="0"/>
              </a:rPr>
              <a:t></a:t>
            </a:r>
            <a:r>
              <a:rPr lang="en-US" sz="2800" baseline="-25000" dirty="0" smtClean="0">
                <a:ea typeface="ＭＳ Ｐゴシック" charset="0"/>
                <a:cs typeface="ＭＳ Ｐゴシック" charset="0"/>
                <a:sym typeface="Symbol" charset="0"/>
              </a:rPr>
              <a:t> </a:t>
            </a:r>
            <a:r>
              <a:rPr lang="en-US" sz="2800" dirty="0">
                <a:latin typeface="Symbol" charset="0"/>
                <a:ea typeface="ＭＳ Ｐゴシック" charset="0"/>
                <a:cs typeface="ＭＳ Ｐゴシック" charset="0"/>
                <a:sym typeface="Symbol" charset="0"/>
              </a:rPr>
              <a:t> </a:t>
            </a:r>
            <a:r>
              <a:rPr lang="en-US" sz="2800" baseline="-25000" dirty="0">
                <a:ea typeface="ＭＳ Ｐゴシック" charset="0"/>
                <a:cs typeface="ＭＳ Ｐゴシック" charset="0"/>
              </a:rPr>
              <a:t>B</a:t>
            </a:r>
            <a:r>
              <a:rPr lang="en-US" sz="2800" dirty="0">
                <a:latin typeface="Symbol" charset="0"/>
                <a:ea typeface="ＭＳ Ｐゴシック" charset="0"/>
                <a:cs typeface="ＭＳ Ｐゴシック" charset="0"/>
                <a:sym typeface="Symbol" charset="0"/>
              </a:rPr>
              <a:t>)A</a:t>
            </a:r>
            <a:endParaRPr lang="en-US" sz="2800" dirty="0">
              <a:ea typeface="ＭＳ Ｐゴシック" charset="0"/>
              <a:cs typeface="ＭＳ Ｐゴシック" charset="0"/>
            </a:endParaRPr>
          </a:p>
          <a:p>
            <a:pPr eaLnBrk="1" hangingPunct="1">
              <a:lnSpc>
                <a:spcPct val="110000"/>
              </a:lnSpc>
              <a:buFont typeface="Arial" charset="0"/>
              <a:buNone/>
            </a:pPr>
            <a:r>
              <a:rPr lang="en-US" sz="2800" dirty="0">
                <a:ea typeface="ＭＳ Ｐゴシック" charset="0"/>
                <a:cs typeface="ＭＳ Ｐゴシック" charset="0"/>
              </a:rPr>
              <a:t>D) (</a:t>
            </a:r>
            <a:r>
              <a:rPr lang="en-US" sz="2800" dirty="0" smtClean="0">
                <a:latin typeface="Symbol" charset="0"/>
                <a:ea typeface="ＭＳ Ｐゴシック" charset="0"/>
                <a:cs typeface="ＭＳ Ｐゴシック" charset="0"/>
                <a:sym typeface="Symbol" charset="0"/>
              </a:rPr>
              <a:t></a:t>
            </a:r>
            <a:r>
              <a:rPr lang="en-US" sz="2800" dirty="0" smtClean="0">
                <a:ea typeface="ＭＳ Ｐゴシック" charset="0"/>
                <a:cs typeface="ＭＳ Ｐゴシック" charset="0"/>
              </a:rPr>
              <a:t> </a:t>
            </a:r>
            <a:r>
              <a:rPr lang="en-US" sz="2800" dirty="0">
                <a:latin typeface="Symbol" charset="0"/>
                <a:ea typeface="ＭＳ Ｐゴシック" charset="0"/>
                <a:cs typeface="ＭＳ Ｐゴシック" charset="0"/>
                <a:sym typeface="Symbol" charset="0"/>
              </a:rPr>
              <a:t></a:t>
            </a:r>
            <a:r>
              <a:rPr lang="en-US" sz="2800" baseline="-25000" dirty="0">
                <a:ea typeface="ＭＳ Ｐゴシック" charset="0"/>
                <a:cs typeface="ＭＳ Ｐゴシック" charset="0"/>
              </a:rPr>
              <a:t>B</a:t>
            </a:r>
            <a:r>
              <a:rPr lang="en-US" sz="2800" dirty="0">
                <a:ea typeface="ＭＳ Ｐゴシック" charset="0"/>
                <a:cs typeface="ＭＳ Ｐゴシック" charset="0"/>
              </a:rPr>
              <a:t>)</a:t>
            </a:r>
            <a:r>
              <a:rPr lang="en-US" sz="2800" dirty="0">
                <a:latin typeface="Symbol" charset="0"/>
                <a:ea typeface="ＭＳ Ｐゴシック" charset="0"/>
                <a:cs typeface="ＭＳ Ｐゴシック" charset="0"/>
                <a:sym typeface="Symbol" charset="0"/>
              </a:rPr>
              <a:t></a:t>
            </a:r>
            <a:r>
              <a:rPr lang="en-US" sz="2800" dirty="0">
                <a:ea typeface="ＭＳ Ｐゴシック" charset="0"/>
                <a:cs typeface="ＭＳ Ｐゴシック" charset="0"/>
              </a:rPr>
              <a:t>     	E) Something else</a:t>
            </a:r>
          </a:p>
        </p:txBody>
      </p:sp>
      <p:grpSp>
        <p:nvGrpSpPr>
          <p:cNvPr id="101380" name="Group 22"/>
          <p:cNvGrpSpPr>
            <a:grpSpLocks/>
          </p:cNvGrpSpPr>
          <p:nvPr/>
        </p:nvGrpSpPr>
        <p:grpSpPr bwMode="auto">
          <a:xfrm>
            <a:off x="4884738" y="1443038"/>
            <a:ext cx="3503612" cy="2290762"/>
            <a:chOff x="2957" y="893"/>
            <a:chExt cx="2207" cy="1443"/>
          </a:xfrm>
        </p:grpSpPr>
        <p:sp>
          <p:nvSpPr>
            <p:cNvPr id="101384" name="Rectangle 14"/>
            <p:cNvSpPr>
              <a:spLocks noChangeArrowheads="1"/>
            </p:cNvSpPr>
            <p:nvPr/>
          </p:nvSpPr>
          <p:spPr bwMode="auto">
            <a:xfrm>
              <a:off x="2957" y="1278"/>
              <a:ext cx="2207" cy="672"/>
            </a:xfrm>
            <a:prstGeom prst="rect">
              <a:avLst/>
            </a:prstGeom>
            <a:solidFill>
              <a:schemeClr val="accent1"/>
            </a:solidFill>
            <a:ln w="9525">
              <a:solidFill>
                <a:schemeClr val="tx1"/>
              </a:solidFill>
              <a:miter lim="800000"/>
              <a:headEnd/>
              <a:tailEnd/>
            </a:ln>
          </p:spPr>
          <p:txBody>
            <a:bodyPr wrap="none" anchor="ctr"/>
            <a:lstStyle/>
            <a:p>
              <a:pPr defTabSz="457200" eaLnBrk="1" hangingPunct="1"/>
              <a:endParaRPr lang="en-US" sz="1800">
                <a:ea typeface="ＭＳ Ｐゴシック" charset="0"/>
                <a:cs typeface="ＭＳ Ｐゴシック" charset="0"/>
              </a:endParaRPr>
            </a:p>
          </p:txBody>
        </p:sp>
        <p:sp>
          <p:nvSpPr>
            <p:cNvPr id="101385" name="Rectangle 11"/>
            <p:cNvSpPr>
              <a:spLocks noChangeArrowheads="1"/>
            </p:cNvSpPr>
            <p:nvPr/>
          </p:nvSpPr>
          <p:spPr bwMode="auto">
            <a:xfrm>
              <a:off x="3757" y="1950"/>
              <a:ext cx="390" cy="259"/>
            </a:xfrm>
            <a:prstGeom prst="rect">
              <a:avLst/>
            </a:prstGeom>
            <a:solidFill>
              <a:srgbClr val="FF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pPr algn="ctr" defTabSz="457200" eaLnBrk="1" hangingPunct="1"/>
              <a:r>
                <a:rPr lang="en-US" sz="1800" dirty="0">
                  <a:ea typeface="ＭＳ Ｐゴシック" charset="0"/>
                  <a:cs typeface="ＭＳ Ｐゴシック" charset="0"/>
                  <a:sym typeface="Symbol" charset="0"/>
                </a:rPr>
                <a:t></a:t>
              </a:r>
              <a:r>
                <a:rPr lang="en-US" sz="2800" dirty="0" smtClean="0">
                  <a:latin typeface="Symbol" charset="0"/>
                  <a:ea typeface="ＭＳ Ｐゴシック" charset="0"/>
                  <a:cs typeface="ＭＳ Ｐゴシック" charset="0"/>
                </a:rPr>
                <a:t>s</a:t>
              </a:r>
              <a:endParaRPr lang="en-US" sz="2800" baseline="-25000" dirty="0">
                <a:ea typeface="ＭＳ Ｐゴシック" charset="0"/>
                <a:cs typeface="ＭＳ Ｐゴシック" charset="0"/>
              </a:endParaRPr>
            </a:p>
          </p:txBody>
        </p:sp>
        <p:sp>
          <p:nvSpPr>
            <p:cNvPr id="101386" name="Text Box 13"/>
            <p:cNvSpPr txBox="1">
              <a:spLocks noChangeArrowheads="1"/>
            </p:cNvSpPr>
            <p:nvPr/>
          </p:nvSpPr>
          <p:spPr bwMode="auto">
            <a:xfrm>
              <a:off x="3886" y="1206"/>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rPr>
                <a:t>B</a:t>
              </a:r>
              <a:endParaRPr lang="en-US" sz="2800">
                <a:ea typeface="ＭＳ Ｐゴシック" charset="0"/>
                <a:cs typeface="ＭＳ Ｐゴシック" charset="0"/>
              </a:endParaRPr>
            </a:p>
          </p:txBody>
        </p:sp>
        <p:sp>
          <p:nvSpPr>
            <p:cNvPr id="101387" name="Text Box 14"/>
            <p:cNvSpPr txBox="1">
              <a:spLocks noChangeArrowheads="1"/>
            </p:cNvSpPr>
            <p:nvPr/>
          </p:nvSpPr>
          <p:spPr bwMode="auto">
            <a:xfrm>
              <a:off x="3932" y="1623"/>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rPr>
                <a:t>B</a:t>
              </a:r>
              <a:endParaRPr lang="en-US" sz="2800">
                <a:ea typeface="ＭＳ Ｐゴシック" charset="0"/>
                <a:cs typeface="ＭＳ Ｐゴシック" charset="0"/>
              </a:endParaRPr>
            </a:p>
          </p:txBody>
        </p:sp>
        <p:sp>
          <p:nvSpPr>
            <p:cNvPr id="101388" name="AutoShape 15"/>
            <p:cNvSpPr>
              <a:spLocks noChangeArrowheads="1"/>
            </p:cNvSpPr>
            <p:nvPr/>
          </p:nvSpPr>
          <p:spPr bwMode="auto">
            <a:xfrm>
              <a:off x="3076" y="985"/>
              <a:ext cx="705" cy="743"/>
            </a:xfrm>
            <a:prstGeom prst="cube">
              <a:avLst>
                <a:gd name="adj" fmla="val 29236"/>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101389" name="Text Box 16"/>
            <p:cNvSpPr txBox="1">
              <a:spLocks noChangeArrowheads="1"/>
            </p:cNvSpPr>
            <p:nvPr/>
          </p:nvSpPr>
          <p:spPr bwMode="auto">
            <a:xfrm>
              <a:off x="3316" y="95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Symbol" charset="0"/>
                  <a:ea typeface="ＭＳ Ｐゴシック" charset="0"/>
                  <a:cs typeface="ＭＳ Ｐゴシック" charset="0"/>
                  <a:sym typeface="Symbol" charset="0"/>
                </a:rPr>
                <a:t></a:t>
              </a:r>
              <a:endParaRPr lang="en-US" sz="1800">
                <a:ea typeface="ＭＳ Ｐゴシック" charset="0"/>
                <a:cs typeface="ＭＳ Ｐゴシック" charset="0"/>
              </a:endParaRPr>
            </a:p>
          </p:txBody>
        </p:sp>
        <p:sp>
          <p:nvSpPr>
            <p:cNvPr id="101390" name="Rectangle 17"/>
            <p:cNvSpPr>
              <a:spLocks noChangeArrowheads="1"/>
            </p:cNvSpPr>
            <p:nvPr/>
          </p:nvSpPr>
          <p:spPr bwMode="auto">
            <a:xfrm>
              <a:off x="2957" y="1983"/>
              <a:ext cx="2207" cy="35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101391" name="Rectangle 18"/>
            <p:cNvSpPr>
              <a:spLocks noChangeArrowheads="1"/>
            </p:cNvSpPr>
            <p:nvPr/>
          </p:nvSpPr>
          <p:spPr bwMode="auto">
            <a:xfrm>
              <a:off x="2957" y="893"/>
              <a:ext cx="2207" cy="35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101392" name="Rectangle 11"/>
            <p:cNvSpPr>
              <a:spLocks noChangeArrowheads="1"/>
            </p:cNvSpPr>
            <p:nvPr/>
          </p:nvSpPr>
          <p:spPr bwMode="auto">
            <a:xfrm>
              <a:off x="4017" y="950"/>
              <a:ext cx="390" cy="259"/>
            </a:xfrm>
            <a:prstGeom prst="rect">
              <a:avLst/>
            </a:prstGeom>
            <a:solidFill>
              <a:srgbClr val="FF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pPr algn="ctr" defTabSz="457200" eaLnBrk="1" hangingPunct="1"/>
              <a:r>
                <a:rPr lang="en-US" sz="2800" dirty="0">
                  <a:ea typeface="ＭＳ Ｐゴシック" charset="0"/>
                  <a:cs typeface="ＭＳ Ｐゴシック" charset="0"/>
                </a:rPr>
                <a:t>+</a:t>
              </a:r>
              <a:r>
                <a:rPr lang="en-US" sz="2800" dirty="0" smtClean="0">
                  <a:latin typeface="Symbol" charset="0"/>
                  <a:ea typeface="ＭＳ Ｐゴシック" charset="0"/>
                  <a:cs typeface="ＭＳ Ｐゴシック" charset="0"/>
                </a:rPr>
                <a:t>s</a:t>
              </a:r>
              <a:endParaRPr lang="en-US" sz="2800" dirty="0">
                <a:ea typeface="ＭＳ Ｐゴシック" charset="0"/>
                <a:cs typeface="ＭＳ Ｐゴシック" charset="0"/>
              </a:endParaRPr>
            </a:p>
          </p:txBody>
        </p:sp>
      </p:grpSp>
      <p:sp>
        <p:nvSpPr>
          <p:cNvPr id="101381" name="Text Box 20"/>
          <p:cNvSpPr txBox="1">
            <a:spLocks noChangeArrowheads="1"/>
          </p:cNvSpPr>
          <p:nvPr/>
        </p:nvSpPr>
        <p:spPr bwMode="auto">
          <a:xfrm>
            <a:off x="206375" y="2433638"/>
            <a:ext cx="467677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solidFill>
                  <a:schemeClr val="accent2"/>
                </a:solidFill>
                <a:ea typeface="ＭＳ Ｐゴシック" charset="0"/>
                <a:cs typeface="ＭＳ Ｐゴシック" charset="0"/>
              </a:rPr>
              <a:t>For the Gaussian pillbox shown, </a:t>
            </a:r>
          </a:p>
          <a:p>
            <a:pPr eaLnBrk="1" hangingPunct="1"/>
            <a:r>
              <a:rPr lang="en-US">
                <a:solidFill>
                  <a:schemeClr val="accent2"/>
                </a:solidFill>
                <a:ea typeface="ＭＳ Ｐゴシック" charset="0"/>
                <a:cs typeface="ＭＳ Ｐゴシック" charset="0"/>
              </a:rPr>
              <a:t>what is </a:t>
            </a:r>
            <a:r>
              <a:rPr lang="en-US" sz="2800">
                <a:solidFill>
                  <a:schemeClr val="accent2"/>
                </a:solidFill>
                <a:ea typeface="ＭＳ Ｐゴシック" charset="0"/>
                <a:cs typeface="ＭＳ Ｐゴシック" charset="0"/>
              </a:rPr>
              <a:t>Q</a:t>
            </a:r>
            <a:r>
              <a:rPr lang="en-US" sz="3200" baseline="-25000">
                <a:solidFill>
                  <a:schemeClr val="accent2"/>
                </a:solidFill>
                <a:ea typeface="ＭＳ Ｐゴシック" charset="0"/>
                <a:cs typeface="ＭＳ Ｐゴシック" charset="0"/>
              </a:rPr>
              <a:t>free,enclosed</a:t>
            </a:r>
            <a:r>
              <a:rPr lang="en-US">
                <a:solidFill>
                  <a:schemeClr val="accent2"/>
                </a:solidFill>
                <a:ea typeface="ＭＳ Ｐゴシック" charset="0"/>
                <a:cs typeface="ＭＳ Ｐゴシック" charset="0"/>
              </a:rPr>
              <a:t>?</a:t>
            </a:r>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p:txBody>
      </p:sp>
      <p:sp>
        <p:nvSpPr>
          <p:cNvPr id="101382" name="Text Box 21"/>
          <p:cNvSpPr txBox="1">
            <a:spLocks noChangeArrowheads="1"/>
          </p:cNvSpPr>
          <p:nvPr/>
        </p:nvSpPr>
        <p:spPr bwMode="auto">
          <a:xfrm>
            <a:off x="0" y="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MD8-4</a:t>
            </a:r>
          </a:p>
        </p:txBody>
      </p:sp>
      <p:graphicFrame>
        <p:nvGraphicFramePr>
          <p:cNvPr id="101383" name="Object 2"/>
          <p:cNvGraphicFramePr>
            <a:graphicFrameLocks noChangeAspect="1"/>
          </p:cNvGraphicFramePr>
          <p:nvPr/>
        </p:nvGraphicFramePr>
        <p:xfrm>
          <a:off x="831850" y="1387475"/>
          <a:ext cx="2943225" cy="904875"/>
        </p:xfrm>
        <a:graphic>
          <a:graphicData uri="http://schemas.openxmlformats.org/presentationml/2006/ole">
            <mc:AlternateContent xmlns:mc="http://schemas.openxmlformats.org/markup-compatibility/2006">
              <mc:Choice xmlns:v="urn:schemas-microsoft-com:vml" Requires="v">
                <p:oleObj spid="_x0000_s368646" name="Equation" r:id="rId4" imgW="990170" imgH="304668" progId="Equation.3">
                  <p:embed/>
                </p:oleObj>
              </mc:Choice>
              <mc:Fallback>
                <p:oleObj name="Equation" r:id="rId4" imgW="990170" imgH="30466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850" y="1387475"/>
                        <a:ext cx="29432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2076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ChangeArrowheads="1"/>
          </p:cNvSpPr>
          <p:nvPr/>
        </p:nvSpPr>
        <p:spPr bwMode="auto">
          <a:xfrm>
            <a:off x="2055813" y="268288"/>
            <a:ext cx="63357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endParaRPr lang="en-US" sz="3200">
              <a:solidFill>
                <a:schemeClr val="tx2"/>
              </a:solidFill>
              <a:ea typeface="ＭＳ Ｐゴシック" charset="0"/>
              <a:cs typeface="ＭＳ Ｐゴシック" charset="0"/>
            </a:endParaRPr>
          </a:p>
        </p:txBody>
      </p:sp>
      <p:sp>
        <p:nvSpPr>
          <p:cNvPr id="101378" name="Rectangle 3"/>
          <p:cNvSpPr>
            <a:spLocks noGrp="1" noChangeArrowheads="1"/>
          </p:cNvSpPr>
          <p:nvPr>
            <p:ph type="title" idx="4294967295"/>
          </p:nvPr>
        </p:nvSpPr>
        <p:spPr>
          <a:xfrm>
            <a:off x="1022350" y="144463"/>
            <a:ext cx="7369175" cy="1306512"/>
          </a:xfrm>
        </p:spPr>
        <p:txBody>
          <a:bodyPr/>
          <a:lstStyle/>
          <a:p>
            <a:pPr algn="l" eaLnBrk="1" hangingPunct="1"/>
            <a:r>
              <a:rPr lang="en-US">
                <a:latin typeface="Arial" charset="0"/>
                <a:ea typeface="ヒラギノ角ゴ Pro W3" charset="0"/>
                <a:cs typeface="ヒラギノ角ゴ Pro W3" charset="0"/>
              </a:rPr>
              <a:t>An  ideal (large) capacitor has charge Q.  </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A neutral linear</a:t>
            </a:r>
            <a:r>
              <a:rPr lang="en-US" i="1">
                <a:latin typeface="Arial" charset="0"/>
                <a:ea typeface="ヒラギノ角ゴ Pro W3" charset="0"/>
                <a:cs typeface="ヒラギノ角ゴ Pro W3" charset="0"/>
              </a:rPr>
              <a:t> </a:t>
            </a:r>
            <a:r>
              <a:rPr lang="en-US">
                <a:latin typeface="Arial" charset="0"/>
                <a:ea typeface="ヒラギノ角ゴ Pro W3" charset="0"/>
                <a:cs typeface="ヒラギノ角ゴ Pro W3" charset="0"/>
              </a:rPr>
              <a:t>dielectric is inserted into the gap.</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We want to find </a:t>
            </a:r>
            <a:r>
              <a:rPr lang="en-US" b="1">
                <a:latin typeface="Arial" charset="0"/>
                <a:ea typeface="ヒラギノ角ゴ Pro W3" charset="0"/>
                <a:cs typeface="ヒラギノ角ゴ Pro W3" charset="0"/>
              </a:rPr>
              <a:t>D </a:t>
            </a:r>
            <a:r>
              <a:rPr lang="en-US">
                <a:latin typeface="Arial" charset="0"/>
                <a:ea typeface="ヒラギノ角ゴ Pro W3" charset="0"/>
                <a:cs typeface="ヒラギノ角ゴ Pro W3" charset="0"/>
              </a:rPr>
              <a:t>in the dielectric</a:t>
            </a:r>
            <a:r>
              <a:rPr lang="en-US" b="1">
                <a:latin typeface="Arial" charset="0"/>
                <a:ea typeface="ヒラギノ角ゴ Pro W3" charset="0"/>
                <a:cs typeface="ヒラギノ角ゴ Pro W3" charset="0"/>
              </a:rPr>
              <a:t>.</a:t>
            </a:r>
            <a:endParaRPr lang="en-US" sz="3200">
              <a:latin typeface="Arial" charset="0"/>
              <a:ea typeface="ヒラギノ角ゴ Pro W3" charset="0"/>
              <a:cs typeface="ヒラギノ角ゴ Pro W3" charset="0"/>
            </a:endParaRPr>
          </a:p>
        </p:txBody>
      </p:sp>
      <p:sp>
        <p:nvSpPr>
          <p:cNvPr id="101379" name="Text Box 17"/>
          <p:cNvSpPr txBox="1">
            <a:spLocks noChangeArrowheads="1"/>
          </p:cNvSpPr>
          <p:nvPr/>
        </p:nvSpPr>
        <p:spPr bwMode="auto">
          <a:xfrm>
            <a:off x="609600" y="4191000"/>
            <a:ext cx="80772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ea typeface="ＭＳ Ｐゴシック" charset="0"/>
                <a:cs typeface="ＭＳ Ｐゴシック" charset="0"/>
              </a:rPr>
              <a:t>A) </a:t>
            </a:r>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sym typeface="Symbol" charset="0"/>
              </a:rPr>
              <a:t>f </a:t>
            </a:r>
            <a:r>
              <a:rPr lang="en-US" sz="2800">
                <a:latin typeface="Symbol" charset="0"/>
                <a:ea typeface="ＭＳ Ｐゴシック" charset="0"/>
                <a:cs typeface="ＭＳ Ｐゴシック" charset="0"/>
                <a:sym typeface="Symbol" charset="0"/>
              </a:rPr>
              <a:t></a:t>
            </a:r>
            <a:r>
              <a:rPr lang="en-US" sz="2800">
                <a:ea typeface="ＭＳ Ｐゴシック" charset="0"/>
                <a:cs typeface="ＭＳ Ｐゴシック" charset="0"/>
              </a:rPr>
              <a:t>              	B) </a:t>
            </a:r>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rPr>
              <a:t>B </a:t>
            </a:r>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rPr>
              <a:t>               </a:t>
            </a:r>
            <a:r>
              <a:rPr lang="en-US" sz="2800">
                <a:ea typeface="ＭＳ Ｐゴシック" charset="0"/>
                <a:cs typeface="ＭＳ Ｐゴシック" charset="0"/>
              </a:rPr>
              <a:t>C) (</a:t>
            </a:r>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sym typeface="Symbol" charset="0"/>
              </a:rPr>
              <a:t>f </a:t>
            </a:r>
            <a:r>
              <a:rPr lang="en-US" sz="2800">
                <a:latin typeface="Symbol" charset="0"/>
                <a:ea typeface="ＭＳ Ｐゴシック" charset="0"/>
                <a:cs typeface="ＭＳ Ｐゴシック" charset="0"/>
                <a:sym typeface="Symbol" charset="0"/>
              </a:rPr>
              <a:t> </a:t>
            </a:r>
            <a:r>
              <a:rPr lang="en-US" sz="2800" baseline="-25000">
                <a:ea typeface="ＭＳ Ｐゴシック" charset="0"/>
                <a:cs typeface="ＭＳ Ｐゴシック" charset="0"/>
              </a:rPr>
              <a:t>B</a:t>
            </a:r>
            <a:r>
              <a:rPr lang="en-US" sz="2800">
                <a:latin typeface="Symbol" charset="0"/>
                <a:ea typeface="ＭＳ Ｐゴシック" charset="0"/>
                <a:cs typeface="ＭＳ Ｐゴシック" charset="0"/>
                <a:sym typeface="Symbol" charset="0"/>
              </a:rPr>
              <a:t>)A</a:t>
            </a:r>
            <a:endParaRPr lang="en-US" sz="2800">
              <a:ea typeface="ＭＳ Ｐゴシック" charset="0"/>
              <a:cs typeface="ＭＳ Ｐゴシック" charset="0"/>
            </a:endParaRPr>
          </a:p>
          <a:p>
            <a:pPr eaLnBrk="1" hangingPunct="1">
              <a:lnSpc>
                <a:spcPct val="110000"/>
              </a:lnSpc>
              <a:buFont typeface="Arial" charset="0"/>
              <a:buNone/>
            </a:pPr>
            <a:r>
              <a:rPr lang="en-US" sz="2800">
                <a:ea typeface="ＭＳ Ｐゴシック" charset="0"/>
                <a:cs typeface="ＭＳ Ｐゴシック" charset="0"/>
              </a:rPr>
              <a:t>D) (</a:t>
            </a:r>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sym typeface="Symbol" charset="0"/>
              </a:rPr>
              <a:t>f</a:t>
            </a:r>
            <a:r>
              <a:rPr lang="en-US" sz="2800">
                <a:ea typeface="ＭＳ Ｐゴシック" charset="0"/>
                <a:cs typeface="ＭＳ Ｐゴシック" charset="0"/>
              </a:rPr>
              <a:t> </a:t>
            </a:r>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rPr>
              <a:t>B</a:t>
            </a:r>
            <a:r>
              <a:rPr lang="en-US" sz="2800">
                <a:ea typeface="ＭＳ Ｐゴシック" charset="0"/>
                <a:cs typeface="ＭＳ Ｐゴシック" charset="0"/>
              </a:rPr>
              <a:t>)</a:t>
            </a:r>
            <a:r>
              <a:rPr lang="en-US" sz="2800">
                <a:latin typeface="Symbol" charset="0"/>
                <a:ea typeface="ＭＳ Ｐゴシック" charset="0"/>
                <a:cs typeface="ＭＳ Ｐゴシック" charset="0"/>
                <a:sym typeface="Symbol" charset="0"/>
              </a:rPr>
              <a:t></a:t>
            </a:r>
            <a:r>
              <a:rPr lang="en-US" sz="2800">
                <a:ea typeface="ＭＳ Ｐゴシック" charset="0"/>
                <a:cs typeface="ＭＳ Ｐゴシック" charset="0"/>
              </a:rPr>
              <a:t>     	E) Something else</a:t>
            </a:r>
          </a:p>
        </p:txBody>
      </p:sp>
      <p:grpSp>
        <p:nvGrpSpPr>
          <p:cNvPr id="101380" name="Group 22"/>
          <p:cNvGrpSpPr>
            <a:grpSpLocks/>
          </p:cNvGrpSpPr>
          <p:nvPr/>
        </p:nvGrpSpPr>
        <p:grpSpPr bwMode="auto">
          <a:xfrm>
            <a:off x="4884738" y="1443038"/>
            <a:ext cx="3503612" cy="2290762"/>
            <a:chOff x="2957" y="893"/>
            <a:chExt cx="2207" cy="1443"/>
          </a:xfrm>
        </p:grpSpPr>
        <p:sp>
          <p:nvSpPr>
            <p:cNvPr id="101384" name="Rectangle 14"/>
            <p:cNvSpPr>
              <a:spLocks noChangeArrowheads="1"/>
            </p:cNvSpPr>
            <p:nvPr/>
          </p:nvSpPr>
          <p:spPr bwMode="auto">
            <a:xfrm>
              <a:off x="2957" y="1278"/>
              <a:ext cx="2207" cy="672"/>
            </a:xfrm>
            <a:prstGeom prst="rect">
              <a:avLst/>
            </a:prstGeom>
            <a:solidFill>
              <a:schemeClr val="accent1"/>
            </a:solidFill>
            <a:ln w="9525">
              <a:solidFill>
                <a:schemeClr val="tx1"/>
              </a:solidFill>
              <a:miter lim="800000"/>
              <a:headEnd/>
              <a:tailEnd/>
            </a:ln>
          </p:spPr>
          <p:txBody>
            <a:bodyPr wrap="none" anchor="ctr"/>
            <a:lstStyle/>
            <a:p>
              <a:pPr defTabSz="457200" eaLnBrk="1" hangingPunct="1"/>
              <a:endParaRPr lang="en-US" sz="1800">
                <a:ea typeface="ＭＳ Ｐゴシック" charset="0"/>
                <a:cs typeface="ＭＳ Ｐゴシック" charset="0"/>
              </a:endParaRPr>
            </a:p>
          </p:txBody>
        </p:sp>
        <p:sp>
          <p:nvSpPr>
            <p:cNvPr id="101385" name="Rectangle 11"/>
            <p:cNvSpPr>
              <a:spLocks noChangeArrowheads="1"/>
            </p:cNvSpPr>
            <p:nvPr/>
          </p:nvSpPr>
          <p:spPr bwMode="auto">
            <a:xfrm>
              <a:off x="3757" y="1950"/>
              <a:ext cx="390" cy="259"/>
            </a:xfrm>
            <a:prstGeom prst="rect">
              <a:avLst/>
            </a:prstGeom>
            <a:solidFill>
              <a:srgbClr val="FF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pPr algn="ctr" defTabSz="457200" eaLnBrk="1" hangingPunct="1"/>
              <a:r>
                <a:rPr lang="en-US" sz="1800">
                  <a:ea typeface="ＭＳ Ｐゴシック" charset="0"/>
                  <a:cs typeface="ＭＳ Ｐゴシック" charset="0"/>
                  <a:sym typeface="Symbol" charset="0"/>
                </a:rPr>
                <a:t></a:t>
              </a:r>
              <a:r>
                <a:rPr lang="en-US" sz="2800">
                  <a:latin typeface="Symbol" charset="0"/>
                  <a:ea typeface="ＭＳ Ｐゴシック" charset="0"/>
                  <a:cs typeface="ＭＳ Ｐゴシック" charset="0"/>
                </a:rPr>
                <a:t>s</a:t>
              </a:r>
              <a:r>
                <a:rPr lang="en-US" sz="2800" baseline="-25000">
                  <a:ea typeface="ＭＳ Ｐゴシック" charset="0"/>
                  <a:cs typeface="ＭＳ Ｐゴシック" charset="0"/>
                </a:rPr>
                <a:t>f</a:t>
              </a:r>
            </a:p>
          </p:txBody>
        </p:sp>
        <p:sp>
          <p:nvSpPr>
            <p:cNvPr id="101386" name="Text Box 13"/>
            <p:cNvSpPr txBox="1">
              <a:spLocks noChangeArrowheads="1"/>
            </p:cNvSpPr>
            <p:nvPr/>
          </p:nvSpPr>
          <p:spPr bwMode="auto">
            <a:xfrm>
              <a:off x="3886" y="1206"/>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rPr>
                <a:t>B</a:t>
              </a:r>
              <a:endParaRPr lang="en-US" sz="2800">
                <a:ea typeface="ＭＳ Ｐゴシック" charset="0"/>
                <a:cs typeface="ＭＳ Ｐゴシック" charset="0"/>
              </a:endParaRPr>
            </a:p>
          </p:txBody>
        </p:sp>
        <p:sp>
          <p:nvSpPr>
            <p:cNvPr id="101387" name="Text Box 14"/>
            <p:cNvSpPr txBox="1">
              <a:spLocks noChangeArrowheads="1"/>
            </p:cNvSpPr>
            <p:nvPr/>
          </p:nvSpPr>
          <p:spPr bwMode="auto">
            <a:xfrm>
              <a:off x="3932" y="1623"/>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rPr>
                <a:t>B</a:t>
              </a:r>
              <a:endParaRPr lang="en-US" sz="2800">
                <a:ea typeface="ＭＳ Ｐゴシック" charset="0"/>
                <a:cs typeface="ＭＳ Ｐゴシック" charset="0"/>
              </a:endParaRPr>
            </a:p>
          </p:txBody>
        </p:sp>
        <p:sp>
          <p:nvSpPr>
            <p:cNvPr id="101388" name="AutoShape 15"/>
            <p:cNvSpPr>
              <a:spLocks noChangeArrowheads="1"/>
            </p:cNvSpPr>
            <p:nvPr/>
          </p:nvSpPr>
          <p:spPr bwMode="auto">
            <a:xfrm>
              <a:off x="3076" y="985"/>
              <a:ext cx="705" cy="743"/>
            </a:xfrm>
            <a:prstGeom prst="cube">
              <a:avLst>
                <a:gd name="adj" fmla="val 29236"/>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101389" name="Text Box 16"/>
            <p:cNvSpPr txBox="1">
              <a:spLocks noChangeArrowheads="1"/>
            </p:cNvSpPr>
            <p:nvPr/>
          </p:nvSpPr>
          <p:spPr bwMode="auto">
            <a:xfrm>
              <a:off x="3316" y="95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Symbol" charset="0"/>
                  <a:ea typeface="ＭＳ Ｐゴシック" charset="0"/>
                  <a:cs typeface="ＭＳ Ｐゴシック" charset="0"/>
                  <a:sym typeface="Symbol" charset="0"/>
                </a:rPr>
                <a:t></a:t>
              </a:r>
              <a:endParaRPr lang="en-US" sz="1800">
                <a:ea typeface="ＭＳ Ｐゴシック" charset="0"/>
                <a:cs typeface="ＭＳ Ｐゴシック" charset="0"/>
              </a:endParaRPr>
            </a:p>
          </p:txBody>
        </p:sp>
        <p:sp>
          <p:nvSpPr>
            <p:cNvPr id="101390" name="Rectangle 17"/>
            <p:cNvSpPr>
              <a:spLocks noChangeArrowheads="1"/>
            </p:cNvSpPr>
            <p:nvPr/>
          </p:nvSpPr>
          <p:spPr bwMode="auto">
            <a:xfrm>
              <a:off x="2957" y="1983"/>
              <a:ext cx="2207" cy="35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101391" name="Rectangle 18"/>
            <p:cNvSpPr>
              <a:spLocks noChangeArrowheads="1"/>
            </p:cNvSpPr>
            <p:nvPr/>
          </p:nvSpPr>
          <p:spPr bwMode="auto">
            <a:xfrm>
              <a:off x="2957" y="893"/>
              <a:ext cx="2207" cy="35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101392" name="Rectangle 11"/>
            <p:cNvSpPr>
              <a:spLocks noChangeArrowheads="1"/>
            </p:cNvSpPr>
            <p:nvPr/>
          </p:nvSpPr>
          <p:spPr bwMode="auto">
            <a:xfrm>
              <a:off x="4017" y="950"/>
              <a:ext cx="390" cy="259"/>
            </a:xfrm>
            <a:prstGeom prst="rect">
              <a:avLst/>
            </a:prstGeom>
            <a:solidFill>
              <a:srgbClr val="FF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pPr algn="ctr" defTabSz="457200" eaLnBrk="1" hangingPunct="1"/>
              <a:r>
                <a:rPr lang="en-US" sz="2800" dirty="0">
                  <a:ea typeface="ＭＳ Ｐゴシック" charset="0"/>
                  <a:cs typeface="ＭＳ Ｐゴシック" charset="0"/>
                </a:rPr>
                <a:t>+</a:t>
              </a:r>
              <a:r>
                <a:rPr lang="en-US" sz="2800" dirty="0" err="1" smtClean="0">
                  <a:latin typeface="Symbol" charset="0"/>
                  <a:ea typeface="ＭＳ Ｐゴシック" charset="0"/>
                  <a:cs typeface="ＭＳ Ｐゴシック" charset="0"/>
                </a:rPr>
                <a:t>s</a:t>
              </a:r>
              <a:r>
                <a:rPr lang="en-US" sz="2800" baseline="-25000" dirty="0" err="1" smtClean="0">
                  <a:ea typeface="ＭＳ Ｐゴシック" charset="0"/>
                  <a:cs typeface="ＭＳ Ｐゴシック" charset="0"/>
                </a:rPr>
                <a:t>f</a:t>
              </a:r>
              <a:endParaRPr lang="en-US" sz="2800" dirty="0">
                <a:ea typeface="ＭＳ Ｐゴシック" charset="0"/>
                <a:cs typeface="ＭＳ Ｐゴシック" charset="0"/>
              </a:endParaRPr>
            </a:p>
          </p:txBody>
        </p:sp>
      </p:grpSp>
      <p:sp>
        <p:nvSpPr>
          <p:cNvPr id="101381" name="Text Box 20"/>
          <p:cNvSpPr txBox="1">
            <a:spLocks noChangeArrowheads="1"/>
          </p:cNvSpPr>
          <p:nvPr/>
        </p:nvSpPr>
        <p:spPr bwMode="auto">
          <a:xfrm>
            <a:off x="206375" y="2433638"/>
            <a:ext cx="467677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solidFill>
                  <a:schemeClr val="accent2"/>
                </a:solidFill>
                <a:ea typeface="ＭＳ Ｐゴシック" charset="0"/>
                <a:cs typeface="ＭＳ Ｐゴシック" charset="0"/>
              </a:rPr>
              <a:t>For the Gaussian pillbox shown, </a:t>
            </a:r>
          </a:p>
          <a:p>
            <a:pPr eaLnBrk="1" hangingPunct="1"/>
            <a:r>
              <a:rPr lang="en-US">
                <a:solidFill>
                  <a:schemeClr val="accent2"/>
                </a:solidFill>
                <a:ea typeface="ＭＳ Ｐゴシック" charset="0"/>
                <a:cs typeface="ＭＳ Ｐゴシック" charset="0"/>
              </a:rPr>
              <a:t>what is </a:t>
            </a:r>
            <a:r>
              <a:rPr lang="en-US" sz="2800">
                <a:solidFill>
                  <a:schemeClr val="accent2"/>
                </a:solidFill>
                <a:ea typeface="ＭＳ Ｐゴシック" charset="0"/>
                <a:cs typeface="ＭＳ Ｐゴシック" charset="0"/>
              </a:rPr>
              <a:t>Q</a:t>
            </a:r>
            <a:r>
              <a:rPr lang="en-US" sz="3200" baseline="-25000">
                <a:solidFill>
                  <a:schemeClr val="accent2"/>
                </a:solidFill>
                <a:ea typeface="ＭＳ Ｐゴシック" charset="0"/>
                <a:cs typeface="ＭＳ Ｐゴシック" charset="0"/>
              </a:rPr>
              <a:t>free,enclosed</a:t>
            </a:r>
            <a:r>
              <a:rPr lang="en-US">
                <a:solidFill>
                  <a:schemeClr val="accent2"/>
                </a:solidFill>
                <a:ea typeface="ＭＳ Ｐゴシック" charset="0"/>
                <a:cs typeface="ＭＳ Ｐゴシック" charset="0"/>
              </a:rPr>
              <a:t>?</a:t>
            </a:r>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p:txBody>
      </p:sp>
      <p:sp>
        <p:nvSpPr>
          <p:cNvPr id="101382" name="Text Box 21"/>
          <p:cNvSpPr txBox="1">
            <a:spLocks noChangeArrowheads="1"/>
          </p:cNvSpPr>
          <p:nvPr/>
        </p:nvSpPr>
        <p:spPr bwMode="auto">
          <a:xfrm>
            <a:off x="0" y="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MD8-4</a:t>
            </a:r>
          </a:p>
        </p:txBody>
      </p:sp>
      <p:graphicFrame>
        <p:nvGraphicFramePr>
          <p:cNvPr id="101383" name="Object 2"/>
          <p:cNvGraphicFramePr>
            <a:graphicFrameLocks noChangeAspect="1"/>
          </p:cNvGraphicFramePr>
          <p:nvPr/>
        </p:nvGraphicFramePr>
        <p:xfrm>
          <a:off x="831850" y="1387475"/>
          <a:ext cx="2943225" cy="904875"/>
        </p:xfrm>
        <a:graphic>
          <a:graphicData uri="http://schemas.openxmlformats.org/presentationml/2006/ole">
            <mc:AlternateContent xmlns:mc="http://schemas.openxmlformats.org/markup-compatibility/2006">
              <mc:Choice xmlns:v="urn:schemas-microsoft-com:vml" Requires="v">
                <p:oleObj spid="_x0000_s369670" name="Equation" r:id="rId4" imgW="990170" imgH="304668" progId="Equation.3">
                  <p:embed/>
                </p:oleObj>
              </mc:Choice>
              <mc:Fallback>
                <p:oleObj name="Equation" r:id="rId4" imgW="990170" imgH="30466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850" y="1387475"/>
                        <a:ext cx="29432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83101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ChangeArrowheads="1"/>
          </p:cNvSpPr>
          <p:nvPr/>
        </p:nvSpPr>
        <p:spPr bwMode="auto">
          <a:xfrm>
            <a:off x="2055813" y="268288"/>
            <a:ext cx="63357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endParaRPr lang="en-US" sz="3200">
              <a:solidFill>
                <a:schemeClr val="tx2"/>
              </a:solidFill>
              <a:ea typeface="ＭＳ Ｐゴシック" charset="0"/>
              <a:cs typeface="ＭＳ Ｐゴシック" charset="0"/>
            </a:endParaRPr>
          </a:p>
        </p:txBody>
      </p:sp>
      <p:sp>
        <p:nvSpPr>
          <p:cNvPr id="101378" name="Rectangle 3"/>
          <p:cNvSpPr>
            <a:spLocks noGrp="1" noChangeArrowheads="1"/>
          </p:cNvSpPr>
          <p:nvPr>
            <p:ph type="title" idx="4294967295"/>
          </p:nvPr>
        </p:nvSpPr>
        <p:spPr>
          <a:xfrm>
            <a:off x="1022350" y="144463"/>
            <a:ext cx="7369175" cy="1306512"/>
          </a:xfrm>
        </p:spPr>
        <p:txBody>
          <a:bodyPr/>
          <a:lstStyle/>
          <a:p>
            <a:pPr algn="l" eaLnBrk="1" hangingPunct="1"/>
            <a:r>
              <a:rPr lang="en-US" dirty="0">
                <a:latin typeface="Arial" charset="0"/>
                <a:ea typeface="ヒラギノ角ゴ Pro W3" charset="0"/>
                <a:cs typeface="ヒラギノ角ゴ Pro W3" charset="0"/>
              </a:rPr>
              <a:t>An  ideal (large) capacitor has charge Q.  </a:t>
            </a:r>
            <a:br>
              <a:rPr lang="en-US" dirty="0">
                <a:latin typeface="Arial" charset="0"/>
                <a:ea typeface="ヒラギノ角ゴ Pro W3" charset="0"/>
                <a:cs typeface="ヒラギノ角ゴ Pro W3" charset="0"/>
              </a:rPr>
            </a:br>
            <a:r>
              <a:rPr lang="en-US" dirty="0">
                <a:latin typeface="Arial" charset="0"/>
                <a:ea typeface="ヒラギノ角ゴ Pro W3" charset="0"/>
                <a:cs typeface="ヒラギノ角ゴ Pro W3" charset="0"/>
              </a:rPr>
              <a:t>A neutral linear</a:t>
            </a:r>
            <a:r>
              <a:rPr lang="en-US" i="1" dirty="0">
                <a:latin typeface="Arial" charset="0"/>
                <a:ea typeface="ヒラギノ角ゴ Pro W3" charset="0"/>
                <a:cs typeface="ヒラギノ角ゴ Pro W3" charset="0"/>
              </a:rPr>
              <a:t> </a:t>
            </a:r>
            <a:r>
              <a:rPr lang="en-US" dirty="0">
                <a:latin typeface="Arial" charset="0"/>
                <a:ea typeface="ヒラギノ角ゴ Pro W3" charset="0"/>
                <a:cs typeface="ヒラギノ角ゴ Pro W3" charset="0"/>
              </a:rPr>
              <a:t>dielectric is inserted into the gap.</a:t>
            </a:r>
            <a:br>
              <a:rPr lang="en-US" dirty="0">
                <a:latin typeface="Arial" charset="0"/>
                <a:ea typeface="ヒラギノ角ゴ Pro W3" charset="0"/>
                <a:cs typeface="ヒラギノ角ゴ Pro W3" charset="0"/>
              </a:rPr>
            </a:br>
            <a:r>
              <a:rPr lang="en-US" dirty="0">
                <a:latin typeface="Arial" charset="0"/>
                <a:ea typeface="ヒラギノ角ゴ Pro W3" charset="0"/>
                <a:cs typeface="ヒラギノ角ゴ Pro W3" charset="0"/>
              </a:rPr>
              <a:t>We want to find </a:t>
            </a:r>
            <a:r>
              <a:rPr lang="en-US" b="1" dirty="0">
                <a:latin typeface="Arial" charset="0"/>
                <a:ea typeface="ヒラギノ角ゴ Pro W3" charset="0"/>
                <a:cs typeface="ヒラギノ角ゴ Pro W3" charset="0"/>
              </a:rPr>
              <a:t>D </a:t>
            </a:r>
            <a:r>
              <a:rPr lang="en-US" dirty="0">
                <a:latin typeface="Arial" charset="0"/>
                <a:ea typeface="ヒラギノ角ゴ Pro W3" charset="0"/>
                <a:cs typeface="ヒラギノ角ゴ Pro W3" charset="0"/>
              </a:rPr>
              <a:t>in the dielectric</a:t>
            </a:r>
            <a:r>
              <a:rPr lang="en-US" b="1" dirty="0">
                <a:latin typeface="Arial" charset="0"/>
                <a:ea typeface="ヒラギノ角ゴ Pro W3" charset="0"/>
                <a:cs typeface="ヒラギノ角ゴ Pro W3" charset="0"/>
              </a:rPr>
              <a:t>.</a:t>
            </a:r>
            <a:endParaRPr lang="en-US" sz="3200" dirty="0">
              <a:latin typeface="Arial" charset="0"/>
              <a:ea typeface="ヒラギノ角ゴ Pro W3" charset="0"/>
              <a:cs typeface="ヒラギノ角ゴ Pro W3" charset="0"/>
            </a:endParaRPr>
          </a:p>
        </p:txBody>
      </p:sp>
      <p:sp>
        <p:nvSpPr>
          <p:cNvPr id="101379" name="Text Box 17"/>
          <p:cNvSpPr txBox="1">
            <a:spLocks noChangeArrowheads="1"/>
          </p:cNvSpPr>
          <p:nvPr/>
        </p:nvSpPr>
        <p:spPr bwMode="auto">
          <a:xfrm>
            <a:off x="457203" y="4512727"/>
            <a:ext cx="8077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marL="514350" indent="-514350" eaLnBrk="1" hangingPunct="1">
              <a:buAutoNum type="alphaUcParenR"/>
            </a:pPr>
            <a:r>
              <a:rPr lang="en-US" sz="2800" dirty="0" smtClean="0"/>
              <a:t>It must be zero in there</a:t>
            </a:r>
          </a:p>
          <a:p>
            <a:pPr marL="514350" indent="-514350" eaLnBrk="1" hangingPunct="1">
              <a:buAutoNum type="alphaUcParenR"/>
            </a:pPr>
            <a:r>
              <a:rPr lang="en-US" sz="2800" dirty="0" smtClean="0">
                <a:ea typeface="ＭＳ Ｐゴシック" charset="0"/>
                <a:cs typeface="ＭＳ Ｐゴシック" charset="0"/>
              </a:rPr>
              <a:t>It depends</a:t>
            </a:r>
          </a:p>
          <a:p>
            <a:pPr marL="514350" indent="-514350" eaLnBrk="1" hangingPunct="1">
              <a:buAutoNum type="alphaUcParenR"/>
            </a:pPr>
            <a:r>
              <a:rPr lang="en-US" sz="2800" dirty="0" smtClean="0">
                <a:ea typeface="ＭＳ Ｐゴシック" charset="0"/>
                <a:cs typeface="ＭＳ Ｐゴシック" charset="0"/>
              </a:rPr>
              <a:t>It is definitely NOT zero in there…</a:t>
            </a:r>
            <a:endParaRPr lang="en-US" sz="2800" dirty="0">
              <a:ea typeface="ＭＳ Ｐゴシック" charset="0"/>
              <a:cs typeface="ＭＳ Ｐゴシック" charset="0"/>
            </a:endParaRPr>
          </a:p>
        </p:txBody>
      </p:sp>
      <p:grpSp>
        <p:nvGrpSpPr>
          <p:cNvPr id="101380" name="Group 22"/>
          <p:cNvGrpSpPr>
            <a:grpSpLocks/>
          </p:cNvGrpSpPr>
          <p:nvPr/>
        </p:nvGrpSpPr>
        <p:grpSpPr bwMode="auto">
          <a:xfrm>
            <a:off x="4884738" y="1443038"/>
            <a:ext cx="3503612" cy="2290762"/>
            <a:chOff x="2957" y="893"/>
            <a:chExt cx="2207" cy="1443"/>
          </a:xfrm>
        </p:grpSpPr>
        <p:sp>
          <p:nvSpPr>
            <p:cNvPr id="101384" name="Rectangle 14"/>
            <p:cNvSpPr>
              <a:spLocks noChangeArrowheads="1"/>
            </p:cNvSpPr>
            <p:nvPr/>
          </p:nvSpPr>
          <p:spPr bwMode="auto">
            <a:xfrm>
              <a:off x="2957" y="1278"/>
              <a:ext cx="2207" cy="672"/>
            </a:xfrm>
            <a:prstGeom prst="rect">
              <a:avLst/>
            </a:prstGeom>
            <a:solidFill>
              <a:schemeClr val="accent1"/>
            </a:solidFill>
            <a:ln w="9525">
              <a:solidFill>
                <a:schemeClr val="tx1"/>
              </a:solidFill>
              <a:miter lim="800000"/>
              <a:headEnd/>
              <a:tailEnd/>
            </a:ln>
          </p:spPr>
          <p:txBody>
            <a:bodyPr wrap="none" anchor="ctr"/>
            <a:lstStyle/>
            <a:p>
              <a:pPr defTabSz="457200" eaLnBrk="1" hangingPunct="1"/>
              <a:endParaRPr lang="en-US" sz="1800">
                <a:ea typeface="ＭＳ Ｐゴシック" charset="0"/>
                <a:cs typeface="ＭＳ Ｐゴシック" charset="0"/>
              </a:endParaRPr>
            </a:p>
          </p:txBody>
        </p:sp>
        <p:sp>
          <p:nvSpPr>
            <p:cNvPr id="101385" name="Rectangle 11"/>
            <p:cNvSpPr>
              <a:spLocks noChangeArrowheads="1"/>
            </p:cNvSpPr>
            <p:nvPr/>
          </p:nvSpPr>
          <p:spPr bwMode="auto">
            <a:xfrm>
              <a:off x="3757" y="1950"/>
              <a:ext cx="390" cy="259"/>
            </a:xfrm>
            <a:prstGeom prst="rect">
              <a:avLst/>
            </a:prstGeom>
            <a:solidFill>
              <a:srgbClr val="FF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pPr algn="ctr" defTabSz="457200" eaLnBrk="1" hangingPunct="1"/>
              <a:r>
                <a:rPr lang="en-US" sz="1800">
                  <a:ea typeface="ＭＳ Ｐゴシック" charset="0"/>
                  <a:cs typeface="ＭＳ Ｐゴシック" charset="0"/>
                  <a:sym typeface="Symbol" charset="0"/>
                </a:rPr>
                <a:t></a:t>
              </a:r>
              <a:r>
                <a:rPr lang="en-US" sz="2800">
                  <a:latin typeface="Symbol" charset="0"/>
                  <a:ea typeface="ＭＳ Ｐゴシック" charset="0"/>
                  <a:cs typeface="ＭＳ Ｐゴシック" charset="0"/>
                </a:rPr>
                <a:t>s</a:t>
              </a:r>
              <a:r>
                <a:rPr lang="en-US" sz="2800" baseline="-25000">
                  <a:ea typeface="ＭＳ Ｐゴシック" charset="0"/>
                  <a:cs typeface="ＭＳ Ｐゴシック" charset="0"/>
                </a:rPr>
                <a:t>f</a:t>
              </a:r>
            </a:p>
          </p:txBody>
        </p:sp>
        <p:sp>
          <p:nvSpPr>
            <p:cNvPr id="101386" name="Text Box 13"/>
            <p:cNvSpPr txBox="1">
              <a:spLocks noChangeArrowheads="1"/>
            </p:cNvSpPr>
            <p:nvPr/>
          </p:nvSpPr>
          <p:spPr bwMode="auto">
            <a:xfrm>
              <a:off x="3886" y="1206"/>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rPr>
                <a:t>B</a:t>
              </a:r>
              <a:endParaRPr lang="en-US" sz="2800">
                <a:ea typeface="ＭＳ Ｐゴシック" charset="0"/>
                <a:cs typeface="ＭＳ Ｐゴシック" charset="0"/>
              </a:endParaRPr>
            </a:p>
          </p:txBody>
        </p:sp>
        <p:sp>
          <p:nvSpPr>
            <p:cNvPr id="101387" name="Text Box 14"/>
            <p:cNvSpPr txBox="1">
              <a:spLocks noChangeArrowheads="1"/>
            </p:cNvSpPr>
            <p:nvPr/>
          </p:nvSpPr>
          <p:spPr bwMode="auto">
            <a:xfrm>
              <a:off x="3932" y="1623"/>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rPr>
                <a:t>B</a:t>
              </a:r>
              <a:endParaRPr lang="en-US" sz="2800">
                <a:ea typeface="ＭＳ Ｐゴシック" charset="0"/>
                <a:cs typeface="ＭＳ Ｐゴシック" charset="0"/>
              </a:endParaRPr>
            </a:p>
          </p:txBody>
        </p:sp>
        <p:sp>
          <p:nvSpPr>
            <p:cNvPr id="101388" name="AutoShape 15"/>
            <p:cNvSpPr>
              <a:spLocks noChangeArrowheads="1"/>
            </p:cNvSpPr>
            <p:nvPr/>
          </p:nvSpPr>
          <p:spPr bwMode="auto">
            <a:xfrm>
              <a:off x="3076" y="985"/>
              <a:ext cx="705" cy="743"/>
            </a:xfrm>
            <a:prstGeom prst="cube">
              <a:avLst>
                <a:gd name="adj" fmla="val 29236"/>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101389" name="Text Box 16"/>
            <p:cNvSpPr txBox="1">
              <a:spLocks noChangeArrowheads="1"/>
            </p:cNvSpPr>
            <p:nvPr/>
          </p:nvSpPr>
          <p:spPr bwMode="auto">
            <a:xfrm>
              <a:off x="3316" y="95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Symbol" charset="0"/>
                  <a:ea typeface="ＭＳ Ｐゴシック" charset="0"/>
                  <a:cs typeface="ＭＳ Ｐゴシック" charset="0"/>
                  <a:sym typeface="Symbol" charset="0"/>
                </a:rPr>
                <a:t></a:t>
              </a:r>
              <a:endParaRPr lang="en-US" sz="1800">
                <a:ea typeface="ＭＳ Ｐゴシック" charset="0"/>
                <a:cs typeface="ＭＳ Ｐゴシック" charset="0"/>
              </a:endParaRPr>
            </a:p>
          </p:txBody>
        </p:sp>
        <p:sp>
          <p:nvSpPr>
            <p:cNvPr id="101390" name="Rectangle 17"/>
            <p:cNvSpPr>
              <a:spLocks noChangeArrowheads="1"/>
            </p:cNvSpPr>
            <p:nvPr/>
          </p:nvSpPr>
          <p:spPr bwMode="auto">
            <a:xfrm>
              <a:off x="2957" y="1983"/>
              <a:ext cx="2207" cy="35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101391" name="Rectangle 18"/>
            <p:cNvSpPr>
              <a:spLocks noChangeArrowheads="1"/>
            </p:cNvSpPr>
            <p:nvPr/>
          </p:nvSpPr>
          <p:spPr bwMode="auto">
            <a:xfrm>
              <a:off x="2957" y="893"/>
              <a:ext cx="2207" cy="35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101392" name="Rectangle 11"/>
            <p:cNvSpPr>
              <a:spLocks noChangeArrowheads="1"/>
            </p:cNvSpPr>
            <p:nvPr/>
          </p:nvSpPr>
          <p:spPr bwMode="auto">
            <a:xfrm>
              <a:off x="4017" y="950"/>
              <a:ext cx="390" cy="259"/>
            </a:xfrm>
            <a:prstGeom prst="rect">
              <a:avLst/>
            </a:prstGeom>
            <a:solidFill>
              <a:srgbClr val="FF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pPr algn="ctr" defTabSz="457200" eaLnBrk="1" hangingPunct="1"/>
              <a:r>
                <a:rPr lang="en-US" sz="2800" dirty="0">
                  <a:ea typeface="ＭＳ Ｐゴシック" charset="0"/>
                  <a:cs typeface="ＭＳ Ｐゴシック" charset="0"/>
                </a:rPr>
                <a:t>+</a:t>
              </a:r>
              <a:r>
                <a:rPr lang="en-US" sz="2800" dirty="0" err="1" smtClean="0">
                  <a:latin typeface="Symbol" charset="0"/>
                  <a:ea typeface="ＭＳ Ｐゴシック" charset="0"/>
                  <a:cs typeface="ＭＳ Ｐゴシック" charset="0"/>
                </a:rPr>
                <a:t>s</a:t>
              </a:r>
              <a:r>
                <a:rPr lang="en-US" sz="2800" baseline="-25000" dirty="0" err="1" smtClean="0">
                  <a:ea typeface="ＭＳ Ｐゴシック" charset="0"/>
                  <a:cs typeface="ＭＳ Ｐゴシック" charset="0"/>
                </a:rPr>
                <a:t>f</a:t>
              </a:r>
              <a:endParaRPr lang="en-US" sz="2800" dirty="0">
                <a:ea typeface="ＭＳ Ｐゴシック" charset="0"/>
                <a:cs typeface="ＭＳ Ｐゴシック" charset="0"/>
              </a:endParaRPr>
            </a:p>
          </p:txBody>
        </p:sp>
      </p:grpSp>
      <p:sp>
        <p:nvSpPr>
          <p:cNvPr id="101381" name="Text Box 20"/>
          <p:cNvSpPr txBox="1">
            <a:spLocks noChangeArrowheads="1"/>
          </p:cNvSpPr>
          <p:nvPr/>
        </p:nvSpPr>
        <p:spPr bwMode="auto">
          <a:xfrm>
            <a:off x="629698" y="2772302"/>
            <a:ext cx="46767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dirty="0" smtClean="0">
                <a:solidFill>
                  <a:schemeClr val="accent2"/>
                </a:solidFill>
                <a:ea typeface="ＭＳ Ｐゴシック" charset="0"/>
                <a:cs typeface="ＭＳ Ｐゴシック" charset="0"/>
              </a:rPr>
              <a:t>Is D zero INSIDE the metal?</a:t>
            </a:r>
            <a:br>
              <a:rPr lang="en-US" dirty="0" smtClean="0">
                <a:solidFill>
                  <a:schemeClr val="accent2"/>
                </a:solidFill>
                <a:ea typeface="ＭＳ Ｐゴシック" charset="0"/>
                <a:cs typeface="ＭＳ Ｐゴシック" charset="0"/>
              </a:rPr>
            </a:br>
            <a:r>
              <a:rPr lang="en-US" dirty="0" smtClean="0">
                <a:solidFill>
                  <a:schemeClr val="accent2"/>
                </a:solidFill>
                <a:ea typeface="ＭＳ Ｐゴシック" charset="0"/>
                <a:cs typeface="ＭＳ Ｐゴシック" charset="0"/>
              </a:rPr>
              <a:t> (i.e. on the top face of our cubical Gaussian surface) </a:t>
            </a:r>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p:txBody>
      </p:sp>
      <p:sp>
        <p:nvSpPr>
          <p:cNvPr id="101382" name="Text Box 21"/>
          <p:cNvSpPr txBox="1">
            <a:spLocks noChangeArrowheads="1"/>
          </p:cNvSpPr>
          <p:nvPr/>
        </p:nvSpPr>
        <p:spPr bwMode="auto">
          <a:xfrm>
            <a:off x="0" y="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MD8-4</a:t>
            </a:r>
          </a:p>
        </p:txBody>
      </p:sp>
      <p:graphicFrame>
        <p:nvGraphicFramePr>
          <p:cNvPr id="101383" name="Object 2"/>
          <p:cNvGraphicFramePr>
            <a:graphicFrameLocks noChangeAspect="1"/>
          </p:cNvGraphicFramePr>
          <p:nvPr/>
        </p:nvGraphicFramePr>
        <p:xfrm>
          <a:off x="831850" y="1387475"/>
          <a:ext cx="2943225" cy="904875"/>
        </p:xfrm>
        <a:graphic>
          <a:graphicData uri="http://schemas.openxmlformats.org/presentationml/2006/ole">
            <mc:AlternateContent xmlns:mc="http://schemas.openxmlformats.org/markup-compatibility/2006">
              <mc:Choice xmlns:v="urn:schemas-microsoft-com:vml" Requires="v">
                <p:oleObj spid="_x0000_s370694" name="Equation" r:id="rId4" imgW="990170" imgH="304668" progId="Equation.3">
                  <p:embed/>
                </p:oleObj>
              </mc:Choice>
              <mc:Fallback>
                <p:oleObj name="Equation" r:id="rId4" imgW="990170" imgH="30466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850" y="1387475"/>
                        <a:ext cx="29432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89858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ChangeArrowheads="1"/>
          </p:cNvSpPr>
          <p:nvPr/>
        </p:nvSpPr>
        <p:spPr bwMode="auto">
          <a:xfrm>
            <a:off x="2055813" y="268288"/>
            <a:ext cx="63357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endParaRPr lang="en-US" sz="3200">
              <a:solidFill>
                <a:schemeClr val="tx2"/>
              </a:solidFill>
              <a:ea typeface="ＭＳ Ｐゴシック" charset="0"/>
              <a:cs typeface="ＭＳ Ｐゴシック" charset="0"/>
            </a:endParaRPr>
          </a:p>
        </p:txBody>
      </p:sp>
      <p:sp>
        <p:nvSpPr>
          <p:cNvPr id="103426" name="Rectangle 3"/>
          <p:cNvSpPr>
            <a:spLocks noGrp="1" noChangeArrowheads="1"/>
          </p:cNvSpPr>
          <p:nvPr>
            <p:ph type="title" idx="4294967295"/>
          </p:nvPr>
        </p:nvSpPr>
        <p:spPr>
          <a:xfrm>
            <a:off x="1022350" y="144463"/>
            <a:ext cx="7369175" cy="1306512"/>
          </a:xfrm>
        </p:spPr>
        <p:txBody>
          <a:bodyPr/>
          <a:lstStyle/>
          <a:p>
            <a:pPr algn="l" eaLnBrk="1" hangingPunct="1"/>
            <a:r>
              <a:rPr lang="en-US">
                <a:latin typeface="Arial" charset="0"/>
                <a:ea typeface="ヒラギノ角ゴ Pro W3" charset="0"/>
                <a:cs typeface="ヒラギノ角ゴ Pro W3" charset="0"/>
              </a:rPr>
              <a:t>An  ideal (large) capacitor has charge Q.  </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A neutral linear</a:t>
            </a:r>
            <a:r>
              <a:rPr lang="en-US" i="1">
                <a:latin typeface="Arial" charset="0"/>
                <a:ea typeface="ヒラギノ角ゴ Pro W3" charset="0"/>
                <a:cs typeface="ヒラギノ角ゴ Pro W3" charset="0"/>
              </a:rPr>
              <a:t> </a:t>
            </a:r>
            <a:r>
              <a:rPr lang="en-US">
                <a:latin typeface="Arial" charset="0"/>
                <a:ea typeface="ヒラギノ角ゴ Pro W3" charset="0"/>
                <a:cs typeface="ヒラギノ角ゴ Pro W3" charset="0"/>
              </a:rPr>
              <a:t>dielectric is inserted into the gap.</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We want to find </a:t>
            </a:r>
            <a:r>
              <a:rPr lang="en-US" b="1">
                <a:latin typeface="Arial" charset="0"/>
                <a:ea typeface="ヒラギノ角ゴ Pro W3" charset="0"/>
                <a:cs typeface="ヒラギノ角ゴ Pro W3" charset="0"/>
              </a:rPr>
              <a:t>D </a:t>
            </a:r>
            <a:r>
              <a:rPr lang="en-US">
                <a:latin typeface="Arial" charset="0"/>
                <a:ea typeface="ヒラギノ角ゴ Pro W3" charset="0"/>
                <a:cs typeface="ヒラギノ角ゴ Pro W3" charset="0"/>
              </a:rPr>
              <a:t>in the dielectric</a:t>
            </a:r>
            <a:r>
              <a:rPr lang="en-US" b="1">
                <a:latin typeface="Arial" charset="0"/>
                <a:ea typeface="ヒラギノ角ゴ Pro W3" charset="0"/>
                <a:cs typeface="ヒラギノ角ゴ Pro W3" charset="0"/>
              </a:rPr>
              <a:t>.</a:t>
            </a:r>
            <a:endParaRPr lang="en-US" sz="3200">
              <a:latin typeface="Arial" charset="0"/>
              <a:ea typeface="ヒラギノ角ゴ Pro W3" charset="0"/>
              <a:cs typeface="ヒラギノ角ゴ Pro W3" charset="0"/>
            </a:endParaRPr>
          </a:p>
        </p:txBody>
      </p:sp>
      <p:sp>
        <p:nvSpPr>
          <p:cNvPr id="43024" name="Text Box 17"/>
          <p:cNvSpPr txBox="1">
            <a:spLocks noChangeArrowheads="1"/>
          </p:cNvSpPr>
          <p:nvPr/>
        </p:nvSpPr>
        <p:spPr bwMode="auto">
          <a:xfrm>
            <a:off x="717550" y="4607455"/>
            <a:ext cx="6826250" cy="103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lnSpc>
                <a:spcPct val="110000"/>
              </a:lnSpc>
            </a:pPr>
            <a:r>
              <a:rPr lang="en-US" sz="2800" dirty="0" smtClean="0">
                <a:ea typeface="ＭＳ Ｐゴシック" charset="0"/>
                <a:cs typeface="ＭＳ Ｐゴシック" charset="0"/>
              </a:rPr>
              <a:t>A</a:t>
            </a:r>
            <a:r>
              <a:rPr lang="en-US" sz="2800" dirty="0">
                <a:ea typeface="ＭＳ Ｐゴシック" charset="0"/>
                <a:cs typeface="ＭＳ Ｐゴシック" charset="0"/>
              </a:rPr>
              <a:t>) </a:t>
            </a:r>
            <a:r>
              <a:rPr lang="en-US" sz="2800" dirty="0">
                <a:latin typeface="Symbol" charset="0"/>
                <a:ea typeface="ＭＳ Ｐゴシック" charset="0"/>
                <a:cs typeface="ＭＳ Ｐゴシック" charset="0"/>
                <a:sym typeface="Symbol" charset="0"/>
              </a:rPr>
              <a:t></a:t>
            </a:r>
            <a:r>
              <a:rPr lang="en-US" sz="2800" baseline="-25000" dirty="0">
                <a:ea typeface="ＭＳ Ｐゴシック" charset="0"/>
                <a:cs typeface="ＭＳ Ｐゴシック" charset="0"/>
              </a:rPr>
              <a:t>f</a:t>
            </a:r>
            <a:r>
              <a:rPr lang="en-US" sz="2800" dirty="0">
                <a:ea typeface="ＭＳ Ｐゴシック" charset="0"/>
                <a:cs typeface="ＭＳ Ｐゴシック" charset="0"/>
              </a:rPr>
              <a:t>              	B) 2</a:t>
            </a:r>
            <a:r>
              <a:rPr lang="en-US" sz="2800" dirty="0">
                <a:latin typeface="Symbol" charset="0"/>
                <a:ea typeface="ＭＳ Ｐゴシック" charset="0"/>
                <a:cs typeface="ＭＳ Ｐゴシック" charset="0"/>
                <a:sym typeface="Symbol" charset="0"/>
              </a:rPr>
              <a:t></a:t>
            </a:r>
            <a:r>
              <a:rPr lang="en-US" sz="2800" baseline="-25000" dirty="0">
                <a:ea typeface="ＭＳ Ｐゴシック" charset="0"/>
                <a:cs typeface="ＭＳ Ｐゴシック" charset="0"/>
              </a:rPr>
              <a:t> f            	</a:t>
            </a:r>
            <a:r>
              <a:rPr lang="en-US" sz="2800" dirty="0">
                <a:ea typeface="ＭＳ Ｐゴシック" charset="0"/>
                <a:cs typeface="ＭＳ Ｐゴシック" charset="0"/>
              </a:rPr>
              <a:t>C) </a:t>
            </a:r>
            <a:r>
              <a:rPr lang="en-US" sz="2800" dirty="0">
                <a:ea typeface="ＭＳ Ｐゴシック" charset="0"/>
                <a:cs typeface="ＭＳ Ｐゴシック" charset="0"/>
                <a:sym typeface="Symbol" charset="0"/>
              </a:rPr>
              <a:t></a:t>
            </a:r>
            <a:r>
              <a:rPr lang="en-US" sz="2800" baseline="-25000" dirty="0">
                <a:ea typeface="ＭＳ Ｐゴシック" charset="0"/>
                <a:cs typeface="ＭＳ Ｐゴシック" charset="0"/>
                <a:sym typeface="Symbol" charset="0"/>
              </a:rPr>
              <a:t>f </a:t>
            </a:r>
            <a:r>
              <a:rPr lang="en-US" sz="2800" dirty="0">
                <a:ea typeface="ＭＳ Ｐゴシック" charset="0"/>
                <a:cs typeface="ＭＳ Ｐゴシック" charset="0"/>
                <a:sym typeface="Symbol" charset="0"/>
              </a:rPr>
              <a:t>/ 2</a:t>
            </a:r>
            <a:endParaRPr lang="en-US" sz="2800" dirty="0">
              <a:ea typeface="ＭＳ Ｐゴシック" charset="0"/>
              <a:cs typeface="ＭＳ Ｐゴシック" charset="0"/>
            </a:endParaRPr>
          </a:p>
          <a:p>
            <a:pPr eaLnBrk="1" hangingPunct="1">
              <a:lnSpc>
                <a:spcPct val="110000"/>
              </a:lnSpc>
              <a:buFont typeface="Arial" charset="0"/>
              <a:buNone/>
            </a:pPr>
            <a:r>
              <a:rPr lang="en-US" sz="2800" dirty="0">
                <a:ea typeface="ＭＳ Ｐゴシック" charset="0"/>
                <a:cs typeface="ＭＳ Ｐゴシック" charset="0"/>
              </a:rPr>
              <a:t>D) </a:t>
            </a:r>
            <a:r>
              <a:rPr lang="en-US" sz="2800" dirty="0" err="1">
                <a:latin typeface="Symbol" charset="0"/>
                <a:ea typeface="ＭＳ Ｐゴシック" charset="0"/>
                <a:cs typeface="ＭＳ Ｐゴシック" charset="0"/>
              </a:rPr>
              <a:t>s</a:t>
            </a:r>
            <a:r>
              <a:rPr lang="en-US" sz="2800" baseline="-25000" dirty="0" err="1">
                <a:ea typeface="ＭＳ Ｐゴシック" charset="0"/>
                <a:cs typeface="ＭＳ Ｐゴシック" charset="0"/>
              </a:rPr>
              <a:t>f</a:t>
            </a:r>
            <a:r>
              <a:rPr lang="en-US" sz="2800" dirty="0">
                <a:ea typeface="ＭＳ Ｐゴシック" charset="0"/>
                <a:cs typeface="ＭＳ Ｐゴシック" charset="0"/>
              </a:rPr>
              <a:t> + </a:t>
            </a:r>
            <a:r>
              <a:rPr lang="en-US" sz="2800" dirty="0" err="1">
                <a:latin typeface="Symbol" charset="0"/>
                <a:ea typeface="ＭＳ Ｐゴシック" charset="0"/>
                <a:cs typeface="ＭＳ Ｐゴシック" charset="0"/>
              </a:rPr>
              <a:t>s</a:t>
            </a:r>
            <a:r>
              <a:rPr lang="en-US" sz="2800" baseline="-25000" dirty="0" err="1">
                <a:ea typeface="ＭＳ Ｐゴシック" charset="0"/>
                <a:cs typeface="ＭＳ Ｐゴシック" charset="0"/>
              </a:rPr>
              <a:t>b</a:t>
            </a:r>
            <a:r>
              <a:rPr lang="en-US" sz="2800" dirty="0">
                <a:ea typeface="ＭＳ Ｐゴシック" charset="0"/>
                <a:cs typeface="ＭＳ Ｐゴシック" charset="0"/>
              </a:rPr>
              <a:t> 		E) Something else</a:t>
            </a:r>
          </a:p>
        </p:txBody>
      </p:sp>
      <p:grpSp>
        <p:nvGrpSpPr>
          <p:cNvPr id="103428" name="Group 22"/>
          <p:cNvGrpSpPr>
            <a:grpSpLocks/>
          </p:cNvGrpSpPr>
          <p:nvPr/>
        </p:nvGrpSpPr>
        <p:grpSpPr bwMode="auto">
          <a:xfrm>
            <a:off x="4884738" y="1443038"/>
            <a:ext cx="3503612" cy="2290762"/>
            <a:chOff x="2957" y="893"/>
            <a:chExt cx="2207" cy="1443"/>
          </a:xfrm>
        </p:grpSpPr>
        <p:sp>
          <p:nvSpPr>
            <p:cNvPr id="103431" name="Rectangle 14"/>
            <p:cNvSpPr>
              <a:spLocks noChangeArrowheads="1"/>
            </p:cNvSpPr>
            <p:nvPr/>
          </p:nvSpPr>
          <p:spPr bwMode="auto">
            <a:xfrm>
              <a:off x="2957" y="1278"/>
              <a:ext cx="2207" cy="672"/>
            </a:xfrm>
            <a:prstGeom prst="rect">
              <a:avLst/>
            </a:prstGeom>
            <a:solidFill>
              <a:schemeClr val="accent1"/>
            </a:solidFill>
            <a:ln w="9525">
              <a:solidFill>
                <a:schemeClr val="tx1"/>
              </a:solidFill>
              <a:miter lim="800000"/>
              <a:headEnd/>
              <a:tailEnd/>
            </a:ln>
          </p:spPr>
          <p:txBody>
            <a:bodyPr wrap="none" anchor="ctr"/>
            <a:lstStyle/>
            <a:p>
              <a:pPr defTabSz="457200" eaLnBrk="1" hangingPunct="1"/>
              <a:endParaRPr lang="en-US" sz="1800">
                <a:ea typeface="ＭＳ Ｐゴシック" charset="0"/>
                <a:cs typeface="ＭＳ Ｐゴシック" charset="0"/>
              </a:endParaRPr>
            </a:p>
          </p:txBody>
        </p:sp>
        <p:sp>
          <p:nvSpPr>
            <p:cNvPr id="103432" name="Rectangle 11"/>
            <p:cNvSpPr>
              <a:spLocks noChangeArrowheads="1"/>
            </p:cNvSpPr>
            <p:nvPr/>
          </p:nvSpPr>
          <p:spPr bwMode="auto">
            <a:xfrm>
              <a:off x="3757" y="1950"/>
              <a:ext cx="390" cy="259"/>
            </a:xfrm>
            <a:prstGeom prst="rect">
              <a:avLst/>
            </a:prstGeom>
            <a:solidFill>
              <a:srgbClr val="FF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pPr algn="ctr" defTabSz="457200" eaLnBrk="1" hangingPunct="1"/>
              <a:r>
                <a:rPr lang="en-US" sz="1800">
                  <a:ea typeface="ＭＳ Ｐゴシック" charset="0"/>
                  <a:cs typeface="ＭＳ Ｐゴシック" charset="0"/>
                  <a:sym typeface="Symbol" charset="0"/>
                </a:rPr>
                <a:t></a:t>
              </a:r>
              <a:r>
                <a:rPr lang="en-US" sz="2800">
                  <a:latin typeface="Symbol" charset="0"/>
                  <a:ea typeface="ＭＳ Ｐゴシック" charset="0"/>
                  <a:cs typeface="ＭＳ Ｐゴシック" charset="0"/>
                </a:rPr>
                <a:t>s</a:t>
              </a:r>
              <a:r>
                <a:rPr lang="en-US" sz="2800" baseline="-25000">
                  <a:ea typeface="ＭＳ Ｐゴシック" charset="0"/>
                  <a:cs typeface="ＭＳ Ｐゴシック" charset="0"/>
                </a:rPr>
                <a:t>f</a:t>
              </a:r>
            </a:p>
          </p:txBody>
        </p:sp>
        <p:sp>
          <p:nvSpPr>
            <p:cNvPr id="103433" name="Text Box 13"/>
            <p:cNvSpPr txBox="1">
              <a:spLocks noChangeArrowheads="1"/>
            </p:cNvSpPr>
            <p:nvPr/>
          </p:nvSpPr>
          <p:spPr bwMode="auto">
            <a:xfrm>
              <a:off x="3886" y="1206"/>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rPr>
                <a:t>B</a:t>
              </a:r>
              <a:endParaRPr lang="en-US" sz="2800">
                <a:ea typeface="ＭＳ Ｐゴシック" charset="0"/>
                <a:cs typeface="ＭＳ Ｐゴシック" charset="0"/>
              </a:endParaRPr>
            </a:p>
          </p:txBody>
        </p:sp>
        <p:sp>
          <p:nvSpPr>
            <p:cNvPr id="103434" name="Text Box 14"/>
            <p:cNvSpPr txBox="1">
              <a:spLocks noChangeArrowheads="1"/>
            </p:cNvSpPr>
            <p:nvPr/>
          </p:nvSpPr>
          <p:spPr bwMode="auto">
            <a:xfrm>
              <a:off x="3932" y="1623"/>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latin typeface="Symbol" charset="0"/>
                  <a:ea typeface="ＭＳ Ｐゴシック" charset="0"/>
                  <a:cs typeface="ＭＳ Ｐゴシック" charset="0"/>
                  <a:sym typeface="Symbol" charset="0"/>
                </a:rPr>
                <a:t></a:t>
              </a:r>
              <a:r>
                <a:rPr lang="en-US" sz="2800" baseline="-25000">
                  <a:ea typeface="ＭＳ Ｐゴシック" charset="0"/>
                  <a:cs typeface="ＭＳ Ｐゴシック" charset="0"/>
                </a:rPr>
                <a:t>B</a:t>
              </a:r>
              <a:endParaRPr lang="en-US" sz="2800">
                <a:ea typeface="ＭＳ Ｐゴシック" charset="0"/>
                <a:cs typeface="ＭＳ Ｐゴシック" charset="0"/>
              </a:endParaRPr>
            </a:p>
          </p:txBody>
        </p:sp>
        <p:sp>
          <p:nvSpPr>
            <p:cNvPr id="103435" name="AutoShape 15"/>
            <p:cNvSpPr>
              <a:spLocks noChangeArrowheads="1"/>
            </p:cNvSpPr>
            <p:nvPr/>
          </p:nvSpPr>
          <p:spPr bwMode="auto">
            <a:xfrm>
              <a:off x="3076" y="985"/>
              <a:ext cx="705" cy="743"/>
            </a:xfrm>
            <a:prstGeom prst="cube">
              <a:avLst>
                <a:gd name="adj" fmla="val 29236"/>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103436" name="Text Box 16"/>
            <p:cNvSpPr txBox="1">
              <a:spLocks noChangeArrowheads="1"/>
            </p:cNvSpPr>
            <p:nvPr/>
          </p:nvSpPr>
          <p:spPr bwMode="auto">
            <a:xfrm>
              <a:off x="3316" y="95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Symbol" charset="0"/>
                  <a:ea typeface="ＭＳ Ｐゴシック" charset="0"/>
                  <a:cs typeface="ＭＳ Ｐゴシック" charset="0"/>
                  <a:sym typeface="Symbol" charset="0"/>
                </a:rPr>
                <a:t></a:t>
              </a:r>
              <a:endParaRPr lang="en-US" sz="1800">
                <a:ea typeface="ＭＳ Ｐゴシック" charset="0"/>
                <a:cs typeface="ＭＳ Ｐゴシック" charset="0"/>
              </a:endParaRPr>
            </a:p>
          </p:txBody>
        </p:sp>
        <p:sp>
          <p:nvSpPr>
            <p:cNvPr id="103437" name="Rectangle 17"/>
            <p:cNvSpPr>
              <a:spLocks noChangeArrowheads="1"/>
            </p:cNvSpPr>
            <p:nvPr/>
          </p:nvSpPr>
          <p:spPr bwMode="auto">
            <a:xfrm>
              <a:off x="2957" y="1983"/>
              <a:ext cx="2207" cy="35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103438" name="Rectangle 18"/>
            <p:cNvSpPr>
              <a:spLocks noChangeArrowheads="1"/>
            </p:cNvSpPr>
            <p:nvPr/>
          </p:nvSpPr>
          <p:spPr bwMode="auto">
            <a:xfrm>
              <a:off x="2957" y="893"/>
              <a:ext cx="2207" cy="35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ea typeface="ＭＳ Ｐゴシック" charset="0"/>
                <a:cs typeface="ＭＳ Ｐゴシック" charset="0"/>
              </a:endParaRPr>
            </a:p>
          </p:txBody>
        </p:sp>
        <p:sp>
          <p:nvSpPr>
            <p:cNvPr id="103439" name="Rectangle 11"/>
            <p:cNvSpPr>
              <a:spLocks noChangeArrowheads="1"/>
            </p:cNvSpPr>
            <p:nvPr/>
          </p:nvSpPr>
          <p:spPr bwMode="auto">
            <a:xfrm>
              <a:off x="4017" y="950"/>
              <a:ext cx="390" cy="259"/>
            </a:xfrm>
            <a:prstGeom prst="rect">
              <a:avLst/>
            </a:prstGeom>
            <a:solidFill>
              <a:srgbClr val="FF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pPr algn="ctr" defTabSz="457200" eaLnBrk="1" hangingPunct="1"/>
              <a:r>
                <a:rPr lang="en-US" sz="2800">
                  <a:ea typeface="ＭＳ Ｐゴシック" charset="0"/>
                  <a:cs typeface="ＭＳ Ｐゴシック" charset="0"/>
                </a:rPr>
                <a:t>+</a:t>
              </a:r>
              <a:r>
                <a:rPr lang="en-US" sz="2800">
                  <a:latin typeface="Symbol" charset="0"/>
                  <a:ea typeface="ＭＳ Ｐゴシック" charset="0"/>
                  <a:cs typeface="ＭＳ Ｐゴシック" charset="0"/>
                </a:rPr>
                <a:t>s</a:t>
              </a:r>
              <a:r>
                <a:rPr lang="en-US" sz="2800" baseline="-25000">
                  <a:ea typeface="ＭＳ Ｐゴシック" charset="0"/>
                  <a:cs typeface="ＭＳ Ｐゴシック" charset="0"/>
                </a:rPr>
                <a:t>f</a:t>
              </a:r>
              <a:endParaRPr lang="en-US" sz="2800">
                <a:ea typeface="ＭＳ Ｐゴシック" charset="0"/>
                <a:cs typeface="ＭＳ Ｐゴシック" charset="0"/>
              </a:endParaRPr>
            </a:p>
          </p:txBody>
        </p:sp>
      </p:grpSp>
      <p:sp>
        <p:nvSpPr>
          <p:cNvPr id="103429" name="Text Box 21"/>
          <p:cNvSpPr txBox="1">
            <a:spLocks noChangeArrowheads="1"/>
          </p:cNvSpPr>
          <p:nvPr/>
        </p:nvSpPr>
        <p:spPr bwMode="auto">
          <a:xfrm>
            <a:off x="0" y="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MD8-4</a:t>
            </a:r>
          </a:p>
        </p:txBody>
      </p:sp>
      <p:graphicFrame>
        <p:nvGraphicFramePr>
          <p:cNvPr id="103430" name="Object 2"/>
          <p:cNvGraphicFramePr>
            <a:graphicFrameLocks noChangeAspect="1"/>
          </p:cNvGraphicFramePr>
          <p:nvPr/>
        </p:nvGraphicFramePr>
        <p:xfrm>
          <a:off x="831850" y="1387475"/>
          <a:ext cx="2943225" cy="904875"/>
        </p:xfrm>
        <a:graphic>
          <a:graphicData uri="http://schemas.openxmlformats.org/presentationml/2006/ole">
            <mc:AlternateContent xmlns:mc="http://schemas.openxmlformats.org/markup-compatibility/2006">
              <mc:Choice xmlns:v="urn:schemas-microsoft-com:vml" Requires="v">
                <p:oleObj spid="_x0000_s371718" name="Equation" r:id="rId4" imgW="990170" imgH="304668" progId="Equation.3">
                  <p:embed/>
                </p:oleObj>
              </mc:Choice>
              <mc:Fallback>
                <p:oleObj name="Equation" r:id="rId4" imgW="990170" imgH="30466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850" y="1387475"/>
                        <a:ext cx="29432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p:nvPr/>
        </p:nvSpPr>
        <p:spPr>
          <a:xfrm>
            <a:off x="647604" y="3621501"/>
            <a:ext cx="3987991" cy="461665"/>
          </a:xfrm>
          <a:prstGeom prst="rect">
            <a:avLst/>
          </a:prstGeom>
        </p:spPr>
        <p:txBody>
          <a:bodyPr wrap="none">
            <a:spAutoFit/>
          </a:bodyPr>
          <a:lstStyle/>
          <a:p>
            <a:pPr eaLnBrk="1" hangingPunct="1"/>
            <a:r>
              <a:rPr lang="en-US" dirty="0">
                <a:solidFill>
                  <a:schemeClr val="accent2"/>
                </a:solidFill>
                <a:ea typeface="ＭＳ Ｐゴシック" charset="0"/>
                <a:cs typeface="ＭＳ Ｐゴシック" charset="0"/>
              </a:rPr>
              <a:t>What is |</a:t>
            </a:r>
            <a:r>
              <a:rPr lang="en-US" b="1" dirty="0">
                <a:solidFill>
                  <a:schemeClr val="accent2"/>
                </a:solidFill>
                <a:ea typeface="ＭＳ Ｐゴシック" charset="0"/>
                <a:cs typeface="ＭＳ Ｐゴシック" charset="0"/>
              </a:rPr>
              <a:t>D</a:t>
            </a:r>
            <a:r>
              <a:rPr lang="en-US" dirty="0">
                <a:solidFill>
                  <a:schemeClr val="accent2"/>
                </a:solidFill>
                <a:ea typeface="ＭＳ Ｐゴシック" charset="0"/>
                <a:cs typeface="ＭＳ Ｐゴシック" charset="0"/>
              </a:rPr>
              <a:t>| in the dielectric?</a:t>
            </a:r>
            <a:endParaRPr lang="en-US" dirty="0">
              <a:ea typeface="ＭＳ Ｐゴシック" charset="0"/>
              <a:cs typeface="ＭＳ Ｐゴシック" charset="0"/>
            </a:endParaRPr>
          </a:p>
        </p:txBody>
      </p:sp>
    </p:spTree>
    <p:extLst>
      <p:ext uri="{BB962C8B-B14F-4D97-AF65-F5344CB8AC3E}">
        <p14:creationId xmlns:p14="http://schemas.microsoft.com/office/powerpoint/2010/main" val="1926921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ChangeArrowheads="1"/>
          </p:cNvSpPr>
          <p:nvPr/>
        </p:nvSpPr>
        <p:spPr bwMode="auto">
          <a:xfrm>
            <a:off x="2055813" y="268288"/>
            <a:ext cx="63357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3200">
              <a:solidFill>
                <a:schemeClr val="tx2"/>
              </a:solidFill>
            </a:endParaRPr>
          </a:p>
        </p:txBody>
      </p:sp>
      <p:sp>
        <p:nvSpPr>
          <p:cNvPr id="107522" name="Rectangle 3"/>
          <p:cNvSpPr>
            <a:spLocks noGrp="1" noChangeArrowheads="1"/>
          </p:cNvSpPr>
          <p:nvPr>
            <p:ph type="title" idx="4294967295"/>
          </p:nvPr>
        </p:nvSpPr>
        <p:spPr>
          <a:xfrm>
            <a:off x="846138" y="741363"/>
            <a:ext cx="7586662" cy="1870075"/>
          </a:xfrm>
        </p:spPr>
        <p:txBody>
          <a:bodyPr/>
          <a:lstStyle/>
          <a:p>
            <a:pPr algn="l" eaLnBrk="1" hangingPunct="1"/>
            <a:r>
              <a:rPr lang="en-US">
                <a:latin typeface="Arial" charset="0"/>
                <a:ea typeface="ヒラギノ角ゴ Pro W3" charset="0"/>
                <a:cs typeface="ヒラギノ角ゴ Pro W3" charset="0"/>
              </a:rPr>
              <a:t>An  ideal (large) capacitor has charge Q.  </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A neutral linear dielectric is inserted into the gap. </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Now that we have </a:t>
            </a:r>
            <a:r>
              <a:rPr lang="en-US" b="1">
                <a:latin typeface="Arial" charset="0"/>
                <a:ea typeface="ヒラギノ角ゴ Pro W3" charset="0"/>
                <a:cs typeface="ヒラギノ角ゴ Pro W3" charset="0"/>
              </a:rPr>
              <a:t>D </a:t>
            </a:r>
            <a:r>
              <a:rPr lang="en-US">
                <a:latin typeface="Arial" charset="0"/>
                <a:ea typeface="ヒラギノ角ゴ Pro W3" charset="0"/>
                <a:cs typeface="ヒラギノ角ゴ Pro W3" charset="0"/>
              </a:rPr>
              <a:t>in the dielectric</a:t>
            </a:r>
            <a:r>
              <a:rPr lang="en-US" b="1">
                <a:latin typeface="Arial" charset="0"/>
                <a:ea typeface="ヒラギノ角ゴ Pro W3" charset="0"/>
                <a:cs typeface="ヒラギノ角ゴ Pro W3" charset="0"/>
              </a:rPr>
              <a:t>,</a:t>
            </a:r>
            <a:r>
              <a:rPr lang="en-US">
                <a:latin typeface="Arial" charset="0"/>
                <a:ea typeface="ヒラギノ角ゴ Pro W3" charset="0"/>
                <a:cs typeface="ヒラギノ角ゴ Pro W3" charset="0"/>
              </a:rPr>
              <a:t> </a:t>
            </a:r>
            <a:br>
              <a:rPr lang="en-US">
                <a:latin typeface="Arial" charset="0"/>
                <a:ea typeface="ヒラギノ角ゴ Pro W3" charset="0"/>
                <a:cs typeface="ヒラギノ角ゴ Pro W3" charset="0"/>
              </a:rPr>
            </a:br>
            <a:r>
              <a:rPr lang="en-US">
                <a:solidFill>
                  <a:schemeClr val="accent2"/>
                </a:solidFill>
                <a:latin typeface="Arial" charset="0"/>
                <a:ea typeface="ヒラギノ角ゴ Pro W3" charset="0"/>
                <a:cs typeface="ヒラギノ角ゴ Pro W3" charset="0"/>
              </a:rPr>
              <a:t>what is </a:t>
            </a:r>
            <a:r>
              <a:rPr lang="en-US" b="1">
                <a:solidFill>
                  <a:schemeClr val="accent2"/>
                </a:solidFill>
                <a:latin typeface="Arial" charset="0"/>
                <a:ea typeface="ヒラギノ角ゴ Pro W3" charset="0"/>
                <a:cs typeface="ヒラギノ角ゴ Pro W3" charset="0"/>
              </a:rPr>
              <a:t>E</a:t>
            </a:r>
            <a:r>
              <a:rPr lang="en-US">
                <a:solidFill>
                  <a:schemeClr val="accent2"/>
                </a:solidFill>
                <a:latin typeface="Arial" charset="0"/>
                <a:ea typeface="ヒラギノ角ゴ Pro W3" charset="0"/>
                <a:cs typeface="ヒラギノ角ゴ Pro W3" charset="0"/>
              </a:rPr>
              <a:t> inside the dielectric ?</a:t>
            </a:r>
            <a:r>
              <a:rPr lang="en-US">
                <a:latin typeface="Arial" charset="0"/>
                <a:ea typeface="ヒラギノ角ゴ Pro W3" charset="0"/>
                <a:cs typeface="ヒラギノ角ゴ Pro W3" charset="0"/>
              </a:rPr>
              <a:t> </a:t>
            </a:r>
            <a:br>
              <a:rPr lang="en-US">
                <a:latin typeface="Arial" charset="0"/>
                <a:ea typeface="ヒラギノ角ゴ Pro W3" charset="0"/>
                <a:cs typeface="ヒラギノ角ゴ Pro W3" charset="0"/>
              </a:rPr>
            </a:br>
            <a:endParaRPr lang="en-US" sz="2000">
              <a:latin typeface="Arial" charset="0"/>
              <a:ea typeface="ヒラギノ角ゴ Pro W3" charset="0"/>
              <a:cs typeface="ヒラギノ角ゴ Pro W3" charset="0"/>
            </a:endParaRPr>
          </a:p>
        </p:txBody>
      </p:sp>
      <p:sp>
        <p:nvSpPr>
          <p:cNvPr id="107523" name="Text Box 4"/>
          <p:cNvSpPr txBox="1">
            <a:spLocks noChangeArrowheads="1"/>
          </p:cNvSpPr>
          <p:nvPr/>
        </p:nvSpPr>
        <p:spPr bwMode="auto">
          <a:xfrm>
            <a:off x="1320800" y="3309938"/>
            <a:ext cx="53165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dirty="0"/>
              <a:t>A) </a:t>
            </a:r>
            <a:r>
              <a:rPr lang="en-US" b="1" dirty="0"/>
              <a:t>E</a:t>
            </a:r>
            <a:r>
              <a:rPr lang="en-US" dirty="0"/>
              <a:t> = </a:t>
            </a:r>
            <a:r>
              <a:rPr lang="en-US" b="1" dirty="0"/>
              <a:t>D</a:t>
            </a:r>
            <a:r>
              <a:rPr lang="en-US" dirty="0"/>
              <a:t> </a:t>
            </a:r>
            <a:r>
              <a:rPr lang="en-US" dirty="0">
                <a:latin typeface="Symbol" charset="0"/>
                <a:sym typeface="Symbol" charset="0"/>
              </a:rPr>
              <a:t></a:t>
            </a:r>
            <a:r>
              <a:rPr lang="en-US" baseline="-25000" dirty="0">
                <a:latin typeface="Symbol" charset="0"/>
                <a:sym typeface="Symbol" charset="0"/>
              </a:rPr>
              <a:t>0 </a:t>
            </a:r>
            <a:r>
              <a:rPr lang="en-US" dirty="0" err="1">
                <a:latin typeface="Symbol" charset="0"/>
                <a:sym typeface="Symbol" charset="0"/>
              </a:rPr>
              <a:t>e</a:t>
            </a:r>
            <a:r>
              <a:rPr lang="en-US" baseline="-25000" dirty="0" err="1">
                <a:sym typeface="Symbol" charset="0"/>
              </a:rPr>
              <a:t>r</a:t>
            </a:r>
            <a:r>
              <a:rPr lang="en-US" dirty="0">
                <a:latin typeface="Symbol" charset="0"/>
                <a:sym typeface="Symbol" charset="0"/>
              </a:rPr>
              <a:t></a:t>
            </a:r>
          </a:p>
          <a:p>
            <a:pPr>
              <a:lnSpc>
                <a:spcPct val="120000"/>
              </a:lnSpc>
              <a:buFont typeface="Arial" charset="0"/>
              <a:buNone/>
            </a:pPr>
            <a:r>
              <a:rPr lang="en-US" dirty="0"/>
              <a:t>B) </a:t>
            </a:r>
            <a:r>
              <a:rPr lang="en-US" b="1" dirty="0"/>
              <a:t>E</a:t>
            </a:r>
            <a:r>
              <a:rPr lang="en-US" dirty="0"/>
              <a:t> = </a:t>
            </a:r>
            <a:r>
              <a:rPr lang="en-US" b="1" dirty="0"/>
              <a:t>D</a:t>
            </a:r>
            <a:r>
              <a:rPr lang="en-US" dirty="0"/>
              <a:t>/</a:t>
            </a:r>
            <a:r>
              <a:rPr lang="en-US" dirty="0">
                <a:latin typeface="Symbol" charset="0"/>
              </a:rPr>
              <a:t>e</a:t>
            </a:r>
            <a:r>
              <a:rPr lang="en-US" baseline="-25000" dirty="0"/>
              <a:t>0</a:t>
            </a:r>
            <a:r>
              <a:rPr lang="en-US" dirty="0">
                <a:latin typeface="Symbol" charset="0"/>
              </a:rPr>
              <a:t>e</a:t>
            </a:r>
            <a:r>
              <a:rPr lang="en-US" baseline="-25000" dirty="0"/>
              <a:t>r</a:t>
            </a:r>
            <a:endParaRPr lang="en-US" baseline="-25000" dirty="0">
              <a:latin typeface="Symbol" charset="0"/>
              <a:sym typeface="Symbol" charset="0"/>
            </a:endParaRPr>
          </a:p>
          <a:p>
            <a:pPr>
              <a:lnSpc>
                <a:spcPct val="120000"/>
              </a:lnSpc>
              <a:buFont typeface="Arial" charset="0"/>
              <a:buNone/>
            </a:pPr>
            <a:r>
              <a:rPr lang="en-US" dirty="0"/>
              <a:t>C) </a:t>
            </a:r>
            <a:r>
              <a:rPr lang="en-US" b="1" dirty="0"/>
              <a:t>E</a:t>
            </a:r>
            <a:r>
              <a:rPr lang="en-US" dirty="0"/>
              <a:t> = </a:t>
            </a:r>
            <a:r>
              <a:rPr lang="en-US" b="1" dirty="0"/>
              <a:t>D</a:t>
            </a:r>
            <a:r>
              <a:rPr lang="en-US" dirty="0"/>
              <a:t> </a:t>
            </a:r>
            <a:r>
              <a:rPr lang="en-US" dirty="0">
                <a:latin typeface="Symbol" charset="0"/>
                <a:sym typeface="Symbol" charset="0"/>
              </a:rPr>
              <a:t></a:t>
            </a:r>
            <a:r>
              <a:rPr lang="en-US" baseline="-25000" dirty="0">
                <a:latin typeface="Symbol" charset="0"/>
                <a:sym typeface="Symbol" charset="0"/>
              </a:rPr>
              <a:t></a:t>
            </a:r>
            <a:r>
              <a:rPr lang="en-US" dirty="0">
                <a:latin typeface="Symbol" charset="0"/>
                <a:sym typeface="Symbol" charset="0"/>
              </a:rPr>
              <a:t></a:t>
            </a:r>
          </a:p>
          <a:p>
            <a:pPr>
              <a:lnSpc>
                <a:spcPct val="120000"/>
              </a:lnSpc>
              <a:buFont typeface="Arial" charset="0"/>
              <a:buNone/>
            </a:pPr>
            <a:r>
              <a:rPr lang="en-US" dirty="0"/>
              <a:t>D) </a:t>
            </a:r>
            <a:r>
              <a:rPr lang="en-US" b="1" dirty="0"/>
              <a:t>E</a:t>
            </a:r>
            <a:r>
              <a:rPr lang="en-US" dirty="0"/>
              <a:t> = </a:t>
            </a:r>
            <a:r>
              <a:rPr lang="en-US" b="1" dirty="0"/>
              <a:t>D</a:t>
            </a:r>
            <a:r>
              <a:rPr lang="en-US" dirty="0"/>
              <a:t>/</a:t>
            </a:r>
            <a:r>
              <a:rPr lang="en-US" dirty="0">
                <a:latin typeface="Symbol" charset="0"/>
                <a:sym typeface="Symbol" charset="0"/>
              </a:rPr>
              <a:t></a:t>
            </a:r>
            <a:r>
              <a:rPr lang="en-US" baseline="-25000" dirty="0">
                <a:latin typeface="Symbol" charset="0"/>
                <a:sym typeface="Symbol" charset="0"/>
              </a:rPr>
              <a:t></a:t>
            </a:r>
          </a:p>
          <a:p>
            <a:pPr>
              <a:lnSpc>
                <a:spcPct val="120000"/>
              </a:lnSpc>
              <a:buFont typeface="Arial" charset="0"/>
              <a:buNone/>
            </a:pPr>
            <a:r>
              <a:rPr lang="en-US" dirty="0">
                <a:latin typeface="Symbol" charset="0"/>
                <a:sym typeface="Symbol" charset="0"/>
              </a:rPr>
              <a:t></a:t>
            </a:r>
            <a:r>
              <a:rPr lang="en-US" dirty="0">
                <a:latin typeface="Times New Roman" charset="0"/>
              </a:rPr>
              <a:t>Not so simple! Need another method</a:t>
            </a:r>
          </a:p>
        </p:txBody>
      </p:sp>
      <p:sp>
        <p:nvSpPr>
          <p:cNvPr id="107524" name="Text Box 6"/>
          <p:cNvSpPr txBox="1">
            <a:spLocks noChangeArrowheads="1"/>
          </p:cNvSpPr>
          <p:nvPr/>
        </p:nvSpPr>
        <p:spPr bwMode="auto">
          <a:xfrm>
            <a:off x="206375" y="144463"/>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4.6d</a:t>
            </a:r>
          </a:p>
        </p:txBody>
      </p:sp>
      <p:grpSp>
        <p:nvGrpSpPr>
          <p:cNvPr id="107525" name="Group 19"/>
          <p:cNvGrpSpPr>
            <a:grpSpLocks/>
          </p:cNvGrpSpPr>
          <p:nvPr/>
        </p:nvGrpSpPr>
        <p:grpSpPr bwMode="auto">
          <a:xfrm>
            <a:off x="4510088" y="2386013"/>
            <a:ext cx="3559175" cy="2384425"/>
            <a:chOff x="3185" y="1383"/>
            <a:chExt cx="2242" cy="1502"/>
          </a:xfrm>
        </p:grpSpPr>
        <p:sp>
          <p:nvSpPr>
            <p:cNvPr id="107526" name="Rectangle 12"/>
            <p:cNvSpPr>
              <a:spLocks noChangeArrowheads="1"/>
            </p:cNvSpPr>
            <p:nvPr/>
          </p:nvSpPr>
          <p:spPr bwMode="auto">
            <a:xfrm>
              <a:off x="3185" y="1790"/>
              <a:ext cx="2207" cy="672"/>
            </a:xfrm>
            <a:prstGeom prst="rect">
              <a:avLst/>
            </a:prstGeom>
            <a:solidFill>
              <a:schemeClr val="accent1"/>
            </a:solidFill>
            <a:ln w="9525">
              <a:solidFill>
                <a:schemeClr val="tx1"/>
              </a:solidFill>
              <a:miter lim="800000"/>
              <a:headEnd/>
              <a:tailEnd/>
            </a:ln>
          </p:spPr>
          <p:txBody>
            <a:bodyPr wrap="none" anchor="ctr"/>
            <a:lstStyle/>
            <a:p>
              <a:pPr eaLnBrk="1" hangingPunct="1"/>
              <a:endParaRPr lang="en-US" sz="1800"/>
            </a:p>
          </p:txBody>
        </p:sp>
        <p:sp>
          <p:nvSpPr>
            <p:cNvPr id="107527" name="Rectangle 10"/>
            <p:cNvSpPr>
              <a:spLocks noChangeArrowheads="1"/>
            </p:cNvSpPr>
            <p:nvPr/>
          </p:nvSpPr>
          <p:spPr bwMode="auto">
            <a:xfrm>
              <a:off x="3185" y="1383"/>
              <a:ext cx="2242" cy="367"/>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107528" name="Rectangle 11"/>
            <p:cNvSpPr>
              <a:spLocks noChangeArrowheads="1"/>
            </p:cNvSpPr>
            <p:nvPr/>
          </p:nvSpPr>
          <p:spPr bwMode="auto">
            <a:xfrm>
              <a:off x="3185" y="2518"/>
              <a:ext cx="2242" cy="367"/>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107529" name="Text Box 13"/>
            <p:cNvSpPr txBox="1">
              <a:spLocks noChangeArrowheads="1"/>
            </p:cNvSpPr>
            <p:nvPr/>
          </p:nvSpPr>
          <p:spPr bwMode="auto">
            <a:xfrm>
              <a:off x="4026" y="1749"/>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latin typeface="Symbol" charset="0"/>
                  <a:sym typeface="Symbol" charset="0"/>
                </a:rPr>
                <a:t></a:t>
              </a:r>
              <a:r>
                <a:rPr lang="en-US" sz="2800" baseline="-25000"/>
                <a:t>B</a:t>
              </a:r>
              <a:endParaRPr lang="en-US" sz="2800"/>
            </a:p>
          </p:txBody>
        </p:sp>
        <p:sp>
          <p:nvSpPr>
            <p:cNvPr id="107530" name="Text Box 14"/>
            <p:cNvSpPr txBox="1">
              <a:spLocks noChangeArrowheads="1"/>
            </p:cNvSpPr>
            <p:nvPr/>
          </p:nvSpPr>
          <p:spPr bwMode="auto">
            <a:xfrm>
              <a:off x="3965" y="2205"/>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latin typeface="Symbol" charset="0"/>
                  <a:sym typeface="Symbol" charset="0"/>
                </a:rPr>
                <a:t></a:t>
              </a:r>
              <a:r>
                <a:rPr lang="en-US" sz="2800" baseline="-25000"/>
                <a:t>B</a:t>
              </a:r>
              <a:endParaRPr lang="en-US" sz="2800"/>
            </a:p>
          </p:txBody>
        </p:sp>
      </p:grpSp>
    </p:spTree>
    <p:extLst>
      <p:ext uri="{BB962C8B-B14F-4D97-AF65-F5344CB8AC3E}">
        <p14:creationId xmlns:p14="http://schemas.microsoft.com/office/powerpoint/2010/main" val="1409666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9867" y="16936"/>
            <a:ext cx="3718310" cy="661720"/>
          </a:xfrm>
          <a:prstGeom prst="rect">
            <a:avLst/>
          </a:prstGeom>
          <a:noFill/>
        </p:spPr>
        <p:txBody>
          <a:bodyPr wrap="none" rtlCol="0">
            <a:spAutoFit/>
          </a:bodyPr>
          <a:lstStyle/>
          <a:p>
            <a:r>
              <a:rPr lang="en-US" sz="3700" dirty="0" smtClean="0"/>
              <a:t>Linear Dielectric:</a:t>
            </a:r>
          </a:p>
        </p:txBody>
      </p:sp>
      <p:graphicFrame>
        <p:nvGraphicFramePr>
          <p:cNvPr id="8" name="Object 7"/>
          <p:cNvGraphicFramePr>
            <a:graphicFrameLocks noChangeAspect="1"/>
          </p:cNvGraphicFramePr>
          <p:nvPr>
            <p:extLst>
              <p:ext uri="{D42A27DB-BD31-4B8C-83A1-F6EECF244321}">
                <p14:modId xmlns:p14="http://schemas.microsoft.com/office/powerpoint/2010/main" val="860146274"/>
              </p:ext>
            </p:extLst>
          </p:nvPr>
        </p:nvGraphicFramePr>
        <p:xfrm>
          <a:off x="1120265" y="2818906"/>
          <a:ext cx="633412" cy="842962"/>
        </p:xfrm>
        <a:graphic>
          <a:graphicData uri="http://schemas.openxmlformats.org/presentationml/2006/ole">
            <mc:AlternateContent xmlns:mc="http://schemas.openxmlformats.org/markup-compatibility/2006">
              <mc:Choice xmlns:v="urn:schemas-microsoft-com:vml" Requires="v">
                <p:oleObj spid="_x0000_s372746" name="Equation" r:id="rId3" imgW="152400" imgH="203200" progId="Equation.3">
                  <p:embed/>
                </p:oleObj>
              </mc:Choice>
              <mc:Fallback>
                <p:oleObj name="Equation" r:id="rId3" imgW="152400" imgH="203200" progId="Equation.3">
                  <p:embed/>
                  <p:pic>
                    <p:nvPicPr>
                      <p:cNvPr id="0" name=""/>
                      <p:cNvPicPr/>
                      <p:nvPr/>
                    </p:nvPicPr>
                    <p:blipFill>
                      <a:blip r:embed="rId4"/>
                      <a:stretch>
                        <a:fillRect/>
                      </a:stretch>
                    </p:blipFill>
                    <p:spPr>
                      <a:xfrm>
                        <a:off x="1120265" y="2818906"/>
                        <a:ext cx="633412" cy="842962"/>
                      </a:xfrm>
                      <a:prstGeom prst="rect">
                        <a:avLst/>
                      </a:prstGeom>
                    </p:spPr>
                  </p:pic>
                </p:oleObj>
              </mc:Fallback>
            </mc:AlternateContent>
          </a:graphicData>
        </a:graphic>
      </p:graphicFrame>
      <p:sp>
        <p:nvSpPr>
          <p:cNvPr id="9" name="TextBox 8"/>
          <p:cNvSpPr txBox="1"/>
          <p:nvPr/>
        </p:nvSpPr>
        <p:spPr>
          <a:xfrm>
            <a:off x="1727218" y="2929503"/>
            <a:ext cx="5338120" cy="661720"/>
          </a:xfrm>
          <a:prstGeom prst="rect">
            <a:avLst/>
          </a:prstGeom>
          <a:noFill/>
        </p:spPr>
        <p:txBody>
          <a:bodyPr wrap="none" rtlCol="0">
            <a:spAutoFit/>
          </a:bodyPr>
          <a:lstStyle/>
          <a:p>
            <a:r>
              <a:rPr lang="en-US" sz="3700" dirty="0"/>
              <a:t>i</a:t>
            </a:r>
            <a:r>
              <a:rPr lang="en-US" sz="3700" dirty="0" smtClean="0"/>
              <a:t>s the </a:t>
            </a:r>
            <a:r>
              <a:rPr lang="en-US" sz="3700" i="1" dirty="0" smtClean="0"/>
              <a:t>dielectric constant</a:t>
            </a:r>
          </a:p>
        </p:txBody>
      </p:sp>
      <p:graphicFrame>
        <p:nvGraphicFramePr>
          <p:cNvPr id="15" name="Object 14"/>
          <p:cNvGraphicFramePr>
            <a:graphicFrameLocks noChangeAspect="1"/>
          </p:cNvGraphicFramePr>
          <p:nvPr>
            <p:extLst>
              <p:ext uri="{D42A27DB-BD31-4B8C-83A1-F6EECF244321}">
                <p14:modId xmlns:p14="http://schemas.microsoft.com/office/powerpoint/2010/main" val="2744423908"/>
              </p:ext>
            </p:extLst>
          </p:nvPr>
        </p:nvGraphicFramePr>
        <p:xfrm>
          <a:off x="2733675" y="932922"/>
          <a:ext cx="2581275" cy="895350"/>
        </p:xfrm>
        <a:graphic>
          <a:graphicData uri="http://schemas.openxmlformats.org/presentationml/2006/ole">
            <mc:AlternateContent xmlns:mc="http://schemas.openxmlformats.org/markup-compatibility/2006">
              <mc:Choice xmlns:v="urn:schemas-microsoft-com:vml" Requires="v">
                <p:oleObj spid="_x0000_s372747" name="Equation" r:id="rId5" imgW="622300" imgH="215900" progId="Equation.3">
                  <p:embed/>
                </p:oleObj>
              </mc:Choice>
              <mc:Fallback>
                <p:oleObj name="Equation" r:id="rId5" imgW="622300" imgH="215900" progId="Equation.3">
                  <p:embed/>
                  <p:pic>
                    <p:nvPicPr>
                      <p:cNvPr id="0" name=""/>
                      <p:cNvPicPr/>
                      <p:nvPr/>
                    </p:nvPicPr>
                    <p:blipFill>
                      <a:blip r:embed="rId6"/>
                      <a:stretch>
                        <a:fillRect/>
                      </a:stretch>
                    </p:blipFill>
                    <p:spPr>
                      <a:xfrm>
                        <a:off x="2733675" y="932922"/>
                        <a:ext cx="2581275" cy="895350"/>
                      </a:xfrm>
                      <a:prstGeom prst="rect">
                        <a:avLst/>
                      </a:prstGeom>
                    </p:spPr>
                  </p:pic>
                </p:oleObj>
              </mc:Fallback>
            </mc:AlternateContent>
          </a:graphicData>
        </a:graphic>
      </p:graphicFrame>
    </p:spTree>
    <p:extLst>
      <p:ext uri="{BB962C8B-B14F-4D97-AF65-F5344CB8AC3E}">
        <p14:creationId xmlns:p14="http://schemas.microsoft.com/office/powerpoint/2010/main" val="2529673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026"/>
          <p:cNvSpPr>
            <a:spLocks noChangeArrowheads="1"/>
          </p:cNvSpPr>
          <p:nvPr/>
        </p:nvSpPr>
        <p:spPr bwMode="auto">
          <a:xfrm>
            <a:off x="2055813" y="268288"/>
            <a:ext cx="63357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3200">
              <a:solidFill>
                <a:schemeClr val="tx2"/>
              </a:solidFill>
            </a:endParaRPr>
          </a:p>
        </p:txBody>
      </p:sp>
      <p:sp>
        <p:nvSpPr>
          <p:cNvPr id="109570" name="Rectangle 1027"/>
          <p:cNvSpPr>
            <a:spLocks noGrp="1" noChangeArrowheads="1"/>
          </p:cNvSpPr>
          <p:nvPr>
            <p:ph type="title" idx="4294967295"/>
          </p:nvPr>
        </p:nvSpPr>
        <p:spPr>
          <a:xfrm>
            <a:off x="1298575" y="387357"/>
            <a:ext cx="7586663" cy="1143000"/>
          </a:xfrm>
        </p:spPr>
        <p:txBody>
          <a:bodyPr/>
          <a:lstStyle/>
          <a:p>
            <a:pPr algn="l" eaLnBrk="1" hangingPunct="1"/>
            <a:r>
              <a:rPr lang="en-US">
                <a:latin typeface="Arial" charset="0"/>
                <a:ea typeface="ヒラギノ角ゴ Pro W3" charset="0"/>
                <a:cs typeface="ヒラギノ角ゴ Pro W3" charset="0"/>
              </a:rPr>
              <a:t>An  ideal (large) capacitor has charge Q.  </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A neutral </a:t>
            </a:r>
            <a:r>
              <a:rPr lang="en-US" i="1">
                <a:latin typeface="Arial" charset="0"/>
                <a:ea typeface="ヒラギノ角ゴ Pro W3" charset="0"/>
                <a:cs typeface="ヒラギノ角ゴ Pro W3" charset="0"/>
              </a:rPr>
              <a:t>linear </a:t>
            </a:r>
            <a:r>
              <a:rPr lang="en-US">
                <a:latin typeface="Arial" charset="0"/>
                <a:ea typeface="ヒラギノ角ゴ Pro W3" charset="0"/>
                <a:cs typeface="ヒラギノ角ゴ Pro W3" charset="0"/>
              </a:rPr>
              <a:t>dielectric is inserted into the gap (with given dielectric constant) </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Now that we have </a:t>
            </a:r>
            <a:r>
              <a:rPr lang="en-US" b="1">
                <a:latin typeface="Arial" charset="0"/>
                <a:ea typeface="ヒラギノ角ゴ Pro W3" charset="0"/>
                <a:cs typeface="ヒラギノ角ゴ Pro W3" charset="0"/>
              </a:rPr>
              <a:t>D </a:t>
            </a:r>
            <a:r>
              <a:rPr lang="en-US">
                <a:latin typeface="Arial" charset="0"/>
                <a:ea typeface="ヒラギノ角ゴ Pro W3" charset="0"/>
                <a:cs typeface="ヒラギノ角ゴ Pro W3" charset="0"/>
              </a:rPr>
              <a:t>in the dielectric</a:t>
            </a:r>
            <a:r>
              <a:rPr lang="en-US" b="1">
                <a:latin typeface="Arial" charset="0"/>
                <a:ea typeface="ヒラギノ角ゴ Pro W3" charset="0"/>
                <a:cs typeface="ヒラギノ角ゴ Pro W3" charset="0"/>
              </a:rPr>
              <a:t>,</a:t>
            </a:r>
            <a:r>
              <a:rPr lang="en-US">
                <a:latin typeface="Arial" charset="0"/>
                <a:ea typeface="ヒラギノ角ゴ Pro W3" charset="0"/>
                <a:cs typeface="ヒラギノ角ゴ Pro W3" charset="0"/>
              </a:rPr>
              <a:t> </a:t>
            </a:r>
            <a:br>
              <a:rPr lang="en-US">
                <a:latin typeface="Arial" charset="0"/>
                <a:ea typeface="ヒラギノ角ゴ Pro W3" charset="0"/>
                <a:cs typeface="ヒラギノ角ゴ Pro W3" charset="0"/>
              </a:rPr>
            </a:br>
            <a:endParaRPr lang="en-US" sz="2000">
              <a:latin typeface="Arial" charset="0"/>
              <a:ea typeface="ヒラギノ角ゴ Pro W3" charset="0"/>
              <a:cs typeface="ヒラギノ角ゴ Pro W3" charset="0"/>
            </a:endParaRPr>
          </a:p>
        </p:txBody>
      </p:sp>
      <p:sp>
        <p:nvSpPr>
          <p:cNvPr id="109571" name="Text Box 1029"/>
          <p:cNvSpPr txBox="1">
            <a:spLocks noChangeArrowheads="1"/>
          </p:cNvSpPr>
          <p:nvPr/>
        </p:nvSpPr>
        <p:spPr bwMode="auto">
          <a:xfrm>
            <a:off x="206375" y="144463"/>
            <a:ext cx="109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4.6e</a:t>
            </a:r>
          </a:p>
        </p:txBody>
      </p:sp>
      <p:sp>
        <p:nvSpPr>
          <p:cNvPr id="109572" name="Text Box 1037"/>
          <p:cNvSpPr txBox="1">
            <a:spLocks noChangeArrowheads="1"/>
          </p:cNvSpPr>
          <p:nvPr/>
        </p:nvSpPr>
        <p:spPr bwMode="auto">
          <a:xfrm>
            <a:off x="592138" y="3272366"/>
            <a:ext cx="5472112"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None/>
            </a:pPr>
            <a:endParaRPr lang="en-US" dirty="0"/>
          </a:p>
          <a:p>
            <a:r>
              <a:rPr lang="en-US" dirty="0"/>
              <a:t>A) </a:t>
            </a:r>
            <a:r>
              <a:rPr lang="en-US" b="1" dirty="0"/>
              <a:t>E</a:t>
            </a:r>
            <a:r>
              <a:rPr lang="en-US" dirty="0"/>
              <a:t> = </a:t>
            </a:r>
            <a:r>
              <a:rPr lang="en-US" b="1" dirty="0"/>
              <a:t>D</a:t>
            </a:r>
            <a:r>
              <a:rPr lang="en-US" dirty="0"/>
              <a:t> </a:t>
            </a:r>
            <a:r>
              <a:rPr lang="en-US" dirty="0">
                <a:latin typeface="Symbol" charset="0"/>
                <a:sym typeface="Symbol" charset="0"/>
              </a:rPr>
              <a:t></a:t>
            </a:r>
            <a:r>
              <a:rPr lang="en-US" baseline="-25000" dirty="0">
                <a:latin typeface="Symbol" charset="0"/>
                <a:sym typeface="Symbol" charset="0"/>
              </a:rPr>
              <a:t>0 </a:t>
            </a:r>
            <a:r>
              <a:rPr lang="en-US" dirty="0" err="1">
                <a:latin typeface="Symbol" charset="0"/>
                <a:sym typeface="Symbol" charset="0"/>
              </a:rPr>
              <a:t>e</a:t>
            </a:r>
            <a:r>
              <a:rPr lang="en-US" baseline="-25000" dirty="0" err="1">
                <a:sym typeface="Symbol" charset="0"/>
              </a:rPr>
              <a:t>r</a:t>
            </a:r>
            <a:r>
              <a:rPr lang="en-US" dirty="0">
                <a:latin typeface="Symbol" charset="0"/>
                <a:sym typeface="Symbol" charset="0"/>
              </a:rPr>
              <a:t></a:t>
            </a:r>
          </a:p>
          <a:p>
            <a:pPr>
              <a:lnSpc>
                <a:spcPct val="120000"/>
              </a:lnSpc>
              <a:buFont typeface="Arial" charset="0"/>
              <a:buNone/>
            </a:pPr>
            <a:r>
              <a:rPr lang="en-US" dirty="0"/>
              <a:t>B) </a:t>
            </a:r>
            <a:r>
              <a:rPr lang="en-US" b="1" dirty="0"/>
              <a:t>E</a:t>
            </a:r>
            <a:r>
              <a:rPr lang="en-US" dirty="0"/>
              <a:t> = </a:t>
            </a:r>
            <a:r>
              <a:rPr lang="en-US" b="1" dirty="0"/>
              <a:t>D</a:t>
            </a:r>
            <a:r>
              <a:rPr lang="en-US" dirty="0"/>
              <a:t>/</a:t>
            </a:r>
            <a:r>
              <a:rPr lang="en-US" dirty="0">
                <a:latin typeface="Symbol" charset="0"/>
              </a:rPr>
              <a:t>e</a:t>
            </a:r>
            <a:r>
              <a:rPr lang="en-US" baseline="-25000" dirty="0"/>
              <a:t>0</a:t>
            </a:r>
            <a:r>
              <a:rPr lang="en-US" dirty="0">
                <a:latin typeface="Symbol" charset="0"/>
              </a:rPr>
              <a:t>e</a:t>
            </a:r>
            <a:r>
              <a:rPr lang="en-US" baseline="-25000" dirty="0"/>
              <a:t>r</a:t>
            </a:r>
            <a:endParaRPr lang="en-US" baseline="-25000" dirty="0">
              <a:latin typeface="Symbol" charset="0"/>
              <a:sym typeface="Symbol" charset="0"/>
            </a:endParaRPr>
          </a:p>
          <a:p>
            <a:pPr>
              <a:lnSpc>
                <a:spcPct val="120000"/>
              </a:lnSpc>
              <a:buFont typeface="Arial" charset="0"/>
              <a:buNone/>
            </a:pPr>
            <a:r>
              <a:rPr lang="en-US" dirty="0"/>
              <a:t>C) </a:t>
            </a:r>
            <a:r>
              <a:rPr lang="en-US" b="1" dirty="0"/>
              <a:t>E</a:t>
            </a:r>
            <a:r>
              <a:rPr lang="en-US" dirty="0"/>
              <a:t> = </a:t>
            </a:r>
            <a:r>
              <a:rPr lang="en-US" b="1" dirty="0"/>
              <a:t>D</a:t>
            </a:r>
            <a:r>
              <a:rPr lang="en-US" dirty="0"/>
              <a:t> </a:t>
            </a:r>
            <a:r>
              <a:rPr lang="en-US" dirty="0">
                <a:latin typeface="Symbol" charset="0"/>
                <a:sym typeface="Symbol" charset="0"/>
              </a:rPr>
              <a:t></a:t>
            </a:r>
            <a:r>
              <a:rPr lang="en-US" baseline="-25000" dirty="0">
                <a:latin typeface="Symbol" charset="0"/>
                <a:sym typeface="Symbol" charset="0"/>
              </a:rPr>
              <a:t></a:t>
            </a:r>
            <a:r>
              <a:rPr lang="en-US" dirty="0">
                <a:latin typeface="Symbol" charset="0"/>
                <a:sym typeface="Symbol" charset="0"/>
              </a:rPr>
              <a:t></a:t>
            </a:r>
          </a:p>
          <a:p>
            <a:pPr>
              <a:lnSpc>
                <a:spcPct val="120000"/>
              </a:lnSpc>
              <a:buFont typeface="Arial" charset="0"/>
              <a:buNone/>
            </a:pPr>
            <a:r>
              <a:rPr lang="en-US" dirty="0"/>
              <a:t>D) </a:t>
            </a:r>
            <a:r>
              <a:rPr lang="en-US" b="1" dirty="0"/>
              <a:t>E</a:t>
            </a:r>
            <a:r>
              <a:rPr lang="en-US" dirty="0"/>
              <a:t> = </a:t>
            </a:r>
            <a:r>
              <a:rPr lang="en-US" b="1" dirty="0"/>
              <a:t>D</a:t>
            </a:r>
            <a:r>
              <a:rPr lang="en-US" dirty="0"/>
              <a:t>/</a:t>
            </a:r>
            <a:r>
              <a:rPr lang="en-US" dirty="0">
                <a:latin typeface="Symbol" charset="0"/>
                <a:sym typeface="Symbol" charset="0"/>
              </a:rPr>
              <a:t></a:t>
            </a:r>
            <a:r>
              <a:rPr lang="en-US" baseline="-25000" dirty="0">
                <a:latin typeface="Symbol" charset="0"/>
                <a:sym typeface="Symbol" charset="0"/>
              </a:rPr>
              <a:t></a:t>
            </a:r>
          </a:p>
          <a:p>
            <a:pPr>
              <a:buFont typeface="Arial" charset="0"/>
              <a:buNone/>
            </a:pPr>
            <a:r>
              <a:rPr lang="en-US" dirty="0" smtClean="0">
                <a:latin typeface="Symbol" charset="0"/>
                <a:sym typeface="Symbol" charset="0"/>
              </a:rPr>
              <a:t></a:t>
            </a:r>
            <a:r>
              <a:rPr lang="en-US" dirty="0">
                <a:latin typeface="Symbol" charset="0"/>
                <a:sym typeface="Symbol" charset="0"/>
              </a:rPr>
              <a:t></a:t>
            </a:r>
            <a:r>
              <a:rPr lang="en-US" dirty="0">
                <a:latin typeface="Times New Roman" charset="0"/>
              </a:rPr>
              <a:t>Not so simple! Need another method</a:t>
            </a:r>
            <a:endParaRPr lang="en-US" baseline="-25000" dirty="0">
              <a:latin typeface="Symbol" charset="0"/>
              <a:sym typeface="Symbol" charset="0"/>
            </a:endParaRPr>
          </a:p>
        </p:txBody>
      </p:sp>
      <p:grpSp>
        <p:nvGrpSpPr>
          <p:cNvPr id="109573" name="Group 10"/>
          <p:cNvGrpSpPr>
            <a:grpSpLocks/>
          </p:cNvGrpSpPr>
          <p:nvPr/>
        </p:nvGrpSpPr>
        <p:grpSpPr bwMode="auto">
          <a:xfrm>
            <a:off x="4832350" y="2371725"/>
            <a:ext cx="3559175" cy="2384425"/>
            <a:chOff x="3185" y="1383"/>
            <a:chExt cx="2242" cy="1502"/>
          </a:xfrm>
        </p:grpSpPr>
        <p:sp>
          <p:nvSpPr>
            <p:cNvPr id="109574" name="Rectangle 11"/>
            <p:cNvSpPr>
              <a:spLocks noChangeArrowheads="1"/>
            </p:cNvSpPr>
            <p:nvPr/>
          </p:nvSpPr>
          <p:spPr bwMode="auto">
            <a:xfrm>
              <a:off x="3196" y="1823"/>
              <a:ext cx="2207" cy="672"/>
            </a:xfrm>
            <a:prstGeom prst="rect">
              <a:avLst/>
            </a:prstGeom>
            <a:solidFill>
              <a:schemeClr val="accent1"/>
            </a:solidFill>
            <a:ln w="9525">
              <a:solidFill>
                <a:schemeClr val="tx1"/>
              </a:solidFill>
              <a:miter lim="800000"/>
              <a:headEnd/>
              <a:tailEnd/>
            </a:ln>
          </p:spPr>
          <p:txBody>
            <a:bodyPr wrap="none" anchor="ctr"/>
            <a:lstStyle/>
            <a:p>
              <a:pPr eaLnBrk="1" hangingPunct="1"/>
              <a:endParaRPr lang="en-US" sz="1800"/>
            </a:p>
          </p:txBody>
        </p:sp>
        <p:sp>
          <p:nvSpPr>
            <p:cNvPr id="109575" name="Rectangle 10"/>
            <p:cNvSpPr>
              <a:spLocks noChangeArrowheads="1"/>
            </p:cNvSpPr>
            <p:nvPr/>
          </p:nvSpPr>
          <p:spPr bwMode="auto">
            <a:xfrm>
              <a:off x="3185" y="1383"/>
              <a:ext cx="2242" cy="367"/>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109576" name="Rectangle 11"/>
            <p:cNvSpPr>
              <a:spLocks noChangeArrowheads="1"/>
            </p:cNvSpPr>
            <p:nvPr/>
          </p:nvSpPr>
          <p:spPr bwMode="auto">
            <a:xfrm>
              <a:off x="3185" y="2518"/>
              <a:ext cx="2242" cy="367"/>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109577" name="Text Box 13"/>
            <p:cNvSpPr txBox="1">
              <a:spLocks noChangeArrowheads="1"/>
            </p:cNvSpPr>
            <p:nvPr/>
          </p:nvSpPr>
          <p:spPr bwMode="auto">
            <a:xfrm>
              <a:off x="4026" y="1749"/>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latin typeface="Symbol" charset="0"/>
                  <a:sym typeface="Symbol" charset="0"/>
                </a:rPr>
                <a:t></a:t>
              </a:r>
              <a:r>
                <a:rPr lang="en-US" sz="2800" baseline="-25000"/>
                <a:t>B</a:t>
              </a:r>
              <a:endParaRPr lang="en-US" sz="2800"/>
            </a:p>
          </p:txBody>
        </p:sp>
        <p:sp>
          <p:nvSpPr>
            <p:cNvPr id="109578" name="Text Box 14"/>
            <p:cNvSpPr txBox="1">
              <a:spLocks noChangeArrowheads="1"/>
            </p:cNvSpPr>
            <p:nvPr/>
          </p:nvSpPr>
          <p:spPr bwMode="auto">
            <a:xfrm>
              <a:off x="3965" y="2205"/>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latin typeface="Symbol" charset="0"/>
                  <a:sym typeface="Symbol" charset="0"/>
                </a:rPr>
                <a:t></a:t>
              </a:r>
              <a:r>
                <a:rPr lang="en-US" sz="2800" baseline="-25000"/>
                <a:t>B</a:t>
              </a:r>
              <a:endParaRPr lang="en-US" sz="2800"/>
            </a:p>
          </p:txBody>
        </p:sp>
      </p:grpSp>
      <p:sp>
        <p:nvSpPr>
          <p:cNvPr id="2" name="Rectangle 1"/>
          <p:cNvSpPr/>
          <p:nvPr/>
        </p:nvSpPr>
        <p:spPr>
          <a:xfrm>
            <a:off x="474133" y="1675775"/>
            <a:ext cx="7179734" cy="461665"/>
          </a:xfrm>
          <a:prstGeom prst="rect">
            <a:avLst/>
          </a:prstGeom>
        </p:spPr>
        <p:txBody>
          <a:bodyPr wrap="square">
            <a:spAutoFit/>
          </a:bodyPr>
          <a:lstStyle/>
          <a:p>
            <a:r>
              <a:rPr lang="en-US" dirty="0">
                <a:solidFill>
                  <a:schemeClr val="accent2"/>
                </a:solidFill>
              </a:rPr>
              <a:t>what is </a:t>
            </a:r>
            <a:r>
              <a:rPr lang="en-US" b="1" dirty="0">
                <a:solidFill>
                  <a:schemeClr val="accent2"/>
                </a:solidFill>
              </a:rPr>
              <a:t>E</a:t>
            </a:r>
            <a:r>
              <a:rPr lang="en-US" dirty="0">
                <a:solidFill>
                  <a:schemeClr val="accent2"/>
                </a:solidFill>
              </a:rPr>
              <a:t> in that </a:t>
            </a:r>
            <a:r>
              <a:rPr lang="en-US" i="1" u="sng" dirty="0">
                <a:solidFill>
                  <a:schemeClr val="accent2"/>
                </a:solidFill>
              </a:rPr>
              <a:t>small gap</a:t>
            </a:r>
            <a:r>
              <a:rPr lang="en-US" dirty="0">
                <a:solidFill>
                  <a:schemeClr val="accent2"/>
                </a:solidFill>
              </a:rPr>
              <a:t> </a:t>
            </a:r>
            <a:r>
              <a:rPr lang="en-US" i="1" dirty="0" smtClean="0">
                <a:solidFill>
                  <a:schemeClr val="accent2"/>
                </a:solidFill>
              </a:rPr>
              <a:t>above</a:t>
            </a:r>
            <a:r>
              <a:rPr lang="en-US" dirty="0" smtClean="0">
                <a:solidFill>
                  <a:schemeClr val="accent2"/>
                </a:solidFill>
              </a:rPr>
              <a:t> </a:t>
            </a:r>
            <a:r>
              <a:rPr lang="en-US" dirty="0">
                <a:solidFill>
                  <a:schemeClr val="accent2"/>
                </a:solidFill>
              </a:rPr>
              <a:t>the dielectric ?</a:t>
            </a:r>
            <a:endParaRPr lang="en-US" dirty="0"/>
          </a:p>
        </p:txBody>
      </p:sp>
    </p:spTree>
    <p:extLst>
      <p:ext uri="{BB962C8B-B14F-4D97-AF65-F5344CB8AC3E}">
        <p14:creationId xmlns:p14="http://schemas.microsoft.com/office/powerpoint/2010/main" val="3192607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026"/>
          <p:cNvSpPr>
            <a:spLocks noChangeArrowheads="1"/>
          </p:cNvSpPr>
          <p:nvPr/>
        </p:nvSpPr>
        <p:spPr bwMode="auto">
          <a:xfrm>
            <a:off x="2055813" y="268288"/>
            <a:ext cx="63357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3200">
              <a:solidFill>
                <a:schemeClr val="tx2"/>
              </a:solidFill>
            </a:endParaRPr>
          </a:p>
        </p:txBody>
      </p:sp>
      <p:sp>
        <p:nvSpPr>
          <p:cNvPr id="111618" name="Rectangle 1027"/>
          <p:cNvSpPr>
            <a:spLocks noGrp="1" noChangeArrowheads="1"/>
          </p:cNvSpPr>
          <p:nvPr>
            <p:ph type="title" idx="4294967295"/>
          </p:nvPr>
        </p:nvSpPr>
        <p:spPr>
          <a:xfrm>
            <a:off x="1298575" y="323850"/>
            <a:ext cx="6702425" cy="1716088"/>
          </a:xfrm>
        </p:spPr>
        <p:txBody>
          <a:bodyPr/>
          <a:lstStyle/>
          <a:p>
            <a:pPr algn="l" eaLnBrk="1" hangingPunct="1"/>
            <a:r>
              <a:rPr lang="en-US">
                <a:latin typeface="Arial" charset="0"/>
                <a:ea typeface="ヒラギノ角ゴ Pro W3" charset="0"/>
                <a:cs typeface="ヒラギノ角ゴ Pro W3" charset="0"/>
              </a:rPr>
              <a:t>An  ideal (large) capacitor has charge Q.  </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A neutral linear</a:t>
            </a:r>
            <a:r>
              <a:rPr lang="en-US" i="1">
                <a:latin typeface="Arial" charset="0"/>
                <a:ea typeface="ヒラギノ角ゴ Pro W3" charset="0"/>
                <a:cs typeface="ヒラギノ角ゴ Pro W3" charset="0"/>
              </a:rPr>
              <a:t> </a:t>
            </a:r>
            <a:r>
              <a:rPr lang="en-US">
                <a:latin typeface="Arial" charset="0"/>
                <a:ea typeface="ヒラギノ角ゴ Pro W3" charset="0"/>
                <a:cs typeface="ヒラギノ角ゴ Pro W3" charset="0"/>
              </a:rPr>
              <a:t>dielectric is inserted into the gap (with given dielectric constant)  </a:t>
            </a:r>
            <a:br>
              <a:rPr lang="en-US">
                <a:latin typeface="Arial" charset="0"/>
                <a:ea typeface="ヒラギノ角ゴ Pro W3" charset="0"/>
                <a:cs typeface="ヒラギノ角ゴ Pro W3" charset="0"/>
              </a:rPr>
            </a:br>
            <a:endParaRPr lang="en-US" sz="2000">
              <a:latin typeface="Arial" charset="0"/>
              <a:ea typeface="ヒラギノ角ゴ Pro W3" charset="0"/>
              <a:cs typeface="ヒラギノ角ゴ Pro W3" charset="0"/>
            </a:endParaRPr>
          </a:p>
        </p:txBody>
      </p:sp>
      <p:sp>
        <p:nvSpPr>
          <p:cNvPr id="111619" name="Text Box 1028"/>
          <p:cNvSpPr txBox="1">
            <a:spLocks noChangeArrowheads="1"/>
          </p:cNvSpPr>
          <p:nvPr/>
        </p:nvSpPr>
        <p:spPr bwMode="auto">
          <a:xfrm>
            <a:off x="206375" y="144463"/>
            <a:ext cx="109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4.6f</a:t>
            </a:r>
          </a:p>
        </p:txBody>
      </p:sp>
      <p:sp>
        <p:nvSpPr>
          <p:cNvPr id="111620" name="Text Box 1032"/>
          <p:cNvSpPr txBox="1">
            <a:spLocks noChangeArrowheads="1"/>
          </p:cNvSpPr>
          <p:nvPr/>
        </p:nvSpPr>
        <p:spPr bwMode="auto">
          <a:xfrm>
            <a:off x="355600" y="2039938"/>
            <a:ext cx="5130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solidFill>
                  <a:schemeClr val="accent2"/>
                </a:solidFill>
              </a:rPr>
              <a:t>Where is E </a:t>
            </a:r>
            <a:r>
              <a:rPr lang="en-US" b="1">
                <a:solidFill>
                  <a:schemeClr val="accent2"/>
                </a:solidFill>
              </a:rPr>
              <a:t>dis</a:t>
            </a:r>
            <a:r>
              <a:rPr lang="en-US">
                <a:solidFill>
                  <a:schemeClr val="accent2"/>
                </a:solidFill>
              </a:rPr>
              <a:t>continuous?</a:t>
            </a:r>
            <a:endParaRPr lang="en-US"/>
          </a:p>
          <a:p>
            <a:pPr>
              <a:buFont typeface="Arial" charset="0"/>
              <a:buNone/>
            </a:pPr>
            <a:endParaRPr lang="en-US"/>
          </a:p>
          <a:p>
            <a:pPr>
              <a:buFont typeface="Arial" charset="0"/>
              <a:buAutoNum type="romanLcParenR"/>
            </a:pPr>
            <a:r>
              <a:rPr lang="en-US"/>
              <a:t>near the free charges</a:t>
            </a:r>
            <a:br>
              <a:rPr lang="en-US"/>
            </a:br>
            <a:r>
              <a:rPr lang="en-US"/>
              <a:t>on the plates</a:t>
            </a:r>
          </a:p>
          <a:p>
            <a:pPr>
              <a:buFont typeface="Arial" charset="0"/>
              <a:buAutoNum type="romanLcParenR"/>
            </a:pPr>
            <a:r>
              <a:rPr lang="en-US"/>
              <a:t>near the bound charges on the dielectric surface </a:t>
            </a:r>
            <a:endParaRPr lang="en-US" baseline="-25000">
              <a:latin typeface="Symbol" charset="0"/>
              <a:sym typeface="Symbol" charset="0"/>
            </a:endParaRPr>
          </a:p>
        </p:txBody>
      </p:sp>
      <p:sp>
        <p:nvSpPr>
          <p:cNvPr id="111621" name="Text Box 1033"/>
          <p:cNvSpPr txBox="1">
            <a:spLocks noChangeArrowheads="1"/>
          </p:cNvSpPr>
          <p:nvPr/>
        </p:nvSpPr>
        <p:spPr bwMode="auto">
          <a:xfrm>
            <a:off x="223838" y="4656138"/>
            <a:ext cx="854868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a:t>i only                B) ii only</a:t>
            </a:r>
          </a:p>
          <a:p>
            <a:pPr>
              <a:buFont typeface="Arial" charset="0"/>
              <a:buNone/>
            </a:pPr>
            <a:r>
              <a:rPr lang="en-US"/>
              <a:t>C) both i and ii (but nowhere else)</a:t>
            </a:r>
          </a:p>
          <a:p>
            <a:pPr>
              <a:buFont typeface="Arial" charset="0"/>
              <a:buNone/>
            </a:pPr>
            <a:r>
              <a:rPr lang="en-US"/>
              <a:t>D) both i and ii but also other places</a:t>
            </a:r>
          </a:p>
          <a:p>
            <a:pPr>
              <a:buFont typeface="Arial" charset="0"/>
              <a:buNone/>
            </a:pPr>
            <a:r>
              <a:rPr lang="en-US"/>
              <a:t>E)  none of these/other/???</a:t>
            </a:r>
          </a:p>
        </p:txBody>
      </p:sp>
      <p:grpSp>
        <p:nvGrpSpPr>
          <p:cNvPr id="111622" name="Group 10"/>
          <p:cNvGrpSpPr>
            <a:grpSpLocks/>
          </p:cNvGrpSpPr>
          <p:nvPr/>
        </p:nvGrpSpPr>
        <p:grpSpPr bwMode="auto">
          <a:xfrm>
            <a:off x="5213350" y="2039938"/>
            <a:ext cx="3559175" cy="2384425"/>
            <a:chOff x="3185" y="1383"/>
            <a:chExt cx="2242" cy="1502"/>
          </a:xfrm>
        </p:grpSpPr>
        <p:sp>
          <p:nvSpPr>
            <p:cNvPr id="111623" name="Rectangle 11"/>
            <p:cNvSpPr>
              <a:spLocks noChangeArrowheads="1"/>
            </p:cNvSpPr>
            <p:nvPr/>
          </p:nvSpPr>
          <p:spPr bwMode="auto">
            <a:xfrm>
              <a:off x="3185" y="1812"/>
              <a:ext cx="2207" cy="672"/>
            </a:xfrm>
            <a:prstGeom prst="rect">
              <a:avLst/>
            </a:prstGeom>
            <a:solidFill>
              <a:schemeClr val="accent1"/>
            </a:solidFill>
            <a:ln w="9525">
              <a:solidFill>
                <a:schemeClr val="tx1"/>
              </a:solidFill>
              <a:miter lim="800000"/>
              <a:headEnd/>
              <a:tailEnd/>
            </a:ln>
          </p:spPr>
          <p:txBody>
            <a:bodyPr wrap="none" anchor="ctr"/>
            <a:lstStyle/>
            <a:p>
              <a:pPr eaLnBrk="1" hangingPunct="1"/>
              <a:endParaRPr lang="en-US" sz="1800"/>
            </a:p>
          </p:txBody>
        </p:sp>
        <p:sp>
          <p:nvSpPr>
            <p:cNvPr id="111624" name="Rectangle 10"/>
            <p:cNvSpPr>
              <a:spLocks noChangeArrowheads="1"/>
            </p:cNvSpPr>
            <p:nvPr/>
          </p:nvSpPr>
          <p:spPr bwMode="auto">
            <a:xfrm>
              <a:off x="3185" y="1383"/>
              <a:ext cx="2242" cy="367"/>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111625" name="Rectangle 11"/>
            <p:cNvSpPr>
              <a:spLocks noChangeArrowheads="1"/>
            </p:cNvSpPr>
            <p:nvPr/>
          </p:nvSpPr>
          <p:spPr bwMode="auto">
            <a:xfrm>
              <a:off x="3185" y="2518"/>
              <a:ext cx="2242" cy="367"/>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111626" name="Text Box 13"/>
            <p:cNvSpPr txBox="1">
              <a:spLocks noChangeArrowheads="1"/>
            </p:cNvSpPr>
            <p:nvPr/>
          </p:nvSpPr>
          <p:spPr bwMode="auto">
            <a:xfrm>
              <a:off x="4026" y="1749"/>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latin typeface="Symbol" charset="0"/>
                  <a:sym typeface="Symbol" charset="0"/>
                </a:rPr>
                <a:t></a:t>
              </a:r>
              <a:r>
                <a:rPr lang="en-US" sz="2800" baseline="-25000"/>
                <a:t>B</a:t>
              </a:r>
              <a:endParaRPr lang="en-US" sz="2800"/>
            </a:p>
          </p:txBody>
        </p:sp>
        <p:sp>
          <p:nvSpPr>
            <p:cNvPr id="111627" name="Text Box 14"/>
            <p:cNvSpPr txBox="1">
              <a:spLocks noChangeArrowheads="1"/>
            </p:cNvSpPr>
            <p:nvPr/>
          </p:nvSpPr>
          <p:spPr bwMode="auto">
            <a:xfrm>
              <a:off x="3965" y="2205"/>
              <a:ext cx="4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latin typeface="Symbol" charset="0"/>
                  <a:sym typeface="Symbol" charset="0"/>
                </a:rPr>
                <a:t></a:t>
              </a:r>
              <a:r>
                <a:rPr lang="en-US" sz="2800" baseline="-25000"/>
                <a:t>B</a:t>
              </a:r>
              <a:endParaRPr lang="en-US" sz="2800"/>
            </a:p>
          </p:txBody>
        </p:sp>
      </p:grpSp>
    </p:spTree>
    <p:extLst>
      <p:ext uri="{BB962C8B-B14F-4D97-AF65-F5344CB8AC3E}">
        <p14:creationId xmlns:p14="http://schemas.microsoft.com/office/powerpoint/2010/main" val="374149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6213" y="215900"/>
            <a:ext cx="8686800" cy="3121025"/>
          </a:xfrm>
          <a:prstGeom prst="rect">
            <a:avLst/>
          </a:prstGeom>
        </p:spPr>
        <p:txBody>
          <a:bodyPr/>
          <a:lstStyle>
            <a:lvl1pPr algn="ctr" rtl="0" fontAlgn="base">
              <a:spcBef>
                <a:spcPct val="0"/>
              </a:spcBef>
              <a:spcAft>
                <a:spcPct val="0"/>
              </a:spcAft>
              <a:defRPr sz="2400">
                <a:solidFill>
                  <a:schemeClr val="tx2"/>
                </a:solidFill>
                <a:latin typeface="+mj-lt"/>
                <a:ea typeface="+mj-ea"/>
                <a:cs typeface="+mj-cs"/>
              </a:defRPr>
            </a:lvl1pPr>
            <a:lvl2pPr algn="ctr" rtl="0" fontAlgn="base">
              <a:spcBef>
                <a:spcPct val="0"/>
              </a:spcBef>
              <a:spcAft>
                <a:spcPct val="0"/>
              </a:spcAft>
              <a:defRPr sz="2400">
                <a:solidFill>
                  <a:schemeClr val="tx2"/>
                </a:solidFill>
                <a:latin typeface="Arial" charset="0"/>
                <a:ea typeface="ヒラギノ角ゴ Pro W3" charset="0"/>
                <a:cs typeface="ヒラギノ角ゴ Pro W3" charset="0"/>
              </a:defRPr>
            </a:lvl2pPr>
            <a:lvl3pPr algn="ctr" rtl="0" fontAlgn="base">
              <a:spcBef>
                <a:spcPct val="0"/>
              </a:spcBef>
              <a:spcAft>
                <a:spcPct val="0"/>
              </a:spcAft>
              <a:defRPr sz="2400">
                <a:solidFill>
                  <a:schemeClr val="tx2"/>
                </a:solidFill>
                <a:latin typeface="Arial" charset="0"/>
                <a:ea typeface="ヒラギノ角ゴ Pro W3" charset="0"/>
                <a:cs typeface="ヒラギノ角ゴ Pro W3" charset="0"/>
              </a:defRPr>
            </a:lvl3pPr>
            <a:lvl4pPr algn="ctr" rtl="0" fontAlgn="base">
              <a:spcBef>
                <a:spcPct val="0"/>
              </a:spcBef>
              <a:spcAft>
                <a:spcPct val="0"/>
              </a:spcAft>
              <a:defRPr sz="2400">
                <a:solidFill>
                  <a:schemeClr val="tx2"/>
                </a:solidFill>
                <a:latin typeface="Arial" charset="0"/>
                <a:ea typeface="ヒラギノ角ゴ Pro W3" charset="0"/>
                <a:cs typeface="ヒラギノ角ゴ Pro W3" charset="0"/>
              </a:defRPr>
            </a:lvl4pPr>
            <a:lvl5pPr algn="ctr" rtl="0" fontAlgn="base">
              <a:spcBef>
                <a:spcPct val="0"/>
              </a:spcBef>
              <a:spcAft>
                <a:spcPct val="0"/>
              </a:spcAft>
              <a:defRPr sz="2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2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2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2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2400">
                <a:solidFill>
                  <a:schemeClr val="tx2"/>
                </a:solidFill>
                <a:latin typeface="Arial" charset="0"/>
                <a:ea typeface="ヒラギノ角ゴ Pro W3" charset="0"/>
                <a:cs typeface="ヒラギノ角ゴ Pro W3" charset="0"/>
              </a:defRPr>
            </a:lvl9pPr>
          </a:lstStyle>
          <a:p>
            <a:pPr algn="l"/>
            <a:r>
              <a:rPr lang="en-US" sz="3600" dirty="0" smtClean="0">
                <a:latin typeface="Arial" charset="0"/>
                <a:ea typeface="ヒラギノ角ゴ Pro W3" charset="0"/>
                <a:cs typeface="ヒラギノ角ゴ Pro W3" charset="0"/>
              </a:rPr>
              <a:t>If you put a dielectric in an external field </a:t>
            </a:r>
            <a:r>
              <a:rPr lang="en-US" sz="3600" b="1" dirty="0" err="1" smtClean="0">
                <a:latin typeface="Arial" charset="0"/>
                <a:ea typeface="ヒラギノ角ゴ Pro W3" charset="0"/>
                <a:cs typeface="ヒラギノ角ゴ Pro W3" charset="0"/>
              </a:rPr>
              <a:t>E</a:t>
            </a:r>
            <a:r>
              <a:rPr lang="en-US" sz="3600" baseline="-25000" dirty="0" err="1" smtClean="0">
                <a:latin typeface="Arial" charset="0"/>
                <a:ea typeface="ヒラギノ角ゴ Pro W3" charset="0"/>
                <a:cs typeface="ヒラギノ角ゴ Pro W3" charset="0"/>
              </a:rPr>
              <a:t>ext</a:t>
            </a:r>
            <a:r>
              <a:rPr lang="en-US" sz="3600" dirty="0" smtClean="0">
                <a:latin typeface="Arial" charset="0"/>
                <a:ea typeface="ヒラギノ角ゴ Pro W3" charset="0"/>
                <a:cs typeface="ヒラギノ角ゴ Pro W3" charset="0"/>
              </a:rPr>
              <a:t>, it polarizes, adding a new field, </a:t>
            </a:r>
            <a:r>
              <a:rPr lang="en-US" sz="3600" b="1" dirty="0" err="1" smtClean="0">
                <a:latin typeface="Arial" charset="0"/>
                <a:ea typeface="ヒラギノ角ゴ Pro W3" charset="0"/>
                <a:cs typeface="ヒラギノ角ゴ Pro W3" charset="0"/>
              </a:rPr>
              <a:t>E</a:t>
            </a:r>
            <a:r>
              <a:rPr lang="en-US" sz="3600" baseline="-25000" dirty="0" err="1" smtClean="0">
                <a:latin typeface="Arial" charset="0"/>
                <a:ea typeface="ヒラギノ角ゴ Pro W3" charset="0"/>
                <a:cs typeface="ヒラギノ角ゴ Pro W3" charset="0"/>
              </a:rPr>
              <a:t>induced</a:t>
            </a:r>
            <a:r>
              <a:rPr lang="en-US" sz="3600" dirty="0" smtClean="0">
                <a:latin typeface="Arial" charset="0"/>
                <a:ea typeface="ヒラギノ角ゴ Pro W3" charset="0"/>
                <a:cs typeface="ヒラギノ角ゴ Pro W3" charset="0"/>
              </a:rPr>
              <a:t> (from the bound charges).</a:t>
            </a:r>
            <a:br>
              <a:rPr lang="en-US" sz="3600" dirty="0" smtClean="0">
                <a:latin typeface="Arial" charset="0"/>
                <a:ea typeface="ヒラギノ角ゴ Pro W3" charset="0"/>
                <a:cs typeface="ヒラギノ角ゴ Pro W3" charset="0"/>
              </a:rPr>
            </a:br>
            <a:r>
              <a:rPr lang="en-US" sz="3600" dirty="0" smtClean="0">
                <a:latin typeface="Arial" charset="0"/>
                <a:ea typeface="ヒラギノ角ゴ Pro W3" charset="0"/>
                <a:cs typeface="ヒラギノ角ゴ Pro W3" charset="0"/>
              </a:rPr>
              <a:t>These superpose, making a total field </a:t>
            </a:r>
            <a:r>
              <a:rPr lang="en-US" sz="3600" b="1" dirty="0" err="1" smtClean="0">
                <a:latin typeface="Arial" charset="0"/>
                <a:ea typeface="ヒラギノ角ゴ Pro W3" charset="0"/>
                <a:cs typeface="ヒラギノ角ゴ Pro W3" charset="0"/>
              </a:rPr>
              <a:t>E</a:t>
            </a:r>
            <a:r>
              <a:rPr lang="en-US" sz="3600" baseline="-25000" dirty="0" err="1" smtClean="0">
                <a:latin typeface="Arial" charset="0"/>
                <a:ea typeface="ヒラギノ角ゴ Pro W3" charset="0"/>
                <a:cs typeface="ヒラギノ角ゴ Pro W3" charset="0"/>
              </a:rPr>
              <a:t>tot</a:t>
            </a:r>
            <a:r>
              <a:rPr lang="en-US" sz="3600" dirty="0" smtClean="0">
                <a:latin typeface="Arial" charset="0"/>
                <a:ea typeface="ヒラギノ角ゴ Pro W3" charset="0"/>
                <a:cs typeface="ヒラギノ角ゴ Pro W3" charset="0"/>
              </a:rPr>
              <a:t>. </a:t>
            </a:r>
            <a:br>
              <a:rPr lang="en-US" sz="3600" dirty="0" smtClean="0">
                <a:latin typeface="Arial" charset="0"/>
                <a:ea typeface="ヒラギノ角ゴ Pro W3" charset="0"/>
                <a:cs typeface="ヒラギノ角ゴ Pro W3" charset="0"/>
              </a:rPr>
            </a:br>
            <a:r>
              <a:rPr lang="en-US" sz="3600" dirty="0" smtClean="0">
                <a:solidFill>
                  <a:schemeClr val="accent2"/>
                </a:solidFill>
                <a:latin typeface="Arial" charset="0"/>
                <a:ea typeface="ヒラギノ角ゴ Pro W3" charset="0"/>
                <a:cs typeface="ヒラギノ角ゴ Pro W3" charset="0"/>
              </a:rPr>
              <a:t>What is the vector equation relating these three fields? </a:t>
            </a:r>
            <a:endParaRPr lang="en-US" dirty="0">
              <a:latin typeface="Arial" charset="0"/>
              <a:ea typeface="ヒラギノ角ゴ Pro W3" charset="0"/>
              <a:cs typeface="ヒラギノ角ゴ Pro W3"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284897281"/>
              </p:ext>
            </p:extLst>
          </p:nvPr>
        </p:nvGraphicFramePr>
        <p:xfrm>
          <a:off x="127000" y="3727450"/>
          <a:ext cx="8709025" cy="1741488"/>
        </p:xfrm>
        <a:graphic>
          <a:graphicData uri="http://schemas.openxmlformats.org/presentationml/2006/ole">
            <mc:AlternateContent xmlns:mc="http://schemas.openxmlformats.org/markup-compatibility/2006">
              <mc:Choice xmlns:v="urn:schemas-microsoft-com:vml" Requires="v">
                <p:oleObj spid="_x0000_s345094" name="Equation" r:id="rId4" imgW="3619500" imgH="723900" progId="Equation.3">
                  <p:embed/>
                </p:oleObj>
              </mc:Choice>
              <mc:Fallback>
                <p:oleObj name="Equation" r:id="rId4" imgW="3619500" imgH="723900" progId="Equation.3">
                  <p:embed/>
                  <p:pic>
                    <p:nvPicPr>
                      <p:cNvPr id="0" name=""/>
                      <p:cNvPicPr/>
                      <p:nvPr/>
                    </p:nvPicPr>
                    <p:blipFill>
                      <a:blip r:embed="rId5"/>
                      <a:stretch>
                        <a:fillRect/>
                      </a:stretch>
                    </p:blipFill>
                    <p:spPr>
                      <a:xfrm>
                        <a:off x="127000" y="3727450"/>
                        <a:ext cx="8709025" cy="1741488"/>
                      </a:xfrm>
                      <a:prstGeom prst="rect">
                        <a:avLst/>
                      </a:prstGeom>
                    </p:spPr>
                  </p:pic>
                </p:oleObj>
              </mc:Fallback>
            </mc:AlternateContent>
          </a:graphicData>
        </a:graphic>
      </p:graphicFrame>
    </p:spTree>
    <p:extLst>
      <p:ext uri="{BB962C8B-B14F-4D97-AF65-F5344CB8AC3E}">
        <p14:creationId xmlns:p14="http://schemas.microsoft.com/office/powerpoint/2010/main" val="75348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026"/>
          <p:cNvSpPr>
            <a:spLocks noChangeArrowheads="1"/>
          </p:cNvSpPr>
          <p:nvPr/>
        </p:nvSpPr>
        <p:spPr bwMode="auto">
          <a:xfrm>
            <a:off x="2055813" y="268288"/>
            <a:ext cx="63357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3200">
              <a:solidFill>
                <a:schemeClr val="tx2"/>
              </a:solidFill>
            </a:endParaRPr>
          </a:p>
        </p:txBody>
      </p:sp>
      <p:sp>
        <p:nvSpPr>
          <p:cNvPr id="115714" name="Rectangle 1027"/>
          <p:cNvSpPr>
            <a:spLocks noGrp="1" noChangeArrowheads="1"/>
          </p:cNvSpPr>
          <p:nvPr>
            <p:ph type="title" idx="4294967295"/>
          </p:nvPr>
        </p:nvSpPr>
        <p:spPr>
          <a:xfrm>
            <a:off x="1298575" y="515938"/>
            <a:ext cx="7586663" cy="1143000"/>
          </a:xfrm>
        </p:spPr>
        <p:txBody>
          <a:bodyPr/>
          <a:lstStyle/>
          <a:p>
            <a:pPr algn="l"/>
            <a:r>
              <a:rPr lang="en-US" sz="3200">
                <a:latin typeface="Arial" charset="0"/>
                <a:ea typeface="ヒラギノ角ゴ Pro W3" charset="0"/>
                <a:cs typeface="ヒラギノ角ゴ Pro W3" charset="0"/>
              </a:rPr>
              <a:t>An  ideal (large) capacitor has charge Q.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A neutral </a:t>
            </a:r>
            <a:r>
              <a:rPr lang="en-US" sz="3200" i="1">
                <a:latin typeface="Arial" charset="0"/>
                <a:ea typeface="ヒラギノ角ゴ Pro W3" charset="0"/>
                <a:cs typeface="ヒラギノ角ゴ Pro W3" charset="0"/>
              </a:rPr>
              <a:t>linear </a:t>
            </a:r>
            <a:r>
              <a:rPr lang="en-US" sz="3200">
                <a:latin typeface="Arial" charset="0"/>
                <a:ea typeface="ヒラギノ角ゴ Pro W3" charset="0"/>
                <a:cs typeface="ヒラギノ角ゴ Pro W3" charset="0"/>
              </a:rPr>
              <a:t>dielectric is inserted into the gap (with given dielectric constant)  </a:t>
            </a:r>
            <a:br>
              <a:rPr lang="en-US" sz="3200">
                <a:latin typeface="Arial" charset="0"/>
                <a:ea typeface="ヒラギノ角ゴ Pro W3" charset="0"/>
                <a:cs typeface="ヒラギノ角ゴ Pro W3" charset="0"/>
              </a:rPr>
            </a:br>
            <a:endParaRPr lang="en-US" sz="3200">
              <a:latin typeface="Arial" charset="0"/>
              <a:ea typeface="ヒラギノ角ゴ Pro W3" charset="0"/>
              <a:cs typeface="ヒラギノ角ゴ Pro W3" charset="0"/>
            </a:endParaRPr>
          </a:p>
        </p:txBody>
      </p:sp>
      <p:sp>
        <p:nvSpPr>
          <p:cNvPr id="115715" name="Text Box 1028"/>
          <p:cNvSpPr txBox="1">
            <a:spLocks noChangeArrowheads="1"/>
          </p:cNvSpPr>
          <p:nvPr/>
        </p:nvSpPr>
        <p:spPr bwMode="auto">
          <a:xfrm>
            <a:off x="206375" y="144463"/>
            <a:ext cx="639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4.6g</a:t>
            </a:r>
          </a:p>
        </p:txBody>
      </p:sp>
      <p:sp>
        <p:nvSpPr>
          <p:cNvPr id="115716" name="Rectangle 1029"/>
          <p:cNvSpPr>
            <a:spLocks noChangeArrowheads="1"/>
          </p:cNvSpPr>
          <p:nvPr/>
        </p:nvSpPr>
        <p:spPr bwMode="auto">
          <a:xfrm>
            <a:off x="6080125" y="1649413"/>
            <a:ext cx="2767013" cy="582612"/>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115717" name="Rectangle 1030"/>
          <p:cNvSpPr>
            <a:spLocks noChangeArrowheads="1"/>
          </p:cNvSpPr>
          <p:nvPr/>
        </p:nvSpPr>
        <p:spPr bwMode="auto">
          <a:xfrm>
            <a:off x="6022975" y="3489325"/>
            <a:ext cx="2768600" cy="582613"/>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115718" name="AutoShape 1031"/>
          <p:cNvSpPr>
            <a:spLocks noChangeArrowheads="1"/>
          </p:cNvSpPr>
          <p:nvPr/>
        </p:nvSpPr>
        <p:spPr bwMode="auto">
          <a:xfrm>
            <a:off x="6122988" y="2501900"/>
            <a:ext cx="2684462" cy="679450"/>
          </a:xfrm>
          <a:prstGeom prst="cube">
            <a:avLst>
              <a:gd name="adj" fmla="val 32782"/>
            </a:avLst>
          </a:prstGeom>
          <a:solidFill>
            <a:schemeClr val="accent1"/>
          </a:solidFill>
          <a:ln w="9525">
            <a:solidFill>
              <a:schemeClr val="tx1"/>
            </a:solidFill>
            <a:miter lim="800000"/>
            <a:headEnd/>
            <a:tailEnd/>
          </a:ln>
        </p:spPr>
        <p:txBody>
          <a:bodyPr wrap="none" anchor="ctr"/>
          <a:lstStyle/>
          <a:p>
            <a:endParaRPr lang="en-US"/>
          </a:p>
        </p:txBody>
      </p:sp>
      <p:sp>
        <p:nvSpPr>
          <p:cNvPr id="115719" name="Text Box 1032"/>
          <p:cNvSpPr txBox="1">
            <a:spLocks noChangeArrowheads="1"/>
          </p:cNvSpPr>
          <p:nvPr/>
        </p:nvSpPr>
        <p:spPr bwMode="auto">
          <a:xfrm>
            <a:off x="306388" y="1617663"/>
            <a:ext cx="5767387"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400" dirty="0">
                <a:solidFill>
                  <a:schemeClr val="accent2"/>
                </a:solidFill>
              </a:rPr>
              <a:t>Where is </a:t>
            </a:r>
            <a:r>
              <a:rPr lang="en-US" sz="3400" dirty="0" smtClean="0">
                <a:solidFill>
                  <a:schemeClr val="accent2"/>
                </a:solidFill>
              </a:rPr>
              <a:t>E </a:t>
            </a:r>
            <a:r>
              <a:rPr lang="en-US" sz="3400" dirty="0">
                <a:solidFill>
                  <a:schemeClr val="accent2"/>
                </a:solidFill>
              </a:rPr>
              <a:t>discontinuous?</a:t>
            </a:r>
            <a:endParaRPr lang="en-US" sz="3400" dirty="0"/>
          </a:p>
          <a:p>
            <a:pPr>
              <a:buFont typeface="Arial" charset="0"/>
              <a:buNone/>
            </a:pPr>
            <a:endParaRPr lang="en-US" sz="800" dirty="0"/>
          </a:p>
          <a:p>
            <a:pPr>
              <a:buFont typeface="Arial" charset="0"/>
              <a:buAutoNum type="romanLcParenR"/>
            </a:pPr>
            <a:r>
              <a:rPr lang="en-US" sz="3400" dirty="0"/>
              <a:t>near the free charges</a:t>
            </a:r>
            <a:br>
              <a:rPr lang="en-US" sz="3400" dirty="0"/>
            </a:br>
            <a:r>
              <a:rPr lang="en-US" sz="3400" dirty="0"/>
              <a:t>on the plates</a:t>
            </a:r>
          </a:p>
          <a:p>
            <a:pPr>
              <a:buFont typeface="Arial" charset="0"/>
              <a:buAutoNum type="romanLcParenR"/>
            </a:pPr>
            <a:r>
              <a:rPr lang="en-US" sz="3400" dirty="0"/>
              <a:t>near the bound charges on the dielectric surface </a:t>
            </a:r>
            <a:endParaRPr lang="en-US" sz="3400" baseline="-25000" dirty="0">
              <a:latin typeface="Symbol" charset="0"/>
              <a:sym typeface="Symbol" charset="0"/>
            </a:endParaRPr>
          </a:p>
        </p:txBody>
      </p:sp>
      <p:sp>
        <p:nvSpPr>
          <p:cNvPr id="115720" name="Text Box 1033"/>
          <p:cNvSpPr txBox="1">
            <a:spLocks noChangeArrowheads="1"/>
          </p:cNvSpPr>
          <p:nvPr/>
        </p:nvSpPr>
        <p:spPr bwMode="auto">
          <a:xfrm>
            <a:off x="223838" y="4656138"/>
            <a:ext cx="8548687"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200"/>
              <a:t>i only                B) ii only</a:t>
            </a:r>
          </a:p>
          <a:p>
            <a:pPr>
              <a:buFont typeface="Arial" charset="0"/>
              <a:buNone/>
            </a:pPr>
            <a:r>
              <a:rPr lang="en-US" sz="3200"/>
              <a:t>C) both i and ii (but nowhere else)</a:t>
            </a:r>
          </a:p>
          <a:p>
            <a:pPr>
              <a:buFont typeface="Arial" charset="0"/>
              <a:buNone/>
            </a:pPr>
            <a:r>
              <a:rPr lang="en-US" sz="3200"/>
              <a:t>D) both i and ii but also other places</a:t>
            </a:r>
          </a:p>
          <a:p>
            <a:pPr>
              <a:buFont typeface="Arial" charset="0"/>
              <a:buNone/>
            </a:pPr>
            <a:r>
              <a:rPr lang="en-US" sz="3200"/>
              <a:t>E)  none of these/other/???</a:t>
            </a:r>
            <a:endParaRPr lang="en-US"/>
          </a:p>
        </p:txBody>
      </p:sp>
      <p:sp>
        <p:nvSpPr>
          <p:cNvPr id="10" name="Text Box 13"/>
          <p:cNvSpPr txBox="1">
            <a:spLocks noChangeArrowheads="1"/>
          </p:cNvSpPr>
          <p:nvPr/>
        </p:nvSpPr>
        <p:spPr bwMode="auto">
          <a:xfrm>
            <a:off x="6843713" y="2265370"/>
            <a:ext cx="754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dirty="0">
                <a:latin typeface="Symbol" charset="0"/>
                <a:ea typeface="ＭＳ Ｐゴシック" charset="0"/>
                <a:cs typeface="ＭＳ Ｐゴシック" charset="0"/>
                <a:sym typeface="Symbol" charset="0"/>
              </a:rPr>
              <a:t></a:t>
            </a:r>
            <a:r>
              <a:rPr lang="en-US" sz="2800" baseline="-25000" dirty="0">
                <a:ea typeface="ＭＳ Ｐゴシック" charset="0"/>
                <a:cs typeface="ＭＳ Ｐゴシック" charset="0"/>
              </a:rPr>
              <a:t>B</a:t>
            </a:r>
            <a:endParaRPr lang="en-US" sz="2800" dirty="0">
              <a:ea typeface="ＭＳ Ｐゴシック" charset="0"/>
              <a:cs typeface="ＭＳ Ｐゴシック" charset="0"/>
            </a:endParaRPr>
          </a:p>
        </p:txBody>
      </p:sp>
      <p:sp>
        <p:nvSpPr>
          <p:cNvPr id="11" name="Text Box 14"/>
          <p:cNvSpPr txBox="1">
            <a:spLocks noChangeArrowheads="1"/>
          </p:cNvSpPr>
          <p:nvPr/>
        </p:nvSpPr>
        <p:spPr bwMode="auto">
          <a:xfrm>
            <a:off x="6746875" y="2769141"/>
            <a:ext cx="754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dirty="0">
                <a:latin typeface="Symbol" charset="0"/>
                <a:ea typeface="ＭＳ Ｐゴシック" charset="0"/>
                <a:cs typeface="ＭＳ Ｐゴシック" charset="0"/>
                <a:sym typeface="Symbol" charset="0"/>
              </a:rPr>
              <a:t></a:t>
            </a:r>
            <a:r>
              <a:rPr lang="en-US" sz="2800" baseline="-25000" dirty="0">
                <a:ea typeface="ＭＳ Ｐゴシック" charset="0"/>
                <a:cs typeface="ＭＳ Ｐゴシック" charset="0"/>
              </a:rPr>
              <a:t>B</a:t>
            </a:r>
            <a:endParaRPr lang="en-US" sz="2800" dirty="0">
              <a:ea typeface="ＭＳ Ｐゴシック" charset="0"/>
              <a:cs typeface="ＭＳ Ｐゴシック" charset="0"/>
            </a:endParaRPr>
          </a:p>
        </p:txBody>
      </p:sp>
    </p:spTree>
    <p:extLst>
      <p:ext uri="{BB962C8B-B14F-4D97-AF65-F5344CB8AC3E}">
        <p14:creationId xmlns:p14="http://schemas.microsoft.com/office/powerpoint/2010/main" val="3777576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026"/>
          <p:cNvSpPr>
            <a:spLocks noChangeArrowheads="1"/>
          </p:cNvSpPr>
          <p:nvPr/>
        </p:nvSpPr>
        <p:spPr bwMode="auto">
          <a:xfrm>
            <a:off x="2055813" y="268288"/>
            <a:ext cx="63357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3200">
              <a:solidFill>
                <a:schemeClr val="tx2"/>
              </a:solidFill>
            </a:endParaRPr>
          </a:p>
        </p:txBody>
      </p:sp>
      <p:sp>
        <p:nvSpPr>
          <p:cNvPr id="115714" name="Rectangle 1027"/>
          <p:cNvSpPr>
            <a:spLocks noGrp="1" noChangeArrowheads="1"/>
          </p:cNvSpPr>
          <p:nvPr>
            <p:ph type="title" idx="4294967295"/>
          </p:nvPr>
        </p:nvSpPr>
        <p:spPr>
          <a:xfrm>
            <a:off x="1298575" y="515938"/>
            <a:ext cx="7586663" cy="1143000"/>
          </a:xfrm>
        </p:spPr>
        <p:txBody>
          <a:bodyPr/>
          <a:lstStyle/>
          <a:p>
            <a:pPr algn="l"/>
            <a:r>
              <a:rPr lang="en-US" sz="3200">
                <a:latin typeface="Arial" charset="0"/>
                <a:ea typeface="ヒラギノ角ゴ Pro W3" charset="0"/>
                <a:cs typeface="ヒラギノ角ゴ Pro W3" charset="0"/>
              </a:rPr>
              <a:t>An  ideal (large) capacitor has charge Q.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A neutral </a:t>
            </a:r>
            <a:r>
              <a:rPr lang="en-US" sz="3200" i="1">
                <a:latin typeface="Arial" charset="0"/>
                <a:ea typeface="ヒラギノ角ゴ Pro W3" charset="0"/>
                <a:cs typeface="ヒラギノ角ゴ Pro W3" charset="0"/>
              </a:rPr>
              <a:t>linear </a:t>
            </a:r>
            <a:r>
              <a:rPr lang="en-US" sz="3200">
                <a:latin typeface="Arial" charset="0"/>
                <a:ea typeface="ヒラギノ角ゴ Pro W3" charset="0"/>
                <a:cs typeface="ヒラギノ角ゴ Pro W3" charset="0"/>
              </a:rPr>
              <a:t>dielectric is inserted into the gap (with given dielectric constant)  </a:t>
            </a:r>
            <a:br>
              <a:rPr lang="en-US" sz="3200">
                <a:latin typeface="Arial" charset="0"/>
                <a:ea typeface="ヒラギノ角ゴ Pro W3" charset="0"/>
                <a:cs typeface="ヒラギノ角ゴ Pro W3" charset="0"/>
              </a:rPr>
            </a:br>
            <a:endParaRPr lang="en-US" sz="3200">
              <a:latin typeface="Arial" charset="0"/>
              <a:ea typeface="ヒラギノ角ゴ Pro W3" charset="0"/>
              <a:cs typeface="ヒラギノ角ゴ Pro W3" charset="0"/>
            </a:endParaRPr>
          </a:p>
        </p:txBody>
      </p:sp>
      <p:sp>
        <p:nvSpPr>
          <p:cNvPr id="115715" name="Text Box 1028"/>
          <p:cNvSpPr txBox="1">
            <a:spLocks noChangeArrowheads="1"/>
          </p:cNvSpPr>
          <p:nvPr/>
        </p:nvSpPr>
        <p:spPr bwMode="auto">
          <a:xfrm>
            <a:off x="206375" y="144463"/>
            <a:ext cx="639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4.6g</a:t>
            </a:r>
          </a:p>
        </p:txBody>
      </p:sp>
      <p:sp>
        <p:nvSpPr>
          <p:cNvPr id="115716" name="Rectangle 1029"/>
          <p:cNvSpPr>
            <a:spLocks noChangeArrowheads="1"/>
          </p:cNvSpPr>
          <p:nvPr/>
        </p:nvSpPr>
        <p:spPr bwMode="auto">
          <a:xfrm>
            <a:off x="6080125" y="1649413"/>
            <a:ext cx="2767013" cy="582612"/>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115717" name="Rectangle 1030"/>
          <p:cNvSpPr>
            <a:spLocks noChangeArrowheads="1"/>
          </p:cNvSpPr>
          <p:nvPr/>
        </p:nvSpPr>
        <p:spPr bwMode="auto">
          <a:xfrm>
            <a:off x="6022975" y="3489325"/>
            <a:ext cx="2768600" cy="582613"/>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115718" name="AutoShape 1031"/>
          <p:cNvSpPr>
            <a:spLocks noChangeArrowheads="1"/>
          </p:cNvSpPr>
          <p:nvPr/>
        </p:nvSpPr>
        <p:spPr bwMode="auto">
          <a:xfrm>
            <a:off x="6122988" y="2501900"/>
            <a:ext cx="2684462" cy="679450"/>
          </a:xfrm>
          <a:prstGeom prst="cube">
            <a:avLst>
              <a:gd name="adj" fmla="val 32782"/>
            </a:avLst>
          </a:prstGeom>
          <a:solidFill>
            <a:schemeClr val="accent1"/>
          </a:solidFill>
          <a:ln w="9525">
            <a:solidFill>
              <a:schemeClr val="tx1"/>
            </a:solidFill>
            <a:miter lim="800000"/>
            <a:headEnd/>
            <a:tailEnd/>
          </a:ln>
        </p:spPr>
        <p:txBody>
          <a:bodyPr wrap="none" anchor="ctr"/>
          <a:lstStyle/>
          <a:p>
            <a:endParaRPr lang="en-US"/>
          </a:p>
        </p:txBody>
      </p:sp>
      <p:sp>
        <p:nvSpPr>
          <p:cNvPr id="115719" name="Text Box 1032"/>
          <p:cNvSpPr txBox="1">
            <a:spLocks noChangeArrowheads="1"/>
          </p:cNvSpPr>
          <p:nvPr/>
        </p:nvSpPr>
        <p:spPr bwMode="auto">
          <a:xfrm>
            <a:off x="306388" y="1617663"/>
            <a:ext cx="5767387"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400">
                <a:solidFill>
                  <a:schemeClr val="accent2"/>
                </a:solidFill>
              </a:rPr>
              <a:t>Where is D discontinuous?</a:t>
            </a:r>
            <a:endParaRPr lang="en-US" sz="3400"/>
          </a:p>
          <a:p>
            <a:pPr>
              <a:buFont typeface="Arial" charset="0"/>
              <a:buNone/>
            </a:pPr>
            <a:endParaRPr lang="en-US" sz="800"/>
          </a:p>
          <a:p>
            <a:pPr>
              <a:buFont typeface="Arial" charset="0"/>
              <a:buAutoNum type="romanLcParenR"/>
            </a:pPr>
            <a:r>
              <a:rPr lang="en-US" sz="3400"/>
              <a:t>near the free charges</a:t>
            </a:r>
            <a:br>
              <a:rPr lang="en-US" sz="3400"/>
            </a:br>
            <a:r>
              <a:rPr lang="en-US" sz="3400"/>
              <a:t>on the plates</a:t>
            </a:r>
          </a:p>
          <a:p>
            <a:pPr>
              <a:buFont typeface="Arial" charset="0"/>
              <a:buAutoNum type="romanLcParenR"/>
            </a:pPr>
            <a:r>
              <a:rPr lang="en-US" sz="3400"/>
              <a:t>near the bound charges on the dielectric surface </a:t>
            </a:r>
            <a:endParaRPr lang="en-US" sz="3400" baseline="-25000">
              <a:latin typeface="Symbol" charset="0"/>
              <a:sym typeface="Symbol" charset="0"/>
            </a:endParaRPr>
          </a:p>
        </p:txBody>
      </p:sp>
      <p:sp>
        <p:nvSpPr>
          <p:cNvPr id="115720" name="Text Box 1033"/>
          <p:cNvSpPr txBox="1">
            <a:spLocks noChangeArrowheads="1"/>
          </p:cNvSpPr>
          <p:nvPr/>
        </p:nvSpPr>
        <p:spPr bwMode="auto">
          <a:xfrm>
            <a:off x="223838" y="4656138"/>
            <a:ext cx="8548687"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200"/>
              <a:t>i only                B) ii only</a:t>
            </a:r>
          </a:p>
          <a:p>
            <a:pPr>
              <a:buFont typeface="Arial" charset="0"/>
              <a:buNone/>
            </a:pPr>
            <a:r>
              <a:rPr lang="en-US" sz="3200"/>
              <a:t>C) both i and ii (but nowhere else)</a:t>
            </a:r>
          </a:p>
          <a:p>
            <a:pPr>
              <a:buFont typeface="Arial" charset="0"/>
              <a:buNone/>
            </a:pPr>
            <a:r>
              <a:rPr lang="en-US" sz="3200"/>
              <a:t>D) both i and ii but also other places</a:t>
            </a:r>
          </a:p>
          <a:p>
            <a:pPr>
              <a:buFont typeface="Arial" charset="0"/>
              <a:buNone/>
            </a:pPr>
            <a:r>
              <a:rPr lang="en-US" sz="3200"/>
              <a:t>E)  none of these/other/???</a:t>
            </a:r>
            <a:endParaRPr lang="en-US"/>
          </a:p>
        </p:txBody>
      </p:sp>
      <p:sp>
        <p:nvSpPr>
          <p:cNvPr id="10" name="Text Box 13"/>
          <p:cNvSpPr txBox="1">
            <a:spLocks noChangeArrowheads="1"/>
          </p:cNvSpPr>
          <p:nvPr/>
        </p:nvSpPr>
        <p:spPr bwMode="auto">
          <a:xfrm>
            <a:off x="6843713" y="2265370"/>
            <a:ext cx="754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dirty="0">
                <a:latin typeface="Symbol" charset="0"/>
                <a:ea typeface="ＭＳ Ｐゴシック" charset="0"/>
                <a:cs typeface="ＭＳ Ｐゴシック" charset="0"/>
                <a:sym typeface="Symbol" charset="0"/>
              </a:rPr>
              <a:t></a:t>
            </a:r>
            <a:r>
              <a:rPr lang="en-US" sz="2800" baseline="-25000" dirty="0">
                <a:ea typeface="ＭＳ Ｐゴシック" charset="0"/>
                <a:cs typeface="ＭＳ Ｐゴシック" charset="0"/>
              </a:rPr>
              <a:t>B</a:t>
            </a:r>
            <a:endParaRPr lang="en-US" sz="2800" dirty="0">
              <a:ea typeface="ＭＳ Ｐゴシック" charset="0"/>
              <a:cs typeface="ＭＳ Ｐゴシック" charset="0"/>
            </a:endParaRPr>
          </a:p>
        </p:txBody>
      </p:sp>
      <p:sp>
        <p:nvSpPr>
          <p:cNvPr id="11" name="Text Box 14"/>
          <p:cNvSpPr txBox="1">
            <a:spLocks noChangeArrowheads="1"/>
          </p:cNvSpPr>
          <p:nvPr/>
        </p:nvSpPr>
        <p:spPr bwMode="auto">
          <a:xfrm>
            <a:off x="6746875" y="2769141"/>
            <a:ext cx="754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dirty="0">
                <a:latin typeface="Symbol" charset="0"/>
                <a:ea typeface="ＭＳ Ｐゴシック" charset="0"/>
                <a:cs typeface="ＭＳ Ｐゴシック" charset="0"/>
                <a:sym typeface="Symbol" charset="0"/>
              </a:rPr>
              <a:t></a:t>
            </a:r>
            <a:r>
              <a:rPr lang="en-US" sz="2800" baseline="-25000" dirty="0">
                <a:ea typeface="ＭＳ Ｐゴシック" charset="0"/>
                <a:cs typeface="ＭＳ Ｐゴシック" charset="0"/>
              </a:rPr>
              <a:t>B</a:t>
            </a:r>
            <a:endParaRPr lang="en-US" sz="2800" dirty="0">
              <a:ea typeface="ＭＳ Ｐゴシック" charset="0"/>
              <a:cs typeface="ＭＳ Ｐゴシック" charset="0"/>
            </a:endParaRPr>
          </a:p>
        </p:txBody>
      </p:sp>
    </p:spTree>
    <p:extLst>
      <p:ext uri="{BB962C8B-B14F-4D97-AF65-F5344CB8AC3E}">
        <p14:creationId xmlns:p14="http://schemas.microsoft.com/office/powerpoint/2010/main" val="3362423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sz="half" idx="4294967295"/>
          </p:nvPr>
        </p:nvSpPr>
        <p:spPr>
          <a:xfrm>
            <a:off x="1392238" y="339725"/>
            <a:ext cx="7327900" cy="1325563"/>
          </a:xfrm>
        </p:spPr>
        <p:txBody>
          <a:bodyPr/>
          <a:lstStyle/>
          <a:p>
            <a:pPr marL="0" indent="0" eaLnBrk="1" hangingPunct="1">
              <a:buFontTx/>
              <a:buNone/>
            </a:pPr>
            <a:r>
              <a:rPr lang="en-US" sz="2400" dirty="0">
                <a:latin typeface="Arial" charset="0"/>
                <a:ea typeface="ヒラギノ角ゴ Pro W3" charset="0"/>
                <a:cs typeface="ヒラギノ角ゴ Pro W3" charset="0"/>
              </a:rPr>
              <a:t>A point charge +q is placed at the center of a neutral, linear, </a:t>
            </a:r>
            <a:r>
              <a:rPr lang="en-US" sz="2400" dirty="0" smtClean="0">
                <a:latin typeface="Arial" charset="0"/>
                <a:ea typeface="ヒラギノ角ゴ Pro W3" charset="0"/>
                <a:cs typeface="ヒラギノ角ゴ Pro W3" charset="0"/>
              </a:rPr>
              <a:t>homogeneous, dielectric </a:t>
            </a:r>
            <a:r>
              <a:rPr lang="en-US" sz="2400" dirty="0" err="1" smtClean="0">
                <a:latin typeface="Arial" charset="0"/>
                <a:ea typeface="ヒラギノ角ゴ Pro W3" charset="0"/>
                <a:cs typeface="ヒラギノ角ゴ Pro W3" charset="0"/>
              </a:rPr>
              <a:t>teflon</a:t>
            </a:r>
            <a:r>
              <a:rPr lang="en-US" sz="2400" dirty="0" smtClean="0">
                <a:latin typeface="Arial" charset="0"/>
                <a:ea typeface="ヒラギノ角ゴ Pro W3" charset="0"/>
                <a:cs typeface="ヒラギノ角ゴ Pro W3" charset="0"/>
              </a:rPr>
              <a:t> shell</a:t>
            </a:r>
            <a:r>
              <a:rPr lang="en-US" sz="2400" dirty="0">
                <a:latin typeface="Arial" charset="0"/>
                <a:ea typeface="ヒラギノ角ゴ Pro W3" charset="0"/>
                <a:cs typeface="ヒラギノ角ゴ Pro W3" charset="0"/>
              </a:rPr>
              <a:t>. </a:t>
            </a:r>
            <a:r>
              <a:rPr lang="en-US" sz="2400" dirty="0" smtClean="0">
                <a:latin typeface="Arial" charset="0"/>
                <a:ea typeface="ヒラギノ角ゴ Pro W3" charset="0"/>
                <a:cs typeface="ヒラギノ角ゴ Pro W3" charset="0"/>
              </a:rPr>
              <a:t/>
            </a:r>
            <a:br>
              <a:rPr lang="en-US" sz="2400" dirty="0" smtClean="0">
                <a:latin typeface="Arial" charset="0"/>
                <a:ea typeface="ヒラギノ角ゴ Pro W3" charset="0"/>
                <a:cs typeface="ヒラギノ角ゴ Pro W3" charset="0"/>
              </a:rPr>
            </a:br>
            <a:r>
              <a:rPr lang="en-US" sz="2400" dirty="0" smtClean="0">
                <a:latin typeface="Arial" charset="0"/>
                <a:ea typeface="ヒラギノ角ゴ Pro W3" charset="0"/>
                <a:cs typeface="ヒラギノ角ゴ Pro W3" charset="0"/>
              </a:rPr>
              <a:t>Can </a:t>
            </a:r>
            <a:r>
              <a:rPr lang="en-US" sz="2400" dirty="0">
                <a:latin typeface="Arial" charset="0"/>
                <a:ea typeface="ヒラギノ角ゴ Pro W3" charset="0"/>
                <a:cs typeface="ヒラギノ角ゴ Pro W3" charset="0"/>
              </a:rPr>
              <a:t>D be computed from its divergence?</a:t>
            </a:r>
            <a:endParaRPr lang="en-US" sz="1600" dirty="0">
              <a:latin typeface="Arial" charset="0"/>
              <a:ea typeface="ヒラギノ角ゴ Pro W3" charset="0"/>
              <a:cs typeface="ヒラギノ角ゴ Pro W3" charset="0"/>
            </a:endParaRPr>
          </a:p>
        </p:txBody>
      </p:sp>
      <p:sp>
        <p:nvSpPr>
          <p:cNvPr id="119811" name="Text Box 4"/>
          <p:cNvSpPr txBox="1">
            <a:spLocks noChangeArrowheads="1"/>
          </p:cNvSpPr>
          <p:nvPr/>
        </p:nvSpPr>
        <p:spPr bwMode="auto">
          <a:xfrm>
            <a:off x="390525" y="182563"/>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MD8-5</a:t>
            </a:r>
          </a:p>
        </p:txBody>
      </p:sp>
      <p:graphicFrame>
        <p:nvGraphicFramePr>
          <p:cNvPr id="119812" name="Object 1024"/>
          <p:cNvGraphicFramePr>
            <a:graphicFrameLocks noGrp="1" noChangeAspect="1"/>
          </p:cNvGraphicFramePr>
          <p:nvPr>
            <p:ph sz="half" idx="4294967295"/>
            <p:extLst>
              <p:ext uri="{D42A27DB-BD31-4B8C-83A1-F6EECF244321}">
                <p14:modId xmlns:p14="http://schemas.microsoft.com/office/powerpoint/2010/main" val="3904062765"/>
              </p:ext>
            </p:extLst>
          </p:nvPr>
        </p:nvGraphicFramePr>
        <p:xfrm>
          <a:off x="2765425" y="1433513"/>
          <a:ext cx="2197100" cy="661987"/>
        </p:xfrm>
        <a:graphic>
          <a:graphicData uri="http://schemas.openxmlformats.org/presentationml/2006/ole">
            <mc:AlternateContent xmlns:mc="http://schemas.openxmlformats.org/markup-compatibility/2006">
              <mc:Choice xmlns:v="urn:schemas-microsoft-com:vml" Requires="v">
                <p:oleObj spid="_x0000_s379910" name="Equation" r:id="rId4" imgW="927100" imgH="279400" progId="Equation.3">
                  <p:embed/>
                </p:oleObj>
              </mc:Choice>
              <mc:Fallback>
                <p:oleObj name="Equation" r:id="rId4" imgW="927100" imgH="279400" progId="Equation.3">
                  <p:embed/>
                  <p:pic>
                    <p:nvPicPr>
                      <p:cNvPr id="0" name=""/>
                      <p:cNvPicPr>
                        <a:picLocks noChangeAspect="1" noChangeArrowheads="1"/>
                      </p:cNvPicPr>
                      <p:nvPr/>
                    </p:nvPicPr>
                    <p:blipFill>
                      <a:blip r:embed="rId5"/>
                      <a:srcRect/>
                      <a:stretch>
                        <a:fillRect/>
                      </a:stretch>
                    </p:blipFill>
                    <p:spPr bwMode="auto">
                      <a:xfrm>
                        <a:off x="2765425" y="1433513"/>
                        <a:ext cx="219710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9813" name="Oval 8"/>
          <p:cNvSpPr>
            <a:spLocks noChangeArrowheads="1"/>
          </p:cNvSpPr>
          <p:nvPr/>
        </p:nvSpPr>
        <p:spPr bwMode="auto">
          <a:xfrm>
            <a:off x="1100138" y="2914650"/>
            <a:ext cx="2667000" cy="2667000"/>
          </a:xfrm>
          <a:prstGeom prst="ellipse">
            <a:avLst/>
          </a:prstGeom>
          <a:solidFill>
            <a:schemeClr val="accent1"/>
          </a:solidFill>
          <a:ln w="9525">
            <a:solidFill>
              <a:schemeClr val="tx1"/>
            </a:solidFill>
            <a:round/>
            <a:headEnd/>
            <a:tailEnd/>
          </a:ln>
        </p:spPr>
        <p:txBody>
          <a:bodyPr wrap="none" anchor="ctr"/>
          <a:lstStyle/>
          <a:p>
            <a:pPr eaLnBrk="1" hangingPunct="1"/>
            <a:endParaRPr lang="en-US" sz="1800"/>
          </a:p>
        </p:txBody>
      </p:sp>
      <p:sp>
        <p:nvSpPr>
          <p:cNvPr id="119814" name="Oval 9"/>
          <p:cNvSpPr>
            <a:spLocks noChangeArrowheads="1"/>
          </p:cNvSpPr>
          <p:nvPr/>
        </p:nvSpPr>
        <p:spPr bwMode="auto">
          <a:xfrm>
            <a:off x="1614488" y="3403600"/>
            <a:ext cx="1663700" cy="1663700"/>
          </a:xfrm>
          <a:prstGeom prst="ellipse">
            <a:avLst/>
          </a:prstGeom>
          <a:solidFill>
            <a:schemeClr val="bg1"/>
          </a:solidFill>
          <a:ln w="9525">
            <a:solidFill>
              <a:schemeClr val="tx1"/>
            </a:solidFill>
            <a:round/>
            <a:headEnd/>
            <a:tailEnd/>
          </a:ln>
        </p:spPr>
        <p:txBody>
          <a:bodyPr wrap="none" anchor="ctr"/>
          <a:lstStyle/>
          <a:p>
            <a:pPr algn="ctr" eaLnBrk="1" hangingPunct="1"/>
            <a:endParaRPr lang="en-US" sz="1800"/>
          </a:p>
        </p:txBody>
      </p:sp>
      <p:sp>
        <p:nvSpPr>
          <p:cNvPr id="119815" name="Oval 11"/>
          <p:cNvSpPr>
            <a:spLocks noChangeArrowheads="1"/>
          </p:cNvSpPr>
          <p:nvPr/>
        </p:nvSpPr>
        <p:spPr bwMode="auto">
          <a:xfrm>
            <a:off x="2374900" y="4165600"/>
            <a:ext cx="165100" cy="165100"/>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p>
        </p:txBody>
      </p:sp>
      <p:sp>
        <p:nvSpPr>
          <p:cNvPr id="119816" name="Text Box 14"/>
          <p:cNvSpPr txBox="1">
            <a:spLocks noChangeArrowheads="1"/>
          </p:cNvSpPr>
          <p:nvPr/>
        </p:nvSpPr>
        <p:spPr bwMode="auto">
          <a:xfrm>
            <a:off x="2473325" y="42275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q</a:t>
            </a:r>
          </a:p>
        </p:txBody>
      </p:sp>
      <p:sp>
        <p:nvSpPr>
          <p:cNvPr id="119817" name="Text Box 15"/>
          <p:cNvSpPr txBox="1">
            <a:spLocks noChangeArrowheads="1"/>
          </p:cNvSpPr>
          <p:nvPr/>
        </p:nvSpPr>
        <p:spPr bwMode="auto">
          <a:xfrm>
            <a:off x="2295525" y="40624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19818" name="Text Box 16"/>
          <p:cNvSpPr txBox="1">
            <a:spLocks noChangeArrowheads="1"/>
          </p:cNvSpPr>
          <p:nvPr/>
        </p:nvSpPr>
        <p:spPr bwMode="auto">
          <a:xfrm>
            <a:off x="4441825" y="2830513"/>
            <a:ext cx="37655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dirty="0"/>
              <a:t>Yes</a:t>
            </a:r>
          </a:p>
          <a:p>
            <a:pPr eaLnBrk="1" hangingPunct="1">
              <a:buFontTx/>
              <a:buAutoNum type="alphaUcParenR"/>
            </a:pPr>
            <a:r>
              <a:rPr lang="en-US" dirty="0"/>
              <a:t>No</a:t>
            </a:r>
          </a:p>
          <a:p>
            <a:pPr eaLnBrk="1" hangingPunct="1">
              <a:buFontTx/>
              <a:buAutoNum type="alphaUcParenR"/>
            </a:pPr>
            <a:r>
              <a:rPr lang="en-US" dirty="0" smtClean="0"/>
              <a:t> Depends on other things not given</a:t>
            </a:r>
            <a:endParaRPr lang="en-US" sz="1800" dirty="0"/>
          </a:p>
        </p:txBody>
      </p:sp>
    </p:spTree>
    <p:extLst>
      <p:ext uri="{BB962C8B-B14F-4D97-AF65-F5344CB8AC3E}">
        <p14:creationId xmlns:p14="http://schemas.microsoft.com/office/powerpoint/2010/main" val="25332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a:xfrm>
            <a:off x="439738" y="260350"/>
            <a:ext cx="758825" cy="274638"/>
          </a:xfrm>
        </p:spPr>
        <p:txBody>
          <a:bodyPr/>
          <a:lstStyle/>
          <a:p>
            <a:pPr eaLnBrk="1" hangingPunct="1"/>
            <a:endParaRPr lang="en-US" sz="2000">
              <a:latin typeface="Arial" charset="0"/>
              <a:ea typeface="ヒラギノ角ゴ Pro W3" charset="0"/>
              <a:cs typeface="ヒラギノ角ゴ Pro W3" charset="0"/>
            </a:endParaRPr>
          </a:p>
        </p:txBody>
      </p:sp>
      <p:sp>
        <p:nvSpPr>
          <p:cNvPr id="121858" name="Rectangle 3"/>
          <p:cNvSpPr>
            <a:spLocks noGrp="1" noChangeArrowheads="1"/>
          </p:cNvSpPr>
          <p:nvPr>
            <p:ph type="body" sz="half" idx="4294967295"/>
          </p:nvPr>
        </p:nvSpPr>
        <p:spPr>
          <a:xfrm>
            <a:off x="1358891" y="177283"/>
            <a:ext cx="7615238" cy="1731962"/>
          </a:xfrm>
        </p:spPr>
        <p:txBody>
          <a:bodyPr/>
          <a:lstStyle/>
          <a:p>
            <a:pPr marL="0" indent="0" eaLnBrk="1" hangingPunct="1">
              <a:lnSpc>
                <a:spcPct val="90000"/>
              </a:lnSpc>
              <a:buFontTx/>
              <a:buNone/>
            </a:pPr>
            <a:r>
              <a:rPr lang="en-US" sz="2400" dirty="0">
                <a:latin typeface="Arial" charset="0"/>
                <a:ea typeface="ヒラギノ角ゴ Pro W3" charset="0"/>
                <a:cs typeface="ヒラギノ角ゴ Pro W3" charset="0"/>
              </a:rPr>
              <a:t>A point charge +q is placed at the center of a </a:t>
            </a:r>
            <a:r>
              <a:rPr lang="en-US" sz="2400" dirty="0" smtClean="0">
                <a:latin typeface="Arial" charset="0"/>
                <a:ea typeface="ヒラギノ角ゴ Pro W3" charset="0"/>
                <a:cs typeface="ヒラギノ角ゴ Pro W3" charset="0"/>
              </a:rPr>
              <a:t>neutral</a:t>
            </a:r>
            <a:r>
              <a:rPr lang="en-US" sz="2400" dirty="0">
                <a:latin typeface="Arial" charset="0"/>
                <a:ea typeface="ヒラギノ角ゴ Pro W3" charset="0"/>
                <a:cs typeface="ヒラギノ角ゴ Pro W3" charset="0"/>
              </a:rPr>
              <a:t>, linear</a:t>
            </a:r>
            <a:r>
              <a:rPr lang="en-US" sz="2400" dirty="0" smtClean="0">
                <a:latin typeface="Arial" charset="0"/>
                <a:ea typeface="ヒラギノ角ゴ Pro W3" charset="0"/>
                <a:cs typeface="ヒラギノ角ゴ Pro W3" charset="0"/>
              </a:rPr>
              <a:t>, homogeneous </a:t>
            </a:r>
            <a:r>
              <a:rPr lang="en-US" sz="2400" dirty="0">
                <a:latin typeface="Arial" charset="0"/>
                <a:ea typeface="ヒラギノ角ゴ Pro W3" charset="0"/>
                <a:cs typeface="ヒラギノ角ゴ Pro W3" charset="0"/>
              </a:rPr>
              <a:t>dielectric </a:t>
            </a:r>
            <a:r>
              <a:rPr lang="en-US" sz="2400" dirty="0" err="1" smtClean="0">
                <a:latin typeface="Arial" charset="0"/>
                <a:ea typeface="ヒラギノ角ゴ Pro W3" charset="0"/>
                <a:cs typeface="ヒラギノ角ゴ Pro W3" charset="0"/>
              </a:rPr>
              <a:t>teflon</a:t>
            </a:r>
            <a:r>
              <a:rPr lang="en-US" sz="2400" dirty="0" smtClean="0">
                <a:latin typeface="Arial" charset="0"/>
                <a:ea typeface="ヒラギノ角ゴ Pro W3" charset="0"/>
                <a:cs typeface="ヒラギノ角ゴ Pro W3" charset="0"/>
              </a:rPr>
              <a:t> shell</a:t>
            </a:r>
            <a:r>
              <a:rPr lang="en-US" sz="2400" dirty="0">
                <a:latin typeface="Arial" charset="0"/>
                <a:ea typeface="ヒラギノ角ゴ Pro W3" charset="0"/>
                <a:cs typeface="ヒラギノ角ゴ Pro W3" charset="0"/>
              </a:rPr>
              <a:t>.  </a:t>
            </a:r>
            <a:r>
              <a:rPr lang="en-US" sz="2400" dirty="0" smtClean="0">
                <a:latin typeface="Arial" charset="0"/>
                <a:ea typeface="ヒラギノ角ゴ Pro W3" charset="0"/>
                <a:cs typeface="ヒラギノ角ゴ Pro W3" charset="0"/>
              </a:rPr>
              <a:t/>
            </a:r>
            <a:br>
              <a:rPr lang="en-US" sz="2400" dirty="0" smtClean="0">
                <a:latin typeface="Arial" charset="0"/>
                <a:ea typeface="ヒラギノ角ゴ Pro W3" charset="0"/>
                <a:cs typeface="ヒラギノ角ゴ Pro W3" charset="0"/>
              </a:rPr>
            </a:br>
            <a:r>
              <a:rPr lang="en-US" sz="2400" dirty="0" smtClean="0">
                <a:latin typeface="Arial" charset="0"/>
                <a:ea typeface="ヒラギノ角ゴ Pro W3" charset="0"/>
                <a:cs typeface="ヒラギノ角ゴ Pro W3" charset="0"/>
              </a:rPr>
              <a:t>The </a:t>
            </a:r>
            <a:r>
              <a:rPr lang="en-US" sz="2400" dirty="0">
                <a:latin typeface="Arial" charset="0"/>
                <a:ea typeface="ヒラギノ角ゴ Pro W3" charset="0"/>
                <a:cs typeface="ヒラギノ角ゴ Pro W3" charset="0"/>
              </a:rPr>
              <a:t>shell polarizes due to the point charge.</a:t>
            </a:r>
          </a:p>
          <a:p>
            <a:pPr marL="0" indent="0" eaLnBrk="1" hangingPunct="1">
              <a:lnSpc>
                <a:spcPct val="90000"/>
              </a:lnSpc>
              <a:buFontTx/>
              <a:buNone/>
            </a:pPr>
            <a:r>
              <a:rPr lang="en-US" sz="2400" dirty="0">
                <a:latin typeface="Arial" charset="0"/>
                <a:ea typeface="ヒラギノ角ゴ Pro W3" charset="0"/>
                <a:cs typeface="ヒラギノ角ゴ Pro W3" charset="0"/>
              </a:rPr>
              <a:t>Is the curl of the polarization </a:t>
            </a:r>
            <a:r>
              <a:rPr lang="en-US" sz="2400" b="1" dirty="0">
                <a:latin typeface="Arial" charset="0"/>
                <a:ea typeface="ヒラギノ角ゴ Pro W3" charset="0"/>
                <a:cs typeface="ヒラギノ角ゴ Pro W3" charset="0"/>
              </a:rPr>
              <a:t>P</a:t>
            </a:r>
            <a:r>
              <a:rPr lang="en-US" sz="2400" dirty="0">
                <a:latin typeface="Arial" charset="0"/>
                <a:ea typeface="ヒラギノ角ゴ Pro W3" charset="0"/>
                <a:cs typeface="ヒラギノ角ゴ Pro W3" charset="0"/>
              </a:rPr>
              <a:t> zero everywhere?  </a:t>
            </a:r>
          </a:p>
        </p:txBody>
      </p:sp>
      <p:sp>
        <p:nvSpPr>
          <p:cNvPr id="121859" name="Text Box 4"/>
          <p:cNvSpPr txBox="1">
            <a:spLocks noChangeArrowheads="1"/>
          </p:cNvSpPr>
          <p:nvPr/>
        </p:nvSpPr>
        <p:spPr bwMode="auto">
          <a:xfrm>
            <a:off x="390525" y="182563"/>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MD8-6</a:t>
            </a:r>
          </a:p>
        </p:txBody>
      </p:sp>
      <p:graphicFrame>
        <p:nvGraphicFramePr>
          <p:cNvPr id="121860" name="Object 1024"/>
          <p:cNvGraphicFramePr>
            <a:graphicFrameLocks noGrp="1" noChangeAspect="1"/>
          </p:cNvGraphicFramePr>
          <p:nvPr>
            <p:ph sz="half" idx="4294967295"/>
            <p:extLst>
              <p:ext uri="{D42A27DB-BD31-4B8C-83A1-F6EECF244321}">
                <p14:modId xmlns:p14="http://schemas.microsoft.com/office/powerpoint/2010/main" val="45146499"/>
              </p:ext>
            </p:extLst>
          </p:nvPr>
        </p:nvGraphicFramePr>
        <p:xfrm>
          <a:off x="1574800" y="2263775"/>
          <a:ext cx="5227638" cy="631825"/>
        </p:xfrm>
        <a:graphic>
          <a:graphicData uri="http://schemas.openxmlformats.org/presentationml/2006/ole">
            <mc:AlternateContent xmlns:mc="http://schemas.openxmlformats.org/markup-compatibility/2006">
              <mc:Choice xmlns:v="urn:schemas-microsoft-com:vml" Requires="v">
                <p:oleObj spid="_x0000_s380934" name="Equation" r:id="rId4" imgW="2311400" imgH="279400" progId="Equation.3">
                  <p:embed/>
                </p:oleObj>
              </mc:Choice>
              <mc:Fallback>
                <p:oleObj name="Equation" r:id="rId4" imgW="2311400" imgH="279400" progId="Equation.3">
                  <p:embed/>
                  <p:pic>
                    <p:nvPicPr>
                      <p:cNvPr id="0" name=""/>
                      <p:cNvPicPr>
                        <a:picLocks noChangeAspect="1" noChangeArrowheads="1"/>
                      </p:cNvPicPr>
                      <p:nvPr/>
                    </p:nvPicPr>
                    <p:blipFill>
                      <a:blip r:embed="rId5"/>
                      <a:srcRect/>
                      <a:stretch>
                        <a:fillRect/>
                      </a:stretch>
                    </p:blipFill>
                    <p:spPr bwMode="auto">
                      <a:xfrm>
                        <a:off x="1574800" y="2263775"/>
                        <a:ext cx="5227638"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1861" name="Oval 6"/>
          <p:cNvSpPr>
            <a:spLocks noChangeArrowheads="1"/>
          </p:cNvSpPr>
          <p:nvPr/>
        </p:nvSpPr>
        <p:spPr bwMode="auto">
          <a:xfrm>
            <a:off x="1100138" y="2914650"/>
            <a:ext cx="2667000" cy="2667000"/>
          </a:xfrm>
          <a:prstGeom prst="ellipse">
            <a:avLst/>
          </a:prstGeom>
          <a:solidFill>
            <a:schemeClr val="accent1"/>
          </a:solidFill>
          <a:ln w="9525">
            <a:solidFill>
              <a:schemeClr val="tx1"/>
            </a:solidFill>
            <a:round/>
            <a:headEnd/>
            <a:tailEnd/>
          </a:ln>
        </p:spPr>
        <p:txBody>
          <a:bodyPr wrap="none" anchor="ctr"/>
          <a:lstStyle/>
          <a:p>
            <a:pPr eaLnBrk="1" hangingPunct="1"/>
            <a:endParaRPr lang="en-US" sz="1800"/>
          </a:p>
        </p:txBody>
      </p:sp>
      <p:sp>
        <p:nvSpPr>
          <p:cNvPr id="121862" name="Oval 7"/>
          <p:cNvSpPr>
            <a:spLocks noChangeArrowheads="1"/>
          </p:cNvSpPr>
          <p:nvPr/>
        </p:nvSpPr>
        <p:spPr bwMode="auto">
          <a:xfrm>
            <a:off x="1614488" y="3403600"/>
            <a:ext cx="1663700" cy="1663700"/>
          </a:xfrm>
          <a:prstGeom prst="ellipse">
            <a:avLst/>
          </a:prstGeom>
          <a:solidFill>
            <a:schemeClr val="bg1"/>
          </a:solidFill>
          <a:ln w="9525">
            <a:solidFill>
              <a:schemeClr val="tx1"/>
            </a:solidFill>
            <a:round/>
            <a:headEnd/>
            <a:tailEnd/>
          </a:ln>
        </p:spPr>
        <p:txBody>
          <a:bodyPr wrap="none" anchor="ctr"/>
          <a:lstStyle/>
          <a:p>
            <a:pPr algn="ctr" eaLnBrk="1" hangingPunct="1"/>
            <a:endParaRPr lang="en-US" sz="1800"/>
          </a:p>
        </p:txBody>
      </p:sp>
      <p:sp>
        <p:nvSpPr>
          <p:cNvPr id="121863" name="Oval 8"/>
          <p:cNvSpPr>
            <a:spLocks noChangeArrowheads="1"/>
          </p:cNvSpPr>
          <p:nvPr/>
        </p:nvSpPr>
        <p:spPr bwMode="auto">
          <a:xfrm>
            <a:off x="2374900" y="4165600"/>
            <a:ext cx="165100" cy="165100"/>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p>
        </p:txBody>
      </p:sp>
      <p:sp>
        <p:nvSpPr>
          <p:cNvPr id="121864" name="Text Box 9"/>
          <p:cNvSpPr txBox="1">
            <a:spLocks noChangeArrowheads="1"/>
          </p:cNvSpPr>
          <p:nvPr/>
        </p:nvSpPr>
        <p:spPr bwMode="auto">
          <a:xfrm>
            <a:off x="2473325" y="42275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q</a:t>
            </a:r>
          </a:p>
        </p:txBody>
      </p:sp>
      <p:sp>
        <p:nvSpPr>
          <p:cNvPr id="121865" name="Text Box 10"/>
          <p:cNvSpPr txBox="1">
            <a:spLocks noChangeArrowheads="1"/>
          </p:cNvSpPr>
          <p:nvPr/>
        </p:nvSpPr>
        <p:spPr bwMode="auto">
          <a:xfrm>
            <a:off x="2295525" y="40624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66" name="Text Box 11"/>
          <p:cNvSpPr txBox="1">
            <a:spLocks noChangeArrowheads="1"/>
          </p:cNvSpPr>
          <p:nvPr/>
        </p:nvSpPr>
        <p:spPr bwMode="auto">
          <a:xfrm>
            <a:off x="4441825" y="2830513"/>
            <a:ext cx="37655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dirty="0"/>
              <a:t>Yes</a:t>
            </a:r>
          </a:p>
          <a:p>
            <a:pPr eaLnBrk="1" hangingPunct="1">
              <a:buFontTx/>
              <a:buAutoNum type="alphaUcParenR"/>
            </a:pPr>
            <a:r>
              <a:rPr lang="en-US" dirty="0"/>
              <a:t>No</a:t>
            </a:r>
          </a:p>
          <a:p>
            <a:pPr eaLnBrk="1" hangingPunct="1">
              <a:buFontTx/>
              <a:buAutoNum type="alphaUcParenR"/>
            </a:pPr>
            <a:r>
              <a:rPr lang="en-US" dirty="0"/>
              <a:t>Depends on </a:t>
            </a:r>
            <a:r>
              <a:rPr lang="en-US" dirty="0" smtClean="0"/>
              <a:t>other things not given</a:t>
            </a:r>
            <a:endParaRPr lang="en-US" sz="1800" dirty="0"/>
          </a:p>
        </p:txBody>
      </p:sp>
      <p:sp>
        <p:nvSpPr>
          <p:cNvPr id="121867" name="Text Box 12"/>
          <p:cNvSpPr txBox="1">
            <a:spLocks noChangeArrowheads="1"/>
          </p:cNvSpPr>
          <p:nvPr/>
        </p:nvSpPr>
        <p:spPr bwMode="auto">
          <a:xfrm>
            <a:off x="2257425" y="28178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68" name="Text Box 13"/>
          <p:cNvSpPr txBox="1">
            <a:spLocks noChangeArrowheads="1"/>
          </p:cNvSpPr>
          <p:nvPr/>
        </p:nvSpPr>
        <p:spPr bwMode="auto">
          <a:xfrm>
            <a:off x="3070225" y="31353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69" name="Text Box 14"/>
          <p:cNvSpPr txBox="1">
            <a:spLocks noChangeArrowheads="1"/>
          </p:cNvSpPr>
          <p:nvPr/>
        </p:nvSpPr>
        <p:spPr bwMode="auto">
          <a:xfrm>
            <a:off x="1025525" y="40751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70" name="Text Box 15"/>
          <p:cNvSpPr txBox="1">
            <a:spLocks noChangeArrowheads="1"/>
          </p:cNvSpPr>
          <p:nvPr/>
        </p:nvSpPr>
        <p:spPr bwMode="auto">
          <a:xfrm>
            <a:off x="3527425" y="40624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71" name="Text Box 16"/>
          <p:cNvSpPr txBox="1">
            <a:spLocks noChangeArrowheads="1"/>
          </p:cNvSpPr>
          <p:nvPr/>
        </p:nvSpPr>
        <p:spPr bwMode="auto">
          <a:xfrm>
            <a:off x="2232025" y="52816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72" name="Text Box 17"/>
          <p:cNvSpPr txBox="1">
            <a:spLocks noChangeArrowheads="1"/>
          </p:cNvSpPr>
          <p:nvPr/>
        </p:nvSpPr>
        <p:spPr bwMode="auto">
          <a:xfrm>
            <a:off x="3184525" y="48752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73" name="Text Box 18"/>
          <p:cNvSpPr txBox="1">
            <a:spLocks noChangeArrowheads="1"/>
          </p:cNvSpPr>
          <p:nvPr/>
        </p:nvSpPr>
        <p:spPr bwMode="auto">
          <a:xfrm>
            <a:off x="1355725" y="32242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74" name="Text Box 19"/>
          <p:cNvSpPr txBox="1">
            <a:spLocks noChangeArrowheads="1"/>
          </p:cNvSpPr>
          <p:nvPr/>
        </p:nvSpPr>
        <p:spPr bwMode="auto">
          <a:xfrm>
            <a:off x="1419225" y="49641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75" name="Text Box 20"/>
          <p:cNvSpPr txBox="1">
            <a:spLocks noChangeArrowheads="1"/>
          </p:cNvSpPr>
          <p:nvPr/>
        </p:nvSpPr>
        <p:spPr bwMode="auto">
          <a:xfrm>
            <a:off x="3235325" y="40624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76" name="Text Box 21"/>
          <p:cNvSpPr txBox="1">
            <a:spLocks noChangeArrowheads="1"/>
          </p:cNvSpPr>
          <p:nvPr/>
        </p:nvSpPr>
        <p:spPr bwMode="auto">
          <a:xfrm>
            <a:off x="1724025" y="46847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77" name="Text Box 22"/>
          <p:cNvSpPr txBox="1">
            <a:spLocks noChangeArrowheads="1"/>
          </p:cNvSpPr>
          <p:nvPr/>
        </p:nvSpPr>
        <p:spPr bwMode="auto">
          <a:xfrm>
            <a:off x="2282825" y="49641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78" name="Text Box 23"/>
          <p:cNvSpPr txBox="1">
            <a:spLocks noChangeArrowheads="1"/>
          </p:cNvSpPr>
          <p:nvPr/>
        </p:nvSpPr>
        <p:spPr bwMode="auto">
          <a:xfrm>
            <a:off x="2295525" y="31480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79" name="Text Box 24"/>
          <p:cNvSpPr txBox="1">
            <a:spLocks noChangeArrowheads="1"/>
          </p:cNvSpPr>
          <p:nvPr/>
        </p:nvSpPr>
        <p:spPr bwMode="auto">
          <a:xfrm>
            <a:off x="2968625" y="46593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80" name="Text Box 25"/>
          <p:cNvSpPr txBox="1">
            <a:spLocks noChangeArrowheads="1"/>
          </p:cNvSpPr>
          <p:nvPr/>
        </p:nvSpPr>
        <p:spPr bwMode="auto">
          <a:xfrm>
            <a:off x="2917825" y="33639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81" name="Text Box 26"/>
          <p:cNvSpPr txBox="1">
            <a:spLocks noChangeArrowheads="1"/>
          </p:cNvSpPr>
          <p:nvPr/>
        </p:nvSpPr>
        <p:spPr bwMode="auto">
          <a:xfrm>
            <a:off x="1622425" y="34909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1882" name="Text Box 27"/>
          <p:cNvSpPr txBox="1">
            <a:spLocks noChangeArrowheads="1"/>
          </p:cNvSpPr>
          <p:nvPr/>
        </p:nvSpPr>
        <p:spPr bwMode="auto">
          <a:xfrm>
            <a:off x="1419225" y="41132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Tree>
    <p:extLst>
      <p:ext uri="{BB962C8B-B14F-4D97-AF65-F5344CB8AC3E}">
        <p14:creationId xmlns:p14="http://schemas.microsoft.com/office/powerpoint/2010/main" val="4020312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idx="4294967295"/>
          </p:nvPr>
        </p:nvSpPr>
        <p:spPr>
          <a:xfrm>
            <a:off x="419100" y="261938"/>
            <a:ext cx="758825" cy="274637"/>
          </a:xfrm>
        </p:spPr>
        <p:txBody>
          <a:bodyPr/>
          <a:lstStyle/>
          <a:p>
            <a:pPr eaLnBrk="1" hangingPunct="1"/>
            <a:endParaRPr lang="en-US" sz="2000">
              <a:latin typeface="Arial" charset="0"/>
              <a:ea typeface="ヒラギノ角ゴ Pro W3" charset="0"/>
              <a:cs typeface="ヒラギノ角ゴ Pro W3" charset="0"/>
            </a:endParaRPr>
          </a:p>
        </p:txBody>
      </p:sp>
      <p:sp>
        <p:nvSpPr>
          <p:cNvPr id="123906" name="Rectangle 3"/>
          <p:cNvSpPr>
            <a:spLocks noGrp="1" noChangeArrowheads="1"/>
          </p:cNvSpPr>
          <p:nvPr>
            <p:ph type="body" sz="half" idx="4294967295"/>
          </p:nvPr>
        </p:nvSpPr>
        <p:spPr>
          <a:xfrm>
            <a:off x="901700" y="769938"/>
            <a:ext cx="7327900" cy="1325562"/>
          </a:xfrm>
        </p:spPr>
        <p:txBody>
          <a:bodyPr/>
          <a:lstStyle/>
          <a:p>
            <a:pPr marL="0" indent="0" eaLnBrk="1" hangingPunct="1">
              <a:buFontTx/>
              <a:buNone/>
            </a:pPr>
            <a:r>
              <a:rPr lang="en-US" sz="2400" dirty="0">
                <a:latin typeface="Arial" charset="0"/>
                <a:ea typeface="ヒラギノ角ゴ Pro W3" charset="0"/>
                <a:cs typeface="ヒラギノ角ゴ Pro W3" charset="0"/>
              </a:rPr>
              <a:t>A point charge +q is placed at the center of a neutral, linear, dielectric </a:t>
            </a:r>
            <a:r>
              <a:rPr lang="en-US" sz="2400" b="1" dirty="0">
                <a:latin typeface="Arial" charset="0"/>
                <a:ea typeface="ヒラギノ角ゴ Pro W3" charset="0"/>
                <a:cs typeface="ヒラギノ角ゴ Pro W3" charset="0"/>
              </a:rPr>
              <a:t>hemispherical</a:t>
            </a:r>
            <a:r>
              <a:rPr lang="en-US" sz="2400" dirty="0">
                <a:latin typeface="Arial" charset="0"/>
                <a:ea typeface="ヒラギノ角ゴ Pro W3" charset="0"/>
                <a:cs typeface="ヒラギノ角ゴ Pro W3" charset="0"/>
              </a:rPr>
              <a:t> shell. </a:t>
            </a:r>
            <a:r>
              <a:rPr lang="en-US" sz="2400" dirty="0" smtClean="0">
                <a:latin typeface="Arial" charset="0"/>
                <a:ea typeface="ヒラギノ角ゴ Pro W3" charset="0"/>
                <a:cs typeface="ヒラギノ角ゴ Pro W3" charset="0"/>
              </a:rPr>
              <a:t/>
            </a:r>
            <a:br>
              <a:rPr lang="en-US" sz="2400" dirty="0" smtClean="0">
                <a:latin typeface="Arial" charset="0"/>
                <a:ea typeface="ヒラギノ角ゴ Pro W3" charset="0"/>
                <a:cs typeface="ヒラギノ角ゴ Pro W3" charset="0"/>
              </a:rPr>
            </a:br>
            <a:r>
              <a:rPr lang="en-US" sz="2400" dirty="0" smtClean="0">
                <a:latin typeface="Arial" charset="0"/>
                <a:ea typeface="ヒラギノ角ゴ Pro W3" charset="0"/>
                <a:cs typeface="ヒラギノ角ゴ Pro W3" charset="0"/>
              </a:rPr>
              <a:t>Can </a:t>
            </a:r>
            <a:r>
              <a:rPr lang="en-US" sz="2400" dirty="0">
                <a:latin typeface="Arial" charset="0"/>
                <a:ea typeface="ヒラギノ角ゴ Pro W3" charset="0"/>
                <a:cs typeface="ヒラギノ角ゴ Pro W3" charset="0"/>
              </a:rPr>
              <a:t>D be computed from its divergence?</a:t>
            </a:r>
          </a:p>
        </p:txBody>
      </p:sp>
      <p:sp>
        <p:nvSpPr>
          <p:cNvPr id="123907" name="Text Box 4"/>
          <p:cNvSpPr txBox="1">
            <a:spLocks noChangeArrowheads="1"/>
          </p:cNvSpPr>
          <p:nvPr/>
        </p:nvSpPr>
        <p:spPr bwMode="auto">
          <a:xfrm>
            <a:off x="390525" y="182563"/>
            <a:ext cx="1060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MD8-7</a:t>
            </a:r>
          </a:p>
          <a:p>
            <a:pPr eaLnBrk="1" hangingPunct="1"/>
            <a:endParaRPr lang="en-US" sz="1800"/>
          </a:p>
        </p:txBody>
      </p:sp>
      <p:graphicFrame>
        <p:nvGraphicFramePr>
          <p:cNvPr id="123908" name="Object 1024"/>
          <p:cNvGraphicFramePr>
            <a:graphicFrameLocks noGrp="1" noChangeAspect="1"/>
          </p:cNvGraphicFramePr>
          <p:nvPr>
            <p:ph sz="half" idx="4294967295"/>
            <p:extLst>
              <p:ext uri="{D42A27DB-BD31-4B8C-83A1-F6EECF244321}">
                <p14:modId xmlns:p14="http://schemas.microsoft.com/office/powerpoint/2010/main" val="506532773"/>
              </p:ext>
            </p:extLst>
          </p:nvPr>
        </p:nvGraphicFramePr>
        <p:xfrm>
          <a:off x="3019425" y="1881188"/>
          <a:ext cx="2197100" cy="661987"/>
        </p:xfrm>
        <a:graphic>
          <a:graphicData uri="http://schemas.openxmlformats.org/presentationml/2006/ole">
            <mc:AlternateContent xmlns:mc="http://schemas.openxmlformats.org/markup-compatibility/2006">
              <mc:Choice xmlns:v="urn:schemas-microsoft-com:vml" Requires="v">
                <p:oleObj spid="_x0000_s381958" name="Equation" r:id="rId4" imgW="927100" imgH="279400" progId="Equation.3">
                  <p:embed/>
                </p:oleObj>
              </mc:Choice>
              <mc:Fallback>
                <p:oleObj name="Equation" r:id="rId4" imgW="927100" imgH="279400" progId="Equation.3">
                  <p:embed/>
                  <p:pic>
                    <p:nvPicPr>
                      <p:cNvPr id="0" name=""/>
                      <p:cNvPicPr>
                        <a:picLocks noChangeAspect="1" noChangeArrowheads="1"/>
                      </p:cNvPicPr>
                      <p:nvPr/>
                    </p:nvPicPr>
                    <p:blipFill>
                      <a:blip r:embed="rId5"/>
                      <a:srcRect/>
                      <a:stretch>
                        <a:fillRect/>
                      </a:stretch>
                    </p:blipFill>
                    <p:spPr bwMode="auto">
                      <a:xfrm>
                        <a:off x="3019425" y="1881188"/>
                        <a:ext cx="219710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3909" name="Oval 8"/>
          <p:cNvSpPr>
            <a:spLocks noChangeArrowheads="1"/>
          </p:cNvSpPr>
          <p:nvPr/>
        </p:nvSpPr>
        <p:spPr bwMode="auto">
          <a:xfrm>
            <a:off x="2374900" y="4165600"/>
            <a:ext cx="165100" cy="165100"/>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p>
        </p:txBody>
      </p:sp>
      <p:sp>
        <p:nvSpPr>
          <p:cNvPr id="123910" name="Text Box 9"/>
          <p:cNvSpPr txBox="1">
            <a:spLocks noChangeArrowheads="1"/>
          </p:cNvSpPr>
          <p:nvPr/>
        </p:nvSpPr>
        <p:spPr bwMode="auto">
          <a:xfrm>
            <a:off x="2473325" y="42275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q</a:t>
            </a:r>
          </a:p>
        </p:txBody>
      </p:sp>
      <p:sp>
        <p:nvSpPr>
          <p:cNvPr id="123911" name="Text Box 10"/>
          <p:cNvSpPr txBox="1">
            <a:spLocks noChangeArrowheads="1"/>
          </p:cNvSpPr>
          <p:nvPr/>
        </p:nvSpPr>
        <p:spPr bwMode="auto">
          <a:xfrm>
            <a:off x="2295525" y="40624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3912" name="Text Box 11"/>
          <p:cNvSpPr txBox="1">
            <a:spLocks noChangeArrowheads="1"/>
          </p:cNvSpPr>
          <p:nvPr/>
        </p:nvSpPr>
        <p:spPr bwMode="auto">
          <a:xfrm>
            <a:off x="4441825" y="2830513"/>
            <a:ext cx="37655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a:t>Yes</a:t>
            </a:r>
          </a:p>
          <a:p>
            <a:pPr eaLnBrk="1" hangingPunct="1">
              <a:buFontTx/>
              <a:buAutoNum type="alphaUcParenR"/>
            </a:pPr>
            <a:r>
              <a:rPr lang="en-US"/>
              <a:t>No</a:t>
            </a:r>
          </a:p>
          <a:p>
            <a:pPr eaLnBrk="1" hangingPunct="1">
              <a:buFontTx/>
              <a:buAutoNum type="alphaUcParenR"/>
            </a:pPr>
            <a:r>
              <a:rPr lang="en-US"/>
              <a:t>Depends on the inner radius of the dielectric.</a:t>
            </a:r>
            <a:r>
              <a:rPr lang="en-US" sz="1800"/>
              <a:t> </a:t>
            </a:r>
          </a:p>
        </p:txBody>
      </p:sp>
      <p:sp>
        <p:nvSpPr>
          <p:cNvPr id="123913" name="AutoShape 12"/>
          <p:cNvSpPr>
            <a:spLocks noChangeArrowheads="1"/>
          </p:cNvSpPr>
          <p:nvPr/>
        </p:nvSpPr>
        <p:spPr bwMode="auto">
          <a:xfrm>
            <a:off x="977900" y="2794000"/>
            <a:ext cx="2946400" cy="2946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250080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AutoShape 28"/>
          <p:cNvSpPr>
            <a:spLocks noChangeArrowheads="1"/>
          </p:cNvSpPr>
          <p:nvPr/>
        </p:nvSpPr>
        <p:spPr bwMode="auto">
          <a:xfrm>
            <a:off x="1231900" y="3048000"/>
            <a:ext cx="2438400" cy="2438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25954" name="Rectangle 2"/>
          <p:cNvSpPr>
            <a:spLocks noGrp="1" noChangeArrowheads="1"/>
          </p:cNvSpPr>
          <p:nvPr>
            <p:ph type="title" idx="4294967295"/>
          </p:nvPr>
        </p:nvSpPr>
        <p:spPr>
          <a:xfrm>
            <a:off x="398463" y="301625"/>
            <a:ext cx="758825" cy="274638"/>
          </a:xfrm>
        </p:spPr>
        <p:txBody>
          <a:bodyPr/>
          <a:lstStyle/>
          <a:p>
            <a:pPr eaLnBrk="1" hangingPunct="1"/>
            <a:endParaRPr lang="en-US" sz="2000">
              <a:latin typeface="Arial" charset="0"/>
              <a:ea typeface="ヒラギノ角ゴ Pro W3" charset="0"/>
              <a:cs typeface="ヒラギノ角ゴ Pro W3" charset="0"/>
            </a:endParaRPr>
          </a:p>
        </p:txBody>
      </p:sp>
      <p:sp>
        <p:nvSpPr>
          <p:cNvPr id="125955" name="Rectangle 3"/>
          <p:cNvSpPr>
            <a:spLocks noGrp="1" noChangeArrowheads="1"/>
          </p:cNvSpPr>
          <p:nvPr>
            <p:ph type="body" sz="half" idx="4294967295"/>
          </p:nvPr>
        </p:nvSpPr>
        <p:spPr>
          <a:xfrm>
            <a:off x="901700" y="769938"/>
            <a:ext cx="7470775" cy="2306637"/>
          </a:xfrm>
        </p:spPr>
        <p:txBody>
          <a:bodyPr/>
          <a:lstStyle/>
          <a:p>
            <a:pPr marL="0" indent="0" eaLnBrk="1" hangingPunct="1">
              <a:lnSpc>
                <a:spcPct val="90000"/>
              </a:lnSpc>
              <a:buFontTx/>
              <a:buNone/>
            </a:pPr>
            <a:r>
              <a:rPr lang="en-US" sz="2400">
                <a:latin typeface="Arial" charset="0"/>
                <a:ea typeface="ヒラギノ角ゴ Pro W3" charset="0"/>
                <a:cs typeface="ヒラギノ角ゴ Pro W3" charset="0"/>
              </a:rPr>
              <a:t>A point charge +q is placed at the center of a neutral, linear, dielectric shell.  The shell polarizes due to the point charge.</a:t>
            </a:r>
          </a:p>
          <a:p>
            <a:pPr marL="0" indent="0" eaLnBrk="1" hangingPunct="1">
              <a:lnSpc>
                <a:spcPct val="90000"/>
              </a:lnSpc>
              <a:buFontTx/>
              <a:buNone/>
            </a:pPr>
            <a:r>
              <a:rPr lang="en-US" sz="2400">
                <a:latin typeface="Arial" charset="0"/>
                <a:ea typeface="ヒラギノ角ゴ Pro W3" charset="0"/>
                <a:cs typeface="ヒラギノ角ゴ Pro W3" charset="0"/>
              </a:rPr>
              <a:t>Is the curl of the polarization </a:t>
            </a:r>
            <a:r>
              <a:rPr lang="en-US" sz="2400" b="1">
                <a:latin typeface="Arial" charset="0"/>
                <a:ea typeface="ヒラギノ角ゴ Pro W3" charset="0"/>
                <a:cs typeface="ヒラギノ角ゴ Pro W3" charset="0"/>
              </a:rPr>
              <a:t>P</a:t>
            </a:r>
            <a:r>
              <a:rPr lang="en-US" sz="2400">
                <a:latin typeface="Arial" charset="0"/>
                <a:ea typeface="ヒラギノ角ゴ Pro W3" charset="0"/>
                <a:cs typeface="ヒラギノ角ゴ Pro W3" charset="0"/>
              </a:rPr>
              <a:t> zero everywhere?  </a:t>
            </a:r>
          </a:p>
        </p:txBody>
      </p:sp>
      <p:sp>
        <p:nvSpPr>
          <p:cNvPr id="125956" name="Text Box 4"/>
          <p:cNvSpPr txBox="1">
            <a:spLocks noChangeArrowheads="1"/>
          </p:cNvSpPr>
          <p:nvPr/>
        </p:nvSpPr>
        <p:spPr bwMode="auto">
          <a:xfrm>
            <a:off x="390525" y="182563"/>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MD8-8</a:t>
            </a:r>
          </a:p>
        </p:txBody>
      </p:sp>
      <p:graphicFrame>
        <p:nvGraphicFramePr>
          <p:cNvPr id="125957" name="Object 1024"/>
          <p:cNvGraphicFramePr>
            <a:graphicFrameLocks noGrp="1" noChangeAspect="1"/>
          </p:cNvGraphicFramePr>
          <p:nvPr>
            <p:ph sz="half" idx="4294967295"/>
            <p:extLst>
              <p:ext uri="{D42A27DB-BD31-4B8C-83A1-F6EECF244321}">
                <p14:modId xmlns:p14="http://schemas.microsoft.com/office/powerpoint/2010/main" val="1335460817"/>
              </p:ext>
            </p:extLst>
          </p:nvPr>
        </p:nvGraphicFramePr>
        <p:xfrm>
          <a:off x="1574800" y="2263775"/>
          <a:ext cx="5227638" cy="631825"/>
        </p:xfrm>
        <a:graphic>
          <a:graphicData uri="http://schemas.openxmlformats.org/presentationml/2006/ole">
            <mc:AlternateContent xmlns:mc="http://schemas.openxmlformats.org/markup-compatibility/2006">
              <mc:Choice xmlns:v="urn:schemas-microsoft-com:vml" Requires="v">
                <p:oleObj spid="_x0000_s382982" name="Equation" r:id="rId4" imgW="2311400" imgH="279400" progId="Equation.3">
                  <p:embed/>
                </p:oleObj>
              </mc:Choice>
              <mc:Fallback>
                <p:oleObj name="Equation" r:id="rId4" imgW="2311400" imgH="279400" progId="Equation.3">
                  <p:embed/>
                  <p:pic>
                    <p:nvPicPr>
                      <p:cNvPr id="0" name=""/>
                      <p:cNvPicPr>
                        <a:picLocks noChangeAspect="1" noChangeArrowheads="1"/>
                      </p:cNvPicPr>
                      <p:nvPr/>
                    </p:nvPicPr>
                    <p:blipFill>
                      <a:blip r:embed="rId5"/>
                      <a:srcRect/>
                      <a:stretch>
                        <a:fillRect/>
                      </a:stretch>
                    </p:blipFill>
                    <p:spPr bwMode="auto">
                      <a:xfrm>
                        <a:off x="1574800" y="2263775"/>
                        <a:ext cx="5227638"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5958" name="Oval 8"/>
          <p:cNvSpPr>
            <a:spLocks noChangeArrowheads="1"/>
          </p:cNvSpPr>
          <p:nvPr/>
        </p:nvSpPr>
        <p:spPr bwMode="auto">
          <a:xfrm>
            <a:off x="2374900" y="4165600"/>
            <a:ext cx="165100" cy="165100"/>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p>
        </p:txBody>
      </p:sp>
      <p:sp>
        <p:nvSpPr>
          <p:cNvPr id="125959" name="Text Box 9"/>
          <p:cNvSpPr txBox="1">
            <a:spLocks noChangeArrowheads="1"/>
          </p:cNvSpPr>
          <p:nvPr/>
        </p:nvSpPr>
        <p:spPr bwMode="auto">
          <a:xfrm>
            <a:off x="2473325" y="42275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q</a:t>
            </a:r>
          </a:p>
        </p:txBody>
      </p:sp>
      <p:sp>
        <p:nvSpPr>
          <p:cNvPr id="125960" name="Text Box 10"/>
          <p:cNvSpPr txBox="1">
            <a:spLocks noChangeArrowheads="1"/>
          </p:cNvSpPr>
          <p:nvPr/>
        </p:nvSpPr>
        <p:spPr bwMode="auto">
          <a:xfrm>
            <a:off x="2295525" y="40624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5961" name="Text Box 11"/>
          <p:cNvSpPr txBox="1">
            <a:spLocks noChangeArrowheads="1"/>
          </p:cNvSpPr>
          <p:nvPr/>
        </p:nvSpPr>
        <p:spPr bwMode="auto">
          <a:xfrm>
            <a:off x="4441825" y="2830513"/>
            <a:ext cx="37655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a:t>Yes</a:t>
            </a:r>
          </a:p>
          <a:p>
            <a:pPr eaLnBrk="1" hangingPunct="1">
              <a:buFontTx/>
              <a:buAutoNum type="alphaUcParenR"/>
            </a:pPr>
            <a:r>
              <a:rPr lang="en-US"/>
              <a:t>No</a:t>
            </a:r>
          </a:p>
          <a:p>
            <a:pPr eaLnBrk="1" hangingPunct="1">
              <a:buFontTx/>
              <a:buAutoNum type="alphaUcParenR"/>
            </a:pPr>
            <a:r>
              <a:rPr lang="en-US"/>
              <a:t>Depends on the inner radius of the dielectric.</a:t>
            </a:r>
            <a:r>
              <a:rPr lang="en-US" sz="1800"/>
              <a:t> </a:t>
            </a:r>
          </a:p>
        </p:txBody>
      </p:sp>
      <p:sp>
        <p:nvSpPr>
          <p:cNvPr id="125962" name="Text Box 12"/>
          <p:cNvSpPr txBox="1">
            <a:spLocks noChangeArrowheads="1"/>
          </p:cNvSpPr>
          <p:nvPr/>
        </p:nvSpPr>
        <p:spPr bwMode="auto">
          <a:xfrm>
            <a:off x="2244725" y="29448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5963" name="Text Box 13"/>
          <p:cNvSpPr txBox="1">
            <a:spLocks noChangeArrowheads="1"/>
          </p:cNvSpPr>
          <p:nvPr/>
        </p:nvSpPr>
        <p:spPr bwMode="auto">
          <a:xfrm>
            <a:off x="3070225" y="32496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5964" name="Text Box 14"/>
          <p:cNvSpPr txBox="1">
            <a:spLocks noChangeArrowheads="1"/>
          </p:cNvSpPr>
          <p:nvPr/>
        </p:nvSpPr>
        <p:spPr bwMode="auto">
          <a:xfrm>
            <a:off x="1190625" y="39735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5965" name="Text Box 15"/>
          <p:cNvSpPr txBox="1">
            <a:spLocks noChangeArrowheads="1"/>
          </p:cNvSpPr>
          <p:nvPr/>
        </p:nvSpPr>
        <p:spPr bwMode="auto">
          <a:xfrm>
            <a:off x="3400425" y="39481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5966" name="Text Box 18"/>
          <p:cNvSpPr txBox="1">
            <a:spLocks noChangeArrowheads="1"/>
          </p:cNvSpPr>
          <p:nvPr/>
        </p:nvSpPr>
        <p:spPr bwMode="auto">
          <a:xfrm>
            <a:off x="1508125" y="3275013"/>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5967" name="Text Box 20"/>
          <p:cNvSpPr txBox="1">
            <a:spLocks noChangeArrowheads="1"/>
          </p:cNvSpPr>
          <p:nvPr/>
        </p:nvSpPr>
        <p:spPr bwMode="auto">
          <a:xfrm>
            <a:off x="3019425" y="39735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5968" name="Text Box 23"/>
          <p:cNvSpPr txBox="1">
            <a:spLocks noChangeArrowheads="1"/>
          </p:cNvSpPr>
          <p:nvPr/>
        </p:nvSpPr>
        <p:spPr bwMode="auto">
          <a:xfrm>
            <a:off x="2282825" y="33766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5969" name="Text Box 25"/>
          <p:cNvSpPr txBox="1">
            <a:spLocks noChangeArrowheads="1"/>
          </p:cNvSpPr>
          <p:nvPr/>
        </p:nvSpPr>
        <p:spPr bwMode="auto">
          <a:xfrm>
            <a:off x="2727325" y="35036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5970" name="Text Box 26"/>
          <p:cNvSpPr txBox="1">
            <a:spLocks noChangeArrowheads="1"/>
          </p:cNvSpPr>
          <p:nvPr/>
        </p:nvSpPr>
        <p:spPr bwMode="auto">
          <a:xfrm>
            <a:off x="1863725" y="35417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
        <p:nvSpPr>
          <p:cNvPr id="125971" name="Text Box 27"/>
          <p:cNvSpPr txBox="1">
            <a:spLocks noChangeArrowheads="1"/>
          </p:cNvSpPr>
          <p:nvPr/>
        </p:nvSpPr>
        <p:spPr bwMode="auto">
          <a:xfrm>
            <a:off x="1622425" y="3960813"/>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t>
            </a:r>
          </a:p>
        </p:txBody>
      </p:sp>
    </p:spTree>
    <p:extLst>
      <p:ext uri="{BB962C8B-B14F-4D97-AF65-F5344CB8AC3E}">
        <p14:creationId xmlns:p14="http://schemas.microsoft.com/office/powerpoint/2010/main" val="3315843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3"/>
          <p:cNvSpPr>
            <a:spLocks noGrp="1" noChangeArrowheads="1"/>
          </p:cNvSpPr>
          <p:nvPr>
            <p:ph type="body" idx="4294967295"/>
          </p:nvPr>
        </p:nvSpPr>
        <p:spPr>
          <a:xfrm>
            <a:off x="330200" y="927100"/>
            <a:ext cx="8293100" cy="1541463"/>
          </a:xfrm>
        </p:spPr>
        <p:txBody>
          <a:bodyPr/>
          <a:lstStyle/>
          <a:p>
            <a:pPr marL="0" indent="0" eaLnBrk="1" hangingPunct="1">
              <a:lnSpc>
                <a:spcPct val="90000"/>
              </a:lnSpc>
              <a:buFontTx/>
              <a:buNone/>
            </a:pPr>
            <a:r>
              <a:rPr lang="en-US" sz="2400" dirty="0">
                <a:latin typeface="Arial" charset="0"/>
                <a:ea typeface="ヒラギノ角ゴ Pro W3" charset="0"/>
                <a:cs typeface="ヒラギノ角ゴ Pro W3" charset="0"/>
              </a:rPr>
              <a:t>An infinite plane of charge with surface charge density </a:t>
            </a:r>
            <a:r>
              <a:rPr lang="en-US" sz="2400" dirty="0" err="1">
                <a:latin typeface="Symbol" charset="0"/>
                <a:ea typeface="ヒラギノ角ゴ Pro W3" charset="0"/>
                <a:cs typeface="ヒラギノ角ゴ Pro W3" charset="0"/>
              </a:rPr>
              <a:t>s</a:t>
            </a:r>
            <a:r>
              <a:rPr lang="en-US" sz="2400" baseline="-25000" dirty="0" err="1">
                <a:latin typeface="Arial" charset="0"/>
                <a:ea typeface="ヒラギノ角ゴ Pro W3" charset="0"/>
                <a:cs typeface="ヒラギノ角ゴ Pro W3" charset="0"/>
              </a:rPr>
              <a:t>f</a:t>
            </a:r>
            <a:r>
              <a:rPr lang="en-US" sz="2400" dirty="0">
                <a:latin typeface="Arial" charset="0"/>
                <a:ea typeface="ヒラギノ角ゴ Pro W3" charset="0"/>
                <a:cs typeface="ヒラギノ角ゴ Pro W3" charset="0"/>
              </a:rPr>
              <a:t> is between two infinite slabs of neutral linear dielectric (of dielectric constant </a:t>
            </a:r>
            <a:r>
              <a:rPr lang="en-US" sz="2400" dirty="0" smtClean="0">
                <a:latin typeface="Arial" charset="0"/>
                <a:ea typeface="ヒラギノ角ゴ Pro W3" charset="0"/>
                <a:cs typeface="ヒラギノ角ゴ Pro W3" charset="0"/>
                <a:sym typeface="Symbol" charset="0"/>
              </a:rPr>
              <a:t></a:t>
            </a:r>
            <a:r>
              <a:rPr lang="en-US" sz="2400" baseline="-25000" dirty="0" smtClean="0">
                <a:latin typeface="Arial" charset="0"/>
                <a:ea typeface="ヒラギノ角ゴ Pro W3" charset="0"/>
                <a:cs typeface="ヒラギノ角ゴ Pro W3" charset="0"/>
                <a:sym typeface="Symbol" charset="0"/>
              </a:rPr>
              <a:t>r</a:t>
            </a:r>
            <a:r>
              <a:rPr lang="en-US" sz="2400" dirty="0" smtClean="0">
                <a:latin typeface="Arial" charset="0"/>
                <a:ea typeface="ヒラギノ角ゴ Pro W3" charset="0"/>
                <a:cs typeface="ヒラギノ角ゴ Pro W3" charset="0"/>
              </a:rPr>
              <a:t>)</a:t>
            </a:r>
            <a:r>
              <a:rPr lang="en-US" sz="2400" dirty="0">
                <a:latin typeface="Arial" charset="0"/>
                <a:ea typeface="ヒラギノ角ゴ Pro W3" charset="0"/>
                <a:cs typeface="ヒラギノ角ゴ Pro W3" charset="0"/>
              </a:rPr>
              <a:t>, as shown.  The "bare" E-field, due only to the plane of free charge, has magnitude </a:t>
            </a:r>
            <a:r>
              <a:rPr lang="en-US" sz="2400" dirty="0" err="1">
                <a:latin typeface="Arial" charset="0"/>
                <a:ea typeface="ヒラギノ角ゴ Pro W3" charset="0"/>
                <a:cs typeface="ヒラギノ角ゴ Pro W3" charset="0"/>
              </a:rPr>
              <a:t>E</a:t>
            </a:r>
            <a:r>
              <a:rPr lang="en-US" sz="2400" baseline="-25000" dirty="0" err="1">
                <a:latin typeface="Arial" charset="0"/>
                <a:ea typeface="ヒラギノ角ゴ Pro W3" charset="0"/>
                <a:cs typeface="ヒラギノ角ゴ Pro W3" charset="0"/>
              </a:rPr>
              <a:t>o</a:t>
            </a:r>
            <a:r>
              <a:rPr lang="en-US" sz="2400" dirty="0">
                <a:latin typeface="Arial" charset="0"/>
                <a:ea typeface="ヒラギノ角ゴ Pro W3" charset="0"/>
                <a:cs typeface="ヒラギノ角ゴ Pro W3" charset="0"/>
              </a:rPr>
              <a:t> = </a:t>
            </a:r>
            <a:r>
              <a:rPr lang="en-US" sz="2400" dirty="0" err="1">
                <a:latin typeface="Symbol" charset="0"/>
                <a:ea typeface="ヒラギノ角ゴ Pro W3" charset="0"/>
                <a:cs typeface="ヒラギノ角ゴ Pro W3" charset="0"/>
              </a:rPr>
              <a:t>s</a:t>
            </a:r>
            <a:r>
              <a:rPr lang="en-US" sz="2400" baseline="-25000" dirty="0" err="1">
                <a:latin typeface="Arial" charset="0"/>
                <a:ea typeface="ヒラギノ角ゴ Pro W3" charset="0"/>
                <a:cs typeface="ヒラギノ角ゴ Pro W3" charset="0"/>
              </a:rPr>
              <a:t>f</a:t>
            </a:r>
            <a:r>
              <a:rPr lang="en-US" sz="2400" dirty="0">
                <a:latin typeface="Arial" charset="0"/>
                <a:ea typeface="ヒラギノ角ゴ Pro W3" charset="0"/>
                <a:cs typeface="ヒラギノ角ゴ Pro W3" charset="0"/>
              </a:rPr>
              <a:t> / 2</a:t>
            </a:r>
            <a:r>
              <a:rPr lang="en-US" sz="2400" dirty="0">
                <a:latin typeface="Symbol" charset="0"/>
                <a:ea typeface="ヒラギノ角ゴ Pro W3" charset="0"/>
                <a:cs typeface="ヒラギノ角ゴ Pro W3" charset="0"/>
              </a:rPr>
              <a:t>e</a:t>
            </a:r>
            <a:r>
              <a:rPr lang="en-US" sz="2400" baseline="-25000" dirty="0">
                <a:latin typeface="Arial" charset="0"/>
                <a:ea typeface="ヒラギノ角ゴ Pro W3" charset="0"/>
                <a:cs typeface="ヒラギノ角ゴ Pro W3" charset="0"/>
              </a:rPr>
              <a:t>0</a:t>
            </a:r>
            <a:endParaRPr lang="en-US" sz="2400" dirty="0">
              <a:latin typeface="Arial" charset="0"/>
              <a:ea typeface="ヒラギノ角ゴ Pro W3" charset="0"/>
              <a:cs typeface="ヒラギノ角ゴ Pro W3" charset="0"/>
            </a:endParaRPr>
          </a:p>
        </p:txBody>
      </p:sp>
      <p:sp>
        <p:nvSpPr>
          <p:cNvPr id="128002" name="Text Box 4"/>
          <p:cNvSpPr txBox="1">
            <a:spLocks noChangeArrowheads="1"/>
          </p:cNvSpPr>
          <p:nvPr/>
        </p:nvSpPr>
        <p:spPr bwMode="auto">
          <a:xfrm>
            <a:off x="390525" y="182563"/>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MD8-9</a:t>
            </a:r>
          </a:p>
        </p:txBody>
      </p:sp>
      <p:grpSp>
        <p:nvGrpSpPr>
          <p:cNvPr id="128003" name="Group 9"/>
          <p:cNvGrpSpPr>
            <a:grpSpLocks/>
          </p:cNvGrpSpPr>
          <p:nvPr/>
        </p:nvGrpSpPr>
        <p:grpSpPr bwMode="auto">
          <a:xfrm>
            <a:off x="812800" y="3111500"/>
            <a:ext cx="6980238" cy="1358900"/>
            <a:chOff x="792" y="1936"/>
            <a:chExt cx="4397" cy="856"/>
          </a:xfrm>
        </p:grpSpPr>
        <p:sp>
          <p:nvSpPr>
            <p:cNvPr id="128006" name="Text Box 5"/>
            <p:cNvSpPr txBox="1">
              <a:spLocks noChangeArrowheads="1"/>
            </p:cNvSpPr>
            <p:nvPr/>
          </p:nvSpPr>
          <p:spPr bwMode="auto">
            <a:xfrm>
              <a:off x="798" y="2247"/>
              <a:ext cx="39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 + + + + + + + + + + + + + + + + + + + + + + + + + + + + + + </a:t>
              </a:r>
            </a:p>
          </p:txBody>
        </p:sp>
        <p:sp>
          <p:nvSpPr>
            <p:cNvPr id="128007" name="Text Box 6"/>
            <p:cNvSpPr txBox="1">
              <a:spLocks noChangeArrowheads="1"/>
            </p:cNvSpPr>
            <p:nvPr/>
          </p:nvSpPr>
          <p:spPr bwMode="auto">
            <a:xfrm>
              <a:off x="4734" y="2175"/>
              <a:ext cx="4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atin typeface="Symbol" charset="0"/>
                </a:rPr>
                <a:t>s</a:t>
              </a:r>
              <a:r>
                <a:rPr lang="en-US" baseline="-25000"/>
                <a:t>f</a:t>
              </a:r>
              <a:endParaRPr lang="en-US"/>
            </a:p>
          </p:txBody>
        </p:sp>
        <p:sp>
          <p:nvSpPr>
            <p:cNvPr id="128008" name="Rectangle 7"/>
            <p:cNvSpPr>
              <a:spLocks noChangeArrowheads="1"/>
            </p:cNvSpPr>
            <p:nvPr/>
          </p:nvSpPr>
          <p:spPr bwMode="auto">
            <a:xfrm>
              <a:off x="792" y="1936"/>
              <a:ext cx="3896" cy="232"/>
            </a:xfrm>
            <a:prstGeom prst="rect">
              <a:avLst/>
            </a:prstGeom>
            <a:solidFill>
              <a:schemeClr val="accent1"/>
            </a:solidFill>
            <a:ln w="9525">
              <a:solidFill>
                <a:schemeClr val="tx1"/>
              </a:solidFill>
              <a:miter lim="800000"/>
              <a:headEnd/>
              <a:tailEnd/>
            </a:ln>
          </p:spPr>
          <p:txBody>
            <a:bodyPr wrap="none" anchor="ctr"/>
            <a:lstStyle/>
            <a:p>
              <a:pPr eaLnBrk="1" hangingPunct="1"/>
              <a:endParaRPr lang="en-US" sz="1800"/>
            </a:p>
          </p:txBody>
        </p:sp>
        <p:sp>
          <p:nvSpPr>
            <p:cNvPr id="128009" name="Rectangle 8"/>
            <p:cNvSpPr>
              <a:spLocks noChangeArrowheads="1"/>
            </p:cNvSpPr>
            <p:nvPr/>
          </p:nvSpPr>
          <p:spPr bwMode="auto">
            <a:xfrm>
              <a:off x="816" y="2560"/>
              <a:ext cx="3896" cy="232"/>
            </a:xfrm>
            <a:prstGeom prst="rect">
              <a:avLst/>
            </a:prstGeom>
            <a:solidFill>
              <a:schemeClr val="accent1"/>
            </a:solidFill>
            <a:ln w="9525">
              <a:solidFill>
                <a:schemeClr val="tx1"/>
              </a:solidFill>
              <a:miter lim="800000"/>
              <a:headEnd/>
              <a:tailEnd/>
            </a:ln>
          </p:spPr>
          <p:txBody>
            <a:bodyPr wrap="none" anchor="ctr"/>
            <a:lstStyle/>
            <a:p>
              <a:pPr eaLnBrk="1" hangingPunct="1"/>
              <a:endParaRPr lang="en-US" sz="1800"/>
            </a:p>
          </p:txBody>
        </p:sp>
      </p:grpSp>
      <p:sp>
        <p:nvSpPr>
          <p:cNvPr id="128004" name="Text Box 11"/>
          <p:cNvSpPr txBox="1">
            <a:spLocks noChangeArrowheads="1"/>
          </p:cNvSpPr>
          <p:nvPr/>
        </p:nvSpPr>
        <p:spPr bwMode="auto">
          <a:xfrm>
            <a:off x="3933825" y="2592388"/>
            <a:ext cx="1271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200" dirty="0" smtClean="0"/>
              <a:t>X</a:t>
            </a:r>
            <a:r>
              <a:rPr lang="en-US" dirty="0" smtClean="0"/>
              <a:t>   E </a:t>
            </a:r>
            <a:r>
              <a:rPr lang="en-US" dirty="0"/>
              <a:t>= ?</a:t>
            </a:r>
          </a:p>
        </p:txBody>
      </p:sp>
      <p:sp>
        <p:nvSpPr>
          <p:cNvPr id="128005" name="Text Box 12"/>
          <p:cNvSpPr txBox="1">
            <a:spLocks noChangeArrowheads="1"/>
          </p:cNvSpPr>
          <p:nvPr/>
        </p:nvSpPr>
        <p:spPr bwMode="auto">
          <a:xfrm>
            <a:off x="542925" y="4786313"/>
            <a:ext cx="76390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What is the magnitude of the E-field in the space above the top dielectric at the point x ?</a:t>
            </a:r>
          </a:p>
          <a:p>
            <a:pPr eaLnBrk="1" hangingPunct="1"/>
            <a:r>
              <a:rPr lang="en-US"/>
              <a:t>A) E = E</a:t>
            </a:r>
            <a:r>
              <a:rPr lang="en-US" baseline="-25000"/>
              <a:t>0</a:t>
            </a:r>
            <a:r>
              <a:rPr lang="en-US"/>
              <a:t>	B) E &gt; E</a:t>
            </a:r>
            <a:r>
              <a:rPr lang="en-US" baseline="-25000"/>
              <a:t>0	</a:t>
            </a:r>
            <a:r>
              <a:rPr lang="en-US"/>
              <a:t>C) E &lt; E</a:t>
            </a:r>
            <a:r>
              <a:rPr lang="en-US" baseline="-25000"/>
              <a:t>0</a:t>
            </a:r>
            <a:endParaRPr lang="en-US"/>
          </a:p>
        </p:txBody>
      </p:sp>
    </p:spTree>
    <p:extLst>
      <p:ext uri="{BB962C8B-B14F-4D97-AF65-F5344CB8AC3E}">
        <p14:creationId xmlns:p14="http://schemas.microsoft.com/office/powerpoint/2010/main" val="2486227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idx="4294967295"/>
          </p:nvPr>
        </p:nvSpPr>
        <p:spPr>
          <a:xfrm>
            <a:off x="904875" y="609600"/>
            <a:ext cx="7772400" cy="1143000"/>
          </a:xfrm>
        </p:spPr>
        <p:txBody>
          <a:bodyPr/>
          <a:lstStyle/>
          <a:p>
            <a:pPr algn="l" eaLnBrk="1" hangingPunct="1"/>
            <a:r>
              <a:rPr lang="en-US" sz="3200">
                <a:latin typeface="Arial" charset="0"/>
                <a:ea typeface="ヒラギノ角ゴ Pro W3" charset="0"/>
                <a:cs typeface="ヒラギノ角ゴ Pro W3" charset="0"/>
              </a:rPr>
              <a:t>We argued that C goes UP by a factor of </a:t>
            </a:r>
            <a:r>
              <a:rPr lang="en-US" sz="3200">
                <a:latin typeface="Symbol" charset="0"/>
                <a:ea typeface="ヒラギノ角ゴ Pro W3" charset="0"/>
                <a:cs typeface="ヒラギノ角ゴ Pro W3" charset="0"/>
                <a:sym typeface="Symbol" charset="0"/>
              </a:rPr>
              <a:t></a:t>
            </a:r>
            <a:r>
              <a:rPr lang="en-US" sz="3200" baseline="-25000">
                <a:latin typeface="Arial" charset="0"/>
                <a:ea typeface="ヒラギノ角ゴ Pro W3" charset="0"/>
                <a:cs typeface="ヒラギノ角ゴ Pro W3" charset="0"/>
              </a:rPr>
              <a:t>r</a:t>
            </a:r>
            <a:r>
              <a:rPr lang="en-US" sz="3200">
                <a:latin typeface="Arial" charset="0"/>
                <a:ea typeface="ヒラギノ角ゴ Pro W3" charset="0"/>
                <a:cs typeface="ヒラギノ角ゴ Pro W3" charset="0"/>
              </a:rPr>
              <a:t> if you fill a capacitor with dielectric. </a:t>
            </a:r>
            <a:r>
              <a:rPr lang="en-US" sz="3200">
                <a:solidFill>
                  <a:schemeClr val="accent2"/>
                </a:solidFill>
                <a:latin typeface="Arial" charset="0"/>
                <a:ea typeface="ヒラギノ角ゴ Pro W3" charset="0"/>
                <a:cs typeface="ヒラギノ角ゴ Pro W3" charset="0"/>
              </a:rPr>
              <a:t>What happens to the stored energy of a capacitor if it</a:t>
            </a:r>
            <a:r>
              <a:rPr lang="ja-JP" altLang="en-US" sz="3200">
                <a:solidFill>
                  <a:schemeClr val="accent2"/>
                </a:solidFill>
                <a:latin typeface="Arial" charset="0"/>
                <a:ea typeface="ヒラギノ角ゴ Pro W3" charset="0"/>
                <a:cs typeface="ヒラギノ角ゴ Pro W3" charset="0"/>
              </a:rPr>
              <a:t>’</a:t>
            </a:r>
            <a:r>
              <a:rPr lang="en-US" altLang="ja-JP" sz="3200">
                <a:solidFill>
                  <a:schemeClr val="accent2"/>
                </a:solidFill>
                <a:latin typeface="Arial" charset="0"/>
                <a:ea typeface="ヒラギノ角ゴ Pro W3" charset="0"/>
                <a:cs typeface="ヒラギノ角ゴ Pro W3" charset="0"/>
              </a:rPr>
              <a:t>s filled with a dielectric?</a:t>
            </a:r>
            <a:endParaRPr lang="en-US">
              <a:latin typeface="Arial" charset="0"/>
              <a:ea typeface="ヒラギノ角ゴ Pro W3" charset="0"/>
              <a:cs typeface="ヒラギノ角ゴ Pro W3" charset="0"/>
            </a:endParaRPr>
          </a:p>
        </p:txBody>
      </p:sp>
      <p:sp>
        <p:nvSpPr>
          <p:cNvPr id="130050" name="Rectangle 4"/>
          <p:cNvSpPr>
            <a:spLocks noGrp="1" noChangeArrowheads="1"/>
          </p:cNvSpPr>
          <p:nvPr>
            <p:ph type="body" sz="half" idx="4294967295"/>
          </p:nvPr>
        </p:nvSpPr>
        <p:spPr>
          <a:xfrm>
            <a:off x="474663" y="2297113"/>
            <a:ext cx="7772400" cy="4267200"/>
          </a:xfrm>
        </p:spPr>
        <p:txBody>
          <a:bodyPr/>
          <a:lstStyle/>
          <a:p>
            <a:pPr eaLnBrk="1" hangingPunct="1">
              <a:buFontTx/>
              <a:buAutoNum type="alphaUcParenR"/>
            </a:pPr>
            <a:r>
              <a:rPr lang="en-US" sz="3200">
                <a:latin typeface="Arial" charset="0"/>
                <a:ea typeface="ヒラギノ角ゴ Pro W3" charset="0"/>
                <a:cs typeface="ヒラギノ角ゴ Pro W3" charset="0"/>
              </a:rPr>
              <a:t> It goes up</a:t>
            </a:r>
          </a:p>
          <a:p>
            <a:pPr eaLnBrk="1" hangingPunct="1">
              <a:buFontTx/>
              <a:buAutoNum type="alphaUcParenR"/>
            </a:pPr>
            <a:r>
              <a:rPr lang="en-US" sz="3200">
                <a:latin typeface="Arial" charset="0"/>
                <a:ea typeface="ヒラギノ角ゴ Pro W3" charset="0"/>
                <a:cs typeface="ヒラギノ角ゴ Pro W3" charset="0"/>
              </a:rPr>
              <a:t> It goes down</a:t>
            </a:r>
          </a:p>
          <a:p>
            <a:pPr eaLnBrk="1" hangingPunct="1">
              <a:buFontTx/>
              <a:buAutoNum type="alphaUcParenR"/>
            </a:pPr>
            <a:r>
              <a:rPr lang="en-US" sz="3200">
                <a:latin typeface="Arial" charset="0"/>
                <a:ea typeface="ヒラギノ角ゴ Pro W3" charset="0"/>
                <a:cs typeface="ヒラギノ角ゴ Pro W3" charset="0"/>
              </a:rPr>
              <a:t> It is unchanged</a:t>
            </a:r>
          </a:p>
          <a:p>
            <a:pPr eaLnBrk="1" hangingPunct="1">
              <a:buFontTx/>
              <a:buAutoNum type="alphaUcParenR"/>
            </a:pPr>
            <a:r>
              <a:rPr lang="en-US" sz="3200">
                <a:latin typeface="Arial" charset="0"/>
                <a:ea typeface="ヒラギノ角ゴ Pro W3" charset="0"/>
                <a:cs typeface="ヒラギノ角ゴ Pro W3" charset="0"/>
              </a:rPr>
              <a:t>The answer depends on what else is </a:t>
            </a:r>
            <a:r>
              <a:rPr lang="ja-JP" altLang="en-US" sz="3200">
                <a:latin typeface="Arial" charset="0"/>
                <a:ea typeface="ヒラギノ角ゴ Pro W3" charset="0"/>
                <a:cs typeface="ヒラギノ角ゴ Pro W3" charset="0"/>
              </a:rPr>
              <a:t>“</a:t>
            </a:r>
            <a:r>
              <a:rPr lang="en-US" altLang="ja-JP" sz="3200">
                <a:latin typeface="Arial" charset="0"/>
                <a:ea typeface="ヒラギノ角ゴ Pro W3" charset="0"/>
                <a:cs typeface="ヒラギノ角ゴ Pro W3" charset="0"/>
              </a:rPr>
              <a:t>held fixed</a:t>
            </a:r>
            <a:r>
              <a:rPr lang="ja-JP" altLang="en-US" sz="3200">
                <a:latin typeface="Arial" charset="0"/>
                <a:ea typeface="ヒラギノ角ゴ Pro W3" charset="0"/>
                <a:cs typeface="ヒラギノ角ゴ Pro W3" charset="0"/>
              </a:rPr>
              <a:t>”</a:t>
            </a:r>
            <a:r>
              <a:rPr lang="en-US" altLang="ja-JP" sz="3200">
                <a:latin typeface="Arial" charset="0"/>
                <a:ea typeface="ヒラギノ角ゴ Pro W3" charset="0"/>
                <a:cs typeface="ヒラギノ角ゴ Pro W3" charset="0"/>
              </a:rPr>
              <a:t> (V? Q?)</a:t>
            </a:r>
            <a:r>
              <a:rPr lang="en-US" altLang="ja-JP" sz="1800">
                <a:latin typeface="Arial" charset="0"/>
                <a:ea typeface="ヒラギノ角ゴ Pro W3" charset="0"/>
                <a:cs typeface="ヒラギノ角ゴ Pro W3" charset="0"/>
              </a:rPr>
              <a:t> </a:t>
            </a:r>
            <a:endParaRPr lang="en-US" sz="1800">
              <a:latin typeface="Arial" charset="0"/>
              <a:ea typeface="ヒラギノ角ゴ Pro W3" charset="0"/>
              <a:cs typeface="ヒラギノ角ゴ Pro W3" charset="0"/>
            </a:endParaRPr>
          </a:p>
        </p:txBody>
      </p:sp>
      <p:sp>
        <p:nvSpPr>
          <p:cNvPr id="130051" name="Text Box 4"/>
          <p:cNvSpPr txBox="1">
            <a:spLocks noChangeArrowheads="1"/>
          </p:cNvSpPr>
          <p:nvPr/>
        </p:nvSpPr>
        <p:spPr bwMode="auto">
          <a:xfrm>
            <a:off x="123825" y="82550"/>
            <a:ext cx="71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r>
              <a:rPr lang="en-US" sz="2000">
                <a:ea typeface="ＭＳ Ｐゴシック" charset="0"/>
                <a:cs typeface="ＭＳ Ｐゴシック" charset="0"/>
              </a:rPr>
              <a:t>4.11</a:t>
            </a:r>
            <a:endParaRPr lang="en-US" sz="1800">
              <a:ea typeface="ＭＳ Ｐゴシック" charset="0"/>
              <a:cs typeface="ＭＳ Ｐゴシック" charset="0"/>
            </a:endParaRPr>
          </a:p>
        </p:txBody>
      </p:sp>
      <p:sp>
        <p:nvSpPr>
          <p:cNvPr id="130052" name="Rectangle 5"/>
          <p:cNvSpPr>
            <a:spLocks noChangeArrowheads="1"/>
          </p:cNvSpPr>
          <p:nvPr/>
        </p:nvSpPr>
        <p:spPr bwMode="auto">
          <a:xfrm>
            <a:off x="9177338" y="5019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endParaRPr lang="en-US" sz="1800">
              <a:ea typeface="ＭＳ Ｐゴシック" charset="0"/>
              <a:cs typeface="ＭＳ Ｐゴシック" charset="0"/>
            </a:endParaRPr>
          </a:p>
        </p:txBody>
      </p:sp>
    </p:spTree>
    <p:extLst>
      <p:ext uri="{BB962C8B-B14F-4D97-AF65-F5344CB8AC3E}">
        <p14:creationId xmlns:p14="http://schemas.microsoft.com/office/powerpoint/2010/main" val="22491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1026"/>
          <p:cNvSpPr>
            <a:spLocks noGrp="1" noChangeArrowheads="1"/>
          </p:cNvSpPr>
          <p:nvPr>
            <p:ph type="title" idx="4294967295"/>
          </p:nvPr>
        </p:nvSpPr>
        <p:spPr/>
        <p:txBody>
          <a:bodyPr/>
          <a:lstStyle/>
          <a:p>
            <a:pPr algn="l" eaLnBrk="1" hangingPunct="1"/>
            <a:r>
              <a:rPr lang="en-US" sz="3600">
                <a:latin typeface="Arial" charset="0"/>
                <a:ea typeface="ヒラギノ角ゴ Pro W3" charset="0"/>
                <a:cs typeface="ヒラギノ角ゴ Pro W3" charset="0"/>
              </a:rPr>
              <a:t>If we push this dielectric inside the </a:t>
            </a:r>
            <a:r>
              <a:rPr lang="en-US" sz="3600" i="1">
                <a:latin typeface="Arial" charset="0"/>
                <a:ea typeface="ヒラギノ角ゴ Pro W3" charset="0"/>
                <a:cs typeface="ヒラギノ角ゴ Pro W3" charset="0"/>
              </a:rPr>
              <a:t>isolated </a:t>
            </a:r>
            <a:r>
              <a:rPr lang="en-US" sz="3600">
                <a:latin typeface="Arial" charset="0"/>
                <a:ea typeface="ヒラギノ角ゴ Pro W3" charset="0"/>
                <a:cs typeface="ヒラギノ角ゴ Pro W3" charset="0"/>
              </a:rPr>
              <a:t>capacitor, will it be drawn into the capacitor or repelled?</a:t>
            </a:r>
            <a:endParaRPr lang="en-US">
              <a:latin typeface="Arial" charset="0"/>
              <a:ea typeface="ヒラギノ角ゴ Pro W3" charset="0"/>
              <a:cs typeface="ヒラギノ角ゴ Pro W3" charset="0"/>
            </a:endParaRPr>
          </a:p>
        </p:txBody>
      </p:sp>
      <p:sp>
        <p:nvSpPr>
          <p:cNvPr id="132098" name="Rectangle 1027"/>
          <p:cNvSpPr>
            <a:spLocks noGrp="1" noChangeArrowheads="1"/>
          </p:cNvSpPr>
          <p:nvPr>
            <p:ph type="body" idx="4294967295"/>
          </p:nvPr>
        </p:nvSpPr>
        <p:spPr>
          <a:xfrm>
            <a:off x="685800" y="4572000"/>
            <a:ext cx="7772400" cy="1905000"/>
          </a:xfrm>
        </p:spPr>
        <p:txBody>
          <a:bodyPr/>
          <a:lstStyle/>
          <a:p>
            <a:pPr marL="381000" indent="-381000" eaLnBrk="1" hangingPunct="1">
              <a:buFontTx/>
              <a:buAutoNum type="alphaUcPeriod"/>
            </a:pPr>
            <a:r>
              <a:rPr lang="en-US" sz="2800">
                <a:latin typeface="Arial" charset="0"/>
                <a:ea typeface="ヒラギノ角ゴ Pro W3" charset="0"/>
                <a:cs typeface="ヒラギノ角ゴ Pro W3" charset="0"/>
              </a:rPr>
              <a:t>It gets sucked into the capacitor</a:t>
            </a:r>
          </a:p>
          <a:p>
            <a:pPr marL="381000" indent="-381000" eaLnBrk="1" hangingPunct="1">
              <a:buFontTx/>
              <a:buAutoNum type="alphaUcPeriod"/>
            </a:pPr>
            <a:r>
              <a:rPr lang="en-US" sz="2800">
                <a:latin typeface="Arial" charset="0"/>
                <a:ea typeface="ヒラギノ角ゴ Pro W3" charset="0"/>
                <a:cs typeface="ヒラギノ角ゴ Pro W3" charset="0"/>
              </a:rPr>
              <a:t>It gets pushed out from the capacitor</a:t>
            </a:r>
          </a:p>
          <a:p>
            <a:pPr marL="381000" indent="-381000" eaLnBrk="1" hangingPunct="1">
              <a:buFontTx/>
              <a:buAutoNum type="alphaUcPeriod"/>
            </a:pPr>
            <a:r>
              <a:rPr lang="en-US" sz="2800">
                <a:latin typeface="Arial" charset="0"/>
                <a:ea typeface="ヒラギノ角ゴ Pro W3" charset="0"/>
                <a:cs typeface="ヒラギノ角ゴ Pro W3" charset="0"/>
              </a:rPr>
              <a:t>I just don</a:t>
            </a:r>
            <a:r>
              <a:rPr lang="ja-JP" altLang="en-US" sz="2800">
                <a:latin typeface="Arial" charset="0"/>
                <a:ea typeface="ヒラギノ角ゴ Pro W3" charset="0"/>
                <a:cs typeface="ヒラギノ角ゴ Pro W3" charset="0"/>
              </a:rPr>
              <a:t>’</a:t>
            </a:r>
            <a:r>
              <a:rPr lang="en-US" altLang="ja-JP" sz="2800">
                <a:latin typeface="Arial" charset="0"/>
                <a:ea typeface="ヒラギノ角ゴ Pro W3" charset="0"/>
                <a:cs typeface="ヒラギノ角ゴ Pro W3" charset="0"/>
              </a:rPr>
              <a:t>t know.</a:t>
            </a:r>
            <a:endParaRPr lang="en-US" sz="1600">
              <a:latin typeface="Arial" charset="0"/>
              <a:ea typeface="ヒラギノ角ゴ Pro W3" charset="0"/>
              <a:cs typeface="ヒラギノ角ゴ Pro W3" charset="0"/>
            </a:endParaRPr>
          </a:p>
        </p:txBody>
      </p:sp>
      <p:pic>
        <p:nvPicPr>
          <p:cNvPr id="132099" name="Picture 4" descr="capacitor-metal 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87575"/>
            <a:ext cx="63182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0" name="Text Box 5"/>
          <p:cNvSpPr txBox="1">
            <a:spLocks noChangeArrowheads="1"/>
          </p:cNvSpPr>
          <p:nvPr/>
        </p:nvSpPr>
        <p:spPr bwMode="auto">
          <a:xfrm>
            <a:off x="123825" y="82550"/>
            <a:ext cx="71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r>
              <a:rPr lang="en-US" sz="2000">
                <a:ea typeface="ＭＳ Ｐゴシック" charset="0"/>
                <a:cs typeface="ＭＳ Ｐゴシック" charset="0"/>
              </a:rPr>
              <a:t>4.12b</a:t>
            </a:r>
            <a:endParaRPr lang="en-US" sz="1800">
              <a:ea typeface="ＭＳ Ｐゴシック" charset="0"/>
              <a:cs typeface="ＭＳ Ｐゴシック" charset="0"/>
            </a:endParaRPr>
          </a:p>
        </p:txBody>
      </p:sp>
      <p:sp>
        <p:nvSpPr>
          <p:cNvPr id="132101" name="Text Box 6"/>
          <p:cNvSpPr txBox="1">
            <a:spLocks noChangeArrowheads="1"/>
          </p:cNvSpPr>
          <p:nvPr/>
        </p:nvSpPr>
        <p:spPr bwMode="auto">
          <a:xfrm>
            <a:off x="1573213" y="2965450"/>
            <a:ext cx="1543050" cy="36671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DIELECTRIC</a:t>
            </a:r>
          </a:p>
        </p:txBody>
      </p:sp>
    </p:spTree>
    <p:extLst>
      <p:ext uri="{BB962C8B-B14F-4D97-AF65-F5344CB8AC3E}">
        <p14:creationId xmlns:p14="http://schemas.microsoft.com/office/powerpoint/2010/main" val="421972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ctrTitle"/>
          </p:nvPr>
        </p:nvSpPr>
        <p:spPr>
          <a:xfrm>
            <a:off x="176213" y="1130300"/>
            <a:ext cx="8686800" cy="3121025"/>
          </a:xfrm>
        </p:spPr>
        <p:txBody>
          <a:bodyPr/>
          <a:lstStyle/>
          <a:p>
            <a:pPr algn="l"/>
            <a:r>
              <a:rPr lang="en-US" sz="3600" dirty="0">
                <a:latin typeface="Arial" charset="0"/>
                <a:ea typeface="ヒラギノ角ゴ Pro W3" charset="0"/>
                <a:cs typeface="ヒラギノ角ゴ Pro W3" charset="0"/>
              </a:rPr>
              <a:t>We </a:t>
            </a:r>
            <a:r>
              <a:rPr lang="en-US" sz="3600" dirty="0" smtClean="0">
                <a:latin typeface="Arial" charset="0"/>
                <a:ea typeface="ヒラギノ角ゴ Pro W3" charset="0"/>
                <a:cs typeface="ヒラギノ角ゴ Pro W3" charset="0"/>
              </a:rPr>
              <a:t>define </a:t>
            </a:r>
            <a:r>
              <a:rPr lang="en-US" sz="3600" dirty="0">
                <a:latin typeface="Arial" charset="0"/>
                <a:ea typeface="ヒラギノ角ゴ Pro W3" charset="0"/>
                <a:cs typeface="ヒラギノ角ゴ Pro W3" charset="0"/>
              </a:rPr>
              <a:t>"Electric Displacement" or </a:t>
            </a:r>
            <a:r>
              <a:rPr lang="en-US" sz="3600" dirty="0" smtClean="0">
                <a:latin typeface="Arial" charset="0"/>
                <a:ea typeface="ヒラギノ角ゴ Pro W3" charset="0"/>
                <a:cs typeface="ヒラギノ角ゴ Pro W3" charset="0"/>
              </a:rPr>
              <a:t/>
            </a:r>
            <a:br>
              <a:rPr lang="en-US" sz="3600" dirty="0" smtClean="0">
                <a:latin typeface="Arial" charset="0"/>
                <a:ea typeface="ヒラギノ角ゴ Pro W3" charset="0"/>
                <a:cs typeface="ヒラギノ角ゴ Pro W3" charset="0"/>
              </a:rPr>
            </a:br>
            <a:r>
              <a:rPr lang="en-US" sz="3600" dirty="0" smtClean="0">
                <a:latin typeface="Arial" charset="0"/>
                <a:ea typeface="ヒラギノ角ゴ Pro W3" charset="0"/>
                <a:cs typeface="ヒラギノ角ゴ Pro W3" charset="0"/>
              </a:rPr>
              <a:t>"</a:t>
            </a:r>
            <a:r>
              <a:rPr lang="en-US" sz="3600" dirty="0">
                <a:latin typeface="Arial" charset="0"/>
                <a:ea typeface="ヒラギノ角ゴ Pro W3" charset="0"/>
                <a:cs typeface="ヒラギノ角ゴ Pro W3" charset="0"/>
              </a:rPr>
              <a:t>D" field:    </a:t>
            </a:r>
            <a:r>
              <a:rPr lang="en-US" sz="3600" b="1" dirty="0">
                <a:latin typeface="Arial" charset="0"/>
                <a:ea typeface="ヒラギノ角ゴ Pro W3" charset="0"/>
                <a:cs typeface="ヒラギノ角ゴ Pro W3" charset="0"/>
              </a:rPr>
              <a:t>D</a:t>
            </a:r>
            <a:r>
              <a:rPr lang="en-US" sz="3600" dirty="0">
                <a:latin typeface="Arial" charset="0"/>
                <a:ea typeface="ヒラギノ角ゴ Pro W3" charset="0"/>
                <a:cs typeface="ヒラギノ角ゴ Pro W3" charset="0"/>
              </a:rPr>
              <a:t> =</a:t>
            </a:r>
            <a:r>
              <a:rPr lang="en-US" sz="3600" dirty="0">
                <a:latin typeface="Symbol" charset="0"/>
                <a:ea typeface="ヒラギノ角ゴ Pro W3" charset="0"/>
                <a:cs typeface="ヒラギノ角ゴ Pro W3" charset="0"/>
                <a:sym typeface="Symbol" charset="0"/>
              </a:rPr>
              <a:t></a:t>
            </a:r>
            <a:r>
              <a:rPr lang="en-US" sz="3600" baseline="-25000" dirty="0">
                <a:latin typeface="Arial" charset="0"/>
                <a:ea typeface="ヒラギノ角ゴ Pro W3" charset="0"/>
                <a:cs typeface="ヒラギノ角ゴ Pro W3" charset="0"/>
              </a:rPr>
              <a:t>0</a:t>
            </a:r>
            <a:r>
              <a:rPr lang="en-US" sz="3600" b="1" dirty="0">
                <a:latin typeface="Arial" charset="0"/>
                <a:ea typeface="ヒラギノ角ゴ Pro W3" charset="0"/>
                <a:cs typeface="ヒラギノ角ゴ Pro W3" charset="0"/>
              </a:rPr>
              <a:t>E</a:t>
            </a:r>
            <a:r>
              <a:rPr lang="en-US" sz="3600" dirty="0">
                <a:latin typeface="Arial" charset="0"/>
                <a:ea typeface="ヒラギノ角ゴ Pro W3" charset="0"/>
                <a:cs typeface="ヒラギノ角ゴ Pro W3" charset="0"/>
              </a:rPr>
              <a:t> + </a:t>
            </a:r>
            <a:r>
              <a:rPr lang="en-US" sz="3600" b="1" dirty="0">
                <a:latin typeface="Arial" charset="0"/>
                <a:ea typeface="ヒラギノ角ゴ Pro W3" charset="0"/>
                <a:cs typeface="ヒラギノ角ゴ Pro W3" charset="0"/>
              </a:rPr>
              <a:t>P.</a:t>
            </a:r>
            <a:r>
              <a:rPr lang="en-US" sz="3600" dirty="0">
                <a:latin typeface="Arial" charset="0"/>
                <a:ea typeface="ヒラギノ角ゴ Pro W3" charset="0"/>
                <a:cs typeface="ヒラギノ角ゴ Pro W3" charset="0"/>
              </a:rPr>
              <a:t/>
            </a:r>
            <a:br>
              <a:rPr lang="en-US" sz="3600" dirty="0">
                <a:latin typeface="Arial" charset="0"/>
                <a:ea typeface="ヒラギノ角ゴ Pro W3" charset="0"/>
                <a:cs typeface="ヒラギノ角ゴ Pro W3" charset="0"/>
              </a:rPr>
            </a:br>
            <a:r>
              <a:rPr lang="en-US" sz="3600" dirty="0">
                <a:latin typeface="Arial" charset="0"/>
                <a:ea typeface="ヒラギノ角ゴ Pro W3" charset="0"/>
                <a:cs typeface="ヒラギノ角ゴ Pro W3" charset="0"/>
              </a:rPr>
              <a:t>If you put a dielectric in an external field </a:t>
            </a:r>
            <a:r>
              <a:rPr lang="en-US" sz="3600" b="1" dirty="0" err="1">
                <a:latin typeface="Arial" charset="0"/>
                <a:ea typeface="ヒラギノ角ゴ Pro W3" charset="0"/>
                <a:cs typeface="ヒラギノ角ゴ Pro W3" charset="0"/>
              </a:rPr>
              <a:t>E</a:t>
            </a:r>
            <a:r>
              <a:rPr lang="en-US" sz="3600" baseline="-25000" dirty="0" err="1">
                <a:latin typeface="Arial" charset="0"/>
                <a:ea typeface="ヒラギノ角ゴ Pro W3" charset="0"/>
                <a:cs typeface="ヒラギノ角ゴ Pro W3" charset="0"/>
              </a:rPr>
              <a:t>ext</a:t>
            </a:r>
            <a:r>
              <a:rPr lang="en-US" sz="3600" dirty="0">
                <a:latin typeface="Arial" charset="0"/>
                <a:ea typeface="ヒラギノ角ゴ Pro W3" charset="0"/>
                <a:cs typeface="ヒラギノ角ゴ Pro W3" charset="0"/>
              </a:rPr>
              <a:t>, it polarizes, adding a new field, </a:t>
            </a:r>
            <a:r>
              <a:rPr lang="en-US" sz="3600" b="1" dirty="0" err="1" smtClean="0">
                <a:latin typeface="Arial" charset="0"/>
                <a:ea typeface="ヒラギノ角ゴ Pro W3" charset="0"/>
                <a:cs typeface="ヒラギノ角ゴ Pro W3" charset="0"/>
              </a:rPr>
              <a:t>E</a:t>
            </a:r>
            <a:r>
              <a:rPr lang="en-US" sz="3600" baseline="-25000" dirty="0" err="1" smtClean="0">
                <a:latin typeface="Arial" charset="0"/>
                <a:ea typeface="ヒラギノ角ゴ Pro W3" charset="0"/>
                <a:cs typeface="ヒラギノ角ゴ Pro W3" charset="0"/>
              </a:rPr>
              <a:t>induced</a:t>
            </a:r>
            <a:r>
              <a:rPr lang="en-US" sz="3600" dirty="0" smtClean="0">
                <a:latin typeface="Arial" charset="0"/>
                <a:ea typeface="ヒラギノ角ゴ Pro W3" charset="0"/>
                <a:cs typeface="ヒラギノ角ゴ Pro W3" charset="0"/>
              </a:rPr>
              <a:t> </a:t>
            </a:r>
            <a:r>
              <a:rPr lang="en-US" sz="3600" dirty="0">
                <a:latin typeface="Arial" charset="0"/>
                <a:ea typeface="ヒラギノ角ゴ Pro W3" charset="0"/>
                <a:cs typeface="ヒラギノ角ゴ Pro W3" charset="0"/>
              </a:rPr>
              <a:t>(from the bound charges).</a:t>
            </a:r>
            <a:br>
              <a:rPr lang="en-US" sz="3600" dirty="0">
                <a:latin typeface="Arial" charset="0"/>
                <a:ea typeface="ヒラギノ角ゴ Pro W3" charset="0"/>
                <a:cs typeface="ヒラギノ角ゴ Pro W3" charset="0"/>
              </a:rPr>
            </a:br>
            <a:r>
              <a:rPr lang="en-US" sz="3600" dirty="0">
                <a:latin typeface="Arial" charset="0"/>
                <a:ea typeface="ヒラギノ角ゴ Pro W3" charset="0"/>
                <a:cs typeface="ヒラギノ角ゴ Pro W3" charset="0"/>
              </a:rPr>
              <a:t>These superpose, making a total field </a:t>
            </a:r>
            <a:r>
              <a:rPr lang="en-US" sz="3600" b="1" dirty="0" err="1">
                <a:latin typeface="Arial" charset="0"/>
                <a:ea typeface="ヒラギノ角ゴ Pro W3" charset="0"/>
                <a:cs typeface="ヒラギノ角ゴ Pro W3" charset="0"/>
              </a:rPr>
              <a:t>E</a:t>
            </a:r>
            <a:r>
              <a:rPr lang="en-US" sz="3600" baseline="-25000" dirty="0" err="1">
                <a:latin typeface="Arial" charset="0"/>
                <a:ea typeface="ヒラギノ角ゴ Pro W3" charset="0"/>
                <a:cs typeface="ヒラギノ角ゴ Pro W3" charset="0"/>
              </a:rPr>
              <a:t>tot</a:t>
            </a:r>
            <a:r>
              <a:rPr lang="en-US" sz="3600" dirty="0">
                <a:latin typeface="Arial" charset="0"/>
                <a:ea typeface="ヒラギノ角ゴ Pro W3" charset="0"/>
                <a:cs typeface="ヒラギノ角ゴ Pro W3" charset="0"/>
              </a:rPr>
              <a:t>. </a:t>
            </a:r>
            <a:br>
              <a:rPr lang="en-US" sz="3600" dirty="0">
                <a:latin typeface="Arial" charset="0"/>
                <a:ea typeface="ヒラギノ角ゴ Pro W3" charset="0"/>
                <a:cs typeface="ヒラギノ角ゴ Pro W3" charset="0"/>
              </a:rPr>
            </a:br>
            <a:r>
              <a:rPr lang="en-US" sz="3600" dirty="0">
                <a:solidFill>
                  <a:schemeClr val="accent2"/>
                </a:solidFill>
                <a:latin typeface="Arial" charset="0"/>
                <a:ea typeface="ヒラギノ角ゴ Pro W3" charset="0"/>
                <a:cs typeface="ヒラギノ角ゴ Pro W3" charset="0"/>
              </a:rPr>
              <a:t>Which of these three E fields is the "E" in the formula for D above?</a:t>
            </a:r>
            <a:endParaRPr lang="en-US" dirty="0">
              <a:latin typeface="Arial" charset="0"/>
              <a:ea typeface="ヒラギノ角ゴ Pro W3" charset="0"/>
              <a:cs typeface="ヒラギノ角ゴ Pro W3" charset="0"/>
            </a:endParaRPr>
          </a:p>
        </p:txBody>
      </p:sp>
      <p:sp>
        <p:nvSpPr>
          <p:cNvPr id="89090" name="Text Box 3"/>
          <p:cNvSpPr txBox="1">
            <a:spLocks noChangeArrowheads="1"/>
          </p:cNvSpPr>
          <p:nvPr/>
        </p:nvSpPr>
        <p:spPr bwMode="auto">
          <a:xfrm>
            <a:off x="163513" y="4999038"/>
            <a:ext cx="88153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buFont typeface="Arial" charset="0"/>
              <a:buAutoNum type="alphaUcParenR"/>
            </a:pPr>
            <a:r>
              <a:rPr lang="en-US" sz="4000" dirty="0" smtClean="0">
                <a:solidFill>
                  <a:schemeClr val="tx2"/>
                </a:solidFill>
              </a:rPr>
              <a:t> </a:t>
            </a:r>
            <a:r>
              <a:rPr lang="en-US" sz="4000" b="1" dirty="0" err="1" smtClean="0">
                <a:solidFill>
                  <a:schemeClr val="tx2"/>
                </a:solidFill>
              </a:rPr>
              <a:t>E</a:t>
            </a:r>
            <a:r>
              <a:rPr lang="en-US" sz="4000" baseline="-25000" dirty="0" err="1" smtClean="0">
                <a:solidFill>
                  <a:schemeClr val="tx2"/>
                </a:solidFill>
              </a:rPr>
              <a:t>ext</a:t>
            </a:r>
            <a:r>
              <a:rPr lang="en-US" sz="4000" dirty="0" smtClean="0">
                <a:solidFill>
                  <a:schemeClr val="tx2"/>
                </a:solidFill>
              </a:rPr>
              <a:t>          </a:t>
            </a:r>
            <a:r>
              <a:rPr lang="en-US" sz="4000" dirty="0">
                <a:solidFill>
                  <a:schemeClr val="tx2"/>
                </a:solidFill>
              </a:rPr>
              <a:t>B) </a:t>
            </a:r>
            <a:r>
              <a:rPr lang="en-US" sz="4000" b="1" dirty="0" err="1" smtClean="0">
                <a:solidFill>
                  <a:schemeClr val="tx2"/>
                </a:solidFill>
              </a:rPr>
              <a:t>E</a:t>
            </a:r>
            <a:r>
              <a:rPr lang="en-US" sz="4000" baseline="-25000" dirty="0" err="1" smtClean="0">
                <a:solidFill>
                  <a:schemeClr val="tx2"/>
                </a:solidFill>
              </a:rPr>
              <a:t>induced</a:t>
            </a:r>
            <a:r>
              <a:rPr lang="en-US" sz="4000" dirty="0" smtClean="0">
                <a:solidFill>
                  <a:schemeClr val="tx2"/>
                </a:solidFill>
              </a:rPr>
              <a:t>          </a:t>
            </a:r>
            <a:r>
              <a:rPr lang="en-US" sz="4000" dirty="0">
                <a:solidFill>
                  <a:schemeClr val="tx2"/>
                </a:solidFill>
              </a:rPr>
              <a:t>C</a:t>
            </a:r>
            <a:r>
              <a:rPr lang="en-US" sz="4000" dirty="0" smtClean="0">
                <a:solidFill>
                  <a:schemeClr val="tx2"/>
                </a:solidFill>
              </a:rPr>
              <a:t>) </a:t>
            </a:r>
            <a:r>
              <a:rPr lang="en-US" sz="4000" b="1" dirty="0" err="1" smtClean="0">
                <a:solidFill>
                  <a:schemeClr val="tx2"/>
                </a:solidFill>
              </a:rPr>
              <a:t>E</a:t>
            </a:r>
            <a:r>
              <a:rPr lang="en-US" sz="4000" baseline="-25000" dirty="0" err="1" smtClean="0">
                <a:solidFill>
                  <a:schemeClr val="tx2"/>
                </a:solidFill>
              </a:rPr>
              <a:t>tot</a:t>
            </a:r>
            <a:r>
              <a:rPr lang="en-US" sz="4000" dirty="0" smtClean="0">
                <a:solidFill>
                  <a:schemeClr val="tx2"/>
                </a:solidFill>
              </a:rPr>
              <a:t> </a:t>
            </a:r>
            <a:endParaRPr lang="en-US" sz="4000" dirty="0">
              <a:solidFill>
                <a:schemeClr val="tx2"/>
              </a:solidFill>
            </a:endParaRPr>
          </a:p>
        </p:txBody>
      </p:sp>
      <p:sp>
        <p:nvSpPr>
          <p:cNvPr id="89091" name="Text Box 4"/>
          <p:cNvSpPr txBox="1">
            <a:spLocks noChangeArrowheads="1"/>
          </p:cNvSpPr>
          <p:nvPr/>
        </p:nvSpPr>
        <p:spPr bwMode="auto">
          <a:xfrm>
            <a:off x="123825" y="82550"/>
            <a:ext cx="639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4.5</a:t>
            </a:r>
          </a:p>
        </p:txBody>
      </p:sp>
    </p:spTree>
    <p:extLst>
      <p:ext uri="{BB962C8B-B14F-4D97-AF65-F5344CB8AC3E}">
        <p14:creationId xmlns:p14="http://schemas.microsoft.com/office/powerpoint/2010/main" val="33843040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1600" y="1642533"/>
            <a:ext cx="3718310" cy="661720"/>
          </a:xfrm>
          <a:prstGeom prst="rect">
            <a:avLst/>
          </a:prstGeom>
          <a:noFill/>
        </p:spPr>
        <p:txBody>
          <a:bodyPr wrap="none" rtlCol="0">
            <a:spAutoFit/>
          </a:bodyPr>
          <a:lstStyle/>
          <a:p>
            <a:r>
              <a:rPr lang="en-US" sz="3700" dirty="0" smtClean="0"/>
              <a:t>Linear Dielectric:</a:t>
            </a:r>
          </a:p>
        </p:txBody>
      </p:sp>
      <p:graphicFrame>
        <p:nvGraphicFramePr>
          <p:cNvPr id="3" name="Object 2"/>
          <p:cNvGraphicFramePr>
            <a:graphicFrameLocks noChangeAspect="1"/>
          </p:cNvGraphicFramePr>
          <p:nvPr>
            <p:extLst>
              <p:ext uri="{D42A27DB-BD31-4B8C-83A1-F6EECF244321}">
                <p14:modId xmlns:p14="http://schemas.microsoft.com/office/powerpoint/2010/main" val="1260478127"/>
              </p:ext>
            </p:extLst>
          </p:nvPr>
        </p:nvGraphicFramePr>
        <p:xfrm>
          <a:off x="2650066" y="2286000"/>
          <a:ext cx="2686050" cy="895350"/>
        </p:xfrm>
        <a:graphic>
          <a:graphicData uri="http://schemas.openxmlformats.org/presentationml/2006/ole">
            <mc:AlternateContent xmlns:mc="http://schemas.openxmlformats.org/markup-compatibility/2006">
              <mc:Choice xmlns:v="urn:schemas-microsoft-com:vml" Requires="v">
                <p:oleObj spid="_x0000_s346122" name="Equation" r:id="rId4" imgW="647700" imgH="215900" progId="Equation.3">
                  <p:embed/>
                </p:oleObj>
              </mc:Choice>
              <mc:Fallback>
                <p:oleObj name="Equation" r:id="rId4" imgW="647700" imgH="215900" progId="Equation.3">
                  <p:embed/>
                  <p:pic>
                    <p:nvPicPr>
                      <p:cNvPr id="0" name=""/>
                      <p:cNvPicPr/>
                      <p:nvPr/>
                    </p:nvPicPr>
                    <p:blipFill>
                      <a:blip r:embed="rId5"/>
                      <a:stretch>
                        <a:fillRect/>
                      </a:stretch>
                    </p:blipFill>
                    <p:spPr>
                      <a:xfrm>
                        <a:off x="2650066" y="2286000"/>
                        <a:ext cx="2686050" cy="895350"/>
                      </a:xfrm>
                      <a:prstGeom prst="rect">
                        <a:avLst/>
                      </a:prstGeom>
                    </p:spPr>
                  </p:pic>
                </p:oleObj>
              </mc:Fallback>
            </mc:AlternateContent>
          </a:graphicData>
        </a:graphic>
      </p:graphicFrame>
      <p:sp>
        <p:nvSpPr>
          <p:cNvPr id="4" name="Rectangle 3"/>
          <p:cNvSpPr/>
          <p:nvPr/>
        </p:nvSpPr>
        <p:spPr>
          <a:xfrm>
            <a:off x="2791751" y="3435233"/>
            <a:ext cx="5270393" cy="1323439"/>
          </a:xfrm>
          <a:prstGeom prst="rect">
            <a:avLst/>
          </a:prstGeom>
        </p:spPr>
        <p:txBody>
          <a:bodyPr wrap="none">
            <a:spAutoFit/>
          </a:bodyPr>
          <a:lstStyle/>
          <a:p>
            <a:r>
              <a:rPr lang="en-US" sz="3200" dirty="0" smtClean="0"/>
              <a:t>is the “Electric Susceptibility</a:t>
            </a:r>
          </a:p>
          <a:p>
            <a:endParaRPr lang="en-US" dirty="0" smtClean="0"/>
          </a:p>
          <a:p>
            <a:r>
              <a:rPr lang="en-US" dirty="0" smtClean="0"/>
              <a:t>(Usually small, always positive)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46558410"/>
              </p:ext>
            </p:extLst>
          </p:nvPr>
        </p:nvGraphicFramePr>
        <p:xfrm>
          <a:off x="2328334" y="3420526"/>
          <a:ext cx="522262" cy="592667"/>
        </p:xfrm>
        <a:graphic>
          <a:graphicData uri="http://schemas.openxmlformats.org/presentationml/2006/ole">
            <mc:AlternateContent xmlns:mc="http://schemas.openxmlformats.org/markup-compatibility/2006">
              <mc:Choice xmlns:v="urn:schemas-microsoft-com:vml" Requires="v">
                <p:oleObj spid="_x0000_s346123" name="Equation" r:id="rId6" imgW="190500" imgH="215900" progId="Equation.3">
                  <p:embed/>
                </p:oleObj>
              </mc:Choice>
              <mc:Fallback>
                <p:oleObj name="Equation" r:id="rId6" imgW="190500" imgH="215900" progId="Equation.3">
                  <p:embed/>
                  <p:pic>
                    <p:nvPicPr>
                      <p:cNvPr id="0" name=""/>
                      <p:cNvPicPr/>
                      <p:nvPr/>
                    </p:nvPicPr>
                    <p:blipFill>
                      <a:blip r:embed="rId7"/>
                      <a:stretch>
                        <a:fillRect/>
                      </a:stretch>
                    </p:blipFill>
                    <p:spPr>
                      <a:xfrm>
                        <a:off x="2328334" y="3420526"/>
                        <a:ext cx="522262" cy="592667"/>
                      </a:xfrm>
                      <a:prstGeom prst="rect">
                        <a:avLst/>
                      </a:prstGeom>
                    </p:spPr>
                  </p:pic>
                </p:oleObj>
              </mc:Fallback>
            </mc:AlternateContent>
          </a:graphicData>
        </a:graphic>
      </p:graphicFrame>
    </p:spTree>
    <p:extLst>
      <p:ext uri="{BB962C8B-B14F-4D97-AF65-F5344CB8AC3E}">
        <p14:creationId xmlns:p14="http://schemas.microsoft.com/office/powerpoint/2010/main" val="36962495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9867" y="16936"/>
            <a:ext cx="3718310" cy="661720"/>
          </a:xfrm>
          <a:prstGeom prst="rect">
            <a:avLst/>
          </a:prstGeom>
          <a:noFill/>
        </p:spPr>
        <p:txBody>
          <a:bodyPr wrap="none" rtlCol="0">
            <a:spAutoFit/>
          </a:bodyPr>
          <a:lstStyle/>
          <a:p>
            <a:r>
              <a:rPr lang="en-US" sz="3700" dirty="0" smtClean="0"/>
              <a:t>Linear Dielectric:</a:t>
            </a:r>
          </a:p>
        </p:txBody>
      </p:sp>
      <p:graphicFrame>
        <p:nvGraphicFramePr>
          <p:cNvPr id="3" name="Object 2"/>
          <p:cNvGraphicFramePr>
            <a:graphicFrameLocks noChangeAspect="1"/>
          </p:cNvGraphicFramePr>
          <p:nvPr>
            <p:extLst>
              <p:ext uri="{D42A27DB-BD31-4B8C-83A1-F6EECF244321}">
                <p14:modId xmlns:p14="http://schemas.microsoft.com/office/powerpoint/2010/main" val="1833170444"/>
              </p:ext>
            </p:extLst>
          </p:nvPr>
        </p:nvGraphicFramePr>
        <p:xfrm>
          <a:off x="2328333" y="660403"/>
          <a:ext cx="2686050" cy="895350"/>
        </p:xfrm>
        <a:graphic>
          <a:graphicData uri="http://schemas.openxmlformats.org/presentationml/2006/ole">
            <mc:AlternateContent xmlns:mc="http://schemas.openxmlformats.org/markup-compatibility/2006">
              <mc:Choice xmlns:v="urn:schemas-microsoft-com:vml" Requires="v">
                <p:oleObj spid="_x0000_s347170" name="Equation" r:id="rId4" imgW="647700" imgH="215900" progId="Equation.3">
                  <p:embed/>
                </p:oleObj>
              </mc:Choice>
              <mc:Fallback>
                <p:oleObj name="Equation" r:id="rId4" imgW="647700" imgH="215900" progId="Equation.3">
                  <p:embed/>
                  <p:pic>
                    <p:nvPicPr>
                      <p:cNvPr id="0" name=""/>
                      <p:cNvPicPr/>
                      <p:nvPr/>
                    </p:nvPicPr>
                    <p:blipFill>
                      <a:blip r:embed="rId5"/>
                      <a:stretch>
                        <a:fillRect/>
                      </a:stretch>
                    </p:blipFill>
                    <p:spPr>
                      <a:xfrm>
                        <a:off x="2328333" y="660403"/>
                        <a:ext cx="2686050" cy="8953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98077542"/>
              </p:ext>
            </p:extLst>
          </p:nvPr>
        </p:nvGraphicFramePr>
        <p:xfrm>
          <a:off x="823383" y="1947333"/>
          <a:ext cx="3054350" cy="895350"/>
        </p:xfrm>
        <a:graphic>
          <a:graphicData uri="http://schemas.openxmlformats.org/presentationml/2006/ole">
            <mc:AlternateContent xmlns:mc="http://schemas.openxmlformats.org/markup-compatibility/2006">
              <mc:Choice xmlns:v="urn:schemas-microsoft-com:vml" Requires="v">
                <p:oleObj spid="_x0000_s347171" name="Equation" r:id="rId6" imgW="736600" imgH="215900" progId="Equation.3">
                  <p:embed/>
                </p:oleObj>
              </mc:Choice>
              <mc:Fallback>
                <p:oleObj name="Equation" r:id="rId6" imgW="736600" imgH="215900" progId="Equation.3">
                  <p:embed/>
                  <p:pic>
                    <p:nvPicPr>
                      <p:cNvPr id="0" name=""/>
                      <p:cNvPicPr/>
                      <p:nvPr/>
                    </p:nvPicPr>
                    <p:blipFill>
                      <a:blip r:embed="rId7"/>
                      <a:stretch>
                        <a:fillRect/>
                      </a:stretch>
                    </p:blipFill>
                    <p:spPr>
                      <a:xfrm>
                        <a:off x="823383" y="1947333"/>
                        <a:ext cx="3054350" cy="8953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79190099"/>
              </p:ext>
            </p:extLst>
          </p:nvPr>
        </p:nvGraphicFramePr>
        <p:xfrm>
          <a:off x="1451505" y="3708400"/>
          <a:ext cx="2001837" cy="895350"/>
        </p:xfrm>
        <a:graphic>
          <a:graphicData uri="http://schemas.openxmlformats.org/presentationml/2006/ole">
            <mc:AlternateContent xmlns:mc="http://schemas.openxmlformats.org/markup-compatibility/2006">
              <mc:Choice xmlns:v="urn:schemas-microsoft-com:vml" Requires="v">
                <p:oleObj spid="_x0000_s347172" name="Equation" r:id="rId8" imgW="482600" imgH="215900" progId="Equation.3">
                  <p:embed/>
                </p:oleObj>
              </mc:Choice>
              <mc:Fallback>
                <p:oleObj name="Equation" r:id="rId8" imgW="482600" imgH="215900" progId="Equation.3">
                  <p:embed/>
                  <p:pic>
                    <p:nvPicPr>
                      <p:cNvPr id="0" name=""/>
                      <p:cNvPicPr/>
                      <p:nvPr/>
                    </p:nvPicPr>
                    <p:blipFill>
                      <a:blip r:embed="rId9"/>
                      <a:stretch>
                        <a:fillRect/>
                      </a:stretch>
                    </p:blipFill>
                    <p:spPr>
                      <a:xfrm>
                        <a:off x="1451505" y="3708400"/>
                        <a:ext cx="2001837" cy="8953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40157076"/>
              </p:ext>
            </p:extLst>
          </p:nvPr>
        </p:nvGraphicFramePr>
        <p:xfrm>
          <a:off x="1120265" y="4579938"/>
          <a:ext cx="633412" cy="842962"/>
        </p:xfrm>
        <a:graphic>
          <a:graphicData uri="http://schemas.openxmlformats.org/presentationml/2006/ole">
            <mc:AlternateContent xmlns:mc="http://schemas.openxmlformats.org/markup-compatibility/2006">
              <mc:Choice xmlns:v="urn:schemas-microsoft-com:vml" Requires="v">
                <p:oleObj spid="_x0000_s347173" name="Equation" r:id="rId10" imgW="152400" imgH="203200" progId="Equation.3">
                  <p:embed/>
                </p:oleObj>
              </mc:Choice>
              <mc:Fallback>
                <p:oleObj name="Equation" r:id="rId10" imgW="152400" imgH="203200" progId="Equation.3">
                  <p:embed/>
                  <p:pic>
                    <p:nvPicPr>
                      <p:cNvPr id="0" name=""/>
                      <p:cNvPicPr/>
                      <p:nvPr/>
                    </p:nvPicPr>
                    <p:blipFill>
                      <a:blip r:embed="rId11"/>
                      <a:stretch>
                        <a:fillRect/>
                      </a:stretch>
                    </p:blipFill>
                    <p:spPr>
                      <a:xfrm>
                        <a:off x="1120265" y="4579938"/>
                        <a:ext cx="633412" cy="842962"/>
                      </a:xfrm>
                      <a:prstGeom prst="rect">
                        <a:avLst/>
                      </a:prstGeom>
                    </p:spPr>
                  </p:pic>
                </p:oleObj>
              </mc:Fallback>
            </mc:AlternateContent>
          </a:graphicData>
        </a:graphic>
      </p:graphicFrame>
      <p:sp>
        <p:nvSpPr>
          <p:cNvPr id="9" name="TextBox 8"/>
          <p:cNvSpPr txBox="1"/>
          <p:nvPr/>
        </p:nvSpPr>
        <p:spPr>
          <a:xfrm>
            <a:off x="1727218" y="4690535"/>
            <a:ext cx="5338120" cy="661720"/>
          </a:xfrm>
          <a:prstGeom prst="rect">
            <a:avLst/>
          </a:prstGeom>
          <a:noFill/>
        </p:spPr>
        <p:txBody>
          <a:bodyPr wrap="none" rtlCol="0">
            <a:spAutoFit/>
          </a:bodyPr>
          <a:lstStyle/>
          <a:p>
            <a:r>
              <a:rPr lang="en-US" sz="3700" dirty="0"/>
              <a:t>i</a:t>
            </a:r>
            <a:r>
              <a:rPr lang="en-US" sz="3700" dirty="0" smtClean="0"/>
              <a:t>s the </a:t>
            </a:r>
            <a:r>
              <a:rPr lang="en-US" sz="3700" i="1" dirty="0" smtClean="0"/>
              <a:t>dielectric constant</a:t>
            </a:r>
          </a:p>
        </p:txBody>
      </p:sp>
      <p:graphicFrame>
        <p:nvGraphicFramePr>
          <p:cNvPr id="10" name="Object 9"/>
          <p:cNvGraphicFramePr>
            <a:graphicFrameLocks noChangeAspect="1"/>
          </p:cNvGraphicFramePr>
          <p:nvPr>
            <p:extLst>
              <p:ext uri="{D42A27DB-BD31-4B8C-83A1-F6EECF244321}">
                <p14:modId xmlns:p14="http://schemas.microsoft.com/office/powerpoint/2010/main" val="1021812886"/>
              </p:ext>
            </p:extLst>
          </p:nvPr>
        </p:nvGraphicFramePr>
        <p:xfrm>
          <a:off x="631825" y="5535613"/>
          <a:ext cx="1952625" cy="895350"/>
        </p:xfrm>
        <a:graphic>
          <a:graphicData uri="http://schemas.openxmlformats.org/presentationml/2006/ole">
            <mc:AlternateContent xmlns:mc="http://schemas.openxmlformats.org/markup-compatibility/2006">
              <mc:Choice xmlns:v="urn:schemas-microsoft-com:vml" Requires="v">
                <p:oleObj spid="_x0000_s347174" name="Equation" r:id="rId12" imgW="469900" imgH="215900" progId="Equation.3">
                  <p:embed/>
                </p:oleObj>
              </mc:Choice>
              <mc:Fallback>
                <p:oleObj name="Equation" r:id="rId12" imgW="469900" imgH="215900" progId="Equation.3">
                  <p:embed/>
                  <p:pic>
                    <p:nvPicPr>
                      <p:cNvPr id="0" name=""/>
                      <p:cNvPicPr/>
                      <p:nvPr/>
                    </p:nvPicPr>
                    <p:blipFill>
                      <a:blip r:embed="rId13"/>
                      <a:stretch>
                        <a:fillRect/>
                      </a:stretch>
                    </p:blipFill>
                    <p:spPr>
                      <a:xfrm>
                        <a:off x="631825" y="5535613"/>
                        <a:ext cx="1952625" cy="895350"/>
                      </a:xfrm>
                      <a:prstGeom prst="rect">
                        <a:avLst/>
                      </a:prstGeom>
                    </p:spPr>
                  </p:pic>
                </p:oleObj>
              </mc:Fallback>
            </mc:AlternateContent>
          </a:graphicData>
        </a:graphic>
      </p:graphicFrame>
      <p:sp>
        <p:nvSpPr>
          <p:cNvPr id="11" name="TextBox 10"/>
          <p:cNvSpPr txBox="1"/>
          <p:nvPr/>
        </p:nvSpPr>
        <p:spPr>
          <a:xfrm>
            <a:off x="2573871" y="5638786"/>
            <a:ext cx="3939444" cy="661720"/>
          </a:xfrm>
          <a:prstGeom prst="rect">
            <a:avLst/>
          </a:prstGeom>
          <a:noFill/>
        </p:spPr>
        <p:txBody>
          <a:bodyPr wrap="none" rtlCol="0">
            <a:spAutoFit/>
          </a:bodyPr>
          <a:lstStyle/>
          <a:p>
            <a:r>
              <a:rPr lang="en-US" sz="3700" dirty="0"/>
              <a:t> </a:t>
            </a:r>
            <a:r>
              <a:rPr lang="en-US" sz="3700" dirty="0" smtClean="0"/>
              <a:t>is the </a:t>
            </a:r>
            <a:r>
              <a:rPr lang="en-US" sz="3700" i="1" dirty="0" smtClean="0"/>
              <a:t>permittivity</a:t>
            </a:r>
          </a:p>
        </p:txBody>
      </p:sp>
      <p:sp>
        <p:nvSpPr>
          <p:cNvPr id="12" name="Rectangle 11"/>
          <p:cNvSpPr/>
          <p:nvPr/>
        </p:nvSpPr>
        <p:spPr>
          <a:xfrm>
            <a:off x="2486948" y="1403231"/>
            <a:ext cx="4754251" cy="523220"/>
          </a:xfrm>
          <a:prstGeom prst="rect">
            <a:avLst/>
          </a:prstGeom>
        </p:spPr>
        <p:txBody>
          <a:bodyPr wrap="none">
            <a:spAutoFit/>
          </a:bodyPr>
          <a:lstStyle/>
          <a:p>
            <a:r>
              <a:rPr lang="en-US" sz="2800" dirty="0" smtClean="0"/>
              <a:t>is the “Electric Susceptibility”</a:t>
            </a:r>
            <a:endParaRPr lang="en-US" sz="2800" dirty="0"/>
          </a:p>
        </p:txBody>
      </p:sp>
      <p:graphicFrame>
        <p:nvGraphicFramePr>
          <p:cNvPr id="13" name="Object 12"/>
          <p:cNvGraphicFramePr>
            <a:graphicFrameLocks noChangeAspect="1"/>
          </p:cNvGraphicFramePr>
          <p:nvPr>
            <p:extLst>
              <p:ext uri="{D42A27DB-BD31-4B8C-83A1-F6EECF244321}">
                <p14:modId xmlns:p14="http://schemas.microsoft.com/office/powerpoint/2010/main" val="1242357377"/>
              </p:ext>
            </p:extLst>
          </p:nvPr>
        </p:nvGraphicFramePr>
        <p:xfrm>
          <a:off x="1888067" y="1320792"/>
          <a:ext cx="522262" cy="592667"/>
        </p:xfrm>
        <a:graphic>
          <a:graphicData uri="http://schemas.openxmlformats.org/presentationml/2006/ole">
            <mc:AlternateContent xmlns:mc="http://schemas.openxmlformats.org/markup-compatibility/2006">
              <mc:Choice xmlns:v="urn:schemas-microsoft-com:vml" Requires="v">
                <p:oleObj spid="_x0000_s347175" name="Equation" r:id="rId14" imgW="190500" imgH="215900" progId="Equation.3">
                  <p:embed/>
                </p:oleObj>
              </mc:Choice>
              <mc:Fallback>
                <p:oleObj name="Equation" r:id="rId14" imgW="190500" imgH="215900" progId="Equation.3">
                  <p:embed/>
                  <p:pic>
                    <p:nvPicPr>
                      <p:cNvPr id="0" name=""/>
                      <p:cNvPicPr/>
                      <p:nvPr/>
                    </p:nvPicPr>
                    <p:blipFill>
                      <a:blip r:embed="rId15"/>
                      <a:stretch>
                        <a:fillRect/>
                      </a:stretch>
                    </p:blipFill>
                    <p:spPr>
                      <a:xfrm>
                        <a:off x="1888067" y="1320792"/>
                        <a:ext cx="522262" cy="592667"/>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504959057"/>
              </p:ext>
            </p:extLst>
          </p:nvPr>
        </p:nvGraphicFramePr>
        <p:xfrm>
          <a:off x="4021666" y="1947863"/>
          <a:ext cx="3581400" cy="895350"/>
        </p:xfrm>
        <a:graphic>
          <a:graphicData uri="http://schemas.openxmlformats.org/presentationml/2006/ole">
            <mc:AlternateContent xmlns:mc="http://schemas.openxmlformats.org/markup-compatibility/2006">
              <mc:Choice xmlns:v="urn:schemas-microsoft-com:vml" Requires="v">
                <p:oleObj spid="_x0000_s347176" name="Equation" r:id="rId16" imgW="863600" imgH="215900" progId="Equation.3">
                  <p:embed/>
                </p:oleObj>
              </mc:Choice>
              <mc:Fallback>
                <p:oleObj name="Equation" r:id="rId16" imgW="863600" imgH="215900" progId="Equation.3">
                  <p:embed/>
                  <p:pic>
                    <p:nvPicPr>
                      <p:cNvPr id="0" name=""/>
                      <p:cNvPicPr/>
                      <p:nvPr/>
                    </p:nvPicPr>
                    <p:blipFill>
                      <a:blip r:embed="rId17"/>
                      <a:stretch>
                        <a:fillRect/>
                      </a:stretch>
                    </p:blipFill>
                    <p:spPr>
                      <a:xfrm>
                        <a:off x="4021666" y="1947863"/>
                        <a:ext cx="3581400" cy="8953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36746908"/>
              </p:ext>
            </p:extLst>
          </p:nvPr>
        </p:nvGraphicFramePr>
        <p:xfrm>
          <a:off x="1449916" y="2744258"/>
          <a:ext cx="3424238" cy="895350"/>
        </p:xfrm>
        <a:graphic>
          <a:graphicData uri="http://schemas.openxmlformats.org/presentationml/2006/ole">
            <mc:AlternateContent xmlns:mc="http://schemas.openxmlformats.org/markup-compatibility/2006">
              <mc:Choice xmlns:v="urn:schemas-microsoft-com:vml" Requires="v">
                <p:oleObj spid="_x0000_s347177" name="Equation" r:id="rId18" imgW="825500" imgH="215900" progId="Equation.3">
                  <p:embed/>
                </p:oleObj>
              </mc:Choice>
              <mc:Fallback>
                <p:oleObj name="Equation" r:id="rId18" imgW="825500" imgH="215900" progId="Equation.3">
                  <p:embed/>
                  <p:pic>
                    <p:nvPicPr>
                      <p:cNvPr id="0" name=""/>
                      <p:cNvPicPr/>
                      <p:nvPr/>
                    </p:nvPicPr>
                    <p:blipFill>
                      <a:blip r:embed="rId19"/>
                      <a:stretch>
                        <a:fillRect/>
                      </a:stretch>
                    </p:blipFill>
                    <p:spPr>
                      <a:xfrm>
                        <a:off x="1449916" y="2744258"/>
                        <a:ext cx="3424238" cy="895350"/>
                      </a:xfrm>
                      <a:prstGeom prst="rect">
                        <a:avLst/>
                      </a:prstGeom>
                    </p:spPr>
                  </p:pic>
                </p:oleObj>
              </mc:Fallback>
            </mc:AlternateContent>
          </a:graphicData>
        </a:graphic>
      </p:graphicFrame>
    </p:spTree>
    <p:extLst>
      <p:ext uri="{BB962C8B-B14F-4D97-AF65-F5344CB8AC3E}">
        <p14:creationId xmlns:p14="http://schemas.microsoft.com/office/powerpoint/2010/main" val="3157869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026"/>
          <p:cNvSpPr>
            <a:spLocks noGrp="1" noChangeArrowheads="1"/>
          </p:cNvSpPr>
          <p:nvPr>
            <p:ph type="title" idx="4294967295"/>
          </p:nvPr>
        </p:nvSpPr>
        <p:spPr>
          <a:xfrm>
            <a:off x="2055813" y="552450"/>
            <a:ext cx="4951412" cy="560388"/>
          </a:xfrm>
        </p:spPr>
        <p:txBody>
          <a:bodyPr/>
          <a:lstStyle/>
          <a:p>
            <a:pPr algn="l" eaLnBrk="1" hangingPunct="1"/>
            <a:r>
              <a:rPr lang="en-US">
                <a:latin typeface="Arial" charset="0"/>
                <a:ea typeface="ヒラギノ角ゴ Pro W3" charset="0"/>
                <a:cs typeface="ヒラギノ角ゴ Pro W3" charset="0"/>
              </a:rPr>
              <a:t>We define  </a:t>
            </a:r>
            <a:r>
              <a:rPr lang="en-US" b="1">
                <a:latin typeface="Arial" charset="0"/>
                <a:ea typeface="ヒラギノ角ゴ Pro W3" charset="0"/>
                <a:cs typeface="ヒラギノ角ゴ Pro W3" charset="0"/>
              </a:rPr>
              <a:t>D</a:t>
            </a:r>
            <a:r>
              <a:rPr lang="en-US">
                <a:latin typeface="Arial" charset="0"/>
                <a:ea typeface="ヒラギノ角ゴ Pro W3" charset="0"/>
                <a:cs typeface="ヒラギノ角ゴ Pro W3" charset="0"/>
              </a:rPr>
              <a:t> =</a:t>
            </a:r>
            <a:r>
              <a:rPr lang="en-US">
                <a:latin typeface="Symbol" charset="0"/>
                <a:ea typeface="ヒラギノ角ゴ Pro W3" charset="0"/>
                <a:cs typeface="ヒラギノ角ゴ Pro W3" charset="0"/>
                <a:sym typeface="Symbol" charset="0"/>
              </a:rPr>
              <a:t></a:t>
            </a:r>
            <a:r>
              <a:rPr lang="en-US" baseline="-25000">
                <a:latin typeface="Arial" charset="0"/>
                <a:ea typeface="ヒラギノ角ゴ Pro W3" charset="0"/>
                <a:cs typeface="ヒラギノ角ゴ Pro W3" charset="0"/>
              </a:rPr>
              <a:t>0</a:t>
            </a:r>
            <a:r>
              <a:rPr lang="en-US" b="1">
                <a:latin typeface="Arial" charset="0"/>
                <a:ea typeface="ヒラギノ角ゴ Pro W3" charset="0"/>
                <a:cs typeface="ヒラギノ角ゴ Pro W3" charset="0"/>
              </a:rPr>
              <a:t>E</a:t>
            </a:r>
            <a:r>
              <a:rPr lang="en-US">
                <a:latin typeface="Arial" charset="0"/>
                <a:ea typeface="ヒラギノ角ゴ Pro W3" charset="0"/>
                <a:cs typeface="ヒラギノ角ゴ Pro W3" charset="0"/>
              </a:rPr>
              <a:t> + </a:t>
            </a:r>
            <a:r>
              <a:rPr lang="en-US" b="1">
                <a:latin typeface="Arial" charset="0"/>
                <a:ea typeface="ヒラギノ角ゴ Pro W3" charset="0"/>
                <a:cs typeface="ヒラギノ角ゴ Pro W3" charset="0"/>
              </a:rPr>
              <a:t>P</a:t>
            </a:r>
            <a:r>
              <a:rPr lang="en-US">
                <a:latin typeface="Arial" charset="0"/>
                <a:ea typeface="ヒラギノ角ゴ Pro W3" charset="0"/>
                <a:cs typeface="ヒラギノ角ゴ Pro W3" charset="0"/>
              </a:rPr>
              <a:t>, with</a:t>
            </a:r>
            <a:endParaRPr lang="en-US" sz="2000">
              <a:solidFill>
                <a:schemeClr val="accent2"/>
              </a:solidFill>
              <a:latin typeface="Arial" charset="0"/>
              <a:ea typeface="ヒラギノ角ゴ Pro W3" charset="0"/>
              <a:cs typeface="ヒラギノ角ゴ Pro W3" charset="0"/>
            </a:endParaRPr>
          </a:p>
        </p:txBody>
      </p:sp>
      <p:sp>
        <p:nvSpPr>
          <p:cNvPr id="93186" name="Text Box 1027"/>
          <p:cNvSpPr txBox="1">
            <a:spLocks noChangeArrowheads="1"/>
          </p:cNvSpPr>
          <p:nvPr/>
        </p:nvSpPr>
        <p:spPr bwMode="auto">
          <a:xfrm>
            <a:off x="1169988" y="3800475"/>
            <a:ext cx="667861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nSpc>
                <a:spcPct val="120000"/>
              </a:lnSpc>
              <a:buFont typeface="Arial" charset="0"/>
              <a:buNone/>
            </a:pPr>
            <a:r>
              <a:rPr lang="en-US" dirty="0"/>
              <a:t>A) q/(4 </a:t>
            </a:r>
            <a:r>
              <a:rPr lang="en-US" dirty="0">
                <a:latin typeface="Symbol" charset="0"/>
                <a:sym typeface="Symbol" charset="0"/>
              </a:rPr>
              <a:t></a:t>
            </a:r>
            <a:r>
              <a:rPr lang="en-US" dirty="0"/>
              <a:t> r</a:t>
            </a:r>
            <a:r>
              <a:rPr lang="en-US" baseline="30000" dirty="0"/>
              <a:t>2</a:t>
            </a:r>
            <a:r>
              <a:rPr lang="en-US" dirty="0"/>
              <a:t>) everywhere</a:t>
            </a:r>
          </a:p>
          <a:p>
            <a:pPr>
              <a:lnSpc>
                <a:spcPct val="120000"/>
              </a:lnSpc>
              <a:buFont typeface="Arial" charset="0"/>
              <a:buNone/>
            </a:pPr>
            <a:r>
              <a:rPr lang="en-US" dirty="0"/>
              <a:t>B) q/(4 </a:t>
            </a:r>
            <a:r>
              <a:rPr lang="en-US" dirty="0">
                <a:latin typeface="Symbol" charset="0"/>
                <a:sym typeface="Symbol" charset="0"/>
              </a:rPr>
              <a:t></a:t>
            </a:r>
            <a:r>
              <a:rPr lang="en-US" dirty="0"/>
              <a:t> </a:t>
            </a:r>
            <a:r>
              <a:rPr lang="en-US" dirty="0">
                <a:latin typeface="Symbol" charset="0"/>
                <a:sym typeface="Symbol" charset="0"/>
              </a:rPr>
              <a:t></a:t>
            </a:r>
            <a:r>
              <a:rPr lang="en-US" baseline="-25000" dirty="0"/>
              <a:t>0</a:t>
            </a:r>
            <a:r>
              <a:rPr lang="en-US" dirty="0"/>
              <a:t> r</a:t>
            </a:r>
            <a:r>
              <a:rPr lang="en-US" baseline="30000" dirty="0"/>
              <a:t>2</a:t>
            </a:r>
            <a:r>
              <a:rPr lang="en-US" dirty="0"/>
              <a:t>) everywhere</a:t>
            </a:r>
          </a:p>
          <a:p>
            <a:pPr>
              <a:lnSpc>
                <a:spcPct val="120000"/>
              </a:lnSpc>
              <a:buFont typeface="Arial" charset="0"/>
              <a:buNone/>
            </a:pPr>
            <a:r>
              <a:rPr lang="en-US" dirty="0"/>
              <a:t>C) q/(4 </a:t>
            </a:r>
            <a:r>
              <a:rPr lang="en-US" dirty="0">
                <a:sym typeface="Symbol" charset="0"/>
              </a:rPr>
              <a:t></a:t>
            </a:r>
            <a:r>
              <a:rPr lang="en-US" dirty="0"/>
              <a:t> r</a:t>
            </a:r>
            <a:r>
              <a:rPr lang="en-US" baseline="30000" dirty="0"/>
              <a:t>2</a:t>
            </a:r>
            <a:r>
              <a:rPr lang="en-US" dirty="0"/>
              <a:t>)</a:t>
            </a:r>
            <a:r>
              <a:rPr lang="en-US" sz="1800" dirty="0"/>
              <a:t> </a:t>
            </a:r>
            <a:r>
              <a:rPr lang="en-US" dirty="0"/>
              <a:t>for r&lt;R, but q/(4 </a:t>
            </a:r>
            <a:r>
              <a:rPr lang="en-US" dirty="0">
                <a:sym typeface="Symbol" charset="0"/>
              </a:rPr>
              <a:t></a:t>
            </a:r>
            <a:r>
              <a:rPr lang="en-US" dirty="0"/>
              <a:t> </a:t>
            </a:r>
            <a:r>
              <a:rPr lang="en-US" dirty="0">
                <a:sym typeface="Symbol" charset="0"/>
              </a:rPr>
              <a:t></a:t>
            </a:r>
            <a:r>
              <a:rPr lang="en-US" baseline="-25000" dirty="0"/>
              <a:t>0</a:t>
            </a:r>
            <a:r>
              <a:rPr lang="en-US" dirty="0"/>
              <a:t> r</a:t>
            </a:r>
            <a:r>
              <a:rPr lang="en-US" baseline="30000" dirty="0"/>
              <a:t>2</a:t>
            </a:r>
            <a:r>
              <a:rPr lang="en-US" dirty="0"/>
              <a:t>)</a:t>
            </a:r>
            <a:r>
              <a:rPr lang="en-US" sz="1800" dirty="0"/>
              <a:t> </a:t>
            </a:r>
            <a:r>
              <a:rPr lang="en-US" dirty="0"/>
              <a:t>for r&gt;R</a:t>
            </a:r>
          </a:p>
          <a:p>
            <a:pPr>
              <a:lnSpc>
                <a:spcPct val="120000"/>
              </a:lnSpc>
              <a:buFont typeface="Arial" charset="0"/>
              <a:buNone/>
            </a:pPr>
            <a:r>
              <a:rPr lang="en-US" dirty="0"/>
              <a:t>D) None of the above, it's more complicated</a:t>
            </a:r>
          </a:p>
          <a:p>
            <a:pPr>
              <a:lnSpc>
                <a:spcPct val="120000"/>
              </a:lnSpc>
              <a:buFont typeface="Arial" charset="0"/>
              <a:buNone/>
            </a:pPr>
            <a:r>
              <a:rPr lang="en-US" dirty="0"/>
              <a:t>E) We need more info to answer!</a:t>
            </a:r>
          </a:p>
        </p:txBody>
      </p:sp>
      <p:graphicFrame>
        <p:nvGraphicFramePr>
          <p:cNvPr id="93187" name="Object 1024"/>
          <p:cNvGraphicFramePr>
            <a:graphicFrameLocks noChangeAspect="1"/>
          </p:cNvGraphicFramePr>
          <p:nvPr/>
        </p:nvGraphicFramePr>
        <p:xfrm>
          <a:off x="2849563" y="954088"/>
          <a:ext cx="2876550" cy="631825"/>
        </p:xfrm>
        <a:graphic>
          <a:graphicData uri="http://schemas.openxmlformats.org/presentationml/2006/ole">
            <mc:AlternateContent xmlns:mc="http://schemas.openxmlformats.org/markup-compatibility/2006">
              <mc:Choice xmlns:v="urn:schemas-microsoft-com:vml" Requires="v">
                <p:oleObj spid="_x0000_s348166" name="Equation" r:id="rId4" imgW="1270000" imgH="279400" progId="Equation.3">
                  <p:embed/>
                </p:oleObj>
              </mc:Choice>
              <mc:Fallback>
                <p:oleObj name="Equation" r:id="rId4" imgW="1270000" imgH="279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9563" y="954088"/>
                        <a:ext cx="28765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3188" name="Text Box 1029"/>
          <p:cNvSpPr txBox="1">
            <a:spLocks noChangeArrowheads="1"/>
          </p:cNvSpPr>
          <p:nvPr/>
        </p:nvSpPr>
        <p:spPr bwMode="auto">
          <a:xfrm>
            <a:off x="585788" y="1565275"/>
            <a:ext cx="72628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solidFill>
                  <a:schemeClr val="tx2"/>
                </a:solidFill>
              </a:rPr>
              <a:t>A point charge +q is placed at the center of a dielectric sphere (radius R).  There are no other free charges anywhere.  </a:t>
            </a:r>
            <a:r>
              <a:rPr lang="en-US">
                <a:solidFill>
                  <a:schemeClr val="accent2"/>
                </a:solidFill>
              </a:rPr>
              <a:t>What is |D(r)|?</a:t>
            </a:r>
          </a:p>
        </p:txBody>
      </p:sp>
      <p:sp>
        <p:nvSpPr>
          <p:cNvPr id="93189" name="Text Box 1030"/>
          <p:cNvSpPr txBox="1">
            <a:spLocks noChangeArrowheads="1"/>
          </p:cNvSpPr>
          <p:nvPr/>
        </p:nvSpPr>
        <p:spPr bwMode="auto">
          <a:xfrm>
            <a:off x="123825" y="82550"/>
            <a:ext cx="1349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4.7c-alt</a:t>
            </a:r>
          </a:p>
        </p:txBody>
      </p:sp>
      <p:sp>
        <p:nvSpPr>
          <p:cNvPr id="93190" name="Oval 7"/>
          <p:cNvSpPr>
            <a:spLocks noChangeArrowheads="1"/>
          </p:cNvSpPr>
          <p:nvPr/>
        </p:nvSpPr>
        <p:spPr bwMode="auto">
          <a:xfrm>
            <a:off x="5842000" y="2590800"/>
            <a:ext cx="2006600" cy="2006600"/>
          </a:xfrm>
          <a:prstGeom prst="ellipse">
            <a:avLst/>
          </a:prstGeom>
          <a:solidFill>
            <a:srgbClr val="C0C0C0"/>
          </a:solidFill>
          <a:ln w="9525">
            <a:solidFill>
              <a:schemeClr val="tx1"/>
            </a:solidFill>
            <a:round/>
            <a:headEnd/>
            <a:tailEnd/>
          </a:ln>
        </p:spPr>
        <p:txBody>
          <a:bodyPr wrap="none" anchor="ctr"/>
          <a:lstStyle/>
          <a:p>
            <a:pPr algn="ctr" eaLnBrk="1" hangingPunct="1"/>
            <a:endParaRPr lang="en-US" sz="1800"/>
          </a:p>
        </p:txBody>
      </p:sp>
      <p:sp>
        <p:nvSpPr>
          <p:cNvPr id="93191" name="Oval 8"/>
          <p:cNvSpPr>
            <a:spLocks noChangeArrowheads="1"/>
          </p:cNvSpPr>
          <p:nvPr/>
        </p:nvSpPr>
        <p:spPr bwMode="auto">
          <a:xfrm>
            <a:off x="6769100" y="3517900"/>
            <a:ext cx="152400" cy="152400"/>
          </a:xfrm>
          <a:prstGeom prst="ellipse">
            <a:avLst/>
          </a:prstGeom>
          <a:solidFill>
            <a:schemeClr val="bg1"/>
          </a:solidFill>
          <a:ln w="15875">
            <a:solidFill>
              <a:schemeClr val="tx1"/>
            </a:solidFill>
            <a:round/>
            <a:headEnd/>
            <a:tailEnd/>
          </a:ln>
        </p:spPr>
        <p:txBody>
          <a:bodyPr wrap="none" anchor="ctr"/>
          <a:lstStyle/>
          <a:p>
            <a:pPr eaLnBrk="1" hangingPunct="1"/>
            <a:endParaRPr lang="en-US" sz="1800"/>
          </a:p>
        </p:txBody>
      </p:sp>
      <p:sp>
        <p:nvSpPr>
          <p:cNvPr id="93192" name="Text Box 9"/>
          <p:cNvSpPr txBox="1">
            <a:spLocks noChangeArrowheads="1"/>
          </p:cNvSpPr>
          <p:nvPr/>
        </p:nvSpPr>
        <p:spPr bwMode="auto">
          <a:xfrm>
            <a:off x="6705600" y="3433763"/>
            <a:ext cx="303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600"/>
              <a:t>+</a:t>
            </a:r>
          </a:p>
        </p:txBody>
      </p:sp>
      <p:sp>
        <p:nvSpPr>
          <p:cNvPr id="93193" name="Line 10"/>
          <p:cNvSpPr>
            <a:spLocks noChangeShapeType="1"/>
          </p:cNvSpPr>
          <p:nvPr/>
        </p:nvSpPr>
        <p:spPr bwMode="auto">
          <a:xfrm flipH="1" flipV="1">
            <a:off x="6223000" y="2857500"/>
            <a:ext cx="546100" cy="660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194" name="Text Box 12"/>
          <p:cNvSpPr txBox="1">
            <a:spLocks noChangeArrowheads="1"/>
          </p:cNvSpPr>
          <p:nvPr/>
        </p:nvSpPr>
        <p:spPr bwMode="auto">
          <a:xfrm>
            <a:off x="6505575" y="29337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R</a:t>
            </a:r>
          </a:p>
        </p:txBody>
      </p:sp>
      <p:sp>
        <p:nvSpPr>
          <p:cNvPr id="93195" name="Text Box 13"/>
          <p:cNvSpPr txBox="1">
            <a:spLocks noChangeArrowheads="1"/>
          </p:cNvSpPr>
          <p:nvPr/>
        </p:nvSpPr>
        <p:spPr bwMode="auto">
          <a:xfrm>
            <a:off x="6705600" y="3616325"/>
            <a:ext cx="44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+q</a:t>
            </a:r>
          </a:p>
        </p:txBody>
      </p:sp>
    </p:spTree>
    <p:extLst>
      <p:ext uri="{BB962C8B-B14F-4D97-AF65-F5344CB8AC3E}">
        <p14:creationId xmlns:p14="http://schemas.microsoft.com/office/powerpoint/2010/main" val="1750896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3"/>
          <p:cNvSpPr>
            <a:spLocks noGrp="1" noChangeArrowheads="1"/>
          </p:cNvSpPr>
          <p:nvPr>
            <p:ph type="body" sz="half" idx="4294967295"/>
          </p:nvPr>
        </p:nvSpPr>
        <p:spPr>
          <a:xfrm>
            <a:off x="901700" y="769938"/>
            <a:ext cx="7470775" cy="6088062"/>
          </a:xfrm>
        </p:spPr>
        <p:txBody>
          <a:bodyPr/>
          <a:lstStyle/>
          <a:p>
            <a:pPr marL="0" indent="0" eaLnBrk="1" hangingPunct="1">
              <a:lnSpc>
                <a:spcPct val="90000"/>
              </a:lnSpc>
              <a:buFontTx/>
              <a:buNone/>
            </a:pPr>
            <a:r>
              <a:rPr lang="en-US" sz="2400">
                <a:latin typeface="Arial" charset="0"/>
                <a:ea typeface="ヒラギノ角ゴ Pro W3" charset="0"/>
                <a:cs typeface="ヒラギノ角ゴ Pro W3" charset="0"/>
              </a:rPr>
              <a:t>Expand the following expression out to order 1/r</a:t>
            </a:r>
            <a:r>
              <a:rPr lang="en-US" sz="2400" baseline="30000">
                <a:latin typeface="Arial" charset="0"/>
                <a:ea typeface="ヒラギノ角ゴ Pro W3" charset="0"/>
                <a:cs typeface="ヒラギノ角ゴ Pro W3" charset="0"/>
              </a:rPr>
              <a:t>2</a:t>
            </a:r>
            <a:r>
              <a:rPr lang="en-US" sz="2400">
                <a:latin typeface="Arial" charset="0"/>
                <a:ea typeface="ヒラギノ角ゴ Pro W3" charset="0"/>
                <a:cs typeface="ヒラギノ角ゴ Pro W3" charset="0"/>
              </a:rPr>
              <a:t> for the case that r &gt;&gt; a and r&gt;&gt;b</a:t>
            </a:r>
          </a:p>
          <a:p>
            <a:pPr marL="0" indent="0" eaLnBrk="1" hangingPunct="1">
              <a:lnSpc>
                <a:spcPct val="90000"/>
              </a:lnSpc>
              <a:buFontTx/>
              <a:buNone/>
            </a:pPr>
            <a:endParaRPr lang="en-US" sz="2400">
              <a:latin typeface="Arial" charset="0"/>
              <a:ea typeface="ヒラギノ角ゴ Pro W3" charset="0"/>
              <a:cs typeface="ヒラギノ角ゴ Pro W3" charset="0"/>
            </a:endParaRPr>
          </a:p>
          <a:p>
            <a:pPr marL="0" indent="0" eaLnBrk="1" hangingPunct="1">
              <a:lnSpc>
                <a:spcPct val="90000"/>
              </a:lnSpc>
              <a:buFontTx/>
              <a:buNone/>
            </a:pPr>
            <a:endParaRPr lang="en-US" sz="2400">
              <a:latin typeface="Arial" charset="0"/>
              <a:ea typeface="ヒラギノ角ゴ Pro W3" charset="0"/>
              <a:cs typeface="ヒラギノ角ゴ Pro W3" charset="0"/>
            </a:endParaRPr>
          </a:p>
          <a:p>
            <a:pPr marL="0" indent="0" eaLnBrk="1" hangingPunct="1">
              <a:lnSpc>
                <a:spcPct val="90000"/>
              </a:lnSpc>
              <a:buFontTx/>
              <a:buNone/>
            </a:pPr>
            <a:endParaRPr lang="en-US" sz="2400">
              <a:latin typeface="Arial" charset="0"/>
              <a:ea typeface="ヒラギノ角ゴ Pro W3" charset="0"/>
              <a:cs typeface="ヒラギノ角ゴ Pro W3" charset="0"/>
            </a:endParaRPr>
          </a:p>
          <a:p>
            <a:pPr marL="0" indent="0" eaLnBrk="1" hangingPunct="1">
              <a:lnSpc>
                <a:spcPct val="90000"/>
              </a:lnSpc>
              <a:buFontTx/>
              <a:buNone/>
            </a:pPr>
            <a:endParaRPr lang="en-US" sz="2400">
              <a:latin typeface="Arial" charset="0"/>
              <a:ea typeface="ヒラギノ角ゴ Pro W3" charset="0"/>
              <a:cs typeface="ヒラギノ角ゴ Pro W3" charset="0"/>
            </a:endParaRPr>
          </a:p>
          <a:p>
            <a:pPr marL="0" indent="0" eaLnBrk="1" hangingPunct="1">
              <a:lnSpc>
                <a:spcPct val="90000"/>
              </a:lnSpc>
              <a:buFontTx/>
              <a:buNone/>
            </a:pPr>
            <a:endParaRPr lang="en-US" sz="2400" baseline="30000">
              <a:latin typeface="Arial" charset="0"/>
              <a:ea typeface="ヒラギノ角ゴ Pro W3" charset="0"/>
              <a:cs typeface="ヒラギノ角ゴ Pro W3" charset="0"/>
            </a:endParaRPr>
          </a:p>
          <a:p>
            <a:pPr marL="0" indent="0" eaLnBrk="1" hangingPunct="1">
              <a:lnSpc>
                <a:spcPct val="90000"/>
              </a:lnSpc>
              <a:buFontTx/>
              <a:buNone/>
            </a:pPr>
            <a:endParaRPr lang="en-US" sz="2400" baseline="30000">
              <a:latin typeface="Arial" charset="0"/>
              <a:ea typeface="ヒラギノ角ゴ Pro W3" charset="0"/>
              <a:cs typeface="ヒラギノ角ゴ Pro W3" charset="0"/>
            </a:endParaRPr>
          </a:p>
          <a:p>
            <a:pPr marL="0" indent="0" eaLnBrk="1" hangingPunct="1">
              <a:lnSpc>
                <a:spcPct val="90000"/>
              </a:lnSpc>
              <a:buFontTx/>
              <a:buNone/>
            </a:pPr>
            <a:endParaRPr lang="en-US" sz="2400" baseline="30000">
              <a:latin typeface="Arial" charset="0"/>
              <a:ea typeface="ヒラギノ角ゴ Pro W3" charset="0"/>
              <a:cs typeface="ヒラギノ角ゴ Pro W3" charset="0"/>
            </a:endParaRPr>
          </a:p>
          <a:p>
            <a:pPr marL="0" indent="0" eaLnBrk="1" hangingPunct="1">
              <a:lnSpc>
                <a:spcPct val="90000"/>
              </a:lnSpc>
              <a:buFontTx/>
              <a:buNone/>
            </a:pPr>
            <a:endParaRPr lang="en-US" sz="2400" baseline="30000">
              <a:latin typeface="Arial" charset="0"/>
              <a:ea typeface="ヒラギノ角ゴ Pro W3" charset="0"/>
              <a:cs typeface="ヒラギノ角ゴ Pro W3" charset="0"/>
            </a:endParaRPr>
          </a:p>
          <a:p>
            <a:pPr marL="0" indent="0" eaLnBrk="1" hangingPunct="1">
              <a:lnSpc>
                <a:spcPct val="90000"/>
              </a:lnSpc>
              <a:buFontTx/>
              <a:buNone/>
            </a:pPr>
            <a:endParaRPr lang="en-US" sz="2400">
              <a:latin typeface="Arial" charset="0"/>
              <a:ea typeface="ヒラギノ角ゴ Pro W3" charset="0"/>
              <a:cs typeface="ヒラギノ角ゴ Pro W3" charset="0"/>
            </a:endParaRPr>
          </a:p>
        </p:txBody>
      </p:sp>
      <p:sp>
        <p:nvSpPr>
          <p:cNvPr id="31748" name="Text Box 4"/>
          <p:cNvSpPr txBox="1">
            <a:spLocks noChangeArrowheads="1"/>
          </p:cNvSpPr>
          <p:nvPr/>
        </p:nvSpPr>
        <p:spPr bwMode="auto">
          <a:xfrm>
            <a:off x="152400" y="7620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ERK-3.1</a:t>
            </a:r>
          </a:p>
        </p:txBody>
      </p:sp>
      <p:graphicFrame>
        <p:nvGraphicFramePr>
          <p:cNvPr id="31746" name="Object 2"/>
          <p:cNvGraphicFramePr>
            <a:graphicFrameLocks noChangeAspect="1"/>
          </p:cNvGraphicFramePr>
          <p:nvPr/>
        </p:nvGraphicFramePr>
        <p:xfrm>
          <a:off x="3562350" y="1752600"/>
          <a:ext cx="1949450" cy="1323975"/>
        </p:xfrm>
        <a:graphic>
          <a:graphicData uri="http://schemas.openxmlformats.org/presentationml/2006/ole">
            <mc:AlternateContent xmlns:mc="http://schemas.openxmlformats.org/markup-compatibility/2006">
              <mc:Choice xmlns:v="urn:schemas-microsoft-com:vml" Requires="v">
                <p:oleObj spid="_x0000_s1027" name="Equation" r:id="rId4" imgW="673100" imgH="457200" progId="Equation.3">
                  <p:embed/>
                </p:oleObj>
              </mc:Choice>
              <mc:Fallback>
                <p:oleObj name="Equation" r:id="rId4" imgW="6731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2350" y="1752600"/>
                        <a:ext cx="1949450" cy="132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700359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026"/>
          <p:cNvSpPr>
            <a:spLocks noGrp="1" noChangeArrowheads="1"/>
          </p:cNvSpPr>
          <p:nvPr>
            <p:ph type="title" idx="4294967295"/>
          </p:nvPr>
        </p:nvSpPr>
        <p:spPr>
          <a:xfrm>
            <a:off x="749300" y="963613"/>
            <a:ext cx="8291513" cy="1143000"/>
          </a:xfrm>
        </p:spPr>
        <p:txBody>
          <a:bodyPr/>
          <a:lstStyle/>
          <a:p>
            <a:pPr algn="l" eaLnBrk="1" hangingPunct="1"/>
            <a:r>
              <a:rPr lang="en-US" dirty="0" smtClean="0">
                <a:latin typeface="Arial" charset="0"/>
                <a:ea typeface="ヒラギノ角ゴ Pro W3" charset="0"/>
                <a:cs typeface="ヒラギノ角ゴ Pro W3" charset="0"/>
              </a:rPr>
              <a:t>A solid </a:t>
            </a:r>
            <a:r>
              <a:rPr lang="en-US" dirty="0">
                <a:latin typeface="Arial" charset="0"/>
                <a:ea typeface="ヒラギノ角ゴ Pro W3" charset="0"/>
                <a:cs typeface="ヒラギノ角ゴ Pro W3" charset="0"/>
              </a:rPr>
              <a:t>non-conducting dielectric rod has been injected ("doped") with a fixed, known charge distribution </a:t>
            </a:r>
            <a:r>
              <a:rPr lang="en-US" dirty="0">
                <a:latin typeface="Symbol" charset="0"/>
                <a:ea typeface="ヒラギノ角ゴ Pro W3" charset="0"/>
                <a:cs typeface="ヒラギノ角ゴ Pro W3" charset="0"/>
                <a:sym typeface="Symbol" charset="0"/>
              </a:rPr>
              <a:t></a:t>
            </a:r>
            <a:r>
              <a:rPr lang="en-US" dirty="0">
                <a:latin typeface="Arial" charset="0"/>
                <a:ea typeface="ヒラギノ角ゴ Pro W3" charset="0"/>
                <a:cs typeface="ヒラギノ角ゴ Pro W3" charset="0"/>
              </a:rPr>
              <a:t>(s)</a:t>
            </a:r>
            <a:r>
              <a:rPr lang="en-US" dirty="0" smtClean="0">
                <a:latin typeface="Arial" charset="0"/>
                <a:ea typeface="ヒラギノ角ゴ Pro W3" charset="0"/>
                <a:cs typeface="ヒラギノ角ゴ Pro W3" charset="0"/>
              </a:rPr>
              <a:t>.</a:t>
            </a:r>
            <a:br>
              <a:rPr lang="en-US" dirty="0" smtClean="0">
                <a:latin typeface="Arial" charset="0"/>
                <a:ea typeface="ヒラギノ角ゴ Pro W3" charset="0"/>
                <a:cs typeface="ヒラギノ角ゴ Pro W3" charset="0"/>
              </a:rPr>
            </a:br>
            <a:r>
              <a:rPr lang="en-US" dirty="0" smtClean="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The material responds, polarizing internally)</a:t>
            </a:r>
            <a:br>
              <a:rPr lang="en-US" dirty="0">
                <a:latin typeface="Arial" charset="0"/>
                <a:ea typeface="ヒラギノ角ゴ Pro W3" charset="0"/>
                <a:cs typeface="ヒラギノ角ゴ Pro W3" charset="0"/>
              </a:rPr>
            </a:br>
            <a:endParaRPr lang="en-US" sz="2000" dirty="0">
              <a:latin typeface="Arial" charset="0"/>
              <a:ea typeface="ヒラギノ角ゴ Pro W3" charset="0"/>
              <a:cs typeface="ヒラギノ角ゴ Pro W3" charset="0"/>
            </a:endParaRPr>
          </a:p>
        </p:txBody>
      </p:sp>
      <p:sp>
        <p:nvSpPr>
          <p:cNvPr id="117762" name="Text Box 1027"/>
          <p:cNvSpPr txBox="1">
            <a:spLocks noChangeArrowheads="1"/>
          </p:cNvSpPr>
          <p:nvPr/>
        </p:nvSpPr>
        <p:spPr bwMode="auto">
          <a:xfrm>
            <a:off x="749300" y="3779838"/>
            <a:ext cx="58642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dirty="0" smtClean="0"/>
              <a:t>"</a:t>
            </a:r>
            <a:r>
              <a:rPr lang="en-US" dirty="0"/>
              <a:t>free charge" </a:t>
            </a:r>
          </a:p>
          <a:p>
            <a:pPr>
              <a:buFont typeface="Arial" charset="0"/>
              <a:buNone/>
            </a:pPr>
            <a:r>
              <a:rPr lang="en-US" dirty="0"/>
              <a:t>B) "bound charge" </a:t>
            </a:r>
          </a:p>
          <a:p>
            <a:pPr>
              <a:buFont typeface="Arial" charset="0"/>
              <a:buNone/>
            </a:pPr>
            <a:r>
              <a:rPr lang="en-US" dirty="0"/>
              <a:t>C) Neither of these - </a:t>
            </a:r>
            <a:r>
              <a:rPr lang="en-US" dirty="0">
                <a:latin typeface="Symbol" charset="0"/>
                <a:sym typeface="Symbol" charset="0"/>
              </a:rPr>
              <a:t></a:t>
            </a:r>
            <a:r>
              <a:rPr lang="en-US" dirty="0"/>
              <a:t>(s) is some combination of free and bound</a:t>
            </a:r>
          </a:p>
          <a:p>
            <a:pPr>
              <a:buFont typeface="Arial" charset="0"/>
              <a:buNone/>
            </a:pPr>
            <a:r>
              <a:rPr lang="en-US" dirty="0"/>
              <a:t>D) Something else.</a:t>
            </a:r>
          </a:p>
        </p:txBody>
      </p:sp>
      <p:sp>
        <p:nvSpPr>
          <p:cNvPr id="117763" name="Text Box 1028"/>
          <p:cNvSpPr txBox="1">
            <a:spLocks noChangeArrowheads="1"/>
          </p:cNvSpPr>
          <p:nvPr/>
        </p:nvSpPr>
        <p:spPr bwMode="auto">
          <a:xfrm>
            <a:off x="123825" y="82550"/>
            <a:ext cx="639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4.8</a:t>
            </a:r>
          </a:p>
        </p:txBody>
      </p:sp>
      <p:sp>
        <p:nvSpPr>
          <p:cNvPr id="117764" name="AutoShape 1029"/>
          <p:cNvSpPr>
            <a:spLocks noChangeArrowheads="1"/>
          </p:cNvSpPr>
          <p:nvPr/>
        </p:nvSpPr>
        <p:spPr bwMode="auto">
          <a:xfrm>
            <a:off x="7662863" y="2478088"/>
            <a:ext cx="1020762" cy="4141787"/>
          </a:xfrm>
          <a:prstGeom prst="can">
            <a:avLst>
              <a:gd name="adj" fmla="val 16399"/>
            </a:avLst>
          </a:prstGeom>
          <a:solidFill>
            <a:schemeClr val="accent1"/>
          </a:solidFill>
          <a:ln w="9525">
            <a:solidFill>
              <a:schemeClr val="tx1"/>
            </a:solidFill>
            <a:round/>
            <a:headEnd/>
            <a:tailEnd/>
          </a:ln>
        </p:spPr>
        <p:txBody>
          <a:bodyPr wrap="none" anchor="ctr"/>
          <a:lstStyle/>
          <a:p>
            <a:pPr algn="ctr"/>
            <a:r>
              <a:rPr lang="en-US" sz="3200">
                <a:solidFill>
                  <a:schemeClr val="tx2"/>
                </a:solidFill>
                <a:latin typeface="Symbol" charset="0"/>
                <a:sym typeface="Symbol" charset="0"/>
              </a:rPr>
              <a:t></a:t>
            </a:r>
            <a:r>
              <a:rPr lang="en-US" sz="3200">
                <a:solidFill>
                  <a:schemeClr val="tx2"/>
                </a:solidFill>
              </a:rPr>
              <a:t>(s)</a:t>
            </a:r>
          </a:p>
        </p:txBody>
      </p:sp>
      <p:sp>
        <p:nvSpPr>
          <p:cNvPr id="117765" name="Text Box 1030"/>
          <p:cNvSpPr txBox="1">
            <a:spLocks noChangeArrowheads="1"/>
          </p:cNvSpPr>
          <p:nvPr/>
        </p:nvSpPr>
        <p:spPr bwMode="auto">
          <a:xfrm>
            <a:off x="424389" y="2331510"/>
            <a:ext cx="70310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dirty="0">
                <a:solidFill>
                  <a:schemeClr val="accent2"/>
                </a:solidFill>
              </a:rPr>
              <a:t>When computing D in the rod, do you treat this </a:t>
            </a:r>
            <a:r>
              <a:rPr lang="en-US" dirty="0">
                <a:solidFill>
                  <a:schemeClr val="accent2"/>
                </a:solidFill>
                <a:latin typeface="Symbol" charset="0"/>
                <a:sym typeface="Symbol" charset="0"/>
              </a:rPr>
              <a:t></a:t>
            </a:r>
            <a:r>
              <a:rPr lang="en-US" dirty="0">
                <a:solidFill>
                  <a:schemeClr val="accent2"/>
                </a:solidFill>
              </a:rPr>
              <a:t>(s) as the "free charges" or "bound charges" </a:t>
            </a:r>
            <a:r>
              <a:rPr lang="en-US" dirty="0" smtClean="0">
                <a:solidFill>
                  <a:schemeClr val="accent2"/>
                </a:solidFill>
              </a:rPr>
              <a:t>?</a:t>
            </a:r>
            <a:endParaRPr lang="en-US" dirty="0">
              <a:solidFill>
                <a:schemeClr val="accent2"/>
              </a:solidFill>
            </a:endParaRPr>
          </a:p>
        </p:txBody>
      </p:sp>
      <p:sp>
        <p:nvSpPr>
          <p:cNvPr id="117766" name="Rectangle 1031"/>
          <p:cNvSpPr>
            <a:spLocks noChangeArrowheads="1"/>
          </p:cNvSpPr>
          <p:nvPr/>
        </p:nvSpPr>
        <p:spPr bwMode="auto">
          <a:xfrm>
            <a:off x="91757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Tree>
    <p:extLst>
      <p:ext uri="{BB962C8B-B14F-4D97-AF65-F5344CB8AC3E}">
        <p14:creationId xmlns:p14="http://schemas.microsoft.com/office/powerpoint/2010/main" val="4163146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ChangeArrowheads="1"/>
          </p:cNvSpPr>
          <p:nvPr/>
        </p:nvSpPr>
        <p:spPr bwMode="auto">
          <a:xfrm>
            <a:off x="2055813" y="268288"/>
            <a:ext cx="63357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3200">
              <a:solidFill>
                <a:schemeClr val="tx2"/>
              </a:solidFill>
            </a:endParaRPr>
          </a:p>
        </p:txBody>
      </p:sp>
      <p:sp>
        <p:nvSpPr>
          <p:cNvPr id="95234" name="Rectangle 3"/>
          <p:cNvSpPr>
            <a:spLocks noGrp="1" noChangeArrowheads="1"/>
          </p:cNvSpPr>
          <p:nvPr>
            <p:ph type="title" idx="4294967295"/>
          </p:nvPr>
        </p:nvSpPr>
        <p:spPr>
          <a:xfrm>
            <a:off x="728658" y="537646"/>
            <a:ext cx="8212137" cy="1585913"/>
          </a:xfrm>
        </p:spPr>
        <p:txBody>
          <a:bodyPr/>
          <a:lstStyle/>
          <a:p>
            <a:pPr algn="l" eaLnBrk="1" hangingPunct="1"/>
            <a:r>
              <a:rPr lang="en-US" dirty="0" smtClean="0">
                <a:latin typeface="Arial" charset="0"/>
                <a:ea typeface="ヒラギノ角ゴ Pro W3" charset="0"/>
                <a:cs typeface="ヒラギノ角ゴ Pro W3" charset="0"/>
              </a:rPr>
              <a:t>A very </a:t>
            </a:r>
            <a:r>
              <a:rPr lang="en-US" dirty="0">
                <a:latin typeface="Arial" charset="0"/>
                <a:ea typeface="ヒラギノ角ゴ Pro W3" charset="0"/>
                <a:cs typeface="ヒラギノ角ゴ Pro W3" charset="0"/>
              </a:rPr>
              <a:t>large (effectively infinite) capacitor has charge Q.  </a:t>
            </a:r>
            <a:r>
              <a:rPr lang="en-US" dirty="0" smtClean="0">
                <a:latin typeface="Arial" charset="0"/>
                <a:ea typeface="ヒラギノ角ゴ Pro W3" charset="0"/>
                <a:cs typeface="ヒラギノ角ゴ Pro W3" charset="0"/>
              </a:rPr>
              <a:t/>
            </a:r>
            <a:br>
              <a:rPr lang="en-US" dirty="0" smtClean="0">
                <a:latin typeface="Arial" charset="0"/>
                <a:ea typeface="ヒラギノ角ゴ Pro W3" charset="0"/>
                <a:cs typeface="ヒラギノ角ゴ Pro W3" charset="0"/>
              </a:rPr>
            </a:br>
            <a:r>
              <a:rPr lang="en-US" dirty="0" smtClean="0">
                <a:latin typeface="Arial" charset="0"/>
                <a:ea typeface="ヒラギノ角ゴ Pro W3" charset="0"/>
                <a:cs typeface="ヒラギノ角ゴ Pro W3" charset="0"/>
              </a:rPr>
              <a:t>A neutral (homogeneous) dielectric </a:t>
            </a:r>
            <a:r>
              <a:rPr lang="en-US" dirty="0">
                <a:latin typeface="Arial" charset="0"/>
                <a:ea typeface="ヒラギノ角ゴ Pro W3" charset="0"/>
                <a:cs typeface="ヒラギノ角ゴ Pro W3" charset="0"/>
              </a:rPr>
              <a:t>is inserted into the gap (and of course, it will polarize) . </a:t>
            </a:r>
            <a:r>
              <a:rPr lang="en-US" dirty="0" smtClean="0">
                <a:latin typeface="Arial" charset="0"/>
                <a:ea typeface="ヒラギノ角ゴ Pro W3" charset="0"/>
                <a:cs typeface="ヒラギノ角ゴ Pro W3" charset="0"/>
              </a:rPr>
              <a:t/>
            </a:r>
            <a:br>
              <a:rPr lang="en-US" dirty="0" smtClean="0">
                <a:latin typeface="Arial" charset="0"/>
                <a:ea typeface="ヒラギノ角ゴ Pro W3" charset="0"/>
                <a:cs typeface="ヒラギノ角ゴ Pro W3" charset="0"/>
              </a:rPr>
            </a:br>
            <a:r>
              <a:rPr lang="en-US" dirty="0" smtClean="0">
                <a:latin typeface="Arial" charset="0"/>
                <a:ea typeface="ヒラギノ角ゴ Pro W3" charset="0"/>
                <a:cs typeface="ヒラギノ角ゴ Pro W3" charset="0"/>
              </a:rPr>
              <a:t>We </a:t>
            </a:r>
            <a:r>
              <a:rPr lang="en-US" dirty="0">
                <a:latin typeface="Arial" charset="0"/>
                <a:ea typeface="ヒラギノ角ゴ Pro W3" charset="0"/>
                <a:cs typeface="ヒラギノ角ゴ Pro W3" charset="0"/>
              </a:rPr>
              <a:t>want to find </a:t>
            </a:r>
            <a:r>
              <a:rPr lang="en-US" b="1" dirty="0">
                <a:latin typeface="Arial" charset="0"/>
                <a:ea typeface="ヒラギノ角ゴ Pro W3" charset="0"/>
                <a:cs typeface="ヒラギノ角ゴ Pro W3" charset="0"/>
              </a:rPr>
              <a:t>D </a:t>
            </a:r>
            <a:r>
              <a:rPr lang="en-US" i="1" dirty="0" smtClean="0">
                <a:latin typeface="Arial" charset="0"/>
                <a:ea typeface="ヒラギノ角ゴ Pro W3" charset="0"/>
                <a:cs typeface="ヒラギノ角ゴ Pro W3" charset="0"/>
              </a:rPr>
              <a:t>everywhere.</a:t>
            </a:r>
            <a:br>
              <a:rPr lang="en-US" i="1" dirty="0" smtClean="0">
                <a:latin typeface="Arial" charset="0"/>
                <a:ea typeface="ヒラギノ角ゴ Pro W3" charset="0"/>
                <a:cs typeface="ヒラギノ角ゴ Pro W3" charset="0"/>
              </a:rPr>
            </a:br>
            <a:r>
              <a:rPr lang="en-US" dirty="0" smtClean="0">
                <a:solidFill>
                  <a:schemeClr val="accent2"/>
                </a:solidFill>
              </a:rPr>
              <a:t>Which equation would </a:t>
            </a:r>
            <a:r>
              <a:rPr lang="en-US" i="1" dirty="0" smtClean="0">
                <a:solidFill>
                  <a:schemeClr val="accent2"/>
                </a:solidFill>
              </a:rPr>
              <a:t>you</a:t>
            </a:r>
            <a:r>
              <a:rPr lang="en-US" dirty="0" smtClean="0">
                <a:solidFill>
                  <a:schemeClr val="accent2"/>
                </a:solidFill>
              </a:rPr>
              <a:t> head to first?</a:t>
            </a:r>
            <a:br>
              <a:rPr lang="en-US" dirty="0" smtClean="0">
                <a:solidFill>
                  <a:schemeClr val="accent2"/>
                </a:solidFill>
              </a:rPr>
            </a:br>
            <a:r>
              <a:rPr lang="en-US" b="1" dirty="0" smtClean="0">
                <a:latin typeface="Arial" charset="0"/>
                <a:ea typeface="ヒラギノ角ゴ Pro W3" charset="0"/>
                <a:cs typeface="ヒラギノ角ゴ Pro W3" charset="0"/>
              </a:rPr>
              <a:t> </a:t>
            </a:r>
            <a:r>
              <a:rPr lang="en-US" dirty="0" smtClean="0">
                <a:latin typeface="Arial" charset="0"/>
                <a:ea typeface="ヒラギノ角ゴ Pro W3" charset="0"/>
                <a:cs typeface="ヒラギノ角ゴ Pro W3" charset="0"/>
              </a:rPr>
              <a:t>  </a:t>
            </a:r>
            <a:r>
              <a:rPr lang="en-US" dirty="0">
                <a:latin typeface="Arial" charset="0"/>
                <a:ea typeface="ヒラギノ角ゴ Pro W3" charset="0"/>
                <a:cs typeface="ヒラギノ角ゴ Pro W3" charset="0"/>
              </a:rPr>
              <a:t/>
            </a:r>
            <a:br>
              <a:rPr lang="en-US" dirty="0">
                <a:latin typeface="Arial" charset="0"/>
                <a:ea typeface="ヒラギノ角ゴ Pro W3" charset="0"/>
                <a:cs typeface="ヒラギノ角ゴ Pro W3" charset="0"/>
              </a:rPr>
            </a:br>
            <a:endParaRPr lang="en-US" sz="2000" dirty="0">
              <a:latin typeface="Arial" charset="0"/>
              <a:ea typeface="ヒラギノ角ゴ Pro W3" charset="0"/>
              <a:cs typeface="ヒラギノ角ゴ Pro W3" charset="0"/>
            </a:endParaRPr>
          </a:p>
        </p:txBody>
      </p:sp>
      <p:sp>
        <p:nvSpPr>
          <p:cNvPr id="95235" name="Text Box 4"/>
          <p:cNvSpPr txBox="1">
            <a:spLocks noChangeArrowheads="1"/>
          </p:cNvSpPr>
          <p:nvPr/>
        </p:nvSpPr>
        <p:spPr bwMode="auto">
          <a:xfrm>
            <a:off x="1285875" y="4613275"/>
            <a:ext cx="6013836"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dirty="0" err="1" smtClean="0"/>
              <a:t>i</a:t>
            </a:r>
            <a:r>
              <a:rPr lang="en-US" dirty="0" smtClean="0"/>
              <a:t>       </a:t>
            </a:r>
            <a:r>
              <a:rPr lang="en-US" dirty="0"/>
              <a:t>B) ii            C) iii</a:t>
            </a:r>
          </a:p>
          <a:p>
            <a:pPr>
              <a:buFont typeface="Arial" charset="0"/>
              <a:buNone/>
            </a:pPr>
            <a:r>
              <a:rPr lang="en-US" dirty="0"/>
              <a:t>D) More than one of these would work OK.</a:t>
            </a:r>
          </a:p>
          <a:p>
            <a:pPr>
              <a:buFont typeface="Arial" charset="0"/>
              <a:buNone/>
            </a:pPr>
            <a:endParaRPr lang="en-US" dirty="0"/>
          </a:p>
        </p:txBody>
      </p:sp>
      <p:graphicFrame>
        <p:nvGraphicFramePr>
          <p:cNvPr id="95236" name="Object 1024"/>
          <p:cNvGraphicFramePr>
            <a:graphicFrameLocks noChangeAspect="1"/>
          </p:cNvGraphicFramePr>
          <p:nvPr>
            <p:extLst>
              <p:ext uri="{D42A27DB-BD31-4B8C-83A1-F6EECF244321}">
                <p14:modId xmlns:p14="http://schemas.microsoft.com/office/powerpoint/2010/main" val="398274116"/>
              </p:ext>
            </p:extLst>
          </p:nvPr>
        </p:nvGraphicFramePr>
        <p:xfrm>
          <a:off x="1130300" y="2370138"/>
          <a:ext cx="3113088" cy="1909762"/>
        </p:xfrm>
        <a:graphic>
          <a:graphicData uri="http://schemas.openxmlformats.org/presentationml/2006/ole">
            <mc:AlternateContent xmlns:mc="http://schemas.openxmlformats.org/markup-compatibility/2006">
              <mc:Choice xmlns:v="urn:schemas-microsoft-com:vml" Requires="v">
                <p:oleObj spid="_x0000_s364550" name="Equation" r:id="rId4" imgW="1231900" imgH="800100" progId="Equation.3">
                  <p:embed/>
                </p:oleObj>
              </mc:Choice>
              <mc:Fallback>
                <p:oleObj name="Equation" r:id="rId4" imgW="1231900" imgH="800100" progId="Equation.3">
                  <p:embed/>
                  <p:pic>
                    <p:nvPicPr>
                      <p:cNvPr id="0" name=""/>
                      <p:cNvPicPr>
                        <a:picLocks noChangeAspect="1" noChangeArrowheads="1"/>
                      </p:cNvPicPr>
                      <p:nvPr/>
                    </p:nvPicPr>
                    <p:blipFill>
                      <a:blip r:embed="rId5"/>
                      <a:srcRect/>
                      <a:stretch>
                        <a:fillRect/>
                      </a:stretch>
                    </p:blipFill>
                    <p:spPr bwMode="auto">
                      <a:xfrm>
                        <a:off x="1130300" y="2370138"/>
                        <a:ext cx="3113088" cy="190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5237" name="Text Box 9"/>
          <p:cNvSpPr txBox="1">
            <a:spLocks noChangeArrowheads="1"/>
          </p:cNvSpPr>
          <p:nvPr/>
        </p:nvSpPr>
        <p:spPr bwMode="auto">
          <a:xfrm>
            <a:off x="144463" y="165100"/>
            <a:ext cx="639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4.6</a:t>
            </a:r>
          </a:p>
        </p:txBody>
      </p:sp>
      <p:sp>
        <p:nvSpPr>
          <p:cNvPr id="95238" name="Rectangle 10"/>
          <p:cNvSpPr>
            <a:spLocks noChangeArrowheads="1"/>
          </p:cNvSpPr>
          <p:nvPr/>
        </p:nvSpPr>
        <p:spPr bwMode="auto">
          <a:xfrm>
            <a:off x="5287963" y="2208213"/>
            <a:ext cx="3559175" cy="395287"/>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95239" name="Rectangle 11"/>
          <p:cNvSpPr>
            <a:spLocks noChangeArrowheads="1"/>
          </p:cNvSpPr>
          <p:nvPr/>
        </p:nvSpPr>
        <p:spPr bwMode="auto">
          <a:xfrm>
            <a:off x="5232400" y="3943350"/>
            <a:ext cx="3559175" cy="395288"/>
          </a:xfrm>
          <a:prstGeom prst="rect">
            <a:avLst/>
          </a:prstGeom>
          <a:solidFill>
            <a:srgbClr val="FFFFFF"/>
          </a:solidFill>
          <a:ln w="38100">
            <a:solidFill>
              <a:schemeClr val="tx1"/>
            </a:solidFill>
            <a:miter lim="800000"/>
            <a:headEnd/>
            <a:tailEnd/>
          </a:ln>
        </p:spPr>
        <p:txBody>
          <a:bodyPr wrap="none" anchor="ctr"/>
          <a:lstStyle/>
          <a:p>
            <a:pPr algn="ctr"/>
            <a:r>
              <a:rPr lang="en-US"/>
              <a:t>-Q</a:t>
            </a:r>
          </a:p>
        </p:txBody>
      </p:sp>
      <p:sp>
        <p:nvSpPr>
          <p:cNvPr id="95240" name="AutoShape 12"/>
          <p:cNvSpPr>
            <a:spLocks noChangeArrowheads="1"/>
          </p:cNvSpPr>
          <p:nvPr/>
        </p:nvSpPr>
        <p:spPr bwMode="auto">
          <a:xfrm>
            <a:off x="5184775" y="2749550"/>
            <a:ext cx="3622675" cy="1060450"/>
          </a:xfrm>
          <a:prstGeom prst="cube">
            <a:avLst>
              <a:gd name="adj" fmla="val 32782"/>
            </a:avLst>
          </a:prstGeom>
          <a:solidFill>
            <a:schemeClr val="accent1"/>
          </a:solidFill>
          <a:ln w="9525">
            <a:solidFill>
              <a:schemeClr val="tx1"/>
            </a:solidFill>
            <a:miter lim="800000"/>
            <a:headEnd/>
            <a:tailEnd/>
          </a:ln>
        </p:spPr>
        <p:txBody>
          <a:bodyPr wrap="none" anchor="ctr"/>
          <a:lstStyle/>
          <a:p>
            <a:endParaRPr lang="en-US"/>
          </a:p>
        </p:txBody>
      </p:sp>
      <p:sp>
        <p:nvSpPr>
          <p:cNvPr id="95241" name="Text Box 13"/>
          <p:cNvSpPr txBox="1">
            <a:spLocks noChangeArrowheads="1"/>
          </p:cNvSpPr>
          <p:nvPr/>
        </p:nvSpPr>
        <p:spPr bwMode="auto">
          <a:xfrm>
            <a:off x="6623050" y="2601913"/>
            <a:ext cx="754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latin typeface="Symbol" charset="0"/>
                <a:sym typeface="Symbol" charset="0"/>
              </a:rPr>
              <a:t></a:t>
            </a:r>
            <a:r>
              <a:rPr lang="en-US" sz="2800" baseline="-25000"/>
              <a:t>B</a:t>
            </a:r>
            <a:endParaRPr lang="en-US" sz="2800"/>
          </a:p>
        </p:txBody>
      </p:sp>
      <p:sp>
        <p:nvSpPr>
          <p:cNvPr id="95242" name="Text Box 14"/>
          <p:cNvSpPr txBox="1">
            <a:spLocks noChangeArrowheads="1"/>
          </p:cNvSpPr>
          <p:nvPr/>
        </p:nvSpPr>
        <p:spPr bwMode="auto">
          <a:xfrm>
            <a:off x="6526213" y="3325813"/>
            <a:ext cx="7540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latin typeface="Symbol" charset="0"/>
                <a:sym typeface="Symbol" charset="0"/>
              </a:rPr>
              <a:t></a:t>
            </a:r>
            <a:r>
              <a:rPr lang="en-US" sz="2800" baseline="-25000"/>
              <a:t>B</a:t>
            </a:r>
            <a:endParaRPr lang="en-US" sz="2800"/>
          </a:p>
        </p:txBody>
      </p:sp>
    </p:spTree>
    <p:extLst>
      <p:ext uri="{BB962C8B-B14F-4D97-AF65-F5344CB8AC3E}">
        <p14:creationId xmlns:p14="http://schemas.microsoft.com/office/powerpoint/2010/main" val="3487104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10838</TotalTime>
  <Words>2629</Words>
  <Application>Microsoft Macintosh PowerPoint</Application>
  <PresentationFormat>On-screen Show (4:3)</PresentationFormat>
  <Paragraphs>537</Paragraphs>
  <Slides>28</Slides>
  <Notes>27</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Blank Presentation</vt:lpstr>
      <vt:lpstr>Equation</vt:lpstr>
      <vt:lpstr>Microsoft Equation</vt:lpstr>
      <vt:lpstr>ELECTRIC DISPLACEMENT</vt:lpstr>
      <vt:lpstr>PowerPoint Presentation</vt:lpstr>
      <vt:lpstr>We define "Electric Displacement" or  "D" field:    D =0E + P. If you put a dielectric in an external field Eext, it polarizes, adding a new field, Einduced (from the bound charges). These superpose, making a total field Etot.  Which of these three E fields is the "E" in the formula for D above?</vt:lpstr>
      <vt:lpstr>PowerPoint Presentation</vt:lpstr>
      <vt:lpstr>PowerPoint Presentation</vt:lpstr>
      <vt:lpstr>We define  D =0E + P, with</vt:lpstr>
      <vt:lpstr>PowerPoint Presentation</vt:lpstr>
      <vt:lpstr>A solid non-conducting dielectric rod has been injected ("doped") with a fixed, known charge distribution (s). (The material responds, polarizing internally) </vt:lpstr>
      <vt:lpstr>A very large (effectively infinite) capacitor has charge Q.   A neutral (homogeneous) dielectric is inserted into the gap (and of course, it will polarize) .  We want to find D everywhere. Which equation would you head to first?     </vt:lpstr>
      <vt:lpstr>An  ideal (large) capacitor has charge Q.   A neutral dielectric is inserted into the gap (and of course, it will polarize)  We want to find E everywhere    </vt:lpstr>
      <vt:lpstr>PowerPoint Presentation</vt:lpstr>
      <vt:lpstr>An  ideal (large) capacitor has charge Q.   A neutral linear dielectric is inserted into the gap. We want to find D in the dielectric.</vt:lpstr>
      <vt:lpstr>An  ideal (large) capacitor has charge Q.   A neutral linear dielectric is inserted into the gap. We want to find D in the dielectric.</vt:lpstr>
      <vt:lpstr>An  ideal (large) capacitor has charge Q.   A neutral linear dielectric is inserted into the gap. We want to find D in the dielectric.</vt:lpstr>
      <vt:lpstr>An  ideal (large) capacitor has charge Q.   A neutral linear dielectric is inserted into the gap. We want to find D in the dielectric.</vt:lpstr>
      <vt:lpstr>An  ideal (large) capacitor has charge Q.   A neutral linear dielectric is inserted into the gap.  Now that we have D in the dielectric,  what is E inside the dielectric ?  </vt:lpstr>
      <vt:lpstr>PowerPoint Presentation</vt:lpstr>
      <vt:lpstr>An  ideal (large) capacitor has charge Q.   A neutral linear dielectric is inserted into the gap (with given dielectric constant)  Now that we have D in the dielectric,  </vt:lpstr>
      <vt:lpstr>An  ideal (large) capacitor has charge Q.   A neutral linear dielectric is inserted into the gap (with given dielectric constant)   </vt:lpstr>
      <vt:lpstr>An  ideal (large) capacitor has charge Q.   A neutral linear dielectric is inserted into the gap (with given dielectric constant)   </vt:lpstr>
      <vt:lpstr>An  ideal (large) capacitor has charge Q.   A neutral linear dielectric is inserted into the gap (with given dielectric constant)   </vt:lpstr>
      <vt:lpstr>PowerPoint Presentation</vt:lpstr>
      <vt:lpstr>PowerPoint Presentation</vt:lpstr>
      <vt:lpstr>PowerPoint Presentation</vt:lpstr>
      <vt:lpstr>PowerPoint Presentation</vt:lpstr>
      <vt:lpstr>PowerPoint Presentation</vt:lpstr>
      <vt:lpstr>We argued that C goes UP by a factor of r if you fill a capacitor with dielectric. What happens to the stored energy of a capacitor if it’s filled with a dielectric?</vt:lpstr>
      <vt:lpstr>If we push this dielectric inside the isolated capacitor, will it be drawn into the capacitor or repelled?</vt:lpstr>
    </vt:vector>
  </TitlesOfParts>
  <Company>CU Boulder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Stephanie Chasteen</dc:creator>
  <cp:lastModifiedBy>STEVEN POLLOCK</cp:lastModifiedBy>
  <cp:revision>220</cp:revision>
  <cp:lastPrinted>2013-02-18T22:42:27Z</cp:lastPrinted>
  <dcterms:created xsi:type="dcterms:W3CDTF">2007-10-23T21:56:36Z</dcterms:created>
  <dcterms:modified xsi:type="dcterms:W3CDTF">2013-05-16T04:07:07Z</dcterms:modified>
</cp:coreProperties>
</file>