
<file path=[Content_Types].xml><?xml version="1.0" encoding="utf-8"?>
<Types xmlns="http://schemas.openxmlformats.org/package/2006/content-types">
  <Default Extension="xml" ContentType="application/xml"/>
  <Default Extension="doc" ContentType="application/msword"/>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8.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565" r:id="rId2"/>
    <p:sldId id="566" r:id="rId3"/>
    <p:sldId id="553" r:id="rId4"/>
    <p:sldId id="554" r:id="rId5"/>
    <p:sldId id="555" r:id="rId6"/>
    <p:sldId id="556" r:id="rId7"/>
    <p:sldId id="567" r:id="rId8"/>
    <p:sldId id="561" r:id="rId9"/>
    <p:sldId id="562"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47706" autoAdjust="0"/>
  </p:normalViewPr>
  <p:slideViewPr>
    <p:cSldViewPr snapToGrid="0">
      <p:cViewPr varScale="1">
        <p:scale>
          <a:sx n="41" d="100"/>
          <a:sy n="41" d="100"/>
        </p:scale>
        <p:origin x="-1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emf"/><Relationship Id="rId1" Type="http://schemas.openxmlformats.org/officeDocument/2006/relationships/image" Target="../media/image7.wmf"/><Relationship Id="rId2"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B5162E-5E0C-8C4E-B94C-0B765C061F95}" type="datetimeFigureOut">
              <a:rPr lang="en-US" smtClean="0"/>
              <a:t>5/15/13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EE60D8-A887-B449-9C01-F090D2457F27}" type="slidenum">
              <a:rPr lang="en-US" smtClean="0"/>
              <a:t>‹#›</a:t>
            </a:fld>
            <a:endParaRPr lang="en-US"/>
          </a:p>
        </p:txBody>
      </p:sp>
    </p:spTree>
    <p:extLst>
      <p:ext uri="{BB962C8B-B14F-4D97-AF65-F5344CB8AC3E}">
        <p14:creationId xmlns:p14="http://schemas.microsoft.com/office/powerpoint/2010/main" val="250846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4305470-970B-4848-A7B7-CC72DBBCEDEB}" type="slidenum">
              <a:rPr lang="en-US"/>
              <a:pPr/>
              <a:t>‹#›</a:t>
            </a:fld>
            <a:endParaRPr lang="en-US"/>
          </a:p>
        </p:txBody>
      </p:sp>
    </p:spTree>
    <p:extLst>
      <p:ext uri="{BB962C8B-B14F-4D97-AF65-F5344CB8AC3E}">
        <p14:creationId xmlns:p14="http://schemas.microsoft.com/office/powerpoint/2010/main" val="1588230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ヒラギノ角ゴ Pro W3" charset="0"/>
                <a:cs typeface="ヒラギノ角ゴ Pro W3" charset="0"/>
              </a:rPr>
              <a:t>WRITTEN BY: Steven Pollock (CU-Boulder)</a:t>
            </a:r>
          </a:p>
          <a:p>
            <a:endParaRPr lang="en-US">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noTextEdit="1"/>
          </p:cNvSpPr>
          <p:nvPr>
            <p:ph type="sldImg"/>
          </p:nvPr>
        </p:nvSpPr>
        <p:spPr>
          <a:solidFill>
            <a:srgbClr val="FFFFFF"/>
          </a:solidFill>
          <a:ln/>
        </p:spPr>
      </p:sp>
      <p:sp>
        <p:nvSpPr>
          <p:cNvPr id="138242"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dirty="0">
                <a:ea typeface="ヒラギノ角ゴ Pro W3" charset="0"/>
                <a:cs typeface="ヒラギノ角ゴ Pro W3" charset="0"/>
              </a:rPr>
              <a:t>CORRECT ANSWER:  </a:t>
            </a:r>
            <a:r>
              <a:rPr lang="en-US" dirty="0" smtClean="0">
                <a:ea typeface="ヒラギノ角ゴ Pro W3" charset="0"/>
                <a:cs typeface="ヒラギノ角ゴ Pro W3" charset="0"/>
              </a:rPr>
              <a:t>E</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USED IN:  Spring 2008 </a:t>
            </a:r>
            <a:r>
              <a:rPr lang="en-US" dirty="0" smtClean="0">
                <a:ea typeface="ヒラギノ角ゴ Pro W3" charset="0"/>
                <a:cs typeface="ヒラギノ角ゴ Pro W3" charset="0"/>
              </a:rPr>
              <a:t>and 13 (</a:t>
            </a:r>
            <a:r>
              <a:rPr lang="en-US" dirty="0">
                <a:ea typeface="ヒラギノ角ゴ Pro W3" charset="0"/>
                <a:cs typeface="ヒラギノ角ゴ Pro W3" charset="0"/>
              </a:rPr>
              <a:t>Pollock</a:t>
            </a:r>
            <a:r>
              <a:rPr lang="en-US" dirty="0" smtClean="0">
                <a:ea typeface="ヒラギノ角ゴ Pro W3" charset="0"/>
                <a:cs typeface="ヒラギノ角ゴ Pro W3" charset="0"/>
              </a:rPr>
              <a:t>)</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LECTURE NUMBER: </a:t>
            </a:r>
            <a:r>
              <a:rPr lang="en-US" dirty="0" smtClean="0">
                <a:ea typeface="ヒラギノ角ゴ Pro W3" charset="0"/>
                <a:cs typeface="ヒラギノ角ゴ Pro W3" charset="0"/>
              </a:rPr>
              <a:t>Skipped in ‘08 27 in 2013</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STUDENT RESPONSES:  </a:t>
            </a:r>
            <a:r>
              <a:rPr lang="en-US" dirty="0" smtClean="0">
                <a:ea typeface="ヒラギノ角ゴ Pro W3" charset="0"/>
                <a:cs typeface="ヒラギノ角ゴ Pro W3" charset="0"/>
              </a:rPr>
              <a:t>40,21, 11,11,</a:t>
            </a:r>
            <a:r>
              <a:rPr lang="en-US" b="1" dirty="0" smtClean="0">
                <a:ea typeface="ヒラギノ角ゴ Pro W3" charset="0"/>
                <a:cs typeface="ヒラギノ角ゴ Pro W3" charset="0"/>
              </a:rPr>
              <a:t>[[17]]</a:t>
            </a:r>
            <a:r>
              <a:rPr lang="en-US" b="1" baseline="0" dirty="0" smtClean="0">
                <a:ea typeface="ヒラギノ角ゴ Pro W3" charset="0"/>
                <a:cs typeface="ヒラギノ角ゴ Pro W3" charset="0"/>
              </a:rPr>
              <a:t>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a:t>
            </a:r>
            <a:r>
              <a:rPr lang="en-US" b="0" baseline="0" dirty="0" err="1" smtClean="0">
                <a:ea typeface="ヒラギノ角ゴ Pro W3" charset="0"/>
                <a:cs typeface="ヒラギノ角ゴ Pro W3" charset="0"/>
              </a:rPr>
              <a:t>preclass</a:t>
            </a:r>
            <a:r>
              <a:rPr lang="en-US" b="0" baseline="0" dirty="0" smtClean="0">
                <a:ea typeface="ヒラギノ角ゴ Pro W3" charset="0"/>
                <a:cs typeface="ヒラギノ角ゴ Pro W3" charset="0"/>
              </a:rPr>
              <a:t>)</a:t>
            </a:r>
          </a:p>
          <a:p>
            <a:pPr eaLnBrk="1" hangingPunct="1"/>
            <a:r>
              <a:rPr lang="en-US" b="0" baseline="0" dirty="0" smtClean="0">
                <a:ea typeface="ヒラギノ角ゴ Pro W3" charset="0"/>
                <a:cs typeface="ヒラギノ角ゴ Pro W3" charset="0"/>
              </a:rPr>
              <a:t>		25, 8, 0, 2, </a:t>
            </a:r>
            <a:r>
              <a:rPr lang="en-US" b="1" baseline="0" dirty="0" smtClean="0">
                <a:ea typeface="ヒラギノ角ゴ Pro W3" charset="0"/>
                <a:cs typeface="ヒラギノ角ゴ Pro W3" charset="0"/>
              </a:rPr>
              <a:t>[[65]]</a:t>
            </a:r>
            <a:r>
              <a:rPr lang="en-US" b="0" baseline="0" dirty="0" smtClean="0">
                <a:ea typeface="ヒラギノ角ゴ Pro W3" charset="0"/>
                <a:cs typeface="ヒラギノ角ゴ Pro W3" charset="0"/>
              </a:rPr>
              <a:t> (after discussion)</a:t>
            </a:r>
          </a:p>
          <a:p>
            <a:pPr eaLnBrk="1" hangingPunct="1"/>
            <a:r>
              <a:rPr lang="en-US" b="0" baseline="0" dirty="0" smtClean="0">
                <a:ea typeface="ヒラギノ角ゴ Pro W3" charset="0"/>
                <a:cs typeface="ヒラギノ角ゴ Pro W3" charset="0"/>
              </a:rPr>
              <a:t>	</a:t>
            </a:r>
            <a:endParaRPr lang="en-US" dirty="0">
              <a:ea typeface="ヒラギノ角ゴ Pro W3" charset="0"/>
              <a:cs typeface="ヒラギノ角ゴ Pro W3" charset="0"/>
            </a:endParaRPr>
          </a:p>
          <a:p>
            <a:pPr eaLnBrk="1" hangingPunct="1"/>
            <a:r>
              <a:rPr lang="en-US" b="1" dirty="0">
                <a:ea typeface="ヒラギノ角ゴ Pro W3" charset="0"/>
                <a:cs typeface="ヒラギノ角ゴ Pro W3" charset="0"/>
              </a:rPr>
              <a:t>INSTRUCTOR NOTES</a:t>
            </a:r>
            <a:r>
              <a:rPr lang="en-US" b="1" dirty="0" smtClean="0">
                <a:ea typeface="ヒラギノ角ゴ Pro W3" charset="0"/>
                <a:cs typeface="ヒラギノ角ゴ Pro W3" charset="0"/>
              </a:rPr>
              <a:t>:  </a:t>
            </a:r>
            <a:r>
              <a:rPr lang="en-US" b="0" dirty="0" smtClean="0">
                <a:ea typeface="ヒラギノ角ゴ Pro W3" charset="0"/>
                <a:cs typeface="ヒラギノ角ゴ Pro W3" charset="0"/>
              </a:rPr>
              <a:t>I</a:t>
            </a:r>
            <a:r>
              <a:rPr lang="en-US" b="0" baseline="0" dirty="0" smtClean="0">
                <a:ea typeface="ヒラギノ角ゴ Pro W3" charset="0"/>
                <a:cs typeface="ヒラギノ角ゴ Pro W3" charset="0"/>
              </a:rPr>
              <a:t> had skipped this before, but now will use it with the in-class activity. </a:t>
            </a:r>
          </a:p>
          <a:p>
            <a:pPr eaLnBrk="1" hangingPunct="1"/>
            <a:r>
              <a:rPr lang="en-US" b="0" baseline="0" dirty="0" smtClean="0">
                <a:ea typeface="ヒラギノ角ゴ Pro W3" charset="0"/>
                <a:cs typeface="ヒラギノ角ゴ Pro W3" charset="0"/>
              </a:rPr>
              <a:t>(Spring 2013 – still didn’t get to it, the Tutorial ran late and they weren’t finished!) Showed it to them and told them I would start class with it on Monday. </a:t>
            </a:r>
            <a:endParaRPr lang="en-US" b="1" dirty="0" smtClean="0">
              <a:ea typeface="ヒラギノ角ゴ Pro W3" charset="0"/>
              <a:cs typeface="ヒラギノ角ゴ Pro W3" charset="0"/>
            </a:endParaRPr>
          </a:p>
          <a:p>
            <a:pPr eaLnBrk="1" hangingPunct="1"/>
            <a:endParaRPr lang="en-US" b="1" baseline="0" dirty="0" smtClean="0">
              <a:ea typeface="ヒラギノ角ゴ Pro W3" charset="0"/>
              <a:cs typeface="ヒラギノ角ゴ Pro W3" charset="0"/>
            </a:endParaRPr>
          </a:p>
          <a:p>
            <a:pPr eaLnBrk="1" hangingPunct="1"/>
            <a:r>
              <a:rPr lang="en-US" b="0" baseline="0" dirty="0" smtClean="0">
                <a:ea typeface="ヒラギノ角ゴ Pro W3" charset="0"/>
                <a:cs typeface="ヒラギノ角ゴ Pro W3" charset="0"/>
              </a:rPr>
              <a:t> I claim it’s E, I and iv are both continuous. (</a:t>
            </a:r>
            <a:r>
              <a:rPr lang="en-US" b="0" baseline="0" dirty="0" err="1" smtClean="0">
                <a:ea typeface="ヒラギノ角ゴ Pro W3" charset="0"/>
                <a:cs typeface="ヒラギノ角ゴ Pro W3" charset="0"/>
              </a:rPr>
              <a:t>i</a:t>
            </a:r>
            <a:r>
              <a:rPr lang="en-US" b="0" baseline="0" dirty="0" smtClean="0">
                <a:ea typeface="ヒラギノ角ゴ Pro W3" charset="0"/>
                <a:cs typeface="ヒラギノ角ゴ Pro W3" charset="0"/>
              </a:rPr>
              <a:t>) from Curl(E)=0, and iv) from </a:t>
            </a:r>
            <a:r>
              <a:rPr lang="en-US" b="0" baseline="0" dirty="0" err="1" smtClean="0">
                <a:ea typeface="ヒラギノ角ゴ Pro W3" charset="0"/>
                <a:cs typeface="ヒラギノ角ゴ Pro W3" charset="0"/>
              </a:rPr>
              <a:t>sigma_free</a:t>
            </a:r>
            <a:r>
              <a:rPr lang="en-US" b="0" baseline="0" dirty="0" smtClean="0">
                <a:ea typeface="ヒラギノ角ゴ Pro W3" charset="0"/>
                <a:cs typeface="ヒラギノ角ゴ Pro W3" charset="0"/>
              </a:rPr>
              <a:t>=0 here. </a:t>
            </a:r>
          </a:p>
          <a:p>
            <a:pPr eaLnBrk="1" hangingPunct="1"/>
            <a:endParaRPr lang="en-US" b="0" baseline="0" dirty="0" smtClean="0">
              <a:ea typeface="ヒラギノ角ゴ Pro W3" charset="0"/>
              <a:cs typeface="ヒラギノ角ゴ Pro W3" charset="0"/>
            </a:endParaRPr>
          </a:p>
          <a:p>
            <a:pPr eaLnBrk="1" hangingPunct="1"/>
            <a:r>
              <a:rPr lang="en-US" b="0" baseline="0" dirty="0" smtClean="0">
                <a:ea typeface="ヒラギノ角ゴ Pro W3" charset="0"/>
                <a:cs typeface="ヒラギノ角ゴ Pro W3" charset="0"/>
              </a:rPr>
              <a:t>Students were slightly annoyed that the answer was “none of the above”, most  were getting the E(parallel) portion. I walked them through the derivation in full detail, and still they were reticent to vote E! </a:t>
            </a:r>
            <a:endParaRPr lang="en-US" b="1" dirty="0" smtClean="0">
              <a:ea typeface="ヒラギノ角ゴ Pro W3" charset="0"/>
              <a:cs typeface="ヒラギノ角ゴ Pro W3" charset="0"/>
            </a:endParaRPr>
          </a:p>
          <a:p>
            <a:pPr eaLnBrk="1" hangingPunct="1"/>
            <a:endParaRPr lang="en-US" b="1"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 </a:t>
            </a:r>
            <a:r>
              <a:rPr lang="en-US" dirty="0">
                <a:ea typeface="ヒラギノ角ゴ Pro W3" charset="0"/>
                <a:cs typeface="ヒラギノ角ゴ Pro W3" charset="0"/>
              </a:rPr>
              <a:t>-SJP</a:t>
            </a:r>
            <a:endParaRPr lang="en-US" b="1" dirty="0">
              <a:ea typeface="ヒラギノ角ゴ Pro W3" charset="0"/>
              <a:cs typeface="ヒラギノ角ゴ Pro W3" charset="0"/>
            </a:endParaRPr>
          </a:p>
          <a:p>
            <a:pPr eaLnBrk="1" hangingPunct="1"/>
            <a:r>
              <a:rPr lang="en-US" dirty="0">
                <a:ea typeface="ヒラギノ角ゴ Pro W3" charset="0"/>
                <a:cs typeface="ヒラギノ角ゴ Pro W3" charset="0"/>
              </a:rPr>
              <a:t> WRITTEN BY: Steven Pollock (CU-Boulder)</a:t>
            </a:r>
          </a:p>
          <a:p>
            <a:pPr eaLnBrk="1" hangingPunct="1"/>
            <a:endParaRPr lang="en-US" dirty="0">
              <a:ea typeface="ヒラギノ角ゴ Pro W3" charset="0"/>
              <a:cs typeface="ヒラギノ角ゴ Pro W3" charset="0"/>
            </a:endParaRPr>
          </a:p>
        </p:txBody>
      </p:sp>
      <p:sp>
        <p:nvSpPr>
          <p:cNvPr id="138243"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5C5858D-B04C-4D40-BF9B-DF0690136221}" type="slidenum">
              <a:rPr lang="en-US" sz="1200"/>
              <a:pPr algn="r"/>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026"/>
          <p:cNvSpPr>
            <a:spLocks noGrp="1" noRot="1" noChangeAspect="1" noChangeArrowheads="1" noTextEdit="1"/>
          </p:cNvSpPr>
          <p:nvPr>
            <p:ph type="sldImg"/>
          </p:nvPr>
        </p:nvSpPr>
        <p:spPr>
          <a:solidFill>
            <a:srgbClr val="FFFFFF"/>
          </a:solidFill>
          <a:ln/>
        </p:spPr>
      </p:sp>
      <p:sp>
        <p:nvSpPr>
          <p:cNvPr id="140290" name="Rectangle 1027"/>
          <p:cNvSpPr>
            <a:spLocks noGrp="1" noChangeArrowheads="1"/>
          </p:cNvSpPr>
          <p:nvPr>
            <p:ph type="body" idx="1"/>
          </p:nvPr>
        </p:nvSpPr>
        <p:spPr>
          <a:solidFill>
            <a:srgbClr val="FFFFFF"/>
          </a:solidFill>
          <a:ln>
            <a:solidFill>
              <a:srgbClr val="000000"/>
            </a:solidFill>
          </a:ln>
        </p:spPr>
        <p:txBody>
          <a:bodyPr/>
          <a:lstStyle/>
          <a:p>
            <a:pPr eaLnBrk="1" hangingPunct="1"/>
            <a:r>
              <a:rPr lang="en-US" dirty="0">
                <a:ea typeface="ヒラギノ角ゴ Pro W3" charset="0"/>
                <a:cs typeface="ヒラギノ角ゴ Pro W3" charset="0"/>
              </a:rPr>
              <a:t>CORRECT ANSWER:  </a:t>
            </a:r>
          </a:p>
          <a:p>
            <a:pPr eaLnBrk="1" hangingPunct="1"/>
            <a:r>
              <a:rPr lang="en-US" dirty="0">
                <a:ea typeface="ヒラギノ角ゴ Pro W3" charset="0"/>
                <a:cs typeface="ヒラギノ角ゴ Pro W3" charset="0"/>
              </a:rPr>
              <a:t>USED IN:  Spring 2008 (Pollock)</a:t>
            </a:r>
          </a:p>
          <a:p>
            <a:pPr eaLnBrk="1" hangingPunct="1"/>
            <a:r>
              <a:rPr lang="en-US" dirty="0">
                <a:ea typeface="ヒラギノ角ゴ Pro W3" charset="0"/>
                <a:cs typeface="ヒラギノ角ゴ Pro W3" charset="0"/>
              </a:rPr>
              <a:t>LECTURE NUMBER:  26</a:t>
            </a:r>
          </a:p>
          <a:p>
            <a:pPr eaLnBrk="1" hangingPunct="1"/>
            <a:r>
              <a:rPr lang="en-US" dirty="0">
                <a:ea typeface="ヒラギノ角ゴ Pro W3" charset="0"/>
                <a:cs typeface="ヒラギノ角ゴ Pro W3" charset="0"/>
              </a:rPr>
              <a:t>STUDENT RESPONSES:  n/a</a:t>
            </a:r>
          </a:p>
          <a:p>
            <a:r>
              <a:rPr lang="en-US" b="1" dirty="0">
                <a:ea typeface="ヒラギノ角ゴ Pro W3" charset="0"/>
                <a:cs typeface="ヒラギノ角ゴ Pro W3" charset="0"/>
              </a:rPr>
              <a:t>INSTRUCTOR NOTES: </a:t>
            </a:r>
            <a:r>
              <a:rPr lang="en-US" dirty="0">
                <a:ea typeface="ヒラギノ角ゴ Pro W3" charset="0"/>
                <a:cs typeface="ヒラギノ角ゴ Pro W3" charset="0"/>
              </a:rPr>
              <a:t>Whiteboard </a:t>
            </a:r>
            <a:r>
              <a:rPr lang="en-US" dirty="0" smtClean="0">
                <a:ea typeface="ヒラギノ角ゴ Pro W3" charset="0"/>
                <a:cs typeface="ヒラギノ角ゴ Pro W3" charset="0"/>
              </a:rPr>
              <a:t>activity,</a:t>
            </a:r>
            <a:r>
              <a:rPr lang="en-US" baseline="0" dirty="0" smtClean="0">
                <a:ea typeface="ヒラギノ角ゴ Pro W3" charset="0"/>
                <a:cs typeface="ヒラギノ角ゴ Pro W3" charset="0"/>
              </a:rPr>
              <a:t> and now a paper </a:t>
            </a:r>
            <a:r>
              <a:rPr lang="en-US" baseline="0" dirty="0" smtClean="0">
                <a:ea typeface="ヒラギノ角ゴ Pro W3" charset="0"/>
                <a:cs typeface="ヒラギノ角ゴ Pro W3" charset="0"/>
              </a:rPr>
              <a:t>Tutorial (“7c, dielectric angles). </a:t>
            </a:r>
            <a:r>
              <a:rPr lang="en-US" dirty="0" smtClean="0">
                <a:ea typeface="ヒラギノ角ゴ Pro W3" charset="0"/>
                <a:cs typeface="ヒラギノ角ゴ Pro W3" charset="0"/>
              </a:rPr>
              <a:t> </a:t>
            </a:r>
            <a:r>
              <a:rPr lang="en-US" dirty="0">
                <a:ea typeface="ヒラギノ角ゴ Pro W3" charset="0"/>
                <a:cs typeface="ヒラギノ角ゴ Pro W3" charset="0"/>
              </a:rPr>
              <a:t>Gave 10 </a:t>
            </a:r>
            <a:r>
              <a:rPr lang="en-US" dirty="0" smtClean="0">
                <a:ea typeface="ヒラギノ角ゴ Pro W3" charset="0"/>
                <a:cs typeface="ヒラギノ角ゴ Pro W3" charset="0"/>
              </a:rPr>
              <a:t>minutes</a:t>
            </a:r>
            <a:r>
              <a:rPr lang="en-US" baseline="0" dirty="0" smtClean="0">
                <a:ea typeface="ヒラギノ角ゴ Pro W3" charset="0"/>
                <a:cs typeface="ヒラギノ角ゴ Pro W3" charset="0"/>
              </a:rPr>
              <a:t> (</a:t>
            </a:r>
            <a:r>
              <a:rPr lang="en-US" baseline="0" dirty="0" smtClean="0">
                <a:ea typeface="ヒラギノ角ゴ Pro W3" charset="0"/>
                <a:cs typeface="ヒラギノ角ゴ Pro W3" charset="0"/>
              </a:rPr>
              <a:t>15 </a:t>
            </a:r>
            <a:r>
              <a:rPr lang="en-US" baseline="0" dirty="0" smtClean="0">
                <a:ea typeface="ヒラギノ角ゴ Pro W3" charset="0"/>
                <a:cs typeface="ヒラギノ角ゴ Pro W3" charset="0"/>
              </a:rPr>
              <a:t>in 2013) </a:t>
            </a:r>
            <a:r>
              <a:rPr lang="en-US" dirty="0" smtClean="0">
                <a:ea typeface="ヒラギノ角ゴ Pro W3" charset="0"/>
                <a:cs typeface="ヒラギノ角ゴ Pro W3" charset="0"/>
              </a:rPr>
              <a:t> </a:t>
            </a:r>
            <a:r>
              <a:rPr lang="en-US" dirty="0">
                <a:ea typeface="ヒラギノ角ゴ Pro W3" charset="0"/>
                <a:cs typeface="ヒラギノ角ゴ Pro W3" charset="0"/>
              </a:rPr>
              <a:t>On the board I had already written and discussed the formulas for boundary conditions - including E(parallel) is continuous, and D(</a:t>
            </a:r>
            <a:r>
              <a:rPr lang="en-US" dirty="0" err="1">
                <a:ea typeface="ヒラギノ角ゴ Pro W3" charset="0"/>
                <a:cs typeface="ヒラギノ角ゴ Pro W3" charset="0"/>
              </a:rPr>
              <a:t>perp</a:t>
            </a:r>
            <a:r>
              <a:rPr lang="en-US" dirty="0">
                <a:ea typeface="ヒラギノ角ゴ Pro W3" charset="0"/>
                <a:cs typeface="ヒラギノ角ゴ Pro W3" charset="0"/>
              </a:rPr>
              <a:t>) is continuous if sigma(free)=0. (Those are the two relations you NEED to solve this). But I had the other ones up there too, which prevented this from being trivial. </a:t>
            </a:r>
          </a:p>
          <a:p>
            <a:r>
              <a:rPr lang="en-US" dirty="0">
                <a:ea typeface="ヒラギノ角ゴ Pro W3" charset="0"/>
                <a:cs typeface="ヒラギノ角ゴ Pro W3" charset="0"/>
              </a:rPr>
              <a:t>This went very well. Students were all engaged, nobody got it right away, but large majority did get it by the end.  Nice to point out the connections to e.g. Snell</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s law coming next term!  </a:t>
            </a:r>
            <a:r>
              <a:rPr lang="en-US" altLang="ja-JP" dirty="0" smtClean="0">
                <a:ea typeface="ヒラギノ角ゴ Pro W3" charset="0"/>
                <a:cs typeface="ヒラギノ角ゴ Pro W3" charset="0"/>
              </a:rPr>
              <a:t>(Note that it is NOT Snell’s law, tan instead of sin, but more important,</a:t>
            </a:r>
            <a:r>
              <a:rPr lang="en-US" altLang="ja-JP" baseline="0" dirty="0" smtClean="0">
                <a:ea typeface="ヒラギノ角ゴ Pro W3" charset="0"/>
                <a:cs typeface="ヒラギノ角ゴ Pro W3" charset="0"/>
              </a:rPr>
              <a:t> the epsilon is upside down here. I talked them through the limits of epsilon’s the same (angle is the same!) and epsilon1 very large (theta 2 vanishes, like the E field outside a conductor, it goes perpendicular!) </a:t>
            </a:r>
          </a:p>
          <a:p>
            <a:r>
              <a:rPr lang="en-US" altLang="ja-JP" dirty="0" smtClean="0">
                <a:ea typeface="ヒラギノ角ゴ Pro W3" charset="0"/>
                <a:cs typeface="ヒラギノ角ゴ Pro W3" charset="0"/>
              </a:rPr>
              <a:t>-</a:t>
            </a:r>
            <a:r>
              <a:rPr lang="en-US" altLang="ja-JP" dirty="0">
                <a:ea typeface="ヒラギノ角ゴ Pro W3" charset="0"/>
                <a:cs typeface="ヒラギノ角ゴ Pro W3" charset="0"/>
              </a:rPr>
              <a:t>SJP</a:t>
            </a:r>
            <a:endParaRPr lang="en-US" altLang="ja-JP" b="1" dirty="0">
              <a:ea typeface="ヒラギノ角ゴ Pro W3" charset="0"/>
              <a:cs typeface="ヒラギノ角ゴ Pro W3" charset="0"/>
            </a:endParaRPr>
          </a:p>
          <a:p>
            <a:r>
              <a:rPr lang="en-US" dirty="0">
                <a:ea typeface="ヒラギノ角ゴ Pro W3" charset="0"/>
                <a:cs typeface="ヒラギノ角ゴ Pro W3" charset="0"/>
              </a:rPr>
              <a:t>WRITTEN BY: Steven Pollock (CU-Boulder)</a:t>
            </a:r>
          </a:p>
          <a:p>
            <a:endParaRPr lang="en-US" dirty="0">
              <a:ea typeface="ヒラギノ角ゴ Pro W3" charset="0"/>
              <a:cs typeface="ヒラギノ角ゴ Pro W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CB55C15-5383-A443-B603-1147806F798A}" type="slidenum">
              <a:rPr lang="en-US"/>
              <a:pPr/>
              <a:t>5</a:t>
            </a:fld>
            <a:endParaRPr lang="en-US"/>
          </a:p>
        </p:txBody>
      </p:sp>
      <p:sp>
        <p:nvSpPr>
          <p:cNvPr id="3266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C53B0A7-CD1E-B442-BBB6-F7091389C015}" type="slidenum">
              <a:rPr lang="en-US" sz="1200"/>
              <a:pPr algn="r"/>
              <a:t>5</a:t>
            </a:fld>
            <a:endParaRPr lang="en-US" sz="1200"/>
          </a:p>
        </p:txBody>
      </p:sp>
      <p:sp>
        <p:nvSpPr>
          <p:cNvPr id="32665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2666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dirty="0" smtClean="0">
                <a:ea typeface="ヒラギノ角ゴ Pro W3" charset="0"/>
                <a:cs typeface="ヒラギノ角ゴ Pro W3" charset="0"/>
              </a:rPr>
              <a:t>CORRECT ANSWER:  B </a:t>
            </a:r>
          </a:p>
          <a:p>
            <a:pPr eaLnBrk="1" hangingPunct="1"/>
            <a:r>
              <a:rPr lang="en-US" dirty="0" smtClean="0">
                <a:ea typeface="ヒラギノ角ゴ Pro W3" charset="0"/>
                <a:cs typeface="ヒラギノ角ゴ Pro W3" charset="0"/>
              </a:rPr>
              <a:t>USED IN:</a:t>
            </a:r>
          </a:p>
          <a:p>
            <a:pPr eaLnBrk="1" hangingPunct="1"/>
            <a:r>
              <a:rPr lang="en-US" dirty="0" smtClean="0">
                <a:ea typeface="ヒラギノ角ゴ Pro W3" charset="0"/>
                <a:cs typeface="ヒラギノ角ゴ Pro W3" charset="0"/>
              </a:rPr>
              <a:t>LECTURE NUMBER: 26</a:t>
            </a:r>
          </a:p>
          <a:p>
            <a:pPr eaLnBrk="1" hangingPunct="1"/>
            <a:r>
              <a:rPr lang="en-US" dirty="0" smtClean="0">
                <a:ea typeface="ヒラギノ角ゴ Pro W3" charset="0"/>
                <a:cs typeface="ヒラギノ角ゴ Pro W3" charset="0"/>
              </a:rPr>
              <a:t>STUDENT RESPONSES:  </a:t>
            </a:r>
          </a:p>
          <a:p>
            <a:pPr eaLnBrk="1" hangingPunct="1"/>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 Skipped, but showed it in lecture 26. (</a:t>
            </a:r>
            <a:r>
              <a:rPr lang="en-US" dirty="0" err="1" smtClean="0">
                <a:ea typeface="ヒラギノ角ゴ Pro W3" charset="0"/>
                <a:cs typeface="ヒラギノ角ゴ Pro W3" charset="0"/>
              </a:rPr>
              <a:t>Didn</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t click) </a:t>
            </a:r>
          </a:p>
          <a:p>
            <a:pPr eaLnBrk="1" hangingPunct="1"/>
            <a:r>
              <a:rPr lang="en-US" dirty="0" smtClean="0">
                <a:ea typeface="ヒラギノ角ゴ Pro W3" charset="0"/>
                <a:cs typeface="ヒラギノ角ゴ Pro W3" charset="0"/>
              </a:rPr>
              <a:t>THIS IS A RECAP FROM PREVIOUS CHAPTER -- TO LEAD INTO NEXT QUESTION. Answer is </a:t>
            </a:r>
            <a:r>
              <a:rPr lang="en-US" dirty="0" err="1" smtClean="0">
                <a:ea typeface="ヒラギノ角ゴ Pro W3" charset="0"/>
                <a:cs typeface="ヒラギノ角ゴ Pro W3" charset="0"/>
              </a:rPr>
              <a:t>cos</a:t>
            </a:r>
            <a:r>
              <a:rPr lang="en-US" dirty="0" smtClean="0">
                <a:ea typeface="ヒラギノ角ゴ Pro W3" charset="0"/>
                <a:cs typeface="ヒラギノ角ゴ Pro W3" charset="0"/>
              </a:rPr>
              <a:t>(theta). -SJP</a:t>
            </a:r>
            <a:endParaRPr lang="en-US" b="1"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WRITTEN BY: Steven Pollock (CU-Boulder)</a:t>
            </a:r>
            <a:endParaRPr lang="en-US" dirty="0">
              <a:ea typeface="ヒラギノ角ゴ Pro W3" charset="0"/>
              <a:cs typeface="ヒラギノ角ゴ Pro W3"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224CC56-778C-9A4A-B02C-E30DF8F99C3A}" type="slidenum">
              <a:rPr lang="en-US"/>
              <a:pPr/>
              <a:t>6</a:t>
            </a:fld>
            <a:endParaRPr lang="en-US"/>
          </a:p>
        </p:txBody>
      </p:sp>
      <p:sp>
        <p:nvSpPr>
          <p:cNvPr id="328706" name="Slide Image Placeholder 1"/>
          <p:cNvSpPr>
            <a:spLocks noGrp="1" noRot="1" noChangeAspect="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28707" name="Notes Placeholder 2"/>
          <p:cNvSpPr>
            <a:spLocks noGrp="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dirty="0" smtClean="0">
                <a:ea typeface="ヒラギノ角ゴ Pro W3" charset="0"/>
                <a:cs typeface="ヒラギノ角ゴ Pro W3" charset="0"/>
              </a:rPr>
              <a:t>CORRECT ANSWER:  B</a:t>
            </a:r>
          </a:p>
          <a:p>
            <a:pPr eaLnBrk="1" hangingPunct="1"/>
            <a:r>
              <a:rPr lang="en-US" dirty="0" smtClean="0">
                <a:ea typeface="ヒラギノ角ゴ Pro W3" charset="0"/>
                <a:cs typeface="ヒラギノ角ゴ Pro W3" charset="0"/>
              </a:rPr>
              <a:t>USED IN:  Spring 2008 (Pollock)</a:t>
            </a:r>
          </a:p>
          <a:p>
            <a:pPr eaLnBrk="1" hangingPunct="1"/>
            <a:r>
              <a:rPr lang="en-US" dirty="0" smtClean="0">
                <a:ea typeface="ヒラギノ角ゴ Pro W3" charset="0"/>
                <a:cs typeface="ヒラギノ角ゴ Pro W3" charset="0"/>
              </a:rPr>
              <a:t>LECTURE NUMBER:  26 and 27</a:t>
            </a:r>
          </a:p>
          <a:p>
            <a:pPr eaLnBrk="1" hangingPunct="1"/>
            <a:r>
              <a:rPr lang="en-US" dirty="0" smtClean="0">
                <a:ea typeface="ヒラギノ角ゴ Pro W3" charset="0"/>
                <a:cs typeface="ヒラギノ角ゴ Pro W3" charset="0"/>
              </a:rPr>
              <a:t>STUDENT RESPONSES:  n/a</a:t>
            </a:r>
          </a:p>
          <a:p>
            <a:pPr eaLnBrk="1" hangingPunct="1"/>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See previous slide. I </a:t>
            </a:r>
            <a:r>
              <a:rPr lang="en-US" dirty="0" err="1" smtClean="0">
                <a:ea typeface="ヒラギノ角ゴ Pro W3" charset="0"/>
                <a:cs typeface="ヒラギノ角ゴ Pro W3" charset="0"/>
              </a:rPr>
              <a:t>didn</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t click on it, but talked it through in L26 and 27.  My solution is that it</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s still </a:t>
            </a:r>
            <a:r>
              <a:rPr lang="en-US" dirty="0" err="1" smtClean="0">
                <a:ea typeface="ヒラギノ角ゴ Pro W3" charset="0"/>
                <a:cs typeface="ヒラギノ角ゴ Pro W3" charset="0"/>
              </a:rPr>
              <a:t>cos</a:t>
            </a:r>
            <a:r>
              <a:rPr lang="en-US" dirty="0" smtClean="0">
                <a:ea typeface="ヒラギノ角ゴ Pro W3" charset="0"/>
                <a:cs typeface="ヒラギノ角ゴ Pro W3" charset="0"/>
              </a:rPr>
              <a:t>(theta), but that the strength (the coefficient) will be weaker than it was for the perfect conductor. Now sure how students would be expected to *intuit* this, I would put the question after I</a:t>
            </a:r>
            <a:r>
              <a:rPr lang="ja-JP" altLang="en-US" dirty="0" smtClean="0">
                <a:ea typeface="ヒラギノ角ゴ Pro W3" charset="0"/>
                <a:cs typeface="ヒラギノ角ゴ Pro W3" charset="0"/>
              </a:rPr>
              <a:t>’</a:t>
            </a:r>
            <a:r>
              <a:rPr lang="en-US" dirty="0" err="1" smtClean="0">
                <a:ea typeface="ヒラギノ角ゴ Pro W3" charset="0"/>
                <a:cs typeface="ヒラギノ角ゴ Pro W3" charset="0"/>
              </a:rPr>
              <a:t>ve</a:t>
            </a:r>
            <a:r>
              <a:rPr lang="en-US" dirty="0" smtClean="0">
                <a:ea typeface="ヒラギノ角ゴ Pro W3" charset="0"/>
                <a:cs typeface="ヒラギノ角ゴ Pro W3" charset="0"/>
              </a:rPr>
              <a:t> done the formal solution, because then the mathematics tells them the answer (all </a:t>
            </a:r>
            <a:r>
              <a:rPr lang="en-US" dirty="0" err="1" smtClean="0">
                <a:ea typeface="ヒラギノ角ゴ Pro W3" charset="0"/>
                <a:cs typeface="ヒラギノ角ゴ Pro W3" charset="0"/>
              </a:rPr>
              <a:t>Bl</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s and Al</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s, both in and out, vanish except for l=1. (So derivatives with respect to r will not change the fundamental angular behavior - it</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s P1, or </a:t>
            </a:r>
            <a:r>
              <a:rPr lang="en-US" dirty="0" err="1" smtClean="0">
                <a:ea typeface="ヒラギノ角ゴ Pro W3" charset="0"/>
                <a:cs typeface="ヒラギノ角ゴ Pro W3" charset="0"/>
              </a:rPr>
              <a:t>cos</a:t>
            </a:r>
            <a:r>
              <a:rPr lang="en-US" dirty="0" smtClean="0">
                <a:ea typeface="ヒラギノ角ゴ Pro W3" charset="0"/>
                <a:cs typeface="ヒラギノ角ゴ Pro W3" charset="0"/>
              </a:rPr>
              <a:t>(theta))   -SJP</a:t>
            </a:r>
            <a:endParaRPr lang="en-US" b="1"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WRITTEN BY: Steven Pollock (CU-Boulder)</a:t>
            </a:r>
            <a:endParaRPr lang="en-US" dirty="0">
              <a:ea typeface="ヒラギノ角ゴ Pro W3" charset="0"/>
              <a:cs typeface="ヒラギノ角ゴ Pro W3" charset="0"/>
            </a:endParaRPr>
          </a:p>
        </p:txBody>
      </p:sp>
      <p:sp>
        <p:nvSpPr>
          <p:cNvPr id="328708"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FC5C183B-81F4-5547-AAF7-0CF2AD0421BF}" type="slidenum">
              <a:rPr lang="en-US" sz="1200"/>
              <a:pPr algn="r"/>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solidFill>
            <a:srgbClr val="FFFFFF"/>
          </a:solidFill>
          <a:ln/>
        </p:spPr>
      </p:sp>
      <p:sp>
        <p:nvSpPr>
          <p:cNvPr id="39939"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a:ea typeface="ヒラギノ角ゴ Pro W3" charset="0"/>
                <a:cs typeface="ヒラギノ角ゴ Pro W3" charset="0"/>
              </a:rPr>
              <a:t>CORRECT ANSWER:  n/a</a:t>
            </a:r>
          </a:p>
          <a:p>
            <a:pPr eaLnBrk="1" hangingPunct="1"/>
            <a:r>
              <a:rPr lang="en-US">
                <a:ea typeface="ヒラギノ角ゴ Pro W3" charset="0"/>
                <a:cs typeface="ヒラギノ角ゴ Pro W3" charset="0"/>
              </a:rPr>
              <a:t>USED IN:  </a:t>
            </a:r>
          </a:p>
          <a:p>
            <a:pPr eaLnBrk="1" hangingPunct="1"/>
            <a:r>
              <a:rPr lang="en-US">
                <a:ea typeface="ヒラギノ角ゴ Pro W3" charset="0"/>
                <a:cs typeface="ヒラギノ角ゴ Pro W3" charset="0"/>
              </a:rPr>
              <a:t>LECTURE NUMBER: Skipped</a:t>
            </a:r>
          </a:p>
          <a:p>
            <a:pPr eaLnBrk="1" hangingPunct="1"/>
            <a:r>
              <a:rPr lang="en-US">
                <a:ea typeface="ヒラギノ角ゴ Pro W3" charset="0"/>
                <a:cs typeface="ヒラギノ角ゴ Pro W3" charset="0"/>
              </a:rPr>
              <a:t>STUDENT RESPONSES:  n/a</a:t>
            </a:r>
          </a:p>
          <a:p>
            <a:pPr eaLnBrk="1" hangingPunct="1"/>
            <a:r>
              <a:rPr lang="en-US" b="1">
                <a:ea typeface="ヒラギノ角ゴ Pro W3" charset="0"/>
                <a:cs typeface="ヒラギノ角ゴ Pro W3" charset="0"/>
              </a:rPr>
              <a:t>INSTRUCTOR NOTES: </a:t>
            </a:r>
          </a:p>
          <a:p>
            <a:pPr eaLnBrk="1" hangingPunct="1"/>
            <a:r>
              <a:rPr lang="en-US">
                <a:ea typeface="ヒラギノ角ゴ Pro W3" charset="0"/>
                <a:cs typeface="ヒラギノ角ゴ Pro W3" charset="0"/>
              </a:rPr>
              <a:t>WRITTEN BY: Steven Pollock (CU-Boulder)</a:t>
            </a:r>
          </a:p>
          <a:p>
            <a:pPr eaLnBrk="1" hangingPunct="1"/>
            <a:endParaRPr lang="en-US">
              <a:ea typeface="ヒラギノ角ゴ Pro W3" charset="0"/>
              <a:cs typeface="ヒラギノ角ゴ Pro W3" charset="0"/>
            </a:endParaRPr>
          </a:p>
        </p:txBody>
      </p:sp>
      <p:sp>
        <p:nvSpPr>
          <p:cNvPr id="39940"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3B5DD9BD-A957-274A-A72B-599A7D884309}" type="slidenum">
              <a:rPr lang="en-US" sz="1200"/>
              <a:pPr algn="r"/>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00551AB-D065-9A4D-A2B4-D3C5EBB3D462}" type="slidenum">
              <a:rPr lang="en-US"/>
              <a:pPr/>
              <a:t>8</a:t>
            </a:fld>
            <a:endParaRPr lang="en-US"/>
          </a:p>
        </p:txBody>
      </p:sp>
      <p:sp>
        <p:nvSpPr>
          <p:cNvPr id="390146" name="Slide Image Placeholder 1"/>
          <p:cNvSpPr>
            <a:spLocks noGrp="1" noRot="1" noChangeAspect="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90147" name="Notes Placeholder 2"/>
          <p:cNvSpPr>
            <a:spLocks noGrp="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defTabSz="457200" eaLnBrk="1" hangingPunct="1"/>
            <a:r>
              <a:rPr lang="en-US" dirty="0" smtClean="0">
                <a:ea typeface="ヒラギノ角ゴ Pro W3" charset="0"/>
                <a:cs typeface="ヒラギノ角ゴ Pro W3" charset="0"/>
              </a:rPr>
              <a:t>CORRECT ANSWER:  A</a:t>
            </a:r>
          </a:p>
          <a:p>
            <a:pPr defTabSz="457200" eaLnBrk="1" hangingPunct="1"/>
            <a:r>
              <a:rPr lang="en-US" dirty="0" smtClean="0">
                <a:ea typeface="ヒラギノ角ゴ Pro W3" charset="0"/>
                <a:cs typeface="ヒラギノ角ゴ Pro W3" charset="0"/>
              </a:rPr>
              <a:t>USED IN:  Spring 2008 and ‘13 (Pollock), Fall 2009 (</a:t>
            </a:r>
            <a:r>
              <a:rPr lang="en-US" dirty="0" err="1" smtClean="0">
                <a:ea typeface="ヒラギノ角ゴ Pro W3" charset="0"/>
                <a:cs typeface="ヒラギノ角ゴ Pro W3" charset="0"/>
              </a:rPr>
              <a:t>Schibli</a:t>
            </a:r>
            <a:r>
              <a:rPr lang="en-US" dirty="0" smtClean="0">
                <a:ea typeface="ヒラギノ角ゴ Pro W3" charset="0"/>
                <a:cs typeface="ヒラギノ角ゴ Pro W3" charset="0"/>
              </a:rPr>
              <a:t>)</a:t>
            </a:r>
          </a:p>
          <a:p>
            <a:pPr defTabSz="457200" eaLnBrk="1" hangingPunct="1"/>
            <a:r>
              <a:rPr lang="en-US" dirty="0" smtClean="0">
                <a:ea typeface="ヒラギノ角ゴ Pro W3" charset="0"/>
                <a:cs typeface="ヒラギノ角ゴ Pro W3" charset="0"/>
              </a:rPr>
              <a:t>LECTURE NUMBER: 26 (28 in ‘2013) </a:t>
            </a:r>
          </a:p>
          <a:p>
            <a:pPr defTabSz="457200" eaLnBrk="1" hangingPunct="1"/>
            <a:r>
              <a:rPr lang="en-US" dirty="0" smtClean="0">
                <a:ea typeface="ヒラギノ角ゴ Pro W3" charset="0"/>
                <a:cs typeface="ヒラギノ角ゴ Pro W3" charset="0"/>
              </a:rPr>
              <a:t>STUDENT RESPONSES:   </a:t>
            </a:r>
            <a:r>
              <a:rPr lang="en-US" b="1" dirty="0" smtClean="0">
                <a:ea typeface="ヒラギノ角ゴ Pro W3" charset="0"/>
                <a:cs typeface="ヒラギノ角ゴ Pro W3" charset="0"/>
              </a:rPr>
              <a:t>[[80%]] </a:t>
            </a:r>
            <a:r>
              <a:rPr lang="en-US" dirty="0" smtClean="0">
                <a:ea typeface="ヒラギノ角ゴ Pro W3" charset="0"/>
                <a:cs typeface="ヒラギノ角ゴ Pro W3" charset="0"/>
              </a:rPr>
              <a:t>0% 20% 0% 0% (SPRING 2008)</a:t>
            </a:r>
          </a:p>
          <a:p>
            <a:pPr defTabSz="457200" eaLnBrk="1" hangingPunct="1"/>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[[54%]] </a:t>
            </a:r>
            <a:r>
              <a:rPr lang="en-US" dirty="0" smtClean="0">
                <a:ea typeface="ヒラギノ角ゴ Pro W3" charset="0"/>
                <a:cs typeface="ヒラギノ角ゴ Pro W3" charset="0"/>
              </a:rPr>
              <a:t>3% 24% 8% 11% (FALL 2009)</a:t>
            </a:r>
          </a:p>
          <a:p>
            <a:pPr defTabSz="457200" eaLnBrk="1" hangingPunct="1"/>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[[87]],</a:t>
            </a:r>
            <a:r>
              <a:rPr lang="en-US" b="1" baseline="0" dirty="0" smtClean="0">
                <a:ea typeface="ヒラギノ角ゴ Pro W3" charset="0"/>
                <a:cs typeface="ヒラギノ角ゴ Pro W3" charset="0"/>
              </a:rPr>
              <a:t> </a:t>
            </a:r>
            <a:r>
              <a:rPr lang="en-US" b="0" baseline="0" dirty="0" smtClean="0">
                <a:ea typeface="ヒラギノ角ゴ Pro W3" charset="0"/>
                <a:cs typeface="ヒラギノ角ゴ Pro W3" charset="0"/>
              </a:rPr>
              <a:t>3, 5, 0, 5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Used as start of class well after this has been covered. </a:t>
            </a:r>
            <a:endParaRPr lang="en-US" dirty="0" smtClean="0">
              <a:ea typeface="ヒラギノ角ゴ Pro W3" charset="0"/>
              <a:cs typeface="ヒラギノ角ゴ Pro W3" charset="0"/>
            </a:endParaRPr>
          </a:p>
          <a:p>
            <a:pPr defTabSz="457200" eaLnBrk="1" hangingPunct="1"/>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80% got it, with the rest falling for C.  Correct answer is A, as usual, this relation </a:t>
            </a:r>
            <a:r>
              <a:rPr lang="en-US" dirty="0" err="1" smtClean="0">
                <a:ea typeface="ヒラギノ角ゴ Pro W3" charset="0"/>
                <a:cs typeface="ヒラギノ角ゴ Pro W3" charset="0"/>
              </a:rPr>
              <a:t>isn</a:t>
            </a:r>
            <a:r>
              <a:rPr lang="ja-JP" altLang="en-US" dirty="0" smtClean="0">
                <a:ea typeface="ヒラギノ角ゴ Pro W3" charset="0"/>
                <a:cs typeface="ヒラギノ角ゴ Pro W3" charset="0"/>
              </a:rPr>
              <a:t>’</a:t>
            </a:r>
            <a:r>
              <a:rPr lang="en-US" altLang="ja-JP" dirty="0" smtClean="0">
                <a:ea typeface="ヒラギノ角ゴ Pro W3" charset="0"/>
                <a:cs typeface="ヒラギノ角ゴ Pro W3" charset="0"/>
              </a:rPr>
              <a:t>t modified with dielectrics.   -SJP</a:t>
            </a:r>
          </a:p>
          <a:p>
            <a:pPr defTabSz="457200" eaLnBrk="1" hangingPunct="1"/>
            <a:r>
              <a:rPr lang="en-US" dirty="0" smtClean="0">
                <a:ea typeface="ヒラギノ角ゴ Pro W3" charset="0"/>
                <a:cs typeface="ヒラギノ角ゴ Pro W3" charset="0"/>
              </a:rPr>
              <a:t>WRITTEN BY: Steven Pollock (CU-Boulder)</a:t>
            </a:r>
          </a:p>
          <a:p>
            <a:endParaRPr lang="en-US" dirty="0"/>
          </a:p>
        </p:txBody>
      </p:sp>
      <p:sp>
        <p:nvSpPr>
          <p:cNvPr id="390148"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82436C7A-3ABD-764B-BD12-5127C3B90CCE}"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noTextEdit="1"/>
          </p:cNvSpPr>
          <p:nvPr>
            <p:ph type="sldImg"/>
          </p:nvPr>
        </p:nvSpPr>
        <p:spPr>
          <a:xfrm>
            <a:off x="1144588" y="687388"/>
            <a:ext cx="4570412" cy="3427412"/>
          </a:xfrm>
          <a:solidFill>
            <a:srgbClr val="FFFFFF"/>
          </a:solidFill>
          <a:ln/>
        </p:spPr>
      </p:sp>
      <p:sp>
        <p:nvSpPr>
          <p:cNvPr id="150530" name="Notes Placeholder 2"/>
          <p:cNvSpPr>
            <a:spLocks noGrp="1"/>
          </p:cNvSpPr>
          <p:nvPr>
            <p:ph type="body" idx="1"/>
          </p:nvPr>
        </p:nvSpPr>
        <p:spPr>
          <a:xfrm>
            <a:off x="685800" y="4344988"/>
            <a:ext cx="5486400" cy="4113212"/>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dirty="0">
                <a:ea typeface="ヒラギノ角ゴ Pro W3" charset="0"/>
                <a:cs typeface="ヒラギノ角ゴ Pro W3" charset="0"/>
              </a:rPr>
              <a:t>CORRECT ANSWER:  E</a:t>
            </a:r>
          </a:p>
          <a:p>
            <a:pPr defTabSz="457200" eaLnBrk="1" hangingPunct="1"/>
            <a:r>
              <a:rPr lang="en-US" dirty="0">
                <a:ea typeface="ヒラギノ角ゴ Pro W3" charset="0"/>
                <a:cs typeface="ヒラギノ角ゴ Pro W3" charset="0"/>
              </a:rPr>
              <a:t>USED IN:  Spring 2008 (Pollock), Fall 2009 (</a:t>
            </a:r>
            <a:r>
              <a:rPr lang="en-US" dirty="0" err="1">
                <a:ea typeface="ヒラギノ角ゴ Pro W3" charset="0"/>
                <a:cs typeface="ヒラギノ角ゴ Pro W3" charset="0"/>
              </a:rPr>
              <a:t>Schibli</a:t>
            </a:r>
            <a:r>
              <a:rPr lang="en-US" dirty="0">
                <a:ea typeface="ヒラギノ角ゴ Pro W3" charset="0"/>
                <a:cs typeface="ヒラギノ角ゴ Pro W3" charset="0"/>
              </a:rPr>
              <a:t>)</a:t>
            </a:r>
          </a:p>
          <a:p>
            <a:pPr defTabSz="457200" eaLnBrk="1" hangingPunct="1"/>
            <a:r>
              <a:rPr lang="en-US" dirty="0">
                <a:ea typeface="ヒラギノ角ゴ Pro W3" charset="0"/>
                <a:cs typeface="ヒラギノ角ゴ Pro W3" charset="0"/>
              </a:rPr>
              <a:t>LECTURE NUMBER: </a:t>
            </a:r>
            <a:r>
              <a:rPr lang="en-US" dirty="0" smtClean="0">
                <a:ea typeface="ヒラギノ角ゴ Pro W3" charset="0"/>
                <a:cs typeface="ヒラギノ角ゴ Pro W3" charset="0"/>
              </a:rPr>
              <a:t>27 (28 in </a:t>
            </a:r>
            <a:r>
              <a:rPr lang="fr-FR" dirty="0" smtClean="0">
                <a:ea typeface="ヒラギノ角ゴ Pro W3" charset="0"/>
                <a:cs typeface="ヒラギノ角ゴ Pro W3" charset="0"/>
              </a:rPr>
              <a:t>’</a:t>
            </a:r>
            <a:r>
              <a:rPr lang="en-US" dirty="0" smtClean="0">
                <a:ea typeface="ヒラギノ角ゴ Pro W3" charset="0"/>
                <a:cs typeface="ヒラギノ角ゴ Pro W3" charset="0"/>
              </a:rPr>
              <a:t>13) </a:t>
            </a:r>
            <a:endParaRPr lang="en-US" dirty="0">
              <a:ea typeface="ヒラギノ角ゴ Pro W3" charset="0"/>
              <a:cs typeface="ヒラギノ角ゴ Pro W3" charset="0"/>
            </a:endParaRPr>
          </a:p>
          <a:p>
            <a:pPr defTabSz="457200" eaLnBrk="1" hangingPunct="1"/>
            <a:r>
              <a:rPr lang="en-US" dirty="0">
                <a:ea typeface="ヒラギノ角ゴ Pro W3" charset="0"/>
                <a:cs typeface="ヒラギノ角ゴ Pro W3" charset="0"/>
              </a:rPr>
              <a:t>STUDENT RESPONSES:  0% 53% 13% 0% </a:t>
            </a:r>
            <a:r>
              <a:rPr lang="en-US" b="1" dirty="0">
                <a:ea typeface="ヒラギノ角ゴ Pro W3" charset="0"/>
                <a:cs typeface="ヒラギノ角ゴ Pro W3" charset="0"/>
              </a:rPr>
              <a:t>[[33%]] </a:t>
            </a:r>
            <a:r>
              <a:rPr lang="en-US" dirty="0">
                <a:ea typeface="ヒラギノ角ゴ Pro W3" charset="0"/>
                <a:cs typeface="ヒラギノ角ゴ Pro W3" charset="0"/>
              </a:rPr>
              <a:t>(SPRING 2008)</a:t>
            </a:r>
          </a:p>
          <a:p>
            <a:pPr defTabSz="457200" eaLnBrk="1" hangingPunct="1"/>
            <a:r>
              <a:rPr lang="en-US" dirty="0">
                <a:ea typeface="ヒラギノ角ゴ Pro W3" charset="0"/>
                <a:cs typeface="ヒラギノ角ゴ Pro W3" charset="0"/>
              </a:rPr>
              <a:t>				12% 20% 27% 34% </a:t>
            </a:r>
            <a:r>
              <a:rPr lang="en-US" b="1" dirty="0">
                <a:ea typeface="ヒラギノ角ゴ Pro W3" charset="0"/>
                <a:cs typeface="ヒラギノ角ゴ Pro W3" charset="0"/>
              </a:rPr>
              <a:t>[[7%]] </a:t>
            </a:r>
            <a:r>
              <a:rPr lang="en-US" dirty="0">
                <a:ea typeface="ヒラギノ角ゴ Pro W3" charset="0"/>
                <a:cs typeface="ヒラギノ角ゴ Pro W3" charset="0"/>
              </a:rPr>
              <a:t>(FALL 2009</a:t>
            </a:r>
            <a:r>
              <a:rPr lang="en-US" dirty="0" smtClean="0">
                <a:ea typeface="ヒラギノ角ゴ Pro W3" charset="0"/>
                <a:cs typeface="ヒラギノ角ゴ Pro W3" charset="0"/>
              </a:rPr>
              <a:t>)</a:t>
            </a:r>
          </a:p>
          <a:p>
            <a:pPr defTabSz="457200" eaLnBrk="1" hangingPunct="1"/>
            <a:r>
              <a:rPr lang="en-US" b="1" dirty="0" smtClean="0">
                <a:ea typeface="ヒラギノ角ゴ Pro W3" charset="0"/>
                <a:cs typeface="ヒラギノ角ゴ Pro W3" charset="0"/>
              </a:rPr>
              <a:t>				</a:t>
            </a:r>
            <a:r>
              <a:rPr lang="en-US" b="0" dirty="0" smtClean="0">
                <a:ea typeface="ヒラギノ角ゴ Pro W3" charset="0"/>
                <a:cs typeface="ヒラギノ角ゴ Pro W3" charset="0"/>
              </a:rPr>
              <a:t>3,</a:t>
            </a:r>
            <a:r>
              <a:rPr lang="en-US" b="0" baseline="0" dirty="0" smtClean="0">
                <a:ea typeface="ヒラギノ角ゴ Pro W3" charset="0"/>
                <a:cs typeface="ヒラギノ角ゴ Pro W3" charset="0"/>
              </a:rPr>
              <a:t> 75, 10, 3,</a:t>
            </a:r>
            <a:r>
              <a:rPr lang="en-US" b="1" baseline="0" dirty="0" smtClean="0">
                <a:ea typeface="ヒラギノ角ゴ Pro W3" charset="0"/>
                <a:cs typeface="ヒラギノ角ゴ Pro W3" charset="0"/>
              </a:rPr>
              <a:t> [[10]]</a:t>
            </a:r>
            <a:r>
              <a:rPr lang="en-US" b="0" baseline="0" dirty="0" smtClean="0">
                <a:ea typeface="ヒラギノ角ゴ Pro W3" charset="0"/>
                <a:cs typeface="ヒラギノ角ゴ Pro W3" charset="0"/>
              </a:rPr>
              <a:t>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a:t>
            </a:r>
          </a:p>
          <a:p>
            <a:pPr defTabSz="457200" eaLnBrk="1" hangingPunct="1"/>
            <a:endParaRPr lang="en-US" b="1" dirty="0">
              <a:ea typeface="ヒラギノ角ゴ Pro W3" charset="0"/>
              <a:cs typeface="ヒラギノ角ゴ Pro W3" charset="0"/>
            </a:endParaRPr>
          </a:p>
          <a:p>
            <a:pPr defTabSz="457200" eaLnBrk="1" hangingPunct="1"/>
            <a:r>
              <a:rPr lang="en-US" b="1" dirty="0">
                <a:ea typeface="ヒラギノ角ゴ Pro W3" charset="0"/>
                <a:cs typeface="ヒラギノ角ゴ Pro W3" charset="0"/>
              </a:rPr>
              <a:t>INSTRUCTOR NOTES:  </a:t>
            </a:r>
            <a:r>
              <a:rPr lang="en-US" dirty="0">
                <a:ea typeface="ヒラギノ角ゴ Pro W3" charset="0"/>
                <a:cs typeface="ヒラギノ角ゴ Pro W3" charset="0"/>
              </a:rPr>
              <a:t>Started class with this. Half voted B (which is correct, but is not the ONLY correct answer). A couple voted C (also correct). About 1/3 voted E, which is correct.  Both B and C are right (making E the answer). B comes from Gauss law directly (</a:t>
            </a:r>
            <a:r>
              <a:rPr lang="en-US" dirty="0" smtClean="0">
                <a:ea typeface="ヒラギノ角ゴ Pro W3" charset="0"/>
                <a:cs typeface="ヒラギノ角ゴ Pro W3" charset="0"/>
              </a:rPr>
              <a:t>if</a:t>
            </a:r>
            <a:r>
              <a:rPr lang="en-US" baseline="0" dirty="0" smtClean="0">
                <a:ea typeface="ヒラギノ角ゴ Pro W3" charset="0"/>
                <a:cs typeface="ヒラギノ角ゴ Pro W3" charset="0"/>
              </a:rPr>
              <a:t> you know there are no free charges </a:t>
            </a:r>
            <a:r>
              <a:rPr lang="en-US" dirty="0" smtClean="0">
                <a:ea typeface="ヒラギノ角ゴ Pro W3" charset="0"/>
                <a:cs typeface="ヒラギノ角ゴ Pro W3" charset="0"/>
              </a:rPr>
              <a:t>you </a:t>
            </a:r>
            <a:r>
              <a:rPr lang="en-US" dirty="0">
                <a:ea typeface="ヒラギノ角ゴ Pro W3" charset="0"/>
                <a:cs typeface="ヒラギノ角ゴ Pro W3" charset="0"/>
              </a:rPr>
              <a:t>could replace sigma(tot) with sigma(bound), if you </a:t>
            </a:r>
            <a:r>
              <a:rPr lang="en-US" dirty="0" smtClean="0">
                <a:ea typeface="ヒラギノ角ゴ Pro W3" charset="0"/>
                <a:cs typeface="ヒラギノ角ゴ Pro W3" charset="0"/>
              </a:rPr>
              <a:t>wanted, and C would have 0 on the RHS)</a:t>
            </a:r>
            <a:r>
              <a:rPr lang="en-US" dirty="0">
                <a:ea typeface="ヒラギノ角ゴ Pro W3" charset="0"/>
                <a:cs typeface="ヒラギノ角ゴ Pro W3" charset="0"/>
              </a:rPr>
              <a:t>, </a:t>
            </a:r>
            <a:r>
              <a:rPr lang="en-US" baseline="0" dirty="0" smtClean="0">
                <a:ea typeface="ヒラギノ角ゴ Pro W3" charset="0"/>
                <a:cs typeface="ヒラギノ角ゴ Pro W3" charset="0"/>
              </a:rPr>
              <a:t> Answer </a:t>
            </a:r>
            <a:r>
              <a:rPr lang="en-US" dirty="0" smtClean="0">
                <a:ea typeface="ヒラギノ角ゴ Pro W3" charset="0"/>
                <a:cs typeface="ヒラギノ角ゴ Pro W3" charset="0"/>
              </a:rPr>
              <a:t>C </a:t>
            </a:r>
            <a:r>
              <a:rPr lang="en-US" dirty="0">
                <a:ea typeface="ヒラギノ角ゴ Pro W3" charset="0"/>
                <a:cs typeface="ヒラギノ角ゴ Pro W3" charset="0"/>
              </a:rPr>
              <a:t>comes from </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Gauss</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 law for D fields</a:t>
            </a:r>
            <a:r>
              <a:rPr lang="ja-JP" altLang="en-US" dirty="0" smtClean="0">
                <a:ea typeface="ヒラギノ角ゴ Pro W3" charset="0"/>
                <a:cs typeface="ヒラギノ角ゴ Pro W3" charset="0"/>
              </a:rPr>
              <a:t>”</a:t>
            </a:r>
            <a:r>
              <a:rPr lang="en-US" altLang="ja-JP" baseline="0" dirty="0" smtClean="0">
                <a:ea typeface="ヒラギノ角ゴ Pro W3" charset="0"/>
                <a:cs typeface="ヒラギノ角ゴ Pro W3" charset="0"/>
              </a:rPr>
              <a:t> (converting D to E using linearity, and then the usual relation of E and V) </a:t>
            </a:r>
            <a:endParaRPr lang="en-US" altLang="ja-JP" dirty="0" smtClean="0">
              <a:ea typeface="ヒラギノ角ゴ Pro W3" charset="0"/>
              <a:cs typeface="ヒラギノ角ゴ Pro W3" charset="0"/>
            </a:endParaRPr>
          </a:p>
          <a:p>
            <a:pPr defTabSz="457200" eaLnBrk="1" hangingPunct="1"/>
            <a:r>
              <a:rPr lang="en-US" altLang="ja-JP" dirty="0" smtClean="0">
                <a:ea typeface="ヒラギノ角ゴ Pro W3" charset="0"/>
                <a:cs typeface="ヒラギノ角ゴ Pro W3" charset="0"/>
              </a:rPr>
              <a:t>In 2013 I told them to look very carefully, at each one, I really wanted to help them look for the “E might be correct” answer, but they were not biting! </a:t>
            </a:r>
          </a:p>
          <a:p>
            <a:pPr defTabSz="457200" eaLnBrk="1" hangingPunct="1"/>
            <a:r>
              <a:rPr lang="en-US" altLang="ja-JP" dirty="0" smtClean="0">
                <a:ea typeface="ヒラギノ角ゴ Pro W3" charset="0"/>
                <a:cs typeface="ヒラギノ角ゴ Pro W3" charset="0"/>
              </a:rPr>
              <a:t>I got some nice questions amounting to “so what” or what do you use</a:t>
            </a:r>
            <a:r>
              <a:rPr lang="en-US" altLang="ja-JP" baseline="0" dirty="0" smtClean="0">
                <a:ea typeface="ヒラギノ角ゴ Pro W3" charset="0"/>
                <a:cs typeface="ヒラギノ角ゴ Pro W3" charset="0"/>
              </a:rPr>
              <a:t> this for, and so we reviewed the example from last class of finding V in and out of a dielectric sphere – the equation on this slide is “new”, and replaces our OLD “V=constant on a conductor” condition. </a:t>
            </a:r>
          </a:p>
          <a:p>
            <a:pPr defTabSz="457200" eaLnBrk="1" hangingPunct="1"/>
            <a:endParaRPr lang="en-US" altLang="ja-JP" dirty="0" smtClean="0">
              <a:ea typeface="ヒラギノ角ゴ Pro W3" charset="0"/>
              <a:cs typeface="ヒラギノ角ゴ Pro W3" charset="0"/>
            </a:endParaRPr>
          </a:p>
          <a:p>
            <a:pPr defTabSz="457200" eaLnBrk="1" hangingPunct="1"/>
            <a:r>
              <a:rPr lang="en-US" altLang="ja-JP" dirty="0" smtClean="0">
                <a:ea typeface="ヒラギノ角ゴ Pro W3" charset="0"/>
                <a:cs typeface="ヒラギノ角ゴ Pro W3" charset="0"/>
              </a:rPr>
              <a:t> -</a:t>
            </a:r>
            <a:r>
              <a:rPr lang="en-US" altLang="ja-JP" dirty="0">
                <a:ea typeface="ヒラギノ角ゴ Pro W3" charset="0"/>
                <a:cs typeface="ヒラギノ角ゴ Pro W3" charset="0"/>
              </a:rPr>
              <a:t>SJP</a:t>
            </a:r>
          </a:p>
          <a:p>
            <a:pPr defTabSz="457200" eaLnBrk="1" hangingPunct="1"/>
            <a:endParaRPr lang="en-US" dirty="0" smtClean="0">
              <a:ea typeface="ヒラギノ角ゴ Pro W3" charset="0"/>
              <a:cs typeface="ヒラギノ角ゴ Pro W3" charset="0"/>
            </a:endParaRPr>
          </a:p>
          <a:p>
            <a:pPr defTabSz="457200" eaLnBrk="1" hangingPunct="1"/>
            <a:r>
              <a:rPr lang="en-US" dirty="0" smtClean="0">
                <a:ea typeface="ヒラギノ角ゴ Pro W3" charset="0"/>
                <a:cs typeface="ヒラギノ角ゴ Pro W3" charset="0"/>
              </a:rPr>
              <a:t>WRITTEN </a:t>
            </a:r>
            <a:r>
              <a:rPr lang="en-US" dirty="0">
                <a:ea typeface="ヒラギノ角ゴ Pro W3" charset="0"/>
                <a:cs typeface="ヒラギノ角ゴ Pro W3" charset="0"/>
              </a:rPr>
              <a:t>BY: Steven Pollock (CU-Boulder)</a:t>
            </a:r>
          </a:p>
          <a:p>
            <a:pPr defTabSz="457200" eaLnBrk="1" hangingPunct="1"/>
            <a:endParaRPr lang="en-US" b="1" dirty="0">
              <a:ea typeface="ヒラギノ角ゴ Pro W3" charset="0"/>
              <a:cs typeface="ヒラギノ角ゴ Pro W3" charset="0"/>
            </a:endParaRPr>
          </a:p>
          <a:p>
            <a:pPr defTabSz="457200" eaLnBrk="1" hangingPunct="1"/>
            <a:endParaRPr lang="en-US" dirty="0">
              <a:ea typeface="ヒラギノ角ゴ Pro W3" charset="0"/>
              <a:cs typeface="ヒラギノ角ゴ Pro W3" charset="0"/>
            </a:endParaRPr>
          </a:p>
        </p:txBody>
      </p:sp>
      <p:sp>
        <p:nvSpPr>
          <p:cNvPr id="150531"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eaLnBrk="1" hangingPunct="1"/>
            <a:fld id="{41E2EA97-E8F0-0A49-829A-0F10C9811612}" type="slidenum">
              <a:rPr lang="en-US" sz="1200">
                <a:ea typeface="ＭＳ Ｐゴシック" charset="0"/>
                <a:cs typeface="ＭＳ Ｐゴシック" charset="0"/>
              </a:rPr>
              <a:pPr algn="r" eaLnBrk="1" hangingPunct="1"/>
              <a:t>9</a:t>
            </a:fld>
            <a:endParaRPr lang="en-US" sz="120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C07BB-09A9-5A40-8A57-9933EF00D358}" type="slidenum">
              <a:rPr lang="en-US"/>
              <a:pPr/>
              <a:t>‹#›</a:t>
            </a:fld>
            <a:endParaRPr lang="en-US"/>
          </a:p>
        </p:txBody>
      </p:sp>
    </p:spTree>
    <p:extLst>
      <p:ext uri="{BB962C8B-B14F-4D97-AF65-F5344CB8AC3E}">
        <p14:creationId xmlns:p14="http://schemas.microsoft.com/office/powerpoint/2010/main" val="402755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57EEDA-4BC2-B244-BF8A-E9F2124995C7}" type="slidenum">
              <a:rPr lang="en-US"/>
              <a:pPr/>
              <a:t>‹#›</a:t>
            </a:fld>
            <a:endParaRPr lang="en-US"/>
          </a:p>
        </p:txBody>
      </p:sp>
    </p:spTree>
    <p:extLst>
      <p:ext uri="{BB962C8B-B14F-4D97-AF65-F5344CB8AC3E}">
        <p14:creationId xmlns:p14="http://schemas.microsoft.com/office/powerpoint/2010/main" val="400732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71F678-6B9E-4246-A718-C735FADDBBD4}" type="slidenum">
              <a:rPr lang="en-US"/>
              <a:pPr/>
              <a:t>‹#›</a:t>
            </a:fld>
            <a:endParaRPr lang="en-US"/>
          </a:p>
        </p:txBody>
      </p:sp>
    </p:spTree>
    <p:extLst>
      <p:ext uri="{BB962C8B-B14F-4D97-AF65-F5344CB8AC3E}">
        <p14:creationId xmlns:p14="http://schemas.microsoft.com/office/powerpoint/2010/main" val="37937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7BC4D3-F979-EC43-8A3D-C47A6F2BB467}" type="slidenum">
              <a:rPr lang="en-US"/>
              <a:pPr/>
              <a:t>‹#›</a:t>
            </a:fld>
            <a:endParaRPr lang="en-US"/>
          </a:p>
        </p:txBody>
      </p:sp>
    </p:spTree>
    <p:extLst>
      <p:ext uri="{BB962C8B-B14F-4D97-AF65-F5344CB8AC3E}">
        <p14:creationId xmlns:p14="http://schemas.microsoft.com/office/powerpoint/2010/main" val="305644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7CDCD-2383-D746-B4FE-307EDBA33472}" type="slidenum">
              <a:rPr lang="en-US"/>
              <a:pPr/>
              <a:t>‹#›</a:t>
            </a:fld>
            <a:endParaRPr lang="en-US"/>
          </a:p>
        </p:txBody>
      </p:sp>
    </p:spTree>
    <p:extLst>
      <p:ext uri="{BB962C8B-B14F-4D97-AF65-F5344CB8AC3E}">
        <p14:creationId xmlns:p14="http://schemas.microsoft.com/office/powerpoint/2010/main" val="367032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21A48A-80D1-124B-9C28-E987D8CAC8BE}" type="slidenum">
              <a:rPr lang="en-US"/>
              <a:pPr/>
              <a:t>‹#›</a:t>
            </a:fld>
            <a:endParaRPr lang="en-US"/>
          </a:p>
        </p:txBody>
      </p:sp>
    </p:spTree>
    <p:extLst>
      <p:ext uri="{BB962C8B-B14F-4D97-AF65-F5344CB8AC3E}">
        <p14:creationId xmlns:p14="http://schemas.microsoft.com/office/powerpoint/2010/main" val="16210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CA436A-9207-9249-876E-659E646200E8}" type="slidenum">
              <a:rPr lang="en-US"/>
              <a:pPr/>
              <a:t>‹#›</a:t>
            </a:fld>
            <a:endParaRPr lang="en-US"/>
          </a:p>
        </p:txBody>
      </p:sp>
    </p:spTree>
    <p:extLst>
      <p:ext uri="{BB962C8B-B14F-4D97-AF65-F5344CB8AC3E}">
        <p14:creationId xmlns:p14="http://schemas.microsoft.com/office/powerpoint/2010/main" val="128908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2E3A610-CCDC-7E47-BB9E-8EB451B461BD}" type="slidenum">
              <a:rPr lang="en-US"/>
              <a:pPr/>
              <a:t>‹#›</a:t>
            </a:fld>
            <a:endParaRPr lang="en-US"/>
          </a:p>
        </p:txBody>
      </p:sp>
    </p:spTree>
    <p:extLst>
      <p:ext uri="{BB962C8B-B14F-4D97-AF65-F5344CB8AC3E}">
        <p14:creationId xmlns:p14="http://schemas.microsoft.com/office/powerpoint/2010/main" val="355809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64094B-FAFA-D043-89B5-FC3C61C698CA}" type="slidenum">
              <a:rPr lang="en-US"/>
              <a:pPr/>
              <a:t>‹#›</a:t>
            </a:fld>
            <a:endParaRPr lang="en-US"/>
          </a:p>
        </p:txBody>
      </p:sp>
    </p:spTree>
    <p:extLst>
      <p:ext uri="{BB962C8B-B14F-4D97-AF65-F5344CB8AC3E}">
        <p14:creationId xmlns:p14="http://schemas.microsoft.com/office/powerpoint/2010/main" val="384936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76B3C-D753-B142-90A0-BF46B3EAD5AD}" type="slidenum">
              <a:rPr lang="en-US"/>
              <a:pPr/>
              <a:t>‹#›</a:t>
            </a:fld>
            <a:endParaRPr lang="en-US"/>
          </a:p>
        </p:txBody>
      </p:sp>
    </p:spTree>
    <p:extLst>
      <p:ext uri="{BB962C8B-B14F-4D97-AF65-F5344CB8AC3E}">
        <p14:creationId xmlns:p14="http://schemas.microsoft.com/office/powerpoint/2010/main" val="167681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558E3F-1950-1D43-A2FD-2F1BF3FB37A1}" type="slidenum">
              <a:rPr lang="en-US"/>
              <a:pPr/>
              <a:t>‹#›</a:t>
            </a:fld>
            <a:endParaRPr lang="en-US"/>
          </a:p>
        </p:txBody>
      </p:sp>
    </p:spTree>
    <p:extLst>
      <p:ext uri="{BB962C8B-B14F-4D97-AF65-F5344CB8AC3E}">
        <p14:creationId xmlns:p14="http://schemas.microsoft.com/office/powerpoint/2010/main" val="34517643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3FEB7363-4CCF-6542-AFE7-01BD23AC73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cs typeface="+mn-cs"/>
        </a:defRPr>
      </a:lvl2pPr>
      <a:lvl3pPr marL="1143000" indent="-228600" algn="l" rtl="0" fontAlgn="base">
        <a:spcBef>
          <a:spcPct val="20000"/>
        </a:spcBef>
        <a:spcAft>
          <a:spcPct val="0"/>
        </a:spcAft>
        <a:buChar char="•"/>
        <a:defRPr sz="20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8" Type="http://schemas.openxmlformats.org/officeDocument/2006/relationships/oleObject" Target="../embeddings/oleObject3.bin"/><Relationship Id="rId9" Type="http://schemas.openxmlformats.org/officeDocument/2006/relationships/image" Target="../media/image5.emf"/><Relationship Id="rId10" Type="http://schemas.openxmlformats.org/officeDocument/2006/relationships/oleObject" Target="../embeddings/oleObject4.bin"/><Relationship Id="rId11"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5.bin"/><Relationship Id="rId5" Type="http://schemas.openxmlformats.org/officeDocument/2006/relationships/image" Target="../media/image7.wmf"/><Relationship Id="rId6" Type="http://schemas.openxmlformats.org/officeDocument/2006/relationships/oleObject" Target="../embeddings/oleObject6.bin"/><Relationship Id="rId7" Type="http://schemas.openxmlformats.org/officeDocument/2006/relationships/image" Target="../media/image8.wmf"/><Relationship Id="rId8" Type="http://schemas.openxmlformats.org/officeDocument/2006/relationships/oleObject" Target="../embeddings/oleObject7.bin"/><Relationship Id="rId9" Type="http://schemas.openxmlformats.org/officeDocument/2006/relationships/image" Target="../media/image9.wmf"/><Relationship Id="rId10" Type="http://schemas.openxmlformats.org/officeDocument/2006/relationships/oleObject" Target="../embeddings/oleObject8.bin"/><Relationship Id="rId11" Type="http://schemas.openxmlformats.org/officeDocument/2006/relationships/image" Target="../media/image10.e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idx="4294967295"/>
          </p:nvPr>
        </p:nvSpPr>
        <p:spPr/>
        <p:txBody>
          <a:bodyPr/>
          <a:lstStyle/>
          <a:p>
            <a:r>
              <a:rPr lang="en-US">
                <a:latin typeface="Arial" charset="0"/>
                <a:ea typeface="ヒラギノ角ゴ Pro W3" charset="0"/>
                <a:cs typeface="ヒラギノ角ゴ Pro W3" charset="0"/>
              </a:rPr>
              <a:t>BOUNDARY VALUE PROBLEMS WITH DIELECTRICS</a:t>
            </a:r>
          </a:p>
        </p:txBody>
      </p:sp>
    </p:spTree>
    <p:extLst>
      <p:ext uri="{BB962C8B-B14F-4D97-AF65-F5344CB8AC3E}">
        <p14:creationId xmlns:p14="http://schemas.microsoft.com/office/powerpoint/2010/main" val="256837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p:txBody>
          <a:bodyPr/>
          <a:lstStyle/>
          <a:p>
            <a:r>
              <a:rPr lang="en-US">
                <a:latin typeface="Arial" charset="0"/>
                <a:ea typeface="ヒラギノ角ゴ Pro W3" charset="0"/>
                <a:cs typeface="ヒラギノ角ゴ Pro W3" charset="0"/>
              </a:rPr>
              <a:t>Class Activities</a:t>
            </a:r>
          </a:p>
        </p:txBody>
      </p:sp>
      <p:graphicFrame>
        <p:nvGraphicFramePr>
          <p:cNvPr id="29698" name="Object 2"/>
          <p:cNvGraphicFramePr>
            <a:graphicFrameLocks noChangeAspect="1"/>
          </p:cNvGraphicFramePr>
          <p:nvPr/>
        </p:nvGraphicFramePr>
        <p:xfrm>
          <a:off x="1625600" y="2401888"/>
          <a:ext cx="6715125" cy="2014537"/>
        </p:xfrm>
        <a:graphic>
          <a:graphicData uri="http://schemas.openxmlformats.org/presentationml/2006/ole">
            <mc:AlternateContent xmlns:mc="http://schemas.openxmlformats.org/markup-compatibility/2006">
              <mc:Choice xmlns:v="urn:schemas-microsoft-com:vml" Requires="v">
                <p:oleObj spid="_x0000_s391169" name="Document" r:id="rId3" imgW="5486400" imgH="1645920" progId="Word.Document.8">
                  <p:embed/>
                </p:oleObj>
              </mc:Choice>
              <mc:Fallback>
                <p:oleObj name="Document" r:id="rId3" imgW="5486400" imgH="16459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5600" y="2401888"/>
                        <a:ext cx="6715125" cy="2014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43264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idx="4294967295"/>
          </p:nvPr>
        </p:nvSpPr>
        <p:spPr>
          <a:xfrm>
            <a:off x="474132" y="440270"/>
            <a:ext cx="8822268" cy="3789363"/>
          </a:xfrm>
        </p:spPr>
        <p:txBody>
          <a:bodyPr/>
          <a:lstStyle/>
          <a:p>
            <a:pPr algn="l" eaLnBrk="1" hangingPunct="1"/>
            <a:r>
              <a:rPr lang="en-US" sz="3200" dirty="0">
                <a:latin typeface="Arial" charset="0"/>
                <a:ea typeface="ヒラギノ角ゴ Pro W3" charset="0"/>
                <a:cs typeface="ヒラギノ角ゴ Pro W3" charset="0"/>
              </a:rPr>
              <a:t>You have a straight boundary between two linear dielectric materials (</a:t>
            </a:r>
            <a:r>
              <a:rPr lang="en-US" sz="3200" dirty="0">
                <a:latin typeface="Symbol" charset="0"/>
                <a:ea typeface="ヒラギノ角ゴ Pro W3" charset="0"/>
                <a:cs typeface="ヒラギノ角ゴ Pro W3" charset="0"/>
                <a:sym typeface="Symbol" charset="0"/>
              </a:rPr>
              <a:t></a:t>
            </a:r>
            <a:r>
              <a:rPr lang="en-US" sz="3200" baseline="-25000" dirty="0">
                <a:latin typeface="Arial" charset="0"/>
                <a:ea typeface="ヒラギノ角ゴ Pro W3" charset="0"/>
                <a:cs typeface="ヒラギノ角ゴ Pro W3" charset="0"/>
              </a:rPr>
              <a:t>r</a:t>
            </a:r>
            <a:r>
              <a:rPr lang="en-US" sz="3200" dirty="0">
                <a:latin typeface="Arial" charset="0"/>
                <a:ea typeface="ヒラギノ角ゴ Pro W3" charset="0"/>
                <a:cs typeface="ヒラギノ角ゴ Pro W3" charset="0"/>
              </a:rPr>
              <a:t> has one value above, another below, the boundary) </a:t>
            </a:r>
            <a:r>
              <a:rPr lang="en-US" sz="3200" dirty="0" smtClean="0">
                <a:latin typeface="Arial" charset="0"/>
                <a:ea typeface="ヒラギノ角ゴ Pro W3" charset="0"/>
                <a:cs typeface="ヒラギノ角ゴ Pro W3" charset="0"/>
              </a:rPr>
              <a:t/>
            </a:r>
            <a:br>
              <a:rPr lang="en-US" sz="3200" dirty="0" smtClean="0">
                <a:latin typeface="Arial" charset="0"/>
                <a:ea typeface="ヒラギノ角ゴ Pro W3" charset="0"/>
                <a:cs typeface="ヒラギノ角ゴ Pro W3" charset="0"/>
              </a:rPr>
            </a:br>
            <a:r>
              <a:rPr lang="en-US" sz="3200" dirty="0" smtClean="0">
                <a:latin typeface="Arial" charset="0"/>
                <a:ea typeface="ヒラギノ角ゴ Pro W3" charset="0"/>
                <a:cs typeface="ヒラギノ角ゴ Pro W3" charset="0"/>
              </a:rPr>
              <a:t>There </a:t>
            </a:r>
            <a:r>
              <a:rPr lang="en-US" sz="3200" dirty="0">
                <a:latin typeface="Arial" charset="0"/>
                <a:ea typeface="ヒラギノ角ゴ Pro W3" charset="0"/>
                <a:cs typeface="ヒラギノ角ゴ Pro W3" charset="0"/>
              </a:rPr>
              <a:t>are no free charges in the regions considered.  </a:t>
            </a:r>
            <a:br>
              <a:rPr lang="en-US" sz="3200" dirty="0">
                <a:latin typeface="Arial" charset="0"/>
                <a:ea typeface="ヒラギノ角ゴ Pro W3" charset="0"/>
                <a:cs typeface="ヒラギノ角ゴ Pro W3" charset="0"/>
              </a:rPr>
            </a:br>
            <a:r>
              <a:rPr lang="en-US" sz="3200" dirty="0">
                <a:solidFill>
                  <a:schemeClr val="accent2"/>
                </a:solidFill>
                <a:latin typeface="Arial" charset="0"/>
                <a:ea typeface="ヒラギノ角ゴ Pro W3" charset="0"/>
                <a:cs typeface="ヒラギノ角ゴ Pro W3" charset="0"/>
              </a:rPr>
              <a:t>What </a:t>
            </a:r>
            <a:r>
              <a:rPr lang="en-US" sz="3200" dirty="0" smtClean="0">
                <a:solidFill>
                  <a:schemeClr val="accent2"/>
                </a:solidFill>
                <a:latin typeface="Arial" charset="0"/>
                <a:ea typeface="ヒラギノ角ゴ Pro W3" charset="0"/>
                <a:cs typeface="ヒラギノ角ゴ Pro W3" charset="0"/>
              </a:rPr>
              <a:t>MUST be continuous </a:t>
            </a:r>
            <a:r>
              <a:rPr lang="en-US" sz="3200" dirty="0">
                <a:solidFill>
                  <a:schemeClr val="accent2"/>
                </a:solidFill>
                <a:latin typeface="Arial" charset="0"/>
                <a:ea typeface="ヒラギノ角ゴ Pro W3" charset="0"/>
                <a:cs typeface="ヒラギノ角ゴ Pro W3" charset="0"/>
              </a:rPr>
              <a:t>across the </a:t>
            </a:r>
            <a:r>
              <a:rPr lang="en-US" sz="3200" dirty="0" err="1" smtClean="0">
                <a:solidFill>
                  <a:schemeClr val="accent2"/>
                </a:solidFill>
                <a:latin typeface="Arial" charset="0"/>
                <a:ea typeface="ヒラギノ角ゴ Pro W3" charset="0"/>
                <a:cs typeface="ヒラギノ角ゴ Pro W3" charset="0"/>
              </a:rPr>
              <a:t>b’ndary</a:t>
            </a:r>
            <a:r>
              <a:rPr lang="en-US" sz="3200" dirty="0">
                <a:solidFill>
                  <a:schemeClr val="accent2"/>
                </a:solidFill>
                <a:latin typeface="Arial" charset="0"/>
                <a:ea typeface="ヒラギノ角ゴ Pro W3" charset="0"/>
                <a:cs typeface="ヒラギノ角ゴ Pro W3" charset="0"/>
              </a:rPr>
              <a:t>?</a:t>
            </a:r>
            <a:r>
              <a:rPr lang="en-US" sz="3200" dirty="0">
                <a:latin typeface="Arial" charset="0"/>
                <a:ea typeface="ヒラギノ角ゴ Pro W3" charset="0"/>
                <a:cs typeface="ヒラギノ角ゴ Pro W3" charset="0"/>
              </a:rPr>
              <a:t/>
            </a:r>
            <a:br>
              <a:rPr lang="en-US" sz="3200" dirty="0">
                <a:latin typeface="Arial" charset="0"/>
                <a:ea typeface="ヒラギノ角ゴ Pro W3" charset="0"/>
                <a:cs typeface="ヒラギノ角ゴ Pro W3" charset="0"/>
              </a:rPr>
            </a:br>
            <a:r>
              <a:rPr lang="en-US" sz="3200" dirty="0" err="1">
                <a:latin typeface="Arial" charset="0"/>
                <a:ea typeface="ヒラギノ角ゴ Pro W3" charset="0"/>
                <a:cs typeface="ヒラギノ角ゴ Pro W3" charset="0"/>
              </a:rPr>
              <a:t>i</a:t>
            </a:r>
            <a:r>
              <a:rPr lang="en-US" sz="3200" dirty="0">
                <a:latin typeface="Arial" charset="0"/>
                <a:ea typeface="ヒラギノ角ゴ Pro W3" charset="0"/>
                <a:cs typeface="ヒラギノ角ゴ Pro W3" charset="0"/>
              </a:rPr>
              <a:t>) E(parallel)       ii) E(perpendicular)</a:t>
            </a:r>
            <a:br>
              <a:rPr lang="en-US" sz="3200" dirty="0">
                <a:latin typeface="Arial" charset="0"/>
                <a:ea typeface="ヒラギノ角ゴ Pro W3" charset="0"/>
                <a:cs typeface="ヒラギノ角ゴ Pro W3" charset="0"/>
              </a:rPr>
            </a:br>
            <a:r>
              <a:rPr lang="en-US" sz="3200" dirty="0">
                <a:latin typeface="Arial" charset="0"/>
                <a:ea typeface="ヒラギノ角ゴ Pro W3" charset="0"/>
                <a:cs typeface="ヒラギノ角ゴ Pro W3" charset="0"/>
              </a:rPr>
              <a:t>iii) D(parallel)     iv) D(perpendicular)</a:t>
            </a:r>
            <a:r>
              <a:rPr lang="en-US" dirty="0">
                <a:latin typeface="Arial" charset="0"/>
                <a:ea typeface="ヒラギノ角ゴ Pro W3" charset="0"/>
                <a:cs typeface="ヒラギノ角ゴ Pro W3" charset="0"/>
              </a:rPr>
              <a:t> </a:t>
            </a:r>
          </a:p>
        </p:txBody>
      </p:sp>
      <p:sp>
        <p:nvSpPr>
          <p:cNvPr id="137218" name="Rectangle 4"/>
          <p:cNvSpPr>
            <a:spLocks noGrp="1" noChangeArrowheads="1"/>
          </p:cNvSpPr>
          <p:nvPr>
            <p:ph type="body" sz="half" idx="4294967295"/>
          </p:nvPr>
        </p:nvSpPr>
        <p:spPr>
          <a:xfrm>
            <a:off x="663575" y="4749800"/>
            <a:ext cx="7772400" cy="1533525"/>
          </a:xfrm>
        </p:spPr>
        <p:txBody>
          <a:bodyPr/>
          <a:lstStyle/>
          <a:p>
            <a:pPr eaLnBrk="1" hangingPunct="1">
              <a:lnSpc>
                <a:spcPct val="90000"/>
              </a:lnSpc>
              <a:buFontTx/>
              <a:buAutoNum type="alphaUcParenR"/>
            </a:pPr>
            <a:r>
              <a:rPr lang="en-US" sz="3200">
                <a:latin typeface="Arial" charset="0"/>
                <a:ea typeface="ヒラギノ角ゴ Pro W3" charset="0"/>
                <a:cs typeface="ヒラギノ角ゴ Pro W3" charset="0"/>
              </a:rPr>
              <a:t> i and iii       B) ii and iv</a:t>
            </a:r>
          </a:p>
          <a:p>
            <a:pPr eaLnBrk="1" hangingPunct="1">
              <a:lnSpc>
                <a:spcPct val="90000"/>
              </a:lnSpc>
              <a:buFontTx/>
              <a:buNone/>
            </a:pPr>
            <a:r>
              <a:rPr lang="en-US" sz="3200">
                <a:latin typeface="Arial" charset="0"/>
                <a:ea typeface="ヒラギノ角ゴ Pro W3" charset="0"/>
                <a:cs typeface="ヒラギノ角ゴ Pro W3" charset="0"/>
              </a:rPr>
              <a:t>C) i and ii         D) iii and iv</a:t>
            </a:r>
          </a:p>
          <a:p>
            <a:pPr eaLnBrk="1" hangingPunct="1">
              <a:lnSpc>
                <a:spcPct val="90000"/>
              </a:lnSpc>
              <a:buFontTx/>
              <a:buNone/>
            </a:pPr>
            <a:r>
              <a:rPr lang="en-US" sz="3200">
                <a:latin typeface="Arial" charset="0"/>
                <a:ea typeface="ヒラギノ角ゴ Pro W3" charset="0"/>
                <a:cs typeface="ヒラギノ角ゴ Pro W3" charset="0"/>
              </a:rPr>
              <a:t>E) Some other combination!</a:t>
            </a:r>
            <a:endParaRPr lang="en-US" sz="1600">
              <a:latin typeface="Times New Roman" charset="0"/>
              <a:ea typeface="ヒラギノ角ゴ Pro W3" charset="0"/>
              <a:cs typeface="ヒラギノ角ゴ Pro W3" charset="0"/>
            </a:endParaRPr>
          </a:p>
          <a:p>
            <a:pPr eaLnBrk="1" hangingPunct="1">
              <a:lnSpc>
                <a:spcPct val="90000"/>
              </a:lnSpc>
            </a:pPr>
            <a:endParaRPr lang="en-US" sz="1600">
              <a:latin typeface="Arial" charset="0"/>
              <a:ea typeface="ヒラギノ角ゴ Pro W3" charset="0"/>
              <a:cs typeface="ヒラギノ角ゴ Pro W3" charset="0"/>
            </a:endParaRPr>
          </a:p>
        </p:txBody>
      </p:sp>
      <p:sp>
        <p:nvSpPr>
          <p:cNvPr id="137219" name="Text Box 4"/>
          <p:cNvSpPr txBox="1">
            <a:spLocks noChangeArrowheads="1"/>
          </p:cNvSpPr>
          <p:nvPr/>
        </p:nvSpPr>
        <p:spPr bwMode="auto">
          <a:xfrm>
            <a:off x="123825" y="82550"/>
            <a:ext cx="71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sz="2000"/>
              <a:t>4.10a</a:t>
            </a:r>
            <a:endParaRPr lang="en-US"/>
          </a:p>
        </p:txBody>
      </p:sp>
    </p:spTree>
    <p:extLst>
      <p:ext uri="{BB962C8B-B14F-4D97-AF65-F5344CB8AC3E}">
        <p14:creationId xmlns:p14="http://schemas.microsoft.com/office/powerpoint/2010/main" val="364455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Line 1026"/>
          <p:cNvSpPr>
            <a:spLocks noChangeShapeType="1"/>
          </p:cNvSpPr>
          <p:nvPr/>
        </p:nvSpPr>
        <p:spPr bwMode="auto">
          <a:xfrm>
            <a:off x="109031" y="4181475"/>
            <a:ext cx="55705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9266" name="Line 1027"/>
          <p:cNvSpPr>
            <a:spLocks noChangeShapeType="1"/>
          </p:cNvSpPr>
          <p:nvPr/>
        </p:nvSpPr>
        <p:spPr bwMode="auto">
          <a:xfrm flipV="1">
            <a:off x="1636206" y="4237038"/>
            <a:ext cx="1004888" cy="1184275"/>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267" name="Line 1028"/>
          <p:cNvSpPr>
            <a:spLocks noChangeShapeType="1"/>
          </p:cNvSpPr>
          <p:nvPr/>
        </p:nvSpPr>
        <p:spPr bwMode="auto">
          <a:xfrm flipV="1">
            <a:off x="2723644" y="2597150"/>
            <a:ext cx="584200" cy="1501775"/>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268" name="Text Box 1029"/>
          <p:cNvSpPr txBox="1">
            <a:spLocks noChangeArrowheads="1"/>
          </p:cNvSpPr>
          <p:nvPr/>
        </p:nvSpPr>
        <p:spPr bwMode="auto">
          <a:xfrm>
            <a:off x="3063369" y="4935538"/>
            <a:ext cx="194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a:t>Region </a:t>
            </a:r>
            <a:r>
              <a:rPr lang="en-US" dirty="0" smtClean="0"/>
              <a:t>1 </a:t>
            </a:r>
            <a:r>
              <a:rPr lang="en-US" dirty="0"/>
              <a:t>(</a:t>
            </a:r>
            <a:r>
              <a:rPr lang="en-US" dirty="0" smtClean="0">
                <a:latin typeface="Symbol" charset="0"/>
                <a:sym typeface="Symbol" charset="0"/>
              </a:rPr>
              <a:t></a:t>
            </a:r>
            <a:r>
              <a:rPr lang="en-US" baseline="-25000" dirty="0">
                <a:latin typeface="Symbol" charset="0"/>
                <a:sym typeface="Symbol" charset="0"/>
              </a:rPr>
              <a:t>1</a:t>
            </a:r>
            <a:r>
              <a:rPr lang="en-US" dirty="0" smtClean="0"/>
              <a:t>) </a:t>
            </a:r>
            <a:endParaRPr lang="en-US" dirty="0"/>
          </a:p>
        </p:txBody>
      </p:sp>
      <p:sp>
        <p:nvSpPr>
          <p:cNvPr id="139269" name="Text Box 1030"/>
          <p:cNvSpPr>
            <a:spLocks noGrp="1" noChangeArrowheads="1"/>
          </p:cNvSpPr>
          <p:nvPr>
            <p:ph type="ctrTitle"/>
          </p:nvPr>
        </p:nvSpPr>
        <p:spPr>
          <a:xfrm>
            <a:off x="642938" y="655638"/>
            <a:ext cx="7772400" cy="1143000"/>
          </a:xfrm>
          <a:noFill/>
        </p:spPr>
        <p:txBody>
          <a:bodyPr/>
          <a:lstStyle/>
          <a:p>
            <a:pPr algn="l"/>
            <a:r>
              <a:rPr lang="en-US">
                <a:solidFill>
                  <a:schemeClr val="tx1"/>
                </a:solidFill>
                <a:latin typeface="Arial" charset="0"/>
                <a:ea typeface="ヒラギノ角ゴ Pro W3" charset="0"/>
                <a:cs typeface="ヒラギノ角ゴ Pro W3" charset="0"/>
              </a:rPr>
              <a:t>Two different dielectrics meet at a boundary. </a:t>
            </a:r>
            <a:br>
              <a:rPr lang="en-US">
                <a:solidFill>
                  <a:schemeClr val="tx1"/>
                </a:solidFill>
                <a:latin typeface="Arial" charset="0"/>
                <a:ea typeface="ヒラギノ角ゴ Pro W3" charset="0"/>
                <a:cs typeface="ヒラギノ角ゴ Pro W3" charset="0"/>
              </a:rPr>
            </a:br>
            <a:r>
              <a:rPr lang="en-US">
                <a:solidFill>
                  <a:schemeClr val="tx1"/>
                </a:solidFill>
                <a:latin typeface="Arial" charset="0"/>
                <a:ea typeface="ヒラギノ角ゴ Pro W3" charset="0"/>
                <a:cs typeface="ヒラギノ角ゴ Pro W3" charset="0"/>
              </a:rPr>
              <a:t>The E field in each region near the boundary is shown.</a:t>
            </a:r>
            <a:br>
              <a:rPr lang="en-US">
                <a:solidFill>
                  <a:schemeClr val="tx1"/>
                </a:solidFill>
                <a:latin typeface="Arial" charset="0"/>
                <a:ea typeface="ヒラギノ角ゴ Pro W3" charset="0"/>
                <a:cs typeface="ヒラギノ角ゴ Pro W3" charset="0"/>
              </a:rPr>
            </a:br>
            <a:r>
              <a:rPr lang="en-US">
                <a:solidFill>
                  <a:schemeClr val="tx1"/>
                </a:solidFill>
                <a:latin typeface="Arial" charset="0"/>
                <a:ea typeface="ヒラギノ角ゴ Pro W3" charset="0"/>
                <a:cs typeface="ヒラギノ角ゴ Pro W3" charset="0"/>
              </a:rPr>
              <a:t>There are no free charges in the region shown. </a:t>
            </a:r>
            <a:br>
              <a:rPr lang="en-US">
                <a:solidFill>
                  <a:schemeClr val="tx1"/>
                </a:solidFill>
                <a:latin typeface="Arial" charset="0"/>
                <a:ea typeface="ヒラギノ角ゴ Pro W3" charset="0"/>
                <a:cs typeface="ヒラギノ角ゴ Pro W3" charset="0"/>
              </a:rPr>
            </a:br>
            <a:r>
              <a:rPr lang="en-US">
                <a:solidFill>
                  <a:schemeClr val="accent2"/>
                </a:solidFill>
                <a:latin typeface="Arial" charset="0"/>
                <a:ea typeface="ヒラギノ角ゴ Pro W3" charset="0"/>
                <a:cs typeface="ヒラギノ角ゴ Pro W3" charset="0"/>
              </a:rPr>
              <a:t>What can we conclude about tan(</a:t>
            </a:r>
            <a:r>
              <a:rPr lang="en-US">
                <a:solidFill>
                  <a:schemeClr val="accent2"/>
                </a:solidFill>
                <a:latin typeface="Symbol" charset="0"/>
                <a:ea typeface="ヒラギノ角ゴ Pro W3" charset="0"/>
                <a:cs typeface="ヒラギノ角ゴ Pro W3" charset="0"/>
                <a:sym typeface="Symbol" charset="0"/>
              </a:rPr>
              <a:t></a:t>
            </a:r>
            <a:r>
              <a:rPr lang="en-US" baseline="-25000">
                <a:solidFill>
                  <a:schemeClr val="accent2"/>
                </a:solidFill>
                <a:latin typeface="Arial" charset="0"/>
                <a:ea typeface="ヒラギノ角ゴ Pro W3" charset="0"/>
                <a:cs typeface="ヒラギノ角ゴ Pro W3" charset="0"/>
              </a:rPr>
              <a:t>1</a:t>
            </a:r>
            <a:r>
              <a:rPr lang="en-US">
                <a:solidFill>
                  <a:schemeClr val="accent2"/>
                </a:solidFill>
                <a:latin typeface="Arial" charset="0"/>
                <a:ea typeface="ヒラギノ角ゴ Pro W3" charset="0"/>
                <a:cs typeface="ヒラギノ角ゴ Pro W3" charset="0"/>
              </a:rPr>
              <a:t>)/tan(</a:t>
            </a:r>
            <a:r>
              <a:rPr lang="en-US">
                <a:solidFill>
                  <a:schemeClr val="accent2"/>
                </a:solidFill>
                <a:latin typeface="Symbol" charset="0"/>
                <a:ea typeface="ヒラギノ角ゴ Pro W3" charset="0"/>
                <a:cs typeface="ヒラギノ角ゴ Pro W3" charset="0"/>
                <a:sym typeface="Symbol" charset="0"/>
              </a:rPr>
              <a:t></a:t>
            </a:r>
            <a:r>
              <a:rPr lang="en-US" baseline="-25000">
                <a:solidFill>
                  <a:schemeClr val="accent2"/>
                </a:solidFill>
                <a:latin typeface="Arial" charset="0"/>
                <a:ea typeface="ヒラギノ角ゴ Pro W3" charset="0"/>
                <a:cs typeface="ヒラギノ角ゴ Pro W3" charset="0"/>
              </a:rPr>
              <a:t>2</a:t>
            </a:r>
            <a:r>
              <a:rPr lang="en-US">
                <a:solidFill>
                  <a:schemeClr val="accent2"/>
                </a:solidFill>
                <a:latin typeface="Arial" charset="0"/>
                <a:ea typeface="ヒラギノ角ゴ Pro W3" charset="0"/>
                <a:cs typeface="ヒラギノ角ゴ Pro W3" charset="0"/>
              </a:rPr>
              <a:t>)?</a:t>
            </a:r>
            <a:r>
              <a:rPr lang="en-US">
                <a:solidFill>
                  <a:schemeClr val="tx1"/>
                </a:solidFill>
                <a:latin typeface="Arial" charset="0"/>
                <a:ea typeface="ヒラギノ角ゴ Pro W3" charset="0"/>
                <a:cs typeface="ヒラギノ角ゴ Pro W3" charset="0"/>
              </a:rPr>
              <a:t> </a:t>
            </a:r>
          </a:p>
        </p:txBody>
      </p:sp>
      <p:sp>
        <p:nvSpPr>
          <p:cNvPr id="139270" name="Text Box 1031"/>
          <p:cNvSpPr txBox="1">
            <a:spLocks noChangeArrowheads="1"/>
          </p:cNvSpPr>
          <p:nvPr/>
        </p:nvSpPr>
        <p:spPr bwMode="auto">
          <a:xfrm>
            <a:off x="3860294" y="3036888"/>
            <a:ext cx="194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a:t>Region </a:t>
            </a:r>
            <a:r>
              <a:rPr lang="en-US" dirty="0" smtClean="0"/>
              <a:t>2 </a:t>
            </a:r>
            <a:r>
              <a:rPr lang="en-US" dirty="0"/>
              <a:t>(</a:t>
            </a:r>
            <a:r>
              <a:rPr lang="en-US" dirty="0" smtClean="0">
                <a:latin typeface="Symbol" charset="0"/>
                <a:sym typeface="Symbol" charset="0"/>
              </a:rPr>
              <a:t></a:t>
            </a:r>
            <a:r>
              <a:rPr lang="en-US" baseline="-25000" dirty="0">
                <a:latin typeface="Symbol" charset="0"/>
                <a:sym typeface="Symbol" charset="0"/>
              </a:rPr>
              <a:t>2</a:t>
            </a:r>
            <a:r>
              <a:rPr lang="en-US" dirty="0" smtClean="0"/>
              <a:t>) </a:t>
            </a:r>
            <a:endParaRPr lang="en-US" dirty="0"/>
          </a:p>
        </p:txBody>
      </p:sp>
      <p:sp>
        <p:nvSpPr>
          <p:cNvPr id="139271" name="Line 1032"/>
          <p:cNvSpPr>
            <a:spLocks noChangeShapeType="1"/>
          </p:cNvSpPr>
          <p:nvPr/>
        </p:nvSpPr>
        <p:spPr bwMode="auto">
          <a:xfrm>
            <a:off x="2646915" y="2370138"/>
            <a:ext cx="0" cy="32194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9272" name="Arc 1033"/>
          <p:cNvSpPr>
            <a:spLocks/>
          </p:cNvSpPr>
          <p:nvPr/>
        </p:nvSpPr>
        <p:spPr bwMode="auto">
          <a:xfrm>
            <a:off x="2726819" y="3178175"/>
            <a:ext cx="241300" cy="136525"/>
          </a:xfrm>
          <a:custGeom>
            <a:avLst/>
            <a:gdLst>
              <a:gd name="T0" fmla="*/ 0 w 21600"/>
              <a:gd name="T1" fmla="*/ 0 h 21600"/>
              <a:gd name="T2" fmla="*/ 2147483647 w 21600"/>
              <a:gd name="T3" fmla="*/ 217894292 h 21600"/>
              <a:gd name="T4" fmla="*/ 0 w 21600"/>
              <a:gd name="T5" fmla="*/ 21789429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3" name="Text Box 1034"/>
          <p:cNvSpPr txBox="1">
            <a:spLocks noChangeArrowheads="1"/>
          </p:cNvSpPr>
          <p:nvPr/>
        </p:nvSpPr>
        <p:spPr bwMode="auto">
          <a:xfrm>
            <a:off x="2685014" y="2781300"/>
            <a:ext cx="4591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latin typeface="Symbol" charset="0"/>
                <a:sym typeface="Symbol" charset="0"/>
              </a:rPr>
              <a:t></a:t>
            </a:r>
            <a:r>
              <a:rPr lang="en-US" baseline="-25000" dirty="0">
                <a:sym typeface="Symbol" charset="0"/>
              </a:rPr>
              <a:t>2</a:t>
            </a:r>
            <a:endParaRPr lang="en-US" baseline="-25000" dirty="0"/>
          </a:p>
        </p:txBody>
      </p:sp>
      <p:sp>
        <p:nvSpPr>
          <p:cNvPr id="139274" name="Text Box 1035"/>
          <p:cNvSpPr txBox="1">
            <a:spLocks noChangeArrowheads="1"/>
          </p:cNvSpPr>
          <p:nvPr/>
        </p:nvSpPr>
        <p:spPr bwMode="auto">
          <a:xfrm>
            <a:off x="2296606" y="4622800"/>
            <a:ext cx="4591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latin typeface="Symbol" charset="0"/>
                <a:sym typeface="Symbol" charset="0"/>
              </a:rPr>
              <a:t></a:t>
            </a:r>
            <a:r>
              <a:rPr lang="en-US" baseline="-25000" dirty="0">
                <a:sym typeface="Symbol" charset="0"/>
              </a:rPr>
              <a:t>1</a:t>
            </a:r>
            <a:endParaRPr lang="en-US" baseline="-25000" dirty="0"/>
          </a:p>
        </p:txBody>
      </p:sp>
      <p:sp>
        <p:nvSpPr>
          <p:cNvPr id="139275" name="Arc 1036"/>
          <p:cNvSpPr>
            <a:spLocks/>
          </p:cNvSpPr>
          <p:nvPr/>
        </p:nvSpPr>
        <p:spPr bwMode="auto">
          <a:xfrm rot="5400000" flipV="1">
            <a:off x="2291844" y="4862513"/>
            <a:ext cx="241300" cy="2476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6" name="Text Box 1037"/>
          <p:cNvSpPr txBox="1">
            <a:spLocks noChangeArrowheads="1"/>
          </p:cNvSpPr>
          <p:nvPr/>
        </p:nvSpPr>
        <p:spPr bwMode="auto">
          <a:xfrm>
            <a:off x="3133219" y="3248025"/>
            <a:ext cx="504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t>E</a:t>
            </a:r>
            <a:r>
              <a:rPr lang="en-US" baseline="-25000" dirty="0"/>
              <a:t>2</a:t>
            </a:r>
            <a:endParaRPr lang="en-US" dirty="0"/>
          </a:p>
        </p:txBody>
      </p:sp>
      <p:sp>
        <p:nvSpPr>
          <p:cNvPr id="139277" name="Text Box 1038"/>
          <p:cNvSpPr txBox="1">
            <a:spLocks noChangeArrowheads="1"/>
          </p:cNvSpPr>
          <p:nvPr/>
        </p:nvSpPr>
        <p:spPr bwMode="auto">
          <a:xfrm>
            <a:off x="1428244" y="4611688"/>
            <a:ext cx="504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t>E</a:t>
            </a:r>
            <a:r>
              <a:rPr lang="en-US" baseline="-25000" dirty="0"/>
              <a:t>1</a:t>
            </a:r>
            <a:endParaRPr lang="en-US" dirty="0"/>
          </a:p>
        </p:txBody>
      </p:sp>
      <p:sp>
        <p:nvSpPr>
          <p:cNvPr id="2" name="TextBox 1"/>
          <p:cNvSpPr txBox="1"/>
          <p:nvPr/>
        </p:nvSpPr>
        <p:spPr>
          <a:xfrm>
            <a:off x="6654800" y="2692400"/>
            <a:ext cx="2159566" cy="830997"/>
          </a:xfrm>
          <a:prstGeom prst="rect">
            <a:avLst/>
          </a:prstGeom>
          <a:noFill/>
        </p:spPr>
        <p:txBody>
          <a:bodyPr wrap="none" rtlCol="0">
            <a:spAutoFit/>
          </a:bodyPr>
          <a:lstStyle/>
          <a:p>
            <a:pPr marL="457200" indent="-457200">
              <a:buAutoNum type="alphaUcParenR"/>
            </a:pPr>
            <a:r>
              <a:rPr lang="en-US" dirty="0" smtClean="0"/>
              <a:t>Done with I </a:t>
            </a:r>
          </a:p>
          <a:p>
            <a:pPr marL="457200" indent="-457200">
              <a:buAutoNum type="alphaUcParenR"/>
            </a:pPr>
            <a:r>
              <a:rPr lang="en-US" dirty="0" smtClean="0"/>
              <a:t>Not yet…</a:t>
            </a:r>
            <a:endParaRPr lang="en-US" dirty="0"/>
          </a:p>
        </p:txBody>
      </p:sp>
    </p:spTree>
    <p:extLst>
      <p:ext uri="{BB962C8B-B14F-4D97-AF65-F5344CB8AC3E}">
        <p14:creationId xmlns:p14="http://schemas.microsoft.com/office/powerpoint/2010/main" val="1094033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5634" name="Picture 2" descr="conductingsphe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09800"/>
            <a:ext cx="3279775" cy="3402013"/>
          </a:xfrm>
          <a:prstGeom prst="rect">
            <a:avLst/>
          </a:prstGeom>
          <a:noFill/>
          <a:extLst>
            <a:ext uri="{909E8E84-426E-40dd-AFC4-6F175D3DCCD1}">
              <a14:hiddenFill xmlns:a14="http://schemas.microsoft.com/office/drawing/2010/main">
                <a:solidFill>
                  <a:srgbClr val="FFFFFF"/>
                </a:solidFill>
              </a14:hiddenFill>
            </a:ext>
          </a:extLst>
        </p:spPr>
      </p:pic>
      <p:sp>
        <p:nvSpPr>
          <p:cNvPr id="325635" name="Rectangle 2"/>
          <p:cNvSpPr>
            <a:spLocks noGrp="1" noChangeArrowheads="1"/>
          </p:cNvSpPr>
          <p:nvPr>
            <p:ph type="title" idx="4294967295"/>
          </p:nvPr>
        </p:nvSpPr>
        <p:spPr>
          <a:xfrm>
            <a:off x="795867" y="28575"/>
            <a:ext cx="8189383" cy="2590800"/>
          </a:xfrm>
        </p:spPr>
        <p:txBody>
          <a:bodyPr anchor="t"/>
          <a:lstStyle/>
          <a:p>
            <a:pPr algn="l"/>
            <a:r>
              <a:rPr lang="en-US" sz="3600" dirty="0"/>
              <a:t>You put a conducting sphere in a uniform E-field. How </a:t>
            </a:r>
            <a:r>
              <a:rPr lang="en-US" sz="3600" dirty="0" smtClean="0"/>
              <a:t>does the </a:t>
            </a:r>
            <a:r>
              <a:rPr lang="en-US" sz="3600" dirty="0"/>
              <a:t>surface charge </a:t>
            </a:r>
            <a:r>
              <a:rPr lang="en-US" sz="3600" dirty="0" smtClean="0"/>
              <a:t>depend </a:t>
            </a:r>
            <a:r>
              <a:rPr lang="en-US" sz="3600" dirty="0"/>
              <a:t>on the polar angle (</a:t>
            </a:r>
            <a:r>
              <a:rPr lang="en-US" sz="3600" dirty="0">
                <a:sym typeface="Symbol" charset="0"/>
              </a:rPr>
              <a:t></a:t>
            </a:r>
            <a:r>
              <a:rPr lang="en-US" sz="3600" dirty="0"/>
              <a:t>)?</a:t>
            </a:r>
            <a:br>
              <a:rPr lang="en-US" sz="3600" dirty="0"/>
            </a:br>
            <a:endParaRPr lang="en-US" sz="1000" dirty="0"/>
          </a:p>
        </p:txBody>
      </p:sp>
      <p:sp>
        <p:nvSpPr>
          <p:cNvPr id="325636" name="Rectangle 3"/>
          <p:cNvSpPr>
            <a:spLocks noGrp="1" noChangeArrowheads="1"/>
          </p:cNvSpPr>
          <p:nvPr>
            <p:ph type="body" sz="half" idx="4294967295"/>
          </p:nvPr>
        </p:nvSpPr>
        <p:spPr>
          <a:xfrm>
            <a:off x="0" y="3733800"/>
            <a:ext cx="9144000" cy="3124200"/>
          </a:xfrm>
        </p:spPr>
        <p:txBody>
          <a:bodyPr anchor="b"/>
          <a:lstStyle/>
          <a:p>
            <a:pPr>
              <a:lnSpc>
                <a:spcPct val="90000"/>
              </a:lnSpc>
            </a:pPr>
            <a:endParaRPr lang="en-US" sz="1600" dirty="0"/>
          </a:p>
          <a:p>
            <a:pPr>
              <a:lnSpc>
                <a:spcPct val="90000"/>
              </a:lnSpc>
              <a:buFontTx/>
              <a:buNone/>
            </a:pPr>
            <a:r>
              <a:rPr lang="en-US" sz="3300" dirty="0"/>
              <a:t>a) </a:t>
            </a:r>
            <a:r>
              <a:rPr lang="en-US" sz="3300" dirty="0" smtClean="0"/>
              <a:t> Uniform + on top half, </a:t>
            </a:r>
            <a:br>
              <a:rPr lang="en-US" sz="3300" dirty="0" smtClean="0"/>
            </a:br>
            <a:r>
              <a:rPr lang="en-US" sz="3300" dirty="0" smtClean="0"/>
              <a:t>  uniform – on bottom</a:t>
            </a:r>
            <a:endParaRPr lang="en-US" sz="3300" dirty="0"/>
          </a:p>
          <a:p>
            <a:pPr>
              <a:lnSpc>
                <a:spcPct val="90000"/>
              </a:lnSpc>
              <a:buFontTx/>
              <a:buNone/>
            </a:pPr>
            <a:r>
              <a:rPr lang="en-US" sz="3300" dirty="0"/>
              <a:t>b)  </a:t>
            </a:r>
            <a:r>
              <a:rPr lang="en-US" sz="3300" dirty="0" err="1"/>
              <a:t>cos</a:t>
            </a:r>
            <a:r>
              <a:rPr lang="en-US" sz="3300" dirty="0"/>
              <a:t>(</a:t>
            </a:r>
            <a:r>
              <a:rPr lang="en-US" sz="2900" dirty="0">
                <a:sym typeface="Symbol" charset="0"/>
              </a:rPr>
              <a:t></a:t>
            </a:r>
            <a:r>
              <a:rPr lang="en-US" sz="3300" dirty="0"/>
              <a:t>)</a:t>
            </a:r>
          </a:p>
          <a:p>
            <a:pPr>
              <a:lnSpc>
                <a:spcPct val="90000"/>
              </a:lnSpc>
              <a:buFontTx/>
              <a:buNone/>
            </a:pPr>
            <a:r>
              <a:rPr lang="en-US" sz="3300" dirty="0"/>
              <a:t>c)  sin(</a:t>
            </a:r>
            <a:r>
              <a:rPr lang="en-US" sz="2900" dirty="0">
                <a:sym typeface="Symbol" charset="0"/>
              </a:rPr>
              <a:t></a:t>
            </a:r>
            <a:r>
              <a:rPr lang="en-US" sz="3300" dirty="0"/>
              <a:t>)</a:t>
            </a:r>
          </a:p>
          <a:p>
            <a:pPr>
              <a:lnSpc>
                <a:spcPct val="90000"/>
              </a:lnSpc>
              <a:buFontTx/>
              <a:buNone/>
            </a:pPr>
            <a:r>
              <a:rPr lang="en-US" sz="3300" dirty="0"/>
              <a:t>d)  Nothing simple, it </a:t>
            </a:r>
            <a:r>
              <a:rPr lang="en-US" sz="3300" dirty="0" smtClean="0"/>
              <a:t>yields an infinite </a:t>
            </a:r>
            <a:r>
              <a:rPr lang="en-US" sz="3300" dirty="0"/>
              <a:t>series of </a:t>
            </a:r>
            <a:r>
              <a:rPr lang="en-US" sz="3300" dirty="0" err="1" smtClean="0"/>
              <a:t>cos</a:t>
            </a:r>
            <a:r>
              <a:rPr lang="ja-JP" altLang="en-US" sz="3300" dirty="0" smtClean="0"/>
              <a:t>’</a:t>
            </a:r>
            <a:r>
              <a:rPr lang="en-US" sz="3300" dirty="0" smtClean="0"/>
              <a:t>s </a:t>
            </a:r>
            <a:r>
              <a:rPr lang="en-US" sz="3300" dirty="0"/>
              <a:t>with coefficients.</a:t>
            </a:r>
          </a:p>
        </p:txBody>
      </p:sp>
      <p:sp>
        <p:nvSpPr>
          <p:cNvPr id="325637" name="Text Box 5"/>
          <p:cNvSpPr txBox="1">
            <a:spLocks noChangeArrowheads="1"/>
          </p:cNvSpPr>
          <p:nvPr/>
        </p:nvSpPr>
        <p:spPr bwMode="auto">
          <a:xfrm>
            <a:off x="103188" y="61913"/>
            <a:ext cx="63976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4.2a</a:t>
            </a:r>
          </a:p>
        </p:txBody>
      </p:sp>
    </p:spTree>
    <p:extLst>
      <p:ext uri="{BB962C8B-B14F-4D97-AF65-F5344CB8AC3E}">
        <p14:creationId xmlns:p14="http://schemas.microsoft.com/office/powerpoint/2010/main" val="242939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idx="4294967295"/>
          </p:nvPr>
        </p:nvSpPr>
        <p:spPr>
          <a:xfrm>
            <a:off x="1085850" y="523875"/>
            <a:ext cx="7858125" cy="1143000"/>
          </a:xfrm>
        </p:spPr>
        <p:txBody>
          <a:bodyPr anchor="t"/>
          <a:lstStyle/>
          <a:p>
            <a:pPr algn="l"/>
            <a:r>
              <a:rPr lang="en-US" sz="3600" dirty="0"/>
              <a:t>Now what if the sphere is a dielectric? How do you expect the bound surface charge to depend on the polar angle (</a:t>
            </a:r>
            <a:r>
              <a:rPr lang="en-US" sz="3600" dirty="0">
                <a:sym typeface="Symbol" charset="0"/>
              </a:rPr>
              <a:t></a:t>
            </a:r>
            <a:r>
              <a:rPr lang="en-US" sz="3600" dirty="0"/>
              <a:t>)?</a:t>
            </a:r>
            <a:r>
              <a:rPr lang="en-US" sz="4000" dirty="0"/>
              <a:t> </a:t>
            </a:r>
            <a:br>
              <a:rPr lang="en-US" sz="4000" dirty="0"/>
            </a:br>
            <a:endParaRPr lang="en-US" sz="4000" dirty="0"/>
          </a:p>
        </p:txBody>
      </p:sp>
      <p:sp>
        <p:nvSpPr>
          <p:cNvPr id="327683" name="Rectangle 4"/>
          <p:cNvSpPr>
            <a:spLocks noGrp="1" noChangeArrowheads="1"/>
          </p:cNvSpPr>
          <p:nvPr>
            <p:ph type="body" sz="half" idx="4294967295"/>
          </p:nvPr>
        </p:nvSpPr>
        <p:spPr>
          <a:xfrm>
            <a:off x="169330" y="3090340"/>
            <a:ext cx="9144000" cy="3429000"/>
          </a:xfrm>
        </p:spPr>
        <p:txBody>
          <a:bodyPr anchor="b"/>
          <a:lstStyle/>
          <a:p>
            <a:endParaRPr lang="en-US" sz="1400" dirty="0"/>
          </a:p>
          <a:p>
            <a:pPr marL="514350" indent="-514350">
              <a:buAutoNum type="alphaLcParenR"/>
            </a:pPr>
            <a:r>
              <a:rPr lang="en-US" sz="3200" dirty="0" smtClean="0"/>
              <a:t>Uniform </a:t>
            </a:r>
            <a:r>
              <a:rPr lang="en-US" sz="3200" dirty="0"/>
              <a:t>+ on top half, </a:t>
            </a:r>
            <a:br>
              <a:rPr lang="en-US" sz="3200" dirty="0"/>
            </a:br>
            <a:r>
              <a:rPr lang="en-US" sz="3200" dirty="0"/>
              <a:t>  uniform – on </a:t>
            </a:r>
            <a:r>
              <a:rPr lang="en-US" sz="3200" dirty="0" smtClean="0"/>
              <a:t>bottom</a:t>
            </a:r>
            <a:endParaRPr lang="en-US" sz="3200" dirty="0"/>
          </a:p>
          <a:p>
            <a:pPr marL="514350" indent="-514350">
              <a:buFontTx/>
              <a:buAutoNum type="alphaLcParenR" startAt="2"/>
            </a:pPr>
            <a:r>
              <a:rPr lang="en-US" sz="3200" dirty="0" err="1" smtClean="0"/>
              <a:t>cos</a:t>
            </a:r>
            <a:r>
              <a:rPr lang="en-US" sz="3200" dirty="0"/>
              <a:t>(</a:t>
            </a:r>
            <a:r>
              <a:rPr lang="en-US" sz="3200" dirty="0">
                <a:sym typeface="Symbol" charset="0"/>
              </a:rPr>
              <a:t></a:t>
            </a:r>
            <a:r>
              <a:rPr lang="en-US" sz="3200" dirty="0"/>
              <a:t>)</a:t>
            </a:r>
          </a:p>
          <a:p>
            <a:pPr marL="0" indent="0">
              <a:buNone/>
            </a:pPr>
            <a:r>
              <a:rPr lang="en-US" sz="3200" dirty="0"/>
              <a:t>c</a:t>
            </a:r>
            <a:r>
              <a:rPr lang="en-US" sz="3200" dirty="0" smtClean="0"/>
              <a:t>)  </a:t>
            </a:r>
            <a:r>
              <a:rPr lang="en-US" sz="3200" dirty="0"/>
              <a:t>Nothing simple, it </a:t>
            </a:r>
            <a:r>
              <a:rPr lang="en-US" sz="3200" dirty="0" smtClean="0"/>
              <a:t>yields an </a:t>
            </a:r>
            <a:r>
              <a:rPr lang="en-US" sz="3200" dirty="0"/>
              <a:t>infinite series of </a:t>
            </a:r>
            <a:r>
              <a:rPr lang="en-US" sz="3200" dirty="0" err="1" smtClean="0"/>
              <a:t>cos</a:t>
            </a:r>
            <a:r>
              <a:rPr lang="ja-JP" altLang="en-US" sz="3200" dirty="0" smtClean="0"/>
              <a:t>’</a:t>
            </a:r>
            <a:r>
              <a:rPr lang="en-US" sz="3200" dirty="0" smtClean="0"/>
              <a:t>s </a:t>
            </a:r>
            <a:r>
              <a:rPr lang="en-US" sz="3200" dirty="0"/>
              <a:t>with coefficients</a:t>
            </a:r>
            <a:r>
              <a:rPr lang="en-US" sz="3000" dirty="0"/>
              <a:t>.</a:t>
            </a:r>
          </a:p>
        </p:txBody>
      </p:sp>
      <p:pic>
        <p:nvPicPr>
          <p:cNvPr id="327684" name="Picture 4" descr="conductingsphe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09800"/>
            <a:ext cx="3279775" cy="3402013"/>
          </a:xfrm>
          <a:prstGeom prst="rect">
            <a:avLst/>
          </a:prstGeom>
          <a:noFill/>
          <a:extLst>
            <a:ext uri="{909E8E84-426E-40dd-AFC4-6F175D3DCCD1}">
              <a14:hiddenFill xmlns:a14="http://schemas.microsoft.com/office/drawing/2010/main">
                <a:solidFill>
                  <a:srgbClr val="FFFFFF"/>
                </a:solidFill>
              </a14:hiddenFill>
            </a:ext>
          </a:extLst>
        </p:spPr>
      </p:pic>
      <p:sp>
        <p:nvSpPr>
          <p:cNvPr id="327685" name="Text Box 5"/>
          <p:cNvSpPr txBox="1">
            <a:spLocks noChangeArrowheads="1"/>
          </p:cNvSpPr>
          <p:nvPr/>
        </p:nvSpPr>
        <p:spPr bwMode="auto">
          <a:xfrm>
            <a:off x="103188" y="61913"/>
            <a:ext cx="63976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4.2b</a:t>
            </a:r>
          </a:p>
        </p:txBody>
      </p:sp>
    </p:spTree>
    <p:extLst>
      <p:ext uri="{BB962C8B-B14F-4D97-AF65-F5344CB8AC3E}">
        <p14:creationId xmlns:p14="http://schemas.microsoft.com/office/powerpoint/2010/main" val="831222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atin typeface="Arial" charset="0"/>
                <a:ea typeface="ヒラギノ角ゴ Pro W3" charset="0"/>
                <a:cs typeface="ヒラギノ角ゴ Pro W3" charset="0"/>
              </a:rPr>
              <a:t>Boundary Value Exercise</a:t>
            </a:r>
          </a:p>
        </p:txBody>
      </p:sp>
      <p:sp>
        <p:nvSpPr>
          <p:cNvPr id="38915" name="Rectangle 4"/>
          <p:cNvSpPr>
            <a:spLocks noGrp="1" noChangeArrowheads="1"/>
          </p:cNvSpPr>
          <p:nvPr>
            <p:ph type="body" sz="half" idx="4294967295"/>
          </p:nvPr>
        </p:nvSpPr>
        <p:spPr>
          <a:xfrm>
            <a:off x="693738" y="1597025"/>
            <a:ext cx="7772400" cy="4191000"/>
          </a:xfrm>
        </p:spPr>
        <p:txBody>
          <a:bodyPr/>
          <a:lstStyle/>
          <a:p>
            <a:pPr eaLnBrk="1" hangingPunct="1">
              <a:lnSpc>
                <a:spcPct val="90000"/>
              </a:lnSpc>
            </a:pPr>
            <a:r>
              <a:rPr lang="en-US" sz="2600">
                <a:latin typeface="Times New Roman" charset="0"/>
                <a:ea typeface="ヒラギノ角ゴ Pro W3" charset="0"/>
                <a:cs typeface="ヒラギノ角ゴ Pro W3" charset="0"/>
              </a:rPr>
              <a:t>A multi-step question:</a:t>
            </a:r>
          </a:p>
          <a:p>
            <a:pPr eaLnBrk="1" hangingPunct="1">
              <a:lnSpc>
                <a:spcPct val="90000"/>
              </a:lnSpc>
            </a:pPr>
            <a:r>
              <a:rPr lang="en-US" sz="2600">
                <a:latin typeface="Times New Roman" charset="0"/>
                <a:ea typeface="ヒラギノ角ゴ Pro W3" charset="0"/>
                <a:cs typeface="ヒラギノ角ゴ Pro W3" charset="0"/>
              </a:rPr>
              <a:t>For a dielectric sphere in an electric field E0 </a:t>
            </a:r>
          </a:p>
          <a:p>
            <a:pPr eaLnBrk="1" hangingPunct="1">
              <a:lnSpc>
                <a:spcPct val="90000"/>
              </a:lnSpc>
            </a:pPr>
            <a:r>
              <a:rPr lang="en-US" sz="2600">
                <a:latin typeface="Times New Roman" charset="0"/>
                <a:ea typeface="ヒラギノ角ゴ Pro W3" charset="0"/>
                <a:cs typeface="ヒラギノ角ゴ Pro W3" charset="0"/>
              </a:rPr>
              <a:t>1 </a:t>
            </a:r>
            <a:r>
              <a:rPr lang="en-US" sz="2600">
                <a:latin typeface="Arial" charset="0"/>
                <a:ea typeface="ヒラギノ角ゴ Pro W3" charset="0"/>
                <a:cs typeface="ヒラギノ角ゴ Pro W3" charset="0"/>
              </a:rPr>
              <a:t>–</a:t>
            </a:r>
            <a:r>
              <a:rPr lang="en-US" sz="2600">
                <a:latin typeface="Times New Roman" charset="0"/>
                <a:ea typeface="ヒラギノ角ゴ Pro W3" charset="0"/>
                <a:cs typeface="ヒラギノ角ゴ Pro W3" charset="0"/>
              </a:rPr>
              <a:t> draw sketch, including E and charge sigma-bound</a:t>
            </a:r>
          </a:p>
          <a:p>
            <a:pPr eaLnBrk="1" hangingPunct="1">
              <a:lnSpc>
                <a:spcPct val="90000"/>
              </a:lnSpc>
            </a:pPr>
            <a:r>
              <a:rPr lang="en-US" sz="2600">
                <a:latin typeface="Times New Roman" charset="0"/>
                <a:ea typeface="ヒラギノ角ゴ Pro W3" charset="0"/>
                <a:cs typeface="ヒラギノ角ゴ Pro W3" charset="0"/>
              </a:rPr>
              <a:t>2 </a:t>
            </a:r>
            <a:r>
              <a:rPr lang="en-US" sz="2600">
                <a:latin typeface="Arial" charset="0"/>
                <a:ea typeface="ヒラギノ角ゴ Pro W3" charset="0"/>
                <a:cs typeface="ヒラギノ角ゴ Pro W3" charset="0"/>
              </a:rPr>
              <a:t>–</a:t>
            </a:r>
            <a:r>
              <a:rPr lang="en-US" sz="2600">
                <a:latin typeface="Times New Roman" charset="0"/>
                <a:ea typeface="ヒラギノ角ゴ Pro W3" charset="0"/>
                <a:cs typeface="ヒラギノ角ゴ Pro W3" charset="0"/>
              </a:rPr>
              <a:t> write down boundary conditions</a:t>
            </a:r>
          </a:p>
          <a:p>
            <a:pPr eaLnBrk="1" hangingPunct="1">
              <a:lnSpc>
                <a:spcPct val="90000"/>
              </a:lnSpc>
            </a:pPr>
            <a:r>
              <a:rPr lang="en-US" sz="2600">
                <a:latin typeface="Times New Roman" charset="0"/>
                <a:ea typeface="ヒラギノ角ゴ Pro W3" charset="0"/>
                <a:cs typeface="ヒラギノ角ゴ Pro W3" charset="0"/>
              </a:rPr>
              <a:t>3 </a:t>
            </a:r>
            <a:r>
              <a:rPr lang="en-US" sz="2600">
                <a:latin typeface="Arial" charset="0"/>
                <a:ea typeface="ヒラギノ角ゴ Pro W3" charset="0"/>
                <a:cs typeface="ヒラギノ角ゴ Pro W3" charset="0"/>
              </a:rPr>
              <a:t>–</a:t>
            </a:r>
            <a:r>
              <a:rPr lang="en-US" sz="2600">
                <a:latin typeface="Times New Roman" charset="0"/>
                <a:ea typeface="ヒラギノ角ゴ Pro W3" charset="0"/>
                <a:cs typeface="ヒラギノ角ゴ Pro W3" charset="0"/>
              </a:rPr>
              <a:t> What equation will you use to solve E inside (ie, what solution to Laplace)</a:t>
            </a:r>
          </a:p>
          <a:p>
            <a:pPr eaLnBrk="1" hangingPunct="1">
              <a:lnSpc>
                <a:spcPct val="90000"/>
              </a:lnSpc>
            </a:pPr>
            <a:r>
              <a:rPr lang="en-US" sz="2600">
                <a:latin typeface="Times New Roman" charset="0"/>
                <a:ea typeface="ヒラギノ角ゴ Pro W3" charset="0"/>
                <a:cs typeface="ヒラギノ角ゴ Pro W3" charset="0"/>
              </a:rPr>
              <a:t>4 </a:t>
            </a:r>
            <a:r>
              <a:rPr lang="en-US" sz="2600">
                <a:latin typeface="Arial" charset="0"/>
                <a:ea typeface="ヒラギノ角ゴ Pro W3" charset="0"/>
                <a:cs typeface="ヒラギノ角ゴ Pro W3" charset="0"/>
              </a:rPr>
              <a:t>–</a:t>
            </a:r>
            <a:r>
              <a:rPr lang="en-US" sz="2600">
                <a:latin typeface="Times New Roman" charset="0"/>
                <a:ea typeface="ヒラギノ角ゴ Pro W3" charset="0"/>
                <a:cs typeface="ヒラギノ角ゴ Pro W3" charset="0"/>
              </a:rPr>
              <a:t> Tell me the steps you will go through without doing calculation</a:t>
            </a:r>
          </a:p>
          <a:p>
            <a:pPr eaLnBrk="1" hangingPunct="1">
              <a:lnSpc>
                <a:spcPct val="90000"/>
              </a:lnSpc>
            </a:pPr>
            <a:r>
              <a:rPr lang="en-US" sz="2600">
                <a:latin typeface="Times New Roman" charset="0"/>
                <a:ea typeface="ヒラギノ角ゴ Pro W3" charset="0"/>
                <a:cs typeface="ヒラギノ角ゴ Pro W3" charset="0"/>
              </a:rPr>
              <a:t>5 </a:t>
            </a:r>
            <a:r>
              <a:rPr lang="en-US" sz="2600">
                <a:latin typeface="Arial" charset="0"/>
                <a:ea typeface="ヒラギノ角ゴ Pro W3" charset="0"/>
                <a:cs typeface="ヒラギノ角ゴ Pro W3" charset="0"/>
              </a:rPr>
              <a:t>–</a:t>
            </a:r>
            <a:r>
              <a:rPr lang="en-US" sz="2600">
                <a:latin typeface="Times New Roman" charset="0"/>
                <a:ea typeface="ヒラギノ角ゴ Pro W3" charset="0"/>
                <a:cs typeface="ヒラギノ角ゴ Pro W3" charset="0"/>
              </a:rPr>
              <a:t> How would you expect E inside to depend on E0</a:t>
            </a:r>
            <a:endParaRPr lang="en-US" sz="1600">
              <a:latin typeface="Times New Roman" charset="0"/>
              <a:ea typeface="ヒラギノ角ゴ Pro W3" charset="0"/>
              <a:cs typeface="ヒラギノ角ゴ Pro W3" charset="0"/>
            </a:endParaRPr>
          </a:p>
          <a:p>
            <a:pPr eaLnBrk="1" hangingPunct="1">
              <a:lnSpc>
                <a:spcPct val="90000"/>
              </a:lnSpc>
            </a:pPr>
            <a:endParaRPr lang="en-US" sz="1600">
              <a:latin typeface="Times New Roman" charset="0"/>
              <a:ea typeface="ヒラギノ角ゴ Pro W3" charset="0"/>
              <a:cs typeface="ヒラギノ角ゴ Pro W3" charset="0"/>
            </a:endParaRPr>
          </a:p>
          <a:p>
            <a:pPr eaLnBrk="1" hangingPunct="1">
              <a:lnSpc>
                <a:spcPct val="90000"/>
              </a:lnSpc>
              <a:buFontTx/>
              <a:buNone/>
            </a:pPr>
            <a:endParaRPr lang="en-US" sz="1600">
              <a:latin typeface="Times New Roman" charset="0"/>
              <a:ea typeface="ヒラギノ角ゴ Pro W3" charset="0"/>
              <a:cs typeface="ヒラギノ角ゴ Pro W3" charset="0"/>
            </a:endParaRPr>
          </a:p>
          <a:p>
            <a:pPr eaLnBrk="1" hangingPunct="1">
              <a:lnSpc>
                <a:spcPct val="90000"/>
              </a:lnSpc>
            </a:pPr>
            <a:endParaRPr lang="en-US" sz="1600">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4277731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idx="4294967295"/>
          </p:nvPr>
        </p:nvSpPr>
        <p:spPr>
          <a:xfrm>
            <a:off x="575737" y="219075"/>
            <a:ext cx="8585200" cy="3067050"/>
          </a:xfrm>
        </p:spPr>
        <p:txBody>
          <a:bodyPr/>
          <a:lstStyle/>
          <a:p>
            <a:pPr algn="l"/>
            <a:r>
              <a:rPr lang="en-US" sz="2800" dirty="0"/>
              <a:t>You have a boundary between two linear dielectric materials (</a:t>
            </a:r>
            <a:r>
              <a:rPr lang="en-US" sz="2800" dirty="0">
                <a:latin typeface="Symbol" charset="0"/>
                <a:sym typeface="Symbol" charset="0"/>
              </a:rPr>
              <a:t></a:t>
            </a:r>
            <a:r>
              <a:rPr lang="en-US" sz="2800" baseline="-25000" dirty="0"/>
              <a:t>r</a:t>
            </a:r>
            <a:r>
              <a:rPr lang="en-US" sz="2800" dirty="0"/>
              <a:t> has one value above, another below, the boundary) </a:t>
            </a:r>
            <a:r>
              <a:rPr lang="en-US" sz="2800" dirty="0" smtClean="0"/>
              <a:t/>
            </a:r>
            <a:br>
              <a:rPr lang="en-US" sz="2800" dirty="0" smtClean="0"/>
            </a:br>
            <a:r>
              <a:rPr lang="en-US" sz="2800" dirty="0"/>
              <a:t/>
            </a:r>
            <a:br>
              <a:rPr lang="en-US" sz="2800" dirty="0"/>
            </a:br>
            <a:r>
              <a:rPr lang="en-US" sz="2800" dirty="0" smtClean="0">
                <a:solidFill>
                  <a:srgbClr val="000090"/>
                </a:solidFill>
              </a:rPr>
              <a:t>Choose the correct formula(s) for V at the boundary</a:t>
            </a:r>
            <a:endParaRPr lang="en-US" sz="2800" dirty="0">
              <a:solidFill>
                <a:srgbClr val="000090"/>
              </a:solidFill>
            </a:endParaRPr>
          </a:p>
        </p:txBody>
      </p:sp>
      <p:sp>
        <p:nvSpPr>
          <p:cNvPr id="389123" name="Rectangle 4"/>
          <p:cNvSpPr>
            <a:spLocks noGrp="1" noChangeArrowheads="1"/>
          </p:cNvSpPr>
          <p:nvPr>
            <p:ph type="body" sz="half" idx="4294967295"/>
          </p:nvPr>
        </p:nvSpPr>
        <p:spPr>
          <a:xfrm>
            <a:off x="504825" y="3090863"/>
            <a:ext cx="7772400" cy="1533525"/>
          </a:xfrm>
        </p:spPr>
        <p:txBody>
          <a:bodyPr/>
          <a:lstStyle/>
          <a:p>
            <a:pPr>
              <a:lnSpc>
                <a:spcPct val="130000"/>
              </a:lnSpc>
              <a:buFontTx/>
              <a:buNone/>
            </a:pPr>
            <a:r>
              <a:rPr lang="en-US" sz="2400"/>
              <a:t>A)                                                   B)</a:t>
            </a:r>
          </a:p>
          <a:p>
            <a:pPr>
              <a:lnSpc>
                <a:spcPct val="130000"/>
              </a:lnSpc>
              <a:buFontTx/>
              <a:buNone/>
            </a:pPr>
            <a:endParaRPr lang="en-US" sz="2400"/>
          </a:p>
          <a:p>
            <a:pPr>
              <a:lnSpc>
                <a:spcPct val="130000"/>
              </a:lnSpc>
              <a:buFontTx/>
              <a:buNone/>
            </a:pPr>
            <a:endParaRPr lang="en-US" sz="2400"/>
          </a:p>
          <a:p>
            <a:pPr>
              <a:lnSpc>
                <a:spcPct val="130000"/>
              </a:lnSpc>
              <a:buFontTx/>
              <a:buNone/>
            </a:pPr>
            <a:r>
              <a:rPr lang="en-US" sz="2400"/>
              <a:t>C)                                                   D)</a:t>
            </a:r>
          </a:p>
          <a:p>
            <a:pPr>
              <a:lnSpc>
                <a:spcPct val="130000"/>
              </a:lnSpc>
              <a:buFontTx/>
              <a:buNone/>
            </a:pPr>
            <a:endParaRPr lang="en-US" sz="2400"/>
          </a:p>
          <a:p>
            <a:pPr>
              <a:lnSpc>
                <a:spcPct val="130000"/>
              </a:lnSpc>
              <a:buFontTx/>
              <a:buNone/>
            </a:pPr>
            <a:r>
              <a:rPr lang="en-US" sz="2400"/>
              <a:t>E) None of these, or MORE than one...</a:t>
            </a:r>
            <a:endParaRPr lang="en-US" sz="1000"/>
          </a:p>
        </p:txBody>
      </p:sp>
      <p:sp>
        <p:nvSpPr>
          <p:cNvPr id="389124" name="Text Box 4"/>
          <p:cNvSpPr txBox="1">
            <a:spLocks noChangeArrowheads="1"/>
          </p:cNvSpPr>
          <p:nvPr/>
        </p:nvSpPr>
        <p:spPr bwMode="auto">
          <a:xfrm>
            <a:off x="123825" y="82550"/>
            <a:ext cx="7112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000"/>
              <a:t>4.10b</a:t>
            </a:r>
            <a:endParaRPr lang="en-US"/>
          </a:p>
        </p:txBody>
      </p:sp>
      <p:graphicFrame>
        <p:nvGraphicFramePr>
          <p:cNvPr id="389125" name="Object 5"/>
          <p:cNvGraphicFramePr>
            <a:graphicFrameLocks noChangeAspect="1"/>
          </p:cNvGraphicFramePr>
          <p:nvPr/>
        </p:nvGraphicFramePr>
        <p:xfrm>
          <a:off x="1181100" y="3170238"/>
          <a:ext cx="2832100" cy="747712"/>
        </p:xfrm>
        <a:graphic>
          <a:graphicData uri="http://schemas.openxmlformats.org/presentationml/2006/ole">
            <mc:AlternateContent xmlns:mc="http://schemas.openxmlformats.org/markup-compatibility/2006">
              <mc:Choice xmlns:v="urn:schemas-microsoft-com:vml" Requires="v">
                <p:oleObj spid="_x0000_s388110" name="Equation" r:id="rId4" imgW="914400" imgH="241300" progId="Equation.DSMT4">
                  <p:embed/>
                </p:oleObj>
              </mc:Choice>
              <mc:Fallback>
                <p:oleObj name="Equation" r:id="rId4" imgW="9144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3170238"/>
                        <a:ext cx="28321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6" name="Object 6"/>
          <p:cNvGraphicFramePr>
            <a:graphicFrameLocks noChangeAspect="1"/>
          </p:cNvGraphicFramePr>
          <p:nvPr/>
        </p:nvGraphicFramePr>
        <p:xfrm>
          <a:off x="5597525" y="2960688"/>
          <a:ext cx="2822575" cy="1042987"/>
        </p:xfrm>
        <a:graphic>
          <a:graphicData uri="http://schemas.openxmlformats.org/presentationml/2006/ole">
            <mc:AlternateContent xmlns:mc="http://schemas.openxmlformats.org/markup-compatibility/2006">
              <mc:Choice xmlns:v="urn:schemas-microsoft-com:vml" Requires="v">
                <p:oleObj spid="_x0000_s388111" name="Equation" r:id="rId6" imgW="1168400" imgH="431800" progId="Equation.DSMT4">
                  <p:embed/>
                </p:oleObj>
              </mc:Choice>
              <mc:Fallback>
                <p:oleObj name="Equation" r:id="rId6" imgW="1168400" imgH="431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7525" y="2960688"/>
                        <a:ext cx="282257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7" name="Object 7"/>
          <p:cNvGraphicFramePr>
            <a:graphicFrameLocks noChangeAspect="1"/>
          </p:cNvGraphicFramePr>
          <p:nvPr/>
        </p:nvGraphicFramePr>
        <p:xfrm>
          <a:off x="973138" y="4702175"/>
          <a:ext cx="3665537" cy="676275"/>
        </p:xfrm>
        <a:graphic>
          <a:graphicData uri="http://schemas.openxmlformats.org/presentationml/2006/ole">
            <mc:AlternateContent xmlns:mc="http://schemas.openxmlformats.org/markup-compatibility/2006">
              <mc:Choice xmlns:v="urn:schemas-microsoft-com:vml" Requires="v">
                <p:oleObj spid="_x0000_s388112" name="Equation" r:id="rId8" imgW="1308100" imgH="241300" progId="Equation.DSMT4">
                  <p:embed/>
                </p:oleObj>
              </mc:Choice>
              <mc:Fallback>
                <p:oleObj name="Equation" r:id="rId8" imgW="1308100" imgH="241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3138" y="4702175"/>
                        <a:ext cx="36655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8" name="Object 8"/>
          <p:cNvGraphicFramePr>
            <a:graphicFrameLocks noChangeAspect="1"/>
          </p:cNvGraphicFramePr>
          <p:nvPr/>
        </p:nvGraphicFramePr>
        <p:xfrm>
          <a:off x="5516563" y="4570413"/>
          <a:ext cx="3563937" cy="977900"/>
        </p:xfrm>
        <a:graphic>
          <a:graphicData uri="http://schemas.openxmlformats.org/presentationml/2006/ole">
            <mc:AlternateContent xmlns:mc="http://schemas.openxmlformats.org/markup-compatibility/2006">
              <mc:Choice xmlns:v="urn:schemas-microsoft-com:vml" Requires="v">
                <p:oleObj spid="_x0000_s388113" name="Equation" r:id="rId10" imgW="1574800" imgH="431800" progId="Equation.3">
                  <p:embed/>
                </p:oleObj>
              </mc:Choice>
              <mc:Fallback>
                <p:oleObj name="Equation" r:id="rId10" imgW="1574800" imgH="431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16563" y="4570413"/>
                        <a:ext cx="3563937"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95040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p:cNvSpPr>
            <a:spLocks noGrp="1" noChangeArrowheads="1"/>
          </p:cNvSpPr>
          <p:nvPr>
            <p:ph type="body" sz="half" idx="4294967295"/>
          </p:nvPr>
        </p:nvSpPr>
        <p:spPr>
          <a:xfrm>
            <a:off x="504825" y="3090863"/>
            <a:ext cx="7772400" cy="1533525"/>
          </a:xfrm>
        </p:spPr>
        <p:txBody>
          <a:bodyPr/>
          <a:lstStyle/>
          <a:p>
            <a:pPr eaLnBrk="1" hangingPunct="1">
              <a:lnSpc>
                <a:spcPct val="130000"/>
              </a:lnSpc>
              <a:buFontTx/>
              <a:buNone/>
            </a:pPr>
            <a:r>
              <a:rPr lang="en-US" sz="3200">
                <a:latin typeface="Arial" charset="0"/>
                <a:ea typeface="ヒラギノ角ゴ Pro W3" charset="0"/>
                <a:cs typeface="ヒラギノ角ゴ Pro W3" charset="0"/>
              </a:rPr>
              <a:t>A)                                     B)</a:t>
            </a:r>
          </a:p>
          <a:p>
            <a:pPr eaLnBrk="1" hangingPunct="1">
              <a:lnSpc>
                <a:spcPct val="130000"/>
              </a:lnSpc>
              <a:buFontTx/>
              <a:buNone/>
            </a:pPr>
            <a:endParaRPr lang="en-US" sz="3200">
              <a:latin typeface="Arial" charset="0"/>
              <a:ea typeface="ヒラギノ角ゴ Pro W3" charset="0"/>
              <a:cs typeface="ヒラギノ角ゴ Pro W3" charset="0"/>
            </a:endParaRPr>
          </a:p>
          <a:p>
            <a:pPr eaLnBrk="1" hangingPunct="1">
              <a:lnSpc>
                <a:spcPct val="130000"/>
              </a:lnSpc>
              <a:buFontTx/>
              <a:buNone/>
            </a:pPr>
            <a:r>
              <a:rPr lang="en-US" sz="3200">
                <a:latin typeface="Arial" charset="0"/>
                <a:ea typeface="ヒラギノ角ゴ Pro W3" charset="0"/>
                <a:cs typeface="ヒラギノ角ゴ Pro W3" charset="0"/>
              </a:rPr>
              <a:t>C)                                     D)</a:t>
            </a:r>
          </a:p>
          <a:p>
            <a:pPr eaLnBrk="1" hangingPunct="1">
              <a:lnSpc>
                <a:spcPct val="130000"/>
              </a:lnSpc>
              <a:buFontTx/>
              <a:buNone/>
            </a:pPr>
            <a:endParaRPr lang="en-US" sz="3200">
              <a:latin typeface="Arial" charset="0"/>
              <a:ea typeface="ヒラギノ角ゴ Pro W3" charset="0"/>
              <a:cs typeface="ヒラギノ角ゴ Pro W3" charset="0"/>
            </a:endParaRPr>
          </a:p>
          <a:p>
            <a:pPr eaLnBrk="1" hangingPunct="1">
              <a:lnSpc>
                <a:spcPct val="130000"/>
              </a:lnSpc>
              <a:buFontTx/>
              <a:buNone/>
            </a:pPr>
            <a:r>
              <a:rPr lang="en-US" sz="3200">
                <a:latin typeface="Arial" charset="0"/>
                <a:ea typeface="ヒラギノ角ゴ Pro W3" charset="0"/>
                <a:cs typeface="ヒラギノ角ゴ Pro W3" charset="0"/>
              </a:rPr>
              <a:t>E) None of these, or MORE than one...</a:t>
            </a:r>
            <a:endParaRPr lang="en-US" sz="1400">
              <a:latin typeface="Arial" charset="0"/>
              <a:ea typeface="ヒラギノ角ゴ Pro W3" charset="0"/>
              <a:cs typeface="ヒラギノ角ゴ Pro W3" charset="0"/>
            </a:endParaRPr>
          </a:p>
        </p:txBody>
      </p:sp>
      <p:sp>
        <p:nvSpPr>
          <p:cNvPr id="149507" name="Text Box 4"/>
          <p:cNvSpPr txBox="1">
            <a:spLocks noChangeArrowheads="1"/>
          </p:cNvSpPr>
          <p:nvPr/>
        </p:nvSpPr>
        <p:spPr bwMode="auto">
          <a:xfrm>
            <a:off x="123825" y="82550"/>
            <a:ext cx="71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spcBef>
                <a:spcPct val="50000"/>
              </a:spcBef>
            </a:pPr>
            <a:r>
              <a:rPr lang="en-US" sz="2000">
                <a:ea typeface="ＭＳ Ｐゴシック" charset="0"/>
                <a:cs typeface="ＭＳ Ｐゴシック" charset="0"/>
              </a:rPr>
              <a:t>4.10</a:t>
            </a:r>
            <a:endParaRPr lang="en-US" sz="1800">
              <a:ea typeface="ＭＳ Ｐゴシック" charset="0"/>
              <a:cs typeface="ＭＳ Ｐゴシック" charset="0"/>
            </a:endParaRPr>
          </a:p>
        </p:txBody>
      </p:sp>
      <p:graphicFrame>
        <p:nvGraphicFramePr>
          <p:cNvPr id="149508" name="Object 5"/>
          <p:cNvGraphicFramePr>
            <a:graphicFrameLocks noChangeAspect="1"/>
          </p:cNvGraphicFramePr>
          <p:nvPr/>
        </p:nvGraphicFramePr>
        <p:xfrm>
          <a:off x="1093788" y="3086100"/>
          <a:ext cx="3489325" cy="1111250"/>
        </p:xfrm>
        <a:graphic>
          <a:graphicData uri="http://schemas.openxmlformats.org/presentationml/2006/ole">
            <mc:AlternateContent xmlns:mc="http://schemas.openxmlformats.org/markup-compatibility/2006">
              <mc:Choice xmlns:v="urn:schemas-microsoft-com:vml" Requires="v">
                <p:oleObj spid="_x0000_s389134" name="Equation" r:id="rId4" imgW="1435100" imgH="457200" progId="">
                  <p:embed/>
                </p:oleObj>
              </mc:Choice>
              <mc:Fallback>
                <p:oleObj name="Equation" r:id="rId4" imgW="1435100" imgH="457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3788" y="3086100"/>
                        <a:ext cx="3489325"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09" name="Object 10"/>
          <p:cNvGraphicFramePr>
            <a:graphicFrameLocks noChangeAspect="1"/>
          </p:cNvGraphicFramePr>
          <p:nvPr/>
        </p:nvGraphicFramePr>
        <p:xfrm>
          <a:off x="5799138" y="3044825"/>
          <a:ext cx="3003550" cy="965200"/>
        </p:xfrm>
        <a:graphic>
          <a:graphicData uri="http://schemas.openxmlformats.org/presentationml/2006/ole">
            <mc:AlternateContent xmlns:mc="http://schemas.openxmlformats.org/markup-compatibility/2006">
              <mc:Choice xmlns:v="urn:schemas-microsoft-com:vml" Requires="v">
                <p:oleObj spid="_x0000_s389135" name="Equation" r:id="rId6" imgW="1384300" imgH="444500" progId="">
                  <p:embed/>
                </p:oleObj>
              </mc:Choice>
              <mc:Fallback>
                <p:oleObj name="Equation" r:id="rId6" imgW="1384300" imgH="4445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9138" y="3044825"/>
                        <a:ext cx="300355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10" name="Object 11"/>
          <p:cNvGraphicFramePr>
            <a:graphicFrameLocks noChangeAspect="1"/>
          </p:cNvGraphicFramePr>
          <p:nvPr/>
        </p:nvGraphicFramePr>
        <p:xfrm>
          <a:off x="5743575" y="4624388"/>
          <a:ext cx="3325813" cy="790575"/>
        </p:xfrm>
        <a:graphic>
          <a:graphicData uri="http://schemas.openxmlformats.org/presentationml/2006/ole">
            <mc:AlternateContent xmlns:mc="http://schemas.openxmlformats.org/markup-compatibility/2006">
              <mc:Choice xmlns:v="urn:schemas-microsoft-com:vml" Requires="v">
                <p:oleObj spid="_x0000_s389136" name="Equation" r:id="rId8" imgW="1866900" imgH="444500" progId="">
                  <p:embed/>
                </p:oleObj>
              </mc:Choice>
              <mc:Fallback>
                <p:oleObj name="Equation" r:id="rId8" imgW="1866900" imgH="44450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3575" y="4624388"/>
                        <a:ext cx="332581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11" name="Object 12"/>
          <p:cNvGraphicFramePr>
            <a:graphicFrameLocks noChangeAspect="1"/>
          </p:cNvGraphicFramePr>
          <p:nvPr>
            <p:extLst>
              <p:ext uri="{D42A27DB-BD31-4B8C-83A1-F6EECF244321}">
                <p14:modId xmlns:p14="http://schemas.microsoft.com/office/powerpoint/2010/main" val="3163539019"/>
              </p:ext>
            </p:extLst>
          </p:nvPr>
        </p:nvGraphicFramePr>
        <p:xfrm>
          <a:off x="1350963" y="4546600"/>
          <a:ext cx="3335337" cy="873125"/>
        </p:xfrm>
        <a:graphic>
          <a:graphicData uri="http://schemas.openxmlformats.org/presentationml/2006/ole">
            <mc:AlternateContent xmlns:mc="http://schemas.openxmlformats.org/markup-compatibility/2006">
              <mc:Choice xmlns:v="urn:schemas-microsoft-com:vml" Requires="v">
                <p:oleObj spid="_x0000_s389137" name="Equation" r:id="rId10" imgW="1701800" imgH="444500" progId="Equation.3">
                  <p:embed/>
                </p:oleObj>
              </mc:Choice>
              <mc:Fallback>
                <p:oleObj name="Equation" r:id="rId10" imgW="1701800" imgH="444500" progId="Equation.3">
                  <p:embed/>
                  <p:pic>
                    <p:nvPicPr>
                      <p:cNvPr id="0" name=""/>
                      <p:cNvPicPr>
                        <a:picLocks noChangeAspect="1" noChangeArrowheads="1"/>
                      </p:cNvPicPr>
                      <p:nvPr/>
                    </p:nvPicPr>
                    <p:blipFill>
                      <a:blip r:embed="rId11"/>
                      <a:srcRect/>
                      <a:stretch>
                        <a:fillRect/>
                      </a:stretch>
                    </p:blipFill>
                    <p:spPr bwMode="auto">
                      <a:xfrm>
                        <a:off x="1350963" y="4546600"/>
                        <a:ext cx="3335337"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9" name="Rectangle 2"/>
          <p:cNvSpPr txBox="1">
            <a:spLocks noChangeArrowheads="1"/>
          </p:cNvSpPr>
          <p:nvPr/>
        </p:nvSpPr>
        <p:spPr bwMode="auto">
          <a:xfrm>
            <a:off x="575737" y="-204250"/>
            <a:ext cx="858520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a:lstStyle>
          <a:p>
            <a:pPr algn="l"/>
            <a:r>
              <a:rPr lang="en-US" sz="2800" dirty="0" smtClean="0"/>
              <a:t>You have a boundary between two linear dielectric materials (</a:t>
            </a:r>
            <a:r>
              <a:rPr lang="en-US" sz="2800" dirty="0" smtClean="0">
                <a:latin typeface="Symbol" charset="0"/>
                <a:sym typeface="Symbol" charset="0"/>
              </a:rPr>
              <a:t></a:t>
            </a:r>
            <a:r>
              <a:rPr lang="en-US" sz="2800" baseline="-25000" dirty="0" smtClean="0"/>
              <a:t>r</a:t>
            </a:r>
            <a:r>
              <a:rPr lang="en-US" sz="2800" dirty="0" smtClean="0"/>
              <a:t> has one value above, another below, the boundary)  Define </a:t>
            </a:r>
            <a:r>
              <a:rPr lang="en-US" sz="2800" dirty="0" smtClean="0">
                <a:latin typeface="Symbol" charset="0"/>
                <a:sym typeface="Symbol" charset="0"/>
              </a:rPr>
              <a:t>=</a:t>
            </a:r>
            <a:r>
              <a:rPr lang="en-US" sz="2800" baseline="-25000" dirty="0" smtClean="0">
                <a:latin typeface="Symbol" charset="0"/>
                <a:sym typeface="Symbol" charset="0"/>
              </a:rPr>
              <a:t>0</a:t>
            </a:r>
            <a:r>
              <a:rPr lang="en-US" sz="2800" dirty="0" smtClean="0">
                <a:latin typeface="Symbol" charset="0"/>
                <a:sym typeface="Symbol" charset="0"/>
              </a:rPr>
              <a:t></a:t>
            </a:r>
            <a:r>
              <a:rPr lang="en-US" sz="2800" baseline="-25000" dirty="0"/>
              <a:t>r</a:t>
            </a:r>
            <a:r>
              <a:rPr lang="en-US" sz="2800" dirty="0"/>
              <a:t> </a:t>
            </a:r>
            <a:r>
              <a:rPr lang="en-US" sz="2800" dirty="0" smtClean="0"/>
              <a:t/>
            </a:r>
            <a:br>
              <a:rPr lang="en-US" sz="2800" dirty="0" smtClean="0"/>
            </a:br>
            <a:r>
              <a:rPr lang="en-US" sz="2800" dirty="0" smtClean="0">
                <a:solidFill>
                  <a:srgbClr val="000090"/>
                </a:solidFill>
              </a:rPr>
              <a:t>Choose the correct formula(s) for V at the boundary</a:t>
            </a:r>
            <a:endParaRPr lang="en-US" sz="2800" dirty="0">
              <a:solidFill>
                <a:srgbClr val="000090"/>
              </a:solidFill>
            </a:endParaRPr>
          </a:p>
        </p:txBody>
      </p:sp>
    </p:spTree>
    <p:extLst>
      <p:ext uri="{BB962C8B-B14F-4D97-AF65-F5344CB8AC3E}">
        <p14:creationId xmlns:p14="http://schemas.microsoft.com/office/powerpoint/2010/main" val="58102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10831</TotalTime>
  <Words>988</Words>
  <Application>Microsoft Macintosh PowerPoint</Application>
  <PresentationFormat>On-screen Show (4:3)</PresentationFormat>
  <Paragraphs>127</Paragraphs>
  <Slides>9</Slides>
  <Notes>8</Notes>
  <HiddenSlides>1</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Blank Presentation</vt:lpstr>
      <vt:lpstr>Equation</vt:lpstr>
      <vt:lpstr>Microsoft Word 97 - 2004 Document</vt:lpstr>
      <vt:lpstr>BOUNDARY VALUE PROBLEMS WITH DIELECTRICS</vt:lpstr>
      <vt:lpstr>Class Activities</vt:lpstr>
      <vt:lpstr>You have a straight boundary between two linear dielectric materials (r has one value above, another below, the boundary)  There are no free charges in the regions considered.   What MUST be continuous across the b’ndary? i) E(parallel)       ii) E(perpendicular) iii) D(parallel)     iv) D(perpendicular) </vt:lpstr>
      <vt:lpstr>Two different dielectrics meet at a boundary.  The E field in each region near the boundary is shown. There are no free charges in the region shown.  What can we conclude about tan(1)/tan(2)? </vt:lpstr>
      <vt:lpstr>You put a conducting sphere in a uniform E-field. How does the surface charge depend on the polar angle ()? </vt:lpstr>
      <vt:lpstr>Now what if the sphere is a dielectric? How do you expect the bound surface charge to depend on the polar angle ()?  </vt:lpstr>
      <vt:lpstr>Boundary Value Exercise</vt:lpstr>
      <vt:lpstr>You have a boundary between two linear dielectric materials (r has one value above, another below, the boundary)   Choose the correct formula(s) for V at the boundary</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STEVEN POLLOCK</cp:lastModifiedBy>
  <cp:revision>218</cp:revision>
  <cp:lastPrinted>2013-02-18T22:42:27Z</cp:lastPrinted>
  <dcterms:created xsi:type="dcterms:W3CDTF">2007-10-23T21:56:36Z</dcterms:created>
  <dcterms:modified xsi:type="dcterms:W3CDTF">2013-05-16T04:10:25Z</dcterms:modified>
</cp:coreProperties>
</file>