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483" r:id="rId2"/>
    <p:sldId id="484" r:id="rId3"/>
    <p:sldId id="486" r:id="rId4"/>
    <p:sldId id="624" r:id="rId5"/>
    <p:sldId id="625" r:id="rId6"/>
    <p:sldId id="626" r:id="rId7"/>
    <p:sldId id="627" r:id="rId8"/>
    <p:sldId id="628" r:id="rId9"/>
    <p:sldId id="480" r:id="rId10"/>
    <p:sldId id="479" r:id="rId11"/>
    <p:sldId id="481" r:id="rId12"/>
    <p:sldId id="487" r:id="rId13"/>
    <p:sldId id="488" r:id="rId14"/>
    <p:sldId id="489" r:id="rId15"/>
    <p:sldId id="490" r:id="rId16"/>
    <p:sldId id="491"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eaLnBrk="0" fontAlgn="base" hangingPunct="0">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hiddenSlides="1" frameSlides="1"/>
  <p:clrMru>
    <a:srgbClr val="80008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000" autoAdjust="0"/>
    <p:restoredTop sz="66226" autoAdjust="0"/>
  </p:normalViewPr>
  <p:slideViewPr>
    <p:cSldViewPr snapToGrid="0">
      <p:cViewPr>
        <p:scale>
          <a:sx n="75" d="100"/>
          <a:sy n="75" d="100"/>
        </p:scale>
        <p:origin x="-344" y="-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B5162E-5E0C-8C4E-B94C-0B765C061F95}" type="datetimeFigureOut">
              <a:rPr lang="en-US" smtClean="0"/>
              <a:t>5/15/13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EE60D8-A887-B449-9C01-F090D2457F27}" type="slidenum">
              <a:rPr lang="en-US" smtClean="0"/>
              <a:t>‹#›</a:t>
            </a:fld>
            <a:endParaRPr lang="en-US"/>
          </a:p>
        </p:txBody>
      </p:sp>
    </p:spTree>
    <p:extLst>
      <p:ext uri="{BB962C8B-B14F-4D97-AF65-F5344CB8AC3E}">
        <p14:creationId xmlns:p14="http://schemas.microsoft.com/office/powerpoint/2010/main" val="250846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B4305470-970B-4848-A7B7-CC72DBBCEDEB}" type="slidenum">
              <a:rPr lang="en-US"/>
              <a:pPr/>
              <a:t>‹#›</a:t>
            </a:fld>
            <a:endParaRPr lang="en-US"/>
          </a:p>
        </p:txBody>
      </p:sp>
    </p:spTree>
    <p:extLst>
      <p:ext uri="{BB962C8B-B14F-4D97-AF65-F5344CB8AC3E}">
        <p14:creationId xmlns:p14="http://schemas.microsoft.com/office/powerpoint/2010/main" val="15882302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1pPr>
    <a:lvl2pPr marL="4572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2pPr>
    <a:lvl3pPr marL="9144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3pPr>
    <a:lvl4pPr marL="13716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4pPr>
    <a:lvl5pPr marL="1828800" algn="l" rtl="0" fontAlgn="base">
      <a:spcBef>
        <a:spcPct val="30000"/>
      </a:spcBef>
      <a:spcAft>
        <a:spcPct val="0"/>
      </a:spcAft>
      <a:defRPr sz="12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 Id="rId3" Type="http://schemas.openxmlformats.org/officeDocument/2006/relationships/hyperlink" Target="http://www.asee.org/conferences/v2Search.cfm"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Lecture 28, 2013</a:t>
            </a:r>
            <a:endParaRPr lang="en-US" dirty="0"/>
          </a:p>
        </p:txBody>
      </p:sp>
      <p:sp>
        <p:nvSpPr>
          <p:cNvPr id="4" name="Slide Number Placeholder 3"/>
          <p:cNvSpPr>
            <a:spLocks noGrp="1"/>
          </p:cNvSpPr>
          <p:nvPr>
            <p:ph type="sldNum" sz="quarter" idx="10"/>
          </p:nvPr>
        </p:nvSpPr>
        <p:spPr/>
        <p:txBody>
          <a:bodyPr/>
          <a:lstStyle/>
          <a:p>
            <a:fld id="{B4305470-970B-4848-A7B7-CC72DBBCEDEB}" type="slidenum">
              <a:rPr lang="en-US" smtClean="0"/>
              <a:pPr/>
              <a:t>1</a:t>
            </a:fld>
            <a:endParaRPr lang="en-US"/>
          </a:p>
        </p:txBody>
      </p:sp>
    </p:spTree>
    <p:extLst>
      <p:ext uri="{BB962C8B-B14F-4D97-AF65-F5344CB8AC3E}">
        <p14:creationId xmlns:p14="http://schemas.microsoft.com/office/powerpoint/2010/main" val="3745394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ヒラギノ角ゴ Pro W3" charset="0"/>
                <a:cs typeface="ヒラギノ角ゴ Pro W3" charset="0"/>
              </a:rPr>
              <a:t>CORRECT ANSWER:  </a:t>
            </a:r>
          </a:p>
          <a:p>
            <a:pPr eaLnBrk="1" hangingPunct="1"/>
            <a:r>
              <a:rPr lang="en-US" dirty="0">
                <a:ea typeface="ヒラギノ角ゴ Pro W3" charset="0"/>
                <a:cs typeface="ヒラギノ角ゴ Pro W3" charset="0"/>
              </a:rPr>
              <a:t>USED IN:  Fall 2009 (</a:t>
            </a:r>
            <a:r>
              <a:rPr lang="en-US" dirty="0" err="1">
                <a:ea typeface="ヒラギノ角ゴ Pro W3" charset="0"/>
                <a:cs typeface="ヒラギノ角ゴ Pro W3" charset="0"/>
              </a:rPr>
              <a:t>Schibli</a:t>
            </a:r>
            <a:r>
              <a:rPr lang="en-US" dirty="0" smtClean="0">
                <a:ea typeface="ヒラギノ角ゴ Pro W3" charset="0"/>
                <a:cs typeface="ヒラギノ角ゴ Pro W3" charset="0"/>
              </a:rPr>
              <a:t>) </a:t>
            </a:r>
            <a:r>
              <a:rPr lang="en-US" dirty="0" err="1" smtClean="0">
                <a:ea typeface="ヒラギノ角ゴ Pro W3" charset="0"/>
                <a:cs typeface="ヒラギノ角ゴ Pro W3" charset="0"/>
              </a:rPr>
              <a:t>Sp</a:t>
            </a:r>
            <a:r>
              <a:rPr lang="en-US" dirty="0" smtClean="0">
                <a:ea typeface="ヒラギノ角ゴ Pro W3" charset="0"/>
                <a:cs typeface="ヒラギノ角ゴ Pro W3" charset="0"/>
              </a:rPr>
              <a:t> 2013 (Pollock)</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LECTURE NUMBER:   </a:t>
            </a:r>
            <a:r>
              <a:rPr lang="en-US" dirty="0" smtClean="0">
                <a:ea typeface="ヒラギノ角ゴ Pro W3" charset="0"/>
                <a:cs typeface="ヒラギノ角ゴ Pro W3" charset="0"/>
              </a:rPr>
              <a:t>28</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STUDENT RESPONSES: </a:t>
            </a:r>
          </a:p>
          <a:p>
            <a:pPr marL="0" marR="0" indent="0" algn="l" defTabSz="914400" rtl="0" eaLnBrk="1" fontAlgn="base" latinLnBrk="0" hangingPunct="1">
              <a:lnSpc>
                <a:spcPct val="100000"/>
              </a:lnSpc>
              <a:spcBef>
                <a:spcPct val="30000"/>
              </a:spcBef>
              <a:spcAft>
                <a:spcPct val="0"/>
              </a:spcAft>
              <a:buClrTx/>
              <a:buSzTx/>
              <a:buFontTx/>
              <a:buNone/>
              <a:tabLst/>
              <a:defRPr/>
            </a:pPr>
            <a:r>
              <a:rPr lang="en-US" b="1" dirty="0">
                <a:ea typeface="ヒラギノ角ゴ Pro W3" charset="0"/>
                <a:cs typeface="ヒラギノ角ゴ Pro W3" charset="0"/>
              </a:rPr>
              <a:t>INSTRUCTOR NOTES</a:t>
            </a:r>
            <a:r>
              <a:rPr lang="en-US" b="1" dirty="0" smtClean="0">
                <a:ea typeface="ヒラギノ角ゴ Pro W3" charset="0"/>
                <a:cs typeface="ヒラギノ角ゴ Pro W3" charset="0"/>
              </a:rPr>
              <a:t>:  </a:t>
            </a:r>
            <a:r>
              <a:rPr lang="en-US" dirty="0" smtClean="0">
                <a:ea typeface="ヒラギノ角ゴ Pro W3" charset="0"/>
                <a:cs typeface="ヒラギノ角ゴ Pro W3" charset="0"/>
              </a:rPr>
              <a:t> http://</a:t>
            </a:r>
            <a:r>
              <a:rPr lang="en-US" dirty="0" err="1" smtClean="0">
                <a:ea typeface="ヒラギノ角ゴ Pro W3" charset="0"/>
                <a:cs typeface="ヒラギノ角ゴ Pro W3" charset="0"/>
              </a:rPr>
              <a:t>mathworld.wolfram.com</a:t>
            </a:r>
            <a:r>
              <a:rPr lang="en-US" dirty="0" smtClean="0">
                <a:ea typeface="ヒラギノ角ゴ Pro W3" charset="0"/>
                <a:cs typeface="ヒラギノ角ゴ Pro W3" charset="0"/>
              </a:rPr>
              <a:t>/</a:t>
            </a:r>
            <a:r>
              <a:rPr lang="en-US" dirty="0" err="1" smtClean="0">
                <a:ea typeface="ヒラギノ角ゴ Pro W3" charset="0"/>
                <a:cs typeface="ヒラギノ角ゴ Pro W3" charset="0"/>
              </a:rPr>
              <a:t>Cycloid.html</a:t>
            </a:r>
            <a:endParaRPr lang="en-US" b="1" dirty="0" smtClean="0">
              <a:ea typeface="ヒラギノ角ゴ Pro W3" charset="0"/>
              <a:cs typeface="ヒラギノ角ゴ Pro W3" charset="0"/>
            </a:endParaRPr>
          </a:p>
          <a:p>
            <a:pPr eaLnBrk="1" hangingPunct="1"/>
            <a:endParaRPr lang="en-US" b="1" dirty="0">
              <a:ea typeface="ヒラギノ角ゴ Pro W3" charset="0"/>
              <a:cs typeface="ヒラギノ角ゴ Pro W3" charset="0"/>
            </a:endParaRPr>
          </a:p>
          <a:p>
            <a:r>
              <a:rPr lang="en-US" dirty="0">
                <a:ea typeface="ヒラギノ角ゴ Pro W3" charset="0"/>
                <a:cs typeface="ヒラギノ角ゴ Pro W3" charset="0"/>
              </a:rPr>
              <a:t>WRITTEN BY: Thomas </a:t>
            </a:r>
            <a:r>
              <a:rPr lang="en-US" dirty="0" err="1">
                <a:ea typeface="ヒラギノ角ゴ Pro W3" charset="0"/>
                <a:cs typeface="ヒラギノ角ゴ Pro W3" charset="0"/>
              </a:rPr>
              <a:t>Schibli</a:t>
            </a:r>
            <a:r>
              <a:rPr lang="en-US" dirty="0">
                <a:ea typeface="ヒラギノ角ゴ Pro W3" charset="0"/>
                <a:cs typeface="ヒラギノ角ゴ Pro W3" charset="0"/>
              </a:rPr>
              <a:t> (CU-Boulder)</a:t>
            </a:r>
          </a:p>
          <a:p>
            <a:endParaRPr lang="en-US" dirty="0">
              <a:ea typeface="ヒラギノ角ゴ Pro W3" charset="0"/>
              <a:cs typeface="ヒラギノ角ゴ Pro W3"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0BEAEFF-1BD7-C148-8F5C-5541C6C3A08F}" type="slidenum">
              <a:rPr lang="en-US"/>
              <a:pPr/>
              <a:t>11</a:t>
            </a:fld>
            <a:endParaRPr lang="en-US"/>
          </a:p>
        </p:txBody>
      </p:sp>
      <p:sp>
        <p:nvSpPr>
          <p:cNvPr id="40448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86C4EBE6-5327-A446-A234-461D2A27D0A9}" type="slidenum">
              <a:rPr lang="en-US" sz="1200"/>
              <a:pPr algn="r"/>
              <a:t>11</a:t>
            </a:fld>
            <a:endParaRPr lang="en-US" sz="1200"/>
          </a:p>
        </p:txBody>
      </p:sp>
      <p:sp>
        <p:nvSpPr>
          <p:cNvPr id="404483"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404484"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dirty="0"/>
              <a:t>From </a:t>
            </a:r>
            <a:r>
              <a:rPr lang="en-US" dirty="0" smtClean="0"/>
              <a:t>Singh</a:t>
            </a:r>
          </a:p>
          <a:p>
            <a:endParaRPr lang="en-US" dirty="0" smtClean="0"/>
          </a:p>
          <a:p>
            <a:r>
              <a:rPr lang="en-US" dirty="0" smtClean="0"/>
              <a:t>Showed and discussed in 2013, didn’t bother </a:t>
            </a:r>
            <a:r>
              <a:rPr lang="en-US" smtClean="0"/>
              <a:t>to vote. </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5B86602-BBA2-3346-9B97-E4B8139FAD2C}" type="slidenum">
              <a:rPr lang="en-US"/>
              <a:pPr/>
              <a:t>12</a:t>
            </a:fld>
            <a:endParaRPr lang="en-US"/>
          </a:p>
        </p:txBody>
      </p:sp>
      <p:sp>
        <p:nvSpPr>
          <p:cNvPr id="4065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r"/>
            <a:fld id="{DAB8AC54-AA26-264A-B2A6-4BDCB1A168BA}" type="slidenum">
              <a:rPr lang="en-US" sz="1200"/>
              <a:pPr algn="r"/>
              <a:t>12</a:t>
            </a:fld>
            <a:endParaRPr lang="en-US" sz="1200"/>
          </a:p>
        </p:txBody>
      </p:sp>
      <p:sp>
        <p:nvSpPr>
          <p:cNvPr id="406531"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406532"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pPr eaLnBrk="1" hangingPunct="1"/>
            <a:r>
              <a:rPr lang="en-US" dirty="0" smtClean="0">
                <a:ea typeface="ヒラギノ角ゴ Pro W3" charset="0"/>
                <a:cs typeface="ヒラギノ角ゴ Pro W3" charset="0"/>
              </a:rPr>
              <a:t>CORRECT ANSWER:  A </a:t>
            </a:r>
          </a:p>
          <a:p>
            <a:pPr eaLnBrk="1" hangingPunct="1"/>
            <a:r>
              <a:rPr lang="en-US" dirty="0" smtClean="0">
                <a:ea typeface="ヒラギノ角ゴ Pro W3" charset="0"/>
                <a:cs typeface="ヒラギノ角ゴ Pro W3" charset="0"/>
              </a:rPr>
              <a:t>USED IN:  Spring 2008 and ‘13 (Pollock)</a:t>
            </a:r>
          </a:p>
          <a:p>
            <a:pPr eaLnBrk="1" hangingPunct="1"/>
            <a:r>
              <a:rPr lang="en-US" dirty="0" smtClean="0">
                <a:ea typeface="ヒラギノ角ゴ Pro W3" charset="0"/>
                <a:cs typeface="ヒラギノ角ゴ Pro W3" charset="0"/>
              </a:rPr>
              <a:t>LECTURE NUMBER:  28 (29 in ‘13) </a:t>
            </a:r>
          </a:p>
          <a:p>
            <a:pPr eaLnBrk="1" hangingPunct="1"/>
            <a:r>
              <a:rPr lang="en-US" dirty="0" smtClean="0">
                <a:ea typeface="ヒラギノ角ゴ Pro W3" charset="0"/>
                <a:cs typeface="ヒラギノ角ゴ Pro W3" charset="0"/>
              </a:rPr>
              <a:t>STUDENT RESPONSES:   </a:t>
            </a:r>
            <a:r>
              <a:rPr lang="en-US" b="1" dirty="0" smtClean="0">
                <a:ea typeface="ヒラギノ角ゴ Pro W3" charset="0"/>
                <a:cs typeface="ヒラギノ角ゴ Pro W3" charset="0"/>
              </a:rPr>
              <a:t>[[72%]] </a:t>
            </a:r>
            <a:r>
              <a:rPr lang="en-US" dirty="0" smtClean="0">
                <a:ea typeface="ヒラギノ角ゴ Pro W3" charset="0"/>
                <a:cs typeface="ヒラギノ角ゴ Pro W3" charset="0"/>
              </a:rPr>
              <a:t>0% 17% 11% 0% (</a:t>
            </a:r>
            <a:r>
              <a:rPr lang="en-US" dirty="0" err="1" smtClean="0">
                <a:ea typeface="ヒラギノ角ゴ Pro W3" charset="0"/>
                <a:cs typeface="ヒラギノ角ゴ Pro W3" charset="0"/>
              </a:rPr>
              <a:t>sp</a:t>
            </a:r>
            <a:r>
              <a:rPr lang="en-US" dirty="0" smtClean="0">
                <a:ea typeface="ヒラギノ角ゴ Pro W3" charset="0"/>
                <a:cs typeface="ヒラギノ角ゴ Pro W3" charset="0"/>
              </a:rPr>
              <a:t> ‘08) </a:t>
            </a:r>
          </a:p>
          <a:p>
            <a:pPr eaLnBrk="1" hangingPunct="1"/>
            <a:r>
              <a:rPr lang="en-US" dirty="0" smtClean="0">
                <a:ea typeface="ヒラギノ角ゴ Pro W3" charset="0"/>
                <a:cs typeface="ヒラギノ角ゴ Pro W3" charset="0"/>
              </a:rPr>
              <a:t>		</a:t>
            </a:r>
            <a:r>
              <a:rPr lang="en-US" b="1" dirty="0" smtClean="0">
                <a:ea typeface="ヒラギノ角ゴ Pro W3" charset="0"/>
                <a:cs typeface="ヒラギノ角ゴ Pro W3" charset="0"/>
              </a:rPr>
              <a:t>[[50]]</a:t>
            </a:r>
            <a:r>
              <a:rPr lang="en-US" b="0" dirty="0" smtClean="0">
                <a:ea typeface="ヒラギノ角ゴ Pro W3" charset="0"/>
                <a:cs typeface="ヒラギノ角ゴ Pro W3" charset="0"/>
              </a:rPr>
              <a:t>, 5, 24, 18, 3 then some discussion, then </a:t>
            </a:r>
            <a:r>
              <a:rPr lang="en-US" b="1" dirty="0" smtClean="0">
                <a:ea typeface="ヒラギノ角ゴ Pro W3" charset="0"/>
                <a:cs typeface="ヒラギノ角ゴ Pro W3" charset="0"/>
              </a:rPr>
              <a:t>[74]], </a:t>
            </a:r>
            <a:r>
              <a:rPr lang="en-US" b="0" dirty="0" smtClean="0">
                <a:ea typeface="ヒラギノ角ゴ Pro W3" charset="0"/>
                <a:cs typeface="ヒラギノ角ゴ Pro W3" charset="0"/>
              </a:rPr>
              <a:t>0, 21, 3, 3, (</a:t>
            </a:r>
            <a:r>
              <a:rPr lang="en-US" b="0" dirty="0" err="1" smtClean="0">
                <a:ea typeface="ヒラギノ角ゴ Pro W3" charset="0"/>
                <a:cs typeface="ヒラギノ角ゴ Pro W3" charset="0"/>
              </a:rPr>
              <a:t>Sp</a:t>
            </a:r>
            <a:r>
              <a:rPr lang="en-US" b="0" dirty="0" smtClean="0">
                <a:ea typeface="ヒラギノ角ゴ Pro W3" charset="0"/>
                <a:cs typeface="ヒラギノ角ゴ Pro W3" charset="0"/>
              </a:rPr>
              <a:t> ‘13)</a:t>
            </a:r>
            <a:endParaRPr lang="en-US"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			</a:t>
            </a:r>
          </a:p>
          <a:p>
            <a:pPr eaLnBrk="1" hangingPunct="1"/>
            <a:r>
              <a:rPr lang="en-US" b="1" dirty="0" smtClean="0">
                <a:ea typeface="ヒラギノ角ゴ Pro W3" charset="0"/>
                <a:cs typeface="ヒラギノ角ゴ Pro W3" charset="0"/>
              </a:rPr>
              <a:t>INSTRUCTOR NOTES:  </a:t>
            </a:r>
            <a:r>
              <a:rPr lang="en-US" dirty="0" smtClean="0">
                <a:ea typeface="ヒラギノ角ゴ Pro W3" charset="0"/>
                <a:cs typeface="ヒラギノ角ゴ Pro W3" charset="0"/>
              </a:rPr>
              <a:t>72% correct with a few votes for C and D. This also didn't seem very challenging, though the diagram is helpful to talk about helical orbits.</a:t>
            </a:r>
          </a:p>
          <a:p>
            <a:pPr eaLnBrk="1" hangingPunct="1"/>
            <a:endParaRPr lang="en-US"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-SJP</a:t>
            </a:r>
            <a:endParaRPr lang="en-US" b="1"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WRITTEN BY: ?</a:t>
            </a:r>
            <a:r>
              <a:rPr lang="en-US" dirty="0" smtClean="0">
                <a:ea typeface="ヒラギノ角ゴ Pro W3" charset="0"/>
                <a:cs typeface="ヒラギノ角ゴ Pro W3" charset="0"/>
              </a:rPr>
              <a:t>? Not sure about this: </a:t>
            </a:r>
            <a:r>
              <a:rPr lang="en-US" dirty="0" err="1" smtClean="0">
                <a:latin typeface="Helvetica" charset="0"/>
                <a:ea typeface="ヒラギノ角ゴ Pro W3" charset="0"/>
                <a:cs typeface="ヒラギノ角ゴ Pro W3" charset="0"/>
              </a:rPr>
              <a:t>Chandralekha</a:t>
            </a:r>
            <a:r>
              <a:rPr lang="en-US" dirty="0" smtClean="0">
                <a:latin typeface="Helvetica" charset="0"/>
                <a:ea typeface="ヒラギノ角ゴ Pro W3" charset="0"/>
                <a:cs typeface="ヒラギノ角ゴ Pro W3" charset="0"/>
              </a:rPr>
              <a:t> Singh. </a:t>
            </a:r>
            <a:r>
              <a:rPr lang="en-US" dirty="0" smtClean="0">
                <a:solidFill>
                  <a:srgbClr val="2350AB"/>
                </a:solidFill>
                <a:latin typeface="Helvetica" charset="0"/>
                <a:ea typeface="ヒラギノ角ゴ Pro W3" charset="0"/>
                <a:cs typeface="ヒラギノ角ゴ Pro W3" charset="0"/>
              </a:rPr>
              <a:t>Improving students' understanding of magnetism, C. </a:t>
            </a:r>
            <a:r>
              <a:rPr lang="en-US" dirty="0" err="1" smtClean="0">
                <a:solidFill>
                  <a:srgbClr val="2350AB"/>
                </a:solidFill>
                <a:latin typeface="Helvetica" charset="0"/>
                <a:ea typeface="ヒラギノ角ゴ Pro W3" charset="0"/>
                <a:cs typeface="ヒラギノ角ゴ Pro W3" charset="0"/>
              </a:rPr>
              <a:t>Singh,Proceedings</a:t>
            </a:r>
            <a:r>
              <a:rPr lang="en-US" dirty="0" smtClean="0">
                <a:solidFill>
                  <a:srgbClr val="2350AB"/>
                </a:solidFill>
                <a:latin typeface="Helvetica" charset="0"/>
                <a:ea typeface="ヒラギノ角ゴ Pro W3" charset="0"/>
                <a:cs typeface="ヒラギノ角ゴ Pro W3" charset="0"/>
              </a:rPr>
              <a:t> of the Annual Conference of the American Society </a:t>
            </a:r>
            <a:r>
              <a:rPr lang="en-US" dirty="0" err="1" smtClean="0">
                <a:solidFill>
                  <a:srgbClr val="2350AB"/>
                </a:solidFill>
                <a:latin typeface="Helvetica" charset="0"/>
                <a:ea typeface="ヒラギノ角ゴ Pro W3" charset="0"/>
                <a:cs typeface="ヒラギノ角ゴ Pro W3" charset="0"/>
              </a:rPr>
              <a:t>forEngineering</a:t>
            </a:r>
            <a:r>
              <a:rPr lang="en-US" dirty="0" smtClean="0">
                <a:solidFill>
                  <a:srgbClr val="2350AB"/>
                </a:solidFill>
                <a:latin typeface="Helvetica" charset="0"/>
                <a:ea typeface="ヒラギノ角ゴ Pro W3" charset="0"/>
                <a:cs typeface="ヒラギノ角ゴ Pro W3" charset="0"/>
              </a:rPr>
              <a:t> Education (ASEE), AC 2008-90, 1-16, (2008):  </a:t>
            </a:r>
            <a:r>
              <a:rPr lang="en-US" u="sng" dirty="0" smtClean="0">
                <a:solidFill>
                  <a:srgbClr val="2350AB"/>
                </a:solidFill>
                <a:latin typeface="Helvetica" charset="0"/>
                <a:ea typeface="ヒラギノ角ゴ Pro W3" charset="0"/>
                <a:cs typeface="ヒラギノ角ゴ Pro W3" charset="0"/>
                <a:hlinkClick r:id="rId3"/>
              </a:rPr>
              <a:t>http://www.asee.org/conferences/v2Search.cfm</a:t>
            </a:r>
            <a:endParaRPr lang="en-US" dirty="0" smtClean="0">
              <a:ea typeface="ヒラギノ角ゴ Pro W3" charset="0"/>
              <a:cs typeface="ヒラギノ角ゴ Pro W3" charset="0"/>
            </a:endParaRPr>
          </a:p>
          <a:p>
            <a:pPr eaLnBrk="1" hangingPunct="1"/>
            <a:endParaRPr lang="en-US" dirty="0" smtClean="0">
              <a:ea typeface="ヒラギノ角ゴ Pro W3" charset="0"/>
              <a:cs typeface="ヒラギノ角ゴ Pro W3" charset="0"/>
            </a:endParaRPr>
          </a:p>
          <a:p>
            <a:pPr eaLnBrk="1" hangingPunct="1"/>
            <a:endParaRPr lang="en-US" dirty="0" smtClean="0">
              <a:ea typeface="ヒラギノ角ゴ Pro W3" charset="0"/>
              <a:cs typeface="ヒラギノ角ゴ Pro W3" charset="0"/>
            </a:endParaRPr>
          </a:p>
          <a:p>
            <a:pPr eaLnBrk="1" hangingPunct="1"/>
            <a:endParaRPr lang="en-US" dirty="0">
              <a:ea typeface="ヒラギノ角ゴ Pro W3" charset="0"/>
              <a:cs typeface="ヒラギノ角ゴ Pro W3"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r>
              <a:rPr lang="en-US" dirty="0" err="1" smtClean="0">
                <a:latin typeface="Arial" charset="0"/>
                <a:ea typeface="ＭＳ Ｐゴシック" charset="0"/>
                <a:cs typeface="ＭＳ Ｐゴシック" charset="0"/>
              </a:rPr>
              <a:t>Lect</a:t>
            </a:r>
            <a:r>
              <a:rPr lang="en-US" dirty="0" smtClean="0">
                <a:latin typeface="Arial" charset="0"/>
                <a:ea typeface="ＭＳ Ｐゴシック" charset="0"/>
                <a:cs typeface="ＭＳ Ｐゴシック" charset="0"/>
              </a:rPr>
              <a:t> 29, </a:t>
            </a:r>
            <a:r>
              <a:rPr lang="en-US" dirty="0" err="1" smtClean="0">
                <a:latin typeface="Arial" charset="0"/>
                <a:ea typeface="ＭＳ Ｐゴシック" charset="0"/>
                <a:cs typeface="ＭＳ Ｐゴシック" charset="0"/>
              </a:rPr>
              <a:t>Sp</a:t>
            </a:r>
            <a:r>
              <a:rPr lang="en-US" dirty="0" smtClean="0">
                <a:latin typeface="Arial" charset="0"/>
                <a:ea typeface="ＭＳ Ｐゴシック" charset="0"/>
                <a:cs typeface="ＭＳ Ｐゴシック" charset="0"/>
              </a:rPr>
              <a:t> 2013</a:t>
            </a:r>
          </a:p>
          <a:p>
            <a:r>
              <a:rPr lang="en-US" dirty="0" err="1" smtClean="0">
                <a:latin typeface="Arial" charset="0"/>
                <a:ea typeface="ＭＳ Ｐゴシック" charset="0"/>
                <a:cs typeface="ＭＳ Ｐゴシック" charset="0"/>
              </a:rPr>
              <a:t>Followup</a:t>
            </a:r>
            <a:r>
              <a:rPr lang="en-US" baseline="0" dirty="0" smtClean="0">
                <a:latin typeface="Arial" charset="0"/>
                <a:ea typeface="ＭＳ Ｐゴシック" charset="0"/>
                <a:cs typeface="ＭＳ Ｐゴシック" charset="0"/>
              </a:rPr>
              <a:t> to previous clicker question</a:t>
            </a:r>
            <a:endParaRPr lang="en-US" dirty="0">
              <a:latin typeface="Arial"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err="1" smtClean="0">
                <a:latin typeface="Arial" charset="0"/>
                <a:ea typeface="ＭＳ Ｐゴシック" charset="0"/>
                <a:cs typeface="ＭＳ Ｐゴシック" charset="0"/>
              </a:rPr>
              <a:t>Lect</a:t>
            </a:r>
            <a:r>
              <a:rPr lang="en-US" dirty="0" smtClean="0">
                <a:latin typeface="Arial" charset="0"/>
                <a:ea typeface="ＭＳ Ｐゴシック" charset="0"/>
                <a:cs typeface="ＭＳ Ｐゴシック" charset="0"/>
              </a:rPr>
              <a:t> 29, </a:t>
            </a:r>
            <a:r>
              <a:rPr lang="en-US" dirty="0" err="1" smtClean="0">
                <a:latin typeface="Arial" charset="0"/>
                <a:ea typeface="ＭＳ Ｐゴシック" charset="0"/>
                <a:cs typeface="ＭＳ Ｐゴシック" charset="0"/>
              </a:rPr>
              <a:t>Sp</a:t>
            </a:r>
            <a:r>
              <a:rPr lang="en-US" dirty="0" smtClean="0">
                <a:latin typeface="Arial" charset="0"/>
                <a:ea typeface="ＭＳ Ｐゴシック" charset="0"/>
                <a:cs typeface="ＭＳ Ｐゴシック" charset="0"/>
              </a:rPr>
              <a:t> 2013</a:t>
            </a:r>
          </a:p>
          <a:p>
            <a:endParaRPr lang="en-US" dirty="0" smtClean="0">
              <a:latin typeface="Arial" charset="0"/>
              <a:ea typeface="ＭＳ Ｐゴシック" charset="0"/>
              <a:cs typeface="ＭＳ Ｐゴシック" charset="0"/>
            </a:endParaRPr>
          </a:p>
          <a:p>
            <a:r>
              <a:rPr lang="en-US" dirty="0" smtClean="0">
                <a:latin typeface="Arial" charset="0"/>
                <a:ea typeface="ＭＳ Ｐゴシック" charset="0"/>
                <a:cs typeface="ＭＳ Ｐゴシック" charset="0"/>
              </a:rPr>
              <a:t>Just for fun</a:t>
            </a:r>
            <a:endParaRPr lang="en-US" dirty="0">
              <a:latin typeface="Arial"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ヒラギノ角ゴ Pro W3" charset="0"/>
                <a:cs typeface="ヒラギノ角ゴ Pro W3" charset="0"/>
              </a:rPr>
              <a:t>CORRECT ANSWER:  </a:t>
            </a:r>
            <a:r>
              <a:rPr lang="en-US" dirty="0" smtClean="0">
                <a:ea typeface="ヒラギノ角ゴ Pro W3" charset="0"/>
                <a:cs typeface="ヒラギノ角ゴ Pro W3" charset="0"/>
              </a:rPr>
              <a:t>A </a:t>
            </a:r>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USED IN:  </a:t>
            </a:r>
            <a:r>
              <a:rPr lang="en-US" dirty="0" smtClean="0">
                <a:ea typeface="ヒラギノ角ゴ Pro W3" charset="0"/>
                <a:cs typeface="ヒラギノ角ゴ Pro W3" charset="0"/>
              </a:rPr>
              <a:t>Spring 2013 </a:t>
            </a:r>
            <a:r>
              <a:rPr lang="en-US" dirty="0">
                <a:ea typeface="ヒラギノ角ゴ Pro W3" charset="0"/>
                <a:cs typeface="ヒラギノ角ゴ Pro W3" charset="0"/>
              </a:rPr>
              <a:t>(Pollock)</a:t>
            </a:r>
          </a:p>
          <a:p>
            <a:pPr eaLnBrk="1" hangingPunct="1"/>
            <a:r>
              <a:rPr lang="en-US" dirty="0">
                <a:ea typeface="ヒラギノ角ゴ Pro W3" charset="0"/>
                <a:cs typeface="ヒラギノ角ゴ Pro W3" charset="0"/>
              </a:rPr>
              <a:t>LECTURE NUMBER: </a:t>
            </a:r>
            <a:r>
              <a:rPr lang="en-US" dirty="0" smtClean="0">
                <a:ea typeface="ヒラギノ角ゴ Pro W3" charset="0"/>
                <a:cs typeface="ヒラギノ角ゴ Pro W3" charset="0"/>
              </a:rPr>
              <a:t>Pollock </a:t>
            </a:r>
            <a:r>
              <a:rPr lang="en-US" dirty="0">
                <a:ea typeface="ヒラギノ角ゴ Pro W3" charset="0"/>
                <a:cs typeface="ヒラギノ角ゴ Pro W3" charset="0"/>
              </a:rPr>
              <a:t>(29)</a:t>
            </a:r>
          </a:p>
          <a:p>
            <a:pPr eaLnBrk="1" hangingPunct="1"/>
            <a:r>
              <a:rPr lang="en-US" dirty="0">
                <a:ea typeface="ヒラギノ角ゴ Pro W3" charset="0"/>
                <a:cs typeface="ヒラギノ角ゴ Pro W3" charset="0"/>
              </a:rPr>
              <a:t>STUDENT </a:t>
            </a:r>
            <a:r>
              <a:rPr lang="en-US" dirty="0" smtClean="0">
                <a:ea typeface="ヒラギノ角ゴ Pro W3" charset="0"/>
                <a:cs typeface="ヒラギノ角ゴ Pro W3" charset="0"/>
              </a:rPr>
              <a:t>RESPONSES</a:t>
            </a:r>
            <a:r>
              <a:rPr lang="en-US" b="1" baseline="0" dirty="0" smtClean="0">
                <a:ea typeface="ヒラギノ角ゴ Pro W3" charset="0"/>
                <a:cs typeface="ヒラギノ角ゴ Pro W3" charset="0"/>
              </a:rPr>
              <a:t> [90]], </a:t>
            </a:r>
            <a:r>
              <a:rPr lang="en-US" b="0" baseline="0" dirty="0" smtClean="0">
                <a:ea typeface="ヒラギノ角ゴ Pro W3" charset="0"/>
                <a:cs typeface="ヒラギノ角ゴ Pro W3" charset="0"/>
              </a:rPr>
              <a:t>10, 0, 0, 0  (SP ‘13) </a:t>
            </a:r>
            <a:endParaRPr lang="en-US" b="1" baseline="0" dirty="0">
              <a:ea typeface="ヒラギノ角ゴ Pro W3" charset="0"/>
              <a:cs typeface="ヒラギノ角ゴ Pro W3" charset="0"/>
            </a:endParaRPr>
          </a:p>
          <a:p>
            <a:pPr eaLnBrk="1" hangingPunct="1"/>
            <a:r>
              <a:rPr lang="en-US" b="1" dirty="0" smtClean="0">
                <a:ea typeface="ヒラギノ角ゴ Pro W3" charset="0"/>
                <a:cs typeface="ヒラギノ角ゴ Pro W3" charset="0"/>
              </a:rPr>
              <a:t>INSTRUCTOR </a:t>
            </a:r>
            <a:r>
              <a:rPr lang="en-US" b="1" dirty="0">
                <a:ea typeface="ヒラギノ角ゴ Pro W3" charset="0"/>
                <a:cs typeface="ヒラギノ角ゴ Pro W3" charset="0"/>
              </a:rPr>
              <a:t>NOTES</a:t>
            </a:r>
            <a:r>
              <a:rPr lang="en-US" b="1" dirty="0" smtClean="0">
                <a:ea typeface="ヒラギノ角ゴ Pro W3" charset="0"/>
                <a:cs typeface="ヒラギノ角ゴ Pro W3" charset="0"/>
              </a:rPr>
              <a:t>:  I</a:t>
            </a:r>
            <a:r>
              <a:rPr lang="en-US" b="0" baseline="0" dirty="0" smtClean="0">
                <a:ea typeface="ヒラギノ角ゴ Pro W3" charset="0"/>
                <a:cs typeface="ヒラギノ角ゴ Pro W3" charset="0"/>
              </a:rPr>
              <a:t> threw this in as a freshman physics review. I added the explicit mention that the B-field is </a:t>
            </a:r>
            <a:r>
              <a:rPr lang="en-US" b="0" baseline="0" dirty="0" err="1" smtClean="0">
                <a:ea typeface="ヒラギノ角ゴ Pro W3" charset="0"/>
                <a:cs typeface="ヒラギノ角ゴ Pro W3" charset="0"/>
              </a:rPr>
              <a:t>spacially</a:t>
            </a:r>
            <a:r>
              <a:rPr lang="en-US" b="0" baseline="0" dirty="0" smtClean="0">
                <a:ea typeface="ヒラギノ角ゴ Pro W3" charset="0"/>
                <a:cs typeface="ヒラギノ角ゴ Pro W3" charset="0"/>
              </a:rPr>
              <a:t> localized, this was confusing my students, and some were arguing C at first since they thought B was uniform EVERYWHERE.  But even with this correction, there was a much bigger split between A and B than I expected, I prodded them to talk with their neighbors and that largely solved most problems. </a:t>
            </a:r>
            <a:endParaRPr lang="en-US" b="1" dirty="0" smtClean="0">
              <a:ea typeface="ヒラギノ角ゴ Pro W3" charset="0"/>
              <a:cs typeface="ヒラギノ角ゴ Pro W3" charset="0"/>
            </a:endParaRPr>
          </a:p>
          <a:p>
            <a:pPr eaLnBrk="1" hangingPunct="1"/>
            <a:endParaRPr lang="en-US" altLang="ja-JP" b="1" dirty="0" smtClean="0">
              <a:ea typeface="ヒラギノ角ゴ Pro W3" charset="0"/>
              <a:cs typeface="ヒラギノ角ゴ Pro W3" charset="0"/>
            </a:endParaRPr>
          </a:p>
          <a:p>
            <a:pPr eaLnBrk="1" hangingPunct="1"/>
            <a:endParaRPr lang="en-US" altLang="ja-JP" b="1" dirty="0" smtClean="0">
              <a:ea typeface="ヒラギノ角ゴ Pro W3" charset="0"/>
              <a:cs typeface="ヒラギノ角ゴ Pro W3" charset="0"/>
            </a:endParaRPr>
          </a:p>
          <a:p>
            <a:pPr eaLnBrk="1" hangingPunct="1"/>
            <a:r>
              <a:rPr lang="en-US" altLang="ja-JP" dirty="0" smtClean="0">
                <a:ea typeface="ヒラギノ角ゴ Pro W3" charset="0"/>
                <a:cs typeface="ヒラギノ角ゴ Pro W3" charset="0"/>
              </a:rPr>
              <a:t>.  </a:t>
            </a:r>
            <a:r>
              <a:rPr lang="en-US" altLang="ja-JP" dirty="0">
                <a:ea typeface="ヒラギノ角ゴ Pro W3" charset="0"/>
                <a:cs typeface="ヒラギノ角ゴ Pro W3" charset="0"/>
              </a:rPr>
              <a:t>-SJP</a:t>
            </a:r>
            <a:endParaRPr lang="en-US" altLang="ja-JP" b="1" dirty="0">
              <a:ea typeface="ヒラギノ角ゴ Pro W3" charset="0"/>
              <a:cs typeface="ヒラギノ角ゴ Pro W3" charset="0"/>
            </a:endParaRPr>
          </a:p>
          <a:p>
            <a:pPr eaLnBrk="1" hangingPunct="1"/>
            <a:r>
              <a:rPr lang="en-US" dirty="0">
                <a:ea typeface="ヒラギノ角ゴ Pro W3" charset="0"/>
                <a:cs typeface="ヒラギノ角ゴ Pro W3" charset="0"/>
              </a:rPr>
              <a:t>WRITTEN BY: Steven Pollock (CU-Boulder)</a:t>
            </a:r>
          </a:p>
          <a:p>
            <a:pPr eaLnBrk="1" hangingPunct="1"/>
            <a:endParaRPr lang="en-US" dirty="0">
              <a:ea typeface="ヒラギノ角ゴ Pro W3" charset="0"/>
              <a:cs typeface="ヒラギノ角ゴ Pro W3" charset="0"/>
            </a:endParaRPr>
          </a:p>
          <a:p>
            <a:pPr eaLnBrk="1" hangingPunct="1"/>
            <a:endParaRPr lang="en-US" dirty="0">
              <a:ea typeface="ヒラギノ角ゴ Pro W3" charset="0"/>
              <a:cs typeface="ヒラギノ角ゴ Pro W3" charset="0"/>
            </a:endParaRPr>
          </a:p>
          <a:p>
            <a:pPr eaLnBrk="1" hangingPunct="1"/>
            <a:endParaRPr lang="en-US" dirty="0">
              <a:ea typeface="ヒラギノ角ゴ Pro W3" charset="0"/>
              <a:cs typeface="ヒラギノ角ゴ Pro W3" charset="0"/>
            </a:endParaRPr>
          </a:p>
          <a:p>
            <a:endParaRPr lang="en-US" dirty="0">
              <a:ea typeface="ヒラギノ角ゴ Pro W3" charset="0"/>
              <a:cs typeface="ヒラギノ角ゴ Pro W3" charset="0"/>
            </a:endParaRPr>
          </a:p>
          <a:p>
            <a:endParaRPr lang="en-US" dirty="0">
              <a:ea typeface="ヒラギノ角ゴ Pro W3" charset="0"/>
              <a:cs typeface="ヒラギノ角ゴ Pro W3"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ヒラギノ角ゴ Pro W3" charset="0"/>
                <a:cs typeface="ヒラギノ角ゴ Pro W3" charset="0"/>
              </a:rPr>
              <a:t>CORRECT ANSWER:  B </a:t>
            </a:r>
          </a:p>
          <a:p>
            <a:pPr eaLnBrk="1" hangingPunct="1"/>
            <a:r>
              <a:rPr lang="en-US" dirty="0">
                <a:ea typeface="ヒラギノ角ゴ Pro W3" charset="0"/>
                <a:cs typeface="ヒラギノ角ゴ Pro W3" charset="0"/>
              </a:rPr>
              <a:t>USED IN:  Fall 2008 (</a:t>
            </a:r>
            <a:r>
              <a:rPr lang="en-US" dirty="0" err="1">
                <a:ea typeface="ヒラギノ角ゴ Pro W3" charset="0"/>
                <a:cs typeface="ヒラギノ角ゴ Pro W3" charset="0"/>
              </a:rPr>
              <a:t>Dubson</a:t>
            </a:r>
            <a:r>
              <a:rPr lang="en-US" dirty="0">
                <a:ea typeface="ヒラギノ角ゴ Pro W3" charset="0"/>
                <a:cs typeface="ヒラギノ角ゴ Pro W3" charset="0"/>
              </a:rPr>
              <a:t>), Spring 2008 </a:t>
            </a:r>
            <a:r>
              <a:rPr lang="en-US" dirty="0" smtClean="0">
                <a:ea typeface="ヒラギノ角ゴ Pro W3" charset="0"/>
                <a:cs typeface="ヒラギノ角ゴ Pro W3" charset="0"/>
              </a:rPr>
              <a:t>and 13 (</a:t>
            </a:r>
            <a:r>
              <a:rPr lang="en-US" dirty="0">
                <a:ea typeface="ヒラギノ角ゴ Pro W3" charset="0"/>
                <a:cs typeface="ヒラギノ角ゴ Pro W3" charset="0"/>
              </a:rPr>
              <a:t>Pollock)</a:t>
            </a:r>
          </a:p>
          <a:p>
            <a:pPr eaLnBrk="1" hangingPunct="1"/>
            <a:r>
              <a:rPr lang="en-US" dirty="0">
                <a:ea typeface="ヒラギノ角ゴ Pro W3" charset="0"/>
                <a:cs typeface="ヒラギノ角ゴ Pro W3" charset="0"/>
              </a:rPr>
              <a:t>LECTURE NUMBER: </a:t>
            </a:r>
            <a:r>
              <a:rPr lang="en-US" dirty="0" err="1">
                <a:ea typeface="ヒラギノ角ゴ Pro W3" charset="0"/>
                <a:cs typeface="ヒラギノ角ゴ Pro W3" charset="0"/>
              </a:rPr>
              <a:t>Dubson</a:t>
            </a:r>
            <a:r>
              <a:rPr lang="en-US" dirty="0">
                <a:ea typeface="ヒラギノ角ゴ Pro W3" charset="0"/>
                <a:cs typeface="ヒラギノ角ゴ Pro W3" charset="0"/>
              </a:rPr>
              <a:t> (Week 10, Lecture 24), Pollock (29)</a:t>
            </a:r>
          </a:p>
          <a:p>
            <a:pPr eaLnBrk="1" hangingPunct="1"/>
            <a:r>
              <a:rPr lang="en-US" dirty="0">
                <a:ea typeface="ヒラギノ角ゴ Pro W3" charset="0"/>
                <a:cs typeface="ヒラギノ角ゴ Pro W3" charset="0"/>
              </a:rPr>
              <a:t>STUDENT RESPONSES:      10% </a:t>
            </a:r>
            <a:r>
              <a:rPr lang="en-US" b="1" dirty="0">
                <a:ea typeface="ヒラギノ角ゴ Pro W3" charset="0"/>
                <a:cs typeface="ヒラギノ角ゴ Pro W3" charset="0"/>
              </a:rPr>
              <a:t>[[90%]]</a:t>
            </a:r>
            <a:r>
              <a:rPr lang="en-US" dirty="0">
                <a:ea typeface="ヒラギノ角ゴ Pro W3" charset="0"/>
                <a:cs typeface="ヒラギノ角ゴ Pro W3" charset="0"/>
              </a:rPr>
              <a:t> 0% 0% 0%  (FALL 2008)</a:t>
            </a:r>
          </a:p>
          <a:p>
            <a:pPr eaLnBrk="1" hangingPunct="1"/>
            <a:r>
              <a:rPr lang="en-US" dirty="0">
                <a:ea typeface="ヒラギノ角ゴ Pro W3" charset="0"/>
                <a:cs typeface="ヒラギノ角ゴ Pro W3" charset="0"/>
              </a:rPr>
              <a:t>		43%  </a:t>
            </a:r>
            <a:r>
              <a:rPr lang="en-US" b="1" dirty="0">
                <a:ea typeface="ヒラギノ角ゴ Pro W3" charset="0"/>
                <a:cs typeface="ヒラギノ角ゴ Pro W3" charset="0"/>
              </a:rPr>
              <a:t>[[57%]] </a:t>
            </a:r>
            <a:r>
              <a:rPr lang="en-US" dirty="0">
                <a:ea typeface="ヒラギノ角ゴ Pro W3" charset="0"/>
                <a:cs typeface="ヒラギノ角ゴ Pro W3" charset="0"/>
              </a:rPr>
              <a:t>0% 0% 0%  (SPRING 2008</a:t>
            </a:r>
            <a:r>
              <a:rPr lang="en-US" dirty="0" smtClean="0">
                <a:ea typeface="ヒラギノ角ゴ Pro W3" charset="0"/>
                <a:cs typeface="ヒラギノ角ゴ Pro W3" charset="0"/>
              </a:rPr>
              <a:t>)</a:t>
            </a:r>
          </a:p>
          <a:p>
            <a:pPr eaLnBrk="1" hangingPunct="1"/>
            <a:r>
              <a:rPr lang="en-US" dirty="0" smtClean="0">
                <a:ea typeface="ヒラギノ角ゴ Pro W3" charset="0"/>
                <a:cs typeface="ヒラギノ角ゴ Pro W3" charset="0"/>
              </a:rPr>
              <a:t>		13%,</a:t>
            </a:r>
            <a:r>
              <a:rPr lang="en-US" baseline="0" dirty="0" smtClean="0">
                <a:ea typeface="ヒラギノ角ゴ Pro W3" charset="0"/>
                <a:cs typeface="ヒラギノ角ゴ Pro W3" charset="0"/>
              </a:rPr>
              <a:t> </a:t>
            </a:r>
            <a:r>
              <a:rPr lang="en-US" b="1" baseline="0" dirty="0" smtClean="0">
                <a:ea typeface="ヒラギノ角ゴ Pro W3" charset="0"/>
                <a:cs typeface="ヒラギノ角ゴ Pro W3" charset="0"/>
              </a:rPr>
              <a:t>[[87]], </a:t>
            </a:r>
            <a:r>
              <a:rPr lang="en-US" b="0" baseline="0" dirty="0" smtClean="0">
                <a:ea typeface="ヒラギノ角ゴ Pro W3" charset="0"/>
                <a:cs typeface="ヒラギノ角ゴ Pro W3" charset="0"/>
              </a:rPr>
              <a:t>0,0,0 (</a:t>
            </a:r>
            <a:r>
              <a:rPr lang="en-US" b="0" baseline="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 </a:t>
            </a:r>
            <a:endParaRPr lang="en-US" dirty="0">
              <a:ea typeface="ヒラギノ角ゴ Pro W3" charset="0"/>
              <a:cs typeface="ヒラギノ角ゴ Pro W3" charset="0"/>
            </a:endParaRPr>
          </a:p>
          <a:p>
            <a:pPr eaLnBrk="1" hangingPunct="1"/>
            <a:r>
              <a:rPr lang="en-US" b="1" dirty="0">
                <a:ea typeface="ヒラギノ角ゴ Pro W3" charset="0"/>
                <a:cs typeface="ヒラギノ角ゴ Pro W3" charset="0"/>
              </a:rPr>
              <a:t>INSTRUCTOR NOTES:  </a:t>
            </a:r>
            <a:r>
              <a:rPr lang="en-US" dirty="0">
                <a:ea typeface="ヒラギノ角ゴ Pro W3" charset="0"/>
                <a:cs typeface="ヒラギノ角ゴ Pro W3" charset="0"/>
              </a:rPr>
              <a:t>This was just about 50-50.  My answer is B, no, the B field does not do work. The energy input is coming from the battery or EMF or whatever drives up the current. </a:t>
            </a:r>
          </a:p>
          <a:p>
            <a:pPr eaLnBrk="1" hangingPunct="1"/>
            <a:r>
              <a:rPr lang="en-US" dirty="0">
                <a:ea typeface="ヒラギノ角ゴ Pro W3" charset="0"/>
                <a:cs typeface="ヒラギノ角ゴ Pro W3" charset="0"/>
              </a:rPr>
              <a:t>The analogy of Griffiths is to think of an object sliding up a frictionless ramp, pushed by a purely horizontal external force. Focus on the Normal force. It does NO WORK, but on the other hand, the only upward force on the block comes from that normal force. So the Normal force (like B here) Is the force which makes the block rise, but it is NOT the force doing any work. </a:t>
            </a:r>
          </a:p>
          <a:p>
            <a:pPr eaLnBrk="1" hangingPunct="1"/>
            <a:r>
              <a:rPr lang="en-US" dirty="0">
                <a:ea typeface="ヒラギノ角ゴ Pro W3" charset="0"/>
                <a:cs typeface="ヒラギノ角ゴ Pro W3" charset="0"/>
              </a:rPr>
              <a:t>(Think also of the car story - friction from the ground on the tires is what provides </a:t>
            </a:r>
            <a:r>
              <a:rPr lang="en-US" dirty="0" err="1">
                <a:ea typeface="ヒラギノ角ゴ Pro W3" charset="0"/>
                <a:cs typeface="ヒラギノ角ゴ Pro W3" charset="0"/>
              </a:rPr>
              <a:t>Fnet</a:t>
            </a:r>
            <a:r>
              <a:rPr lang="en-US" dirty="0">
                <a:ea typeface="ヒラギノ角ゴ Pro W3" charset="0"/>
                <a:cs typeface="ヒラギノ角ゴ Pro W3" charset="0"/>
              </a:rPr>
              <a:t> external to accelerate you - but it is NOT doing + work on the car. The KE of the car is coming from gasoline potential energy!) </a:t>
            </a:r>
          </a:p>
          <a:p>
            <a:pPr eaLnBrk="1" hangingPunct="1"/>
            <a:endParaRPr lang="en-US" dirty="0" smtClean="0">
              <a:ea typeface="ヒラギノ角ゴ Pro W3" charset="0"/>
              <a:cs typeface="ヒラギノ角ゴ Pro W3" charset="0"/>
            </a:endParaRPr>
          </a:p>
          <a:p>
            <a:pPr eaLnBrk="1" hangingPunct="1"/>
            <a:r>
              <a:rPr lang="en-US" dirty="0" smtClean="0">
                <a:ea typeface="ヒラギノ角ゴ Pro W3" charset="0"/>
                <a:cs typeface="ヒラギノ角ゴ Pro W3" charset="0"/>
              </a:rPr>
              <a:t>One </a:t>
            </a:r>
            <a:r>
              <a:rPr lang="en-US" dirty="0">
                <a:ea typeface="ヒラギノ角ゴ Pro W3" charset="0"/>
                <a:cs typeface="ヒラギノ角ゴ Pro W3" charset="0"/>
              </a:rPr>
              <a:t>student remembered a Haiku she had written:</a:t>
            </a:r>
          </a:p>
          <a:p>
            <a:pPr eaLnBrk="1" hangingPunct="1"/>
            <a:r>
              <a:rPr lang="en-US" dirty="0">
                <a:ea typeface="ヒラギノ角ゴ Pro W3" charset="0"/>
                <a:cs typeface="ヒラギノ角ゴ Pro W3" charset="0"/>
              </a:rPr>
              <a:t>It is Saturday Night</a:t>
            </a:r>
          </a:p>
          <a:p>
            <a:pPr eaLnBrk="1" hangingPunct="1"/>
            <a:r>
              <a:rPr lang="en-US" dirty="0">
                <a:ea typeface="ヒラギノ角ゴ Pro W3" charset="0"/>
                <a:cs typeface="ヒラギノ角ゴ Pro W3" charset="0"/>
              </a:rPr>
              <a:t>And like a magnetic field</a:t>
            </a:r>
          </a:p>
          <a:p>
            <a:pPr eaLnBrk="1" hangingPunct="1"/>
            <a:r>
              <a:rPr lang="en-US" dirty="0">
                <a:ea typeface="ヒラギノ角ゴ Pro W3" charset="0"/>
                <a:cs typeface="ヒラギノ角ゴ Pro W3" charset="0"/>
              </a:rPr>
              <a:t>I will do no </a:t>
            </a:r>
            <a:r>
              <a:rPr lang="en-US" dirty="0" smtClean="0">
                <a:ea typeface="ヒラギノ角ゴ Pro W3" charset="0"/>
                <a:cs typeface="ヒラギノ角ゴ Pro W3" charset="0"/>
              </a:rPr>
              <a:t>work</a:t>
            </a:r>
          </a:p>
          <a:p>
            <a:pPr eaLnBrk="1" hangingPunct="1"/>
            <a:endParaRPr lang="en-US" dirty="0">
              <a:ea typeface="ヒラギノ角ゴ Pro W3" charset="0"/>
              <a:cs typeface="ヒラギノ角ゴ Pro W3" charset="0"/>
            </a:endParaRPr>
          </a:p>
          <a:p>
            <a:pPr eaLnBrk="1" hangingPunct="1"/>
            <a:r>
              <a:rPr lang="en-US" dirty="0">
                <a:ea typeface="ヒラギノ角ゴ Pro W3" charset="0"/>
                <a:cs typeface="ヒラギノ角ゴ Pro W3" charset="0"/>
              </a:rPr>
              <a:t>Griffiths has some good discussion about this, it</a:t>
            </a:r>
            <a:r>
              <a:rPr lang="ja-JP" altLang="en-US" dirty="0">
                <a:ea typeface="ヒラギノ角ゴ Pro W3" charset="0"/>
                <a:cs typeface="ヒラギノ角ゴ Pro W3" charset="0"/>
              </a:rPr>
              <a:t>’</a:t>
            </a:r>
            <a:r>
              <a:rPr lang="en-US" altLang="ja-JP" dirty="0">
                <a:ea typeface="ヒラギノ角ゴ Pro W3" charset="0"/>
                <a:cs typeface="ヒラギノ角ゴ Pro W3" charset="0"/>
              </a:rPr>
              <a:t>s very slippery and subtle.  -SJP</a:t>
            </a:r>
            <a:endParaRPr lang="en-US" altLang="ja-JP" b="1" dirty="0">
              <a:ea typeface="ヒラギノ角ゴ Pro W3" charset="0"/>
              <a:cs typeface="ヒラギノ角ゴ Pro W3" charset="0"/>
            </a:endParaRPr>
          </a:p>
          <a:p>
            <a:pPr eaLnBrk="1" hangingPunct="1"/>
            <a:r>
              <a:rPr lang="en-US" dirty="0">
                <a:ea typeface="ヒラギノ角ゴ Pro W3" charset="0"/>
                <a:cs typeface="ヒラギノ角ゴ Pro W3" charset="0"/>
              </a:rPr>
              <a:t>WRITTEN BY: Steven Pollock (CU-Boulder)</a:t>
            </a:r>
          </a:p>
          <a:p>
            <a:pPr eaLnBrk="1" hangingPunct="1"/>
            <a:endParaRPr lang="en-US" dirty="0">
              <a:ea typeface="ヒラギノ角ゴ Pro W3" charset="0"/>
              <a:cs typeface="ヒラギノ角ゴ Pro W3" charset="0"/>
            </a:endParaRPr>
          </a:p>
          <a:p>
            <a:pPr eaLnBrk="1" hangingPunct="1"/>
            <a:endParaRPr lang="en-US" dirty="0">
              <a:ea typeface="ヒラギノ角ゴ Pro W3" charset="0"/>
              <a:cs typeface="ヒラギノ角ゴ Pro W3" charset="0"/>
            </a:endParaRPr>
          </a:p>
          <a:p>
            <a:pPr eaLnBrk="1" hangingPunct="1"/>
            <a:endParaRPr lang="en-US" dirty="0">
              <a:ea typeface="ヒラギノ角ゴ Pro W3" charset="0"/>
              <a:cs typeface="ヒラギノ角ゴ Pro W3" charset="0"/>
            </a:endParaRPr>
          </a:p>
          <a:p>
            <a:endParaRPr lang="en-US" dirty="0">
              <a:ea typeface="ヒラギノ角ゴ Pro W3" charset="0"/>
              <a:cs typeface="ヒラギノ角ゴ Pro W3" charset="0"/>
            </a:endParaRPr>
          </a:p>
          <a:p>
            <a:endParaRPr lang="en-US" dirty="0">
              <a:ea typeface="ヒラギノ角ゴ Pro W3" charset="0"/>
              <a:cs typeface="ヒラギノ角ゴ Pro W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Lecture 28, 2013</a:t>
            </a:r>
          </a:p>
          <a:p>
            <a:endParaRPr lang="en-US" dirty="0"/>
          </a:p>
        </p:txBody>
      </p:sp>
      <p:sp>
        <p:nvSpPr>
          <p:cNvPr id="4" name="Slide Number Placeholder 3"/>
          <p:cNvSpPr>
            <a:spLocks noGrp="1"/>
          </p:cNvSpPr>
          <p:nvPr>
            <p:ph type="sldNum" sz="quarter" idx="10"/>
          </p:nvPr>
        </p:nvSpPr>
        <p:spPr/>
        <p:txBody>
          <a:bodyPr/>
          <a:lstStyle/>
          <a:p>
            <a:fld id="{B4305470-970B-4848-A7B7-CC72DBBCEDEB}" type="slidenum">
              <a:rPr lang="en-US" smtClean="0"/>
              <a:pPr/>
              <a:t>2</a:t>
            </a:fld>
            <a:endParaRPr lang="en-US"/>
          </a:p>
        </p:txBody>
      </p:sp>
    </p:spTree>
    <p:extLst>
      <p:ext uri="{BB962C8B-B14F-4D97-AF65-F5344CB8AC3E}">
        <p14:creationId xmlns:p14="http://schemas.microsoft.com/office/powerpoint/2010/main" val="130927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Lecture 28, 2013</a:t>
            </a:r>
          </a:p>
          <a:p>
            <a:endParaRPr lang="en-US" dirty="0"/>
          </a:p>
        </p:txBody>
      </p:sp>
      <p:sp>
        <p:nvSpPr>
          <p:cNvPr id="4" name="Slide Number Placeholder 3"/>
          <p:cNvSpPr>
            <a:spLocks noGrp="1"/>
          </p:cNvSpPr>
          <p:nvPr>
            <p:ph type="sldNum" sz="quarter" idx="10"/>
          </p:nvPr>
        </p:nvSpPr>
        <p:spPr/>
        <p:txBody>
          <a:bodyPr/>
          <a:lstStyle/>
          <a:p>
            <a:fld id="{B4305470-970B-4848-A7B7-CC72DBBCEDEB}" type="slidenum">
              <a:rPr lang="en-US" smtClean="0"/>
              <a:pPr/>
              <a:t>3</a:t>
            </a:fld>
            <a:endParaRPr lang="en-US"/>
          </a:p>
        </p:txBody>
      </p:sp>
    </p:spTree>
    <p:extLst>
      <p:ext uri="{BB962C8B-B14F-4D97-AF65-F5344CB8AC3E}">
        <p14:creationId xmlns:p14="http://schemas.microsoft.com/office/powerpoint/2010/main" val="127189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WRITTEN BY: Steven Pollock (CU-Boulder)</a:t>
            </a: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Arial" charset="0"/>
                <a:ea typeface="ヒラギノ角ゴ Pro W3" charset="0"/>
                <a:cs typeface="ヒラギノ角ゴ Pro W3" charset="0"/>
              </a:defRPr>
            </a:lvl1pPr>
            <a:lvl2pPr marL="37931725" indent="-37474525">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fld id="{0868BCD4-D3F6-8244-AABD-850B4B33AB80}" type="slidenum">
              <a:rPr lang="en-US" sz="1200" b="0"/>
              <a:pPr/>
              <a:t>4</a:t>
            </a:fld>
            <a:endParaRPr lang="en-US" sz="1200" b="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CORRECT ANSWER:  </a:t>
            </a:r>
          </a:p>
          <a:p>
            <a:pPr eaLnBrk="1" hangingPunct="1"/>
            <a:r>
              <a:rPr lang="en-US">
                <a:ea typeface="ヒラギノ角ゴ Pro W3" charset="0"/>
                <a:cs typeface="ヒラギノ角ゴ Pro W3" charset="0"/>
              </a:rPr>
              <a:t>USED IN:  Fall 2009 (Schibli)</a:t>
            </a:r>
          </a:p>
          <a:p>
            <a:pPr eaLnBrk="1" hangingPunct="1"/>
            <a:r>
              <a:rPr lang="en-US">
                <a:ea typeface="ヒラギノ角ゴ Pro W3" charset="0"/>
                <a:cs typeface="ヒラギノ角ゴ Pro W3" charset="0"/>
              </a:rPr>
              <a:t>LECTURE NUMBER:   </a:t>
            </a:r>
          </a:p>
          <a:p>
            <a:pPr eaLnBrk="1" hangingPunct="1"/>
            <a:r>
              <a:rPr lang="en-US">
                <a:ea typeface="ヒラギノ角ゴ Pro W3" charset="0"/>
                <a:cs typeface="ヒラギノ角ゴ Pro W3" charset="0"/>
              </a:rPr>
              <a:t>STUDENT RESPONSES: </a:t>
            </a:r>
          </a:p>
          <a:p>
            <a:pPr eaLnBrk="1" hangingPunct="1"/>
            <a:r>
              <a:rPr lang="en-US" b="1">
                <a:ea typeface="ヒラギノ角ゴ Pro W3" charset="0"/>
                <a:cs typeface="ヒラギノ角ゴ Pro W3" charset="0"/>
              </a:rPr>
              <a:t>INSTRUCTOR NOTES:</a:t>
            </a:r>
          </a:p>
          <a:p>
            <a:r>
              <a:rPr lang="en-US">
                <a:ea typeface="ヒラギノ角ゴ Pro W3" charset="0"/>
                <a:cs typeface="ヒラギノ角ゴ Pro W3" charset="0"/>
              </a:rPr>
              <a:t>WRITTEN BY: Thomas Schibli (CU-Boulder)</a:t>
            </a:r>
          </a:p>
          <a:p>
            <a:endParaRPr lang="en-US">
              <a:ea typeface="ヒラギノ角ゴ Pro W3" charset="0"/>
              <a:cs typeface="ヒラギノ角ゴ Pro W3"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CORRECT ANSWER:  </a:t>
            </a:r>
          </a:p>
          <a:p>
            <a:pPr eaLnBrk="1" hangingPunct="1"/>
            <a:r>
              <a:rPr lang="en-US">
                <a:ea typeface="ヒラギノ角ゴ Pro W3" charset="0"/>
                <a:cs typeface="ヒラギノ角ゴ Pro W3" charset="0"/>
              </a:rPr>
              <a:t>USED IN:  Fall 2009 (Schibli)</a:t>
            </a:r>
          </a:p>
          <a:p>
            <a:pPr eaLnBrk="1" hangingPunct="1"/>
            <a:r>
              <a:rPr lang="en-US">
                <a:ea typeface="ヒラギノ角ゴ Pro W3" charset="0"/>
                <a:cs typeface="ヒラギノ角ゴ Pro W3" charset="0"/>
              </a:rPr>
              <a:t>LECTURE NUMBER:   </a:t>
            </a:r>
          </a:p>
          <a:p>
            <a:pPr eaLnBrk="1" hangingPunct="1"/>
            <a:r>
              <a:rPr lang="en-US">
                <a:ea typeface="ヒラギノ角ゴ Pro W3" charset="0"/>
                <a:cs typeface="ヒラギノ角ゴ Pro W3" charset="0"/>
              </a:rPr>
              <a:t>STUDENT RESPONSES: </a:t>
            </a:r>
          </a:p>
          <a:p>
            <a:pPr eaLnBrk="1" hangingPunct="1"/>
            <a:r>
              <a:rPr lang="en-US" b="1">
                <a:ea typeface="ヒラギノ角ゴ Pro W3" charset="0"/>
                <a:cs typeface="ヒラギノ角ゴ Pro W3" charset="0"/>
              </a:rPr>
              <a:t>INSTRUCTOR NOTES:</a:t>
            </a:r>
          </a:p>
          <a:p>
            <a:r>
              <a:rPr lang="en-US">
                <a:ea typeface="ヒラギノ角ゴ Pro W3" charset="0"/>
                <a:cs typeface="ヒラギノ角ゴ Pro W3" charset="0"/>
              </a:rPr>
              <a:t>WRITTEN BY: Thomas Schibli (CU-Boulder)</a:t>
            </a:r>
          </a:p>
          <a:p>
            <a:endParaRPr lang="en-US">
              <a:ea typeface="ヒラギノ角ゴ Pro W3" charset="0"/>
              <a:cs typeface="ヒラギノ角ゴ Pro W3"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CORRECT ANSWER:  </a:t>
            </a:r>
          </a:p>
          <a:p>
            <a:pPr eaLnBrk="1" hangingPunct="1"/>
            <a:r>
              <a:rPr lang="en-US">
                <a:ea typeface="ヒラギノ角ゴ Pro W3" charset="0"/>
                <a:cs typeface="ヒラギノ角ゴ Pro W3" charset="0"/>
              </a:rPr>
              <a:t>USED IN:  Fall 2009 (Schibli)</a:t>
            </a:r>
          </a:p>
          <a:p>
            <a:pPr eaLnBrk="1" hangingPunct="1"/>
            <a:r>
              <a:rPr lang="en-US">
                <a:ea typeface="ヒラギノ角ゴ Pro W3" charset="0"/>
                <a:cs typeface="ヒラギノ角ゴ Pro W3" charset="0"/>
              </a:rPr>
              <a:t>LECTURE NUMBER:   </a:t>
            </a:r>
          </a:p>
          <a:p>
            <a:pPr eaLnBrk="1" hangingPunct="1"/>
            <a:r>
              <a:rPr lang="en-US">
                <a:ea typeface="ヒラギノ角ゴ Pro W3" charset="0"/>
                <a:cs typeface="ヒラギノ角ゴ Pro W3" charset="0"/>
              </a:rPr>
              <a:t>STUDENT RESPONSES: </a:t>
            </a:r>
          </a:p>
          <a:p>
            <a:pPr eaLnBrk="1" hangingPunct="1"/>
            <a:r>
              <a:rPr lang="en-US" b="1">
                <a:ea typeface="ヒラギノ角ゴ Pro W3" charset="0"/>
                <a:cs typeface="ヒラギノ角ゴ Pro W3" charset="0"/>
              </a:rPr>
              <a:t>INSTRUCTOR NOTES:</a:t>
            </a:r>
          </a:p>
          <a:p>
            <a:r>
              <a:rPr lang="en-US">
                <a:ea typeface="ヒラギノ角ゴ Pro W3" charset="0"/>
                <a:cs typeface="ヒラギノ角ゴ Pro W3" charset="0"/>
              </a:rPr>
              <a:t>WRITTEN BY: Thomas Schibli (CU-Boulder)</a:t>
            </a:r>
          </a:p>
          <a:p>
            <a:endParaRPr lang="en-US">
              <a:ea typeface="ヒラギノ角ゴ Pro W3" charset="0"/>
              <a:cs typeface="ヒラギノ角ゴ Pro W3"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ea typeface="ヒラギノ角ゴ Pro W3" charset="0"/>
                <a:cs typeface="ヒラギノ角ゴ Pro W3" charset="0"/>
              </a:rPr>
              <a:t>CORRECT ANSWER:  </a:t>
            </a:r>
          </a:p>
          <a:p>
            <a:pPr eaLnBrk="1" hangingPunct="1"/>
            <a:r>
              <a:rPr lang="en-US">
                <a:ea typeface="ヒラギノ角ゴ Pro W3" charset="0"/>
                <a:cs typeface="ヒラギノ角ゴ Pro W3" charset="0"/>
              </a:rPr>
              <a:t>USED IN:  Fall 2009 (Schibli)</a:t>
            </a:r>
          </a:p>
          <a:p>
            <a:pPr eaLnBrk="1" hangingPunct="1"/>
            <a:r>
              <a:rPr lang="en-US">
                <a:ea typeface="ヒラギノ角ゴ Pro W3" charset="0"/>
                <a:cs typeface="ヒラギノ角ゴ Pro W3" charset="0"/>
              </a:rPr>
              <a:t>LECTURE NUMBER:   </a:t>
            </a:r>
          </a:p>
          <a:p>
            <a:pPr eaLnBrk="1" hangingPunct="1"/>
            <a:r>
              <a:rPr lang="en-US">
                <a:ea typeface="ヒラギノ角ゴ Pro W3" charset="0"/>
                <a:cs typeface="ヒラギノ角ゴ Pro W3" charset="0"/>
              </a:rPr>
              <a:t>STUDENT RESPONSES: </a:t>
            </a:r>
          </a:p>
          <a:p>
            <a:pPr eaLnBrk="1" hangingPunct="1"/>
            <a:r>
              <a:rPr lang="en-US" b="1">
                <a:ea typeface="ヒラギノ角ゴ Pro W3" charset="0"/>
                <a:cs typeface="ヒラギノ角ゴ Pro W3" charset="0"/>
              </a:rPr>
              <a:t>INSTRUCTOR NOTES:</a:t>
            </a:r>
          </a:p>
          <a:p>
            <a:r>
              <a:rPr lang="en-US">
                <a:ea typeface="ヒラギノ角ゴ Pro W3" charset="0"/>
                <a:cs typeface="ヒラギノ角ゴ Pro W3" charset="0"/>
              </a:rPr>
              <a:t>WRITTEN BY: Thomas Schibli (CU-Boulder)</a:t>
            </a:r>
          </a:p>
          <a:p>
            <a:endParaRPr lang="en-US">
              <a:ea typeface="ヒラギノ角ゴ Pro W3" charset="0"/>
              <a:cs typeface="ヒラギノ角ゴ Pro W3"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ヒラギノ角ゴ Pro W3" charset="0"/>
                <a:cs typeface="ヒラギノ角ゴ Pro W3" charset="0"/>
              </a:rPr>
              <a:t>CORRECT ANSWER:  C</a:t>
            </a:r>
          </a:p>
          <a:p>
            <a:pPr eaLnBrk="1" hangingPunct="1"/>
            <a:r>
              <a:rPr lang="en-US" dirty="0">
                <a:ea typeface="ヒラギノ角ゴ Pro W3" charset="0"/>
                <a:cs typeface="ヒラギノ角ゴ Pro W3" charset="0"/>
              </a:rPr>
              <a:t>USED IN:  Spring </a:t>
            </a:r>
            <a:r>
              <a:rPr lang="en-US" dirty="0" smtClean="0">
                <a:ea typeface="ヒラギノ角ゴ Pro W3" charset="0"/>
                <a:cs typeface="ヒラギノ角ゴ Pro W3" charset="0"/>
              </a:rPr>
              <a:t>2008 and 13 </a:t>
            </a:r>
            <a:r>
              <a:rPr lang="en-US" dirty="0">
                <a:ea typeface="ヒラギノ角ゴ Pro W3" charset="0"/>
                <a:cs typeface="ヒラギノ角ゴ Pro W3" charset="0"/>
              </a:rPr>
              <a:t>(Pollock), Fall 2009 (</a:t>
            </a:r>
            <a:r>
              <a:rPr lang="en-US" dirty="0" err="1">
                <a:ea typeface="ヒラギノ角ゴ Pro W3" charset="0"/>
                <a:cs typeface="ヒラギノ角ゴ Pro W3" charset="0"/>
              </a:rPr>
              <a:t>Schibli</a:t>
            </a:r>
            <a:r>
              <a:rPr lang="en-US" dirty="0">
                <a:ea typeface="ヒラギノ角ゴ Pro W3" charset="0"/>
                <a:cs typeface="ヒラギノ角ゴ Pro W3" charset="0"/>
              </a:rPr>
              <a:t>)</a:t>
            </a:r>
          </a:p>
          <a:p>
            <a:pPr eaLnBrk="1" hangingPunct="1"/>
            <a:r>
              <a:rPr lang="en-US" dirty="0">
                <a:ea typeface="ヒラギノ角ゴ Pro W3" charset="0"/>
                <a:cs typeface="ヒラギノ角ゴ Pro W3" charset="0"/>
              </a:rPr>
              <a:t>LECTURE NUMBER:   </a:t>
            </a:r>
            <a:r>
              <a:rPr lang="en-US" dirty="0" err="1">
                <a:ea typeface="ヒラギノ角ゴ Pro W3" charset="0"/>
                <a:cs typeface="ヒラギノ角ゴ Pro W3" charset="0"/>
              </a:rPr>
              <a:t>Dubson</a:t>
            </a:r>
            <a:r>
              <a:rPr lang="en-US" dirty="0">
                <a:ea typeface="ヒラギノ角ゴ Pro W3" charset="0"/>
                <a:cs typeface="ヒラギノ角ゴ Pro W3" charset="0"/>
              </a:rPr>
              <a:t> (Week 10, Lecture 24), Pollock (Lecture 28)</a:t>
            </a:r>
          </a:p>
          <a:p>
            <a:pPr eaLnBrk="1" hangingPunct="1"/>
            <a:r>
              <a:rPr lang="en-US" dirty="0">
                <a:ea typeface="ヒラギノ角ゴ Pro W3" charset="0"/>
                <a:cs typeface="ヒラギノ角ゴ Pro W3" charset="0"/>
              </a:rPr>
              <a:t>STUDENT RESPONSES: 	  9% 2% </a:t>
            </a:r>
            <a:r>
              <a:rPr lang="en-US" b="1" dirty="0">
                <a:ea typeface="ヒラギノ角ゴ Pro W3" charset="0"/>
                <a:cs typeface="ヒラギノ角ゴ Pro W3" charset="0"/>
              </a:rPr>
              <a:t>[[85%]] </a:t>
            </a:r>
            <a:r>
              <a:rPr lang="en-US" dirty="0">
                <a:ea typeface="ヒラギノ角ゴ Pro W3" charset="0"/>
                <a:cs typeface="ヒラギノ角ゴ Pro W3" charset="0"/>
              </a:rPr>
              <a:t>2% 2% (FALL 2008)</a:t>
            </a:r>
          </a:p>
          <a:p>
            <a:pPr eaLnBrk="1" hangingPunct="1"/>
            <a:r>
              <a:rPr lang="en-US" dirty="0">
                <a:ea typeface="ヒラギノ角ゴ Pro W3" charset="0"/>
                <a:cs typeface="ヒラギノ角ゴ Pro W3" charset="0"/>
              </a:rPr>
              <a:t>              		</a:t>
            </a:r>
            <a:r>
              <a:rPr lang="en-US" dirty="0" smtClean="0">
                <a:ea typeface="ヒラギノ角ゴ Pro W3" charset="0"/>
                <a:cs typeface="ヒラギノ角ゴ Pro W3" charset="0"/>
              </a:rPr>
              <a:t>0</a:t>
            </a:r>
            <a:r>
              <a:rPr lang="en-US" dirty="0">
                <a:ea typeface="ヒラギノ角ゴ Pro W3" charset="0"/>
                <a:cs typeface="ヒラギノ角ゴ Pro W3" charset="0"/>
              </a:rPr>
              <a:t>% 0%  </a:t>
            </a:r>
            <a:r>
              <a:rPr lang="en-US" b="1" dirty="0">
                <a:ea typeface="ヒラギノ角ゴ Pro W3" charset="0"/>
                <a:cs typeface="ヒラギノ角ゴ Pro W3" charset="0"/>
              </a:rPr>
              <a:t>[[94%]] </a:t>
            </a:r>
            <a:r>
              <a:rPr lang="en-US" dirty="0">
                <a:ea typeface="ヒラギノ角ゴ Pro W3" charset="0"/>
                <a:cs typeface="ヒラギノ角ゴ Pro W3" charset="0"/>
              </a:rPr>
              <a:t>6% 0% (SPRING 2008)</a:t>
            </a:r>
          </a:p>
          <a:p>
            <a:pPr eaLnBrk="1" hangingPunct="1"/>
            <a:r>
              <a:rPr lang="en-US" dirty="0">
                <a:ea typeface="ヒラギノ角ゴ Pro W3" charset="0"/>
                <a:cs typeface="ヒラギノ角ゴ Pro W3" charset="0"/>
              </a:rPr>
              <a:t>		  0% 2% </a:t>
            </a:r>
            <a:r>
              <a:rPr lang="en-US" b="1" dirty="0">
                <a:ea typeface="ヒラギノ角ゴ Pro W3" charset="0"/>
                <a:cs typeface="ヒラギノ角ゴ Pro W3" charset="0"/>
              </a:rPr>
              <a:t>[[93%]] </a:t>
            </a:r>
            <a:r>
              <a:rPr lang="en-US" dirty="0">
                <a:ea typeface="ヒラギノ角ゴ Pro W3" charset="0"/>
                <a:cs typeface="ヒラギノ角ゴ Pro W3" charset="0"/>
              </a:rPr>
              <a:t>5% 0% (FALL 2009</a:t>
            </a:r>
            <a:r>
              <a:rPr lang="en-US" dirty="0" smtClean="0">
                <a:ea typeface="ヒラギノ角ゴ Pro W3" charset="0"/>
                <a:cs typeface="ヒラギノ角ゴ Pro W3" charset="0"/>
              </a:rPr>
              <a:t>)</a:t>
            </a:r>
          </a:p>
          <a:p>
            <a:pPr eaLnBrk="1" hangingPunct="1"/>
            <a:r>
              <a:rPr lang="en-US" dirty="0" smtClean="0">
                <a:ea typeface="ヒラギノ角ゴ Pro W3" charset="0"/>
                <a:cs typeface="ヒラギノ角ゴ Pro W3" charset="0"/>
              </a:rPr>
              <a:t>		5, 5, </a:t>
            </a:r>
            <a:r>
              <a:rPr lang="en-US" b="1" dirty="0" smtClean="0">
                <a:ea typeface="ヒラギノ角ゴ Pro W3" charset="0"/>
                <a:cs typeface="ヒラギノ角ゴ Pro W3" charset="0"/>
              </a:rPr>
              <a:t>81,</a:t>
            </a:r>
            <a:r>
              <a:rPr lang="en-US" b="1" baseline="0" dirty="0" smtClean="0">
                <a:ea typeface="ヒラギノ角ゴ Pro W3" charset="0"/>
                <a:cs typeface="ヒラギノ角ゴ Pro W3" charset="0"/>
              </a:rPr>
              <a:t> </a:t>
            </a:r>
            <a:r>
              <a:rPr lang="en-US" b="0" baseline="0" dirty="0" smtClean="0">
                <a:ea typeface="ヒラギノ角ゴ Pro W3" charset="0"/>
                <a:cs typeface="ヒラギノ角ゴ Pro W3" charset="0"/>
              </a:rPr>
              <a:t>10, 0 </a:t>
            </a:r>
            <a:r>
              <a:rPr lang="en-US" b="0" baseline="0" dirty="0" err="1" smtClean="0">
                <a:ea typeface="ヒラギノ角ゴ Pro W3" charset="0"/>
                <a:cs typeface="ヒラギノ角ゴ Pro W3" charset="0"/>
              </a:rPr>
              <a:t>Sp</a:t>
            </a:r>
            <a:r>
              <a:rPr lang="en-US" b="0" baseline="0" dirty="0" smtClean="0">
                <a:ea typeface="ヒラギノ角ゴ Pro W3" charset="0"/>
                <a:cs typeface="ヒラギノ角ゴ Pro W3" charset="0"/>
              </a:rPr>
              <a:t> ‘13</a:t>
            </a:r>
          </a:p>
          <a:p>
            <a:pPr eaLnBrk="1" hangingPunct="1"/>
            <a:endParaRPr lang="en-US" dirty="0">
              <a:ea typeface="ヒラギノ角ゴ Pro W3" charset="0"/>
              <a:cs typeface="ヒラギノ角ゴ Pro W3" charset="0"/>
            </a:endParaRPr>
          </a:p>
          <a:p>
            <a:pPr eaLnBrk="1" hangingPunct="1"/>
            <a:r>
              <a:rPr lang="en-US" b="1" dirty="0">
                <a:ea typeface="ヒラギノ角ゴ Pro W3" charset="0"/>
                <a:cs typeface="ヒラギノ角ゴ Pro W3" charset="0"/>
              </a:rPr>
              <a:t>INSTRUCTOR NOTES: </a:t>
            </a:r>
            <a:r>
              <a:rPr lang="en-US" dirty="0">
                <a:ea typeface="ヒラギノ角ゴ Pro W3" charset="0"/>
                <a:cs typeface="ヒラギノ角ゴ Pro W3" charset="0"/>
              </a:rPr>
              <a:t> 94% correct, it's an 1120 (freshman) question. From </a:t>
            </a:r>
            <a:r>
              <a:rPr lang="en-US" dirty="0" err="1">
                <a:ea typeface="ヒラギノ角ゴ Pro W3" charset="0"/>
                <a:cs typeface="ヒラギノ角ゴ Pro W3" charset="0"/>
              </a:rPr>
              <a:t>Dubson</a:t>
            </a:r>
            <a:r>
              <a:rPr lang="en-US" dirty="0">
                <a:ea typeface="ヒラギノ角ゴ Pro W3" charset="0"/>
                <a:cs typeface="ヒラギノ角ゴ Pro W3" charset="0"/>
              </a:rPr>
              <a:t>  -SJP  See also  http://</a:t>
            </a:r>
            <a:r>
              <a:rPr lang="en-US" dirty="0" err="1">
                <a:ea typeface="ヒラギノ角ゴ Pro W3" charset="0"/>
                <a:cs typeface="ヒラギノ角ゴ Pro W3" charset="0"/>
              </a:rPr>
              <a:t>mathworld.wolfram.com</a:t>
            </a:r>
            <a:r>
              <a:rPr lang="en-US" dirty="0">
                <a:ea typeface="ヒラギノ角ゴ Pro W3" charset="0"/>
                <a:cs typeface="ヒラギノ角ゴ Pro W3" charset="0"/>
              </a:rPr>
              <a:t>/</a:t>
            </a:r>
            <a:r>
              <a:rPr lang="en-US" dirty="0" err="1">
                <a:ea typeface="ヒラギノ角ゴ Pro W3" charset="0"/>
                <a:cs typeface="ヒラギノ角ゴ Pro W3" charset="0"/>
              </a:rPr>
              <a:t>Cycloid.html</a:t>
            </a:r>
            <a:endParaRPr lang="en-US" b="1" dirty="0">
              <a:ea typeface="ヒラギノ角ゴ Pro W3" charset="0"/>
              <a:cs typeface="ヒラギノ角ゴ Pro W3" charset="0"/>
            </a:endParaRPr>
          </a:p>
          <a:p>
            <a:endParaRPr lang="en-US" dirty="0" smtClean="0">
              <a:ea typeface="ヒラギノ角ゴ Pro W3" charset="0"/>
              <a:cs typeface="ヒラギノ角ゴ Pro W3" charset="0"/>
            </a:endParaRPr>
          </a:p>
          <a:p>
            <a:r>
              <a:rPr lang="en-US" dirty="0" smtClean="0">
                <a:ea typeface="ヒラギノ角ゴ Pro W3" charset="0"/>
                <a:cs typeface="ヒラギノ角ゴ Pro W3" charset="0"/>
              </a:rPr>
              <a:t>(Next slide)</a:t>
            </a:r>
          </a:p>
          <a:p>
            <a:endParaRPr lang="en-US" dirty="0" smtClean="0">
              <a:ea typeface="ヒラギノ角ゴ Pro W3" charset="0"/>
              <a:cs typeface="ヒラギノ角ゴ Pro W3" charset="0"/>
            </a:endParaRPr>
          </a:p>
          <a:p>
            <a:r>
              <a:rPr lang="en-US" dirty="0" smtClean="0">
                <a:ea typeface="ヒラギノ角ゴ Pro W3" charset="0"/>
                <a:cs typeface="ヒラギノ角ゴ Pro W3" charset="0"/>
              </a:rPr>
              <a:t>WRITTEN </a:t>
            </a:r>
            <a:r>
              <a:rPr lang="en-US" dirty="0">
                <a:ea typeface="ヒラギノ角ゴ Pro W3" charset="0"/>
                <a:cs typeface="ヒラギノ角ゴ Pro W3" charset="0"/>
              </a:rPr>
              <a:t>BY: Mike </a:t>
            </a:r>
            <a:r>
              <a:rPr lang="en-US" dirty="0" err="1">
                <a:ea typeface="ヒラギノ角ゴ Pro W3" charset="0"/>
                <a:cs typeface="ヒラギノ角ゴ Pro W3" charset="0"/>
              </a:rPr>
              <a:t>Dubson</a:t>
            </a:r>
            <a:r>
              <a:rPr lang="en-US" dirty="0">
                <a:ea typeface="ヒラギノ角ゴ Pro W3" charset="0"/>
                <a:cs typeface="ヒラギノ角ゴ Pro W3" charset="0"/>
              </a:rPr>
              <a:t> (CU-Boulder)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AC07BB-09A9-5A40-8A57-9933EF00D358}" type="slidenum">
              <a:rPr lang="en-US"/>
              <a:pPr/>
              <a:t>‹#›</a:t>
            </a:fld>
            <a:endParaRPr lang="en-US"/>
          </a:p>
        </p:txBody>
      </p:sp>
    </p:spTree>
    <p:extLst>
      <p:ext uri="{BB962C8B-B14F-4D97-AF65-F5344CB8AC3E}">
        <p14:creationId xmlns:p14="http://schemas.microsoft.com/office/powerpoint/2010/main" val="402755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57EEDA-4BC2-B244-BF8A-E9F2124995C7}" type="slidenum">
              <a:rPr lang="en-US"/>
              <a:pPr/>
              <a:t>‹#›</a:t>
            </a:fld>
            <a:endParaRPr lang="en-US"/>
          </a:p>
        </p:txBody>
      </p:sp>
    </p:spTree>
    <p:extLst>
      <p:ext uri="{BB962C8B-B14F-4D97-AF65-F5344CB8AC3E}">
        <p14:creationId xmlns:p14="http://schemas.microsoft.com/office/powerpoint/2010/main" val="4007321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71F678-6B9E-4246-A718-C735FADDBBD4}" type="slidenum">
              <a:rPr lang="en-US"/>
              <a:pPr/>
              <a:t>‹#›</a:t>
            </a:fld>
            <a:endParaRPr lang="en-US"/>
          </a:p>
        </p:txBody>
      </p:sp>
    </p:spTree>
    <p:extLst>
      <p:ext uri="{BB962C8B-B14F-4D97-AF65-F5344CB8AC3E}">
        <p14:creationId xmlns:p14="http://schemas.microsoft.com/office/powerpoint/2010/main" val="37937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7BC4D3-F979-EC43-8A3D-C47A6F2BB467}" type="slidenum">
              <a:rPr lang="en-US"/>
              <a:pPr/>
              <a:t>‹#›</a:t>
            </a:fld>
            <a:endParaRPr lang="en-US"/>
          </a:p>
        </p:txBody>
      </p:sp>
    </p:spTree>
    <p:extLst>
      <p:ext uri="{BB962C8B-B14F-4D97-AF65-F5344CB8AC3E}">
        <p14:creationId xmlns:p14="http://schemas.microsoft.com/office/powerpoint/2010/main" val="3056443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17CDCD-2383-D746-B4FE-307EDBA33472}" type="slidenum">
              <a:rPr lang="en-US"/>
              <a:pPr/>
              <a:t>‹#›</a:t>
            </a:fld>
            <a:endParaRPr lang="en-US"/>
          </a:p>
        </p:txBody>
      </p:sp>
    </p:spTree>
    <p:extLst>
      <p:ext uri="{BB962C8B-B14F-4D97-AF65-F5344CB8AC3E}">
        <p14:creationId xmlns:p14="http://schemas.microsoft.com/office/powerpoint/2010/main" val="367032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21A48A-80D1-124B-9C28-E987D8CAC8BE}" type="slidenum">
              <a:rPr lang="en-US"/>
              <a:pPr/>
              <a:t>‹#›</a:t>
            </a:fld>
            <a:endParaRPr lang="en-US"/>
          </a:p>
        </p:txBody>
      </p:sp>
    </p:spTree>
    <p:extLst>
      <p:ext uri="{BB962C8B-B14F-4D97-AF65-F5344CB8AC3E}">
        <p14:creationId xmlns:p14="http://schemas.microsoft.com/office/powerpoint/2010/main" val="1621035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DCA436A-9207-9249-876E-659E646200E8}" type="slidenum">
              <a:rPr lang="en-US"/>
              <a:pPr/>
              <a:t>‹#›</a:t>
            </a:fld>
            <a:endParaRPr lang="en-US"/>
          </a:p>
        </p:txBody>
      </p:sp>
    </p:spTree>
    <p:extLst>
      <p:ext uri="{BB962C8B-B14F-4D97-AF65-F5344CB8AC3E}">
        <p14:creationId xmlns:p14="http://schemas.microsoft.com/office/powerpoint/2010/main" val="128908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2E3A610-CCDC-7E47-BB9E-8EB451B461BD}" type="slidenum">
              <a:rPr lang="en-US"/>
              <a:pPr/>
              <a:t>‹#›</a:t>
            </a:fld>
            <a:endParaRPr lang="en-US"/>
          </a:p>
        </p:txBody>
      </p:sp>
    </p:spTree>
    <p:extLst>
      <p:ext uri="{BB962C8B-B14F-4D97-AF65-F5344CB8AC3E}">
        <p14:creationId xmlns:p14="http://schemas.microsoft.com/office/powerpoint/2010/main" val="355809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964094B-FAFA-D043-89B5-FC3C61C698CA}" type="slidenum">
              <a:rPr lang="en-US"/>
              <a:pPr/>
              <a:t>‹#›</a:t>
            </a:fld>
            <a:endParaRPr lang="en-US"/>
          </a:p>
        </p:txBody>
      </p:sp>
    </p:spTree>
    <p:extLst>
      <p:ext uri="{BB962C8B-B14F-4D97-AF65-F5344CB8AC3E}">
        <p14:creationId xmlns:p14="http://schemas.microsoft.com/office/powerpoint/2010/main" val="384936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B76B3C-D753-B142-90A0-BF46B3EAD5AD}" type="slidenum">
              <a:rPr lang="en-US"/>
              <a:pPr/>
              <a:t>‹#›</a:t>
            </a:fld>
            <a:endParaRPr lang="en-US"/>
          </a:p>
        </p:txBody>
      </p:sp>
    </p:spTree>
    <p:extLst>
      <p:ext uri="{BB962C8B-B14F-4D97-AF65-F5344CB8AC3E}">
        <p14:creationId xmlns:p14="http://schemas.microsoft.com/office/powerpoint/2010/main" val="1676813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8558E3F-1950-1D43-A2FD-2F1BF3FB37A1}" type="slidenum">
              <a:rPr lang="en-US"/>
              <a:pPr/>
              <a:t>‹#›</a:t>
            </a:fld>
            <a:endParaRPr lang="en-US"/>
          </a:p>
        </p:txBody>
      </p:sp>
    </p:spTree>
    <p:extLst>
      <p:ext uri="{BB962C8B-B14F-4D97-AF65-F5344CB8AC3E}">
        <p14:creationId xmlns:p14="http://schemas.microsoft.com/office/powerpoint/2010/main" val="34517643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3FEB7363-4CCF-6542-AFE7-01BD23AC73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2400">
          <a:solidFill>
            <a:schemeClr val="tx2"/>
          </a:solidFill>
          <a:latin typeface="+mj-lt"/>
          <a:ea typeface="+mj-ea"/>
          <a:cs typeface="+mj-cs"/>
        </a:defRPr>
      </a:lvl1pPr>
      <a:lvl2pPr algn="ctr" rtl="0" fontAlgn="base">
        <a:spcBef>
          <a:spcPct val="0"/>
        </a:spcBef>
        <a:spcAft>
          <a:spcPct val="0"/>
        </a:spcAft>
        <a:defRPr sz="2400">
          <a:solidFill>
            <a:schemeClr val="tx2"/>
          </a:solidFill>
          <a:latin typeface="Arial" charset="0"/>
          <a:ea typeface="ヒラギノ角ゴ Pro W3" charset="0"/>
          <a:cs typeface="ヒラギノ角ゴ Pro W3" charset="0"/>
        </a:defRPr>
      </a:lvl2pPr>
      <a:lvl3pPr algn="ctr" rtl="0" fontAlgn="base">
        <a:spcBef>
          <a:spcPct val="0"/>
        </a:spcBef>
        <a:spcAft>
          <a:spcPct val="0"/>
        </a:spcAft>
        <a:defRPr sz="2400">
          <a:solidFill>
            <a:schemeClr val="tx2"/>
          </a:solidFill>
          <a:latin typeface="Arial" charset="0"/>
          <a:ea typeface="ヒラギノ角ゴ Pro W3" charset="0"/>
          <a:cs typeface="ヒラギノ角ゴ Pro W3" charset="0"/>
        </a:defRPr>
      </a:lvl3pPr>
      <a:lvl4pPr algn="ctr" rtl="0" fontAlgn="base">
        <a:spcBef>
          <a:spcPct val="0"/>
        </a:spcBef>
        <a:spcAft>
          <a:spcPct val="0"/>
        </a:spcAft>
        <a:defRPr sz="2400">
          <a:solidFill>
            <a:schemeClr val="tx2"/>
          </a:solidFill>
          <a:latin typeface="Arial" charset="0"/>
          <a:ea typeface="ヒラギノ角ゴ Pro W3" charset="0"/>
          <a:cs typeface="ヒラギノ角ゴ Pro W3" charset="0"/>
        </a:defRPr>
      </a:lvl4pPr>
      <a:lvl5pPr algn="ctr" rtl="0" fontAlgn="base">
        <a:spcBef>
          <a:spcPct val="0"/>
        </a:spcBef>
        <a:spcAft>
          <a:spcPct val="0"/>
        </a:spcAft>
        <a:defRPr sz="2400">
          <a:solidFill>
            <a:schemeClr val="tx2"/>
          </a:solidFill>
          <a:latin typeface="Arial" charset="0"/>
          <a:ea typeface="ヒラギノ角ゴ Pro W3" charset="0"/>
          <a:cs typeface="ヒラギノ角ゴ Pro W3" charset="0"/>
        </a:defRPr>
      </a:lvl5pPr>
      <a:lvl6pPr marL="457200" algn="ctr" rtl="0" fontAlgn="base">
        <a:spcBef>
          <a:spcPct val="0"/>
        </a:spcBef>
        <a:spcAft>
          <a:spcPct val="0"/>
        </a:spcAft>
        <a:defRPr sz="2400">
          <a:solidFill>
            <a:schemeClr val="tx2"/>
          </a:solidFill>
          <a:latin typeface="Arial" charset="0"/>
          <a:ea typeface="ヒラギノ角ゴ Pro W3" charset="0"/>
          <a:cs typeface="ヒラギノ角ゴ Pro W3" charset="0"/>
        </a:defRPr>
      </a:lvl6pPr>
      <a:lvl7pPr marL="914400" algn="ctr" rtl="0" fontAlgn="base">
        <a:spcBef>
          <a:spcPct val="0"/>
        </a:spcBef>
        <a:spcAft>
          <a:spcPct val="0"/>
        </a:spcAft>
        <a:defRPr sz="2400">
          <a:solidFill>
            <a:schemeClr val="tx2"/>
          </a:solidFill>
          <a:latin typeface="Arial" charset="0"/>
          <a:ea typeface="ヒラギノ角ゴ Pro W3" charset="0"/>
          <a:cs typeface="ヒラギノ角ゴ Pro W3" charset="0"/>
        </a:defRPr>
      </a:lvl7pPr>
      <a:lvl8pPr marL="1371600" algn="ctr" rtl="0" fontAlgn="base">
        <a:spcBef>
          <a:spcPct val="0"/>
        </a:spcBef>
        <a:spcAft>
          <a:spcPct val="0"/>
        </a:spcAft>
        <a:defRPr sz="2400">
          <a:solidFill>
            <a:schemeClr val="tx2"/>
          </a:solidFill>
          <a:latin typeface="Arial" charset="0"/>
          <a:ea typeface="ヒラギノ角ゴ Pro W3" charset="0"/>
          <a:cs typeface="ヒラギノ角ゴ Pro W3" charset="0"/>
        </a:defRPr>
      </a:lvl8pPr>
      <a:lvl9pPr marL="1828800" algn="ctr" rtl="0" fontAlgn="base">
        <a:spcBef>
          <a:spcPct val="0"/>
        </a:spcBef>
        <a:spcAft>
          <a:spcPct val="0"/>
        </a:spcAft>
        <a:defRPr sz="2400">
          <a:solidFill>
            <a:schemeClr val="tx2"/>
          </a:solidFill>
          <a:latin typeface="Arial" charset="0"/>
          <a:ea typeface="ヒラギノ角ゴ Pro W3" charset="0"/>
          <a:cs typeface="ヒラギノ角ゴ Pro W3"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cs typeface="+mn-cs"/>
        </a:defRPr>
      </a:lvl2pPr>
      <a:lvl3pPr marL="1143000" indent="-228600" algn="l" rtl="0" fontAlgn="base">
        <a:spcBef>
          <a:spcPct val="20000"/>
        </a:spcBef>
        <a:spcAft>
          <a:spcPct val="0"/>
        </a:spcAft>
        <a:buChar char="•"/>
        <a:defRPr sz="20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3.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9867" y="795866"/>
            <a:ext cx="3560189" cy="584776"/>
          </a:xfrm>
          <a:prstGeom prst="rect">
            <a:avLst/>
          </a:prstGeom>
          <a:noFill/>
        </p:spPr>
        <p:txBody>
          <a:bodyPr wrap="none" rtlCol="0">
            <a:spAutoFit/>
          </a:bodyPr>
          <a:lstStyle/>
          <a:p>
            <a:r>
              <a:rPr lang="en-US" sz="3200" dirty="0" smtClean="0"/>
              <a:t>Magnetic fields,  </a:t>
            </a:r>
            <a:r>
              <a:rPr lang="en-US" sz="3200" b="1" dirty="0" smtClean="0"/>
              <a:t>B</a:t>
            </a:r>
            <a:endParaRPr lang="en-US" sz="3200" b="1" dirty="0"/>
          </a:p>
        </p:txBody>
      </p:sp>
      <p:sp>
        <p:nvSpPr>
          <p:cNvPr id="3" name="TextBox 2"/>
          <p:cNvSpPr txBox="1"/>
          <p:nvPr/>
        </p:nvSpPr>
        <p:spPr>
          <a:xfrm>
            <a:off x="1778000" y="3081867"/>
            <a:ext cx="1587243" cy="1938992"/>
          </a:xfrm>
          <a:prstGeom prst="rect">
            <a:avLst/>
          </a:prstGeom>
          <a:noFill/>
        </p:spPr>
        <p:txBody>
          <a:bodyPr wrap="none" rtlCol="0">
            <a:spAutoFit/>
          </a:bodyPr>
          <a:lstStyle/>
          <a:p>
            <a:r>
              <a:rPr lang="en-US" dirty="0" smtClean="0"/>
              <a:t>- Features</a:t>
            </a:r>
          </a:p>
          <a:p>
            <a:endParaRPr lang="en-US" dirty="0"/>
          </a:p>
          <a:p>
            <a:r>
              <a:rPr lang="en-US" dirty="0" smtClean="0"/>
              <a:t>- Force</a:t>
            </a:r>
          </a:p>
          <a:p>
            <a:endParaRPr lang="en-US" dirty="0"/>
          </a:p>
          <a:p>
            <a:r>
              <a:rPr lang="en-US" dirty="0" smtClean="0"/>
              <a:t>- Sources</a:t>
            </a:r>
            <a:endParaRPr lang="en-US" dirty="0"/>
          </a:p>
        </p:txBody>
      </p:sp>
    </p:spTree>
    <p:extLst>
      <p:ext uri="{BB962C8B-B14F-4D97-AF65-F5344CB8AC3E}">
        <p14:creationId xmlns:p14="http://schemas.microsoft.com/office/powerpoint/2010/main" val="11853793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89" name="Picture 2" descr="T:\cycloid.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7150" y="4887913"/>
            <a:ext cx="8977313" cy="1436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0" name="Picture 3" descr="T:\Cycloid_775.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 y="1874838"/>
            <a:ext cx="8001000"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1" name="Picture 4" descr="T:\CycloidFrames_775.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1763" y="3365500"/>
            <a:ext cx="895667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TextBox 7"/>
          <p:cNvSpPr txBox="1">
            <a:spLocks noChangeArrowheads="1"/>
          </p:cNvSpPr>
          <p:nvPr/>
        </p:nvSpPr>
        <p:spPr bwMode="auto">
          <a:xfrm>
            <a:off x="3962400" y="420688"/>
            <a:ext cx="1698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742950" indent="-285750" defTabSz="457200">
              <a:defRPr sz="2400" b="1">
                <a:solidFill>
                  <a:schemeClr val="tx1"/>
                </a:solidFill>
                <a:latin typeface="Arial" charset="0"/>
                <a:ea typeface="ヒラギノ角ゴ Pro W3" charset="0"/>
                <a:cs typeface="ヒラギノ角ゴ Pro W3" charset="0"/>
              </a:defRPr>
            </a:lvl2pPr>
            <a:lvl3pPr marL="1143000" indent="-228600" defTabSz="457200">
              <a:defRPr sz="2400" b="1">
                <a:solidFill>
                  <a:schemeClr val="tx1"/>
                </a:solidFill>
                <a:latin typeface="Arial" charset="0"/>
                <a:ea typeface="ヒラギノ角ゴ Pro W3" charset="0"/>
                <a:cs typeface="ヒラギノ角ゴ Pro W3" charset="0"/>
              </a:defRPr>
            </a:lvl3pPr>
            <a:lvl4pPr marL="1600200" indent="-228600" defTabSz="457200">
              <a:defRPr sz="2400" b="1">
                <a:solidFill>
                  <a:schemeClr val="tx1"/>
                </a:solidFill>
                <a:latin typeface="Arial" charset="0"/>
                <a:ea typeface="ヒラギノ角ゴ Pro W3" charset="0"/>
                <a:cs typeface="ヒラギノ角ゴ Pro W3" charset="0"/>
              </a:defRPr>
            </a:lvl4pPr>
            <a:lvl5pPr marL="2057400" indent="-228600" defTabSz="4572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3600" b="0">
                <a:ea typeface="ＭＳ Ｐゴシック" charset="0"/>
                <a:cs typeface="ＭＳ Ｐゴシック" charset="0"/>
              </a:rPr>
              <a:t>Cycloid</a:t>
            </a:r>
          </a:p>
        </p:txBody>
      </p:sp>
      <p:cxnSp>
        <p:nvCxnSpPr>
          <p:cNvPr id="37893" name="Straight Arrow Connector 11"/>
          <p:cNvCxnSpPr>
            <a:cxnSpLocks noChangeShapeType="1"/>
          </p:cNvCxnSpPr>
          <p:nvPr/>
        </p:nvCxnSpPr>
        <p:spPr bwMode="auto">
          <a:xfrm rot="5400000" flipH="1" flipV="1">
            <a:off x="112713" y="2444750"/>
            <a:ext cx="1382712" cy="1588"/>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37894" name="Straight Arrow Connector 12"/>
          <p:cNvCxnSpPr>
            <a:cxnSpLocks noChangeShapeType="1"/>
          </p:cNvCxnSpPr>
          <p:nvPr/>
        </p:nvCxnSpPr>
        <p:spPr bwMode="auto">
          <a:xfrm flipV="1">
            <a:off x="781050" y="3113088"/>
            <a:ext cx="8139113" cy="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37895" name="TextBox 14"/>
          <p:cNvSpPr txBox="1">
            <a:spLocks noChangeArrowheads="1"/>
          </p:cNvSpPr>
          <p:nvPr/>
        </p:nvSpPr>
        <p:spPr bwMode="auto">
          <a:xfrm>
            <a:off x="476250" y="1295400"/>
            <a:ext cx="304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ヒラギノ角ゴ Pro W3" charset="0"/>
                <a:cs typeface="ヒラギノ角ゴ Pro W3" charset="0"/>
              </a:defRPr>
            </a:lvl1pPr>
            <a:lvl2pPr marL="742950" indent="-285750" defTabSz="457200">
              <a:defRPr sz="2400" b="1">
                <a:solidFill>
                  <a:schemeClr val="tx1"/>
                </a:solidFill>
                <a:latin typeface="Arial" charset="0"/>
                <a:ea typeface="ヒラギノ角ゴ Pro W3" charset="0"/>
                <a:cs typeface="ヒラギノ角ゴ Pro W3" charset="0"/>
              </a:defRPr>
            </a:lvl2pPr>
            <a:lvl3pPr marL="1143000" indent="-228600" defTabSz="457200">
              <a:defRPr sz="2400" b="1">
                <a:solidFill>
                  <a:schemeClr val="tx1"/>
                </a:solidFill>
                <a:latin typeface="Arial" charset="0"/>
                <a:ea typeface="ヒラギノ角ゴ Pro W3" charset="0"/>
                <a:cs typeface="ヒラギノ角ゴ Pro W3" charset="0"/>
              </a:defRPr>
            </a:lvl3pPr>
            <a:lvl4pPr marL="1600200" indent="-228600" defTabSz="457200">
              <a:defRPr sz="2400" b="1">
                <a:solidFill>
                  <a:schemeClr val="tx1"/>
                </a:solidFill>
                <a:latin typeface="Arial" charset="0"/>
                <a:ea typeface="ヒラギノ角ゴ Pro W3" charset="0"/>
                <a:cs typeface="ヒラギノ角ゴ Pro W3" charset="0"/>
              </a:defRPr>
            </a:lvl4pPr>
            <a:lvl5pPr marL="2057400" indent="-228600" defTabSz="4572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2800" b="0">
                <a:ea typeface="ＭＳ Ｐゴシック" charset="0"/>
                <a:cs typeface="ＭＳ Ｐゴシック" charset="0"/>
              </a:rPr>
              <a:t>z</a:t>
            </a:r>
          </a:p>
        </p:txBody>
      </p:sp>
      <p:sp>
        <p:nvSpPr>
          <p:cNvPr id="37896" name="TextBox 15"/>
          <p:cNvSpPr txBox="1">
            <a:spLocks noChangeArrowheads="1"/>
          </p:cNvSpPr>
          <p:nvPr/>
        </p:nvSpPr>
        <p:spPr bwMode="auto">
          <a:xfrm>
            <a:off x="8716963" y="2995613"/>
            <a:ext cx="304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ヒラギノ角ゴ Pro W3" charset="0"/>
                <a:cs typeface="ヒラギノ角ゴ Pro W3" charset="0"/>
              </a:defRPr>
            </a:lvl1pPr>
            <a:lvl2pPr marL="742950" indent="-285750" defTabSz="457200">
              <a:defRPr sz="2400" b="1">
                <a:solidFill>
                  <a:schemeClr val="tx1"/>
                </a:solidFill>
                <a:latin typeface="Arial" charset="0"/>
                <a:ea typeface="ヒラギノ角ゴ Pro W3" charset="0"/>
                <a:cs typeface="ヒラギノ角ゴ Pro W3" charset="0"/>
              </a:defRPr>
            </a:lvl2pPr>
            <a:lvl3pPr marL="1143000" indent="-228600" defTabSz="457200">
              <a:defRPr sz="2400" b="1">
                <a:solidFill>
                  <a:schemeClr val="tx1"/>
                </a:solidFill>
                <a:latin typeface="Arial" charset="0"/>
                <a:ea typeface="ヒラギノ角ゴ Pro W3" charset="0"/>
                <a:cs typeface="ヒラギノ角ゴ Pro W3" charset="0"/>
              </a:defRPr>
            </a:lvl3pPr>
            <a:lvl4pPr marL="1600200" indent="-228600" defTabSz="457200">
              <a:defRPr sz="2400" b="1">
                <a:solidFill>
                  <a:schemeClr val="tx1"/>
                </a:solidFill>
                <a:latin typeface="Arial" charset="0"/>
                <a:ea typeface="ヒラギノ角ゴ Pro W3" charset="0"/>
                <a:cs typeface="ヒラギノ角ゴ Pro W3" charset="0"/>
              </a:defRPr>
            </a:lvl4pPr>
            <a:lvl5pPr marL="2057400" indent="-228600" defTabSz="4572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2800" b="0">
                <a:ea typeface="ＭＳ Ｐゴシック" charset="0"/>
                <a:cs typeface="ＭＳ Ｐゴシック" charset="0"/>
              </a:rPr>
              <a:t>x</a:t>
            </a:r>
          </a:p>
        </p:txBody>
      </p:sp>
      <p:sp>
        <p:nvSpPr>
          <p:cNvPr id="37897" name="TextBox 16"/>
          <p:cNvSpPr txBox="1">
            <a:spLocks noChangeArrowheads="1"/>
          </p:cNvSpPr>
          <p:nvPr/>
        </p:nvSpPr>
        <p:spPr bwMode="auto">
          <a:xfrm>
            <a:off x="6021388" y="6477000"/>
            <a:ext cx="30464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742950" indent="-285750" defTabSz="457200">
              <a:defRPr sz="2400" b="1">
                <a:solidFill>
                  <a:schemeClr val="tx1"/>
                </a:solidFill>
                <a:latin typeface="Arial" charset="0"/>
                <a:ea typeface="ヒラギノ角ゴ Pro W3" charset="0"/>
                <a:cs typeface="ヒラギノ角ゴ Pro W3" charset="0"/>
              </a:defRPr>
            </a:lvl2pPr>
            <a:lvl3pPr marL="1143000" indent="-228600" defTabSz="457200">
              <a:defRPr sz="2400" b="1">
                <a:solidFill>
                  <a:schemeClr val="tx1"/>
                </a:solidFill>
                <a:latin typeface="Arial" charset="0"/>
                <a:ea typeface="ヒラギノ角ゴ Pro W3" charset="0"/>
                <a:cs typeface="ヒラギノ角ゴ Pro W3" charset="0"/>
              </a:defRPr>
            </a:lvl3pPr>
            <a:lvl4pPr marL="1600200" indent="-228600" defTabSz="457200">
              <a:defRPr sz="2400" b="1">
                <a:solidFill>
                  <a:schemeClr val="tx1"/>
                </a:solidFill>
                <a:latin typeface="Arial" charset="0"/>
                <a:ea typeface="ヒラギノ角ゴ Pro W3" charset="0"/>
                <a:cs typeface="ヒラギノ角ゴ Pro W3" charset="0"/>
              </a:defRPr>
            </a:lvl4pPr>
            <a:lvl5pPr marL="2057400" indent="-228600" defTabSz="4572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600" b="0">
                <a:ea typeface="ＭＳ Ｐゴシック" charset="0"/>
                <a:cs typeface="ＭＳ Ｐゴシック" charset="0"/>
              </a:rPr>
              <a:t>Source: Wofram Research, Inc.</a:t>
            </a:r>
          </a:p>
        </p:txBody>
      </p:sp>
    </p:spTree>
    <p:extLst>
      <p:ext uri="{BB962C8B-B14F-4D97-AF65-F5344CB8AC3E}">
        <p14:creationId xmlns:p14="http://schemas.microsoft.com/office/powerpoint/2010/main" val="28290033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3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24275" y="2868613"/>
            <a:ext cx="5181600" cy="3408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403459" name="Rectangle 2"/>
          <p:cNvSpPr>
            <a:spLocks noGrp="1" noChangeArrowheads="1"/>
          </p:cNvSpPr>
          <p:nvPr>
            <p:ph type="title" idx="4294967295"/>
          </p:nvPr>
        </p:nvSpPr>
        <p:spPr>
          <a:xfrm>
            <a:off x="762000" y="1066800"/>
            <a:ext cx="7772400" cy="1143000"/>
          </a:xfrm>
        </p:spPr>
        <p:txBody>
          <a:bodyPr/>
          <a:lstStyle/>
          <a:p>
            <a:pPr algn="l"/>
            <a:r>
              <a:rPr lang="en-US" sz="3200"/>
              <a:t>A + charged particle moving up (speed v) enters a region with uniform </a:t>
            </a:r>
            <a:r>
              <a:rPr lang="en-US" sz="3200" b="1"/>
              <a:t>B </a:t>
            </a:r>
            <a:r>
              <a:rPr lang="en-US" sz="3200"/>
              <a:t>(left) and uniform </a:t>
            </a:r>
            <a:r>
              <a:rPr lang="en-US" sz="3200" b="1"/>
              <a:t>E</a:t>
            </a:r>
            <a:r>
              <a:rPr lang="en-US" sz="3200"/>
              <a:t> (into page).  </a:t>
            </a:r>
            <a:br>
              <a:rPr lang="en-US" sz="3200"/>
            </a:br>
            <a:r>
              <a:rPr lang="en-US" sz="3200">
                <a:solidFill>
                  <a:schemeClr val="accent2"/>
                </a:solidFill>
              </a:rPr>
              <a:t>What</a:t>
            </a:r>
            <a:r>
              <a:rPr lang="ja-JP" altLang="en-US" sz="3200">
                <a:solidFill>
                  <a:schemeClr val="accent2"/>
                </a:solidFill>
              </a:rPr>
              <a:t>’</a:t>
            </a:r>
            <a:r>
              <a:rPr lang="en-US" sz="3200">
                <a:solidFill>
                  <a:schemeClr val="accent2"/>
                </a:solidFill>
              </a:rPr>
              <a:t>s the direction of </a:t>
            </a:r>
            <a:r>
              <a:rPr lang="en-US" sz="3200" b="1">
                <a:solidFill>
                  <a:schemeClr val="accent2"/>
                </a:solidFill>
              </a:rPr>
              <a:t>F</a:t>
            </a:r>
            <a:r>
              <a:rPr lang="en-US" sz="3200" baseline="-25000">
                <a:solidFill>
                  <a:schemeClr val="accent2"/>
                </a:solidFill>
              </a:rPr>
              <a:t>net</a:t>
            </a:r>
            <a:r>
              <a:rPr lang="en-US" sz="3200">
                <a:solidFill>
                  <a:schemeClr val="accent2"/>
                </a:solidFill>
              </a:rPr>
              <a:t> on the particle, at the instant it enters the region?</a:t>
            </a:r>
            <a:endParaRPr lang="en-US"/>
          </a:p>
        </p:txBody>
      </p:sp>
      <p:sp>
        <p:nvSpPr>
          <p:cNvPr id="403460" name="Rectangle 3"/>
          <p:cNvSpPr>
            <a:spLocks noGrp="1" noChangeArrowheads="1"/>
          </p:cNvSpPr>
          <p:nvPr>
            <p:ph type="body" idx="4294967295"/>
          </p:nvPr>
        </p:nvSpPr>
        <p:spPr>
          <a:xfrm>
            <a:off x="457200" y="3581400"/>
            <a:ext cx="5334000" cy="2895600"/>
          </a:xfrm>
        </p:spPr>
        <p:txBody>
          <a:bodyPr/>
          <a:lstStyle/>
          <a:p>
            <a:pPr marL="381000" indent="-381000">
              <a:lnSpc>
                <a:spcPct val="90000"/>
              </a:lnSpc>
              <a:buFontTx/>
              <a:buAutoNum type="alphaUcPeriod"/>
            </a:pPr>
            <a:r>
              <a:rPr lang="en-US" sz="3200"/>
              <a:t>To the left</a:t>
            </a:r>
          </a:p>
          <a:p>
            <a:pPr marL="381000" indent="-381000">
              <a:lnSpc>
                <a:spcPct val="90000"/>
              </a:lnSpc>
              <a:buFontTx/>
              <a:buAutoNum type="alphaUcPeriod"/>
            </a:pPr>
            <a:r>
              <a:rPr lang="en-US" sz="3200"/>
              <a:t>Into the page</a:t>
            </a:r>
          </a:p>
          <a:p>
            <a:pPr marL="381000" indent="-381000">
              <a:lnSpc>
                <a:spcPct val="90000"/>
              </a:lnSpc>
              <a:buFontTx/>
              <a:buAutoNum type="alphaUcPeriod"/>
            </a:pPr>
            <a:r>
              <a:rPr lang="en-US" sz="3200"/>
              <a:t>Out of the page</a:t>
            </a:r>
          </a:p>
          <a:p>
            <a:pPr marL="381000" indent="-381000">
              <a:lnSpc>
                <a:spcPct val="90000"/>
              </a:lnSpc>
              <a:buFontTx/>
              <a:buAutoNum type="alphaUcPeriod"/>
            </a:pPr>
            <a:r>
              <a:rPr lang="en-US" sz="3200"/>
              <a:t>No net force</a:t>
            </a:r>
          </a:p>
          <a:p>
            <a:pPr marL="381000" indent="-381000">
              <a:lnSpc>
                <a:spcPct val="90000"/>
              </a:lnSpc>
              <a:buFontTx/>
              <a:buAutoNum type="alphaUcPeriod"/>
            </a:pPr>
            <a:r>
              <a:rPr lang="en-US" sz="3200"/>
              <a:t>Not enough information</a:t>
            </a:r>
            <a:endParaRPr lang="en-US"/>
          </a:p>
        </p:txBody>
      </p:sp>
      <p:sp>
        <p:nvSpPr>
          <p:cNvPr id="403461" name="Text Box 5"/>
          <p:cNvSpPr txBox="1">
            <a:spLocks noChangeArrowheads="1"/>
          </p:cNvSpPr>
          <p:nvPr/>
        </p:nvSpPr>
        <p:spPr bwMode="auto">
          <a:xfrm>
            <a:off x="47625" y="260350"/>
            <a:ext cx="5365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000"/>
              <a:t>5.1</a:t>
            </a:r>
          </a:p>
        </p:txBody>
      </p:sp>
    </p:spTree>
    <p:extLst>
      <p:ext uri="{BB962C8B-B14F-4D97-AF65-F5344CB8AC3E}">
        <p14:creationId xmlns:p14="http://schemas.microsoft.com/office/powerpoint/2010/main" val="9197871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5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9100" y="1290638"/>
            <a:ext cx="3559175"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405506" name="Rectangle 2"/>
          <p:cNvSpPr>
            <a:spLocks noGrp="1" noChangeArrowheads="1"/>
          </p:cNvSpPr>
          <p:nvPr>
            <p:ph type="title" idx="4294967295"/>
          </p:nvPr>
        </p:nvSpPr>
        <p:spPr>
          <a:xfrm>
            <a:off x="762000" y="195263"/>
            <a:ext cx="8267700" cy="1143000"/>
          </a:xfrm>
        </p:spPr>
        <p:txBody>
          <a:bodyPr/>
          <a:lstStyle/>
          <a:p>
            <a:pPr algn="l"/>
            <a:r>
              <a:rPr lang="en-US" sz="3000"/>
              <a:t>A proton (speed v) enters a region of uniform </a:t>
            </a:r>
            <a:r>
              <a:rPr lang="en-US" sz="3000" b="1"/>
              <a:t>B</a:t>
            </a:r>
            <a:r>
              <a:rPr lang="en-US" sz="3000"/>
              <a:t>. </a:t>
            </a:r>
            <a:br>
              <a:rPr lang="en-US" sz="3000"/>
            </a:br>
            <a:r>
              <a:rPr lang="en-US" sz="3000" b="1"/>
              <a:t>v</a:t>
            </a:r>
            <a:r>
              <a:rPr lang="en-US" sz="3000"/>
              <a:t> makes an angle </a:t>
            </a:r>
            <a:r>
              <a:rPr lang="en-US" sz="3000">
                <a:latin typeface="Symbol" charset="0"/>
                <a:sym typeface="Symbol" charset="0"/>
              </a:rPr>
              <a:t></a:t>
            </a:r>
            <a:r>
              <a:rPr lang="en-US" sz="3000"/>
              <a:t> with </a:t>
            </a:r>
            <a:r>
              <a:rPr lang="en-US" sz="3000" b="1"/>
              <a:t>B</a:t>
            </a:r>
            <a:r>
              <a:rPr lang="en-US" sz="3000"/>
              <a:t>. </a:t>
            </a:r>
            <a:br>
              <a:rPr lang="en-US" sz="3000"/>
            </a:br>
            <a:r>
              <a:rPr lang="en-US" sz="3000">
                <a:solidFill>
                  <a:schemeClr val="accent2"/>
                </a:solidFill>
              </a:rPr>
              <a:t>What is the subsequent path of the proton?</a:t>
            </a:r>
            <a:endParaRPr lang="en-US"/>
          </a:p>
        </p:txBody>
      </p:sp>
      <p:sp>
        <p:nvSpPr>
          <p:cNvPr id="405507" name="Rectangle 3"/>
          <p:cNvSpPr>
            <a:spLocks noGrp="1" noChangeArrowheads="1"/>
          </p:cNvSpPr>
          <p:nvPr>
            <p:ph type="body" idx="4294967295"/>
          </p:nvPr>
        </p:nvSpPr>
        <p:spPr>
          <a:xfrm>
            <a:off x="209550" y="2381250"/>
            <a:ext cx="8153400" cy="4191000"/>
          </a:xfrm>
        </p:spPr>
        <p:txBody>
          <a:bodyPr/>
          <a:lstStyle/>
          <a:p>
            <a:pPr>
              <a:lnSpc>
                <a:spcPct val="90000"/>
              </a:lnSpc>
              <a:buFontTx/>
              <a:buNone/>
            </a:pPr>
            <a:r>
              <a:rPr lang="en-US" sz="3600"/>
              <a:t>A) Helical</a:t>
            </a:r>
          </a:p>
          <a:p>
            <a:pPr>
              <a:lnSpc>
                <a:spcPct val="90000"/>
              </a:lnSpc>
              <a:buFontTx/>
              <a:buNone/>
            </a:pPr>
            <a:r>
              <a:rPr lang="en-US" sz="3600"/>
              <a:t>B) Straight line</a:t>
            </a:r>
          </a:p>
          <a:p>
            <a:pPr>
              <a:lnSpc>
                <a:spcPct val="90000"/>
              </a:lnSpc>
              <a:buFontTx/>
              <a:buNone/>
            </a:pPr>
            <a:r>
              <a:rPr lang="en-US" sz="3600"/>
              <a:t>C) Circular motion, </a:t>
            </a:r>
            <a:r>
              <a:rPr lang="en-US" sz="3600">
                <a:sym typeface="Symbol" charset="0"/>
              </a:rPr>
              <a:t> </a:t>
            </a:r>
            <a:r>
              <a:rPr lang="en-US" sz="3600"/>
              <a:t>page.  </a:t>
            </a:r>
          </a:p>
          <a:p>
            <a:pPr>
              <a:lnSpc>
                <a:spcPct val="90000"/>
              </a:lnSpc>
              <a:buFontTx/>
              <a:buNone/>
            </a:pPr>
            <a:r>
              <a:rPr lang="en-US" sz="3600"/>
              <a:t>(plane of circle is </a:t>
            </a:r>
            <a:r>
              <a:rPr lang="en-US" sz="3600">
                <a:sym typeface="Symbol" charset="0"/>
              </a:rPr>
              <a:t></a:t>
            </a:r>
            <a:r>
              <a:rPr lang="en-US" sz="3600"/>
              <a:t> </a:t>
            </a:r>
            <a:r>
              <a:rPr lang="en-US" sz="3600" b="1"/>
              <a:t>B</a:t>
            </a:r>
            <a:r>
              <a:rPr lang="en-US" sz="3600"/>
              <a:t>)</a:t>
            </a:r>
          </a:p>
          <a:p>
            <a:pPr>
              <a:lnSpc>
                <a:spcPct val="90000"/>
              </a:lnSpc>
              <a:buFontTx/>
              <a:buNone/>
            </a:pPr>
            <a:r>
              <a:rPr lang="en-US" sz="3600"/>
              <a:t>D) Circular motion </a:t>
            </a:r>
            <a:r>
              <a:rPr lang="en-US" sz="3600">
                <a:sym typeface="Symbol" charset="0"/>
              </a:rPr>
              <a:t> </a:t>
            </a:r>
            <a:r>
              <a:rPr lang="en-US" sz="3600"/>
              <a:t>page. </a:t>
            </a:r>
            <a:br>
              <a:rPr lang="en-US" sz="3600"/>
            </a:br>
            <a:r>
              <a:rPr lang="en-US" sz="3600"/>
              <a:t>(plane of circle </a:t>
            </a:r>
            <a:r>
              <a:rPr lang="en-US" sz="3600">
                <a:sym typeface="Symbol" charset="0"/>
              </a:rPr>
              <a:t>at angle </a:t>
            </a:r>
            <a:r>
              <a:rPr lang="en-US" sz="3600">
                <a:latin typeface="Symbol" charset="0"/>
                <a:sym typeface="Symbol" charset="0"/>
              </a:rPr>
              <a:t></a:t>
            </a:r>
            <a:r>
              <a:rPr lang="en-US" sz="3600">
                <a:sym typeface="Symbol" charset="0"/>
              </a:rPr>
              <a:t> w.r.t.</a:t>
            </a:r>
            <a:r>
              <a:rPr lang="en-US" sz="3600"/>
              <a:t> </a:t>
            </a:r>
            <a:r>
              <a:rPr lang="en-US" sz="3600" b="1"/>
              <a:t>B</a:t>
            </a:r>
            <a:r>
              <a:rPr lang="en-US" sz="3600"/>
              <a:t>)</a:t>
            </a:r>
          </a:p>
          <a:p>
            <a:pPr>
              <a:lnSpc>
                <a:spcPct val="90000"/>
              </a:lnSpc>
              <a:buFontTx/>
              <a:buNone/>
            </a:pPr>
            <a:r>
              <a:rPr lang="en-US" sz="3600"/>
              <a:t>E) Impossible.  </a:t>
            </a:r>
            <a:r>
              <a:rPr lang="en-US" sz="3600" b="1"/>
              <a:t>v</a:t>
            </a:r>
            <a:r>
              <a:rPr lang="en-US" sz="3600"/>
              <a:t> should always be </a:t>
            </a:r>
            <a:r>
              <a:rPr lang="en-US" sz="3600">
                <a:sym typeface="Symbol" charset="0"/>
              </a:rPr>
              <a:t></a:t>
            </a:r>
            <a:r>
              <a:rPr lang="en-US" sz="3600"/>
              <a:t> </a:t>
            </a:r>
            <a:r>
              <a:rPr lang="en-US" sz="3600" b="1"/>
              <a:t>B</a:t>
            </a:r>
          </a:p>
        </p:txBody>
      </p:sp>
      <p:sp>
        <p:nvSpPr>
          <p:cNvPr id="405509" name="Rectangle 5"/>
          <p:cNvSpPr>
            <a:spLocks noChangeArrowheads="1"/>
          </p:cNvSpPr>
          <p:nvPr/>
        </p:nvSpPr>
        <p:spPr bwMode="auto">
          <a:xfrm>
            <a:off x="63500" y="390525"/>
            <a:ext cx="5365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000"/>
              <a:t>5.3</a:t>
            </a:r>
          </a:p>
        </p:txBody>
      </p:sp>
    </p:spTree>
    <p:extLst>
      <p:ext uri="{BB962C8B-B14F-4D97-AF65-F5344CB8AC3E}">
        <p14:creationId xmlns:p14="http://schemas.microsoft.com/office/powerpoint/2010/main" val="213126392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p:txBody>
          <a:bodyPr/>
          <a:lstStyle/>
          <a:p>
            <a:endParaRPr lang="en-US">
              <a:ea typeface="ＭＳ Ｐゴシック" charset="0"/>
              <a:cs typeface="ＭＳ Ｐゴシック" charset="0"/>
            </a:endParaRPr>
          </a:p>
        </p:txBody>
      </p:sp>
      <p:sp>
        <p:nvSpPr>
          <p:cNvPr id="29698" name="Rectangle 3"/>
          <p:cNvSpPr>
            <a:spLocks noGrp="1" noChangeArrowheads="1"/>
          </p:cNvSpPr>
          <p:nvPr>
            <p:ph type="body" idx="4294967295"/>
          </p:nvPr>
        </p:nvSpPr>
        <p:spPr/>
        <p:txBody>
          <a:bodyPr/>
          <a:lstStyle/>
          <a:p>
            <a:endParaRPr lang="en-US">
              <a:ea typeface="ＭＳ Ｐゴシック" charset="0"/>
              <a:cs typeface="ＭＳ Ｐゴシック" charset="0"/>
            </a:endParaRPr>
          </a:p>
        </p:txBody>
      </p:sp>
      <p:pic>
        <p:nvPicPr>
          <p:cNvPr id="29699" name="Picture 5"/>
          <p:cNvPicPr>
            <a:picLocks noChangeAspect="1" noChangeArrowheads="1"/>
          </p:cNvPicPr>
          <p:nvPr/>
        </p:nvPicPr>
        <p:blipFill>
          <a:blip r:embed="rId3">
            <a:extLst>
              <a:ext uri="{28A0092B-C50C-407E-A947-70E740481C1C}">
                <a14:useLocalDpi xmlns:a14="http://schemas.microsoft.com/office/drawing/2010/main" val="0"/>
              </a:ext>
            </a:extLst>
          </a:blip>
          <a:srcRect b="7207"/>
          <a:stretch>
            <a:fillRect/>
          </a:stretch>
        </p:blipFill>
        <p:spPr bwMode="auto">
          <a:xfrm>
            <a:off x="2017713" y="682625"/>
            <a:ext cx="4967287" cy="353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10011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idx="4294967295"/>
          </p:nvPr>
        </p:nvSpPr>
        <p:spPr/>
        <p:txBody>
          <a:bodyPr/>
          <a:lstStyle/>
          <a:p>
            <a:endParaRPr lang="en-US">
              <a:ea typeface="ＭＳ Ｐゴシック" charset="0"/>
              <a:cs typeface="ＭＳ Ｐゴシック" charset="0"/>
            </a:endParaRPr>
          </a:p>
        </p:txBody>
      </p:sp>
      <p:sp>
        <p:nvSpPr>
          <p:cNvPr id="37890" name="Rectangle 3"/>
          <p:cNvSpPr>
            <a:spLocks noGrp="1" noChangeArrowheads="1"/>
          </p:cNvSpPr>
          <p:nvPr>
            <p:ph type="body" idx="4294967295"/>
          </p:nvPr>
        </p:nvSpPr>
        <p:spPr/>
        <p:txBody>
          <a:bodyPr/>
          <a:lstStyle/>
          <a:p>
            <a:endParaRPr lang="en-US">
              <a:ea typeface="ＭＳ Ｐゴシック" charset="0"/>
              <a:cs typeface="ＭＳ Ｐゴシック" charset="0"/>
            </a:endParaRPr>
          </a:p>
        </p:txBody>
      </p:sp>
      <p:pic>
        <p:nvPicPr>
          <p:cNvPr id="37891" name="Picture 2" descr="Metallica_death_magneti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97516" y="491595"/>
            <a:ext cx="6560321"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855621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a:xfrm>
            <a:off x="228600" y="1219200"/>
            <a:ext cx="8915400" cy="1143000"/>
          </a:xfrm>
        </p:spPr>
        <p:txBody>
          <a:bodyPr/>
          <a:lstStyle/>
          <a:p>
            <a:pPr algn="l"/>
            <a:r>
              <a:rPr lang="en-US" dirty="0">
                <a:latin typeface="Arial" charset="0"/>
                <a:ea typeface="ヒラギノ角ゴ Pro W3" charset="0"/>
                <a:cs typeface="ヒラギノ角ゴ Pro W3" charset="0"/>
              </a:rPr>
              <a:t>A wire loop in a B field has a current I. </a:t>
            </a:r>
            <a:r>
              <a:rPr lang="en-US" dirty="0" smtClean="0">
                <a:latin typeface="Arial" charset="0"/>
                <a:ea typeface="ヒラギノ角ゴ Pro W3" charset="0"/>
                <a:cs typeface="ヒラギノ角ゴ Pro W3" charset="0"/>
              </a:rPr>
              <a:t/>
            </a:r>
            <a:br>
              <a:rPr lang="en-US" dirty="0" smtClean="0">
                <a:latin typeface="Arial" charset="0"/>
                <a:ea typeface="ヒラギノ角ゴ Pro W3" charset="0"/>
                <a:cs typeface="ヒラギノ角ゴ Pro W3" charset="0"/>
              </a:rPr>
            </a:br>
            <a:r>
              <a:rPr lang="en-US" dirty="0" smtClean="0">
                <a:latin typeface="Arial" charset="0"/>
                <a:ea typeface="ヒラギノ角ゴ Pro W3" charset="0"/>
                <a:cs typeface="ヒラギノ角ゴ Pro W3" charset="0"/>
              </a:rPr>
              <a:t>The B-field is localized, it’s only in the hatched region, roughly zero elsewhere. </a:t>
            </a:r>
            <a:r>
              <a:rPr lang="en-US" dirty="0">
                <a:latin typeface="Arial" charset="0"/>
                <a:ea typeface="ヒラギノ角ゴ Pro W3" charset="0"/>
                <a:cs typeface="ヒラギノ角ゴ Pro W3" charset="0"/>
              </a:rPr>
              <a:t/>
            </a:r>
            <a:br>
              <a:rPr lang="en-US" dirty="0">
                <a:latin typeface="Arial" charset="0"/>
                <a:ea typeface="ヒラギノ角ゴ Pro W3" charset="0"/>
                <a:cs typeface="ヒラギノ角ゴ Pro W3" charset="0"/>
              </a:rPr>
            </a:br>
            <a:r>
              <a:rPr lang="en-US" dirty="0" smtClean="0">
                <a:latin typeface="Arial" charset="0"/>
                <a:ea typeface="ヒラギノ角ゴ Pro W3" charset="0"/>
                <a:cs typeface="ヒラギノ角ゴ Pro W3" charset="0"/>
              </a:rPr>
              <a:t>Which way is I flowing to hold the mass in place?</a:t>
            </a:r>
            <a:endParaRPr lang="en-US" dirty="0">
              <a:latin typeface="Arial" charset="0"/>
              <a:ea typeface="ヒラギノ角ゴ Pro W3" charset="0"/>
              <a:cs typeface="ヒラギノ角ゴ Pro W3" charset="0"/>
            </a:endParaRPr>
          </a:p>
        </p:txBody>
      </p:sp>
      <p:sp>
        <p:nvSpPr>
          <p:cNvPr id="47106" name="Text Box 3"/>
          <p:cNvSpPr txBox="1">
            <a:spLocks noChangeArrowheads="1"/>
          </p:cNvSpPr>
          <p:nvPr/>
        </p:nvSpPr>
        <p:spPr bwMode="auto">
          <a:xfrm>
            <a:off x="102664" y="4134915"/>
            <a:ext cx="4450457"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200" b="0" dirty="0" smtClean="0"/>
              <a:t>CW</a:t>
            </a:r>
            <a:endParaRPr lang="en-US" sz="3200" b="0" dirty="0"/>
          </a:p>
          <a:p>
            <a:pPr>
              <a:buFont typeface="Arial" charset="0"/>
              <a:buNone/>
            </a:pPr>
            <a:r>
              <a:rPr lang="en-US" sz="3200" b="0" dirty="0"/>
              <a:t>B) </a:t>
            </a:r>
            <a:r>
              <a:rPr lang="en-US" sz="3200" b="0" dirty="0" smtClean="0"/>
              <a:t>CCW</a:t>
            </a:r>
          </a:p>
          <a:p>
            <a:pPr>
              <a:buFont typeface="Arial" charset="0"/>
              <a:buNone/>
            </a:pPr>
            <a:r>
              <a:rPr lang="en-US" sz="3200" b="0" dirty="0" smtClean="0"/>
              <a:t>C) You cannot “levitate”</a:t>
            </a:r>
            <a:br>
              <a:rPr lang="en-US" sz="3200" b="0" dirty="0" smtClean="0"/>
            </a:br>
            <a:r>
              <a:rPr lang="en-US" sz="3200" b="0" dirty="0" smtClean="0"/>
              <a:t> like this!</a:t>
            </a:r>
            <a:endParaRPr lang="en-US" b="0" dirty="0"/>
          </a:p>
        </p:txBody>
      </p:sp>
      <p:sp>
        <p:nvSpPr>
          <p:cNvPr id="47107" name="Rectangle 4" descr="Wide downward diagonal"/>
          <p:cNvSpPr>
            <a:spLocks noChangeArrowheads="1"/>
          </p:cNvSpPr>
          <p:nvPr/>
        </p:nvSpPr>
        <p:spPr bwMode="auto">
          <a:xfrm>
            <a:off x="4191000" y="2590800"/>
            <a:ext cx="4343400" cy="1828800"/>
          </a:xfrm>
          <a:prstGeom prst="rect">
            <a:avLst/>
          </a:prstGeom>
          <a:pattFill prst="wdDnDiag">
            <a:fgClr>
              <a:schemeClr val="accent1"/>
            </a:fgClr>
            <a:bgClr>
              <a:schemeClr val="bg1"/>
            </a:bgClr>
          </a:pattFill>
          <a:ln w="9525">
            <a:solidFill>
              <a:schemeClr val="tx1"/>
            </a:solidFill>
            <a:miter lim="800000"/>
            <a:headEnd/>
            <a:tailEnd/>
          </a:ln>
        </p:spPr>
        <p:txBody>
          <a:bodyPr wrap="none" anchor="ctr"/>
          <a:lstStyle/>
          <a:p>
            <a:endParaRPr lang="en-US"/>
          </a:p>
        </p:txBody>
      </p:sp>
      <p:sp>
        <p:nvSpPr>
          <p:cNvPr id="47108" name="Text Box 5"/>
          <p:cNvSpPr txBox="1">
            <a:spLocks noChangeArrowheads="1"/>
          </p:cNvSpPr>
          <p:nvPr/>
        </p:nvSpPr>
        <p:spPr bwMode="auto">
          <a:xfrm>
            <a:off x="4298950" y="2800350"/>
            <a:ext cx="40925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b="0"/>
              <a:t>B (into page, uniform)</a:t>
            </a:r>
          </a:p>
        </p:txBody>
      </p:sp>
      <p:sp>
        <p:nvSpPr>
          <p:cNvPr id="47109" name="Rectangle 6"/>
          <p:cNvSpPr>
            <a:spLocks noChangeArrowheads="1"/>
          </p:cNvSpPr>
          <p:nvPr/>
        </p:nvSpPr>
        <p:spPr bwMode="auto">
          <a:xfrm>
            <a:off x="5410200" y="3733800"/>
            <a:ext cx="2057400" cy="14478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0" name="Line 7"/>
          <p:cNvSpPr>
            <a:spLocks noChangeShapeType="1"/>
          </p:cNvSpPr>
          <p:nvPr/>
        </p:nvSpPr>
        <p:spPr bwMode="auto">
          <a:xfrm>
            <a:off x="6400800" y="5181600"/>
            <a:ext cx="0" cy="457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1" name="AutoShape 8"/>
          <p:cNvSpPr>
            <a:spLocks noChangeArrowheads="1"/>
          </p:cNvSpPr>
          <p:nvPr/>
        </p:nvSpPr>
        <p:spPr bwMode="auto">
          <a:xfrm flipV="1">
            <a:off x="5808663" y="5643563"/>
            <a:ext cx="1144587" cy="7080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47112" name="Text Box 9"/>
          <p:cNvSpPr txBox="1">
            <a:spLocks noChangeArrowheads="1"/>
          </p:cNvSpPr>
          <p:nvPr/>
        </p:nvSpPr>
        <p:spPr bwMode="auto">
          <a:xfrm>
            <a:off x="4943475" y="4492625"/>
            <a:ext cx="2968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b="0"/>
              <a:t>I</a:t>
            </a:r>
          </a:p>
        </p:txBody>
      </p:sp>
      <p:sp>
        <p:nvSpPr>
          <p:cNvPr id="47113" name="Text Box 10"/>
          <p:cNvSpPr txBox="1">
            <a:spLocks noChangeArrowheads="1"/>
          </p:cNvSpPr>
          <p:nvPr/>
        </p:nvSpPr>
        <p:spPr bwMode="auto">
          <a:xfrm>
            <a:off x="6153150" y="5700713"/>
            <a:ext cx="5222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b="0"/>
              <a:t>m</a:t>
            </a:r>
          </a:p>
        </p:txBody>
      </p:sp>
      <p:sp>
        <p:nvSpPr>
          <p:cNvPr id="47118" name="Rectangle 16"/>
          <p:cNvSpPr>
            <a:spLocks noChangeArrowheads="1"/>
          </p:cNvSpPr>
          <p:nvPr/>
        </p:nvSpPr>
        <p:spPr bwMode="auto">
          <a:xfrm>
            <a:off x="0" y="0"/>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0"/>
              <a:t>5.4</a:t>
            </a:r>
          </a:p>
        </p:txBody>
      </p:sp>
      <p:sp>
        <p:nvSpPr>
          <p:cNvPr id="47119" name="Line 17"/>
          <p:cNvSpPr>
            <a:spLocks noChangeShapeType="1"/>
          </p:cNvSpPr>
          <p:nvPr/>
        </p:nvSpPr>
        <p:spPr bwMode="auto">
          <a:xfrm>
            <a:off x="5580063" y="4081463"/>
            <a:ext cx="1768475" cy="206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20" name="Rectangle 18" descr="Wide downward diagonal"/>
          <p:cNvSpPr>
            <a:spLocks noChangeArrowheads="1"/>
          </p:cNvSpPr>
          <p:nvPr/>
        </p:nvSpPr>
        <p:spPr bwMode="auto">
          <a:xfrm>
            <a:off x="6265863" y="3997325"/>
            <a:ext cx="354012" cy="187325"/>
          </a:xfrm>
          <a:prstGeom prst="rect">
            <a:avLst/>
          </a:prstGeom>
          <a:pattFill prst="wdDnDiag">
            <a:fgClr>
              <a:schemeClr val="accent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0"/>
          </a:p>
          <a:p>
            <a:pPr algn="ctr"/>
            <a:endParaRPr lang="en-US" b="0"/>
          </a:p>
          <a:p>
            <a:pPr algn="ctr"/>
            <a:endParaRPr lang="en-US" b="0"/>
          </a:p>
          <a:p>
            <a:pPr algn="ctr"/>
            <a:endParaRPr lang="en-US" b="0"/>
          </a:p>
        </p:txBody>
      </p:sp>
      <p:sp>
        <p:nvSpPr>
          <p:cNvPr id="47121" name="Text Box 19"/>
          <p:cNvSpPr txBox="1">
            <a:spLocks noChangeArrowheads="1"/>
          </p:cNvSpPr>
          <p:nvPr/>
        </p:nvSpPr>
        <p:spPr bwMode="auto">
          <a:xfrm>
            <a:off x="6242050" y="3852863"/>
            <a:ext cx="4095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b="0"/>
              <a:t>L</a:t>
            </a:r>
          </a:p>
        </p:txBody>
      </p:sp>
    </p:spTree>
    <p:extLst>
      <p:ext uri="{BB962C8B-B14F-4D97-AF65-F5344CB8AC3E}">
        <p14:creationId xmlns:p14="http://schemas.microsoft.com/office/powerpoint/2010/main" val="377016252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a:xfrm>
            <a:off x="228600" y="1219200"/>
            <a:ext cx="8915400" cy="1143000"/>
          </a:xfrm>
        </p:spPr>
        <p:txBody>
          <a:bodyPr/>
          <a:lstStyle/>
          <a:p>
            <a:pPr algn="l"/>
            <a:r>
              <a:rPr lang="en-US">
                <a:latin typeface="Arial" charset="0"/>
                <a:ea typeface="ヒラギノ角ゴ Pro W3" charset="0"/>
                <a:cs typeface="ヒラギノ角ゴ Pro W3" charset="0"/>
              </a:rPr>
              <a:t>A wire loop in a B field has a current I. </a:t>
            </a:r>
            <a:br>
              <a:rPr lang="en-US">
                <a:latin typeface="Arial" charset="0"/>
                <a:ea typeface="ヒラギノ角ゴ Pro W3" charset="0"/>
                <a:cs typeface="ヒラギノ角ゴ Pro W3" charset="0"/>
              </a:rPr>
            </a:br>
            <a:r>
              <a:rPr lang="en-US">
                <a:latin typeface="Arial" charset="0"/>
                <a:ea typeface="ヒラギノ角ゴ Pro W3" charset="0"/>
                <a:cs typeface="ヒラギノ角ゴ Pro W3" charset="0"/>
              </a:rPr>
              <a:t>The mass is "levitated" by the magnetic force </a:t>
            </a:r>
            <a:r>
              <a:rPr lang="en-US">
                <a:latin typeface="Times New Roman" charset="0"/>
                <a:ea typeface="ヒラギノ角ゴ Pro W3" charset="0"/>
                <a:cs typeface="ヒラギノ角ゴ Pro W3" charset="0"/>
              </a:rPr>
              <a:t>F</a:t>
            </a:r>
            <a:r>
              <a:rPr lang="en-US" baseline="-25000">
                <a:latin typeface="Times New Roman" charset="0"/>
                <a:ea typeface="ヒラギノ角ゴ Pro W3" charset="0"/>
                <a:cs typeface="ヒラギノ角ゴ Pro W3" charset="0"/>
              </a:rPr>
              <a:t>mag</a:t>
            </a:r>
            <a:r>
              <a:rPr lang="en-US">
                <a:latin typeface="Times New Roman" charset="0"/>
                <a:ea typeface="ヒラギノ角ゴ Pro W3" charset="0"/>
                <a:cs typeface="ヒラギノ角ゴ Pro W3" charset="0"/>
              </a:rPr>
              <a:t>=ILB</a:t>
            </a:r>
            <a:r>
              <a:rPr lang="en-US">
                <a:latin typeface="Arial" charset="0"/>
                <a:ea typeface="ヒラギノ角ゴ Pro W3" charset="0"/>
                <a:cs typeface="ヒラギノ角ゴ Pro W3" charset="0"/>
              </a:rPr>
              <a:t>. If you increase the current , does the magnetic force do positive work on the mass?</a:t>
            </a:r>
          </a:p>
        </p:txBody>
      </p:sp>
      <p:sp>
        <p:nvSpPr>
          <p:cNvPr id="47106" name="Text Box 3"/>
          <p:cNvSpPr txBox="1">
            <a:spLocks noChangeArrowheads="1"/>
          </p:cNvSpPr>
          <p:nvPr/>
        </p:nvSpPr>
        <p:spPr bwMode="auto">
          <a:xfrm>
            <a:off x="746125" y="3762375"/>
            <a:ext cx="13414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buFont typeface="Arial" charset="0"/>
              <a:buAutoNum type="alphaUcParenR"/>
            </a:pPr>
            <a:r>
              <a:rPr lang="en-US" sz="3200" b="0"/>
              <a:t>Yes</a:t>
            </a:r>
          </a:p>
          <a:p>
            <a:pPr>
              <a:buFont typeface="Arial" charset="0"/>
              <a:buNone/>
            </a:pPr>
            <a:r>
              <a:rPr lang="en-US" sz="3200" b="0"/>
              <a:t>B) No</a:t>
            </a:r>
            <a:endParaRPr lang="en-US" b="0"/>
          </a:p>
        </p:txBody>
      </p:sp>
      <p:sp>
        <p:nvSpPr>
          <p:cNvPr id="47107" name="Rectangle 4" descr="Wide downward diagonal"/>
          <p:cNvSpPr>
            <a:spLocks noChangeArrowheads="1"/>
          </p:cNvSpPr>
          <p:nvPr/>
        </p:nvSpPr>
        <p:spPr bwMode="auto">
          <a:xfrm>
            <a:off x="4191000" y="2590800"/>
            <a:ext cx="4343400" cy="1828800"/>
          </a:xfrm>
          <a:prstGeom prst="rect">
            <a:avLst/>
          </a:prstGeom>
          <a:pattFill prst="wdDnDiag">
            <a:fgClr>
              <a:schemeClr val="accent1"/>
            </a:fgClr>
            <a:bgClr>
              <a:schemeClr val="bg1"/>
            </a:bgClr>
          </a:pattFill>
          <a:ln w="9525">
            <a:solidFill>
              <a:schemeClr val="tx1"/>
            </a:solidFill>
            <a:miter lim="800000"/>
            <a:headEnd/>
            <a:tailEnd/>
          </a:ln>
        </p:spPr>
        <p:txBody>
          <a:bodyPr wrap="none" anchor="ctr"/>
          <a:lstStyle/>
          <a:p>
            <a:endParaRPr lang="en-US"/>
          </a:p>
        </p:txBody>
      </p:sp>
      <p:sp>
        <p:nvSpPr>
          <p:cNvPr id="47108" name="Text Box 5"/>
          <p:cNvSpPr txBox="1">
            <a:spLocks noChangeArrowheads="1"/>
          </p:cNvSpPr>
          <p:nvPr/>
        </p:nvSpPr>
        <p:spPr bwMode="auto">
          <a:xfrm>
            <a:off x="4298950" y="2800350"/>
            <a:ext cx="40925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b="0"/>
              <a:t>B (into page, uniform)</a:t>
            </a:r>
          </a:p>
        </p:txBody>
      </p:sp>
      <p:sp>
        <p:nvSpPr>
          <p:cNvPr id="47109" name="Rectangle 6"/>
          <p:cNvSpPr>
            <a:spLocks noChangeArrowheads="1"/>
          </p:cNvSpPr>
          <p:nvPr/>
        </p:nvSpPr>
        <p:spPr bwMode="auto">
          <a:xfrm>
            <a:off x="5410200" y="3733800"/>
            <a:ext cx="2057400" cy="1447800"/>
          </a:xfrm>
          <a:prstGeom prst="rect">
            <a:avLst/>
          </a:prstGeom>
          <a:noFill/>
          <a:ln w="508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7110" name="Line 7"/>
          <p:cNvSpPr>
            <a:spLocks noChangeShapeType="1"/>
          </p:cNvSpPr>
          <p:nvPr/>
        </p:nvSpPr>
        <p:spPr bwMode="auto">
          <a:xfrm>
            <a:off x="6400800" y="5181600"/>
            <a:ext cx="0" cy="457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111" name="AutoShape 8"/>
          <p:cNvSpPr>
            <a:spLocks noChangeArrowheads="1"/>
          </p:cNvSpPr>
          <p:nvPr/>
        </p:nvSpPr>
        <p:spPr bwMode="auto">
          <a:xfrm flipV="1">
            <a:off x="5808663" y="5643563"/>
            <a:ext cx="1144587" cy="7080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47112" name="Text Box 9"/>
          <p:cNvSpPr txBox="1">
            <a:spLocks noChangeArrowheads="1"/>
          </p:cNvSpPr>
          <p:nvPr/>
        </p:nvSpPr>
        <p:spPr bwMode="auto">
          <a:xfrm>
            <a:off x="4943475" y="4492625"/>
            <a:ext cx="2968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b="0"/>
              <a:t>I</a:t>
            </a:r>
          </a:p>
        </p:txBody>
      </p:sp>
      <p:sp>
        <p:nvSpPr>
          <p:cNvPr id="47113" name="Text Box 10"/>
          <p:cNvSpPr txBox="1">
            <a:spLocks noChangeArrowheads="1"/>
          </p:cNvSpPr>
          <p:nvPr/>
        </p:nvSpPr>
        <p:spPr bwMode="auto">
          <a:xfrm>
            <a:off x="6153150" y="5700713"/>
            <a:ext cx="5222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b="0"/>
              <a:t>m</a:t>
            </a:r>
          </a:p>
        </p:txBody>
      </p:sp>
      <p:sp>
        <p:nvSpPr>
          <p:cNvPr id="47114" name="Line 12"/>
          <p:cNvSpPr>
            <a:spLocks noChangeShapeType="1"/>
          </p:cNvSpPr>
          <p:nvPr/>
        </p:nvSpPr>
        <p:spPr bwMode="auto">
          <a:xfrm flipV="1">
            <a:off x="5391150" y="4040188"/>
            <a:ext cx="0" cy="895350"/>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47115" name="Line 13"/>
          <p:cNvSpPr>
            <a:spLocks noChangeShapeType="1"/>
          </p:cNvSpPr>
          <p:nvPr/>
        </p:nvSpPr>
        <p:spPr bwMode="auto">
          <a:xfrm>
            <a:off x="7480300" y="3941763"/>
            <a:ext cx="0" cy="895350"/>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47116" name="Line 14"/>
          <p:cNvSpPr>
            <a:spLocks noChangeShapeType="1"/>
          </p:cNvSpPr>
          <p:nvPr/>
        </p:nvSpPr>
        <p:spPr bwMode="auto">
          <a:xfrm rot="16200000" flipV="1">
            <a:off x="6397625" y="4732338"/>
            <a:ext cx="0" cy="895350"/>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47117" name="Line 15"/>
          <p:cNvSpPr>
            <a:spLocks noChangeShapeType="1"/>
          </p:cNvSpPr>
          <p:nvPr/>
        </p:nvSpPr>
        <p:spPr bwMode="auto">
          <a:xfrm rot="5400000" flipV="1">
            <a:off x="6376988" y="3284538"/>
            <a:ext cx="0" cy="895350"/>
          </a:xfrm>
          <a:prstGeom prst="line">
            <a:avLst/>
          </a:prstGeom>
          <a:noFill/>
          <a:ln w="31750">
            <a:solidFill>
              <a:schemeClr val="tx1"/>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47118" name="Rectangle 16"/>
          <p:cNvSpPr>
            <a:spLocks noChangeArrowheads="1"/>
          </p:cNvSpPr>
          <p:nvPr/>
        </p:nvSpPr>
        <p:spPr bwMode="auto">
          <a:xfrm>
            <a:off x="0" y="0"/>
            <a:ext cx="5365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000" b="0"/>
              <a:t>5.4</a:t>
            </a:r>
          </a:p>
        </p:txBody>
      </p:sp>
      <p:sp>
        <p:nvSpPr>
          <p:cNvPr id="47119" name="Line 17"/>
          <p:cNvSpPr>
            <a:spLocks noChangeShapeType="1"/>
          </p:cNvSpPr>
          <p:nvPr/>
        </p:nvSpPr>
        <p:spPr bwMode="auto">
          <a:xfrm>
            <a:off x="5580063" y="4081463"/>
            <a:ext cx="1768475" cy="20637"/>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7120" name="Rectangle 18" descr="Wide downward diagonal"/>
          <p:cNvSpPr>
            <a:spLocks noChangeArrowheads="1"/>
          </p:cNvSpPr>
          <p:nvPr/>
        </p:nvSpPr>
        <p:spPr bwMode="auto">
          <a:xfrm>
            <a:off x="6265863" y="3997325"/>
            <a:ext cx="354012" cy="187325"/>
          </a:xfrm>
          <a:prstGeom prst="rect">
            <a:avLst/>
          </a:prstGeom>
          <a:pattFill prst="wdDnDiag">
            <a:fgClr>
              <a:schemeClr val="accent1"/>
            </a:fgClr>
            <a:bgClr>
              <a:schemeClr val="bg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b="0"/>
          </a:p>
          <a:p>
            <a:pPr algn="ctr"/>
            <a:endParaRPr lang="en-US" b="0"/>
          </a:p>
          <a:p>
            <a:pPr algn="ctr"/>
            <a:endParaRPr lang="en-US" b="0"/>
          </a:p>
          <a:p>
            <a:pPr algn="ctr"/>
            <a:endParaRPr lang="en-US" b="0"/>
          </a:p>
        </p:txBody>
      </p:sp>
      <p:sp>
        <p:nvSpPr>
          <p:cNvPr id="47121" name="Text Box 19"/>
          <p:cNvSpPr txBox="1">
            <a:spLocks noChangeArrowheads="1"/>
          </p:cNvSpPr>
          <p:nvPr/>
        </p:nvSpPr>
        <p:spPr bwMode="auto">
          <a:xfrm>
            <a:off x="6242050" y="3852863"/>
            <a:ext cx="4095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sz="3200" b="0"/>
              <a:t>L</a:t>
            </a:r>
          </a:p>
        </p:txBody>
      </p:sp>
    </p:spTree>
    <p:extLst>
      <p:ext uri="{BB962C8B-B14F-4D97-AF65-F5344CB8AC3E}">
        <p14:creationId xmlns:p14="http://schemas.microsoft.com/office/powerpoint/2010/main" val="22454648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39067" y="1642533"/>
            <a:ext cx="971540" cy="461665"/>
          </a:xfrm>
          <a:prstGeom prst="rect">
            <a:avLst/>
          </a:prstGeom>
          <a:noFill/>
        </p:spPr>
        <p:txBody>
          <a:bodyPr wrap="none" rtlCol="0">
            <a:spAutoFit/>
          </a:bodyPr>
          <a:lstStyle/>
          <a:p>
            <a:r>
              <a:rPr lang="en-US" dirty="0" smtClean="0"/>
              <a:t>filings</a:t>
            </a:r>
            <a:endParaRPr lang="en-US" dirty="0"/>
          </a:p>
        </p:txBody>
      </p:sp>
      <p:pic>
        <p:nvPicPr>
          <p:cNvPr id="3" name="Picture 2"/>
          <p:cNvPicPr>
            <a:picLocks noChangeAspect="1"/>
          </p:cNvPicPr>
          <p:nvPr/>
        </p:nvPicPr>
        <p:blipFill>
          <a:blip r:embed="rId3"/>
          <a:stretch>
            <a:fillRect/>
          </a:stretch>
        </p:blipFill>
        <p:spPr>
          <a:xfrm>
            <a:off x="0" y="876300"/>
            <a:ext cx="9144000" cy="5100034"/>
          </a:xfrm>
          <a:prstGeom prst="rect">
            <a:avLst/>
          </a:prstGeom>
        </p:spPr>
      </p:pic>
    </p:spTree>
    <p:extLst>
      <p:ext uri="{BB962C8B-B14F-4D97-AF65-F5344CB8AC3E}">
        <p14:creationId xmlns:p14="http://schemas.microsoft.com/office/powerpoint/2010/main" val="20357621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184400" y="0"/>
            <a:ext cx="4773881" cy="6858000"/>
          </a:xfrm>
          <a:prstGeom prst="rect">
            <a:avLst/>
          </a:prstGeom>
        </p:spPr>
      </p:pic>
    </p:spTree>
    <p:extLst>
      <p:ext uri="{BB962C8B-B14F-4D97-AF65-F5344CB8AC3E}">
        <p14:creationId xmlns:p14="http://schemas.microsoft.com/office/powerpoint/2010/main" val="3460871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atin typeface="Arial" charset="0"/>
                <a:ea typeface="ヒラギノ角ゴ Pro W3" charset="0"/>
                <a:cs typeface="ヒラギノ角ゴ Pro W3" charset="0"/>
              </a:rPr>
              <a:t>LORENTZ FORCE</a:t>
            </a:r>
          </a:p>
        </p:txBody>
      </p:sp>
      <p:sp>
        <p:nvSpPr>
          <p:cNvPr id="27651" name="Rectangle 3"/>
          <p:cNvSpPr>
            <a:spLocks noGrp="1" noChangeArrowheads="1"/>
          </p:cNvSpPr>
          <p:nvPr>
            <p:ph type="body" idx="1"/>
          </p:nvPr>
        </p:nvSpPr>
        <p:spPr/>
        <p:txBody>
          <a:bodyPr/>
          <a:lstStyle/>
          <a:p>
            <a:pPr eaLnBrk="1" hangingPunct="1"/>
            <a:endParaRPr lang="en-US">
              <a:latin typeface="Arial" charset="0"/>
              <a:ea typeface="ヒラギノ角ゴ Pro W3" charset="0"/>
              <a:cs typeface="ヒラギノ角ゴ Pro W3" charset="0"/>
            </a:endParaRPr>
          </a:p>
        </p:txBody>
      </p:sp>
    </p:spTree>
    <p:extLst>
      <p:ext uri="{BB962C8B-B14F-4D97-AF65-F5344CB8AC3E}">
        <p14:creationId xmlns:p14="http://schemas.microsoft.com/office/powerpoint/2010/main" val="3873908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9698" name="Picture 4" descr="mechconw.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9438" y="762000"/>
            <a:ext cx="82137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75050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TextBox 4"/>
          <p:cNvSpPr txBox="1">
            <a:spLocks noChangeArrowheads="1"/>
          </p:cNvSpPr>
          <p:nvPr/>
        </p:nvSpPr>
        <p:spPr bwMode="auto">
          <a:xfrm>
            <a:off x="2646363" y="273050"/>
            <a:ext cx="3276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800" b="0">
                <a:ea typeface="ＭＳ Ｐゴシック" charset="0"/>
                <a:cs typeface="ＭＳ Ｐゴシック" charset="0"/>
              </a:rPr>
              <a:t>Chapter 3 and 4 Concept Map</a:t>
            </a:r>
          </a:p>
        </p:txBody>
      </p:sp>
      <p:sp>
        <p:nvSpPr>
          <p:cNvPr id="31747" name="TextBox 5"/>
          <p:cNvSpPr txBox="1">
            <a:spLocks noChangeArrowheads="1"/>
          </p:cNvSpPr>
          <p:nvPr/>
        </p:nvSpPr>
        <p:spPr bwMode="auto">
          <a:xfrm>
            <a:off x="1066800" y="1047750"/>
            <a:ext cx="7315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800" b="0">
                <a:ea typeface="ＭＳ Ｐゴシック" charset="0"/>
                <a:cs typeface="ＭＳ Ｐゴシック" charset="0"/>
              </a:rPr>
              <a:t>Make a concept map showing the relationship between the following quantities and concepts:</a:t>
            </a:r>
          </a:p>
        </p:txBody>
      </p:sp>
      <p:sp>
        <p:nvSpPr>
          <p:cNvPr id="31748" name="TextBox 7"/>
          <p:cNvSpPr txBox="1">
            <a:spLocks noChangeArrowheads="1"/>
          </p:cNvSpPr>
          <p:nvPr/>
        </p:nvSpPr>
        <p:spPr bwMode="auto">
          <a:xfrm>
            <a:off x="5334000" y="2133600"/>
            <a:ext cx="2551113"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2000" b="0">
                <a:ea typeface="ＭＳ Ｐゴシック" charset="0"/>
                <a:cs typeface="ＭＳ Ｐゴシック" charset="0"/>
              </a:rPr>
              <a:t>Laplace</a:t>
            </a:r>
            <a:r>
              <a:rPr lang="ja-JP" altLang="en-US" sz="2000" b="0">
                <a:ea typeface="ＭＳ Ｐゴシック" charset="0"/>
                <a:cs typeface="ＭＳ Ｐゴシック" charset="0"/>
              </a:rPr>
              <a:t>’</a:t>
            </a:r>
            <a:r>
              <a:rPr lang="en-US" sz="2000" b="0">
                <a:ea typeface="ＭＳ Ｐゴシック" charset="0"/>
                <a:cs typeface="ＭＳ Ｐゴシック" charset="0"/>
              </a:rPr>
              <a:t>s equation</a:t>
            </a:r>
          </a:p>
          <a:p>
            <a:pPr eaLnBrk="1" hangingPunct="1"/>
            <a:r>
              <a:rPr lang="en-US" sz="2000" b="0">
                <a:ea typeface="ＭＳ Ｐゴシック" charset="0"/>
                <a:cs typeface="ＭＳ Ｐゴシック" charset="0"/>
              </a:rPr>
              <a:t>Multipole expansion</a:t>
            </a:r>
          </a:p>
          <a:p>
            <a:pPr eaLnBrk="1" hangingPunct="1"/>
            <a:r>
              <a:rPr lang="en-US" sz="2000" b="0">
                <a:ea typeface="ＭＳ Ｐゴシック" charset="0"/>
                <a:cs typeface="ＭＳ Ｐゴシック" charset="0"/>
              </a:rPr>
              <a:t>Uniqueness theorem</a:t>
            </a:r>
          </a:p>
          <a:p>
            <a:pPr eaLnBrk="1" hangingPunct="1"/>
            <a:r>
              <a:rPr lang="en-US" sz="2000" b="0">
                <a:ea typeface="ＭＳ Ｐゴシック" charset="0"/>
                <a:cs typeface="ＭＳ Ｐゴシック" charset="0"/>
              </a:rPr>
              <a:t>Method of Images</a:t>
            </a:r>
          </a:p>
          <a:p>
            <a:pPr eaLnBrk="1" hangingPunct="1"/>
            <a:r>
              <a:rPr lang="en-US" sz="2000" b="0">
                <a:ea typeface="ＭＳ Ｐゴシック" charset="0"/>
                <a:cs typeface="ＭＳ Ｐゴシック" charset="0"/>
              </a:rPr>
              <a:t>Dipole moment</a:t>
            </a:r>
          </a:p>
        </p:txBody>
      </p:sp>
      <p:sp>
        <p:nvSpPr>
          <p:cNvPr id="31749" name="TextBox 8"/>
          <p:cNvSpPr txBox="1">
            <a:spLocks noChangeArrowheads="1"/>
          </p:cNvSpPr>
          <p:nvPr/>
        </p:nvSpPr>
        <p:spPr bwMode="auto">
          <a:xfrm>
            <a:off x="1239838" y="1981200"/>
            <a:ext cx="2811462"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800" b="0">
                <a:ea typeface="ＭＳ Ｐゴシック" charset="0"/>
                <a:cs typeface="ＭＳ Ｐゴシック" charset="0"/>
              </a:rPr>
              <a:t>Electric Field </a:t>
            </a:r>
            <a:r>
              <a:rPr lang="en-US" sz="1800">
                <a:ea typeface="ＭＳ Ｐゴシック" charset="0"/>
                <a:cs typeface="ＭＳ Ｐゴシック" charset="0"/>
              </a:rPr>
              <a:t>E</a:t>
            </a:r>
          </a:p>
          <a:p>
            <a:pPr eaLnBrk="1" hangingPunct="1"/>
            <a:r>
              <a:rPr lang="en-US" sz="1800" b="0">
                <a:ea typeface="ＭＳ Ｐゴシック" charset="0"/>
                <a:cs typeface="ＭＳ Ｐゴシック" charset="0"/>
              </a:rPr>
              <a:t>Voltage V</a:t>
            </a:r>
          </a:p>
          <a:p>
            <a:pPr eaLnBrk="1" hangingPunct="1"/>
            <a:r>
              <a:rPr lang="en-US" sz="1800" b="0">
                <a:ea typeface="ＭＳ Ｐゴシック" charset="0"/>
                <a:cs typeface="ＭＳ Ｐゴシック" charset="0"/>
              </a:rPr>
              <a:t>Displacement </a:t>
            </a:r>
            <a:r>
              <a:rPr lang="en-US" sz="1800">
                <a:ea typeface="ＭＳ Ｐゴシック" charset="0"/>
                <a:cs typeface="ＭＳ Ｐゴシック" charset="0"/>
              </a:rPr>
              <a:t>D</a:t>
            </a:r>
            <a:endParaRPr lang="en-US" sz="1800" b="0">
              <a:ea typeface="ＭＳ Ｐゴシック" charset="0"/>
              <a:cs typeface="ＭＳ Ｐゴシック" charset="0"/>
            </a:endParaRPr>
          </a:p>
          <a:p>
            <a:pPr eaLnBrk="1" hangingPunct="1"/>
            <a:r>
              <a:rPr lang="en-US" sz="1800" b="0">
                <a:ea typeface="ＭＳ Ｐゴシック" charset="0"/>
                <a:cs typeface="ＭＳ Ｐゴシック" charset="0"/>
              </a:rPr>
              <a:t>Polarization </a:t>
            </a:r>
            <a:r>
              <a:rPr lang="en-US" sz="1800">
                <a:ea typeface="ＭＳ Ｐゴシック" charset="0"/>
                <a:cs typeface="ＭＳ Ｐゴシック" charset="0"/>
              </a:rPr>
              <a:t>P</a:t>
            </a:r>
          </a:p>
          <a:p>
            <a:pPr eaLnBrk="1" hangingPunct="1"/>
            <a:r>
              <a:rPr lang="en-US" sz="1800" b="0">
                <a:ea typeface="ＭＳ Ｐゴシック" charset="0"/>
                <a:cs typeface="ＭＳ Ｐゴシック" charset="0"/>
              </a:rPr>
              <a:t>Charge Density </a:t>
            </a:r>
            <a:r>
              <a:rPr lang="en-US" sz="1800">
                <a:ea typeface="ＭＳ Ｐゴシック" charset="0"/>
                <a:cs typeface="ＭＳ Ｐゴシック" charset="0"/>
              </a:rPr>
              <a:t>ρ</a:t>
            </a:r>
            <a:endParaRPr lang="en-US" sz="1800" b="0">
              <a:ea typeface="ＭＳ Ｐゴシック" charset="0"/>
              <a:cs typeface="ＭＳ Ｐゴシック" charset="0"/>
            </a:endParaRPr>
          </a:p>
          <a:p>
            <a:pPr eaLnBrk="1" hangingPunct="1"/>
            <a:r>
              <a:rPr lang="en-US" sz="1800" b="0">
                <a:ea typeface="ＭＳ Ｐゴシック" charset="0"/>
                <a:cs typeface="ＭＳ Ｐゴシック" charset="0"/>
              </a:rPr>
              <a:t>Permittivity ε</a:t>
            </a:r>
            <a:r>
              <a:rPr lang="en-US" sz="1800" b="0" baseline="-25000">
                <a:ea typeface="ＭＳ Ｐゴシック" charset="0"/>
                <a:cs typeface="ＭＳ Ｐゴシック" charset="0"/>
              </a:rPr>
              <a:t>0</a:t>
            </a:r>
          </a:p>
          <a:p>
            <a:pPr eaLnBrk="1" hangingPunct="1"/>
            <a:r>
              <a:rPr lang="en-US" sz="1800" b="0">
                <a:ea typeface="ＭＳ Ｐゴシック" charset="0"/>
                <a:cs typeface="ＭＳ Ｐゴシック" charset="0"/>
              </a:rPr>
              <a:t>Bound Charge Density </a:t>
            </a:r>
            <a:r>
              <a:rPr lang="en-US" sz="1800">
                <a:ea typeface="ＭＳ Ｐゴシック" charset="0"/>
                <a:cs typeface="ＭＳ Ｐゴシック" charset="0"/>
              </a:rPr>
              <a:t>ρ</a:t>
            </a:r>
            <a:r>
              <a:rPr lang="en-US" sz="1800" b="0" baseline="-25000">
                <a:ea typeface="ＭＳ Ｐゴシック" charset="0"/>
                <a:cs typeface="ＭＳ Ｐゴシック" charset="0"/>
              </a:rPr>
              <a:t>b</a:t>
            </a:r>
            <a:r>
              <a:rPr lang="en-US" sz="1800" b="0">
                <a:ea typeface="ＭＳ Ｐゴシック" charset="0"/>
                <a:cs typeface="ＭＳ Ｐゴシック" charset="0"/>
              </a:rPr>
              <a:t> </a:t>
            </a:r>
          </a:p>
        </p:txBody>
      </p:sp>
      <p:sp>
        <p:nvSpPr>
          <p:cNvPr id="31750" name="TextBox 9"/>
          <p:cNvSpPr txBox="1">
            <a:spLocks noChangeArrowheads="1"/>
          </p:cNvSpPr>
          <p:nvPr/>
        </p:nvSpPr>
        <p:spPr bwMode="auto">
          <a:xfrm>
            <a:off x="2322513" y="4800600"/>
            <a:ext cx="36004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800" b="0" i="1">
                <a:ea typeface="ＭＳ Ｐゴシック" charset="0"/>
                <a:cs typeface="ＭＳ Ｐゴシック" charset="0"/>
              </a:rPr>
              <a:t>If you have time you can include:</a:t>
            </a:r>
          </a:p>
          <a:p>
            <a:pPr eaLnBrk="1" hangingPunct="1"/>
            <a:r>
              <a:rPr lang="en-US" sz="1800" b="0">
                <a:ea typeface="ＭＳ Ｐゴシック" charset="0"/>
                <a:cs typeface="ＭＳ Ｐゴシック" charset="0"/>
              </a:rPr>
              <a:t>Linear Dielectric</a:t>
            </a:r>
          </a:p>
          <a:p>
            <a:pPr eaLnBrk="1" hangingPunct="1"/>
            <a:r>
              <a:rPr lang="en-US" sz="1800" b="0">
                <a:ea typeface="ＭＳ Ｐゴシック" charset="0"/>
                <a:cs typeface="ＭＳ Ｐゴシック" charset="0"/>
              </a:rPr>
              <a:t>Poisson</a:t>
            </a:r>
            <a:r>
              <a:rPr lang="ja-JP" altLang="en-US" sz="1800" b="0">
                <a:ea typeface="ＭＳ Ｐゴシック" charset="0"/>
                <a:cs typeface="ＭＳ Ｐゴシック" charset="0"/>
              </a:rPr>
              <a:t>’</a:t>
            </a:r>
            <a:r>
              <a:rPr lang="en-US" sz="1800" b="0">
                <a:ea typeface="ＭＳ Ｐゴシック" charset="0"/>
                <a:cs typeface="ＭＳ Ｐゴシック" charset="0"/>
              </a:rPr>
              <a:t>s Equation</a:t>
            </a:r>
          </a:p>
          <a:p>
            <a:pPr eaLnBrk="1" hangingPunct="1"/>
            <a:r>
              <a:rPr lang="en-US" sz="1800" b="0">
                <a:ea typeface="ＭＳ Ｐゴシック" charset="0"/>
                <a:cs typeface="ＭＳ Ｐゴシック" charset="0"/>
              </a:rPr>
              <a:t>Susceptibility χ</a:t>
            </a:r>
            <a:r>
              <a:rPr lang="en-US" sz="1800" b="0" baseline="-25000">
                <a:ea typeface="ＭＳ Ｐゴシック" charset="0"/>
                <a:cs typeface="ＭＳ Ｐゴシック" charset="0"/>
              </a:rPr>
              <a:t>e</a:t>
            </a:r>
          </a:p>
          <a:p>
            <a:pPr eaLnBrk="1" hangingPunct="1"/>
            <a:r>
              <a:rPr lang="en-US" sz="1800" b="0">
                <a:ea typeface="ＭＳ Ｐゴシック" charset="0"/>
                <a:cs typeface="ＭＳ Ｐゴシック" charset="0"/>
              </a:rPr>
              <a:t>Relative Permittivity ε</a:t>
            </a:r>
          </a:p>
        </p:txBody>
      </p:sp>
    </p:spTree>
    <p:extLst>
      <p:ext uri="{BB962C8B-B14F-4D97-AF65-F5344CB8AC3E}">
        <p14:creationId xmlns:p14="http://schemas.microsoft.com/office/powerpoint/2010/main" val="25416408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3794" name="Picture 2" descr="T:\cyclotron_siz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09600"/>
            <a:ext cx="7391400" cy="627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TextBox 5"/>
          <p:cNvSpPr txBox="1">
            <a:spLocks noChangeArrowheads="1"/>
          </p:cNvSpPr>
          <p:nvPr/>
        </p:nvSpPr>
        <p:spPr bwMode="auto">
          <a:xfrm>
            <a:off x="1524000" y="-76200"/>
            <a:ext cx="68262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4000">
                <a:ea typeface="ＭＳ Ｐゴシック" charset="0"/>
                <a:cs typeface="ＭＳ Ｐゴシック" charset="0"/>
              </a:rPr>
              <a:t>Cyclotron</a:t>
            </a:r>
            <a:r>
              <a:rPr lang="en-US" sz="1800" b="0">
                <a:ea typeface="ＭＳ Ｐゴシック" charset="0"/>
                <a:cs typeface="ＭＳ Ｐゴシック" charset="0"/>
              </a:rPr>
              <a:t> (undergraduate project @ Knox College)</a:t>
            </a:r>
          </a:p>
        </p:txBody>
      </p:sp>
    </p:spTree>
    <p:extLst>
      <p:ext uri="{BB962C8B-B14F-4D97-AF65-F5344CB8AC3E}">
        <p14:creationId xmlns:p14="http://schemas.microsoft.com/office/powerpoint/2010/main" val="42429565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TextBox 5"/>
          <p:cNvSpPr txBox="1">
            <a:spLocks noChangeArrowheads="1"/>
          </p:cNvSpPr>
          <p:nvPr/>
        </p:nvSpPr>
        <p:spPr bwMode="auto">
          <a:xfrm>
            <a:off x="2352675" y="96838"/>
            <a:ext cx="4549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4000" b="0">
                <a:ea typeface="ＭＳ Ｐゴシック" charset="0"/>
                <a:cs typeface="ＭＳ Ｐゴシック" charset="0"/>
              </a:rPr>
              <a:t>Mass spectrometer</a:t>
            </a:r>
          </a:p>
        </p:txBody>
      </p:sp>
      <p:pic>
        <p:nvPicPr>
          <p:cNvPr id="358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804863"/>
            <a:ext cx="9144000" cy="567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4" name="TextBox 7"/>
          <p:cNvSpPr txBox="1">
            <a:spLocks noChangeArrowheads="1"/>
          </p:cNvSpPr>
          <p:nvPr/>
        </p:nvSpPr>
        <p:spPr bwMode="auto">
          <a:xfrm>
            <a:off x="1316038" y="4227513"/>
            <a:ext cx="4079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b="0">
                <a:ea typeface="ＭＳ Ｐゴシック" charset="0"/>
                <a:cs typeface="ＭＳ Ｐゴシック" charset="0"/>
              </a:rPr>
              <a:t>H</a:t>
            </a:r>
          </a:p>
        </p:txBody>
      </p:sp>
      <p:sp>
        <p:nvSpPr>
          <p:cNvPr id="35845" name="TextBox 8"/>
          <p:cNvSpPr txBox="1">
            <a:spLocks noChangeArrowheads="1"/>
          </p:cNvSpPr>
          <p:nvPr/>
        </p:nvSpPr>
        <p:spPr bwMode="auto">
          <a:xfrm>
            <a:off x="1392238" y="4678363"/>
            <a:ext cx="5222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b="0">
                <a:ea typeface="ＭＳ Ｐゴシック" charset="0"/>
                <a:cs typeface="ＭＳ Ｐゴシック" charset="0"/>
              </a:rPr>
              <a:t>H</a:t>
            </a:r>
            <a:r>
              <a:rPr lang="en-US" b="0" baseline="-25000">
                <a:ea typeface="ＭＳ Ｐゴシック" charset="0"/>
                <a:cs typeface="ＭＳ Ｐゴシック" charset="0"/>
              </a:rPr>
              <a:t>2</a:t>
            </a:r>
          </a:p>
        </p:txBody>
      </p:sp>
      <p:cxnSp>
        <p:nvCxnSpPr>
          <p:cNvPr id="35846" name="Straight Arrow Connector 10"/>
          <p:cNvCxnSpPr>
            <a:cxnSpLocks noChangeShapeType="1"/>
          </p:cNvCxnSpPr>
          <p:nvPr/>
        </p:nvCxnSpPr>
        <p:spPr bwMode="auto">
          <a:xfrm rot="5400000">
            <a:off x="960438" y="4957763"/>
            <a:ext cx="914400" cy="203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5847" name="Straight Arrow Connector 12"/>
          <p:cNvCxnSpPr>
            <a:cxnSpLocks noChangeShapeType="1"/>
            <a:stCxn id="35845" idx="2"/>
          </p:cNvCxnSpPr>
          <p:nvPr/>
        </p:nvCxnSpPr>
        <p:spPr bwMode="auto">
          <a:xfrm rot="5400000">
            <a:off x="1296988" y="5235575"/>
            <a:ext cx="452438" cy="261937"/>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5848" name="TextBox 13"/>
          <p:cNvSpPr txBox="1">
            <a:spLocks noChangeArrowheads="1"/>
          </p:cNvSpPr>
          <p:nvPr/>
        </p:nvSpPr>
        <p:spPr bwMode="auto">
          <a:xfrm>
            <a:off x="3890963" y="3810000"/>
            <a:ext cx="447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800" b="0">
                <a:ea typeface="ＭＳ Ｐゴシック" charset="0"/>
                <a:cs typeface="ＭＳ Ｐゴシック" charset="0"/>
              </a:rPr>
              <a:t>O</a:t>
            </a:r>
            <a:r>
              <a:rPr lang="en-US" sz="1800" b="0" baseline="-25000">
                <a:ea typeface="ＭＳ Ｐゴシック" charset="0"/>
                <a:cs typeface="ＭＳ Ｐゴシック" charset="0"/>
              </a:rPr>
              <a:t>2</a:t>
            </a:r>
          </a:p>
        </p:txBody>
      </p:sp>
      <p:cxnSp>
        <p:nvCxnSpPr>
          <p:cNvPr id="35849" name="Straight Arrow Connector 15"/>
          <p:cNvCxnSpPr>
            <a:cxnSpLocks noChangeShapeType="1"/>
            <a:stCxn id="35848" idx="2"/>
          </p:cNvCxnSpPr>
          <p:nvPr/>
        </p:nvCxnSpPr>
        <p:spPr bwMode="auto">
          <a:xfrm rot="5400000">
            <a:off x="3690144" y="4147344"/>
            <a:ext cx="392112"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5850" name="TextBox 16"/>
          <p:cNvSpPr txBox="1">
            <a:spLocks noChangeArrowheads="1"/>
          </p:cNvSpPr>
          <p:nvPr/>
        </p:nvSpPr>
        <p:spPr bwMode="auto">
          <a:xfrm>
            <a:off x="3586163" y="1981200"/>
            <a:ext cx="4476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800" b="0">
                <a:ea typeface="ＭＳ Ｐゴシック" charset="0"/>
                <a:cs typeface="ＭＳ Ｐゴシック" charset="0"/>
              </a:rPr>
              <a:t>N</a:t>
            </a:r>
            <a:r>
              <a:rPr lang="en-US" sz="1800" b="0" baseline="-25000">
                <a:ea typeface="ＭＳ Ｐゴシック" charset="0"/>
                <a:cs typeface="ＭＳ Ｐゴシック" charset="0"/>
              </a:rPr>
              <a:t>2</a:t>
            </a:r>
          </a:p>
        </p:txBody>
      </p:sp>
      <p:cxnSp>
        <p:nvCxnSpPr>
          <p:cNvPr id="35851" name="Straight Arrow Connector 17"/>
          <p:cNvCxnSpPr>
            <a:cxnSpLocks noChangeShapeType="1"/>
            <a:stCxn id="35850" idx="2"/>
          </p:cNvCxnSpPr>
          <p:nvPr/>
        </p:nvCxnSpPr>
        <p:spPr bwMode="auto">
          <a:xfrm rot="5400000">
            <a:off x="3385344" y="2318544"/>
            <a:ext cx="392112" cy="4572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5852" name="TextBox 18"/>
          <p:cNvSpPr txBox="1">
            <a:spLocks noChangeArrowheads="1"/>
          </p:cNvSpPr>
          <p:nvPr/>
        </p:nvSpPr>
        <p:spPr bwMode="auto">
          <a:xfrm>
            <a:off x="4232275" y="4689475"/>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800" b="0">
                <a:ea typeface="ＭＳ Ｐゴシック" charset="0"/>
                <a:cs typeface="ＭＳ Ｐゴシック" charset="0"/>
              </a:rPr>
              <a:t>Ar</a:t>
            </a:r>
            <a:endParaRPr lang="en-US" sz="1800" b="0" baseline="-25000">
              <a:ea typeface="ＭＳ Ｐゴシック" charset="0"/>
              <a:cs typeface="ＭＳ Ｐゴシック" charset="0"/>
            </a:endParaRPr>
          </a:p>
        </p:txBody>
      </p:sp>
      <p:cxnSp>
        <p:nvCxnSpPr>
          <p:cNvPr id="35853" name="Straight Arrow Connector 19"/>
          <p:cNvCxnSpPr>
            <a:cxnSpLocks noChangeShapeType="1"/>
            <a:stCxn id="35852" idx="2"/>
          </p:cNvCxnSpPr>
          <p:nvPr/>
        </p:nvCxnSpPr>
        <p:spPr bwMode="auto">
          <a:xfrm rot="5400000">
            <a:off x="4139407" y="5150643"/>
            <a:ext cx="393700" cy="207963"/>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5854" name="TextBox 27"/>
          <p:cNvSpPr txBox="1">
            <a:spLocks noChangeArrowheads="1"/>
          </p:cNvSpPr>
          <p:nvPr/>
        </p:nvSpPr>
        <p:spPr bwMode="auto">
          <a:xfrm>
            <a:off x="2266950" y="2824163"/>
            <a:ext cx="685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800" b="0">
                <a:ea typeface="ＭＳ Ｐゴシック" charset="0"/>
                <a:cs typeface="ＭＳ Ｐゴシック" charset="0"/>
              </a:rPr>
              <a:t>H</a:t>
            </a:r>
            <a:r>
              <a:rPr lang="en-US" sz="1800" b="0" baseline="-25000">
                <a:ea typeface="ＭＳ Ｐゴシック" charset="0"/>
                <a:cs typeface="ＭＳ Ｐゴシック" charset="0"/>
              </a:rPr>
              <a:t>2</a:t>
            </a:r>
            <a:r>
              <a:rPr lang="en-US" sz="1800" b="0">
                <a:ea typeface="ＭＳ Ｐゴシック" charset="0"/>
                <a:cs typeface="ＭＳ Ｐゴシック" charset="0"/>
              </a:rPr>
              <a:t>O</a:t>
            </a:r>
          </a:p>
        </p:txBody>
      </p:sp>
      <p:cxnSp>
        <p:nvCxnSpPr>
          <p:cNvPr id="35855" name="Straight Arrow Connector 28"/>
          <p:cNvCxnSpPr>
            <a:cxnSpLocks noChangeShapeType="1"/>
            <a:stCxn id="35854" idx="2"/>
          </p:cNvCxnSpPr>
          <p:nvPr/>
        </p:nvCxnSpPr>
        <p:spPr bwMode="auto">
          <a:xfrm rot="5400000">
            <a:off x="2394743" y="3371057"/>
            <a:ext cx="392113" cy="381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pic>
        <p:nvPicPr>
          <p:cNvPr id="358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3600" y="1223963"/>
            <a:ext cx="3935413" cy="238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7" name="Rectangle 34"/>
          <p:cNvSpPr>
            <a:spLocks noChangeArrowheads="1"/>
          </p:cNvSpPr>
          <p:nvPr/>
        </p:nvSpPr>
        <p:spPr bwMode="auto">
          <a:xfrm>
            <a:off x="4627563" y="1223963"/>
            <a:ext cx="3784600" cy="2389187"/>
          </a:xfrm>
          <a:prstGeom prst="rect">
            <a:avLst/>
          </a:prstGeom>
          <a:noFill/>
          <a:ln w="222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b="0"/>
          </a:p>
        </p:txBody>
      </p:sp>
      <p:sp>
        <p:nvSpPr>
          <p:cNvPr id="35858" name="Left Brace 35"/>
          <p:cNvSpPr>
            <a:spLocks/>
          </p:cNvSpPr>
          <p:nvPr/>
        </p:nvSpPr>
        <p:spPr bwMode="auto">
          <a:xfrm rot="5400000">
            <a:off x="6590507" y="3432968"/>
            <a:ext cx="533400" cy="3503613"/>
          </a:xfrm>
          <a:prstGeom prst="leftBrace">
            <a:avLst>
              <a:gd name="adj1" fmla="val 833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b="0"/>
          </a:p>
        </p:txBody>
      </p:sp>
      <p:cxnSp>
        <p:nvCxnSpPr>
          <p:cNvPr id="35859" name="Straight Arrow Connector 37"/>
          <p:cNvCxnSpPr>
            <a:cxnSpLocks noChangeShapeType="1"/>
          </p:cNvCxnSpPr>
          <p:nvPr/>
        </p:nvCxnSpPr>
        <p:spPr bwMode="auto">
          <a:xfrm rot="5400000" flipH="1" flipV="1">
            <a:off x="6151562" y="4059238"/>
            <a:ext cx="1565275" cy="152400"/>
          </a:xfrm>
          <a:prstGeom prst="straightConnector1">
            <a:avLst/>
          </a:prstGeom>
          <a:noFill/>
          <a:ln w="9525">
            <a:solidFill>
              <a:schemeClr val="tx1"/>
            </a:solidFill>
            <a:round/>
            <a:headEnd/>
            <a:tailEnd type="arrow" w="med" len="med"/>
          </a:ln>
          <a:extLst>
            <a:ext uri="{909E8E84-426E-40dd-AFC4-6F175D3DCCD1}">
              <a14:hiddenFill xmlns:a14="http://schemas.microsoft.com/office/drawing/2010/main">
                <a:noFill/>
              </a14:hiddenFill>
            </a:ext>
          </a:extLst>
        </p:spPr>
      </p:cxnSp>
      <p:sp>
        <p:nvSpPr>
          <p:cNvPr id="35860" name="TextBox 38"/>
          <p:cNvSpPr txBox="1">
            <a:spLocks noChangeArrowheads="1"/>
          </p:cNvSpPr>
          <p:nvPr/>
        </p:nvSpPr>
        <p:spPr bwMode="auto">
          <a:xfrm>
            <a:off x="5734050" y="5224463"/>
            <a:ext cx="2247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57200">
              <a:defRPr sz="2400" b="1">
                <a:solidFill>
                  <a:schemeClr val="tx1"/>
                </a:solidFill>
                <a:latin typeface="Arial" charset="0"/>
                <a:ea typeface="ヒラギノ角ゴ Pro W3" charset="0"/>
                <a:cs typeface="ヒラギノ角ゴ Pro W3" charset="0"/>
              </a:defRPr>
            </a:lvl1pPr>
            <a:lvl2pPr marL="37931725" indent="-37474525" defTabSz="457200">
              <a:defRPr sz="2400" b="1">
                <a:solidFill>
                  <a:schemeClr val="tx1"/>
                </a:solidFill>
                <a:latin typeface="Arial" charset="0"/>
                <a:ea typeface="ヒラギノ角ゴ Pro W3" charset="0"/>
                <a:cs typeface="ヒラギノ角ゴ Pro W3" charset="0"/>
              </a:defRPr>
            </a:lvl2pPr>
            <a:lvl3pPr>
              <a:defRPr sz="2400" b="1">
                <a:solidFill>
                  <a:schemeClr val="tx1"/>
                </a:solidFill>
                <a:latin typeface="Arial" charset="0"/>
                <a:ea typeface="ヒラギノ角ゴ Pro W3" charset="0"/>
                <a:cs typeface="ヒラギノ角ゴ Pro W3" charset="0"/>
              </a:defRPr>
            </a:lvl3pPr>
            <a:lvl4pPr>
              <a:defRPr sz="2400" b="1">
                <a:solidFill>
                  <a:schemeClr val="tx1"/>
                </a:solidFill>
                <a:latin typeface="Arial" charset="0"/>
                <a:ea typeface="ヒラギノ角ゴ Pro W3" charset="0"/>
                <a:cs typeface="ヒラギノ角ゴ Pro W3" charset="0"/>
              </a:defRPr>
            </a:lvl4pPr>
            <a:lvl5pPr>
              <a:defRPr sz="2400" b="1">
                <a:solidFill>
                  <a:schemeClr val="tx1"/>
                </a:solidFill>
                <a:latin typeface="Arial" charset="0"/>
                <a:ea typeface="ヒラギノ角ゴ Pro W3" charset="0"/>
                <a:cs typeface="ヒラギノ角ゴ Pro W3" charset="0"/>
              </a:defRPr>
            </a:lvl5pPr>
            <a:lvl6pPr marL="4572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9144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1371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18288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eaLnBrk="1" hangingPunct="1"/>
            <a:r>
              <a:rPr lang="en-US" sz="1800" b="0">
                <a:ea typeface="ＭＳ Ｐゴシック" charset="0"/>
                <a:cs typeface="ＭＳ Ｐゴシック" charset="0"/>
              </a:rPr>
              <a:t>Hydro-carbons (oils)</a:t>
            </a:r>
          </a:p>
        </p:txBody>
      </p:sp>
    </p:spTree>
    <p:extLst>
      <p:ext uri="{BB962C8B-B14F-4D97-AF65-F5344CB8AC3E}">
        <p14:creationId xmlns:p14="http://schemas.microsoft.com/office/powerpoint/2010/main" val="23261232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50" y="2819400"/>
            <a:ext cx="821690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38" name="Rectangle 2"/>
          <p:cNvSpPr>
            <a:spLocks noGrp="1" noChangeArrowheads="1"/>
          </p:cNvSpPr>
          <p:nvPr>
            <p:ph type="title"/>
          </p:nvPr>
        </p:nvSpPr>
        <p:spPr>
          <a:xfrm>
            <a:off x="685800" y="609600"/>
            <a:ext cx="8077200" cy="1828800"/>
          </a:xfrm>
        </p:spPr>
        <p:txBody>
          <a:bodyPr/>
          <a:lstStyle/>
          <a:p>
            <a:pPr eaLnBrk="1" hangingPunct="1"/>
            <a:r>
              <a:rPr lang="en-US" sz="2800">
                <a:latin typeface="Arial" charset="0"/>
                <a:ea typeface="ヒラギノ角ゴ Pro W3" charset="0"/>
                <a:cs typeface="ヒラギノ角ゴ Pro W3" charset="0"/>
              </a:rPr>
              <a:t>A proton (q=+e) is released from rest in a uniform </a:t>
            </a:r>
            <a:r>
              <a:rPr lang="en-US" sz="2800" b="1">
                <a:latin typeface="Arial" charset="0"/>
                <a:ea typeface="ヒラギノ角ゴ Pro W3" charset="0"/>
                <a:cs typeface="ヒラギノ角ゴ Pro W3" charset="0"/>
              </a:rPr>
              <a:t>E</a:t>
            </a:r>
            <a:r>
              <a:rPr lang="en-US" sz="2800">
                <a:latin typeface="Arial" charset="0"/>
                <a:ea typeface="ヒラギノ角ゴ Pro W3" charset="0"/>
                <a:cs typeface="ヒラギノ角ゴ Pro W3" charset="0"/>
              </a:rPr>
              <a:t> and uniform </a:t>
            </a:r>
            <a:r>
              <a:rPr lang="en-US" sz="2800" b="1">
                <a:latin typeface="Arial" charset="0"/>
                <a:ea typeface="ヒラギノ角ゴ Pro W3" charset="0"/>
                <a:cs typeface="ヒラギノ角ゴ Pro W3" charset="0"/>
              </a:rPr>
              <a:t>B</a:t>
            </a:r>
            <a:r>
              <a:rPr lang="en-US" sz="2800">
                <a:latin typeface="Arial" charset="0"/>
                <a:ea typeface="ヒラギノ角ゴ Pro W3" charset="0"/>
                <a:cs typeface="ヒラギノ角ゴ Pro W3" charset="0"/>
              </a:rPr>
              <a:t>.  </a:t>
            </a:r>
            <a:r>
              <a:rPr lang="en-US" sz="2800" b="1">
                <a:latin typeface="Arial" charset="0"/>
                <a:ea typeface="ヒラギノ角ゴ Pro W3" charset="0"/>
                <a:cs typeface="ヒラギノ角ゴ Pro W3" charset="0"/>
              </a:rPr>
              <a:t>E</a:t>
            </a:r>
            <a:r>
              <a:rPr lang="en-US" sz="2800">
                <a:latin typeface="Arial" charset="0"/>
                <a:ea typeface="ヒラギノ角ゴ Pro W3" charset="0"/>
                <a:cs typeface="ヒラギノ角ゴ Pro W3" charset="0"/>
              </a:rPr>
              <a:t> points up, </a:t>
            </a:r>
            <a:r>
              <a:rPr lang="en-US" sz="2800" b="1">
                <a:latin typeface="Arial" charset="0"/>
                <a:ea typeface="ヒラギノ角ゴ Pro W3" charset="0"/>
                <a:cs typeface="ヒラギノ角ゴ Pro W3" charset="0"/>
              </a:rPr>
              <a:t>B</a:t>
            </a:r>
            <a:r>
              <a:rPr lang="en-US" sz="2800">
                <a:latin typeface="Arial" charset="0"/>
                <a:ea typeface="ヒラギノ角ゴ Pro W3" charset="0"/>
                <a:cs typeface="ヒラギノ角ゴ Pro W3" charset="0"/>
              </a:rPr>
              <a:t> points into the page.  </a:t>
            </a:r>
            <a:r>
              <a:rPr lang="en-US" sz="2800">
                <a:solidFill>
                  <a:schemeClr val="accent2"/>
                </a:solidFill>
                <a:latin typeface="Arial" charset="0"/>
                <a:ea typeface="ヒラギノ角ゴ Pro W3" charset="0"/>
                <a:cs typeface="ヒラギノ角ゴ Pro W3" charset="0"/>
              </a:rPr>
              <a:t>Which of the paths will the proton initially follow?</a:t>
            </a:r>
          </a:p>
        </p:txBody>
      </p:sp>
      <p:sp>
        <p:nvSpPr>
          <p:cNvPr id="39939" name="Text Box 66"/>
          <p:cNvSpPr txBox="1">
            <a:spLocks noChangeArrowheads="1"/>
          </p:cNvSpPr>
          <p:nvPr/>
        </p:nvSpPr>
        <p:spPr bwMode="auto">
          <a:xfrm>
            <a:off x="5019675" y="5541963"/>
            <a:ext cx="365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b="0"/>
              <a:t>E. It will remain stationary</a:t>
            </a:r>
          </a:p>
        </p:txBody>
      </p:sp>
      <p:sp>
        <p:nvSpPr>
          <p:cNvPr id="39940" name="Text Box 67"/>
          <p:cNvSpPr txBox="1">
            <a:spLocks noChangeArrowheads="1"/>
          </p:cNvSpPr>
          <p:nvPr/>
        </p:nvSpPr>
        <p:spPr bwMode="auto">
          <a:xfrm>
            <a:off x="5105400" y="4724400"/>
            <a:ext cx="3048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spcBef>
                <a:spcPct val="50000"/>
              </a:spcBef>
            </a:pPr>
            <a:r>
              <a:rPr lang="en-US" b="0"/>
              <a:t>A</a:t>
            </a:r>
          </a:p>
        </p:txBody>
      </p:sp>
      <p:sp>
        <p:nvSpPr>
          <p:cNvPr id="39941" name="Text Box 68"/>
          <p:cNvSpPr txBox="1">
            <a:spLocks noChangeArrowheads="1"/>
          </p:cNvSpPr>
          <p:nvPr/>
        </p:nvSpPr>
        <p:spPr bwMode="auto">
          <a:xfrm>
            <a:off x="6172200" y="4724400"/>
            <a:ext cx="3048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spcBef>
                <a:spcPct val="50000"/>
              </a:spcBef>
            </a:pPr>
            <a:r>
              <a:rPr lang="en-US" b="0"/>
              <a:t>B</a:t>
            </a:r>
          </a:p>
        </p:txBody>
      </p:sp>
      <p:sp>
        <p:nvSpPr>
          <p:cNvPr id="39942" name="Text Box 69"/>
          <p:cNvSpPr txBox="1">
            <a:spLocks noChangeArrowheads="1"/>
          </p:cNvSpPr>
          <p:nvPr/>
        </p:nvSpPr>
        <p:spPr bwMode="auto">
          <a:xfrm>
            <a:off x="6629400" y="2971800"/>
            <a:ext cx="4572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spcBef>
                <a:spcPct val="50000"/>
              </a:spcBef>
            </a:pPr>
            <a:r>
              <a:rPr lang="en-US" b="0"/>
              <a:t>C</a:t>
            </a:r>
          </a:p>
        </p:txBody>
      </p:sp>
      <p:sp>
        <p:nvSpPr>
          <p:cNvPr id="39943" name="Text Box 70"/>
          <p:cNvSpPr txBox="1">
            <a:spLocks noChangeArrowheads="1"/>
          </p:cNvSpPr>
          <p:nvPr/>
        </p:nvSpPr>
        <p:spPr bwMode="auto">
          <a:xfrm>
            <a:off x="8001000" y="2971800"/>
            <a:ext cx="304800"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pPr>
              <a:spcBef>
                <a:spcPct val="50000"/>
              </a:spcBef>
            </a:pPr>
            <a:r>
              <a:rPr lang="en-US" b="0"/>
              <a:t>D</a:t>
            </a:r>
          </a:p>
        </p:txBody>
      </p:sp>
      <p:sp>
        <p:nvSpPr>
          <p:cNvPr id="39944" name="TextBox 9"/>
          <p:cNvSpPr txBox="1">
            <a:spLocks noChangeArrowheads="1"/>
          </p:cNvSpPr>
          <p:nvPr/>
        </p:nvSpPr>
        <p:spPr bwMode="auto">
          <a:xfrm>
            <a:off x="415925" y="6396038"/>
            <a:ext cx="6994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Arial" charset="0"/>
                <a:ea typeface="ヒラギノ角ゴ Pro W3" charset="0"/>
                <a:cs typeface="ヒラギノ角ゴ Pro W3" charset="0"/>
              </a:defRPr>
            </a:lvl1pPr>
            <a:lvl2pPr marL="742950" indent="-285750">
              <a:defRPr sz="2400" b="1">
                <a:solidFill>
                  <a:schemeClr val="tx1"/>
                </a:solidFill>
                <a:latin typeface="Arial" charset="0"/>
                <a:ea typeface="ヒラギノ角ゴ Pro W3" charset="0"/>
                <a:cs typeface="ヒラギノ角ゴ Pro W3" charset="0"/>
              </a:defRPr>
            </a:lvl2pPr>
            <a:lvl3pPr marL="1143000" indent="-228600">
              <a:defRPr sz="2400" b="1">
                <a:solidFill>
                  <a:schemeClr val="tx1"/>
                </a:solidFill>
                <a:latin typeface="Arial" charset="0"/>
                <a:ea typeface="ヒラギノ角ゴ Pro W3" charset="0"/>
                <a:cs typeface="ヒラギノ角ゴ Pro W3" charset="0"/>
              </a:defRPr>
            </a:lvl3pPr>
            <a:lvl4pPr marL="1600200" indent="-228600">
              <a:defRPr sz="2400" b="1">
                <a:solidFill>
                  <a:schemeClr val="tx1"/>
                </a:solidFill>
                <a:latin typeface="Arial" charset="0"/>
                <a:ea typeface="ヒラギノ角ゴ Pro W3" charset="0"/>
                <a:cs typeface="ヒラギノ角ゴ Pro W3" charset="0"/>
              </a:defRPr>
            </a:lvl4pPr>
            <a:lvl5pPr marL="2057400" indent="-228600">
              <a:defRPr sz="2400" b="1">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b="1">
                <a:solidFill>
                  <a:schemeClr val="tx1"/>
                </a:solidFill>
                <a:latin typeface="Arial" charset="0"/>
                <a:ea typeface="ヒラギノ角ゴ Pro W3" charset="0"/>
                <a:cs typeface="ヒラギノ角ゴ Pro W3" charset="0"/>
              </a:defRPr>
            </a:lvl9pPr>
          </a:lstStyle>
          <a:p>
            <a:r>
              <a:rPr lang="en-US" b="0"/>
              <a:t>(To think about: what happens after longer times?)</a:t>
            </a:r>
          </a:p>
        </p:txBody>
      </p:sp>
      <p:pic>
        <p:nvPicPr>
          <p:cNvPr id="39945"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2443163"/>
            <a:ext cx="9004300"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930450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13148</TotalTime>
  <Words>719</Words>
  <Application>Microsoft Macintosh PowerPoint</Application>
  <PresentationFormat>On-screen Show (4:3)</PresentationFormat>
  <Paragraphs>190</Paragraphs>
  <Slides>16</Slides>
  <Notes>16</Notes>
  <HiddenSlides>4</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 Presentation</vt:lpstr>
      <vt:lpstr>PowerPoint Presentation</vt:lpstr>
      <vt:lpstr>PowerPoint Presentation</vt:lpstr>
      <vt:lpstr>PowerPoint Presentation</vt:lpstr>
      <vt:lpstr>LORENTZ FORCE</vt:lpstr>
      <vt:lpstr>PowerPoint Presentation</vt:lpstr>
      <vt:lpstr>PowerPoint Presentation</vt:lpstr>
      <vt:lpstr>PowerPoint Presentation</vt:lpstr>
      <vt:lpstr>PowerPoint Presentation</vt:lpstr>
      <vt:lpstr>A proton (q=+e) is released from rest in a uniform E and uniform B.  E points up, B points into the page.  Which of the paths will the proton initially follow?</vt:lpstr>
      <vt:lpstr>PowerPoint Presentation</vt:lpstr>
      <vt:lpstr>A + charged particle moving up (speed v) enters a region with uniform B (left) and uniform E (into page).   What’s the direction of Fnet on the particle, at the instant it enters the region?</vt:lpstr>
      <vt:lpstr>A proton (speed v) enters a region of uniform B.  v makes an angle  with B.  What is the subsequent path of the proton?</vt:lpstr>
      <vt:lpstr>PowerPoint Presentation</vt:lpstr>
      <vt:lpstr>PowerPoint Presentation</vt:lpstr>
      <vt:lpstr>A wire loop in a B field has a current I.  The B-field is localized, it’s only in the hatched region, roughly zero elsewhere.  Which way is I flowing to hold the mass in place?</vt:lpstr>
      <vt:lpstr>A wire loop in a B field has a current I.  The mass is "levitated" by the magnetic force Fmag=ILB. If you increase the current , does the magnetic force do positive work on the mass?</vt:lpstr>
    </vt:vector>
  </TitlesOfParts>
  <Company>CU Boulder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Stephanie Chasteen</dc:creator>
  <cp:lastModifiedBy>STEVEN POLLOCK</cp:lastModifiedBy>
  <cp:revision>288</cp:revision>
  <cp:lastPrinted>2013-03-18T20:38:06Z</cp:lastPrinted>
  <dcterms:created xsi:type="dcterms:W3CDTF">2007-10-23T21:56:36Z</dcterms:created>
  <dcterms:modified xsi:type="dcterms:W3CDTF">2013-05-16T04:15:33Z</dcterms:modified>
</cp:coreProperties>
</file>