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7.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9.bin" ContentType="application/vnd.openxmlformats-officedocument.oleObject"/>
  <Override PartName="/ppt/notesSlides/notesSlide12.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13.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handoutMasterIdLst>
    <p:handoutMasterId r:id="rId19"/>
  </p:handoutMasterIdLst>
  <p:sldIdLst>
    <p:sldId id="624" r:id="rId2"/>
    <p:sldId id="625" r:id="rId3"/>
    <p:sldId id="626" r:id="rId4"/>
    <p:sldId id="627" r:id="rId5"/>
    <p:sldId id="492" r:id="rId6"/>
    <p:sldId id="499" r:id="rId7"/>
    <p:sldId id="500" r:id="rId8"/>
    <p:sldId id="501" r:id="rId9"/>
    <p:sldId id="502" r:id="rId10"/>
    <p:sldId id="503" r:id="rId11"/>
    <p:sldId id="504" r:id="rId12"/>
    <p:sldId id="505" r:id="rId13"/>
    <p:sldId id="515" r:id="rId14"/>
    <p:sldId id="629" r:id="rId15"/>
    <p:sldId id="628" r:id="rId16"/>
    <p:sldId id="630" r:id="rId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clrMru>
    <a:srgbClr val="800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00" autoAdjust="0"/>
    <p:restoredTop sz="38519" autoAdjust="0"/>
  </p:normalViewPr>
  <p:slideViewPr>
    <p:cSldViewPr snapToGrid="0">
      <p:cViewPr>
        <p:scale>
          <a:sx n="75" d="100"/>
          <a:sy n="75" d="100"/>
        </p:scale>
        <p:origin x="-344"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image" Target="../media/image3.emf"/><Relationship Id="rId2"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1" Type="http://schemas.openxmlformats.org/officeDocument/2006/relationships/image" Target="../media/image7.emf"/><Relationship Id="rId2"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1" Type="http://schemas.openxmlformats.org/officeDocument/2006/relationships/image" Target="../media/image12.emf"/><Relationship Id="rId2"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1" Type="http://schemas.openxmlformats.org/officeDocument/2006/relationships/image" Target="../media/image16.emf"/><Relationship Id="rId2"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B5162E-5E0C-8C4E-B94C-0B765C061F95}" type="datetimeFigureOut">
              <a:rPr lang="en-US" smtClean="0"/>
              <a:t>5/15/13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EE60D8-A887-B449-9C01-F090D2457F27}" type="slidenum">
              <a:rPr lang="en-US" smtClean="0"/>
              <a:t>‹#›</a:t>
            </a:fld>
            <a:endParaRPr lang="en-US"/>
          </a:p>
        </p:txBody>
      </p:sp>
    </p:spTree>
    <p:extLst>
      <p:ext uri="{BB962C8B-B14F-4D97-AF65-F5344CB8AC3E}">
        <p14:creationId xmlns:p14="http://schemas.microsoft.com/office/powerpoint/2010/main" val="2508467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B4305470-970B-4848-A7B7-CC72DBBCEDEB}" type="slidenum">
              <a:rPr lang="en-US"/>
              <a:pPr/>
              <a:t>‹#›</a:t>
            </a:fld>
            <a:endParaRPr lang="en-US"/>
          </a:p>
        </p:txBody>
      </p:sp>
    </p:spTree>
    <p:extLst>
      <p:ext uri="{BB962C8B-B14F-4D97-AF65-F5344CB8AC3E}">
        <p14:creationId xmlns:p14="http://schemas.microsoft.com/office/powerpoint/2010/main" val="15882302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ヒラギノ角ゴ Pro W3" charset="0"/>
                <a:cs typeface="ヒラギノ角ゴ Pro W3" charset="0"/>
              </a:rPr>
              <a:t>WRITTEN BY: Steven Pollock (CU-Boulder)</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charset="0"/>
                <a:cs typeface="ヒラギノ角ゴ Pro W3" charset="0"/>
              </a:defRPr>
            </a:lvl1pPr>
            <a:lvl2pPr marL="37931725" indent="-37474525">
              <a:defRPr sz="2400" b="1">
                <a:solidFill>
                  <a:schemeClr val="tx1"/>
                </a:solidFill>
                <a:latin typeface="Arial" charset="0"/>
                <a:ea typeface="ヒラギノ角ゴ Pro W3" charset="0"/>
                <a:cs typeface="ヒラギノ角ゴ Pro W3" charset="0"/>
              </a:defRPr>
            </a:lvl2pPr>
            <a:lvl3pPr>
              <a:defRPr sz="2400" b="1">
                <a:solidFill>
                  <a:schemeClr val="tx1"/>
                </a:solidFill>
                <a:latin typeface="Arial" charset="0"/>
                <a:ea typeface="ヒラギノ角ゴ Pro W3" charset="0"/>
                <a:cs typeface="ヒラギノ角ゴ Pro W3" charset="0"/>
              </a:defRPr>
            </a:lvl3pPr>
            <a:lvl4pPr>
              <a:defRPr sz="2400" b="1">
                <a:solidFill>
                  <a:schemeClr val="tx1"/>
                </a:solidFill>
                <a:latin typeface="Arial" charset="0"/>
                <a:ea typeface="ヒラギノ角ゴ Pro W3" charset="0"/>
                <a:cs typeface="ヒラギノ角ゴ Pro W3" charset="0"/>
              </a:defRPr>
            </a:lvl4pPr>
            <a:lvl5pPr>
              <a:defRPr sz="2400" b="1">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fld id="{FBE19AF3-DC55-ED42-977B-AD9127353547}" type="slidenum">
              <a:rPr lang="en-US" sz="1200" b="0"/>
              <a:pPr/>
              <a:t>1</a:t>
            </a:fld>
            <a:endParaRPr lang="en-US" sz="1200" b="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026"/>
          <p:cNvSpPr>
            <a:spLocks noGrp="1" noRot="1" noChangeAspect="1" noChangeArrowheads="1" noTextEdit="1"/>
          </p:cNvSpPr>
          <p:nvPr>
            <p:ph type="sldImg"/>
          </p:nvPr>
        </p:nvSpPr>
        <p:spPr>
          <a:xfrm>
            <a:off x="1144588" y="687388"/>
            <a:ext cx="4570412" cy="3427412"/>
          </a:xfrm>
          <a:solidFill>
            <a:srgbClr val="FFFFFF"/>
          </a:solidFill>
          <a:ln/>
        </p:spPr>
      </p:sp>
      <p:sp>
        <p:nvSpPr>
          <p:cNvPr id="68610" name="Rectangle 1027"/>
          <p:cNvSpPr>
            <a:spLocks noGrp="1" noChangeArrowheads="1"/>
          </p:cNvSpPr>
          <p:nvPr>
            <p:ph type="body" idx="1"/>
          </p:nvPr>
        </p:nvSpPr>
        <p:spPr>
          <a:xfrm>
            <a:off x="685800" y="4344988"/>
            <a:ext cx="5486400" cy="4113212"/>
          </a:xfrm>
          <a:solidFill>
            <a:srgbClr val="FFFFFF"/>
          </a:solidFill>
          <a:ln>
            <a:solidFill>
              <a:srgbClr val="000000"/>
            </a:solidFill>
          </a:ln>
        </p:spPr>
        <p:txBody>
          <a:bodyPr/>
          <a:lstStyle/>
          <a:p>
            <a:pPr defTabSz="457200" eaLnBrk="1" hangingPunct="1"/>
            <a:r>
              <a:rPr lang="en-US" dirty="0">
                <a:ea typeface="ヒラギノ角ゴ Pro W3" charset="0"/>
                <a:cs typeface="ヒラギノ角ゴ Pro W3" charset="0"/>
              </a:rPr>
              <a:t>CORRECT ANSWER:  C</a:t>
            </a:r>
          </a:p>
          <a:p>
            <a:pPr defTabSz="457200"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a:t>
            </a:r>
            <a:r>
              <a:rPr lang="en-US" dirty="0" smtClean="0">
                <a:ea typeface="ヒラギノ角ゴ Pro W3" charset="0"/>
                <a:cs typeface="ヒラギノ角ゴ Pro W3" charset="0"/>
              </a:rPr>
              <a:t>Fall </a:t>
            </a:r>
            <a:r>
              <a:rPr lang="en-US" dirty="0">
                <a:ea typeface="ヒラギノ角ゴ Pro W3" charset="0"/>
                <a:cs typeface="ヒラギノ角ゴ Pro W3" charset="0"/>
              </a:rPr>
              <a:t>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defTabSz="457200"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10, Lecture 24), Pollock (29)</a:t>
            </a:r>
          </a:p>
          <a:p>
            <a:pPr defTabSz="457200" eaLnBrk="1" hangingPunct="1"/>
            <a:r>
              <a:rPr lang="en-US" dirty="0">
                <a:ea typeface="ヒラギノ角ゴ Pro W3" charset="0"/>
                <a:cs typeface="ヒラギノ角ゴ Pro W3" charset="0"/>
              </a:rPr>
              <a:t>STUDENT RESPONSES:      </a:t>
            </a:r>
            <a:r>
              <a:rPr lang="en-US" b="1" dirty="0">
                <a:ea typeface="ヒラギノ角ゴ Pro W3" charset="0"/>
                <a:cs typeface="ヒラギノ角ゴ Pro W3" charset="0"/>
              </a:rPr>
              <a:t>	</a:t>
            </a:r>
            <a:r>
              <a:rPr lang="en-US" dirty="0">
                <a:ea typeface="ヒラギノ角ゴ Pro W3" charset="0"/>
                <a:cs typeface="ヒラギノ角ゴ Pro W3" charset="0"/>
              </a:rPr>
              <a:t>0% 22% </a:t>
            </a:r>
            <a:r>
              <a:rPr lang="en-US" b="1" dirty="0">
                <a:ea typeface="ヒラギノ角ゴ Pro W3" charset="0"/>
                <a:cs typeface="ヒラギノ角ゴ Pro W3" charset="0"/>
              </a:rPr>
              <a:t>[[75%]]</a:t>
            </a:r>
            <a:r>
              <a:rPr lang="en-US" dirty="0">
                <a:ea typeface="ヒラギノ角ゴ Pro W3" charset="0"/>
                <a:cs typeface="ヒラギノ角ゴ Pro W3" charset="0"/>
              </a:rPr>
              <a:t> 3% 0% (FALL 2009</a:t>
            </a:r>
            <a:r>
              <a:rPr lang="en-US" dirty="0" smtClean="0">
                <a:ea typeface="ヒラギノ角ゴ Pro W3" charset="0"/>
                <a:cs typeface="ヒラギノ角ゴ Pro W3" charset="0"/>
              </a:rPr>
              <a:t>)</a:t>
            </a:r>
          </a:p>
          <a:p>
            <a:pPr defTabSz="457200" eaLnBrk="1" hangingPunct="1"/>
            <a:r>
              <a:rPr lang="en-US" b="1" dirty="0" smtClean="0">
                <a:ea typeface="ヒラギノ角ゴ Pro W3" charset="0"/>
                <a:cs typeface="ヒラギノ角ゴ Pro W3" charset="0"/>
              </a:rPr>
              <a:t>				</a:t>
            </a:r>
            <a:r>
              <a:rPr lang="en-US" b="0" dirty="0" smtClean="0">
                <a:ea typeface="ヒラギノ角ゴ Pro W3" charset="0"/>
                <a:cs typeface="ヒラギノ角ゴ Pro W3" charset="0"/>
              </a:rPr>
              <a:t>0,</a:t>
            </a:r>
            <a:r>
              <a:rPr lang="en-US" b="0" baseline="0" dirty="0" smtClean="0">
                <a:ea typeface="ヒラギノ角ゴ Pro W3" charset="0"/>
                <a:cs typeface="ヒラギノ角ゴ Pro W3" charset="0"/>
              </a:rPr>
              <a:t> 17, </a:t>
            </a:r>
            <a:r>
              <a:rPr lang="en-US" b="1" baseline="0" dirty="0" smtClean="0">
                <a:ea typeface="ヒラギノ角ゴ Pro W3" charset="0"/>
                <a:cs typeface="ヒラギノ角ゴ Pro W3" charset="0"/>
              </a:rPr>
              <a:t>[[78]], </a:t>
            </a:r>
            <a:r>
              <a:rPr lang="en-US" b="0" baseline="0" dirty="0" smtClean="0">
                <a:ea typeface="ヒラギノ角ゴ Pro W3" charset="0"/>
                <a:cs typeface="ヒラギノ角ゴ Pro W3" charset="0"/>
              </a:rPr>
              <a:t>2, 4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a:t>
            </a:r>
            <a:endParaRPr lang="en-US" b="1" dirty="0">
              <a:ea typeface="ヒラギノ角ゴ Pro W3" charset="0"/>
              <a:cs typeface="ヒラギノ角ゴ Pro W3" charset="0"/>
            </a:endParaRPr>
          </a:p>
          <a:p>
            <a:pPr defTabSz="457200"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My answer: C. </a:t>
            </a:r>
            <a:r>
              <a:rPr lang="en-US" b="1" dirty="0" err="1">
                <a:ea typeface="ヒラギノ角ゴ Pro W3" charset="0"/>
                <a:cs typeface="ヒラギノ角ゴ Pro W3" charset="0"/>
              </a:rPr>
              <a:t>F</a:t>
            </a:r>
            <a:r>
              <a:rPr lang="en-US" dirty="0" err="1">
                <a:ea typeface="ヒラギノ角ゴ Pro W3" charset="0"/>
                <a:cs typeface="ヒラギノ角ゴ Pro W3" charset="0"/>
              </a:rPr>
              <a:t>_magn</a:t>
            </a:r>
            <a:r>
              <a:rPr lang="en-US" dirty="0">
                <a:ea typeface="ヒラギノ角ゴ Pro W3" charset="0"/>
                <a:cs typeface="ヒラギノ角ゴ Pro W3" charset="0"/>
              </a:rPr>
              <a:t> = </a:t>
            </a:r>
            <a:r>
              <a:rPr lang="en-US" dirty="0" err="1">
                <a:ea typeface="ヒラギノ角ゴ Pro W3" charset="0"/>
                <a:cs typeface="ヒラギノ角ゴ Pro W3" charset="0"/>
              </a:rPr>
              <a:t>int</a:t>
            </a:r>
            <a:r>
              <a:rPr lang="en-US" dirty="0">
                <a:ea typeface="ヒラギノ角ゴ Pro W3" charset="0"/>
                <a:cs typeface="ヒラギノ角ゴ Pro W3" charset="0"/>
              </a:rPr>
              <a:t>(</a:t>
            </a:r>
            <a:r>
              <a:rPr lang="en-US" b="1" dirty="0">
                <a:ea typeface="ヒラギノ角ゴ Pro W3" charset="0"/>
                <a:cs typeface="ヒラギノ角ゴ Pro W3" charset="0"/>
              </a:rPr>
              <a:t>K</a:t>
            </a:r>
            <a:r>
              <a:rPr lang="en-US" dirty="0">
                <a:ea typeface="ヒラギノ角ゴ Pro W3" charset="0"/>
                <a:cs typeface="ヒラギノ角ゴ Pro W3" charset="0"/>
              </a:rPr>
              <a:t> x </a:t>
            </a:r>
            <a:r>
              <a:rPr lang="en-US" b="1" dirty="0">
                <a:ea typeface="ヒラギノ角ゴ Pro W3" charset="0"/>
                <a:cs typeface="ヒラギノ角ゴ Pro W3" charset="0"/>
              </a:rPr>
              <a:t>B</a:t>
            </a:r>
            <a:r>
              <a:rPr lang="en-US" dirty="0">
                <a:ea typeface="ヒラギノ角ゴ Pro W3" charset="0"/>
                <a:cs typeface="ヒラギノ角ゴ Pro W3" charset="0"/>
              </a:rPr>
              <a:t>)</a:t>
            </a:r>
            <a:r>
              <a:rPr lang="en-US" dirty="0" smtClean="0">
                <a:ea typeface="ヒラギノ角ゴ Pro W3" charset="0"/>
                <a:cs typeface="ヒラギノ角ゴ Pro W3" charset="0"/>
              </a:rPr>
              <a:t>da</a:t>
            </a:r>
          </a:p>
          <a:p>
            <a:pPr defTabSz="457200" eaLnBrk="1" hangingPunct="1"/>
            <a:r>
              <a:rPr lang="en-US" dirty="0" smtClean="0">
                <a:ea typeface="ヒラギノ角ゴ Pro W3" charset="0"/>
                <a:cs typeface="ヒラギノ角ゴ Pro W3" charset="0"/>
              </a:rPr>
              <a:t>In ‘13 I animated the slide, and gave them a good few minutes to GENERATE the formula</a:t>
            </a:r>
            <a:r>
              <a:rPr lang="en-US" baseline="0" dirty="0" smtClean="0">
                <a:ea typeface="ヒラギノ角ゴ Pro W3" charset="0"/>
                <a:cs typeface="ヒラギノ角ゴ Pro W3" charset="0"/>
              </a:rPr>
              <a:t> before giving them the choice to pick. </a:t>
            </a:r>
          </a:p>
          <a:p>
            <a:pPr defTabSz="457200" eaLnBrk="1" hangingPunct="1"/>
            <a:endParaRPr lang="en-US" dirty="0" smtClean="0">
              <a:ea typeface="ヒラギノ角ゴ Pro W3" charset="0"/>
              <a:cs typeface="ヒラギノ角ゴ Pro W3" charset="0"/>
            </a:endParaRPr>
          </a:p>
          <a:p>
            <a:pPr defTabSz="457200" eaLnBrk="1" hangingPunct="1"/>
            <a:r>
              <a:rPr lang="en-US" dirty="0" smtClean="0">
                <a:ea typeface="ヒラギノ角ゴ Pro W3" charset="0"/>
                <a:cs typeface="ヒラギノ角ゴ Pro W3" charset="0"/>
              </a:rPr>
              <a:t>Some brief quick</a:t>
            </a:r>
            <a:r>
              <a:rPr lang="en-US" baseline="0" dirty="0" smtClean="0">
                <a:ea typeface="ヒラギノ角ゴ Pro W3" charset="0"/>
                <a:cs typeface="ヒラギノ角ゴ Pro W3" charset="0"/>
              </a:rPr>
              <a:t> review of direction, and the PHYSICS of why it is proportional to b (which was the bulk of the mistakes, some people went for B) I thought of TWO strips, end to end; each feels the same force, so doubling the length doubles the total force, hence the linearity. Mathematically, it comes from integrating over “da”, but I find that less compelling somehow… -SJP</a:t>
            </a:r>
            <a:endParaRPr lang="en-US" dirty="0">
              <a:ea typeface="ヒラギノ角ゴ Pro W3" charset="0"/>
              <a:cs typeface="ヒラギノ角ゴ Pro W3" charset="0"/>
            </a:endParaRPr>
          </a:p>
          <a:p>
            <a:pPr defTabSz="457200" eaLnBrk="1" hangingPunct="1"/>
            <a:endParaRPr lang="en-US" dirty="0">
              <a:ea typeface="ヒラギノ角ゴ Pro W3" charset="0"/>
              <a:cs typeface="ヒラギノ角ゴ Pro W3"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a:fld id="{2795EA08-CCF9-E648-B12B-43DA701B9875}" type="slidenum">
              <a:rPr lang="en-US" sz="1200" b="0"/>
              <a:pPr algn="r"/>
              <a:t>11</a:t>
            </a:fld>
            <a:endParaRPr lang="en-US" sz="1200" b="0"/>
          </a:p>
        </p:txBody>
      </p:sp>
      <p:sp>
        <p:nvSpPr>
          <p:cNvPr id="70658" name="Rectangle 2"/>
          <p:cNvSpPr>
            <a:spLocks noGrp="1" noRot="1" noChangeAspect="1" noChangeArrowheads="1" noTextEdit="1"/>
          </p:cNvSpPr>
          <p:nvPr>
            <p:ph type="sldImg"/>
          </p:nvPr>
        </p:nvSpPr>
        <p:spPr>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ヒラギノ角ゴ Pro W3" charset="0"/>
                <a:cs typeface="ヒラギノ角ゴ Pro W3" charset="0"/>
              </a:rPr>
              <a:t>CORRECT ANSWER:  D</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a:t>
            </a:r>
            <a:r>
              <a:rPr lang="en-US" dirty="0" smtClean="0">
                <a:ea typeface="ヒラギノ角ゴ Pro W3" charset="0"/>
                <a:cs typeface="ヒラギノ角ゴ Pro W3" charset="0"/>
              </a:rPr>
              <a:t>2008 and ‘13 </a:t>
            </a:r>
            <a:r>
              <a:rPr lang="en-US" dirty="0">
                <a:ea typeface="ヒラギノ角ゴ Pro W3" charset="0"/>
                <a:cs typeface="ヒラギノ角ゴ Pro W3" charset="0"/>
              </a:rPr>
              <a:t>(Pollock),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10, Lecture 25), Pollock (30)</a:t>
            </a:r>
          </a:p>
          <a:p>
            <a:pPr eaLnBrk="1" hangingPunct="1"/>
            <a:r>
              <a:rPr lang="en-US" b="0" dirty="0" smtClean="0">
                <a:ea typeface="ヒラギノ角ゴ Pro W3" charset="0"/>
                <a:cs typeface="ヒラギノ角ゴ Pro W3" charset="0"/>
              </a:rPr>
              <a:t>See</a:t>
            </a:r>
            <a:r>
              <a:rPr lang="en-US" b="0" baseline="0" dirty="0" smtClean="0">
                <a:ea typeface="ヒラギノ角ゴ Pro W3" charset="0"/>
                <a:cs typeface="ヒラギノ角ゴ Pro W3" charset="0"/>
              </a:rPr>
              <a:t> next slide</a:t>
            </a:r>
          </a:p>
          <a:p>
            <a:pPr eaLnBrk="1" hangingPunct="1"/>
            <a:endParaRPr lang="en-US" b="0" baseline="0" dirty="0" smtClean="0">
              <a:ea typeface="ヒラギノ角ゴ Pro W3" charset="0"/>
              <a:cs typeface="ヒラギノ角ゴ Pro W3" charset="0"/>
            </a:endParaRPr>
          </a:p>
          <a:p>
            <a:pPr eaLnBrk="1" hangingPunct="1"/>
            <a:r>
              <a:rPr lang="en-US" b="0" dirty="0" smtClean="0">
                <a:ea typeface="ヒラギノ角ゴ Pro W3" charset="0"/>
                <a:cs typeface="ヒラギノ角ゴ Pro W3" charset="0"/>
              </a:rPr>
              <a:t>In</a:t>
            </a:r>
            <a:r>
              <a:rPr lang="en-US" b="0" baseline="0" dirty="0" smtClean="0">
                <a:ea typeface="ヒラギノ角ゴ Pro W3" charset="0"/>
                <a:cs typeface="ヒラギノ角ゴ Pro W3" charset="0"/>
              </a:rPr>
              <a:t> ‘2013, I did it differently. I found the integral form of charge conservation, then gave them this “blank” slide and gave them a good few minutes to try to work out the answer, in terms of J. I gave progressively more and more hints, talked about using the divergence theorem (one student tried to apply divergence theorem “backwards” getting a div(rho)!) </a:t>
            </a:r>
          </a:p>
          <a:p>
            <a:pPr eaLnBrk="1" hangingPunct="1"/>
            <a:endParaRPr lang="en-US" b="0" baseline="0" dirty="0" smtClean="0">
              <a:ea typeface="ヒラギノ角ゴ Pro W3" charset="0"/>
              <a:cs typeface="ヒラギノ角ゴ Pro W3" charset="0"/>
            </a:endParaRPr>
          </a:p>
          <a:p>
            <a:pPr eaLnBrk="1" hangingPunct="1"/>
            <a:endParaRPr lang="en-US" b="0"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Steven Pollock (CU-Boulder)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a:fld id="{2795EA08-CCF9-E648-B12B-43DA701B9875}" type="slidenum">
              <a:rPr lang="en-US" sz="1200" b="0"/>
              <a:pPr algn="r"/>
              <a:t>12</a:t>
            </a:fld>
            <a:endParaRPr lang="en-US" sz="1200" b="0"/>
          </a:p>
        </p:txBody>
      </p:sp>
      <p:sp>
        <p:nvSpPr>
          <p:cNvPr id="70658" name="Rectangle 2"/>
          <p:cNvSpPr>
            <a:spLocks noGrp="1" noRot="1" noChangeAspect="1" noChangeArrowheads="1" noTextEdit="1"/>
          </p:cNvSpPr>
          <p:nvPr>
            <p:ph type="sldImg"/>
          </p:nvPr>
        </p:nvSpPr>
        <p:spPr>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ヒラギノ角ゴ Pro W3" charset="0"/>
                <a:cs typeface="ヒラギノ角ゴ Pro W3" charset="0"/>
              </a:rPr>
              <a:t>CORRECT ANSWER:  D</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2008 (Pollock),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10, Lecture 25), Pollock (30)</a:t>
            </a:r>
          </a:p>
          <a:p>
            <a:pPr eaLnBrk="1" hangingPunct="1"/>
            <a:r>
              <a:rPr lang="en-US" dirty="0">
                <a:ea typeface="ヒラギノ角ゴ Pro W3" charset="0"/>
                <a:cs typeface="ヒラギノ角ゴ Pro W3" charset="0"/>
              </a:rPr>
              <a:t>STUDENT RESPONSES:      2% 7% 17% </a:t>
            </a:r>
            <a:r>
              <a:rPr lang="en-US" b="1" dirty="0">
                <a:ea typeface="ヒラギノ角ゴ Pro W3" charset="0"/>
                <a:cs typeface="ヒラギノ角ゴ Pro W3" charset="0"/>
              </a:rPr>
              <a:t>[[72%]]</a:t>
            </a:r>
            <a:r>
              <a:rPr lang="en-US" dirty="0">
                <a:ea typeface="ヒラギノ角ゴ Pro W3" charset="0"/>
                <a:cs typeface="ヒラギノ角ゴ Pro W3" charset="0"/>
              </a:rPr>
              <a:t> 2%  (FALL 2008)</a:t>
            </a:r>
          </a:p>
          <a:p>
            <a:pPr eaLnBrk="1" hangingPunct="1"/>
            <a:r>
              <a:rPr lang="en-US" dirty="0">
                <a:ea typeface="ヒラギノ角ゴ Pro W3" charset="0"/>
                <a:cs typeface="ヒラギノ角ゴ Pro W3" charset="0"/>
              </a:rPr>
              <a:t>		0% 0% 6% </a:t>
            </a:r>
            <a:r>
              <a:rPr lang="en-US" b="1" dirty="0">
                <a:ea typeface="ヒラギノ角ゴ Pro W3" charset="0"/>
                <a:cs typeface="ヒラギノ角ゴ Pro W3" charset="0"/>
              </a:rPr>
              <a:t>[[ 94%]] </a:t>
            </a:r>
            <a:r>
              <a:rPr lang="en-US" dirty="0">
                <a:ea typeface="ヒラギノ角ゴ Pro W3" charset="0"/>
                <a:cs typeface="ヒラギノ角ゴ Pro W3" charset="0"/>
              </a:rPr>
              <a:t>0%  (SPRING 2008)</a:t>
            </a:r>
          </a:p>
          <a:p>
            <a:pPr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 </a:t>
            </a:r>
            <a:r>
              <a:rPr lang="en-US" dirty="0">
                <a:ea typeface="ヒラギノ角ゴ Pro W3" charset="0"/>
                <a:cs typeface="ヒラギノ角ゴ Pro W3" charset="0"/>
              </a:rPr>
              <a:t>0% 5% 3% </a:t>
            </a:r>
            <a:r>
              <a:rPr lang="en-US" b="1" dirty="0">
                <a:ea typeface="ヒラギノ角ゴ Pro W3" charset="0"/>
                <a:cs typeface="ヒラギノ角ゴ Pro W3" charset="0"/>
              </a:rPr>
              <a:t>[[92%]]</a:t>
            </a:r>
            <a:r>
              <a:rPr lang="en-US" dirty="0">
                <a:ea typeface="ヒラギノ角ゴ Pro W3" charset="0"/>
                <a:cs typeface="ヒラギノ角ゴ Pro W3" charset="0"/>
              </a:rPr>
              <a:t> 0%  (FALL 2009</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8, 10, 2, </a:t>
            </a:r>
            <a:r>
              <a:rPr lang="en-US" b="1" dirty="0" smtClean="0">
                <a:ea typeface="ヒラギノ角ゴ Pro W3" charset="0"/>
                <a:cs typeface="ヒラギノ角ゴ Pro W3" charset="0"/>
              </a:rPr>
              <a:t>[[75]],</a:t>
            </a:r>
            <a:r>
              <a:rPr lang="en-US" b="0" dirty="0" smtClean="0">
                <a:ea typeface="ヒラギノ角ゴ Pro W3" charset="0"/>
                <a:cs typeface="ヒラギノ角ゴ Pro W3" charset="0"/>
              </a:rPr>
              <a:t>6</a:t>
            </a:r>
            <a:r>
              <a:rPr lang="en-US" b="0" baseline="0" dirty="0" smtClean="0">
                <a:ea typeface="ヒラギノ角ゴ Pro W3" charset="0"/>
                <a:cs typeface="ヒラギノ角ゴ Pro W3" charset="0"/>
              </a:rPr>
              <a:t>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a:t>
            </a:r>
            <a:endParaRPr lang="en-US"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 94% correct. I asked it again on the *last* day of class, they did worse! (50% correct!). This was the first day back after spring break, wanted to see if they remembered what we had covered 10 days ago! </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In ‘13 we had not talked</a:t>
            </a:r>
            <a:r>
              <a:rPr lang="en-US" baseline="0" dirty="0" smtClean="0">
                <a:ea typeface="ヒラギノ角ゴ Pro W3" charset="0"/>
                <a:cs typeface="ヒラギノ角ゴ Pro W3" charset="0"/>
              </a:rPr>
              <a:t> about it before break, so this was their first pass. </a:t>
            </a:r>
            <a:endParaRPr lang="en-US" dirty="0" smtClean="0">
              <a:ea typeface="ヒラギノ角ゴ Pro W3" charset="0"/>
              <a:cs typeface="ヒラギノ角ゴ Pro W3" charset="0"/>
            </a:endParaRPr>
          </a:p>
          <a:p>
            <a:pPr eaLnBrk="1" hangingPunct="1"/>
            <a:r>
              <a:rPr lang="en-US" smtClean="0">
                <a:ea typeface="ヒラギノ角ゴ Pro W3" charset="0"/>
                <a:cs typeface="ヒラギノ角ゴ Pro W3" charset="0"/>
              </a:rPr>
              <a:t>-SJP</a:t>
            </a:r>
          </a:p>
          <a:p>
            <a:pPr eaLnBrk="1" hangingPunct="1"/>
            <a:endParaRPr lang="en-US" b="1"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Steven Pollock (CU-Boulder)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a:fld id="{2795EA08-CCF9-E648-B12B-43DA701B9875}" type="slidenum">
              <a:rPr lang="en-US" sz="1200" b="0"/>
              <a:pPr algn="r"/>
              <a:t>13</a:t>
            </a:fld>
            <a:endParaRPr lang="en-US" sz="1200" b="0"/>
          </a:p>
        </p:txBody>
      </p:sp>
      <p:sp>
        <p:nvSpPr>
          <p:cNvPr id="70658" name="Rectangle 2"/>
          <p:cNvSpPr>
            <a:spLocks noGrp="1" noRot="1" noChangeAspect="1" noChangeArrowheads="1" noTextEdit="1"/>
          </p:cNvSpPr>
          <p:nvPr>
            <p:ph type="sldImg"/>
          </p:nvPr>
        </p:nvSpPr>
        <p:spPr>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ヒラギノ角ゴ Pro W3" charset="0"/>
                <a:cs typeface="ヒラギノ角ゴ Pro W3" charset="0"/>
              </a:rPr>
              <a:t>CORRECT ANSWER:  </a:t>
            </a:r>
            <a:r>
              <a:rPr lang="en-US" dirty="0" smtClean="0">
                <a:ea typeface="ヒラギノ角ゴ Pro W3" charset="0"/>
                <a:cs typeface="ヒラギノ角ゴ Pro W3" charset="0"/>
              </a:rPr>
              <a:t>B  (I changed the order or responses from last time, used to be D was correct) </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2008 (Pollock),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10, Lecture 25), Pollock (30)</a:t>
            </a:r>
          </a:p>
          <a:p>
            <a:pPr eaLnBrk="1" hangingPunct="1"/>
            <a:r>
              <a:rPr lang="en-US" dirty="0">
                <a:ea typeface="ヒラギノ角ゴ Pro W3" charset="0"/>
                <a:cs typeface="ヒラギノ角ゴ Pro W3" charset="0"/>
              </a:rPr>
              <a:t>STUDENT RESPONSES:      2% 7% 17% </a:t>
            </a:r>
            <a:r>
              <a:rPr lang="en-US" b="1" dirty="0">
                <a:ea typeface="ヒラギノ角ゴ Pro W3" charset="0"/>
                <a:cs typeface="ヒラギノ角ゴ Pro W3" charset="0"/>
              </a:rPr>
              <a:t>[[72%]]</a:t>
            </a:r>
            <a:r>
              <a:rPr lang="en-US" dirty="0">
                <a:ea typeface="ヒラギノ角ゴ Pro W3" charset="0"/>
                <a:cs typeface="ヒラギノ角ゴ Pro W3" charset="0"/>
              </a:rPr>
              <a:t> 2%  (FALL 2008)</a:t>
            </a:r>
          </a:p>
          <a:p>
            <a:pPr eaLnBrk="1" hangingPunct="1"/>
            <a:r>
              <a:rPr lang="en-US" dirty="0">
                <a:ea typeface="ヒラギノ角ゴ Pro W3" charset="0"/>
                <a:cs typeface="ヒラギノ角ゴ Pro W3" charset="0"/>
              </a:rPr>
              <a:t>		0% 0% 6% </a:t>
            </a:r>
            <a:r>
              <a:rPr lang="en-US" b="1" dirty="0">
                <a:ea typeface="ヒラギノ角ゴ Pro W3" charset="0"/>
                <a:cs typeface="ヒラギノ角ゴ Pro W3" charset="0"/>
              </a:rPr>
              <a:t>[[ 94%]] </a:t>
            </a:r>
            <a:r>
              <a:rPr lang="en-US" dirty="0">
                <a:ea typeface="ヒラギノ角ゴ Pro W3" charset="0"/>
                <a:cs typeface="ヒラギノ角ゴ Pro W3" charset="0"/>
              </a:rPr>
              <a:t>0%  (SPRING 2008)</a:t>
            </a:r>
          </a:p>
          <a:p>
            <a:pPr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 </a:t>
            </a:r>
            <a:r>
              <a:rPr lang="en-US" dirty="0">
                <a:ea typeface="ヒラギノ角ゴ Pro W3" charset="0"/>
                <a:cs typeface="ヒラギノ角ゴ Pro W3" charset="0"/>
              </a:rPr>
              <a:t>0% 5% 3% </a:t>
            </a:r>
            <a:r>
              <a:rPr lang="en-US" b="1" dirty="0">
                <a:ea typeface="ヒラギノ角ゴ Pro W3" charset="0"/>
                <a:cs typeface="ヒラギノ角ゴ Pro W3" charset="0"/>
              </a:rPr>
              <a:t>[[92%]]</a:t>
            </a:r>
            <a:r>
              <a:rPr lang="en-US" dirty="0">
                <a:ea typeface="ヒラギノ角ゴ Pro W3" charset="0"/>
                <a:cs typeface="ヒラギノ角ゴ Pro W3" charset="0"/>
              </a:rPr>
              <a:t> 0%  (FALL 2009</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8, 10, 2, </a:t>
            </a:r>
            <a:r>
              <a:rPr lang="en-US" b="1" dirty="0" smtClean="0">
                <a:ea typeface="ヒラギノ角ゴ Pro W3" charset="0"/>
                <a:cs typeface="ヒラギノ角ゴ Pro W3" charset="0"/>
              </a:rPr>
              <a:t>[[75]],</a:t>
            </a:r>
            <a:r>
              <a:rPr lang="en-US" b="0" dirty="0" smtClean="0">
                <a:ea typeface="ヒラギノ角ゴ Pro W3" charset="0"/>
                <a:cs typeface="ヒラギノ角ゴ Pro W3" charset="0"/>
              </a:rPr>
              <a:t>6</a:t>
            </a:r>
            <a:r>
              <a:rPr lang="en-US" b="0" baseline="0" dirty="0" smtClean="0">
                <a:ea typeface="ヒラギノ角ゴ Pro W3" charset="0"/>
                <a:cs typeface="ヒラギノ角ゴ Pro W3" charset="0"/>
              </a:rPr>
              <a:t>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a:t>
            </a:r>
            <a:r>
              <a:rPr lang="fr-FR" b="0" baseline="0" dirty="0" smtClean="0">
                <a:ea typeface="ヒラギノ角ゴ Pro W3" charset="0"/>
                <a:cs typeface="ヒラギノ角ゴ Pro W3" charset="0"/>
              </a:rPr>
              <a:t>’</a:t>
            </a:r>
            <a:r>
              <a:rPr lang="en-US" b="0" baseline="0" dirty="0" smtClean="0">
                <a:ea typeface="ヒラギノ角ゴ Pro W3" charset="0"/>
                <a:cs typeface="ヒラギノ角ゴ Pro W3" charset="0"/>
              </a:rPr>
              <a:t>13 lecture 30)  Start of Lecture 31:  6, </a:t>
            </a:r>
            <a:r>
              <a:rPr lang="en-US" b="1" baseline="0" dirty="0" smtClean="0">
                <a:ea typeface="ヒラギノ角ゴ Pro W3" charset="0"/>
                <a:cs typeface="ヒラギノ角ゴ Pro W3" charset="0"/>
              </a:rPr>
              <a:t>[[79], </a:t>
            </a:r>
            <a:r>
              <a:rPr lang="en-US" b="0" baseline="0" dirty="0" smtClean="0">
                <a:ea typeface="ヒラギノ角ゴ Pro W3" charset="0"/>
                <a:cs typeface="ヒラギノ角ゴ Pro W3" charset="0"/>
              </a:rPr>
              <a:t>8,4,4 (not so great as I’d like) </a:t>
            </a:r>
          </a:p>
          <a:p>
            <a:pPr eaLnBrk="1" hangingPunct="1"/>
            <a:r>
              <a:rPr lang="en-US" b="0" baseline="0" dirty="0" smtClean="0">
                <a:ea typeface="ヒラギノ角ゴ Pro W3" charset="0"/>
                <a:cs typeface="ヒラギノ角ゴ Pro W3" charset="0"/>
              </a:rPr>
              <a:t> </a:t>
            </a:r>
            <a:endParaRPr lang="en-US"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 94% correct. I asked it again on the *last* day of class, they did worse! (50% correct!). This was the first day back after spring break, wanted to see if they remembered what we had covered 10 days ago! </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In ‘13 we had not talked</a:t>
            </a:r>
            <a:r>
              <a:rPr lang="en-US" baseline="0" dirty="0" smtClean="0">
                <a:ea typeface="ヒラギノ角ゴ Pro W3" charset="0"/>
                <a:cs typeface="ヒラギノ角ゴ Pro W3" charset="0"/>
              </a:rPr>
              <a:t> about it before break, so this was their first pass.</a:t>
            </a:r>
          </a:p>
          <a:p>
            <a:pPr eaLnBrk="1" hangingPunct="1"/>
            <a:r>
              <a:rPr lang="en-US" baseline="0" dirty="0" smtClean="0">
                <a:ea typeface="ヒラギノ角ゴ Pro W3" charset="0"/>
                <a:cs typeface="ヒラギノ角ゴ Pro W3" charset="0"/>
              </a:rPr>
              <a:t> I reviewed it the next class, the ones who came late to class did much worse on it, perhaps they skipped the previous lecture?!  </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-SJP</a:t>
            </a:r>
          </a:p>
          <a:p>
            <a:pPr eaLnBrk="1" hangingPunct="1"/>
            <a:endParaRPr lang="en-US" b="1"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Steven Pollock (CU-Boulder)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ヒラギノ角ゴ Pro W3" charset="0"/>
                <a:cs typeface="ヒラギノ角ゴ Pro W3" charset="0"/>
              </a:rPr>
              <a:t>CORRECT ANSWER:  B</a:t>
            </a:r>
          </a:p>
          <a:p>
            <a:pPr eaLnBrk="1" hangingPunct="1"/>
            <a:r>
              <a:rPr lang="en-US">
                <a:ea typeface="ヒラギノ角ゴ Pro W3" charset="0"/>
                <a:cs typeface="ヒラギノ角ゴ Pro W3" charset="0"/>
              </a:rPr>
              <a:t>USED IN:  Fall 2009 (Schibli)</a:t>
            </a:r>
          </a:p>
          <a:p>
            <a:pPr eaLnBrk="1" hangingPunct="1"/>
            <a:r>
              <a:rPr lang="en-US">
                <a:ea typeface="ヒラギノ角ゴ Pro W3" charset="0"/>
                <a:cs typeface="ヒラギノ角ゴ Pro W3" charset="0"/>
              </a:rPr>
              <a:t>LECTURE NUMBER: </a:t>
            </a:r>
          </a:p>
          <a:p>
            <a:pPr eaLnBrk="1" hangingPunct="1"/>
            <a:r>
              <a:rPr lang="en-US">
                <a:ea typeface="ヒラギノ角ゴ Pro W3" charset="0"/>
                <a:cs typeface="ヒラギノ角ゴ Pro W3" charset="0"/>
              </a:rPr>
              <a:t>STUDENT RESPONSES: 24% </a:t>
            </a:r>
            <a:r>
              <a:rPr lang="en-US" b="1">
                <a:ea typeface="ヒラギノ角ゴ Pro W3" charset="0"/>
                <a:cs typeface="ヒラギノ角ゴ Pro W3" charset="0"/>
              </a:rPr>
              <a:t>[[68%]]</a:t>
            </a:r>
            <a:r>
              <a:rPr lang="en-US">
                <a:ea typeface="ヒラギノ角ゴ Pro W3" charset="0"/>
                <a:cs typeface="ヒラギノ角ゴ Pro W3" charset="0"/>
              </a:rPr>
              <a:t> 5% 0% 3%  (FALL 2009)</a:t>
            </a:r>
          </a:p>
          <a:p>
            <a:pPr eaLnBrk="1" hangingPunct="1"/>
            <a:r>
              <a:rPr lang="en-US" b="1">
                <a:ea typeface="ヒラギノ角ゴ Pro W3" charset="0"/>
                <a:cs typeface="ヒラギノ角ゴ Pro W3" charset="0"/>
              </a:rPr>
              <a:t>INSTRUCTOR NOTES:</a:t>
            </a:r>
          </a:p>
          <a:p>
            <a:pPr eaLnBrk="1" hangingPunct="1"/>
            <a:r>
              <a:rPr lang="en-US">
                <a:ea typeface="ヒラギノ角ゴ Pro W3" charset="0"/>
                <a:cs typeface="ヒラギノ角ゴ Pro W3" charset="0"/>
              </a:rPr>
              <a:t>WRITTEN BY: Thomas Schibli (CU-Boulder)</a:t>
            </a:r>
          </a:p>
          <a:p>
            <a:endParaRPr lang="en-US">
              <a:ea typeface="ヒラギノ角ゴ Pro W3" charset="0"/>
              <a:cs typeface="ヒラギノ角ゴ Pro W3"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a typeface="ヒラギノ角ゴ Pro W3" charset="0"/>
                <a:cs typeface="ヒラギノ角ゴ Pro W3" charset="0"/>
              </a:rPr>
              <a:t>This comes later, Ampere’s law!</a:t>
            </a:r>
          </a:p>
          <a:p>
            <a:pPr eaLnBrk="1" hangingPunct="1"/>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CORRECT </a:t>
            </a:r>
            <a:r>
              <a:rPr lang="en-US" dirty="0">
                <a:ea typeface="ヒラギノ角ゴ Pro W3" charset="0"/>
                <a:cs typeface="ヒラギノ角ゴ Pro W3" charset="0"/>
              </a:rPr>
              <a:t>ANSWER:  </a:t>
            </a:r>
          </a:p>
          <a:p>
            <a:pPr eaLnBrk="1" hangingPunct="1"/>
            <a:r>
              <a:rPr lang="en-US" dirty="0">
                <a:ea typeface="ヒラギノ角ゴ Pro W3" charset="0"/>
                <a:cs typeface="ヒラギノ角ゴ Pro W3" charset="0"/>
              </a:rPr>
              <a:t>USED IN: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p>
          <a:p>
            <a:pPr eaLnBrk="1" hangingPunct="1"/>
            <a:r>
              <a:rPr lang="en-US" dirty="0">
                <a:ea typeface="ヒラギノ角ゴ Pro W3" charset="0"/>
                <a:cs typeface="ヒラギノ角ゴ Pro W3" charset="0"/>
              </a:rPr>
              <a:t>STUDENT RESPONSES: </a:t>
            </a: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This whiteboard activity can be helpful to do before the tutorial on Ampere</a:t>
            </a:r>
            <a:r>
              <a:rPr lang="ja-JP" altLang="en-US" dirty="0">
                <a:ea typeface="ヒラギノ角ゴ Pro W3" charset="0"/>
                <a:cs typeface="ヒラギノ角ゴ Pro W3" charset="0"/>
              </a:rPr>
              <a:t>’</a:t>
            </a:r>
            <a:r>
              <a:rPr lang="en-US" dirty="0">
                <a:ea typeface="ヒラギノ角ゴ Pro W3" charset="0"/>
                <a:cs typeface="ヒラギノ角ゴ Pro W3" charset="0"/>
              </a:rPr>
              <a:t>s law.</a:t>
            </a:r>
          </a:p>
          <a:p>
            <a:pPr eaLnBrk="1" hangingPunct="1"/>
            <a:r>
              <a:rPr lang="en-US" dirty="0">
                <a:ea typeface="ヒラギノ角ゴ Pro W3" charset="0"/>
                <a:cs typeface="ヒラギノ角ゴ Pro W3" charset="0"/>
              </a:rPr>
              <a:t>WRITTEN BY: Thomas </a:t>
            </a:r>
            <a:r>
              <a:rPr lang="en-US" dirty="0" err="1">
                <a:ea typeface="ヒラギノ角ゴ Pro W3" charset="0"/>
                <a:cs typeface="ヒラギノ角ゴ Pro W3" charset="0"/>
              </a:rPr>
              <a:t>Schibli</a:t>
            </a:r>
            <a:r>
              <a:rPr lang="en-US" dirty="0">
                <a:ea typeface="ヒラギノ角ゴ Pro W3" charset="0"/>
                <a:cs typeface="ヒラギノ角ゴ Pro W3" charset="0"/>
              </a:rPr>
              <a:t> (CU-Boulder)</a:t>
            </a:r>
          </a:p>
          <a:p>
            <a:endParaRPr lang="en-US" dirty="0">
              <a:ea typeface="ヒラギノ角ゴ Pro W3" charset="0"/>
              <a:cs typeface="ヒラギノ角ゴ Pro W3"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ヒラギノ角ゴ Pro W3" charset="0"/>
                <a:cs typeface="ヒラギノ角ゴ Pro W3" charset="0"/>
              </a:rPr>
              <a:t>CORRECT ANSWER:  N/A</a:t>
            </a:r>
          </a:p>
          <a:p>
            <a:pPr eaLnBrk="1" hangingPunct="1"/>
            <a:r>
              <a:rPr lang="en-US">
                <a:ea typeface="ヒラギノ角ゴ Pro W3" charset="0"/>
                <a:cs typeface="ヒラギノ角ゴ Pro W3" charset="0"/>
              </a:rPr>
              <a:t>USED IN:  Spring 2008 (Pollock)</a:t>
            </a:r>
          </a:p>
          <a:p>
            <a:pPr eaLnBrk="1" hangingPunct="1"/>
            <a:r>
              <a:rPr lang="en-US">
                <a:ea typeface="ヒラギノ角ゴ Pro W3" charset="0"/>
                <a:cs typeface="ヒラギノ角ゴ Pro W3" charset="0"/>
              </a:rPr>
              <a:t>LECTURE NUMBER: 30</a:t>
            </a:r>
          </a:p>
          <a:p>
            <a:pPr eaLnBrk="1" hangingPunct="1"/>
            <a:r>
              <a:rPr lang="en-US">
                <a:ea typeface="ヒラギノ角ゴ Pro W3" charset="0"/>
                <a:cs typeface="ヒラギノ角ゴ Pro W3" charset="0"/>
              </a:rPr>
              <a:t>STUDENT RESPONSES:  </a:t>
            </a:r>
          </a:p>
          <a:p>
            <a:pPr eaLnBrk="1" hangingPunct="1"/>
            <a:r>
              <a:rPr lang="en-US" b="1">
                <a:ea typeface="ヒラギノ角ゴ Pro W3" charset="0"/>
                <a:cs typeface="ヒラギノ角ゴ Pro W3" charset="0"/>
              </a:rPr>
              <a:t>INSTRUCTOR NOTES: </a:t>
            </a:r>
            <a:r>
              <a:rPr lang="en-US">
                <a:ea typeface="ヒラギノ角ゴ Pro W3" charset="0"/>
                <a:cs typeface="ヒラギノ角ゴ Pro W3" charset="0"/>
              </a:rPr>
              <a:t>Didn't do the first, but we did have discussions about the second. </a:t>
            </a:r>
          </a:p>
          <a:p>
            <a:pPr eaLnBrk="1" hangingPunct="1"/>
            <a:r>
              <a:rPr lang="en-US">
                <a:ea typeface="ヒラギノ角ゴ Pro W3" charset="0"/>
                <a:cs typeface="ヒラギノ角ゴ Pro W3" charset="0"/>
              </a:rPr>
              <a:t>mu0 I / some distance. What distance IS there? Can it depend on z? phi? what direction must it point? </a:t>
            </a:r>
            <a:endParaRPr lang="en-US" b="1">
              <a:ea typeface="ヒラギノ角ゴ Pro W3" charset="0"/>
              <a:cs typeface="ヒラギノ角ゴ Pro W3" charset="0"/>
            </a:endParaRPr>
          </a:p>
          <a:p>
            <a:pPr eaLnBrk="1" hangingPunct="1"/>
            <a:r>
              <a:rPr lang="en-US">
                <a:ea typeface="ヒラギノ角ゴ Pro W3" charset="0"/>
                <a:cs typeface="ヒラギノ角ゴ Pro W3" charset="0"/>
              </a:rPr>
              <a:t>WRITTEN BY: Steven Pollock (CU-Boulder)</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charset="0"/>
                <a:cs typeface="ヒラギノ角ゴ Pro W3" charset="0"/>
              </a:defRPr>
            </a:lvl1pPr>
            <a:lvl2pPr marL="37931725" indent="-37474525">
              <a:defRPr sz="2400" b="1">
                <a:solidFill>
                  <a:schemeClr val="tx1"/>
                </a:solidFill>
                <a:latin typeface="Arial" charset="0"/>
                <a:ea typeface="ヒラギノ角ゴ Pro W3" charset="0"/>
                <a:cs typeface="ヒラギノ角ゴ Pro W3" charset="0"/>
              </a:defRPr>
            </a:lvl2pPr>
            <a:lvl3pPr>
              <a:defRPr sz="2400" b="1">
                <a:solidFill>
                  <a:schemeClr val="tx1"/>
                </a:solidFill>
                <a:latin typeface="Arial" charset="0"/>
                <a:ea typeface="ヒラギノ角ゴ Pro W3" charset="0"/>
                <a:cs typeface="ヒラギノ角ゴ Pro W3" charset="0"/>
              </a:defRPr>
            </a:lvl3pPr>
            <a:lvl4pPr>
              <a:defRPr sz="2400" b="1">
                <a:solidFill>
                  <a:schemeClr val="tx1"/>
                </a:solidFill>
                <a:latin typeface="Arial" charset="0"/>
                <a:ea typeface="ヒラギノ角ゴ Pro W3" charset="0"/>
                <a:cs typeface="ヒラギノ角ゴ Pro W3" charset="0"/>
              </a:defRPr>
            </a:lvl4pPr>
            <a:lvl5pPr>
              <a:defRPr sz="2400" b="1">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fld id="{42A6693B-3389-3142-B169-4526B72EB3E1}" type="slidenum">
              <a:rPr lang="en-US" sz="1200" b="0"/>
              <a:pPr/>
              <a:t>16</a:t>
            </a:fld>
            <a:endParaRPr lang="en-US" sz="1200"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ヒラギノ角ゴ Pro W3" charset="0"/>
              <a:cs typeface="ヒラギノ角ゴ Pro W3"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ヒラギノ角ゴ Pro W3" charset="0"/>
              <a:cs typeface="ヒラギノ角ゴ Pro W3"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charset="0"/>
                <a:ea typeface="ヒラギノ角ゴ Pro W3" charset="0"/>
                <a:cs typeface="ヒラギノ角ゴ Pro W3" charset="0"/>
              </a:defRPr>
            </a:lvl1pPr>
            <a:lvl2pPr marL="37931725" indent="-37474525">
              <a:defRPr sz="2400" b="1">
                <a:solidFill>
                  <a:schemeClr val="tx1"/>
                </a:solidFill>
                <a:latin typeface="Arial" charset="0"/>
                <a:ea typeface="ヒラギノ角ゴ Pro W3" charset="0"/>
                <a:cs typeface="ヒラギノ角ゴ Pro W3" charset="0"/>
              </a:defRPr>
            </a:lvl2pPr>
            <a:lvl3pPr>
              <a:defRPr sz="2400" b="1">
                <a:solidFill>
                  <a:schemeClr val="tx1"/>
                </a:solidFill>
                <a:latin typeface="Arial" charset="0"/>
                <a:ea typeface="ヒラギノ角ゴ Pro W3" charset="0"/>
                <a:cs typeface="ヒラギノ角ゴ Pro W3" charset="0"/>
              </a:defRPr>
            </a:lvl3pPr>
            <a:lvl4pPr>
              <a:defRPr sz="2400" b="1">
                <a:solidFill>
                  <a:schemeClr val="tx1"/>
                </a:solidFill>
                <a:latin typeface="Arial" charset="0"/>
                <a:ea typeface="ヒラギノ角ゴ Pro W3" charset="0"/>
                <a:cs typeface="ヒラギノ角ゴ Pro W3" charset="0"/>
              </a:defRPr>
            </a:lvl4pPr>
            <a:lvl5pPr>
              <a:defRPr sz="2400" b="1">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a:fld id="{CB71CAE8-9936-B346-BDAA-C45610266E7A}" type="slidenum">
              <a:rPr lang="en-US" sz="1200" b="0"/>
              <a:pPr algn="r"/>
              <a:t>4</a:t>
            </a:fld>
            <a:endParaRPr lang="en-US" sz="1200" b="0"/>
          </a:p>
        </p:txBody>
      </p:sp>
      <p:sp>
        <p:nvSpPr>
          <p:cNvPr id="34819" name="Rectangle 2"/>
          <p:cNvSpPr>
            <a:spLocks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ヒラギノ角ゴ Pro W3" charset="0"/>
                <a:cs typeface="ヒラギノ角ゴ Pro W3" charset="0"/>
              </a:rPr>
              <a:t>CORRECT ANSWER:  A or C</a:t>
            </a:r>
          </a:p>
          <a:p>
            <a:pPr eaLnBrk="1" hangingPunct="1"/>
            <a:r>
              <a:rPr lang="en-US">
                <a:ea typeface="ヒラギノ角ゴ Pro W3" charset="0"/>
                <a:cs typeface="ヒラギノ角ゴ Pro W3" charset="0"/>
              </a:rPr>
              <a:t>USED IN:</a:t>
            </a:r>
          </a:p>
          <a:p>
            <a:pPr eaLnBrk="1" hangingPunct="1"/>
            <a:r>
              <a:rPr lang="en-US">
                <a:ea typeface="ヒラギノ角ゴ Pro W3" charset="0"/>
                <a:cs typeface="ヒラギノ角ゴ Pro W3" charset="0"/>
              </a:rPr>
              <a:t>LECTURE NUMBER: Skipped</a:t>
            </a:r>
          </a:p>
          <a:p>
            <a:pPr eaLnBrk="1" hangingPunct="1"/>
            <a:r>
              <a:rPr lang="en-US">
                <a:ea typeface="ヒラギノ角ゴ Pro W3" charset="0"/>
                <a:cs typeface="ヒラギノ角ゴ Pro W3" charset="0"/>
              </a:rPr>
              <a:t>STUDENT RESPONSES:   (But it could be interesting, we did talk about this idea in class some!) </a:t>
            </a:r>
          </a:p>
          <a:p>
            <a:pPr eaLnBrk="1" hangingPunct="1"/>
            <a:r>
              <a:rPr lang="en-US">
                <a:ea typeface="ヒラギノ角ゴ Pro W3" charset="0"/>
                <a:cs typeface="ヒラギノ角ゴ Pro W3" charset="0"/>
              </a:rPr>
              <a:t>Proto question from Ward Handley, our LA.  Ans: A or C (e.g. net charge is neutral)  -SJP</a:t>
            </a:r>
          </a:p>
          <a:p>
            <a:pPr eaLnBrk="1" hangingPunct="1"/>
            <a:r>
              <a:rPr lang="en-US" b="1">
                <a:ea typeface="ヒラギノ角ゴ Pro W3" charset="0"/>
                <a:cs typeface="ヒラギノ角ゴ Pro W3" charset="0"/>
              </a:rPr>
              <a:t>INSTRUCTOR NOTES: </a:t>
            </a:r>
          </a:p>
          <a:p>
            <a:pPr eaLnBrk="1" hangingPunct="1"/>
            <a:r>
              <a:rPr lang="en-US">
                <a:ea typeface="ヒラギノ角ゴ Pro W3" charset="0"/>
                <a:cs typeface="ヒラギノ角ゴ Pro W3" charset="0"/>
              </a:rPr>
              <a:t>WRITTEN BY: Ward Handley (CU-Boulder)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26"/>
          <p:cNvSpPr>
            <a:spLocks noGrp="1" noRot="1" noChangeAspect="1" noChangeArrowheads="1" noTextEdit="1"/>
          </p:cNvSpPr>
          <p:nvPr>
            <p:ph type="sldImg"/>
          </p:nvPr>
        </p:nvSpPr>
        <p:spPr>
          <a:ln/>
        </p:spPr>
      </p:sp>
      <p:sp>
        <p:nvSpPr>
          <p:cNvPr id="5837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ヒラギノ角ゴ Pro W3" charset="0"/>
                <a:cs typeface="ヒラギノ角ゴ Pro W3" charset="0"/>
              </a:rPr>
              <a:t>CORRECT ANSWER:  A</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2008 (Pollock),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10, Lecture 24), Pollock (29) </a:t>
            </a:r>
          </a:p>
          <a:p>
            <a:pPr eaLnBrk="1" hangingPunct="1"/>
            <a:r>
              <a:rPr lang="en-US" dirty="0">
                <a:ea typeface="ヒラギノ角ゴ Pro W3" charset="0"/>
                <a:cs typeface="ヒラギノ角ゴ Pro W3" charset="0"/>
              </a:rPr>
              <a:t>STUDENT RESPONSES:      </a:t>
            </a:r>
            <a:r>
              <a:rPr lang="en-US" b="1" dirty="0">
                <a:ea typeface="ヒラギノ角ゴ Pro W3" charset="0"/>
                <a:cs typeface="ヒラギノ角ゴ Pro W3" charset="0"/>
              </a:rPr>
              <a:t>[[96%]]</a:t>
            </a:r>
            <a:r>
              <a:rPr lang="en-US" dirty="0">
                <a:ea typeface="ヒラギノ角ゴ Pro W3" charset="0"/>
                <a:cs typeface="ヒラギノ角ゴ Pro W3" charset="0"/>
              </a:rPr>
              <a:t> 0% 2% 2% 0% (FALL 2008)</a:t>
            </a:r>
            <a:endParaRPr lang="en-US" b="1" dirty="0">
              <a:ea typeface="ヒラギノ角ゴ Pro W3" charset="0"/>
              <a:cs typeface="ヒラギノ角ゴ Pro W3" charset="0"/>
            </a:endParaRPr>
          </a:p>
          <a:p>
            <a:pPr eaLnBrk="1" hangingPunct="1"/>
            <a:r>
              <a:rPr lang="en-US" b="1" dirty="0">
                <a:ea typeface="ヒラギノ角ゴ Pro W3" charset="0"/>
                <a:cs typeface="ヒラギノ角ゴ Pro W3" charset="0"/>
              </a:rPr>
              <a:t>		[[ 87%]] </a:t>
            </a:r>
            <a:r>
              <a:rPr lang="en-US" dirty="0">
                <a:ea typeface="ヒラギノ角ゴ Pro W3" charset="0"/>
                <a:cs typeface="ヒラギノ角ゴ Pro W3" charset="0"/>
              </a:rPr>
              <a:t>0% 13% 0% 0%  (SPRING 2008)</a:t>
            </a:r>
          </a:p>
          <a:p>
            <a:pPr eaLnBrk="1" hangingPunct="1"/>
            <a:r>
              <a:rPr lang="en-US" dirty="0">
                <a:ea typeface="ヒラギノ角ゴ Pro W3" charset="0"/>
                <a:cs typeface="ヒラギノ角ゴ Pro W3" charset="0"/>
              </a:rPr>
              <a:t>		</a:t>
            </a:r>
            <a:r>
              <a:rPr lang="en-US" b="1" dirty="0" smtClean="0">
                <a:ea typeface="ヒラギノ角ゴ Pro W3" charset="0"/>
                <a:cs typeface="ヒラギノ角ゴ Pro W3" charset="0"/>
              </a:rPr>
              <a:t>[</a:t>
            </a:r>
            <a:r>
              <a:rPr lang="en-US" b="1" dirty="0">
                <a:ea typeface="ヒラギノ角ゴ Pro W3" charset="0"/>
                <a:cs typeface="ヒラギノ角ゴ Pro W3" charset="0"/>
              </a:rPr>
              <a:t>[79%]]</a:t>
            </a:r>
            <a:r>
              <a:rPr lang="en-US" dirty="0">
                <a:ea typeface="ヒラギノ角ゴ Pro W3" charset="0"/>
                <a:cs typeface="ヒラギノ角ゴ Pro W3" charset="0"/>
              </a:rPr>
              <a:t> 0% 21% 0% 0% (FALL 2009</a:t>
            </a:r>
            <a:r>
              <a:rPr lang="en-US" dirty="0" smtClean="0">
                <a:ea typeface="ヒラギノ角ゴ Pro W3" charset="0"/>
                <a:cs typeface="ヒラギノ角ゴ Pro W3" charset="0"/>
              </a:rPr>
              <a:t>)</a:t>
            </a:r>
          </a:p>
          <a:p>
            <a:pPr eaLnBrk="1" hangingPunct="1"/>
            <a:r>
              <a:rPr lang="en-US" b="1" dirty="0" smtClean="0">
                <a:ea typeface="ヒラギノ角ゴ Pro W3" charset="0"/>
                <a:cs typeface="ヒラギノ角ゴ Pro W3" charset="0"/>
              </a:rPr>
              <a:t>		</a:t>
            </a:r>
            <a:r>
              <a:rPr lang="en-US" b="0" dirty="0" smtClean="0">
                <a:ea typeface="ヒラギノ角ゴ Pro W3" charset="0"/>
                <a:cs typeface="ヒラギノ角ゴ Pro W3" charset="0"/>
              </a:rPr>
              <a:t>[[</a:t>
            </a:r>
            <a:r>
              <a:rPr lang="en-US" b="1" dirty="0" smtClean="0">
                <a:ea typeface="ヒラギノ角ゴ Pro W3" charset="0"/>
                <a:cs typeface="ヒラギノ角ゴ Pro W3" charset="0"/>
              </a:rPr>
              <a:t>75]]</a:t>
            </a:r>
            <a:r>
              <a:rPr lang="en-US" b="0" dirty="0" smtClean="0">
                <a:ea typeface="ヒラギノ角ゴ Pro W3" charset="0"/>
                <a:cs typeface="ヒラギノ角ゴ Pro W3" charset="0"/>
              </a:rPr>
              <a:t>,</a:t>
            </a:r>
            <a:r>
              <a:rPr lang="en-US" b="0" baseline="0" dirty="0" smtClean="0">
                <a:ea typeface="ヒラギノ角ゴ Pro W3" charset="0"/>
                <a:cs typeface="ヒラギノ角ゴ Pro W3" charset="0"/>
              </a:rPr>
              <a:t> 0, 23, 3, 0 (</a:t>
            </a:r>
            <a:r>
              <a:rPr lang="en-US" b="0" baseline="0" dirty="0" err="1" smtClean="0">
                <a:ea typeface="ヒラギノ角ゴ Pro W3" charset="0"/>
                <a:cs typeface="ヒラギノ角ゴ Pro W3" charset="0"/>
              </a:rPr>
              <a:t>Sp</a:t>
            </a:r>
            <a:r>
              <a:rPr lang="en-US" b="0" baseline="0" dirty="0" smtClean="0">
                <a:ea typeface="ヒラギノ角ゴ Pro W3" charset="0"/>
                <a:cs typeface="ヒラギノ角ゴ Pro W3" charset="0"/>
              </a:rPr>
              <a:t> ‘13) </a:t>
            </a:r>
            <a:endParaRPr lang="en-US" b="1"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 87% correct, not difficult, but it also went quite quickly. I had I = </a:t>
            </a:r>
            <a:r>
              <a:rPr lang="en-US" dirty="0" err="1">
                <a:ea typeface="ヒラギノ角ゴ Pro W3" charset="0"/>
                <a:cs typeface="ヒラギノ角ゴ Pro W3" charset="0"/>
              </a:rPr>
              <a:t>nqv</a:t>
            </a:r>
            <a:r>
              <a:rPr lang="en-US" dirty="0">
                <a:ea typeface="ヒラギノ角ゴ Pro W3" charset="0"/>
                <a:cs typeface="ヒラギノ角ゴ Pro W3" charset="0"/>
              </a:rPr>
              <a:t> on the board, which helped! </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One student aske</a:t>
            </a:r>
            <a:r>
              <a:rPr lang="en-US" baseline="0" dirty="0" smtClean="0">
                <a:ea typeface="ヒラギノ角ゴ Pro W3" charset="0"/>
                <a:cs typeface="ヒラギノ角ゴ Pro W3" charset="0"/>
              </a:rPr>
              <a:t>d “what if both particles flow in the SAME direction”, of course that represents ZERO net current (think of neutral atoms moving to the right – it’s equal mix of + and – moving in the same </a:t>
            </a:r>
            <a:r>
              <a:rPr lang="en-US" baseline="0" dirty="0" err="1" smtClean="0">
                <a:ea typeface="ヒラギノ角ゴ Pro W3" charset="0"/>
                <a:cs typeface="ヒラギノ角ゴ Pro W3" charset="0"/>
              </a:rPr>
              <a:t>drection</a:t>
            </a:r>
            <a:r>
              <a:rPr lang="en-US" baseline="0" dirty="0" smtClean="0">
                <a:ea typeface="ヒラギノ角ゴ Pro W3" charset="0"/>
                <a:cs typeface="ヒラギノ角ゴ Pro W3" charset="0"/>
              </a:rPr>
              <a:t>, no current though) </a:t>
            </a:r>
            <a:endParaRPr lang="en-US" dirty="0" smtClean="0">
              <a:ea typeface="ヒラギノ角ゴ Pro W3" charset="0"/>
              <a:cs typeface="ヒラギノ角ゴ Pro W3" charset="0"/>
            </a:endParaRPr>
          </a:p>
          <a:p>
            <a:pPr eaLnBrk="1" hangingPunct="1"/>
            <a:r>
              <a:rPr lang="en-US" dirty="0" smtClean="0">
                <a:ea typeface="ヒラギノ角ゴ Pro W3" charset="0"/>
                <a:cs typeface="ヒラギノ角ゴ Pro W3" charset="0"/>
              </a:rPr>
              <a:t>-</a:t>
            </a:r>
            <a:r>
              <a:rPr lang="en-US" dirty="0">
                <a:ea typeface="ヒラギノ角ゴ Pro W3" charset="0"/>
                <a:cs typeface="ヒラギノ角ゴ Pro W3" charset="0"/>
              </a:rPr>
              <a:t>SJP</a:t>
            </a:r>
            <a:endParaRPr lang="en-US" b="1"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Steven Pollock (CU-Boulder)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solidFill>
            <a:srgbClr val="FFFFFF"/>
          </a:solidFill>
          <a:ln/>
        </p:spPr>
      </p:sp>
      <p:sp>
        <p:nvSpPr>
          <p:cNvPr id="60418" name="Notes Placeholder 2"/>
          <p:cNvSpPr>
            <a:spLocks noGrp="1"/>
          </p:cNvSpPr>
          <p:nvPr>
            <p:ph type="body" idx="1"/>
          </p:nvPr>
        </p:nvSpPr>
        <p:spPr>
          <a:solidFill>
            <a:srgbClr val="FFFFFF"/>
          </a:solidFill>
          <a:ln>
            <a:solidFill>
              <a:srgbClr val="000000"/>
            </a:solidFill>
          </a:ln>
        </p:spPr>
        <p:txBody>
          <a:bodyPr/>
          <a:lstStyle/>
          <a:p>
            <a:pPr eaLnBrk="1" hangingPunct="1"/>
            <a:r>
              <a:rPr lang="en-US" dirty="0">
                <a:ea typeface="ヒラギノ角ゴ Pro W3" charset="0"/>
                <a:cs typeface="ヒラギノ角ゴ Pro W3" charset="0"/>
              </a:rPr>
              <a:t>CORRECT ANSWER:  A</a:t>
            </a:r>
          </a:p>
          <a:p>
            <a:pPr eaLnBrk="1" hangingPunct="1"/>
            <a:r>
              <a:rPr lang="en-US" dirty="0">
                <a:ea typeface="ヒラギノ角ゴ Pro W3" charset="0"/>
                <a:cs typeface="ヒラギノ角ゴ Pro W3" charset="0"/>
              </a:rPr>
              <a:t>USED IN:  Spring </a:t>
            </a:r>
            <a:r>
              <a:rPr lang="en-US" dirty="0" smtClean="0">
                <a:ea typeface="ヒラギノ角ゴ Pro W3" charset="0"/>
                <a:cs typeface="ヒラギノ角ゴ Pro W3" charset="0"/>
              </a:rPr>
              <a:t>2008 and 13 </a:t>
            </a:r>
            <a:r>
              <a:rPr lang="en-US" dirty="0">
                <a:ea typeface="ヒラギノ角ゴ Pro W3" charset="0"/>
                <a:cs typeface="ヒラギノ角ゴ Pro W3" charset="0"/>
              </a:rPr>
              <a:t>(Pollock),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smtClean="0">
                <a:ea typeface="ヒラギノ角ゴ Pro W3" charset="0"/>
                <a:cs typeface="ヒラギノ角ゴ Pro W3" charset="0"/>
              </a:rPr>
              <a:t>29 (30 in </a:t>
            </a:r>
            <a:r>
              <a:rPr lang="fr-FR" dirty="0" smtClean="0">
                <a:ea typeface="ヒラギノ角ゴ Pro W3" charset="0"/>
                <a:cs typeface="ヒラギノ角ゴ Pro W3" charset="0"/>
              </a:rPr>
              <a:t>’</a:t>
            </a:r>
            <a:r>
              <a:rPr lang="en-US" dirty="0" smtClean="0">
                <a:ea typeface="ヒラギノ角ゴ Pro W3" charset="0"/>
                <a:cs typeface="ヒラギノ角ゴ Pro W3" charset="0"/>
              </a:rPr>
              <a:t>13)</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a:t>
            </a:r>
            <a:r>
              <a:rPr lang="en-US" b="1" dirty="0">
                <a:ea typeface="ヒラギノ角ゴ Pro W3" charset="0"/>
                <a:cs typeface="ヒラギノ角ゴ Pro W3" charset="0"/>
              </a:rPr>
              <a:t>[[87%]] </a:t>
            </a:r>
            <a:r>
              <a:rPr lang="en-US" dirty="0">
                <a:ea typeface="ヒラギノ角ゴ Pro W3" charset="0"/>
                <a:cs typeface="ヒラギノ角ゴ Pro W3" charset="0"/>
              </a:rPr>
              <a:t>0% 0% 13% 0% (SPRING 2008)</a:t>
            </a:r>
          </a:p>
          <a:p>
            <a:pPr eaLnBrk="1" hangingPunct="1"/>
            <a:r>
              <a:rPr lang="en-US" dirty="0">
                <a:ea typeface="ヒラギノ角ゴ Pro W3" charset="0"/>
                <a:cs typeface="ヒラギノ角ゴ Pro W3" charset="0"/>
              </a:rPr>
              <a:t>		</a:t>
            </a:r>
            <a:r>
              <a:rPr lang="en-US" b="1" dirty="0" smtClean="0">
                <a:ea typeface="ヒラギノ角ゴ Pro W3" charset="0"/>
                <a:cs typeface="ヒラギノ角ゴ Pro W3" charset="0"/>
              </a:rPr>
              <a:t>[</a:t>
            </a:r>
            <a:r>
              <a:rPr lang="en-US" b="1" dirty="0">
                <a:ea typeface="ヒラギノ角ゴ Pro W3" charset="0"/>
                <a:cs typeface="ヒラギノ角ゴ Pro W3" charset="0"/>
              </a:rPr>
              <a:t>[71%]] </a:t>
            </a:r>
            <a:r>
              <a:rPr lang="en-US" dirty="0">
                <a:ea typeface="ヒラギノ角ゴ Pro W3" charset="0"/>
                <a:cs typeface="ヒラギノ角ゴ Pro W3" charset="0"/>
              </a:rPr>
              <a:t>3% 0% 26% 0% (FALL 2009</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a:t>
            </a:r>
            <a:r>
              <a:rPr lang="en-US" b="1" dirty="0" smtClean="0">
                <a:ea typeface="ヒラギノ角ゴ Pro W3" charset="0"/>
                <a:cs typeface="ヒラギノ角ゴ Pro W3" charset="0"/>
              </a:rPr>
              <a:t>[[76]]</a:t>
            </a:r>
            <a:r>
              <a:rPr lang="en-US" b="0" dirty="0" smtClean="0">
                <a:ea typeface="ヒラギノ角ゴ Pro W3" charset="0"/>
                <a:cs typeface="ヒラギノ角ゴ Pro W3" charset="0"/>
              </a:rPr>
              <a:t>, 17, 2, 2, 4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 </a:t>
            </a:r>
            <a:endParaRPr lang="en-US"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87% on this one. This is too easy! The only confusion was the 2 students who wanted D.</a:t>
            </a:r>
          </a:p>
          <a:p>
            <a:pPr eaLnBrk="1" hangingPunct="1"/>
            <a:r>
              <a:rPr lang="en-US" dirty="0">
                <a:ea typeface="ヒラギノ角ゴ Pro W3" charset="0"/>
                <a:cs typeface="ヒラギノ角ゴ Pro W3" charset="0"/>
              </a:rPr>
              <a:t>(Correct answer is A, pretty trivial) I would skip this - but there WAS a very good conversation that came out of this one, which was about whether current WOULD be uniformly distributed over the area. (The student thought the like charges would repel). So this gave an opportunity to talk about the model of a wire as electrically neutral, but two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fluids</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on top of each other (with the electrons mobile). So that in reality this IS a decent picture of charge flow in a wire, I think. -SJP</a:t>
            </a:r>
            <a:endParaRPr lang="en-US" altLang="ja-JP" b="1"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Steven Pollock (CU-Boulder)</a:t>
            </a:r>
          </a:p>
        </p:txBody>
      </p:sp>
      <p:sp>
        <p:nvSpPr>
          <p:cNvPr id="60419"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a:fld id="{B52479BD-6596-564F-B9CC-FFB79C4A7B86}" type="slidenum">
              <a:rPr lang="en-US" sz="1200" b="0"/>
              <a:pPr algn="r"/>
              <a:t>6</a:t>
            </a:fld>
            <a:endParaRPr lang="en-US" sz="1200"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solidFill>
            <a:srgbClr val="FFFFFF"/>
          </a:solidFill>
          <a:ln/>
        </p:spPr>
      </p:sp>
      <p:sp>
        <p:nvSpPr>
          <p:cNvPr id="62466" name="Notes Placeholder 2"/>
          <p:cNvSpPr>
            <a:spLocks noGrp="1"/>
          </p:cNvSpPr>
          <p:nvPr>
            <p:ph type="body" idx="1"/>
          </p:nvPr>
        </p:nvSpPr>
        <p:spPr>
          <a:solidFill>
            <a:srgbClr val="FFFFFF"/>
          </a:solidFill>
          <a:ln>
            <a:solidFill>
              <a:srgbClr val="000000"/>
            </a:solidFill>
          </a:ln>
        </p:spPr>
        <p:txBody>
          <a:bodyPr/>
          <a:lstStyle/>
          <a:p>
            <a:pPr eaLnBrk="1" hangingPunct="1"/>
            <a:r>
              <a:rPr lang="en-US" dirty="0">
                <a:ea typeface="ヒラギノ角ゴ Pro W3" charset="0"/>
                <a:cs typeface="ヒラギノ角ゴ Pro W3" charset="0"/>
              </a:rPr>
              <a:t>CORRECT ANSWER:  C</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a:t>
            </a:r>
            <a:r>
              <a:rPr lang="en-US" dirty="0" smtClean="0">
                <a:ea typeface="ヒラギノ角ゴ Pro W3" charset="0"/>
                <a:cs typeface="ヒラギノ角ゴ Pro W3" charset="0"/>
              </a:rPr>
              <a:t>2008 and 13 </a:t>
            </a:r>
            <a:r>
              <a:rPr lang="en-US" dirty="0">
                <a:ea typeface="ヒラギノ角ゴ Pro W3" charset="0"/>
                <a:cs typeface="ヒラギノ角ゴ Pro W3" charset="0"/>
              </a:rPr>
              <a:t>(Pollock),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10, Lecture 25), Pollock (</a:t>
            </a:r>
            <a:r>
              <a:rPr lang="en-US" dirty="0" smtClean="0">
                <a:ea typeface="ヒラギノ角ゴ Pro W3" charset="0"/>
                <a:cs typeface="ヒラギノ角ゴ Pro W3" charset="0"/>
              </a:rPr>
              <a:t>29, 30 in ‘13)</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20% 2% </a:t>
            </a:r>
            <a:r>
              <a:rPr lang="en-US" b="1" dirty="0">
                <a:ea typeface="ヒラギノ角ゴ Pro W3" charset="0"/>
                <a:cs typeface="ヒラギノ角ゴ Pro W3" charset="0"/>
              </a:rPr>
              <a:t>[[78%]]</a:t>
            </a:r>
            <a:r>
              <a:rPr lang="en-US" dirty="0">
                <a:ea typeface="ヒラギノ角ゴ Pro W3" charset="0"/>
                <a:cs typeface="ヒラギノ角ゴ Pro W3" charset="0"/>
              </a:rPr>
              <a:t> 0% 0% (FALL 2008)</a:t>
            </a:r>
          </a:p>
          <a:p>
            <a:pPr eaLnBrk="1" hangingPunct="1"/>
            <a:r>
              <a:rPr lang="en-US" dirty="0">
                <a:ea typeface="ヒラギノ角ゴ Pro W3" charset="0"/>
                <a:cs typeface="ヒラギノ角ゴ Pro W3" charset="0"/>
              </a:rPr>
              <a:t>		0% 7%  </a:t>
            </a:r>
            <a:r>
              <a:rPr lang="en-US" b="1" dirty="0">
                <a:ea typeface="ヒラギノ角ゴ Pro W3" charset="0"/>
                <a:cs typeface="ヒラギノ角ゴ Pro W3" charset="0"/>
              </a:rPr>
              <a:t>[[93%]] </a:t>
            </a:r>
            <a:r>
              <a:rPr lang="en-US" dirty="0">
                <a:ea typeface="ヒラギノ角ゴ Pro W3" charset="0"/>
                <a:cs typeface="ヒラギノ角ゴ Pro W3" charset="0"/>
              </a:rPr>
              <a:t>0% 0%  (SPRING 2008)</a:t>
            </a:r>
          </a:p>
          <a:p>
            <a:pPr eaLnBrk="1" hangingPunct="1"/>
            <a:r>
              <a:rPr lang="en-US" dirty="0">
                <a:ea typeface="ヒラギノ角ゴ Pro W3" charset="0"/>
                <a:cs typeface="ヒラギノ角ゴ Pro W3" charset="0"/>
              </a:rPr>
              <a:t>		</a:t>
            </a:r>
            <a:r>
              <a:rPr lang="en-US" dirty="0" smtClean="0">
                <a:ea typeface="ヒラギノ角ゴ Pro W3" charset="0"/>
                <a:cs typeface="ヒラギノ角ゴ Pro W3" charset="0"/>
              </a:rPr>
              <a:t>0</a:t>
            </a:r>
            <a:r>
              <a:rPr lang="en-US" dirty="0">
                <a:ea typeface="ヒラギノ角ゴ Pro W3" charset="0"/>
                <a:cs typeface="ヒラギノ角ゴ Pro W3" charset="0"/>
              </a:rPr>
              <a:t>% 5% </a:t>
            </a:r>
            <a:r>
              <a:rPr lang="en-US" b="1" dirty="0">
                <a:ea typeface="ヒラギノ角ゴ Pro W3" charset="0"/>
                <a:cs typeface="ヒラギノ角ゴ Pro W3" charset="0"/>
              </a:rPr>
              <a:t>[[92%]]</a:t>
            </a:r>
            <a:r>
              <a:rPr lang="en-US" dirty="0">
                <a:ea typeface="ヒラギノ角ゴ Pro W3" charset="0"/>
                <a:cs typeface="ヒラギノ角ゴ Pro W3" charset="0"/>
              </a:rPr>
              <a:t> 3% 0% (FALL 2009</a:t>
            </a:r>
            <a:r>
              <a:rPr lang="en-US" dirty="0" smtClean="0">
                <a:ea typeface="ヒラギノ角ゴ Pro W3" charset="0"/>
                <a:cs typeface="ヒラギノ角ゴ Pro W3" charset="0"/>
              </a:rPr>
              <a:t>)</a:t>
            </a:r>
          </a:p>
          <a:p>
            <a:pPr eaLnBrk="1" hangingPunct="1"/>
            <a:r>
              <a:rPr lang="en-US" dirty="0" smtClean="0">
                <a:ea typeface="ヒラギノ角ゴ Pro W3" charset="0"/>
                <a:cs typeface="ヒラギノ角ゴ Pro W3" charset="0"/>
              </a:rPr>
              <a:t>		2, 16, </a:t>
            </a:r>
            <a:r>
              <a:rPr lang="en-US" b="1" dirty="0" smtClean="0">
                <a:ea typeface="ヒラギノ角ゴ Pro W3" charset="0"/>
                <a:cs typeface="ヒラギノ角ゴ Pro W3" charset="0"/>
              </a:rPr>
              <a:t>[[82]]</a:t>
            </a:r>
            <a:r>
              <a:rPr lang="en-US" b="0" dirty="0" smtClean="0">
                <a:ea typeface="ヒラギノ角ゴ Pro W3" charset="0"/>
                <a:cs typeface="ヒラギノ角ゴ Pro W3" charset="0"/>
              </a:rPr>
              <a:t>, 0, 0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 </a:t>
            </a:r>
            <a:endParaRPr lang="en-US"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 93% correct. No problems (only mistake was </a:t>
            </a:r>
            <a:r>
              <a:rPr lang="en-US" dirty="0" smtClean="0">
                <a:ea typeface="ヒラギノ角ゴ Pro W3" charset="0"/>
                <a:cs typeface="ヒラギノ角ゴ Pro W3" charset="0"/>
              </a:rPr>
              <a:t>few </a:t>
            </a:r>
            <a:r>
              <a:rPr lang="en-US" dirty="0">
                <a:ea typeface="ヒラギノ角ゴ Pro W3" charset="0"/>
                <a:cs typeface="ヒラギノ角ゴ Pro W3" charset="0"/>
              </a:rPr>
              <a:t>who went for B). Very easy for them (good!) </a:t>
            </a:r>
          </a:p>
          <a:p>
            <a:pPr eaLnBrk="1" hangingPunct="1"/>
            <a:r>
              <a:rPr lang="en-US" dirty="0">
                <a:ea typeface="ヒラギノ角ゴ Pro W3" charset="0"/>
                <a:cs typeface="ヒラギノ角ゴ Pro W3" charset="0"/>
              </a:rPr>
              <a:t>We had some good physics discussion about whether charges WOULD distribute evenly over the outer surface (not on a conductor, I </a:t>
            </a:r>
            <a:r>
              <a:rPr lang="en-US" dirty="0" err="1">
                <a:ea typeface="ヒラギノ角ゴ Pro W3" charset="0"/>
                <a:cs typeface="ヒラギノ角ゴ Pro W3" charset="0"/>
              </a:rPr>
              <a:t>wouldn</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t think, for a variety of reasons. But you could </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paint</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 them on the wire and then drag the wire, I </a:t>
            </a:r>
            <a:r>
              <a:rPr lang="en-US" altLang="ja-JP" dirty="0" smtClean="0">
                <a:ea typeface="ヒラギノ角ゴ Pro W3" charset="0"/>
                <a:cs typeface="ヒラギノ角ゴ Pro W3" charset="0"/>
              </a:rPr>
              <a:t>suppose. Or coat a </a:t>
            </a:r>
            <a:r>
              <a:rPr lang="en-US" altLang="ja-JP" dirty="0" err="1" smtClean="0">
                <a:ea typeface="ヒラギノ角ゴ Pro W3" charset="0"/>
                <a:cs typeface="ヒラギノ角ゴ Pro W3" charset="0"/>
              </a:rPr>
              <a:t>nonconducting</a:t>
            </a:r>
            <a:r>
              <a:rPr lang="en-US" altLang="ja-JP" baseline="0" dirty="0" smtClean="0">
                <a:ea typeface="ヒラギノ角ゴ Pro W3" charset="0"/>
                <a:cs typeface="ヒラギノ角ゴ Pro W3" charset="0"/>
              </a:rPr>
              <a:t> wire with a thin layer of conductor?</a:t>
            </a:r>
            <a:r>
              <a:rPr lang="en-US" altLang="ja-JP" dirty="0" smtClean="0">
                <a:ea typeface="ヒラギノ角ゴ Pro W3" charset="0"/>
                <a:cs typeface="ヒラギノ角ゴ Pro W3" charset="0"/>
              </a:rPr>
              <a:t>)</a:t>
            </a:r>
            <a:r>
              <a:rPr lang="en-US" altLang="ja-JP" dirty="0">
                <a:ea typeface="ヒラギノ角ゴ Pro W3" charset="0"/>
                <a:cs typeface="ヒラギノ角ゴ Pro W3" charset="0"/>
              </a:rPr>
              <a:t>.  -SJP</a:t>
            </a:r>
            <a:endParaRPr lang="en-US" altLang="ja-JP" b="1"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Steven Pollock (CU-Boulder)</a:t>
            </a:r>
          </a:p>
        </p:txBody>
      </p:sp>
      <p:sp>
        <p:nvSpPr>
          <p:cNvPr id="62467"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r"/>
            <a:fld id="{180530DE-5555-5640-95E9-FBB0BE400206}" type="slidenum">
              <a:rPr lang="en-US" sz="1200" b="0"/>
              <a:pPr algn="r"/>
              <a:t>7</a:t>
            </a:fld>
            <a:endParaRPr lang="en-US" sz="1200" b="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026"/>
          <p:cNvSpPr>
            <a:spLocks noGrp="1" noRot="1" noChangeAspect="1" noChangeArrowheads="1" noTextEdit="1"/>
          </p:cNvSpPr>
          <p:nvPr>
            <p:ph type="sldImg"/>
          </p:nvPr>
        </p:nvSpPr>
        <p:spPr>
          <a:solidFill>
            <a:srgbClr val="FFFFFF"/>
          </a:solidFill>
          <a:ln/>
        </p:spPr>
      </p:sp>
      <p:sp>
        <p:nvSpPr>
          <p:cNvPr id="64514"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ヒラギノ角ゴ Pro W3" charset="0"/>
                <a:cs typeface="ヒラギノ角ゴ Pro W3" charset="0"/>
              </a:rPr>
              <a:t>CORRECT ANSWER:  n/a</a:t>
            </a:r>
          </a:p>
          <a:p>
            <a:pPr eaLnBrk="1" hangingPunct="1"/>
            <a:r>
              <a:rPr lang="en-US">
                <a:ea typeface="ヒラギノ角ゴ Pro W3" charset="0"/>
                <a:cs typeface="ヒラギノ角ゴ Pro W3" charset="0"/>
              </a:rPr>
              <a:t>USED IN:  Spring 2008 (Pollock)</a:t>
            </a:r>
          </a:p>
          <a:p>
            <a:pPr eaLnBrk="1" hangingPunct="1"/>
            <a:r>
              <a:rPr lang="en-US">
                <a:ea typeface="ヒラギノ角ゴ Pro W3" charset="0"/>
                <a:cs typeface="ヒラギノ角ゴ Pro W3" charset="0"/>
              </a:rPr>
              <a:t>LECTURE NUMBER:  29</a:t>
            </a:r>
          </a:p>
          <a:p>
            <a:pPr eaLnBrk="1" hangingPunct="1"/>
            <a:r>
              <a:rPr lang="en-US">
                <a:ea typeface="ヒラギノ角ゴ Pro W3" charset="0"/>
                <a:cs typeface="ヒラギノ角ゴ Pro W3" charset="0"/>
              </a:rPr>
              <a:t>STUDENT RESPONSES:  n/a</a:t>
            </a:r>
          </a:p>
          <a:p>
            <a:pPr eaLnBrk="1" hangingPunct="1"/>
            <a:r>
              <a:rPr lang="en-US" b="1">
                <a:ea typeface="ヒラギノ角ゴ Pro W3" charset="0"/>
                <a:cs typeface="ヒラギノ角ゴ Pro W3" charset="0"/>
              </a:rPr>
              <a:t>INSTRUCTOR NOTES: </a:t>
            </a:r>
            <a:r>
              <a:rPr lang="ja-JP" altLang="en-US">
                <a:ea typeface="ヒラギノ角ゴ Pro W3" charset="0"/>
                <a:cs typeface="ヒラギノ角ゴ Pro W3" charset="0"/>
              </a:rPr>
              <a:t>“</a:t>
            </a:r>
            <a:r>
              <a:rPr lang="en-US" altLang="ja-JP">
                <a:ea typeface="ヒラギノ角ゴ Pro W3" charset="0"/>
                <a:cs typeface="ヒラギノ角ゴ Pro W3" charset="0"/>
              </a:rPr>
              <a:t>Animated</a:t>
            </a:r>
            <a:r>
              <a:rPr lang="ja-JP" altLang="en-US">
                <a:ea typeface="ヒラギノ角ゴ Pro W3" charset="0"/>
                <a:cs typeface="ヒラギノ角ゴ Pro W3" charset="0"/>
              </a:rPr>
              <a:t>”</a:t>
            </a:r>
            <a:r>
              <a:rPr lang="en-US" altLang="ja-JP">
                <a:ea typeface="ヒラギノ角ゴ Pro W3" charset="0"/>
                <a:cs typeface="ヒラギノ角ゴ Pro W3" charset="0"/>
              </a:rPr>
              <a:t> question is on next one!  -SJP</a:t>
            </a:r>
            <a:endParaRPr lang="en-US" altLang="ja-JP" b="1">
              <a:ea typeface="ヒラギノ角ゴ Pro W3" charset="0"/>
              <a:cs typeface="ヒラギノ角ゴ Pro W3" charset="0"/>
            </a:endParaRPr>
          </a:p>
          <a:p>
            <a:r>
              <a:rPr lang="en-US">
                <a:ea typeface="ヒラギノ角ゴ Pro W3" charset="0"/>
                <a:cs typeface="ヒラギノ角ゴ Pro W3" charset="0"/>
              </a:rPr>
              <a:t>WRITTEN BY: Steven Pollock (CU-Boulder)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026"/>
          <p:cNvSpPr>
            <a:spLocks noGrp="1" noRot="1" noChangeAspect="1" noChangeArrowheads="1" noTextEdit="1"/>
          </p:cNvSpPr>
          <p:nvPr>
            <p:ph type="sldImg"/>
          </p:nvPr>
        </p:nvSpPr>
        <p:spPr>
          <a:solidFill>
            <a:srgbClr val="FFFFFF"/>
          </a:solidFill>
          <a:ln/>
        </p:spPr>
      </p:sp>
      <p:sp>
        <p:nvSpPr>
          <p:cNvPr id="66562"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ヒラギノ角ゴ Pro W3" charset="0"/>
                <a:cs typeface="ヒラギノ角ゴ Pro W3" charset="0"/>
              </a:rPr>
              <a:t>CORRECT ANSWER:  A</a:t>
            </a:r>
          </a:p>
          <a:p>
            <a:pPr eaLnBrk="1" hangingPunct="1"/>
            <a:r>
              <a:rPr lang="en-US" dirty="0">
                <a:ea typeface="ヒラギノ角ゴ Pro W3" charset="0"/>
                <a:cs typeface="ヒラギノ角ゴ Pro W3" charset="0"/>
              </a:rPr>
              <a:t>USED IN:  Fall 2008 (</a:t>
            </a:r>
            <a:r>
              <a:rPr lang="en-US" dirty="0" err="1">
                <a:ea typeface="ヒラギノ角ゴ Pro W3" charset="0"/>
                <a:cs typeface="ヒラギノ角ゴ Pro W3" charset="0"/>
              </a:rPr>
              <a:t>Dubson</a:t>
            </a:r>
            <a:r>
              <a:rPr lang="en-US" dirty="0">
                <a:ea typeface="ヒラギノ角ゴ Pro W3" charset="0"/>
                <a:cs typeface="ヒラギノ角ゴ Pro W3" charset="0"/>
              </a:rPr>
              <a:t>), Spring 2008 </a:t>
            </a:r>
            <a:r>
              <a:rPr lang="en-US" dirty="0" smtClean="0">
                <a:ea typeface="ヒラギノ角ゴ Pro W3" charset="0"/>
                <a:cs typeface="ヒラギノ角ゴ Pro W3" charset="0"/>
              </a:rPr>
              <a:t>and 13 (</a:t>
            </a:r>
            <a:r>
              <a:rPr lang="en-US" dirty="0">
                <a:ea typeface="ヒラギノ角ゴ Pro W3" charset="0"/>
                <a:cs typeface="ヒラギノ角ゴ Pro W3" charset="0"/>
              </a:rPr>
              <a:t>Pollock), Fall 2009 (</a:t>
            </a:r>
            <a:r>
              <a:rPr lang="en-US" dirty="0" err="1">
                <a:ea typeface="ヒラギノ角ゴ Pro W3" charset="0"/>
                <a:cs typeface="ヒラギノ角ゴ Pro W3" charset="0"/>
              </a:rPr>
              <a:t>Schibli</a:t>
            </a:r>
            <a:r>
              <a:rPr lang="en-US" dirty="0">
                <a:ea typeface="ヒラギノ角ゴ Pro W3" charset="0"/>
                <a:cs typeface="ヒラギノ角ゴ Pro W3" charset="0"/>
              </a:rPr>
              <a:t>)</a:t>
            </a:r>
          </a:p>
          <a:p>
            <a:pPr eaLnBrk="1" hangingPunct="1"/>
            <a:r>
              <a:rPr lang="en-US" dirty="0">
                <a:ea typeface="ヒラギノ角ゴ Pro W3" charset="0"/>
                <a:cs typeface="ヒラギノ角ゴ Pro W3" charset="0"/>
              </a:rPr>
              <a:t>LECTURE NUMBER:  </a:t>
            </a:r>
            <a:r>
              <a:rPr lang="en-US" dirty="0" err="1">
                <a:ea typeface="ヒラギノ角ゴ Pro W3" charset="0"/>
                <a:cs typeface="ヒラギノ角ゴ Pro W3" charset="0"/>
              </a:rPr>
              <a:t>Dubson</a:t>
            </a:r>
            <a:r>
              <a:rPr lang="en-US" dirty="0">
                <a:ea typeface="ヒラギノ角ゴ Pro W3" charset="0"/>
                <a:cs typeface="ヒラギノ角ゴ Pro W3" charset="0"/>
              </a:rPr>
              <a:t> (Week, 10, Lecture 24), Pollock (</a:t>
            </a:r>
            <a:r>
              <a:rPr lang="en-US" dirty="0" smtClean="0">
                <a:ea typeface="ヒラギノ角ゴ Pro W3" charset="0"/>
                <a:cs typeface="ヒラギノ角ゴ Pro W3" charset="0"/>
              </a:rPr>
              <a:t>29, 30 in ‘13)</a:t>
            </a:r>
            <a:endParaRPr lang="en-US" dirty="0">
              <a:ea typeface="ヒラギノ角ゴ Pro W3" charset="0"/>
              <a:cs typeface="ヒラギノ角ゴ Pro W3" charset="0"/>
            </a:endParaRPr>
          </a:p>
          <a:p>
            <a:pPr eaLnBrk="1" hangingPunct="1"/>
            <a:r>
              <a:rPr lang="en-US" dirty="0">
                <a:ea typeface="ヒラギノ角ゴ Pro W3" charset="0"/>
                <a:cs typeface="ヒラギノ角ゴ Pro W3" charset="0"/>
              </a:rPr>
              <a:t>STUDENT RESPONSES:      </a:t>
            </a:r>
            <a:r>
              <a:rPr lang="en-US" b="1" dirty="0">
                <a:ea typeface="ヒラギノ角ゴ Pro W3" charset="0"/>
                <a:cs typeface="ヒラギノ角ゴ Pro W3" charset="0"/>
              </a:rPr>
              <a:t>[[96%]]</a:t>
            </a:r>
            <a:r>
              <a:rPr lang="en-US" dirty="0">
                <a:ea typeface="ヒラギノ角ゴ Pro W3" charset="0"/>
                <a:cs typeface="ヒラギノ角ゴ Pro W3" charset="0"/>
              </a:rPr>
              <a:t> 2% 2% 0% 0% (FALL 2008)</a:t>
            </a:r>
            <a:endParaRPr lang="en-US" b="1" dirty="0">
              <a:ea typeface="ヒラギノ角ゴ Pro W3" charset="0"/>
              <a:cs typeface="ヒラギノ角ゴ Pro W3" charset="0"/>
            </a:endParaRPr>
          </a:p>
          <a:p>
            <a:pPr eaLnBrk="1" hangingPunct="1"/>
            <a:r>
              <a:rPr lang="en-US" b="1" dirty="0">
                <a:ea typeface="ヒラギノ角ゴ Pro W3" charset="0"/>
                <a:cs typeface="ヒラギノ角ゴ Pro W3" charset="0"/>
              </a:rPr>
              <a:t>		[[87%]] </a:t>
            </a:r>
            <a:r>
              <a:rPr lang="en-US" dirty="0">
                <a:ea typeface="ヒラギノ角ゴ Pro W3" charset="0"/>
                <a:cs typeface="ヒラギノ角ゴ Pro W3" charset="0"/>
              </a:rPr>
              <a:t>0% 13% 0% 0%  (SPRING 2008)</a:t>
            </a:r>
          </a:p>
          <a:p>
            <a:pPr eaLnBrk="1" hangingPunct="1"/>
            <a:r>
              <a:rPr lang="en-US" dirty="0">
                <a:ea typeface="ヒラギノ角ゴ Pro W3" charset="0"/>
                <a:cs typeface="ヒラギノ角ゴ Pro W3" charset="0"/>
              </a:rPr>
              <a:t>		</a:t>
            </a:r>
            <a:r>
              <a:rPr lang="en-US" b="1" dirty="0" smtClean="0">
                <a:ea typeface="ヒラギノ角ゴ Pro W3" charset="0"/>
                <a:cs typeface="ヒラギノ角ゴ Pro W3" charset="0"/>
              </a:rPr>
              <a:t>[</a:t>
            </a:r>
            <a:r>
              <a:rPr lang="en-US" b="1" dirty="0">
                <a:ea typeface="ヒラギノ角ゴ Pro W3" charset="0"/>
                <a:cs typeface="ヒラギノ角ゴ Pro W3" charset="0"/>
              </a:rPr>
              <a:t>[92%]]</a:t>
            </a:r>
            <a:r>
              <a:rPr lang="en-US" dirty="0">
                <a:ea typeface="ヒラギノ角ゴ Pro W3" charset="0"/>
                <a:cs typeface="ヒラギノ角ゴ Pro W3" charset="0"/>
              </a:rPr>
              <a:t> 6% 3% 0% 0% (FALL 2009</a:t>
            </a:r>
            <a:r>
              <a:rPr lang="en-US" dirty="0" smtClean="0">
                <a:ea typeface="ヒラギノ角ゴ Pro W3" charset="0"/>
                <a:cs typeface="ヒラギノ角ゴ Pro W3" charset="0"/>
              </a:rPr>
              <a:t>)</a:t>
            </a:r>
          </a:p>
          <a:p>
            <a:pPr eaLnBrk="1" hangingPunct="1"/>
            <a:r>
              <a:rPr lang="en-US" b="1" dirty="0" smtClean="0">
                <a:ea typeface="ヒラギノ角ゴ Pro W3" charset="0"/>
                <a:cs typeface="ヒラギノ角ゴ Pro W3" charset="0"/>
              </a:rPr>
              <a:t>		[[75]]</a:t>
            </a:r>
            <a:r>
              <a:rPr lang="en-US" b="0" dirty="0" smtClean="0">
                <a:ea typeface="ヒラギノ角ゴ Pro W3" charset="0"/>
                <a:cs typeface="ヒラギノ角ゴ Pro W3" charset="0"/>
              </a:rPr>
              <a:t>, 5, 20, 0, 0, (</a:t>
            </a:r>
            <a:r>
              <a:rPr lang="en-US" b="0" dirty="0" err="1" smtClean="0">
                <a:ea typeface="ヒラギノ角ゴ Pro W3" charset="0"/>
                <a:cs typeface="ヒラギノ角ゴ Pro W3" charset="0"/>
              </a:rPr>
              <a:t>Sp</a:t>
            </a:r>
            <a:r>
              <a:rPr lang="en-US" b="0" dirty="0" smtClean="0">
                <a:ea typeface="ヒラギノ角ゴ Pro W3" charset="0"/>
                <a:cs typeface="ヒラギノ角ゴ Pro W3" charset="0"/>
              </a:rPr>
              <a:t> ‘13) </a:t>
            </a:r>
            <a:endParaRPr lang="en-US" b="1" dirty="0">
              <a:ea typeface="ヒラギノ角ゴ Pro W3" charset="0"/>
              <a:cs typeface="ヒラギノ角ゴ Pro W3" charset="0"/>
            </a:endParaRPr>
          </a:p>
          <a:p>
            <a:pPr eaLnBrk="1" hangingPunct="1"/>
            <a:r>
              <a:rPr lang="en-US" b="1" dirty="0">
                <a:ea typeface="ヒラギノ角ゴ Pro W3" charset="0"/>
                <a:cs typeface="ヒラギノ角ゴ Pro W3" charset="0"/>
              </a:rPr>
              <a:t>INSTRUCTOR NOTES: </a:t>
            </a:r>
            <a:r>
              <a:rPr lang="en-US" dirty="0">
                <a:ea typeface="ヒラギノ角ゴ Pro W3" charset="0"/>
                <a:cs typeface="ヒラギノ角ゴ Pro W3" charset="0"/>
              </a:rPr>
              <a:t> 87% correct. Couple went for K/2, because they thought I had increased the length without increasing the current. It</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s an easy problem, but I think helps hammer in the MEANING of K. (Current doubled here, but K is what it is).  -SJP </a:t>
            </a:r>
            <a:endParaRPr lang="en-US" altLang="ja-JP" b="1" dirty="0">
              <a:ea typeface="ヒラギノ角ゴ Pro W3" charset="0"/>
              <a:cs typeface="ヒラギノ角ゴ Pro W3" charset="0"/>
            </a:endParaRPr>
          </a:p>
          <a:p>
            <a:pPr eaLnBrk="1" hangingPunct="1"/>
            <a:r>
              <a:rPr lang="en-US" dirty="0">
                <a:ea typeface="ヒラギノ角ゴ Pro W3" charset="0"/>
                <a:cs typeface="ヒラギノ角ゴ Pro W3" charset="0"/>
              </a:rPr>
              <a:t>WRITTEN BY: Steven Pollock (CU-Boulder)</a:t>
            </a:r>
          </a:p>
          <a:p>
            <a:pPr eaLnBrk="1" hangingPunct="1"/>
            <a:endParaRPr lang="en-US" dirty="0">
              <a:ea typeface="ヒラギノ角ゴ Pro W3" charset="0"/>
              <a:cs typeface="ヒラギノ角ゴ Pro W3" charset="0"/>
            </a:endParaRPr>
          </a:p>
          <a:p>
            <a:r>
              <a:rPr lang="en-US" dirty="0">
                <a:ea typeface="ヒラギノ角ゴ Pro W3" charset="0"/>
                <a:cs typeface="ヒラギノ角ゴ Pro W3"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AC07BB-09A9-5A40-8A57-9933EF00D358}" type="slidenum">
              <a:rPr lang="en-US"/>
              <a:pPr/>
              <a:t>‹#›</a:t>
            </a:fld>
            <a:endParaRPr lang="en-US"/>
          </a:p>
        </p:txBody>
      </p:sp>
    </p:spTree>
    <p:extLst>
      <p:ext uri="{BB962C8B-B14F-4D97-AF65-F5344CB8AC3E}">
        <p14:creationId xmlns:p14="http://schemas.microsoft.com/office/powerpoint/2010/main" val="402755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57EEDA-4BC2-B244-BF8A-E9F2124995C7}" type="slidenum">
              <a:rPr lang="en-US"/>
              <a:pPr/>
              <a:t>‹#›</a:t>
            </a:fld>
            <a:endParaRPr lang="en-US"/>
          </a:p>
        </p:txBody>
      </p:sp>
    </p:spTree>
    <p:extLst>
      <p:ext uri="{BB962C8B-B14F-4D97-AF65-F5344CB8AC3E}">
        <p14:creationId xmlns:p14="http://schemas.microsoft.com/office/powerpoint/2010/main" val="400732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71F678-6B9E-4246-A718-C735FADDBBD4}" type="slidenum">
              <a:rPr lang="en-US"/>
              <a:pPr/>
              <a:t>‹#›</a:t>
            </a:fld>
            <a:endParaRPr lang="en-US"/>
          </a:p>
        </p:txBody>
      </p:sp>
    </p:spTree>
    <p:extLst>
      <p:ext uri="{BB962C8B-B14F-4D97-AF65-F5344CB8AC3E}">
        <p14:creationId xmlns:p14="http://schemas.microsoft.com/office/powerpoint/2010/main" val="379376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7BC4D3-F979-EC43-8A3D-C47A6F2BB467}" type="slidenum">
              <a:rPr lang="en-US"/>
              <a:pPr/>
              <a:t>‹#›</a:t>
            </a:fld>
            <a:endParaRPr lang="en-US"/>
          </a:p>
        </p:txBody>
      </p:sp>
    </p:spTree>
    <p:extLst>
      <p:ext uri="{BB962C8B-B14F-4D97-AF65-F5344CB8AC3E}">
        <p14:creationId xmlns:p14="http://schemas.microsoft.com/office/powerpoint/2010/main" val="3056443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17CDCD-2383-D746-B4FE-307EDBA33472}" type="slidenum">
              <a:rPr lang="en-US"/>
              <a:pPr/>
              <a:t>‹#›</a:t>
            </a:fld>
            <a:endParaRPr lang="en-US"/>
          </a:p>
        </p:txBody>
      </p:sp>
    </p:spTree>
    <p:extLst>
      <p:ext uri="{BB962C8B-B14F-4D97-AF65-F5344CB8AC3E}">
        <p14:creationId xmlns:p14="http://schemas.microsoft.com/office/powerpoint/2010/main" val="3670322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621A48A-80D1-124B-9C28-E987D8CAC8BE}" type="slidenum">
              <a:rPr lang="en-US"/>
              <a:pPr/>
              <a:t>‹#›</a:t>
            </a:fld>
            <a:endParaRPr lang="en-US"/>
          </a:p>
        </p:txBody>
      </p:sp>
    </p:spTree>
    <p:extLst>
      <p:ext uri="{BB962C8B-B14F-4D97-AF65-F5344CB8AC3E}">
        <p14:creationId xmlns:p14="http://schemas.microsoft.com/office/powerpoint/2010/main" val="1621035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DCA436A-9207-9249-876E-659E646200E8}" type="slidenum">
              <a:rPr lang="en-US"/>
              <a:pPr/>
              <a:t>‹#›</a:t>
            </a:fld>
            <a:endParaRPr lang="en-US"/>
          </a:p>
        </p:txBody>
      </p:sp>
    </p:spTree>
    <p:extLst>
      <p:ext uri="{BB962C8B-B14F-4D97-AF65-F5344CB8AC3E}">
        <p14:creationId xmlns:p14="http://schemas.microsoft.com/office/powerpoint/2010/main" val="128908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2E3A610-CCDC-7E47-BB9E-8EB451B461BD}" type="slidenum">
              <a:rPr lang="en-US"/>
              <a:pPr/>
              <a:t>‹#›</a:t>
            </a:fld>
            <a:endParaRPr lang="en-US"/>
          </a:p>
        </p:txBody>
      </p:sp>
    </p:spTree>
    <p:extLst>
      <p:ext uri="{BB962C8B-B14F-4D97-AF65-F5344CB8AC3E}">
        <p14:creationId xmlns:p14="http://schemas.microsoft.com/office/powerpoint/2010/main" val="355809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964094B-FAFA-D043-89B5-FC3C61C698CA}" type="slidenum">
              <a:rPr lang="en-US"/>
              <a:pPr/>
              <a:t>‹#›</a:t>
            </a:fld>
            <a:endParaRPr lang="en-US"/>
          </a:p>
        </p:txBody>
      </p:sp>
    </p:spTree>
    <p:extLst>
      <p:ext uri="{BB962C8B-B14F-4D97-AF65-F5344CB8AC3E}">
        <p14:creationId xmlns:p14="http://schemas.microsoft.com/office/powerpoint/2010/main" val="384936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1B76B3C-D753-B142-90A0-BF46B3EAD5AD}" type="slidenum">
              <a:rPr lang="en-US"/>
              <a:pPr/>
              <a:t>‹#›</a:t>
            </a:fld>
            <a:endParaRPr lang="en-US"/>
          </a:p>
        </p:txBody>
      </p:sp>
    </p:spTree>
    <p:extLst>
      <p:ext uri="{BB962C8B-B14F-4D97-AF65-F5344CB8AC3E}">
        <p14:creationId xmlns:p14="http://schemas.microsoft.com/office/powerpoint/2010/main" val="1676813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8558E3F-1950-1D43-A2FD-2F1BF3FB37A1}" type="slidenum">
              <a:rPr lang="en-US"/>
              <a:pPr/>
              <a:t>‹#›</a:t>
            </a:fld>
            <a:endParaRPr lang="en-US"/>
          </a:p>
        </p:txBody>
      </p:sp>
    </p:spTree>
    <p:extLst>
      <p:ext uri="{BB962C8B-B14F-4D97-AF65-F5344CB8AC3E}">
        <p14:creationId xmlns:p14="http://schemas.microsoft.com/office/powerpoint/2010/main" val="34517643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3FEB7363-4CCF-6542-AFE7-01BD23AC73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2400">
          <a:solidFill>
            <a:schemeClr val="tx2"/>
          </a:solidFill>
          <a:latin typeface="+mj-lt"/>
          <a:ea typeface="+mj-ea"/>
          <a:cs typeface="+mj-cs"/>
        </a:defRPr>
      </a:lvl1pPr>
      <a:lvl2pPr algn="ctr" rtl="0" fontAlgn="base">
        <a:spcBef>
          <a:spcPct val="0"/>
        </a:spcBef>
        <a:spcAft>
          <a:spcPct val="0"/>
        </a:spcAft>
        <a:defRPr sz="2400">
          <a:solidFill>
            <a:schemeClr val="tx2"/>
          </a:solidFill>
          <a:latin typeface="Arial" charset="0"/>
          <a:ea typeface="ヒラギノ角ゴ Pro W3" charset="0"/>
          <a:cs typeface="ヒラギノ角ゴ Pro W3" charset="0"/>
        </a:defRPr>
      </a:lvl2pPr>
      <a:lvl3pPr algn="ctr" rtl="0" fontAlgn="base">
        <a:spcBef>
          <a:spcPct val="0"/>
        </a:spcBef>
        <a:spcAft>
          <a:spcPct val="0"/>
        </a:spcAft>
        <a:defRPr sz="2400">
          <a:solidFill>
            <a:schemeClr val="tx2"/>
          </a:solidFill>
          <a:latin typeface="Arial" charset="0"/>
          <a:ea typeface="ヒラギノ角ゴ Pro W3" charset="0"/>
          <a:cs typeface="ヒラギノ角ゴ Pro W3" charset="0"/>
        </a:defRPr>
      </a:lvl3pPr>
      <a:lvl4pPr algn="ctr" rtl="0" fontAlgn="base">
        <a:spcBef>
          <a:spcPct val="0"/>
        </a:spcBef>
        <a:spcAft>
          <a:spcPct val="0"/>
        </a:spcAft>
        <a:defRPr sz="2400">
          <a:solidFill>
            <a:schemeClr val="tx2"/>
          </a:solidFill>
          <a:latin typeface="Arial" charset="0"/>
          <a:ea typeface="ヒラギノ角ゴ Pro W3" charset="0"/>
          <a:cs typeface="ヒラギノ角ゴ Pro W3" charset="0"/>
        </a:defRPr>
      </a:lvl4pPr>
      <a:lvl5pPr algn="ctr" rtl="0" fontAlgn="base">
        <a:spcBef>
          <a:spcPct val="0"/>
        </a:spcBef>
        <a:spcAft>
          <a:spcPct val="0"/>
        </a:spcAft>
        <a:defRPr sz="2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2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2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2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2400">
          <a:solidFill>
            <a:schemeClr val="tx2"/>
          </a:solidFill>
          <a:latin typeface="Arial" charset="0"/>
          <a:ea typeface="ヒラギノ角ゴ Pro W3" charset="0"/>
          <a:cs typeface="ヒラギノ角ゴ Pro W3"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ea typeface="+mn-ea"/>
          <a:cs typeface="+mn-cs"/>
        </a:defRPr>
      </a:lvl2pPr>
      <a:lvl3pPr marL="1143000" indent="-228600" algn="l" rtl="0" fontAlgn="base">
        <a:spcBef>
          <a:spcPct val="20000"/>
        </a:spcBef>
        <a:spcAft>
          <a:spcPct val="0"/>
        </a:spcAft>
        <a:buChar char="•"/>
        <a:defRPr sz="20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9.bin"/><Relationship Id="rId5" Type="http://schemas.openxmlformats.org/officeDocument/2006/relationships/image" Target="../media/image11.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0.bin"/><Relationship Id="rId5" Type="http://schemas.openxmlformats.org/officeDocument/2006/relationships/image" Target="../media/image12.emf"/><Relationship Id="rId6" Type="http://schemas.openxmlformats.org/officeDocument/2006/relationships/oleObject" Target="../embeddings/oleObject11.bin"/><Relationship Id="rId7" Type="http://schemas.openxmlformats.org/officeDocument/2006/relationships/image" Target="../media/image13.emf"/><Relationship Id="rId8" Type="http://schemas.openxmlformats.org/officeDocument/2006/relationships/oleObject" Target="../embeddings/oleObject12.bin"/><Relationship Id="rId9" Type="http://schemas.openxmlformats.org/officeDocument/2006/relationships/image" Target="../media/image14.emf"/><Relationship Id="rId10" Type="http://schemas.openxmlformats.org/officeDocument/2006/relationships/oleObject" Target="../embeddings/oleObject13.bin"/><Relationship Id="rId11" Type="http://schemas.openxmlformats.org/officeDocument/2006/relationships/image" Target="../media/image15.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4.bin"/><Relationship Id="rId5" Type="http://schemas.openxmlformats.org/officeDocument/2006/relationships/image" Target="../media/image16.emf"/><Relationship Id="rId6" Type="http://schemas.openxmlformats.org/officeDocument/2006/relationships/oleObject" Target="../embeddings/oleObject15.bin"/><Relationship Id="rId7" Type="http://schemas.openxmlformats.org/officeDocument/2006/relationships/image" Target="../media/image17.emf"/><Relationship Id="rId8" Type="http://schemas.openxmlformats.org/officeDocument/2006/relationships/oleObject" Target="../embeddings/oleObject16.bin"/><Relationship Id="rId9" Type="http://schemas.openxmlformats.org/officeDocument/2006/relationships/image" Target="../media/image14.emf"/><Relationship Id="rId10" Type="http://schemas.openxmlformats.org/officeDocument/2006/relationships/oleObject" Target="../embeddings/oleObject17.bin"/><Relationship Id="rId11" Type="http://schemas.openxmlformats.org/officeDocument/2006/relationships/image" Target="../media/image15.emf"/><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Word_97_-_2004_Document1.doc"/><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Microsoft_Word_97_-_2004_Document2.doc"/><Relationship Id="rId5" Type="http://schemas.openxmlformats.org/officeDocument/2006/relationships/image" Target="../media/image2.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3.emf"/><Relationship Id="rId6" Type="http://schemas.openxmlformats.org/officeDocument/2006/relationships/oleObject" Target="../embeddings/oleObject2.bin"/><Relationship Id="rId7" Type="http://schemas.openxmlformats.org/officeDocument/2006/relationships/image" Target="../media/image4.emf"/><Relationship Id="rId8" Type="http://schemas.openxmlformats.org/officeDocument/2006/relationships/oleObject" Target="../embeddings/oleObject3.bin"/><Relationship Id="rId9" Type="http://schemas.openxmlformats.org/officeDocument/2006/relationships/image" Target="../media/image5.emf"/><Relationship Id="rId10" Type="http://schemas.openxmlformats.org/officeDocument/2006/relationships/oleObject" Target="../embeddings/oleObject4.bin"/><Relationship Id="rId11"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5.bin"/><Relationship Id="rId5" Type="http://schemas.openxmlformats.org/officeDocument/2006/relationships/image" Target="../media/image7.emf"/><Relationship Id="rId6" Type="http://schemas.openxmlformats.org/officeDocument/2006/relationships/oleObject" Target="../embeddings/oleObject6.bin"/><Relationship Id="rId7" Type="http://schemas.openxmlformats.org/officeDocument/2006/relationships/image" Target="../media/image8.emf"/><Relationship Id="rId8" Type="http://schemas.openxmlformats.org/officeDocument/2006/relationships/oleObject" Target="../embeddings/oleObject7.bin"/><Relationship Id="rId9" Type="http://schemas.openxmlformats.org/officeDocument/2006/relationships/image" Target="../media/image9.emf"/><Relationship Id="rId10" Type="http://schemas.openxmlformats.org/officeDocument/2006/relationships/oleObject" Target="../embeddings/oleObject8.bin"/><Relationship Id="rId11" Type="http://schemas.openxmlformats.org/officeDocument/2006/relationships/image" Target="../media/image10.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atin typeface="Arial" charset="0"/>
                <a:ea typeface="ヒラギノ角ゴ Pro W3" charset="0"/>
                <a:cs typeface="ヒラギノ角ゴ Pro W3" charset="0"/>
              </a:rPr>
              <a:t>CURRENTS &amp; CHARGE CONTINUITY</a:t>
            </a:r>
          </a:p>
        </p:txBody>
      </p:sp>
      <p:sp>
        <p:nvSpPr>
          <p:cNvPr id="27651" name="Rectangle 3"/>
          <p:cNvSpPr>
            <a:spLocks noGrp="1" noChangeArrowheads="1"/>
          </p:cNvSpPr>
          <p:nvPr>
            <p:ph type="body" idx="1"/>
          </p:nvPr>
        </p:nvSpPr>
        <p:spPr/>
        <p:txBody>
          <a:bodyPr/>
          <a:lstStyle/>
          <a:p>
            <a:pPr eaLnBrk="1" hangingPunct="1"/>
            <a:endParaRPr lang="en-US">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21705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idx="4294967295"/>
          </p:nvPr>
        </p:nvSpPr>
        <p:spPr>
          <a:xfrm>
            <a:off x="1393825" y="381000"/>
            <a:ext cx="7356475" cy="1905000"/>
          </a:xfrm>
        </p:spPr>
        <p:txBody>
          <a:bodyPr/>
          <a:lstStyle/>
          <a:p>
            <a:pPr algn="l" eaLnBrk="1" hangingPunct="1"/>
            <a:r>
              <a:rPr lang="en-US" sz="2800">
                <a:latin typeface="Arial" charset="0"/>
                <a:ea typeface="ヒラギノ角ゴ Pro W3" charset="0"/>
                <a:cs typeface="ヒラギノ角ゴ Pro W3" charset="0"/>
              </a:rPr>
              <a:t>A "ribbon" (width a) with uniform surface current density K passes through a uniform magnetic field </a:t>
            </a:r>
            <a:r>
              <a:rPr lang="en-US" sz="2800" b="1">
                <a:latin typeface="Arial" charset="0"/>
                <a:ea typeface="ヒラギノ角ゴ Pro W3" charset="0"/>
                <a:cs typeface="ヒラギノ角ゴ Pro W3" charset="0"/>
              </a:rPr>
              <a:t>B</a:t>
            </a:r>
            <a:r>
              <a:rPr lang="en-US" sz="2800" baseline="-25000">
                <a:latin typeface="Arial" charset="0"/>
                <a:ea typeface="ヒラギノ角ゴ Pro W3" charset="0"/>
                <a:cs typeface="ヒラギノ角ゴ Pro W3" charset="0"/>
              </a:rPr>
              <a:t>ext</a:t>
            </a:r>
            <a:r>
              <a:rPr lang="en-US" sz="2800">
                <a:latin typeface="Arial" charset="0"/>
                <a:ea typeface="ヒラギノ角ゴ Pro W3" charset="0"/>
                <a:cs typeface="ヒラギノ角ゴ Pro W3" charset="0"/>
              </a:rPr>
              <a:t>. Only the length b along the ribbon is in the field. </a:t>
            </a:r>
            <a:r>
              <a:rPr lang="en-US" sz="2800">
                <a:solidFill>
                  <a:srgbClr val="3366FF"/>
                </a:solidFill>
                <a:latin typeface="Arial" charset="0"/>
                <a:ea typeface="ヒラギノ角ゴ Pro W3" charset="0"/>
                <a:cs typeface="ヒラギノ角ゴ Pro W3" charset="0"/>
              </a:rPr>
              <a:t>What is the magnitude of the force on the ribbon?</a:t>
            </a:r>
            <a:r>
              <a:rPr lang="en-US" sz="3600">
                <a:latin typeface="Arial" charset="0"/>
                <a:ea typeface="ヒラギノ角ゴ Pro W3" charset="0"/>
                <a:cs typeface="ヒラギノ角ゴ Pro W3" charset="0"/>
              </a:rPr>
              <a:t/>
            </a:r>
            <a:br>
              <a:rPr lang="en-US" sz="3600">
                <a:latin typeface="Arial" charset="0"/>
                <a:ea typeface="ヒラギノ角ゴ Pro W3" charset="0"/>
                <a:cs typeface="ヒラギノ角ゴ Pro W3" charset="0"/>
              </a:rPr>
            </a:br>
            <a:endParaRPr lang="en-US">
              <a:latin typeface="Arial" charset="0"/>
              <a:ea typeface="ヒラギノ角ゴ Pro W3" charset="0"/>
              <a:cs typeface="ヒラギノ角ゴ Pro W3" charset="0"/>
            </a:endParaRPr>
          </a:p>
        </p:txBody>
      </p:sp>
      <p:sp>
        <p:nvSpPr>
          <p:cNvPr id="67586" name="Text Box 3"/>
          <p:cNvSpPr txBox="1">
            <a:spLocks noChangeArrowheads="1"/>
          </p:cNvSpPr>
          <p:nvPr/>
        </p:nvSpPr>
        <p:spPr bwMode="auto">
          <a:xfrm>
            <a:off x="342900" y="2660650"/>
            <a:ext cx="6345238"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spcBef>
                <a:spcPct val="50000"/>
              </a:spcBef>
              <a:buFontTx/>
              <a:buAutoNum type="alphaUcParenR"/>
            </a:pPr>
            <a:r>
              <a:rPr lang="en-US" sz="3200" b="0" dirty="0">
                <a:solidFill>
                  <a:schemeClr val="tx2"/>
                </a:solidFill>
                <a:ea typeface="ＭＳ Ｐゴシック" charset="0"/>
                <a:cs typeface="ＭＳ Ｐゴシック" charset="0"/>
              </a:rPr>
              <a:t>KB</a:t>
            </a:r>
          </a:p>
          <a:p>
            <a:pPr eaLnBrk="1" hangingPunct="1">
              <a:spcBef>
                <a:spcPct val="50000"/>
              </a:spcBef>
              <a:buFontTx/>
              <a:buAutoNum type="alphaUcParenR"/>
            </a:pPr>
            <a:r>
              <a:rPr lang="en-US" sz="3200" b="0" dirty="0" err="1">
                <a:solidFill>
                  <a:schemeClr val="tx2"/>
                </a:solidFill>
                <a:ea typeface="ＭＳ Ｐゴシック" charset="0"/>
                <a:cs typeface="ＭＳ Ｐゴシック" charset="0"/>
              </a:rPr>
              <a:t>aKB</a:t>
            </a:r>
            <a:endParaRPr lang="en-US" sz="3200" b="0" dirty="0">
              <a:solidFill>
                <a:schemeClr val="tx2"/>
              </a:solidFill>
              <a:ea typeface="ＭＳ Ｐゴシック" charset="0"/>
              <a:cs typeface="ＭＳ Ｐゴシック" charset="0"/>
            </a:endParaRPr>
          </a:p>
          <a:p>
            <a:pPr eaLnBrk="1" hangingPunct="1">
              <a:spcBef>
                <a:spcPct val="50000"/>
              </a:spcBef>
              <a:buFontTx/>
              <a:buAutoNum type="alphaUcParenR"/>
            </a:pPr>
            <a:r>
              <a:rPr lang="en-US" sz="3200" b="0" dirty="0" err="1">
                <a:solidFill>
                  <a:schemeClr val="tx2"/>
                </a:solidFill>
                <a:ea typeface="ＭＳ Ｐゴシック" charset="0"/>
                <a:cs typeface="ＭＳ Ｐゴシック" charset="0"/>
              </a:rPr>
              <a:t>abKB</a:t>
            </a:r>
            <a:endParaRPr lang="en-US" sz="3200" b="0" dirty="0">
              <a:solidFill>
                <a:schemeClr val="tx2"/>
              </a:solidFill>
              <a:ea typeface="ＭＳ Ｐゴシック" charset="0"/>
              <a:cs typeface="ＭＳ Ｐゴシック" charset="0"/>
            </a:endParaRPr>
          </a:p>
          <a:p>
            <a:pPr eaLnBrk="1" hangingPunct="1">
              <a:spcBef>
                <a:spcPct val="50000"/>
              </a:spcBef>
              <a:buFontTx/>
              <a:buAutoNum type="alphaUcParenR"/>
            </a:pPr>
            <a:r>
              <a:rPr lang="en-US" sz="3200" b="0" dirty="0">
                <a:solidFill>
                  <a:schemeClr val="tx2"/>
                </a:solidFill>
                <a:ea typeface="ＭＳ Ｐゴシック" charset="0"/>
                <a:cs typeface="ＭＳ Ｐゴシック" charset="0"/>
              </a:rPr>
              <a:t> </a:t>
            </a:r>
            <a:r>
              <a:rPr lang="en-US" sz="3200" b="0" dirty="0" err="1">
                <a:solidFill>
                  <a:schemeClr val="tx2"/>
                </a:solidFill>
                <a:ea typeface="ＭＳ Ｐゴシック" charset="0"/>
                <a:cs typeface="ＭＳ Ｐゴシック" charset="0"/>
              </a:rPr>
              <a:t>bKB</a:t>
            </a:r>
            <a:r>
              <a:rPr lang="en-US" sz="3200" b="0" dirty="0">
                <a:solidFill>
                  <a:schemeClr val="tx2"/>
                </a:solidFill>
                <a:ea typeface="ＭＳ Ｐゴシック" charset="0"/>
                <a:cs typeface="ＭＳ Ｐゴシック" charset="0"/>
              </a:rPr>
              <a:t>/a</a:t>
            </a:r>
          </a:p>
          <a:p>
            <a:pPr eaLnBrk="1" hangingPunct="1">
              <a:spcBef>
                <a:spcPct val="50000"/>
              </a:spcBef>
              <a:buFontTx/>
              <a:buAutoNum type="alphaUcParenR"/>
            </a:pPr>
            <a:r>
              <a:rPr lang="en-US" sz="3200" b="0" dirty="0">
                <a:solidFill>
                  <a:schemeClr val="tx2"/>
                </a:solidFill>
                <a:ea typeface="ＭＳ Ｐゴシック" charset="0"/>
                <a:cs typeface="ＭＳ Ｐゴシック" charset="0"/>
              </a:rPr>
              <a:t>KB/(</a:t>
            </a:r>
            <a:r>
              <a:rPr lang="en-US" sz="3200" b="0" dirty="0" err="1">
                <a:solidFill>
                  <a:schemeClr val="tx2"/>
                </a:solidFill>
                <a:ea typeface="ＭＳ Ｐゴシック" charset="0"/>
                <a:cs typeface="ＭＳ Ｐゴシック" charset="0"/>
              </a:rPr>
              <a:t>ab</a:t>
            </a:r>
            <a:r>
              <a:rPr lang="en-US" sz="3200" b="0" dirty="0">
                <a:solidFill>
                  <a:schemeClr val="tx2"/>
                </a:solidFill>
                <a:ea typeface="ＭＳ Ｐゴシック" charset="0"/>
                <a:cs typeface="ＭＳ Ｐゴシック" charset="0"/>
              </a:rPr>
              <a:t>)</a:t>
            </a:r>
          </a:p>
        </p:txBody>
      </p:sp>
      <p:sp>
        <p:nvSpPr>
          <p:cNvPr id="67587" name="Text Box 7"/>
          <p:cNvSpPr txBox="1">
            <a:spLocks noChangeArrowheads="1"/>
          </p:cNvSpPr>
          <p:nvPr/>
        </p:nvSpPr>
        <p:spPr bwMode="auto">
          <a:xfrm>
            <a:off x="7507288" y="4200525"/>
            <a:ext cx="496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spcBef>
                <a:spcPct val="50000"/>
              </a:spcBef>
            </a:pPr>
            <a:endParaRPr lang="en-US" sz="1800" b="0">
              <a:ea typeface="ＭＳ Ｐゴシック" charset="0"/>
              <a:cs typeface="ＭＳ Ｐゴシック" charset="0"/>
            </a:endParaRPr>
          </a:p>
        </p:txBody>
      </p:sp>
      <p:sp>
        <p:nvSpPr>
          <p:cNvPr id="67588" name="Rectangle 16"/>
          <p:cNvSpPr>
            <a:spLocks noChangeArrowheads="1"/>
          </p:cNvSpPr>
          <p:nvPr/>
        </p:nvSpPr>
        <p:spPr bwMode="auto">
          <a:xfrm>
            <a:off x="63500" y="390525"/>
            <a:ext cx="1082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en-US" sz="2000" b="0">
                <a:ea typeface="ＭＳ Ｐゴシック" charset="0"/>
                <a:cs typeface="ＭＳ Ｐゴシック" charset="0"/>
              </a:rPr>
              <a:t>ERK5-1</a:t>
            </a:r>
          </a:p>
        </p:txBody>
      </p:sp>
      <p:grpSp>
        <p:nvGrpSpPr>
          <p:cNvPr id="67589" name="Group 37"/>
          <p:cNvGrpSpPr>
            <a:grpSpLocks/>
          </p:cNvGrpSpPr>
          <p:nvPr/>
        </p:nvGrpSpPr>
        <p:grpSpPr bwMode="auto">
          <a:xfrm>
            <a:off x="2976563" y="2568575"/>
            <a:ext cx="6059487" cy="2962275"/>
            <a:chOff x="1944782" y="2286000"/>
            <a:chExt cx="6059393" cy="2960965"/>
          </a:xfrm>
        </p:grpSpPr>
        <p:cxnSp>
          <p:nvCxnSpPr>
            <p:cNvPr id="67590" name="Straight Arrow Connector 17"/>
            <p:cNvCxnSpPr>
              <a:cxnSpLocks noChangeShapeType="1"/>
            </p:cNvCxnSpPr>
            <p:nvPr/>
          </p:nvCxnSpPr>
          <p:spPr bwMode="auto">
            <a:xfrm rot="5400000" flipH="1" flipV="1">
              <a:off x="2989262" y="3071721"/>
              <a:ext cx="1490663" cy="1588"/>
            </a:xfrm>
            <a:prstGeom prst="straightConnector1">
              <a:avLst/>
            </a:prstGeom>
            <a:noFill/>
            <a:ln w="57150">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67591" name="Straight Arrow Connector 19"/>
            <p:cNvCxnSpPr>
              <a:cxnSpLocks noChangeShapeType="1"/>
            </p:cNvCxnSpPr>
            <p:nvPr/>
          </p:nvCxnSpPr>
          <p:spPr bwMode="auto">
            <a:xfrm rot="5400000" flipH="1" flipV="1">
              <a:off x="3903663" y="3071724"/>
              <a:ext cx="1490663" cy="1588"/>
            </a:xfrm>
            <a:prstGeom prst="straightConnector1">
              <a:avLst/>
            </a:prstGeom>
            <a:noFill/>
            <a:ln w="57150">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67592" name="Straight Arrow Connector 20"/>
            <p:cNvCxnSpPr>
              <a:cxnSpLocks noChangeShapeType="1"/>
            </p:cNvCxnSpPr>
            <p:nvPr/>
          </p:nvCxnSpPr>
          <p:spPr bwMode="auto">
            <a:xfrm rot="5400000" flipH="1" flipV="1">
              <a:off x="4858117" y="3030538"/>
              <a:ext cx="1490663" cy="1588"/>
            </a:xfrm>
            <a:prstGeom prst="straightConnector1">
              <a:avLst/>
            </a:prstGeom>
            <a:noFill/>
            <a:ln w="57150">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67593" name="Straight Arrow Connector 21"/>
            <p:cNvCxnSpPr>
              <a:cxnSpLocks noChangeShapeType="1"/>
            </p:cNvCxnSpPr>
            <p:nvPr/>
          </p:nvCxnSpPr>
          <p:spPr bwMode="auto">
            <a:xfrm rot="5400000" flipH="1" flipV="1">
              <a:off x="5732463" y="3030538"/>
              <a:ext cx="1490663" cy="1588"/>
            </a:xfrm>
            <a:prstGeom prst="straightConnector1">
              <a:avLst/>
            </a:prstGeom>
            <a:noFill/>
            <a:ln w="57150">
              <a:solidFill>
                <a:schemeClr val="tx1"/>
              </a:solidFill>
              <a:round/>
              <a:headEnd/>
              <a:tailEnd type="triangle" w="lg" len="lg"/>
            </a:ln>
            <a:extLst>
              <a:ext uri="{909E8E84-426E-40dd-AFC4-6F175D3DCCD1}">
                <a14:hiddenFill xmlns:a14="http://schemas.microsoft.com/office/drawing/2010/main">
                  <a:noFill/>
                </a14:hiddenFill>
              </a:ext>
            </a:extLst>
          </p:spPr>
        </p:cxnSp>
        <p:sp>
          <p:nvSpPr>
            <p:cNvPr id="67594" name="Rectangle 22"/>
            <p:cNvSpPr>
              <a:spLocks noChangeArrowheads="1"/>
            </p:cNvSpPr>
            <p:nvPr/>
          </p:nvSpPr>
          <p:spPr bwMode="auto">
            <a:xfrm>
              <a:off x="2743200" y="3971925"/>
              <a:ext cx="5260975" cy="457200"/>
            </a:xfrm>
            <a:prstGeom prst="rect">
              <a:avLst/>
            </a:prstGeom>
            <a:solidFill>
              <a:schemeClr val="accent1"/>
            </a:solidFill>
            <a:ln w="9525">
              <a:solidFill>
                <a:schemeClr val="tx1"/>
              </a:solidFill>
              <a:round/>
              <a:headEnd/>
              <a:tailEnd/>
            </a:ln>
          </p:spPr>
          <p:txBody>
            <a:bodyPr/>
            <a:lstStyle/>
            <a:p>
              <a:endParaRPr lang="en-US" b="0"/>
            </a:p>
          </p:txBody>
        </p:sp>
        <p:cxnSp>
          <p:nvCxnSpPr>
            <p:cNvPr id="67595" name="Straight Arrow Connector 24"/>
            <p:cNvCxnSpPr>
              <a:cxnSpLocks noChangeShapeType="1"/>
            </p:cNvCxnSpPr>
            <p:nvPr/>
          </p:nvCxnSpPr>
          <p:spPr bwMode="auto">
            <a:xfrm rot="5400000">
              <a:off x="2362200" y="4200525"/>
              <a:ext cx="457200" cy="1588"/>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67596" name="Straight Arrow Connector 28"/>
            <p:cNvCxnSpPr>
              <a:cxnSpLocks noChangeShapeType="1"/>
            </p:cNvCxnSpPr>
            <p:nvPr/>
          </p:nvCxnSpPr>
          <p:spPr bwMode="auto">
            <a:xfrm>
              <a:off x="3735388" y="4657725"/>
              <a:ext cx="2743201" cy="1588"/>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67597" name="Straight Arrow Connector 32"/>
            <p:cNvCxnSpPr>
              <a:cxnSpLocks noChangeShapeType="1"/>
            </p:cNvCxnSpPr>
            <p:nvPr/>
          </p:nvCxnSpPr>
          <p:spPr bwMode="auto">
            <a:xfrm>
              <a:off x="4114800" y="4200525"/>
              <a:ext cx="2363789" cy="1588"/>
            </a:xfrm>
            <a:prstGeom prst="straightConnector1">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cxnSp>
        <p:sp>
          <p:nvSpPr>
            <p:cNvPr id="67598" name="TextBox 33"/>
            <p:cNvSpPr txBox="1">
              <a:spLocks noChangeArrowheads="1"/>
            </p:cNvSpPr>
            <p:nvPr/>
          </p:nvSpPr>
          <p:spPr bwMode="auto">
            <a:xfrm>
              <a:off x="1944782" y="3817850"/>
              <a:ext cx="3843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2800" b="0">
                  <a:ea typeface="ＭＳ Ｐゴシック" charset="0"/>
                  <a:cs typeface="ＭＳ Ｐゴシック" charset="0"/>
                </a:rPr>
                <a:t>a</a:t>
              </a:r>
            </a:p>
          </p:txBody>
        </p:sp>
        <p:sp>
          <p:nvSpPr>
            <p:cNvPr id="67599" name="TextBox 34"/>
            <p:cNvSpPr txBox="1">
              <a:spLocks noChangeArrowheads="1"/>
            </p:cNvSpPr>
            <p:nvPr/>
          </p:nvSpPr>
          <p:spPr bwMode="auto">
            <a:xfrm>
              <a:off x="4800600" y="4723745"/>
              <a:ext cx="3843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2800" b="0">
                  <a:ea typeface="ＭＳ Ｐゴシック" charset="0"/>
                  <a:cs typeface="ＭＳ Ｐゴシック" charset="0"/>
                </a:rPr>
                <a:t>b</a:t>
              </a:r>
            </a:p>
          </p:txBody>
        </p:sp>
        <p:sp>
          <p:nvSpPr>
            <p:cNvPr id="67600" name="TextBox 35"/>
            <p:cNvSpPr txBox="1">
              <a:spLocks noChangeArrowheads="1"/>
            </p:cNvSpPr>
            <p:nvPr/>
          </p:nvSpPr>
          <p:spPr bwMode="auto">
            <a:xfrm>
              <a:off x="6687638" y="2679412"/>
              <a:ext cx="877149" cy="58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3200">
                  <a:ea typeface="ＭＳ Ｐゴシック" charset="0"/>
                  <a:cs typeface="ＭＳ Ｐゴシック" charset="0"/>
                </a:rPr>
                <a:t>B</a:t>
              </a:r>
              <a:r>
                <a:rPr lang="en-US" sz="3200" b="0" baseline="-25000">
                  <a:ea typeface="ＭＳ Ｐゴシック" charset="0"/>
                  <a:cs typeface="ＭＳ Ｐゴシック" charset="0"/>
                </a:rPr>
                <a:t>ext</a:t>
              </a:r>
            </a:p>
          </p:txBody>
        </p:sp>
        <p:sp>
          <p:nvSpPr>
            <p:cNvPr id="67601" name="TextBox 36"/>
            <p:cNvSpPr txBox="1">
              <a:spLocks noChangeArrowheads="1"/>
            </p:cNvSpPr>
            <p:nvPr/>
          </p:nvSpPr>
          <p:spPr bwMode="auto">
            <a:xfrm>
              <a:off x="6478589" y="3908137"/>
              <a:ext cx="481021"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b="1">
                  <a:solidFill>
                    <a:schemeClr val="tx1"/>
                  </a:solidFill>
                  <a:latin typeface="Arial" charset="0"/>
                  <a:ea typeface="ヒラギノ角ゴ Pro W3" charset="0"/>
                  <a:cs typeface="ヒラギノ角ゴ Pro W3" charset="0"/>
                </a:defRPr>
              </a:lvl1pPr>
              <a:lvl2pPr marL="742950" indent="-285750" defTabSz="457200">
                <a:defRPr sz="2400" b="1">
                  <a:solidFill>
                    <a:schemeClr val="tx1"/>
                  </a:solidFill>
                  <a:latin typeface="Arial" charset="0"/>
                  <a:ea typeface="ヒラギノ角ゴ Pro W3" charset="0"/>
                  <a:cs typeface="ヒラギノ角ゴ Pro W3" charset="0"/>
                </a:defRPr>
              </a:lvl2pPr>
              <a:lvl3pPr marL="1143000" indent="-228600" defTabSz="457200">
                <a:defRPr sz="2400" b="1">
                  <a:solidFill>
                    <a:schemeClr val="tx1"/>
                  </a:solidFill>
                  <a:latin typeface="Arial" charset="0"/>
                  <a:ea typeface="ヒラギノ角ゴ Pro W3" charset="0"/>
                  <a:cs typeface="ヒラギノ角ゴ Pro W3" charset="0"/>
                </a:defRPr>
              </a:lvl3pPr>
              <a:lvl4pPr marL="1600200" indent="-228600" defTabSz="457200">
                <a:defRPr sz="2400" b="1">
                  <a:solidFill>
                    <a:schemeClr val="tx1"/>
                  </a:solidFill>
                  <a:latin typeface="Arial" charset="0"/>
                  <a:ea typeface="ヒラギノ角ゴ Pro W3" charset="0"/>
                  <a:cs typeface="ヒラギノ角ゴ Pro W3" charset="0"/>
                </a:defRPr>
              </a:lvl4pPr>
              <a:lvl5pPr marL="2057400" indent="-228600" defTabSz="4572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r>
                <a:rPr lang="en-US" sz="3200">
                  <a:ea typeface="ＭＳ Ｐゴシック" charset="0"/>
                  <a:cs typeface="ＭＳ Ｐゴシック" charset="0"/>
                </a:rPr>
                <a:t>K</a:t>
              </a:r>
            </a:p>
          </p:txBody>
        </p:sp>
      </p:grpSp>
    </p:spTree>
    <p:extLst>
      <p:ext uri="{BB962C8B-B14F-4D97-AF65-F5344CB8AC3E}">
        <p14:creationId xmlns:p14="http://schemas.microsoft.com/office/powerpoint/2010/main" val="1579033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idx="4294967295"/>
          </p:nvPr>
        </p:nvSpPr>
        <p:spPr/>
        <p:txBody>
          <a:bodyPr/>
          <a:lstStyle/>
          <a:p>
            <a:r>
              <a:rPr lang="en-US">
                <a:solidFill>
                  <a:schemeClr val="bg1"/>
                </a:solidFill>
                <a:latin typeface="Arial" charset="0"/>
                <a:ea typeface="ヒラギノ角ゴ Pro W3" charset="0"/>
                <a:cs typeface="ヒラギノ角ゴ Pro W3" charset="0"/>
              </a:rPr>
              <a:t>Charge Conservation</a:t>
            </a:r>
            <a:endParaRPr lang="en-US">
              <a:latin typeface="Arial" charset="0"/>
              <a:ea typeface="ヒラギノ角ゴ Pro W3" charset="0"/>
              <a:cs typeface="ヒラギノ角ゴ Pro W3" charset="0"/>
            </a:endParaRPr>
          </a:p>
        </p:txBody>
      </p:sp>
      <p:sp>
        <p:nvSpPr>
          <p:cNvPr id="69634" name="Rectangle 3"/>
          <p:cNvSpPr>
            <a:spLocks noGrp="1" noChangeArrowheads="1"/>
          </p:cNvSpPr>
          <p:nvPr>
            <p:ph type="body" idx="4294967295"/>
          </p:nvPr>
        </p:nvSpPr>
        <p:spPr>
          <a:xfrm>
            <a:off x="1143000" y="152400"/>
            <a:ext cx="7772400" cy="1530350"/>
          </a:xfrm>
        </p:spPr>
        <p:txBody>
          <a:bodyPr/>
          <a:lstStyle/>
          <a:p>
            <a:pPr marL="609600" indent="-609600">
              <a:buFontTx/>
              <a:buNone/>
            </a:pPr>
            <a:r>
              <a:rPr lang="en-US" sz="3600">
                <a:latin typeface="Arial" charset="0"/>
                <a:ea typeface="ヒラギノ角ゴ Pro W3" charset="0"/>
                <a:cs typeface="ヒラギノ角ゴ Pro W3" charset="0"/>
              </a:rPr>
              <a:t>Which of the following is a statement of charge conservation?</a:t>
            </a:r>
            <a:endParaRPr lang="en-US">
              <a:latin typeface="Arial" charset="0"/>
              <a:ea typeface="ヒラギノ角ゴ Pro W3" charset="0"/>
              <a:cs typeface="ヒラギノ角ゴ Pro W3" charset="0"/>
            </a:endParaRPr>
          </a:p>
          <a:p>
            <a:pPr marL="609600" indent="-609600">
              <a:buFontTx/>
              <a:buNone/>
            </a:pPr>
            <a:endParaRPr lang="en-US">
              <a:latin typeface="Arial" charset="0"/>
              <a:ea typeface="ヒラギノ角ゴ Pro W3" charset="0"/>
              <a:cs typeface="ヒラギノ角ゴ Pro W3" charset="0"/>
            </a:endParaRPr>
          </a:p>
        </p:txBody>
      </p:sp>
      <p:sp>
        <p:nvSpPr>
          <p:cNvPr id="69643" name="Rectangle 13"/>
          <p:cNvSpPr>
            <a:spLocks noChangeArrowheads="1"/>
          </p:cNvSpPr>
          <p:nvPr/>
        </p:nvSpPr>
        <p:spPr bwMode="auto">
          <a:xfrm>
            <a:off x="166688" y="225425"/>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t>5.10</a:t>
            </a:r>
          </a:p>
        </p:txBody>
      </p:sp>
      <p:graphicFrame>
        <p:nvGraphicFramePr>
          <p:cNvPr id="69644" name="Object 14"/>
          <p:cNvGraphicFramePr>
            <a:graphicFrameLocks noChangeAspect="1"/>
          </p:cNvGraphicFramePr>
          <p:nvPr>
            <p:extLst>
              <p:ext uri="{D42A27DB-BD31-4B8C-83A1-F6EECF244321}">
                <p14:modId xmlns:p14="http://schemas.microsoft.com/office/powerpoint/2010/main" val="390760724"/>
              </p:ext>
            </p:extLst>
          </p:nvPr>
        </p:nvGraphicFramePr>
        <p:xfrm>
          <a:off x="1708150" y="1420813"/>
          <a:ext cx="969963" cy="1112837"/>
        </p:xfrm>
        <a:graphic>
          <a:graphicData uri="http://schemas.openxmlformats.org/presentationml/2006/ole">
            <mc:AlternateContent xmlns:mc="http://schemas.openxmlformats.org/markup-compatibility/2006">
              <mc:Choice xmlns:v="urn:schemas-microsoft-com:vml" Requires="v">
                <p:oleObj spid="_x0000_s397318" name="Equation" r:id="rId4" imgW="342900" imgH="393700" progId="Equation.3">
                  <p:embed/>
                </p:oleObj>
              </mc:Choice>
              <mc:Fallback>
                <p:oleObj name="Equation" r:id="rId4" imgW="342900" imgH="393700" progId="Equation.3">
                  <p:embed/>
                  <p:pic>
                    <p:nvPicPr>
                      <p:cNvPr id="0" name=""/>
                      <p:cNvPicPr>
                        <a:picLocks noChangeAspect="1" noChangeArrowheads="1"/>
                      </p:cNvPicPr>
                      <p:nvPr/>
                    </p:nvPicPr>
                    <p:blipFill>
                      <a:blip r:embed="rId5"/>
                      <a:srcRect/>
                      <a:stretch>
                        <a:fillRect/>
                      </a:stretch>
                    </p:blipFill>
                    <p:spPr bwMode="auto">
                      <a:xfrm>
                        <a:off x="1708150" y="1420813"/>
                        <a:ext cx="969963" cy="111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3789937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idx="4294967295"/>
          </p:nvPr>
        </p:nvSpPr>
        <p:spPr/>
        <p:txBody>
          <a:bodyPr/>
          <a:lstStyle/>
          <a:p>
            <a:r>
              <a:rPr lang="en-US">
                <a:solidFill>
                  <a:schemeClr val="bg1"/>
                </a:solidFill>
                <a:latin typeface="Arial" charset="0"/>
                <a:ea typeface="ヒラギノ角ゴ Pro W3" charset="0"/>
                <a:cs typeface="ヒラギノ角ゴ Pro W3" charset="0"/>
              </a:rPr>
              <a:t>Charge Conservation</a:t>
            </a:r>
            <a:endParaRPr lang="en-US">
              <a:latin typeface="Arial" charset="0"/>
              <a:ea typeface="ヒラギノ角ゴ Pro W3" charset="0"/>
              <a:cs typeface="ヒラギノ角ゴ Pro W3" charset="0"/>
            </a:endParaRPr>
          </a:p>
        </p:txBody>
      </p:sp>
      <p:sp>
        <p:nvSpPr>
          <p:cNvPr id="69634" name="Rectangle 3"/>
          <p:cNvSpPr>
            <a:spLocks noGrp="1" noChangeArrowheads="1"/>
          </p:cNvSpPr>
          <p:nvPr>
            <p:ph type="body" idx="4294967295"/>
          </p:nvPr>
        </p:nvSpPr>
        <p:spPr>
          <a:xfrm>
            <a:off x="1143000" y="152400"/>
            <a:ext cx="7772400" cy="1530350"/>
          </a:xfrm>
        </p:spPr>
        <p:txBody>
          <a:bodyPr/>
          <a:lstStyle/>
          <a:p>
            <a:pPr marL="609600" indent="-609600">
              <a:buFontTx/>
              <a:buNone/>
            </a:pPr>
            <a:r>
              <a:rPr lang="en-US" sz="3600">
                <a:latin typeface="Arial" charset="0"/>
                <a:ea typeface="ヒラギノ角ゴ Pro W3" charset="0"/>
                <a:cs typeface="ヒラギノ角ゴ Pro W3" charset="0"/>
              </a:rPr>
              <a:t>Which of the following is a statement of charge conservation?</a:t>
            </a:r>
            <a:endParaRPr lang="en-US">
              <a:latin typeface="Arial" charset="0"/>
              <a:ea typeface="ヒラギノ角ゴ Pro W3" charset="0"/>
              <a:cs typeface="ヒラギノ角ゴ Pro W3" charset="0"/>
            </a:endParaRPr>
          </a:p>
          <a:p>
            <a:pPr marL="609600" indent="-609600">
              <a:buFontTx/>
              <a:buNone/>
            </a:pPr>
            <a:endParaRPr lang="en-US">
              <a:latin typeface="Arial" charset="0"/>
              <a:ea typeface="ヒラギノ角ゴ Pro W3" charset="0"/>
              <a:cs typeface="ヒラギノ角ゴ Pro W3" charset="0"/>
            </a:endParaRPr>
          </a:p>
        </p:txBody>
      </p:sp>
      <p:sp>
        <p:nvSpPr>
          <p:cNvPr id="69635" name="Text Box 4"/>
          <p:cNvSpPr txBox="1">
            <a:spLocks noChangeArrowheads="1"/>
          </p:cNvSpPr>
          <p:nvPr/>
        </p:nvSpPr>
        <p:spPr bwMode="auto">
          <a:xfrm>
            <a:off x="230188" y="1628775"/>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r>
              <a:rPr lang="en-US" sz="3200" b="0"/>
              <a:t>A)</a:t>
            </a:r>
          </a:p>
        </p:txBody>
      </p:sp>
      <p:sp>
        <p:nvSpPr>
          <p:cNvPr id="69636" name="Text Box 5"/>
          <p:cNvSpPr txBox="1">
            <a:spLocks noChangeArrowheads="1"/>
          </p:cNvSpPr>
          <p:nvPr/>
        </p:nvSpPr>
        <p:spPr bwMode="auto">
          <a:xfrm>
            <a:off x="5103813" y="1682750"/>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r>
              <a:rPr lang="en-US" sz="3200" b="0"/>
              <a:t>B)</a:t>
            </a:r>
          </a:p>
        </p:txBody>
      </p:sp>
      <p:sp>
        <p:nvSpPr>
          <p:cNvPr id="69637" name="Text Box 6"/>
          <p:cNvSpPr txBox="1">
            <a:spLocks noChangeArrowheads="1"/>
          </p:cNvSpPr>
          <p:nvPr/>
        </p:nvSpPr>
        <p:spPr bwMode="auto">
          <a:xfrm>
            <a:off x="225425" y="2943225"/>
            <a:ext cx="612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r>
              <a:rPr lang="en-US" sz="3200" b="0"/>
              <a:t>C)</a:t>
            </a:r>
          </a:p>
        </p:txBody>
      </p:sp>
      <p:sp>
        <p:nvSpPr>
          <p:cNvPr id="69638" name="Text Box 7"/>
          <p:cNvSpPr txBox="1">
            <a:spLocks noChangeArrowheads="1"/>
          </p:cNvSpPr>
          <p:nvPr/>
        </p:nvSpPr>
        <p:spPr bwMode="auto">
          <a:xfrm>
            <a:off x="5308600" y="3040063"/>
            <a:ext cx="6127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r>
              <a:rPr lang="en-US" sz="3200" b="0"/>
              <a:t>D)</a:t>
            </a:r>
          </a:p>
        </p:txBody>
      </p:sp>
      <p:sp>
        <p:nvSpPr>
          <p:cNvPr id="69639" name="Text Box 8"/>
          <p:cNvSpPr txBox="1">
            <a:spLocks noChangeArrowheads="1"/>
          </p:cNvSpPr>
          <p:nvPr/>
        </p:nvSpPr>
        <p:spPr bwMode="auto">
          <a:xfrm>
            <a:off x="277813" y="4252913"/>
            <a:ext cx="82581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r>
              <a:rPr lang="en-US" sz="3200" b="0" dirty="0"/>
              <a:t>E) Not </a:t>
            </a:r>
            <a:r>
              <a:rPr lang="en-US" sz="3200" b="0" dirty="0" smtClean="0"/>
              <a:t>sure</a:t>
            </a:r>
            <a:endParaRPr lang="en-US" sz="3200" b="0" dirty="0"/>
          </a:p>
        </p:txBody>
      </p:sp>
      <p:graphicFrame>
        <p:nvGraphicFramePr>
          <p:cNvPr id="69640" name="Object 9"/>
          <p:cNvGraphicFramePr>
            <a:graphicFrameLocks noChangeAspect="1"/>
          </p:cNvGraphicFramePr>
          <p:nvPr/>
        </p:nvGraphicFramePr>
        <p:xfrm>
          <a:off x="5675313" y="1376363"/>
          <a:ext cx="3162300" cy="1193800"/>
        </p:xfrm>
        <a:graphic>
          <a:graphicData uri="http://schemas.openxmlformats.org/presentationml/2006/ole">
            <mc:AlternateContent xmlns:mc="http://schemas.openxmlformats.org/markup-compatibility/2006">
              <mc:Choice xmlns:v="urn:schemas-microsoft-com:vml" Requires="v">
                <p:oleObj spid="_x0000_s398354" name="Equation" r:id="rId4" imgW="1041400" imgH="393700" progId="Equation.DSMT4">
                  <p:embed/>
                </p:oleObj>
              </mc:Choice>
              <mc:Fallback>
                <p:oleObj name="Equation" r:id="rId4" imgW="1041400" imgH="3937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5313" y="1376363"/>
                        <a:ext cx="3162300"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9641" name="Object 10"/>
          <p:cNvGraphicFramePr>
            <a:graphicFrameLocks noChangeAspect="1"/>
          </p:cNvGraphicFramePr>
          <p:nvPr/>
        </p:nvGraphicFramePr>
        <p:xfrm>
          <a:off x="806450" y="2744788"/>
          <a:ext cx="3703638" cy="1114425"/>
        </p:xfrm>
        <a:graphic>
          <a:graphicData uri="http://schemas.openxmlformats.org/presentationml/2006/ole">
            <mc:AlternateContent xmlns:mc="http://schemas.openxmlformats.org/markup-compatibility/2006">
              <mc:Choice xmlns:v="urn:schemas-microsoft-com:vml" Requires="v">
                <p:oleObj spid="_x0000_s398355" name="Equation" r:id="rId6" imgW="1308100" imgH="393700" progId="Equation.DSMT4">
                  <p:embed/>
                </p:oleObj>
              </mc:Choice>
              <mc:Fallback>
                <p:oleObj name="Equation" r:id="rId6" imgW="1308100" imgH="3937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450" y="2744788"/>
                        <a:ext cx="3703638"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9642" name="Object 11"/>
          <p:cNvGraphicFramePr>
            <a:graphicFrameLocks noChangeAspect="1"/>
          </p:cNvGraphicFramePr>
          <p:nvPr/>
        </p:nvGraphicFramePr>
        <p:xfrm>
          <a:off x="5895975" y="2782888"/>
          <a:ext cx="2090738" cy="1044575"/>
        </p:xfrm>
        <a:graphic>
          <a:graphicData uri="http://schemas.openxmlformats.org/presentationml/2006/ole">
            <mc:AlternateContent xmlns:mc="http://schemas.openxmlformats.org/markup-compatibility/2006">
              <mc:Choice xmlns:v="urn:schemas-microsoft-com:vml" Requires="v">
                <p:oleObj spid="_x0000_s398356" name="Equation" r:id="rId8" imgW="787400" imgH="393700" progId="Equation.DSMT4">
                  <p:embed/>
                </p:oleObj>
              </mc:Choice>
              <mc:Fallback>
                <p:oleObj name="Equation" r:id="rId8" imgW="787400" imgH="3937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95975" y="2782888"/>
                        <a:ext cx="2090738"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9643" name="Rectangle 13"/>
          <p:cNvSpPr>
            <a:spLocks noChangeArrowheads="1"/>
          </p:cNvSpPr>
          <p:nvPr/>
        </p:nvSpPr>
        <p:spPr bwMode="auto">
          <a:xfrm>
            <a:off x="166688" y="225425"/>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t>5.10</a:t>
            </a:r>
          </a:p>
        </p:txBody>
      </p:sp>
      <p:graphicFrame>
        <p:nvGraphicFramePr>
          <p:cNvPr id="69644" name="Object 14"/>
          <p:cNvGraphicFramePr>
            <a:graphicFrameLocks noChangeAspect="1"/>
          </p:cNvGraphicFramePr>
          <p:nvPr>
            <p:extLst>
              <p:ext uri="{D42A27DB-BD31-4B8C-83A1-F6EECF244321}">
                <p14:modId xmlns:p14="http://schemas.microsoft.com/office/powerpoint/2010/main" val="551880364"/>
              </p:ext>
            </p:extLst>
          </p:nvPr>
        </p:nvGraphicFramePr>
        <p:xfrm>
          <a:off x="1295400" y="1420813"/>
          <a:ext cx="1795463" cy="1112837"/>
        </p:xfrm>
        <a:graphic>
          <a:graphicData uri="http://schemas.openxmlformats.org/presentationml/2006/ole">
            <mc:AlternateContent xmlns:mc="http://schemas.openxmlformats.org/markup-compatibility/2006">
              <mc:Choice xmlns:v="urn:schemas-microsoft-com:vml" Requires="v">
                <p:oleObj spid="_x0000_s398357" name="Equation" r:id="rId10" imgW="635000" imgH="393700" progId="Equation.3">
                  <p:embed/>
                </p:oleObj>
              </mc:Choice>
              <mc:Fallback>
                <p:oleObj name="Equation" r:id="rId10" imgW="635000" imgH="393700" progId="Equation.3">
                  <p:embed/>
                  <p:pic>
                    <p:nvPicPr>
                      <p:cNvPr id="0" name=""/>
                      <p:cNvPicPr>
                        <a:picLocks noChangeAspect="1" noChangeArrowheads="1"/>
                      </p:cNvPicPr>
                      <p:nvPr/>
                    </p:nvPicPr>
                    <p:blipFill>
                      <a:blip r:embed="rId11"/>
                      <a:srcRect/>
                      <a:stretch>
                        <a:fillRect/>
                      </a:stretch>
                    </p:blipFill>
                    <p:spPr bwMode="auto">
                      <a:xfrm>
                        <a:off x="1295400" y="1420813"/>
                        <a:ext cx="1795463" cy="111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7567486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idx="4294967295"/>
          </p:nvPr>
        </p:nvSpPr>
        <p:spPr/>
        <p:txBody>
          <a:bodyPr/>
          <a:lstStyle/>
          <a:p>
            <a:r>
              <a:rPr lang="en-US">
                <a:solidFill>
                  <a:schemeClr val="bg1"/>
                </a:solidFill>
                <a:latin typeface="Arial" charset="0"/>
                <a:ea typeface="ヒラギノ角ゴ Pro W3" charset="0"/>
                <a:cs typeface="ヒラギノ角ゴ Pro W3" charset="0"/>
              </a:rPr>
              <a:t>Charge Conservation</a:t>
            </a:r>
            <a:endParaRPr lang="en-US">
              <a:latin typeface="Arial" charset="0"/>
              <a:ea typeface="ヒラギノ角ゴ Pro W3" charset="0"/>
              <a:cs typeface="ヒラギノ角ゴ Pro W3" charset="0"/>
            </a:endParaRPr>
          </a:p>
        </p:txBody>
      </p:sp>
      <p:sp>
        <p:nvSpPr>
          <p:cNvPr id="69634" name="Rectangle 3"/>
          <p:cNvSpPr>
            <a:spLocks noGrp="1" noChangeArrowheads="1"/>
          </p:cNvSpPr>
          <p:nvPr>
            <p:ph type="body" idx="4294967295"/>
          </p:nvPr>
        </p:nvSpPr>
        <p:spPr>
          <a:xfrm>
            <a:off x="1143000" y="152400"/>
            <a:ext cx="7772400" cy="1530350"/>
          </a:xfrm>
        </p:spPr>
        <p:txBody>
          <a:bodyPr/>
          <a:lstStyle/>
          <a:p>
            <a:pPr marL="609600" indent="-609600">
              <a:buFontTx/>
              <a:buNone/>
            </a:pPr>
            <a:r>
              <a:rPr lang="en-US" sz="3600">
                <a:latin typeface="Arial" charset="0"/>
                <a:ea typeface="ヒラギノ角ゴ Pro W3" charset="0"/>
                <a:cs typeface="ヒラギノ角ゴ Pro W3" charset="0"/>
              </a:rPr>
              <a:t>Which of the following is a statement of charge conservation?</a:t>
            </a:r>
            <a:endParaRPr lang="en-US">
              <a:latin typeface="Arial" charset="0"/>
              <a:ea typeface="ヒラギノ角ゴ Pro W3" charset="0"/>
              <a:cs typeface="ヒラギノ角ゴ Pro W3" charset="0"/>
            </a:endParaRPr>
          </a:p>
          <a:p>
            <a:pPr marL="609600" indent="-609600">
              <a:buFontTx/>
              <a:buNone/>
            </a:pPr>
            <a:endParaRPr lang="en-US">
              <a:latin typeface="Arial" charset="0"/>
              <a:ea typeface="ヒラギノ角ゴ Pro W3" charset="0"/>
              <a:cs typeface="ヒラギノ角ゴ Pro W3" charset="0"/>
            </a:endParaRPr>
          </a:p>
        </p:txBody>
      </p:sp>
      <p:sp>
        <p:nvSpPr>
          <p:cNvPr id="69635" name="Text Box 4"/>
          <p:cNvSpPr txBox="1">
            <a:spLocks noChangeArrowheads="1"/>
          </p:cNvSpPr>
          <p:nvPr/>
        </p:nvSpPr>
        <p:spPr bwMode="auto">
          <a:xfrm>
            <a:off x="230188" y="1628775"/>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r>
              <a:rPr lang="en-US" sz="3200" b="0"/>
              <a:t>A)</a:t>
            </a:r>
          </a:p>
        </p:txBody>
      </p:sp>
      <p:sp>
        <p:nvSpPr>
          <p:cNvPr id="69636" name="Text Box 5"/>
          <p:cNvSpPr txBox="1">
            <a:spLocks noChangeArrowheads="1"/>
          </p:cNvSpPr>
          <p:nvPr/>
        </p:nvSpPr>
        <p:spPr bwMode="auto">
          <a:xfrm>
            <a:off x="5103813" y="1682750"/>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r>
              <a:rPr lang="en-US" sz="3200" b="0"/>
              <a:t>B)</a:t>
            </a:r>
          </a:p>
        </p:txBody>
      </p:sp>
      <p:sp>
        <p:nvSpPr>
          <p:cNvPr id="69637" name="Text Box 6"/>
          <p:cNvSpPr txBox="1">
            <a:spLocks noChangeArrowheads="1"/>
          </p:cNvSpPr>
          <p:nvPr/>
        </p:nvSpPr>
        <p:spPr bwMode="auto">
          <a:xfrm>
            <a:off x="225425" y="2943225"/>
            <a:ext cx="612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r>
              <a:rPr lang="en-US" sz="3200" b="0"/>
              <a:t>C)</a:t>
            </a:r>
          </a:p>
        </p:txBody>
      </p:sp>
      <p:sp>
        <p:nvSpPr>
          <p:cNvPr id="69638" name="Text Box 7"/>
          <p:cNvSpPr txBox="1">
            <a:spLocks noChangeArrowheads="1"/>
          </p:cNvSpPr>
          <p:nvPr/>
        </p:nvSpPr>
        <p:spPr bwMode="auto">
          <a:xfrm>
            <a:off x="5308600" y="3040063"/>
            <a:ext cx="6127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r>
              <a:rPr lang="en-US" sz="3200" b="0"/>
              <a:t>D)</a:t>
            </a:r>
          </a:p>
        </p:txBody>
      </p:sp>
      <p:sp>
        <p:nvSpPr>
          <p:cNvPr id="69639" name="Text Box 8"/>
          <p:cNvSpPr txBox="1">
            <a:spLocks noChangeArrowheads="1"/>
          </p:cNvSpPr>
          <p:nvPr/>
        </p:nvSpPr>
        <p:spPr bwMode="auto">
          <a:xfrm>
            <a:off x="277813" y="4252913"/>
            <a:ext cx="82581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r>
              <a:rPr lang="en-US" sz="3200" b="0" dirty="0"/>
              <a:t>E) Not </a:t>
            </a:r>
            <a:r>
              <a:rPr lang="en-US" sz="3200" b="0" dirty="0" smtClean="0"/>
              <a:t>sure</a:t>
            </a:r>
            <a:endParaRPr lang="en-US" sz="3200" b="0" dirty="0"/>
          </a:p>
        </p:txBody>
      </p:sp>
      <p:graphicFrame>
        <p:nvGraphicFramePr>
          <p:cNvPr id="69640" name="Object 9"/>
          <p:cNvGraphicFramePr>
            <a:graphicFrameLocks noChangeAspect="1"/>
          </p:cNvGraphicFramePr>
          <p:nvPr>
            <p:extLst>
              <p:ext uri="{D42A27DB-BD31-4B8C-83A1-F6EECF244321}">
                <p14:modId xmlns:p14="http://schemas.microsoft.com/office/powerpoint/2010/main" val="1727356564"/>
              </p:ext>
            </p:extLst>
          </p:nvPr>
        </p:nvGraphicFramePr>
        <p:xfrm>
          <a:off x="5864225" y="2646363"/>
          <a:ext cx="3124200" cy="1193800"/>
        </p:xfrm>
        <a:graphic>
          <a:graphicData uri="http://schemas.openxmlformats.org/presentationml/2006/ole">
            <mc:AlternateContent xmlns:mc="http://schemas.openxmlformats.org/markup-compatibility/2006">
              <mc:Choice xmlns:v="urn:schemas-microsoft-com:vml" Requires="v">
                <p:oleObj spid="_x0000_s408594" name="Equation" r:id="rId4" imgW="1028700" imgH="393700" progId="Equation.3">
                  <p:embed/>
                </p:oleObj>
              </mc:Choice>
              <mc:Fallback>
                <p:oleObj name="Equation" r:id="rId4" imgW="1028700" imgH="393700" progId="Equation.3">
                  <p:embed/>
                  <p:pic>
                    <p:nvPicPr>
                      <p:cNvPr id="0" name=""/>
                      <p:cNvPicPr>
                        <a:picLocks noChangeAspect="1" noChangeArrowheads="1"/>
                      </p:cNvPicPr>
                      <p:nvPr/>
                    </p:nvPicPr>
                    <p:blipFill>
                      <a:blip r:embed="rId5"/>
                      <a:srcRect/>
                      <a:stretch>
                        <a:fillRect/>
                      </a:stretch>
                    </p:blipFill>
                    <p:spPr bwMode="auto">
                      <a:xfrm>
                        <a:off x="5864225" y="2646363"/>
                        <a:ext cx="3124200"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9641" name="Object 10"/>
          <p:cNvGraphicFramePr>
            <a:graphicFrameLocks noChangeAspect="1"/>
          </p:cNvGraphicFramePr>
          <p:nvPr>
            <p:extLst>
              <p:ext uri="{D42A27DB-BD31-4B8C-83A1-F6EECF244321}">
                <p14:modId xmlns:p14="http://schemas.microsoft.com/office/powerpoint/2010/main" val="3359401639"/>
              </p:ext>
            </p:extLst>
          </p:nvPr>
        </p:nvGraphicFramePr>
        <p:xfrm>
          <a:off x="823913" y="2744788"/>
          <a:ext cx="3667125" cy="1114425"/>
        </p:xfrm>
        <a:graphic>
          <a:graphicData uri="http://schemas.openxmlformats.org/presentationml/2006/ole">
            <mc:AlternateContent xmlns:mc="http://schemas.openxmlformats.org/markup-compatibility/2006">
              <mc:Choice xmlns:v="urn:schemas-microsoft-com:vml" Requires="v">
                <p:oleObj spid="_x0000_s408595" name="Equation" r:id="rId6" imgW="1295400" imgH="393700" progId="Equation.3">
                  <p:embed/>
                </p:oleObj>
              </mc:Choice>
              <mc:Fallback>
                <p:oleObj name="Equation" r:id="rId6" imgW="1295400" imgH="393700" progId="Equation.3">
                  <p:embed/>
                  <p:pic>
                    <p:nvPicPr>
                      <p:cNvPr id="0" name=""/>
                      <p:cNvPicPr>
                        <a:picLocks noChangeAspect="1" noChangeArrowheads="1"/>
                      </p:cNvPicPr>
                      <p:nvPr/>
                    </p:nvPicPr>
                    <p:blipFill>
                      <a:blip r:embed="rId7"/>
                      <a:srcRect/>
                      <a:stretch>
                        <a:fillRect/>
                      </a:stretch>
                    </p:blipFill>
                    <p:spPr bwMode="auto">
                      <a:xfrm>
                        <a:off x="823913" y="2744788"/>
                        <a:ext cx="366712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9642" name="Object 11"/>
          <p:cNvGraphicFramePr>
            <a:graphicFrameLocks noChangeAspect="1"/>
          </p:cNvGraphicFramePr>
          <p:nvPr>
            <p:extLst>
              <p:ext uri="{D42A27DB-BD31-4B8C-83A1-F6EECF244321}">
                <p14:modId xmlns:p14="http://schemas.microsoft.com/office/powerpoint/2010/main" val="2098411905"/>
              </p:ext>
            </p:extLst>
          </p:nvPr>
        </p:nvGraphicFramePr>
        <p:xfrm>
          <a:off x="5912908" y="1394354"/>
          <a:ext cx="2090738" cy="1044575"/>
        </p:xfrm>
        <a:graphic>
          <a:graphicData uri="http://schemas.openxmlformats.org/presentationml/2006/ole">
            <mc:AlternateContent xmlns:mc="http://schemas.openxmlformats.org/markup-compatibility/2006">
              <mc:Choice xmlns:v="urn:schemas-microsoft-com:vml" Requires="v">
                <p:oleObj spid="_x0000_s408596" name="Equation" r:id="rId8" imgW="787400" imgH="393700" progId="Equation.DSMT4">
                  <p:embed/>
                </p:oleObj>
              </mc:Choice>
              <mc:Fallback>
                <p:oleObj name="Equation" r:id="rId8" imgW="787400" imgH="3937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12908" y="1394354"/>
                        <a:ext cx="2090738"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9643" name="Rectangle 13"/>
          <p:cNvSpPr>
            <a:spLocks noChangeArrowheads="1"/>
          </p:cNvSpPr>
          <p:nvPr/>
        </p:nvSpPr>
        <p:spPr bwMode="auto">
          <a:xfrm>
            <a:off x="166688" y="225425"/>
            <a:ext cx="677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t>5.10</a:t>
            </a:r>
          </a:p>
        </p:txBody>
      </p:sp>
      <p:graphicFrame>
        <p:nvGraphicFramePr>
          <p:cNvPr id="69644" name="Object 14"/>
          <p:cNvGraphicFramePr>
            <a:graphicFrameLocks noChangeAspect="1"/>
          </p:cNvGraphicFramePr>
          <p:nvPr>
            <p:extLst>
              <p:ext uri="{D42A27DB-BD31-4B8C-83A1-F6EECF244321}">
                <p14:modId xmlns:p14="http://schemas.microsoft.com/office/powerpoint/2010/main" val="551880364"/>
              </p:ext>
            </p:extLst>
          </p:nvPr>
        </p:nvGraphicFramePr>
        <p:xfrm>
          <a:off x="1295400" y="1420813"/>
          <a:ext cx="1795463" cy="1112837"/>
        </p:xfrm>
        <a:graphic>
          <a:graphicData uri="http://schemas.openxmlformats.org/presentationml/2006/ole">
            <mc:AlternateContent xmlns:mc="http://schemas.openxmlformats.org/markup-compatibility/2006">
              <mc:Choice xmlns:v="urn:schemas-microsoft-com:vml" Requires="v">
                <p:oleObj spid="_x0000_s408597" name="Equation" r:id="rId10" imgW="635000" imgH="393700" progId="Equation.3">
                  <p:embed/>
                </p:oleObj>
              </mc:Choice>
              <mc:Fallback>
                <p:oleObj name="Equation" r:id="rId10" imgW="635000" imgH="393700" progId="Equation.3">
                  <p:embed/>
                  <p:pic>
                    <p:nvPicPr>
                      <p:cNvPr id="0" name=""/>
                      <p:cNvPicPr>
                        <a:picLocks noChangeAspect="1" noChangeArrowheads="1"/>
                      </p:cNvPicPr>
                      <p:nvPr/>
                    </p:nvPicPr>
                    <p:blipFill>
                      <a:blip r:embed="rId11"/>
                      <a:srcRect/>
                      <a:stretch>
                        <a:fillRect/>
                      </a:stretch>
                    </p:blipFill>
                    <p:spPr bwMode="auto">
                      <a:xfrm>
                        <a:off x="1295400" y="1420813"/>
                        <a:ext cx="1795463" cy="111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7567486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TextBox 3"/>
          <p:cNvSpPr txBox="1">
            <a:spLocks noChangeArrowheads="1"/>
          </p:cNvSpPr>
          <p:nvPr/>
        </p:nvSpPr>
        <p:spPr bwMode="auto">
          <a:xfrm>
            <a:off x="457200" y="457200"/>
            <a:ext cx="830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b="1">
                <a:solidFill>
                  <a:schemeClr val="tx1"/>
                </a:solidFill>
                <a:latin typeface="Arial" charset="0"/>
                <a:ea typeface="ヒラギノ角ゴ Pro W3" charset="0"/>
                <a:cs typeface="ヒラギノ角ゴ Pro W3" charset="0"/>
              </a:defRPr>
            </a:lvl1pPr>
            <a:lvl2pPr marL="37931725" indent="-37474525" defTabSz="457200">
              <a:defRPr sz="2400" b="1">
                <a:solidFill>
                  <a:schemeClr val="tx1"/>
                </a:solidFill>
                <a:latin typeface="Arial" charset="0"/>
                <a:ea typeface="ヒラギノ角ゴ Pro W3" charset="0"/>
                <a:cs typeface="ヒラギノ角ゴ Pro W3" charset="0"/>
              </a:defRPr>
            </a:lvl2pPr>
            <a:lvl3pPr>
              <a:defRPr sz="2400" b="1">
                <a:solidFill>
                  <a:schemeClr val="tx1"/>
                </a:solidFill>
                <a:latin typeface="Arial" charset="0"/>
                <a:ea typeface="ヒラギノ角ゴ Pro W3" charset="0"/>
                <a:cs typeface="ヒラギノ角ゴ Pro W3" charset="0"/>
              </a:defRPr>
            </a:lvl3pPr>
            <a:lvl4pPr>
              <a:defRPr sz="2400" b="1">
                <a:solidFill>
                  <a:schemeClr val="tx1"/>
                </a:solidFill>
                <a:latin typeface="Arial" charset="0"/>
                <a:ea typeface="ヒラギノ角ゴ Pro W3" charset="0"/>
                <a:cs typeface="ヒラギノ角ゴ Pro W3" charset="0"/>
              </a:defRPr>
            </a:lvl4pPr>
            <a:lvl5pPr>
              <a:defRPr sz="2400" b="1">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gn="ctr" eaLnBrk="1" hangingPunct="1"/>
            <a:r>
              <a:rPr lang="en-US" sz="3600" b="0">
                <a:ea typeface="ＭＳ Ｐゴシック" charset="0"/>
                <a:cs typeface="ＭＳ Ｐゴシック" charset="0"/>
              </a:rPr>
              <a:t>Is the total net charge in the universe conserved? How about the total mass?</a:t>
            </a:r>
          </a:p>
        </p:txBody>
      </p:sp>
      <p:sp>
        <p:nvSpPr>
          <p:cNvPr id="52227" name="TextBox 4"/>
          <p:cNvSpPr txBox="1">
            <a:spLocks noChangeArrowheads="1"/>
          </p:cNvSpPr>
          <p:nvPr/>
        </p:nvSpPr>
        <p:spPr bwMode="auto">
          <a:xfrm>
            <a:off x="304800" y="2667000"/>
            <a:ext cx="848042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defTabSz="457200">
              <a:defRPr sz="2400" b="1">
                <a:solidFill>
                  <a:schemeClr val="tx1"/>
                </a:solidFill>
                <a:latin typeface="Arial" charset="0"/>
                <a:ea typeface="ヒラギノ角ゴ Pro W3" charset="0"/>
                <a:cs typeface="ヒラギノ角ゴ Pro W3" charset="0"/>
              </a:defRPr>
            </a:lvl1pPr>
            <a:lvl2pPr marL="37931725" indent="-37474525" defTabSz="457200">
              <a:defRPr sz="2400" b="1">
                <a:solidFill>
                  <a:schemeClr val="tx1"/>
                </a:solidFill>
                <a:latin typeface="Arial" charset="0"/>
                <a:ea typeface="ヒラギノ角ゴ Pro W3" charset="0"/>
                <a:cs typeface="ヒラギノ角ゴ Pro W3" charset="0"/>
              </a:defRPr>
            </a:lvl2pPr>
            <a:lvl3pPr>
              <a:defRPr sz="2400" b="1">
                <a:solidFill>
                  <a:schemeClr val="tx1"/>
                </a:solidFill>
                <a:latin typeface="Arial" charset="0"/>
                <a:ea typeface="ヒラギノ角ゴ Pro W3" charset="0"/>
                <a:cs typeface="ヒラギノ角ゴ Pro W3" charset="0"/>
              </a:defRPr>
            </a:lvl3pPr>
            <a:lvl4pPr>
              <a:defRPr sz="2400" b="1">
                <a:solidFill>
                  <a:schemeClr val="tx1"/>
                </a:solidFill>
                <a:latin typeface="Arial" charset="0"/>
                <a:ea typeface="ヒラギノ角ゴ Pro W3" charset="0"/>
                <a:cs typeface="ヒラギノ角ゴ Pro W3" charset="0"/>
              </a:defRPr>
            </a:lvl4pPr>
            <a:lvl5pPr>
              <a:defRPr sz="2400" b="1">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eaLnBrk="1" hangingPunct="1">
              <a:buFontTx/>
              <a:buAutoNum type="alphaUcParenR"/>
            </a:pPr>
            <a:r>
              <a:rPr lang="en-US" sz="2600" b="0">
                <a:ea typeface="ＭＳ Ｐゴシック" charset="0"/>
                <a:cs typeface="ＭＳ Ｐゴシック" charset="0"/>
              </a:rPr>
              <a:t> Charge is conserved; total mass is conserved</a:t>
            </a:r>
          </a:p>
          <a:p>
            <a:pPr eaLnBrk="1" hangingPunct="1">
              <a:buFontTx/>
              <a:buAutoNum type="alphaUcParenR"/>
            </a:pPr>
            <a:r>
              <a:rPr lang="en-US" sz="2600" b="0">
                <a:ea typeface="ＭＳ Ｐゴシック" charset="0"/>
                <a:cs typeface="ＭＳ Ｐゴシック" charset="0"/>
              </a:rPr>
              <a:t> Charge is conserved; total mass is not conserved</a:t>
            </a:r>
          </a:p>
          <a:p>
            <a:pPr eaLnBrk="1" hangingPunct="1">
              <a:buFontTx/>
              <a:buAutoNum type="alphaUcParenR"/>
            </a:pPr>
            <a:r>
              <a:rPr lang="en-US" sz="2600" b="0">
                <a:ea typeface="ＭＳ Ｐゴシック" charset="0"/>
                <a:cs typeface="ＭＳ Ｐゴシック" charset="0"/>
              </a:rPr>
              <a:t> Charge is not conserved; total mass is conserved</a:t>
            </a:r>
          </a:p>
          <a:p>
            <a:pPr eaLnBrk="1" hangingPunct="1">
              <a:buFontTx/>
              <a:buAutoNum type="alphaUcParenR"/>
            </a:pPr>
            <a:r>
              <a:rPr lang="en-US" sz="2600" b="0">
                <a:ea typeface="ＭＳ Ｐゴシック" charset="0"/>
                <a:cs typeface="ＭＳ Ｐゴシック" charset="0"/>
              </a:rPr>
              <a:t> Charge is not conserved; total mass is not conserved</a:t>
            </a:r>
          </a:p>
          <a:p>
            <a:pPr eaLnBrk="1" hangingPunct="1">
              <a:buFontTx/>
              <a:buAutoNum type="alphaUcParenR"/>
            </a:pPr>
            <a:r>
              <a:rPr lang="en-US" sz="2600" b="0">
                <a:ea typeface="ＭＳ Ｐゴシック" charset="0"/>
                <a:cs typeface="ＭＳ Ｐゴシック" charset="0"/>
              </a:rPr>
              <a:t> Dude! How should I know?</a:t>
            </a:r>
          </a:p>
        </p:txBody>
      </p:sp>
    </p:spTree>
    <p:extLst>
      <p:ext uri="{BB962C8B-B14F-4D97-AF65-F5344CB8AC3E}">
        <p14:creationId xmlns:p14="http://schemas.microsoft.com/office/powerpoint/2010/main" val="3817422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304800" y="76200"/>
            <a:ext cx="8620125" cy="1905000"/>
          </a:xfrm>
        </p:spPr>
        <p:txBody>
          <a:bodyPr/>
          <a:lstStyle/>
          <a:p>
            <a:pPr algn="l" eaLnBrk="1" hangingPunct="1"/>
            <a:r>
              <a:rPr lang="en-US" sz="2800">
                <a:latin typeface="Arial" charset="0"/>
                <a:ea typeface="ヒラギノ角ゴ Pro W3" charset="0"/>
                <a:cs typeface="ヒラギノ角ゴ Pro W3" charset="0"/>
              </a:rPr>
              <a:t>Until now, you have been told that magnetic fields loop around a current carrying wire. But how do you know that there are no other components? Show (mathematically) which of the below B-field components are/not possible.</a:t>
            </a:r>
          </a:p>
        </p:txBody>
      </p:sp>
      <p:pic>
        <p:nvPicPr>
          <p:cNvPr id="5017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32000"/>
            <a:ext cx="86201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87434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atin typeface="Arial" charset="0"/>
                <a:ea typeface="ヒラギノ角ゴ Pro W3" charset="0"/>
                <a:cs typeface="ヒラギノ角ゴ Pro W3" charset="0"/>
              </a:rPr>
              <a:t>Discussion</a:t>
            </a:r>
          </a:p>
        </p:txBody>
      </p:sp>
      <p:sp>
        <p:nvSpPr>
          <p:cNvPr id="54275" name="Rectangle 3"/>
          <p:cNvSpPr>
            <a:spLocks noGrp="1" noChangeArrowheads="1"/>
          </p:cNvSpPr>
          <p:nvPr>
            <p:ph type="body" idx="1"/>
          </p:nvPr>
        </p:nvSpPr>
        <p:spPr/>
        <p:txBody>
          <a:bodyPr/>
          <a:lstStyle/>
          <a:p>
            <a:pPr eaLnBrk="1" hangingPunct="1"/>
            <a:r>
              <a:rPr lang="en-US">
                <a:latin typeface="Arial" charset="0"/>
                <a:ea typeface="ヒラギノ角ゴ Pro W3" charset="0"/>
                <a:cs typeface="ヒラギノ角ゴ Pro W3" charset="0"/>
              </a:rPr>
              <a:t>Why does B follow the right hand rule?  Is it contained in Ampere</a:t>
            </a:r>
            <a:r>
              <a:rPr lang="ja-JP" altLang="en-US">
                <a:latin typeface="Arial" charset="0"/>
                <a:ea typeface="ヒラギノ角ゴ Pro W3" charset="0"/>
                <a:cs typeface="ヒラギノ角ゴ Pro W3" charset="0"/>
              </a:rPr>
              <a:t>’</a:t>
            </a:r>
            <a:r>
              <a:rPr lang="en-US">
                <a:latin typeface="Arial" charset="0"/>
                <a:ea typeface="ヒラギノ角ゴ Pro W3" charset="0"/>
                <a:cs typeface="ヒラギノ角ゴ Pro W3" charset="0"/>
              </a:rPr>
              <a:t>s Law?</a:t>
            </a:r>
          </a:p>
          <a:p>
            <a:pPr eaLnBrk="1" hangingPunct="1"/>
            <a:r>
              <a:rPr lang="en-US">
                <a:latin typeface="Arial" charset="0"/>
                <a:ea typeface="ヒラギノ角ゴ Pro W3" charset="0"/>
                <a:cs typeface="ヒラギノ角ゴ Pro W3" charset="0"/>
              </a:rPr>
              <a:t>When you find the B field for a point in space near a long current carrying wire, what *could* B depend on? Given the form of Biot-Savart law, what would you GUESS?</a:t>
            </a:r>
          </a:p>
        </p:txBody>
      </p:sp>
    </p:spTree>
    <p:extLst>
      <p:ext uri="{BB962C8B-B14F-4D97-AF65-F5344CB8AC3E}">
        <p14:creationId xmlns:p14="http://schemas.microsoft.com/office/powerpoint/2010/main" val="1812155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idx="4294967295"/>
          </p:nvPr>
        </p:nvSpPr>
        <p:spPr/>
        <p:txBody>
          <a:bodyPr/>
          <a:lstStyle/>
          <a:p>
            <a:pPr eaLnBrk="1" hangingPunct="1"/>
            <a:r>
              <a:rPr lang="en-US">
                <a:latin typeface="Arial" charset="0"/>
                <a:ea typeface="ヒラギノ角ゴ Pro W3" charset="0"/>
                <a:cs typeface="ヒラギノ角ゴ Pro W3" charset="0"/>
              </a:rPr>
              <a:t>Class Activities:  current (1)</a:t>
            </a:r>
          </a:p>
        </p:txBody>
      </p:sp>
      <p:graphicFrame>
        <p:nvGraphicFramePr>
          <p:cNvPr id="29698" name="Object 2"/>
          <p:cNvGraphicFramePr>
            <a:graphicFrameLocks noChangeAspect="1"/>
          </p:cNvGraphicFramePr>
          <p:nvPr/>
        </p:nvGraphicFramePr>
        <p:xfrm>
          <a:off x="1150938" y="2082800"/>
          <a:ext cx="7315200" cy="3903663"/>
        </p:xfrm>
        <a:graphic>
          <a:graphicData uri="http://schemas.openxmlformats.org/presentationml/2006/ole">
            <mc:AlternateContent xmlns:mc="http://schemas.openxmlformats.org/markup-compatibility/2006">
              <mc:Choice xmlns:v="urn:schemas-microsoft-com:vml" Requires="v">
                <p:oleObj spid="_x0000_s482305" name="Document" r:id="rId4" imgW="5486400" imgH="2929128" progId="Word.Document.8">
                  <p:embed/>
                </p:oleObj>
              </mc:Choice>
              <mc:Fallback>
                <p:oleObj name="Document" r:id="rId4" imgW="5486400" imgH="2929128"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938" y="2082800"/>
                        <a:ext cx="7315200" cy="3903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080294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idx="4294967295"/>
          </p:nvPr>
        </p:nvSpPr>
        <p:spPr>
          <a:xfrm>
            <a:off x="390525" y="0"/>
            <a:ext cx="2373313" cy="4159250"/>
          </a:xfrm>
        </p:spPr>
        <p:txBody>
          <a:bodyPr/>
          <a:lstStyle/>
          <a:p>
            <a:pPr eaLnBrk="1" hangingPunct="1"/>
            <a:r>
              <a:rPr lang="en-US">
                <a:latin typeface="Arial" charset="0"/>
                <a:ea typeface="ヒラギノ角ゴ Pro W3" charset="0"/>
                <a:cs typeface="ヒラギノ角ゴ Pro W3" charset="0"/>
              </a:rPr>
              <a:t>Class Activities:  Current (2)</a:t>
            </a:r>
          </a:p>
        </p:txBody>
      </p:sp>
      <p:graphicFrame>
        <p:nvGraphicFramePr>
          <p:cNvPr id="31746" name="Object 2"/>
          <p:cNvGraphicFramePr>
            <a:graphicFrameLocks noChangeAspect="1"/>
          </p:cNvGraphicFramePr>
          <p:nvPr/>
        </p:nvGraphicFramePr>
        <p:xfrm>
          <a:off x="2959100" y="498475"/>
          <a:ext cx="6184900" cy="5981700"/>
        </p:xfrm>
        <a:graphic>
          <a:graphicData uri="http://schemas.openxmlformats.org/presentationml/2006/ole">
            <mc:AlternateContent xmlns:mc="http://schemas.openxmlformats.org/markup-compatibility/2006">
              <mc:Choice xmlns:v="urn:schemas-microsoft-com:vml" Requires="v">
                <p:oleObj spid="_x0000_s484353" name="Document" r:id="rId4" imgW="5486400" imgH="5306568" progId="Word.Document.8">
                  <p:embed/>
                </p:oleObj>
              </mc:Choice>
              <mc:Fallback>
                <p:oleObj name="Document" r:id="rId4" imgW="5486400" imgH="5306568"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9100" y="498475"/>
                        <a:ext cx="6184900" cy="598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278965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685800" y="0"/>
            <a:ext cx="7772400" cy="762000"/>
          </a:xfrm>
        </p:spPr>
        <p:txBody>
          <a:bodyPr/>
          <a:lstStyle/>
          <a:p>
            <a:pPr eaLnBrk="1" hangingPunct="1"/>
            <a:r>
              <a:rPr lang="en-US" sz="3600">
                <a:solidFill>
                  <a:schemeClr val="bg1"/>
                </a:solidFill>
                <a:latin typeface="Arial" charset="0"/>
                <a:ea typeface="ヒラギノ角ゴ Pro W3" charset="0"/>
                <a:cs typeface="ヒラギノ角ゴ Pro W3" charset="0"/>
              </a:rPr>
              <a:t>Current through a Wire</a:t>
            </a:r>
          </a:p>
        </p:txBody>
      </p:sp>
      <p:sp>
        <p:nvSpPr>
          <p:cNvPr id="33795" name="Rectangle 3"/>
          <p:cNvSpPr>
            <a:spLocks noGrp="1" noChangeArrowheads="1"/>
          </p:cNvSpPr>
          <p:nvPr>
            <p:ph type="body" idx="4294967295"/>
          </p:nvPr>
        </p:nvSpPr>
        <p:spPr>
          <a:xfrm>
            <a:off x="152400" y="228600"/>
            <a:ext cx="8305800" cy="6400800"/>
          </a:xfrm>
          <a:noFill/>
        </p:spPr>
        <p:txBody>
          <a:bodyPr/>
          <a:lstStyle/>
          <a:p>
            <a:pPr marL="609600" indent="-609600" eaLnBrk="1" hangingPunct="1">
              <a:buFontTx/>
              <a:buNone/>
            </a:pPr>
            <a:r>
              <a:rPr lang="en-US" sz="3600">
                <a:latin typeface="Arial" charset="0"/>
                <a:ea typeface="ヒラギノ角ゴ Pro W3" charset="0"/>
                <a:cs typeface="ヒラギノ角ゴ Pro W3" charset="0"/>
              </a:rPr>
              <a:t>A student argues that the current through a wire flows throughout its volume, you:</a:t>
            </a:r>
            <a:endParaRPr lang="en-US">
              <a:latin typeface="Arial" charset="0"/>
              <a:ea typeface="ヒラギノ角ゴ Pro W3" charset="0"/>
              <a:cs typeface="ヒラギノ角ゴ Pro W3" charset="0"/>
            </a:endParaRPr>
          </a:p>
          <a:p>
            <a:pPr marL="609600" indent="-609600" eaLnBrk="1" hangingPunct="1">
              <a:buFontTx/>
              <a:buAutoNum type="alphaUcParenR"/>
            </a:pPr>
            <a:r>
              <a:rPr lang="en-US" sz="3200">
                <a:latin typeface="Arial" charset="0"/>
                <a:ea typeface="ヒラギノ角ゴ Pro W3" charset="0"/>
                <a:cs typeface="ヒラギノ角ゴ Pro W3" charset="0"/>
              </a:rPr>
              <a:t>Agree, resistance is inversely proportional to cross sectional area, not circumference</a:t>
            </a:r>
          </a:p>
          <a:p>
            <a:pPr marL="609600" indent="-609600" eaLnBrk="1" hangingPunct="1">
              <a:buFontTx/>
              <a:buAutoNum type="alphaUcParenR"/>
            </a:pPr>
            <a:r>
              <a:rPr lang="en-US" sz="3200">
                <a:latin typeface="Arial" charset="0"/>
                <a:ea typeface="ヒラギノ角ゴ Pro W3" charset="0"/>
                <a:cs typeface="ヒラギノ角ゴ Pro W3" charset="0"/>
              </a:rPr>
              <a:t>Disagree, it must flow only on the surface of the wire because the negative charges repel each other</a:t>
            </a:r>
          </a:p>
          <a:p>
            <a:pPr marL="609600" indent="-609600" eaLnBrk="1" hangingPunct="1">
              <a:buFontTx/>
              <a:buAutoNum type="alphaUcParenR"/>
            </a:pPr>
            <a:r>
              <a:rPr lang="en-US" sz="3200">
                <a:latin typeface="Arial" charset="0"/>
                <a:ea typeface="ヒラギノ角ゴ Pro W3" charset="0"/>
                <a:cs typeface="ヒラギノ角ゴ Pro W3" charset="0"/>
              </a:rPr>
              <a:t>Agree for different reasons</a:t>
            </a:r>
          </a:p>
          <a:p>
            <a:pPr marL="609600" indent="-609600" eaLnBrk="1" hangingPunct="1">
              <a:buFontTx/>
              <a:buAutoNum type="alphaUcParenR"/>
            </a:pPr>
            <a:r>
              <a:rPr lang="en-US" sz="3200">
                <a:latin typeface="Arial" charset="0"/>
                <a:ea typeface="ヒラギノ角ゴ Pro W3" charset="0"/>
                <a:cs typeface="ヒラギノ角ゴ Pro W3" charset="0"/>
              </a:rPr>
              <a:t>Disagree for different reasons</a:t>
            </a:r>
            <a:endParaRPr lang="en-US" sz="2800">
              <a:latin typeface="Arial" charset="0"/>
              <a:ea typeface="ヒラギノ角ゴ Pro W3" charset="0"/>
              <a:cs typeface="ヒラギノ角ゴ Pro W3" charset="0"/>
            </a:endParaRPr>
          </a:p>
          <a:p>
            <a:pPr marL="609600" indent="-609600" eaLnBrk="1" hangingPunct="1">
              <a:buFontTx/>
              <a:buAutoNum type="alphaUcParenR"/>
            </a:pPr>
            <a:endParaRPr lang="en-US" sz="280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5801509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idx="4294967295"/>
          </p:nvPr>
        </p:nvSpPr>
        <p:spPr>
          <a:xfrm>
            <a:off x="685800" y="1208088"/>
            <a:ext cx="7772400" cy="1143000"/>
          </a:xfrm>
        </p:spPr>
        <p:txBody>
          <a:bodyPr/>
          <a:lstStyle/>
          <a:p>
            <a:pPr algn="l"/>
            <a:r>
              <a:rPr lang="en-US" sz="3200">
                <a:latin typeface="Arial" charset="0"/>
                <a:ea typeface="ヒラギノ角ゴ Pro W3" charset="0"/>
                <a:cs typeface="ヒラギノ角ゴ Pro W3" charset="0"/>
              </a:rPr>
              <a:t>Positive ions flow right through a liquid, negative ions flow left.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The spatial density and speed of both ions types are identical.</a:t>
            </a:r>
            <a:br>
              <a:rPr lang="en-US" sz="3200">
                <a:latin typeface="Arial" charset="0"/>
                <a:ea typeface="ヒラギノ角ゴ Pro W3" charset="0"/>
                <a:cs typeface="ヒラギノ角ゴ Pro W3" charset="0"/>
              </a:rPr>
            </a:br>
            <a:r>
              <a:rPr lang="en-US" sz="3200">
                <a:solidFill>
                  <a:srgbClr val="0000FF"/>
                </a:solidFill>
                <a:latin typeface="Arial" charset="0"/>
                <a:ea typeface="ヒラギノ角ゴ Pro W3" charset="0"/>
                <a:cs typeface="ヒラギノ角ゴ Pro W3" charset="0"/>
              </a:rPr>
              <a:t>Is there a net current through the liquid?</a:t>
            </a:r>
            <a:endParaRPr lang="en-US">
              <a:latin typeface="Arial" charset="0"/>
              <a:ea typeface="ヒラギノ角ゴ Pro W3" charset="0"/>
              <a:cs typeface="ヒラギノ角ゴ Pro W3" charset="0"/>
            </a:endParaRPr>
          </a:p>
        </p:txBody>
      </p:sp>
      <p:sp>
        <p:nvSpPr>
          <p:cNvPr id="57346" name="Text Box 3"/>
          <p:cNvSpPr txBox="1">
            <a:spLocks noChangeArrowheads="1"/>
          </p:cNvSpPr>
          <p:nvPr/>
        </p:nvSpPr>
        <p:spPr bwMode="auto">
          <a:xfrm>
            <a:off x="790575" y="3759200"/>
            <a:ext cx="603567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200" b="0"/>
              <a:t>Yes, to the right</a:t>
            </a:r>
          </a:p>
          <a:p>
            <a:pPr>
              <a:buFont typeface="Arial" charset="0"/>
              <a:buNone/>
            </a:pPr>
            <a:r>
              <a:rPr lang="en-US" sz="3200" b="0"/>
              <a:t>B) Yes, to the left</a:t>
            </a:r>
          </a:p>
          <a:p>
            <a:pPr>
              <a:buFont typeface="Arial" charset="0"/>
              <a:buNone/>
            </a:pPr>
            <a:r>
              <a:rPr lang="en-US" sz="3200" b="0"/>
              <a:t>C) No</a:t>
            </a:r>
          </a:p>
          <a:p>
            <a:pPr>
              <a:buFont typeface="Arial" charset="0"/>
              <a:buNone/>
            </a:pPr>
            <a:r>
              <a:rPr lang="en-US" sz="3200" b="0"/>
              <a:t>D) Not enough information given</a:t>
            </a:r>
          </a:p>
        </p:txBody>
      </p:sp>
      <p:sp>
        <p:nvSpPr>
          <p:cNvPr id="57347" name="Rectangle 4"/>
          <p:cNvSpPr>
            <a:spLocks noChangeArrowheads="1"/>
          </p:cNvSpPr>
          <p:nvPr/>
        </p:nvSpPr>
        <p:spPr bwMode="auto">
          <a:xfrm>
            <a:off x="63500" y="390525"/>
            <a:ext cx="53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t>5.5</a:t>
            </a:r>
          </a:p>
        </p:txBody>
      </p:sp>
    </p:spTree>
    <p:extLst>
      <p:ext uri="{BB962C8B-B14F-4D97-AF65-F5344CB8AC3E}">
        <p14:creationId xmlns:p14="http://schemas.microsoft.com/office/powerpoint/2010/main" val="34584415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Box 1"/>
          <p:cNvSpPr txBox="1">
            <a:spLocks noChangeArrowheads="1"/>
          </p:cNvSpPr>
          <p:nvPr/>
        </p:nvSpPr>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endParaRPr lang="en-US" sz="4000" b="0"/>
          </a:p>
          <a:p>
            <a:endParaRPr lang="en-US" b="0"/>
          </a:p>
        </p:txBody>
      </p:sp>
      <p:sp>
        <p:nvSpPr>
          <p:cNvPr id="59394" name="TextBox 2"/>
          <p:cNvSpPr txBox="1">
            <a:spLocks noChangeArrowheads="1"/>
          </p:cNvSpPr>
          <p:nvPr/>
        </p:nvSpPr>
        <p:spPr bwMode="auto">
          <a:xfrm>
            <a:off x="606425" y="3697288"/>
            <a:ext cx="7931150"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nSpc>
                <a:spcPct val="150000"/>
              </a:lnSpc>
            </a:pPr>
            <a:r>
              <a:rPr lang="en-US" sz="3600" b="0" dirty="0"/>
              <a:t>A)                          B) </a:t>
            </a:r>
          </a:p>
          <a:p>
            <a:pPr>
              <a:lnSpc>
                <a:spcPct val="150000"/>
              </a:lnSpc>
            </a:pPr>
            <a:r>
              <a:rPr lang="en-US" sz="3600" b="0" dirty="0"/>
              <a:t>C)				D)</a:t>
            </a:r>
          </a:p>
          <a:p>
            <a:pPr>
              <a:lnSpc>
                <a:spcPct val="150000"/>
              </a:lnSpc>
            </a:pPr>
            <a:r>
              <a:rPr lang="en-US" sz="3600" b="0" dirty="0"/>
              <a:t>E) None of the </a:t>
            </a:r>
            <a:r>
              <a:rPr lang="en-US" sz="3600" b="0" dirty="0" smtClean="0"/>
              <a:t>above ! </a:t>
            </a:r>
            <a:endParaRPr lang="en-US" sz="3600" b="0" dirty="0"/>
          </a:p>
        </p:txBody>
      </p:sp>
      <p:graphicFrame>
        <p:nvGraphicFramePr>
          <p:cNvPr id="59395" name="Object 2"/>
          <p:cNvGraphicFramePr>
            <a:graphicFrameLocks noChangeAspect="1"/>
          </p:cNvGraphicFramePr>
          <p:nvPr/>
        </p:nvGraphicFramePr>
        <p:xfrm>
          <a:off x="1419225" y="3892550"/>
          <a:ext cx="1562100" cy="495300"/>
        </p:xfrm>
        <a:graphic>
          <a:graphicData uri="http://schemas.openxmlformats.org/presentationml/2006/ole">
            <mc:AlternateContent xmlns:mc="http://schemas.openxmlformats.org/markup-compatibility/2006">
              <mc:Choice xmlns:v="urn:schemas-microsoft-com:vml" Requires="v">
                <p:oleObj spid="_x0000_s395282" name="Equation" r:id="rId4" imgW="520700" imgH="165100" progId="Equation.3">
                  <p:embed/>
                </p:oleObj>
              </mc:Choice>
              <mc:Fallback>
                <p:oleObj name="Equation" r:id="rId4" imgW="520700" imgH="165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9225" y="3892550"/>
                        <a:ext cx="15621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9396" name="Object 3"/>
          <p:cNvGraphicFramePr>
            <a:graphicFrameLocks noChangeAspect="1"/>
          </p:cNvGraphicFramePr>
          <p:nvPr/>
        </p:nvGraphicFramePr>
        <p:xfrm>
          <a:off x="5246688" y="4016375"/>
          <a:ext cx="1433512" cy="428625"/>
        </p:xfrm>
        <a:graphic>
          <a:graphicData uri="http://schemas.openxmlformats.org/presentationml/2006/ole">
            <mc:AlternateContent xmlns:mc="http://schemas.openxmlformats.org/markup-compatibility/2006">
              <mc:Choice xmlns:v="urn:schemas-microsoft-com:vml" Requires="v">
                <p:oleObj spid="_x0000_s395283" name="Equation" r:id="rId6" imgW="469900" imgH="139700" progId="Equation.3">
                  <p:embed/>
                </p:oleObj>
              </mc:Choice>
              <mc:Fallback>
                <p:oleObj name="Equation" r:id="rId6" imgW="469900" imgH="139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6688" y="4016375"/>
                        <a:ext cx="1433512"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9397" name="Object 4"/>
          <p:cNvGraphicFramePr>
            <a:graphicFrameLocks noChangeAspect="1"/>
          </p:cNvGraphicFramePr>
          <p:nvPr>
            <p:extLst>
              <p:ext uri="{D42A27DB-BD31-4B8C-83A1-F6EECF244321}">
                <p14:modId xmlns:p14="http://schemas.microsoft.com/office/powerpoint/2010/main" val="2184020221"/>
              </p:ext>
            </p:extLst>
          </p:nvPr>
        </p:nvGraphicFramePr>
        <p:xfrm>
          <a:off x="1441450" y="4818063"/>
          <a:ext cx="1939925" cy="565150"/>
        </p:xfrm>
        <a:graphic>
          <a:graphicData uri="http://schemas.openxmlformats.org/presentationml/2006/ole">
            <mc:AlternateContent xmlns:mc="http://schemas.openxmlformats.org/markup-compatibility/2006">
              <mc:Choice xmlns:v="urn:schemas-microsoft-com:vml" Requires="v">
                <p:oleObj spid="_x0000_s395284" name="Equation" r:id="rId8" imgW="609600" imgH="177800" progId="Equation.3">
                  <p:embed/>
                </p:oleObj>
              </mc:Choice>
              <mc:Fallback>
                <p:oleObj name="Equation" r:id="rId8" imgW="609600" imgH="177800" progId="Equation.3">
                  <p:embed/>
                  <p:pic>
                    <p:nvPicPr>
                      <p:cNvPr id="0" name=""/>
                      <p:cNvPicPr>
                        <a:picLocks noChangeAspect="1" noChangeArrowheads="1"/>
                      </p:cNvPicPr>
                      <p:nvPr/>
                    </p:nvPicPr>
                    <p:blipFill>
                      <a:blip r:embed="rId9"/>
                      <a:srcRect/>
                      <a:stretch>
                        <a:fillRect/>
                      </a:stretch>
                    </p:blipFill>
                    <p:spPr bwMode="auto">
                      <a:xfrm>
                        <a:off x="1441450" y="4818063"/>
                        <a:ext cx="1939925"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9398" name="Object 6"/>
          <p:cNvGraphicFramePr>
            <a:graphicFrameLocks noChangeAspect="1"/>
          </p:cNvGraphicFramePr>
          <p:nvPr>
            <p:extLst>
              <p:ext uri="{D42A27DB-BD31-4B8C-83A1-F6EECF244321}">
                <p14:modId xmlns:p14="http://schemas.microsoft.com/office/powerpoint/2010/main" val="3497912849"/>
              </p:ext>
            </p:extLst>
          </p:nvPr>
        </p:nvGraphicFramePr>
        <p:xfrm>
          <a:off x="5265217" y="4719638"/>
          <a:ext cx="1447800" cy="609600"/>
        </p:xfrm>
        <a:graphic>
          <a:graphicData uri="http://schemas.openxmlformats.org/presentationml/2006/ole">
            <mc:AlternateContent xmlns:mc="http://schemas.openxmlformats.org/markup-compatibility/2006">
              <mc:Choice xmlns:v="urn:schemas-microsoft-com:vml" Requires="v">
                <p:oleObj spid="_x0000_s395285" name="Equation" r:id="rId10" imgW="482600" imgH="203200" progId="Equation.3">
                  <p:embed/>
                </p:oleObj>
              </mc:Choice>
              <mc:Fallback>
                <p:oleObj name="Equation" r:id="rId10" imgW="482600" imgH="203200" progId="Equation.3">
                  <p:embed/>
                  <p:pic>
                    <p:nvPicPr>
                      <p:cNvPr id="0" name=""/>
                      <p:cNvPicPr>
                        <a:picLocks noChangeAspect="1" noChangeArrowheads="1"/>
                      </p:cNvPicPr>
                      <p:nvPr/>
                    </p:nvPicPr>
                    <p:blipFill>
                      <a:blip r:embed="rId11"/>
                      <a:srcRect/>
                      <a:stretch>
                        <a:fillRect/>
                      </a:stretch>
                    </p:blipFill>
                    <p:spPr bwMode="auto">
                      <a:xfrm>
                        <a:off x="5265217" y="4719638"/>
                        <a:ext cx="14478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9399" name="Rectangle 8"/>
          <p:cNvSpPr>
            <a:spLocks noGrp="1" noChangeArrowheads="1"/>
          </p:cNvSpPr>
          <p:nvPr>
            <p:ph type="title" idx="4294967295"/>
          </p:nvPr>
        </p:nvSpPr>
        <p:spPr>
          <a:xfrm>
            <a:off x="771525" y="1558925"/>
            <a:ext cx="8196263" cy="1143000"/>
          </a:xfrm>
        </p:spPr>
        <p:txBody>
          <a:bodyPr/>
          <a:lstStyle/>
          <a:p>
            <a:pPr algn="l"/>
            <a:r>
              <a:rPr lang="en-US" sz="3600">
                <a:solidFill>
                  <a:schemeClr val="tx1"/>
                </a:solidFill>
                <a:latin typeface="Arial" charset="0"/>
                <a:ea typeface="ヒラギノ角ゴ Pro W3" charset="0"/>
                <a:cs typeface="ヒラギノ角ゴ Pro W3" charset="0"/>
              </a:rPr>
              <a:t>Current I flows down a wire (length L) </a:t>
            </a:r>
            <a:br>
              <a:rPr lang="en-US" sz="3600">
                <a:solidFill>
                  <a:schemeClr val="tx1"/>
                </a:solidFill>
                <a:latin typeface="Arial" charset="0"/>
                <a:ea typeface="ヒラギノ角ゴ Pro W3" charset="0"/>
                <a:cs typeface="ヒラギノ角ゴ Pro W3" charset="0"/>
              </a:rPr>
            </a:br>
            <a:r>
              <a:rPr lang="en-US" sz="3600">
                <a:solidFill>
                  <a:schemeClr val="tx1"/>
                </a:solidFill>
                <a:latin typeface="Arial" charset="0"/>
                <a:ea typeface="ヒラギノ角ゴ Pro W3" charset="0"/>
                <a:cs typeface="ヒラギノ角ゴ Pro W3" charset="0"/>
              </a:rPr>
              <a:t>with a square cross section (side </a:t>
            </a:r>
            <a:r>
              <a:rPr lang="en-US" sz="3600" i="1">
                <a:solidFill>
                  <a:schemeClr val="tx1"/>
                </a:solidFill>
                <a:latin typeface="Arial" charset="0"/>
                <a:ea typeface="ヒラギノ角ゴ Pro W3" charset="0"/>
                <a:cs typeface="ヒラギノ角ゴ Pro W3" charset="0"/>
              </a:rPr>
              <a:t>a)  </a:t>
            </a:r>
            <a:br>
              <a:rPr lang="en-US" sz="3600" i="1">
                <a:solidFill>
                  <a:schemeClr val="tx1"/>
                </a:solidFill>
                <a:latin typeface="Arial" charset="0"/>
                <a:ea typeface="ヒラギノ角ゴ Pro W3" charset="0"/>
                <a:cs typeface="ヒラギノ角ゴ Pro W3" charset="0"/>
              </a:rPr>
            </a:br>
            <a:r>
              <a:rPr lang="en-US" sz="3600">
                <a:solidFill>
                  <a:schemeClr val="tx1"/>
                </a:solidFill>
                <a:latin typeface="Arial" charset="0"/>
                <a:ea typeface="ヒラギノ角ゴ Pro W3" charset="0"/>
                <a:cs typeface="ヒラギノ角ゴ Pro W3" charset="0"/>
              </a:rPr>
              <a:t>If it is uniformly distributed over the entire wire area, </a:t>
            </a:r>
            <a:r>
              <a:rPr lang="en-US" sz="3600">
                <a:solidFill>
                  <a:srgbClr val="0000FF"/>
                </a:solidFill>
                <a:latin typeface="Arial" charset="0"/>
                <a:ea typeface="ヒラギノ角ゴ Pro W3" charset="0"/>
                <a:cs typeface="ヒラギノ角ゴ Pro W3" charset="0"/>
              </a:rPr>
              <a:t>what is the magnitude of the volume current density </a:t>
            </a:r>
            <a:r>
              <a:rPr lang="en-US" sz="3600" i="1">
                <a:solidFill>
                  <a:srgbClr val="0000FF"/>
                </a:solidFill>
                <a:latin typeface="Arial" charset="0"/>
                <a:ea typeface="ヒラギノ角ゴ Pro W3" charset="0"/>
                <a:cs typeface="ヒラギノ角ゴ Pro W3" charset="0"/>
              </a:rPr>
              <a:t>J</a:t>
            </a:r>
            <a:r>
              <a:rPr lang="en-US" sz="3600">
                <a:solidFill>
                  <a:srgbClr val="0000FF"/>
                </a:solidFill>
                <a:latin typeface="Arial" charset="0"/>
                <a:ea typeface="ヒラギノ角ゴ Pro W3" charset="0"/>
                <a:cs typeface="ヒラギノ角ゴ Pro W3" charset="0"/>
              </a:rPr>
              <a:t>?</a:t>
            </a:r>
            <a:endParaRPr lang="en-US">
              <a:latin typeface="Arial" charset="0"/>
              <a:ea typeface="ヒラギノ角ゴ Pro W3" charset="0"/>
              <a:cs typeface="ヒラギノ角ゴ Pro W3" charset="0"/>
            </a:endParaRPr>
          </a:p>
        </p:txBody>
      </p:sp>
      <p:sp>
        <p:nvSpPr>
          <p:cNvPr id="59400" name="Rectangle 9"/>
          <p:cNvSpPr>
            <a:spLocks noChangeArrowheads="1"/>
          </p:cNvSpPr>
          <p:nvPr/>
        </p:nvSpPr>
        <p:spPr bwMode="auto">
          <a:xfrm>
            <a:off x="63500" y="390525"/>
            <a:ext cx="53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t>5.7</a:t>
            </a:r>
          </a:p>
        </p:txBody>
      </p:sp>
    </p:spTree>
    <p:extLst>
      <p:ext uri="{BB962C8B-B14F-4D97-AF65-F5344CB8AC3E}">
        <p14:creationId xmlns:p14="http://schemas.microsoft.com/office/powerpoint/2010/main" val="836391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Box 1"/>
          <p:cNvSpPr txBox="1">
            <a:spLocks noChangeArrowheads="1"/>
          </p:cNvSpPr>
          <p:nvPr/>
        </p:nvSpPr>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endParaRPr lang="en-US" sz="4000" b="0"/>
          </a:p>
          <a:p>
            <a:endParaRPr lang="en-US" b="0"/>
          </a:p>
        </p:txBody>
      </p:sp>
      <p:sp>
        <p:nvSpPr>
          <p:cNvPr id="61442" name="TextBox 2"/>
          <p:cNvSpPr txBox="1">
            <a:spLocks noChangeArrowheads="1"/>
          </p:cNvSpPr>
          <p:nvPr/>
        </p:nvSpPr>
        <p:spPr bwMode="auto">
          <a:xfrm>
            <a:off x="606425" y="3697288"/>
            <a:ext cx="7931150"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lnSpc>
                <a:spcPct val="150000"/>
              </a:lnSpc>
            </a:pPr>
            <a:r>
              <a:rPr lang="en-US" sz="3600" b="0"/>
              <a:t>A)                          B) </a:t>
            </a:r>
          </a:p>
          <a:p>
            <a:pPr>
              <a:lnSpc>
                <a:spcPct val="150000"/>
              </a:lnSpc>
            </a:pPr>
            <a:r>
              <a:rPr lang="en-US" sz="3600" b="0"/>
              <a:t>C)				D)</a:t>
            </a:r>
          </a:p>
          <a:p>
            <a:pPr>
              <a:lnSpc>
                <a:spcPct val="150000"/>
              </a:lnSpc>
            </a:pPr>
            <a:r>
              <a:rPr lang="en-US" sz="3600" b="0"/>
              <a:t>E) None of the above</a:t>
            </a:r>
          </a:p>
        </p:txBody>
      </p:sp>
      <p:graphicFrame>
        <p:nvGraphicFramePr>
          <p:cNvPr id="61443" name="Object 2"/>
          <p:cNvGraphicFramePr>
            <a:graphicFrameLocks noChangeAspect="1"/>
          </p:cNvGraphicFramePr>
          <p:nvPr/>
        </p:nvGraphicFramePr>
        <p:xfrm>
          <a:off x="1362075" y="3892550"/>
          <a:ext cx="1676400" cy="495300"/>
        </p:xfrm>
        <a:graphic>
          <a:graphicData uri="http://schemas.openxmlformats.org/presentationml/2006/ole">
            <mc:AlternateContent xmlns:mc="http://schemas.openxmlformats.org/markup-compatibility/2006">
              <mc:Choice xmlns:v="urn:schemas-microsoft-com:vml" Requires="v">
                <p:oleObj spid="_x0000_s396306" name="Equation" r:id="rId4" imgW="558800" imgH="165100" progId="Equation.3">
                  <p:embed/>
                </p:oleObj>
              </mc:Choice>
              <mc:Fallback>
                <p:oleObj name="Equation" r:id="rId4" imgW="558800" imgH="165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2075" y="3892550"/>
                        <a:ext cx="16764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1444" name="Object 3"/>
          <p:cNvGraphicFramePr>
            <a:graphicFrameLocks noChangeAspect="1"/>
          </p:cNvGraphicFramePr>
          <p:nvPr/>
        </p:nvGraphicFramePr>
        <p:xfrm>
          <a:off x="5189538" y="4016375"/>
          <a:ext cx="1549400" cy="428625"/>
        </p:xfrm>
        <a:graphic>
          <a:graphicData uri="http://schemas.openxmlformats.org/presentationml/2006/ole">
            <mc:AlternateContent xmlns:mc="http://schemas.openxmlformats.org/markup-compatibility/2006">
              <mc:Choice xmlns:v="urn:schemas-microsoft-com:vml" Requires="v">
                <p:oleObj spid="_x0000_s396307" name="Equation" r:id="rId6" imgW="508000" imgH="139700" progId="Equation.3">
                  <p:embed/>
                </p:oleObj>
              </mc:Choice>
              <mc:Fallback>
                <p:oleObj name="Equation" r:id="rId6" imgW="508000" imgH="139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9538" y="4016375"/>
                        <a:ext cx="1549400"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1445" name="Object 4"/>
          <p:cNvGraphicFramePr>
            <a:graphicFrameLocks noChangeAspect="1"/>
          </p:cNvGraphicFramePr>
          <p:nvPr/>
        </p:nvGraphicFramePr>
        <p:xfrm>
          <a:off x="1319213" y="4838700"/>
          <a:ext cx="2181225" cy="523875"/>
        </p:xfrm>
        <a:graphic>
          <a:graphicData uri="http://schemas.openxmlformats.org/presentationml/2006/ole">
            <mc:AlternateContent xmlns:mc="http://schemas.openxmlformats.org/markup-compatibility/2006">
              <mc:Choice xmlns:v="urn:schemas-microsoft-com:vml" Requires="v">
                <p:oleObj spid="_x0000_s396308" name="Equation" r:id="rId8" imgW="685800" imgH="165100" progId="Equation.3">
                  <p:embed/>
                </p:oleObj>
              </mc:Choice>
              <mc:Fallback>
                <p:oleObj name="Equation" r:id="rId8" imgW="685800" imgH="165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9213" y="4838700"/>
                        <a:ext cx="2181225"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1446" name="Object 6"/>
          <p:cNvGraphicFramePr>
            <a:graphicFrameLocks noChangeAspect="1"/>
          </p:cNvGraphicFramePr>
          <p:nvPr>
            <p:extLst>
              <p:ext uri="{D42A27DB-BD31-4B8C-83A1-F6EECF244321}">
                <p14:modId xmlns:p14="http://schemas.microsoft.com/office/powerpoint/2010/main" val="3225223365"/>
              </p:ext>
            </p:extLst>
          </p:nvPr>
        </p:nvGraphicFramePr>
        <p:xfrm>
          <a:off x="5100108" y="4844522"/>
          <a:ext cx="1371600" cy="495300"/>
        </p:xfrm>
        <a:graphic>
          <a:graphicData uri="http://schemas.openxmlformats.org/presentationml/2006/ole">
            <mc:AlternateContent xmlns:mc="http://schemas.openxmlformats.org/markup-compatibility/2006">
              <mc:Choice xmlns:v="urn:schemas-microsoft-com:vml" Requires="v">
                <p:oleObj spid="_x0000_s396309" name="Equation" r:id="rId10" imgW="457200" imgH="165100" progId="Equation.3">
                  <p:embed/>
                </p:oleObj>
              </mc:Choice>
              <mc:Fallback>
                <p:oleObj name="Equation" r:id="rId10" imgW="457200" imgH="165100" progId="Equation.3">
                  <p:embed/>
                  <p:pic>
                    <p:nvPicPr>
                      <p:cNvPr id="0" name=""/>
                      <p:cNvPicPr>
                        <a:picLocks noChangeAspect="1" noChangeArrowheads="1"/>
                      </p:cNvPicPr>
                      <p:nvPr/>
                    </p:nvPicPr>
                    <p:blipFill>
                      <a:blip r:embed="rId11"/>
                      <a:srcRect/>
                      <a:stretch>
                        <a:fillRect/>
                      </a:stretch>
                    </p:blipFill>
                    <p:spPr bwMode="auto">
                      <a:xfrm>
                        <a:off x="5100108" y="4844522"/>
                        <a:ext cx="13716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1447" name="Rectangle 8"/>
          <p:cNvSpPr>
            <a:spLocks noGrp="1" noChangeArrowheads="1"/>
          </p:cNvSpPr>
          <p:nvPr>
            <p:ph type="title" idx="4294967295"/>
          </p:nvPr>
        </p:nvSpPr>
        <p:spPr>
          <a:xfrm>
            <a:off x="771525" y="1558925"/>
            <a:ext cx="8196263" cy="1143000"/>
          </a:xfrm>
        </p:spPr>
        <p:txBody>
          <a:bodyPr/>
          <a:lstStyle/>
          <a:p>
            <a:pPr algn="l"/>
            <a:r>
              <a:rPr lang="en-US" sz="3600">
                <a:solidFill>
                  <a:schemeClr val="tx1"/>
                </a:solidFill>
                <a:latin typeface="Arial" charset="0"/>
                <a:ea typeface="ヒラギノ角ゴ Pro W3" charset="0"/>
                <a:cs typeface="ヒラギノ角ゴ Pro W3" charset="0"/>
              </a:rPr>
              <a:t>Current I flows down a wire (length L) </a:t>
            </a:r>
            <a:br>
              <a:rPr lang="en-US" sz="3600">
                <a:solidFill>
                  <a:schemeClr val="tx1"/>
                </a:solidFill>
                <a:latin typeface="Arial" charset="0"/>
                <a:ea typeface="ヒラギノ角ゴ Pro W3" charset="0"/>
                <a:cs typeface="ヒラギノ角ゴ Pro W3" charset="0"/>
              </a:rPr>
            </a:br>
            <a:r>
              <a:rPr lang="en-US" sz="3600">
                <a:solidFill>
                  <a:schemeClr val="tx1"/>
                </a:solidFill>
                <a:latin typeface="Arial" charset="0"/>
                <a:ea typeface="ヒラギノ角ゴ Pro W3" charset="0"/>
                <a:cs typeface="ヒラギノ角ゴ Pro W3" charset="0"/>
              </a:rPr>
              <a:t>with a square cross section (side </a:t>
            </a:r>
            <a:r>
              <a:rPr lang="en-US" sz="3600" i="1">
                <a:solidFill>
                  <a:schemeClr val="tx1"/>
                </a:solidFill>
                <a:latin typeface="Arial" charset="0"/>
                <a:ea typeface="ヒラギノ角ゴ Pro W3" charset="0"/>
                <a:cs typeface="ヒラギノ角ゴ Pro W3" charset="0"/>
              </a:rPr>
              <a:t>a)  </a:t>
            </a:r>
            <a:br>
              <a:rPr lang="en-US" sz="3600" i="1">
                <a:solidFill>
                  <a:schemeClr val="tx1"/>
                </a:solidFill>
                <a:latin typeface="Arial" charset="0"/>
                <a:ea typeface="ヒラギノ角ゴ Pro W3" charset="0"/>
                <a:cs typeface="ヒラギノ角ゴ Pro W3" charset="0"/>
              </a:rPr>
            </a:br>
            <a:r>
              <a:rPr lang="en-US" sz="3600">
                <a:solidFill>
                  <a:schemeClr val="tx1"/>
                </a:solidFill>
                <a:latin typeface="Arial" charset="0"/>
                <a:ea typeface="ヒラギノ角ゴ Pro W3" charset="0"/>
                <a:cs typeface="ヒラギノ角ゴ Pro W3" charset="0"/>
              </a:rPr>
              <a:t>If it is uniformly distributed over the outer surfaces only, </a:t>
            </a:r>
            <a:r>
              <a:rPr lang="en-US" sz="3600">
                <a:solidFill>
                  <a:srgbClr val="0000FF"/>
                </a:solidFill>
                <a:latin typeface="Arial" charset="0"/>
                <a:ea typeface="ヒラギノ角ゴ Pro W3" charset="0"/>
                <a:cs typeface="ヒラギノ角ゴ Pro W3" charset="0"/>
              </a:rPr>
              <a:t>what is the magnitude of the surface current density </a:t>
            </a:r>
            <a:r>
              <a:rPr lang="en-US" sz="3600" i="1">
                <a:solidFill>
                  <a:srgbClr val="0000FF"/>
                </a:solidFill>
                <a:latin typeface="Arial" charset="0"/>
                <a:ea typeface="ヒラギノ角ゴ Pro W3" charset="0"/>
                <a:cs typeface="ヒラギノ角ゴ Pro W3" charset="0"/>
              </a:rPr>
              <a:t>K</a:t>
            </a:r>
            <a:r>
              <a:rPr lang="en-US" sz="3600">
                <a:solidFill>
                  <a:srgbClr val="0000FF"/>
                </a:solidFill>
                <a:latin typeface="Arial" charset="0"/>
                <a:ea typeface="ヒラギノ角ゴ Pro W3" charset="0"/>
                <a:cs typeface="ヒラギノ角ゴ Pro W3" charset="0"/>
              </a:rPr>
              <a:t>?</a:t>
            </a:r>
            <a:endParaRPr lang="en-US">
              <a:latin typeface="Arial" charset="0"/>
              <a:ea typeface="ヒラギノ角ゴ Pro W3" charset="0"/>
              <a:cs typeface="ヒラギノ角ゴ Pro W3" charset="0"/>
            </a:endParaRPr>
          </a:p>
        </p:txBody>
      </p:sp>
      <p:sp>
        <p:nvSpPr>
          <p:cNvPr id="61448" name="Rectangle 10"/>
          <p:cNvSpPr>
            <a:spLocks noChangeArrowheads="1"/>
          </p:cNvSpPr>
          <p:nvPr/>
        </p:nvSpPr>
        <p:spPr bwMode="auto">
          <a:xfrm>
            <a:off x="180975" y="922338"/>
            <a:ext cx="53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t>5.6</a:t>
            </a:r>
          </a:p>
        </p:txBody>
      </p:sp>
    </p:spTree>
    <p:extLst>
      <p:ext uri="{BB962C8B-B14F-4D97-AF65-F5344CB8AC3E}">
        <p14:creationId xmlns:p14="http://schemas.microsoft.com/office/powerpoint/2010/main" val="214194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a:xfrm>
            <a:off x="1393825" y="1811338"/>
            <a:ext cx="7356475" cy="1143000"/>
          </a:xfrm>
        </p:spPr>
        <p:txBody>
          <a:bodyPr/>
          <a:lstStyle/>
          <a:p>
            <a:pPr algn="l"/>
            <a:r>
              <a:rPr lang="en-US" sz="3600">
                <a:latin typeface="Arial" charset="0"/>
                <a:ea typeface="ヒラギノ角ゴ Pro W3" charset="0"/>
                <a:cs typeface="ヒラギノ角ゴ Pro W3" charset="0"/>
              </a:rPr>
              <a:t>A "ribbon" (width a) of surface current flows (with surface current density K) </a:t>
            </a:r>
            <a:br>
              <a:rPr lang="en-US" sz="3600">
                <a:latin typeface="Arial" charset="0"/>
                <a:ea typeface="ヒラギノ角ゴ Pro W3" charset="0"/>
                <a:cs typeface="ヒラギノ角ゴ Pro W3" charset="0"/>
              </a:rPr>
            </a:br>
            <a:r>
              <a:rPr lang="en-US" sz="3600">
                <a:latin typeface="Arial" charset="0"/>
                <a:ea typeface="ヒラギノ角ゴ Pro W3" charset="0"/>
                <a:cs typeface="ヒラギノ角ゴ Pro W3" charset="0"/>
              </a:rPr>
              <a:t>Right next to it is a second identical ribbon of current. </a:t>
            </a:r>
            <a:br>
              <a:rPr lang="en-US" sz="3600">
                <a:latin typeface="Arial" charset="0"/>
                <a:ea typeface="ヒラギノ角ゴ Pro W3" charset="0"/>
                <a:cs typeface="ヒラギノ角ゴ Pro W3" charset="0"/>
              </a:rPr>
            </a:br>
            <a:r>
              <a:rPr lang="en-US" sz="3600">
                <a:solidFill>
                  <a:srgbClr val="0000FF"/>
                </a:solidFill>
                <a:latin typeface="Arial" charset="0"/>
                <a:ea typeface="ヒラギノ角ゴ Pro W3" charset="0"/>
                <a:cs typeface="ヒラギノ角ゴ Pro W3" charset="0"/>
              </a:rPr>
              <a:t>Viewed collectively, what is the new total surface current density?</a:t>
            </a:r>
            <a:r>
              <a:rPr lang="en-US" sz="3600">
                <a:latin typeface="Arial" charset="0"/>
                <a:ea typeface="ヒラギノ角ゴ Pro W3" charset="0"/>
                <a:cs typeface="ヒラギノ角ゴ Pro W3" charset="0"/>
              </a:rPr>
              <a:t/>
            </a:r>
            <a:br>
              <a:rPr lang="en-US" sz="3600">
                <a:latin typeface="Arial" charset="0"/>
                <a:ea typeface="ヒラギノ角ゴ Pro W3" charset="0"/>
                <a:cs typeface="ヒラギノ角ゴ Pro W3" charset="0"/>
              </a:rPr>
            </a:br>
            <a:endParaRPr lang="en-US">
              <a:latin typeface="Arial" charset="0"/>
              <a:ea typeface="ヒラギノ角ゴ Pro W3" charset="0"/>
              <a:cs typeface="ヒラギノ角ゴ Pro W3" charset="0"/>
            </a:endParaRPr>
          </a:p>
        </p:txBody>
      </p:sp>
      <p:sp>
        <p:nvSpPr>
          <p:cNvPr id="63490" name="AutoShape 3"/>
          <p:cNvSpPr>
            <a:spLocks noChangeArrowheads="1"/>
          </p:cNvSpPr>
          <p:nvPr/>
        </p:nvSpPr>
        <p:spPr bwMode="auto">
          <a:xfrm rot="3769601">
            <a:off x="6094413" y="3787775"/>
            <a:ext cx="962025" cy="1685925"/>
          </a:xfrm>
          <a:prstGeom prst="parallelogram">
            <a:avLst>
              <a:gd name="adj" fmla="val 64292"/>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3491" name="Line 4"/>
          <p:cNvSpPr>
            <a:spLocks noChangeShapeType="1"/>
          </p:cNvSpPr>
          <p:nvPr/>
        </p:nvSpPr>
        <p:spPr bwMode="auto">
          <a:xfrm flipV="1">
            <a:off x="5848350" y="4495800"/>
            <a:ext cx="1270000" cy="1666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492" name="Line 5"/>
          <p:cNvSpPr>
            <a:spLocks noChangeShapeType="1"/>
          </p:cNvSpPr>
          <p:nvPr/>
        </p:nvSpPr>
        <p:spPr bwMode="auto">
          <a:xfrm flipV="1">
            <a:off x="5938838" y="4606925"/>
            <a:ext cx="1270000" cy="1666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493" name="Text Box 6"/>
          <p:cNvSpPr txBox="1">
            <a:spLocks noChangeArrowheads="1"/>
          </p:cNvSpPr>
          <p:nvPr/>
        </p:nvSpPr>
        <p:spPr bwMode="auto">
          <a:xfrm>
            <a:off x="7507288" y="4200525"/>
            <a:ext cx="496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spcBef>
                <a:spcPct val="50000"/>
              </a:spcBef>
            </a:pPr>
            <a:r>
              <a:rPr lang="en-US" b="0"/>
              <a:t>K</a:t>
            </a:r>
          </a:p>
        </p:txBody>
      </p:sp>
      <p:sp>
        <p:nvSpPr>
          <p:cNvPr id="63494" name="Text Box 7"/>
          <p:cNvSpPr txBox="1">
            <a:spLocks noChangeArrowheads="1"/>
          </p:cNvSpPr>
          <p:nvPr/>
        </p:nvSpPr>
        <p:spPr bwMode="auto">
          <a:xfrm>
            <a:off x="5214938" y="4535488"/>
            <a:ext cx="496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spcBef>
                <a:spcPct val="50000"/>
              </a:spcBef>
            </a:pPr>
            <a:r>
              <a:rPr lang="en-US" b="0"/>
              <a:t>a</a:t>
            </a:r>
          </a:p>
        </p:txBody>
      </p:sp>
      <p:sp>
        <p:nvSpPr>
          <p:cNvPr id="63495" name="Line 8"/>
          <p:cNvSpPr>
            <a:spLocks noChangeShapeType="1"/>
          </p:cNvSpPr>
          <p:nvPr/>
        </p:nvSpPr>
        <p:spPr bwMode="auto">
          <a:xfrm>
            <a:off x="5434013" y="4559300"/>
            <a:ext cx="187325" cy="3333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496" name="Rectangle 9"/>
          <p:cNvSpPr>
            <a:spLocks noChangeArrowheads="1"/>
          </p:cNvSpPr>
          <p:nvPr/>
        </p:nvSpPr>
        <p:spPr bwMode="auto">
          <a:xfrm>
            <a:off x="63500" y="390525"/>
            <a:ext cx="53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t>5.8</a:t>
            </a:r>
          </a:p>
        </p:txBody>
      </p:sp>
    </p:spTree>
    <p:extLst>
      <p:ext uri="{BB962C8B-B14F-4D97-AF65-F5344CB8AC3E}">
        <p14:creationId xmlns:p14="http://schemas.microsoft.com/office/powerpoint/2010/main" val="3364587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idx="4294967295"/>
          </p:nvPr>
        </p:nvSpPr>
        <p:spPr>
          <a:xfrm>
            <a:off x="1393825" y="1811338"/>
            <a:ext cx="7356475" cy="1143000"/>
          </a:xfrm>
        </p:spPr>
        <p:txBody>
          <a:bodyPr/>
          <a:lstStyle/>
          <a:p>
            <a:pPr algn="l"/>
            <a:r>
              <a:rPr lang="en-US" sz="3600">
                <a:latin typeface="Arial" charset="0"/>
                <a:ea typeface="ヒラギノ角ゴ Pro W3" charset="0"/>
                <a:cs typeface="ヒラギノ角ゴ Pro W3" charset="0"/>
              </a:rPr>
              <a:t>A "ribbon" (width a) of surface current flows (with surface current density K) </a:t>
            </a:r>
            <a:br>
              <a:rPr lang="en-US" sz="3600">
                <a:latin typeface="Arial" charset="0"/>
                <a:ea typeface="ヒラギノ角ゴ Pro W3" charset="0"/>
                <a:cs typeface="ヒラギノ角ゴ Pro W3" charset="0"/>
              </a:rPr>
            </a:br>
            <a:r>
              <a:rPr lang="en-US" sz="3600">
                <a:latin typeface="Arial" charset="0"/>
                <a:ea typeface="ヒラギノ角ゴ Pro W3" charset="0"/>
                <a:cs typeface="ヒラギノ角ゴ Pro W3" charset="0"/>
              </a:rPr>
              <a:t>Right next to it is a second identical ribbon of current. </a:t>
            </a:r>
            <a:br>
              <a:rPr lang="en-US" sz="3600">
                <a:latin typeface="Arial" charset="0"/>
                <a:ea typeface="ヒラギノ角ゴ Pro W3" charset="0"/>
                <a:cs typeface="ヒラギノ角ゴ Pro W3" charset="0"/>
              </a:rPr>
            </a:br>
            <a:r>
              <a:rPr lang="en-US" sz="3600">
                <a:solidFill>
                  <a:srgbClr val="0000FF"/>
                </a:solidFill>
                <a:latin typeface="Arial" charset="0"/>
                <a:ea typeface="ヒラギノ角ゴ Pro W3" charset="0"/>
                <a:cs typeface="ヒラギノ角ゴ Pro W3" charset="0"/>
              </a:rPr>
              <a:t>Viewed collectively, what is the new total surface current density?</a:t>
            </a:r>
            <a:r>
              <a:rPr lang="en-US" sz="3600">
                <a:latin typeface="Arial" charset="0"/>
                <a:ea typeface="ヒラギノ角ゴ Pro W3" charset="0"/>
                <a:cs typeface="ヒラギノ角ゴ Pro W3" charset="0"/>
              </a:rPr>
              <a:t/>
            </a:r>
            <a:br>
              <a:rPr lang="en-US" sz="3600">
                <a:latin typeface="Arial" charset="0"/>
                <a:ea typeface="ヒラギノ角ゴ Pro W3" charset="0"/>
                <a:cs typeface="ヒラギノ角ゴ Pro W3" charset="0"/>
              </a:rPr>
            </a:br>
            <a:endParaRPr lang="en-US">
              <a:latin typeface="Arial" charset="0"/>
              <a:ea typeface="ヒラギノ角ゴ Pro W3" charset="0"/>
              <a:cs typeface="ヒラギノ角ゴ Pro W3" charset="0"/>
            </a:endParaRPr>
          </a:p>
        </p:txBody>
      </p:sp>
      <p:sp>
        <p:nvSpPr>
          <p:cNvPr id="65538" name="Text Box 3"/>
          <p:cNvSpPr txBox="1">
            <a:spLocks noChangeArrowheads="1"/>
          </p:cNvSpPr>
          <p:nvPr/>
        </p:nvSpPr>
        <p:spPr bwMode="auto">
          <a:xfrm>
            <a:off x="1536700" y="3776663"/>
            <a:ext cx="6345238"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spcBef>
                <a:spcPct val="50000"/>
              </a:spcBef>
            </a:pPr>
            <a:r>
              <a:rPr lang="en-US" sz="3600" b="0">
                <a:solidFill>
                  <a:schemeClr val="tx2"/>
                </a:solidFill>
              </a:rPr>
              <a:t/>
            </a:r>
            <a:br>
              <a:rPr lang="en-US" sz="3600" b="0">
                <a:solidFill>
                  <a:schemeClr val="tx2"/>
                </a:solidFill>
              </a:rPr>
            </a:br>
            <a:r>
              <a:rPr lang="en-US" sz="3600" b="0">
                <a:solidFill>
                  <a:schemeClr val="tx2"/>
                </a:solidFill>
              </a:rPr>
              <a:t>A) K</a:t>
            </a:r>
            <a:br>
              <a:rPr lang="en-US" sz="3600" b="0">
                <a:solidFill>
                  <a:schemeClr val="tx2"/>
                </a:solidFill>
              </a:rPr>
            </a:br>
            <a:r>
              <a:rPr lang="en-US" sz="3600" b="0">
                <a:solidFill>
                  <a:schemeClr val="tx2"/>
                </a:solidFill>
              </a:rPr>
              <a:t>B) 2K</a:t>
            </a:r>
            <a:br>
              <a:rPr lang="en-US" sz="3600" b="0">
                <a:solidFill>
                  <a:schemeClr val="tx2"/>
                </a:solidFill>
              </a:rPr>
            </a:br>
            <a:r>
              <a:rPr lang="en-US" sz="3600" b="0">
                <a:solidFill>
                  <a:schemeClr val="tx2"/>
                </a:solidFill>
              </a:rPr>
              <a:t>C) K/2</a:t>
            </a:r>
            <a:br>
              <a:rPr lang="en-US" sz="3600" b="0">
                <a:solidFill>
                  <a:schemeClr val="tx2"/>
                </a:solidFill>
              </a:rPr>
            </a:br>
            <a:r>
              <a:rPr lang="en-US" sz="3600" b="0">
                <a:solidFill>
                  <a:schemeClr val="tx2"/>
                </a:solidFill>
              </a:rPr>
              <a:t>D) Something else </a:t>
            </a:r>
          </a:p>
        </p:txBody>
      </p:sp>
      <p:sp>
        <p:nvSpPr>
          <p:cNvPr id="65539" name="AutoShape 4"/>
          <p:cNvSpPr>
            <a:spLocks noChangeArrowheads="1"/>
          </p:cNvSpPr>
          <p:nvPr/>
        </p:nvSpPr>
        <p:spPr bwMode="auto">
          <a:xfrm rot="3769601">
            <a:off x="6094413" y="3787775"/>
            <a:ext cx="962025" cy="1685925"/>
          </a:xfrm>
          <a:prstGeom prst="parallelogram">
            <a:avLst>
              <a:gd name="adj" fmla="val 64292"/>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5540" name="Line 5"/>
          <p:cNvSpPr>
            <a:spLocks noChangeShapeType="1"/>
          </p:cNvSpPr>
          <p:nvPr/>
        </p:nvSpPr>
        <p:spPr bwMode="auto">
          <a:xfrm flipV="1">
            <a:off x="5848350" y="4495800"/>
            <a:ext cx="1270000" cy="1666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1" name="Line 6"/>
          <p:cNvSpPr>
            <a:spLocks noChangeShapeType="1"/>
          </p:cNvSpPr>
          <p:nvPr/>
        </p:nvSpPr>
        <p:spPr bwMode="auto">
          <a:xfrm flipV="1">
            <a:off x="5938838" y="4606925"/>
            <a:ext cx="1270000" cy="1666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2" name="Text Box 7"/>
          <p:cNvSpPr txBox="1">
            <a:spLocks noChangeArrowheads="1"/>
          </p:cNvSpPr>
          <p:nvPr/>
        </p:nvSpPr>
        <p:spPr bwMode="auto">
          <a:xfrm>
            <a:off x="7507288" y="4200525"/>
            <a:ext cx="496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spcBef>
                <a:spcPct val="50000"/>
              </a:spcBef>
            </a:pPr>
            <a:endParaRPr lang="en-US" b="0"/>
          </a:p>
        </p:txBody>
      </p:sp>
      <p:grpSp>
        <p:nvGrpSpPr>
          <p:cNvPr id="65543" name="Group 8"/>
          <p:cNvGrpSpPr>
            <a:grpSpLocks/>
          </p:cNvGrpSpPr>
          <p:nvPr/>
        </p:nvGrpSpPr>
        <p:grpSpPr bwMode="auto">
          <a:xfrm>
            <a:off x="5905500" y="4487863"/>
            <a:ext cx="2312988" cy="962025"/>
            <a:chOff x="3720" y="2827"/>
            <a:chExt cx="1457" cy="606"/>
          </a:xfrm>
        </p:grpSpPr>
        <p:grpSp>
          <p:nvGrpSpPr>
            <p:cNvPr id="65547" name="Group 9"/>
            <p:cNvGrpSpPr>
              <a:grpSpLocks/>
            </p:cNvGrpSpPr>
            <p:nvPr/>
          </p:nvGrpSpPr>
          <p:grpSpPr bwMode="auto">
            <a:xfrm>
              <a:off x="3720" y="2827"/>
              <a:ext cx="1062" cy="606"/>
              <a:chOff x="3720" y="2827"/>
              <a:chExt cx="1062" cy="606"/>
            </a:xfrm>
          </p:grpSpPr>
          <p:sp>
            <p:nvSpPr>
              <p:cNvPr id="65549" name="AutoShape 10"/>
              <p:cNvSpPr>
                <a:spLocks noChangeArrowheads="1"/>
              </p:cNvSpPr>
              <p:nvPr/>
            </p:nvSpPr>
            <p:spPr bwMode="auto">
              <a:xfrm rot="3769601">
                <a:off x="3948" y="2599"/>
                <a:ext cx="606" cy="1062"/>
              </a:xfrm>
              <a:prstGeom prst="parallelogram">
                <a:avLst>
                  <a:gd name="adj" fmla="val 64292"/>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5550" name="Line 11"/>
              <p:cNvSpPr>
                <a:spLocks noChangeShapeType="1"/>
              </p:cNvSpPr>
              <p:nvPr/>
            </p:nvSpPr>
            <p:spPr bwMode="auto">
              <a:xfrm flipV="1">
                <a:off x="3793" y="3045"/>
                <a:ext cx="800" cy="1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1" name="Line 12"/>
              <p:cNvSpPr>
                <a:spLocks noChangeShapeType="1"/>
              </p:cNvSpPr>
              <p:nvPr/>
            </p:nvSpPr>
            <p:spPr bwMode="auto">
              <a:xfrm flipV="1">
                <a:off x="3850" y="3115"/>
                <a:ext cx="800" cy="1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5548" name="Text Box 13"/>
            <p:cNvSpPr txBox="1">
              <a:spLocks noChangeArrowheads="1"/>
            </p:cNvSpPr>
            <p:nvPr/>
          </p:nvSpPr>
          <p:spPr bwMode="auto">
            <a:xfrm>
              <a:off x="4864" y="2898"/>
              <a:ext cx="3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spcBef>
                  <a:spcPct val="50000"/>
                </a:spcBef>
              </a:pPr>
              <a:endParaRPr lang="en-US" b="0"/>
            </a:p>
          </p:txBody>
        </p:sp>
      </p:grpSp>
      <p:sp>
        <p:nvSpPr>
          <p:cNvPr id="65544" name="Text Box 14"/>
          <p:cNvSpPr txBox="1">
            <a:spLocks noChangeArrowheads="1"/>
          </p:cNvSpPr>
          <p:nvPr/>
        </p:nvSpPr>
        <p:spPr bwMode="auto">
          <a:xfrm>
            <a:off x="5214938" y="4535488"/>
            <a:ext cx="496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pPr>
              <a:spcBef>
                <a:spcPct val="50000"/>
              </a:spcBef>
            </a:pPr>
            <a:r>
              <a:rPr lang="en-US" b="0"/>
              <a:t>a</a:t>
            </a:r>
          </a:p>
        </p:txBody>
      </p:sp>
      <p:sp>
        <p:nvSpPr>
          <p:cNvPr id="65545" name="Line 15"/>
          <p:cNvSpPr>
            <a:spLocks noChangeShapeType="1"/>
          </p:cNvSpPr>
          <p:nvPr/>
        </p:nvSpPr>
        <p:spPr bwMode="auto">
          <a:xfrm>
            <a:off x="5434013" y="4559300"/>
            <a:ext cx="187325" cy="3333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6" name="Rectangle 16"/>
          <p:cNvSpPr>
            <a:spLocks noChangeArrowheads="1"/>
          </p:cNvSpPr>
          <p:nvPr/>
        </p:nvSpPr>
        <p:spPr bwMode="auto">
          <a:xfrm>
            <a:off x="63500" y="390525"/>
            <a:ext cx="536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0"/>
              <a:t>5.8</a:t>
            </a:r>
          </a:p>
        </p:txBody>
      </p:sp>
    </p:spTree>
    <p:extLst>
      <p:ext uri="{BB962C8B-B14F-4D97-AF65-F5344CB8AC3E}">
        <p14:creationId xmlns:p14="http://schemas.microsoft.com/office/powerpoint/2010/main" val="3742815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13148</TotalTime>
  <Words>1360</Words>
  <Application>Microsoft Macintosh PowerPoint</Application>
  <PresentationFormat>On-screen Show (4:3)</PresentationFormat>
  <Paragraphs>201</Paragraphs>
  <Slides>16</Slides>
  <Notes>16</Notes>
  <HiddenSlides>4</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19" baseType="lpstr">
      <vt:lpstr>Blank Presentation</vt:lpstr>
      <vt:lpstr>Equation</vt:lpstr>
      <vt:lpstr>Microsoft Word 97 - 2004 Document</vt:lpstr>
      <vt:lpstr>CURRENTS &amp; CHARGE CONTINUITY</vt:lpstr>
      <vt:lpstr>Class Activities:  current (1)</vt:lpstr>
      <vt:lpstr>Class Activities:  Current (2)</vt:lpstr>
      <vt:lpstr>Current through a Wire</vt:lpstr>
      <vt:lpstr>Positive ions flow right through a liquid, negative ions flow left.  The spatial density and speed of both ions types are identical. Is there a net current through the liquid?</vt:lpstr>
      <vt:lpstr>Current I flows down a wire (length L)  with a square cross section (side a)   If it is uniformly distributed over the entire wire area, what is the magnitude of the volume current density J?</vt:lpstr>
      <vt:lpstr>Current I flows down a wire (length L)  with a square cross section (side a)   If it is uniformly distributed over the outer surfaces only, what is the magnitude of the surface current density K?</vt:lpstr>
      <vt:lpstr>A "ribbon" (width a) of surface current flows (with surface current density K)  Right next to it is a second identical ribbon of current.  Viewed collectively, what is the new total surface current density? </vt:lpstr>
      <vt:lpstr>A "ribbon" (width a) of surface current flows (with surface current density K)  Right next to it is a second identical ribbon of current.  Viewed collectively, what is the new total surface current density? </vt:lpstr>
      <vt:lpstr>A "ribbon" (width a) with uniform surface current density K passes through a uniform magnetic field Bext. Only the length b along the ribbon is in the field. What is the magnitude of the force on the ribbon? </vt:lpstr>
      <vt:lpstr>Charge Conservation</vt:lpstr>
      <vt:lpstr>Charge Conservation</vt:lpstr>
      <vt:lpstr>Charge Conservation</vt:lpstr>
      <vt:lpstr>PowerPoint Presentation</vt:lpstr>
      <vt:lpstr>Until now, you have been told that magnetic fields loop around a current carrying wire. But how do you know that there are no other components? Show (mathematically) which of the below B-field components are/not possible.</vt:lpstr>
      <vt:lpstr>Discussion</vt:lpstr>
    </vt:vector>
  </TitlesOfParts>
  <Company>CU Boulder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Stephanie Chasteen</dc:creator>
  <cp:lastModifiedBy>STEVEN POLLOCK</cp:lastModifiedBy>
  <cp:revision>287</cp:revision>
  <cp:lastPrinted>2013-03-18T20:38:06Z</cp:lastPrinted>
  <dcterms:created xsi:type="dcterms:W3CDTF">2007-10-23T21:56:36Z</dcterms:created>
  <dcterms:modified xsi:type="dcterms:W3CDTF">2013-05-16T04:20:22Z</dcterms:modified>
</cp:coreProperties>
</file>