
<file path=[Content_Types].xml><?xml version="1.0" encoding="utf-8"?>
<Types xmlns="http://schemas.openxmlformats.org/package/2006/content-types">
  <Default Extension="xml" ContentType="application/xml"/>
  <Default Extension="doc" ContentType="application/msword"/>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4.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5.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6.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7.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notesSlides/notesSlide8.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notesSlides/notesSlide9.xml" ContentType="application/vnd.openxmlformats-officedocument.presentationml.notesSlide+xml"/>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notesSlides/notesSlide10.xml" ContentType="application/vnd.openxmlformats-officedocument.presentationml.notesSlide+xml"/>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notesSlides/notesSlide11.xml" ContentType="application/vnd.openxmlformats-officedocument.presentationml.notesSlide+xml"/>
  <Override PartName="/ppt/embeddings/oleObject40.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notesSlides/notesSlide14.xml" ContentType="application/vnd.openxmlformats-officedocument.presentationml.notesSlide+xml"/>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5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handoutMasterIdLst>
    <p:handoutMasterId r:id="rId19"/>
  </p:handoutMasterIdLst>
  <p:sldIdLst>
    <p:sldId id="624" r:id="rId2"/>
    <p:sldId id="625" r:id="rId3"/>
    <p:sldId id="516" r:id="rId4"/>
    <p:sldId id="517" r:id="rId5"/>
    <p:sldId id="518" r:id="rId6"/>
    <p:sldId id="519" r:id="rId7"/>
    <p:sldId id="520" r:id="rId8"/>
    <p:sldId id="521" r:id="rId9"/>
    <p:sldId id="522" r:id="rId10"/>
    <p:sldId id="523" r:id="rId11"/>
    <p:sldId id="524" r:id="rId12"/>
    <p:sldId id="525" r:id="rId13"/>
    <p:sldId id="538" r:id="rId14"/>
    <p:sldId id="539" r:id="rId15"/>
    <p:sldId id="540" r:id="rId16"/>
    <p:sldId id="541"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clrMru>
    <a:srgbClr val="800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autoAdjust="0"/>
    <p:restoredTop sz="38900" autoAdjust="0"/>
  </p:normalViewPr>
  <p:slideViewPr>
    <p:cSldViewPr snapToGrid="0">
      <p:cViewPr>
        <p:scale>
          <a:sx n="75" d="100"/>
          <a:sy n="75" d="100"/>
        </p:scale>
        <p:origin x="-34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29.png"/><Relationship Id="rId5" Type="http://schemas.openxmlformats.org/officeDocument/2006/relationships/image" Target="../media/image30.emf"/><Relationship Id="rId6" Type="http://schemas.openxmlformats.org/officeDocument/2006/relationships/image" Target="../media/image31.emf"/><Relationship Id="rId7" Type="http://schemas.openxmlformats.org/officeDocument/2006/relationships/image" Target="../media/image32.emf"/><Relationship Id="rId8" Type="http://schemas.openxmlformats.org/officeDocument/2006/relationships/image" Target="../media/image33.emf"/><Relationship Id="rId1" Type="http://schemas.openxmlformats.org/officeDocument/2006/relationships/image" Target="../media/image28.emf"/><Relationship Id="rId2"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1" Type="http://schemas.openxmlformats.org/officeDocument/2006/relationships/image" Target="../media/image2.emf"/><Relationship Id="rId2" Type="http://schemas.openxmlformats.org/officeDocument/2006/relationships/image" Target="../media/image2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png"/><Relationship Id="rId3"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image" Target="../media/image2.emf"/><Relationship Id="rId2"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1.emf"/><Relationship Id="rId1" Type="http://schemas.openxmlformats.org/officeDocument/2006/relationships/image" Target="../media/image9.png"/><Relationship Id="rId2"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0.emf"/><Relationship Id="rId7" Type="http://schemas.openxmlformats.org/officeDocument/2006/relationships/image" Target="../media/image2.emf"/><Relationship Id="rId8" Type="http://schemas.openxmlformats.org/officeDocument/2006/relationships/image" Target="../media/image11.emf"/><Relationship Id="rId9" Type="http://schemas.openxmlformats.org/officeDocument/2006/relationships/image" Target="../media/image16.emf"/><Relationship Id="rId1" Type="http://schemas.openxmlformats.org/officeDocument/2006/relationships/image" Target="../media/image9.png"/><Relationship Id="rId2"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2.emf"/><Relationship Id="rId5" Type="http://schemas.openxmlformats.org/officeDocument/2006/relationships/image" Target="../media/image16.emf"/><Relationship Id="rId1" Type="http://schemas.openxmlformats.org/officeDocument/2006/relationships/image" Target="../media/image17.png"/><Relationship Id="rId2"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7" Type="http://schemas.openxmlformats.org/officeDocument/2006/relationships/image" Target="../media/image10.emf"/><Relationship Id="rId8" Type="http://schemas.openxmlformats.org/officeDocument/2006/relationships/image" Target="../media/image2.emf"/><Relationship Id="rId1" Type="http://schemas.openxmlformats.org/officeDocument/2006/relationships/image" Target="../media/image17.png"/><Relationship Id="rId2"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1" Type="http://schemas.openxmlformats.org/officeDocument/2006/relationships/image" Target="../media/image23.emf"/><Relationship Id="rId2"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B5162E-5E0C-8C4E-B94C-0B765C061F95}" type="datetimeFigureOut">
              <a:rPr lang="en-US" smtClean="0"/>
              <a:t>5/15/13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EE60D8-A887-B449-9C01-F090D2457F27}" type="slidenum">
              <a:rPr lang="en-US" smtClean="0"/>
              <a:t>‹#›</a:t>
            </a:fld>
            <a:endParaRPr lang="en-US"/>
          </a:p>
        </p:txBody>
      </p:sp>
    </p:spTree>
    <p:extLst>
      <p:ext uri="{BB962C8B-B14F-4D97-AF65-F5344CB8AC3E}">
        <p14:creationId xmlns:p14="http://schemas.microsoft.com/office/powerpoint/2010/main" val="2508467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B4305470-970B-4848-A7B7-CC72DBBCEDEB}" type="slidenum">
              <a:rPr lang="en-US"/>
              <a:pPr/>
              <a:t>‹#›</a:t>
            </a:fld>
            <a:endParaRPr lang="en-US"/>
          </a:p>
        </p:txBody>
      </p:sp>
    </p:spTree>
    <p:extLst>
      <p:ext uri="{BB962C8B-B14F-4D97-AF65-F5344CB8AC3E}">
        <p14:creationId xmlns:p14="http://schemas.microsoft.com/office/powerpoint/2010/main" val="15882302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ヒラギノ角ゴ Pro W3" charset="0"/>
                <a:cs typeface="ヒラギノ角ゴ Pro W3" charset="0"/>
              </a:rPr>
              <a:t>WRITTEN BY: Steven Pollock (CU-Boulder)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026"/>
          <p:cNvSpPr>
            <a:spLocks noGrp="1" noRot="1" noChangeAspect="1" noChangeArrowheads="1" noTextEdit="1"/>
          </p:cNvSpPr>
          <p:nvPr>
            <p:ph type="sldImg"/>
          </p:nvPr>
        </p:nvSpPr>
        <p:spPr>
          <a:solidFill>
            <a:srgbClr val="FFFFFF"/>
          </a:solidFill>
          <a:ln/>
        </p:spPr>
      </p:sp>
      <p:sp>
        <p:nvSpPr>
          <p:cNvPr id="93186"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C</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11, Lecture 27), Pollock (30</a:t>
            </a:r>
            <a:r>
              <a:rPr lang="en-US" dirty="0" smtClean="0">
                <a:ea typeface="ヒラギノ角ゴ Pro W3" charset="0"/>
                <a:cs typeface="ヒラギノ角ゴ Pro W3" charset="0"/>
              </a:rPr>
              <a:t>), 31 in ‘13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7% 30% </a:t>
            </a:r>
            <a:r>
              <a:rPr lang="en-US" b="1" dirty="0">
                <a:ea typeface="ヒラギノ角ゴ Pro W3" charset="0"/>
                <a:cs typeface="ヒラギノ角ゴ Pro W3" charset="0"/>
              </a:rPr>
              <a:t>[[43%]]</a:t>
            </a:r>
            <a:r>
              <a:rPr lang="en-US" dirty="0">
                <a:ea typeface="ヒラギノ角ゴ Pro W3" charset="0"/>
                <a:cs typeface="ヒラギノ角ゴ Pro W3" charset="0"/>
              </a:rPr>
              <a:t> 17% 2%  (FALL 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0</a:t>
            </a:r>
            <a:r>
              <a:rPr lang="en-US" dirty="0">
                <a:ea typeface="ヒラギノ角ゴ Pro W3" charset="0"/>
                <a:cs typeface="ヒラギノ角ゴ Pro W3" charset="0"/>
              </a:rPr>
              <a:t>% 13%  </a:t>
            </a:r>
            <a:r>
              <a:rPr lang="en-US" b="1" dirty="0">
                <a:ea typeface="ヒラギノ角ゴ Pro W3" charset="0"/>
                <a:cs typeface="ヒラギノ角ゴ Pro W3" charset="0"/>
              </a:rPr>
              <a:t>[[88%]] </a:t>
            </a:r>
            <a:r>
              <a:rPr lang="en-US" dirty="0">
                <a:ea typeface="ヒラギノ角ゴ Pro W3" charset="0"/>
                <a:cs typeface="ヒラギノ角ゴ Pro W3" charset="0"/>
              </a:rPr>
              <a:t>0% 0%   (SPRING 08</a:t>
            </a:r>
            <a:r>
              <a:rPr lang="en-US" dirty="0" smtClean="0">
                <a:ea typeface="ヒラギノ角ゴ Pro W3" charset="0"/>
                <a:cs typeface="ヒラギノ角ゴ Pro W3" charset="0"/>
              </a:rPr>
              <a:t>)</a:t>
            </a:r>
          </a:p>
          <a:p>
            <a:pPr eaLnBrk="1" hangingPunct="1"/>
            <a:r>
              <a:rPr lang="en-US" dirty="0">
                <a:ea typeface="ヒラギノ角ゴ Pro W3" charset="0"/>
                <a:cs typeface="ヒラギノ角ゴ Pro W3" charset="0"/>
              </a:rPr>
              <a:t>		0% 10% </a:t>
            </a:r>
            <a:r>
              <a:rPr lang="en-US" b="1" dirty="0">
                <a:ea typeface="ヒラギノ角ゴ Pro W3" charset="0"/>
                <a:cs typeface="ヒラギノ角ゴ Pro W3" charset="0"/>
              </a:rPr>
              <a:t>[[88%]]</a:t>
            </a:r>
            <a:r>
              <a:rPr lang="en-US" dirty="0">
                <a:ea typeface="ヒラギノ角ゴ Pro W3" charset="0"/>
                <a:cs typeface="ヒラギノ角ゴ Pro W3" charset="0"/>
              </a:rPr>
              <a:t> 2%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8, 25, </a:t>
            </a:r>
            <a:r>
              <a:rPr lang="en-US" b="1" dirty="0" smtClean="0">
                <a:ea typeface="ヒラギノ角ゴ Pro W3" charset="0"/>
                <a:cs typeface="ヒラギノ角ゴ Pro W3" charset="0"/>
              </a:rPr>
              <a:t>[[67]]</a:t>
            </a:r>
            <a:r>
              <a:rPr lang="en-US" b="0" dirty="0" smtClean="0">
                <a:ea typeface="ヒラギノ角ゴ Pro W3" charset="0"/>
                <a:cs typeface="ヒラギノ角ゴ Pro W3" charset="0"/>
              </a:rPr>
              <a:t>, 0,0,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 88% correct, no problems at all. (Got 2 votes for B) </a:t>
            </a:r>
          </a:p>
          <a:p>
            <a:pPr eaLnBrk="1" hangingPunct="1"/>
            <a:r>
              <a:rPr lang="en-US" dirty="0">
                <a:ea typeface="ヒラギノ角ゴ Pro W3" charset="0"/>
                <a:cs typeface="ヒラギノ角ゴ Pro W3" charset="0"/>
              </a:rPr>
              <a:t>Small discussion about whether it *matters* where exactly the blue dot is. If e.g. you "ignore" the lower segment of I, does a semi-infinite wire produce the same B field everywhere? One student was confused about this, at least..</a:t>
            </a:r>
            <a:r>
              <a:rPr lang="en-US" dirty="0" smtClean="0">
                <a:ea typeface="ヒラギノ角ゴ Pro W3" charset="0"/>
                <a:cs typeface="ヒラギノ角ゴ Pro W3" charset="0"/>
              </a:rPr>
              <a:t>. (Again in</a:t>
            </a:r>
            <a:r>
              <a:rPr lang="en-US" baseline="0" dirty="0" smtClean="0">
                <a:ea typeface="ヒラギノ角ゴ Pro W3" charset="0"/>
                <a:cs typeface="ヒラギノ角ゴ Pro W3" charset="0"/>
              </a:rPr>
              <a:t> ‘13, and it was a very strong student) </a:t>
            </a:r>
          </a:p>
          <a:p>
            <a:pPr eaLnBrk="1" hangingPunct="1"/>
            <a:r>
              <a:rPr lang="en-US" baseline="0" dirty="0" smtClean="0">
                <a:ea typeface="ヒラギノ角ゴ Pro W3" charset="0"/>
                <a:cs typeface="ヒラギノ角ゴ Pro W3" charset="0"/>
              </a:rPr>
              <a:t>We had to discuss the “symmetry” argument, it’s a little subtle, that the right half and left half give the SAME contribution, but would not if the blue dot was off to the side. </a:t>
            </a:r>
          </a:p>
          <a:p>
            <a:pPr eaLnBrk="1" hangingPunct="1"/>
            <a:endParaRPr lang="en-US" baseline="0"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a:t>
            </a:r>
            <a:r>
              <a:rPr lang="en-US" dirty="0">
                <a:ea typeface="ヒラギノ角ゴ Pro W3" charset="0"/>
                <a:cs typeface="ヒラギノ角ゴ Pro W3" charset="0"/>
              </a:rPr>
              <a:t>-SJP</a:t>
            </a:r>
            <a:endParaRPr lang="en-US"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a:fld id="{A0519CC7-1371-A847-B34B-46A4BF6A4D2B}" type="slidenum">
              <a:rPr lang="en-US" sz="1200" b="0"/>
              <a:pPr algn="r"/>
              <a:t>11</a:t>
            </a:fld>
            <a:endParaRPr lang="en-US" sz="1200" b="0"/>
          </a:p>
        </p:txBody>
      </p:sp>
      <p:sp>
        <p:nvSpPr>
          <p:cNvPr id="95234" name="Rectangle 2"/>
          <p:cNvSpPr>
            <a:spLocks noGrp="1" noRot="1" noChangeAspect="1" noChangeArrowheads="1" noTextEdit="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C</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10, Lecture 25), Pollock (31)</a:t>
            </a:r>
          </a:p>
          <a:p>
            <a:pPr eaLnBrk="1" hangingPunct="1"/>
            <a:r>
              <a:rPr lang="en-US" dirty="0">
                <a:ea typeface="ヒラギノ角ゴ Pro W3" charset="0"/>
                <a:cs typeface="ヒラギノ角ゴ Pro W3" charset="0"/>
              </a:rPr>
              <a:t>STUDENT RESPONSES:      0% 2% </a:t>
            </a:r>
            <a:r>
              <a:rPr lang="en-US" b="1" dirty="0">
                <a:ea typeface="ヒラギノ角ゴ Pro W3" charset="0"/>
                <a:cs typeface="ヒラギノ角ゴ Pro W3" charset="0"/>
              </a:rPr>
              <a:t>[[91%]]</a:t>
            </a:r>
            <a:r>
              <a:rPr lang="en-US" dirty="0">
                <a:ea typeface="ヒラギノ角ゴ Pro W3" charset="0"/>
                <a:cs typeface="ヒラギノ角ゴ Pro W3" charset="0"/>
              </a:rPr>
              <a:t> 6% 0% (FALL 08)</a:t>
            </a:r>
          </a:p>
          <a:p>
            <a:pPr eaLnBrk="1" hangingPunct="1"/>
            <a:r>
              <a:rPr lang="en-US" dirty="0">
                <a:ea typeface="ヒラギノ角ゴ Pro W3" charset="0"/>
                <a:cs typeface="ヒラギノ角ゴ Pro W3" charset="0"/>
              </a:rPr>
              <a:t>		0% 13%  </a:t>
            </a:r>
            <a:r>
              <a:rPr lang="en-US" b="1" dirty="0">
                <a:ea typeface="ヒラギノ角ゴ Pro W3" charset="0"/>
                <a:cs typeface="ヒラギノ角ゴ Pro W3" charset="0"/>
              </a:rPr>
              <a:t>[[88%]] </a:t>
            </a:r>
            <a:r>
              <a:rPr lang="en-US" dirty="0">
                <a:ea typeface="ヒラギノ角ゴ Pro W3" charset="0"/>
                <a:cs typeface="ヒラギノ角ゴ Pro W3" charset="0"/>
              </a:rPr>
              <a:t>0% 0%  (SPRIING 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0</a:t>
            </a:r>
            <a:r>
              <a:rPr lang="en-US" dirty="0">
                <a:ea typeface="ヒラギノ角ゴ Pro W3" charset="0"/>
                <a:cs typeface="ヒラギノ角ゴ Pro W3" charset="0"/>
              </a:rPr>
              <a:t>% 8% </a:t>
            </a:r>
            <a:r>
              <a:rPr lang="en-US" b="1" dirty="0">
                <a:ea typeface="ヒラギノ角ゴ Pro W3" charset="0"/>
                <a:cs typeface="ヒラギノ角ゴ Pro W3" charset="0"/>
              </a:rPr>
              <a:t>[[92%]]</a:t>
            </a:r>
            <a:r>
              <a:rPr lang="en-US" dirty="0">
                <a:ea typeface="ヒラギノ角ゴ Pro W3" charset="0"/>
                <a:cs typeface="ヒラギノ角ゴ Pro W3" charset="0"/>
              </a:rPr>
              <a:t> 0%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4, 14, </a:t>
            </a:r>
            <a:r>
              <a:rPr lang="en-US" b="1" dirty="0" smtClean="0">
                <a:ea typeface="ヒラギノ角ゴ Pro W3" charset="0"/>
                <a:cs typeface="ヒラギノ角ゴ Pro W3" charset="0"/>
              </a:rPr>
              <a:t>[[69]], </a:t>
            </a:r>
            <a:r>
              <a:rPr lang="en-US" b="0" dirty="0" smtClean="0">
                <a:ea typeface="ヒラギノ角ゴ Pro W3" charset="0"/>
                <a:cs typeface="ヒラギノ角ゴ Pro W3" charset="0"/>
              </a:rPr>
              <a:t>12, 2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L31 start. 88% correct. No problems -  1 student wanted to know how I got the dB part of it.  Discussion included fact that E could be correct (what if wire comes out of page just past the edge of the picture, for instance!) 1/R^2 issues.</a:t>
            </a:r>
          </a:p>
          <a:p>
            <a:pPr eaLnBrk="1" hangingPunct="1"/>
            <a:r>
              <a:rPr lang="en-US" dirty="0">
                <a:ea typeface="ヒラギノ角ゴ Pro W3" charset="0"/>
                <a:cs typeface="ヒラギノ角ゴ Pro W3" charset="0"/>
              </a:rPr>
              <a:t>-SJP</a:t>
            </a:r>
          </a:p>
          <a:p>
            <a:pPr eaLnBrk="1" hangingPunct="1"/>
            <a:r>
              <a:rPr lang="en-US" dirty="0">
                <a:ea typeface="ヒラギノ角ゴ Pro W3" charset="0"/>
                <a:cs typeface="ヒラギノ角ゴ Pro W3" charset="0"/>
              </a:rPr>
              <a:t>WRITTEN BY: Steven Pollock (CU-Boulder)</a:t>
            </a:r>
          </a:p>
          <a:p>
            <a:endParaRPr lang="en-US" dirty="0">
              <a:ea typeface="ヒラギノ角ゴ Pro W3" charset="0"/>
              <a:cs typeface="ヒラギノ角ゴ Pro W3"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D</a:t>
            </a:r>
          </a:p>
          <a:p>
            <a:pPr eaLnBrk="1" hangingPunct="1"/>
            <a:r>
              <a:rPr lang="en-US" dirty="0">
                <a:ea typeface="ヒラギノ角ゴ Pro W3" charset="0"/>
                <a:cs typeface="ヒラギノ角ゴ Pro W3" charset="0"/>
              </a:rPr>
              <a:t>USED IN:  Fall 2009 (</a:t>
            </a:r>
            <a:r>
              <a:rPr lang="en-US" dirty="0" err="1">
                <a:ea typeface="ヒラギノ角ゴ Pro W3" charset="0"/>
                <a:cs typeface="ヒラギノ角ゴ Pro W3" charset="0"/>
              </a:rPr>
              <a:t>Schibli</a:t>
            </a:r>
            <a:r>
              <a:rPr lang="en-US" dirty="0" smtClean="0">
                <a:ea typeface="ヒラギノ角ゴ Pro W3" charset="0"/>
                <a:cs typeface="ヒラギノ角ゴ Pro W3" charset="0"/>
              </a:rPr>
              <a:t>)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2013 (Pollock)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31</a:t>
            </a:r>
            <a:r>
              <a:rPr lang="en-US" baseline="0" dirty="0" smtClean="0">
                <a:ea typeface="ヒラギノ角ゴ Pro W3" charset="0"/>
                <a:cs typeface="ヒラギノ角ゴ Pro W3" charset="0"/>
              </a:rPr>
              <a:t> in 2013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0% 0% 21% </a:t>
            </a:r>
            <a:r>
              <a:rPr lang="en-US" b="1" dirty="0">
                <a:ea typeface="ヒラギノ角ゴ Pro W3" charset="0"/>
                <a:cs typeface="ヒラギノ角ゴ Pro W3" charset="0"/>
              </a:rPr>
              <a:t>[[79%]]</a:t>
            </a:r>
            <a:r>
              <a:rPr lang="en-US" dirty="0">
                <a:ea typeface="ヒラギノ角ゴ Pro W3" charset="0"/>
                <a:cs typeface="ヒラギノ角ゴ Pro W3" charset="0"/>
              </a:rPr>
              <a:t>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2, 0, 36, </a:t>
            </a:r>
            <a:r>
              <a:rPr lang="en-US" b="1" dirty="0" smtClean="0">
                <a:ea typeface="ヒラギノ角ゴ Pro W3" charset="0"/>
                <a:cs typeface="ヒラギノ角ゴ Pro W3" charset="0"/>
              </a:rPr>
              <a:t>[[62]],</a:t>
            </a:r>
            <a:r>
              <a:rPr lang="en-US" b="1" baseline="0" dirty="0" smtClean="0">
                <a:ea typeface="ヒラギノ角ゴ Pro W3" charset="0"/>
                <a:cs typeface="ヒラギノ角ゴ Pro W3" charset="0"/>
              </a:rPr>
              <a:t> </a:t>
            </a:r>
            <a:r>
              <a:rPr lang="en-US" b="0" baseline="0" dirty="0" smtClean="0">
                <a:ea typeface="ヒラギノ角ゴ Pro W3" charset="0"/>
                <a:cs typeface="ヒラギノ角ゴ Pro W3" charset="0"/>
              </a:rPr>
              <a:t>0, (S0 ‘13)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a:t>
            </a:r>
            <a:r>
              <a:rPr lang="en-US" b="1" dirty="0" smtClean="0">
                <a:ea typeface="ヒラギノ角ゴ Pro W3" charset="0"/>
                <a:cs typeface="ヒラギノ角ゴ Pro W3" charset="0"/>
              </a:rPr>
              <a:t>: </a:t>
            </a:r>
            <a:r>
              <a:rPr lang="en-US" b="0" dirty="0" smtClean="0">
                <a:ea typeface="ヒラギノ角ゴ Pro W3" charset="0"/>
                <a:cs typeface="ヒラギノ角ゴ Pro W3" charset="0"/>
              </a:rPr>
              <a:t>This</a:t>
            </a:r>
            <a:r>
              <a:rPr lang="en-US" b="0" baseline="0" dirty="0" smtClean="0">
                <a:ea typeface="ヒラギノ角ゴ Pro W3" charset="0"/>
                <a:cs typeface="ヒラギノ角ゴ Pro W3" charset="0"/>
              </a:rPr>
              <a:t> is “freshman physics”, but a good review, and there was a *lot* of discussion (it was 50/50 for the first minute, and only started swinging near the end) I then derived the formula, and talked about applications (e.g. stresses in MRI machines that make them so </a:t>
            </a:r>
            <a:r>
              <a:rPr lang="en-US" b="0" baseline="0" dirty="0" err="1" smtClean="0">
                <a:ea typeface="ヒラギノ角ゴ Pro W3" charset="0"/>
                <a:cs typeface="ヒラギノ角ゴ Pro W3" charset="0"/>
              </a:rPr>
              <a:t>noisY</a:t>
            </a:r>
            <a:r>
              <a:rPr lang="en-US" b="0" baseline="0" dirty="0" smtClean="0">
                <a:ea typeface="ヒラギノ角ゴ Pro W3" charset="0"/>
                <a:cs typeface="ヒラギノ角ゴ Pro W3" charset="0"/>
              </a:rPr>
              <a:t>) </a:t>
            </a:r>
            <a:endParaRPr lang="en-US" b="1" dirty="0" smtClean="0">
              <a:ea typeface="ヒラギノ角ゴ Pro W3" charset="0"/>
              <a:cs typeface="ヒラギノ角ゴ Pro W3" charset="0"/>
            </a:endParaRPr>
          </a:p>
          <a:p>
            <a:pPr eaLnBrk="1" hangingPunct="1"/>
            <a:endParaRPr lang="en-US" b="1" dirty="0" smtClean="0">
              <a:ea typeface="ヒラギノ角ゴ Pro W3" charset="0"/>
              <a:cs typeface="ヒラギノ角ゴ Pro W3" charset="0"/>
            </a:endParaRPr>
          </a:p>
          <a:p>
            <a:pPr eaLnBrk="1" hangingPunct="1"/>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-SJP</a:t>
            </a:r>
          </a:p>
          <a:p>
            <a:pPr eaLnBrk="1" hangingPunct="1"/>
            <a:r>
              <a:rPr lang="en-US" dirty="0">
                <a:ea typeface="ヒラギノ角ゴ Pro W3" charset="0"/>
                <a:cs typeface="ヒラギノ角ゴ Pro W3" charset="0"/>
              </a:rPr>
              <a:t>WRITTEN BY: Steven Pollock (CU-Boulder)</a:t>
            </a:r>
          </a:p>
          <a:p>
            <a:endParaRPr lang="en-US" dirty="0">
              <a:ea typeface="ヒラギノ角ゴ Pro W3" charset="0"/>
              <a:cs typeface="ヒラギノ角ゴ Pro W3"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a:fld id="{4EDC1ED8-F2F3-E341-B833-01FBB18B0914}" type="slidenum">
              <a:rPr lang="en-US" sz="1200" b="0"/>
              <a:pPr algn="r"/>
              <a:t>13</a:t>
            </a:fld>
            <a:endParaRPr lang="en-US" sz="1200" b="0"/>
          </a:p>
        </p:txBody>
      </p:sp>
      <p:sp>
        <p:nvSpPr>
          <p:cNvPr id="99330" name="Rectangle 2"/>
          <p:cNvSpPr>
            <a:spLocks noGrp="1" noRot="1" noChangeAspect="1" noChangeArrowheads="1" noTextEdit="1"/>
          </p:cNvSpPr>
          <p:nvPr>
            <p:ph type="sldImg"/>
          </p:nvPr>
        </p:nvSpPr>
        <p:spPr>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D</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10, Lecture 25), Pollock (</a:t>
            </a:r>
            <a:r>
              <a:rPr lang="en-US" dirty="0" smtClean="0">
                <a:ea typeface="ヒラギノ角ゴ Pro W3" charset="0"/>
                <a:cs typeface="ヒラギノ角ゴ Pro W3" charset="0"/>
              </a:rPr>
              <a:t>31, 32 in ‘13)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2% 0% 20% </a:t>
            </a:r>
            <a:r>
              <a:rPr lang="en-US" b="1" dirty="0">
                <a:ea typeface="ヒラギノ角ゴ Pro W3" charset="0"/>
                <a:cs typeface="ヒラギノ角ゴ Pro W3" charset="0"/>
              </a:rPr>
              <a:t>[[74%]]</a:t>
            </a:r>
            <a:r>
              <a:rPr lang="en-US" dirty="0">
                <a:ea typeface="ヒラギノ角ゴ Pro W3" charset="0"/>
                <a:cs typeface="ヒラギノ角ゴ Pro W3" charset="0"/>
              </a:rPr>
              <a:t> 4%  (FALL 08)</a:t>
            </a:r>
          </a:p>
          <a:p>
            <a:pPr eaLnBrk="1" hangingPunct="1"/>
            <a:r>
              <a:rPr lang="en-US" dirty="0">
                <a:ea typeface="ヒラギノ角ゴ Pro W3" charset="0"/>
                <a:cs typeface="ヒラギノ角ゴ Pro W3" charset="0"/>
              </a:rPr>
              <a:t>		0% 0% 38%  </a:t>
            </a:r>
            <a:r>
              <a:rPr lang="en-US" b="1" dirty="0">
                <a:ea typeface="ヒラギノ角ゴ Pro W3" charset="0"/>
                <a:cs typeface="ヒラギノ角ゴ Pro W3" charset="0"/>
              </a:rPr>
              <a:t>[[63%]] </a:t>
            </a:r>
            <a:r>
              <a:rPr lang="en-US" dirty="0">
                <a:ea typeface="ヒラギノ角ゴ Pro W3" charset="0"/>
                <a:cs typeface="ヒラギノ角ゴ Pro W3" charset="0"/>
              </a:rPr>
              <a:t>0%   (SPRING 2008)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0</a:t>
            </a:r>
            <a:r>
              <a:rPr lang="en-US" dirty="0">
                <a:ea typeface="ヒラギノ角ゴ Pro W3" charset="0"/>
                <a:cs typeface="ヒラギノ角ゴ Pro W3" charset="0"/>
              </a:rPr>
              <a:t>% 0% 5% </a:t>
            </a:r>
            <a:r>
              <a:rPr lang="en-US" b="1" dirty="0">
                <a:ea typeface="ヒラギノ角ゴ Pro W3" charset="0"/>
                <a:cs typeface="ヒラギノ角ゴ Pro W3" charset="0"/>
              </a:rPr>
              <a:t>[[65%]]</a:t>
            </a:r>
            <a:r>
              <a:rPr lang="en-US" dirty="0">
                <a:ea typeface="ヒラギノ角ゴ Pro W3" charset="0"/>
                <a:cs typeface="ヒラギノ角ゴ Pro W3" charset="0"/>
              </a:rPr>
              <a:t> 30%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0 0 44 </a:t>
            </a:r>
            <a:r>
              <a:rPr lang="en-US" b="1" dirty="0" smtClean="0">
                <a:ea typeface="ヒラギノ角ゴ Pro W3" charset="0"/>
                <a:cs typeface="ヒラギノ角ゴ Pro W3" charset="0"/>
              </a:rPr>
              <a:t>[[42]], </a:t>
            </a:r>
            <a:r>
              <a:rPr lang="en-US" b="0" dirty="0" smtClean="0">
                <a:ea typeface="ヒラギノ角ゴ Pro W3" charset="0"/>
                <a:cs typeface="ヒラギノ角ゴ Pro W3" charset="0"/>
              </a:rPr>
              <a:t>14</a:t>
            </a:r>
            <a:r>
              <a:rPr lang="en-US" b="0" baseline="0" dirty="0" smtClean="0">
                <a:ea typeface="ヒラギノ角ゴ Pro W3" charset="0"/>
                <a:cs typeface="ヒラギノ角ゴ Pro W3" charset="0"/>
              </a:rPr>
              <a:t>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 C got 40% of the votes. They were a little confused about what the angle was between dl and curly R (I had a simple "prop" to show it)   -SJP</a:t>
            </a:r>
            <a:endParaRPr lang="en-US"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a:fld id="{230C8334-79E1-DD4A-A8C9-E31E4F2309FB}" type="slidenum">
              <a:rPr lang="en-US" sz="1200" b="0"/>
              <a:pPr algn="r"/>
              <a:t>14</a:t>
            </a:fld>
            <a:endParaRPr lang="en-US" sz="1200" b="0"/>
          </a:p>
        </p:txBody>
      </p:sp>
      <p:sp>
        <p:nvSpPr>
          <p:cNvPr id="101378" name="Rectangle 2"/>
          <p:cNvSpPr>
            <a:spLocks noGrp="1" noRot="1" noChangeAspect="1" noChangeArrowheads="1" noTextEdit="1"/>
          </p:cNvSpPr>
          <p:nvPr>
            <p:ph type="sldImg"/>
          </p:nvPr>
        </p:nvSpPr>
        <p:spPr>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A </a:t>
            </a:r>
          </a:p>
          <a:p>
            <a:pPr eaLnBrk="1" hangingPunct="1"/>
            <a:r>
              <a:rPr lang="en-US" dirty="0">
                <a:ea typeface="ヒラギノ角ゴ Pro W3" charset="0"/>
                <a:cs typeface="ヒラギノ角ゴ Pro W3" charset="0"/>
              </a:rPr>
              <a:t>USED IN: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31 (32 in ‘13)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[[ 75%]] </a:t>
            </a:r>
            <a:r>
              <a:rPr lang="en-US" dirty="0">
                <a:ea typeface="ヒラギノ角ゴ Pro W3" charset="0"/>
                <a:cs typeface="ヒラギノ角ゴ Pro W3" charset="0"/>
              </a:rPr>
              <a:t>0% 25% 0% 0% (SPIRNG 2008)</a:t>
            </a:r>
          </a:p>
          <a:p>
            <a:pPr eaLnBrk="1" hangingPunct="1"/>
            <a:r>
              <a:rPr lang="en-US" dirty="0">
                <a:ea typeface="ヒラギノ角ゴ Pro W3" charset="0"/>
                <a:cs typeface="ヒラギノ角ゴ Pro W3" charset="0"/>
              </a:rPr>
              <a:t>		</a:t>
            </a:r>
            <a:r>
              <a:rPr lang="en-US" b="1" dirty="0" smtClean="0">
                <a:ea typeface="ヒラギノ角ゴ Pro W3" charset="0"/>
                <a:cs typeface="ヒラギノ角ゴ Pro W3" charset="0"/>
              </a:rPr>
              <a:t>[</a:t>
            </a:r>
            <a:r>
              <a:rPr lang="en-US" b="1" dirty="0">
                <a:ea typeface="ヒラギノ角ゴ Pro W3" charset="0"/>
                <a:cs typeface="ヒラギノ角ゴ Pro W3" charset="0"/>
              </a:rPr>
              <a:t>[ 72%]] </a:t>
            </a:r>
            <a:r>
              <a:rPr lang="en-US" dirty="0">
                <a:ea typeface="ヒラギノ角ゴ Pro W3" charset="0"/>
                <a:cs typeface="ヒラギノ角ゴ Pro W3" charset="0"/>
              </a:rPr>
              <a:t>0% 28% 0%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14,</a:t>
            </a:r>
            <a:r>
              <a:rPr lang="en-US" baseline="0" dirty="0" smtClean="0">
                <a:ea typeface="ヒラギノ角ゴ Pro W3" charset="0"/>
                <a:cs typeface="ヒラギノ角ゴ Pro W3" charset="0"/>
              </a:rPr>
              <a:t> 0, </a:t>
            </a:r>
            <a:r>
              <a:rPr lang="en-US" b="1" baseline="0" dirty="0" smtClean="0">
                <a:ea typeface="ヒラギノ角ゴ Pro W3" charset="0"/>
                <a:cs typeface="ヒラギノ角ゴ Pro W3" charset="0"/>
              </a:rPr>
              <a:t>[[83]],</a:t>
            </a:r>
            <a:r>
              <a:rPr lang="en-US" b="0" baseline="0" dirty="0" smtClean="0">
                <a:ea typeface="ヒラギノ角ゴ Pro W3" charset="0"/>
                <a:cs typeface="ヒラギノ角ゴ Pro W3" charset="0"/>
              </a:rPr>
              <a:t> 2, 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a:t>
            </a:r>
          </a:p>
          <a:p>
            <a:pPr eaLnBrk="1" hangingPunct="1"/>
            <a:endParaRPr lang="en-US" b="0" dirty="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a:t>
            </a:r>
            <a:r>
              <a:rPr lang="en-US" b="1" dirty="0">
                <a:ea typeface="ヒラギノ角ゴ Pro W3" charset="0"/>
                <a:cs typeface="ヒラギノ角ゴ Pro W3" charset="0"/>
              </a:rPr>
              <a:t>NOTES:  </a:t>
            </a:r>
            <a:r>
              <a:rPr lang="en-US" dirty="0">
                <a:ea typeface="ヒラギノ角ゴ Pro W3" charset="0"/>
                <a:cs typeface="ヒラギノ角ゴ Pro W3" charset="0"/>
              </a:rPr>
              <a:t> 25% voted for </a:t>
            </a:r>
            <a:r>
              <a:rPr lang="en-US" dirty="0" smtClean="0">
                <a:ea typeface="ヒラギノ角ゴ Pro W3" charset="0"/>
                <a:cs typeface="ヒラギノ角ゴ Pro W3" charset="0"/>
              </a:rPr>
              <a:t>C (almost all in ‘13!) .  </a:t>
            </a:r>
            <a:r>
              <a:rPr lang="en-US" dirty="0">
                <a:ea typeface="ヒラギノ角ゴ Pro W3" charset="0"/>
                <a:cs typeface="ヒラギノ角ゴ Pro W3" charset="0"/>
              </a:rPr>
              <a:t>It's easy to mix up which angle you're taking the </a:t>
            </a:r>
            <a:r>
              <a:rPr lang="en-US" dirty="0" err="1">
                <a:ea typeface="ヒラギノ角ゴ Pro W3" charset="0"/>
                <a:cs typeface="ヒラギノ角ゴ Pro W3" charset="0"/>
              </a:rPr>
              <a:t>cos</a:t>
            </a:r>
            <a:r>
              <a:rPr lang="en-US" dirty="0">
                <a:ea typeface="ヒラギノ角ゴ Pro W3" charset="0"/>
                <a:cs typeface="ヒラギノ角ゴ Pro W3" charset="0"/>
              </a:rPr>
              <a:t> of to get this. We discussed limit z-&gt; 0 (a student brought it up) as one argument. Another asked if z-&gt; infinity helps you decide (but I pointed out that both A and C are well behaved and go to zero in that limit - though A goes as 1/z^3, which is what it SHOULD be for a dipole!)  -SJP</a:t>
            </a:r>
            <a:endParaRPr lang="en-US" b="1" dirty="0">
              <a:ea typeface="ヒラギノ角ゴ Pro W3" charset="0"/>
              <a:cs typeface="ヒラギノ角ゴ Pro W3" charset="0"/>
            </a:endParaRPr>
          </a:p>
          <a:p>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xfrm>
            <a:off x="1144588" y="685800"/>
            <a:ext cx="4572000" cy="3429000"/>
          </a:xfrm>
          <a:solidFill>
            <a:srgbClr val="FFFFFF"/>
          </a:solidFill>
          <a:ln/>
        </p:spPr>
      </p:sp>
      <p:sp>
        <p:nvSpPr>
          <p:cNvPr id="105474"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lIns="91432" tIns="45716" rIns="91432" bIns="45716"/>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smtClean="0">
                <a:ea typeface="ヒラギノ角ゴ Pro W3" charset="0"/>
                <a:cs typeface="ヒラギノ角ゴ Pro W3" charset="0"/>
              </a:rPr>
              <a:t>) </a:t>
            </a:r>
            <a:r>
              <a:rPr lang="en-US" dirty="0" err="1" smtClean="0">
                <a:ea typeface="ヒラギノ角ゴ Pro W3" charset="0"/>
                <a:cs typeface="ヒラギノ角ゴ Pro W3" charset="0"/>
              </a:rPr>
              <a:t>Sp</a:t>
            </a:r>
            <a:r>
              <a:rPr lang="en-US" dirty="0" smtClean="0">
                <a:ea typeface="ヒラギノ角ゴ Pro W3" charset="0"/>
                <a:cs typeface="ヒラギノ角ゴ Pro W3" charset="0"/>
              </a:rPr>
              <a:t> 2013 (Pollock)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10, Lecture 26, 1</a:t>
            </a:r>
            <a:r>
              <a:rPr lang="en-US" baseline="30000" dirty="0">
                <a:ea typeface="ヒラギノ角ゴ Pro W3" charset="0"/>
                <a:cs typeface="ヒラギノ角ゴ Pro W3" charset="0"/>
              </a:rPr>
              <a:t>st</a:t>
            </a:r>
            <a:r>
              <a:rPr lang="en-US" dirty="0">
                <a:ea typeface="ヒラギノ角ゴ Pro W3" charset="0"/>
                <a:cs typeface="ヒラギノ角ゴ Pro W3" charset="0"/>
              </a:rPr>
              <a:t> try, Week 10, Lecture 26, 2</a:t>
            </a:r>
            <a:r>
              <a:rPr lang="en-US" baseline="30000" dirty="0">
                <a:ea typeface="ヒラギノ角ゴ Pro W3" charset="0"/>
                <a:cs typeface="ヒラギノ角ゴ Pro W3" charset="0"/>
              </a:rPr>
              <a:t>nd</a:t>
            </a:r>
            <a:r>
              <a:rPr lang="en-US" dirty="0">
                <a:ea typeface="ヒラギノ角ゴ Pro W3" charset="0"/>
                <a:cs typeface="ヒラギノ角ゴ Pro W3" charset="0"/>
              </a:rPr>
              <a:t> try</a:t>
            </a:r>
            <a:r>
              <a:rPr lang="en-US" dirty="0" smtClean="0">
                <a:ea typeface="ヒラギノ角ゴ Pro W3" charset="0"/>
                <a:cs typeface="ヒラギノ角ゴ Pro W3" charset="0"/>
              </a:rPr>
              <a:t>) (L 32 in SJP ‘13)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[[60%]]</a:t>
            </a:r>
            <a:r>
              <a:rPr lang="en-US" dirty="0">
                <a:ea typeface="ヒラギノ角ゴ Pro W3" charset="0"/>
                <a:cs typeface="ヒラギノ角ゴ Pro W3" charset="0"/>
              </a:rPr>
              <a:t> 10% 30% 0% 0% (1</a:t>
            </a:r>
            <a:r>
              <a:rPr lang="en-US" baseline="30000" dirty="0">
                <a:ea typeface="ヒラギノ角ゴ Pro W3" charset="0"/>
                <a:cs typeface="ヒラギノ角ゴ Pro W3" charset="0"/>
              </a:rPr>
              <a:t>st</a:t>
            </a:r>
            <a:r>
              <a:rPr lang="en-US" dirty="0">
                <a:ea typeface="ヒラギノ角ゴ Pro W3" charset="0"/>
                <a:cs typeface="ヒラギノ角ゴ Pro W3" charset="0"/>
              </a:rPr>
              <a:t> try)</a:t>
            </a:r>
          </a:p>
          <a:p>
            <a:pPr eaLnBrk="1" hangingPunct="1"/>
            <a:r>
              <a:rPr lang="en-US" b="1" dirty="0">
                <a:ea typeface="ヒラギノ角ゴ Pro W3" charset="0"/>
                <a:cs typeface="ヒラギノ角ゴ Pro W3" charset="0"/>
              </a:rPr>
              <a:t>		[[46%]]</a:t>
            </a:r>
            <a:r>
              <a:rPr lang="en-US" dirty="0">
                <a:ea typeface="ヒラギノ角ゴ Pro W3" charset="0"/>
                <a:cs typeface="ヒラギノ角ゴ Pro W3" charset="0"/>
              </a:rPr>
              <a:t> 18% 31% 5% 0% (2</a:t>
            </a:r>
            <a:r>
              <a:rPr lang="en-US" baseline="30000" dirty="0">
                <a:ea typeface="ヒラギノ角ゴ Pro W3" charset="0"/>
                <a:cs typeface="ヒラギノ角ゴ Pro W3" charset="0"/>
              </a:rPr>
              <a:t>nd</a:t>
            </a:r>
            <a:r>
              <a:rPr lang="en-US" dirty="0">
                <a:ea typeface="ヒラギノ角ゴ Pro W3" charset="0"/>
                <a:cs typeface="ヒラギノ角ゴ Pro W3" charset="0"/>
              </a:rPr>
              <a:t> try</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[[82]], </a:t>
            </a:r>
            <a:r>
              <a:rPr lang="en-US" b="0" dirty="0" smtClean="0">
                <a:ea typeface="ヒラギノ角ゴ Pro W3" charset="0"/>
                <a:cs typeface="ヒラギノ角ゴ Pro W3" charset="0"/>
              </a:rPr>
              <a:t>9, 9, 0, 0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a:t>
            </a:r>
            <a:endParaRPr lang="en-US" b="0" dirty="0">
              <a:ea typeface="ヒラギノ角ゴ Pro W3" charset="0"/>
              <a:cs typeface="ヒラギノ角ゴ Pro W3" charset="0"/>
            </a:endParaRPr>
          </a:p>
          <a:p>
            <a:pPr eaLnBrk="1" hangingPunct="1"/>
            <a:r>
              <a:rPr lang="en-US" dirty="0">
                <a:ea typeface="ヒラギノ角ゴ Pro W3" charset="0"/>
                <a:cs typeface="ヒラギノ角ゴ Pro W3" charset="0"/>
              </a:rPr>
              <a:t>INSTRUCTOR NOTES:</a:t>
            </a:r>
            <a:r>
              <a:rPr lang="en-US" b="1" dirty="0">
                <a:ea typeface="ヒラギノ角ゴ Pro W3" charset="0"/>
                <a:cs typeface="ヒラギノ角ゴ Pro W3" charset="0"/>
              </a:rPr>
              <a:t> </a:t>
            </a:r>
            <a:endParaRPr lang="en-US" b="1" dirty="0" smtClean="0">
              <a:ea typeface="ヒラギノ角ゴ Pro W3" charset="0"/>
              <a:cs typeface="ヒラギノ角ゴ Pro W3" charset="0"/>
            </a:endParaRPr>
          </a:p>
          <a:p>
            <a:pPr eaLnBrk="1" hangingPunct="1"/>
            <a:r>
              <a:rPr lang="en-US" b="0" dirty="0" smtClean="0">
                <a:ea typeface="ヒラギノ角ゴ Pro W3" charset="0"/>
                <a:cs typeface="ヒラギノ角ゴ Pro W3" charset="0"/>
              </a:rPr>
              <a:t>Students</a:t>
            </a:r>
            <a:r>
              <a:rPr lang="en-US" b="0" baseline="0" dirty="0" smtClean="0">
                <a:ea typeface="ヒラギノ角ゴ Pro W3" charset="0"/>
                <a:cs typeface="ヒラギノ角ゴ Pro W3" charset="0"/>
              </a:rPr>
              <a:t> are figuring this out by superposition of known field around wires, which is fine. </a:t>
            </a:r>
          </a:p>
          <a:p>
            <a:pPr eaLnBrk="1" hangingPunct="1"/>
            <a:endParaRPr lang="en-US" b="0" dirty="0" smtClean="0">
              <a:ea typeface="ヒラギノ角ゴ Pro W3" charset="0"/>
              <a:cs typeface="ヒラギノ角ゴ Pro W3" charset="0"/>
            </a:endParaRPr>
          </a:p>
          <a:p>
            <a:pPr eaLnBrk="1" hangingPunct="1"/>
            <a:r>
              <a:rPr lang="en-US" b="0" dirty="0" smtClean="0">
                <a:ea typeface="ヒラギノ角ゴ Pro W3" charset="0"/>
                <a:cs typeface="ヒラギノ角ゴ Pro W3" charset="0"/>
              </a:rPr>
              <a:t>We</a:t>
            </a:r>
            <a:r>
              <a:rPr lang="en-US" b="0" baseline="0" dirty="0" smtClean="0">
                <a:ea typeface="ヒラギノ角ゴ Pro W3" charset="0"/>
                <a:cs typeface="ヒラギノ角ゴ Pro W3" charset="0"/>
              </a:rPr>
              <a:t> also discussed the x, y, and z *dependence* of the answer, which is worth talking about. (the z dependence is not obvious by symmetry. Though, once you know the field points purely in the –y direction, I would argue that you cannot then have any z dependence, because that would create a curl out there in empty space!  -SJP</a:t>
            </a:r>
          </a:p>
          <a:p>
            <a:pPr eaLnBrk="1" hangingPunct="1"/>
            <a:endParaRPr lang="en-US" b="0" baseline="0" dirty="0" smtClean="0">
              <a:ea typeface="ヒラギノ角ゴ Pro W3" charset="0"/>
              <a:cs typeface="ヒラギノ角ゴ Pro W3" charset="0"/>
            </a:endParaRPr>
          </a:p>
          <a:p>
            <a:pPr eaLnBrk="1" hangingPunct="1"/>
            <a:endParaRPr lang="en-US" b="1" dirty="0" smtClean="0">
              <a:ea typeface="ヒラギノ角ゴ Pro W3" charset="0"/>
              <a:cs typeface="ヒラギノ角ゴ Pro W3" charset="0"/>
            </a:endParaRPr>
          </a:p>
          <a:p>
            <a:pPr eaLnBrk="1" hangingPunct="1"/>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Mike </a:t>
            </a:r>
            <a:r>
              <a:rPr lang="en-US" dirty="0" err="1">
                <a:ea typeface="ヒラギノ角ゴ Pro W3" charset="0"/>
                <a:cs typeface="ヒラギノ角ゴ Pro W3" charset="0"/>
              </a:rPr>
              <a:t>Dubson</a:t>
            </a:r>
            <a:r>
              <a:rPr lang="en-US" dirty="0">
                <a:ea typeface="ヒラギノ角ゴ Pro W3" charset="0"/>
                <a:cs typeface="ヒラギノ角ゴ Pro W3" charset="0"/>
              </a:rPr>
              <a:t> (CU-Boulder)</a:t>
            </a:r>
          </a:p>
          <a:p>
            <a:pPr eaLnBrk="1" hangingPunct="1"/>
            <a:endParaRPr lang="en-US" dirty="0">
              <a:ea typeface="ヒラギノ角ゴ Pro W3" charset="0"/>
              <a:cs typeface="ヒラギノ角ゴ Pro W3" charset="0"/>
            </a:endParaRPr>
          </a:p>
        </p:txBody>
      </p:sp>
      <p:sp>
        <p:nvSpPr>
          <p:cNvPr id="10547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eaLnBrk="1" hangingPunct="1"/>
            <a:fld id="{F97B126D-1626-7649-AFEE-49913A42992B}" type="slidenum">
              <a:rPr lang="en-US" sz="1200" b="0"/>
              <a:pPr algn="r" eaLnBrk="1" hangingPunct="1"/>
              <a:t>15</a:t>
            </a:fld>
            <a:endParaRPr lang="en-US" sz="1200"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xfrm>
            <a:off x="1144588" y="685800"/>
            <a:ext cx="4572000" cy="3429000"/>
          </a:xfrm>
          <a:solidFill>
            <a:srgbClr val="FFFFFF"/>
          </a:solidFill>
          <a:ln/>
        </p:spPr>
      </p:sp>
      <p:sp>
        <p:nvSpPr>
          <p:cNvPr id="105474" name="Notes Placeholder 2"/>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lIns="91432" tIns="45716" rIns="91432" bIns="45716"/>
          <a:lstStyle/>
          <a:p>
            <a:pPr eaLnBrk="1" hangingPunct="1"/>
            <a:r>
              <a:rPr lang="en-US">
                <a:ea typeface="ヒラギノ角ゴ Pro W3" charset="0"/>
                <a:cs typeface="ヒラギノ角ゴ Pro W3" charset="0"/>
              </a:rPr>
              <a:t>CORRECT ANSWER: A</a:t>
            </a:r>
          </a:p>
          <a:p>
            <a:pPr eaLnBrk="1" hangingPunct="1"/>
            <a:r>
              <a:rPr lang="en-US">
                <a:ea typeface="ヒラギノ角ゴ Pro W3" charset="0"/>
                <a:cs typeface="ヒラギノ角ゴ Pro W3" charset="0"/>
              </a:rPr>
              <a:t>USED IN:  Fall 2008 (Dubson)</a:t>
            </a:r>
          </a:p>
          <a:p>
            <a:pPr eaLnBrk="1" hangingPunct="1"/>
            <a:r>
              <a:rPr lang="en-US">
                <a:ea typeface="ヒラギノ角ゴ Pro W3" charset="0"/>
                <a:cs typeface="ヒラギノ角ゴ Pro W3" charset="0"/>
              </a:rPr>
              <a:t>LECTURE NUMBER:  Dubson (Week 10, Lecture 26, 1</a:t>
            </a:r>
            <a:r>
              <a:rPr lang="en-US" baseline="30000">
                <a:ea typeface="ヒラギノ角ゴ Pro W3" charset="0"/>
                <a:cs typeface="ヒラギノ角ゴ Pro W3" charset="0"/>
              </a:rPr>
              <a:t>st</a:t>
            </a:r>
            <a:r>
              <a:rPr lang="en-US">
                <a:ea typeface="ヒラギノ角ゴ Pro W3" charset="0"/>
                <a:cs typeface="ヒラギノ角ゴ Pro W3" charset="0"/>
              </a:rPr>
              <a:t> try, Week 10, Lecture 26, 2</a:t>
            </a:r>
            <a:r>
              <a:rPr lang="en-US" baseline="30000">
                <a:ea typeface="ヒラギノ角ゴ Pro W3" charset="0"/>
                <a:cs typeface="ヒラギノ角ゴ Pro W3" charset="0"/>
              </a:rPr>
              <a:t>nd</a:t>
            </a:r>
            <a:r>
              <a:rPr lang="en-US">
                <a:ea typeface="ヒラギノ角ゴ Pro W3" charset="0"/>
                <a:cs typeface="ヒラギノ角ゴ Pro W3" charset="0"/>
              </a:rPr>
              <a:t> try)</a:t>
            </a:r>
          </a:p>
          <a:p>
            <a:pPr eaLnBrk="1" hangingPunct="1"/>
            <a:r>
              <a:rPr lang="en-US">
                <a:ea typeface="ヒラギノ角ゴ Pro W3" charset="0"/>
                <a:cs typeface="ヒラギノ角ゴ Pro W3" charset="0"/>
              </a:rPr>
              <a:t>STUDENT RESPONSES:      </a:t>
            </a:r>
            <a:r>
              <a:rPr lang="en-US" b="1">
                <a:ea typeface="ヒラギノ角ゴ Pro W3" charset="0"/>
                <a:cs typeface="ヒラギノ角ゴ Pro W3" charset="0"/>
              </a:rPr>
              <a:t>[[60%]]</a:t>
            </a:r>
            <a:r>
              <a:rPr lang="en-US">
                <a:ea typeface="ヒラギノ角ゴ Pro W3" charset="0"/>
                <a:cs typeface="ヒラギノ角ゴ Pro W3" charset="0"/>
              </a:rPr>
              <a:t> 10% 30% 0% 0% (1</a:t>
            </a:r>
            <a:r>
              <a:rPr lang="en-US" baseline="30000">
                <a:ea typeface="ヒラギノ角ゴ Pro W3" charset="0"/>
                <a:cs typeface="ヒラギノ角ゴ Pro W3" charset="0"/>
              </a:rPr>
              <a:t>st</a:t>
            </a:r>
            <a:r>
              <a:rPr lang="en-US">
                <a:ea typeface="ヒラギノ角ゴ Pro W3" charset="0"/>
                <a:cs typeface="ヒラギノ角ゴ Pro W3" charset="0"/>
              </a:rPr>
              <a:t> try)</a:t>
            </a:r>
          </a:p>
          <a:p>
            <a:pPr eaLnBrk="1" hangingPunct="1"/>
            <a:r>
              <a:rPr lang="en-US" b="1">
                <a:ea typeface="ヒラギノ角ゴ Pro W3" charset="0"/>
                <a:cs typeface="ヒラギノ角ゴ Pro W3" charset="0"/>
              </a:rPr>
              <a:t>		[[46%]]</a:t>
            </a:r>
            <a:r>
              <a:rPr lang="en-US">
                <a:ea typeface="ヒラギノ角ゴ Pro W3" charset="0"/>
                <a:cs typeface="ヒラギノ角ゴ Pro W3" charset="0"/>
              </a:rPr>
              <a:t> 18% 31% 5% 0% (2</a:t>
            </a:r>
            <a:r>
              <a:rPr lang="en-US" baseline="30000">
                <a:ea typeface="ヒラギノ角ゴ Pro W3" charset="0"/>
                <a:cs typeface="ヒラギノ角ゴ Pro W3" charset="0"/>
              </a:rPr>
              <a:t>nd</a:t>
            </a:r>
            <a:r>
              <a:rPr lang="en-US">
                <a:ea typeface="ヒラギノ角ゴ Pro W3" charset="0"/>
                <a:cs typeface="ヒラギノ角ゴ Pro W3" charset="0"/>
              </a:rPr>
              <a:t> try)</a:t>
            </a:r>
          </a:p>
          <a:p>
            <a:pPr eaLnBrk="1" hangingPunct="1"/>
            <a:r>
              <a:rPr lang="en-US">
                <a:ea typeface="ヒラギノ角ゴ Pro W3" charset="0"/>
                <a:cs typeface="ヒラギノ角ゴ Pro W3" charset="0"/>
              </a:rPr>
              <a:t>INSTRUCTOR NOTES:</a:t>
            </a:r>
            <a:r>
              <a:rPr lang="en-US" b="1">
                <a:ea typeface="ヒラギノ角ゴ Pro W3" charset="0"/>
                <a:cs typeface="ヒラギノ角ゴ Pro W3" charset="0"/>
              </a:rPr>
              <a:t> </a:t>
            </a:r>
            <a:endParaRPr lang="en-US">
              <a:ea typeface="ヒラギノ角ゴ Pro W3" charset="0"/>
              <a:cs typeface="ヒラギノ角ゴ Pro W3" charset="0"/>
            </a:endParaRPr>
          </a:p>
          <a:p>
            <a:pPr eaLnBrk="1" hangingPunct="1"/>
            <a:r>
              <a:rPr lang="en-US">
                <a:ea typeface="ヒラギノ角ゴ Pro W3" charset="0"/>
                <a:cs typeface="ヒラギノ角ゴ Pro W3" charset="0"/>
              </a:rPr>
              <a:t>WRITTEN BY: Mike Dubson (CU-Boulder)</a:t>
            </a:r>
          </a:p>
          <a:p>
            <a:pPr eaLnBrk="1" hangingPunct="1"/>
            <a:endParaRPr lang="en-US">
              <a:ea typeface="ヒラギノ角ゴ Pro W3" charset="0"/>
              <a:cs typeface="ヒラギノ角ゴ Pro W3" charset="0"/>
            </a:endParaRPr>
          </a:p>
        </p:txBody>
      </p:sp>
      <p:sp>
        <p:nvSpPr>
          <p:cNvPr id="10547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eaLnBrk="1" hangingPunct="1"/>
            <a:fld id="{F97B126D-1626-7649-AFEE-49913A42992B}" type="slidenum">
              <a:rPr lang="en-US" sz="1200" b="0"/>
              <a:pPr algn="r" eaLnBrk="1" hangingPunct="1"/>
              <a:t>16</a:t>
            </a:fld>
            <a:endParaRPr lang="en-US"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a:fld id="{8CD93884-2E11-3546-98C7-211F64454D6C}" type="slidenum">
              <a:rPr lang="en-US" sz="1200" b="0"/>
              <a:pPr algn="r"/>
              <a:t>3</a:t>
            </a:fld>
            <a:endParaRPr lang="en-US" sz="1200" b="0"/>
          </a:p>
        </p:txBody>
      </p:sp>
      <p:sp>
        <p:nvSpPr>
          <p:cNvPr id="82946" name="Rectangle 2"/>
          <p:cNvSpPr>
            <a:spLocks noGrp="1" noRot="1" noChangeAspect="1" noChangeArrowheads="1" noTextEdit="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n/a</a:t>
            </a:r>
          </a:p>
          <a:p>
            <a:pPr eaLnBrk="1" hangingPunct="1"/>
            <a:r>
              <a:rPr lang="en-US" dirty="0">
                <a:ea typeface="ヒラギノ角ゴ Pro W3" charset="0"/>
                <a:cs typeface="ヒラギノ角ゴ Pro W3" charset="0"/>
              </a:rPr>
              <a:t>USED IN:  Spring 2008 (Pollock</a:t>
            </a:r>
            <a:r>
              <a:rPr lang="en-US" dirty="0" smtClean="0">
                <a:ea typeface="ヒラギノ角ゴ Pro W3" charset="0"/>
                <a:cs typeface="ヒラギノ角ゴ Pro W3" charset="0"/>
              </a:rPr>
              <a:t>) and ‘13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LECTURE NUMBER: 30</a:t>
            </a:r>
          </a:p>
          <a:p>
            <a:pPr eaLnBrk="1" hangingPunct="1"/>
            <a:r>
              <a:rPr lang="en-US" dirty="0">
                <a:ea typeface="ヒラギノ角ゴ Pro W3" charset="0"/>
                <a:cs typeface="ヒラギノ角ゴ Pro W3" charset="0"/>
              </a:rPr>
              <a:t>STUDENT RESPONSES:  n/a</a:t>
            </a: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 See next slide  -SJP</a:t>
            </a:r>
            <a:endParaRPr lang="en-US" b="1" dirty="0">
              <a:ea typeface="ヒラギノ角ゴ Pro W3" charset="0"/>
              <a:cs typeface="ヒラギノ角ゴ Pro W3" charset="0"/>
            </a:endParaRPr>
          </a:p>
          <a:p>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a:fld id="{7BF7EE8C-0D03-BC40-9E11-9BEEDD6AD48D}" type="slidenum">
              <a:rPr lang="en-US" sz="1200" b="0"/>
              <a:pPr algn="r"/>
              <a:t>4</a:t>
            </a:fld>
            <a:endParaRPr lang="en-US" sz="1200" b="0"/>
          </a:p>
        </p:txBody>
      </p:sp>
      <p:sp>
        <p:nvSpPr>
          <p:cNvPr id="84994" name="Rectangle 2"/>
          <p:cNvSpPr>
            <a:spLocks noGrp="1" noRot="1" noChangeAspect="1" noChangeArrowheads="1" noTextEdit="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(Pollock)</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10, Lecture 25), Pollock (</a:t>
            </a:r>
            <a:r>
              <a:rPr lang="en-US" dirty="0" smtClean="0">
                <a:ea typeface="ヒラギノ角ゴ Pro W3" charset="0"/>
                <a:cs typeface="ヒラギノ角ゴ Pro W3" charset="0"/>
              </a:rPr>
              <a:t>30, 31 in ‘13)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[[96%]]</a:t>
            </a:r>
            <a:r>
              <a:rPr lang="en-US" dirty="0">
                <a:ea typeface="ヒラギノ角ゴ Pro W3" charset="0"/>
                <a:cs typeface="ヒラギノ角ゴ Pro W3" charset="0"/>
              </a:rPr>
              <a:t> 0% 2% 0% 2%  (FALL 2008)</a:t>
            </a:r>
            <a:endParaRPr lang="en-US" b="1" dirty="0">
              <a:ea typeface="ヒラギノ角ゴ Pro W3" charset="0"/>
              <a:cs typeface="ヒラギノ角ゴ Pro W3" charset="0"/>
            </a:endParaRPr>
          </a:p>
          <a:p>
            <a:pPr eaLnBrk="1" hangingPunct="1"/>
            <a:r>
              <a:rPr lang="en-US" b="1" dirty="0">
                <a:ea typeface="ヒラギノ角ゴ Pro W3" charset="0"/>
                <a:cs typeface="ヒラギノ角ゴ Pro W3" charset="0"/>
              </a:rPr>
              <a:t>		[[100%]] </a:t>
            </a:r>
            <a:r>
              <a:rPr lang="en-US" dirty="0">
                <a:ea typeface="ヒラギノ角ゴ Pro W3" charset="0"/>
                <a:cs typeface="ヒラギノ角ゴ Pro W3" charset="0"/>
              </a:rPr>
              <a:t>0% 0% 0% 0%  (SPRING 2008</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[[94]]</a:t>
            </a:r>
            <a:r>
              <a:rPr lang="en-US" b="0" dirty="0" smtClean="0">
                <a:ea typeface="ヒラギノ角ゴ Pro W3" charset="0"/>
                <a:cs typeface="ヒラギノ角ゴ Pro W3" charset="0"/>
              </a:rPr>
              <a:t>, 0,</a:t>
            </a:r>
            <a:r>
              <a:rPr lang="en-US" b="0" baseline="0" dirty="0" smtClean="0">
                <a:ea typeface="ヒラギノ角ゴ Pro W3" charset="0"/>
                <a:cs typeface="ヒラギノ角ゴ Pro W3" charset="0"/>
              </a:rPr>
              <a:t> 4, 0, 4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 100% correct  in SP08, silent. Guess they know this!  Answer is A, from the source, to the target point</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Nice</a:t>
            </a:r>
            <a:r>
              <a:rPr lang="en-US" baseline="0" dirty="0" smtClean="0">
                <a:ea typeface="ヒラギノ角ゴ Pro W3" charset="0"/>
                <a:cs typeface="ヒラギノ角ゴ Pro W3" charset="0"/>
              </a:rPr>
              <a:t> review, even though it’s not hard for them. I animated curly R = r-r’, but they also seemed to know this.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a:t>
            </a:r>
            <a:r>
              <a:rPr lang="en-US" dirty="0">
                <a:ea typeface="ヒラギノ角ゴ Pro W3" charset="0"/>
                <a:cs typeface="ヒラギノ角ゴ Pro W3" charset="0"/>
              </a:rPr>
              <a:t>-SJP</a:t>
            </a:r>
            <a:endParaRPr lang="en-US"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a:t>
            </a:r>
          </a:p>
          <a:p>
            <a:endParaRPr lang="en-US" dirty="0">
              <a:ea typeface="ヒラギノ角ゴ Pro W3" charset="0"/>
              <a:cs typeface="ヒラギノ角ゴ Pro W3" charset="0"/>
            </a:endParaRPr>
          </a:p>
          <a:p>
            <a:endParaRPr lang="en-US" dirty="0">
              <a:ea typeface="ヒラギノ角ゴ Pro W3" charset="0"/>
              <a:cs typeface="ヒラギノ角ゴ Pro W3"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a:fld id="{DD792494-053D-CF44-82DE-E9E1CBDE4471}" type="slidenum">
              <a:rPr lang="en-US" sz="1200" b="0"/>
              <a:pPr algn="r"/>
              <a:t>5</a:t>
            </a:fld>
            <a:endParaRPr lang="en-US" sz="1200" b="0"/>
          </a:p>
        </p:txBody>
      </p:sp>
      <p:sp>
        <p:nvSpPr>
          <p:cNvPr id="87042" name="Rectangle 2"/>
          <p:cNvSpPr>
            <a:spLocks noGrp="1" noRot="1" noChangeAspect="1" noChangeArrowheads="1" noTextEdit="1"/>
          </p:cNvSpPr>
          <p:nvPr>
            <p:ph type="sldImg"/>
          </p:nvPr>
        </p:nvSpPr>
        <p:spPr>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C</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10, Lecture 25), Pollock (</a:t>
            </a:r>
            <a:r>
              <a:rPr lang="en-US" dirty="0" smtClean="0">
                <a:ea typeface="ヒラギノ角ゴ Pro W3" charset="0"/>
                <a:cs typeface="ヒラギノ角ゴ Pro W3" charset="0"/>
              </a:rPr>
              <a:t>30, 31 ‘in 13)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2% 0% </a:t>
            </a:r>
            <a:r>
              <a:rPr lang="en-US" b="1" dirty="0">
                <a:ea typeface="ヒラギノ角ゴ Pro W3" charset="0"/>
                <a:cs typeface="ヒラギノ角ゴ Pro W3" charset="0"/>
              </a:rPr>
              <a:t>[[96%]] </a:t>
            </a:r>
            <a:r>
              <a:rPr lang="en-US" dirty="0">
                <a:ea typeface="ヒラギノ角ゴ Pro W3" charset="0"/>
                <a:cs typeface="ヒラギノ角ゴ Pro W3" charset="0"/>
              </a:rPr>
              <a:t>0% 2% (FALL 2008)</a:t>
            </a:r>
          </a:p>
          <a:p>
            <a:pPr eaLnBrk="1" hangingPunct="1"/>
            <a:r>
              <a:rPr lang="en-US" dirty="0">
                <a:ea typeface="ヒラギノ角ゴ Pro W3" charset="0"/>
                <a:cs typeface="ヒラギノ角ゴ Pro W3" charset="0"/>
              </a:rPr>
              <a:t>		0% 0% </a:t>
            </a:r>
            <a:r>
              <a:rPr lang="en-US" b="1" dirty="0">
                <a:ea typeface="ヒラギノ角ゴ Pro W3" charset="0"/>
                <a:cs typeface="ヒラギノ角ゴ Pro W3" charset="0"/>
              </a:rPr>
              <a:t>[[ 94%]] </a:t>
            </a:r>
            <a:r>
              <a:rPr lang="en-US" dirty="0">
                <a:ea typeface="ヒラギノ角ゴ Pro W3" charset="0"/>
                <a:cs typeface="ヒラギノ角ゴ Pro W3" charset="0"/>
              </a:rPr>
              <a:t>0% 6%  (SPRING 2008)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0</a:t>
            </a:r>
            <a:r>
              <a:rPr lang="en-US" dirty="0">
                <a:ea typeface="ヒラギノ角ゴ Pro W3" charset="0"/>
                <a:cs typeface="ヒラギノ角ゴ Pro W3" charset="0"/>
              </a:rPr>
              <a:t>% 0% </a:t>
            </a:r>
            <a:r>
              <a:rPr lang="en-US" b="1" dirty="0">
                <a:ea typeface="ヒラギノ角ゴ Pro W3" charset="0"/>
                <a:cs typeface="ヒラギノ角ゴ Pro W3" charset="0"/>
              </a:rPr>
              <a:t>[[95%]] </a:t>
            </a:r>
            <a:r>
              <a:rPr lang="en-US" dirty="0">
                <a:ea typeface="ヒラギノ角ゴ Pro W3" charset="0"/>
                <a:cs typeface="ヒラギノ角ゴ Pro W3" charset="0"/>
              </a:rPr>
              <a:t>3% 3%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4,</a:t>
            </a:r>
            <a:r>
              <a:rPr lang="en-US" baseline="0" dirty="0" smtClean="0">
                <a:ea typeface="ヒラギノ角ゴ Pro W3" charset="0"/>
                <a:cs typeface="ヒラギノ角ゴ Pro W3" charset="0"/>
              </a:rPr>
              <a:t> 2, </a:t>
            </a:r>
            <a:r>
              <a:rPr lang="en-US" b="1" baseline="0" dirty="0" smtClean="0">
                <a:ea typeface="ヒラギノ角ゴ Pro W3" charset="0"/>
                <a:cs typeface="ヒラギノ角ゴ Pro W3" charset="0"/>
              </a:rPr>
              <a:t>[[94]], </a:t>
            </a:r>
            <a:r>
              <a:rPr lang="en-US" b="0" baseline="0" dirty="0" smtClean="0">
                <a:ea typeface="ヒラギノ角ゴ Pro W3" charset="0"/>
                <a:cs typeface="ヒラギノ角ゴ Pro W3" charset="0"/>
              </a:rPr>
              <a:t>0, 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94% correct, (1 vote for E) Silent. Guess they know this too!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No problems here – nice to then connect back to the old </a:t>
            </a:r>
            <a:r>
              <a:rPr lang="en-US" dirty="0" err="1" smtClean="0">
                <a:ea typeface="ヒラギノ角ゴ Pro W3" charset="0"/>
                <a:cs typeface="ヒラギノ角ゴ Pro W3" charset="0"/>
              </a:rPr>
              <a:t>Phys</a:t>
            </a:r>
            <a:r>
              <a:rPr lang="en-US" baseline="0" dirty="0" smtClean="0">
                <a:ea typeface="ヒラギノ角ゴ Pro W3" charset="0"/>
                <a:cs typeface="ヒラギノ角ゴ Pro W3" charset="0"/>
              </a:rPr>
              <a:t> 2 “B field wraps around a wire like your right hand”, this agrees with that. </a:t>
            </a:r>
            <a:br>
              <a:rPr lang="en-US" baseline="0" dirty="0" smtClean="0">
                <a:ea typeface="ヒラギノ角ゴ Pro W3" charset="0"/>
                <a:cs typeface="ヒラギノ角ゴ Pro W3" charset="0"/>
              </a:rPr>
            </a:br>
            <a:r>
              <a:rPr lang="en-US" baseline="0" dirty="0" smtClean="0">
                <a:ea typeface="ヒラギノ角ゴ Pro W3" charset="0"/>
                <a:cs typeface="ヒラギノ角ゴ Pro W3" charset="0"/>
              </a:rPr>
              <a:t>Also nice to point out/ask if it matters whether dl was to the left or to the right of point P. (doesn’t matter, this is important, means we can pull “direction” out of the integral!) </a:t>
            </a:r>
            <a:endParaRPr lang="en-US" dirty="0" smtClean="0">
              <a:ea typeface="ヒラギノ角ゴ Pro W3" charset="0"/>
              <a:cs typeface="ヒラギノ角ゴ Pro W3" charset="0"/>
            </a:endParaRPr>
          </a:p>
          <a:p>
            <a:pPr eaLnBrk="1" hangingPunct="1"/>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a:t>
            </a:r>
            <a:r>
              <a:rPr lang="en-US" dirty="0">
                <a:ea typeface="ヒラギノ角ゴ Pro W3" charset="0"/>
                <a:cs typeface="ヒラギノ角ゴ Pro W3" charset="0"/>
              </a:rPr>
              <a:t>-SJP</a:t>
            </a:r>
            <a:endParaRPr lang="en-US"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a:fld id="{99423290-939B-1D49-8D54-F8B2A2A3DBEE}" type="slidenum">
              <a:rPr lang="en-US" sz="1200" b="0"/>
              <a:pPr algn="r"/>
              <a:t>6</a:t>
            </a:fld>
            <a:endParaRPr lang="en-US" sz="1200" b="0"/>
          </a:p>
        </p:txBody>
      </p:sp>
      <p:sp>
        <p:nvSpPr>
          <p:cNvPr id="89090" name="Rectangle 2"/>
          <p:cNvSpPr>
            <a:spLocks noGrp="1" noRot="1" noChangeAspect="1" noChangeArrowheads="1" noTextEdit="1"/>
          </p:cNvSpPr>
          <p:nvPr>
            <p:ph type="sldImg"/>
          </p:nvPr>
        </p:nvSpPr>
        <p:spPr>
          <a:solidFill>
            <a:srgbClr val="FFFFFF"/>
          </a:solidFill>
          <a:ln/>
        </p:spPr>
      </p:sp>
      <p:sp>
        <p:nvSpPr>
          <p:cNvPr id="8909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ヒラギノ角ゴ Pro W3" charset="0"/>
                <a:cs typeface="ヒラギノ角ゴ Pro W3" charset="0"/>
              </a:rPr>
              <a:t>USED </a:t>
            </a:r>
            <a:r>
              <a:rPr lang="en-US" dirty="0">
                <a:ea typeface="ヒラギノ角ゴ Pro W3" charset="0"/>
                <a:cs typeface="ヒラギノ角ゴ Pro W3" charset="0"/>
              </a:rPr>
              <a:t>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10, Lecture 25), Pollock (30)</a:t>
            </a:r>
          </a:p>
          <a:p>
            <a:pPr eaLnBrk="1" hangingPunct="1"/>
            <a:r>
              <a:rPr lang="en-US" dirty="0">
                <a:ea typeface="ヒラギノ角ゴ Pro W3" charset="0"/>
                <a:cs typeface="ヒラギノ角ゴ Pro W3" charset="0"/>
              </a:rPr>
              <a:t>STUDENT RESPONSES:      </a:t>
            </a:r>
            <a:endParaRPr lang="en-US"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INSTRUCTOR </a:t>
            </a:r>
            <a:r>
              <a:rPr lang="en-US" b="1" dirty="0">
                <a:ea typeface="ヒラギノ角ゴ Pro W3" charset="0"/>
                <a:cs typeface="ヒラギノ角ゴ Pro W3" charset="0"/>
              </a:rPr>
              <a:t>NOTES: </a:t>
            </a:r>
            <a:endParaRPr lang="en-US" b="1" dirty="0" smtClean="0">
              <a:ea typeface="ヒラギノ角ゴ Pro W3" charset="0"/>
              <a:cs typeface="ヒラギノ角ゴ Pro W3" charset="0"/>
            </a:endParaRPr>
          </a:p>
          <a:p>
            <a:pPr eaLnBrk="1" hangingPunct="1"/>
            <a:r>
              <a:rPr lang="en-US" b="1" dirty="0" smtClean="0">
                <a:ea typeface="ヒラギノ角ゴ Pro W3" charset="0"/>
                <a:cs typeface="ヒラギノ角ゴ Pro W3" charset="0"/>
              </a:rPr>
              <a:t>Animated, let them think first. </a:t>
            </a:r>
            <a:r>
              <a:rPr lang="en-US" dirty="0" smtClean="0">
                <a:ea typeface="ヒラギノ角ゴ Pro W3" charset="0"/>
                <a:cs typeface="ヒラギノ角ゴ Pro W3" charset="0"/>
              </a:rPr>
              <a:t> </a:t>
            </a:r>
          </a:p>
          <a:p>
            <a:pPr eaLnBrk="1" hangingPunct="1"/>
            <a:r>
              <a:rPr lang="en-US" dirty="0" smtClean="0">
                <a:ea typeface="ヒラギノ角ゴ Pro W3" charset="0"/>
                <a:cs typeface="ヒラギノ角ゴ Pro W3" charset="0"/>
              </a:rPr>
              <a:t>WRITTEN </a:t>
            </a:r>
            <a:r>
              <a:rPr lang="en-US" dirty="0">
                <a:ea typeface="ヒラギノ角ゴ Pro W3" charset="0"/>
                <a:cs typeface="ヒラギノ角ゴ Pro W3" charset="0"/>
              </a:rPr>
              <a:t>BY: Steven Pollock (CU-Boulder)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a:fld id="{99423290-939B-1D49-8D54-F8B2A2A3DBEE}" type="slidenum">
              <a:rPr lang="en-US" sz="1200" b="0"/>
              <a:pPr algn="r"/>
              <a:t>7</a:t>
            </a:fld>
            <a:endParaRPr lang="en-US" sz="1200" b="0"/>
          </a:p>
        </p:txBody>
      </p:sp>
      <p:sp>
        <p:nvSpPr>
          <p:cNvPr id="89090" name="Rectangle 2"/>
          <p:cNvSpPr>
            <a:spLocks noGrp="1" noRot="1" noChangeAspect="1" noChangeArrowheads="1" noTextEdit="1"/>
          </p:cNvSpPr>
          <p:nvPr>
            <p:ph type="sldImg"/>
          </p:nvPr>
        </p:nvSpPr>
        <p:spPr>
          <a:solidFill>
            <a:srgbClr val="FFFFFF"/>
          </a:solidFill>
          <a:ln/>
        </p:spPr>
      </p:sp>
      <p:sp>
        <p:nvSpPr>
          <p:cNvPr id="8909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10, Lecture 25), Pollock (</a:t>
            </a:r>
            <a:r>
              <a:rPr lang="en-US" dirty="0" smtClean="0">
                <a:ea typeface="ヒラギノ角ゴ Pro W3" charset="0"/>
                <a:cs typeface="ヒラギノ角ゴ Pro W3" charset="0"/>
              </a:rPr>
              <a:t>30, 31 in ‘13)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[[66%]]</a:t>
            </a:r>
            <a:r>
              <a:rPr lang="en-US" dirty="0">
                <a:ea typeface="ヒラギノ角ゴ Pro W3" charset="0"/>
                <a:cs typeface="ヒラギノ角ゴ Pro W3" charset="0"/>
              </a:rPr>
              <a:t> 9% 26% 0% 0%  (FALL 2008)</a:t>
            </a:r>
            <a:endParaRPr lang="en-US" b="1" dirty="0">
              <a:ea typeface="ヒラギノ角ゴ Pro W3" charset="0"/>
              <a:cs typeface="ヒラギノ角ゴ Pro W3" charset="0"/>
            </a:endParaRPr>
          </a:p>
          <a:p>
            <a:pPr eaLnBrk="1" hangingPunct="1"/>
            <a:r>
              <a:rPr lang="en-US" b="1" dirty="0">
                <a:ea typeface="ヒラギノ角ゴ Pro W3" charset="0"/>
                <a:cs typeface="ヒラギノ角ゴ Pro W3" charset="0"/>
              </a:rPr>
              <a:t>		[[31%]] </a:t>
            </a:r>
            <a:r>
              <a:rPr lang="en-US" dirty="0">
                <a:ea typeface="ヒラギノ角ゴ Pro W3" charset="0"/>
                <a:cs typeface="ヒラギノ角ゴ Pro W3" charset="0"/>
              </a:rPr>
              <a:t>13% 25% 31% 0%   (SPRING 2008)</a:t>
            </a:r>
          </a:p>
          <a:p>
            <a:pPr eaLnBrk="1" hangingPunct="1"/>
            <a:r>
              <a:rPr lang="en-US" dirty="0">
                <a:ea typeface="ヒラギノ角ゴ Pro W3" charset="0"/>
                <a:cs typeface="ヒラギノ角ゴ Pro W3" charset="0"/>
              </a:rPr>
              <a:t>		</a:t>
            </a:r>
            <a:r>
              <a:rPr lang="en-US" b="1" dirty="0" smtClean="0">
                <a:ea typeface="ヒラギノ角ゴ Pro W3" charset="0"/>
                <a:cs typeface="ヒラギノ角ゴ Pro W3" charset="0"/>
              </a:rPr>
              <a:t>[</a:t>
            </a:r>
            <a:r>
              <a:rPr lang="en-US" b="1" dirty="0">
                <a:ea typeface="ヒラギノ角ゴ Pro W3" charset="0"/>
                <a:cs typeface="ヒラギノ角ゴ Pro W3" charset="0"/>
              </a:rPr>
              <a:t>[64%]]</a:t>
            </a:r>
            <a:r>
              <a:rPr lang="en-US" dirty="0">
                <a:ea typeface="ヒラギノ角ゴ Pro W3" charset="0"/>
                <a:cs typeface="ヒラギノ角ゴ Pro W3" charset="0"/>
              </a:rPr>
              <a:t> 18% 15% 3% 0%  (FALL 2009</a:t>
            </a:r>
            <a:r>
              <a:rPr lang="en-US" dirty="0" smtClean="0">
                <a:ea typeface="ヒラギノ角ゴ Pro W3" charset="0"/>
                <a:cs typeface="ヒラギノ角ゴ Pro W3" charset="0"/>
              </a:rPr>
              <a:t>)</a:t>
            </a:r>
          </a:p>
          <a:p>
            <a:pPr eaLnBrk="1" hangingPunct="1"/>
            <a:r>
              <a:rPr lang="en-US" b="1" dirty="0" smtClean="0">
                <a:ea typeface="ヒラギノ角ゴ Pro W3" charset="0"/>
                <a:cs typeface="ヒラギノ角ゴ Pro W3" charset="0"/>
              </a:rPr>
              <a:t>		</a:t>
            </a:r>
            <a:r>
              <a:rPr lang="en-US" b="0" dirty="0" smtClean="0">
                <a:ea typeface="ヒラギノ角ゴ Pro W3" charset="0"/>
                <a:cs typeface="ヒラギノ角ゴ Pro W3" charset="0"/>
              </a:rPr>
              <a:t>[</a:t>
            </a:r>
            <a:r>
              <a:rPr lang="en-US" b="1" dirty="0" smtClean="0">
                <a:ea typeface="ヒラギノ角ゴ Pro W3" charset="0"/>
                <a:cs typeface="ヒラギノ角ゴ Pro W3" charset="0"/>
              </a:rPr>
              <a:t>[53]]</a:t>
            </a:r>
            <a:r>
              <a:rPr lang="en-US" b="0" dirty="0" smtClean="0">
                <a:ea typeface="ヒラギノ角ゴ Pro W3" charset="0"/>
                <a:cs typeface="ヒラギノ角ゴ Pro W3" charset="0"/>
              </a:rPr>
              <a:t>,</a:t>
            </a:r>
            <a:r>
              <a:rPr lang="en-US" b="0" baseline="0" dirty="0" smtClean="0">
                <a:ea typeface="ヒラギノ角ゴ Pro W3" charset="0"/>
                <a:cs typeface="ヒラギノ角ゴ Pro W3" charset="0"/>
              </a:rPr>
              <a:t> 23, 17, 6, 2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endParaRPr lang="en-US" b="1"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 Answers were all over the board, each </a:t>
            </a:r>
            <a:r>
              <a:rPr lang="en-US" dirty="0" smtClean="0">
                <a:ea typeface="ヒラギノ角ゴ Pro W3" charset="0"/>
                <a:cs typeface="ヒラギノ角ゴ Pro W3" charset="0"/>
              </a:rPr>
              <a:t>answer!  </a:t>
            </a:r>
            <a:r>
              <a:rPr lang="en-US" dirty="0">
                <a:ea typeface="ヒラギノ角ゴ Pro W3" charset="0"/>
                <a:cs typeface="ヒラギノ角ゴ Pro W3" charset="0"/>
              </a:rPr>
              <a:t>Note - because of the near perfect previous two, Just to throw them off a little :-) I clearly warned them: look carefully at definition of theta here! It's NOT the angle you would "expect" if computing the usual dl R sin(theta) rule for a cross product.  And, also reminded them that </a:t>
            </a:r>
            <a:r>
              <a:rPr lang="en-US" dirty="0" err="1">
                <a:ea typeface="ヒラギノ角ゴ Pro W3" charset="0"/>
                <a:cs typeface="ヒラギノ角ゴ Pro W3" charset="0"/>
              </a:rPr>
              <a:t>Rhat</a:t>
            </a:r>
            <a:r>
              <a:rPr lang="en-US" dirty="0">
                <a:ea typeface="ヒラギノ角ゴ Pro W3" charset="0"/>
                <a:cs typeface="ヒラギノ角ゴ Pro W3" charset="0"/>
              </a:rPr>
              <a:t>/R^2 = R(</a:t>
            </a:r>
            <a:r>
              <a:rPr lang="en-US" dirty="0" err="1">
                <a:ea typeface="ヒラギノ角ゴ Pro W3" charset="0"/>
                <a:cs typeface="ヒラギノ角ゴ Pro W3" charset="0"/>
              </a:rPr>
              <a:t>vec</a:t>
            </a:r>
            <a:r>
              <a:rPr lang="en-US" dirty="0">
                <a:ea typeface="ヒラギノ角ゴ Pro W3" charset="0"/>
                <a:cs typeface="ヒラギノ角ゴ Pro W3" charset="0"/>
              </a:rPr>
              <a:t>)/R^3 was something we used w. Coulomb's law. Given all that.... what's the answer? (from Stephanie) Answer:  A.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 </a:t>
            </a:r>
            <a:r>
              <a:rPr lang="en-US" dirty="0">
                <a:ea typeface="ヒラギノ角ゴ Pro W3" charset="0"/>
                <a:cs typeface="ヒラギノ角ゴ Pro W3" charset="0"/>
              </a:rPr>
              <a:t>Example 5.5 in </a:t>
            </a:r>
            <a:r>
              <a:rPr lang="en-US" dirty="0" err="1">
                <a:ea typeface="ヒラギノ角ゴ Pro W3" charset="0"/>
                <a:cs typeface="ヒラギノ角ゴ Pro W3" charset="0"/>
              </a:rPr>
              <a:t>Griffihs</a:t>
            </a:r>
            <a:r>
              <a:rPr lang="en-US" dirty="0">
                <a:ea typeface="ヒラギノ角ゴ Pro W3" charset="0"/>
                <a:cs typeface="ヒラギノ角ゴ Pro W3" charset="0"/>
              </a:rPr>
              <a:t>.  Make '</a:t>
            </a:r>
            <a:r>
              <a:rPr lang="en-US" dirty="0" err="1">
                <a:ea typeface="ヒラギノ角ゴ Pro W3" charset="0"/>
                <a:cs typeface="ヒラギノ角ゴ Pro W3" charset="0"/>
              </a:rPr>
              <a:t>em</a:t>
            </a:r>
            <a:r>
              <a:rPr lang="en-US" dirty="0">
                <a:ea typeface="ヒラギノ角ゴ Pro W3" charset="0"/>
                <a:cs typeface="ヒラギノ角ゴ Pro W3" charset="0"/>
              </a:rPr>
              <a:t> write down Curly R here, too!   -SJP</a:t>
            </a:r>
            <a:endParaRPr lang="en-US"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eaLnBrk="1" hangingPunct="1"/>
            <a:fld id="{F3BFC2F1-C29D-8346-BD00-B7C87215138E}" type="slidenum">
              <a:rPr lang="en-US" sz="1200" b="0">
                <a:ea typeface="ＭＳ Ｐゴシック" charset="0"/>
                <a:cs typeface="ＭＳ Ｐゴシック" charset="0"/>
              </a:rPr>
              <a:pPr algn="r" eaLnBrk="1" hangingPunct="1"/>
              <a:t>8</a:t>
            </a:fld>
            <a:endParaRPr lang="en-US" sz="1200" b="0">
              <a:ea typeface="ＭＳ Ｐゴシック" charset="0"/>
              <a:cs typeface="ＭＳ Ｐゴシック" charset="0"/>
            </a:endParaRPr>
          </a:p>
        </p:txBody>
      </p:sp>
      <p:sp>
        <p:nvSpPr>
          <p:cNvPr id="91138"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91139" name="Rectangle 3"/>
          <p:cNvSpPr>
            <a:spLocks noGrp="1" noChangeArrowheads="1"/>
          </p:cNvSpPr>
          <p:nvPr>
            <p:ph type="body" idx="1"/>
          </p:nvPr>
        </p:nvSpPr>
        <p:spPr>
          <a:xfrm>
            <a:off x="685800" y="4344988"/>
            <a:ext cx="5486400" cy="4113212"/>
          </a:xfrm>
          <a:solidFill>
            <a:srgbClr val="FFFFFF"/>
          </a:solidFill>
          <a:ln>
            <a:solidFill>
              <a:srgbClr val="000000"/>
            </a:solidFill>
          </a:ln>
        </p:spPr>
        <p:txBody>
          <a:bodyPr/>
          <a:lstStyle/>
          <a:p>
            <a:pPr eaLnBrk="1" hangingPunct="1"/>
            <a:r>
              <a:rPr lang="en-US" dirty="0" smtClean="0">
                <a:ea typeface="ヒラギノ角ゴ Pro W3" charset="0"/>
                <a:cs typeface="ヒラギノ角ゴ Pro W3" charset="0"/>
              </a:rPr>
              <a:t>USED IN:  Spring 2013 (Pollock), </a:t>
            </a:r>
          </a:p>
          <a:p>
            <a:pPr eaLnBrk="1" hangingPunct="1"/>
            <a:r>
              <a:rPr lang="en-US" dirty="0" smtClean="0">
                <a:ea typeface="ヒラギノ角ゴ Pro W3" charset="0"/>
                <a:cs typeface="ヒラギノ角ゴ Pro W3" charset="0"/>
              </a:rPr>
              <a:t>LECTURE NUMBER:  Pollock (31)</a:t>
            </a:r>
          </a:p>
          <a:p>
            <a:pPr eaLnBrk="1" hangingPunct="1"/>
            <a:r>
              <a:rPr lang="en-US" dirty="0" smtClean="0">
                <a:ea typeface="ヒラギノ角ゴ Pro W3" charset="0"/>
                <a:cs typeface="ヒラギノ角ゴ Pro W3" charset="0"/>
              </a:rPr>
              <a:t>STUDENT RESPONSES:      </a:t>
            </a:r>
          </a:p>
          <a:p>
            <a:pPr eaLnBrk="1" hangingPunct="1"/>
            <a:r>
              <a:rPr lang="en-US" b="1" dirty="0" smtClean="0">
                <a:ea typeface="ヒラギノ角ゴ Pro W3" charset="0"/>
                <a:cs typeface="ヒラギノ角ゴ Pro W3" charset="0"/>
              </a:rPr>
              <a:t>INSTRUCTOR NOTES: </a:t>
            </a:r>
          </a:p>
          <a:p>
            <a:pPr eaLnBrk="1" hangingPunct="1"/>
            <a:r>
              <a:rPr lang="en-US" b="1" dirty="0" smtClean="0">
                <a:ea typeface="ヒラギノ角ゴ Pro W3" charset="0"/>
                <a:cs typeface="ヒラギノ角ゴ Pro W3" charset="0"/>
              </a:rPr>
              <a:t>Animated, let them think first. </a:t>
            </a:r>
            <a:r>
              <a:rPr lang="en-US" dirty="0" smtClean="0">
                <a:ea typeface="ヒラギノ角ゴ Pro W3" charset="0"/>
                <a:cs typeface="ヒラギノ角ゴ Pro W3" charset="0"/>
              </a:rPr>
              <a:t> </a:t>
            </a:r>
          </a:p>
          <a:p>
            <a:pPr eaLnBrk="1" hangingPunct="1"/>
            <a:r>
              <a:rPr lang="en-US" dirty="0" smtClean="0">
                <a:ea typeface="ヒラギノ角ゴ Pro W3" charset="0"/>
                <a:cs typeface="ヒラギノ角ゴ Pro W3" charset="0"/>
              </a:rPr>
              <a:t>WRITTEN BY: Steven Pollock (CU-Boulder)</a:t>
            </a:r>
          </a:p>
          <a:p>
            <a:pPr defTabSz="457200" eaLnBrk="1" hangingPunct="1"/>
            <a:endParaRPr lang="en-US" dirty="0">
              <a:ea typeface="ヒラギノ角ゴ Pro W3" charset="0"/>
              <a:cs typeface="ヒラギノ角ゴ Pro W3"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eaLnBrk="1" hangingPunct="1"/>
            <a:fld id="{F3BFC2F1-C29D-8346-BD00-B7C87215138E}" type="slidenum">
              <a:rPr lang="en-US" sz="1200" b="0">
                <a:ea typeface="ＭＳ Ｐゴシック" charset="0"/>
                <a:cs typeface="ＭＳ Ｐゴシック" charset="0"/>
              </a:rPr>
              <a:pPr algn="r" eaLnBrk="1" hangingPunct="1"/>
              <a:t>9</a:t>
            </a:fld>
            <a:endParaRPr lang="en-US" sz="1200" b="0">
              <a:ea typeface="ＭＳ Ｐゴシック" charset="0"/>
              <a:cs typeface="ＭＳ Ｐゴシック" charset="0"/>
            </a:endParaRPr>
          </a:p>
        </p:txBody>
      </p:sp>
      <p:sp>
        <p:nvSpPr>
          <p:cNvPr id="91138" name="Rectangle 2"/>
          <p:cNvSpPr>
            <a:spLocks noGrp="1" noRot="1" noChangeAspect="1" noChangeArrowheads="1" noTextEdit="1"/>
          </p:cNvSpPr>
          <p:nvPr>
            <p:ph type="sldImg"/>
          </p:nvPr>
        </p:nvSpPr>
        <p:spPr>
          <a:xfrm>
            <a:off x="1144588" y="687388"/>
            <a:ext cx="4570412" cy="3427412"/>
          </a:xfrm>
          <a:solidFill>
            <a:srgbClr val="FFFFFF"/>
          </a:solidFill>
          <a:ln/>
        </p:spPr>
      </p:sp>
      <p:sp>
        <p:nvSpPr>
          <p:cNvPr id="91139" name="Rectangle 3"/>
          <p:cNvSpPr>
            <a:spLocks noGrp="1" noChangeArrowheads="1"/>
          </p:cNvSpPr>
          <p:nvPr>
            <p:ph type="body" idx="1"/>
          </p:nvPr>
        </p:nvSpPr>
        <p:spPr>
          <a:xfrm>
            <a:off x="685800" y="4344988"/>
            <a:ext cx="5486400" cy="4113212"/>
          </a:xfrm>
          <a:solidFill>
            <a:srgbClr val="FFFFFF"/>
          </a:solidFill>
          <a:ln>
            <a:solidFill>
              <a:srgbClr val="000000"/>
            </a:solidFill>
          </a:ln>
        </p:spPr>
        <p:txBody>
          <a:bodyPr/>
          <a:lstStyle/>
          <a:p>
            <a:pPr defTabSz="457200" eaLnBrk="1" hangingPunct="1"/>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a:t>
            </a:r>
            <a:r>
              <a:rPr lang="en-US" dirty="0" smtClean="0">
                <a:ea typeface="ヒラギノ角ゴ Pro W3" charset="0"/>
                <a:cs typeface="ヒラギノ角ゴ Pro W3" charset="0"/>
              </a:rPr>
              <a:t>D</a:t>
            </a:r>
            <a:endParaRPr lang="en-US"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(Pollock)</a:t>
            </a:r>
          </a:p>
          <a:p>
            <a:pPr defTabSz="457200"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10, Lecture 25), Pollock (</a:t>
            </a:r>
            <a:r>
              <a:rPr lang="en-US" dirty="0" smtClean="0">
                <a:ea typeface="ヒラギノ角ゴ Pro W3" charset="0"/>
                <a:cs typeface="ヒラギノ角ゴ Pro W3" charset="0"/>
              </a:rPr>
              <a:t>30,</a:t>
            </a:r>
            <a:r>
              <a:rPr lang="en-US" baseline="0" dirty="0" smtClean="0">
                <a:ea typeface="ヒラギノ角ゴ Pro W3" charset="0"/>
                <a:cs typeface="ヒラギノ角ゴ Pro W3" charset="0"/>
              </a:rPr>
              <a:t> 31 in ‘13</a:t>
            </a:r>
            <a:r>
              <a:rPr lang="en-US" dirty="0" smtClean="0">
                <a:ea typeface="ヒラギノ角ゴ Pro W3" charset="0"/>
                <a:cs typeface="ヒラギノ角ゴ Pro W3" charset="0"/>
              </a:rPr>
              <a:t>)</a:t>
            </a:r>
            <a:endParaRPr lang="en-US"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STUDENT RESPONSES:      </a:t>
            </a:r>
            <a:r>
              <a:rPr lang="en-US" dirty="0" smtClean="0">
                <a:ea typeface="ヒラギノ角ゴ Pro W3" charset="0"/>
                <a:cs typeface="ヒラギノ角ゴ Pro W3" charset="0"/>
              </a:rPr>
              <a:t> (Missing data</a:t>
            </a:r>
            <a:r>
              <a:rPr lang="en-US" baseline="0" dirty="0" smtClean="0">
                <a:ea typeface="ヒラギノ角ゴ Pro W3" charset="0"/>
                <a:cs typeface="ヒラギノ角ゴ Pro W3" charset="0"/>
              </a:rPr>
              <a:t> from earlier terms?) </a:t>
            </a:r>
          </a:p>
          <a:p>
            <a:pPr defTabSz="457200" eaLnBrk="1" hangingPunct="1"/>
            <a:r>
              <a:rPr lang="en-US" baseline="0" dirty="0" smtClean="0">
                <a:ea typeface="ヒラギノ角ゴ Pro W3" charset="0"/>
                <a:cs typeface="ヒラギノ角ゴ Pro W3" charset="0"/>
              </a:rPr>
              <a:t>		</a:t>
            </a:r>
            <a:r>
              <a:rPr lang="en-US" b="0" baseline="0" dirty="0" smtClean="0">
                <a:ea typeface="ヒラギノ角ゴ Pro W3" charset="0"/>
                <a:cs typeface="ヒラギノ角ゴ Pro W3" charset="0"/>
              </a:rPr>
              <a:t>21, 2, 2, </a:t>
            </a:r>
            <a:r>
              <a:rPr lang="en-US" b="1" baseline="0" dirty="0" smtClean="0">
                <a:ea typeface="ヒラギノ角ゴ Pro W3" charset="0"/>
                <a:cs typeface="ヒラギノ角ゴ Pro W3" charset="0"/>
              </a:rPr>
              <a:t>[[65]], </a:t>
            </a:r>
            <a:r>
              <a:rPr lang="en-US" b="0" baseline="0" dirty="0" smtClean="0">
                <a:ea typeface="ヒラギノ角ゴ Pro W3" charset="0"/>
                <a:cs typeface="ヒラギノ角ゴ Pro W3" charset="0"/>
              </a:rPr>
              <a:t>10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endParaRPr lang="en-US" dirty="0" smtClean="0">
              <a:ea typeface="ヒラギノ角ゴ Pro W3" charset="0"/>
              <a:cs typeface="ヒラギノ角ゴ Pro W3" charset="0"/>
            </a:endParaRPr>
          </a:p>
          <a:p>
            <a:pPr defTabSz="457200" eaLnBrk="1" hangingPunct="1"/>
            <a:endParaRPr lang="en-US" b="1" dirty="0" smtClean="0">
              <a:ea typeface="ヒラギノ角ゴ Pro W3" charset="0"/>
              <a:cs typeface="ヒラギノ角ゴ Pro W3" charset="0"/>
            </a:endParaRPr>
          </a:p>
          <a:p>
            <a:pPr defTabSz="457200" eaLnBrk="1" hangingPunct="1"/>
            <a:r>
              <a:rPr lang="en-US" b="1" dirty="0" smtClean="0">
                <a:ea typeface="ヒラギノ角ゴ Pro W3" charset="0"/>
                <a:cs typeface="ヒラギノ角ゴ Pro W3" charset="0"/>
              </a:rPr>
              <a:t>INSTRUCTOR </a:t>
            </a:r>
            <a:r>
              <a:rPr lang="en-US" b="1" dirty="0">
                <a:ea typeface="ヒラギノ角ゴ Pro W3" charset="0"/>
                <a:cs typeface="ヒラギノ角ゴ Pro W3" charset="0"/>
              </a:rPr>
              <a:t>NOTES: </a:t>
            </a:r>
            <a:r>
              <a:rPr lang="en-US" dirty="0">
                <a:ea typeface="ヒラギノ角ゴ Pro W3" charset="0"/>
                <a:cs typeface="ヒラギノ角ゴ Pro W3" charset="0"/>
              </a:rPr>
              <a:t> </a:t>
            </a:r>
            <a:r>
              <a:rPr lang="en-US" dirty="0" smtClean="0">
                <a:ea typeface="ヒラギノ角ゴ Pro W3" charset="0"/>
                <a:cs typeface="ヒラギノ角ゴ Pro W3" charset="0"/>
              </a:rPr>
              <a:t>Note the funny choice of </a:t>
            </a:r>
            <a:r>
              <a:rPr lang="en-US" dirty="0" err="1" smtClean="0">
                <a:ea typeface="ヒラギノ角ゴ Pro W3" charset="0"/>
                <a:cs typeface="ヒラギノ角ゴ Pro W3" charset="0"/>
              </a:rPr>
              <a:t>coord</a:t>
            </a:r>
            <a:r>
              <a:rPr lang="en-US" dirty="0" smtClean="0">
                <a:ea typeface="ヒラギノ角ゴ Pro W3" charset="0"/>
                <a:cs typeface="ヒラギノ角ゴ Pro W3" charset="0"/>
              </a:rPr>
              <a:t> system (usually the wire would be z, but it’s my call!) </a:t>
            </a:r>
          </a:p>
          <a:p>
            <a:pPr defTabSz="457200" eaLnBrk="1" hangingPunct="1"/>
            <a:r>
              <a:rPr lang="en-US" dirty="0" smtClean="0">
                <a:ea typeface="ヒラギノ角ゴ Pro W3" charset="0"/>
                <a:cs typeface="ヒラギノ角ゴ Pro W3" charset="0"/>
              </a:rPr>
              <a:t>I animated it so they could come up with curly R BEFORE showing these choices. </a:t>
            </a:r>
          </a:p>
          <a:p>
            <a:pPr defTabSz="457200" eaLnBrk="1" hangingPunct="1"/>
            <a:r>
              <a:rPr lang="en-US" dirty="0" smtClean="0">
                <a:ea typeface="ヒラギノ角ゴ Pro W3" charset="0"/>
                <a:cs typeface="ヒラギノ角ゴ Pro W3" charset="0"/>
              </a:rPr>
              <a:t>In 2013,</a:t>
            </a:r>
            <a:r>
              <a:rPr lang="en-US" baseline="0" dirty="0" smtClean="0">
                <a:ea typeface="ヒラギノ角ゴ Pro W3" charset="0"/>
                <a:cs typeface="ヒラギノ角ゴ Pro W3" charset="0"/>
              </a:rPr>
              <a:t> most of the debate was about that sign (the minus sign arises because z is out of the page, B is into the page) </a:t>
            </a:r>
          </a:p>
          <a:p>
            <a:pPr defTabSz="457200" eaLnBrk="1" hangingPunct="1"/>
            <a:r>
              <a:rPr lang="en-US" baseline="0" dirty="0" smtClean="0">
                <a:ea typeface="ヒラギノ角ゴ Pro W3" charset="0"/>
                <a:cs typeface="ヒラギノ角ゴ Pro W3" charset="0"/>
              </a:rPr>
              <a:t>The y/</a:t>
            </a:r>
            <a:r>
              <a:rPr lang="en-US" baseline="0" dirty="0" err="1" smtClean="0">
                <a:ea typeface="ヒラギノ角ゴ Pro W3" charset="0"/>
                <a:cs typeface="ヒラギノ角ゴ Pro W3" charset="0"/>
              </a:rPr>
              <a:t>Sqrt</a:t>
            </a:r>
            <a:r>
              <a:rPr lang="en-US" baseline="0" dirty="0" smtClean="0">
                <a:ea typeface="ヒラギノ角ゴ Pro W3" charset="0"/>
                <a:cs typeface="ヒラギノ角ゴ Pro W3" charset="0"/>
              </a:rPr>
              <a:t>[x’^2+y^2] is simply the sin(theta) from the previous slide. (I had written the answer to that one up on the board) </a:t>
            </a:r>
            <a:endParaRPr lang="en-US" dirty="0" smtClean="0">
              <a:ea typeface="ヒラギノ角ゴ Pro W3" charset="0"/>
              <a:cs typeface="ヒラギノ角ゴ Pro W3" charset="0"/>
            </a:endParaRPr>
          </a:p>
          <a:p>
            <a:pPr defTabSz="457200" eaLnBrk="1" hangingPunct="1"/>
            <a:endParaRPr lang="en-US" dirty="0" smtClean="0">
              <a:ea typeface="ヒラギノ角ゴ Pro W3" charset="0"/>
              <a:cs typeface="ヒラギノ角ゴ Pro W3" charset="0"/>
            </a:endParaRPr>
          </a:p>
          <a:p>
            <a:pPr defTabSz="457200" eaLnBrk="1" hangingPunct="1"/>
            <a:r>
              <a:rPr lang="en-US" dirty="0" smtClean="0">
                <a:ea typeface="ヒラギノ角ゴ Pro W3" charset="0"/>
                <a:cs typeface="ヒラギノ角ゴ Pro W3" charset="0"/>
              </a:rPr>
              <a:t>-</a:t>
            </a:r>
            <a:r>
              <a:rPr lang="en-US" dirty="0">
                <a:ea typeface="ヒラギノ角ゴ Pro W3" charset="0"/>
                <a:cs typeface="ヒラギノ角ゴ Pro W3" charset="0"/>
              </a:rPr>
              <a:t>SJP</a:t>
            </a:r>
            <a:endParaRPr lang="en-US" b="1" dirty="0">
              <a:ea typeface="ヒラギノ角ゴ Pro W3" charset="0"/>
              <a:cs typeface="ヒラギノ角ゴ Pro W3" charset="0"/>
            </a:endParaRPr>
          </a:p>
          <a:p>
            <a:pPr defTabSz="457200" eaLnBrk="1" hangingPunct="1"/>
            <a:r>
              <a:rPr lang="en-US" dirty="0">
                <a:ea typeface="ヒラギノ角ゴ Pro W3" charset="0"/>
                <a:cs typeface="ヒラギノ角ゴ Pro W3" charset="0"/>
              </a:rPr>
              <a:t>WRITTEN BY: Steven Pollock (CU-Boulder)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AC07BB-09A9-5A40-8A57-9933EF00D358}" type="slidenum">
              <a:rPr lang="en-US"/>
              <a:pPr/>
              <a:t>‹#›</a:t>
            </a:fld>
            <a:endParaRPr lang="en-US"/>
          </a:p>
        </p:txBody>
      </p:sp>
    </p:spTree>
    <p:extLst>
      <p:ext uri="{BB962C8B-B14F-4D97-AF65-F5344CB8AC3E}">
        <p14:creationId xmlns:p14="http://schemas.microsoft.com/office/powerpoint/2010/main" val="402755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57EEDA-4BC2-B244-BF8A-E9F2124995C7}" type="slidenum">
              <a:rPr lang="en-US"/>
              <a:pPr/>
              <a:t>‹#›</a:t>
            </a:fld>
            <a:endParaRPr lang="en-US"/>
          </a:p>
        </p:txBody>
      </p:sp>
    </p:spTree>
    <p:extLst>
      <p:ext uri="{BB962C8B-B14F-4D97-AF65-F5344CB8AC3E}">
        <p14:creationId xmlns:p14="http://schemas.microsoft.com/office/powerpoint/2010/main" val="400732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71F678-6B9E-4246-A718-C735FADDBBD4}" type="slidenum">
              <a:rPr lang="en-US"/>
              <a:pPr/>
              <a:t>‹#›</a:t>
            </a:fld>
            <a:endParaRPr lang="en-US"/>
          </a:p>
        </p:txBody>
      </p:sp>
    </p:spTree>
    <p:extLst>
      <p:ext uri="{BB962C8B-B14F-4D97-AF65-F5344CB8AC3E}">
        <p14:creationId xmlns:p14="http://schemas.microsoft.com/office/powerpoint/2010/main" val="37937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7BC4D3-F979-EC43-8A3D-C47A6F2BB467}" type="slidenum">
              <a:rPr lang="en-US"/>
              <a:pPr/>
              <a:t>‹#›</a:t>
            </a:fld>
            <a:endParaRPr lang="en-US"/>
          </a:p>
        </p:txBody>
      </p:sp>
    </p:spTree>
    <p:extLst>
      <p:ext uri="{BB962C8B-B14F-4D97-AF65-F5344CB8AC3E}">
        <p14:creationId xmlns:p14="http://schemas.microsoft.com/office/powerpoint/2010/main" val="305644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17CDCD-2383-D746-B4FE-307EDBA33472}" type="slidenum">
              <a:rPr lang="en-US"/>
              <a:pPr/>
              <a:t>‹#›</a:t>
            </a:fld>
            <a:endParaRPr lang="en-US"/>
          </a:p>
        </p:txBody>
      </p:sp>
    </p:spTree>
    <p:extLst>
      <p:ext uri="{BB962C8B-B14F-4D97-AF65-F5344CB8AC3E}">
        <p14:creationId xmlns:p14="http://schemas.microsoft.com/office/powerpoint/2010/main" val="367032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21A48A-80D1-124B-9C28-E987D8CAC8BE}" type="slidenum">
              <a:rPr lang="en-US"/>
              <a:pPr/>
              <a:t>‹#›</a:t>
            </a:fld>
            <a:endParaRPr lang="en-US"/>
          </a:p>
        </p:txBody>
      </p:sp>
    </p:spTree>
    <p:extLst>
      <p:ext uri="{BB962C8B-B14F-4D97-AF65-F5344CB8AC3E}">
        <p14:creationId xmlns:p14="http://schemas.microsoft.com/office/powerpoint/2010/main" val="162103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DCA436A-9207-9249-876E-659E646200E8}" type="slidenum">
              <a:rPr lang="en-US"/>
              <a:pPr/>
              <a:t>‹#›</a:t>
            </a:fld>
            <a:endParaRPr lang="en-US"/>
          </a:p>
        </p:txBody>
      </p:sp>
    </p:spTree>
    <p:extLst>
      <p:ext uri="{BB962C8B-B14F-4D97-AF65-F5344CB8AC3E}">
        <p14:creationId xmlns:p14="http://schemas.microsoft.com/office/powerpoint/2010/main" val="128908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E3A610-CCDC-7E47-BB9E-8EB451B461BD}" type="slidenum">
              <a:rPr lang="en-US"/>
              <a:pPr/>
              <a:t>‹#›</a:t>
            </a:fld>
            <a:endParaRPr lang="en-US"/>
          </a:p>
        </p:txBody>
      </p:sp>
    </p:spTree>
    <p:extLst>
      <p:ext uri="{BB962C8B-B14F-4D97-AF65-F5344CB8AC3E}">
        <p14:creationId xmlns:p14="http://schemas.microsoft.com/office/powerpoint/2010/main" val="355809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964094B-FAFA-D043-89B5-FC3C61C698CA}" type="slidenum">
              <a:rPr lang="en-US"/>
              <a:pPr/>
              <a:t>‹#›</a:t>
            </a:fld>
            <a:endParaRPr lang="en-US"/>
          </a:p>
        </p:txBody>
      </p:sp>
    </p:spTree>
    <p:extLst>
      <p:ext uri="{BB962C8B-B14F-4D97-AF65-F5344CB8AC3E}">
        <p14:creationId xmlns:p14="http://schemas.microsoft.com/office/powerpoint/2010/main" val="384936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B76B3C-D753-B142-90A0-BF46B3EAD5AD}" type="slidenum">
              <a:rPr lang="en-US"/>
              <a:pPr/>
              <a:t>‹#›</a:t>
            </a:fld>
            <a:endParaRPr lang="en-US"/>
          </a:p>
        </p:txBody>
      </p:sp>
    </p:spTree>
    <p:extLst>
      <p:ext uri="{BB962C8B-B14F-4D97-AF65-F5344CB8AC3E}">
        <p14:creationId xmlns:p14="http://schemas.microsoft.com/office/powerpoint/2010/main" val="167681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558E3F-1950-1D43-A2FD-2F1BF3FB37A1}" type="slidenum">
              <a:rPr lang="en-US"/>
              <a:pPr/>
              <a:t>‹#›</a:t>
            </a:fld>
            <a:endParaRPr lang="en-US"/>
          </a:p>
        </p:txBody>
      </p:sp>
    </p:spTree>
    <p:extLst>
      <p:ext uri="{BB962C8B-B14F-4D97-AF65-F5344CB8AC3E}">
        <p14:creationId xmlns:p14="http://schemas.microsoft.com/office/powerpoint/2010/main" val="34517643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3FEB7363-4CCF-6542-AFE7-01BD23AC73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2400">
          <a:solidFill>
            <a:schemeClr val="tx2"/>
          </a:solidFill>
          <a:latin typeface="+mj-lt"/>
          <a:ea typeface="+mj-ea"/>
          <a:cs typeface="+mj-cs"/>
        </a:defRPr>
      </a:lvl1pPr>
      <a:lvl2pPr algn="ctr" rtl="0" fontAlgn="base">
        <a:spcBef>
          <a:spcPct val="0"/>
        </a:spcBef>
        <a:spcAft>
          <a:spcPct val="0"/>
        </a:spcAft>
        <a:defRPr sz="2400">
          <a:solidFill>
            <a:schemeClr val="tx2"/>
          </a:solidFill>
          <a:latin typeface="Arial" charset="0"/>
          <a:ea typeface="ヒラギノ角ゴ Pro W3" charset="0"/>
          <a:cs typeface="ヒラギノ角ゴ Pro W3" charset="0"/>
        </a:defRPr>
      </a:lvl2pPr>
      <a:lvl3pPr algn="ctr" rtl="0" fontAlgn="base">
        <a:spcBef>
          <a:spcPct val="0"/>
        </a:spcBef>
        <a:spcAft>
          <a:spcPct val="0"/>
        </a:spcAft>
        <a:defRPr sz="2400">
          <a:solidFill>
            <a:schemeClr val="tx2"/>
          </a:solidFill>
          <a:latin typeface="Arial" charset="0"/>
          <a:ea typeface="ヒラギノ角ゴ Pro W3" charset="0"/>
          <a:cs typeface="ヒラギノ角ゴ Pro W3" charset="0"/>
        </a:defRPr>
      </a:lvl3pPr>
      <a:lvl4pPr algn="ctr" rtl="0" fontAlgn="base">
        <a:spcBef>
          <a:spcPct val="0"/>
        </a:spcBef>
        <a:spcAft>
          <a:spcPct val="0"/>
        </a:spcAft>
        <a:defRPr sz="2400">
          <a:solidFill>
            <a:schemeClr val="tx2"/>
          </a:solidFill>
          <a:latin typeface="Arial" charset="0"/>
          <a:ea typeface="ヒラギノ角ゴ Pro W3" charset="0"/>
          <a:cs typeface="ヒラギノ角ゴ Pro W3" charset="0"/>
        </a:defRPr>
      </a:lvl4pPr>
      <a:lvl5pPr algn="ctr" rtl="0" fontAlgn="base">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cs typeface="+mn-cs"/>
        </a:defRPr>
      </a:lvl2pPr>
      <a:lvl3pPr marL="1143000" indent="-228600" algn="l" rtl="0" fontAlgn="base">
        <a:spcBef>
          <a:spcPct val="20000"/>
        </a:spcBef>
        <a:spcAft>
          <a:spcPct val="0"/>
        </a:spcAft>
        <a:buChar char="•"/>
        <a:defRPr sz="20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36.bin"/><Relationship Id="rId5" Type="http://schemas.openxmlformats.org/officeDocument/2006/relationships/image" Target="../media/image23.emf"/><Relationship Id="rId6" Type="http://schemas.openxmlformats.org/officeDocument/2006/relationships/oleObject" Target="../embeddings/oleObject37.bin"/><Relationship Id="rId7" Type="http://schemas.openxmlformats.org/officeDocument/2006/relationships/image" Target="../media/image24.emf"/><Relationship Id="rId8" Type="http://schemas.openxmlformats.org/officeDocument/2006/relationships/oleObject" Target="../embeddings/oleObject38.bin"/><Relationship Id="rId9" Type="http://schemas.openxmlformats.org/officeDocument/2006/relationships/image" Target="../media/image25.emf"/><Relationship Id="rId10" Type="http://schemas.openxmlformats.org/officeDocument/2006/relationships/oleObject" Target="../embeddings/oleObject39.bin"/><Relationship Id="rId11" Type="http://schemas.openxmlformats.org/officeDocument/2006/relationships/image" Target="../media/image26.e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40.bin"/><Relationship Id="rId5" Type="http://schemas.openxmlformats.org/officeDocument/2006/relationships/image" Target="../media/image27.png"/><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image" Target="../media/image29.png"/><Relationship Id="rId12" Type="http://schemas.openxmlformats.org/officeDocument/2006/relationships/oleObject" Target="../embeddings/oleObject45.bin"/><Relationship Id="rId13" Type="http://schemas.openxmlformats.org/officeDocument/2006/relationships/image" Target="../media/image30.emf"/><Relationship Id="rId14" Type="http://schemas.openxmlformats.org/officeDocument/2006/relationships/oleObject" Target="../embeddings/oleObject46.bin"/><Relationship Id="rId15" Type="http://schemas.openxmlformats.org/officeDocument/2006/relationships/image" Target="../media/image31.emf"/><Relationship Id="rId16" Type="http://schemas.openxmlformats.org/officeDocument/2006/relationships/oleObject" Target="../embeddings/oleObject47.bin"/><Relationship Id="rId17" Type="http://schemas.openxmlformats.org/officeDocument/2006/relationships/image" Target="../media/image32.emf"/><Relationship Id="rId18" Type="http://schemas.openxmlformats.org/officeDocument/2006/relationships/oleObject" Target="../embeddings/oleObject48.bin"/><Relationship Id="rId19" Type="http://schemas.openxmlformats.org/officeDocument/2006/relationships/image" Target="../media/image33.emf"/><Relationship Id="rId1" Type="http://schemas.openxmlformats.org/officeDocument/2006/relationships/vmlDrawing" Target="../drawings/vmlDrawing11.vml"/><Relationship Id="rId2" Type="http://schemas.openxmlformats.org/officeDocument/2006/relationships/slideLayout" Target="../slideLayouts/slideLayout7.xml"/><Relationship Id="rId3" Type="http://schemas.openxmlformats.org/officeDocument/2006/relationships/notesSlide" Target="../notesSlides/notesSlide13.xml"/><Relationship Id="rId4" Type="http://schemas.openxmlformats.org/officeDocument/2006/relationships/oleObject" Target="../embeddings/oleObject41.bin"/><Relationship Id="rId5" Type="http://schemas.openxmlformats.org/officeDocument/2006/relationships/image" Target="../media/image28.emf"/><Relationship Id="rId6" Type="http://schemas.openxmlformats.org/officeDocument/2006/relationships/oleObject" Target="../embeddings/oleObject42.bin"/><Relationship Id="rId7" Type="http://schemas.openxmlformats.org/officeDocument/2006/relationships/image" Target="../media/image10.emf"/><Relationship Id="rId8" Type="http://schemas.openxmlformats.org/officeDocument/2006/relationships/oleObject" Target="../embeddings/oleObject43.bin"/><Relationship Id="rId9" Type="http://schemas.openxmlformats.org/officeDocument/2006/relationships/image" Target="../media/image2.emf"/><Relationship Id="rId10" Type="http://schemas.openxmlformats.org/officeDocument/2006/relationships/oleObject" Target="../embeddings/oleObject44.bin"/></Relationships>
</file>

<file path=ppt/slides/_rels/slide14.xml.rels><?xml version="1.0" encoding="UTF-8" standalone="yes"?>
<Relationships xmlns="http://schemas.openxmlformats.org/package/2006/relationships"><Relationship Id="rId11" Type="http://schemas.openxmlformats.org/officeDocument/2006/relationships/image" Target="../media/image35.emf"/><Relationship Id="rId12" Type="http://schemas.openxmlformats.org/officeDocument/2006/relationships/oleObject" Target="../embeddings/oleObject53.bin"/><Relationship Id="rId13" Type="http://schemas.openxmlformats.org/officeDocument/2006/relationships/image" Target="../media/image36.emf"/><Relationship Id="rId14" Type="http://schemas.openxmlformats.org/officeDocument/2006/relationships/oleObject" Target="../embeddings/oleObject54.bin"/><Relationship Id="rId15" Type="http://schemas.openxmlformats.org/officeDocument/2006/relationships/image" Target="../media/image37.emf"/><Relationship Id="rId1" Type="http://schemas.openxmlformats.org/officeDocument/2006/relationships/vmlDrawing" Target="../drawings/vmlDrawing12.vml"/><Relationship Id="rId2" Type="http://schemas.openxmlformats.org/officeDocument/2006/relationships/slideLayout" Target="../slideLayouts/slideLayout7.xml"/><Relationship Id="rId3" Type="http://schemas.openxmlformats.org/officeDocument/2006/relationships/notesSlide" Target="../notesSlides/notesSlide14.xml"/><Relationship Id="rId4" Type="http://schemas.openxmlformats.org/officeDocument/2006/relationships/oleObject" Target="../embeddings/oleObject49.bin"/><Relationship Id="rId5" Type="http://schemas.openxmlformats.org/officeDocument/2006/relationships/image" Target="../media/image2.emf"/><Relationship Id="rId6" Type="http://schemas.openxmlformats.org/officeDocument/2006/relationships/oleObject" Target="../embeddings/oleObject50.bin"/><Relationship Id="rId7" Type="http://schemas.openxmlformats.org/officeDocument/2006/relationships/image" Target="../media/image29.png"/><Relationship Id="rId8" Type="http://schemas.openxmlformats.org/officeDocument/2006/relationships/oleObject" Target="../embeddings/oleObject51.bin"/><Relationship Id="rId9" Type="http://schemas.openxmlformats.org/officeDocument/2006/relationships/image" Target="../media/image34.emf"/><Relationship Id="rId10" Type="http://schemas.openxmlformats.org/officeDocument/2006/relationships/oleObject" Target="../embeddings/oleObject5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55.bin"/><Relationship Id="rId5" Type="http://schemas.openxmlformats.org/officeDocument/2006/relationships/image" Target="../media/image38.emf"/><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Word_97_-_2004_Document1.doc"/><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png"/><Relationship Id="rId8" Type="http://schemas.openxmlformats.org/officeDocument/2006/relationships/oleObject" Target="../embeddings/oleObject3.bin"/><Relationship Id="rId9"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4.bin"/><Relationship Id="rId5" Type="http://schemas.openxmlformats.org/officeDocument/2006/relationships/image" Target="../media/image2.emf"/><Relationship Id="rId6" Type="http://schemas.openxmlformats.org/officeDocument/2006/relationships/oleObject" Target="../embeddings/oleObject5.bin"/><Relationship Id="rId7" Type="http://schemas.openxmlformats.org/officeDocument/2006/relationships/image" Target="../media/image5.emf"/><Relationship Id="rId8" Type="http://schemas.openxmlformats.org/officeDocument/2006/relationships/oleObject" Target="../embeddings/oleObject6.bin"/><Relationship Id="rId9" Type="http://schemas.openxmlformats.org/officeDocument/2006/relationships/image" Target="../media/image6.emf"/><Relationship Id="rId10" Type="http://schemas.openxmlformats.org/officeDocument/2006/relationships/oleObject" Target="../embeddings/oleObject7.bin"/><Relationship Id="rId11"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8.bin"/><Relationship Id="rId5" Type="http://schemas.openxmlformats.org/officeDocument/2006/relationships/image" Target="../media/image8.png"/><Relationship Id="rId6" Type="http://schemas.openxmlformats.org/officeDocument/2006/relationships/oleObject" Target="../embeddings/oleObject9.bin"/><Relationship Id="rId7" Type="http://schemas.openxmlformats.org/officeDocument/2006/relationships/image" Target="../media/image2.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0.bin"/><Relationship Id="rId5" Type="http://schemas.openxmlformats.org/officeDocument/2006/relationships/image" Target="../media/image9.png"/><Relationship Id="rId6" Type="http://schemas.openxmlformats.org/officeDocument/2006/relationships/oleObject" Target="../embeddings/oleObject11.bin"/><Relationship Id="rId7" Type="http://schemas.openxmlformats.org/officeDocument/2006/relationships/image" Target="../media/image10.emf"/><Relationship Id="rId8" Type="http://schemas.openxmlformats.org/officeDocument/2006/relationships/oleObject" Target="../embeddings/oleObject12.bin"/><Relationship Id="rId9" Type="http://schemas.openxmlformats.org/officeDocument/2006/relationships/image" Target="../media/image2.emf"/><Relationship Id="rId10" Type="http://schemas.openxmlformats.org/officeDocument/2006/relationships/oleObject" Target="../embeddings/oleObject13.bin"/><Relationship Id="rId11"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9" Type="http://schemas.openxmlformats.org/officeDocument/2006/relationships/image" Target="../media/image13.emf"/><Relationship Id="rId20" Type="http://schemas.openxmlformats.org/officeDocument/2006/relationships/oleObject" Target="../embeddings/oleObject22.bin"/><Relationship Id="rId21" Type="http://schemas.openxmlformats.org/officeDocument/2006/relationships/image" Target="../media/image16.emf"/><Relationship Id="rId10" Type="http://schemas.openxmlformats.org/officeDocument/2006/relationships/oleObject" Target="../embeddings/oleObject17.bin"/><Relationship Id="rId11" Type="http://schemas.openxmlformats.org/officeDocument/2006/relationships/image" Target="../media/image14.emf"/><Relationship Id="rId12" Type="http://schemas.openxmlformats.org/officeDocument/2006/relationships/oleObject" Target="../embeddings/oleObject18.bin"/><Relationship Id="rId13" Type="http://schemas.openxmlformats.org/officeDocument/2006/relationships/image" Target="../media/image15.emf"/><Relationship Id="rId14" Type="http://schemas.openxmlformats.org/officeDocument/2006/relationships/oleObject" Target="../embeddings/oleObject19.bin"/><Relationship Id="rId15" Type="http://schemas.openxmlformats.org/officeDocument/2006/relationships/image" Target="../media/image10.emf"/><Relationship Id="rId16" Type="http://schemas.openxmlformats.org/officeDocument/2006/relationships/oleObject" Target="../embeddings/oleObject20.bin"/><Relationship Id="rId17" Type="http://schemas.openxmlformats.org/officeDocument/2006/relationships/image" Target="../media/image2.emf"/><Relationship Id="rId18" Type="http://schemas.openxmlformats.org/officeDocument/2006/relationships/oleObject" Target="../embeddings/oleObject21.bin"/><Relationship Id="rId19" Type="http://schemas.openxmlformats.org/officeDocument/2006/relationships/image" Target="../media/image11.emf"/><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notesSlide" Target="../notesSlides/notesSlide7.xml"/><Relationship Id="rId4" Type="http://schemas.openxmlformats.org/officeDocument/2006/relationships/oleObject" Target="../embeddings/oleObject14.bin"/><Relationship Id="rId5" Type="http://schemas.openxmlformats.org/officeDocument/2006/relationships/image" Target="../media/image9.png"/><Relationship Id="rId6" Type="http://schemas.openxmlformats.org/officeDocument/2006/relationships/oleObject" Target="../embeddings/oleObject15.bin"/><Relationship Id="rId7" Type="http://schemas.openxmlformats.org/officeDocument/2006/relationships/image" Target="../media/image12.emf"/><Relationship Id="rId8"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11" Type="http://schemas.openxmlformats.org/officeDocument/2006/relationships/image" Target="../media/image2.emf"/><Relationship Id="rId12" Type="http://schemas.openxmlformats.org/officeDocument/2006/relationships/oleObject" Target="../embeddings/oleObject27.bin"/><Relationship Id="rId13" Type="http://schemas.openxmlformats.org/officeDocument/2006/relationships/image" Target="../media/image16.emf"/><Relationship Id="rId1" Type="http://schemas.openxmlformats.org/officeDocument/2006/relationships/vmlDrawing" Target="../drawings/vmlDrawing7.vml"/><Relationship Id="rId2" Type="http://schemas.openxmlformats.org/officeDocument/2006/relationships/slideLayout" Target="../slideLayouts/slideLayout7.xml"/><Relationship Id="rId3" Type="http://schemas.openxmlformats.org/officeDocument/2006/relationships/notesSlide" Target="../notesSlides/notesSlide8.xml"/><Relationship Id="rId4" Type="http://schemas.openxmlformats.org/officeDocument/2006/relationships/oleObject" Target="../embeddings/oleObject23.bin"/><Relationship Id="rId5" Type="http://schemas.openxmlformats.org/officeDocument/2006/relationships/image" Target="../media/image17.png"/><Relationship Id="rId6" Type="http://schemas.openxmlformats.org/officeDocument/2006/relationships/oleObject" Target="../embeddings/oleObject24.bin"/><Relationship Id="rId7" Type="http://schemas.openxmlformats.org/officeDocument/2006/relationships/image" Target="../media/image18.wmf"/><Relationship Id="rId8" Type="http://schemas.openxmlformats.org/officeDocument/2006/relationships/oleObject" Target="../embeddings/oleObject25.bin"/><Relationship Id="rId9" Type="http://schemas.openxmlformats.org/officeDocument/2006/relationships/image" Target="../media/image10.emf"/><Relationship Id="rId10" Type="http://schemas.openxmlformats.org/officeDocument/2006/relationships/oleObject" Target="../embeddings/oleObject26.bin"/></Relationships>
</file>

<file path=ppt/slides/_rels/slide9.xml.rels><?xml version="1.0" encoding="UTF-8" standalone="yes"?>
<Relationships xmlns="http://schemas.openxmlformats.org/package/2006/relationships"><Relationship Id="rId11" Type="http://schemas.openxmlformats.org/officeDocument/2006/relationships/image" Target="../media/image20.emf"/><Relationship Id="rId12" Type="http://schemas.openxmlformats.org/officeDocument/2006/relationships/oleObject" Target="../embeddings/oleObject32.bin"/><Relationship Id="rId13" Type="http://schemas.openxmlformats.org/officeDocument/2006/relationships/image" Target="../media/image21.emf"/><Relationship Id="rId14" Type="http://schemas.openxmlformats.org/officeDocument/2006/relationships/oleObject" Target="../embeddings/oleObject33.bin"/><Relationship Id="rId15" Type="http://schemas.openxmlformats.org/officeDocument/2006/relationships/image" Target="../media/image22.emf"/><Relationship Id="rId16" Type="http://schemas.openxmlformats.org/officeDocument/2006/relationships/oleObject" Target="../embeddings/oleObject34.bin"/><Relationship Id="rId17" Type="http://schemas.openxmlformats.org/officeDocument/2006/relationships/image" Target="../media/image10.emf"/><Relationship Id="rId18" Type="http://schemas.openxmlformats.org/officeDocument/2006/relationships/oleObject" Target="../embeddings/oleObject35.bin"/><Relationship Id="rId19" Type="http://schemas.openxmlformats.org/officeDocument/2006/relationships/image" Target="../media/image2.emf"/><Relationship Id="rId1" Type="http://schemas.openxmlformats.org/officeDocument/2006/relationships/vmlDrawing" Target="../drawings/vmlDrawing8.vml"/><Relationship Id="rId2" Type="http://schemas.openxmlformats.org/officeDocument/2006/relationships/slideLayout" Target="../slideLayouts/slideLayout7.xml"/><Relationship Id="rId3" Type="http://schemas.openxmlformats.org/officeDocument/2006/relationships/notesSlide" Target="../notesSlides/notesSlide9.xml"/><Relationship Id="rId4" Type="http://schemas.openxmlformats.org/officeDocument/2006/relationships/oleObject" Target="../embeddings/oleObject28.bin"/><Relationship Id="rId5" Type="http://schemas.openxmlformats.org/officeDocument/2006/relationships/image" Target="../media/image17.png"/><Relationship Id="rId6" Type="http://schemas.openxmlformats.org/officeDocument/2006/relationships/oleObject" Target="../embeddings/oleObject29.bin"/><Relationship Id="rId7" Type="http://schemas.openxmlformats.org/officeDocument/2006/relationships/image" Target="../media/image18.wmf"/><Relationship Id="rId8" Type="http://schemas.openxmlformats.org/officeDocument/2006/relationships/oleObject" Target="../embeddings/oleObject30.bin"/><Relationship Id="rId9" Type="http://schemas.openxmlformats.org/officeDocument/2006/relationships/image" Target="../media/image19.emf"/><Relationship Id="rId10" Type="http://schemas.openxmlformats.org/officeDocument/2006/relationships/oleObject" Target="../embeddings/oleObject3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US">
                <a:latin typeface="Arial" charset="0"/>
                <a:ea typeface="ヒラギノ角ゴ Pro W3" charset="0"/>
                <a:cs typeface="ヒラギノ角ゴ Pro W3" charset="0"/>
              </a:rPr>
              <a:t>BIOT SAVART LAW</a:t>
            </a:r>
          </a:p>
        </p:txBody>
      </p:sp>
    </p:spTree>
    <p:extLst>
      <p:ext uri="{BB962C8B-B14F-4D97-AF65-F5344CB8AC3E}">
        <p14:creationId xmlns:p14="http://schemas.microsoft.com/office/powerpoint/2010/main" val="860939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Line 2"/>
          <p:cNvSpPr>
            <a:spLocks noChangeShapeType="1"/>
          </p:cNvSpPr>
          <p:nvPr/>
        </p:nvSpPr>
        <p:spPr bwMode="auto">
          <a:xfrm>
            <a:off x="4121150" y="1436688"/>
            <a:ext cx="0" cy="12493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62" name="AutoShape 3"/>
          <p:cNvSpPr>
            <a:spLocks noChangeArrowheads="1"/>
          </p:cNvSpPr>
          <p:nvPr/>
        </p:nvSpPr>
        <p:spPr bwMode="auto">
          <a:xfrm>
            <a:off x="4010025" y="2740025"/>
            <a:ext cx="5113338" cy="212725"/>
          </a:xfrm>
          <a:prstGeom prst="leftArrow">
            <a:avLst>
              <a:gd name="adj1" fmla="val 62685"/>
              <a:gd name="adj2" fmla="val 104496"/>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163" name="AutoShape 4"/>
          <p:cNvSpPr>
            <a:spLocks noChangeArrowheads="1"/>
          </p:cNvSpPr>
          <p:nvPr/>
        </p:nvSpPr>
        <p:spPr bwMode="auto">
          <a:xfrm rot="16200000" flipV="1">
            <a:off x="2320132" y="4661694"/>
            <a:ext cx="3663950" cy="211137"/>
          </a:xfrm>
          <a:prstGeom prst="leftArrow">
            <a:avLst>
              <a:gd name="adj1" fmla="val 63185"/>
              <a:gd name="adj2" fmla="val 145817"/>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164" name="Oval 5"/>
          <p:cNvSpPr>
            <a:spLocks noChangeArrowheads="1"/>
          </p:cNvSpPr>
          <p:nvPr/>
        </p:nvSpPr>
        <p:spPr bwMode="auto">
          <a:xfrm>
            <a:off x="4037013" y="1228725"/>
            <a:ext cx="2286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2165" name="Rectangle 6"/>
          <p:cNvSpPr>
            <a:spLocks noChangeArrowheads="1"/>
          </p:cNvSpPr>
          <p:nvPr/>
        </p:nvSpPr>
        <p:spPr bwMode="auto">
          <a:xfrm>
            <a:off x="4224338" y="1895475"/>
            <a:ext cx="207962" cy="374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2166" name="Rectangle 7"/>
          <p:cNvSpPr>
            <a:spLocks noChangeArrowheads="1"/>
          </p:cNvSpPr>
          <p:nvPr/>
        </p:nvSpPr>
        <p:spPr bwMode="auto">
          <a:xfrm>
            <a:off x="4033838" y="1873250"/>
            <a:ext cx="1841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b="0"/>
          </a:p>
        </p:txBody>
      </p:sp>
      <p:sp>
        <p:nvSpPr>
          <p:cNvPr id="92167" name="Text Box 8"/>
          <p:cNvSpPr txBox="1">
            <a:spLocks noChangeArrowheads="1"/>
          </p:cNvSpPr>
          <p:nvPr/>
        </p:nvSpPr>
        <p:spPr bwMode="auto">
          <a:xfrm>
            <a:off x="3924300" y="1749425"/>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r>
              <a:rPr lang="en-US" sz="3600" b="0"/>
              <a:t>s</a:t>
            </a:r>
            <a:endParaRPr lang="en-US" b="0"/>
          </a:p>
        </p:txBody>
      </p:sp>
      <p:sp>
        <p:nvSpPr>
          <p:cNvPr id="92168" name="Rectangle 9"/>
          <p:cNvSpPr>
            <a:spLocks noGrp="1" noChangeArrowheads="1"/>
          </p:cNvSpPr>
          <p:nvPr>
            <p:ph type="title" idx="4294967295"/>
          </p:nvPr>
        </p:nvSpPr>
        <p:spPr>
          <a:xfrm>
            <a:off x="915988" y="123825"/>
            <a:ext cx="7772400" cy="1143000"/>
          </a:xfrm>
        </p:spPr>
        <p:txBody>
          <a:bodyPr/>
          <a:lstStyle/>
          <a:p>
            <a:r>
              <a:rPr lang="en-US" sz="3600">
                <a:latin typeface="Arial" charset="0"/>
                <a:ea typeface="ヒラギノ角ゴ Pro W3" charset="0"/>
                <a:cs typeface="ヒラギノ角ゴ Pro W3" charset="0"/>
              </a:rPr>
              <a:t>What is B at the point shown?</a:t>
            </a:r>
            <a:endParaRPr lang="en-US">
              <a:latin typeface="Arial" charset="0"/>
              <a:ea typeface="ヒラギノ角ゴ Pro W3" charset="0"/>
              <a:cs typeface="ヒラギノ角ゴ Pro W3" charset="0"/>
            </a:endParaRPr>
          </a:p>
        </p:txBody>
      </p:sp>
      <p:sp>
        <p:nvSpPr>
          <p:cNvPr id="92169" name="Text Box 10"/>
          <p:cNvSpPr txBox="1">
            <a:spLocks noChangeArrowheads="1"/>
          </p:cNvSpPr>
          <p:nvPr/>
        </p:nvSpPr>
        <p:spPr bwMode="auto">
          <a:xfrm>
            <a:off x="6261100" y="3108325"/>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r>
              <a:rPr lang="en-US" sz="3600" b="0"/>
              <a:t>I</a:t>
            </a:r>
            <a:endParaRPr lang="en-US" b="0"/>
          </a:p>
        </p:txBody>
      </p:sp>
      <p:sp>
        <p:nvSpPr>
          <p:cNvPr id="92170" name="Text Box 11"/>
          <p:cNvSpPr txBox="1">
            <a:spLocks noChangeArrowheads="1"/>
          </p:cNvSpPr>
          <p:nvPr/>
        </p:nvSpPr>
        <p:spPr bwMode="auto">
          <a:xfrm>
            <a:off x="4414838" y="4635500"/>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r>
              <a:rPr lang="en-US" sz="3600" b="0"/>
              <a:t>I</a:t>
            </a:r>
            <a:endParaRPr lang="en-US" b="0"/>
          </a:p>
        </p:txBody>
      </p:sp>
      <p:sp>
        <p:nvSpPr>
          <p:cNvPr id="92171" name="Text Box 12"/>
          <p:cNvSpPr txBox="1">
            <a:spLocks noChangeArrowheads="1"/>
          </p:cNvSpPr>
          <p:nvPr/>
        </p:nvSpPr>
        <p:spPr bwMode="auto">
          <a:xfrm>
            <a:off x="122238" y="1401763"/>
            <a:ext cx="3700462"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r>
              <a:rPr lang="en-US" sz="3600" b="0"/>
              <a:t>A)</a:t>
            </a:r>
          </a:p>
          <a:p>
            <a:endParaRPr lang="en-US" sz="3600" b="0"/>
          </a:p>
          <a:p>
            <a:r>
              <a:rPr lang="en-US" sz="3600" b="0"/>
              <a:t>B)</a:t>
            </a:r>
          </a:p>
          <a:p>
            <a:endParaRPr lang="en-US" sz="3600" b="0"/>
          </a:p>
          <a:p>
            <a:r>
              <a:rPr lang="en-US" sz="3600" b="0"/>
              <a:t>C)</a:t>
            </a:r>
          </a:p>
          <a:p>
            <a:endParaRPr lang="en-US" sz="3600" b="0"/>
          </a:p>
          <a:p>
            <a:r>
              <a:rPr lang="en-US" sz="3600" b="0"/>
              <a:t>D)</a:t>
            </a:r>
          </a:p>
          <a:p>
            <a:endParaRPr lang="en-US" sz="3600" b="0"/>
          </a:p>
          <a:p>
            <a:r>
              <a:rPr lang="en-US" sz="3600" b="0"/>
              <a:t>E) None of these</a:t>
            </a:r>
            <a:r>
              <a:rPr lang="en-US" b="0"/>
              <a:t> </a:t>
            </a:r>
          </a:p>
        </p:txBody>
      </p:sp>
      <p:graphicFrame>
        <p:nvGraphicFramePr>
          <p:cNvPr id="92172" name="Object 13"/>
          <p:cNvGraphicFramePr>
            <a:graphicFrameLocks noChangeAspect="1"/>
          </p:cNvGraphicFramePr>
          <p:nvPr/>
        </p:nvGraphicFramePr>
        <p:xfrm>
          <a:off x="952500" y="1204913"/>
          <a:ext cx="882650" cy="1087437"/>
        </p:xfrm>
        <a:graphic>
          <a:graphicData uri="http://schemas.openxmlformats.org/presentationml/2006/ole">
            <mc:AlternateContent xmlns:mc="http://schemas.openxmlformats.org/markup-compatibility/2006">
              <mc:Choice xmlns:v="urn:schemas-microsoft-com:vml" Requires="v">
                <p:oleObj spid="_x0000_s416798" name="Equation" r:id="rId4" imgW="330200" imgH="406400" progId="Equation.3">
                  <p:embed/>
                </p:oleObj>
              </mc:Choice>
              <mc:Fallback>
                <p:oleObj name="Equation" r:id="rId4" imgW="3302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1204913"/>
                        <a:ext cx="882650" cy="108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173" name="Object 14"/>
          <p:cNvGraphicFramePr>
            <a:graphicFrameLocks noChangeAspect="1"/>
          </p:cNvGraphicFramePr>
          <p:nvPr/>
        </p:nvGraphicFramePr>
        <p:xfrm>
          <a:off x="841375" y="3552825"/>
          <a:ext cx="1120775" cy="1087438"/>
        </p:xfrm>
        <a:graphic>
          <a:graphicData uri="http://schemas.openxmlformats.org/presentationml/2006/ole">
            <mc:AlternateContent xmlns:mc="http://schemas.openxmlformats.org/markup-compatibility/2006">
              <mc:Choice xmlns:v="urn:schemas-microsoft-com:vml" Requires="v">
                <p:oleObj spid="_x0000_s416799" name="Equation" r:id="rId6" imgW="419100" imgH="406400" progId="Equation.3">
                  <p:embed/>
                </p:oleObj>
              </mc:Choice>
              <mc:Fallback>
                <p:oleObj name="Equation" r:id="rId6" imgW="419100" imgH="406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375" y="3552825"/>
                        <a:ext cx="1120775" cy="108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174" name="Object 15"/>
          <p:cNvGraphicFramePr>
            <a:graphicFrameLocks noChangeAspect="1"/>
          </p:cNvGraphicFramePr>
          <p:nvPr/>
        </p:nvGraphicFramePr>
        <p:xfrm>
          <a:off x="815975" y="2355850"/>
          <a:ext cx="1212850" cy="1214438"/>
        </p:xfrm>
        <a:graphic>
          <a:graphicData uri="http://schemas.openxmlformats.org/presentationml/2006/ole">
            <mc:AlternateContent xmlns:mc="http://schemas.openxmlformats.org/markup-compatibility/2006">
              <mc:Choice xmlns:v="urn:schemas-microsoft-com:vml" Requires="v">
                <p:oleObj spid="_x0000_s416800" name="Equation" r:id="rId8" imgW="406400" imgH="406400" progId="Equation.3">
                  <p:embed/>
                </p:oleObj>
              </mc:Choice>
              <mc:Fallback>
                <p:oleObj name="Equation" r:id="rId8" imgW="406400" imgH="406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975" y="2355850"/>
                        <a:ext cx="121285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175" name="Object 16"/>
          <p:cNvGraphicFramePr>
            <a:graphicFrameLocks noChangeAspect="1"/>
          </p:cNvGraphicFramePr>
          <p:nvPr/>
        </p:nvGraphicFramePr>
        <p:xfrm>
          <a:off x="801688" y="4662488"/>
          <a:ext cx="1087437" cy="1087437"/>
        </p:xfrm>
        <a:graphic>
          <a:graphicData uri="http://schemas.openxmlformats.org/presentationml/2006/ole">
            <mc:AlternateContent xmlns:mc="http://schemas.openxmlformats.org/markup-compatibility/2006">
              <mc:Choice xmlns:v="urn:schemas-microsoft-com:vml" Requires="v">
                <p:oleObj spid="_x0000_s416801" name="Equation" r:id="rId10" imgW="406400" imgH="406400" progId="Equation.3">
                  <p:embed/>
                </p:oleObj>
              </mc:Choice>
              <mc:Fallback>
                <p:oleObj name="Equation" r:id="rId10" imgW="406400" imgH="406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1688" y="4662488"/>
                        <a:ext cx="1087437" cy="108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2176" name="Text Box 17"/>
          <p:cNvSpPr txBox="1">
            <a:spLocks noChangeArrowheads="1"/>
          </p:cNvSpPr>
          <p:nvPr/>
        </p:nvSpPr>
        <p:spPr bwMode="auto">
          <a:xfrm>
            <a:off x="5862638" y="5359400"/>
            <a:ext cx="30305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r>
              <a:rPr lang="en-US" sz="3200" b="0"/>
              <a:t>(What direction </a:t>
            </a:r>
          </a:p>
          <a:p>
            <a:r>
              <a:rPr lang="en-US" sz="3200" b="0"/>
              <a:t>does it point?)</a:t>
            </a:r>
          </a:p>
        </p:txBody>
      </p:sp>
      <p:sp>
        <p:nvSpPr>
          <p:cNvPr id="92177" name="Rectangle 18"/>
          <p:cNvSpPr>
            <a:spLocks noChangeArrowheads="1"/>
          </p:cNvSpPr>
          <p:nvPr/>
        </p:nvSpPr>
        <p:spPr bwMode="auto">
          <a:xfrm>
            <a:off x="144463" y="144463"/>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t>5.14</a:t>
            </a:r>
          </a:p>
        </p:txBody>
      </p:sp>
    </p:spTree>
    <p:extLst>
      <p:ext uri="{BB962C8B-B14F-4D97-AF65-F5344CB8AC3E}">
        <p14:creationId xmlns:p14="http://schemas.microsoft.com/office/powerpoint/2010/main" val="1405856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9"/>
          <p:cNvSpPr>
            <a:spLocks noChangeArrowheads="1"/>
          </p:cNvSpPr>
          <p:nvPr/>
        </p:nvSpPr>
        <p:spPr bwMode="auto">
          <a:xfrm>
            <a:off x="685800" y="1981200"/>
            <a:ext cx="777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endParaRPr lang="en-US" sz="2800" b="0"/>
          </a:p>
        </p:txBody>
      </p:sp>
      <p:sp>
        <p:nvSpPr>
          <p:cNvPr id="94210" name="Rectangle 3"/>
          <p:cNvSpPr>
            <a:spLocks noChangeArrowheads="1"/>
          </p:cNvSpPr>
          <p:nvPr/>
        </p:nvSpPr>
        <p:spPr bwMode="auto">
          <a:xfrm>
            <a:off x="889000" y="784756"/>
            <a:ext cx="787558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spcBef>
                <a:spcPct val="20000"/>
              </a:spcBef>
            </a:pPr>
            <a:r>
              <a:rPr lang="en-US" sz="2800" b="0" dirty="0"/>
              <a:t>How about direction of d</a:t>
            </a:r>
            <a:r>
              <a:rPr lang="en-US" sz="2800" b="1" dirty="0"/>
              <a:t>B</a:t>
            </a:r>
            <a:r>
              <a:rPr lang="en-US" sz="2800" b="0" dirty="0"/>
              <a:t>(P) generated JUST by the segment of current d</a:t>
            </a:r>
            <a:r>
              <a:rPr lang="en-US" sz="2800" dirty="0"/>
              <a:t>l</a:t>
            </a:r>
            <a:r>
              <a:rPr lang="en-US" sz="2800" b="0" dirty="0"/>
              <a:t> in red? </a:t>
            </a:r>
          </a:p>
        </p:txBody>
      </p:sp>
      <p:graphicFrame>
        <p:nvGraphicFramePr>
          <p:cNvPr id="94211" name="Object 4"/>
          <p:cNvGraphicFramePr>
            <a:graphicFrameLocks noChangeAspect="1"/>
          </p:cNvGraphicFramePr>
          <p:nvPr/>
        </p:nvGraphicFramePr>
        <p:xfrm>
          <a:off x="1762125" y="1598613"/>
          <a:ext cx="6053138" cy="2190750"/>
        </p:xfrm>
        <a:graphic>
          <a:graphicData uri="http://schemas.openxmlformats.org/presentationml/2006/ole">
            <mc:AlternateContent xmlns:mc="http://schemas.openxmlformats.org/markup-compatibility/2006">
              <mc:Choice xmlns:v="urn:schemas-microsoft-com:vml" Requires="v">
                <p:oleObj spid="_x0000_s417801" name="Picture" r:id="rId4" imgW="26514286" imgH="18539683" progId="Word.Picture.8">
                  <p:embed/>
                </p:oleObj>
              </mc:Choice>
              <mc:Fallback>
                <p:oleObj name="Picture" r:id="rId4" imgW="26514286" imgH="18539683"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40369" b="7886"/>
                      <a:stretch>
                        <a:fillRect/>
                      </a:stretch>
                    </p:blipFill>
                    <p:spPr bwMode="auto">
                      <a:xfrm>
                        <a:off x="1762125" y="1598613"/>
                        <a:ext cx="6053138"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4212" name="Text Box 5"/>
          <p:cNvSpPr txBox="1">
            <a:spLocks noChangeArrowheads="1"/>
          </p:cNvSpPr>
          <p:nvPr/>
        </p:nvSpPr>
        <p:spPr bwMode="auto">
          <a:xfrm>
            <a:off x="296863" y="4092575"/>
            <a:ext cx="8847137"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buFont typeface="Arial" charset="0"/>
              <a:buNone/>
            </a:pPr>
            <a:r>
              <a:rPr lang="en-US" b="0"/>
              <a:t>A) </a:t>
            </a:r>
            <a:r>
              <a:rPr lang="en-US"/>
              <a:t>B</a:t>
            </a:r>
            <a:r>
              <a:rPr lang="en-US" b="0"/>
              <a:t>(p) in plane of page,  ditto for d</a:t>
            </a:r>
            <a:r>
              <a:rPr lang="en-US"/>
              <a:t>B</a:t>
            </a:r>
            <a:r>
              <a:rPr lang="en-US" b="0"/>
              <a:t>(P, by red)</a:t>
            </a:r>
          </a:p>
          <a:p>
            <a:pPr>
              <a:buFont typeface="Arial" charset="0"/>
              <a:buNone/>
            </a:pPr>
            <a:r>
              <a:rPr lang="en-US" b="0"/>
              <a:t>B) </a:t>
            </a:r>
            <a:r>
              <a:rPr lang="en-US"/>
              <a:t>B</a:t>
            </a:r>
            <a:r>
              <a:rPr lang="en-US" b="0"/>
              <a:t>(p) into page,  d</a:t>
            </a:r>
            <a:r>
              <a:rPr lang="en-US"/>
              <a:t>B</a:t>
            </a:r>
            <a:r>
              <a:rPr lang="en-US" b="0"/>
              <a:t>(P, by red) into page</a:t>
            </a:r>
          </a:p>
          <a:p>
            <a:pPr>
              <a:buFont typeface="Arial" charset="0"/>
              <a:buNone/>
            </a:pPr>
            <a:r>
              <a:rPr lang="en-US" b="0"/>
              <a:t>C) </a:t>
            </a:r>
            <a:r>
              <a:rPr lang="en-US"/>
              <a:t>B</a:t>
            </a:r>
            <a:r>
              <a:rPr lang="en-US" b="0"/>
              <a:t>(p) into page,  d</a:t>
            </a:r>
            <a:r>
              <a:rPr lang="en-US"/>
              <a:t>B</a:t>
            </a:r>
            <a:r>
              <a:rPr lang="en-US" b="0"/>
              <a:t>(P, by red) out of page</a:t>
            </a:r>
          </a:p>
          <a:p>
            <a:pPr>
              <a:buFont typeface="Arial" charset="0"/>
              <a:buNone/>
            </a:pPr>
            <a:r>
              <a:rPr lang="en-US" b="0"/>
              <a:t>D) </a:t>
            </a:r>
            <a:r>
              <a:rPr lang="en-US"/>
              <a:t>B</a:t>
            </a:r>
            <a:r>
              <a:rPr lang="en-US" b="0"/>
              <a:t>(p) complicated - has mult component (</a:t>
            </a:r>
            <a:r>
              <a:rPr lang="en-US" b="0" i="1"/>
              <a:t>not</a:t>
            </a:r>
            <a:r>
              <a:rPr lang="en-US" b="0"/>
              <a:t> </a:t>
            </a:r>
            <a:r>
              <a:rPr lang="en-US" b="0">
                <a:sym typeface="Symbol" charset="0"/>
              </a:rPr>
              <a:t> or || to page), </a:t>
            </a:r>
            <a:r>
              <a:rPr lang="en-US" b="0"/>
              <a:t>ditto for d</a:t>
            </a:r>
            <a:r>
              <a:rPr lang="en-US"/>
              <a:t>B</a:t>
            </a:r>
            <a:r>
              <a:rPr lang="en-US" b="0"/>
              <a:t>(P, by red)</a:t>
            </a:r>
          </a:p>
          <a:p>
            <a:pPr>
              <a:buFont typeface="Arial" charset="0"/>
              <a:buNone/>
            </a:pPr>
            <a:r>
              <a:rPr lang="en-US" b="0"/>
              <a:t>E) Something else!!</a:t>
            </a:r>
            <a:r>
              <a:rPr lang="en-US" sz="3200" b="0"/>
              <a:t> </a:t>
            </a:r>
          </a:p>
        </p:txBody>
      </p:sp>
      <p:sp>
        <p:nvSpPr>
          <p:cNvPr id="94213" name="Rectangle 6"/>
          <p:cNvSpPr>
            <a:spLocks noChangeArrowheads="1"/>
          </p:cNvSpPr>
          <p:nvPr/>
        </p:nvSpPr>
        <p:spPr bwMode="auto">
          <a:xfrm>
            <a:off x="144463" y="144463"/>
            <a:ext cx="677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5.16</a:t>
            </a:r>
          </a:p>
          <a:p>
            <a:r>
              <a:rPr lang="en-US" sz="2000" b="0"/>
              <a:t>com</a:t>
            </a:r>
          </a:p>
        </p:txBody>
      </p:sp>
      <p:sp>
        <p:nvSpPr>
          <p:cNvPr id="94214" name="Rectangle 7"/>
          <p:cNvSpPr>
            <a:spLocks noGrp="1" noChangeArrowheads="1"/>
          </p:cNvSpPr>
          <p:nvPr>
            <p:ph type="title" idx="4294967295"/>
          </p:nvPr>
        </p:nvSpPr>
        <p:spPr>
          <a:xfrm>
            <a:off x="746125" y="-101598"/>
            <a:ext cx="7772400" cy="1143000"/>
          </a:xfrm>
        </p:spPr>
        <p:txBody>
          <a:bodyPr/>
          <a:lstStyle/>
          <a:p>
            <a:r>
              <a:rPr lang="en-US" sz="2800">
                <a:solidFill>
                  <a:schemeClr val="tx1"/>
                </a:solidFill>
                <a:latin typeface="Arial" charset="0"/>
                <a:ea typeface="ヒラギノ角ゴ Pro W3" charset="0"/>
                <a:cs typeface="ヒラギノ角ゴ Pro W3" charset="0"/>
              </a:rPr>
              <a:t>What do you expect for direction of </a:t>
            </a:r>
            <a:r>
              <a:rPr lang="en-US" sz="2800" b="1">
                <a:solidFill>
                  <a:schemeClr val="tx1"/>
                </a:solidFill>
                <a:latin typeface="Arial" charset="0"/>
                <a:ea typeface="ヒラギノ角ゴ Pro W3" charset="0"/>
                <a:cs typeface="ヒラギノ角ゴ Pro W3" charset="0"/>
              </a:rPr>
              <a:t>B</a:t>
            </a:r>
            <a:r>
              <a:rPr lang="en-US" sz="2800">
                <a:solidFill>
                  <a:schemeClr val="tx1"/>
                </a:solidFill>
                <a:latin typeface="Arial" charset="0"/>
                <a:ea typeface="ヒラギノ角ゴ Pro W3" charset="0"/>
                <a:cs typeface="ヒラギノ角ゴ Pro W3" charset="0"/>
              </a:rPr>
              <a:t>(P)?</a:t>
            </a:r>
            <a:endParaRPr lang="en-US">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904916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a:cxnSpLocks noChangeShapeType="1"/>
          </p:cNvCxnSpPr>
          <p:nvPr/>
        </p:nvCxnSpPr>
        <p:spPr bwMode="auto">
          <a:xfrm rot="5400000" flipH="1" flipV="1">
            <a:off x="5677694" y="4533106"/>
            <a:ext cx="2514600" cy="1588"/>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sp>
        <p:nvSpPr>
          <p:cNvPr id="96258" name="TextBox 6"/>
          <p:cNvSpPr txBox="1">
            <a:spLocks noChangeArrowheads="1"/>
          </p:cNvSpPr>
          <p:nvPr/>
        </p:nvSpPr>
        <p:spPr bwMode="auto">
          <a:xfrm>
            <a:off x="6553200" y="2905125"/>
            <a:ext cx="438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2800" b="0">
                <a:latin typeface="Times New Roman" charset="0"/>
                <a:ea typeface="ＭＳ Ｐゴシック" charset="0"/>
                <a:cs typeface="ＭＳ Ｐゴシック" charset="0"/>
              </a:rPr>
              <a:t>I</a:t>
            </a:r>
            <a:r>
              <a:rPr lang="en-US" sz="2800" b="0" baseline="-25000">
                <a:ea typeface="ＭＳ Ｐゴシック" charset="0"/>
                <a:cs typeface="ＭＳ Ｐゴシック" charset="0"/>
              </a:rPr>
              <a:t>1</a:t>
            </a:r>
          </a:p>
        </p:txBody>
      </p:sp>
      <p:sp>
        <p:nvSpPr>
          <p:cNvPr id="96259" name="TextBox 7"/>
          <p:cNvSpPr txBox="1">
            <a:spLocks noChangeArrowheads="1"/>
          </p:cNvSpPr>
          <p:nvPr/>
        </p:nvSpPr>
        <p:spPr bwMode="auto">
          <a:xfrm>
            <a:off x="8096250" y="2905125"/>
            <a:ext cx="438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2800" b="0">
                <a:latin typeface="Times New Roman" charset="0"/>
                <a:ea typeface="ＭＳ Ｐゴシック" charset="0"/>
                <a:cs typeface="ＭＳ Ｐゴシック" charset="0"/>
              </a:rPr>
              <a:t>I</a:t>
            </a:r>
            <a:r>
              <a:rPr lang="en-US" sz="2800" b="0" baseline="-25000">
                <a:ea typeface="ＭＳ Ｐゴシック" charset="0"/>
                <a:cs typeface="ＭＳ Ｐゴシック" charset="0"/>
              </a:rPr>
              <a:t>2</a:t>
            </a:r>
          </a:p>
        </p:txBody>
      </p:sp>
      <p:cxnSp>
        <p:nvCxnSpPr>
          <p:cNvPr id="10" name="Straight Connector 9"/>
          <p:cNvCxnSpPr>
            <a:cxnSpLocks noChangeShapeType="1"/>
          </p:cNvCxnSpPr>
          <p:nvPr/>
        </p:nvCxnSpPr>
        <p:spPr bwMode="auto">
          <a:xfrm rot="5400000" flipH="1" flipV="1">
            <a:off x="4992688" y="3846512"/>
            <a:ext cx="3887788" cy="4763"/>
          </a:xfrm>
          <a:prstGeom prst="line">
            <a:avLst/>
          </a:prstGeom>
          <a:noFill/>
          <a:ln w="25400">
            <a:solidFill>
              <a:schemeClr val="accent1"/>
            </a:solidFill>
            <a:round/>
            <a:headEnd/>
            <a:tailEnd/>
          </a:ln>
          <a:effectLst>
            <a:outerShdw blurRad="63500" dist="20000" dir="5400000" rotWithShape="0">
              <a:srgbClr val="000000">
                <a:alpha val="37999"/>
              </a:srgbClr>
            </a:outerShdw>
          </a:effectLst>
        </p:spPr>
      </p:cxnSp>
      <p:cxnSp>
        <p:nvCxnSpPr>
          <p:cNvPr id="13" name="Straight Arrow Connector 12"/>
          <p:cNvCxnSpPr>
            <a:cxnSpLocks noChangeShapeType="1"/>
          </p:cNvCxnSpPr>
          <p:nvPr/>
        </p:nvCxnSpPr>
        <p:spPr bwMode="auto">
          <a:xfrm rot="5400000" flipH="1" flipV="1">
            <a:off x="6815932" y="4533106"/>
            <a:ext cx="2514600" cy="1587"/>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p:spPr>
      </p:cxnSp>
      <p:cxnSp>
        <p:nvCxnSpPr>
          <p:cNvPr id="14" name="Straight Connector 13"/>
          <p:cNvCxnSpPr>
            <a:cxnSpLocks noChangeShapeType="1"/>
          </p:cNvCxnSpPr>
          <p:nvPr/>
        </p:nvCxnSpPr>
        <p:spPr bwMode="auto">
          <a:xfrm rot="5400000" flipH="1" flipV="1">
            <a:off x="6130925" y="3846513"/>
            <a:ext cx="3887788" cy="4762"/>
          </a:xfrm>
          <a:prstGeom prst="line">
            <a:avLst/>
          </a:prstGeom>
          <a:noFill/>
          <a:ln w="25400">
            <a:solidFill>
              <a:schemeClr val="accent1"/>
            </a:solidFill>
            <a:round/>
            <a:headEnd/>
            <a:tailEnd/>
          </a:ln>
          <a:effectLst>
            <a:outerShdw blurRad="63500" dist="20000" dir="5400000" rotWithShape="0">
              <a:srgbClr val="000000">
                <a:alpha val="37999"/>
              </a:srgbClr>
            </a:outerShdw>
          </a:effectLst>
        </p:spPr>
      </p:cxnSp>
      <p:sp>
        <p:nvSpPr>
          <p:cNvPr id="96263" name="TextBox 14"/>
          <p:cNvSpPr txBox="1">
            <a:spLocks noChangeArrowheads="1"/>
          </p:cNvSpPr>
          <p:nvPr/>
        </p:nvSpPr>
        <p:spPr bwMode="auto">
          <a:xfrm>
            <a:off x="533400" y="425450"/>
            <a:ext cx="822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2800" b="0">
                <a:ea typeface="ＭＳ Ｐゴシック" charset="0"/>
                <a:cs typeface="ＭＳ Ｐゴシック" charset="0"/>
              </a:rPr>
              <a:t>I have two very long, parallel wires each carrying a current I</a:t>
            </a:r>
            <a:r>
              <a:rPr lang="en-US" sz="2800" b="0" baseline="-25000">
                <a:ea typeface="ＭＳ Ｐゴシック" charset="0"/>
                <a:cs typeface="ＭＳ Ｐゴシック" charset="0"/>
              </a:rPr>
              <a:t>1</a:t>
            </a:r>
            <a:r>
              <a:rPr lang="en-US" sz="2800" b="0">
                <a:ea typeface="ＭＳ Ｐゴシック" charset="0"/>
                <a:cs typeface="ＭＳ Ｐゴシック" charset="0"/>
              </a:rPr>
              <a:t> and I</a:t>
            </a:r>
            <a:r>
              <a:rPr lang="en-US" sz="2800" b="0" baseline="-25000">
                <a:ea typeface="ＭＳ Ｐゴシック" charset="0"/>
                <a:cs typeface="ＭＳ Ｐゴシック" charset="0"/>
              </a:rPr>
              <a:t>2</a:t>
            </a:r>
            <a:r>
              <a:rPr lang="en-US" sz="2800" b="0">
                <a:ea typeface="ＭＳ Ｐゴシック" charset="0"/>
                <a:cs typeface="ＭＳ Ｐゴシック" charset="0"/>
              </a:rPr>
              <a:t>, respectively.  In which direction is the force on the wire with the current I</a:t>
            </a:r>
            <a:r>
              <a:rPr lang="en-US" sz="2800" b="0" baseline="-25000">
                <a:ea typeface="ＭＳ Ｐゴシック" charset="0"/>
                <a:cs typeface="ＭＳ Ｐゴシック" charset="0"/>
              </a:rPr>
              <a:t>2</a:t>
            </a:r>
            <a:r>
              <a:rPr lang="en-US" sz="2800" b="0">
                <a:ea typeface="ＭＳ Ｐゴシック" charset="0"/>
                <a:cs typeface="ＭＳ Ｐゴシック" charset="0"/>
              </a:rPr>
              <a:t>?</a:t>
            </a:r>
          </a:p>
        </p:txBody>
      </p:sp>
      <p:sp>
        <p:nvSpPr>
          <p:cNvPr id="96264" name="TextBox 15"/>
          <p:cNvSpPr txBox="1">
            <a:spLocks noChangeArrowheads="1"/>
          </p:cNvSpPr>
          <p:nvPr/>
        </p:nvSpPr>
        <p:spPr bwMode="auto">
          <a:xfrm>
            <a:off x="152400" y="6027738"/>
            <a:ext cx="8763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b="0" dirty="0">
                <a:ea typeface="ＭＳ Ｐゴシック" charset="0"/>
                <a:cs typeface="ＭＳ Ｐゴシック" charset="0"/>
              </a:rPr>
              <a:t>(How would your answer change if you </a:t>
            </a:r>
            <a:r>
              <a:rPr lang="en-US" b="0" dirty="0" smtClean="0">
                <a:ea typeface="ＭＳ Ｐゴシック" charset="0"/>
                <a:cs typeface="ＭＳ Ｐゴシック" charset="0"/>
              </a:rPr>
              <a:t>reverse </a:t>
            </a:r>
            <a:r>
              <a:rPr lang="en-US" b="0" dirty="0">
                <a:ea typeface="ＭＳ Ｐゴシック" charset="0"/>
                <a:cs typeface="ＭＳ Ｐゴシック" charset="0"/>
              </a:rPr>
              <a:t>the direction of</a:t>
            </a:r>
            <a:r>
              <a:rPr lang="en-US" b="0" i="1" dirty="0">
                <a:ea typeface="ＭＳ Ｐゴシック" charset="0"/>
                <a:cs typeface="ＭＳ Ｐゴシック" charset="0"/>
              </a:rPr>
              <a:t> </a:t>
            </a:r>
            <a:r>
              <a:rPr lang="en-US" b="0" i="1" dirty="0" smtClean="0">
                <a:ea typeface="ＭＳ Ｐゴシック" charset="0"/>
                <a:cs typeface="ＭＳ Ｐゴシック" charset="0"/>
              </a:rPr>
              <a:t>both</a:t>
            </a:r>
            <a:r>
              <a:rPr lang="en-US" b="0" dirty="0" smtClean="0">
                <a:ea typeface="ＭＳ Ｐゴシック" charset="0"/>
                <a:cs typeface="ＭＳ Ｐゴシック" charset="0"/>
              </a:rPr>
              <a:t> </a:t>
            </a:r>
            <a:r>
              <a:rPr lang="en-US" b="0" dirty="0">
                <a:ea typeface="ＭＳ Ｐゴシック" charset="0"/>
                <a:cs typeface="ＭＳ Ｐゴシック" charset="0"/>
              </a:rPr>
              <a:t>currents?)</a:t>
            </a:r>
          </a:p>
        </p:txBody>
      </p:sp>
      <p:sp>
        <p:nvSpPr>
          <p:cNvPr id="96265" name="TextBox 16"/>
          <p:cNvSpPr txBox="1">
            <a:spLocks noChangeArrowheads="1"/>
          </p:cNvSpPr>
          <p:nvPr/>
        </p:nvSpPr>
        <p:spPr bwMode="auto">
          <a:xfrm>
            <a:off x="1066800" y="2895600"/>
            <a:ext cx="41624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sz="2800" b="0">
                <a:ea typeface="ＭＳ Ｐゴシック" charset="0"/>
                <a:cs typeface="ＭＳ Ｐゴシック" charset="0"/>
              </a:rPr>
              <a:t> Up</a:t>
            </a:r>
          </a:p>
          <a:p>
            <a:pPr eaLnBrk="1" hangingPunct="1">
              <a:buFontTx/>
              <a:buAutoNum type="alphaUcParenR"/>
            </a:pPr>
            <a:r>
              <a:rPr lang="en-US" sz="2800" b="0">
                <a:ea typeface="ＭＳ Ｐゴシック" charset="0"/>
                <a:cs typeface="ＭＳ Ｐゴシック" charset="0"/>
              </a:rPr>
              <a:t> Down</a:t>
            </a:r>
          </a:p>
          <a:p>
            <a:pPr eaLnBrk="1" hangingPunct="1">
              <a:buFontTx/>
              <a:buAutoNum type="alphaUcParenR"/>
            </a:pPr>
            <a:r>
              <a:rPr lang="en-US" sz="2800" b="0">
                <a:ea typeface="ＭＳ Ｐゴシック" charset="0"/>
                <a:cs typeface="ＭＳ Ｐゴシック" charset="0"/>
              </a:rPr>
              <a:t> Right</a:t>
            </a:r>
          </a:p>
          <a:p>
            <a:pPr eaLnBrk="1" hangingPunct="1">
              <a:buFontTx/>
              <a:buAutoNum type="alphaUcParenR"/>
            </a:pPr>
            <a:r>
              <a:rPr lang="en-US" sz="2800" b="0">
                <a:ea typeface="ＭＳ Ｐゴシック" charset="0"/>
                <a:cs typeface="ＭＳ Ｐゴシック" charset="0"/>
              </a:rPr>
              <a:t> Left</a:t>
            </a:r>
          </a:p>
          <a:p>
            <a:pPr eaLnBrk="1" hangingPunct="1">
              <a:buFontTx/>
              <a:buAutoNum type="alphaUcParenR"/>
            </a:pPr>
            <a:r>
              <a:rPr lang="en-US" sz="2800" b="0">
                <a:ea typeface="ＭＳ Ｐゴシック" charset="0"/>
                <a:cs typeface="ＭＳ Ｐゴシック" charset="0"/>
              </a:rPr>
              <a:t> Into or out of the page</a:t>
            </a:r>
          </a:p>
        </p:txBody>
      </p:sp>
    </p:spTree>
    <p:extLst>
      <p:ext uri="{BB962C8B-B14F-4D97-AF65-F5344CB8AC3E}">
        <p14:creationId xmlns:p14="http://schemas.microsoft.com/office/powerpoint/2010/main" val="275265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2"/>
          <p:cNvSpPr txBox="1">
            <a:spLocks noChangeArrowheads="1"/>
          </p:cNvSpPr>
          <p:nvPr/>
        </p:nvSpPr>
        <p:spPr bwMode="auto">
          <a:xfrm>
            <a:off x="2076450" y="1905000"/>
            <a:ext cx="6427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spcBef>
                <a:spcPct val="50000"/>
              </a:spcBef>
            </a:pPr>
            <a:r>
              <a:rPr lang="en-US" b="0">
                <a:solidFill>
                  <a:schemeClr val="accent2"/>
                </a:solidFill>
              </a:rPr>
              <a:t>What is the magnitude of              ?</a:t>
            </a:r>
          </a:p>
        </p:txBody>
      </p:sp>
      <p:sp>
        <p:nvSpPr>
          <p:cNvPr id="98306" name="Rectangle 2"/>
          <p:cNvSpPr>
            <a:spLocks noGrp="1" noChangeArrowheads="1"/>
          </p:cNvSpPr>
          <p:nvPr>
            <p:ph type="title" idx="4294967295"/>
          </p:nvPr>
        </p:nvSpPr>
        <p:spPr>
          <a:xfrm>
            <a:off x="904875" y="285750"/>
            <a:ext cx="7772400" cy="1143000"/>
          </a:xfrm>
        </p:spPr>
        <p:txBody>
          <a:bodyPr anchor="t"/>
          <a:lstStyle/>
          <a:p>
            <a:pPr algn="l"/>
            <a:r>
              <a:rPr lang="en-US">
                <a:latin typeface="Arial" charset="0"/>
                <a:ea typeface="ヒラギノ角ゴ Pro W3" charset="0"/>
                <a:cs typeface="ヒラギノ角ゴ Pro W3" charset="0"/>
              </a:rPr>
              <a:t>To find the magnetic field B due to a current-carrying loop, we use the Biot-Savart law,</a:t>
            </a:r>
            <a:r>
              <a:rPr lang="en-US" sz="3200">
                <a:latin typeface="Arial" charset="0"/>
                <a:ea typeface="ヒラギノ角ゴ Pro W3" charset="0"/>
                <a:cs typeface="ヒラギノ角ゴ Pro W3" charset="0"/>
              </a:rPr>
              <a:t>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endParaRPr lang="en-US" sz="3200">
              <a:solidFill>
                <a:schemeClr val="accent2"/>
              </a:solidFill>
              <a:latin typeface="Arial" charset="0"/>
              <a:ea typeface="ヒラギノ角ゴ Pro W3" charset="0"/>
              <a:cs typeface="ヒラギノ角ゴ Pro W3" charset="0"/>
            </a:endParaRPr>
          </a:p>
        </p:txBody>
      </p:sp>
      <p:sp>
        <p:nvSpPr>
          <p:cNvPr id="98307" name="Rectangle 3"/>
          <p:cNvSpPr>
            <a:spLocks noGrp="1" noChangeArrowheads="1"/>
          </p:cNvSpPr>
          <p:nvPr>
            <p:ph type="body" idx="4294967295"/>
          </p:nvPr>
        </p:nvSpPr>
        <p:spPr>
          <a:xfrm>
            <a:off x="512763" y="4035425"/>
            <a:ext cx="5448300" cy="1874838"/>
          </a:xfrm>
        </p:spPr>
        <p:txBody>
          <a:bodyPr anchor="b"/>
          <a:lstStyle/>
          <a:p>
            <a:pPr marL="609600" indent="-609600">
              <a:lnSpc>
                <a:spcPct val="90000"/>
              </a:lnSpc>
              <a:buFontTx/>
              <a:buNone/>
            </a:pPr>
            <a:r>
              <a:rPr lang="en-US" sz="3200">
                <a:latin typeface="Arial" charset="0"/>
                <a:ea typeface="ヒラギノ角ゴ Pro W3" charset="0"/>
                <a:cs typeface="ヒラギノ角ゴ Pro W3" charset="0"/>
              </a:rPr>
              <a:t>A)   			  B)</a:t>
            </a:r>
          </a:p>
          <a:p>
            <a:pPr marL="609600" indent="-609600">
              <a:lnSpc>
                <a:spcPct val="90000"/>
              </a:lnSpc>
              <a:buFontTx/>
              <a:buNone/>
            </a:pPr>
            <a:endParaRPr lang="en-US" sz="3200">
              <a:latin typeface="Arial" charset="0"/>
              <a:ea typeface="ヒラギノ角ゴ Pro W3" charset="0"/>
              <a:cs typeface="ヒラギノ角ゴ Pro W3" charset="0"/>
            </a:endParaRPr>
          </a:p>
          <a:p>
            <a:pPr marL="609600" indent="-609600">
              <a:lnSpc>
                <a:spcPct val="90000"/>
              </a:lnSpc>
              <a:buFontTx/>
              <a:buAutoNum type="alphaUcParenR" startAt="3"/>
            </a:pPr>
            <a:r>
              <a:rPr lang="en-US" sz="3200">
                <a:latin typeface="Arial" charset="0"/>
                <a:ea typeface="ヒラギノ角ゴ Pro W3" charset="0"/>
                <a:cs typeface="ヒラギノ角ゴ Pro W3" charset="0"/>
              </a:rPr>
              <a:t>                     D)       </a:t>
            </a:r>
          </a:p>
          <a:p>
            <a:pPr marL="609600" indent="-609600">
              <a:lnSpc>
                <a:spcPct val="90000"/>
              </a:lnSpc>
              <a:buFontTx/>
              <a:buNone/>
            </a:pPr>
            <a:endParaRPr lang="en-US" sz="3200">
              <a:latin typeface="Arial" charset="0"/>
              <a:ea typeface="ヒラギノ角ゴ Pro W3" charset="0"/>
              <a:cs typeface="ヒラギノ角ゴ Pro W3" charset="0"/>
            </a:endParaRPr>
          </a:p>
          <a:p>
            <a:pPr marL="609600" indent="-609600">
              <a:lnSpc>
                <a:spcPct val="90000"/>
              </a:lnSpc>
              <a:buFontTx/>
              <a:buNone/>
            </a:pPr>
            <a:r>
              <a:rPr lang="en-US" sz="3200">
                <a:latin typeface="Arial" charset="0"/>
                <a:ea typeface="ヒラギノ角ゴ Pro W3" charset="0"/>
                <a:cs typeface="ヒラギノ角ゴ Pro W3" charset="0"/>
              </a:rPr>
              <a:t>E)</a:t>
            </a:r>
            <a:r>
              <a:rPr lang="en-US" sz="2400">
                <a:latin typeface="Arial" charset="0"/>
                <a:ea typeface="ヒラギノ角ゴ Pro W3" charset="0"/>
                <a:cs typeface="ヒラギノ角ゴ Pro W3" charset="0"/>
              </a:rPr>
              <a:t> Something quite different!</a:t>
            </a:r>
          </a:p>
        </p:txBody>
      </p:sp>
      <p:graphicFrame>
        <p:nvGraphicFramePr>
          <p:cNvPr id="98308" name="Object 2"/>
          <p:cNvGraphicFramePr>
            <a:graphicFrameLocks noChangeAspect="1"/>
          </p:cNvGraphicFramePr>
          <p:nvPr/>
        </p:nvGraphicFramePr>
        <p:xfrm>
          <a:off x="1131888" y="3092450"/>
          <a:ext cx="1239837" cy="1011238"/>
        </p:xfrm>
        <a:graphic>
          <a:graphicData uri="http://schemas.openxmlformats.org/presentationml/2006/ole">
            <mc:AlternateContent xmlns:mc="http://schemas.openxmlformats.org/markup-compatibility/2006">
              <mc:Choice xmlns:v="urn:schemas-microsoft-com:vml" Requires="v">
                <p:oleObj spid="_x0000_s427066" name="Equation" r:id="rId4" imgW="482600" imgH="393700" progId="Equation.DSMT4">
                  <p:embed/>
                </p:oleObj>
              </mc:Choice>
              <mc:Fallback>
                <p:oleObj name="Equation" r:id="rId4" imgW="482600" imgH="393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1888" y="3092450"/>
                        <a:ext cx="123983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8309" name="Object 10"/>
          <p:cNvGraphicFramePr>
            <a:graphicFrameLocks noChangeAspect="1"/>
          </p:cNvGraphicFramePr>
          <p:nvPr/>
        </p:nvGraphicFramePr>
        <p:xfrm>
          <a:off x="5561013" y="1857375"/>
          <a:ext cx="1143000" cy="962025"/>
        </p:xfrm>
        <a:graphic>
          <a:graphicData uri="http://schemas.openxmlformats.org/presentationml/2006/ole">
            <mc:AlternateContent xmlns:mc="http://schemas.openxmlformats.org/markup-compatibility/2006">
              <mc:Choice xmlns:v="urn:schemas-microsoft-com:vml" Requires="v">
                <p:oleObj spid="_x0000_s427067" name="Equation" r:id="rId6" imgW="482600" imgH="406400" progId="Equation.DSMT4">
                  <p:embed/>
                </p:oleObj>
              </mc:Choice>
              <mc:Fallback>
                <p:oleObj name="Equation" r:id="rId6" imgW="482600" imgH="406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1013" y="1857375"/>
                        <a:ext cx="11430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8310" name="Object 11"/>
          <p:cNvGraphicFramePr>
            <a:graphicFrameLocks noChangeAspect="1"/>
          </p:cNvGraphicFramePr>
          <p:nvPr>
            <p:extLst>
              <p:ext uri="{D42A27DB-BD31-4B8C-83A1-F6EECF244321}">
                <p14:modId xmlns:p14="http://schemas.microsoft.com/office/powerpoint/2010/main" val="4107771275"/>
              </p:ext>
            </p:extLst>
          </p:nvPr>
        </p:nvGraphicFramePr>
        <p:xfrm>
          <a:off x="5637741" y="700621"/>
          <a:ext cx="3152775" cy="960438"/>
        </p:xfrm>
        <a:graphic>
          <a:graphicData uri="http://schemas.openxmlformats.org/presentationml/2006/ole">
            <mc:AlternateContent xmlns:mc="http://schemas.openxmlformats.org/markup-compatibility/2006">
              <mc:Choice xmlns:v="urn:schemas-microsoft-com:vml" Requires="v">
                <p:oleObj spid="_x0000_s427068" name="Equation" r:id="rId8" imgW="1333500" imgH="406400" progId="Equation.3">
                  <p:embed/>
                </p:oleObj>
              </mc:Choice>
              <mc:Fallback>
                <p:oleObj name="Equation" r:id="rId8" imgW="1333500" imgH="406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7741" y="700621"/>
                        <a:ext cx="3152775"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8311" name="Object 12"/>
          <p:cNvGraphicFramePr>
            <a:graphicFrameLocks noChangeAspect="1"/>
          </p:cNvGraphicFramePr>
          <p:nvPr/>
        </p:nvGraphicFramePr>
        <p:xfrm>
          <a:off x="5584825" y="3900488"/>
          <a:ext cx="3395663" cy="2155825"/>
        </p:xfrm>
        <a:graphic>
          <a:graphicData uri="http://schemas.openxmlformats.org/presentationml/2006/ole">
            <mc:AlternateContent xmlns:mc="http://schemas.openxmlformats.org/markup-compatibility/2006">
              <mc:Choice xmlns:v="urn:schemas-microsoft-com:vml" Requires="v">
                <p:oleObj spid="_x0000_s427069" name="Picture" r:id="rId10" imgW="30171429" imgH="20114286" progId="Word.Picture.8">
                  <p:embed/>
                </p:oleObj>
              </mc:Choice>
              <mc:Fallback>
                <p:oleObj name="Picture" r:id="rId10" imgW="30171429" imgH="20114286" progId="Word.Picture.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l="18716" t="27919" r="14914" b="8879"/>
                      <a:stretch>
                        <a:fillRect/>
                      </a:stretch>
                    </p:blipFill>
                    <p:spPr bwMode="auto">
                      <a:xfrm>
                        <a:off x="5584825" y="3900488"/>
                        <a:ext cx="3395663" cy="215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8312" name="Rectangle 16"/>
          <p:cNvSpPr>
            <a:spLocks noChangeArrowheads="1"/>
          </p:cNvSpPr>
          <p:nvPr/>
        </p:nvSpPr>
        <p:spPr bwMode="auto">
          <a:xfrm>
            <a:off x="144463" y="144463"/>
            <a:ext cx="722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5.15</a:t>
            </a:r>
          </a:p>
        </p:txBody>
      </p:sp>
      <p:graphicFrame>
        <p:nvGraphicFramePr>
          <p:cNvPr id="98313" name="Object 17"/>
          <p:cNvGraphicFramePr>
            <a:graphicFrameLocks noChangeAspect="1"/>
          </p:cNvGraphicFramePr>
          <p:nvPr/>
        </p:nvGraphicFramePr>
        <p:xfrm>
          <a:off x="998538" y="4206875"/>
          <a:ext cx="1533525" cy="1076325"/>
        </p:xfrm>
        <a:graphic>
          <a:graphicData uri="http://schemas.openxmlformats.org/presentationml/2006/ole">
            <mc:AlternateContent xmlns:mc="http://schemas.openxmlformats.org/markup-compatibility/2006">
              <mc:Choice xmlns:v="urn:schemas-microsoft-com:vml" Requires="v">
                <p:oleObj spid="_x0000_s427070" name="Equation" r:id="rId12" imgW="596900" imgH="419100" progId="Equation.DSMT4">
                  <p:embed/>
                </p:oleObj>
              </mc:Choice>
              <mc:Fallback>
                <p:oleObj name="Equation" r:id="rId12" imgW="596900" imgH="4191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8538" y="4206875"/>
                        <a:ext cx="153352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8314" name="Object 18"/>
          <p:cNvGraphicFramePr>
            <a:graphicFrameLocks noChangeAspect="1"/>
          </p:cNvGraphicFramePr>
          <p:nvPr/>
        </p:nvGraphicFramePr>
        <p:xfrm>
          <a:off x="4060825" y="4103688"/>
          <a:ext cx="1533525" cy="1076325"/>
        </p:xfrm>
        <a:graphic>
          <a:graphicData uri="http://schemas.openxmlformats.org/presentationml/2006/ole">
            <mc:AlternateContent xmlns:mc="http://schemas.openxmlformats.org/markup-compatibility/2006">
              <mc:Choice xmlns:v="urn:schemas-microsoft-com:vml" Requires="v">
                <p:oleObj spid="_x0000_s427071" name="Equation" r:id="rId14" imgW="596900" imgH="419100" progId="Equation.DSMT4">
                  <p:embed/>
                </p:oleObj>
              </mc:Choice>
              <mc:Fallback>
                <p:oleObj name="Equation" r:id="rId14" imgW="596900" imgH="4191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60825" y="4103688"/>
                        <a:ext cx="153352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8315" name="Object 19"/>
          <p:cNvGraphicFramePr>
            <a:graphicFrameLocks noChangeAspect="1"/>
          </p:cNvGraphicFramePr>
          <p:nvPr/>
        </p:nvGraphicFramePr>
        <p:xfrm>
          <a:off x="4611688" y="3036888"/>
          <a:ext cx="522287" cy="1011237"/>
        </p:xfrm>
        <a:graphic>
          <a:graphicData uri="http://schemas.openxmlformats.org/presentationml/2006/ole">
            <mc:AlternateContent xmlns:mc="http://schemas.openxmlformats.org/markup-compatibility/2006">
              <mc:Choice xmlns:v="urn:schemas-microsoft-com:vml" Requires="v">
                <p:oleObj spid="_x0000_s427072" name="Equation" r:id="rId16" imgW="203200" imgH="393700" progId="Equation.DSMT4">
                  <p:embed/>
                </p:oleObj>
              </mc:Choice>
              <mc:Fallback>
                <p:oleObj name="Equation" r:id="rId16" imgW="203200" imgH="3937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11688" y="3036888"/>
                        <a:ext cx="522287"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8316" name="Text Box 20"/>
          <p:cNvSpPr txBox="1">
            <a:spLocks noChangeArrowheads="1"/>
          </p:cNvSpPr>
          <p:nvPr/>
        </p:nvSpPr>
        <p:spPr bwMode="auto">
          <a:xfrm>
            <a:off x="701675" y="6342063"/>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r>
              <a:rPr lang="en-US" b="0"/>
              <a:t>(Which colored arrow is      ?  </a:t>
            </a:r>
            <a:r>
              <a:rPr lang="en-US"/>
              <a:t>r</a:t>
            </a:r>
            <a:r>
              <a:rPr lang="en-US" b="0"/>
              <a:t>?   </a:t>
            </a:r>
            <a:r>
              <a:rPr lang="en-US"/>
              <a:t>r</a:t>
            </a:r>
            <a:r>
              <a:rPr lang="ja-JP" altLang="en-US"/>
              <a:t>’</a:t>
            </a:r>
            <a:r>
              <a:rPr lang="en-US" altLang="ja-JP" b="0"/>
              <a:t>? )  </a:t>
            </a:r>
            <a:endParaRPr lang="en-US" b="0"/>
          </a:p>
        </p:txBody>
      </p:sp>
      <p:graphicFrame>
        <p:nvGraphicFramePr>
          <p:cNvPr id="98317" name="Object 21"/>
          <p:cNvGraphicFramePr>
            <a:graphicFrameLocks noChangeAspect="1"/>
          </p:cNvGraphicFramePr>
          <p:nvPr/>
        </p:nvGraphicFramePr>
        <p:xfrm>
          <a:off x="3976688" y="6310313"/>
          <a:ext cx="471487" cy="471487"/>
        </p:xfrm>
        <a:graphic>
          <a:graphicData uri="http://schemas.openxmlformats.org/presentationml/2006/ole">
            <mc:AlternateContent xmlns:mc="http://schemas.openxmlformats.org/markup-compatibility/2006">
              <mc:Choice xmlns:v="urn:schemas-microsoft-com:vml" Requires="v">
                <p:oleObj spid="_x0000_s427073" name="Equation" r:id="rId18" imgW="165100" imgH="165100" progId="Equation.3">
                  <p:embed/>
                </p:oleObj>
              </mc:Choice>
              <mc:Fallback>
                <p:oleObj name="Equation" r:id="rId18" imgW="165100" imgH="1651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76688" y="6310313"/>
                        <a:ext cx="471487"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4791104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idx="4294967295"/>
          </p:nvPr>
        </p:nvSpPr>
        <p:spPr>
          <a:xfrm>
            <a:off x="923925" y="47625"/>
            <a:ext cx="7772400" cy="1143000"/>
          </a:xfrm>
        </p:spPr>
        <p:txBody>
          <a:bodyPr anchor="t"/>
          <a:lstStyle/>
          <a:p>
            <a:pPr algn="l"/>
            <a:r>
              <a:rPr lang="en-US" sz="3200">
                <a:latin typeface="Arial" charset="0"/>
                <a:ea typeface="ヒラギノ角ゴ Pro W3" charset="0"/>
                <a:cs typeface="ヒラギノ角ゴ Pro W3" charset="0"/>
              </a:rPr>
              <a:t>To find the magnetic field B due to a current-carrying loop, we use the Biot-Savart law,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endParaRPr lang="en-US" sz="3200">
              <a:solidFill>
                <a:schemeClr val="accent2"/>
              </a:solidFill>
              <a:latin typeface="Arial" charset="0"/>
              <a:ea typeface="ヒラギノ角ゴ Pro W3" charset="0"/>
              <a:cs typeface="ヒラギノ角ゴ Pro W3" charset="0"/>
            </a:endParaRPr>
          </a:p>
        </p:txBody>
      </p:sp>
      <p:sp>
        <p:nvSpPr>
          <p:cNvPr id="100354" name="Text Box 2"/>
          <p:cNvSpPr txBox="1">
            <a:spLocks noChangeArrowheads="1"/>
          </p:cNvSpPr>
          <p:nvPr/>
        </p:nvSpPr>
        <p:spPr bwMode="auto">
          <a:xfrm>
            <a:off x="190500" y="1924050"/>
            <a:ext cx="89535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spcBef>
                <a:spcPct val="50000"/>
              </a:spcBef>
            </a:pPr>
            <a:r>
              <a:rPr lang="en-US" sz="3200" b="0" dirty="0">
                <a:solidFill>
                  <a:schemeClr val="accent2"/>
                </a:solidFill>
              </a:rPr>
              <a:t>What </a:t>
            </a:r>
            <a:r>
              <a:rPr lang="en-US" sz="3200" b="0" dirty="0" smtClean="0">
                <a:solidFill>
                  <a:schemeClr val="accent2"/>
                </a:solidFill>
              </a:rPr>
              <a:t>is </a:t>
            </a:r>
            <a:r>
              <a:rPr lang="en-US" sz="3200" b="0" dirty="0" err="1">
                <a:solidFill>
                  <a:schemeClr val="accent2"/>
                </a:solidFill>
              </a:rPr>
              <a:t>d</a:t>
            </a:r>
            <a:r>
              <a:rPr lang="en-US" sz="3200" dirty="0" err="1">
                <a:solidFill>
                  <a:schemeClr val="accent2"/>
                </a:solidFill>
              </a:rPr>
              <a:t>B</a:t>
            </a:r>
            <a:r>
              <a:rPr lang="en-US" sz="3200" b="0" baseline="-25000" dirty="0" err="1">
                <a:solidFill>
                  <a:schemeClr val="accent2"/>
                </a:solidFill>
              </a:rPr>
              <a:t>z</a:t>
            </a:r>
            <a:r>
              <a:rPr lang="en-US" sz="3200" b="0" baseline="-25000" dirty="0">
                <a:solidFill>
                  <a:schemeClr val="accent2"/>
                </a:solidFill>
              </a:rPr>
              <a:t> </a:t>
            </a:r>
            <a:r>
              <a:rPr lang="en-US" sz="3200" b="0" dirty="0">
                <a:solidFill>
                  <a:schemeClr val="accent2"/>
                </a:solidFill>
              </a:rPr>
              <a:t> (the contribution to the vertical component of </a:t>
            </a:r>
            <a:r>
              <a:rPr lang="en-US" sz="3200" dirty="0">
                <a:solidFill>
                  <a:schemeClr val="accent2"/>
                </a:solidFill>
              </a:rPr>
              <a:t>B</a:t>
            </a:r>
            <a:r>
              <a:rPr lang="en-US" sz="3200" b="0" dirty="0">
                <a:solidFill>
                  <a:schemeClr val="accent2"/>
                </a:solidFill>
              </a:rPr>
              <a:t> from this dl segment?)</a:t>
            </a:r>
          </a:p>
        </p:txBody>
      </p:sp>
      <p:sp>
        <p:nvSpPr>
          <p:cNvPr id="100355" name="Rectangle 3"/>
          <p:cNvSpPr>
            <a:spLocks noGrp="1" noChangeArrowheads="1"/>
          </p:cNvSpPr>
          <p:nvPr>
            <p:ph type="body" idx="4294967295"/>
          </p:nvPr>
        </p:nvSpPr>
        <p:spPr>
          <a:xfrm>
            <a:off x="512763" y="4035425"/>
            <a:ext cx="5448300" cy="1874838"/>
          </a:xfrm>
        </p:spPr>
        <p:txBody>
          <a:bodyPr anchor="b"/>
          <a:lstStyle/>
          <a:p>
            <a:pPr marL="609600" indent="-609600">
              <a:lnSpc>
                <a:spcPct val="90000"/>
              </a:lnSpc>
              <a:buFontTx/>
              <a:buNone/>
            </a:pPr>
            <a:r>
              <a:rPr lang="en-US" sz="2800">
                <a:latin typeface="Arial" charset="0"/>
                <a:ea typeface="ヒラギノ角ゴ Pro W3" charset="0"/>
                <a:cs typeface="ヒラギノ角ゴ Pro W3" charset="0"/>
              </a:rPr>
              <a:t>A)   			            B)</a:t>
            </a:r>
          </a:p>
          <a:p>
            <a:pPr marL="609600" indent="-609600">
              <a:lnSpc>
                <a:spcPct val="90000"/>
              </a:lnSpc>
              <a:buFontTx/>
              <a:buNone/>
            </a:pPr>
            <a:endParaRPr lang="en-US" sz="2800">
              <a:latin typeface="Arial" charset="0"/>
              <a:ea typeface="ヒラギノ角ゴ Pro W3" charset="0"/>
              <a:cs typeface="ヒラギノ角ゴ Pro W3" charset="0"/>
            </a:endParaRPr>
          </a:p>
          <a:p>
            <a:pPr marL="609600" indent="-609600">
              <a:lnSpc>
                <a:spcPct val="90000"/>
              </a:lnSpc>
              <a:buFontTx/>
              <a:buAutoNum type="alphaUcParenR" startAt="3"/>
            </a:pPr>
            <a:r>
              <a:rPr lang="en-US" sz="2800">
                <a:latin typeface="Arial" charset="0"/>
                <a:ea typeface="ヒラギノ角ゴ Pro W3" charset="0"/>
                <a:cs typeface="ヒラギノ角ゴ Pro W3" charset="0"/>
              </a:rPr>
              <a:t>                                  D)       </a:t>
            </a:r>
          </a:p>
          <a:p>
            <a:pPr marL="609600" indent="-609600">
              <a:lnSpc>
                <a:spcPct val="90000"/>
              </a:lnSpc>
              <a:buFontTx/>
              <a:buNone/>
            </a:pPr>
            <a:endParaRPr lang="en-US" sz="2800">
              <a:latin typeface="Arial" charset="0"/>
              <a:ea typeface="ヒラギノ角ゴ Pro W3" charset="0"/>
              <a:cs typeface="ヒラギノ角ゴ Pro W3" charset="0"/>
            </a:endParaRPr>
          </a:p>
          <a:p>
            <a:pPr marL="609600" indent="-609600">
              <a:lnSpc>
                <a:spcPct val="90000"/>
              </a:lnSpc>
              <a:buFontTx/>
              <a:buNone/>
            </a:pPr>
            <a:r>
              <a:rPr lang="en-US" sz="2800">
                <a:latin typeface="Arial" charset="0"/>
                <a:ea typeface="ヒラギノ角ゴ Pro W3" charset="0"/>
                <a:cs typeface="ヒラギノ角ゴ Pro W3" charset="0"/>
              </a:rPr>
              <a:t>E)</a:t>
            </a:r>
            <a:r>
              <a:rPr lang="en-US">
                <a:latin typeface="Arial" charset="0"/>
                <a:ea typeface="ヒラギノ角ゴ Pro W3" charset="0"/>
                <a:cs typeface="ヒラギノ角ゴ Pro W3" charset="0"/>
              </a:rPr>
              <a:t> Something quite different!</a:t>
            </a:r>
          </a:p>
        </p:txBody>
      </p:sp>
      <p:graphicFrame>
        <p:nvGraphicFramePr>
          <p:cNvPr id="100356" name="Object 7"/>
          <p:cNvGraphicFramePr>
            <a:graphicFrameLocks noChangeAspect="1"/>
          </p:cNvGraphicFramePr>
          <p:nvPr/>
        </p:nvGraphicFramePr>
        <p:xfrm>
          <a:off x="3114675" y="920750"/>
          <a:ext cx="3152775" cy="960438"/>
        </p:xfrm>
        <a:graphic>
          <a:graphicData uri="http://schemas.openxmlformats.org/presentationml/2006/ole">
            <mc:AlternateContent xmlns:mc="http://schemas.openxmlformats.org/markup-compatibility/2006">
              <mc:Choice xmlns:v="urn:schemas-microsoft-com:vml" Requires="v">
                <p:oleObj spid="_x0000_s428076" name="Equation" r:id="rId4" imgW="1333500" imgH="406400" progId="Equation.DSMT4">
                  <p:embed/>
                </p:oleObj>
              </mc:Choice>
              <mc:Fallback>
                <p:oleObj name="Equation" r:id="rId4" imgW="1333500" imgH="406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4675" y="920750"/>
                        <a:ext cx="3152775"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0357" name="Object 8"/>
          <p:cNvGraphicFramePr>
            <a:graphicFrameLocks noChangeAspect="1"/>
          </p:cNvGraphicFramePr>
          <p:nvPr/>
        </p:nvGraphicFramePr>
        <p:xfrm>
          <a:off x="5700713" y="4652963"/>
          <a:ext cx="3395662" cy="2155825"/>
        </p:xfrm>
        <a:graphic>
          <a:graphicData uri="http://schemas.openxmlformats.org/presentationml/2006/ole">
            <mc:AlternateContent xmlns:mc="http://schemas.openxmlformats.org/markup-compatibility/2006">
              <mc:Choice xmlns:v="urn:schemas-microsoft-com:vml" Requires="v">
                <p:oleObj spid="_x0000_s428077" name="Picture" r:id="rId6" imgW="30171429" imgH="20114286" progId="Word.Picture.8">
                  <p:embed/>
                </p:oleObj>
              </mc:Choice>
              <mc:Fallback>
                <p:oleObj name="Picture" r:id="rId6" imgW="30171429" imgH="20114286"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l="18716" t="27919" r="14914" b="8879"/>
                      <a:stretch>
                        <a:fillRect/>
                      </a:stretch>
                    </p:blipFill>
                    <p:spPr bwMode="auto">
                      <a:xfrm>
                        <a:off x="5700713" y="4652963"/>
                        <a:ext cx="3395662" cy="215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0358" name="Rectangle 9"/>
          <p:cNvSpPr>
            <a:spLocks noChangeArrowheads="1"/>
          </p:cNvSpPr>
          <p:nvPr/>
        </p:nvSpPr>
        <p:spPr bwMode="auto">
          <a:xfrm>
            <a:off x="144463" y="144463"/>
            <a:ext cx="677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5.15b</a:t>
            </a:r>
          </a:p>
        </p:txBody>
      </p:sp>
      <p:graphicFrame>
        <p:nvGraphicFramePr>
          <p:cNvPr id="100359" name="Object 2"/>
          <p:cNvGraphicFramePr>
            <a:graphicFrameLocks noChangeAspect="1"/>
          </p:cNvGraphicFramePr>
          <p:nvPr/>
        </p:nvGraphicFramePr>
        <p:xfrm>
          <a:off x="1065213" y="3055938"/>
          <a:ext cx="2808287" cy="1143000"/>
        </p:xfrm>
        <a:graphic>
          <a:graphicData uri="http://schemas.openxmlformats.org/presentationml/2006/ole">
            <mc:AlternateContent xmlns:mc="http://schemas.openxmlformats.org/markup-compatibility/2006">
              <mc:Choice xmlns:v="urn:schemas-microsoft-com:vml" Requires="v">
                <p:oleObj spid="_x0000_s428078" name="Equation" r:id="rId8" imgW="1092200" imgH="444500" progId="Equation.DSMT4">
                  <p:embed/>
                </p:oleObj>
              </mc:Choice>
              <mc:Fallback>
                <p:oleObj name="Equation" r:id="rId8" imgW="1092200" imgH="4445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5213" y="3055938"/>
                        <a:ext cx="28082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360" name="Object 17"/>
          <p:cNvGraphicFramePr>
            <a:graphicFrameLocks noChangeAspect="1"/>
          </p:cNvGraphicFramePr>
          <p:nvPr/>
        </p:nvGraphicFramePr>
        <p:xfrm>
          <a:off x="1073150" y="4249738"/>
          <a:ext cx="2808288" cy="1143000"/>
        </p:xfrm>
        <a:graphic>
          <a:graphicData uri="http://schemas.openxmlformats.org/presentationml/2006/ole">
            <mc:AlternateContent xmlns:mc="http://schemas.openxmlformats.org/markup-compatibility/2006">
              <mc:Choice xmlns:v="urn:schemas-microsoft-com:vml" Requires="v">
                <p:oleObj spid="_x0000_s428079" name="Equation" r:id="rId10" imgW="1092200" imgH="444500" progId="Equation.DSMT4">
                  <p:embed/>
                </p:oleObj>
              </mc:Choice>
              <mc:Fallback>
                <p:oleObj name="Equation" r:id="rId10" imgW="1092200" imgH="444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3150" y="4249738"/>
                        <a:ext cx="28082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361" name="Object 18"/>
          <p:cNvGraphicFramePr>
            <a:graphicFrameLocks noChangeAspect="1"/>
          </p:cNvGraphicFramePr>
          <p:nvPr/>
        </p:nvGraphicFramePr>
        <p:xfrm>
          <a:off x="4970463" y="3125788"/>
          <a:ext cx="1306512" cy="1012825"/>
        </p:xfrm>
        <a:graphic>
          <a:graphicData uri="http://schemas.openxmlformats.org/presentationml/2006/ole">
            <mc:AlternateContent xmlns:mc="http://schemas.openxmlformats.org/markup-compatibility/2006">
              <mc:Choice xmlns:v="urn:schemas-microsoft-com:vml" Requires="v">
                <p:oleObj spid="_x0000_s428080" name="Equation" r:id="rId12" imgW="508000" imgH="393700" progId="Equation.DSMT4">
                  <p:embed/>
                </p:oleObj>
              </mc:Choice>
              <mc:Fallback>
                <p:oleObj name="Equation" r:id="rId12" imgW="508000" imgH="3937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70463" y="3125788"/>
                        <a:ext cx="1306512"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362" name="Object 19"/>
          <p:cNvGraphicFramePr>
            <a:graphicFrameLocks noChangeAspect="1"/>
          </p:cNvGraphicFramePr>
          <p:nvPr/>
        </p:nvGraphicFramePr>
        <p:xfrm>
          <a:off x="5030788" y="4311650"/>
          <a:ext cx="1306512" cy="1012825"/>
        </p:xfrm>
        <a:graphic>
          <a:graphicData uri="http://schemas.openxmlformats.org/presentationml/2006/ole">
            <mc:AlternateContent xmlns:mc="http://schemas.openxmlformats.org/markup-compatibility/2006">
              <mc:Choice xmlns:v="urn:schemas-microsoft-com:vml" Requires="v">
                <p:oleObj spid="_x0000_s428081" name="Equation" r:id="rId14" imgW="508000" imgH="393700" progId="Equation.3">
                  <p:embed/>
                </p:oleObj>
              </mc:Choice>
              <mc:Fallback>
                <p:oleObj name="Equation" r:id="rId14" imgW="508000" imgH="3937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30788" y="4311650"/>
                        <a:ext cx="1306512"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8670787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6"/>
          <p:cNvSpPr txBox="1">
            <a:spLocks noChangeArrowheads="1"/>
          </p:cNvSpPr>
          <p:nvPr/>
        </p:nvSpPr>
        <p:spPr bwMode="auto">
          <a:xfrm>
            <a:off x="533400" y="3810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endParaRPr lang="en-US" b="0"/>
          </a:p>
        </p:txBody>
      </p:sp>
      <p:sp>
        <p:nvSpPr>
          <p:cNvPr id="104451" name="Line 7"/>
          <p:cNvSpPr>
            <a:spLocks noChangeShapeType="1"/>
          </p:cNvSpPr>
          <p:nvPr/>
        </p:nvSpPr>
        <p:spPr bwMode="auto">
          <a:xfrm>
            <a:off x="701675" y="4953000"/>
            <a:ext cx="2803525"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2" name="Line 8"/>
          <p:cNvSpPr>
            <a:spLocks noChangeShapeType="1"/>
          </p:cNvSpPr>
          <p:nvPr/>
        </p:nvSpPr>
        <p:spPr bwMode="auto">
          <a:xfrm flipH="1">
            <a:off x="1219200" y="4648200"/>
            <a:ext cx="1143000" cy="10668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3" name="Line 9"/>
          <p:cNvSpPr>
            <a:spLocks noChangeShapeType="1"/>
          </p:cNvSpPr>
          <p:nvPr/>
        </p:nvSpPr>
        <p:spPr bwMode="auto">
          <a:xfrm flipV="1">
            <a:off x="2057400" y="3200400"/>
            <a:ext cx="0" cy="23622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4" name="Line 18"/>
          <p:cNvSpPr>
            <a:spLocks noChangeShapeType="1"/>
          </p:cNvSpPr>
          <p:nvPr/>
        </p:nvSpPr>
        <p:spPr bwMode="auto">
          <a:xfrm flipH="1">
            <a:off x="457200" y="4724400"/>
            <a:ext cx="838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5" name="Line 19"/>
          <p:cNvSpPr>
            <a:spLocks noChangeShapeType="1"/>
          </p:cNvSpPr>
          <p:nvPr/>
        </p:nvSpPr>
        <p:spPr bwMode="auto">
          <a:xfrm flipH="1">
            <a:off x="838200" y="4724400"/>
            <a:ext cx="838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6" name="Line 20"/>
          <p:cNvSpPr>
            <a:spLocks noChangeShapeType="1"/>
          </p:cNvSpPr>
          <p:nvPr/>
        </p:nvSpPr>
        <p:spPr bwMode="auto">
          <a:xfrm flipH="1">
            <a:off x="1752600" y="4724400"/>
            <a:ext cx="838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7" name="Line 21"/>
          <p:cNvSpPr>
            <a:spLocks noChangeShapeType="1"/>
          </p:cNvSpPr>
          <p:nvPr/>
        </p:nvSpPr>
        <p:spPr bwMode="auto">
          <a:xfrm flipH="1">
            <a:off x="1219200" y="4724400"/>
            <a:ext cx="838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8" name="Line 22"/>
          <p:cNvSpPr>
            <a:spLocks noChangeShapeType="1"/>
          </p:cNvSpPr>
          <p:nvPr/>
        </p:nvSpPr>
        <p:spPr bwMode="auto">
          <a:xfrm flipH="1">
            <a:off x="2209800" y="4724400"/>
            <a:ext cx="838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9" name="Line 24"/>
          <p:cNvSpPr>
            <a:spLocks noChangeShapeType="1"/>
          </p:cNvSpPr>
          <p:nvPr/>
        </p:nvSpPr>
        <p:spPr bwMode="auto">
          <a:xfrm flipH="1">
            <a:off x="2590800" y="4724400"/>
            <a:ext cx="838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60" name="Oval 25"/>
          <p:cNvSpPr>
            <a:spLocks noChangeArrowheads="1"/>
          </p:cNvSpPr>
          <p:nvPr/>
        </p:nvSpPr>
        <p:spPr bwMode="auto">
          <a:xfrm>
            <a:off x="2025650" y="3733800"/>
            <a:ext cx="76200" cy="76200"/>
          </a:xfrm>
          <a:prstGeom prst="ellipse">
            <a:avLst/>
          </a:prstGeom>
          <a:solidFill>
            <a:schemeClr val="tx1"/>
          </a:solidFill>
          <a:ln w="9525">
            <a:solidFill>
              <a:schemeClr val="tx1"/>
            </a:solidFill>
            <a:round/>
            <a:headEnd/>
            <a:tailEnd/>
          </a:ln>
        </p:spPr>
        <p:txBody>
          <a:bodyPr wrap="none" anchor="ctr"/>
          <a:lstStyle/>
          <a:p>
            <a:pPr eaLnBrk="1" hangingPunct="1"/>
            <a:endParaRPr lang="en-US" sz="1800" b="0"/>
          </a:p>
        </p:txBody>
      </p:sp>
      <p:sp>
        <p:nvSpPr>
          <p:cNvPr id="104461" name="Text Box 26"/>
          <p:cNvSpPr txBox="1">
            <a:spLocks noChangeArrowheads="1"/>
          </p:cNvSpPr>
          <p:nvPr/>
        </p:nvSpPr>
        <p:spPr bwMode="auto">
          <a:xfrm>
            <a:off x="1279525" y="5449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b="0"/>
              <a:t>x</a:t>
            </a:r>
          </a:p>
        </p:txBody>
      </p:sp>
      <p:sp>
        <p:nvSpPr>
          <p:cNvPr id="104462" name="Rectangle 27"/>
          <p:cNvSpPr>
            <a:spLocks noChangeArrowheads="1"/>
          </p:cNvSpPr>
          <p:nvPr/>
        </p:nvSpPr>
        <p:spPr bwMode="auto">
          <a:xfrm>
            <a:off x="3505200" y="4876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b="0"/>
              <a:t>y</a:t>
            </a:r>
          </a:p>
        </p:txBody>
      </p:sp>
      <p:sp>
        <p:nvSpPr>
          <p:cNvPr id="104463" name="Rectangle 28"/>
          <p:cNvSpPr>
            <a:spLocks noChangeArrowheads="1"/>
          </p:cNvSpPr>
          <p:nvPr/>
        </p:nvSpPr>
        <p:spPr bwMode="auto">
          <a:xfrm>
            <a:off x="1676400" y="3429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b="0"/>
              <a:t>z</a:t>
            </a:r>
          </a:p>
        </p:txBody>
      </p:sp>
      <p:sp>
        <p:nvSpPr>
          <p:cNvPr id="104464" name="Rectangle 29"/>
          <p:cNvSpPr>
            <a:spLocks noChangeArrowheads="1"/>
          </p:cNvSpPr>
          <p:nvPr/>
        </p:nvSpPr>
        <p:spPr bwMode="auto">
          <a:xfrm>
            <a:off x="381000" y="5410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b="0"/>
              <a:t>K</a:t>
            </a:r>
          </a:p>
        </p:txBody>
      </p:sp>
      <p:sp>
        <p:nvSpPr>
          <p:cNvPr id="104465" name="Text Box 30"/>
          <p:cNvSpPr txBox="1">
            <a:spLocks noChangeArrowheads="1"/>
          </p:cNvSpPr>
          <p:nvPr/>
        </p:nvSpPr>
        <p:spPr bwMode="auto">
          <a:xfrm>
            <a:off x="4122196" y="1704446"/>
            <a:ext cx="4251325" cy="339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lnSpc>
                <a:spcPct val="120000"/>
              </a:lnSpc>
            </a:pPr>
            <a:r>
              <a:rPr lang="en-US" b="0" dirty="0"/>
              <a:t>The B-field has</a:t>
            </a:r>
          </a:p>
          <a:p>
            <a:pPr eaLnBrk="1" hangingPunct="1">
              <a:lnSpc>
                <a:spcPct val="120000"/>
              </a:lnSpc>
              <a:buFontTx/>
              <a:buAutoNum type="alphaUcParenR"/>
            </a:pPr>
            <a:r>
              <a:rPr lang="en-US" b="0" dirty="0"/>
              <a:t>y-component only</a:t>
            </a:r>
          </a:p>
          <a:p>
            <a:pPr eaLnBrk="1" hangingPunct="1">
              <a:lnSpc>
                <a:spcPct val="120000"/>
              </a:lnSpc>
              <a:buFontTx/>
              <a:buAutoNum type="alphaUcParenR"/>
            </a:pPr>
            <a:r>
              <a:rPr lang="en-US" b="0" dirty="0"/>
              <a:t>z-component only</a:t>
            </a:r>
          </a:p>
          <a:p>
            <a:pPr eaLnBrk="1" hangingPunct="1">
              <a:lnSpc>
                <a:spcPct val="120000"/>
              </a:lnSpc>
              <a:buFontTx/>
              <a:buAutoNum type="alphaUcParenR"/>
            </a:pPr>
            <a:r>
              <a:rPr lang="en-US" b="0" dirty="0"/>
              <a:t>y and z-components</a:t>
            </a:r>
            <a:r>
              <a:rPr lang="en-US" sz="1800" b="0" dirty="0"/>
              <a:t> </a:t>
            </a:r>
          </a:p>
          <a:p>
            <a:pPr eaLnBrk="1" hangingPunct="1">
              <a:lnSpc>
                <a:spcPct val="120000"/>
              </a:lnSpc>
              <a:buFontTx/>
              <a:buAutoNum type="alphaUcParenR"/>
            </a:pPr>
            <a:r>
              <a:rPr lang="en-US" b="0" dirty="0"/>
              <a:t>x, y, and z-</a:t>
            </a:r>
            <a:r>
              <a:rPr lang="en-US" b="0" dirty="0" smtClean="0"/>
              <a:t>components</a:t>
            </a:r>
          </a:p>
          <a:p>
            <a:pPr eaLnBrk="1" hangingPunct="1">
              <a:lnSpc>
                <a:spcPct val="120000"/>
              </a:lnSpc>
              <a:buFontTx/>
              <a:buAutoNum type="alphaUcParenR"/>
            </a:pPr>
            <a:r>
              <a:rPr lang="en-US" b="0" dirty="0" smtClean="0"/>
              <a:t> Other </a:t>
            </a:r>
            <a:endParaRPr lang="en-US" b="0" dirty="0"/>
          </a:p>
          <a:p>
            <a:pPr eaLnBrk="1" hangingPunct="1">
              <a:buFontTx/>
              <a:buAutoNum type="alphaUcParenR"/>
            </a:pPr>
            <a:endParaRPr lang="en-US" b="0" dirty="0"/>
          </a:p>
          <a:p>
            <a:pPr eaLnBrk="1" hangingPunct="1"/>
            <a:endParaRPr lang="en-US" sz="1800" b="0" dirty="0"/>
          </a:p>
        </p:txBody>
      </p:sp>
      <p:sp>
        <p:nvSpPr>
          <p:cNvPr id="104466" name="Text Box 31"/>
          <p:cNvSpPr txBox="1">
            <a:spLocks noChangeArrowheads="1"/>
          </p:cNvSpPr>
          <p:nvPr/>
        </p:nvSpPr>
        <p:spPr bwMode="auto">
          <a:xfrm>
            <a:off x="242888" y="0"/>
            <a:ext cx="996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1800" b="0"/>
              <a:t>MD10-1</a:t>
            </a:r>
          </a:p>
        </p:txBody>
      </p:sp>
      <p:sp>
        <p:nvSpPr>
          <p:cNvPr id="104467" name="Rectangle 20"/>
          <p:cNvSpPr>
            <a:spLocks noGrp="1" noChangeArrowheads="1"/>
          </p:cNvSpPr>
          <p:nvPr>
            <p:ph type="title" idx="4294967295"/>
          </p:nvPr>
        </p:nvSpPr>
        <p:spPr>
          <a:xfrm>
            <a:off x="685800" y="509588"/>
            <a:ext cx="7772400" cy="1143000"/>
          </a:xfrm>
        </p:spPr>
        <p:txBody>
          <a:bodyPr/>
          <a:lstStyle/>
          <a:p>
            <a:r>
              <a:rPr lang="en-US" dirty="0" smtClean="0">
                <a:solidFill>
                  <a:schemeClr val="tx1"/>
                </a:solidFill>
                <a:latin typeface="Arial" charset="0"/>
                <a:ea typeface="ヒラギノ角ゴ Pro W3" charset="0"/>
                <a:cs typeface="ヒラギノ角ゴ Pro W3" charset="0"/>
              </a:rPr>
              <a:t>Consider the B</a:t>
            </a:r>
            <a:r>
              <a:rPr lang="en-US" dirty="0">
                <a:solidFill>
                  <a:schemeClr val="tx1"/>
                </a:solidFill>
                <a:latin typeface="Arial" charset="0"/>
                <a:ea typeface="ヒラギノ角ゴ Pro W3" charset="0"/>
                <a:cs typeface="ヒラギノ角ゴ Pro W3" charset="0"/>
              </a:rPr>
              <a:t>-field a distance z from a current sheet in the z = 0 plane:</a:t>
            </a:r>
          </a:p>
        </p:txBody>
      </p:sp>
    </p:spTree>
    <p:extLst>
      <p:ext uri="{BB962C8B-B14F-4D97-AF65-F5344CB8AC3E}">
        <p14:creationId xmlns:p14="http://schemas.microsoft.com/office/powerpoint/2010/main" val="12990472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4449" name="Object 2"/>
          <p:cNvGraphicFramePr>
            <a:graphicFrameLocks noGrp="1" noChangeAspect="1"/>
          </p:cNvGraphicFramePr>
          <p:nvPr>
            <p:ph idx="4294967295"/>
            <p:extLst>
              <p:ext uri="{D42A27DB-BD31-4B8C-83A1-F6EECF244321}">
                <p14:modId xmlns:p14="http://schemas.microsoft.com/office/powerpoint/2010/main" val="3927328368"/>
              </p:ext>
            </p:extLst>
          </p:nvPr>
        </p:nvGraphicFramePr>
        <p:xfrm>
          <a:off x="1068388" y="1489075"/>
          <a:ext cx="6624637" cy="2044700"/>
        </p:xfrm>
        <a:graphic>
          <a:graphicData uri="http://schemas.openxmlformats.org/presentationml/2006/ole">
            <mc:AlternateContent xmlns:mc="http://schemas.openxmlformats.org/markup-compatibility/2006">
              <mc:Choice xmlns:v="urn:schemas-microsoft-com:vml" Requires="v">
                <p:oleObj spid="_x0000_s429065" name="Equation" r:id="rId4" imgW="3086100" imgH="952500" progId="Equation.3">
                  <p:embed/>
                </p:oleObj>
              </mc:Choice>
              <mc:Fallback>
                <p:oleObj name="Equation" r:id="rId4" imgW="3086100" imgH="952500" progId="Equation.3">
                  <p:embed/>
                  <p:pic>
                    <p:nvPicPr>
                      <p:cNvPr id="0" name=""/>
                      <p:cNvPicPr>
                        <a:picLocks noChangeAspect="1" noChangeArrowheads="1"/>
                      </p:cNvPicPr>
                      <p:nvPr/>
                    </p:nvPicPr>
                    <p:blipFill>
                      <a:blip r:embed="rId5"/>
                      <a:srcRect/>
                      <a:stretch>
                        <a:fillRect/>
                      </a:stretch>
                    </p:blipFill>
                    <p:spPr bwMode="auto">
                      <a:xfrm>
                        <a:off x="1068388" y="1489075"/>
                        <a:ext cx="6624637"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104450" name="Text Box 6"/>
          <p:cNvSpPr txBox="1">
            <a:spLocks noChangeArrowheads="1"/>
          </p:cNvSpPr>
          <p:nvPr/>
        </p:nvSpPr>
        <p:spPr bwMode="auto">
          <a:xfrm>
            <a:off x="533400" y="3810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endParaRPr lang="en-US" b="0"/>
          </a:p>
        </p:txBody>
      </p:sp>
      <p:sp>
        <p:nvSpPr>
          <p:cNvPr id="104451" name="Line 7"/>
          <p:cNvSpPr>
            <a:spLocks noChangeShapeType="1"/>
          </p:cNvSpPr>
          <p:nvPr/>
        </p:nvSpPr>
        <p:spPr bwMode="auto">
          <a:xfrm>
            <a:off x="701675" y="4953000"/>
            <a:ext cx="2803525" cy="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2" name="Line 8"/>
          <p:cNvSpPr>
            <a:spLocks noChangeShapeType="1"/>
          </p:cNvSpPr>
          <p:nvPr/>
        </p:nvSpPr>
        <p:spPr bwMode="auto">
          <a:xfrm flipH="1">
            <a:off x="1219200" y="4648200"/>
            <a:ext cx="1143000" cy="10668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3" name="Line 9"/>
          <p:cNvSpPr>
            <a:spLocks noChangeShapeType="1"/>
          </p:cNvSpPr>
          <p:nvPr/>
        </p:nvSpPr>
        <p:spPr bwMode="auto">
          <a:xfrm flipV="1">
            <a:off x="2057400" y="3200400"/>
            <a:ext cx="0" cy="23622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4" name="Line 18"/>
          <p:cNvSpPr>
            <a:spLocks noChangeShapeType="1"/>
          </p:cNvSpPr>
          <p:nvPr/>
        </p:nvSpPr>
        <p:spPr bwMode="auto">
          <a:xfrm flipH="1">
            <a:off x="457200" y="4724400"/>
            <a:ext cx="838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5" name="Line 19"/>
          <p:cNvSpPr>
            <a:spLocks noChangeShapeType="1"/>
          </p:cNvSpPr>
          <p:nvPr/>
        </p:nvSpPr>
        <p:spPr bwMode="auto">
          <a:xfrm flipH="1">
            <a:off x="838200" y="4724400"/>
            <a:ext cx="838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6" name="Line 20"/>
          <p:cNvSpPr>
            <a:spLocks noChangeShapeType="1"/>
          </p:cNvSpPr>
          <p:nvPr/>
        </p:nvSpPr>
        <p:spPr bwMode="auto">
          <a:xfrm flipH="1">
            <a:off x="1752600" y="4724400"/>
            <a:ext cx="838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7" name="Line 21"/>
          <p:cNvSpPr>
            <a:spLocks noChangeShapeType="1"/>
          </p:cNvSpPr>
          <p:nvPr/>
        </p:nvSpPr>
        <p:spPr bwMode="auto">
          <a:xfrm flipH="1">
            <a:off x="1219200" y="4724400"/>
            <a:ext cx="838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8" name="Line 22"/>
          <p:cNvSpPr>
            <a:spLocks noChangeShapeType="1"/>
          </p:cNvSpPr>
          <p:nvPr/>
        </p:nvSpPr>
        <p:spPr bwMode="auto">
          <a:xfrm flipH="1">
            <a:off x="2209800" y="4724400"/>
            <a:ext cx="838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9" name="Line 24"/>
          <p:cNvSpPr>
            <a:spLocks noChangeShapeType="1"/>
          </p:cNvSpPr>
          <p:nvPr/>
        </p:nvSpPr>
        <p:spPr bwMode="auto">
          <a:xfrm flipH="1">
            <a:off x="2590800" y="4724400"/>
            <a:ext cx="838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60" name="Oval 25"/>
          <p:cNvSpPr>
            <a:spLocks noChangeArrowheads="1"/>
          </p:cNvSpPr>
          <p:nvPr/>
        </p:nvSpPr>
        <p:spPr bwMode="auto">
          <a:xfrm>
            <a:off x="2025650" y="3733800"/>
            <a:ext cx="76200" cy="76200"/>
          </a:xfrm>
          <a:prstGeom prst="ellipse">
            <a:avLst/>
          </a:prstGeom>
          <a:solidFill>
            <a:schemeClr val="tx1"/>
          </a:solidFill>
          <a:ln w="9525">
            <a:solidFill>
              <a:schemeClr val="tx1"/>
            </a:solidFill>
            <a:round/>
            <a:headEnd/>
            <a:tailEnd/>
          </a:ln>
        </p:spPr>
        <p:txBody>
          <a:bodyPr wrap="none" anchor="ctr"/>
          <a:lstStyle/>
          <a:p>
            <a:pPr eaLnBrk="1" hangingPunct="1"/>
            <a:endParaRPr lang="en-US" sz="1800" b="0"/>
          </a:p>
        </p:txBody>
      </p:sp>
      <p:sp>
        <p:nvSpPr>
          <p:cNvPr id="104461" name="Text Box 26"/>
          <p:cNvSpPr txBox="1">
            <a:spLocks noChangeArrowheads="1"/>
          </p:cNvSpPr>
          <p:nvPr/>
        </p:nvSpPr>
        <p:spPr bwMode="auto">
          <a:xfrm>
            <a:off x="1279525" y="54498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b="0"/>
              <a:t>x</a:t>
            </a:r>
          </a:p>
        </p:txBody>
      </p:sp>
      <p:sp>
        <p:nvSpPr>
          <p:cNvPr id="104462" name="Rectangle 27"/>
          <p:cNvSpPr>
            <a:spLocks noChangeArrowheads="1"/>
          </p:cNvSpPr>
          <p:nvPr/>
        </p:nvSpPr>
        <p:spPr bwMode="auto">
          <a:xfrm>
            <a:off x="3505200" y="4876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b="0"/>
              <a:t>y</a:t>
            </a:r>
          </a:p>
        </p:txBody>
      </p:sp>
      <p:sp>
        <p:nvSpPr>
          <p:cNvPr id="104463" name="Rectangle 28"/>
          <p:cNvSpPr>
            <a:spLocks noChangeArrowheads="1"/>
          </p:cNvSpPr>
          <p:nvPr/>
        </p:nvSpPr>
        <p:spPr bwMode="auto">
          <a:xfrm>
            <a:off x="1676400" y="3429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b="0"/>
              <a:t>z</a:t>
            </a:r>
          </a:p>
        </p:txBody>
      </p:sp>
      <p:sp>
        <p:nvSpPr>
          <p:cNvPr id="104464" name="Rectangle 29"/>
          <p:cNvSpPr>
            <a:spLocks noChangeArrowheads="1"/>
          </p:cNvSpPr>
          <p:nvPr/>
        </p:nvSpPr>
        <p:spPr bwMode="auto">
          <a:xfrm>
            <a:off x="381000" y="5410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b="0"/>
              <a:t>K</a:t>
            </a:r>
          </a:p>
        </p:txBody>
      </p:sp>
      <p:sp>
        <p:nvSpPr>
          <p:cNvPr id="104465" name="Text Box 30"/>
          <p:cNvSpPr txBox="1">
            <a:spLocks noChangeArrowheads="1"/>
          </p:cNvSpPr>
          <p:nvPr/>
        </p:nvSpPr>
        <p:spPr bwMode="auto">
          <a:xfrm>
            <a:off x="4664075" y="3922713"/>
            <a:ext cx="4251325"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lnSpc>
                <a:spcPct val="120000"/>
              </a:lnSpc>
            </a:pPr>
            <a:r>
              <a:rPr lang="en-US" b="0"/>
              <a:t>The B-field has</a:t>
            </a:r>
          </a:p>
          <a:p>
            <a:pPr eaLnBrk="1" hangingPunct="1">
              <a:lnSpc>
                <a:spcPct val="120000"/>
              </a:lnSpc>
              <a:buFontTx/>
              <a:buAutoNum type="alphaUcParenR"/>
            </a:pPr>
            <a:r>
              <a:rPr lang="en-US" b="0"/>
              <a:t>y-component only</a:t>
            </a:r>
          </a:p>
          <a:p>
            <a:pPr eaLnBrk="1" hangingPunct="1">
              <a:lnSpc>
                <a:spcPct val="120000"/>
              </a:lnSpc>
              <a:buFontTx/>
              <a:buAutoNum type="alphaUcParenR"/>
            </a:pPr>
            <a:r>
              <a:rPr lang="en-US" b="0"/>
              <a:t>z-component only</a:t>
            </a:r>
          </a:p>
          <a:p>
            <a:pPr eaLnBrk="1" hangingPunct="1">
              <a:lnSpc>
                <a:spcPct val="120000"/>
              </a:lnSpc>
              <a:buFontTx/>
              <a:buAutoNum type="alphaUcParenR"/>
            </a:pPr>
            <a:r>
              <a:rPr lang="en-US" b="0"/>
              <a:t>y and z-components</a:t>
            </a:r>
            <a:r>
              <a:rPr lang="en-US" sz="1800" b="0"/>
              <a:t> </a:t>
            </a:r>
          </a:p>
          <a:p>
            <a:pPr eaLnBrk="1" hangingPunct="1">
              <a:lnSpc>
                <a:spcPct val="120000"/>
              </a:lnSpc>
              <a:buFontTx/>
              <a:buAutoNum type="alphaUcParenR"/>
            </a:pPr>
            <a:r>
              <a:rPr lang="en-US" b="0"/>
              <a:t>x, y, and z-components </a:t>
            </a:r>
          </a:p>
          <a:p>
            <a:pPr eaLnBrk="1" hangingPunct="1">
              <a:buFontTx/>
              <a:buAutoNum type="alphaUcParenR"/>
            </a:pPr>
            <a:endParaRPr lang="en-US" b="0"/>
          </a:p>
          <a:p>
            <a:pPr eaLnBrk="1" hangingPunct="1"/>
            <a:endParaRPr lang="en-US" sz="1800" b="0"/>
          </a:p>
        </p:txBody>
      </p:sp>
      <p:sp>
        <p:nvSpPr>
          <p:cNvPr id="104466" name="Text Box 31"/>
          <p:cNvSpPr txBox="1">
            <a:spLocks noChangeArrowheads="1"/>
          </p:cNvSpPr>
          <p:nvPr/>
        </p:nvSpPr>
        <p:spPr bwMode="auto">
          <a:xfrm>
            <a:off x="242888" y="0"/>
            <a:ext cx="996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1800" b="0"/>
              <a:t>MD10-1</a:t>
            </a:r>
          </a:p>
        </p:txBody>
      </p:sp>
      <p:sp>
        <p:nvSpPr>
          <p:cNvPr id="104467" name="Rectangle 20"/>
          <p:cNvSpPr>
            <a:spLocks noGrp="1" noChangeArrowheads="1"/>
          </p:cNvSpPr>
          <p:nvPr>
            <p:ph type="title" idx="4294967295"/>
          </p:nvPr>
        </p:nvSpPr>
        <p:spPr>
          <a:xfrm>
            <a:off x="685800" y="509588"/>
            <a:ext cx="7772400" cy="1143000"/>
          </a:xfrm>
        </p:spPr>
        <p:txBody>
          <a:bodyPr/>
          <a:lstStyle/>
          <a:p>
            <a:r>
              <a:rPr lang="en-US" dirty="0" smtClean="0">
                <a:solidFill>
                  <a:schemeClr val="tx1"/>
                </a:solidFill>
                <a:latin typeface="Arial" charset="0"/>
                <a:ea typeface="ヒラギノ角ゴ Pro W3" charset="0"/>
                <a:cs typeface="ヒラギノ角ゴ Pro W3" charset="0"/>
              </a:rPr>
              <a:t>Here is the </a:t>
            </a:r>
            <a:r>
              <a:rPr lang="en-US" dirty="0">
                <a:solidFill>
                  <a:schemeClr val="tx1"/>
                </a:solidFill>
                <a:latin typeface="Arial" charset="0"/>
                <a:ea typeface="ヒラギノ角ゴ Pro W3" charset="0"/>
                <a:cs typeface="ヒラギノ角ゴ Pro W3" charset="0"/>
              </a:rPr>
              <a:t>integral expression for the B-field a distance z from a current sheet in the z = 0 plane:</a:t>
            </a:r>
          </a:p>
        </p:txBody>
      </p:sp>
    </p:spTree>
    <p:extLst>
      <p:ext uri="{BB962C8B-B14F-4D97-AF65-F5344CB8AC3E}">
        <p14:creationId xmlns:p14="http://schemas.microsoft.com/office/powerpoint/2010/main" val="38804379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p:txBody>
          <a:bodyPr/>
          <a:lstStyle/>
          <a:p>
            <a:r>
              <a:rPr lang="en-US">
                <a:latin typeface="Arial" charset="0"/>
                <a:ea typeface="ヒラギノ角ゴ Pro W3" charset="0"/>
                <a:cs typeface="ヒラギノ角ゴ Pro W3" charset="0"/>
              </a:rPr>
              <a:t>Class Activities:  Biot Savart</a:t>
            </a:r>
          </a:p>
        </p:txBody>
      </p:sp>
      <p:graphicFrame>
        <p:nvGraphicFramePr>
          <p:cNvPr id="29698" name="Object 2"/>
          <p:cNvGraphicFramePr>
            <a:graphicFrameLocks noChangeAspect="1"/>
          </p:cNvGraphicFramePr>
          <p:nvPr/>
        </p:nvGraphicFramePr>
        <p:xfrm>
          <a:off x="1827213" y="1393825"/>
          <a:ext cx="6638925" cy="4872038"/>
        </p:xfrm>
        <a:graphic>
          <a:graphicData uri="http://schemas.openxmlformats.org/presentationml/2006/ole">
            <mc:AlternateContent xmlns:mc="http://schemas.openxmlformats.org/markup-compatibility/2006">
              <mc:Choice xmlns:v="urn:schemas-microsoft-com:vml" Requires="v">
                <p:oleObj spid="_x0000_s482308" name="Document" r:id="rId4" imgW="5486400" imgH="4026408" progId="Word.Document.8">
                  <p:embed/>
                </p:oleObj>
              </mc:Choice>
              <mc:Fallback>
                <p:oleObj name="Document" r:id="rId4" imgW="5486400" imgH="402640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7213" y="1393825"/>
                        <a:ext cx="6638925" cy="487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35470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idx="4294967295"/>
          </p:nvPr>
        </p:nvSpPr>
        <p:spPr>
          <a:xfrm>
            <a:off x="904875" y="0"/>
            <a:ext cx="7772400" cy="1143000"/>
          </a:xfrm>
        </p:spPr>
        <p:txBody>
          <a:bodyPr anchor="t"/>
          <a:lstStyle/>
          <a:p>
            <a:pPr algn="l"/>
            <a:r>
              <a:rPr lang="en-US" sz="3200">
                <a:latin typeface="Arial" charset="0"/>
                <a:ea typeface="ヒラギノ角ゴ Pro W3" charset="0"/>
                <a:cs typeface="ヒラギノ角ゴ Pro W3" charset="0"/>
              </a:rPr>
              <a:t>To find the magnetic field B at P due to a current-carrying wire we use the Biot-Savart law,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endParaRPr lang="en-US" sz="3200">
              <a:solidFill>
                <a:schemeClr val="accent2"/>
              </a:solidFill>
              <a:latin typeface="Arial" charset="0"/>
              <a:ea typeface="ヒラギノ角ゴ Pro W3" charset="0"/>
              <a:cs typeface="ヒラギノ角ゴ Pro W3" charset="0"/>
            </a:endParaRPr>
          </a:p>
        </p:txBody>
      </p:sp>
      <p:graphicFrame>
        <p:nvGraphicFramePr>
          <p:cNvPr id="81922" name="Object 13"/>
          <p:cNvGraphicFramePr>
            <a:graphicFrameLocks noChangeAspect="1"/>
          </p:cNvGraphicFramePr>
          <p:nvPr/>
        </p:nvGraphicFramePr>
        <p:xfrm>
          <a:off x="3578225" y="1028700"/>
          <a:ext cx="3530600" cy="1076325"/>
        </p:xfrm>
        <a:graphic>
          <a:graphicData uri="http://schemas.openxmlformats.org/presentationml/2006/ole">
            <mc:AlternateContent xmlns:mc="http://schemas.openxmlformats.org/markup-compatibility/2006">
              <mc:Choice xmlns:v="urn:schemas-microsoft-com:vml" Requires="v">
                <p:oleObj spid="_x0000_s409623" name="Equation" r:id="rId4" imgW="1333500" imgH="406400" progId="Equation.DSMT4">
                  <p:embed/>
                </p:oleObj>
              </mc:Choice>
              <mc:Fallback>
                <p:oleObj name="Equation" r:id="rId4" imgW="1333500" imgH="406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225" y="1028700"/>
                        <a:ext cx="35306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1923" name="Object 17"/>
          <p:cNvGraphicFramePr>
            <a:graphicFrameLocks noChangeAspect="1"/>
          </p:cNvGraphicFramePr>
          <p:nvPr/>
        </p:nvGraphicFramePr>
        <p:xfrm>
          <a:off x="1565275" y="3227388"/>
          <a:ext cx="5972175" cy="3279775"/>
        </p:xfrm>
        <a:graphic>
          <a:graphicData uri="http://schemas.openxmlformats.org/presentationml/2006/ole">
            <mc:AlternateContent xmlns:mc="http://schemas.openxmlformats.org/markup-compatibility/2006">
              <mc:Choice xmlns:v="urn:schemas-microsoft-com:vml" Requires="v">
                <p:oleObj spid="_x0000_s409624" name="Picture" r:id="rId6" imgW="30171429" imgH="20114286" progId="Word.Picture.8">
                  <p:embed/>
                </p:oleObj>
              </mc:Choice>
              <mc:Fallback>
                <p:oleObj name="Picture" r:id="rId6" imgW="30171429" imgH="20114286"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l="8194" t="24350"/>
                      <a:stretch>
                        <a:fillRect/>
                      </a:stretch>
                    </p:blipFill>
                    <p:spPr bwMode="auto">
                      <a:xfrm>
                        <a:off x="1565275" y="3227388"/>
                        <a:ext cx="5972175"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1924" name="Rectangle 18"/>
          <p:cNvSpPr>
            <a:spLocks noChangeArrowheads="1"/>
          </p:cNvSpPr>
          <p:nvPr/>
        </p:nvSpPr>
        <p:spPr bwMode="auto">
          <a:xfrm>
            <a:off x="9169400" y="5495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b="0"/>
          </a:p>
        </p:txBody>
      </p:sp>
      <p:sp>
        <p:nvSpPr>
          <p:cNvPr id="81925" name="Rectangle 19"/>
          <p:cNvSpPr>
            <a:spLocks noChangeArrowheads="1"/>
          </p:cNvSpPr>
          <p:nvPr/>
        </p:nvSpPr>
        <p:spPr bwMode="auto">
          <a:xfrm>
            <a:off x="9186863" y="55229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b="0"/>
          </a:p>
        </p:txBody>
      </p:sp>
      <p:sp>
        <p:nvSpPr>
          <p:cNvPr id="81926" name="Rectangle 20"/>
          <p:cNvSpPr>
            <a:spLocks noChangeArrowheads="1"/>
          </p:cNvSpPr>
          <p:nvPr/>
        </p:nvSpPr>
        <p:spPr bwMode="auto">
          <a:xfrm>
            <a:off x="144463" y="144463"/>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t>5.11</a:t>
            </a:r>
          </a:p>
        </p:txBody>
      </p:sp>
      <p:sp>
        <p:nvSpPr>
          <p:cNvPr id="81927" name="Text Box 21"/>
          <p:cNvSpPr txBox="1">
            <a:spLocks noChangeArrowheads="1"/>
          </p:cNvSpPr>
          <p:nvPr/>
        </p:nvSpPr>
        <p:spPr bwMode="auto">
          <a:xfrm>
            <a:off x="352425" y="2192338"/>
            <a:ext cx="8585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spcBef>
                <a:spcPct val="50000"/>
              </a:spcBef>
            </a:pPr>
            <a:r>
              <a:rPr lang="en-US" sz="3200" b="0">
                <a:solidFill>
                  <a:schemeClr val="accent2"/>
                </a:solidFill>
              </a:rPr>
              <a:t>In the figure, with </a:t>
            </a:r>
            <a:r>
              <a:rPr lang="ja-JP" altLang="en-US" sz="3200" b="0">
                <a:solidFill>
                  <a:schemeClr val="accent2"/>
                </a:solidFill>
              </a:rPr>
              <a:t>“</a:t>
            </a:r>
            <a:r>
              <a:rPr lang="en-US" altLang="ja-JP" sz="3200" b="0">
                <a:solidFill>
                  <a:schemeClr val="accent2"/>
                </a:solidFill>
              </a:rPr>
              <a:t>dl</a:t>
            </a:r>
            <a:r>
              <a:rPr lang="ja-JP" altLang="en-US" sz="3200" b="0">
                <a:solidFill>
                  <a:schemeClr val="accent2"/>
                </a:solidFill>
              </a:rPr>
              <a:t>”</a:t>
            </a:r>
            <a:r>
              <a:rPr lang="en-US" altLang="ja-JP" sz="3200" b="0">
                <a:solidFill>
                  <a:schemeClr val="accent2"/>
                </a:solidFill>
              </a:rPr>
              <a:t> shown, what is         ?</a:t>
            </a:r>
            <a:endParaRPr lang="en-US" sz="3200" b="0">
              <a:solidFill>
                <a:schemeClr val="accent2"/>
              </a:solidFill>
            </a:endParaRPr>
          </a:p>
        </p:txBody>
      </p:sp>
      <p:grpSp>
        <p:nvGrpSpPr>
          <p:cNvPr id="81928" name="Group 22"/>
          <p:cNvGrpSpPr>
            <a:grpSpLocks/>
          </p:cNvGrpSpPr>
          <p:nvPr/>
        </p:nvGrpSpPr>
        <p:grpSpPr bwMode="auto">
          <a:xfrm>
            <a:off x="7296150" y="2185988"/>
            <a:ext cx="552450" cy="590550"/>
            <a:chOff x="4635" y="1377"/>
            <a:chExt cx="348" cy="372"/>
          </a:xfrm>
        </p:grpSpPr>
        <p:graphicFrame>
          <p:nvGraphicFramePr>
            <p:cNvPr id="81929" name="Object 23"/>
            <p:cNvGraphicFramePr>
              <a:graphicFrameLocks noChangeAspect="1"/>
            </p:cNvGraphicFramePr>
            <p:nvPr/>
          </p:nvGraphicFramePr>
          <p:xfrm>
            <a:off x="4635" y="1401"/>
            <a:ext cx="348" cy="348"/>
          </p:xfrm>
          <a:graphic>
            <a:graphicData uri="http://schemas.openxmlformats.org/presentationml/2006/ole">
              <mc:AlternateContent xmlns:mc="http://schemas.openxmlformats.org/markup-compatibility/2006">
                <mc:Choice xmlns:v="urn:schemas-microsoft-com:vml" Requires="v">
                  <p:oleObj spid="_x0000_s409625" name="Equation" r:id="rId8" imgW="165100" imgH="165100" progId="Equation.3">
                    <p:embed/>
                  </p:oleObj>
                </mc:Choice>
                <mc:Fallback>
                  <p:oleObj name="Equation" r:id="rId8" imgW="165100" imgH="165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5" y="1401"/>
                          <a:ext cx="348"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1930" name="Line 24"/>
            <p:cNvSpPr>
              <a:spLocks noChangeShapeType="1"/>
            </p:cNvSpPr>
            <p:nvPr/>
          </p:nvSpPr>
          <p:spPr bwMode="auto">
            <a:xfrm>
              <a:off x="4655" y="1377"/>
              <a:ext cx="2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42237531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2"/>
          <p:cNvSpPr txBox="1">
            <a:spLocks noChangeArrowheads="1"/>
          </p:cNvSpPr>
          <p:nvPr/>
        </p:nvSpPr>
        <p:spPr bwMode="auto">
          <a:xfrm>
            <a:off x="909638" y="2192338"/>
            <a:ext cx="79819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spcBef>
                <a:spcPct val="50000"/>
              </a:spcBef>
            </a:pPr>
            <a:r>
              <a:rPr lang="en-US" sz="3200" b="0" dirty="0">
                <a:solidFill>
                  <a:schemeClr val="accent2"/>
                </a:solidFill>
              </a:rPr>
              <a:t>In the figure, with </a:t>
            </a:r>
            <a:r>
              <a:rPr lang="ja-JP" altLang="en-US" sz="3200" b="0" dirty="0">
                <a:solidFill>
                  <a:schemeClr val="accent2"/>
                </a:solidFill>
              </a:rPr>
              <a:t>“</a:t>
            </a:r>
            <a:r>
              <a:rPr lang="en-US" altLang="ja-JP" sz="3200" b="0" dirty="0">
                <a:solidFill>
                  <a:schemeClr val="accent2"/>
                </a:solidFill>
              </a:rPr>
              <a:t>dl</a:t>
            </a:r>
            <a:r>
              <a:rPr lang="ja-JP" altLang="en-US" sz="3200" b="0" dirty="0">
                <a:solidFill>
                  <a:schemeClr val="accent2"/>
                </a:solidFill>
              </a:rPr>
              <a:t>”</a:t>
            </a:r>
            <a:r>
              <a:rPr lang="en-US" altLang="ja-JP" sz="3200" b="0" dirty="0">
                <a:solidFill>
                  <a:schemeClr val="accent2"/>
                </a:solidFill>
              </a:rPr>
              <a:t> shown, which purple vector best represents         ?</a:t>
            </a:r>
            <a:endParaRPr lang="en-US" sz="3200" b="0" dirty="0">
              <a:solidFill>
                <a:schemeClr val="accent2"/>
              </a:solidFill>
            </a:endParaRPr>
          </a:p>
        </p:txBody>
      </p:sp>
      <p:sp>
        <p:nvSpPr>
          <p:cNvPr id="83970" name="Rectangle 2"/>
          <p:cNvSpPr>
            <a:spLocks noGrp="1" noChangeArrowheads="1"/>
          </p:cNvSpPr>
          <p:nvPr>
            <p:ph type="title" idx="4294967295"/>
          </p:nvPr>
        </p:nvSpPr>
        <p:spPr>
          <a:xfrm>
            <a:off x="904875" y="0"/>
            <a:ext cx="7772400" cy="1143000"/>
          </a:xfrm>
        </p:spPr>
        <p:txBody>
          <a:bodyPr anchor="t"/>
          <a:lstStyle/>
          <a:p>
            <a:pPr algn="l"/>
            <a:r>
              <a:rPr lang="en-US" sz="3200">
                <a:latin typeface="Arial" charset="0"/>
                <a:ea typeface="ヒラギノ角ゴ Pro W3" charset="0"/>
                <a:cs typeface="ヒラギノ角ゴ Pro W3" charset="0"/>
              </a:rPr>
              <a:t>To find the magnetic field B at P due to a current-carrying wire we use the Biot-Savart law,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endParaRPr lang="en-US" sz="3200">
              <a:solidFill>
                <a:schemeClr val="accent2"/>
              </a:solidFill>
              <a:latin typeface="Arial" charset="0"/>
              <a:ea typeface="ヒラギノ角ゴ Pro W3" charset="0"/>
              <a:cs typeface="ヒラギノ角ゴ Pro W3" charset="0"/>
            </a:endParaRPr>
          </a:p>
        </p:txBody>
      </p:sp>
      <p:sp>
        <p:nvSpPr>
          <p:cNvPr id="83971" name="Rectangle 3"/>
          <p:cNvSpPr>
            <a:spLocks noGrp="1" noChangeArrowheads="1"/>
          </p:cNvSpPr>
          <p:nvPr>
            <p:ph type="body" idx="4294967295"/>
          </p:nvPr>
        </p:nvSpPr>
        <p:spPr>
          <a:xfrm>
            <a:off x="1595438" y="6024563"/>
            <a:ext cx="5867400" cy="666750"/>
          </a:xfrm>
        </p:spPr>
        <p:txBody>
          <a:bodyPr anchor="b"/>
          <a:lstStyle/>
          <a:p>
            <a:pPr marL="609600" indent="-609600">
              <a:buFontTx/>
              <a:buNone/>
            </a:pPr>
            <a:r>
              <a:rPr lang="en-US" sz="2800" dirty="0">
                <a:latin typeface="Arial" charset="0"/>
                <a:ea typeface="ヒラギノ角ゴ Pro W3" charset="0"/>
                <a:cs typeface="ヒラギノ角ゴ Pro W3" charset="0"/>
              </a:rPr>
              <a:t>E) None of </a:t>
            </a:r>
            <a:r>
              <a:rPr lang="en-US" sz="2800" dirty="0" smtClean="0">
                <a:latin typeface="Arial" charset="0"/>
                <a:ea typeface="ヒラギノ角ゴ Pro W3" charset="0"/>
                <a:cs typeface="ヒラギノ角ゴ Pro W3" charset="0"/>
              </a:rPr>
              <a:t>these!</a:t>
            </a:r>
            <a:endParaRPr lang="en-US" sz="2800" dirty="0">
              <a:latin typeface="Arial" charset="0"/>
              <a:ea typeface="ヒラギノ角ゴ Pro W3" charset="0"/>
              <a:cs typeface="ヒラギノ角ゴ Pro W3" charset="0"/>
            </a:endParaRPr>
          </a:p>
        </p:txBody>
      </p:sp>
      <p:graphicFrame>
        <p:nvGraphicFramePr>
          <p:cNvPr id="83972" name="Object 5"/>
          <p:cNvGraphicFramePr>
            <a:graphicFrameLocks noChangeAspect="1"/>
          </p:cNvGraphicFramePr>
          <p:nvPr/>
        </p:nvGraphicFramePr>
        <p:xfrm>
          <a:off x="3578225" y="1028700"/>
          <a:ext cx="3530600" cy="1076325"/>
        </p:xfrm>
        <a:graphic>
          <a:graphicData uri="http://schemas.openxmlformats.org/presentationml/2006/ole">
            <mc:AlternateContent xmlns:mc="http://schemas.openxmlformats.org/markup-compatibility/2006">
              <mc:Choice xmlns:v="urn:schemas-microsoft-com:vml" Requires="v">
                <p:oleObj spid="_x0000_s410654" name="Equation" r:id="rId4" imgW="1333500" imgH="406400" progId="Equation.DSMT4">
                  <p:embed/>
                </p:oleObj>
              </mc:Choice>
              <mc:Fallback>
                <p:oleObj name="Equation" r:id="rId4" imgW="1333500" imgH="406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225" y="1028700"/>
                        <a:ext cx="35306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3973" name="Object 6"/>
          <p:cNvGraphicFramePr>
            <a:graphicFrameLocks noChangeAspect="1"/>
          </p:cNvGraphicFramePr>
          <p:nvPr/>
        </p:nvGraphicFramePr>
        <p:xfrm>
          <a:off x="5318125" y="2703513"/>
          <a:ext cx="552450" cy="552450"/>
        </p:xfrm>
        <a:graphic>
          <a:graphicData uri="http://schemas.openxmlformats.org/presentationml/2006/ole">
            <mc:AlternateContent xmlns:mc="http://schemas.openxmlformats.org/markup-compatibility/2006">
              <mc:Choice xmlns:v="urn:schemas-microsoft-com:vml" Requires="v">
                <p:oleObj spid="_x0000_s410655" name="Equation" r:id="rId6" imgW="165100" imgH="165100" progId="Equation.3">
                  <p:embed/>
                </p:oleObj>
              </mc:Choice>
              <mc:Fallback>
                <p:oleObj name="Equation" r:id="rId6" imgW="165100" imgH="165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8125" y="2703513"/>
                        <a:ext cx="55245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3974" name="Object 7"/>
          <p:cNvGraphicFramePr>
            <a:graphicFrameLocks noChangeAspect="1"/>
          </p:cNvGraphicFramePr>
          <p:nvPr>
            <p:extLst>
              <p:ext uri="{D42A27DB-BD31-4B8C-83A1-F6EECF244321}">
                <p14:modId xmlns:p14="http://schemas.microsoft.com/office/powerpoint/2010/main" val="4201465146"/>
              </p:ext>
            </p:extLst>
          </p:nvPr>
        </p:nvGraphicFramePr>
        <p:xfrm>
          <a:off x="1100668" y="3216584"/>
          <a:ext cx="5520265" cy="3029961"/>
        </p:xfrm>
        <a:graphic>
          <a:graphicData uri="http://schemas.openxmlformats.org/presentationml/2006/ole">
            <mc:AlternateContent xmlns:mc="http://schemas.openxmlformats.org/markup-compatibility/2006">
              <mc:Choice xmlns:v="urn:schemas-microsoft-com:vml" Requires="v">
                <p:oleObj spid="_x0000_s410656" name="Picture" r:id="rId8" imgW="7543800" imgH="5029200" progId="Word.Picture.8">
                  <p:embed/>
                </p:oleObj>
              </mc:Choice>
              <mc:Fallback>
                <p:oleObj name="Picture" r:id="rId8" imgW="7543800" imgH="5029200" progId="Word.Picture.8">
                  <p:embed/>
                  <p:pic>
                    <p:nvPicPr>
                      <p:cNvPr id="0" name=""/>
                      <p:cNvPicPr>
                        <a:picLocks noChangeAspect="1" noChangeArrowheads="1"/>
                      </p:cNvPicPr>
                      <p:nvPr/>
                    </p:nvPicPr>
                    <p:blipFill>
                      <a:blip r:embed="rId9"/>
                      <a:srcRect l="8194" t="24350"/>
                      <a:stretch>
                        <a:fillRect/>
                      </a:stretch>
                    </p:blipFill>
                    <p:spPr bwMode="auto">
                      <a:xfrm>
                        <a:off x="1100668" y="3216584"/>
                        <a:ext cx="5520265" cy="3029961"/>
                      </a:xfrm>
                      <a:prstGeom prst="rect">
                        <a:avLst/>
                      </a:prstGeom>
                      <a:noFill/>
                      <a:ln>
                        <a:noFill/>
                      </a:ln>
                      <a:effectLst/>
                      <a:extLst/>
                    </p:spPr>
                  </p:pic>
                </p:oleObj>
              </mc:Fallback>
            </mc:AlternateContent>
          </a:graphicData>
        </a:graphic>
      </p:graphicFrame>
      <p:sp>
        <p:nvSpPr>
          <p:cNvPr id="83975" name="Rectangle 8"/>
          <p:cNvSpPr>
            <a:spLocks noChangeArrowheads="1"/>
          </p:cNvSpPr>
          <p:nvPr/>
        </p:nvSpPr>
        <p:spPr bwMode="auto">
          <a:xfrm>
            <a:off x="165100" y="185738"/>
            <a:ext cx="677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t>5.11</a:t>
            </a:r>
          </a:p>
        </p:txBody>
      </p:sp>
      <p:graphicFrame>
        <p:nvGraphicFramePr>
          <p:cNvPr id="9" name="Object 6"/>
          <p:cNvGraphicFramePr>
            <a:graphicFrameLocks noChangeAspect="1"/>
          </p:cNvGraphicFramePr>
          <p:nvPr>
            <p:extLst>
              <p:ext uri="{D42A27DB-BD31-4B8C-83A1-F6EECF244321}">
                <p14:modId xmlns:p14="http://schemas.microsoft.com/office/powerpoint/2010/main" val="163769491"/>
              </p:ext>
            </p:extLst>
          </p:nvPr>
        </p:nvGraphicFramePr>
        <p:xfrm>
          <a:off x="6127736" y="3663950"/>
          <a:ext cx="2082800" cy="765175"/>
        </p:xfrm>
        <a:graphic>
          <a:graphicData uri="http://schemas.openxmlformats.org/presentationml/2006/ole">
            <mc:AlternateContent xmlns:mc="http://schemas.openxmlformats.org/markup-compatibility/2006">
              <mc:Choice xmlns:v="urn:schemas-microsoft-com:vml" Requires="v">
                <p:oleObj spid="_x0000_s410657" name="Equation" r:id="rId10" imgW="622300" imgH="228600" progId="Equation.3">
                  <p:embed/>
                </p:oleObj>
              </mc:Choice>
              <mc:Fallback>
                <p:oleObj name="Equation" r:id="rId10" imgW="622300" imgH="228600" progId="Equation.3">
                  <p:embed/>
                  <p:pic>
                    <p:nvPicPr>
                      <p:cNvPr id="0" name=""/>
                      <p:cNvPicPr>
                        <a:picLocks noChangeAspect="1" noChangeArrowheads="1"/>
                      </p:cNvPicPr>
                      <p:nvPr/>
                    </p:nvPicPr>
                    <p:blipFill>
                      <a:blip r:embed="rId11"/>
                      <a:srcRect/>
                      <a:stretch>
                        <a:fillRect/>
                      </a:stretch>
                    </p:blipFill>
                    <p:spPr bwMode="auto">
                      <a:xfrm>
                        <a:off x="6127736" y="3663950"/>
                        <a:ext cx="20828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065686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7" name="Object 7"/>
          <p:cNvGraphicFramePr>
            <a:graphicFrameLocks noChangeAspect="1"/>
          </p:cNvGraphicFramePr>
          <p:nvPr/>
        </p:nvGraphicFramePr>
        <p:xfrm>
          <a:off x="4162425" y="3457575"/>
          <a:ext cx="4749800" cy="2609850"/>
        </p:xfrm>
        <a:graphic>
          <a:graphicData uri="http://schemas.openxmlformats.org/presentationml/2006/ole">
            <mc:AlternateContent xmlns:mc="http://schemas.openxmlformats.org/markup-compatibility/2006">
              <mc:Choice xmlns:v="urn:schemas-microsoft-com:vml" Requires="v">
                <p:oleObj spid="_x0000_s411664" name="Picture" r:id="rId4" imgW="30171429" imgH="20114286" progId="Word.Picture.8">
                  <p:embed/>
                </p:oleObj>
              </mc:Choice>
              <mc:Fallback>
                <p:oleObj name="Picture" r:id="rId4" imgW="30171429" imgH="20114286"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8194" t="24350"/>
                      <a:stretch>
                        <a:fillRect/>
                      </a:stretch>
                    </p:blipFill>
                    <p:spPr bwMode="auto">
                      <a:xfrm>
                        <a:off x="4162425" y="3457575"/>
                        <a:ext cx="47498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6018" name="Text Box 2"/>
          <p:cNvSpPr txBox="1">
            <a:spLocks noChangeArrowheads="1"/>
          </p:cNvSpPr>
          <p:nvPr/>
        </p:nvSpPr>
        <p:spPr bwMode="auto">
          <a:xfrm>
            <a:off x="909638" y="2192338"/>
            <a:ext cx="7981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spcBef>
                <a:spcPct val="50000"/>
              </a:spcBef>
            </a:pPr>
            <a:r>
              <a:rPr lang="en-US" sz="2800" b="0">
                <a:solidFill>
                  <a:schemeClr val="accent2"/>
                </a:solidFill>
              </a:rPr>
              <a:t>What is the </a:t>
            </a:r>
            <a:r>
              <a:rPr lang="en-US" sz="2800" b="0" i="1">
                <a:solidFill>
                  <a:schemeClr val="accent2"/>
                </a:solidFill>
              </a:rPr>
              <a:t>direction</a:t>
            </a:r>
            <a:r>
              <a:rPr lang="en-US" sz="2800" b="0">
                <a:solidFill>
                  <a:schemeClr val="accent2"/>
                </a:solidFill>
              </a:rPr>
              <a:t> of the infinitesimal contribution d</a:t>
            </a:r>
            <a:r>
              <a:rPr lang="en-US" sz="2800">
                <a:solidFill>
                  <a:schemeClr val="accent2"/>
                </a:solidFill>
              </a:rPr>
              <a:t>B</a:t>
            </a:r>
            <a:r>
              <a:rPr lang="en-US" sz="2800" b="0">
                <a:solidFill>
                  <a:schemeClr val="accent2"/>
                </a:solidFill>
              </a:rPr>
              <a:t>(P) created by current in d</a:t>
            </a:r>
            <a:r>
              <a:rPr lang="en-US" sz="2800">
                <a:solidFill>
                  <a:schemeClr val="accent2"/>
                </a:solidFill>
              </a:rPr>
              <a:t>l</a:t>
            </a:r>
            <a:r>
              <a:rPr lang="en-US" sz="2800" b="0">
                <a:solidFill>
                  <a:schemeClr val="accent2"/>
                </a:solidFill>
              </a:rPr>
              <a:t>?</a:t>
            </a:r>
          </a:p>
        </p:txBody>
      </p:sp>
      <p:sp>
        <p:nvSpPr>
          <p:cNvPr id="86019" name="Rectangle 2"/>
          <p:cNvSpPr>
            <a:spLocks noGrp="1" noChangeArrowheads="1"/>
          </p:cNvSpPr>
          <p:nvPr>
            <p:ph type="title" idx="4294967295"/>
          </p:nvPr>
        </p:nvSpPr>
        <p:spPr>
          <a:xfrm>
            <a:off x="904875" y="0"/>
            <a:ext cx="7772400" cy="1143000"/>
          </a:xfrm>
        </p:spPr>
        <p:txBody>
          <a:bodyPr anchor="t"/>
          <a:lstStyle/>
          <a:p>
            <a:pPr algn="l"/>
            <a:r>
              <a:rPr lang="en-US" sz="3000">
                <a:latin typeface="Arial" charset="0"/>
                <a:ea typeface="ヒラギノ角ゴ Pro W3" charset="0"/>
                <a:cs typeface="ヒラギノ角ゴ Pro W3" charset="0"/>
              </a:rPr>
              <a:t>To find the magnetic field B at P due to a current-carrying wire we use the Biot-Savart law,</a:t>
            </a:r>
            <a:r>
              <a:rPr lang="en-US" sz="3200">
                <a:latin typeface="Arial" charset="0"/>
                <a:ea typeface="ヒラギノ角ゴ Pro W3" charset="0"/>
                <a:cs typeface="ヒラギノ角ゴ Pro W3" charset="0"/>
              </a:rPr>
              <a:t>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endParaRPr lang="en-US" sz="3200">
              <a:solidFill>
                <a:schemeClr val="accent2"/>
              </a:solidFill>
              <a:latin typeface="Arial" charset="0"/>
              <a:ea typeface="ヒラギノ角ゴ Pro W3" charset="0"/>
              <a:cs typeface="ヒラギノ角ゴ Pro W3" charset="0"/>
            </a:endParaRPr>
          </a:p>
        </p:txBody>
      </p:sp>
      <p:sp>
        <p:nvSpPr>
          <p:cNvPr id="86020" name="Rectangle 3"/>
          <p:cNvSpPr>
            <a:spLocks noGrp="1" noChangeArrowheads="1"/>
          </p:cNvSpPr>
          <p:nvPr>
            <p:ph type="body" idx="4294967295"/>
          </p:nvPr>
        </p:nvSpPr>
        <p:spPr>
          <a:xfrm>
            <a:off x="846138" y="3079750"/>
            <a:ext cx="5876925" cy="3568700"/>
          </a:xfrm>
        </p:spPr>
        <p:txBody>
          <a:bodyPr anchor="b"/>
          <a:lstStyle/>
          <a:p>
            <a:pPr marL="609600" indent="-609600">
              <a:buFontTx/>
              <a:buAutoNum type="alphaUcParenR"/>
            </a:pPr>
            <a:r>
              <a:rPr lang="en-US" sz="3200">
                <a:latin typeface="Arial" charset="0"/>
                <a:ea typeface="ヒラギノ角ゴ Pro W3" charset="0"/>
                <a:cs typeface="ヒラギノ角ゴ Pro W3" charset="0"/>
              </a:rPr>
              <a:t>Up the page</a:t>
            </a:r>
          </a:p>
          <a:p>
            <a:pPr marL="609600" indent="-609600">
              <a:buFontTx/>
              <a:buAutoNum type="alphaUcParenR"/>
            </a:pPr>
            <a:r>
              <a:rPr lang="en-US" sz="3200">
                <a:latin typeface="Arial" charset="0"/>
                <a:ea typeface="ヒラギノ角ゴ Pro W3" charset="0"/>
                <a:cs typeface="ヒラギノ角ゴ Pro W3" charset="0"/>
              </a:rPr>
              <a:t>Directly away from d</a:t>
            </a:r>
            <a:r>
              <a:rPr lang="en-US" sz="3200" b="1">
                <a:latin typeface="Arial" charset="0"/>
                <a:ea typeface="ヒラギノ角ゴ Pro W3" charset="0"/>
                <a:cs typeface="ヒラギノ角ゴ Pro W3" charset="0"/>
              </a:rPr>
              <a:t>l</a:t>
            </a:r>
            <a:r>
              <a:rPr lang="en-US" sz="3200">
                <a:latin typeface="Arial" charset="0"/>
                <a:ea typeface="ヒラギノ角ゴ Pro W3" charset="0"/>
                <a:cs typeface="ヒラギノ角ゴ Pro W3" charset="0"/>
              </a:rPr>
              <a:t>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(in the plane of the page)</a:t>
            </a:r>
          </a:p>
          <a:p>
            <a:pPr marL="609600" indent="-609600">
              <a:buFontTx/>
              <a:buAutoNum type="alphaUcParenR"/>
            </a:pPr>
            <a:r>
              <a:rPr lang="en-US" sz="3200">
                <a:latin typeface="Arial" charset="0"/>
                <a:ea typeface="ヒラギノ角ゴ Pro W3" charset="0"/>
                <a:cs typeface="ヒラギノ角ゴ Pro W3" charset="0"/>
              </a:rPr>
              <a:t>Into the page</a:t>
            </a:r>
          </a:p>
          <a:p>
            <a:pPr marL="609600" indent="-609600">
              <a:buFontTx/>
              <a:buAutoNum type="alphaUcParenR" startAt="4"/>
            </a:pPr>
            <a:r>
              <a:rPr lang="en-US" sz="3200">
                <a:latin typeface="Arial" charset="0"/>
                <a:ea typeface="ヒラギノ角ゴ Pro W3" charset="0"/>
                <a:cs typeface="ヒラギノ角ゴ Pro W3" charset="0"/>
              </a:rPr>
              <a:t>Out of the page</a:t>
            </a:r>
          </a:p>
          <a:p>
            <a:pPr marL="609600" indent="-609600">
              <a:buFontTx/>
              <a:buAutoNum type="alphaUcParenR" startAt="4"/>
            </a:pPr>
            <a:r>
              <a:rPr lang="en-US" sz="3200">
                <a:latin typeface="Arial" charset="0"/>
                <a:ea typeface="ヒラギノ角ゴ Pro W3" charset="0"/>
                <a:cs typeface="ヒラギノ角ゴ Pro W3" charset="0"/>
              </a:rPr>
              <a:t>Some other direction</a:t>
            </a:r>
            <a:endParaRPr lang="en-US" sz="2800">
              <a:latin typeface="Arial" charset="0"/>
              <a:ea typeface="ヒラギノ角ゴ Pro W3" charset="0"/>
              <a:cs typeface="ヒラギノ角ゴ Pro W3" charset="0"/>
            </a:endParaRPr>
          </a:p>
        </p:txBody>
      </p:sp>
      <p:graphicFrame>
        <p:nvGraphicFramePr>
          <p:cNvPr id="86021" name="Object 5"/>
          <p:cNvGraphicFramePr>
            <a:graphicFrameLocks noChangeAspect="1"/>
          </p:cNvGraphicFramePr>
          <p:nvPr/>
        </p:nvGraphicFramePr>
        <p:xfrm>
          <a:off x="3578225" y="1028700"/>
          <a:ext cx="3530600" cy="1076325"/>
        </p:xfrm>
        <a:graphic>
          <a:graphicData uri="http://schemas.openxmlformats.org/presentationml/2006/ole">
            <mc:AlternateContent xmlns:mc="http://schemas.openxmlformats.org/markup-compatibility/2006">
              <mc:Choice xmlns:v="urn:schemas-microsoft-com:vml" Requires="v">
                <p:oleObj spid="_x0000_s411665" name="Equation" r:id="rId6" imgW="1333500" imgH="406400" progId="Equation.3">
                  <p:embed/>
                </p:oleObj>
              </mc:Choice>
              <mc:Fallback>
                <p:oleObj name="Equation" r:id="rId6" imgW="1333500" imgH="406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8225" y="1028700"/>
                        <a:ext cx="35306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6022" name="Rectangle 8"/>
          <p:cNvSpPr>
            <a:spLocks noChangeArrowheads="1"/>
          </p:cNvSpPr>
          <p:nvPr/>
        </p:nvSpPr>
        <p:spPr bwMode="auto">
          <a:xfrm>
            <a:off x="185738" y="144463"/>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t>5.12</a:t>
            </a:r>
          </a:p>
        </p:txBody>
      </p:sp>
    </p:spTree>
    <p:extLst>
      <p:ext uri="{BB962C8B-B14F-4D97-AF65-F5344CB8AC3E}">
        <p14:creationId xmlns:p14="http://schemas.microsoft.com/office/powerpoint/2010/main" val="3641980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5" name="Object 16"/>
          <p:cNvGraphicFramePr>
            <a:graphicFrameLocks noChangeAspect="1"/>
          </p:cNvGraphicFramePr>
          <p:nvPr/>
        </p:nvGraphicFramePr>
        <p:xfrm>
          <a:off x="4241800" y="1881188"/>
          <a:ext cx="4778375" cy="2624137"/>
        </p:xfrm>
        <a:graphic>
          <a:graphicData uri="http://schemas.openxmlformats.org/presentationml/2006/ole">
            <mc:AlternateContent xmlns:mc="http://schemas.openxmlformats.org/markup-compatibility/2006">
              <mc:Choice xmlns:v="urn:schemas-microsoft-com:vml" Requires="v">
                <p:oleObj spid="_x0000_s412702" name="Picture" r:id="rId4" imgW="30171429" imgH="20114286" progId="Word.Picture.8">
                  <p:embed/>
                </p:oleObj>
              </mc:Choice>
              <mc:Fallback>
                <p:oleObj name="Picture" r:id="rId4" imgW="30171429" imgH="20114286"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8194" t="24350"/>
                      <a:stretch>
                        <a:fillRect/>
                      </a:stretch>
                    </p:blipFill>
                    <p:spPr bwMode="auto">
                      <a:xfrm>
                        <a:off x="4241800" y="1881188"/>
                        <a:ext cx="4778375" cy="26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8066" name="Text Box 14"/>
          <p:cNvSpPr txBox="1">
            <a:spLocks noChangeArrowheads="1"/>
          </p:cNvSpPr>
          <p:nvPr/>
        </p:nvSpPr>
        <p:spPr bwMode="auto">
          <a:xfrm>
            <a:off x="904875" y="1905000"/>
            <a:ext cx="47259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spcBef>
                <a:spcPct val="50000"/>
              </a:spcBef>
            </a:pPr>
            <a:r>
              <a:rPr lang="en-US" sz="3200" b="0" dirty="0">
                <a:solidFill>
                  <a:schemeClr val="accent2"/>
                </a:solidFill>
              </a:rPr>
              <a:t>What is the magnitude of                   </a:t>
            </a:r>
          </a:p>
          <a:p>
            <a:pPr>
              <a:spcBef>
                <a:spcPct val="50000"/>
              </a:spcBef>
            </a:pPr>
            <a:r>
              <a:rPr lang="en-US" sz="3200" b="0" dirty="0">
                <a:solidFill>
                  <a:schemeClr val="accent2"/>
                </a:solidFill>
              </a:rPr>
              <a:t>           ?</a:t>
            </a:r>
          </a:p>
        </p:txBody>
      </p:sp>
      <p:sp>
        <p:nvSpPr>
          <p:cNvPr id="88067" name="Rectangle 2"/>
          <p:cNvSpPr>
            <a:spLocks noGrp="1" noChangeArrowheads="1"/>
          </p:cNvSpPr>
          <p:nvPr>
            <p:ph type="title" idx="4294967295"/>
          </p:nvPr>
        </p:nvSpPr>
        <p:spPr>
          <a:xfrm>
            <a:off x="923925" y="47625"/>
            <a:ext cx="7772400" cy="1143000"/>
          </a:xfrm>
        </p:spPr>
        <p:txBody>
          <a:bodyPr anchor="t"/>
          <a:lstStyle/>
          <a:p>
            <a:pPr algn="l"/>
            <a:r>
              <a:rPr lang="en-US" sz="3200">
                <a:latin typeface="Arial" charset="0"/>
                <a:ea typeface="ヒラギノ角ゴ Pro W3" charset="0"/>
                <a:cs typeface="ヒラギノ角ゴ Pro W3" charset="0"/>
              </a:rPr>
              <a:t>To find the magnetic field B due to a current-carrying wire, below, we use the Biot-Savart law,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endParaRPr lang="en-US" sz="3200">
              <a:solidFill>
                <a:schemeClr val="accent2"/>
              </a:solidFill>
              <a:latin typeface="Arial" charset="0"/>
              <a:ea typeface="ヒラギノ角ゴ Pro W3" charset="0"/>
              <a:cs typeface="ヒラギノ角ゴ Pro W3" charset="0"/>
            </a:endParaRPr>
          </a:p>
        </p:txBody>
      </p:sp>
      <p:graphicFrame>
        <p:nvGraphicFramePr>
          <p:cNvPr id="88074" name="Object 12"/>
          <p:cNvGraphicFramePr>
            <a:graphicFrameLocks noChangeAspect="1"/>
          </p:cNvGraphicFramePr>
          <p:nvPr/>
        </p:nvGraphicFramePr>
        <p:xfrm>
          <a:off x="979488" y="2466975"/>
          <a:ext cx="1143000" cy="962025"/>
        </p:xfrm>
        <a:graphic>
          <a:graphicData uri="http://schemas.openxmlformats.org/presentationml/2006/ole">
            <mc:AlternateContent xmlns:mc="http://schemas.openxmlformats.org/markup-compatibility/2006">
              <mc:Choice xmlns:v="urn:schemas-microsoft-com:vml" Requires="v">
                <p:oleObj spid="_x0000_s412703" name="Equation" r:id="rId6" imgW="482600" imgH="406400" progId="Equation.3">
                  <p:embed/>
                </p:oleObj>
              </mc:Choice>
              <mc:Fallback>
                <p:oleObj name="Equation" r:id="rId6" imgW="482600" imgH="406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488" y="2466975"/>
                        <a:ext cx="11430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8075" name="Object 13"/>
          <p:cNvGraphicFramePr>
            <a:graphicFrameLocks noChangeAspect="1"/>
          </p:cNvGraphicFramePr>
          <p:nvPr/>
        </p:nvGraphicFramePr>
        <p:xfrm>
          <a:off x="3886200" y="933450"/>
          <a:ext cx="3363913" cy="1025525"/>
        </p:xfrm>
        <a:graphic>
          <a:graphicData uri="http://schemas.openxmlformats.org/presentationml/2006/ole">
            <mc:AlternateContent xmlns:mc="http://schemas.openxmlformats.org/markup-compatibility/2006">
              <mc:Choice xmlns:v="urn:schemas-microsoft-com:vml" Requires="v">
                <p:oleObj spid="_x0000_s412704" name="Equation" r:id="rId8" imgW="1333500" imgH="406400" progId="Equation.3">
                  <p:embed/>
                </p:oleObj>
              </mc:Choice>
              <mc:Fallback>
                <p:oleObj name="Equation" r:id="rId8" imgW="1333500" imgH="406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933450"/>
                        <a:ext cx="3363913"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8076" name="Object 17"/>
          <p:cNvGraphicFramePr>
            <a:graphicFrameLocks noChangeAspect="1"/>
          </p:cNvGraphicFramePr>
          <p:nvPr/>
        </p:nvGraphicFramePr>
        <p:xfrm>
          <a:off x="5653088" y="2462213"/>
          <a:ext cx="471487" cy="471487"/>
        </p:xfrm>
        <a:graphic>
          <a:graphicData uri="http://schemas.openxmlformats.org/presentationml/2006/ole">
            <mc:AlternateContent xmlns:mc="http://schemas.openxmlformats.org/markup-compatibility/2006">
              <mc:Choice xmlns:v="urn:schemas-microsoft-com:vml" Requires="v">
                <p:oleObj spid="_x0000_s412705" name="Equation" r:id="rId10" imgW="165100" imgH="165100" progId="Equation.DSMT4">
                  <p:embed/>
                </p:oleObj>
              </mc:Choice>
              <mc:Fallback>
                <p:oleObj name="Equation" r:id="rId10" imgW="165100" imgH="1651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3088" y="2462213"/>
                        <a:ext cx="471487"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8079" name="Rectangle 20"/>
          <p:cNvSpPr>
            <a:spLocks noChangeArrowheads="1"/>
          </p:cNvSpPr>
          <p:nvPr/>
        </p:nvSpPr>
        <p:spPr bwMode="auto">
          <a:xfrm>
            <a:off x="144463" y="144463"/>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t>5.13</a:t>
            </a:r>
          </a:p>
        </p:txBody>
      </p:sp>
    </p:spTree>
    <p:extLst>
      <p:ext uri="{BB962C8B-B14F-4D97-AF65-F5344CB8AC3E}">
        <p14:creationId xmlns:p14="http://schemas.microsoft.com/office/powerpoint/2010/main" val="2502823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5" name="Object 16"/>
          <p:cNvGraphicFramePr>
            <a:graphicFrameLocks noChangeAspect="1"/>
          </p:cNvGraphicFramePr>
          <p:nvPr/>
        </p:nvGraphicFramePr>
        <p:xfrm>
          <a:off x="4241800" y="1881188"/>
          <a:ext cx="4778375" cy="2624137"/>
        </p:xfrm>
        <a:graphic>
          <a:graphicData uri="http://schemas.openxmlformats.org/presentationml/2006/ole">
            <mc:AlternateContent xmlns:mc="http://schemas.openxmlformats.org/markup-compatibility/2006">
              <mc:Choice xmlns:v="urn:schemas-microsoft-com:vml" Requires="v">
                <p:oleObj spid="_x0000_s413761" name="Picture" r:id="rId4" imgW="30171429" imgH="20114286" progId="Word.Picture.8">
                  <p:embed/>
                </p:oleObj>
              </mc:Choice>
              <mc:Fallback>
                <p:oleObj name="Picture" r:id="rId4" imgW="30171429" imgH="20114286"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8194" t="24350"/>
                      <a:stretch>
                        <a:fillRect/>
                      </a:stretch>
                    </p:blipFill>
                    <p:spPr bwMode="auto">
                      <a:xfrm>
                        <a:off x="4241800" y="1881188"/>
                        <a:ext cx="4778375" cy="26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8066" name="Text Box 14"/>
          <p:cNvSpPr txBox="1">
            <a:spLocks noChangeArrowheads="1"/>
          </p:cNvSpPr>
          <p:nvPr/>
        </p:nvSpPr>
        <p:spPr bwMode="auto">
          <a:xfrm>
            <a:off x="904875" y="1905000"/>
            <a:ext cx="47259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spcBef>
                <a:spcPct val="50000"/>
              </a:spcBef>
            </a:pPr>
            <a:r>
              <a:rPr lang="en-US" sz="3200" b="0">
                <a:solidFill>
                  <a:schemeClr val="accent2"/>
                </a:solidFill>
              </a:rPr>
              <a:t>What is the magnitude of                   </a:t>
            </a:r>
          </a:p>
          <a:p>
            <a:pPr>
              <a:spcBef>
                <a:spcPct val="50000"/>
              </a:spcBef>
            </a:pPr>
            <a:r>
              <a:rPr lang="en-US" sz="3200" b="0">
                <a:solidFill>
                  <a:schemeClr val="accent2"/>
                </a:solidFill>
              </a:rPr>
              <a:t>           ?</a:t>
            </a:r>
          </a:p>
        </p:txBody>
      </p:sp>
      <p:sp>
        <p:nvSpPr>
          <p:cNvPr id="88067" name="Rectangle 2"/>
          <p:cNvSpPr>
            <a:spLocks noGrp="1" noChangeArrowheads="1"/>
          </p:cNvSpPr>
          <p:nvPr>
            <p:ph type="title" idx="4294967295"/>
          </p:nvPr>
        </p:nvSpPr>
        <p:spPr>
          <a:xfrm>
            <a:off x="923925" y="47625"/>
            <a:ext cx="7772400" cy="1143000"/>
          </a:xfrm>
        </p:spPr>
        <p:txBody>
          <a:bodyPr anchor="t"/>
          <a:lstStyle/>
          <a:p>
            <a:pPr algn="l"/>
            <a:r>
              <a:rPr lang="en-US" sz="3200">
                <a:latin typeface="Arial" charset="0"/>
                <a:ea typeface="ヒラギノ角ゴ Pro W3" charset="0"/>
                <a:cs typeface="ヒラギノ角ゴ Pro W3" charset="0"/>
              </a:rPr>
              <a:t>To find the magnetic field B due to a current-carrying wire, below, we use the Biot-Savart law,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endParaRPr lang="en-US" sz="3200">
              <a:solidFill>
                <a:schemeClr val="accent2"/>
              </a:solidFill>
              <a:latin typeface="Arial" charset="0"/>
              <a:ea typeface="ヒラギノ角ゴ Pro W3" charset="0"/>
              <a:cs typeface="ヒラギノ角ゴ Pro W3" charset="0"/>
            </a:endParaRPr>
          </a:p>
        </p:txBody>
      </p:sp>
      <p:sp>
        <p:nvSpPr>
          <p:cNvPr id="88068" name="Rectangle 3"/>
          <p:cNvSpPr>
            <a:spLocks noGrp="1" noChangeArrowheads="1"/>
          </p:cNvSpPr>
          <p:nvPr>
            <p:ph type="body" idx="4294967295"/>
          </p:nvPr>
        </p:nvSpPr>
        <p:spPr>
          <a:xfrm>
            <a:off x="476250" y="3806825"/>
            <a:ext cx="8667750" cy="1874838"/>
          </a:xfrm>
        </p:spPr>
        <p:txBody>
          <a:bodyPr anchor="b"/>
          <a:lstStyle/>
          <a:p>
            <a:pPr marL="609600" indent="-609600">
              <a:lnSpc>
                <a:spcPct val="90000"/>
              </a:lnSpc>
              <a:buFontTx/>
              <a:buAutoNum type="alphaLcParenR"/>
            </a:pPr>
            <a:r>
              <a:rPr lang="en-US" sz="2800" dirty="0">
                <a:latin typeface="Arial" charset="0"/>
                <a:ea typeface="ヒラギノ角ゴ Pro W3" charset="0"/>
                <a:cs typeface="ヒラギノ角ゴ Pro W3" charset="0"/>
              </a:rPr>
              <a:t>   		       </a:t>
            </a:r>
            <a:r>
              <a:rPr lang="en-US" sz="2800" dirty="0" smtClean="0">
                <a:latin typeface="Arial" charset="0"/>
                <a:ea typeface="ヒラギノ角ゴ Pro W3" charset="0"/>
                <a:cs typeface="ヒラギノ角ゴ Pro W3" charset="0"/>
              </a:rPr>
              <a:t>       b</a:t>
            </a:r>
            <a:r>
              <a:rPr lang="en-US" sz="2800" dirty="0">
                <a:latin typeface="Arial" charset="0"/>
                <a:ea typeface="ヒラギノ角ゴ Pro W3" charset="0"/>
                <a:cs typeface="ヒラギノ角ゴ Pro W3" charset="0"/>
              </a:rPr>
              <a:t>)</a:t>
            </a:r>
          </a:p>
          <a:p>
            <a:pPr marL="609600" indent="-609600">
              <a:lnSpc>
                <a:spcPct val="90000"/>
              </a:lnSpc>
              <a:buFontTx/>
              <a:buNone/>
            </a:pPr>
            <a:endParaRPr lang="en-US" sz="2800" dirty="0">
              <a:latin typeface="Arial" charset="0"/>
              <a:ea typeface="ヒラギノ角ゴ Pro W3" charset="0"/>
              <a:cs typeface="ヒラギノ角ゴ Pro W3" charset="0"/>
            </a:endParaRPr>
          </a:p>
          <a:p>
            <a:pPr marL="609600" indent="-609600">
              <a:lnSpc>
                <a:spcPct val="90000"/>
              </a:lnSpc>
              <a:buFontTx/>
              <a:buAutoNum type="alphaLcParenR" startAt="3"/>
            </a:pPr>
            <a:r>
              <a:rPr lang="en-US" sz="2800" dirty="0">
                <a:latin typeface="Arial" charset="0"/>
                <a:ea typeface="ヒラギノ角ゴ Pro W3" charset="0"/>
                <a:cs typeface="ヒラギノ角ゴ Pro W3" charset="0"/>
              </a:rPr>
              <a:t>      		     </a:t>
            </a:r>
            <a:r>
              <a:rPr lang="en-US" sz="2800" dirty="0" smtClean="0">
                <a:latin typeface="Arial" charset="0"/>
                <a:ea typeface="ヒラギノ角ゴ Pro W3" charset="0"/>
                <a:cs typeface="ヒラギノ角ゴ Pro W3" charset="0"/>
              </a:rPr>
              <a:t>d</a:t>
            </a:r>
            <a:r>
              <a:rPr lang="en-US" sz="2800" dirty="0">
                <a:latin typeface="Arial" charset="0"/>
                <a:ea typeface="ヒラギノ角ゴ Pro W3" charset="0"/>
                <a:cs typeface="ヒラギノ角ゴ Pro W3" charset="0"/>
              </a:rPr>
              <a:t>)        	 	e</a:t>
            </a:r>
            <a:r>
              <a:rPr lang="en-US" sz="2800" dirty="0" smtClean="0">
                <a:latin typeface="Arial" charset="0"/>
                <a:ea typeface="ヒラギノ角ゴ Pro W3" charset="0"/>
                <a:cs typeface="ヒラギノ角ゴ Pro W3" charset="0"/>
              </a:rPr>
              <a:t>) something else!</a:t>
            </a:r>
            <a:endParaRPr lang="en-US" sz="2800" dirty="0">
              <a:latin typeface="Arial" charset="0"/>
              <a:ea typeface="ヒラギノ角ゴ Pro W3" charset="0"/>
              <a:cs typeface="ヒラギノ角ゴ Pro W3" charset="0"/>
            </a:endParaRPr>
          </a:p>
        </p:txBody>
      </p:sp>
      <p:graphicFrame>
        <p:nvGraphicFramePr>
          <p:cNvPr id="88069" name="Object 2"/>
          <p:cNvGraphicFramePr>
            <a:graphicFrameLocks noChangeAspect="1"/>
          </p:cNvGraphicFramePr>
          <p:nvPr/>
        </p:nvGraphicFramePr>
        <p:xfrm>
          <a:off x="976313" y="4119563"/>
          <a:ext cx="1239837" cy="1011237"/>
        </p:xfrm>
        <a:graphic>
          <a:graphicData uri="http://schemas.openxmlformats.org/presentationml/2006/ole">
            <mc:AlternateContent xmlns:mc="http://schemas.openxmlformats.org/markup-compatibility/2006">
              <mc:Choice xmlns:v="urn:schemas-microsoft-com:vml" Requires="v">
                <p:oleObj spid="_x0000_s413762" name="Equation" r:id="rId6" imgW="482600" imgH="393700" progId="Equation.DSMT4">
                  <p:embed/>
                </p:oleObj>
              </mc:Choice>
              <mc:Fallback>
                <p:oleObj name="Equation" r:id="rId6" imgW="4826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313" y="4119563"/>
                        <a:ext cx="1239837"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8070" name="Object 3"/>
          <p:cNvGraphicFramePr>
            <a:graphicFrameLocks noChangeAspect="1"/>
          </p:cNvGraphicFramePr>
          <p:nvPr>
            <p:extLst>
              <p:ext uri="{D42A27DB-BD31-4B8C-83A1-F6EECF244321}">
                <p14:modId xmlns:p14="http://schemas.microsoft.com/office/powerpoint/2010/main" val="2317549653"/>
              </p:ext>
            </p:extLst>
          </p:nvPr>
        </p:nvGraphicFramePr>
        <p:xfrm>
          <a:off x="4264028" y="4175125"/>
          <a:ext cx="1239838" cy="1012825"/>
        </p:xfrm>
        <a:graphic>
          <a:graphicData uri="http://schemas.openxmlformats.org/presentationml/2006/ole">
            <mc:AlternateContent xmlns:mc="http://schemas.openxmlformats.org/markup-compatibility/2006">
              <mc:Choice xmlns:v="urn:schemas-microsoft-com:vml" Requires="v">
                <p:oleObj spid="_x0000_s413763" name="Equation" r:id="rId8" imgW="482600" imgH="393700" progId="Equation.DSMT4">
                  <p:embed/>
                </p:oleObj>
              </mc:Choice>
              <mc:Fallback>
                <p:oleObj name="Equation" r:id="rId8" imgW="482600" imgH="3937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4028" y="4175125"/>
                        <a:ext cx="1239838"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8071" name="Object 4"/>
          <p:cNvGraphicFramePr>
            <a:graphicFrameLocks noChangeAspect="1"/>
          </p:cNvGraphicFramePr>
          <p:nvPr/>
        </p:nvGraphicFramePr>
        <p:xfrm>
          <a:off x="1030288" y="5135563"/>
          <a:ext cx="1150937" cy="896937"/>
        </p:xfrm>
        <a:graphic>
          <a:graphicData uri="http://schemas.openxmlformats.org/presentationml/2006/ole">
            <mc:AlternateContent xmlns:mc="http://schemas.openxmlformats.org/markup-compatibility/2006">
              <mc:Choice xmlns:v="urn:schemas-microsoft-com:vml" Requires="v">
                <p:oleObj spid="_x0000_s413764" name="Equation" r:id="rId10" imgW="508000" imgH="393700" progId="Equation.DSMT4">
                  <p:embed/>
                </p:oleObj>
              </mc:Choice>
              <mc:Fallback>
                <p:oleObj name="Equation" r:id="rId10" imgW="508000" imgH="3937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0288" y="5135563"/>
                        <a:ext cx="115093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8072" name="Object 5"/>
          <p:cNvGraphicFramePr>
            <a:graphicFrameLocks noChangeAspect="1"/>
          </p:cNvGraphicFramePr>
          <p:nvPr>
            <p:extLst>
              <p:ext uri="{D42A27DB-BD31-4B8C-83A1-F6EECF244321}">
                <p14:modId xmlns:p14="http://schemas.microsoft.com/office/powerpoint/2010/main" val="2515707375"/>
              </p:ext>
            </p:extLst>
          </p:nvPr>
        </p:nvGraphicFramePr>
        <p:xfrm>
          <a:off x="4299483" y="5167313"/>
          <a:ext cx="1276350" cy="989012"/>
        </p:xfrm>
        <a:graphic>
          <a:graphicData uri="http://schemas.openxmlformats.org/presentationml/2006/ole">
            <mc:AlternateContent xmlns:mc="http://schemas.openxmlformats.org/markup-compatibility/2006">
              <mc:Choice xmlns:v="urn:schemas-microsoft-com:vml" Requires="v">
                <p:oleObj spid="_x0000_s413765" name="Equation" r:id="rId12" imgW="508000" imgH="393700" progId="Equation.3">
                  <p:embed/>
                </p:oleObj>
              </mc:Choice>
              <mc:Fallback>
                <p:oleObj name="Equation" r:id="rId12" imgW="508000" imgH="3937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99483" y="5167313"/>
                        <a:ext cx="1276350" cy="9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8074" name="Object 12"/>
          <p:cNvGraphicFramePr>
            <a:graphicFrameLocks noChangeAspect="1"/>
          </p:cNvGraphicFramePr>
          <p:nvPr/>
        </p:nvGraphicFramePr>
        <p:xfrm>
          <a:off x="979488" y="2466975"/>
          <a:ext cx="1143000" cy="962025"/>
        </p:xfrm>
        <a:graphic>
          <a:graphicData uri="http://schemas.openxmlformats.org/presentationml/2006/ole">
            <mc:AlternateContent xmlns:mc="http://schemas.openxmlformats.org/markup-compatibility/2006">
              <mc:Choice xmlns:v="urn:schemas-microsoft-com:vml" Requires="v">
                <p:oleObj spid="_x0000_s413766" name="Equation" r:id="rId14" imgW="482600" imgH="406400" progId="Equation.3">
                  <p:embed/>
                </p:oleObj>
              </mc:Choice>
              <mc:Fallback>
                <p:oleObj name="Equation" r:id="rId14" imgW="482600" imgH="4064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9488" y="2466975"/>
                        <a:ext cx="11430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8075" name="Object 13"/>
          <p:cNvGraphicFramePr>
            <a:graphicFrameLocks noChangeAspect="1"/>
          </p:cNvGraphicFramePr>
          <p:nvPr/>
        </p:nvGraphicFramePr>
        <p:xfrm>
          <a:off x="3886200" y="933450"/>
          <a:ext cx="3363913" cy="1025525"/>
        </p:xfrm>
        <a:graphic>
          <a:graphicData uri="http://schemas.openxmlformats.org/presentationml/2006/ole">
            <mc:AlternateContent xmlns:mc="http://schemas.openxmlformats.org/markup-compatibility/2006">
              <mc:Choice xmlns:v="urn:schemas-microsoft-com:vml" Requires="v">
                <p:oleObj spid="_x0000_s413767" name="Equation" r:id="rId16" imgW="1333500" imgH="406400" progId="Equation.3">
                  <p:embed/>
                </p:oleObj>
              </mc:Choice>
              <mc:Fallback>
                <p:oleObj name="Equation" r:id="rId16" imgW="1333500" imgH="4064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86200" y="933450"/>
                        <a:ext cx="3363913"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88076" name="Object 17"/>
          <p:cNvGraphicFramePr>
            <a:graphicFrameLocks noChangeAspect="1"/>
          </p:cNvGraphicFramePr>
          <p:nvPr/>
        </p:nvGraphicFramePr>
        <p:xfrm>
          <a:off x="5653088" y="2462213"/>
          <a:ext cx="471487" cy="471487"/>
        </p:xfrm>
        <a:graphic>
          <a:graphicData uri="http://schemas.openxmlformats.org/presentationml/2006/ole">
            <mc:AlternateContent xmlns:mc="http://schemas.openxmlformats.org/markup-compatibility/2006">
              <mc:Choice xmlns:v="urn:schemas-microsoft-com:vml" Requires="v">
                <p:oleObj spid="_x0000_s413768" name="Equation" r:id="rId18" imgW="165100" imgH="165100" progId="Equation.DSMT4">
                  <p:embed/>
                </p:oleObj>
              </mc:Choice>
              <mc:Fallback>
                <p:oleObj name="Equation" r:id="rId18" imgW="165100" imgH="1651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53088" y="2462213"/>
                        <a:ext cx="471487"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8077" name="Text Box 18"/>
          <p:cNvSpPr txBox="1">
            <a:spLocks noChangeArrowheads="1"/>
          </p:cNvSpPr>
          <p:nvPr/>
        </p:nvSpPr>
        <p:spPr bwMode="auto">
          <a:xfrm>
            <a:off x="492125" y="6278563"/>
            <a:ext cx="865187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spcBef>
                <a:spcPct val="50000"/>
              </a:spcBef>
            </a:pPr>
            <a:r>
              <a:rPr lang="en-US" sz="3200" b="0" dirty="0">
                <a:solidFill>
                  <a:schemeClr val="accent2"/>
                </a:solidFill>
              </a:rPr>
              <a:t>(And, what's     </a:t>
            </a:r>
            <a:r>
              <a:rPr lang="en-US" sz="3200" b="0" dirty="0" smtClean="0">
                <a:solidFill>
                  <a:schemeClr val="accent2"/>
                </a:solidFill>
              </a:rPr>
              <a:t>here, given that P = (</a:t>
            </a:r>
            <a:r>
              <a:rPr lang="en-US" sz="3200" b="0" dirty="0" err="1" smtClean="0">
                <a:solidFill>
                  <a:schemeClr val="accent2"/>
                </a:solidFill>
              </a:rPr>
              <a:t>x,y,z</a:t>
            </a:r>
            <a:r>
              <a:rPr lang="en-US" sz="3200" b="0" dirty="0" smtClean="0">
                <a:solidFill>
                  <a:schemeClr val="accent2"/>
                </a:solidFill>
              </a:rPr>
              <a:t>)?</a:t>
            </a:r>
            <a:r>
              <a:rPr lang="en-US" sz="3200" b="0" dirty="0">
                <a:solidFill>
                  <a:schemeClr val="accent2"/>
                </a:solidFill>
              </a:rPr>
              <a:t>)</a:t>
            </a:r>
            <a:endParaRPr lang="en-US" b="0" dirty="0"/>
          </a:p>
        </p:txBody>
      </p:sp>
      <p:graphicFrame>
        <p:nvGraphicFramePr>
          <p:cNvPr id="88078" name="Object 19"/>
          <p:cNvGraphicFramePr>
            <a:graphicFrameLocks noChangeAspect="1"/>
          </p:cNvGraphicFramePr>
          <p:nvPr/>
        </p:nvGraphicFramePr>
        <p:xfrm>
          <a:off x="2882900" y="6329363"/>
          <a:ext cx="471488" cy="471487"/>
        </p:xfrm>
        <a:graphic>
          <a:graphicData uri="http://schemas.openxmlformats.org/presentationml/2006/ole">
            <mc:AlternateContent xmlns:mc="http://schemas.openxmlformats.org/markup-compatibility/2006">
              <mc:Choice xmlns:v="urn:schemas-microsoft-com:vml" Requires="v">
                <p:oleObj spid="_x0000_s413769" name="Equation" r:id="rId20" imgW="165100" imgH="165100" progId="Equation.3">
                  <p:embed/>
                </p:oleObj>
              </mc:Choice>
              <mc:Fallback>
                <p:oleObj name="Equation" r:id="rId20" imgW="165100" imgH="1651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82900" y="6329363"/>
                        <a:ext cx="471488"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8079" name="Rectangle 20"/>
          <p:cNvSpPr>
            <a:spLocks noChangeArrowheads="1"/>
          </p:cNvSpPr>
          <p:nvPr/>
        </p:nvSpPr>
        <p:spPr bwMode="auto">
          <a:xfrm>
            <a:off x="144463" y="144463"/>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t>5.13</a:t>
            </a:r>
          </a:p>
        </p:txBody>
      </p:sp>
    </p:spTree>
    <p:extLst>
      <p:ext uri="{BB962C8B-B14F-4D97-AF65-F5344CB8AC3E}">
        <p14:creationId xmlns:p14="http://schemas.microsoft.com/office/powerpoint/2010/main" val="3859236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3" name="Object 16"/>
          <p:cNvGraphicFramePr>
            <a:graphicFrameLocks noChangeAspect="1"/>
          </p:cNvGraphicFramePr>
          <p:nvPr/>
        </p:nvGraphicFramePr>
        <p:xfrm>
          <a:off x="4953000" y="1905000"/>
          <a:ext cx="4191000" cy="2327275"/>
        </p:xfrm>
        <a:graphic>
          <a:graphicData uri="http://schemas.openxmlformats.org/presentationml/2006/ole">
            <mc:AlternateContent xmlns:mc="http://schemas.openxmlformats.org/markup-compatibility/2006">
              <mc:Choice xmlns:v="urn:schemas-microsoft-com:vml" Requires="v">
                <p:oleObj spid="_x0000_s414757" name="Picture" r:id="rId4" imgW="25797301" imgH="16194761" progId="Word.Picture.8">
                  <p:embed/>
                </p:oleObj>
              </mc:Choice>
              <mc:Fallback>
                <p:oleObj name="Picture" r:id="rId4" imgW="25797301" imgH="16194761"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8194" t="24350"/>
                      <a:stretch>
                        <a:fillRect/>
                      </a:stretch>
                    </p:blipFill>
                    <p:spPr bwMode="auto">
                      <a:xfrm>
                        <a:off x="4953000" y="1905000"/>
                        <a:ext cx="4191000" cy="232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0114" name="Text Box 14"/>
          <p:cNvSpPr txBox="1">
            <a:spLocks noChangeArrowheads="1"/>
          </p:cNvSpPr>
          <p:nvPr/>
        </p:nvSpPr>
        <p:spPr bwMode="auto">
          <a:xfrm>
            <a:off x="904875" y="1905000"/>
            <a:ext cx="47259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spcBef>
                <a:spcPct val="50000"/>
              </a:spcBef>
            </a:pPr>
            <a:r>
              <a:rPr lang="en-US" sz="3200" b="0" dirty="0">
                <a:solidFill>
                  <a:schemeClr val="accent2"/>
                </a:solidFill>
                <a:ea typeface="ＭＳ Ｐゴシック" charset="0"/>
                <a:cs typeface="ＭＳ Ｐゴシック" charset="0"/>
              </a:rPr>
              <a:t>What is the value of                   </a:t>
            </a:r>
          </a:p>
          <a:p>
            <a:pPr eaLnBrk="1" hangingPunct="1">
              <a:spcBef>
                <a:spcPct val="50000"/>
              </a:spcBef>
            </a:pPr>
            <a:r>
              <a:rPr lang="en-US" sz="3200" b="0" dirty="0">
                <a:solidFill>
                  <a:schemeClr val="accent2"/>
                </a:solidFill>
                <a:ea typeface="ＭＳ Ｐゴシック" charset="0"/>
                <a:cs typeface="ＭＳ Ｐゴシック" charset="0"/>
              </a:rPr>
              <a:t> </a:t>
            </a:r>
            <a:r>
              <a:rPr lang="en-US" sz="3200" b="0" dirty="0" smtClean="0">
                <a:solidFill>
                  <a:schemeClr val="accent2"/>
                </a:solidFill>
                <a:ea typeface="ＭＳ Ｐゴシック" charset="0"/>
                <a:cs typeface="ＭＳ Ｐゴシック" charset="0"/>
              </a:rPr>
              <a:t>I           </a:t>
            </a:r>
            <a:r>
              <a:rPr lang="en-US" sz="3200" b="0" dirty="0">
                <a:solidFill>
                  <a:schemeClr val="accent2"/>
                </a:solidFill>
                <a:ea typeface="ＭＳ Ｐゴシック" charset="0"/>
                <a:cs typeface="ＭＳ Ｐゴシック" charset="0"/>
              </a:rPr>
              <a:t>?</a:t>
            </a:r>
          </a:p>
        </p:txBody>
      </p:sp>
      <p:sp>
        <p:nvSpPr>
          <p:cNvPr id="90115" name="Rectangle 2"/>
          <p:cNvSpPr>
            <a:spLocks noGrp="1" noChangeArrowheads="1"/>
          </p:cNvSpPr>
          <p:nvPr>
            <p:ph type="title" idx="4294967295"/>
          </p:nvPr>
        </p:nvSpPr>
        <p:spPr>
          <a:xfrm>
            <a:off x="923925" y="47625"/>
            <a:ext cx="7772400" cy="1143000"/>
          </a:xfrm>
        </p:spPr>
        <p:txBody>
          <a:bodyPr anchor="t"/>
          <a:lstStyle/>
          <a:p>
            <a:pPr algn="l" eaLnBrk="1" hangingPunct="1"/>
            <a:r>
              <a:rPr lang="en-US" sz="3200">
                <a:latin typeface="Arial" charset="0"/>
                <a:ea typeface="ヒラギノ角ゴ Pro W3" charset="0"/>
                <a:cs typeface="ヒラギノ角ゴ Pro W3" charset="0"/>
              </a:rPr>
              <a:t>To find the magnetic field B due to a current-carrying wire, below, we use the Biot-Savart law,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endParaRPr lang="en-US" sz="3200">
              <a:solidFill>
                <a:schemeClr val="accent2"/>
              </a:solidFill>
              <a:latin typeface="Arial" charset="0"/>
              <a:ea typeface="ヒラギノ角ゴ Pro W3" charset="0"/>
              <a:cs typeface="ヒラギノ角ゴ Pro W3" charset="0"/>
            </a:endParaRPr>
          </a:p>
        </p:txBody>
      </p:sp>
      <p:graphicFrame>
        <p:nvGraphicFramePr>
          <p:cNvPr id="90119" name="Object 17"/>
          <p:cNvGraphicFramePr>
            <a:graphicFrameLocks noChangeAspect="1"/>
          </p:cNvGraphicFramePr>
          <p:nvPr/>
        </p:nvGraphicFramePr>
        <p:xfrm>
          <a:off x="5688013" y="2697163"/>
          <a:ext cx="471487" cy="471487"/>
        </p:xfrm>
        <a:graphic>
          <a:graphicData uri="http://schemas.openxmlformats.org/presentationml/2006/ole">
            <mc:AlternateContent xmlns:mc="http://schemas.openxmlformats.org/markup-compatibility/2006">
              <mc:Choice xmlns:v="urn:schemas-microsoft-com:vml" Requires="v">
                <p:oleObj spid="_x0000_s414758" name="Equation" r:id="rId6" imgW="165100" imgH="165100" progId="">
                  <p:embed/>
                </p:oleObj>
              </mc:Choice>
              <mc:Fallback>
                <p:oleObj name="Equation" r:id="rId6" imgW="165100" imgH="1651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8013" y="2697163"/>
                        <a:ext cx="471487"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0120" name="Rectangle 20"/>
          <p:cNvSpPr>
            <a:spLocks noChangeArrowheads="1"/>
          </p:cNvSpPr>
          <p:nvPr/>
        </p:nvSpPr>
        <p:spPr bwMode="auto">
          <a:xfrm>
            <a:off x="144463" y="144463"/>
            <a:ext cx="896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sz="2000" b="0">
                <a:ea typeface="ＭＳ Ｐゴシック" charset="0"/>
                <a:cs typeface="ＭＳ Ｐゴシック" charset="0"/>
              </a:rPr>
              <a:t>5.13m</a:t>
            </a:r>
          </a:p>
        </p:txBody>
      </p:sp>
      <p:graphicFrame>
        <p:nvGraphicFramePr>
          <p:cNvPr id="15" name="Object 12"/>
          <p:cNvGraphicFramePr>
            <a:graphicFrameLocks noChangeAspect="1"/>
          </p:cNvGraphicFramePr>
          <p:nvPr>
            <p:extLst>
              <p:ext uri="{D42A27DB-BD31-4B8C-83A1-F6EECF244321}">
                <p14:modId xmlns:p14="http://schemas.microsoft.com/office/powerpoint/2010/main" val="996018583"/>
              </p:ext>
            </p:extLst>
          </p:nvPr>
        </p:nvGraphicFramePr>
        <p:xfrm>
          <a:off x="1267349" y="2466975"/>
          <a:ext cx="1143000" cy="962025"/>
        </p:xfrm>
        <a:graphic>
          <a:graphicData uri="http://schemas.openxmlformats.org/presentationml/2006/ole">
            <mc:AlternateContent xmlns:mc="http://schemas.openxmlformats.org/markup-compatibility/2006">
              <mc:Choice xmlns:v="urn:schemas-microsoft-com:vml" Requires="v">
                <p:oleObj spid="_x0000_s414759" name="Equation" r:id="rId8" imgW="482600" imgH="406400" progId="Equation.3">
                  <p:embed/>
                </p:oleObj>
              </mc:Choice>
              <mc:Fallback>
                <p:oleObj name="Equation" r:id="rId8" imgW="482600" imgH="406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7349" y="2466975"/>
                        <a:ext cx="11430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6" name="Object 13"/>
          <p:cNvGraphicFramePr>
            <a:graphicFrameLocks noChangeAspect="1"/>
          </p:cNvGraphicFramePr>
          <p:nvPr>
            <p:extLst>
              <p:ext uri="{D42A27DB-BD31-4B8C-83A1-F6EECF244321}">
                <p14:modId xmlns:p14="http://schemas.microsoft.com/office/powerpoint/2010/main" val="2709502150"/>
              </p:ext>
            </p:extLst>
          </p:nvPr>
        </p:nvGraphicFramePr>
        <p:xfrm>
          <a:off x="3953932" y="933450"/>
          <a:ext cx="3363913" cy="1025525"/>
        </p:xfrm>
        <a:graphic>
          <a:graphicData uri="http://schemas.openxmlformats.org/presentationml/2006/ole">
            <mc:AlternateContent xmlns:mc="http://schemas.openxmlformats.org/markup-compatibility/2006">
              <mc:Choice xmlns:v="urn:schemas-microsoft-com:vml" Requires="v">
                <p:oleObj spid="_x0000_s414760" name="Equation" r:id="rId10" imgW="1333500" imgH="406400" progId="Equation.3">
                  <p:embed/>
                </p:oleObj>
              </mc:Choice>
              <mc:Fallback>
                <p:oleObj name="Equation" r:id="rId10" imgW="1333500" imgH="406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3932" y="933450"/>
                        <a:ext cx="3363913"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Rectangle 1"/>
          <p:cNvSpPr/>
          <p:nvPr/>
        </p:nvSpPr>
        <p:spPr>
          <a:xfrm>
            <a:off x="1117599" y="5722835"/>
            <a:ext cx="8161867" cy="584776"/>
          </a:xfrm>
          <a:prstGeom prst="rect">
            <a:avLst/>
          </a:prstGeom>
        </p:spPr>
        <p:txBody>
          <a:bodyPr wrap="square">
            <a:spAutoFit/>
          </a:bodyPr>
          <a:lstStyle/>
          <a:p>
            <a:pPr>
              <a:spcBef>
                <a:spcPct val="50000"/>
              </a:spcBef>
            </a:pPr>
            <a:r>
              <a:rPr lang="en-US" sz="3200" dirty="0" smtClean="0">
                <a:solidFill>
                  <a:schemeClr val="accent2"/>
                </a:solidFill>
              </a:rPr>
              <a:t>(What's     </a:t>
            </a:r>
            <a:r>
              <a:rPr lang="en-US" sz="3200" dirty="0">
                <a:solidFill>
                  <a:schemeClr val="accent2"/>
                </a:solidFill>
              </a:rPr>
              <a:t>here, given that P = </a:t>
            </a:r>
            <a:r>
              <a:rPr lang="en-US" sz="3200" dirty="0" smtClean="0">
                <a:solidFill>
                  <a:schemeClr val="accent2"/>
                </a:solidFill>
              </a:rPr>
              <a:t>(0,</a:t>
            </a:r>
            <a:r>
              <a:rPr lang="en-US" sz="3200" dirty="0">
                <a:solidFill>
                  <a:schemeClr val="accent2"/>
                </a:solidFill>
              </a:rPr>
              <a:t>y</a:t>
            </a:r>
            <a:r>
              <a:rPr lang="en-US" sz="3200" dirty="0" smtClean="0">
                <a:solidFill>
                  <a:schemeClr val="accent2"/>
                </a:solidFill>
              </a:rPr>
              <a:t>,0)</a:t>
            </a:r>
            <a:r>
              <a:rPr lang="en-US" sz="3200" dirty="0">
                <a:solidFill>
                  <a:schemeClr val="accent2"/>
                </a:solidFill>
              </a:rPr>
              <a:t>?)</a:t>
            </a:r>
            <a:endParaRPr lang="en-US" sz="3200" dirty="0"/>
          </a:p>
        </p:txBody>
      </p:sp>
      <p:graphicFrame>
        <p:nvGraphicFramePr>
          <p:cNvPr id="10" name="Object 19"/>
          <p:cNvGraphicFramePr>
            <a:graphicFrameLocks noChangeAspect="1"/>
          </p:cNvGraphicFramePr>
          <p:nvPr>
            <p:extLst>
              <p:ext uri="{D42A27DB-BD31-4B8C-83A1-F6EECF244321}">
                <p14:modId xmlns:p14="http://schemas.microsoft.com/office/powerpoint/2010/main" val="1281436028"/>
              </p:ext>
            </p:extLst>
          </p:nvPr>
        </p:nvGraphicFramePr>
        <p:xfrm>
          <a:off x="2645834" y="5770563"/>
          <a:ext cx="471488" cy="471487"/>
        </p:xfrm>
        <a:graphic>
          <a:graphicData uri="http://schemas.openxmlformats.org/presentationml/2006/ole">
            <mc:AlternateContent xmlns:mc="http://schemas.openxmlformats.org/markup-compatibility/2006">
              <mc:Choice xmlns:v="urn:schemas-microsoft-com:vml" Requires="v">
                <p:oleObj spid="_x0000_s414761" name="Equation" r:id="rId12" imgW="165100" imgH="165100" progId="Equation.3">
                  <p:embed/>
                </p:oleObj>
              </mc:Choice>
              <mc:Fallback>
                <p:oleObj name="Equation" r:id="rId12" imgW="165100" imgH="1651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45834" y="5770563"/>
                        <a:ext cx="471488" cy="47148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372314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3" name="Object 16"/>
          <p:cNvGraphicFramePr>
            <a:graphicFrameLocks noChangeAspect="1"/>
          </p:cNvGraphicFramePr>
          <p:nvPr/>
        </p:nvGraphicFramePr>
        <p:xfrm>
          <a:off x="4953000" y="1905000"/>
          <a:ext cx="4191000" cy="2327275"/>
        </p:xfrm>
        <a:graphic>
          <a:graphicData uri="http://schemas.openxmlformats.org/presentationml/2006/ole">
            <mc:AlternateContent xmlns:mc="http://schemas.openxmlformats.org/markup-compatibility/2006">
              <mc:Choice xmlns:v="urn:schemas-microsoft-com:vml" Requires="v">
                <p:oleObj spid="_x0000_s415802" name="Picture" r:id="rId4" imgW="25797301" imgH="16194761" progId="Word.Picture.8">
                  <p:embed/>
                </p:oleObj>
              </mc:Choice>
              <mc:Fallback>
                <p:oleObj name="Picture" r:id="rId4" imgW="25797301" imgH="16194761"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8194" t="24350"/>
                      <a:stretch>
                        <a:fillRect/>
                      </a:stretch>
                    </p:blipFill>
                    <p:spPr bwMode="auto">
                      <a:xfrm>
                        <a:off x="4953000" y="1905000"/>
                        <a:ext cx="4191000" cy="232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0114" name="Text Box 14"/>
          <p:cNvSpPr txBox="1">
            <a:spLocks noChangeArrowheads="1"/>
          </p:cNvSpPr>
          <p:nvPr/>
        </p:nvSpPr>
        <p:spPr bwMode="auto">
          <a:xfrm>
            <a:off x="904875" y="1905000"/>
            <a:ext cx="47259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spcBef>
                <a:spcPct val="50000"/>
              </a:spcBef>
            </a:pPr>
            <a:r>
              <a:rPr lang="en-US" sz="3200" b="0" dirty="0">
                <a:solidFill>
                  <a:schemeClr val="accent2"/>
                </a:solidFill>
                <a:ea typeface="ＭＳ Ｐゴシック" charset="0"/>
                <a:cs typeface="ＭＳ Ｐゴシック" charset="0"/>
              </a:rPr>
              <a:t>What is the value of                   </a:t>
            </a:r>
          </a:p>
          <a:p>
            <a:pPr eaLnBrk="1" hangingPunct="1">
              <a:spcBef>
                <a:spcPct val="50000"/>
              </a:spcBef>
            </a:pPr>
            <a:r>
              <a:rPr lang="en-US" sz="3200" b="0" dirty="0">
                <a:solidFill>
                  <a:schemeClr val="accent2"/>
                </a:solidFill>
                <a:ea typeface="ＭＳ Ｐゴシック" charset="0"/>
                <a:cs typeface="ＭＳ Ｐゴシック" charset="0"/>
              </a:rPr>
              <a:t> </a:t>
            </a:r>
            <a:r>
              <a:rPr lang="en-US" sz="3200" b="0" dirty="0" smtClean="0">
                <a:solidFill>
                  <a:schemeClr val="accent2"/>
                </a:solidFill>
                <a:ea typeface="ＭＳ Ｐゴシック" charset="0"/>
                <a:cs typeface="ＭＳ Ｐゴシック" charset="0"/>
              </a:rPr>
              <a:t>I           </a:t>
            </a:r>
            <a:r>
              <a:rPr lang="en-US" sz="3200" b="0" dirty="0">
                <a:solidFill>
                  <a:schemeClr val="accent2"/>
                </a:solidFill>
                <a:ea typeface="ＭＳ Ｐゴシック" charset="0"/>
                <a:cs typeface="ＭＳ Ｐゴシック" charset="0"/>
              </a:rPr>
              <a:t>?</a:t>
            </a:r>
          </a:p>
        </p:txBody>
      </p:sp>
      <p:sp>
        <p:nvSpPr>
          <p:cNvPr id="90115" name="Rectangle 2"/>
          <p:cNvSpPr>
            <a:spLocks noGrp="1" noChangeArrowheads="1"/>
          </p:cNvSpPr>
          <p:nvPr>
            <p:ph type="title" idx="4294967295"/>
          </p:nvPr>
        </p:nvSpPr>
        <p:spPr>
          <a:xfrm>
            <a:off x="923925" y="47625"/>
            <a:ext cx="7772400" cy="1143000"/>
          </a:xfrm>
        </p:spPr>
        <p:txBody>
          <a:bodyPr anchor="t"/>
          <a:lstStyle/>
          <a:p>
            <a:pPr algn="l" eaLnBrk="1" hangingPunct="1"/>
            <a:r>
              <a:rPr lang="en-US" sz="3200">
                <a:latin typeface="Arial" charset="0"/>
                <a:ea typeface="ヒラギノ角ゴ Pro W3" charset="0"/>
                <a:cs typeface="ヒラギノ角ゴ Pro W3" charset="0"/>
              </a:rPr>
              <a:t>To find the magnetic field B due to a current-carrying wire, below, we use the Biot-Savart law,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endParaRPr lang="en-US" sz="3200">
              <a:solidFill>
                <a:schemeClr val="accent2"/>
              </a:solidFill>
              <a:latin typeface="Arial" charset="0"/>
              <a:ea typeface="ヒラギノ角ゴ Pro W3" charset="0"/>
              <a:cs typeface="ヒラギノ角ゴ Pro W3" charset="0"/>
            </a:endParaRPr>
          </a:p>
        </p:txBody>
      </p:sp>
      <p:sp>
        <p:nvSpPr>
          <p:cNvPr id="90116" name="Rectangle 3"/>
          <p:cNvSpPr>
            <a:spLocks noGrp="1" noChangeArrowheads="1"/>
          </p:cNvSpPr>
          <p:nvPr>
            <p:ph type="body" idx="4294967295"/>
          </p:nvPr>
        </p:nvSpPr>
        <p:spPr>
          <a:xfrm>
            <a:off x="476250" y="3806825"/>
            <a:ext cx="8323263" cy="1874838"/>
          </a:xfrm>
        </p:spPr>
        <p:txBody>
          <a:bodyPr anchor="b"/>
          <a:lstStyle/>
          <a:p>
            <a:pPr marL="609600" indent="-609600" eaLnBrk="1" hangingPunct="1">
              <a:lnSpc>
                <a:spcPct val="90000"/>
              </a:lnSpc>
              <a:buFontTx/>
              <a:buAutoNum type="alphaLcParenR"/>
            </a:pPr>
            <a:r>
              <a:rPr lang="en-US" sz="2800" dirty="0">
                <a:latin typeface="Arial" charset="0"/>
                <a:ea typeface="ヒラギノ角ゴ Pro W3" charset="0"/>
                <a:cs typeface="ヒラギノ角ゴ Pro W3" charset="0"/>
              </a:rPr>
              <a:t>   		       </a:t>
            </a:r>
            <a:r>
              <a:rPr lang="en-US" sz="2800" dirty="0" smtClean="0">
                <a:latin typeface="Arial" charset="0"/>
                <a:ea typeface="ヒラギノ角ゴ Pro W3" charset="0"/>
                <a:cs typeface="ヒラギノ角ゴ Pro W3" charset="0"/>
              </a:rPr>
              <a:t>   b</a:t>
            </a:r>
            <a:r>
              <a:rPr lang="en-US" sz="2800" dirty="0">
                <a:latin typeface="Arial" charset="0"/>
                <a:ea typeface="ヒラギノ角ゴ Pro W3" charset="0"/>
                <a:cs typeface="ヒラギノ角ゴ Pro W3" charset="0"/>
              </a:rPr>
              <a:t>)</a:t>
            </a:r>
          </a:p>
          <a:p>
            <a:pPr marL="609600" indent="-609600" eaLnBrk="1" hangingPunct="1">
              <a:lnSpc>
                <a:spcPct val="90000"/>
              </a:lnSpc>
              <a:buFontTx/>
              <a:buNone/>
            </a:pPr>
            <a:endParaRPr lang="en-US" sz="2800" dirty="0">
              <a:latin typeface="Arial" charset="0"/>
              <a:ea typeface="ヒラギノ角ゴ Pro W3" charset="0"/>
              <a:cs typeface="ヒラギノ角ゴ Pro W3" charset="0"/>
            </a:endParaRPr>
          </a:p>
          <a:p>
            <a:pPr marL="609600" indent="-609600" eaLnBrk="1" hangingPunct="1">
              <a:lnSpc>
                <a:spcPct val="90000"/>
              </a:lnSpc>
              <a:buFontTx/>
              <a:buNone/>
            </a:pPr>
            <a:r>
              <a:rPr lang="en-US" sz="2800" dirty="0">
                <a:latin typeface="Arial" charset="0"/>
                <a:ea typeface="ヒラギノ角ゴ Pro W3" charset="0"/>
                <a:cs typeface="ヒラギノ角ゴ Pro W3" charset="0"/>
              </a:rPr>
              <a:t>c)      		       </a:t>
            </a:r>
            <a:r>
              <a:rPr lang="en-US" sz="2800" dirty="0" smtClean="0">
                <a:latin typeface="Arial" charset="0"/>
                <a:ea typeface="ヒラギノ角ゴ Pro W3" charset="0"/>
                <a:cs typeface="ヒラギノ角ゴ Pro W3" charset="0"/>
              </a:rPr>
              <a:t>   d</a:t>
            </a:r>
            <a:r>
              <a:rPr lang="en-US" sz="2800" dirty="0">
                <a:latin typeface="Arial" charset="0"/>
                <a:ea typeface="ヒラギノ角ゴ Pro W3" charset="0"/>
                <a:cs typeface="ヒラギノ角ゴ Pro W3" charset="0"/>
              </a:rPr>
              <a:t>)			     e</a:t>
            </a:r>
            <a:r>
              <a:rPr lang="en-US" sz="2800" dirty="0" smtClean="0">
                <a:latin typeface="Arial" charset="0"/>
                <a:ea typeface="ヒラギノ角ゴ Pro W3" charset="0"/>
                <a:cs typeface="ヒラギノ角ゴ Pro W3" charset="0"/>
              </a:rPr>
              <a:t>) Other!</a:t>
            </a:r>
            <a:endParaRPr lang="en-US" sz="2800" dirty="0">
              <a:latin typeface="Arial" charset="0"/>
              <a:ea typeface="ヒラギノ角ゴ Pro W3" charset="0"/>
              <a:cs typeface="ヒラギノ角ゴ Pro W3" charset="0"/>
            </a:endParaRPr>
          </a:p>
        </p:txBody>
      </p:sp>
      <p:graphicFrame>
        <p:nvGraphicFramePr>
          <p:cNvPr id="90119" name="Object 17"/>
          <p:cNvGraphicFramePr>
            <a:graphicFrameLocks noChangeAspect="1"/>
          </p:cNvGraphicFramePr>
          <p:nvPr/>
        </p:nvGraphicFramePr>
        <p:xfrm>
          <a:off x="5688013" y="2697163"/>
          <a:ext cx="471487" cy="471487"/>
        </p:xfrm>
        <a:graphic>
          <a:graphicData uri="http://schemas.openxmlformats.org/presentationml/2006/ole">
            <mc:AlternateContent xmlns:mc="http://schemas.openxmlformats.org/markup-compatibility/2006">
              <mc:Choice xmlns:v="urn:schemas-microsoft-com:vml" Requires="v">
                <p:oleObj spid="_x0000_s415803" name="Equation" r:id="rId6" imgW="165100" imgH="165100" progId="">
                  <p:embed/>
                </p:oleObj>
              </mc:Choice>
              <mc:Fallback>
                <p:oleObj name="Equation" r:id="rId6" imgW="165100" imgH="1651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8013" y="2697163"/>
                        <a:ext cx="471487"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0120" name="Rectangle 20"/>
          <p:cNvSpPr>
            <a:spLocks noChangeArrowheads="1"/>
          </p:cNvSpPr>
          <p:nvPr/>
        </p:nvSpPr>
        <p:spPr bwMode="auto">
          <a:xfrm>
            <a:off x="144463" y="144463"/>
            <a:ext cx="896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sz="2000" b="0">
                <a:ea typeface="ＭＳ Ｐゴシック" charset="0"/>
                <a:cs typeface="ＭＳ Ｐゴシック" charset="0"/>
              </a:rPr>
              <a:t>5.13m</a:t>
            </a:r>
          </a:p>
        </p:txBody>
      </p:sp>
      <p:graphicFrame>
        <p:nvGraphicFramePr>
          <p:cNvPr id="90121" name="Object 6"/>
          <p:cNvGraphicFramePr>
            <a:graphicFrameLocks noChangeAspect="1"/>
          </p:cNvGraphicFramePr>
          <p:nvPr>
            <p:extLst>
              <p:ext uri="{D42A27DB-BD31-4B8C-83A1-F6EECF244321}">
                <p14:modId xmlns:p14="http://schemas.microsoft.com/office/powerpoint/2010/main" val="224006900"/>
              </p:ext>
            </p:extLst>
          </p:nvPr>
        </p:nvGraphicFramePr>
        <p:xfrm>
          <a:off x="1123950" y="4075113"/>
          <a:ext cx="1776413" cy="915987"/>
        </p:xfrm>
        <a:graphic>
          <a:graphicData uri="http://schemas.openxmlformats.org/presentationml/2006/ole">
            <mc:AlternateContent xmlns:mc="http://schemas.openxmlformats.org/markup-compatibility/2006">
              <mc:Choice xmlns:v="urn:schemas-microsoft-com:vml" Requires="v">
                <p:oleObj spid="_x0000_s415804" name="Equation" r:id="rId8" imgW="838200" imgH="431800" progId="Equation.3">
                  <p:embed/>
                </p:oleObj>
              </mc:Choice>
              <mc:Fallback>
                <p:oleObj name="Equation" r:id="rId8" imgW="838200" imgH="431800" progId="Equation.3">
                  <p:embed/>
                  <p:pic>
                    <p:nvPicPr>
                      <p:cNvPr id="0" name=""/>
                      <p:cNvPicPr>
                        <a:picLocks noChangeAspect="1" noChangeArrowheads="1"/>
                      </p:cNvPicPr>
                      <p:nvPr/>
                    </p:nvPicPr>
                    <p:blipFill>
                      <a:blip r:embed="rId9"/>
                      <a:srcRect/>
                      <a:stretch>
                        <a:fillRect/>
                      </a:stretch>
                    </p:blipFill>
                    <p:spPr bwMode="auto">
                      <a:xfrm>
                        <a:off x="1123950" y="4075113"/>
                        <a:ext cx="17764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0122" name="Object 7"/>
          <p:cNvGraphicFramePr>
            <a:graphicFrameLocks noChangeAspect="1"/>
          </p:cNvGraphicFramePr>
          <p:nvPr>
            <p:extLst>
              <p:ext uri="{D42A27DB-BD31-4B8C-83A1-F6EECF244321}">
                <p14:modId xmlns:p14="http://schemas.microsoft.com/office/powerpoint/2010/main" val="3493176529"/>
              </p:ext>
            </p:extLst>
          </p:nvPr>
        </p:nvGraphicFramePr>
        <p:xfrm>
          <a:off x="3905250" y="5122863"/>
          <a:ext cx="1776413" cy="915987"/>
        </p:xfrm>
        <a:graphic>
          <a:graphicData uri="http://schemas.openxmlformats.org/presentationml/2006/ole">
            <mc:AlternateContent xmlns:mc="http://schemas.openxmlformats.org/markup-compatibility/2006">
              <mc:Choice xmlns:v="urn:schemas-microsoft-com:vml" Requires="v">
                <p:oleObj spid="_x0000_s415805" name="Equation" r:id="rId10" imgW="838200" imgH="431800" progId="Equation.3">
                  <p:embed/>
                </p:oleObj>
              </mc:Choice>
              <mc:Fallback>
                <p:oleObj name="Equation" r:id="rId10" imgW="838200" imgH="431800" progId="Equation.3">
                  <p:embed/>
                  <p:pic>
                    <p:nvPicPr>
                      <p:cNvPr id="0" name=""/>
                      <p:cNvPicPr>
                        <a:picLocks noChangeAspect="1" noChangeArrowheads="1"/>
                      </p:cNvPicPr>
                      <p:nvPr/>
                    </p:nvPicPr>
                    <p:blipFill>
                      <a:blip r:embed="rId11"/>
                      <a:srcRect/>
                      <a:stretch>
                        <a:fillRect/>
                      </a:stretch>
                    </p:blipFill>
                    <p:spPr bwMode="auto">
                      <a:xfrm>
                        <a:off x="3905250" y="5122863"/>
                        <a:ext cx="17764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0123" name="Object 8"/>
          <p:cNvGraphicFramePr>
            <a:graphicFrameLocks noChangeAspect="1"/>
          </p:cNvGraphicFramePr>
          <p:nvPr>
            <p:extLst>
              <p:ext uri="{D42A27DB-BD31-4B8C-83A1-F6EECF244321}">
                <p14:modId xmlns:p14="http://schemas.microsoft.com/office/powerpoint/2010/main" val="2466451347"/>
              </p:ext>
            </p:extLst>
          </p:nvPr>
        </p:nvGraphicFramePr>
        <p:xfrm>
          <a:off x="1123950" y="5224463"/>
          <a:ext cx="1776413" cy="915987"/>
        </p:xfrm>
        <a:graphic>
          <a:graphicData uri="http://schemas.openxmlformats.org/presentationml/2006/ole">
            <mc:AlternateContent xmlns:mc="http://schemas.openxmlformats.org/markup-compatibility/2006">
              <mc:Choice xmlns:v="urn:schemas-microsoft-com:vml" Requires="v">
                <p:oleObj spid="_x0000_s415806" name="Equation" r:id="rId12" imgW="838200" imgH="431800" progId="Equation.3">
                  <p:embed/>
                </p:oleObj>
              </mc:Choice>
              <mc:Fallback>
                <p:oleObj name="Equation" r:id="rId12" imgW="838200" imgH="431800" progId="Equation.3">
                  <p:embed/>
                  <p:pic>
                    <p:nvPicPr>
                      <p:cNvPr id="0" name=""/>
                      <p:cNvPicPr>
                        <a:picLocks noChangeAspect="1" noChangeArrowheads="1"/>
                      </p:cNvPicPr>
                      <p:nvPr/>
                    </p:nvPicPr>
                    <p:blipFill>
                      <a:blip r:embed="rId13"/>
                      <a:srcRect/>
                      <a:stretch>
                        <a:fillRect/>
                      </a:stretch>
                    </p:blipFill>
                    <p:spPr bwMode="auto">
                      <a:xfrm>
                        <a:off x="1123950" y="5224463"/>
                        <a:ext cx="17764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0124" name="Object 9"/>
          <p:cNvGraphicFramePr>
            <a:graphicFrameLocks noChangeAspect="1"/>
          </p:cNvGraphicFramePr>
          <p:nvPr>
            <p:extLst>
              <p:ext uri="{D42A27DB-BD31-4B8C-83A1-F6EECF244321}">
                <p14:modId xmlns:p14="http://schemas.microsoft.com/office/powerpoint/2010/main" val="755627099"/>
              </p:ext>
            </p:extLst>
          </p:nvPr>
        </p:nvGraphicFramePr>
        <p:xfrm>
          <a:off x="3905250" y="4081463"/>
          <a:ext cx="1776413" cy="915987"/>
        </p:xfrm>
        <a:graphic>
          <a:graphicData uri="http://schemas.openxmlformats.org/presentationml/2006/ole">
            <mc:AlternateContent xmlns:mc="http://schemas.openxmlformats.org/markup-compatibility/2006">
              <mc:Choice xmlns:v="urn:schemas-microsoft-com:vml" Requires="v">
                <p:oleObj spid="_x0000_s415807" name="Equation" r:id="rId14" imgW="838200" imgH="431800" progId="Equation.3">
                  <p:embed/>
                </p:oleObj>
              </mc:Choice>
              <mc:Fallback>
                <p:oleObj name="Equation" r:id="rId14" imgW="838200" imgH="431800" progId="Equation.3">
                  <p:embed/>
                  <p:pic>
                    <p:nvPicPr>
                      <p:cNvPr id="0" name=""/>
                      <p:cNvPicPr>
                        <a:picLocks noChangeAspect="1" noChangeArrowheads="1"/>
                      </p:cNvPicPr>
                      <p:nvPr/>
                    </p:nvPicPr>
                    <p:blipFill>
                      <a:blip r:embed="rId15"/>
                      <a:srcRect/>
                      <a:stretch>
                        <a:fillRect/>
                      </a:stretch>
                    </p:blipFill>
                    <p:spPr bwMode="auto">
                      <a:xfrm>
                        <a:off x="3905250" y="4081463"/>
                        <a:ext cx="17764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2"/>
          <p:cNvGraphicFramePr>
            <a:graphicFrameLocks noChangeAspect="1"/>
          </p:cNvGraphicFramePr>
          <p:nvPr>
            <p:extLst>
              <p:ext uri="{D42A27DB-BD31-4B8C-83A1-F6EECF244321}">
                <p14:modId xmlns:p14="http://schemas.microsoft.com/office/powerpoint/2010/main" val="2744226953"/>
              </p:ext>
            </p:extLst>
          </p:nvPr>
        </p:nvGraphicFramePr>
        <p:xfrm>
          <a:off x="1267349" y="2466975"/>
          <a:ext cx="1143000" cy="962025"/>
        </p:xfrm>
        <a:graphic>
          <a:graphicData uri="http://schemas.openxmlformats.org/presentationml/2006/ole">
            <mc:AlternateContent xmlns:mc="http://schemas.openxmlformats.org/markup-compatibility/2006">
              <mc:Choice xmlns:v="urn:schemas-microsoft-com:vml" Requires="v">
                <p:oleObj spid="_x0000_s415808" name="Equation" r:id="rId16" imgW="482600" imgH="406400" progId="Equation.3">
                  <p:embed/>
                </p:oleObj>
              </mc:Choice>
              <mc:Fallback>
                <p:oleObj name="Equation" r:id="rId16" imgW="482600" imgH="4064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67349" y="2466975"/>
                        <a:ext cx="11430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6" name="Object 13"/>
          <p:cNvGraphicFramePr>
            <a:graphicFrameLocks noChangeAspect="1"/>
          </p:cNvGraphicFramePr>
          <p:nvPr>
            <p:extLst>
              <p:ext uri="{D42A27DB-BD31-4B8C-83A1-F6EECF244321}">
                <p14:modId xmlns:p14="http://schemas.microsoft.com/office/powerpoint/2010/main" val="2308748277"/>
              </p:ext>
            </p:extLst>
          </p:nvPr>
        </p:nvGraphicFramePr>
        <p:xfrm>
          <a:off x="3953932" y="933450"/>
          <a:ext cx="3363913" cy="1025525"/>
        </p:xfrm>
        <a:graphic>
          <a:graphicData uri="http://schemas.openxmlformats.org/presentationml/2006/ole">
            <mc:AlternateContent xmlns:mc="http://schemas.openxmlformats.org/markup-compatibility/2006">
              <mc:Choice xmlns:v="urn:schemas-microsoft-com:vml" Requires="v">
                <p:oleObj spid="_x0000_s415809" name="Equation" r:id="rId18" imgW="1333500" imgH="406400" progId="Equation.3">
                  <p:embed/>
                </p:oleObj>
              </mc:Choice>
              <mc:Fallback>
                <p:oleObj name="Equation" r:id="rId18" imgW="1333500" imgH="4064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53932" y="933450"/>
                        <a:ext cx="3363913"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74331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13150</TotalTime>
  <Words>1433</Words>
  <Application>Microsoft Macintosh PowerPoint</Application>
  <PresentationFormat>On-screen Show (4:3)</PresentationFormat>
  <Paragraphs>263</Paragraphs>
  <Slides>16</Slides>
  <Notes>16</Notes>
  <HiddenSlides>1</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16</vt:i4>
      </vt:variant>
    </vt:vector>
  </HeadingPairs>
  <TitlesOfParts>
    <vt:vector size="20" baseType="lpstr">
      <vt:lpstr>Blank Presentation</vt:lpstr>
      <vt:lpstr>Equation</vt:lpstr>
      <vt:lpstr>Picture</vt:lpstr>
      <vt:lpstr>Microsoft Word 97 - 2004 Document</vt:lpstr>
      <vt:lpstr>BIOT SAVART LAW</vt:lpstr>
      <vt:lpstr>Class Activities:  Biot Savart</vt:lpstr>
      <vt:lpstr>To find the magnetic field B at P due to a current-carrying wire we use the Biot-Savart law,    </vt:lpstr>
      <vt:lpstr>To find the magnetic field B at P due to a current-carrying wire we use the Biot-Savart law,    </vt:lpstr>
      <vt:lpstr>To find the magnetic field B at P due to a current-carrying wire we use the Biot-Savart law,    </vt:lpstr>
      <vt:lpstr>To find the magnetic field B due to a current-carrying wire, below, we use the Biot-Savart law,    </vt:lpstr>
      <vt:lpstr>To find the magnetic field B due to a current-carrying wire, below, we use the Biot-Savart law,    </vt:lpstr>
      <vt:lpstr>To find the magnetic field B due to a current-carrying wire, below, we use the Biot-Savart law,    </vt:lpstr>
      <vt:lpstr>To find the magnetic field B due to a current-carrying wire, below, we use the Biot-Savart law,    </vt:lpstr>
      <vt:lpstr>What is B at the point shown?</vt:lpstr>
      <vt:lpstr>What do you expect for direction of B(P)?</vt:lpstr>
      <vt:lpstr>PowerPoint Presentation</vt:lpstr>
      <vt:lpstr>To find the magnetic field B due to a current-carrying loop, we use the Biot-Savart law,    </vt:lpstr>
      <vt:lpstr>To find the magnetic field B due to a current-carrying loop, we use the Biot-Savart law,    </vt:lpstr>
      <vt:lpstr>Consider the B-field a distance z from a current sheet in the z = 0 plane:</vt:lpstr>
      <vt:lpstr>Here is the integral expression for the B-field a distance z from a current sheet in the z = 0 plane:</vt:lpstr>
    </vt:vector>
  </TitlesOfParts>
  <Company>CU Boulder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Stephanie Chasteen</dc:creator>
  <cp:lastModifiedBy>STEVEN POLLOCK</cp:lastModifiedBy>
  <cp:revision>290</cp:revision>
  <cp:lastPrinted>2013-03-18T20:38:06Z</cp:lastPrinted>
  <dcterms:created xsi:type="dcterms:W3CDTF">2007-10-23T21:56:36Z</dcterms:created>
  <dcterms:modified xsi:type="dcterms:W3CDTF">2013-05-16T04:24:53Z</dcterms:modified>
</cp:coreProperties>
</file>