
<file path=[Content_Types].xml><?xml version="1.0" encoding="utf-8"?>
<Types xmlns="http://schemas.openxmlformats.org/package/2006/content-types">
  <Default Extension="xml" ContentType="application/xml"/>
  <Default Extension="doc" ContentType="application/msword"/>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wmf" ContentType="image/x-wm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9.xml" ContentType="application/vnd.openxmlformats-officedocument.presentationml.notesSlide+xml"/>
  <Override PartName="/ppt/embeddings/oleObject10.bin" ContentType="application/vnd.openxmlformats-officedocument.oleObject"/>
  <Override PartName="/ppt/notesSlides/notesSlide10.xml" ContentType="application/vnd.openxmlformats-officedocument.presentationml.notesSlide+xml"/>
  <Override PartName="/ppt/embeddings/oleObject11.bin" ContentType="application/vnd.openxmlformats-officedocument.oleObject"/>
  <Override PartName="/ppt/notesSlides/notesSlide11.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4.bin" ContentType="application/vnd.openxmlformats-officedocument.oleObject"/>
  <Override PartName="/ppt/notesSlides/notesSlide15.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7.bin" ContentType="application/vnd.openxmlformats-officedocument.oleObject"/>
  <Override PartName="/ppt/notesSlides/notesSlide21.xml" ContentType="application/vnd.openxmlformats-officedocument.presentationml.notesSlide+xml"/>
  <Override PartName="/ppt/embeddings/oleObject18.bin" ContentType="application/vnd.openxmlformats-officedocument.oleObject"/>
  <Override PartName="/ppt/notesSlides/notesSlide22.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23.xml" ContentType="application/vnd.openxmlformats-officedocument.presentationml.notesSlide+xml"/>
  <Override PartName="/ppt/embeddings/Microsoft_Equation3.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29.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notesSlides/notesSlide30.xml" ContentType="application/vnd.openxmlformats-officedocument.presentationml.notesSlide+xml"/>
  <Override PartName="/ppt/embeddings/Microsoft_Equation4.bin" ContentType="application/vnd.openxmlformats-officedocument.oleObject"/>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624" r:id="rId2"/>
    <p:sldId id="625" r:id="rId3"/>
    <p:sldId id="626" r:id="rId4"/>
    <p:sldId id="627" r:id="rId5"/>
    <p:sldId id="628" r:id="rId6"/>
    <p:sldId id="629" r:id="rId7"/>
    <p:sldId id="630" r:id="rId8"/>
    <p:sldId id="542" r:id="rId9"/>
    <p:sldId id="550" r:id="rId10"/>
    <p:sldId id="553" r:id="rId11"/>
    <p:sldId id="554" r:id="rId12"/>
    <p:sldId id="556" r:id="rId13"/>
    <p:sldId id="557" r:id="rId14"/>
    <p:sldId id="558" r:id="rId15"/>
    <p:sldId id="568" r:id="rId16"/>
    <p:sldId id="572" r:id="rId17"/>
    <p:sldId id="573" r:id="rId18"/>
    <p:sldId id="574" r:id="rId19"/>
    <p:sldId id="575" r:id="rId20"/>
    <p:sldId id="576" r:id="rId21"/>
    <p:sldId id="577" r:id="rId22"/>
    <p:sldId id="578" r:id="rId23"/>
    <p:sldId id="633" r:id="rId24"/>
    <p:sldId id="634" r:id="rId25"/>
    <p:sldId id="579" r:id="rId26"/>
    <p:sldId id="569" r:id="rId27"/>
    <p:sldId id="632" r:id="rId28"/>
    <p:sldId id="602" r:id="rId29"/>
    <p:sldId id="603" r:id="rId30"/>
    <p:sldId id="635" r:id="rId31"/>
    <p:sldId id="604"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67735" autoAdjust="0"/>
  </p:normalViewPr>
  <p:slideViewPr>
    <p:cSldViewPr snapToGrid="0">
      <p:cViewPr>
        <p:scale>
          <a:sx n="75" d="100"/>
          <a:sy n="75" d="100"/>
        </p:scale>
        <p:origin x="-1704"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716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5" Type="http://schemas.openxmlformats.org/officeDocument/2006/relationships/image" Target="../media/image34.wmf"/><Relationship Id="rId1" Type="http://schemas.openxmlformats.org/officeDocument/2006/relationships/image" Target="../media/image30.wmf"/><Relationship Id="rId2"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emf"/><Relationship Id="rId3"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B5162E-5E0C-8C4E-B94C-0B765C061F95}" type="datetimeFigureOut">
              <a:rPr lang="en-US" smtClean="0"/>
              <a:t>5/16/13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E60D8-A887-B449-9C01-F090D2457F27}" type="slidenum">
              <a:rPr lang="en-US" smtClean="0"/>
              <a:t>‹#›</a:t>
            </a:fld>
            <a:endParaRPr lang="en-US"/>
          </a:p>
        </p:txBody>
      </p:sp>
    </p:spTree>
    <p:extLst>
      <p:ext uri="{BB962C8B-B14F-4D97-AF65-F5344CB8AC3E}">
        <p14:creationId xmlns:p14="http://schemas.microsoft.com/office/powerpoint/2010/main" val="25084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305470-970B-4848-A7B7-CC72DBBCEDEB}" type="slidenum">
              <a:rPr lang="en-US"/>
              <a:pPr/>
              <a:t>‹#›</a:t>
            </a:fld>
            <a:endParaRPr lang="en-US"/>
          </a:p>
        </p:txBody>
      </p:sp>
    </p:spTree>
    <p:extLst>
      <p:ext uri="{BB962C8B-B14F-4D97-AF65-F5344CB8AC3E}">
        <p14:creationId xmlns:p14="http://schemas.microsoft.com/office/powerpoint/2010/main" val="158823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asee.org/conferences/v2Search.cf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www.asee.org/conferences/v2Search.cfm"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asee.org/conferences/v2Search.cf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WRITTEN BY: Steven Pollock (CU-Boulder)</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AD049B35-8C21-C14A-8EA0-615627751CAB}" type="slidenum">
              <a:rPr lang="en-US" sz="1200" b="0"/>
              <a:pPr/>
              <a:t>1</a:t>
            </a:fld>
            <a:endParaRPr lang="en-US" sz="1200"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026"/>
          <p:cNvSpPr>
            <a:spLocks noGrp="1" noRot="1" noChangeAspect="1" noChangeArrowheads="1" noTextEdit="1"/>
          </p:cNvSpPr>
          <p:nvPr>
            <p:ph type="sldImg"/>
          </p:nvPr>
        </p:nvSpPr>
        <p:spPr>
          <a:solidFill>
            <a:srgbClr val="FFFFFF"/>
          </a:solidFill>
          <a:ln/>
        </p:spPr>
      </p:sp>
      <p:sp>
        <p:nvSpPr>
          <p:cNvPr id="123906"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ヒラギノ角ゴ Pro W3" charset="0"/>
                <a:cs typeface="ヒラギノ角ゴ Pro W3" charset="0"/>
              </a:rPr>
              <a:t>Used with Tutorial?? (Which one?)  </a:t>
            </a: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a:t>
            </a: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33</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[[26%]] </a:t>
            </a:r>
            <a:r>
              <a:rPr lang="en-US" dirty="0">
                <a:ea typeface="ヒラギノ角ゴ Pro W3" charset="0"/>
                <a:cs typeface="ヒラギノ角ゴ Pro W3" charset="0"/>
              </a:rPr>
              <a:t>58% 16% 0% 0%  (SPRING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[42%]] </a:t>
            </a:r>
            <a:r>
              <a:rPr lang="en-US" dirty="0">
                <a:ea typeface="ヒラギノ角ゴ Pro W3" charset="0"/>
                <a:cs typeface="ヒラギノ角ゴ Pro W3" charset="0"/>
              </a:rPr>
              <a:t>54% 4% 0%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[83]]</a:t>
            </a:r>
            <a:r>
              <a:rPr lang="en-US" b="0" dirty="0" smtClean="0">
                <a:ea typeface="ヒラギノ角ゴ Pro W3" charset="0"/>
                <a:cs typeface="ヒラギノ角ゴ Pro W3" charset="0"/>
              </a:rPr>
              <a:t> 13, 0, 2, 2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25% A, 60% for B, rest for C. Good discussion, lots of ways to think about this. "Paddlewheel" argument, use front flyleaf to take curl of B0 </a:t>
            </a:r>
            <a:r>
              <a:rPr lang="en-US" dirty="0" err="1">
                <a:ea typeface="ヒラギノ角ゴ Pro W3" charset="0"/>
                <a:cs typeface="ヒラギノ角ゴ Pro W3" charset="0"/>
              </a:rPr>
              <a:t>phihat</a:t>
            </a:r>
            <a:r>
              <a:rPr lang="en-US" dirty="0">
                <a:ea typeface="ヒラギノ角ゴ Pro W3" charset="0"/>
                <a:cs typeface="ヒラギノ角ゴ Pro W3" charset="0"/>
              </a:rPr>
              <a:t>, or the next slide...  Answer is A, yes. If I consider the loop (which appears in the next slide), the line integral around the loop is manifestly NOT zero (B has same magnitude everywhere, but length is bigger on the outer path). Nonzero line integral means I(enclosed) must be nonzero.   -SJP</a:t>
            </a:r>
            <a:endParaRPr lang="en-US" b="1"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26"/>
          <p:cNvSpPr>
            <a:spLocks noGrp="1" noRot="1" noChangeAspect="1" noChangeArrowheads="1" noTextEdit="1"/>
          </p:cNvSpPr>
          <p:nvPr>
            <p:ph type="sldImg"/>
          </p:nvPr>
        </p:nvSpPr>
        <p:spPr>
          <a:solidFill>
            <a:srgbClr val="FFFFFF"/>
          </a:solidFill>
          <a:ln/>
        </p:spPr>
      </p:sp>
      <p:sp>
        <p:nvSpPr>
          <p:cNvPr id="125954"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11, Lecture 28)  (Skipped in Sp08)</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[[74%]]</a:t>
            </a:r>
            <a:r>
              <a:rPr lang="en-US" dirty="0">
                <a:ea typeface="ヒラギノ角ゴ Pro W3" charset="0"/>
                <a:cs typeface="ヒラギノ角ゴ Pro W3" charset="0"/>
              </a:rPr>
              <a:t> 26% 0% 0% 0% </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Answer is A, yes. If I consider the loop (which appears), the line integral around the loop is manifestly NOT zero (B has same magnitude everywhere, but length is bigger on the outer path). Nonzero line integral means I(enclosed) must be nonzero.  -SJP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solidFill>
            <a:srgbClr val="FFFFFF"/>
          </a:solidFill>
          <a:ln/>
        </p:spPr>
      </p:sp>
      <p:sp>
        <p:nvSpPr>
          <p:cNvPr id="12800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ヒラギノ角ゴ Pro W3" charset="0"/>
                <a:cs typeface="ヒラギノ角ゴ Pro W3" charset="0"/>
              </a:rPr>
              <a:t>CORRECT ANSWER:  C</a:t>
            </a:r>
          </a:p>
          <a:p>
            <a:pPr eaLnBrk="1" hangingPunct="1"/>
            <a:r>
              <a:rPr lang="en-US">
                <a:ea typeface="ヒラギノ角ゴ Pro W3" charset="0"/>
                <a:cs typeface="ヒラギノ角ゴ Pro W3" charset="0"/>
              </a:rPr>
              <a:t>USED IN:  </a:t>
            </a:r>
          </a:p>
          <a:p>
            <a:pPr eaLnBrk="1" hangingPunct="1"/>
            <a:r>
              <a:rPr lang="en-US">
                <a:ea typeface="ヒラギノ角ゴ Pro W3" charset="0"/>
                <a:cs typeface="ヒラギノ角ゴ Pro W3" charset="0"/>
              </a:rPr>
              <a:t>LECTURE NUMBER:   Skipped</a:t>
            </a:r>
          </a:p>
          <a:p>
            <a:pPr eaLnBrk="1" hangingPunct="1"/>
            <a:r>
              <a:rPr lang="en-US">
                <a:ea typeface="ヒラギノ角ゴ Pro W3" charset="0"/>
                <a:cs typeface="ヒラギノ角ゴ Pro W3" charset="0"/>
              </a:rPr>
              <a:t>STUDENT RESPONSES:  n/a</a:t>
            </a:r>
          </a:p>
          <a:p>
            <a:r>
              <a:rPr lang="en-US" b="1">
                <a:ea typeface="ヒラギノ角ゴ Pro W3" charset="0"/>
                <a:cs typeface="ヒラギノ角ゴ Pro W3" charset="0"/>
              </a:rPr>
              <a:t>INSTRUCTOR NOTES:   </a:t>
            </a:r>
            <a:r>
              <a:rPr lang="en-US">
                <a:ea typeface="ヒラギノ角ゴ Pro W3" charset="0"/>
                <a:cs typeface="ヒラギノ角ゴ Pro W3" charset="0"/>
              </a:rPr>
              <a:t>No time.   Answer is C.  If the field drops EXACTLY as 1/s (which it looks like it might, from the picture, but I can</a:t>
            </a:r>
            <a:r>
              <a:rPr lang="ja-JP" altLang="en-US">
                <a:ea typeface="ヒラギノ角ゴ Pro W3" charset="0"/>
                <a:cs typeface="ヒラギノ角ゴ Pro W3" charset="0"/>
              </a:rPr>
              <a:t>’</a:t>
            </a:r>
            <a:r>
              <a:rPr lang="en-US" altLang="ja-JP">
                <a:ea typeface="ヒラギノ角ゴ Pro W3" charset="0"/>
                <a:cs typeface="ヒラギノ角ゴ Pro W3" charset="0"/>
              </a:rPr>
              <a:t>t tell for sure), then that</a:t>
            </a:r>
            <a:r>
              <a:rPr lang="ja-JP" altLang="en-US">
                <a:ea typeface="ヒラギノ角ゴ Pro W3" charset="0"/>
                <a:cs typeface="ヒラギノ角ゴ Pro W3" charset="0"/>
              </a:rPr>
              <a:t>’</a:t>
            </a:r>
            <a:r>
              <a:rPr lang="en-US" altLang="ja-JP">
                <a:ea typeface="ヒラギノ角ゴ Pro W3" charset="0"/>
                <a:cs typeface="ヒラギノ角ゴ Pro W3" charset="0"/>
              </a:rPr>
              <a:t>s a curl free field!   (Curl looks like 1/s d/ds (s B_phi)), so if B is azimuthal but goes exactly like 1/s, then it has no curl) So it</a:t>
            </a:r>
            <a:r>
              <a:rPr lang="ja-JP" altLang="en-US">
                <a:ea typeface="ヒラギノ角ゴ Pro W3" charset="0"/>
                <a:cs typeface="ヒラギノ角ゴ Pro W3" charset="0"/>
              </a:rPr>
              <a:t>’</a:t>
            </a:r>
            <a:r>
              <a:rPr lang="en-US" altLang="ja-JP">
                <a:ea typeface="ヒラギノ角ゴ Pro W3" charset="0"/>
                <a:cs typeface="ヒラギノ角ゴ Pro W3" charset="0"/>
              </a:rPr>
              <a:t>s hard to tell - the picture is compatible with e.g. a current running into the page just in a wire at the </a:t>
            </a:r>
            <a:r>
              <a:rPr lang="ja-JP" altLang="en-US">
                <a:ea typeface="ヒラギノ角ゴ Pro W3" charset="0"/>
                <a:cs typeface="ヒラギノ角ゴ Pro W3" charset="0"/>
              </a:rPr>
              <a:t>“</a:t>
            </a:r>
            <a:r>
              <a:rPr lang="en-US" altLang="ja-JP">
                <a:ea typeface="ヒラギノ角ゴ Pro W3" charset="0"/>
                <a:cs typeface="ヒラギノ角ゴ Pro W3" charset="0"/>
              </a:rPr>
              <a:t>center of those circles</a:t>
            </a:r>
            <a:r>
              <a:rPr lang="ja-JP" altLang="en-US">
                <a:ea typeface="ヒラギノ角ゴ Pro W3" charset="0"/>
                <a:cs typeface="ヒラギノ角ゴ Pro W3" charset="0"/>
              </a:rPr>
              <a:t>”</a:t>
            </a:r>
            <a:r>
              <a:rPr lang="en-US" altLang="ja-JP">
                <a:ea typeface="ヒラギノ角ゴ Pro W3" charset="0"/>
                <a:cs typeface="ヒラギノ角ゴ Pro W3" charset="0"/>
              </a:rPr>
              <a:t>, which would mean J is localized and is ZERO in the red-dashed region.</a:t>
            </a:r>
          </a:p>
          <a:p>
            <a:r>
              <a:rPr lang="en-US">
                <a:ea typeface="ヒラギノ角ゴ Pro W3" charset="0"/>
                <a:cs typeface="ヒラギノ角ゴ Pro W3" charset="0"/>
              </a:rPr>
              <a:t>On the other hand, if the dependence is anything BUT 1/s, then        -SJP</a:t>
            </a:r>
            <a:endParaRPr lang="en-US" b="1">
              <a:ea typeface="ヒラギノ角ゴ Pro W3" charset="0"/>
              <a:cs typeface="ヒラギノ角ゴ Pro W3" charset="0"/>
            </a:endParaRPr>
          </a:p>
          <a:p>
            <a:r>
              <a:rPr lang="en-US">
                <a:ea typeface="ヒラギノ角ゴ Pro W3" charset="0"/>
                <a:cs typeface="ヒラギノ角ゴ Pro W3" charset="0"/>
              </a:rPr>
              <a:t>WRITTEN BY: Steven Pollock (CU-Boulder)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solidFill>
            <a:srgbClr val="FFFFFF"/>
          </a:solidFill>
          <a:ln/>
        </p:spPr>
      </p:sp>
      <p:sp>
        <p:nvSpPr>
          <p:cNvPr id="130050"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Skipped in 13</a:t>
            </a: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D</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11, Lecture 28), Pollock (33)</a:t>
            </a:r>
          </a:p>
          <a:p>
            <a:pPr eaLnBrk="1" hangingPunct="1"/>
            <a:r>
              <a:rPr lang="en-US" dirty="0">
                <a:ea typeface="ヒラギノ角ゴ Pro W3" charset="0"/>
                <a:cs typeface="ヒラギノ角ゴ Pro W3" charset="0"/>
              </a:rPr>
              <a:t>STUDENT RESPONSES:      0% 4% 0% </a:t>
            </a:r>
            <a:r>
              <a:rPr lang="en-US" b="1" dirty="0">
                <a:ea typeface="ヒラギノ角ゴ Pro W3" charset="0"/>
                <a:cs typeface="ヒラギノ角ゴ Pro W3" charset="0"/>
              </a:rPr>
              <a:t>[[96%]] </a:t>
            </a:r>
            <a:r>
              <a:rPr lang="en-US" dirty="0">
                <a:ea typeface="ヒラギノ角ゴ Pro W3" charset="0"/>
                <a:cs typeface="ヒラギノ角ゴ Pro W3" charset="0"/>
              </a:rPr>
              <a:t>0%  (FALL 08)</a:t>
            </a:r>
          </a:p>
          <a:p>
            <a:pPr eaLnBrk="1" hangingPunct="1"/>
            <a:r>
              <a:rPr lang="en-US" dirty="0">
                <a:ea typeface="ヒラギノ角ゴ Pro W3" charset="0"/>
                <a:cs typeface="ヒラギノ角ゴ Pro W3" charset="0"/>
              </a:rPr>
              <a:t>		0% 0% 6%  </a:t>
            </a:r>
            <a:r>
              <a:rPr lang="en-US" b="1" dirty="0">
                <a:ea typeface="ヒラギノ角ゴ Pro W3" charset="0"/>
                <a:cs typeface="ヒラギノ角ゴ Pro W3" charset="0"/>
              </a:rPr>
              <a:t>[[94%]] </a:t>
            </a:r>
            <a:r>
              <a:rPr lang="en-US" dirty="0">
                <a:ea typeface="ヒラギノ角ゴ Pro W3" charset="0"/>
                <a:cs typeface="ヒラギノ角ゴ Pro W3" charset="0"/>
              </a:rPr>
              <a:t>0%    (SPRING 08)</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Start of class. 94% got it. (I told them "if more than one violates Maxwell, pick the one which offends you the most") C got one vote. Although it's clearly easy for them, it was useful to discuss e.g. what CURRENT was needed for A (someone thought two magnets off to the sides could do it) C might be possible with currents only outside the region (probably need more info). E is fun because they thought it was the field from a wire, but it's not (field is not dropping off like 1/r) So, lots to talk about. I</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m going to argue that D is the ONLY one which is not possible. (Magnetic monopole). A could occur if you have a sheet of charge around the top/middle heading away from you, E requires a wire heading away from you.  -SJP</a:t>
            </a:r>
            <a:endParaRPr lang="en-US" altLang="ja-JP"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a:t>
            </a:r>
            <a:r>
              <a:rPr lang="en-US" dirty="0" err="1">
                <a:latin typeface="Helvetica" charset="0"/>
                <a:ea typeface="ヒラギノ角ゴ Pro W3" charset="0"/>
                <a:cs typeface="ヒラギノ角ゴ Pro W3" charset="0"/>
              </a:rPr>
              <a:t>Chandralekha</a:t>
            </a:r>
            <a:r>
              <a:rPr lang="en-US" dirty="0">
                <a:latin typeface="Helvetica" charset="0"/>
                <a:ea typeface="ヒラギノ角ゴ Pro W3" charset="0"/>
                <a:cs typeface="ヒラギノ角ゴ Pro W3" charset="0"/>
              </a:rPr>
              <a:t> Singh. </a:t>
            </a:r>
            <a:r>
              <a:rPr lang="en-US" dirty="0">
                <a:solidFill>
                  <a:srgbClr val="2350AB"/>
                </a:solidFill>
                <a:latin typeface="Helvetica" charset="0"/>
                <a:ea typeface="ヒラギノ角ゴ Pro W3" charset="0"/>
                <a:cs typeface="ヒラギノ角ゴ Pro W3" charset="0"/>
              </a:rPr>
              <a:t>Improving students' understanding of magnetism, C. </a:t>
            </a:r>
            <a:r>
              <a:rPr lang="en-US" dirty="0" err="1">
                <a:solidFill>
                  <a:srgbClr val="2350AB"/>
                </a:solidFill>
                <a:latin typeface="Helvetica" charset="0"/>
                <a:ea typeface="ヒラギノ角ゴ Pro W3" charset="0"/>
                <a:cs typeface="ヒラギノ角ゴ Pro W3" charset="0"/>
              </a:rPr>
              <a:t>Singh,Proceedings</a:t>
            </a:r>
            <a:r>
              <a:rPr lang="en-US" dirty="0">
                <a:solidFill>
                  <a:srgbClr val="2350AB"/>
                </a:solidFill>
                <a:latin typeface="Helvetica" charset="0"/>
                <a:ea typeface="ヒラギノ角ゴ Pro W3" charset="0"/>
                <a:cs typeface="ヒラギノ角ゴ Pro W3" charset="0"/>
              </a:rPr>
              <a:t> of the Annual Conference of the American Society </a:t>
            </a:r>
            <a:r>
              <a:rPr lang="en-US" dirty="0" err="1">
                <a:solidFill>
                  <a:srgbClr val="2350AB"/>
                </a:solidFill>
                <a:latin typeface="Helvetica" charset="0"/>
                <a:ea typeface="ヒラギノ角ゴ Pro W3" charset="0"/>
                <a:cs typeface="ヒラギノ角ゴ Pro W3" charset="0"/>
              </a:rPr>
              <a:t>forEngineering</a:t>
            </a:r>
            <a:r>
              <a:rPr lang="en-US" dirty="0">
                <a:solidFill>
                  <a:srgbClr val="2350AB"/>
                </a:solidFill>
                <a:latin typeface="Helvetica" charset="0"/>
                <a:ea typeface="ヒラギノ角ゴ Pro W3" charset="0"/>
                <a:cs typeface="ヒラギノ角ゴ Pro W3" charset="0"/>
              </a:rPr>
              <a:t> Education (ASEE), AC 2008-90, 1-16, (2008):  </a:t>
            </a:r>
            <a:r>
              <a:rPr lang="en-US" u="sng" dirty="0">
                <a:solidFill>
                  <a:srgbClr val="2350AB"/>
                </a:solidFill>
                <a:latin typeface="Helvetica" charset="0"/>
                <a:ea typeface="ヒラギノ角ゴ Pro W3" charset="0"/>
                <a:cs typeface="ヒラギノ角ゴ Pro W3" charset="0"/>
                <a:hlinkClick r:id="rId3"/>
              </a:rPr>
              <a:t>http://www.asee.org/conferences/v2Search.cfm</a:t>
            </a:r>
            <a:endParaRPr lang="en-US" u="sng" dirty="0">
              <a:solidFill>
                <a:srgbClr val="2350AB"/>
              </a:solidFill>
              <a:latin typeface="Helvetica" charset="0"/>
              <a:ea typeface="ヒラギノ角ゴ Pro W3" charset="0"/>
              <a:cs typeface="ヒラギノ角ゴ Pro W3" charset="0"/>
            </a:endParaRPr>
          </a:p>
        </p:txBody>
      </p:sp>
      <p:sp>
        <p:nvSpPr>
          <p:cNvPr id="13005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7294FE11-4450-BF49-ACF8-D4368FBF8360}" type="slidenum">
              <a:rPr lang="en-US" sz="1200" b="0"/>
              <a:pPr algn="r"/>
              <a:t>13</a:t>
            </a:fld>
            <a:endParaRPr 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ヒラギノ角ゴ Pro W3" charset="0"/>
                <a:cs typeface="ヒラギノ角ゴ Pro W3" charset="0"/>
              </a:rPr>
              <a:t>Skipped in ‘13</a:t>
            </a: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11, Lecture 29), Pollock (32)</a:t>
            </a:r>
          </a:p>
          <a:p>
            <a:pPr eaLnBrk="1" hangingPunct="1"/>
            <a:r>
              <a:rPr lang="en-US" dirty="0">
                <a:ea typeface="ヒラギノ角ゴ Pro W3" charset="0"/>
                <a:cs typeface="ヒラギノ角ゴ Pro W3" charset="0"/>
              </a:rPr>
              <a:t>STUDENT RESPONSES: 	0% </a:t>
            </a:r>
            <a:r>
              <a:rPr lang="en-US" b="1" dirty="0">
                <a:ea typeface="ヒラギノ角ゴ Pro W3" charset="0"/>
                <a:cs typeface="ヒラギノ角ゴ Pro W3" charset="0"/>
              </a:rPr>
              <a:t>[[98%]]</a:t>
            </a:r>
            <a:r>
              <a:rPr lang="en-US" dirty="0">
                <a:ea typeface="ヒラギノ角ゴ Pro W3" charset="0"/>
                <a:cs typeface="ヒラギノ角ゴ Pro W3" charset="0"/>
              </a:rPr>
              <a:t> 2% 0% 0%  (FALL 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53</a:t>
            </a:r>
            <a:r>
              <a:rPr lang="en-US" dirty="0">
                <a:ea typeface="ヒラギノ角ゴ Pro W3" charset="0"/>
                <a:cs typeface="ヒラギノ角ゴ Pro W3" charset="0"/>
              </a:rPr>
              <a:t>%  </a:t>
            </a:r>
            <a:r>
              <a:rPr lang="en-US" b="1" dirty="0">
                <a:ea typeface="ヒラギノ角ゴ Pro W3" charset="0"/>
                <a:cs typeface="ヒラギノ角ゴ Pro W3" charset="0"/>
              </a:rPr>
              <a:t>[[47%]] </a:t>
            </a:r>
            <a:r>
              <a:rPr lang="en-US" dirty="0">
                <a:ea typeface="ヒラギノ角ゴ Pro W3" charset="0"/>
                <a:cs typeface="ヒラギノ角ゴ Pro W3" charset="0"/>
              </a:rPr>
              <a:t>0% 0% 0%   (SPRING 08)</a:t>
            </a:r>
          </a:p>
          <a:p>
            <a:pPr eaLnBrk="1" hangingPunct="1"/>
            <a:r>
              <a:rPr lang="en-US" dirty="0">
                <a:ea typeface="ヒラギノ角ゴ Pro W3" charset="0"/>
                <a:cs typeface="ヒラギノ角ゴ Pro W3" charset="0"/>
              </a:rPr>
              <a:t>		34% </a:t>
            </a:r>
            <a:r>
              <a:rPr lang="en-US" b="1" dirty="0">
                <a:ea typeface="ヒラギノ角ゴ Pro W3" charset="0"/>
                <a:cs typeface="ヒラギノ角ゴ Pro W3" charset="0"/>
              </a:rPr>
              <a:t>[[66%]]</a:t>
            </a:r>
            <a:r>
              <a:rPr lang="en-US" dirty="0">
                <a:ea typeface="ヒラギノ角ゴ Pro W3" charset="0"/>
                <a:cs typeface="ヒラギノ角ゴ Pro W3" charset="0"/>
              </a:rPr>
              <a:t> 0% 0% 0%  (FALL 2009)</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(Also asked them for the sign/direction of the current, if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nonzero.) </a:t>
            </a:r>
          </a:p>
          <a:p>
            <a:pPr eaLnBrk="1" hangingPunct="1"/>
            <a:r>
              <a:rPr lang="en-US" dirty="0">
                <a:ea typeface="ヒラギノ角ゴ Pro W3" charset="0"/>
                <a:cs typeface="ヒラギノ角ゴ Pro W3" charset="0"/>
              </a:rPr>
              <a:t> Almost perfect 50/50 split between A and B IN SP08 (There was some confusion about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what causes what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 student wanted to know where would the current from from, does the B field produce it?? Interesting!) </a:t>
            </a:r>
          </a:p>
          <a:p>
            <a:pPr eaLnBrk="1" hangingPunct="1"/>
            <a:r>
              <a:rPr lang="en-US" dirty="0">
                <a:ea typeface="ヒラギノ角ゴ Pro W3" charset="0"/>
                <a:cs typeface="ヒラギノ角ゴ Pro W3" charset="0"/>
              </a:rPr>
              <a:t>Not sure why so many voted A, some </a:t>
            </a:r>
            <a:r>
              <a:rPr lang="en-US" dirty="0" err="1">
                <a:ea typeface="ヒラギノ角ゴ Pro W3" charset="0"/>
                <a:cs typeface="ヒラギノ角ゴ Pro W3" charset="0"/>
              </a:rPr>
              <a:t>didn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notice the contributions on the top and bottom of the loop, some were confusing these arrows with E arrows. A very good student wanted to know if </a:t>
            </a:r>
            <a:r>
              <a:rPr lang="en-US" altLang="ja-JP" dirty="0" err="1">
                <a:ea typeface="ヒラギノ角ゴ Pro W3" charset="0"/>
                <a:cs typeface="ヒラギノ角ゴ Pro W3" charset="0"/>
              </a:rPr>
              <a:t>I_through</a:t>
            </a:r>
            <a:r>
              <a:rPr lang="en-US" altLang="ja-JP" dirty="0">
                <a:ea typeface="ヒラギノ角ゴ Pro W3" charset="0"/>
                <a:cs typeface="ヒラギノ角ゴ Pro W3" charset="0"/>
              </a:rPr>
              <a:t> is the same as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flux</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a:t>
            </a:r>
            <a:r>
              <a:rPr lang="en-US" altLang="ja-JP" dirty="0" err="1">
                <a:ea typeface="ヒラギノ角ゴ Pro W3" charset="0"/>
                <a:cs typeface="ヒラギノ角ゴ Pro W3" charset="0"/>
              </a:rPr>
              <a:t>interting</a:t>
            </a:r>
            <a:r>
              <a:rPr lang="en-US" altLang="ja-JP" dirty="0">
                <a:ea typeface="ヒラギノ角ゴ Pro W3" charset="0"/>
                <a:cs typeface="ヒラギノ角ゴ Pro W3" charset="0"/>
              </a:rPr>
              <a:t>,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J </a:t>
            </a:r>
            <a:r>
              <a:rPr lang="en-US" altLang="ja-JP" dirty="0" err="1">
                <a:ea typeface="ヒラギノ角ゴ Pro W3" charset="0"/>
                <a:cs typeface="ヒラギノ角ゴ Pro W3" charset="0"/>
              </a:rPr>
              <a:t>dotdA</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is flux ,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the flux of the electric CURRENT density, but we had been using flux in this class for flux of a field (E or, soon, B). Anyway, this was a good discussion, about notation and the difference between CURRENT and E field, which it turned out he was confused about (and I think is still a difficulty for some students).  </a:t>
            </a:r>
          </a:p>
          <a:p>
            <a:pPr eaLnBrk="1" hangingPunct="1"/>
            <a:r>
              <a:rPr lang="en-US" dirty="0">
                <a:ea typeface="ヒラギノ角ゴ Pro W3" charset="0"/>
                <a:cs typeface="ヒラギノ角ゴ Pro W3" charset="0"/>
              </a:rPr>
              <a:t>Correct answer is B, the curl of this B is -A </a:t>
            </a:r>
            <a:r>
              <a:rPr lang="en-US" dirty="0" err="1">
                <a:ea typeface="ヒラギノ角ゴ Pro W3" charset="0"/>
                <a:cs typeface="ヒラギノ角ゴ Pro W3" charset="0"/>
              </a:rPr>
              <a:t>zhat</a:t>
            </a:r>
            <a:r>
              <a:rPr lang="en-US" dirty="0">
                <a:ea typeface="ヒラギノ角ゴ Pro W3" charset="0"/>
                <a:cs typeface="ヒラギノ角ゴ Pro W3" charset="0"/>
              </a:rPr>
              <a:t>, so there is a uniform J INTO the page.  Can also integrate around that loop, and note the upper line contributes more than the lower, so integral is nonzero, so nonzero current enters.   -SJP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A  (I changed E from “Something</a:t>
            </a:r>
            <a:r>
              <a:rPr lang="en-US" baseline="0" dirty="0" smtClean="0">
                <a:ea typeface="ヒラギノ角ゴ Pro W3" charset="0"/>
                <a:cs typeface="ヒラギノ角ゴ Pro W3" charset="0"/>
              </a:rPr>
              <a:t> else” to this…</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11, Lecture 29), Pollock (</a:t>
            </a:r>
            <a:r>
              <a:rPr lang="en-US" dirty="0" smtClean="0">
                <a:ea typeface="ヒラギノ角ゴ Pro W3" charset="0"/>
                <a:cs typeface="ヒラギノ角ゴ Pro W3" charset="0"/>
              </a:rPr>
              <a:t>32, 34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[[83%]]</a:t>
            </a:r>
            <a:r>
              <a:rPr lang="en-US" dirty="0">
                <a:ea typeface="ヒラギノ角ゴ Pro W3" charset="0"/>
                <a:cs typeface="ヒラギノ角ゴ Pro W3" charset="0"/>
              </a:rPr>
              <a:t> 11% 6% 0% 0%  (FALL 08)</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[53%]] </a:t>
            </a:r>
            <a:r>
              <a:rPr lang="en-US" dirty="0">
                <a:ea typeface="ヒラギノ角ゴ Pro W3" charset="0"/>
                <a:cs typeface="ヒラギノ角ゴ Pro W3" charset="0"/>
              </a:rPr>
              <a:t>7% 7% 20% 13%   (SPRING 08)</a:t>
            </a:r>
          </a:p>
          <a:p>
            <a:pPr eaLnBrk="1" hangingPunct="1"/>
            <a:r>
              <a:rPr lang="en-US" dirty="0">
                <a:ea typeface="ヒラギノ角ゴ Pro W3" charset="0"/>
                <a:cs typeface="ヒラギノ角ゴ Pro W3" charset="0"/>
              </a:rPr>
              <a:t>		</a:t>
            </a:r>
            <a:r>
              <a:rPr lang="en-US" b="1" dirty="0">
                <a:ea typeface="ヒラギノ角ゴ Pro W3" charset="0"/>
                <a:cs typeface="ヒラギノ角ゴ Pro W3" charset="0"/>
              </a:rPr>
              <a:t>[[60%]]</a:t>
            </a:r>
            <a:r>
              <a:rPr lang="en-US" dirty="0">
                <a:ea typeface="ヒラギノ角ゴ Pro W3" charset="0"/>
                <a:cs typeface="ヒラギノ角ゴ Pro W3" charset="0"/>
              </a:rPr>
              <a:t> 9% 11% 20% 0%  (FALL 2009</a:t>
            </a:r>
            <a:r>
              <a:rPr lang="en-US" dirty="0" smtClean="0">
                <a:ea typeface="ヒラギノ角ゴ Pro W3" charset="0"/>
                <a:cs typeface="ヒラギノ角ゴ Pro W3" charset="0"/>
              </a:rPr>
              <a:t>)</a:t>
            </a:r>
          </a:p>
          <a:p>
            <a:pPr eaLnBrk="1" hangingPunct="1"/>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a:t>
            </a:r>
            <a:r>
              <a:rPr lang="en-US" b="1" dirty="0" smtClean="0">
                <a:ea typeface="ヒラギノ角ゴ Pro W3" charset="0"/>
                <a:cs typeface="ヒラギノ角ゴ Pro W3" charset="0"/>
              </a:rPr>
              <a:t>[51]]</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49, 0,0,0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The vote was much more split, but I started discussing it and talked about the angle issue, so then it swept to “50/50” regarding the sign issue…</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53% voted for A. Very long discussion. The *sign* issue was one thing which required some talking, but what caught me by surprise was how many thought that there should be a sin(theta) or actually, many voted for E because they wanted a </a:t>
            </a:r>
            <a:r>
              <a:rPr lang="en-US" dirty="0" err="1">
                <a:ea typeface="ヒラギノ角ゴ Pro W3" charset="0"/>
                <a:cs typeface="ヒラギノ角ゴ Pro W3" charset="0"/>
              </a:rPr>
              <a:t>cos</a:t>
            </a:r>
            <a:r>
              <a:rPr lang="en-US" dirty="0">
                <a:ea typeface="ヒラギノ角ゴ Pro W3" charset="0"/>
                <a:cs typeface="ヒラギノ角ゴ Pro W3" charset="0"/>
              </a:rPr>
              <a:t>(theta).  </a:t>
            </a:r>
          </a:p>
          <a:p>
            <a:pPr eaLnBrk="1" hangingPunct="1"/>
            <a:r>
              <a:rPr lang="en-US" dirty="0">
                <a:ea typeface="ヒラギノ角ゴ Pro W3" charset="0"/>
                <a:cs typeface="ヒラギノ角ゴ Pro W3" charset="0"/>
              </a:rPr>
              <a:t>The argument of one student was interesting: go back to a simple loop with a current poking through the center, but tilted at angle theta. Then, he said, think of that current as having an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inward component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given by I1 </a:t>
            </a:r>
            <a:r>
              <a:rPr lang="en-US" altLang="ja-JP" dirty="0" err="1">
                <a:ea typeface="ヒラギノ角ゴ Pro W3" charset="0"/>
                <a:cs typeface="ヒラギノ角ゴ Pro W3" charset="0"/>
              </a:rPr>
              <a:t>cos</a:t>
            </a:r>
            <a:r>
              <a:rPr lang="en-US" altLang="ja-JP" dirty="0">
                <a:ea typeface="ヒラギノ角ゴ Pro W3" charset="0"/>
                <a:cs typeface="ヒラギノ角ゴ Pro W3" charset="0"/>
              </a:rPr>
              <a:t>(theta), and a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sideways component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given by I1 sin(theta). Only the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inward component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should contribute to the integral of B dot dl, so.... the integral should be reduced by </a:t>
            </a:r>
            <a:r>
              <a:rPr lang="en-US" altLang="ja-JP" dirty="0" err="1">
                <a:ea typeface="ヒラギノ角ゴ Pro W3" charset="0"/>
                <a:cs typeface="ヒラギノ角ゴ Pro W3" charset="0"/>
              </a:rPr>
              <a:t>cos</a:t>
            </a:r>
            <a:r>
              <a:rPr lang="en-US" altLang="ja-JP" dirty="0">
                <a:ea typeface="ヒラギノ角ゴ Pro W3" charset="0"/>
                <a:cs typeface="ヒラギノ角ゴ Pro W3" charset="0"/>
              </a:rPr>
              <a:t>(theta!)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a nice argument, and I had to think awhile to realize a flaw -  the B field at any given point on the circle would have to be modified from the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mu0 I / 2 pi r)  because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r</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(the distance to the center of the circle) will no longer be equal to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the distance to the wire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This should be the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closest distance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t>
            </a:r>
          </a:p>
          <a:p>
            <a:pPr eaLnBrk="1" hangingPunct="1"/>
            <a:r>
              <a:rPr lang="en-US" dirty="0">
                <a:ea typeface="ヒラギノ角ゴ Pro W3" charset="0"/>
                <a:cs typeface="ヒラギノ角ゴ Pro W3" charset="0"/>
              </a:rPr>
              <a:t>Answer is A. Both currents point in the same direction based on the RHR. (Think of starting with both currents up, and then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giving a half twist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to one half). Ampere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law just includes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I(through)</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t>
            </a:r>
            <a:r>
              <a:rPr lang="en-US" altLang="ja-JP" dirty="0" smtClean="0">
                <a:ea typeface="ヒラギノ角ゴ Pro W3" charset="0"/>
                <a:cs typeface="ヒラギノ角ゴ Pro W3" charset="0"/>
              </a:rPr>
              <a:t>SJP</a:t>
            </a:r>
          </a:p>
          <a:p>
            <a:pPr eaLnBrk="1" hangingPunct="1"/>
            <a:r>
              <a:rPr lang="en-US" altLang="ja-JP" b="1" dirty="0" smtClean="0">
                <a:ea typeface="ヒラギノ角ゴ Pro W3" charset="0"/>
                <a:cs typeface="ヒラギノ角ゴ Pro W3" charset="0"/>
              </a:rPr>
              <a:t>In 2013</a:t>
            </a:r>
            <a:r>
              <a:rPr lang="en-US" altLang="ja-JP" b="0" dirty="0" smtClean="0">
                <a:ea typeface="ヒラギノ角ゴ Pro W3" charset="0"/>
                <a:cs typeface="ヒラギノ角ゴ Pro W3" charset="0"/>
              </a:rPr>
              <a:t> there was a new element to this discussion</a:t>
            </a:r>
            <a:r>
              <a:rPr lang="en-US" altLang="ja-JP" b="0" baseline="0" dirty="0" smtClean="0">
                <a:ea typeface="ヒラギノ角ゴ Pro W3" charset="0"/>
                <a:cs typeface="ヒラギノ角ゴ Pro W3" charset="0"/>
              </a:rPr>
              <a:t> (which went for a LONG time), which sort of amounted to  “why would you care about this”? (i.e. in what context would you need to do such an integral? Which I don’t have a great answer to – it’s practicing conventions)  </a:t>
            </a:r>
            <a:endParaRPr lang="en-US" altLang="ja-JP"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  Inspired by </a:t>
            </a:r>
            <a:r>
              <a:rPr lang="en-US" dirty="0" err="1">
                <a:ea typeface="ヒラギノ角ゴ Pro W3" charset="0"/>
                <a:cs typeface="ヒラギノ角ゴ Pro W3" charset="0"/>
              </a:rPr>
              <a:t>Reay</a:t>
            </a:r>
            <a:r>
              <a:rPr lang="en-US" dirty="0">
                <a:ea typeface="ヒラギノ角ゴ Pro W3" charset="0"/>
                <a:cs typeface="ヒラギノ角ゴ Pro W3" charset="0"/>
              </a:rPr>
              <a:t> et </a:t>
            </a:r>
            <a:r>
              <a:rPr lang="en-US" dirty="0" err="1">
                <a:ea typeface="ヒラギノ角ゴ Pro W3" charset="0"/>
                <a:cs typeface="ヒラギノ角ゴ Pro W3" charset="0"/>
              </a:rPr>
              <a:t>al's</a:t>
            </a:r>
            <a:r>
              <a:rPr lang="en-US" dirty="0">
                <a:ea typeface="ヒラギノ角ゴ Pro W3" charset="0"/>
                <a:cs typeface="ヒラギノ角ゴ Pro W3" charset="0"/>
              </a:rPr>
              <a:t> AJP article. AJP 73 (2005) P. 554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026"/>
          <p:cNvSpPr>
            <a:spLocks noGrp="1" noRot="1" noChangeAspect="1" noChangeArrowheads="1" noTextEdit="1"/>
          </p:cNvSpPr>
          <p:nvPr>
            <p:ph type="sldImg"/>
          </p:nvPr>
        </p:nvSpPr>
        <p:spPr>
          <a:ln/>
        </p:spPr>
      </p:sp>
      <p:sp>
        <p:nvSpPr>
          <p:cNvPr id="14029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D</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11, Lecture 29), Pollock (</a:t>
            </a:r>
            <a:r>
              <a:rPr lang="en-US" dirty="0" smtClean="0">
                <a:ea typeface="ヒラギノ角ゴ Pro W3" charset="0"/>
                <a:cs typeface="ヒラギノ角ゴ Pro W3" charset="0"/>
              </a:rPr>
              <a:t>33,  34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0% 17% 2% </a:t>
            </a:r>
            <a:r>
              <a:rPr lang="en-US" b="1" dirty="0">
                <a:ea typeface="ヒラギノ角ゴ Pro W3" charset="0"/>
                <a:cs typeface="ヒラギノ角ゴ Pro W3" charset="0"/>
              </a:rPr>
              <a:t>[[76%]]</a:t>
            </a:r>
            <a:r>
              <a:rPr lang="en-US" dirty="0">
                <a:ea typeface="ヒラギノ角ゴ Pro W3" charset="0"/>
                <a:cs typeface="ヒラギノ角ゴ Pro W3" charset="0"/>
              </a:rPr>
              <a:t> 4%  (FALL 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5% 5%  </a:t>
            </a:r>
            <a:r>
              <a:rPr lang="en-US" b="1" dirty="0">
                <a:ea typeface="ヒラギノ角ゴ Pro W3" charset="0"/>
                <a:cs typeface="ヒラギノ角ゴ Pro W3" charset="0"/>
              </a:rPr>
              <a:t>[[89%]] </a:t>
            </a:r>
            <a:r>
              <a:rPr lang="en-US" dirty="0">
                <a:ea typeface="ヒラギノ角ゴ Pro W3" charset="0"/>
                <a:cs typeface="ヒラギノ角ゴ Pro W3" charset="0"/>
              </a:rPr>
              <a:t>0% (SPRING 08)</a:t>
            </a:r>
          </a:p>
          <a:p>
            <a:pPr eaLnBrk="1" hangingPunct="1"/>
            <a:r>
              <a:rPr lang="en-US" dirty="0">
                <a:ea typeface="ヒラギノ角ゴ Pro W3" charset="0"/>
                <a:cs typeface="ヒラギノ角ゴ Pro W3" charset="0"/>
              </a:rPr>
              <a:t>		0% 24% 2% </a:t>
            </a:r>
            <a:r>
              <a:rPr lang="en-US" b="1" dirty="0">
                <a:ea typeface="ヒラギノ角ゴ Pro W3" charset="0"/>
                <a:cs typeface="ヒラギノ角ゴ Pro W3" charset="0"/>
              </a:rPr>
              <a:t>[[74%]]</a:t>
            </a:r>
            <a:r>
              <a:rPr lang="en-US" dirty="0">
                <a:ea typeface="ヒラギノ角ゴ Pro W3" charset="0"/>
                <a:cs typeface="ヒラギノ角ゴ Pro W3" charset="0"/>
              </a:rPr>
              <a:t> 0%  (FALL 2009</a:t>
            </a:r>
            <a:r>
              <a:rPr lang="en-US" dirty="0" smtClean="0">
                <a:ea typeface="ヒラギノ角ゴ Pro W3" charset="0"/>
                <a:cs typeface="ヒラギノ角ゴ Pro W3" charset="0"/>
              </a:rPr>
              <a:t>)</a:t>
            </a:r>
          </a:p>
          <a:p>
            <a:pPr eaLnBrk="1" hangingPunct="1"/>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0,</a:t>
            </a:r>
            <a:r>
              <a:rPr lang="en-US" b="0" baseline="0" dirty="0" smtClean="0">
                <a:ea typeface="ヒラギノ角ゴ Pro W3" charset="0"/>
                <a:cs typeface="ヒラギノ角ゴ Pro W3" charset="0"/>
              </a:rPr>
              <a:t> 28, 4, </a:t>
            </a:r>
            <a:r>
              <a:rPr lang="en-US" b="1" baseline="0" dirty="0" smtClean="0">
                <a:ea typeface="ヒラギノ角ゴ Pro W3" charset="0"/>
                <a:cs typeface="ヒラギノ角ゴ Pro W3" charset="0"/>
              </a:rPr>
              <a:t>[[62]], </a:t>
            </a:r>
            <a:r>
              <a:rPr lang="en-US" b="0" baseline="0" dirty="0" smtClean="0">
                <a:ea typeface="ヒラギノ角ゴ Pro W3" charset="0"/>
                <a:cs typeface="ヒラギノ角ゴ Pro W3" charset="0"/>
              </a:rPr>
              <a:t>6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b="1"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a:t>
            </a:r>
            <a:r>
              <a:rPr lang="en-US" b="1" dirty="0">
                <a:ea typeface="ヒラギノ角ゴ Pro W3" charset="0"/>
                <a:cs typeface="ヒラギノ角ゴ Pro W3" charset="0"/>
              </a:rPr>
              <a:t>NOTES: </a:t>
            </a:r>
            <a:r>
              <a:rPr lang="en-US" dirty="0">
                <a:ea typeface="ヒラギノ角ゴ Pro W3" charset="0"/>
                <a:cs typeface="ヒラギノ角ゴ Pro W3" charset="0"/>
              </a:rPr>
              <a:t>89% correct. I thought this might generate mistakes, but I'm glad they know what K means. </a:t>
            </a:r>
          </a:p>
          <a:p>
            <a:pPr eaLnBrk="1" hangingPunct="1"/>
            <a:r>
              <a:rPr lang="en-US" dirty="0">
                <a:ea typeface="ヒラギノ角ゴ Pro W3" charset="0"/>
                <a:cs typeface="ヒラギノ角ゴ Pro W3" charset="0"/>
              </a:rPr>
              <a:t>Discussion around this was fruitful - in particular, I pointed out that in the IDEAL solenoid, current is pure azimuthal (so e.g. there will be ZERO field outside). But in REAL solenoid with a pitch, there is a "residual" current I running up the page, and so there will be a (small) field outside just like you'd get for a single vertical wire with I. It's a subtlety, but worth talking about I think. (One student suggested winding "back" with the opposite pitch, a nice idea!)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I think some of the votes for B are confusing</a:t>
            </a:r>
            <a:r>
              <a:rPr lang="en-US" baseline="0" dirty="0" smtClean="0">
                <a:ea typeface="ヒラギノ角ゴ Pro W3" charset="0"/>
                <a:cs typeface="ヒラギノ角ゴ Pro W3" charset="0"/>
              </a:rPr>
              <a:t> N with “number density”.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  Image from Griffiths.</a:t>
            </a:r>
          </a:p>
          <a:p>
            <a:pPr eaLnBrk="1" hangingPunct="1"/>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xfrm>
            <a:off x="1144588" y="685800"/>
            <a:ext cx="4572000" cy="3429000"/>
          </a:xfrm>
          <a:solidFill>
            <a:srgbClr val="FFFFFF"/>
          </a:solidFill>
          <a:ln/>
        </p:spPr>
      </p:sp>
      <p:sp>
        <p:nvSpPr>
          <p:cNvPr id="142338"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lIns="91432" tIns="45716" rIns="91432" bIns="45716"/>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11, Lecture 29)  </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[[35%]]</a:t>
            </a:r>
            <a:r>
              <a:rPr lang="en-US" dirty="0">
                <a:ea typeface="ヒラギノ角ゴ Pro W3" charset="0"/>
                <a:cs typeface="ヒラギノ角ゴ Pro W3" charset="0"/>
              </a:rPr>
              <a:t> 41% 4% 20% 0%  (FALL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[24%]]</a:t>
            </a:r>
            <a:r>
              <a:rPr lang="en-US" dirty="0">
                <a:ea typeface="ヒラギノ角ゴ Pro W3" charset="0"/>
                <a:cs typeface="ヒラギノ角ゴ Pro W3" charset="0"/>
              </a:rPr>
              <a:t> 45% 5% 26%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[[64]], </a:t>
            </a:r>
            <a:r>
              <a:rPr lang="en-US" b="0" dirty="0" smtClean="0">
                <a:ea typeface="ヒラギノ角ゴ Pro W3" charset="0"/>
                <a:cs typeface="ヒラギノ角ゴ Pro W3" charset="0"/>
              </a:rPr>
              <a:t>21,</a:t>
            </a:r>
            <a:r>
              <a:rPr lang="en-US" b="0" baseline="0" dirty="0" smtClean="0">
                <a:ea typeface="ヒラギノ角ゴ Pro W3" charset="0"/>
                <a:cs typeface="ヒラギノ角ゴ Pro W3" charset="0"/>
              </a:rPr>
              <a:t> 2, 13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but I left the vote open while discussing it, before that the distribution was very spread out.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b="0" dirty="0" smtClean="0">
                <a:ea typeface="ヒラギノ角ゴ Pro W3" charset="0"/>
                <a:cs typeface="ヒラギノ角ゴ Pro W3" charset="0"/>
              </a:rPr>
              <a:t>I</a:t>
            </a:r>
            <a:r>
              <a:rPr lang="en-US" b="0" baseline="0" dirty="0" smtClean="0">
                <a:ea typeface="ヒラギノ角ゴ Pro W3" charset="0"/>
                <a:cs typeface="ヒラギノ角ゴ Pro W3" charset="0"/>
              </a:rPr>
              <a:t> had DONE this loop the previous class, there were lots of ideas, including the idea that it tells you nothing because the integral is zero, and many thought that it would tell you B=0 because the integral is zero (!!, not because of the boundary condition at infinity)</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423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8DCF9B38-067F-0142-940C-27C7F24EA674}" type="slidenum">
              <a:rPr lang="en-US" sz="1200" b="0"/>
              <a:pPr algn="r" eaLnBrk="1" hangingPunct="1"/>
              <a:t>17</a:t>
            </a:fld>
            <a:endParaRPr lang="en-US"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xfrm>
            <a:off x="1146175" y="687388"/>
            <a:ext cx="4570413" cy="3427412"/>
          </a:xfrm>
          <a:solidFill>
            <a:srgbClr val="FFFFFF"/>
          </a:solidFill>
          <a:ln/>
        </p:spPr>
      </p:sp>
      <p:sp>
        <p:nvSpPr>
          <p:cNvPr id="144386" name="Notes Placeholder 2"/>
          <p:cNvSpPr>
            <a:spLocks noGrp="1"/>
          </p:cNvSpPr>
          <p:nvPr>
            <p:ph type="body" idx="1"/>
          </p:nvPr>
        </p:nvSpPr>
        <p:spPr>
          <a:xfrm>
            <a:off x="685800" y="4344988"/>
            <a:ext cx="54864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lIns="91432" tIns="45716" rIns="91432" bIns="45716"/>
          <a:lstStyle/>
          <a:p>
            <a:pPr defTabSz="457200" eaLnBrk="1" hangingPunct="1"/>
            <a:r>
              <a:rPr lang="en-US" dirty="0">
                <a:ea typeface="ヒラギノ角ゴ Pro W3" charset="0"/>
                <a:cs typeface="ヒラギノ角ゴ Pro W3" charset="0"/>
              </a:rPr>
              <a:t>CORRECT ANSWER: B</a:t>
            </a:r>
          </a:p>
          <a:p>
            <a:pPr defTabSz="457200" eaLnBrk="1" hangingPunct="1"/>
            <a:r>
              <a:rPr lang="en-US" dirty="0">
                <a:ea typeface="ヒラギノ角ゴ Pro W3" charset="0"/>
                <a:cs typeface="ヒラギノ角ゴ Pro W3" charset="0"/>
              </a:rPr>
              <a:t>USED IN: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p>
          <a:p>
            <a:pPr defTabSz="457200" eaLnBrk="1" hangingPunct="1"/>
            <a:r>
              <a:rPr lang="en-US" dirty="0">
                <a:ea typeface="ヒラギノ角ゴ Pro W3" charset="0"/>
                <a:cs typeface="ヒラギノ角ゴ Pro W3" charset="0"/>
              </a:rPr>
              <a:t>STUDENT RESPONSES: 2% </a:t>
            </a:r>
            <a:r>
              <a:rPr lang="en-US" b="1" dirty="0">
                <a:ea typeface="ヒラギノ角ゴ Pro W3" charset="0"/>
                <a:cs typeface="ヒラギノ角ゴ Pro W3" charset="0"/>
              </a:rPr>
              <a:t>[[93%]]</a:t>
            </a:r>
            <a:r>
              <a:rPr lang="en-US" dirty="0">
                <a:ea typeface="ヒラギノ角ゴ Pro W3" charset="0"/>
                <a:cs typeface="ヒラギノ角ゴ Pro W3" charset="0"/>
              </a:rPr>
              <a:t> 2% 2% 0% (FALL 2009)</a:t>
            </a:r>
          </a:p>
          <a:p>
            <a:pPr defTabSz="457200"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WRITTEN BY: Thomas </a:t>
            </a:r>
            <a:r>
              <a:rPr lang="en-US" dirty="0" err="1">
                <a:ea typeface="ヒラギノ角ゴ Pro W3" charset="0"/>
                <a:cs typeface="ヒラギノ角ゴ Pro W3" charset="0"/>
              </a:rPr>
              <a:t>Schibli</a:t>
            </a:r>
            <a:r>
              <a:rPr lang="en-US" dirty="0">
                <a:ea typeface="ヒラギノ角ゴ Pro W3" charset="0"/>
                <a:cs typeface="ヒラギノ角ゴ Pro W3" charset="0"/>
              </a:rPr>
              <a:t> (CU-Boulder</a:t>
            </a:r>
            <a:r>
              <a:rPr lang="en-US" dirty="0" smtClean="0">
                <a:ea typeface="ヒラギノ角ゴ Pro W3" charset="0"/>
                <a:cs typeface="ヒラギノ角ゴ Pro W3" charset="0"/>
              </a:rPr>
              <a:t>)</a:t>
            </a:r>
          </a:p>
          <a:p>
            <a:pPr defTabSz="457200" eaLnBrk="1" hangingPunct="1"/>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I skipped this in ‘13, but we talked about it. </a:t>
            </a:r>
            <a:endParaRPr lang="en-US"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
        <p:nvSpPr>
          <p:cNvPr id="14438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798367E5-FD64-B843-833E-134DD1A4614E}" type="slidenum">
              <a:rPr lang="en-US" sz="1200" b="0">
                <a:ea typeface="ＭＳ Ｐゴシック" charset="0"/>
                <a:cs typeface="ＭＳ Ｐゴシック" charset="0"/>
              </a:rPr>
              <a:pPr algn="r" eaLnBrk="1" hangingPunct="1"/>
              <a:t>18</a:t>
            </a:fld>
            <a:endParaRPr lang="en-US" sz="1200" b="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5029B6EF-7A16-3B4B-ABFB-3A19627D27E3}" type="slidenum">
              <a:rPr lang="en-US" sz="1200" b="0"/>
              <a:pPr/>
              <a:t>19</a:t>
            </a:fld>
            <a:endParaRPr lang="en-US" sz="1200" b="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ea typeface="ヒラギノ角ゴ Pro W3" charset="0"/>
                <a:cs typeface="ヒラギノ角ゴ Pro W3" charset="0"/>
              </a:rPr>
              <a:t>CORRECT ANSWER:  C</a:t>
            </a:r>
          </a:p>
          <a:p>
            <a:pPr eaLnBrk="1" hangingPunct="1"/>
            <a:r>
              <a:rPr lang="en-US" sz="1000" dirty="0">
                <a:ea typeface="ヒラギノ角ゴ Pro W3" charset="0"/>
                <a:cs typeface="ヒラギノ角ゴ Pro W3" charset="0"/>
              </a:rPr>
              <a:t>USED IN:  Spring 2008 (Pollock)</a:t>
            </a:r>
          </a:p>
          <a:p>
            <a:pPr eaLnBrk="1" hangingPunct="1"/>
            <a:r>
              <a:rPr lang="en-US" sz="1000" dirty="0">
                <a:ea typeface="ヒラギノ角ゴ Pro W3" charset="0"/>
                <a:cs typeface="ヒラギノ角ゴ Pro W3" charset="0"/>
              </a:rPr>
              <a:t>LECTURE NUMBER: 33</a:t>
            </a:r>
          </a:p>
          <a:p>
            <a:pPr eaLnBrk="1" hangingPunct="1"/>
            <a:r>
              <a:rPr lang="en-US" sz="1000" dirty="0">
                <a:ea typeface="ヒラギノ角ゴ Pro W3" charset="0"/>
                <a:cs typeface="ヒラギノ角ゴ Pro W3" charset="0"/>
              </a:rPr>
              <a:t>STUDENT RESPONSES:  </a:t>
            </a:r>
            <a:r>
              <a:rPr lang="en-US" dirty="0">
                <a:ea typeface="ヒラギノ角ゴ Pro W3" charset="0"/>
                <a:cs typeface="ヒラギノ角ゴ Pro W3" charset="0"/>
              </a:rPr>
              <a:t>0% 32%  </a:t>
            </a:r>
            <a:r>
              <a:rPr lang="en-US" b="1" dirty="0">
                <a:ea typeface="ヒラギノ角ゴ Pro W3" charset="0"/>
                <a:cs typeface="ヒラギノ角ゴ Pro W3" charset="0"/>
              </a:rPr>
              <a:t>[[68%]] </a:t>
            </a:r>
            <a:r>
              <a:rPr lang="en-US" dirty="0">
                <a:ea typeface="ヒラギノ角ゴ Pro W3" charset="0"/>
                <a:cs typeface="ヒラギノ角ゴ Pro W3" charset="0"/>
              </a:rPr>
              <a:t>0% 0% </a:t>
            </a:r>
            <a:endParaRPr lang="en-US" sz="1000" dirty="0">
              <a:ea typeface="ヒラギノ角ゴ Pro W3" charset="0"/>
              <a:cs typeface="ヒラギノ角ゴ Pro W3" charset="0"/>
            </a:endParaRPr>
          </a:p>
          <a:p>
            <a:pPr eaLnBrk="1" hangingPunct="1"/>
            <a:r>
              <a:rPr lang="en-US" sz="1000" b="1" dirty="0">
                <a:ea typeface="ヒラギノ角ゴ Pro W3" charset="0"/>
                <a:cs typeface="ヒラギノ角ゴ Pro W3" charset="0"/>
              </a:rPr>
              <a:t>INSTRUCTOR NOTES: </a:t>
            </a:r>
            <a:r>
              <a:rPr lang="en-US" sz="1000" dirty="0">
                <a:ea typeface="ヒラギノ角ゴ Pro W3" charset="0"/>
                <a:cs typeface="ヒラギノ角ゴ Pro W3" charset="0"/>
              </a:rPr>
              <a:t>33% went for "B, tells us nothing". But I argue it does tell you something. One student pointed out that if loop 3 is "symmetric about the middle", it really just tells you the simpler fact that B is "symmetric" about the midline. You need to be sure loop 3 is NOT symmetric about the middle (e.g. shift it up) to find out that B is uniform in there. </a:t>
            </a:r>
          </a:p>
          <a:p>
            <a:pPr eaLnBrk="1" hangingPunct="1"/>
            <a:r>
              <a:rPr lang="en-US" sz="1000" dirty="0" err="1">
                <a:ea typeface="ヒラギノ角ゴ Pro W3" charset="0"/>
                <a:cs typeface="ヒラギノ角ゴ Pro W3" charset="0"/>
              </a:rPr>
              <a:t>Ans</a:t>
            </a:r>
            <a:r>
              <a:rPr lang="en-US" sz="1000" dirty="0">
                <a:ea typeface="ヒラギノ角ゴ Pro W3" charset="0"/>
                <a:cs typeface="ヒラギノ角ゴ Pro W3" charset="0"/>
              </a:rPr>
              <a:t> (C), </a:t>
            </a:r>
            <a:r>
              <a:rPr lang="en-US" sz="800" dirty="0">
                <a:ea typeface="ヒラギノ角ゴ Pro W3" charset="0"/>
                <a:cs typeface="ヒラギノ角ゴ Pro W3" charset="0"/>
              </a:rPr>
              <a:t>IT shows that the </a:t>
            </a:r>
            <a:r>
              <a:rPr lang="en-US" sz="800" b="1" dirty="0">
                <a:ea typeface="ヒラギノ角ゴ Pro W3" charset="0"/>
                <a:cs typeface="ヒラギノ角ゴ Pro W3" charset="0"/>
              </a:rPr>
              <a:t>B</a:t>
            </a:r>
            <a:r>
              <a:rPr lang="en-US" sz="800" dirty="0">
                <a:ea typeface="ヒラギノ角ゴ Pro W3" charset="0"/>
                <a:cs typeface="ヒラギノ角ゴ Pro W3" charset="0"/>
              </a:rPr>
              <a:t>-field inside is constant, but not necessarily zero. Loop 1 leads to the argument that it is zero because the B-field is constant, and B --&gt;0 as r--&gt; infinity.  -</a:t>
            </a:r>
            <a:r>
              <a:rPr lang="en-US" sz="800" dirty="0" smtClean="0">
                <a:ea typeface="ヒラギノ角ゴ Pro W3" charset="0"/>
                <a:cs typeface="ヒラギノ角ゴ Pro W3" charset="0"/>
              </a:rPr>
              <a:t>SJP</a:t>
            </a:r>
          </a:p>
          <a:p>
            <a:pPr eaLnBrk="1" hangingPunct="1"/>
            <a:r>
              <a:rPr lang="en-US" sz="800" b="1" dirty="0" smtClean="0">
                <a:ea typeface="ヒラギノ角ゴ Pro W3" charset="0"/>
                <a:cs typeface="ヒラギノ角ゴ Pro W3" charset="0"/>
              </a:rPr>
              <a:t>(Didn’t click in ‘13, but discussed. It’s good)</a:t>
            </a:r>
            <a:endParaRPr lang="en-US" sz="1000" b="1" dirty="0">
              <a:ea typeface="ヒラギノ角ゴ Pro W3" charset="0"/>
              <a:cs typeface="ヒラギノ角ゴ Pro W3" charset="0"/>
            </a:endParaRPr>
          </a:p>
          <a:p>
            <a:pPr eaLnBrk="1" hangingPunct="1"/>
            <a:r>
              <a:rPr lang="en-US" sz="1000" dirty="0">
                <a:ea typeface="ヒラギノ角ゴ Pro W3" charset="0"/>
                <a:cs typeface="ヒラギノ角ゴ Pro W3" charset="0"/>
              </a:rPr>
              <a:t>WRITTEN BY: Ward Handley (CU-Boulder)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solidFill>
            <a:srgbClr val="FFFFFF"/>
          </a:solidFill>
          <a:ln/>
        </p:spPr>
      </p:sp>
      <p:sp>
        <p:nvSpPr>
          <p:cNvPr id="14643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ヒラギノ角ゴ Pro W3" charset="0"/>
                <a:cs typeface="ヒラギノ角ゴ Pro W3" charset="0"/>
              </a:rPr>
              <a:t>Skipped for time in ‘13</a:t>
            </a: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D</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12, Lecture 30)</a:t>
            </a:r>
          </a:p>
          <a:p>
            <a:pPr eaLnBrk="1" hangingPunct="1"/>
            <a:r>
              <a:rPr lang="en-US" dirty="0">
                <a:ea typeface="ヒラギノ角ゴ Pro W3" charset="0"/>
                <a:cs typeface="ヒラギノ角ゴ Pro W3" charset="0"/>
              </a:rPr>
              <a:t>STUDENT RESPONSES:  0% 16% 9% </a:t>
            </a:r>
            <a:r>
              <a:rPr lang="en-US" b="1" dirty="0">
                <a:ea typeface="ヒラギノ角ゴ Pro W3" charset="0"/>
                <a:cs typeface="ヒラギノ角ゴ Pro W3" charset="0"/>
              </a:rPr>
              <a:t>[[57%]]</a:t>
            </a:r>
            <a:r>
              <a:rPr lang="en-US" dirty="0">
                <a:ea typeface="ヒラギノ角ゴ Pro W3" charset="0"/>
                <a:cs typeface="ヒラギノ角ゴ Pro W3" charset="0"/>
              </a:rPr>
              <a:t> 18% (FALL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3% 3% </a:t>
            </a:r>
            <a:r>
              <a:rPr lang="en-US" b="1" dirty="0">
                <a:ea typeface="ヒラギノ角ゴ Pro W3" charset="0"/>
                <a:cs typeface="ヒラギノ角ゴ Pro W3" charset="0"/>
              </a:rPr>
              <a:t>[[92%]]</a:t>
            </a:r>
            <a:r>
              <a:rPr lang="en-US" dirty="0">
                <a:ea typeface="ヒラギノ角ゴ Pro W3" charset="0"/>
                <a:cs typeface="ヒラギノ角ゴ Pro W3" charset="0"/>
              </a:rPr>
              <a:t> 3% (FALL 2009)</a:t>
            </a:r>
          </a:p>
          <a:p>
            <a:pPr eaLnBrk="1" hangingPunct="1"/>
            <a:r>
              <a:rPr lang="en-US" b="1" dirty="0">
                <a:ea typeface="ヒラギノ角ゴ Pro W3" charset="0"/>
                <a:cs typeface="ヒラギノ角ゴ Pro W3" charset="0"/>
              </a:rPr>
              <a:t>INSTRUCTOR NOTES:  </a:t>
            </a:r>
            <a:endParaRPr lang="en-US" b="1" dirty="0" smtClean="0">
              <a:ea typeface="ヒラギノ角ゴ Pro W3" charset="0"/>
              <a:cs typeface="ヒラギノ角ゴ Pro W3" charset="0"/>
            </a:endParaRPr>
          </a:p>
          <a:p>
            <a:pPr eaLnBrk="1" hangingPunct="1"/>
            <a:r>
              <a:rPr lang="en-US" b="0" dirty="0" smtClean="0">
                <a:ea typeface="ヒラギノ角ゴ Pro W3" charset="0"/>
                <a:cs typeface="ヒラギノ角ゴ Pro W3" charset="0"/>
              </a:rPr>
              <a:t>Skipped</a:t>
            </a:r>
            <a:r>
              <a:rPr lang="en-US" b="0" baseline="0" dirty="0" smtClean="0">
                <a:ea typeface="ヒラギノ角ゴ Pro W3" charset="0"/>
                <a:cs typeface="ヒラギノ角ゴ Pro W3" charset="0"/>
              </a:rPr>
              <a:t> in 2013</a:t>
            </a:r>
            <a:endParaRPr lang="en-US" b="0"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148482" name="Rectangle 1027"/>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p>
          <a:p>
            <a:pPr defTabSz="457200" eaLnBrk="1" hangingPunct="1"/>
            <a:r>
              <a:rPr lang="en-US" dirty="0">
                <a:ea typeface="ヒラギノ角ゴ Pro W3" charset="0"/>
                <a:cs typeface="ヒラギノ角ゴ Pro W3" charset="0"/>
              </a:rPr>
              <a:t>STUDENT RESPONSES:  n/a</a:t>
            </a:r>
          </a:p>
          <a:p>
            <a:pPr defTabSz="457200" eaLnBrk="1" hangingPunct="1"/>
            <a:r>
              <a:rPr lang="en-US" dirty="0">
                <a:ea typeface="ヒラギノ角ゴ Pro W3" charset="0"/>
                <a:cs typeface="ヒラギノ角ゴ Pro W3" charset="0"/>
              </a:rPr>
              <a:t>				</a:t>
            </a:r>
            <a:r>
              <a:rPr lang="en-US" b="1" dirty="0">
                <a:ea typeface="ヒラギノ角ゴ Pro W3" charset="0"/>
                <a:cs typeface="ヒラギノ角ゴ Pro W3" charset="0"/>
              </a:rPr>
              <a:t>[[78%]]</a:t>
            </a:r>
            <a:r>
              <a:rPr lang="en-US" dirty="0">
                <a:ea typeface="ヒラギノ角ゴ Pro W3" charset="0"/>
                <a:cs typeface="ヒラギノ角ゴ Pro W3" charset="0"/>
              </a:rPr>
              <a:t> 0% 6% 11% 6% (FALL 2009)</a:t>
            </a:r>
          </a:p>
          <a:p>
            <a:pPr defTabSz="457200" eaLnBrk="1" hangingPunct="1"/>
            <a:r>
              <a:rPr lang="en-US" b="1" dirty="0">
                <a:ea typeface="ヒラギノ角ゴ Pro W3" charset="0"/>
                <a:cs typeface="ヒラギノ角ゴ Pro W3" charset="0"/>
              </a:rPr>
              <a:t>INSTRUCTOR NOTES:   -</a:t>
            </a:r>
            <a:r>
              <a:rPr lang="en-US" dirty="0" smtClean="0">
                <a:ea typeface="ヒラギノ角ゴ Pro W3" charset="0"/>
                <a:cs typeface="ヒラギノ角ゴ Pro W3" charset="0"/>
              </a:rPr>
              <a:t>SJP</a:t>
            </a:r>
          </a:p>
          <a:p>
            <a:pPr defTabSz="457200" eaLnBrk="1" hangingPunct="1"/>
            <a:r>
              <a:rPr lang="en-US" dirty="0" smtClean="0">
                <a:ea typeface="ヒラギノ角ゴ Pro W3" charset="0"/>
                <a:cs typeface="ヒラギノ角ゴ Pro W3" charset="0"/>
              </a:rPr>
              <a:t>Skipped in ‘13, but discussed. </a:t>
            </a:r>
            <a:endParaRPr lang="en-US" dirty="0">
              <a:ea typeface="ヒラギノ角ゴ Pro W3" charset="0"/>
              <a:cs typeface="ヒラギノ角ゴ Pro W3" charset="0"/>
            </a:endParaRPr>
          </a:p>
          <a:p>
            <a:pPr defTabSz="457200"/>
            <a:r>
              <a:rPr lang="en-US" dirty="0">
                <a:ea typeface="ヒラギノ角ゴ Pro W3" charset="0"/>
                <a:cs typeface="ヒラギノ角ゴ Pro W3" charset="0"/>
              </a:rPr>
              <a:t>WRITTEN BY: Steven Pollock (CU-Boulder)</a:t>
            </a:r>
          </a:p>
          <a:p>
            <a:pPr defTabSz="457200"/>
            <a:endParaRPr lang="en-US" dirty="0">
              <a:ea typeface="ヒラギノ角ゴ Pro W3" charset="0"/>
              <a:cs typeface="ヒラギノ角ゴ Pro W3"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solidFill>
            <a:srgbClr val="FFFFFF"/>
          </a:solidFill>
          <a:ln/>
        </p:spPr>
      </p:sp>
      <p:sp>
        <p:nvSpPr>
          <p:cNvPr id="15053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34</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[[75%]] </a:t>
            </a:r>
            <a:r>
              <a:rPr lang="en-US" dirty="0">
                <a:ea typeface="ヒラギノ角ゴ Pro W3" charset="0"/>
                <a:cs typeface="ヒラギノ角ゴ Pro W3" charset="0"/>
              </a:rPr>
              <a:t>13% 6% 0% 6% (SPRING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[67%]] </a:t>
            </a:r>
            <a:r>
              <a:rPr lang="en-US" dirty="0">
                <a:ea typeface="ヒラギノ角ゴ Pro W3" charset="0"/>
                <a:cs typeface="ヒラギノ角ゴ Pro W3" charset="0"/>
              </a:rPr>
              <a:t>3% 25% 0% 6%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[[52]], </a:t>
            </a:r>
            <a:r>
              <a:rPr lang="en-US" b="0" dirty="0" smtClean="0">
                <a:ea typeface="ヒラギノ角ゴ Pro W3" charset="0"/>
                <a:cs typeface="ヒラギノ角ゴ Pro W3" charset="0"/>
              </a:rPr>
              <a:t>31, 8, 8, 2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(Used as review/pre-class question for L34) 75% </a:t>
            </a:r>
            <a:r>
              <a:rPr lang="en-US" dirty="0" err="1">
                <a:ea typeface="ヒラギノ角ゴ Pro W3" charset="0"/>
                <a:cs typeface="ヒラギノ角ゴ Pro W3" charset="0"/>
              </a:rPr>
              <a:t>correct.Note</a:t>
            </a:r>
            <a:r>
              <a:rPr lang="en-US" dirty="0">
                <a:ea typeface="ヒラギノ角ゴ Pro W3" charset="0"/>
                <a:cs typeface="ヒラギノ角ゴ Pro W3" charset="0"/>
              </a:rPr>
              <a:t> that it is "animated", but in the end I didn't use that feature since I used it as the start of class question.  Answer is A, B field runs around just like loop A.  -SJP</a:t>
            </a:r>
            <a:endParaRPr lang="en-US" b="1"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p>
          <a:p>
            <a:endParaRPr lang="en-US" dirty="0">
              <a:ea typeface="ヒラギノ角ゴ Pro W3" charset="0"/>
              <a:cs typeface="ヒラギノ角ゴ Pro W3"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5538" name="Notes Placeholder 2"/>
          <p:cNvSpPr>
            <a:spLocks noGrp="1"/>
          </p:cNvSpPr>
          <p:nvPr>
            <p:ph type="body" idx="1"/>
          </p:nvPr>
        </p:nvSpPr>
        <p:spPr>
          <a:noFill/>
        </p:spPr>
        <p:txBody>
          <a:bodyPr/>
          <a:lstStyle/>
          <a:p>
            <a:r>
              <a:rPr lang="en-US" dirty="0" smtClean="0"/>
              <a:t>Review question</a:t>
            </a:r>
            <a:r>
              <a:rPr lang="en-US" baseline="0" dirty="0" smtClean="0"/>
              <a:t> for discussion (used in </a:t>
            </a:r>
            <a:r>
              <a:rPr lang="en-US" dirty="0" smtClean="0"/>
              <a:t>Final </a:t>
            </a:r>
            <a:r>
              <a:rPr lang="en-US" dirty="0"/>
              <a:t>lecture, Spring 2013, </a:t>
            </a:r>
            <a:r>
              <a:rPr lang="en-US" dirty="0" smtClean="0"/>
              <a:t>SJP)</a:t>
            </a:r>
            <a:endParaRPr lang="en-US" dirty="0"/>
          </a:p>
          <a:p>
            <a:endParaRPr lang="en-US" dirty="0"/>
          </a:p>
        </p:txBody>
      </p:sp>
      <p:sp>
        <p:nvSpPr>
          <p:cNvPr id="65539"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A36ED6D-DD7E-6349-87EF-61A0976A893C}" type="slidenum">
              <a:rPr lang="en-US" sz="1200"/>
              <a:pP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6562" name="Notes Placeholder 2"/>
          <p:cNvSpPr>
            <a:spLocks noGrp="1"/>
          </p:cNvSpPr>
          <p:nvPr>
            <p:ph type="body" idx="1"/>
          </p:nvPr>
        </p:nvSpPr>
        <p:spPr>
          <a:noFill/>
        </p:spPr>
        <p:txBody>
          <a:bodyPr/>
          <a:lstStyle/>
          <a:p>
            <a:r>
              <a:rPr lang="en-US" dirty="0" err="1" smtClean="0"/>
              <a:t>Followup</a:t>
            </a:r>
            <a:r>
              <a:rPr lang="en-US" baseline="0" dirty="0" smtClean="0"/>
              <a:t> to previous one: use as review in f</a:t>
            </a:r>
            <a:r>
              <a:rPr lang="en-US" dirty="0" smtClean="0"/>
              <a:t>inal </a:t>
            </a:r>
            <a:r>
              <a:rPr lang="en-US" dirty="0"/>
              <a:t>lecture, Spring 2013, SJP</a:t>
            </a:r>
          </a:p>
          <a:p>
            <a:r>
              <a:rPr lang="en-US" dirty="0"/>
              <a:t>Good discussion points. </a:t>
            </a:r>
            <a:endParaRPr lang="en-US" dirty="0" smtClean="0"/>
          </a:p>
          <a:p>
            <a:r>
              <a:rPr lang="en-US" dirty="0" smtClean="0"/>
              <a:t>(I argue A *is*</a:t>
            </a:r>
            <a:r>
              <a:rPr lang="en-US" baseline="0" dirty="0" smtClean="0"/>
              <a:t> useful, it can be used to teach us that the B field does not diminish with distance from the sheet (once we have used symmetry to argue that it can only have a z component out there)</a:t>
            </a:r>
          </a:p>
          <a:p>
            <a:r>
              <a:rPr lang="en-US" baseline="0" dirty="0" smtClean="0"/>
              <a:t>(And of course B is also useful to figure out </a:t>
            </a:r>
            <a:r>
              <a:rPr lang="en-US" baseline="0" smtClean="0"/>
              <a:t>B explicitly)</a:t>
            </a:r>
          </a:p>
          <a:p>
            <a:endParaRPr lang="en-US" dirty="0"/>
          </a:p>
        </p:txBody>
      </p:sp>
      <p:sp>
        <p:nvSpPr>
          <p:cNvPr id="66563"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795F577-3061-E84B-B6F5-46E1685E3E77}" type="slidenum">
              <a:rPr lang="en-US" sz="1200"/>
              <a:pPr/>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71267435-A266-EC44-92C1-BB352BDDA1F4}" type="slidenum">
              <a:rPr lang="en-US" sz="1200" b="0"/>
              <a:pPr algn="r"/>
              <a:t>25</a:t>
            </a:fld>
            <a:endParaRPr lang="en-US" sz="1200" b="0"/>
          </a:p>
        </p:txBody>
      </p:sp>
      <p:sp>
        <p:nvSpPr>
          <p:cNvPr id="152578" name="Rectangle 2"/>
          <p:cNvSpPr>
            <a:spLocks noGrp="1" noRot="1" noChangeAspect="1" noChangeArrowheads="1" noTextEdit="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t>
            </a:r>
          </a:p>
          <a:p>
            <a:pPr eaLnBrk="1" hangingPunct="1"/>
            <a:r>
              <a:rPr lang="en-US" dirty="0">
                <a:ea typeface="ヒラギノ角ゴ Pro W3" charset="0"/>
                <a:cs typeface="ヒラギノ角ゴ Pro W3" charset="0"/>
              </a:rPr>
              <a:t>USED IN:</a:t>
            </a:r>
          </a:p>
          <a:p>
            <a:pPr eaLnBrk="1" hangingPunct="1"/>
            <a:r>
              <a:rPr lang="en-US" dirty="0">
                <a:ea typeface="ヒラギノ角ゴ Pro W3" charset="0"/>
                <a:cs typeface="ヒラギノ角ゴ Pro W3" charset="0"/>
              </a:rPr>
              <a:t>LECTURE NUMBER:  Skipped</a:t>
            </a:r>
          </a:p>
          <a:p>
            <a:pPr eaLnBrk="1" hangingPunct="1"/>
            <a:r>
              <a:rPr lang="en-US" dirty="0">
                <a:ea typeface="ヒラギノ角ゴ Pro W3" charset="0"/>
                <a:cs typeface="ヒラギノ角ゴ Pro W3" charset="0"/>
              </a:rPr>
              <a:t>STUDENT RESPONSES:  n/a</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Whiteboard activity.  Looks *great*, but I didn't take time for it! </a:t>
            </a:r>
          </a:p>
          <a:p>
            <a:pPr eaLnBrk="1" hangingPunct="1"/>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We monitor the communication and discussion of this problem by doing it in class instead of having it as a HW (and then when one person gets it everyone else copies it).  Those learning in groups will not benefit from this. -SJP</a:t>
            </a:r>
            <a:endParaRPr lang="en-US" altLang="ja-JP"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Griffiths (problem 5.15.)</a:t>
            </a: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144588" y="687388"/>
            <a:ext cx="4570412" cy="3427412"/>
          </a:xfrm>
          <a:ln/>
        </p:spPr>
      </p:sp>
      <p:sp>
        <p:nvSpPr>
          <p:cNvPr id="103426" name="Notes Placeholder 2"/>
          <p:cNvSpPr>
            <a:spLocks noGrp="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a:ea typeface="ヒラギノ角ゴ Pro W3" charset="0"/>
                <a:cs typeface="ヒラギノ角ゴ Pro W3" charset="0"/>
              </a:rPr>
              <a:t>CORRECT ANSWER:  D</a:t>
            </a:r>
          </a:p>
          <a:p>
            <a:pPr defTabSz="457200" eaLnBrk="1" hangingPunct="1"/>
            <a:r>
              <a:rPr lang="en-US" dirty="0">
                <a:ea typeface="ヒラギノ角ゴ Pro W3" charset="0"/>
                <a:cs typeface="ヒラギノ角ゴ Pro W3" charset="0"/>
              </a:rPr>
              <a:t>USED IN: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31</a:t>
            </a:r>
          </a:p>
          <a:p>
            <a:pPr defTabSz="457200" eaLnBrk="1" hangingPunct="1"/>
            <a:r>
              <a:rPr lang="en-US" dirty="0">
                <a:ea typeface="ヒラギノ角ゴ Pro W3" charset="0"/>
                <a:cs typeface="ヒラギノ角ゴ Pro W3" charset="0"/>
              </a:rPr>
              <a:t>STUDENT RESPONSES: 15% 31% 10% 44% </a:t>
            </a:r>
            <a:r>
              <a:rPr lang="en-US" b="1" dirty="0">
                <a:ea typeface="ヒラギノ角ゴ Pro W3" charset="0"/>
                <a:cs typeface="ヒラギノ角ゴ Pro W3" charset="0"/>
              </a:rPr>
              <a:t>[[0%]]</a:t>
            </a:r>
            <a:r>
              <a:rPr lang="en-US" dirty="0">
                <a:ea typeface="ヒラギノ角ゴ Pro W3" charset="0"/>
                <a:cs typeface="ヒラギノ角ゴ Pro W3" charset="0"/>
              </a:rPr>
              <a:t> (FALL 2009)</a:t>
            </a: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You might want to modify this to make sure students do not think of Ampere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law as the Maxwell-Ampere equation.</a:t>
            </a:r>
          </a:p>
          <a:p>
            <a:pPr defTabSz="457200"/>
            <a:r>
              <a:rPr lang="en-US" dirty="0">
                <a:ea typeface="ヒラギノ角ゴ Pro W3" charset="0"/>
                <a:cs typeface="ヒラギノ角ゴ Pro W3" charset="0"/>
              </a:rPr>
              <a:t>WRITTEN BY: Thomas </a:t>
            </a:r>
            <a:r>
              <a:rPr lang="en-US" dirty="0" err="1">
                <a:ea typeface="ヒラギノ角ゴ Pro W3" charset="0"/>
                <a:cs typeface="ヒラギノ角ゴ Pro W3" charset="0"/>
              </a:rPr>
              <a:t>Schibli</a:t>
            </a:r>
            <a:r>
              <a:rPr lang="en-US" dirty="0">
                <a:ea typeface="ヒラギノ角ゴ Pro W3" charset="0"/>
                <a:cs typeface="ヒラギノ角ゴ Pro W3" charset="0"/>
              </a:rPr>
              <a:t> (CU-Boulder</a:t>
            </a:r>
            <a:r>
              <a:rPr lang="en-US" dirty="0" smtClean="0">
                <a:ea typeface="ヒラギノ角ゴ Pro W3" charset="0"/>
                <a:cs typeface="ヒラギノ角ゴ Pro W3" charset="0"/>
              </a:rPr>
              <a:t>)</a:t>
            </a:r>
          </a:p>
          <a:p>
            <a:pPr defTabSz="457200"/>
            <a:endParaRPr lang="en-US" dirty="0" smtClean="0">
              <a:ea typeface="ヒラギノ角ゴ Pro W3" charset="0"/>
              <a:cs typeface="ヒラギノ角ゴ Pro W3" charset="0"/>
            </a:endParaRPr>
          </a:p>
          <a:p>
            <a:pPr defTabSz="457200"/>
            <a:r>
              <a:rPr lang="en-US" dirty="0" smtClean="0">
                <a:ea typeface="ヒラギノ角ゴ Pro W3" charset="0"/>
                <a:cs typeface="ヒラギノ角ゴ Pro W3" charset="0"/>
              </a:rPr>
              <a:t>I did not click on this</a:t>
            </a:r>
            <a:r>
              <a:rPr lang="en-US" baseline="0" dirty="0" smtClean="0">
                <a:ea typeface="ヒラギノ角ゴ Pro W3" charset="0"/>
                <a:cs typeface="ヒラギノ角ゴ Pro W3" charset="0"/>
              </a:rPr>
              <a:t> in 2013, but we discussed it, it’s nice. And, generated some interesting questions, including whether </a:t>
            </a:r>
            <a:r>
              <a:rPr lang="en-US" baseline="0" dirty="0" err="1" smtClean="0">
                <a:ea typeface="ヒラギノ角ゴ Pro W3" charset="0"/>
                <a:cs typeface="ヒラギノ角ゴ Pro W3" charset="0"/>
              </a:rPr>
              <a:t>Biot-Savart</a:t>
            </a:r>
            <a:r>
              <a:rPr lang="en-US" baseline="0" dirty="0" smtClean="0">
                <a:ea typeface="ヒラギノ角ゴ Pro W3" charset="0"/>
                <a:cs typeface="ヒラギノ角ゴ Pro W3" charset="0"/>
              </a:rPr>
              <a:t> is a “good approximation” (which it is if v&lt;&lt;c, I think) -SJP</a:t>
            </a:r>
          </a:p>
          <a:p>
            <a:pPr defTabSz="457200"/>
            <a:endParaRPr lang="en-US" baseline="0" dirty="0" smtClean="0">
              <a:ea typeface="ヒラギノ角ゴ Pro W3" charset="0"/>
              <a:cs typeface="ヒラギノ角ゴ Pro W3" charset="0"/>
            </a:endParaRPr>
          </a:p>
          <a:p>
            <a:pPr defTabSz="457200"/>
            <a:endParaRPr lang="en-US" dirty="0">
              <a:ea typeface="ヒラギノ角ゴ Pro W3" charset="0"/>
              <a:cs typeface="ヒラギノ角ゴ Pro W3" charset="0"/>
            </a:endParaRPr>
          </a:p>
          <a:p>
            <a:pPr defTabSz="457200"/>
            <a:endParaRPr lang="en-US" dirty="0">
              <a:ea typeface="ヒラギノ角ゴ Pro W3" charset="0"/>
              <a:cs typeface="ヒラギノ角ゴ Pro W3" charset="0"/>
            </a:endParaRPr>
          </a:p>
        </p:txBody>
      </p:sp>
      <p:sp>
        <p:nvSpPr>
          <p:cNvPr id="10342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036C0CA4-FDA0-9349-B73E-B57B6F106BC4}" type="slidenum">
              <a:rPr lang="en-US" sz="1200" b="0">
                <a:latin typeface="Calibri" charset="0"/>
                <a:ea typeface="ＭＳ Ｐゴシック" charset="0"/>
                <a:cs typeface="ＭＳ Ｐゴシック" charset="0"/>
              </a:rPr>
              <a:pPr algn="r" eaLnBrk="1" hangingPunct="1"/>
              <a:t>26</a:t>
            </a:fld>
            <a:endParaRPr lang="en-US" sz="1200" b="0">
              <a:latin typeface="Calibri"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ea typeface="ヒラギノ角ゴ Pro W3" charset="0"/>
                <a:cs typeface="ヒラギノ角ゴ Pro W3" charset="0"/>
              </a:rPr>
              <a:t>In 2013 this came a </a:t>
            </a:r>
            <a:r>
              <a:rPr lang="en-US" smtClean="0">
                <a:ea typeface="ヒラギノ角ゴ Pro W3" charset="0"/>
                <a:cs typeface="ヒラギノ角ゴ Pro W3" charset="0"/>
              </a:rPr>
              <a:t>little later. </a:t>
            </a:r>
          </a:p>
          <a:p>
            <a:r>
              <a:rPr lang="en-US" dirty="0" smtClean="0">
                <a:ea typeface="ヒラギノ角ゴ Pro W3" charset="0"/>
                <a:cs typeface="ヒラギノ角ゴ Pro W3" charset="0"/>
              </a:rPr>
              <a:t>WRITTEN </a:t>
            </a:r>
            <a:r>
              <a:rPr lang="en-US" dirty="0">
                <a:ea typeface="ヒラギノ角ゴ Pro W3" charset="0"/>
                <a:cs typeface="ヒラギノ角ゴ Pro W3" charset="0"/>
              </a:rPr>
              <a:t>BY: Steven Pollock (CU-Boulder)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xfrm>
            <a:off x="1144588" y="687388"/>
            <a:ext cx="4570412" cy="3427412"/>
          </a:xfrm>
          <a:solidFill>
            <a:srgbClr val="FFFFFF"/>
          </a:solidFill>
          <a:ln/>
        </p:spPr>
      </p:sp>
      <p:sp>
        <p:nvSpPr>
          <p:cNvPr id="193538" name="Notes Placeholder 2"/>
          <p:cNvSpPr>
            <a:spLocks noGrp="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D</a:t>
            </a:r>
          </a:p>
          <a:p>
            <a:pPr defTabSz="457200"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36 (and again in 37 in 13) SJP</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11% 6% 39%  </a:t>
            </a:r>
            <a:r>
              <a:rPr lang="en-US" b="1" dirty="0">
                <a:ea typeface="ヒラギノ角ゴ Pro W3" charset="0"/>
                <a:cs typeface="ヒラギノ角ゴ Pro W3" charset="0"/>
              </a:rPr>
              <a:t>[[28%]] </a:t>
            </a:r>
            <a:r>
              <a:rPr lang="en-US" dirty="0">
                <a:ea typeface="ヒラギノ角ゴ Pro W3" charset="0"/>
                <a:cs typeface="ヒラギノ角ゴ Pro W3" charset="0"/>
              </a:rPr>
              <a:t>17% (SPRING 2008)</a:t>
            </a:r>
          </a:p>
          <a:p>
            <a:pPr defTabSz="457200" eaLnBrk="1" hangingPunct="1"/>
            <a:r>
              <a:rPr lang="en-US" dirty="0">
                <a:ea typeface="ヒラギノ角ゴ Pro W3" charset="0"/>
                <a:cs typeface="ヒラギノ角ゴ Pro W3" charset="0"/>
              </a:rPr>
              <a:t>				3% 13% 8%  </a:t>
            </a:r>
            <a:r>
              <a:rPr lang="en-US" b="1" dirty="0">
                <a:ea typeface="ヒラギノ角ゴ Pro W3" charset="0"/>
                <a:cs typeface="ヒラギノ角ゴ Pro W3" charset="0"/>
              </a:rPr>
              <a:t>[[77%]] </a:t>
            </a:r>
            <a:r>
              <a:rPr lang="en-US" dirty="0">
                <a:ea typeface="ヒラギノ角ゴ Pro W3" charset="0"/>
                <a:cs typeface="ヒラギノ角ゴ Pro W3" charset="0"/>
              </a:rPr>
              <a:t>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0, 24, 10, </a:t>
            </a:r>
            <a:r>
              <a:rPr lang="en-US" b="1" dirty="0" smtClean="0">
                <a:ea typeface="ヒラギノ角ゴ Pro W3" charset="0"/>
                <a:cs typeface="ヒラギノ角ゴ Pro W3" charset="0"/>
              </a:rPr>
              <a:t>[[62]], </a:t>
            </a:r>
            <a:r>
              <a:rPr lang="en-US" b="0" dirty="0" smtClean="0">
                <a:ea typeface="ヒラギノ角ゴ Pro W3" charset="0"/>
                <a:cs typeface="ヒラギノ角ゴ Pro W3" charset="0"/>
              </a:rPr>
              <a:t>3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End of class, not all voted.</a:t>
            </a:r>
            <a:r>
              <a:rPr lang="en-US" b="0" baseline="0" dirty="0" smtClean="0">
                <a:ea typeface="ヒラギノ角ゴ Pro W3" charset="0"/>
                <a:cs typeface="ヒラギノ角ゴ Pro W3" charset="0"/>
              </a:rPr>
              <a:t> Start of class:  4, 4, 2, 7, </a:t>
            </a:r>
            <a:r>
              <a:rPr lang="en-US" b="1" baseline="0" dirty="0" smtClean="0">
                <a:ea typeface="ヒラギノ角ゴ Pro W3" charset="0"/>
                <a:cs typeface="ヒラギノ角ゴ Pro W3" charset="0"/>
              </a:rPr>
              <a:t>[[82]]</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Start of class with this. I did it silently first, and they were all over the map. (Correct answer D had 28%). Then I let them talk to their neighbors, D moved to 50% (and C and E were equally represented). I'm </a:t>
            </a:r>
            <a:r>
              <a:rPr lang="en-US" dirty="0" smtClean="0">
                <a:ea typeface="ヒラギノ角ゴ Pro W3" charset="0"/>
                <a:cs typeface="ヒラギノ角ゴ Pro W3" charset="0"/>
              </a:rPr>
              <a:t>voting </a:t>
            </a:r>
            <a:r>
              <a:rPr lang="en-US" dirty="0">
                <a:ea typeface="ヒラギノ角ゴ Pro W3" charset="0"/>
                <a:cs typeface="ヒラギノ角ゴ Pro W3" charset="0"/>
              </a:rPr>
              <a:t>for I and also III, which gives D. </a:t>
            </a:r>
            <a:r>
              <a:rPr lang="en-US" dirty="0" smtClean="0">
                <a:ea typeface="ヒラギノ角ゴ Pro W3" charset="0"/>
                <a:cs typeface="ヒラギノ角ゴ Pro W3" charset="0"/>
              </a:rPr>
              <a:t>–SJP</a:t>
            </a:r>
          </a:p>
          <a:p>
            <a:pPr defTabSz="457200" eaLnBrk="1" hangingPunct="1"/>
            <a:endParaRPr lang="en-US" b="1"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WRITTEN BY: </a:t>
            </a:r>
            <a:r>
              <a:rPr lang="en-US" dirty="0" err="1">
                <a:latin typeface="Helvetica" charset="0"/>
                <a:ea typeface="ヒラギノ角ゴ Pro W3" charset="0"/>
                <a:cs typeface="ヒラギノ角ゴ Pro W3" charset="0"/>
              </a:rPr>
              <a:t>Chandralekha</a:t>
            </a:r>
            <a:r>
              <a:rPr lang="en-US" dirty="0">
                <a:latin typeface="Helvetica" charset="0"/>
                <a:ea typeface="ヒラギノ角ゴ Pro W3" charset="0"/>
                <a:cs typeface="ヒラギノ角ゴ Pro W3" charset="0"/>
              </a:rPr>
              <a:t> Singh. </a:t>
            </a:r>
            <a:r>
              <a:rPr lang="en-US" dirty="0">
                <a:solidFill>
                  <a:srgbClr val="2350AB"/>
                </a:solidFill>
                <a:latin typeface="Helvetica" charset="0"/>
                <a:ea typeface="ヒラギノ角ゴ Pro W3" charset="0"/>
                <a:cs typeface="ヒラギノ角ゴ Pro W3" charset="0"/>
              </a:rPr>
              <a:t>Improving students' understanding of magnetism, C. </a:t>
            </a:r>
            <a:r>
              <a:rPr lang="en-US" dirty="0" err="1">
                <a:solidFill>
                  <a:srgbClr val="2350AB"/>
                </a:solidFill>
                <a:latin typeface="Helvetica" charset="0"/>
                <a:ea typeface="ヒラギノ角ゴ Pro W3" charset="0"/>
                <a:cs typeface="ヒラギノ角ゴ Pro W3" charset="0"/>
              </a:rPr>
              <a:t>Singh,Proceedings</a:t>
            </a:r>
            <a:r>
              <a:rPr lang="en-US" dirty="0">
                <a:solidFill>
                  <a:srgbClr val="2350AB"/>
                </a:solidFill>
                <a:latin typeface="Helvetica" charset="0"/>
                <a:ea typeface="ヒラギノ角ゴ Pro W3" charset="0"/>
                <a:cs typeface="ヒラギノ角ゴ Pro W3" charset="0"/>
              </a:rPr>
              <a:t> of the Annual Conference of the American Society </a:t>
            </a:r>
            <a:r>
              <a:rPr lang="en-US" dirty="0" err="1">
                <a:solidFill>
                  <a:srgbClr val="2350AB"/>
                </a:solidFill>
                <a:latin typeface="Helvetica" charset="0"/>
                <a:ea typeface="ヒラギノ角ゴ Pro W3" charset="0"/>
                <a:cs typeface="ヒラギノ角ゴ Pro W3" charset="0"/>
              </a:rPr>
              <a:t>forEngineering</a:t>
            </a:r>
            <a:r>
              <a:rPr lang="en-US" dirty="0">
                <a:solidFill>
                  <a:srgbClr val="2350AB"/>
                </a:solidFill>
                <a:latin typeface="Helvetica" charset="0"/>
                <a:ea typeface="ヒラギノ角ゴ Pro W3" charset="0"/>
                <a:cs typeface="ヒラギノ角ゴ Pro W3" charset="0"/>
              </a:rPr>
              <a:t> Education (ASEE), AC 2008-90, 1-16, (2008):  </a:t>
            </a:r>
            <a:r>
              <a:rPr lang="en-US" u="sng" dirty="0">
                <a:solidFill>
                  <a:srgbClr val="2350AB"/>
                </a:solidFill>
                <a:latin typeface="Helvetica" charset="0"/>
                <a:ea typeface="ヒラギノ角ゴ Pro W3" charset="0"/>
                <a:cs typeface="ヒラギノ角ゴ Pro W3" charset="0"/>
                <a:hlinkClick r:id="rId3"/>
              </a:rPr>
              <a:t>http://www.asee.org/conferences/v2Search.cfm</a:t>
            </a:r>
            <a:endParaRPr lang="en-US"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
        <p:nvSpPr>
          <p:cNvPr id="19353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3F4243FA-D329-DF48-9C9D-DFBEF0DB8014}" type="slidenum">
              <a:rPr lang="en-US" sz="1200" b="0">
                <a:ea typeface="ＭＳ Ｐゴシック" charset="0"/>
                <a:cs typeface="ＭＳ Ｐゴシック" charset="0"/>
              </a:rPr>
              <a:pPr algn="r" eaLnBrk="1" hangingPunct="1"/>
              <a:t>28</a:t>
            </a:fld>
            <a:endParaRPr lang="en-US" sz="1200" b="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Rectangle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a:latin typeface="Calibri" charset="0"/>
              </a:rPr>
              <a:t>CORRECT ANSWER:  A</a:t>
            </a:r>
          </a:p>
          <a:p>
            <a:pPr eaLnBrk="1" hangingPunct="1"/>
            <a:r>
              <a:rPr lang="en-US" dirty="0">
                <a:latin typeface="Calibri" charset="0"/>
              </a:rPr>
              <a:t>USED IN:  Fall 2008 (</a:t>
            </a:r>
            <a:r>
              <a:rPr lang="en-US" dirty="0" err="1">
                <a:latin typeface="Calibri" charset="0"/>
              </a:rPr>
              <a:t>Dubson</a:t>
            </a:r>
            <a:r>
              <a:rPr lang="en-US" dirty="0">
                <a:latin typeface="Calibri" charset="0"/>
              </a:rPr>
              <a:t>) and Spring </a:t>
            </a:r>
            <a:r>
              <a:rPr lang="en-US" dirty="0" smtClean="0">
                <a:latin typeface="Calibri" charset="0"/>
              </a:rPr>
              <a:t>2008 and 13 </a:t>
            </a:r>
            <a:r>
              <a:rPr lang="en-US" dirty="0">
                <a:latin typeface="Calibri" charset="0"/>
              </a:rPr>
              <a:t>(Pollock)</a:t>
            </a:r>
          </a:p>
          <a:p>
            <a:pPr eaLnBrk="1" hangingPunct="1"/>
            <a:r>
              <a:rPr lang="en-US" dirty="0">
                <a:latin typeface="Calibri" charset="0"/>
              </a:rPr>
              <a:t>LECTURE NUMBER: </a:t>
            </a:r>
            <a:r>
              <a:rPr lang="en-US" dirty="0" err="1">
                <a:latin typeface="Calibri" charset="0"/>
              </a:rPr>
              <a:t>Dubson</a:t>
            </a:r>
            <a:r>
              <a:rPr lang="en-US" dirty="0">
                <a:latin typeface="Calibri" charset="0"/>
              </a:rPr>
              <a:t> (Week 14, Lecture 39). Pollock (Lecture </a:t>
            </a:r>
            <a:r>
              <a:rPr lang="en-US" dirty="0" smtClean="0">
                <a:latin typeface="Calibri" charset="0"/>
              </a:rPr>
              <a:t>40, 37 in ‘13)</a:t>
            </a:r>
            <a:r>
              <a:rPr lang="en-US" dirty="0">
                <a:latin typeface="Calibri" charset="0"/>
              </a:rPr>
              <a:t>. </a:t>
            </a:r>
          </a:p>
          <a:p>
            <a:pPr eaLnBrk="1" hangingPunct="1"/>
            <a:r>
              <a:rPr lang="en-US" dirty="0">
                <a:latin typeface="Calibri" charset="0"/>
              </a:rPr>
              <a:t>STUDENT RESPONSES:  </a:t>
            </a:r>
            <a:r>
              <a:rPr lang="en-US" b="1" dirty="0">
                <a:latin typeface="Calibri" charset="0"/>
              </a:rPr>
              <a:t>[[42%]]</a:t>
            </a:r>
            <a:r>
              <a:rPr lang="en-US" dirty="0">
                <a:latin typeface="Calibri" charset="0"/>
              </a:rPr>
              <a:t> 58% 0% 0% 0% (FALL 2008) </a:t>
            </a:r>
          </a:p>
          <a:p>
            <a:pPr eaLnBrk="1" hangingPunct="1"/>
            <a:r>
              <a:rPr lang="en-US" dirty="0">
                <a:latin typeface="Calibri" charset="0"/>
              </a:rPr>
              <a:t>	</a:t>
            </a:r>
            <a:r>
              <a:rPr lang="en-US" dirty="0" smtClean="0">
                <a:latin typeface="Calibri" charset="0"/>
              </a:rPr>
              <a:t>   </a:t>
            </a:r>
            <a:r>
              <a:rPr lang="en-US" b="1" dirty="0">
                <a:latin typeface="Calibri" charset="0"/>
              </a:rPr>
              <a:t>[[63%]] </a:t>
            </a:r>
            <a:r>
              <a:rPr lang="en-US" dirty="0">
                <a:latin typeface="Calibri" charset="0"/>
              </a:rPr>
              <a:t>37% 0% 0% 0% (SPRING 2008) </a:t>
            </a:r>
            <a:endParaRPr lang="en-US" dirty="0" smtClean="0">
              <a:latin typeface="Calibri" charset="0"/>
            </a:endParaRPr>
          </a:p>
          <a:p>
            <a:pPr eaLnBrk="1" hangingPunct="1"/>
            <a:r>
              <a:rPr lang="en-US" dirty="0" smtClean="0">
                <a:latin typeface="Calibri" charset="0"/>
              </a:rPr>
              <a:t>	</a:t>
            </a:r>
            <a:r>
              <a:rPr lang="en-US" b="1" dirty="0" smtClean="0">
                <a:latin typeface="Calibri" charset="0"/>
              </a:rPr>
              <a:t>[[88]],</a:t>
            </a:r>
            <a:r>
              <a:rPr lang="en-US" b="0" baseline="0" dirty="0" smtClean="0">
                <a:latin typeface="Calibri" charset="0"/>
              </a:rPr>
              <a:t> 13, 0, 0, 0 (</a:t>
            </a:r>
            <a:r>
              <a:rPr lang="en-US" b="0" baseline="0" dirty="0" err="1" smtClean="0">
                <a:latin typeface="Calibri" charset="0"/>
              </a:rPr>
              <a:t>Sp</a:t>
            </a:r>
            <a:r>
              <a:rPr lang="en-US" b="0" baseline="0" dirty="0" smtClean="0">
                <a:latin typeface="Calibri" charset="0"/>
              </a:rPr>
              <a:t> ‘13) </a:t>
            </a:r>
            <a:endParaRPr lang="en-US" dirty="0">
              <a:latin typeface="Calibri" charset="0"/>
            </a:endParaRPr>
          </a:p>
          <a:p>
            <a:r>
              <a:rPr lang="en-US" b="1" dirty="0">
                <a:latin typeface="Calibri" charset="0"/>
              </a:rPr>
              <a:t>INSTRUCTOR NOTES:  </a:t>
            </a:r>
            <a:r>
              <a:rPr lang="en-US" dirty="0">
                <a:latin typeface="Calibri" charset="0"/>
              </a:rPr>
              <a:t>Nice one! 60/40 split, good discussion, they woke up for this one. Some students see this by now, but others still don't know this "game". It was productive to have THEM construct the argument, think about stokes theorem, (and divergence theorem/H </a:t>
            </a:r>
            <a:r>
              <a:rPr lang="en-US" dirty="0" err="1">
                <a:latin typeface="Calibri" charset="0"/>
              </a:rPr>
              <a:t>perp</a:t>
            </a:r>
            <a:r>
              <a:rPr lang="en-US" dirty="0">
                <a:latin typeface="Calibri" charset="0"/>
              </a:rPr>
              <a:t> came up, so I skipped next one, that's fine). A winner. </a:t>
            </a:r>
          </a:p>
          <a:p>
            <a:r>
              <a:rPr lang="en-US" dirty="0">
                <a:latin typeface="Calibri" charset="0"/>
              </a:rPr>
              <a:t>ANSWER is A, you need to construct a short </a:t>
            </a:r>
            <a:r>
              <a:rPr lang="en-US" dirty="0" err="1">
                <a:latin typeface="Calibri" charset="0"/>
              </a:rPr>
              <a:t>Amperian</a:t>
            </a:r>
            <a:r>
              <a:rPr lang="en-US" dirty="0">
                <a:latin typeface="Calibri" charset="0"/>
              </a:rPr>
              <a:t> loop, and use </a:t>
            </a:r>
            <a:r>
              <a:rPr lang="en-US" dirty="0" err="1">
                <a:latin typeface="Calibri" charset="0"/>
              </a:rPr>
              <a:t>Stoke's</a:t>
            </a:r>
            <a:r>
              <a:rPr lang="en-US" dirty="0">
                <a:latin typeface="Calibri" charset="0"/>
              </a:rPr>
              <a:t> theorem to argue that the line integral (which tells you about H// above - H//below) must be determined by the area integral of the curl. In this case, that would be the area integral of J(free), which will only be nonzero if there is a delta function, i.e. a surface free current on the sheet. Also good to talk about DIRECTIONS, since "H//" is really still a 2-D vector. (See Griffiths, the discontinuity is given by K(free) cross n hat. </a:t>
            </a:r>
            <a:endParaRPr lang="en-US" dirty="0" smtClean="0">
              <a:latin typeface="Calibri" charset="0"/>
            </a:endParaRPr>
          </a:p>
          <a:p>
            <a:r>
              <a:rPr lang="en-US" dirty="0" smtClean="0">
                <a:latin typeface="Calibri" charset="0"/>
              </a:rPr>
              <a:t>In ‘</a:t>
            </a:r>
            <a:r>
              <a:rPr lang="en-US" dirty="0" err="1" smtClean="0">
                <a:latin typeface="Calibri" charset="0"/>
              </a:rPr>
              <a:t>Sp</a:t>
            </a:r>
            <a:r>
              <a:rPr lang="en-US" dirty="0" smtClean="0">
                <a:latin typeface="Calibri" charset="0"/>
              </a:rPr>
              <a:t> ‘13 this happened</a:t>
            </a:r>
            <a:r>
              <a:rPr lang="en-US" baseline="0" dirty="0" smtClean="0">
                <a:latin typeface="Calibri" charset="0"/>
              </a:rPr>
              <a:t> DURING an in-class tutorial that targeted exactly this idea, and I had clearly outlined that the divergence of B gives you info on </a:t>
            </a:r>
            <a:r>
              <a:rPr lang="en-US" baseline="0" dirty="0" err="1" smtClean="0">
                <a:latin typeface="Calibri" charset="0"/>
              </a:rPr>
              <a:t>B_perp</a:t>
            </a:r>
            <a:r>
              <a:rPr lang="en-US" baseline="0" dirty="0" smtClean="0">
                <a:latin typeface="Calibri" charset="0"/>
              </a:rPr>
              <a:t>, so no surprise it was a stronger outcome (not sure why it was not 100%, in fact!) </a:t>
            </a:r>
            <a:endParaRPr lang="en-US" dirty="0" smtClean="0">
              <a:latin typeface="Calibri" charset="0"/>
            </a:endParaRPr>
          </a:p>
          <a:p>
            <a:r>
              <a:rPr lang="en-US" dirty="0" smtClean="0">
                <a:latin typeface="Calibri" charset="0"/>
              </a:rPr>
              <a:t> </a:t>
            </a:r>
            <a:r>
              <a:rPr lang="en-US" dirty="0">
                <a:latin typeface="Calibri" charset="0"/>
              </a:rPr>
              <a:t>-SJP</a:t>
            </a:r>
            <a:endParaRPr lang="en-US" b="1" dirty="0">
              <a:latin typeface="Calibri" charset="0"/>
            </a:endParaRPr>
          </a:p>
          <a:p>
            <a:r>
              <a:rPr lang="en-US" dirty="0">
                <a:latin typeface="Calibri" charset="0"/>
                <a:ea typeface="ヒラギノ角ゴ Pro W3" charset="0"/>
                <a:cs typeface="ヒラギノ角ゴ Pro W3" charset="0"/>
              </a:rPr>
              <a:t>WRITTEN BY: Steven Pollock (CU-Boulder)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7586" name="Notes Placeholder 2"/>
          <p:cNvSpPr>
            <a:spLocks noGrp="1"/>
          </p:cNvSpPr>
          <p:nvPr>
            <p:ph type="body" idx="1"/>
          </p:nvPr>
        </p:nvSpPr>
        <p:spPr>
          <a:noFill/>
        </p:spPr>
        <p:txBody>
          <a:bodyPr/>
          <a:lstStyle/>
          <a:p>
            <a:r>
              <a:rPr lang="en-US" dirty="0" smtClean="0"/>
              <a:t>Used as review question in Final </a:t>
            </a:r>
            <a:r>
              <a:rPr lang="en-US" dirty="0"/>
              <a:t>lecture, Spring 2013, SJP</a:t>
            </a:r>
          </a:p>
          <a:p>
            <a:r>
              <a:rPr lang="en-US" dirty="0"/>
              <a:t>Correct answer: E</a:t>
            </a:r>
          </a:p>
          <a:p>
            <a:r>
              <a:rPr lang="en-US" dirty="0"/>
              <a:t>57, 13, 2, 7, [[</a:t>
            </a:r>
            <a:r>
              <a:rPr lang="en-US" b="1" dirty="0"/>
              <a:t>22]</a:t>
            </a:r>
            <a:r>
              <a:rPr lang="en-US" dirty="0"/>
              <a:t>]</a:t>
            </a:r>
          </a:p>
          <a:p>
            <a:endParaRPr lang="en-US" dirty="0"/>
          </a:p>
          <a:p>
            <a:r>
              <a:rPr lang="en-US" dirty="0"/>
              <a:t>Sadly, they were 57% for A. It is true that </a:t>
            </a:r>
            <a:r>
              <a:rPr lang="en-US" dirty="0" err="1"/>
              <a:t>B_perp</a:t>
            </a:r>
            <a:r>
              <a:rPr lang="en-US" dirty="0"/>
              <a:t> has to be continuous, but it is ALSO true that the parallel component must jump by mu0*K, so the answer is E, is is B0xhat + mu0 K </a:t>
            </a:r>
            <a:r>
              <a:rPr lang="en-US" dirty="0" err="1"/>
              <a:t>yhat</a:t>
            </a:r>
            <a:r>
              <a:rPr lang="en-US" dirty="0"/>
              <a:t>, up and right. </a:t>
            </a:r>
          </a:p>
          <a:p>
            <a:endParaRPr lang="en-US" dirty="0"/>
          </a:p>
          <a:p>
            <a:r>
              <a:rPr lang="en-US" dirty="0"/>
              <a:t>Steven Pollock</a:t>
            </a:r>
          </a:p>
        </p:txBody>
      </p:sp>
      <p:sp>
        <p:nvSpPr>
          <p:cNvPr id="67587"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AAB9809-BD10-6F42-A194-05357C118728}" type="slidenum">
              <a:rPr lang="en-US" sz="1200"/>
              <a:pPr/>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026"/>
          <p:cNvSpPr>
            <a:spLocks noGrp="1" noRot="1" noChangeAspect="1" noChangeArrowheads="1" noTextEdit="1"/>
          </p:cNvSpPr>
          <p:nvPr>
            <p:ph type="sldImg"/>
          </p:nvPr>
        </p:nvSpPr>
        <p:spPr>
          <a:solidFill>
            <a:srgbClr val="FFFFFF"/>
          </a:solidFill>
          <a:ln/>
        </p:spPr>
      </p:sp>
      <p:sp>
        <p:nvSpPr>
          <p:cNvPr id="195586"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Come</a:t>
            </a:r>
            <a:r>
              <a:rPr lang="en-US" baseline="0" dirty="0" smtClean="0">
                <a:ea typeface="ヒラギノ角ゴ Pro W3" charset="0"/>
                <a:cs typeface="ヒラギノ角ゴ Pro W3" charset="0"/>
              </a:rPr>
              <a:t> back to this once covered A field</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12, Lecture 32), Pollock (</a:t>
            </a:r>
            <a:r>
              <a:rPr lang="en-US" dirty="0" smtClean="0">
                <a:ea typeface="ヒラギノ角ゴ Pro W3" charset="0"/>
                <a:cs typeface="ヒラギノ角ゴ Pro W3" charset="0"/>
              </a:rPr>
              <a:t>36, 37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[[40%]]</a:t>
            </a:r>
            <a:r>
              <a:rPr lang="en-US" dirty="0">
                <a:ea typeface="ヒラギノ角ゴ Pro W3" charset="0"/>
                <a:cs typeface="ヒラギノ角ゴ Pro W3" charset="0"/>
              </a:rPr>
              <a:t> 24% 17% 19% 0% (FALL 08)</a:t>
            </a:r>
          </a:p>
          <a:p>
            <a:pPr eaLnBrk="1" hangingPunct="1"/>
            <a:r>
              <a:rPr lang="en-US" b="1" dirty="0">
                <a:ea typeface="ヒラギノ角ゴ Pro W3" charset="0"/>
                <a:cs typeface="ヒラギノ角ゴ Pro W3" charset="0"/>
              </a:rPr>
              <a:t>		[[88%]] </a:t>
            </a:r>
            <a:r>
              <a:rPr lang="en-US" dirty="0">
                <a:ea typeface="ヒラギノ角ゴ Pro W3" charset="0"/>
                <a:cs typeface="ヒラギノ角ゴ Pro W3" charset="0"/>
              </a:rPr>
              <a:t>6% 6% 0% 0% (SPRING 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[39%]]</a:t>
            </a:r>
            <a:r>
              <a:rPr lang="en-US" dirty="0">
                <a:ea typeface="ヒラギノ角ゴ Pro W3" charset="0"/>
                <a:cs typeface="ヒラギノ角ゴ Pro W3" charset="0"/>
              </a:rPr>
              <a:t> 50% 7% 4%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[[56]]</a:t>
            </a:r>
            <a:r>
              <a:rPr lang="en-US" b="0" dirty="0" smtClean="0">
                <a:ea typeface="ヒラギノ角ゴ Pro W3" charset="0"/>
                <a:cs typeface="ヒラギノ角ゴ Pro W3" charset="0"/>
              </a:rPr>
              <a:t>,</a:t>
            </a:r>
            <a:r>
              <a:rPr lang="en-US" b="0" baseline="0" dirty="0" smtClean="0">
                <a:ea typeface="ヒラギノ角ゴ Pro W3" charset="0"/>
                <a:cs typeface="ヒラギノ角ゴ Pro W3" charset="0"/>
              </a:rPr>
              <a:t> 26, 14, 4,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88%. They knew the answer because I</a:t>
            </a:r>
            <a:r>
              <a:rPr lang="ja-JP" altLang="en-US" dirty="0">
                <a:ea typeface="ヒラギノ角ゴ Pro W3" charset="0"/>
                <a:cs typeface="ヒラギノ角ゴ Pro W3" charset="0"/>
              </a:rPr>
              <a:t>’</a:t>
            </a:r>
            <a:r>
              <a:rPr lang="en-US" altLang="ja-JP" dirty="0" err="1">
                <a:ea typeface="ヒラギノ角ゴ Pro W3" charset="0"/>
                <a:cs typeface="ヒラギノ角ゴ Pro W3" charset="0"/>
              </a:rPr>
              <a:t>ve</a:t>
            </a:r>
            <a:r>
              <a:rPr lang="en-US" altLang="ja-JP" dirty="0">
                <a:ea typeface="ヒラギノ角ゴ Pro W3" charset="0"/>
                <a:cs typeface="ヒラギノ角ゴ Pro W3" charset="0"/>
              </a:rPr>
              <a:t> told them several times, but during the discussion they were not able to articulate WHY.   Answer A) A is continuous everywhere (as long as you have no infinite or Delta function B fields anywhere, which would not be physical?). </a:t>
            </a:r>
          </a:p>
          <a:p>
            <a:pPr eaLnBrk="1" hangingPunct="1"/>
            <a:r>
              <a:rPr lang="en-US" dirty="0">
                <a:ea typeface="ヒラギノ角ゴ Pro W3" charset="0"/>
                <a:cs typeface="ヒラギノ角ゴ Pro W3" charset="0"/>
              </a:rPr>
              <a:t>Think of B = Curl(A), if B is finite, then A will have to be continuous to have a finite curl. Griffiths has a more rigorous discussion... But in Coulomb gauge, </a:t>
            </a:r>
            <a:r>
              <a:rPr lang="en-US" dirty="0" err="1">
                <a:ea typeface="ヒラギノ角ゴ Pro W3" charset="0"/>
                <a:cs typeface="ヒラギノ角ゴ Pro W3" charset="0"/>
              </a:rPr>
              <a:t>Del.A</a:t>
            </a:r>
            <a:r>
              <a:rPr lang="en-US" dirty="0">
                <a:ea typeface="ヒラギノ角ゴ Pro W3" charset="0"/>
                <a:cs typeface="ヒラギノ角ゴ Pro W3" charset="0"/>
              </a:rPr>
              <a:t> =0 gives you continuity of </a:t>
            </a:r>
            <a:r>
              <a:rPr lang="en-US" dirty="0" err="1">
                <a:ea typeface="ヒラギノ角ゴ Pro W3" charset="0"/>
                <a:cs typeface="ヒラギノ角ゴ Pro W3" charset="0"/>
              </a:rPr>
              <a:t>A_perp</a:t>
            </a:r>
            <a:r>
              <a:rPr lang="en-US" dirty="0">
                <a:ea typeface="ヒラギノ角ゴ Pro W3" charset="0"/>
                <a:cs typeface="ヒラギノ角ゴ Pro W3" charset="0"/>
              </a:rPr>
              <a:t>, and </a:t>
            </a:r>
            <a:r>
              <a:rPr lang="en-US" dirty="0" err="1">
                <a:ea typeface="ヒラギノ角ゴ Pro W3" charset="0"/>
                <a:cs typeface="ヒラギノ角ゴ Pro W3" charset="0"/>
              </a:rPr>
              <a:t>curlA</a:t>
            </a:r>
            <a:r>
              <a:rPr lang="en-US" dirty="0">
                <a:ea typeface="ヒラギノ角ゴ Pro W3" charset="0"/>
                <a:cs typeface="ヒラギノ角ゴ Pro W3" charset="0"/>
              </a:rPr>
              <a:t>=B, integrated a la Stokes gives you continuity of A parallel as long as you can make the B flux go to zero (</a:t>
            </a:r>
            <a:r>
              <a:rPr lang="en-US" dirty="0" err="1">
                <a:ea typeface="ヒラギノ角ゴ Pro W3" charset="0"/>
                <a:cs typeface="ヒラギノ角ゴ Pro W3" charset="0"/>
              </a:rPr>
              <a:t>i.e</a:t>
            </a:r>
            <a:r>
              <a:rPr lang="en-US" dirty="0">
                <a:ea typeface="ヒラギノ角ゴ Pro W3" charset="0"/>
                <a:cs typeface="ヒラギノ角ゴ Pro W3" charset="0"/>
              </a:rPr>
              <a:t>, no infinite B fields!</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(In ‘13 we had a discussion I’m not sure of the answer to – from curl(A)=B ALONE I seem to only be able to argue for C… without the Coulomb gauge</a:t>
            </a:r>
            <a:r>
              <a:rPr lang="en-US" baseline="0" dirty="0" smtClean="0">
                <a:ea typeface="ヒラギノ角ゴ Pro W3" charset="0"/>
                <a:cs typeface="ヒラギノ角ゴ Pro W3" charset="0"/>
              </a:rPr>
              <a:t> *choice*, I don’t see how to say anything about </a:t>
            </a:r>
            <a:r>
              <a:rPr lang="en-US" baseline="0" dirty="0" err="1" smtClean="0">
                <a:ea typeface="ヒラギノ角ゴ Pro W3" charset="0"/>
                <a:cs typeface="ヒラギノ角ゴ Pro W3" charset="0"/>
              </a:rPr>
              <a:t>A_perp</a:t>
            </a:r>
            <a:r>
              <a:rPr lang="en-US" baseline="0" dirty="0" smtClean="0">
                <a:ea typeface="ヒラギノ角ゴ Pro W3" charset="0"/>
                <a:cs typeface="ヒラギノ角ゴ Pro W3" charset="0"/>
              </a:rPr>
              <a:t>.  So, IS it a choice, or is it guaranteed.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CORRECT ANSWER: </a:t>
            </a:r>
          </a:p>
          <a:p>
            <a:pPr eaLnBrk="1" hangingPunct="1"/>
            <a:r>
              <a:rPr lang="en-US">
                <a:ea typeface="ヒラギノ角ゴ Pro W3" charset="0"/>
                <a:cs typeface="ヒラギノ角ゴ Pro W3" charset="0"/>
              </a:rPr>
              <a:t>USED IN:  Fall 2009 (Schibli)</a:t>
            </a:r>
          </a:p>
          <a:p>
            <a:pPr eaLnBrk="1" hangingPunct="1"/>
            <a:r>
              <a:rPr lang="en-US">
                <a:ea typeface="ヒラギノ角ゴ Pro W3" charset="0"/>
                <a:cs typeface="ヒラギノ角ゴ Pro W3" charset="0"/>
              </a:rPr>
              <a:t>LECTURE NUMBER: </a:t>
            </a:r>
          </a:p>
          <a:p>
            <a:pPr eaLnBrk="1" hangingPunct="1"/>
            <a:r>
              <a:rPr lang="en-US">
                <a:ea typeface="ヒラギノ角ゴ Pro W3" charset="0"/>
                <a:cs typeface="ヒラギノ角ゴ Pro W3" charset="0"/>
              </a:rPr>
              <a:t>STUDENT RESPONSES: </a:t>
            </a:r>
          </a:p>
          <a:p>
            <a:pPr eaLnBrk="1" hangingPunct="1"/>
            <a:r>
              <a:rPr lang="en-US">
                <a:ea typeface="ヒラギノ角ゴ Pro W3" charset="0"/>
                <a:cs typeface="ヒラギノ角ゴ Pro W3" charset="0"/>
              </a:rPr>
              <a:t>INSTRUCTOR NOTES:</a:t>
            </a:r>
            <a:r>
              <a:rPr lang="en-US" b="1">
                <a:ea typeface="ヒラギノ角ゴ Pro W3" charset="0"/>
                <a:cs typeface="ヒラギノ角ゴ Pro W3" charset="0"/>
              </a:rPr>
              <a:t> </a:t>
            </a:r>
            <a:endParaRPr lang="en-US">
              <a:ea typeface="ヒラギノ角ゴ Pro W3" charset="0"/>
              <a:cs typeface="ヒラギノ角ゴ Pro W3" charset="0"/>
            </a:endParaRPr>
          </a:p>
          <a:p>
            <a:pPr eaLnBrk="1" hangingPunct="1"/>
            <a:r>
              <a:rPr lang="en-US">
                <a:ea typeface="ヒラギノ角ゴ Pro W3" charset="0"/>
                <a:cs typeface="ヒラギノ角ゴ Pro W3" charset="0"/>
              </a:rPr>
              <a:t>WRITTEN BY: Thomas Schibli (CU-Boulder)</a:t>
            </a:r>
          </a:p>
          <a:p>
            <a:endParaRPr lang="en-US">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4588" y="685800"/>
            <a:ext cx="4572000" cy="3429000"/>
          </a:xfrm>
          <a:ln/>
        </p:spPr>
      </p:sp>
      <p:sp>
        <p:nvSpPr>
          <p:cNvPr id="8397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CORRECT ANSWER: A</a:t>
            </a:r>
          </a:p>
          <a:p>
            <a:pPr eaLnBrk="1" hangingPunct="1"/>
            <a:r>
              <a:rPr lang="en-US">
                <a:ea typeface="ヒラギノ角ゴ Pro W3" charset="0"/>
                <a:cs typeface="ヒラギノ角ゴ Pro W3" charset="0"/>
              </a:rPr>
              <a:t>USED IN:  Fall 2008 (Dubson)</a:t>
            </a:r>
          </a:p>
          <a:p>
            <a:pPr eaLnBrk="1" hangingPunct="1"/>
            <a:r>
              <a:rPr lang="en-US">
                <a:ea typeface="ヒラギノ角ゴ Pro W3" charset="0"/>
                <a:cs typeface="ヒラギノ角ゴ Pro W3" charset="0"/>
              </a:rPr>
              <a:t>LECTURE NUMBER:  Dubson (Week 11, Lecture 28)</a:t>
            </a:r>
          </a:p>
          <a:p>
            <a:pPr eaLnBrk="1" hangingPunct="1"/>
            <a:r>
              <a:rPr lang="en-US">
                <a:ea typeface="ヒラギノ角ゴ Pro W3" charset="0"/>
                <a:cs typeface="ヒラギノ角ゴ Pro W3" charset="0"/>
              </a:rPr>
              <a:t>STUDENT RESPONSES: </a:t>
            </a:r>
          </a:p>
          <a:p>
            <a:pPr eaLnBrk="1" hangingPunct="1"/>
            <a:r>
              <a:rPr lang="en-US" b="1">
                <a:ea typeface="ヒラギノ角ゴ Pro W3" charset="0"/>
                <a:cs typeface="ヒラギノ角ゴ Pro W3" charset="0"/>
              </a:rPr>
              <a:t>[[77%]]</a:t>
            </a:r>
            <a:r>
              <a:rPr lang="en-US">
                <a:ea typeface="ヒラギノ角ゴ Pro W3" charset="0"/>
                <a:cs typeface="ヒラギノ角ゴ Pro W3" charset="0"/>
              </a:rPr>
              <a:t> 21% 2% 0% 0%</a:t>
            </a:r>
          </a:p>
          <a:p>
            <a:pPr eaLnBrk="1" hangingPunct="1"/>
            <a:r>
              <a:rPr lang="en-US">
                <a:ea typeface="ヒラギノ角ゴ Pro W3" charset="0"/>
                <a:cs typeface="ヒラギノ角ゴ Pro W3" charset="0"/>
              </a:rPr>
              <a:t>INSTRUCTOR NOTES:</a:t>
            </a:r>
            <a:r>
              <a:rPr lang="en-US" b="1">
                <a:ea typeface="ヒラギノ角ゴ Pro W3" charset="0"/>
                <a:cs typeface="ヒラギノ角ゴ Pro W3" charset="0"/>
              </a:rPr>
              <a:t> </a:t>
            </a:r>
            <a:endParaRPr lang="en-US">
              <a:ea typeface="ヒラギノ角ゴ Pro W3" charset="0"/>
              <a:cs typeface="ヒラギノ角ゴ Pro W3" charset="0"/>
            </a:endParaRPr>
          </a:p>
          <a:p>
            <a:pPr eaLnBrk="1" hangingPunct="1"/>
            <a:r>
              <a:rPr lang="en-US">
                <a:ea typeface="ヒラギノ角ゴ Pro W3" charset="0"/>
                <a:cs typeface="ヒラギノ角ゴ Pro W3" charset="0"/>
              </a:rPr>
              <a:t>WRITTEN BY: Mike Dubson (CU-Boulder)</a:t>
            </a:r>
          </a:p>
          <a:p>
            <a:pPr eaLnBrk="1" hangingPunct="1"/>
            <a:endParaRPr lang="en-US">
              <a:ea typeface="ヒラギノ角ゴ Pro W3" charset="0"/>
              <a:cs typeface="ヒラギノ角ゴ Pro W3" charset="0"/>
            </a:endParaRPr>
          </a:p>
          <a:p>
            <a:endParaRPr lang="en-US">
              <a:ea typeface="ヒラギノ角ゴ Pro W3" charset="0"/>
              <a:cs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72000" cy="3429000"/>
          </a:xfrm>
          <a:ln/>
        </p:spPr>
      </p:sp>
      <p:sp>
        <p:nvSpPr>
          <p:cNvPr id="819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CORRECT ANSWER: A</a:t>
            </a:r>
          </a:p>
          <a:p>
            <a:pPr eaLnBrk="1" hangingPunct="1"/>
            <a:r>
              <a:rPr lang="en-US">
                <a:ea typeface="ヒラギノ角ゴ Pro W3" charset="0"/>
                <a:cs typeface="ヒラギノ角ゴ Pro W3" charset="0"/>
              </a:rPr>
              <a:t>USED IN:  Fall 2008 (Dubson)</a:t>
            </a:r>
          </a:p>
          <a:p>
            <a:pPr eaLnBrk="1" hangingPunct="1"/>
            <a:r>
              <a:rPr lang="en-US">
                <a:ea typeface="ヒラギノ角ゴ Pro W3" charset="0"/>
                <a:cs typeface="ヒラギノ角ゴ Pro W3" charset="0"/>
              </a:rPr>
              <a:t>LECTURE NUMBER:  Dubson (Week 11, Lecture 27)</a:t>
            </a:r>
          </a:p>
          <a:p>
            <a:pPr eaLnBrk="1" hangingPunct="1"/>
            <a:r>
              <a:rPr lang="en-US">
                <a:ea typeface="ヒラギノ角ゴ Pro W3" charset="0"/>
                <a:cs typeface="ヒラギノ角ゴ Pro W3" charset="0"/>
              </a:rPr>
              <a:t>STUDENT RESPONSES: </a:t>
            </a:r>
            <a:r>
              <a:rPr lang="en-US" b="1">
                <a:ea typeface="ヒラギノ角ゴ Pro W3" charset="0"/>
                <a:cs typeface="ヒラギノ角ゴ Pro W3" charset="0"/>
              </a:rPr>
              <a:t>[[82%]]</a:t>
            </a:r>
            <a:r>
              <a:rPr lang="en-US">
                <a:ea typeface="ヒラギノ角ゴ Pro W3" charset="0"/>
                <a:cs typeface="ヒラギノ角ゴ Pro W3" charset="0"/>
              </a:rPr>
              <a:t> 16% 2% 0% 0%</a:t>
            </a:r>
          </a:p>
          <a:p>
            <a:pPr eaLnBrk="1" hangingPunct="1"/>
            <a:r>
              <a:rPr lang="en-US">
                <a:ea typeface="ヒラギノ角ゴ Pro W3" charset="0"/>
                <a:cs typeface="ヒラギノ角ゴ Pro W3" charset="0"/>
              </a:rPr>
              <a:t>INSTRUCTOR NOTES:</a:t>
            </a:r>
            <a:r>
              <a:rPr lang="en-US" b="1">
                <a:ea typeface="ヒラギノ角ゴ Pro W3" charset="0"/>
                <a:cs typeface="ヒラギノ角ゴ Pro W3" charset="0"/>
              </a:rPr>
              <a:t> </a:t>
            </a:r>
            <a:endParaRPr lang="en-US">
              <a:ea typeface="ヒラギノ角ゴ Pro W3" charset="0"/>
              <a:cs typeface="ヒラギノ角ゴ Pro W3" charset="0"/>
            </a:endParaRPr>
          </a:p>
          <a:p>
            <a:pPr eaLnBrk="1" hangingPunct="1"/>
            <a:r>
              <a:rPr lang="en-US">
                <a:ea typeface="ヒラギノ角ゴ Pro W3" charset="0"/>
                <a:cs typeface="ヒラギノ角ゴ Pro W3" charset="0"/>
              </a:rPr>
              <a:t>WRITTEN BY: Mike Dubson (CU-Boulder)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CORRECT ANSWER:  E</a:t>
            </a:r>
          </a:p>
          <a:p>
            <a:pPr eaLnBrk="1" hangingPunct="1"/>
            <a:r>
              <a:rPr lang="en-US">
                <a:ea typeface="ヒラギノ角ゴ Pro W3" charset="0"/>
                <a:cs typeface="ヒラギノ角ゴ Pro W3" charset="0"/>
              </a:rPr>
              <a:t>USED IN:  Spring 2008 (Pollock)</a:t>
            </a:r>
          </a:p>
          <a:p>
            <a:pPr eaLnBrk="1" hangingPunct="1"/>
            <a:r>
              <a:rPr lang="en-US">
                <a:ea typeface="ヒラギノ角ゴ Pro W3" charset="0"/>
                <a:cs typeface="ヒラギノ角ゴ Pro W3" charset="0"/>
              </a:rPr>
              <a:t>LECTURE NUMBER: Skipped</a:t>
            </a:r>
          </a:p>
          <a:p>
            <a:pPr eaLnBrk="1" hangingPunct="1"/>
            <a:r>
              <a:rPr lang="en-US">
                <a:ea typeface="ヒラギノ角ゴ Pro W3" charset="0"/>
                <a:cs typeface="ヒラギノ角ゴ Pro W3" charset="0"/>
              </a:rPr>
              <a:t>STUDENT RESPONSES:  n/a</a:t>
            </a:r>
          </a:p>
          <a:p>
            <a:pPr eaLnBrk="1" hangingPunct="1"/>
            <a:r>
              <a:rPr lang="en-US" b="1">
                <a:ea typeface="ヒラギノ角ゴ Pro W3" charset="0"/>
                <a:cs typeface="ヒラギノ角ゴ Pro W3" charset="0"/>
              </a:rPr>
              <a:t>INSTRUCTOR NOTES:  </a:t>
            </a:r>
            <a:r>
              <a:rPr lang="en-US">
                <a:ea typeface="ヒラギノ角ゴ Pro W3" charset="0"/>
                <a:cs typeface="ヒラギノ角ゴ Pro W3" charset="0"/>
              </a:rPr>
              <a:t>Skipped (but I talked a bit about it in class, and it's a homework extra credit prob).  -SJP</a:t>
            </a:r>
            <a:endParaRPr lang="en-US" b="1">
              <a:ea typeface="ヒラギノ角ゴ Pro W3" charset="0"/>
              <a:cs typeface="ヒラギノ角ゴ Pro W3" charset="0"/>
            </a:endParaRPr>
          </a:p>
          <a:p>
            <a:pPr eaLnBrk="1" hangingPunct="1"/>
            <a:r>
              <a:rPr lang="en-US">
                <a:ea typeface="ヒラギノ角ゴ Pro W3" charset="0"/>
                <a:cs typeface="ヒラギノ角ゴ Pro W3" charset="0"/>
              </a:rPr>
              <a:t>WRITTEN BY: </a:t>
            </a:r>
            <a:r>
              <a:rPr lang="en-US">
                <a:latin typeface="Helvetica" charset="0"/>
                <a:ea typeface="ヒラギノ角ゴ Pro W3" charset="0"/>
                <a:cs typeface="ヒラギノ角ゴ Pro W3" charset="0"/>
              </a:rPr>
              <a:t>Chandralekha Singh. </a:t>
            </a:r>
            <a:r>
              <a:rPr lang="en-US">
                <a:solidFill>
                  <a:srgbClr val="2350AB"/>
                </a:solidFill>
                <a:latin typeface="Helvetica" charset="0"/>
                <a:ea typeface="ヒラギノ角ゴ Pro W3" charset="0"/>
                <a:cs typeface="ヒラギノ角ゴ Pro W3" charset="0"/>
              </a:rPr>
              <a:t>Improving students' understanding of magnetism, C. Singh,Proceedings of the Annual Conference of the American Society forEngineering Education (ASEE), AC 2008-90, 1-16, (2008):  </a:t>
            </a:r>
            <a:r>
              <a:rPr lang="en-US" u="sng">
                <a:solidFill>
                  <a:srgbClr val="2350AB"/>
                </a:solidFill>
                <a:latin typeface="Helvetica" charset="0"/>
                <a:ea typeface="ヒラギノ角ゴ Pro W3" charset="0"/>
                <a:cs typeface="ヒラギノ角ゴ Pro W3" charset="0"/>
                <a:hlinkClick r:id="rId3"/>
              </a:rPr>
              <a:t>http://www.asee.org/conferences/v2Search.cfm</a:t>
            </a:r>
            <a:endParaRPr lang="en-US">
              <a:ea typeface="ヒラギノ角ゴ Pro W3" charset="0"/>
              <a:cs typeface="ヒラギノ角ゴ Pro W3" charset="0"/>
            </a:endParaRPr>
          </a:p>
          <a:p>
            <a:pPr eaLnBrk="1" hangingPunct="1"/>
            <a:endParaRPr lang="en-US">
              <a:ea typeface="ヒラギノ角ゴ Pro W3" charset="0"/>
              <a:cs typeface="ヒラギノ角ゴ Pro W3" charset="0"/>
            </a:endParaRPr>
          </a:p>
          <a:p>
            <a:pPr eaLnBrk="1" hangingPunct="1"/>
            <a:endParaRPr lang="en-US">
              <a:ea typeface="ヒラギノ角ゴ Pro W3" charset="0"/>
              <a:cs typeface="ヒラギノ角ゴ Pro W3"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1BBA7ABA-1457-A647-800D-39A15FD75612}" type="slidenum">
              <a:rPr lang="en-US" sz="1200" b="0"/>
              <a:pPr/>
              <a:t>7</a:t>
            </a:fld>
            <a:endParaRPr 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79794D94-B5D0-9344-A12B-F638B235B298}" type="slidenum">
              <a:rPr lang="en-US" sz="1200" b="0"/>
              <a:pPr algn="r"/>
              <a:t>8</a:t>
            </a:fld>
            <a:endParaRPr lang="en-US" sz="1200" b="0"/>
          </a:p>
        </p:txBody>
      </p:sp>
      <p:sp>
        <p:nvSpPr>
          <p:cNvPr id="121858" name="Rectangle 2"/>
          <p:cNvSpPr>
            <a:spLocks noGrp="1" noRot="1" noChangeAspect="1" noChangeArrowheads="1" noTextEdit="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D</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11, Lecture 28,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 Week 11, Lecture 29,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 Pollock (31</a:t>
            </a:r>
            <a:r>
              <a:rPr lang="en-US" dirty="0" smtClean="0">
                <a:ea typeface="ヒラギノ角ゴ Pro W3" charset="0"/>
                <a:cs typeface="ヒラギノ角ゴ Pro W3" charset="0"/>
              </a:rPr>
              <a:t>) (32 in ‘13)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4% 0% 7% </a:t>
            </a:r>
            <a:r>
              <a:rPr lang="en-US" b="1" dirty="0">
                <a:ea typeface="ヒラギノ角ゴ Pro W3" charset="0"/>
                <a:cs typeface="ヒラギノ角ゴ Pro W3" charset="0"/>
              </a:rPr>
              <a:t>[[89%]]</a:t>
            </a:r>
            <a:r>
              <a:rPr lang="en-US" dirty="0">
                <a:ea typeface="ヒラギノ角ゴ Pro W3" charset="0"/>
                <a:cs typeface="ヒラギノ角ゴ Pro W3" charset="0"/>
              </a:rPr>
              <a:t> 0%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  (FALL 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5</a:t>
            </a:r>
            <a:r>
              <a:rPr lang="en-US" dirty="0">
                <a:ea typeface="ヒラギノ角ゴ Pro W3" charset="0"/>
                <a:cs typeface="ヒラギノ角ゴ Pro W3" charset="0"/>
              </a:rPr>
              <a:t>% 0% 5% </a:t>
            </a:r>
            <a:r>
              <a:rPr lang="en-US" b="1" dirty="0">
                <a:ea typeface="ヒラギノ角ゴ Pro W3" charset="0"/>
                <a:cs typeface="ヒラギノ角ゴ Pro W3" charset="0"/>
              </a:rPr>
              <a:t>[[91%]]</a:t>
            </a:r>
            <a:r>
              <a:rPr lang="en-US" dirty="0">
                <a:ea typeface="ヒラギノ角ゴ Pro W3" charset="0"/>
                <a:cs typeface="ヒラギノ角ゴ Pro W3" charset="0"/>
              </a:rPr>
              <a:t> 0%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   (FALL 08</a:t>
            </a:r>
            <a:r>
              <a:rPr lang="en-US" dirty="0" smtClean="0">
                <a:ea typeface="ヒラギノ角ゴ Pro W3" charset="0"/>
                <a:cs typeface="ヒラギノ角ゴ Pro W3" charset="0"/>
              </a:rPr>
              <a:t>)</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6% 6%  </a:t>
            </a:r>
            <a:r>
              <a:rPr lang="en-US" b="1" dirty="0">
                <a:ea typeface="ヒラギノ角ゴ Pro W3" charset="0"/>
                <a:cs typeface="ヒラギノ角ゴ Pro W3" charset="0"/>
              </a:rPr>
              <a:t>[[88%]] </a:t>
            </a:r>
            <a:r>
              <a:rPr lang="en-US" dirty="0">
                <a:ea typeface="ヒラギノ角ゴ Pro W3" charset="0"/>
                <a:cs typeface="ヒラギノ角ゴ Pro W3" charset="0"/>
              </a:rPr>
              <a:t>0%    (SPRING 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17</a:t>
            </a:r>
            <a:r>
              <a:rPr lang="en-US" dirty="0">
                <a:ea typeface="ヒラギノ角ゴ Pro W3" charset="0"/>
                <a:cs typeface="ヒラギノ角ゴ Pro W3" charset="0"/>
              </a:rPr>
              <a:t>% 0% 0% </a:t>
            </a:r>
            <a:r>
              <a:rPr lang="en-US" b="1" dirty="0">
                <a:ea typeface="ヒラギノ角ゴ Pro W3" charset="0"/>
                <a:cs typeface="ヒラギノ角ゴ Pro W3" charset="0"/>
              </a:rPr>
              <a:t>[[60%]]</a:t>
            </a:r>
            <a:r>
              <a:rPr lang="en-US" dirty="0">
                <a:ea typeface="ヒラギノ角ゴ Pro W3" charset="0"/>
                <a:cs typeface="ヒラギノ角ゴ Pro W3" charset="0"/>
              </a:rPr>
              <a:t> 23%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19, 7, 12, </a:t>
            </a:r>
            <a:r>
              <a:rPr lang="en-US" b="1" dirty="0" smtClean="0">
                <a:ea typeface="ヒラギノ角ゴ Pro W3" charset="0"/>
                <a:cs typeface="ヒラギノ角ゴ Pro W3" charset="0"/>
              </a:rPr>
              <a:t>[[60]],</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 2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I thought it would be harder, D got 90% of the votes, and nobody had anything to argue except "all the same". In the discussion, though, we talked about "how do you know", and discussed what "current through" means (and e.g. how some extra current does enter case iii, but then re-exits). I also pointed out integral B dot dl around the entrance loop would be the same... </a:t>
            </a:r>
            <a:r>
              <a:rPr lang="en-US" dirty="0" err="1">
                <a:ea typeface="ヒラギノ角ゴ Pro W3" charset="0"/>
                <a:cs typeface="ヒラギノ角ゴ Pro W3" charset="0"/>
              </a:rPr>
              <a:t>Ans</a:t>
            </a:r>
            <a:r>
              <a:rPr lang="en-US" dirty="0">
                <a:ea typeface="ヒラギノ角ゴ Pro W3" charset="0"/>
                <a:cs typeface="ヒラギノ角ゴ Pro W3" charset="0"/>
              </a:rPr>
              <a:t> D: a = b = c = d </a:t>
            </a:r>
          </a:p>
          <a:p>
            <a:pPr eaLnBrk="1" hangingPunct="1"/>
            <a:r>
              <a:rPr lang="en-US" dirty="0">
                <a:ea typeface="ヒラギノ角ゴ Pro W3" charset="0"/>
                <a:cs typeface="ヒラギノ角ゴ Pro W3" charset="0"/>
              </a:rPr>
              <a:t>I picked A distractor to be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largest area to smallest area</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(visually?)</a:t>
            </a:r>
          </a:p>
          <a:p>
            <a:pPr eaLnBrk="1" hangingPunct="1"/>
            <a:r>
              <a:rPr lang="en-US" dirty="0">
                <a:ea typeface="ヒラギノ角ゴ Pro W3" charset="0"/>
                <a:cs typeface="ヒラギノ角ゴ Pro W3" charset="0"/>
              </a:rPr>
              <a:t>I picked B distractor to be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most perpendicular to least perpendicular</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a:t>
            </a:r>
          </a:p>
          <a:p>
            <a:pPr eaLnBrk="1" hangingPunct="1"/>
            <a:r>
              <a:rPr lang="en-US" dirty="0">
                <a:ea typeface="ヒラギノ角ゴ Pro W3" charset="0"/>
                <a:cs typeface="ヒラギノ角ゴ Pro W3" charset="0"/>
              </a:rPr>
              <a:t>I picked C distractor to be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most area towards the left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  -SJP</a:t>
            </a:r>
            <a:endParaRPr lang="en-US" altLang="ja-JP"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Ward Handley, adapted by Steve Pollock (CU-Boulder)</a:t>
            </a: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67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latin typeface="Calibri" charset="0"/>
                <a:ea typeface="ＭＳ Ｐゴシック" charset="0"/>
                <a:cs typeface="ＭＳ Ｐゴシック" charset="0"/>
              </a:rPr>
              <a:t>CORRECT ANSWER: </a:t>
            </a:r>
            <a:r>
              <a:rPr lang="en-US" dirty="0" smtClean="0">
                <a:latin typeface="Calibri" charset="0"/>
                <a:ea typeface="ＭＳ Ｐゴシック" charset="0"/>
                <a:cs typeface="ＭＳ Ｐゴシック" charset="0"/>
              </a:rPr>
              <a:t>D </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USED IN:  Spring </a:t>
            </a:r>
            <a:r>
              <a:rPr lang="en-US" dirty="0" smtClean="0">
                <a:latin typeface="Calibri" charset="0"/>
                <a:ea typeface="ＭＳ Ｐゴシック" charset="0"/>
                <a:cs typeface="ＭＳ Ｐゴシック" charset="0"/>
              </a:rPr>
              <a:t>2012 </a:t>
            </a:r>
            <a:r>
              <a:rPr lang="en-US" dirty="0">
                <a:latin typeface="Calibri" charset="0"/>
                <a:ea typeface="ＭＳ Ｐゴシック" charset="0"/>
                <a:cs typeface="ＭＳ Ｐゴシック" charset="0"/>
              </a:rPr>
              <a:t>(Pollock)</a:t>
            </a:r>
          </a:p>
          <a:p>
            <a:r>
              <a:rPr lang="en-US" dirty="0">
                <a:latin typeface="Calibri" charset="0"/>
                <a:ea typeface="ＭＳ Ｐゴシック" charset="0"/>
                <a:cs typeface="ＭＳ Ｐゴシック" charset="0"/>
              </a:rPr>
              <a:t>LECTURE NUMBER: </a:t>
            </a:r>
            <a:r>
              <a:rPr lang="en-US" dirty="0" smtClean="0">
                <a:latin typeface="Calibri" charset="0"/>
                <a:ea typeface="ＭＳ Ｐゴシック" charset="0"/>
                <a:cs typeface="ＭＳ Ｐゴシック" charset="0"/>
              </a:rPr>
              <a:t>33</a:t>
            </a:r>
            <a:r>
              <a:rPr lang="en-US" baseline="0" dirty="0" smtClean="0">
                <a:latin typeface="Calibri" charset="0"/>
                <a:ea typeface="ＭＳ Ｐゴシック" charset="0"/>
                <a:cs typeface="ＭＳ Ｐゴシック" charset="0"/>
              </a:rPr>
              <a:t> in 2013</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STUDENT RESPONSES: </a:t>
            </a:r>
            <a:r>
              <a:rPr lang="en-US" b="1" dirty="0">
                <a:latin typeface="Calibri" charset="0"/>
                <a:ea typeface="ＭＳ Ｐゴシック" charset="0"/>
                <a:cs typeface="ＭＳ Ｐゴシック" charset="0"/>
              </a:rPr>
              <a:t> </a:t>
            </a:r>
            <a:r>
              <a:rPr lang="en-US" b="0" dirty="0" smtClean="0">
                <a:latin typeface="Calibri" charset="0"/>
                <a:ea typeface="ＭＳ Ｐゴシック" charset="0"/>
                <a:cs typeface="ＭＳ Ｐゴシック" charset="0"/>
              </a:rPr>
              <a:t>28, 7 22 </a:t>
            </a:r>
            <a:r>
              <a:rPr lang="en-US" b="1" dirty="0" smtClean="0">
                <a:latin typeface="Calibri" charset="0"/>
                <a:ea typeface="ＭＳ Ｐゴシック" charset="0"/>
                <a:cs typeface="ＭＳ Ｐゴシック" charset="0"/>
              </a:rPr>
              <a:t>[41], </a:t>
            </a:r>
            <a:r>
              <a:rPr lang="en-US" b="0" dirty="0" smtClean="0">
                <a:latin typeface="Calibri" charset="0"/>
                <a:ea typeface="ＭＳ Ｐゴシック" charset="0"/>
                <a:cs typeface="ＭＳ Ｐゴシック" charset="0"/>
              </a:rPr>
              <a:t>2 (</a:t>
            </a:r>
            <a:r>
              <a:rPr lang="en-US" b="0" dirty="0" err="1" smtClean="0">
                <a:latin typeface="Calibri" charset="0"/>
                <a:ea typeface="ＭＳ Ｐゴシック" charset="0"/>
                <a:cs typeface="ＭＳ Ｐゴシック" charset="0"/>
              </a:rPr>
              <a:t>Sp</a:t>
            </a:r>
            <a:r>
              <a:rPr lang="en-US" b="0" dirty="0" smtClean="0">
                <a:latin typeface="Calibri" charset="0"/>
                <a:ea typeface="ＭＳ Ｐゴシック" charset="0"/>
                <a:cs typeface="ＭＳ Ｐゴシック" charset="0"/>
              </a:rPr>
              <a:t> ‘13, </a:t>
            </a:r>
            <a:r>
              <a:rPr lang="en-US" b="0" dirty="0" err="1" smtClean="0">
                <a:latin typeface="Calibri" charset="0"/>
                <a:ea typeface="ＭＳ Ｐゴシック" charset="0"/>
                <a:cs typeface="ＭＳ Ｐゴシック" charset="0"/>
              </a:rPr>
              <a:t>preclass</a:t>
            </a:r>
            <a:r>
              <a:rPr lang="en-US" b="0" dirty="0" smtClean="0">
                <a:latin typeface="Calibri" charset="0"/>
                <a:ea typeface="ＭＳ Ｐゴシック" charset="0"/>
                <a:cs typeface="ＭＳ Ｐゴシック" charset="0"/>
              </a:rPr>
              <a:t>) Then brief</a:t>
            </a:r>
            <a:r>
              <a:rPr lang="en-US" b="0" baseline="0" dirty="0" smtClean="0">
                <a:latin typeface="Calibri" charset="0"/>
                <a:ea typeface="ＭＳ Ｐゴシック" charset="0"/>
                <a:cs typeface="ＭＳ Ｐゴシック" charset="0"/>
              </a:rPr>
              <a:t> discussion (pointed out that Ampere’s law is local): 5, 0, 16, </a:t>
            </a:r>
            <a:r>
              <a:rPr lang="en-US" b="1" baseline="0" dirty="0" smtClean="0">
                <a:latin typeface="Calibri" charset="0"/>
                <a:ea typeface="ＭＳ Ｐゴシック" charset="0"/>
                <a:cs typeface="ＭＳ Ｐゴシック" charset="0"/>
              </a:rPr>
              <a:t>[[79]], </a:t>
            </a:r>
            <a:r>
              <a:rPr lang="en-US" b="0" baseline="0" dirty="0" smtClean="0">
                <a:latin typeface="Calibri" charset="0"/>
                <a:ea typeface="ＭＳ Ｐゴシック" charset="0"/>
                <a:cs typeface="ＭＳ Ｐゴシック" charset="0"/>
              </a:rPr>
              <a:t>0  </a:t>
            </a:r>
          </a:p>
          <a:p>
            <a:endParaRPr lang="en-US" b="0" baseline="0" dirty="0" smtClean="0">
              <a:latin typeface="Calibri" charset="0"/>
              <a:ea typeface="ＭＳ Ｐゴシック" charset="0"/>
              <a:cs typeface="ＭＳ Ｐゴシック" charset="0"/>
            </a:endParaRPr>
          </a:p>
          <a:p>
            <a:r>
              <a:rPr lang="en-US" b="0" baseline="0" dirty="0" smtClean="0">
                <a:latin typeface="Calibri" charset="0"/>
                <a:ea typeface="ＭＳ Ｐゴシック" charset="0"/>
                <a:cs typeface="ＭＳ Ｐゴシック" charset="0"/>
              </a:rPr>
              <a:t>Part of the issue here was that we haven’t really covered Ampere’s law directly in detail, but many students were having some “locality” issue: they felt that you could have a curl caused by current somewhere else! I heard a lot of people talking about this. </a:t>
            </a:r>
            <a:endParaRPr lang="en-US" b="0" dirty="0" smtClean="0">
              <a:latin typeface="Calibri" charset="0"/>
              <a:ea typeface="ＭＳ Ｐゴシック" charset="0"/>
              <a:cs typeface="ＭＳ Ｐゴシック" charset="0"/>
            </a:endParaRPr>
          </a:p>
          <a:p>
            <a:r>
              <a:rPr lang="en-US" b="0" dirty="0" smtClean="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		</a:t>
            </a:r>
          </a:p>
          <a:p>
            <a:r>
              <a:rPr lang="en-US" b="1" dirty="0">
                <a:latin typeface="Calibri" charset="0"/>
                <a:ea typeface="ＭＳ Ｐゴシック" charset="0"/>
                <a:cs typeface="ＭＳ Ｐゴシック" charset="0"/>
              </a:rPr>
              <a:t>INSTRUCTOR NOTES</a:t>
            </a:r>
            <a:r>
              <a:rPr lang="en-US" b="1"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Written </a:t>
            </a:r>
            <a:r>
              <a:rPr lang="en-US" dirty="0" err="1" smtClean="0">
                <a:latin typeface="Calibri" charset="0"/>
                <a:ea typeface="ＭＳ Ｐゴシック" charset="0"/>
                <a:cs typeface="ＭＳ Ｐゴシック" charset="0"/>
              </a:rPr>
              <a:t>by:SJP</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AC07BB-09A9-5A40-8A57-9933EF00D358}" type="slidenum">
              <a:rPr lang="en-US"/>
              <a:pPr/>
              <a:t>‹#›</a:t>
            </a:fld>
            <a:endParaRPr lang="en-US"/>
          </a:p>
        </p:txBody>
      </p:sp>
    </p:spTree>
    <p:extLst>
      <p:ext uri="{BB962C8B-B14F-4D97-AF65-F5344CB8AC3E}">
        <p14:creationId xmlns:p14="http://schemas.microsoft.com/office/powerpoint/2010/main" val="40275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7EEDA-4BC2-B244-BF8A-E9F2124995C7}" type="slidenum">
              <a:rPr lang="en-US"/>
              <a:pPr/>
              <a:t>‹#›</a:t>
            </a:fld>
            <a:endParaRPr lang="en-US"/>
          </a:p>
        </p:txBody>
      </p:sp>
    </p:spTree>
    <p:extLst>
      <p:ext uri="{BB962C8B-B14F-4D97-AF65-F5344CB8AC3E}">
        <p14:creationId xmlns:p14="http://schemas.microsoft.com/office/powerpoint/2010/main" val="40073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1F678-6B9E-4246-A718-C735FADDBBD4}" type="slidenum">
              <a:rPr lang="en-US"/>
              <a:pPr/>
              <a:t>‹#›</a:t>
            </a:fld>
            <a:endParaRPr lang="en-US"/>
          </a:p>
        </p:txBody>
      </p:sp>
    </p:spTree>
    <p:extLst>
      <p:ext uri="{BB962C8B-B14F-4D97-AF65-F5344CB8AC3E}">
        <p14:creationId xmlns:p14="http://schemas.microsoft.com/office/powerpoint/2010/main" val="37937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83881F39-554E-804F-BE06-A5C0D35DCE85}" type="slidenum">
              <a:rPr lang="en-US"/>
              <a:pPr/>
              <a:t>‹#›</a:t>
            </a:fld>
            <a:endParaRPr lang="en-US"/>
          </a:p>
        </p:txBody>
      </p:sp>
    </p:spTree>
    <p:extLst>
      <p:ext uri="{BB962C8B-B14F-4D97-AF65-F5344CB8AC3E}">
        <p14:creationId xmlns:p14="http://schemas.microsoft.com/office/powerpoint/2010/main" val="273540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BC4D3-F979-EC43-8A3D-C47A6F2BB467}" type="slidenum">
              <a:rPr lang="en-US"/>
              <a:pPr/>
              <a:t>‹#›</a:t>
            </a:fld>
            <a:endParaRPr lang="en-US"/>
          </a:p>
        </p:txBody>
      </p:sp>
    </p:spTree>
    <p:extLst>
      <p:ext uri="{BB962C8B-B14F-4D97-AF65-F5344CB8AC3E}">
        <p14:creationId xmlns:p14="http://schemas.microsoft.com/office/powerpoint/2010/main" val="30564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17CDCD-2383-D746-B4FE-307EDBA33472}" type="slidenum">
              <a:rPr lang="en-US"/>
              <a:pPr/>
              <a:t>‹#›</a:t>
            </a:fld>
            <a:endParaRPr lang="en-US"/>
          </a:p>
        </p:txBody>
      </p:sp>
    </p:spTree>
    <p:extLst>
      <p:ext uri="{BB962C8B-B14F-4D97-AF65-F5344CB8AC3E}">
        <p14:creationId xmlns:p14="http://schemas.microsoft.com/office/powerpoint/2010/main" val="367032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1A48A-80D1-124B-9C28-E987D8CAC8BE}" type="slidenum">
              <a:rPr lang="en-US"/>
              <a:pPr/>
              <a:t>‹#›</a:t>
            </a:fld>
            <a:endParaRPr lang="en-US"/>
          </a:p>
        </p:txBody>
      </p:sp>
    </p:spTree>
    <p:extLst>
      <p:ext uri="{BB962C8B-B14F-4D97-AF65-F5344CB8AC3E}">
        <p14:creationId xmlns:p14="http://schemas.microsoft.com/office/powerpoint/2010/main" val="1621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CA436A-9207-9249-876E-659E646200E8}" type="slidenum">
              <a:rPr lang="en-US"/>
              <a:pPr/>
              <a:t>‹#›</a:t>
            </a:fld>
            <a:endParaRPr lang="en-US"/>
          </a:p>
        </p:txBody>
      </p:sp>
    </p:spTree>
    <p:extLst>
      <p:ext uri="{BB962C8B-B14F-4D97-AF65-F5344CB8AC3E}">
        <p14:creationId xmlns:p14="http://schemas.microsoft.com/office/powerpoint/2010/main" val="1289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3A610-CCDC-7E47-BB9E-8EB451B461BD}" type="slidenum">
              <a:rPr lang="en-US"/>
              <a:pPr/>
              <a:t>‹#›</a:t>
            </a:fld>
            <a:endParaRPr lang="en-US"/>
          </a:p>
        </p:txBody>
      </p:sp>
    </p:spTree>
    <p:extLst>
      <p:ext uri="{BB962C8B-B14F-4D97-AF65-F5344CB8AC3E}">
        <p14:creationId xmlns:p14="http://schemas.microsoft.com/office/powerpoint/2010/main" val="355809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4094B-FAFA-D043-89B5-FC3C61C698CA}" type="slidenum">
              <a:rPr lang="en-US"/>
              <a:pPr/>
              <a:t>‹#›</a:t>
            </a:fld>
            <a:endParaRPr lang="en-US"/>
          </a:p>
        </p:txBody>
      </p:sp>
    </p:spTree>
    <p:extLst>
      <p:ext uri="{BB962C8B-B14F-4D97-AF65-F5344CB8AC3E}">
        <p14:creationId xmlns:p14="http://schemas.microsoft.com/office/powerpoint/2010/main" val="38493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76B3C-D753-B142-90A0-BF46B3EAD5AD}" type="slidenum">
              <a:rPr lang="en-US"/>
              <a:pPr/>
              <a:t>‹#›</a:t>
            </a:fld>
            <a:endParaRPr lang="en-US"/>
          </a:p>
        </p:txBody>
      </p:sp>
    </p:spTree>
    <p:extLst>
      <p:ext uri="{BB962C8B-B14F-4D97-AF65-F5344CB8AC3E}">
        <p14:creationId xmlns:p14="http://schemas.microsoft.com/office/powerpoint/2010/main" val="167681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58E3F-1950-1D43-A2FD-2F1BF3FB37A1}" type="slidenum">
              <a:rPr lang="en-US"/>
              <a:pPr/>
              <a:t>‹#›</a:t>
            </a:fld>
            <a:endParaRPr lang="en-US"/>
          </a:p>
        </p:txBody>
      </p:sp>
    </p:spTree>
    <p:extLst>
      <p:ext uri="{BB962C8B-B14F-4D97-AF65-F5344CB8AC3E}">
        <p14:creationId xmlns:p14="http://schemas.microsoft.com/office/powerpoint/2010/main" val="345176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EB7363-4CCF-6542-AFE7-01BD23AC7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1.bin"/><Relationship Id="rId5" Type="http://schemas.openxmlformats.org/officeDocument/2006/relationships/image" Target="../media/image13.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2.bin"/><Relationship Id="rId5" Type="http://schemas.openxmlformats.org/officeDocument/2006/relationships/image" Target="../media/image14.png"/><Relationship Id="rId6" Type="http://schemas.openxmlformats.org/officeDocument/2006/relationships/oleObject" Target="../embeddings/oleObject13.bin"/><Relationship Id="rId7" Type="http://schemas.openxmlformats.org/officeDocument/2006/relationships/image" Target="../media/image1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9.jpeg"/><Relationship Id="rId5" Type="http://schemas.openxmlformats.org/officeDocument/2006/relationships/oleObject" Target="../embeddings/oleObject14.bin"/><Relationship Id="rId6" Type="http://schemas.openxmlformats.org/officeDocument/2006/relationships/image" Target="../media/image18.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5.bin"/><Relationship Id="rId5" Type="http://schemas.openxmlformats.org/officeDocument/2006/relationships/image" Target="../media/image20.emf"/><Relationship Id="rId6" Type="http://schemas.openxmlformats.org/officeDocument/2006/relationships/oleObject" Target="../embeddings/oleObject16.bin"/><Relationship Id="rId7" Type="http://schemas.openxmlformats.org/officeDocument/2006/relationships/image" Target="../media/image21.png"/><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7.bin"/><Relationship Id="rId5" Type="http://schemas.openxmlformats.org/officeDocument/2006/relationships/image" Target="../media/image23.png"/><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8.bin"/><Relationship Id="rId5" Type="http://schemas.openxmlformats.org/officeDocument/2006/relationships/image" Target="../media/image24.png"/><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9.bin"/><Relationship Id="rId5" Type="http://schemas.openxmlformats.org/officeDocument/2006/relationships/image" Target="../media/image25.png"/><Relationship Id="rId6" Type="http://schemas.openxmlformats.org/officeDocument/2006/relationships/oleObject" Target="../embeddings/oleObject20.bin"/><Relationship Id="rId7" Type="http://schemas.openxmlformats.org/officeDocument/2006/relationships/image" Target="../media/image26.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Equation3.bin"/><Relationship Id="rId5" Type="http://schemas.openxmlformats.org/officeDocument/2006/relationships/image" Target="../media/image27.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1" Type="http://schemas.openxmlformats.org/officeDocument/2006/relationships/image" Target="../media/image33.wmf"/><Relationship Id="rId12" Type="http://schemas.openxmlformats.org/officeDocument/2006/relationships/oleObject" Target="../embeddings/oleObject25.bin"/><Relationship Id="rId13" Type="http://schemas.openxmlformats.org/officeDocument/2006/relationships/image" Target="../media/image34.wmf"/><Relationship Id="rId1" Type="http://schemas.openxmlformats.org/officeDocument/2006/relationships/vmlDrawing" Target="../drawings/vmlDrawing16.vml"/><Relationship Id="rId2" Type="http://schemas.openxmlformats.org/officeDocument/2006/relationships/slideLayout" Target="../slideLayouts/slideLayout7.xml"/><Relationship Id="rId3" Type="http://schemas.openxmlformats.org/officeDocument/2006/relationships/notesSlide" Target="../notesSlides/notesSlide28.xml"/><Relationship Id="rId4" Type="http://schemas.openxmlformats.org/officeDocument/2006/relationships/oleObject" Target="../embeddings/oleObject21.bin"/><Relationship Id="rId5" Type="http://schemas.openxmlformats.org/officeDocument/2006/relationships/image" Target="../media/image30.wmf"/><Relationship Id="rId6" Type="http://schemas.openxmlformats.org/officeDocument/2006/relationships/oleObject" Target="../embeddings/oleObject22.bin"/><Relationship Id="rId7" Type="http://schemas.openxmlformats.org/officeDocument/2006/relationships/image" Target="../media/image31.wmf"/><Relationship Id="rId8" Type="http://schemas.openxmlformats.org/officeDocument/2006/relationships/oleObject" Target="../embeddings/oleObject23.bin"/><Relationship Id="rId9" Type="http://schemas.openxmlformats.org/officeDocument/2006/relationships/image" Target="../media/image32.wmf"/><Relationship Id="rId10"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6.bin"/><Relationship Id="rId5" Type="http://schemas.openxmlformats.org/officeDocument/2006/relationships/image" Target="../media/image35.emf"/><Relationship Id="rId6" Type="http://schemas.openxmlformats.org/officeDocument/2006/relationships/oleObject" Target="../embeddings/oleObject27.bin"/><Relationship Id="rId7" Type="http://schemas.openxmlformats.org/officeDocument/2006/relationships/image" Target="../media/image36.e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Word_97_-_2004_Document2.doc"/><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Microsoft_Equation4.bin"/><Relationship Id="rId5" Type="http://schemas.openxmlformats.org/officeDocument/2006/relationships/image" Target="../media/image27.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 Id="rId9"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image" Target="../media/image7.emf"/><Relationship Id="rId6" Type="http://schemas.openxmlformats.org/officeDocument/2006/relationships/oleObject" Target="../embeddings/oleObject6.bin"/><Relationship Id="rId7" Type="http://schemas.openxmlformats.org/officeDocument/2006/relationships/image" Target="../media/image8.emf"/><Relationship Id="rId8" Type="http://schemas.openxmlformats.org/officeDocument/2006/relationships/oleObject" Target="../embeddings/oleObject7.bin"/><Relationship Id="rId9"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8.bin"/><Relationship Id="rId5" Type="http://schemas.openxmlformats.org/officeDocument/2006/relationships/image" Target="../media/image10.emf"/><Relationship Id="rId6" Type="http://schemas.openxmlformats.org/officeDocument/2006/relationships/oleObject" Target="../embeddings/oleObject9.bin"/><Relationship Id="rId7" Type="http://schemas.openxmlformats.org/officeDocument/2006/relationships/image" Target="../media/image11.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0.bin"/><Relationship Id="rId5"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DIVERGENCE &amp; CURL OF B; STOKES THEOREM</a:t>
            </a:r>
          </a:p>
        </p:txBody>
      </p:sp>
      <p:sp>
        <p:nvSpPr>
          <p:cNvPr id="27651" name="Rectangle 3"/>
          <p:cNvSpPr>
            <a:spLocks noGrp="1" noChangeArrowheads="1"/>
          </p:cNvSpPr>
          <p:nvPr>
            <p:ph type="body" idx="1"/>
          </p:nvPr>
        </p:nvSpPr>
        <p:spPr/>
        <p:txBody>
          <a:bodyPr/>
          <a:lstStyle/>
          <a:p>
            <a:pPr eaLnBrk="1" hangingPunct="1"/>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0123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1" name="Object 0"/>
          <p:cNvGraphicFramePr>
            <a:graphicFrameLocks noChangeAspect="1"/>
          </p:cNvGraphicFramePr>
          <p:nvPr/>
        </p:nvGraphicFramePr>
        <p:xfrm>
          <a:off x="1643063" y="2211388"/>
          <a:ext cx="5133975" cy="2863850"/>
        </p:xfrm>
        <a:graphic>
          <a:graphicData uri="http://schemas.openxmlformats.org/presentationml/2006/ole">
            <mc:AlternateContent xmlns:mc="http://schemas.openxmlformats.org/markup-compatibility/2006">
              <mc:Choice xmlns:v="urn:schemas-microsoft-com:vml" Requires="v">
                <p:oleObj spid="_x0000_s436235" name="Picture" r:id="rId4" imgW="24025397" imgH="17625397" progId="Word.Picture.8">
                  <p:embed/>
                </p:oleObj>
              </mc:Choice>
              <mc:Fallback>
                <p:oleObj name="Picture" r:id="rId4" imgW="24025397" imgH="17625397"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5487" b="18489"/>
                      <a:stretch>
                        <a:fillRect/>
                      </a:stretch>
                    </p:blipFill>
                    <p:spPr bwMode="auto">
                      <a:xfrm>
                        <a:off x="1643063" y="2211388"/>
                        <a:ext cx="5133975"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2882" name="Rectangle 3"/>
          <p:cNvSpPr>
            <a:spLocks noGrp="1" noChangeArrowheads="1"/>
          </p:cNvSpPr>
          <p:nvPr>
            <p:ph type="title"/>
          </p:nvPr>
        </p:nvSpPr>
        <p:spPr>
          <a:xfrm>
            <a:off x="550336" y="135476"/>
            <a:ext cx="8238066" cy="1143000"/>
          </a:xfrm>
        </p:spPr>
        <p:txBody>
          <a:bodyPr/>
          <a:lstStyle/>
          <a:p>
            <a:pPr algn="l"/>
            <a:r>
              <a:rPr lang="en-US" sz="2800" b="1" dirty="0" smtClean="0">
                <a:latin typeface="Arial" charset="0"/>
                <a:ea typeface="ヒラギノ角ゴ Pro W3" charset="0"/>
                <a:cs typeface="ヒラギノ角ゴ Pro W3" charset="0"/>
              </a:rPr>
              <a:t/>
            </a:r>
            <a:br>
              <a:rPr lang="en-US" sz="2800" b="1" dirty="0" smtClean="0">
                <a:latin typeface="Arial" charset="0"/>
                <a:ea typeface="ヒラギノ角ゴ Pro W3" charset="0"/>
                <a:cs typeface="ヒラギノ角ゴ Pro W3" charset="0"/>
              </a:rPr>
            </a:br>
            <a:r>
              <a:rPr lang="en-US" sz="2800" b="1" dirty="0" smtClean="0">
                <a:latin typeface="Arial" charset="0"/>
                <a:ea typeface="ヒラギノ角ゴ Pro W3" charset="0"/>
                <a:cs typeface="ヒラギノ角ゴ Pro W3" charset="0"/>
              </a:rPr>
              <a:t>ONLY CLICK AFTER YOU FINISH p.2, part </a:t>
            </a:r>
            <a:r>
              <a:rPr lang="en-US" sz="2800" b="1" dirty="0" err="1" smtClean="0">
                <a:latin typeface="Arial" charset="0"/>
                <a:ea typeface="ヒラギノ角ゴ Pro W3" charset="0"/>
                <a:cs typeface="ヒラギノ角ゴ Pro W3" charset="0"/>
              </a:rPr>
              <a:t>iib</a:t>
            </a:r>
            <a:r>
              <a:rPr lang="en-US" sz="2800" dirty="0" smtClean="0">
                <a:latin typeface="Arial" charset="0"/>
                <a:ea typeface="ヒラギノ角ゴ Pro W3" charset="0"/>
                <a:cs typeface="ヒラギノ角ゴ Pro W3" charset="0"/>
              </a:rPr>
              <a:t>: </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smtClean="0">
                <a:latin typeface="Arial" charset="0"/>
                <a:ea typeface="ヒラギノ角ゴ Pro W3" charset="0"/>
                <a:cs typeface="ヒラギノ角ゴ Pro W3" charset="0"/>
              </a:rPr>
              <a:t>If the arrows represent a B field (note that |B| is the same everywhere), is there a nonzero </a:t>
            </a:r>
            <a:r>
              <a:rPr lang="en-US" sz="2800" b="1" dirty="0" smtClean="0">
                <a:latin typeface="Arial" charset="0"/>
                <a:ea typeface="ヒラギノ角ゴ Pro W3" charset="0"/>
                <a:cs typeface="ヒラギノ角ゴ Pro W3" charset="0"/>
              </a:rPr>
              <a:t>J</a:t>
            </a:r>
            <a:r>
              <a:rPr lang="en-US" sz="2800" dirty="0" smtClean="0">
                <a:latin typeface="Arial" charset="0"/>
                <a:ea typeface="ヒラギノ角ゴ Pro W3" charset="0"/>
                <a:cs typeface="ヒラギノ角ゴ Pro W3" charset="0"/>
              </a:rPr>
              <a:t> (perpendicular to the page) in the dashed region?</a:t>
            </a:r>
            <a:endParaRPr lang="en-US" sz="2800" dirty="0">
              <a:latin typeface="Arial" charset="0"/>
              <a:ea typeface="ヒラギノ角ゴ Pro W3" charset="0"/>
              <a:cs typeface="ヒラギノ角ゴ Pro W3" charset="0"/>
            </a:endParaRPr>
          </a:p>
        </p:txBody>
      </p:sp>
      <p:sp>
        <p:nvSpPr>
          <p:cNvPr id="122883" name="Rectangle 4"/>
          <p:cNvSpPr>
            <a:spLocks noGrp="1" noChangeArrowheads="1"/>
          </p:cNvSpPr>
          <p:nvPr>
            <p:ph type="body" idx="1"/>
          </p:nvPr>
        </p:nvSpPr>
        <p:spPr>
          <a:xfrm>
            <a:off x="685800" y="4800600"/>
            <a:ext cx="7772400" cy="1752600"/>
          </a:xfrm>
        </p:spPr>
        <p:txBody>
          <a:bodyPr/>
          <a:lstStyle/>
          <a:p>
            <a:pPr marL="381000" indent="-381000">
              <a:buFontTx/>
              <a:buAutoNum type="alphaUcPeriod"/>
            </a:pPr>
            <a:r>
              <a:rPr lang="en-US" sz="2800">
                <a:latin typeface="Arial" charset="0"/>
                <a:ea typeface="ヒラギノ角ゴ Pro W3" charset="0"/>
                <a:cs typeface="ヒラギノ角ゴ Pro W3" charset="0"/>
              </a:rPr>
              <a:t>Yes</a:t>
            </a:r>
          </a:p>
          <a:p>
            <a:pPr marL="381000" indent="-381000">
              <a:buFontTx/>
              <a:buAutoNum type="alphaUcPeriod"/>
            </a:pPr>
            <a:r>
              <a:rPr lang="en-US" sz="2800">
                <a:latin typeface="Arial" charset="0"/>
                <a:ea typeface="ヒラギノ角ゴ Pro W3" charset="0"/>
                <a:cs typeface="ヒラギノ角ゴ Pro W3" charset="0"/>
              </a:rPr>
              <a:t>No</a:t>
            </a:r>
          </a:p>
          <a:p>
            <a:pPr marL="381000" indent="-381000">
              <a:buFontTx/>
              <a:buAutoNum type="alphaUcPeriod"/>
            </a:pPr>
            <a:r>
              <a:rPr lang="en-US" sz="2800">
                <a:latin typeface="Arial" charset="0"/>
                <a:ea typeface="ヒラギノ角ゴ Pro W3" charset="0"/>
                <a:cs typeface="ヒラギノ角ゴ Pro W3" charset="0"/>
              </a:rPr>
              <a:t>Need more information to decide</a:t>
            </a:r>
            <a:endParaRPr lang="en-US" sz="1600">
              <a:latin typeface="Arial" charset="0"/>
              <a:ea typeface="ヒラギノ角ゴ Pro W3" charset="0"/>
              <a:cs typeface="ヒラギノ角ゴ Pro W3" charset="0"/>
            </a:endParaRPr>
          </a:p>
        </p:txBody>
      </p:sp>
      <p:sp>
        <p:nvSpPr>
          <p:cNvPr id="122884" name="Rectangle 5"/>
          <p:cNvSpPr>
            <a:spLocks noChangeArrowheads="1"/>
          </p:cNvSpPr>
          <p:nvPr/>
        </p:nvSpPr>
        <p:spPr bwMode="auto">
          <a:xfrm>
            <a:off x="2533650" y="2255838"/>
            <a:ext cx="3827463" cy="1428750"/>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885" name="Rectangle 6"/>
          <p:cNvSpPr>
            <a:spLocks noChangeArrowheads="1"/>
          </p:cNvSpPr>
          <p:nvPr/>
        </p:nvSpPr>
        <p:spPr bwMode="auto">
          <a:xfrm>
            <a:off x="0" y="0"/>
            <a:ext cx="677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5.17a</a:t>
            </a:r>
          </a:p>
        </p:txBody>
      </p:sp>
    </p:spTree>
    <p:extLst>
      <p:ext uri="{BB962C8B-B14F-4D97-AF65-F5344CB8AC3E}">
        <p14:creationId xmlns:p14="http://schemas.microsoft.com/office/powerpoint/2010/main" val="40294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29" name="Object 0"/>
          <p:cNvGraphicFramePr>
            <a:graphicFrameLocks noChangeAspect="1"/>
          </p:cNvGraphicFramePr>
          <p:nvPr/>
        </p:nvGraphicFramePr>
        <p:xfrm>
          <a:off x="1643063" y="2211388"/>
          <a:ext cx="5133975" cy="2863850"/>
        </p:xfrm>
        <a:graphic>
          <a:graphicData uri="http://schemas.openxmlformats.org/presentationml/2006/ole">
            <mc:AlternateContent xmlns:mc="http://schemas.openxmlformats.org/markup-compatibility/2006">
              <mc:Choice xmlns:v="urn:schemas-microsoft-com:vml" Requires="v">
                <p:oleObj spid="_x0000_s437267" name="Picture" r:id="rId4" imgW="24025397" imgH="17625397" progId="Word.Picture.8">
                  <p:embed/>
                </p:oleObj>
              </mc:Choice>
              <mc:Fallback>
                <p:oleObj name="Picture" r:id="rId4" imgW="24025397" imgH="17625397"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5487" b="18489"/>
                      <a:stretch>
                        <a:fillRect/>
                      </a:stretch>
                    </p:blipFill>
                    <p:spPr bwMode="auto">
                      <a:xfrm>
                        <a:off x="1643063" y="2211388"/>
                        <a:ext cx="5133975"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4930" name="Rectangle 3"/>
          <p:cNvSpPr>
            <a:spLocks noGrp="1" noChangeArrowheads="1"/>
          </p:cNvSpPr>
          <p:nvPr>
            <p:ph type="title"/>
          </p:nvPr>
        </p:nvSpPr>
        <p:spPr/>
        <p:txBody>
          <a:bodyPr/>
          <a:lstStyle/>
          <a:p>
            <a:pPr algn="l"/>
            <a:r>
              <a:rPr lang="en-US">
                <a:latin typeface="Arial" charset="0"/>
                <a:ea typeface="ヒラギノ角ゴ Pro W3" charset="0"/>
                <a:cs typeface="ヒラギノ角ゴ Pro W3" charset="0"/>
              </a:rPr>
              <a:t>If the arrows represent a B field (note that |B| is the same everywhere), is there a nonzero </a:t>
            </a:r>
            <a:r>
              <a:rPr lang="en-US" b="1">
                <a:latin typeface="Arial" charset="0"/>
                <a:ea typeface="ヒラギノ角ゴ Pro W3" charset="0"/>
                <a:cs typeface="ヒラギノ角ゴ Pro W3" charset="0"/>
              </a:rPr>
              <a:t>J</a:t>
            </a:r>
            <a:r>
              <a:rPr lang="en-US">
                <a:latin typeface="Arial" charset="0"/>
                <a:ea typeface="ヒラギノ角ゴ Pro W3" charset="0"/>
                <a:cs typeface="ヒラギノ角ゴ Pro W3" charset="0"/>
              </a:rPr>
              <a:t> (perpendicular to the page) in the dashed region?</a:t>
            </a:r>
          </a:p>
        </p:txBody>
      </p:sp>
      <p:sp>
        <p:nvSpPr>
          <p:cNvPr id="124931" name="Rectangle 4"/>
          <p:cNvSpPr>
            <a:spLocks noGrp="1" noChangeArrowheads="1"/>
          </p:cNvSpPr>
          <p:nvPr>
            <p:ph type="body" idx="1"/>
          </p:nvPr>
        </p:nvSpPr>
        <p:spPr>
          <a:xfrm>
            <a:off x="685800" y="4800600"/>
            <a:ext cx="7772400" cy="1752600"/>
          </a:xfrm>
        </p:spPr>
        <p:txBody>
          <a:bodyPr/>
          <a:lstStyle/>
          <a:p>
            <a:pPr marL="381000" indent="-381000">
              <a:buFontTx/>
              <a:buAutoNum type="alphaUcPeriod"/>
            </a:pPr>
            <a:r>
              <a:rPr lang="en-US" sz="2800">
                <a:latin typeface="Arial" charset="0"/>
                <a:ea typeface="ヒラギノ角ゴ Pro W3" charset="0"/>
                <a:cs typeface="ヒラギノ角ゴ Pro W3" charset="0"/>
              </a:rPr>
              <a:t>Yes</a:t>
            </a:r>
          </a:p>
          <a:p>
            <a:pPr marL="381000" indent="-381000">
              <a:buFontTx/>
              <a:buAutoNum type="alphaUcPeriod"/>
            </a:pPr>
            <a:r>
              <a:rPr lang="en-US" sz="2800">
                <a:latin typeface="Arial" charset="0"/>
                <a:ea typeface="ヒラギノ角ゴ Pro W3" charset="0"/>
                <a:cs typeface="ヒラギノ角ゴ Pro W3" charset="0"/>
              </a:rPr>
              <a:t>No</a:t>
            </a:r>
          </a:p>
          <a:p>
            <a:pPr marL="381000" indent="-381000">
              <a:buFontTx/>
              <a:buAutoNum type="alphaUcPeriod"/>
            </a:pPr>
            <a:r>
              <a:rPr lang="en-US" sz="2800">
                <a:latin typeface="Arial" charset="0"/>
                <a:ea typeface="ヒラギノ角ゴ Pro W3" charset="0"/>
                <a:cs typeface="ヒラギノ角ゴ Pro W3" charset="0"/>
              </a:rPr>
              <a:t>Need more information to decide</a:t>
            </a:r>
            <a:endParaRPr lang="en-US" sz="1600">
              <a:latin typeface="Arial" charset="0"/>
              <a:ea typeface="ヒラギノ角ゴ Pro W3" charset="0"/>
              <a:cs typeface="ヒラギノ角ゴ Pro W3" charset="0"/>
            </a:endParaRPr>
          </a:p>
        </p:txBody>
      </p:sp>
      <p:sp>
        <p:nvSpPr>
          <p:cNvPr id="124932" name="Rectangle 5"/>
          <p:cNvSpPr>
            <a:spLocks noChangeArrowheads="1"/>
          </p:cNvSpPr>
          <p:nvPr/>
        </p:nvSpPr>
        <p:spPr bwMode="auto">
          <a:xfrm>
            <a:off x="2513013" y="2255838"/>
            <a:ext cx="3827462" cy="1638300"/>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3" name="Rectangle 6"/>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5.17b</a:t>
            </a:r>
          </a:p>
        </p:txBody>
      </p:sp>
      <p:graphicFrame>
        <p:nvGraphicFramePr>
          <p:cNvPr id="124934" name="Object 13"/>
          <p:cNvGraphicFramePr>
            <a:graphicFrameLocks noChangeAspect="1"/>
          </p:cNvGraphicFramePr>
          <p:nvPr>
            <p:extLst>
              <p:ext uri="{D42A27DB-BD31-4B8C-83A1-F6EECF244321}">
                <p14:modId xmlns:p14="http://schemas.microsoft.com/office/powerpoint/2010/main" val="1090473329"/>
              </p:ext>
            </p:extLst>
          </p:nvPr>
        </p:nvGraphicFramePr>
        <p:xfrm>
          <a:off x="6964363" y="2590800"/>
          <a:ext cx="1311275" cy="581025"/>
        </p:xfrm>
        <a:graphic>
          <a:graphicData uri="http://schemas.openxmlformats.org/presentationml/2006/ole">
            <mc:AlternateContent xmlns:mc="http://schemas.openxmlformats.org/markup-compatibility/2006">
              <mc:Choice xmlns:v="urn:schemas-microsoft-com:vml" Requires="v">
                <p:oleObj spid="_x0000_s437268" name="Equation" r:id="rId6" imgW="546100" imgH="241300" progId="Equation.3">
                  <p:embed/>
                </p:oleObj>
              </mc:Choice>
              <mc:Fallback>
                <p:oleObj name="Equation" r:id="rId6" imgW="546100" imgH="241300" progId="Equation.3">
                  <p:embed/>
                  <p:pic>
                    <p:nvPicPr>
                      <p:cNvPr id="0" name=""/>
                      <p:cNvPicPr>
                        <a:picLocks noChangeAspect="1" noChangeArrowheads="1"/>
                      </p:cNvPicPr>
                      <p:nvPr/>
                    </p:nvPicPr>
                    <p:blipFill>
                      <a:blip r:embed="rId7"/>
                      <a:srcRect/>
                      <a:stretch>
                        <a:fillRect/>
                      </a:stretch>
                    </p:blipFill>
                    <p:spPr bwMode="auto">
                      <a:xfrm>
                        <a:off x="6964363" y="2590800"/>
                        <a:ext cx="1311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6526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pPr algn="l"/>
            <a:r>
              <a:rPr lang="en-US" sz="3600">
                <a:latin typeface="Arial" charset="0"/>
                <a:ea typeface="ヒラギノ角ゴ Pro W3" charset="0"/>
                <a:cs typeface="ヒラギノ角ゴ Pro W3" charset="0"/>
              </a:rPr>
              <a:t>If the arrows represent a B field, is there a </a:t>
            </a:r>
            <a:r>
              <a:rPr lang="en-US" sz="3600" b="1">
                <a:latin typeface="Arial" charset="0"/>
                <a:ea typeface="ヒラギノ角ゴ Pro W3" charset="0"/>
                <a:cs typeface="ヒラギノ角ゴ Pro W3" charset="0"/>
              </a:rPr>
              <a:t>J</a:t>
            </a:r>
            <a:r>
              <a:rPr lang="en-US" sz="3600">
                <a:latin typeface="Arial" charset="0"/>
                <a:ea typeface="ヒラギノ角ゴ Pro W3" charset="0"/>
                <a:cs typeface="ヒラギノ角ゴ Pro W3" charset="0"/>
              </a:rPr>
              <a:t> (perpendicular to the page) in the dashed region?</a:t>
            </a:r>
            <a:endParaRPr lang="en-US">
              <a:latin typeface="Arial" charset="0"/>
              <a:ea typeface="ヒラギノ角ゴ Pro W3" charset="0"/>
              <a:cs typeface="ヒラギノ角ゴ Pro W3" charset="0"/>
            </a:endParaRPr>
          </a:p>
        </p:txBody>
      </p:sp>
      <p:sp>
        <p:nvSpPr>
          <p:cNvPr id="126978" name="Rectangle 3"/>
          <p:cNvSpPr>
            <a:spLocks noGrp="1" noChangeArrowheads="1"/>
          </p:cNvSpPr>
          <p:nvPr>
            <p:ph type="body" idx="1"/>
          </p:nvPr>
        </p:nvSpPr>
        <p:spPr>
          <a:xfrm>
            <a:off x="685800" y="4800600"/>
            <a:ext cx="7772400" cy="1752600"/>
          </a:xfrm>
        </p:spPr>
        <p:txBody>
          <a:bodyPr/>
          <a:lstStyle/>
          <a:p>
            <a:pPr marL="381000" indent="-381000">
              <a:buFontTx/>
              <a:buAutoNum type="alphaUcPeriod"/>
            </a:pPr>
            <a:r>
              <a:rPr lang="en-US" sz="2800">
                <a:latin typeface="Arial" charset="0"/>
                <a:ea typeface="ヒラギノ角ゴ Pro W3" charset="0"/>
                <a:cs typeface="ヒラギノ角ゴ Pro W3" charset="0"/>
              </a:rPr>
              <a:t>Yes</a:t>
            </a:r>
          </a:p>
          <a:p>
            <a:pPr marL="381000" indent="-381000">
              <a:buFontTx/>
              <a:buAutoNum type="alphaUcPeriod"/>
            </a:pPr>
            <a:r>
              <a:rPr lang="en-US" sz="2800">
                <a:latin typeface="Arial" charset="0"/>
                <a:ea typeface="ヒラギノ角ゴ Pro W3" charset="0"/>
                <a:cs typeface="ヒラギノ角ゴ Pro W3" charset="0"/>
              </a:rPr>
              <a:t>No</a:t>
            </a:r>
          </a:p>
          <a:p>
            <a:pPr marL="381000" indent="-381000">
              <a:buFontTx/>
              <a:buAutoNum type="alphaUcPeriod"/>
            </a:pPr>
            <a:r>
              <a:rPr lang="en-US" sz="2800">
                <a:latin typeface="Arial" charset="0"/>
                <a:ea typeface="ヒラギノ角ゴ Pro W3" charset="0"/>
                <a:cs typeface="ヒラギノ角ゴ Pro W3" charset="0"/>
              </a:rPr>
              <a:t>Need more information to decide</a:t>
            </a:r>
            <a:endParaRPr lang="en-US" sz="1600">
              <a:latin typeface="Arial" charset="0"/>
              <a:ea typeface="ヒラギノ角ゴ Pro W3" charset="0"/>
              <a:cs typeface="ヒラギノ角ゴ Pro W3" charset="0"/>
            </a:endParaRPr>
          </a:p>
        </p:txBody>
      </p:sp>
      <p:pic>
        <p:nvPicPr>
          <p:cNvPr id="126979" name="Picture 4" descr="CH5-curly_fiel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27250"/>
            <a:ext cx="57054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5"/>
          <p:cNvSpPr>
            <a:spLocks noChangeArrowheads="1"/>
          </p:cNvSpPr>
          <p:nvPr/>
        </p:nvSpPr>
        <p:spPr bwMode="auto">
          <a:xfrm>
            <a:off x="2684463" y="3525838"/>
            <a:ext cx="3663950" cy="1792287"/>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981" name="Rectangle 6"/>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5.17c</a:t>
            </a:r>
          </a:p>
        </p:txBody>
      </p:sp>
    </p:spTree>
    <p:extLst>
      <p:ext uri="{BB962C8B-B14F-4D97-AF65-F5344CB8AC3E}">
        <p14:creationId xmlns:p14="http://schemas.microsoft.com/office/powerpoint/2010/main" val="1435348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9025" name="Picture 2" descr="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TextBox 1"/>
          <p:cNvSpPr txBox="1">
            <a:spLocks noChangeArrowheads="1"/>
          </p:cNvSpPr>
          <p:nvPr/>
        </p:nvSpPr>
        <p:spPr bwMode="auto">
          <a:xfrm>
            <a:off x="0" y="358775"/>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a:endParaRPr lang="en-US" sz="3600" b="0"/>
          </a:p>
        </p:txBody>
      </p:sp>
      <p:sp>
        <p:nvSpPr>
          <p:cNvPr id="129027" name="Rectangle 1028"/>
          <p:cNvSpPr>
            <a:spLocks noGrp="1" noChangeArrowheads="1"/>
          </p:cNvSpPr>
          <p:nvPr>
            <p:ph type="title" idx="4294967295"/>
          </p:nvPr>
        </p:nvSpPr>
        <p:spPr>
          <a:xfrm>
            <a:off x="125413" y="620713"/>
            <a:ext cx="2917825" cy="5438775"/>
          </a:xfrm>
        </p:spPr>
        <p:txBody>
          <a:bodyPr/>
          <a:lstStyle/>
          <a:p>
            <a:pPr algn="l"/>
            <a:r>
              <a:rPr lang="en-US" sz="3200">
                <a:solidFill>
                  <a:srgbClr val="800080"/>
                </a:solidFill>
                <a:latin typeface="Arial" charset="0"/>
                <a:ea typeface="ヒラギノ角ゴ Pro W3" charset="0"/>
                <a:cs typeface="ヒラギノ角ゴ Pro W3" charset="0"/>
              </a:rPr>
              <a:t>Pick a sketch showing B field lines that </a:t>
            </a:r>
            <a:r>
              <a:rPr lang="en-US" sz="3200" i="1">
                <a:solidFill>
                  <a:srgbClr val="800080"/>
                </a:solidFill>
                <a:latin typeface="Arial" charset="0"/>
                <a:ea typeface="ヒラギノ角ゴ Pro W3" charset="0"/>
                <a:cs typeface="ヒラギノ角ゴ Pro W3" charset="0"/>
              </a:rPr>
              <a:t>violate</a:t>
            </a:r>
            <a:r>
              <a:rPr lang="en-US" sz="3200">
                <a:solidFill>
                  <a:srgbClr val="800080"/>
                </a:solidFill>
                <a:latin typeface="Arial" charset="0"/>
                <a:ea typeface="ヒラギノ角ゴ Pro W3" charset="0"/>
                <a:cs typeface="ヒラギノ角ゴ Pro W3" charset="0"/>
              </a:rPr>
              <a:t> one of Maxwell</a:t>
            </a:r>
            <a:r>
              <a:rPr lang="ja-JP" altLang="en-US" sz="3200">
                <a:solidFill>
                  <a:srgbClr val="800080"/>
                </a:solidFill>
                <a:latin typeface="Arial" charset="0"/>
                <a:ea typeface="ヒラギノ角ゴ Pro W3" charset="0"/>
                <a:cs typeface="ヒラギノ角ゴ Pro W3" charset="0"/>
              </a:rPr>
              <a:t>’</a:t>
            </a:r>
            <a:r>
              <a:rPr lang="en-US" altLang="ja-JP" sz="3200">
                <a:solidFill>
                  <a:srgbClr val="800080"/>
                </a:solidFill>
                <a:latin typeface="Arial" charset="0"/>
                <a:ea typeface="ヒラギノ角ゴ Pro W3" charset="0"/>
                <a:cs typeface="ヒラギノ角ゴ Pro W3" charset="0"/>
              </a:rPr>
              <a:t>s equations within the region bounded by dashed lines.</a:t>
            </a:r>
            <a:endParaRPr lang="en-US">
              <a:latin typeface="Arial" charset="0"/>
              <a:ea typeface="ヒラギノ角ゴ Pro W3" charset="0"/>
              <a:cs typeface="ヒラギノ角ゴ Pro W3" charset="0"/>
            </a:endParaRPr>
          </a:p>
        </p:txBody>
      </p:sp>
      <p:sp>
        <p:nvSpPr>
          <p:cNvPr id="129028" name="Text Box 1029"/>
          <p:cNvSpPr txBox="1">
            <a:spLocks noChangeArrowheads="1"/>
          </p:cNvSpPr>
          <p:nvPr/>
        </p:nvSpPr>
        <p:spPr bwMode="auto">
          <a:xfrm>
            <a:off x="452438" y="6337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b="0"/>
              <a:t>(What currents would be needed to generate the others?) </a:t>
            </a:r>
          </a:p>
        </p:txBody>
      </p:sp>
      <p:sp>
        <p:nvSpPr>
          <p:cNvPr id="129029" name="Rectangle 1030"/>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5.18</a:t>
            </a:r>
          </a:p>
        </p:txBody>
      </p:sp>
      <p:sp>
        <p:nvSpPr>
          <p:cNvPr id="129030" name="Line 1031"/>
          <p:cNvSpPr>
            <a:spLocks noChangeShapeType="1"/>
          </p:cNvSpPr>
          <p:nvPr/>
        </p:nvSpPr>
        <p:spPr bwMode="auto">
          <a:xfrm>
            <a:off x="4184650" y="623888"/>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1" name="Line 1032"/>
          <p:cNvSpPr>
            <a:spLocks noChangeShapeType="1"/>
          </p:cNvSpPr>
          <p:nvPr/>
        </p:nvSpPr>
        <p:spPr bwMode="auto">
          <a:xfrm>
            <a:off x="7270750" y="630238"/>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2" name="Line 1033"/>
          <p:cNvSpPr>
            <a:spLocks noChangeShapeType="1"/>
          </p:cNvSpPr>
          <p:nvPr/>
        </p:nvSpPr>
        <p:spPr bwMode="auto">
          <a:xfrm flipH="1">
            <a:off x="4192588" y="1374775"/>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3" name="Line 1034"/>
          <p:cNvSpPr>
            <a:spLocks noChangeShapeType="1"/>
          </p:cNvSpPr>
          <p:nvPr/>
        </p:nvSpPr>
        <p:spPr bwMode="auto">
          <a:xfrm flipH="1">
            <a:off x="4192588" y="1127125"/>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4" name="Line 1035"/>
          <p:cNvSpPr>
            <a:spLocks noChangeShapeType="1"/>
          </p:cNvSpPr>
          <p:nvPr/>
        </p:nvSpPr>
        <p:spPr bwMode="auto">
          <a:xfrm flipH="1">
            <a:off x="4200525" y="1609725"/>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5" name="Line 1036"/>
          <p:cNvSpPr>
            <a:spLocks noChangeShapeType="1"/>
          </p:cNvSpPr>
          <p:nvPr/>
        </p:nvSpPr>
        <p:spPr bwMode="auto">
          <a:xfrm>
            <a:off x="7289800" y="860425"/>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6" name="Line 1037"/>
          <p:cNvSpPr>
            <a:spLocks noChangeShapeType="1"/>
          </p:cNvSpPr>
          <p:nvPr/>
        </p:nvSpPr>
        <p:spPr bwMode="auto">
          <a:xfrm>
            <a:off x="4156075" y="844550"/>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7" name="Line 1038"/>
          <p:cNvSpPr>
            <a:spLocks noChangeShapeType="1"/>
          </p:cNvSpPr>
          <p:nvPr/>
        </p:nvSpPr>
        <p:spPr bwMode="auto">
          <a:xfrm>
            <a:off x="7258050" y="1133475"/>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8" name="Line 1039"/>
          <p:cNvSpPr>
            <a:spLocks noChangeShapeType="1"/>
          </p:cNvSpPr>
          <p:nvPr/>
        </p:nvSpPr>
        <p:spPr bwMode="auto">
          <a:xfrm>
            <a:off x="7297738" y="1404938"/>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9" name="Line 1040"/>
          <p:cNvSpPr>
            <a:spLocks noChangeShapeType="1"/>
          </p:cNvSpPr>
          <p:nvPr/>
        </p:nvSpPr>
        <p:spPr bwMode="auto">
          <a:xfrm>
            <a:off x="7286625" y="1620838"/>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0" name="Line 1041"/>
          <p:cNvSpPr>
            <a:spLocks noChangeShapeType="1"/>
          </p:cNvSpPr>
          <p:nvPr/>
        </p:nvSpPr>
        <p:spPr bwMode="auto">
          <a:xfrm rot="-5400000">
            <a:off x="4164806" y="3263107"/>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1" name="Line 1042"/>
          <p:cNvSpPr>
            <a:spLocks noChangeShapeType="1"/>
          </p:cNvSpPr>
          <p:nvPr/>
        </p:nvSpPr>
        <p:spPr bwMode="auto">
          <a:xfrm rot="-5400000">
            <a:off x="4502944" y="3147219"/>
            <a:ext cx="522287" cy="41275"/>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2" name="Line 1043"/>
          <p:cNvSpPr>
            <a:spLocks noChangeShapeType="1"/>
          </p:cNvSpPr>
          <p:nvPr/>
        </p:nvSpPr>
        <p:spPr bwMode="auto">
          <a:xfrm rot="5400000" flipH="1">
            <a:off x="4036219" y="3155156"/>
            <a:ext cx="522288" cy="41275"/>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3" name="Line 1044"/>
          <p:cNvSpPr>
            <a:spLocks noChangeShapeType="1"/>
          </p:cNvSpPr>
          <p:nvPr/>
        </p:nvSpPr>
        <p:spPr bwMode="auto">
          <a:xfrm>
            <a:off x="7661275" y="3305175"/>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4" name="Line 1045"/>
          <p:cNvSpPr>
            <a:spLocks noChangeShapeType="1"/>
          </p:cNvSpPr>
          <p:nvPr/>
        </p:nvSpPr>
        <p:spPr bwMode="auto">
          <a:xfrm flipH="1">
            <a:off x="6808788" y="3300413"/>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5" name="Line 1046"/>
          <p:cNvSpPr>
            <a:spLocks noChangeShapeType="1"/>
          </p:cNvSpPr>
          <p:nvPr/>
        </p:nvSpPr>
        <p:spPr bwMode="auto">
          <a:xfrm rot="-5400000">
            <a:off x="7250906" y="2920207"/>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6" name="Line 1047"/>
          <p:cNvSpPr>
            <a:spLocks noChangeShapeType="1"/>
          </p:cNvSpPr>
          <p:nvPr/>
        </p:nvSpPr>
        <p:spPr bwMode="auto">
          <a:xfrm rot="5400000" flipV="1">
            <a:off x="7258844" y="3712369"/>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7" name="Line 1048"/>
          <p:cNvSpPr>
            <a:spLocks noChangeShapeType="1"/>
          </p:cNvSpPr>
          <p:nvPr/>
        </p:nvSpPr>
        <p:spPr bwMode="auto">
          <a:xfrm rot="5400000" flipV="1">
            <a:off x="4987925" y="5543550"/>
            <a:ext cx="368300"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54017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69" name="Rectangle 2"/>
          <p:cNvSpPr>
            <a:spLocks noGrp="1" noChangeArrowheads="1"/>
          </p:cNvSpPr>
          <p:nvPr>
            <p:ph type="title" idx="4294967295"/>
          </p:nvPr>
        </p:nvSpPr>
        <p:spPr>
          <a:xfrm>
            <a:off x="995363" y="835025"/>
            <a:ext cx="7772400" cy="1143000"/>
          </a:xfrm>
        </p:spPr>
        <p:txBody>
          <a:bodyPr/>
          <a:lstStyle/>
          <a:p>
            <a:pPr algn="l"/>
            <a:r>
              <a:rPr lang="en-US" sz="2600">
                <a:latin typeface="Arial" charset="0"/>
                <a:ea typeface="ヒラギノ角ゴ Pro W3" charset="0"/>
                <a:cs typeface="ヒラギノ角ゴ Pro W3" charset="0"/>
              </a:rPr>
              <a:t>The magnetic field in a certain region is given by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(C is a positive constant)  Consider the imaginary loop shown.  What can you say about the electric current passing through the loop?</a:t>
            </a:r>
            <a:endParaRPr lang="en-US" sz="2000">
              <a:latin typeface="Arial" charset="0"/>
              <a:ea typeface="ヒラギノ角ゴ Pro W3" charset="0"/>
              <a:cs typeface="ヒラギノ角ゴ Pro W3" charset="0"/>
            </a:endParaRPr>
          </a:p>
        </p:txBody>
      </p:sp>
      <p:pic>
        <p:nvPicPr>
          <p:cNvPr id="135170" name="Picture 6" descr="7.jpg"/>
          <p:cNvPicPr>
            <a:picLocks noChangeAspect="1" noChangeArrowheads="1"/>
          </p:cNvPicPr>
          <p:nvPr/>
        </p:nvPicPr>
        <p:blipFill>
          <a:blip r:embed="rId4">
            <a:extLst>
              <a:ext uri="{28A0092B-C50C-407E-A947-70E740481C1C}">
                <a14:useLocalDpi xmlns:a14="http://schemas.microsoft.com/office/drawing/2010/main" val="0"/>
              </a:ext>
            </a:extLst>
          </a:blip>
          <a:srcRect t="6697" b="8139"/>
          <a:stretch>
            <a:fillRect/>
          </a:stretch>
        </p:blipFill>
        <p:spPr bwMode="auto">
          <a:xfrm>
            <a:off x="5511800" y="2565400"/>
            <a:ext cx="337026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 Box 4"/>
          <p:cNvSpPr txBox="1">
            <a:spLocks noChangeArrowheads="1"/>
          </p:cNvSpPr>
          <p:nvPr/>
        </p:nvSpPr>
        <p:spPr bwMode="auto">
          <a:xfrm>
            <a:off x="593725" y="2943225"/>
            <a:ext cx="40544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eriod"/>
            </a:pPr>
            <a:r>
              <a:rPr lang="en-US" sz="3200" b="0" dirty="0"/>
              <a:t>must be zero</a:t>
            </a:r>
          </a:p>
          <a:p>
            <a:pPr>
              <a:buFont typeface="Arial" charset="0"/>
              <a:buAutoNum type="alphaUcPeriod"/>
            </a:pPr>
            <a:r>
              <a:rPr lang="en-US" sz="3200" b="0" dirty="0"/>
              <a:t>must be nonzero</a:t>
            </a:r>
          </a:p>
          <a:p>
            <a:pPr>
              <a:buFont typeface="Arial" charset="0"/>
              <a:buAutoNum type="alphaUcPeriod"/>
            </a:pPr>
            <a:r>
              <a:rPr lang="en-US" sz="3200" b="0" dirty="0"/>
              <a:t>Not enough info</a:t>
            </a:r>
            <a:endParaRPr lang="en-US" b="0" dirty="0"/>
          </a:p>
        </p:txBody>
      </p:sp>
      <p:sp>
        <p:nvSpPr>
          <p:cNvPr id="135172" name="Rectangle 7"/>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5.19</a:t>
            </a:r>
          </a:p>
        </p:txBody>
      </p:sp>
      <p:graphicFrame>
        <p:nvGraphicFramePr>
          <p:cNvPr id="135173" name="Object 1024"/>
          <p:cNvGraphicFramePr>
            <a:graphicFrameLocks noChangeAspect="1"/>
          </p:cNvGraphicFramePr>
          <p:nvPr>
            <p:extLst>
              <p:ext uri="{D42A27DB-BD31-4B8C-83A1-F6EECF244321}">
                <p14:modId xmlns:p14="http://schemas.microsoft.com/office/powerpoint/2010/main" val="2516032604"/>
              </p:ext>
            </p:extLst>
          </p:nvPr>
        </p:nvGraphicFramePr>
        <p:xfrm>
          <a:off x="2489200" y="647700"/>
          <a:ext cx="2282825" cy="549275"/>
        </p:xfrm>
        <a:graphic>
          <a:graphicData uri="http://schemas.openxmlformats.org/presentationml/2006/ole">
            <mc:AlternateContent xmlns:mc="http://schemas.openxmlformats.org/markup-compatibility/2006">
              <mc:Choice xmlns:v="urn:schemas-microsoft-com:vml" Requires="v">
                <p:oleObj spid="_x0000_s438283" name="Equation" r:id="rId5" imgW="952500" imgH="228600" progId="Equation.3">
                  <p:embed/>
                </p:oleObj>
              </mc:Choice>
              <mc:Fallback>
                <p:oleObj name="Equation" r:id="rId5" imgW="952500" imgH="228600" progId="Equation.3">
                  <p:embed/>
                  <p:pic>
                    <p:nvPicPr>
                      <p:cNvPr id="0" name=""/>
                      <p:cNvPicPr>
                        <a:picLocks noChangeAspect="1" noChangeArrowheads="1"/>
                      </p:cNvPicPr>
                      <p:nvPr/>
                    </p:nvPicPr>
                    <p:blipFill>
                      <a:blip r:embed="rId6"/>
                      <a:srcRect/>
                      <a:stretch>
                        <a:fillRect/>
                      </a:stretch>
                    </p:blipFill>
                    <p:spPr bwMode="auto">
                      <a:xfrm>
                        <a:off x="2489200" y="647700"/>
                        <a:ext cx="22828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72891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51"/>
          <p:cNvSpPr>
            <a:spLocks noGrp="1" noChangeArrowheads="1"/>
          </p:cNvSpPr>
          <p:nvPr>
            <p:ph type="title" idx="4294967295"/>
          </p:nvPr>
        </p:nvSpPr>
        <p:spPr>
          <a:xfrm>
            <a:off x="1222375" y="609600"/>
            <a:ext cx="7772400" cy="1143000"/>
          </a:xfrm>
        </p:spPr>
        <p:txBody>
          <a:bodyPr/>
          <a:lstStyle/>
          <a:p>
            <a:r>
              <a:rPr lang="en-US" sz="3600">
                <a:latin typeface="Arial" charset="0"/>
                <a:ea typeface="ヒラギノ角ゴ Pro W3" charset="0"/>
                <a:cs typeface="ヒラギノ角ゴ Pro W3" charset="0"/>
              </a:rPr>
              <a:t>What is                around this purple (dashed) Amperian loop? </a:t>
            </a:r>
            <a:endParaRPr lang="en-US">
              <a:latin typeface="Arial" charset="0"/>
              <a:ea typeface="ヒラギノ角ゴ Pro W3" charset="0"/>
              <a:cs typeface="ヒラギノ角ゴ Pro W3" charset="0"/>
            </a:endParaRPr>
          </a:p>
        </p:txBody>
      </p:sp>
      <p:graphicFrame>
        <p:nvGraphicFramePr>
          <p:cNvPr id="133122" name="Object 1024"/>
          <p:cNvGraphicFramePr>
            <a:graphicFrameLocks noChangeAspect="1"/>
          </p:cNvGraphicFramePr>
          <p:nvPr/>
        </p:nvGraphicFramePr>
        <p:xfrm>
          <a:off x="3221038" y="531813"/>
          <a:ext cx="1685925" cy="803275"/>
        </p:xfrm>
        <a:graphic>
          <a:graphicData uri="http://schemas.openxmlformats.org/presentationml/2006/ole">
            <mc:AlternateContent xmlns:mc="http://schemas.openxmlformats.org/markup-compatibility/2006">
              <mc:Choice xmlns:v="urn:schemas-microsoft-com:vml" Requires="v">
                <p:oleObj spid="_x0000_s443411" name="Equation" r:id="rId4" imgW="533400" imgH="254000" progId="Equation.3">
                  <p:embed/>
                </p:oleObj>
              </mc:Choice>
              <mc:Fallback>
                <p:oleObj name="Equation" r:id="rId4" imgW="5334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038" y="531813"/>
                        <a:ext cx="1685925"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33123" name="Object 1025"/>
          <p:cNvGraphicFramePr>
            <a:graphicFrameLocks noChangeAspect="1"/>
          </p:cNvGraphicFramePr>
          <p:nvPr>
            <p:extLst>
              <p:ext uri="{D42A27DB-BD31-4B8C-83A1-F6EECF244321}">
                <p14:modId xmlns:p14="http://schemas.microsoft.com/office/powerpoint/2010/main" val="930181921"/>
              </p:ext>
            </p:extLst>
          </p:nvPr>
        </p:nvGraphicFramePr>
        <p:xfrm>
          <a:off x="1312863" y="1654175"/>
          <a:ext cx="5341937" cy="3279338"/>
        </p:xfrm>
        <a:graphic>
          <a:graphicData uri="http://schemas.openxmlformats.org/presentationml/2006/ole">
            <mc:AlternateContent xmlns:mc="http://schemas.openxmlformats.org/markup-compatibility/2006">
              <mc:Choice xmlns:v="urn:schemas-microsoft-com:vml" Requires="v">
                <p:oleObj spid="_x0000_s443412" name="Picture" r:id="rId6" imgW="26057143" imgH="16000000" progId="Word.Picture.8">
                  <p:embed/>
                </p:oleObj>
              </mc:Choice>
              <mc:Fallback>
                <p:oleObj name="Picture" r:id="rId6" imgW="26057143" imgH="160000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2863" y="1654175"/>
                        <a:ext cx="5341937" cy="3279338"/>
                      </a:xfrm>
                      <a:prstGeom prst="rect">
                        <a:avLst/>
                      </a:prstGeom>
                      <a:noFill/>
                      <a:ln>
                        <a:noFill/>
                      </a:ln>
                      <a:effectLst/>
                    </p:spPr>
                  </p:pic>
                </p:oleObj>
              </mc:Fallback>
            </mc:AlternateContent>
          </a:graphicData>
        </a:graphic>
      </p:graphicFrame>
      <p:sp>
        <p:nvSpPr>
          <p:cNvPr id="133124" name="Text Box 1054"/>
          <p:cNvSpPr txBox="1">
            <a:spLocks noChangeArrowheads="1"/>
          </p:cNvSpPr>
          <p:nvPr/>
        </p:nvSpPr>
        <p:spPr bwMode="auto">
          <a:xfrm>
            <a:off x="234950" y="4383088"/>
            <a:ext cx="8909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b="0" dirty="0">
                <a:latin typeface="Symbol" charset="0"/>
                <a:sym typeface="Symbol" charset="0"/>
              </a:rPr>
              <a:t></a:t>
            </a:r>
            <a:r>
              <a:rPr lang="en-US" sz="3200" b="0" baseline="-25000" dirty="0"/>
              <a:t>0 </a:t>
            </a:r>
            <a:r>
              <a:rPr lang="en-US" sz="3200" b="0" dirty="0"/>
              <a:t>(|I</a:t>
            </a:r>
            <a:r>
              <a:rPr lang="en-US" sz="3200" b="0" baseline="-25000" dirty="0"/>
              <a:t>2 </a:t>
            </a:r>
            <a:r>
              <a:rPr lang="en-US" sz="3200" b="0" dirty="0"/>
              <a:t>|</a:t>
            </a:r>
            <a:r>
              <a:rPr lang="en-US" sz="3200" b="0" baseline="-25000" dirty="0"/>
              <a:t> </a:t>
            </a:r>
            <a:r>
              <a:rPr lang="en-US" sz="3200" b="0" dirty="0"/>
              <a:t>+|I</a:t>
            </a:r>
            <a:r>
              <a:rPr lang="en-US" sz="3200" b="0" baseline="-25000" dirty="0"/>
              <a:t>1 </a:t>
            </a:r>
            <a:r>
              <a:rPr lang="en-US" sz="3200" b="0" dirty="0"/>
              <a:t>|)                B) </a:t>
            </a:r>
            <a:r>
              <a:rPr lang="en-US" sz="3200" b="0" dirty="0">
                <a:latin typeface="Symbol" charset="0"/>
                <a:sym typeface="Symbol" charset="0"/>
              </a:rPr>
              <a:t></a:t>
            </a:r>
            <a:r>
              <a:rPr lang="en-US" sz="3200" b="0" baseline="-25000" dirty="0"/>
              <a:t>0 </a:t>
            </a:r>
            <a:r>
              <a:rPr lang="en-US" sz="3200" b="0" dirty="0"/>
              <a:t>(|I</a:t>
            </a:r>
            <a:r>
              <a:rPr lang="en-US" sz="3200" b="0" baseline="-25000" dirty="0"/>
              <a:t>2</a:t>
            </a:r>
            <a:r>
              <a:rPr lang="en-US" sz="3200" b="0" dirty="0"/>
              <a:t>|-|I</a:t>
            </a:r>
            <a:r>
              <a:rPr lang="en-US" sz="3200" b="0" baseline="-25000" dirty="0"/>
              <a:t>1</a:t>
            </a:r>
            <a:r>
              <a:rPr lang="en-US" sz="3200" b="0" dirty="0"/>
              <a:t>|)</a:t>
            </a:r>
          </a:p>
          <a:p>
            <a:pPr>
              <a:buFont typeface="Arial" charset="0"/>
              <a:buNone/>
            </a:pPr>
            <a:r>
              <a:rPr lang="en-US" sz="3200" b="0" dirty="0"/>
              <a:t>C) </a:t>
            </a:r>
            <a:r>
              <a:rPr lang="en-US" sz="3200" b="0" dirty="0">
                <a:latin typeface="Symbol" charset="0"/>
                <a:sym typeface="Symbol" charset="0"/>
              </a:rPr>
              <a:t></a:t>
            </a:r>
            <a:r>
              <a:rPr lang="en-US" sz="3200" b="0" baseline="-25000" dirty="0"/>
              <a:t>0 </a:t>
            </a:r>
            <a:r>
              <a:rPr lang="en-US" sz="3200" b="0" dirty="0"/>
              <a:t>(| I</a:t>
            </a:r>
            <a:r>
              <a:rPr lang="en-US" sz="3200" b="0" baseline="-25000" dirty="0"/>
              <a:t>2 </a:t>
            </a:r>
            <a:r>
              <a:rPr lang="en-US" sz="3200" b="0" dirty="0"/>
              <a:t>|</a:t>
            </a:r>
            <a:r>
              <a:rPr lang="en-US" sz="3200" b="0" baseline="-25000" dirty="0"/>
              <a:t> </a:t>
            </a:r>
            <a:r>
              <a:rPr lang="en-US" sz="3200" b="0" dirty="0"/>
              <a:t>+ | I</a:t>
            </a:r>
            <a:r>
              <a:rPr lang="en-US" sz="3200" b="0" baseline="-25000" dirty="0"/>
              <a:t>1 </a:t>
            </a:r>
            <a:r>
              <a:rPr lang="en-US" sz="3200" b="0" dirty="0"/>
              <a:t>|</a:t>
            </a:r>
            <a:r>
              <a:rPr lang="en-US" sz="3200" b="0" baseline="-25000" dirty="0"/>
              <a:t> </a:t>
            </a:r>
            <a:r>
              <a:rPr lang="en-US" sz="3200" b="0" dirty="0"/>
              <a:t>sin</a:t>
            </a:r>
            <a:r>
              <a:rPr lang="en-US" sz="3200" b="0" dirty="0">
                <a:latin typeface="Symbol" charset="0"/>
                <a:sym typeface="Symbol" charset="0"/>
              </a:rPr>
              <a:t></a:t>
            </a:r>
            <a:r>
              <a:rPr lang="en-US" sz="3200" b="0" dirty="0"/>
              <a:t>)     D) </a:t>
            </a:r>
            <a:r>
              <a:rPr lang="en-US" sz="3200" b="0" dirty="0">
                <a:latin typeface="Symbol" charset="0"/>
                <a:sym typeface="Symbol" charset="0"/>
              </a:rPr>
              <a:t></a:t>
            </a:r>
            <a:r>
              <a:rPr lang="en-US" sz="3200" b="0" baseline="-25000" dirty="0"/>
              <a:t>0 </a:t>
            </a:r>
            <a:r>
              <a:rPr lang="en-US" sz="3200" b="0" dirty="0"/>
              <a:t>(| I</a:t>
            </a:r>
            <a:r>
              <a:rPr lang="en-US" sz="3200" b="0" baseline="-25000" dirty="0"/>
              <a:t>2 </a:t>
            </a:r>
            <a:r>
              <a:rPr lang="en-US" sz="3200" b="0" dirty="0"/>
              <a:t>|</a:t>
            </a:r>
            <a:r>
              <a:rPr lang="en-US" sz="3200" b="0" baseline="-25000" dirty="0"/>
              <a:t> </a:t>
            </a:r>
            <a:r>
              <a:rPr lang="en-US" sz="3200" b="0" dirty="0"/>
              <a:t>- | I</a:t>
            </a:r>
            <a:r>
              <a:rPr lang="en-US" sz="3200" b="0" baseline="-25000" dirty="0"/>
              <a:t>1 </a:t>
            </a:r>
            <a:r>
              <a:rPr lang="en-US" sz="3200" b="0" dirty="0"/>
              <a:t>|</a:t>
            </a:r>
            <a:r>
              <a:rPr lang="en-US" sz="3200" b="0" baseline="-25000" dirty="0"/>
              <a:t> </a:t>
            </a:r>
            <a:r>
              <a:rPr lang="en-US" sz="3200" b="0" dirty="0"/>
              <a:t>sin</a:t>
            </a:r>
            <a:r>
              <a:rPr lang="en-US" sz="3200" b="0" dirty="0">
                <a:latin typeface="Symbol" charset="0"/>
                <a:sym typeface="Symbol" charset="0"/>
              </a:rPr>
              <a:t></a:t>
            </a:r>
            <a:r>
              <a:rPr lang="en-US" sz="3200" b="0" dirty="0"/>
              <a:t>)</a:t>
            </a:r>
          </a:p>
          <a:p>
            <a:pPr>
              <a:buFont typeface="Arial" charset="0"/>
              <a:buNone/>
            </a:pPr>
            <a:r>
              <a:rPr lang="en-US" sz="3200" b="0" dirty="0"/>
              <a:t>E) </a:t>
            </a:r>
            <a:r>
              <a:rPr lang="en-US" sz="3200" b="0" dirty="0">
                <a:latin typeface="Symbol" charset="0"/>
                <a:sym typeface="Symbol" charset="0"/>
              </a:rPr>
              <a:t></a:t>
            </a:r>
            <a:r>
              <a:rPr lang="en-US" sz="3200" b="0" baseline="-25000" dirty="0"/>
              <a:t>0 </a:t>
            </a:r>
            <a:r>
              <a:rPr lang="en-US" sz="3200" b="0" dirty="0"/>
              <a:t>(| I</a:t>
            </a:r>
            <a:r>
              <a:rPr lang="en-US" sz="3200" b="0" baseline="-25000" dirty="0"/>
              <a:t>2 </a:t>
            </a:r>
            <a:r>
              <a:rPr lang="en-US" sz="3200" b="0" dirty="0"/>
              <a:t>|</a:t>
            </a:r>
            <a:r>
              <a:rPr lang="en-US" sz="3200" b="0" baseline="-25000" dirty="0"/>
              <a:t> </a:t>
            </a:r>
            <a:r>
              <a:rPr lang="en-US" sz="3200" b="0" dirty="0"/>
              <a:t>+ | I</a:t>
            </a:r>
            <a:r>
              <a:rPr lang="en-US" sz="3200" b="0" baseline="-25000" dirty="0"/>
              <a:t>1 </a:t>
            </a:r>
            <a:r>
              <a:rPr lang="en-US" sz="3200" b="0" dirty="0"/>
              <a:t>|</a:t>
            </a:r>
            <a:r>
              <a:rPr lang="en-US" sz="3200" b="0" baseline="-25000" dirty="0"/>
              <a:t> </a:t>
            </a:r>
            <a:r>
              <a:rPr lang="en-US" sz="3200" b="0" dirty="0" err="1" smtClean="0"/>
              <a:t>cos</a:t>
            </a:r>
            <a:r>
              <a:rPr lang="en-US" sz="3200" b="0" dirty="0" smtClean="0">
                <a:latin typeface="Symbol" charset="0"/>
                <a:sym typeface="Symbol" charset="0"/>
              </a:rPr>
              <a:t></a:t>
            </a:r>
            <a:r>
              <a:rPr lang="en-US" sz="3200" b="0" dirty="0"/>
              <a:t>) </a:t>
            </a:r>
          </a:p>
        </p:txBody>
      </p:sp>
      <p:sp>
        <p:nvSpPr>
          <p:cNvPr id="133125" name="Rectangle 1055"/>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5.22</a:t>
            </a:r>
          </a:p>
        </p:txBody>
      </p:sp>
    </p:spTree>
    <p:extLst>
      <p:ext uri="{BB962C8B-B14F-4D97-AF65-F5344CB8AC3E}">
        <p14:creationId xmlns:p14="http://schemas.microsoft.com/office/powerpoint/2010/main" val="381095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a:xfrm>
            <a:off x="520700" y="712788"/>
            <a:ext cx="8458200" cy="1143000"/>
          </a:xfrm>
        </p:spPr>
        <p:txBody>
          <a:bodyPr/>
          <a:lstStyle/>
          <a:p>
            <a:pPr algn="l"/>
            <a:r>
              <a:rPr lang="en-US" sz="2800">
                <a:latin typeface="Arial" charset="0"/>
                <a:ea typeface="ヒラギノ角ゴ Pro W3" charset="0"/>
                <a:cs typeface="ヒラギノ角ゴ Pro W3" charset="0"/>
              </a:rPr>
              <a:t>A solenoid has a total of N windings over a distance of L meters. We "idealize" by treating this as a surface current running around the surface. </a:t>
            </a:r>
            <a:br>
              <a:rPr lang="en-US" sz="2800">
                <a:latin typeface="Arial" charset="0"/>
                <a:ea typeface="ヒラギノ角ゴ Pro W3" charset="0"/>
                <a:cs typeface="ヒラギノ角ゴ Pro W3" charset="0"/>
              </a:rPr>
            </a:br>
            <a:r>
              <a:rPr lang="en-US" sz="2800">
                <a:solidFill>
                  <a:srgbClr val="0000FF"/>
                </a:solidFill>
                <a:latin typeface="Arial" charset="0"/>
                <a:ea typeface="ヒラギノ角ゴ Pro W3" charset="0"/>
                <a:cs typeface="ヒラギノ角ゴ Pro W3" charset="0"/>
              </a:rPr>
              <a:t>What is K? </a:t>
            </a:r>
            <a:endParaRPr lang="en-US" sz="3600">
              <a:latin typeface="Arial" charset="0"/>
              <a:ea typeface="ヒラギノ角ゴ Pro W3" charset="0"/>
              <a:cs typeface="ヒラギノ角ゴ Pro W3" charset="0"/>
            </a:endParaRPr>
          </a:p>
        </p:txBody>
      </p:sp>
      <p:sp>
        <p:nvSpPr>
          <p:cNvPr id="139266" name="Text Box 3"/>
          <p:cNvSpPr txBox="1">
            <a:spLocks noChangeArrowheads="1"/>
          </p:cNvSpPr>
          <p:nvPr/>
        </p:nvSpPr>
        <p:spPr bwMode="auto">
          <a:xfrm>
            <a:off x="195263" y="5408613"/>
            <a:ext cx="78057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b="0"/>
              <a:t> I        B) NI        C) I/L         D) I N/L</a:t>
            </a:r>
          </a:p>
          <a:p>
            <a:pPr>
              <a:buFont typeface="Arial" charset="0"/>
              <a:buNone/>
            </a:pPr>
            <a:r>
              <a:rPr lang="en-US" sz="3600" b="0"/>
              <a:t>E) Something else...</a:t>
            </a:r>
            <a:endParaRPr lang="en-US" b="0"/>
          </a:p>
        </p:txBody>
      </p:sp>
      <p:pic>
        <p:nvPicPr>
          <p:cNvPr id="139267" name="Picture 4" descr="Fig-5"/>
          <p:cNvPicPr>
            <a:picLocks noChangeAspect="1" noChangeArrowheads="1"/>
          </p:cNvPicPr>
          <p:nvPr/>
        </p:nvPicPr>
        <p:blipFill>
          <a:blip r:embed="rId3">
            <a:extLst>
              <a:ext uri="{28A0092B-C50C-407E-A947-70E740481C1C}">
                <a14:useLocalDpi xmlns:a14="http://schemas.microsoft.com/office/drawing/2010/main" val="0"/>
              </a:ext>
            </a:extLst>
          </a:blip>
          <a:srcRect l="8636" t="5586" r="18051" b="22665"/>
          <a:stretch>
            <a:fillRect/>
          </a:stretch>
        </p:blipFill>
        <p:spPr bwMode="auto">
          <a:xfrm>
            <a:off x="1708150" y="2349500"/>
            <a:ext cx="51435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Rectangle 5"/>
          <p:cNvSpPr>
            <a:spLocks noChangeArrowheads="1"/>
          </p:cNvSpPr>
          <p:nvPr/>
        </p:nvSpPr>
        <p:spPr bwMode="auto">
          <a:xfrm>
            <a:off x="0" y="0"/>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5.20</a:t>
            </a:r>
          </a:p>
        </p:txBody>
      </p:sp>
    </p:spTree>
    <p:extLst>
      <p:ext uri="{BB962C8B-B14F-4D97-AF65-F5344CB8AC3E}">
        <p14:creationId xmlns:p14="http://schemas.microsoft.com/office/powerpoint/2010/main" val="3947178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3"/>
          <p:cNvSpPr>
            <a:spLocks noGrp="1" noChangeArrowheads="1"/>
          </p:cNvSpPr>
          <p:nvPr>
            <p:ph type="body" idx="4294967295"/>
          </p:nvPr>
        </p:nvSpPr>
        <p:spPr>
          <a:xfrm>
            <a:off x="381000" y="838200"/>
            <a:ext cx="6172200" cy="2590800"/>
          </a:xfrm>
        </p:spPr>
        <p:txBody>
          <a:bodyPr/>
          <a:lstStyle/>
          <a:p>
            <a:pPr marL="0" indent="0" eaLnBrk="1" hangingPunct="1">
              <a:buFontTx/>
              <a:buNone/>
            </a:pPr>
            <a:r>
              <a:rPr lang="en-US" sz="2400">
                <a:latin typeface="Arial" charset="0"/>
                <a:ea typeface="ヒラギノ角ゴ Pro W3" charset="0"/>
                <a:cs typeface="ヒラギノ角ゴ Pro W3" charset="0"/>
              </a:rPr>
              <a:t>An infinite solenoid with surface current density K is oriented along the z-axis. Apply Ampere's Law to the rectangular imaginary loop in the yz plane shown.  What does this tell you about Bz, the z-component of the </a:t>
            </a:r>
            <a:r>
              <a:rPr lang="en-US" sz="2400" b="1">
                <a:latin typeface="Arial" charset="0"/>
                <a:ea typeface="ヒラギノ角ゴ Pro W3" charset="0"/>
                <a:cs typeface="ヒラギノ角ゴ Pro W3" charset="0"/>
              </a:rPr>
              <a:t>B</a:t>
            </a:r>
            <a:r>
              <a:rPr lang="en-US" sz="2400">
                <a:latin typeface="Arial" charset="0"/>
                <a:ea typeface="ヒラギノ角ゴ Pro W3" charset="0"/>
                <a:cs typeface="ヒラギノ角ゴ Pro W3" charset="0"/>
              </a:rPr>
              <a:t>-field outside the solenoid?</a:t>
            </a:r>
            <a:endParaRPr lang="en-US">
              <a:latin typeface="Arial" charset="0"/>
              <a:ea typeface="ヒラギノ角ゴ Pro W3" charset="0"/>
              <a:cs typeface="ヒラギノ角ゴ Pro W3" charset="0"/>
            </a:endParaRPr>
          </a:p>
        </p:txBody>
      </p:sp>
      <p:sp>
        <p:nvSpPr>
          <p:cNvPr id="141314" name="Text Box 17"/>
          <p:cNvSpPr txBox="1">
            <a:spLocks noChangeArrowheads="1"/>
          </p:cNvSpPr>
          <p:nvPr/>
        </p:nvSpPr>
        <p:spPr bwMode="auto">
          <a:xfrm>
            <a:off x="936625" y="3921125"/>
            <a:ext cx="50069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b="0"/>
              <a:t>Bz is constant outside</a:t>
            </a:r>
          </a:p>
          <a:p>
            <a:pPr eaLnBrk="1" hangingPunct="1">
              <a:buFontTx/>
              <a:buAutoNum type="alphaUcParenR"/>
            </a:pPr>
            <a:r>
              <a:rPr lang="en-US" b="0"/>
              <a:t>Bz is zero outside</a:t>
            </a:r>
          </a:p>
          <a:p>
            <a:pPr eaLnBrk="1" hangingPunct="1">
              <a:buFontTx/>
              <a:buAutoNum type="alphaUcParenR"/>
            </a:pPr>
            <a:r>
              <a:rPr lang="en-US" b="0"/>
              <a:t>Bz is not constant outside</a:t>
            </a:r>
          </a:p>
          <a:p>
            <a:pPr eaLnBrk="1" hangingPunct="1">
              <a:buFontTx/>
              <a:buAutoNum type="alphaUcParenR"/>
            </a:pPr>
            <a:r>
              <a:rPr lang="en-US" b="0"/>
              <a:t>It tells you nothing about Bz</a:t>
            </a:r>
          </a:p>
          <a:p>
            <a:pPr eaLnBrk="1" hangingPunct="1">
              <a:buFontTx/>
              <a:buAutoNum type="alphaUcParenR"/>
            </a:pPr>
            <a:endParaRPr lang="en-US" b="0"/>
          </a:p>
        </p:txBody>
      </p:sp>
      <p:sp>
        <p:nvSpPr>
          <p:cNvPr id="141315" name="Rectangle 5"/>
          <p:cNvSpPr>
            <a:spLocks noChangeArrowheads="1"/>
          </p:cNvSpPr>
          <p:nvPr/>
        </p:nvSpPr>
        <p:spPr bwMode="auto">
          <a:xfrm>
            <a:off x="144463" y="144463"/>
            <a:ext cx="1185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MD11-3</a:t>
            </a:r>
          </a:p>
        </p:txBody>
      </p:sp>
      <p:sp>
        <p:nvSpPr>
          <p:cNvPr id="141316" name="AutoShape 4"/>
          <p:cNvSpPr>
            <a:spLocks noChangeArrowheads="1"/>
          </p:cNvSpPr>
          <p:nvPr/>
        </p:nvSpPr>
        <p:spPr bwMode="auto">
          <a:xfrm>
            <a:off x="6781800" y="1219200"/>
            <a:ext cx="762000" cy="3048000"/>
          </a:xfrm>
          <a:prstGeom prst="can">
            <a:avLst>
              <a:gd name="adj" fmla="val 3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endParaRPr lang="en-US" sz="1800" b="0">
              <a:latin typeface="Times New Roman" charset="0"/>
            </a:endParaRPr>
          </a:p>
        </p:txBody>
      </p:sp>
      <p:sp>
        <p:nvSpPr>
          <p:cNvPr id="141317" name="Line 5"/>
          <p:cNvSpPr>
            <a:spLocks noChangeShapeType="1"/>
          </p:cNvSpPr>
          <p:nvPr/>
        </p:nvSpPr>
        <p:spPr bwMode="auto">
          <a:xfrm flipV="1">
            <a:off x="7162800" y="381000"/>
            <a:ext cx="0" cy="9144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1318" name="Text Box 6"/>
          <p:cNvSpPr txBox="1">
            <a:spLocks noChangeArrowheads="1"/>
          </p:cNvSpPr>
          <p:nvPr/>
        </p:nvSpPr>
        <p:spPr bwMode="auto">
          <a:xfrm>
            <a:off x="6934200" y="609600"/>
            <a:ext cx="134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b="0">
                <a:latin typeface="Times New Roman" charset="0"/>
              </a:rPr>
              <a:t>z</a:t>
            </a:r>
          </a:p>
        </p:txBody>
      </p:sp>
      <p:sp>
        <p:nvSpPr>
          <p:cNvPr id="141319" name="Rectangle 7"/>
          <p:cNvSpPr>
            <a:spLocks noChangeArrowheads="1"/>
          </p:cNvSpPr>
          <p:nvPr/>
        </p:nvSpPr>
        <p:spPr bwMode="auto">
          <a:xfrm>
            <a:off x="7924800" y="1828800"/>
            <a:ext cx="609600" cy="1676400"/>
          </a:xfrm>
          <a:prstGeom prst="rect">
            <a:avLst/>
          </a:prstGeom>
          <a:noFill/>
          <a:ln w="222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algn="ctr" eaLnBrk="1" hangingPunct="1"/>
            <a:endParaRPr lang="en-US" sz="1800" b="0">
              <a:latin typeface="Times New Roman" charset="0"/>
            </a:endParaRPr>
          </a:p>
        </p:txBody>
      </p:sp>
      <p:sp>
        <p:nvSpPr>
          <p:cNvPr id="141320" name="Line 8"/>
          <p:cNvSpPr>
            <a:spLocks noChangeShapeType="1"/>
          </p:cNvSpPr>
          <p:nvPr/>
        </p:nvSpPr>
        <p:spPr bwMode="auto">
          <a:xfrm flipV="1">
            <a:off x="8534400" y="2362200"/>
            <a:ext cx="0" cy="15240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1321" name="Line 9"/>
          <p:cNvSpPr>
            <a:spLocks noChangeShapeType="1"/>
          </p:cNvSpPr>
          <p:nvPr/>
        </p:nvSpPr>
        <p:spPr bwMode="auto">
          <a:xfrm>
            <a:off x="7924800" y="2743200"/>
            <a:ext cx="0" cy="76200"/>
          </a:xfrm>
          <a:prstGeom prst="line">
            <a:avLst/>
          </a:prstGeom>
          <a:noFill/>
          <a:ln w="1587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1322" name="Arc 11"/>
          <p:cNvSpPr>
            <a:spLocks/>
          </p:cNvSpPr>
          <p:nvPr/>
        </p:nvSpPr>
        <p:spPr bwMode="auto">
          <a:xfrm flipV="1">
            <a:off x="6858000" y="2209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1323" name="Arc 12"/>
          <p:cNvSpPr>
            <a:spLocks/>
          </p:cNvSpPr>
          <p:nvPr/>
        </p:nvSpPr>
        <p:spPr bwMode="auto">
          <a:xfrm flipV="1">
            <a:off x="6858000" y="2590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1324" name="Arc 13"/>
          <p:cNvSpPr>
            <a:spLocks/>
          </p:cNvSpPr>
          <p:nvPr/>
        </p:nvSpPr>
        <p:spPr bwMode="auto">
          <a:xfrm flipV="1">
            <a:off x="6858000" y="2971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1325" name="Arc 14"/>
          <p:cNvSpPr>
            <a:spLocks/>
          </p:cNvSpPr>
          <p:nvPr/>
        </p:nvSpPr>
        <p:spPr bwMode="auto">
          <a:xfrm flipV="1">
            <a:off x="6858000" y="3352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1326" name="Arc 15"/>
          <p:cNvSpPr>
            <a:spLocks/>
          </p:cNvSpPr>
          <p:nvPr/>
        </p:nvSpPr>
        <p:spPr bwMode="auto">
          <a:xfrm flipV="1">
            <a:off x="6858000" y="17526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1327" name="Text Box 16"/>
          <p:cNvSpPr txBox="1">
            <a:spLocks noChangeArrowheads="1"/>
          </p:cNvSpPr>
          <p:nvPr/>
        </p:nvSpPr>
        <p:spPr bwMode="auto">
          <a:xfrm>
            <a:off x="7010400" y="1981200"/>
            <a:ext cx="257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800" b="0">
                <a:latin typeface="Times New Roman" charset="0"/>
              </a:rPr>
              <a:t>K</a:t>
            </a:r>
          </a:p>
        </p:txBody>
      </p:sp>
    </p:spTree>
    <p:extLst>
      <p:ext uri="{BB962C8B-B14F-4D97-AF65-F5344CB8AC3E}">
        <p14:creationId xmlns:p14="http://schemas.microsoft.com/office/powerpoint/2010/main" val="40791157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3"/>
          <p:cNvSpPr>
            <a:spLocks noGrp="1" noChangeArrowheads="1"/>
          </p:cNvSpPr>
          <p:nvPr>
            <p:ph type="body" idx="4294967295"/>
          </p:nvPr>
        </p:nvSpPr>
        <p:spPr>
          <a:xfrm>
            <a:off x="381000" y="838200"/>
            <a:ext cx="6172200" cy="2590800"/>
          </a:xfrm>
        </p:spPr>
        <p:txBody>
          <a:bodyPr/>
          <a:lstStyle/>
          <a:p>
            <a:pPr marL="0" indent="0" eaLnBrk="1" hangingPunct="1">
              <a:buFontTx/>
              <a:buNone/>
            </a:pPr>
            <a:r>
              <a:rPr lang="en-US" sz="2400">
                <a:latin typeface="Arial" charset="0"/>
                <a:ea typeface="ヒラギノ角ゴ Pro W3" charset="0"/>
                <a:cs typeface="ヒラギノ角ゴ Pro W3" charset="0"/>
              </a:rPr>
              <a:t>An infinite solenoid with surface current density K is oriented along the z-axis. Apply Ampere's Law to the rectangular imaginary loop in the yz plane shown.</a:t>
            </a:r>
          </a:p>
          <a:p>
            <a:pPr marL="0" indent="0" eaLnBrk="1" hangingPunct="1">
              <a:buFontTx/>
              <a:buNone/>
            </a:pPr>
            <a:r>
              <a:rPr lang="en-US" sz="2400">
                <a:latin typeface="Arial" charset="0"/>
                <a:ea typeface="ヒラギノ角ゴ Pro W3" charset="0"/>
                <a:cs typeface="ヒラギノ角ゴ Pro W3" charset="0"/>
              </a:rPr>
              <a:t>We can safely assume that B(s</a:t>
            </a:r>
            <a:r>
              <a:rPr lang="en-US" sz="2400">
                <a:latin typeface="Arial" charset="0"/>
                <a:ea typeface="ヒラギノ角ゴ Pro W3" charset="0"/>
                <a:cs typeface="ヒラギノ角ゴ Pro W3" charset="0"/>
                <a:sym typeface="Wingdings" charset="0"/>
              </a:rPr>
              <a:t>∞</a:t>
            </a:r>
            <a:r>
              <a:rPr lang="en-US" sz="2400">
                <a:latin typeface="Arial" charset="0"/>
                <a:ea typeface="ヒラギノ角ゴ Pro W3" charset="0"/>
                <a:cs typeface="ヒラギノ角ゴ Pro W3" charset="0"/>
              </a:rPr>
              <a:t>)=0. What does this tell you about the </a:t>
            </a:r>
            <a:r>
              <a:rPr lang="en-US" sz="2400" b="1">
                <a:latin typeface="Arial" charset="0"/>
                <a:ea typeface="ヒラギノ角ゴ Pro W3" charset="0"/>
                <a:cs typeface="ヒラギノ角ゴ Pro W3" charset="0"/>
              </a:rPr>
              <a:t>B</a:t>
            </a:r>
            <a:r>
              <a:rPr lang="en-US" sz="2400">
                <a:latin typeface="Arial" charset="0"/>
                <a:ea typeface="ヒラギノ角ゴ Pro W3" charset="0"/>
                <a:cs typeface="ヒラギノ角ゴ Pro W3" charset="0"/>
              </a:rPr>
              <a:t>-field outside the solenoid?</a:t>
            </a:r>
          </a:p>
        </p:txBody>
      </p:sp>
      <p:sp>
        <p:nvSpPr>
          <p:cNvPr id="143362" name="Text Box 17"/>
          <p:cNvSpPr txBox="1">
            <a:spLocks noChangeArrowheads="1"/>
          </p:cNvSpPr>
          <p:nvPr/>
        </p:nvSpPr>
        <p:spPr bwMode="auto">
          <a:xfrm>
            <a:off x="838200" y="4170363"/>
            <a:ext cx="68580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2800" b="0" dirty="0">
                <a:ea typeface="ＭＳ Ｐゴシック" charset="0"/>
                <a:cs typeface="ＭＳ Ｐゴシック" charset="0"/>
              </a:rPr>
              <a:t> |B| is </a:t>
            </a:r>
            <a:r>
              <a:rPr lang="en-US" sz="2800" b="0" dirty="0" smtClean="0">
                <a:ea typeface="ＭＳ Ｐゴシック" charset="0"/>
                <a:cs typeface="ＭＳ Ｐゴシック" charset="0"/>
              </a:rPr>
              <a:t>a small </a:t>
            </a:r>
            <a:r>
              <a:rPr lang="en-US" sz="2800" b="0" dirty="0">
                <a:ea typeface="ＭＳ Ｐゴシック" charset="0"/>
                <a:cs typeface="ＭＳ Ｐゴシック" charset="0"/>
              </a:rPr>
              <a:t>non-zero constant outside</a:t>
            </a:r>
          </a:p>
          <a:p>
            <a:pPr eaLnBrk="1" hangingPunct="1">
              <a:buFontTx/>
              <a:buAutoNum type="alphaUcParenR"/>
            </a:pPr>
            <a:r>
              <a:rPr lang="en-US" sz="2800" b="0" dirty="0">
                <a:ea typeface="ＭＳ Ｐゴシック" charset="0"/>
                <a:cs typeface="ＭＳ Ｐゴシック" charset="0"/>
              </a:rPr>
              <a:t> |B| is zero outside</a:t>
            </a:r>
          </a:p>
          <a:p>
            <a:pPr eaLnBrk="1" hangingPunct="1">
              <a:buFontTx/>
              <a:buAutoNum type="alphaUcParenR"/>
            </a:pPr>
            <a:r>
              <a:rPr lang="en-US" sz="2800" b="0" dirty="0">
                <a:ea typeface="ＭＳ Ｐゴシック" charset="0"/>
                <a:cs typeface="ＭＳ Ｐゴシック" charset="0"/>
              </a:rPr>
              <a:t> |B| is not constant outside</a:t>
            </a:r>
          </a:p>
          <a:p>
            <a:pPr eaLnBrk="1" hangingPunct="1">
              <a:buFontTx/>
              <a:buAutoNum type="alphaUcParenR"/>
            </a:pPr>
            <a:r>
              <a:rPr lang="en-US" sz="2800" b="0" dirty="0">
                <a:ea typeface="ＭＳ Ｐゴシック" charset="0"/>
                <a:cs typeface="ＭＳ Ｐゴシック" charset="0"/>
              </a:rPr>
              <a:t> We still don</a:t>
            </a:r>
            <a:r>
              <a:rPr lang="ja-JP" altLang="en-US" sz="2800" b="0" dirty="0">
                <a:ea typeface="ＭＳ Ｐゴシック" charset="0"/>
                <a:cs typeface="ＭＳ Ｐゴシック" charset="0"/>
              </a:rPr>
              <a:t>’</a:t>
            </a:r>
            <a:r>
              <a:rPr lang="en-US" altLang="ja-JP" sz="2800" b="0" dirty="0">
                <a:ea typeface="ＭＳ Ｐゴシック" charset="0"/>
                <a:cs typeface="ＭＳ Ｐゴシック" charset="0"/>
              </a:rPr>
              <a:t>t know anything about |B|</a:t>
            </a:r>
          </a:p>
          <a:p>
            <a:pPr eaLnBrk="1" hangingPunct="1">
              <a:buFontTx/>
              <a:buAutoNum type="alphaUcParenR"/>
            </a:pPr>
            <a:endParaRPr lang="en-US" sz="2800" b="0" dirty="0">
              <a:ea typeface="ＭＳ Ｐゴシック" charset="0"/>
              <a:cs typeface="ＭＳ Ｐゴシック" charset="0"/>
            </a:endParaRPr>
          </a:p>
        </p:txBody>
      </p:sp>
      <p:sp>
        <p:nvSpPr>
          <p:cNvPr id="143363" name="Rectangle 5"/>
          <p:cNvSpPr>
            <a:spLocks noChangeArrowheads="1"/>
          </p:cNvSpPr>
          <p:nvPr/>
        </p:nvSpPr>
        <p:spPr bwMode="auto">
          <a:xfrm>
            <a:off x="144463" y="144463"/>
            <a:ext cx="1185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r>
              <a:rPr lang="en-US" sz="2000" b="0">
                <a:ea typeface="ＭＳ Ｐゴシック" charset="0"/>
                <a:cs typeface="ＭＳ Ｐゴシック" charset="0"/>
              </a:rPr>
              <a:t>MD11-3</a:t>
            </a:r>
          </a:p>
        </p:txBody>
      </p:sp>
      <p:sp>
        <p:nvSpPr>
          <p:cNvPr id="143364" name="AutoShape 4"/>
          <p:cNvSpPr>
            <a:spLocks noChangeArrowheads="1"/>
          </p:cNvSpPr>
          <p:nvPr/>
        </p:nvSpPr>
        <p:spPr bwMode="auto">
          <a:xfrm>
            <a:off x="6781800" y="1219200"/>
            <a:ext cx="762000" cy="3048000"/>
          </a:xfrm>
          <a:prstGeom prst="can">
            <a:avLst>
              <a:gd name="adj" fmla="val 3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defTabSz="457200" eaLnBrk="1" hangingPunct="1"/>
            <a:endParaRPr lang="en-US" sz="1800" b="0">
              <a:latin typeface="Times New Roman" charset="0"/>
              <a:ea typeface="ＭＳ Ｐゴシック" charset="0"/>
              <a:cs typeface="ＭＳ Ｐゴシック" charset="0"/>
            </a:endParaRPr>
          </a:p>
        </p:txBody>
      </p:sp>
      <p:sp>
        <p:nvSpPr>
          <p:cNvPr id="143365" name="Line 5"/>
          <p:cNvSpPr>
            <a:spLocks noChangeShapeType="1"/>
          </p:cNvSpPr>
          <p:nvPr/>
        </p:nvSpPr>
        <p:spPr bwMode="auto">
          <a:xfrm flipV="1">
            <a:off x="7162800" y="381000"/>
            <a:ext cx="0" cy="9144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3366" name="Text Box 6"/>
          <p:cNvSpPr txBox="1">
            <a:spLocks noChangeArrowheads="1"/>
          </p:cNvSpPr>
          <p:nvPr/>
        </p:nvSpPr>
        <p:spPr bwMode="auto">
          <a:xfrm>
            <a:off x="6934200" y="609600"/>
            <a:ext cx="134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1800" b="0">
                <a:latin typeface="Times New Roman" charset="0"/>
                <a:ea typeface="ＭＳ Ｐゴシック" charset="0"/>
                <a:cs typeface="ＭＳ Ｐゴシック" charset="0"/>
              </a:rPr>
              <a:t>z</a:t>
            </a:r>
          </a:p>
        </p:txBody>
      </p:sp>
      <p:sp>
        <p:nvSpPr>
          <p:cNvPr id="143367" name="Rectangle 7"/>
          <p:cNvSpPr>
            <a:spLocks noChangeArrowheads="1"/>
          </p:cNvSpPr>
          <p:nvPr/>
        </p:nvSpPr>
        <p:spPr bwMode="auto">
          <a:xfrm>
            <a:off x="7924800" y="1828800"/>
            <a:ext cx="609600" cy="1676400"/>
          </a:xfrm>
          <a:prstGeom prst="rect">
            <a:avLst/>
          </a:prstGeom>
          <a:noFill/>
          <a:ln w="222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algn="ctr" defTabSz="457200" eaLnBrk="1" hangingPunct="1"/>
            <a:endParaRPr lang="en-US" sz="1800" b="0">
              <a:latin typeface="Times New Roman" charset="0"/>
              <a:ea typeface="ＭＳ Ｐゴシック" charset="0"/>
              <a:cs typeface="ＭＳ Ｐゴシック" charset="0"/>
            </a:endParaRPr>
          </a:p>
        </p:txBody>
      </p:sp>
      <p:sp>
        <p:nvSpPr>
          <p:cNvPr id="143368" name="Line 8"/>
          <p:cNvSpPr>
            <a:spLocks noChangeShapeType="1"/>
          </p:cNvSpPr>
          <p:nvPr/>
        </p:nvSpPr>
        <p:spPr bwMode="auto">
          <a:xfrm flipV="1">
            <a:off x="8534400" y="2362200"/>
            <a:ext cx="0" cy="15240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3369" name="Line 9"/>
          <p:cNvSpPr>
            <a:spLocks noChangeShapeType="1"/>
          </p:cNvSpPr>
          <p:nvPr/>
        </p:nvSpPr>
        <p:spPr bwMode="auto">
          <a:xfrm>
            <a:off x="7924800" y="2743200"/>
            <a:ext cx="0" cy="76200"/>
          </a:xfrm>
          <a:prstGeom prst="line">
            <a:avLst/>
          </a:prstGeom>
          <a:noFill/>
          <a:ln w="1587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3370" name="Arc 11"/>
          <p:cNvSpPr>
            <a:spLocks/>
          </p:cNvSpPr>
          <p:nvPr/>
        </p:nvSpPr>
        <p:spPr bwMode="auto">
          <a:xfrm flipV="1">
            <a:off x="6858000" y="2209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3371" name="Arc 12"/>
          <p:cNvSpPr>
            <a:spLocks/>
          </p:cNvSpPr>
          <p:nvPr/>
        </p:nvSpPr>
        <p:spPr bwMode="auto">
          <a:xfrm flipV="1">
            <a:off x="6858000" y="2590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3372" name="Arc 13"/>
          <p:cNvSpPr>
            <a:spLocks/>
          </p:cNvSpPr>
          <p:nvPr/>
        </p:nvSpPr>
        <p:spPr bwMode="auto">
          <a:xfrm flipV="1">
            <a:off x="6858000" y="2971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3373" name="Arc 14"/>
          <p:cNvSpPr>
            <a:spLocks/>
          </p:cNvSpPr>
          <p:nvPr/>
        </p:nvSpPr>
        <p:spPr bwMode="auto">
          <a:xfrm flipV="1">
            <a:off x="6858000" y="3352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3374" name="Arc 15"/>
          <p:cNvSpPr>
            <a:spLocks/>
          </p:cNvSpPr>
          <p:nvPr/>
        </p:nvSpPr>
        <p:spPr bwMode="auto">
          <a:xfrm flipV="1">
            <a:off x="6858000" y="17526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3375" name="Text Box 16"/>
          <p:cNvSpPr txBox="1">
            <a:spLocks noChangeArrowheads="1"/>
          </p:cNvSpPr>
          <p:nvPr/>
        </p:nvSpPr>
        <p:spPr bwMode="auto">
          <a:xfrm>
            <a:off x="7010400" y="1981200"/>
            <a:ext cx="257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800" b="0">
                <a:latin typeface="Times New Roman" charset="0"/>
                <a:ea typeface="ＭＳ Ｐゴシック" charset="0"/>
                <a:cs typeface="ＭＳ Ｐゴシック" charset="0"/>
              </a:rPr>
              <a:t>K</a:t>
            </a:r>
          </a:p>
        </p:txBody>
      </p:sp>
    </p:spTree>
    <p:extLst>
      <p:ext uri="{BB962C8B-B14F-4D97-AF65-F5344CB8AC3E}">
        <p14:creationId xmlns:p14="http://schemas.microsoft.com/office/powerpoint/2010/main" val="16433139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US">
                <a:solidFill>
                  <a:schemeClr val="bg1"/>
                </a:solidFill>
                <a:latin typeface="Arial" charset="0"/>
                <a:ea typeface="ヒラギノ角ゴ Pro W3" charset="0"/>
                <a:cs typeface="ヒラギノ角ゴ Pro W3" charset="0"/>
              </a:rPr>
              <a:t>Infinite Solenoid</a:t>
            </a:r>
            <a:endParaRPr lang="en-US">
              <a:latin typeface="Arial" charset="0"/>
              <a:ea typeface="ヒラギノ角ゴ Pro W3" charset="0"/>
              <a:cs typeface="ヒラギノ角ゴ Pro W3" charset="0"/>
            </a:endParaRPr>
          </a:p>
        </p:txBody>
      </p:sp>
      <p:sp>
        <p:nvSpPr>
          <p:cNvPr id="153602" name="Rectangle 3"/>
          <p:cNvSpPr>
            <a:spLocks noGrp="1" noChangeArrowheads="1"/>
          </p:cNvSpPr>
          <p:nvPr>
            <p:ph type="body" idx="1"/>
          </p:nvPr>
        </p:nvSpPr>
        <p:spPr>
          <a:xfrm>
            <a:off x="152400" y="2362200"/>
            <a:ext cx="8458200" cy="4343400"/>
          </a:xfrm>
        </p:spPr>
        <p:txBody>
          <a:bodyPr/>
          <a:lstStyle/>
          <a:p>
            <a:pPr marL="609600" indent="-609600" eaLnBrk="1" hangingPunct="1">
              <a:lnSpc>
                <a:spcPct val="90000"/>
              </a:lnSpc>
              <a:buFontTx/>
              <a:buNone/>
            </a:pPr>
            <a:r>
              <a:rPr lang="en-US" sz="3200">
                <a:latin typeface="Arial" charset="0"/>
                <a:ea typeface="ヒラギノ角ゴ Pro W3" charset="0"/>
                <a:cs typeface="ヒラギノ角ゴ Pro W3" charset="0"/>
              </a:rPr>
              <a:t>In the case of the infinite solenoid we used loop 1 to argue that the </a:t>
            </a:r>
            <a:r>
              <a:rPr lang="en-US" sz="3200" b="1">
                <a:latin typeface="Arial" charset="0"/>
                <a:ea typeface="ヒラギノ角ゴ Pro W3" charset="0"/>
                <a:cs typeface="ヒラギノ角ゴ Pro W3" charset="0"/>
              </a:rPr>
              <a:t>B</a:t>
            </a:r>
            <a:r>
              <a:rPr lang="en-US" sz="3200">
                <a:latin typeface="Arial" charset="0"/>
                <a:ea typeface="ヒラギノ角ゴ Pro W3" charset="0"/>
                <a:cs typeface="ヒラギノ角ゴ Pro W3" charset="0"/>
              </a:rPr>
              <a:t>-field outside is zero. Then we used loop 2 to find the </a:t>
            </a:r>
            <a:r>
              <a:rPr lang="en-US" sz="3200" b="1">
                <a:latin typeface="Arial" charset="0"/>
                <a:ea typeface="ヒラギノ角ゴ Pro W3" charset="0"/>
                <a:cs typeface="ヒラギノ角ゴ Pro W3" charset="0"/>
              </a:rPr>
              <a:t>B</a:t>
            </a:r>
            <a:r>
              <a:rPr lang="en-US" sz="3200">
                <a:latin typeface="Arial" charset="0"/>
                <a:ea typeface="ヒラギノ角ゴ Pro W3" charset="0"/>
                <a:cs typeface="ヒラギノ角ゴ Pro W3" charset="0"/>
              </a:rPr>
              <a:t>-field inside. </a:t>
            </a:r>
            <a:r>
              <a:rPr lang="en-US" sz="3200">
                <a:solidFill>
                  <a:schemeClr val="accent2"/>
                </a:solidFill>
                <a:latin typeface="Arial" charset="0"/>
                <a:ea typeface="ヒラギノ角ゴ Pro W3" charset="0"/>
                <a:cs typeface="ヒラギノ角ゴ Pro W3" charset="0"/>
              </a:rPr>
              <a:t>What would loop 3 show?</a:t>
            </a:r>
            <a:endParaRPr lang="en-US" sz="3200">
              <a:latin typeface="Arial" charset="0"/>
              <a:ea typeface="ヒラギノ角ゴ Pro W3" charset="0"/>
              <a:cs typeface="ヒラギノ角ゴ Pro W3" charset="0"/>
            </a:endParaRPr>
          </a:p>
          <a:p>
            <a:pPr marL="609600" indent="-609600" eaLnBrk="1" hangingPunct="1">
              <a:lnSpc>
                <a:spcPct val="90000"/>
              </a:lnSpc>
              <a:buFontTx/>
              <a:buAutoNum type="alphaLcParenR"/>
            </a:pPr>
            <a:r>
              <a:rPr lang="en-US" sz="3200">
                <a:latin typeface="Arial" charset="0"/>
                <a:ea typeface="ヒラギノ角ゴ Pro W3" charset="0"/>
                <a:cs typeface="ヒラギノ角ゴ Pro W3" charset="0"/>
              </a:rPr>
              <a:t>The </a:t>
            </a:r>
            <a:r>
              <a:rPr lang="en-US" sz="3200" b="1">
                <a:latin typeface="Arial" charset="0"/>
                <a:ea typeface="ヒラギノ角ゴ Pro W3" charset="0"/>
                <a:cs typeface="ヒラギノ角ゴ Pro W3" charset="0"/>
              </a:rPr>
              <a:t>B</a:t>
            </a:r>
            <a:r>
              <a:rPr lang="en-US" sz="3200">
                <a:latin typeface="Arial" charset="0"/>
                <a:ea typeface="ヒラギノ角ゴ Pro W3" charset="0"/>
                <a:cs typeface="ヒラギノ角ゴ Pro W3" charset="0"/>
              </a:rPr>
              <a:t>-field inside is zero</a:t>
            </a:r>
          </a:p>
          <a:p>
            <a:pPr marL="609600" indent="-609600" eaLnBrk="1" hangingPunct="1">
              <a:lnSpc>
                <a:spcPct val="90000"/>
              </a:lnSpc>
              <a:buFontTx/>
              <a:buAutoNum type="alphaLcParenR"/>
            </a:pPr>
            <a:r>
              <a:rPr lang="en-US" sz="3200">
                <a:latin typeface="Arial" charset="0"/>
                <a:ea typeface="ヒラギノ角ゴ Pro W3" charset="0"/>
                <a:cs typeface="ヒラギノ角ゴ Pro W3" charset="0"/>
              </a:rPr>
              <a:t>It does not tell us anything about the </a:t>
            </a:r>
            <a:r>
              <a:rPr lang="en-US" sz="3200" b="1">
                <a:latin typeface="Arial" charset="0"/>
                <a:ea typeface="ヒラギノ角ゴ Pro W3" charset="0"/>
                <a:cs typeface="ヒラギノ角ゴ Pro W3" charset="0"/>
              </a:rPr>
              <a:t>B</a:t>
            </a:r>
            <a:r>
              <a:rPr lang="en-US" sz="3200">
                <a:latin typeface="Arial" charset="0"/>
                <a:ea typeface="ヒラギノ角ゴ Pro W3" charset="0"/>
                <a:cs typeface="ヒラギノ角ゴ Pro W3" charset="0"/>
              </a:rPr>
              <a:t>-field</a:t>
            </a:r>
          </a:p>
          <a:p>
            <a:pPr marL="609600" indent="-609600" eaLnBrk="1" hangingPunct="1">
              <a:lnSpc>
                <a:spcPct val="90000"/>
              </a:lnSpc>
              <a:buFontTx/>
              <a:buAutoNum type="alphaLcParenR"/>
            </a:pPr>
            <a:r>
              <a:rPr lang="en-US" sz="3200">
                <a:latin typeface="Arial" charset="0"/>
                <a:ea typeface="ヒラギノ角ゴ Pro W3" charset="0"/>
                <a:cs typeface="ヒラギノ角ゴ Pro W3" charset="0"/>
              </a:rPr>
              <a:t>Something else</a:t>
            </a:r>
          </a:p>
          <a:p>
            <a:pPr marL="609600" indent="-609600" eaLnBrk="1" hangingPunct="1">
              <a:lnSpc>
                <a:spcPct val="90000"/>
              </a:lnSpc>
              <a:buFontTx/>
              <a:buAutoNum type="alphaLcParenR"/>
            </a:pPr>
            <a:endParaRPr lang="en-US">
              <a:latin typeface="Arial" charset="0"/>
              <a:ea typeface="ヒラギノ角ゴ Pro W3" charset="0"/>
              <a:cs typeface="ヒラギノ角ゴ Pro W3" charset="0"/>
            </a:endParaRPr>
          </a:p>
        </p:txBody>
      </p:sp>
      <p:sp>
        <p:nvSpPr>
          <p:cNvPr id="153603" name="Rectangle 4"/>
          <p:cNvSpPr>
            <a:spLocks noChangeArrowheads="1"/>
          </p:cNvSpPr>
          <p:nvPr/>
        </p:nvSpPr>
        <p:spPr bwMode="auto">
          <a:xfrm>
            <a:off x="2895600" y="3200400"/>
            <a:ext cx="366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b="0"/>
          </a:p>
        </p:txBody>
      </p:sp>
      <p:grpSp>
        <p:nvGrpSpPr>
          <p:cNvPr id="153604" name="Group 17"/>
          <p:cNvGrpSpPr>
            <a:grpSpLocks/>
          </p:cNvGrpSpPr>
          <p:nvPr/>
        </p:nvGrpSpPr>
        <p:grpSpPr bwMode="auto">
          <a:xfrm>
            <a:off x="2159000" y="228600"/>
            <a:ext cx="4824413" cy="2089150"/>
            <a:chOff x="1392" y="336"/>
            <a:chExt cx="3039" cy="1316"/>
          </a:xfrm>
        </p:grpSpPr>
        <p:sp>
          <p:nvSpPr>
            <p:cNvPr id="153606" name="Rectangle 6"/>
            <p:cNvSpPr>
              <a:spLocks noChangeArrowheads="1"/>
            </p:cNvSpPr>
            <p:nvPr/>
          </p:nvSpPr>
          <p:spPr bwMode="auto">
            <a:xfrm>
              <a:off x="1392" y="674"/>
              <a:ext cx="3039"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dirty="0">
                  <a:sym typeface="Wingdings" charset="0"/>
                </a:rPr>
                <a:t></a:t>
              </a:r>
            </a:p>
            <a:p>
              <a:endParaRPr lang="en-US" b="0" dirty="0">
                <a:sym typeface="Wingdings" charset="0"/>
              </a:endParaRPr>
            </a:p>
            <a:p>
              <a:endParaRPr lang="en-US" b="0" dirty="0">
                <a:sym typeface="Wingdings" charset="0"/>
              </a:endParaRPr>
            </a:p>
            <a:p>
              <a:r>
                <a:rPr lang="en-US" b="0" dirty="0">
                  <a:sym typeface="Zapf Dingbats" charset="0"/>
                </a:rPr>
                <a:t></a:t>
              </a:r>
              <a:endParaRPr lang="en-US" b="0" dirty="0"/>
            </a:p>
          </p:txBody>
        </p:sp>
        <p:sp>
          <p:nvSpPr>
            <p:cNvPr id="153607" name="Rectangle 8"/>
            <p:cNvSpPr>
              <a:spLocks noChangeArrowheads="1"/>
            </p:cNvSpPr>
            <p:nvPr/>
          </p:nvSpPr>
          <p:spPr bwMode="auto">
            <a:xfrm>
              <a:off x="1632" y="336"/>
              <a:ext cx="672"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153608" name="Rectangle 9"/>
            <p:cNvSpPr>
              <a:spLocks noChangeArrowheads="1"/>
            </p:cNvSpPr>
            <p:nvPr/>
          </p:nvSpPr>
          <p:spPr bwMode="auto">
            <a:xfrm>
              <a:off x="2448" y="480"/>
              <a:ext cx="912" cy="62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153609" name="Rectangle 10"/>
            <p:cNvSpPr>
              <a:spLocks noChangeArrowheads="1"/>
            </p:cNvSpPr>
            <p:nvPr/>
          </p:nvSpPr>
          <p:spPr bwMode="auto">
            <a:xfrm>
              <a:off x="3504" y="920"/>
              <a:ext cx="768" cy="33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153610" name="Rectangle 11"/>
            <p:cNvSpPr>
              <a:spLocks noChangeArrowheads="1"/>
            </p:cNvSpPr>
            <p:nvPr/>
          </p:nvSpPr>
          <p:spPr bwMode="auto">
            <a:xfrm>
              <a:off x="1632" y="384"/>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t>Loop 1</a:t>
              </a:r>
            </a:p>
          </p:txBody>
        </p:sp>
        <p:sp>
          <p:nvSpPr>
            <p:cNvPr id="153611" name="Rectangle 14"/>
            <p:cNvSpPr>
              <a:spLocks noChangeArrowheads="1"/>
            </p:cNvSpPr>
            <p:nvPr/>
          </p:nvSpPr>
          <p:spPr bwMode="auto">
            <a:xfrm>
              <a:off x="3552" y="913"/>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dirty="0"/>
                <a:t>Loop 3</a:t>
              </a:r>
            </a:p>
          </p:txBody>
        </p:sp>
        <p:sp>
          <p:nvSpPr>
            <p:cNvPr id="153612" name="Rectangle 15"/>
            <p:cNvSpPr>
              <a:spLocks noChangeArrowheads="1"/>
            </p:cNvSpPr>
            <p:nvPr/>
          </p:nvSpPr>
          <p:spPr bwMode="auto">
            <a:xfrm>
              <a:off x="2544" y="480"/>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t>Loop 2</a:t>
              </a:r>
            </a:p>
          </p:txBody>
        </p:sp>
      </p:grpSp>
      <p:sp>
        <p:nvSpPr>
          <p:cNvPr id="153605" name="Rectangle 13"/>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5.23</a:t>
            </a:r>
          </a:p>
        </p:txBody>
      </p:sp>
    </p:spTree>
    <p:extLst>
      <p:ext uri="{BB962C8B-B14F-4D97-AF65-F5344CB8AC3E}">
        <p14:creationId xmlns:p14="http://schemas.microsoft.com/office/powerpoint/2010/main" val="36164899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26"/>
          <p:cNvSpPr>
            <a:spLocks noGrp="1" noChangeArrowheads="1"/>
          </p:cNvSpPr>
          <p:nvPr>
            <p:ph type="title" idx="4294967295"/>
          </p:nvPr>
        </p:nvSpPr>
        <p:spPr>
          <a:xfrm>
            <a:off x="288925" y="609600"/>
            <a:ext cx="2613025" cy="2492375"/>
          </a:xfrm>
        </p:spPr>
        <p:txBody>
          <a:bodyPr/>
          <a:lstStyle/>
          <a:p>
            <a:pPr eaLnBrk="1" hangingPunct="1"/>
            <a:r>
              <a:rPr lang="en-US">
                <a:latin typeface="Arial" charset="0"/>
                <a:ea typeface="ヒラギノ角ゴ Pro W3" charset="0"/>
                <a:cs typeface="ヒラギノ角ゴ Pro W3" charset="0"/>
              </a:rPr>
              <a:t>Class Activities:  Stokes</a:t>
            </a:r>
            <a:r>
              <a:rPr lang="ja-JP" altLang="en-US">
                <a:latin typeface="Arial" charset="0"/>
                <a:ea typeface="ヒラギノ角ゴ Pro W3" charset="0"/>
                <a:cs typeface="ヒラギノ角ゴ Pro W3" charset="0"/>
              </a:rPr>
              <a:t>’</a:t>
            </a:r>
            <a:r>
              <a:rPr lang="en-US">
                <a:latin typeface="Arial" charset="0"/>
                <a:ea typeface="ヒラギノ角ゴ Pro W3" charset="0"/>
                <a:cs typeface="ヒラギノ角ゴ Pro W3" charset="0"/>
              </a:rPr>
              <a:t> Thm, Div, Curl. Ampere. (1)</a:t>
            </a:r>
          </a:p>
        </p:txBody>
      </p:sp>
      <p:graphicFrame>
        <p:nvGraphicFramePr>
          <p:cNvPr id="29698" name="Object 2"/>
          <p:cNvGraphicFramePr>
            <a:graphicFrameLocks noChangeAspect="1"/>
          </p:cNvGraphicFramePr>
          <p:nvPr/>
        </p:nvGraphicFramePr>
        <p:xfrm>
          <a:off x="3276600" y="269875"/>
          <a:ext cx="5487988" cy="6588125"/>
        </p:xfrm>
        <a:graphic>
          <a:graphicData uri="http://schemas.openxmlformats.org/presentationml/2006/ole">
            <mc:AlternateContent xmlns:mc="http://schemas.openxmlformats.org/markup-compatibility/2006">
              <mc:Choice xmlns:v="urn:schemas-microsoft-com:vml" Requires="v">
                <p:oleObj spid="_x0000_s482310" name="Document" r:id="rId4" imgW="5486400" imgH="6586728" progId="Word.Document.8">
                  <p:embed/>
                </p:oleObj>
              </mc:Choice>
              <mc:Fallback>
                <p:oleObj name="Document" r:id="rId4" imgW="5486400" imgH="658672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9875"/>
                        <a:ext cx="5487988" cy="658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63794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idx="4294967295"/>
          </p:nvPr>
        </p:nvSpPr>
        <p:spPr>
          <a:xfrm>
            <a:off x="520700" y="1541463"/>
            <a:ext cx="8458200" cy="1143000"/>
          </a:xfrm>
        </p:spPr>
        <p:txBody>
          <a:bodyPr/>
          <a:lstStyle/>
          <a:p>
            <a:pPr algn="l"/>
            <a:r>
              <a:rPr lang="en-US" sz="2600">
                <a:latin typeface="Arial" charset="0"/>
                <a:ea typeface="ヒラギノ角ゴ Pro W3" charset="0"/>
                <a:cs typeface="ヒラギノ角ゴ Pro W3" charset="0"/>
              </a:rPr>
              <a:t>A thin toroid has (average) radius R and a total of N windings with current I.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We "idealize" this as a surface current running around the surface. </a:t>
            </a:r>
            <a:br>
              <a:rPr lang="en-US" sz="2600">
                <a:latin typeface="Arial" charset="0"/>
                <a:ea typeface="ヒラギノ角ゴ Pro W3" charset="0"/>
                <a:cs typeface="ヒラギノ角ゴ Pro W3" charset="0"/>
              </a:rPr>
            </a:br>
            <a:r>
              <a:rPr lang="en-US" sz="2600">
                <a:solidFill>
                  <a:srgbClr val="0000FF"/>
                </a:solidFill>
                <a:latin typeface="Arial" charset="0"/>
                <a:ea typeface="ヒラギノ角ゴ Pro W3" charset="0"/>
                <a:cs typeface="ヒラギノ角ゴ Pro W3" charset="0"/>
              </a:rPr>
              <a:t>What is K, approximately? </a:t>
            </a:r>
            <a:endParaRPr lang="en-US" sz="3600">
              <a:latin typeface="Arial" charset="0"/>
              <a:ea typeface="ヒラギノ角ゴ Pro W3" charset="0"/>
              <a:cs typeface="ヒラギノ角ゴ Pro W3" charset="0"/>
            </a:endParaRPr>
          </a:p>
        </p:txBody>
      </p:sp>
      <p:sp>
        <p:nvSpPr>
          <p:cNvPr id="145410" name="Text Box 3"/>
          <p:cNvSpPr txBox="1">
            <a:spLocks noChangeArrowheads="1"/>
          </p:cNvSpPr>
          <p:nvPr/>
        </p:nvSpPr>
        <p:spPr bwMode="auto">
          <a:xfrm>
            <a:off x="314325" y="3652838"/>
            <a:ext cx="5689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000" b="0"/>
              <a:t> I/R        B) I/(2 </a:t>
            </a:r>
            <a:r>
              <a:rPr lang="en-US" sz="3000" b="0">
                <a:latin typeface="Symbol" charset="0"/>
                <a:sym typeface="Symbol" charset="0"/>
              </a:rPr>
              <a:t></a:t>
            </a:r>
            <a:r>
              <a:rPr lang="en-US" sz="3000" b="0"/>
              <a:t> R)       </a:t>
            </a:r>
          </a:p>
          <a:p>
            <a:pPr>
              <a:buFont typeface="Arial" charset="0"/>
              <a:buNone/>
            </a:pPr>
            <a:r>
              <a:rPr lang="en-US" sz="3000" b="0"/>
              <a:t>C) NI/R     D) NI/(2 </a:t>
            </a:r>
            <a:r>
              <a:rPr lang="en-US" sz="3000" b="0">
                <a:latin typeface="Symbol" charset="0"/>
                <a:sym typeface="Symbol" charset="0"/>
              </a:rPr>
              <a:t></a:t>
            </a:r>
            <a:r>
              <a:rPr lang="en-US" sz="3000" b="0"/>
              <a:t> R) </a:t>
            </a:r>
          </a:p>
          <a:p>
            <a:pPr>
              <a:buFont typeface="Arial" charset="0"/>
              <a:buNone/>
            </a:pPr>
            <a:endParaRPr lang="en-US" sz="3000" b="0"/>
          </a:p>
          <a:p>
            <a:pPr>
              <a:buFont typeface="Arial" charset="0"/>
              <a:buNone/>
            </a:pPr>
            <a:r>
              <a:rPr lang="en-US" sz="3000" b="0"/>
              <a:t>E) Something else</a:t>
            </a:r>
            <a:endParaRPr lang="en-US" sz="3600" b="0"/>
          </a:p>
        </p:txBody>
      </p:sp>
      <p:graphicFrame>
        <p:nvGraphicFramePr>
          <p:cNvPr id="145411" name="Object 1024"/>
          <p:cNvGraphicFramePr>
            <a:graphicFrameLocks noChangeAspect="1"/>
          </p:cNvGraphicFramePr>
          <p:nvPr/>
        </p:nvGraphicFramePr>
        <p:xfrm>
          <a:off x="5711825" y="3171825"/>
          <a:ext cx="3433763" cy="3689350"/>
        </p:xfrm>
        <a:graphic>
          <a:graphicData uri="http://schemas.openxmlformats.org/presentationml/2006/ole">
            <mc:AlternateContent xmlns:mc="http://schemas.openxmlformats.org/markup-compatibility/2006">
              <mc:Choice xmlns:v="urn:schemas-microsoft-com:vml" Requires="v">
                <p:oleObj spid="_x0000_s445451" name="Picture" r:id="rId4" imgW="28596825" imgH="21282540" progId="Word.Picture.8">
                  <p:embed/>
                </p:oleObj>
              </mc:Choice>
              <mc:Fallback>
                <p:oleObj name="Picture" r:id="rId4" imgW="28596825" imgH="212825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1478" t="-1144" r="16386" b="11426"/>
                      <a:stretch>
                        <a:fillRect/>
                      </a:stretch>
                    </p:blipFill>
                    <p:spPr bwMode="auto">
                      <a:xfrm>
                        <a:off x="5711825" y="3171825"/>
                        <a:ext cx="3433763"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5412" name="Rectangle 5"/>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5.21a</a:t>
            </a:r>
          </a:p>
        </p:txBody>
      </p:sp>
    </p:spTree>
    <p:extLst>
      <p:ext uri="{BB962C8B-B14F-4D97-AF65-F5344CB8AC3E}">
        <p14:creationId xmlns:p14="http://schemas.microsoft.com/office/powerpoint/2010/main" val="31354062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idx="4294967295"/>
          </p:nvPr>
        </p:nvSpPr>
        <p:spPr>
          <a:xfrm>
            <a:off x="1295400" y="457200"/>
            <a:ext cx="6827838" cy="1143000"/>
          </a:xfrm>
        </p:spPr>
        <p:txBody>
          <a:bodyPr/>
          <a:lstStyle/>
          <a:p>
            <a:pPr algn="l"/>
            <a:r>
              <a:rPr lang="en-US" sz="3600">
                <a:latin typeface="Arial" charset="0"/>
                <a:ea typeface="ヒラギノ角ゴ Pro W3" charset="0"/>
                <a:cs typeface="ヒラギノ角ゴ Pro W3" charset="0"/>
              </a:rPr>
              <a:t>What direction do you expect the B field to point? </a:t>
            </a:r>
            <a:r>
              <a:rPr lang="en-US" sz="3600">
                <a:solidFill>
                  <a:srgbClr val="0000FF"/>
                </a:solidFill>
                <a:latin typeface="Arial" charset="0"/>
                <a:ea typeface="ヒラギノ角ゴ Pro W3" charset="0"/>
                <a:cs typeface="ヒラギノ角ゴ Pro W3" charset="0"/>
              </a:rPr>
              <a:t> </a:t>
            </a:r>
            <a:endParaRPr lang="en-US" sz="3600">
              <a:latin typeface="Arial" charset="0"/>
              <a:ea typeface="ヒラギノ角ゴ Pro W3" charset="0"/>
              <a:cs typeface="ヒラギノ角ゴ Pro W3" charset="0"/>
            </a:endParaRPr>
          </a:p>
        </p:txBody>
      </p:sp>
      <p:sp>
        <p:nvSpPr>
          <p:cNvPr id="147458" name="Text Box 3"/>
          <p:cNvSpPr txBox="1">
            <a:spLocks noChangeArrowheads="1"/>
          </p:cNvSpPr>
          <p:nvPr/>
        </p:nvSpPr>
        <p:spPr bwMode="auto">
          <a:xfrm>
            <a:off x="279400" y="2298700"/>
            <a:ext cx="568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 typeface="Arial" charset="0"/>
              <a:buAutoNum type="alphaUcParenR"/>
            </a:pPr>
            <a:r>
              <a:rPr lang="en-US" sz="3600" b="0">
                <a:ea typeface="ＭＳ Ｐゴシック" charset="0"/>
                <a:cs typeface="ＭＳ Ｐゴシック" charset="0"/>
              </a:rPr>
              <a:t> Azimuthally</a:t>
            </a:r>
          </a:p>
          <a:p>
            <a:pPr eaLnBrk="1" hangingPunct="1">
              <a:buFont typeface="Arial" charset="0"/>
              <a:buAutoNum type="alphaUcParenR"/>
            </a:pPr>
            <a:r>
              <a:rPr lang="en-US" sz="3600" b="0">
                <a:ea typeface="ＭＳ Ｐゴシック" charset="0"/>
                <a:cs typeface="ＭＳ Ｐゴシック" charset="0"/>
              </a:rPr>
              <a:t> Radially</a:t>
            </a:r>
          </a:p>
          <a:p>
            <a:pPr eaLnBrk="1" hangingPunct="1">
              <a:buFont typeface="Arial" charset="0"/>
              <a:buNone/>
            </a:pPr>
            <a:r>
              <a:rPr lang="en-US" sz="3600" b="0">
                <a:ea typeface="ＭＳ Ｐゴシック" charset="0"/>
                <a:cs typeface="ＭＳ Ｐゴシック" charset="0"/>
              </a:rPr>
              <a:t>C) In the z direction </a:t>
            </a:r>
            <a:br>
              <a:rPr lang="en-US" sz="3600" b="0">
                <a:ea typeface="ＭＳ Ｐゴシック" charset="0"/>
                <a:cs typeface="ＭＳ Ｐゴシック" charset="0"/>
              </a:rPr>
            </a:br>
            <a:r>
              <a:rPr lang="en-US" sz="3600" b="0">
                <a:ea typeface="ＭＳ Ｐゴシック" charset="0"/>
                <a:cs typeface="ＭＳ Ｐゴシック" charset="0"/>
              </a:rPr>
              <a:t> (perp. to page)</a:t>
            </a:r>
          </a:p>
          <a:p>
            <a:pPr eaLnBrk="1" hangingPunct="1"/>
            <a:r>
              <a:rPr lang="en-US" sz="3600" b="0">
                <a:ea typeface="ＭＳ Ｐゴシック" charset="0"/>
                <a:cs typeface="ＭＳ Ｐゴシック" charset="0"/>
              </a:rPr>
              <a:t>D) Loops around the rim</a:t>
            </a:r>
          </a:p>
          <a:p>
            <a:pPr eaLnBrk="1" hangingPunct="1">
              <a:buFont typeface="Arial" charset="0"/>
              <a:buNone/>
            </a:pPr>
            <a:r>
              <a:rPr lang="en-US" sz="3600" b="0">
                <a:ea typeface="ＭＳ Ｐゴシック" charset="0"/>
                <a:cs typeface="ＭＳ Ｐゴシック" charset="0"/>
              </a:rPr>
              <a:t>E) Mix of the above...</a:t>
            </a:r>
          </a:p>
        </p:txBody>
      </p:sp>
      <p:graphicFrame>
        <p:nvGraphicFramePr>
          <p:cNvPr id="147459" name="Object 1024"/>
          <p:cNvGraphicFramePr>
            <a:graphicFrameLocks noChangeAspect="1"/>
          </p:cNvGraphicFramePr>
          <p:nvPr/>
        </p:nvGraphicFramePr>
        <p:xfrm>
          <a:off x="5410200" y="1981200"/>
          <a:ext cx="3433763" cy="3689350"/>
        </p:xfrm>
        <a:graphic>
          <a:graphicData uri="http://schemas.openxmlformats.org/presentationml/2006/ole">
            <mc:AlternateContent xmlns:mc="http://schemas.openxmlformats.org/markup-compatibility/2006">
              <mc:Choice xmlns:v="urn:schemas-microsoft-com:vml" Requires="v">
                <p:oleObj spid="_x0000_s446475" name="Picture" r:id="rId4" imgW="21453295" imgH="15966129" progId="Word.Picture.8">
                  <p:embed/>
                </p:oleObj>
              </mc:Choice>
              <mc:Fallback>
                <p:oleObj name="Picture" r:id="rId4" imgW="21453295" imgH="15966129"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1478" t="-1144" r="16386" b="11426"/>
                      <a:stretch>
                        <a:fillRect/>
                      </a:stretch>
                    </p:blipFill>
                    <p:spPr bwMode="auto">
                      <a:xfrm>
                        <a:off x="5410200" y="1981200"/>
                        <a:ext cx="3433763"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7460" name="Rectangle 5"/>
          <p:cNvSpPr>
            <a:spLocks noChangeArrowheads="1"/>
          </p:cNvSpPr>
          <p:nvPr/>
        </p:nvSpPr>
        <p:spPr bwMode="auto">
          <a:xfrm>
            <a:off x="144463" y="144463"/>
            <a:ext cx="998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r>
              <a:rPr lang="en-US" sz="2000" b="0">
                <a:ea typeface="ＭＳ Ｐゴシック" charset="0"/>
                <a:cs typeface="ＭＳ Ｐゴシック" charset="0"/>
              </a:rPr>
              <a:t>5.21b</a:t>
            </a:r>
          </a:p>
        </p:txBody>
      </p:sp>
    </p:spTree>
    <p:extLst>
      <p:ext uri="{BB962C8B-B14F-4D97-AF65-F5344CB8AC3E}">
        <p14:creationId xmlns:p14="http://schemas.microsoft.com/office/powerpoint/2010/main" val="78609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0" name="Object 1024"/>
          <p:cNvGraphicFramePr>
            <a:graphicFrameLocks noChangeAspect="1"/>
          </p:cNvGraphicFramePr>
          <p:nvPr>
            <p:extLst>
              <p:ext uri="{D42A27DB-BD31-4B8C-83A1-F6EECF244321}">
                <p14:modId xmlns:p14="http://schemas.microsoft.com/office/powerpoint/2010/main" val="4069296471"/>
              </p:ext>
            </p:extLst>
          </p:nvPr>
        </p:nvGraphicFramePr>
        <p:xfrm>
          <a:off x="4354513" y="1246188"/>
          <a:ext cx="4127500" cy="4432300"/>
        </p:xfrm>
        <a:graphic>
          <a:graphicData uri="http://schemas.openxmlformats.org/presentationml/2006/ole">
            <mc:AlternateContent xmlns:mc="http://schemas.openxmlformats.org/markup-compatibility/2006">
              <mc:Choice xmlns:v="urn:schemas-microsoft-com:vml" Requires="v">
                <p:oleObj spid="_x0000_s447507" name="Picture" r:id="rId4" imgW="28596825" imgH="21282540" progId="Word.Picture.8">
                  <p:embed/>
                </p:oleObj>
              </mc:Choice>
              <mc:Fallback>
                <p:oleObj name="Picture" r:id="rId4" imgW="28596825" imgH="212825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1478" t="-1144" r="16386" b="11426"/>
                      <a:stretch>
                        <a:fillRect/>
                      </a:stretch>
                    </p:blipFill>
                    <p:spPr bwMode="auto">
                      <a:xfrm>
                        <a:off x="4354513" y="1246188"/>
                        <a:ext cx="41275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9506" name="Rectangle 2"/>
          <p:cNvSpPr>
            <a:spLocks noGrp="1" noChangeArrowheads="1"/>
          </p:cNvSpPr>
          <p:nvPr>
            <p:ph type="title" idx="4294967295"/>
          </p:nvPr>
        </p:nvSpPr>
        <p:spPr>
          <a:xfrm>
            <a:off x="2116138" y="533400"/>
            <a:ext cx="6827837" cy="1143000"/>
          </a:xfrm>
        </p:spPr>
        <p:txBody>
          <a:bodyPr/>
          <a:lstStyle/>
          <a:p>
            <a:pPr algn="l"/>
            <a:r>
              <a:rPr lang="en-US" sz="3600" dirty="0">
                <a:latin typeface="Arial" charset="0"/>
                <a:ea typeface="ヒラギノ角ゴ Pro W3" charset="0"/>
                <a:cs typeface="ヒラギノ角ゴ Pro W3" charset="0"/>
              </a:rPr>
              <a:t>What </a:t>
            </a:r>
            <a:r>
              <a:rPr lang="en-US" sz="3600" dirty="0" err="1">
                <a:latin typeface="Arial" charset="0"/>
                <a:ea typeface="ヒラギノ角ゴ Pro W3" charset="0"/>
                <a:cs typeface="ヒラギノ角ゴ Pro W3" charset="0"/>
              </a:rPr>
              <a:t>Amperian</a:t>
            </a:r>
            <a:r>
              <a:rPr lang="en-US" sz="3600" dirty="0">
                <a:latin typeface="Arial" charset="0"/>
                <a:ea typeface="ヒラギノ角ゴ Pro W3" charset="0"/>
                <a:cs typeface="ヒラギノ角ゴ Pro W3" charset="0"/>
              </a:rPr>
              <a:t> loop would you draw to find B </a:t>
            </a:r>
            <a:r>
              <a:rPr lang="ja-JP" altLang="en-US" sz="3600" dirty="0">
                <a:latin typeface="Arial" charset="0"/>
                <a:ea typeface="ヒラギノ角ゴ Pro W3" charset="0"/>
                <a:cs typeface="ヒラギノ角ゴ Pro W3" charset="0"/>
              </a:rPr>
              <a:t>“</a:t>
            </a:r>
            <a:r>
              <a:rPr lang="en-US" altLang="ja-JP" sz="3600" dirty="0">
                <a:latin typeface="Arial" charset="0"/>
                <a:ea typeface="ヒラギノ角ゴ Pro W3" charset="0"/>
                <a:cs typeface="ヒラギノ角ゴ Pro W3" charset="0"/>
              </a:rPr>
              <a:t>inside</a:t>
            </a:r>
            <a:r>
              <a:rPr lang="ja-JP" altLang="en-US" sz="3600" dirty="0">
                <a:latin typeface="Arial" charset="0"/>
                <a:ea typeface="ヒラギノ角ゴ Pro W3" charset="0"/>
                <a:cs typeface="ヒラギノ角ゴ Pro W3" charset="0"/>
              </a:rPr>
              <a:t>”</a:t>
            </a:r>
            <a:r>
              <a:rPr lang="en-US" altLang="ja-JP" sz="3600" dirty="0">
                <a:latin typeface="Arial" charset="0"/>
                <a:ea typeface="ヒラギノ角ゴ Pro W3" charset="0"/>
                <a:cs typeface="ヒラギノ角ゴ Pro W3" charset="0"/>
              </a:rPr>
              <a:t> the Torus (region II) </a:t>
            </a:r>
            <a:r>
              <a:rPr lang="en-US" altLang="ja-JP" sz="3600" dirty="0">
                <a:solidFill>
                  <a:srgbClr val="0000FF"/>
                </a:solidFill>
                <a:latin typeface="Arial" charset="0"/>
                <a:ea typeface="ヒラギノ角ゴ Pro W3" charset="0"/>
                <a:cs typeface="ヒラギノ角ゴ Pro W3" charset="0"/>
              </a:rPr>
              <a:t> </a:t>
            </a:r>
            <a:endParaRPr lang="en-US" sz="3600" dirty="0">
              <a:latin typeface="Arial" charset="0"/>
              <a:ea typeface="ヒラギノ角ゴ Pro W3" charset="0"/>
              <a:cs typeface="ヒラギノ角ゴ Pro W3" charset="0"/>
            </a:endParaRPr>
          </a:p>
        </p:txBody>
      </p:sp>
      <p:grpSp>
        <p:nvGrpSpPr>
          <p:cNvPr id="2" name="Group 3"/>
          <p:cNvGrpSpPr>
            <a:grpSpLocks/>
          </p:cNvGrpSpPr>
          <p:nvPr/>
        </p:nvGrpSpPr>
        <p:grpSpPr bwMode="auto">
          <a:xfrm>
            <a:off x="73020" y="1250957"/>
            <a:ext cx="9063070" cy="4540259"/>
            <a:chOff x="-18" y="1139"/>
            <a:chExt cx="5709" cy="2860"/>
          </a:xfrm>
        </p:grpSpPr>
        <p:graphicFrame>
          <p:nvGraphicFramePr>
            <p:cNvPr id="149509" name="Object 1025"/>
            <p:cNvGraphicFramePr>
              <a:graphicFrameLocks noChangeAspect="1"/>
            </p:cNvGraphicFramePr>
            <p:nvPr>
              <p:extLst>
                <p:ext uri="{D42A27DB-BD31-4B8C-83A1-F6EECF244321}">
                  <p14:modId xmlns:p14="http://schemas.microsoft.com/office/powerpoint/2010/main" val="3849167551"/>
                </p:ext>
              </p:extLst>
            </p:nvPr>
          </p:nvGraphicFramePr>
          <p:xfrm>
            <a:off x="2689" y="1139"/>
            <a:ext cx="3002" cy="2792"/>
          </p:xfrm>
          <a:graphic>
            <a:graphicData uri="http://schemas.openxmlformats.org/presentationml/2006/ole">
              <mc:AlternateContent xmlns:mc="http://schemas.openxmlformats.org/markup-compatibility/2006">
                <mc:Choice xmlns:v="urn:schemas-microsoft-com:vml" Requires="v">
                  <p:oleObj spid="_x0000_s447508" name="Picture" r:id="rId6" imgW="7150100" imgH="5321300" progId="Word.Picture.8">
                    <p:embed/>
                  </p:oleObj>
                </mc:Choice>
                <mc:Fallback>
                  <p:oleObj name="Picture" r:id="rId6" imgW="7150100" imgH="5321300" progId="Word.Picture.8">
                    <p:embed/>
                    <p:pic>
                      <p:nvPicPr>
                        <p:cNvPr id="0" name=""/>
                        <p:cNvPicPr>
                          <a:picLocks noChangeAspect="1" noChangeArrowheads="1"/>
                        </p:cNvPicPr>
                        <p:nvPr/>
                      </p:nvPicPr>
                      <p:blipFill>
                        <a:blip r:embed="rId7"/>
                        <a:srcRect l="21478" t="-1144" r="6610" b="11426"/>
                        <a:stretch>
                          <a:fillRect/>
                        </a:stretch>
                      </p:blipFill>
                      <p:spPr bwMode="auto">
                        <a:xfrm>
                          <a:off x="2689" y="1139"/>
                          <a:ext cx="3002" cy="2792"/>
                        </a:xfrm>
                        <a:prstGeom prst="rect">
                          <a:avLst/>
                        </a:prstGeom>
                        <a:noFill/>
                        <a:ln>
                          <a:noFill/>
                        </a:ln>
                        <a:effectLst/>
                        <a:extLst/>
                      </p:spPr>
                    </p:pic>
                  </p:oleObj>
                </mc:Fallback>
              </mc:AlternateContent>
            </a:graphicData>
          </a:graphic>
        </p:graphicFrame>
        <p:sp>
          <p:nvSpPr>
            <p:cNvPr id="149510" name="Text Box 5"/>
            <p:cNvSpPr txBox="1">
              <a:spLocks noChangeArrowheads="1"/>
            </p:cNvSpPr>
            <p:nvPr/>
          </p:nvSpPr>
          <p:spPr bwMode="auto">
            <a:xfrm>
              <a:off x="-18" y="1905"/>
              <a:ext cx="3429"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000" b="0" dirty="0"/>
                <a:t>Large </a:t>
              </a:r>
              <a:r>
                <a:rPr lang="ja-JP" altLang="en-US" sz="3000" b="0" dirty="0"/>
                <a:t>“</a:t>
              </a:r>
              <a:r>
                <a:rPr lang="en-US" altLang="ja-JP" sz="3000" b="0" dirty="0"/>
                <a:t>azimuthal</a:t>
              </a:r>
              <a:r>
                <a:rPr lang="ja-JP" altLang="en-US" sz="3000" b="0" dirty="0"/>
                <a:t>”</a:t>
              </a:r>
              <a:r>
                <a:rPr lang="en-US" altLang="ja-JP" sz="3000" b="0" dirty="0"/>
                <a:t> loop</a:t>
              </a:r>
            </a:p>
            <a:p>
              <a:pPr>
                <a:buFont typeface="Arial" charset="0"/>
                <a:buNone/>
              </a:pPr>
              <a:r>
                <a:rPr lang="en-US" sz="3000" b="0" dirty="0"/>
                <a:t>B) </a:t>
              </a:r>
              <a:r>
                <a:rPr lang="en-US" sz="3000" b="0" dirty="0" smtClean="0"/>
                <a:t>Smallish </a:t>
              </a:r>
              <a:r>
                <a:rPr lang="en-US" sz="3000" b="0" dirty="0"/>
                <a:t>loop from </a:t>
              </a:r>
              <a:r>
                <a:rPr lang="en-US" sz="3000" b="0" dirty="0" smtClean="0"/>
                <a:t/>
              </a:r>
              <a:br>
                <a:rPr lang="en-US" sz="3000" b="0" dirty="0" smtClean="0"/>
              </a:br>
              <a:r>
                <a:rPr lang="en-US" sz="3000" b="0" dirty="0" smtClean="0"/>
                <a:t>region </a:t>
              </a:r>
              <a:r>
                <a:rPr lang="en-US" sz="3000" b="0" dirty="0"/>
                <a:t>II to </a:t>
              </a:r>
              <a:r>
                <a:rPr lang="en-US" sz="3000" b="0" dirty="0" smtClean="0"/>
                <a:t>outside</a:t>
              </a:r>
              <a:br>
                <a:rPr lang="en-US" sz="3000" b="0" dirty="0" smtClean="0"/>
              </a:br>
              <a:r>
                <a:rPr lang="en-US" sz="3000" b="0" dirty="0" smtClean="0"/>
                <a:t> </a:t>
              </a:r>
              <a:r>
                <a:rPr lang="en-US" sz="3000" b="0" dirty="0"/>
                <a:t>(where B=0</a:t>
              </a:r>
              <a:r>
                <a:rPr lang="en-US" sz="3000" b="0" dirty="0" smtClean="0"/>
                <a:t>)</a:t>
              </a:r>
            </a:p>
            <a:p>
              <a:r>
                <a:rPr lang="en-US" sz="3000" b="0" dirty="0" smtClean="0"/>
                <a:t>C) Small </a:t>
              </a:r>
              <a:r>
                <a:rPr lang="en-US" sz="3000" b="0" dirty="0"/>
                <a:t>loop in region </a:t>
              </a:r>
              <a:r>
                <a:rPr lang="en-US" sz="3000" b="0" dirty="0" smtClean="0"/>
                <a:t>II</a:t>
              </a:r>
              <a:endParaRPr lang="en-US" sz="3000" b="0" dirty="0"/>
            </a:p>
            <a:p>
              <a:pPr>
                <a:buFont typeface="Arial" charset="0"/>
                <a:buNone/>
              </a:pPr>
              <a:r>
                <a:rPr lang="en-US" sz="3000" b="0" dirty="0"/>
                <a:t>D) Like A, but </a:t>
              </a:r>
              <a:r>
                <a:rPr lang="en-US" sz="3000" b="0" dirty="0" err="1"/>
                <a:t>perp</a:t>
              </a:r>
              <a:r>
                <a:rPr lang="en-US" sz="3000" b="0" dirty="0"/>
                <a:t> to page</a:t>
              </a:r>
            </a:p>
            <a:p>
              <a:pPr>
                <a:buFont typeface="Arial" charset="0"/>
                <a:buNone/>
              </a:pPr>
              <a:r>
                <a:rPr lang="en-US" sz="3000" b="0" dirty="0"/>
                <a:t>E) Something entirely different</a:t>
              </a:r>
              <a:endParaRPr lang="en-US" b="0" dirty="0"/>
            </a:p>
          </p:txBody>
        </p:sp>
      </p:grpSp>
      <p:sp>
        <p:nvSpPr>
          <p:cNvPr id="149508" name="Rectangle 7"/>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5.21c</a:t>
            </a:r>
          </a:p>
        </p:txBody>
      </p:sp>
    </p:spTree>
    <p:extLst>
      <p:ext uri="{BB962C8B-B14F-4D97-AF65-F5344CB8AC3E}">
        <p14:creationId xmlns:p14="http://schemas.microsoft.com/office/powerpoint/2010/main" val="3452243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22560"/>
                                        </p:tgtEl>
                                        <p:attrNameLst>
                                          <p:attrName>style.visibility</p:attrName>
                                        </p:attrNameLst>
                                      </p:cBhvr>
                                      <p:to>
                                        <p:strVal val="visible"/>
                                      </p:to>
                                    </p:set>
                                  </p:childTnLst>
                                  <p:subTnLst>
                                    <p:set>
                                      <p:cBhvr override="childStyle">
                                        <p:cTn dur="1" fill="hold" display="0" masterRel="nextClick" afterEffect="1"/>
                                        <p:tgtEl>
                                          <p:spTgt spid="32256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Arial" charset="0"/>
                <a:ea typeface="ヒラギノ角ゴ Pro W3" charset="0"/>
                <a:cs typeface="ヒラギノ角ゴ Pro W3" charset="0"/>
              </a:rPr>
              <a:t>Which Amperian loop would you draw to learn </a:t>
            </a:r>
            <a:r>
              <a:rPr lang="en-US" i="1">
                <a:latin typeface="Arial" charset="0"/>
                <a:ea typeface="ヒラギノ角ゴ Pro W3" charset="0"/>
                <a:cs typeface="ヒラギノ角ゴ Pro W3" charset="0"/>
              </a:rPr>
              <a:t>something </a:t>
            </a:r>
            <a:r>
              <a:rPr lang="en-US">
                <a:latin typeface="Arial" charset="0"/>
                <a:ea typeface="ヒラギノ角ゴ Pro W3" charset="0"/>
                <a:cs typeface="ヒラギノ角ゴ Pro W3" charset="0"/>
              </a:rPr>
              <a:t>useful about </a:t>
            </a:r>
            <a:r>
              <a:rPr lang="en-US" b="1">
                <a:latin typeface="Arial" charset="0"/>
                <a:ea typeface="ヒラギノ角ゴ Pro W3" charset="0"/>
                <a:cs typeface="ヒラギノ角ゴ Pro W3" charset="0"/>
              </a:rPr>
              <a:t>B</a:t>
            </a:r>
            <a:r>
              <a:rPr lang="en-US">
                <a:latin typeface="Arial" charset="0"/>
                <a:ea typeface="ヒラギノ角ゴ Pro W3" charset="0"/>
                <a:cs typeface="ヒラギノ角ゴ Pro W3" charset="0"/>
              </a:rPr>
              <a:t> anywhere?</a:t>
            </a:r>
          </a:p>
        </p:txBody>
      </p:sp>
      <p:sp>
        <p:nvSpPr>
          <p:cNvPr id="11" name="Cube 10"/>
          <p:cNvSpPr/>
          <p:nvPr/>
        </p:nvSpPr>
        <p:spPr bwMode="auto">
          <a:xfrm>
            <a:off x="4173538" y="1946275"/>
            <a:ext cx="1022350" cy="3355975"/>
          </a:xfrm>
          <a:prstGeom prst="cube">
            <a:avLst>
              <a:gd name="adj" fmla="val 7222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grpSp>
        <p:nvGrpSpPr>
          <p:cNvPr id="57347" name="Group 16"/>
          <p:cNvGrpSpPr>
            <a:grpSpLocks/>
          </p:cNvGrpSpPr>
          <p:nvPr/>
        </p:nvGrpSpPr>
        <p:grpSpPr bwMode="auto">
          <a:xfrm>
            <a:off x="4197350" y="2852738"/>
            <a:ext cx="223838" cy="223837"/>
            <a:chOff x="5665775" y="3042960"/>
            <a:chExt cx="222656" cy="222656"/>
          </a:xfrm>
        </p:grpSpPr>
        <p:sp>
          <p:nvSpPr>
            <p:cNvPr id="12" name="Oval 11"/>
            <p:cNvSpPr/>
            <p:nvPr/>
          </p:nvSpPr>
          <p:spPr bwMode="auto">
            <a:xfrm>
              <a:off x="5665775" y="3042960"/>
              <a:ext cx="222656" cy="22265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14" name="Straight Connector 13"/>
            <p:cNvCxnSpPr/>
            <p:nvPr/>
          </p:nvCxnSpPr>
          <p:spPr bwMode="auto">
            <a:xfrm>
              <a:off x="5698937" y="3076121"/>
              <a:ext cx="156332" cy="1563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rot="16200000">
              <a:off x="5702095" y="3079280"/>
              <a:ext cx="157912" cy="1579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7348" name="Group 17"/>
          <p:cNvGrpSpPr>
            <a:grpSpLocks/>
          </p:cNvGrpSpPr>
          <p:nvPr/>
        </p:nvGrpSpPr>
        <p:grpSpPr bwMode="auto">
          <a:xfrm>
            <a:off x="4202113" y="3278188"/>
            <a:ext cx="222250" cy="222250"/>
            <a:chOff x="5665775" y="3042960"/>
            <a:chExt cx="222656" cy="222656"/>
          </a:xfrm>
        </p:grpSpPr>
        <p:sp>
          <p:nvSpPr>
            <p:cNvPr id="19" name="Oval 18"/>
            <p:cNvSpPr/>
            <p:nvPr/>
          </p:nvSpPr>
          <p:spPr bwMode="auto">
            <a:xfrm>
              <a:off x="5665775" y="3042960"/>
              <a:ext cx="222656" cy="22265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0" name="Straight Connector 19"/>
            <p:cNvCxnSpPr/>
            <p:nvPr/>
          </p:nvCxnSpPr>
          <p:spPr bwMode="auto">
            <a:xfrm>
              <a:off x="5699173" y="3076358"/>
              <a:ext cx="155859" cy="1558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rot="16200000">
              <a:off x="5702354" y="3079539"/>
              <a:ext cx="157450" cy="1574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7349" name="Group 21"/>
          <p:cNvGrpSpPr>
            <a:grpSpLocks/>
          </p:cNvGrpSpPr>
          <p:nvPr/>
        </p:nvGrpSpPr>
        <p:grpSpPr bwMode="auto">
          <a:xfrm>
            <a:off x="4202113" y="3706813"/>
            <a:ext cx="222250" cy="222250"/>
            <a:chOff x="5665775" y="3042960"/>
            <a:chExt cx="222656" cy="222656"/>
          </a:xfrm>
        </p:grpSpPr>
        <p:sp>
          <p:nvSpPr>
            <p:cNvPr id="23" name="Oval 22"/>
            <p:cNvSpPr/>
            <p:nvPr/>
          </p:nvSpPr>
          <p:spPr bwMode="auto">
            <a:xfrm>
              <a:off x="5665775" y="3042960"/>
              <a:ext cx="222656" cy="22265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4" name="Straight Connector 23"/>
            <p:cNvCxnSpPr/>
            <p:nvPr/>
          </p:nvCxnSpPr>
          <p:spPr bwMode="auto">
            <a:xfrm>
              <a:off x="5699173" y="3076358"/>
              <a:ext cx="155859" cy="1558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p:cNvCxnSpPr/>
            <p:nvPr/>
          </p:nvCxnSpPr>
          <p:spPr bwMode="auto">
            <a:xfrm rot="16200000">
              <a:off x="5702354" y="3079539"/>
              <a:ext cx="157450" cy="1574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7350" name="Group 25"/>
          <p:cNvGrpSpPr>
            <a:grpSpLocks/>
          </p:cNvGrpSpPr>
          <p:nvPr/>
        </p:nvGrpSpPr>
        <p:grpSpPr bwMode="auto">
          <a:xfrm>
            <a:off x="4205288" y="4130675"/>
            <a:ext cx="223837" cy="223838"/>
            <a:chOff x="5665775" y="3042960"/>
            <a:chExt cx="222656" cy="222656"/>
          </a:xfrm>
        </p:grpSpPr>
        <p:sp>
          <p:nvSpPr>
            <p:cNvPr id="27" name="Oval 26"/>
            <p:cNvSpPr/>
            <p:nvPr/>
          </p:nvSpPr>
          <p:spPr bwMode="auto">
            <a:xfrm>
              <a:off x="5665775" y="3042960"/>
              <a:ext cx="222656" cy="22265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8" name="Straight Connector 27"/>
            <p:cNvCxnSpPr/>
            <p:nvPr/>
          </p:nvCxnSpPr>
          <p:spPr bwMode="auto">
            <a:xfrm>
              <a:off x="5698936" y="3076122"/>
              <a:ext cx="156334" cy="1563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rot="16200000">
              <a:off x="5702095" y="3079280"/>
              <a:ext cx="157912" cy="1579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7351" name="Group 29"/>
          <p:cNvGrpSpPr>
            <a:grpSpLocks/>
          </p:cNvGrpSpPr>
          <p:nvPr/>
        </p:nvGrpSpPr>
        <p:grpSpPr bwMode="auto">
          <a:xfrm>
            <a:off x="4210050" y="4630738"/>
            <a:ext cx="222250" cy="222250"/>
            <a:chOff x="5665775" y="3042960"/>
            <a:chExt cx="222656" cy="222656"/>
          </a:xfrm>
        </p:grpSpPr>
        <p:sp>
          <p:nvSpPr>
            <p:cNvPr id="31" name="Oval 30"/>
            <p:cNvSpPr/>
            <p:nvPr/>
          </p:nvSpPr>
          <p:spPr bwMode="auto">
            <a:xfrm>
              <a:off x="5665775" y="3042960"/>
              <a:ext cx="222656" cy="22265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32" name="Straight Connector 31"/>
            <p:cNvCxnSpPr/>
            <p:nvPr/>
          </p:nvCxnSpPr>
          <p:spPr bwMode="auto">
            <a:xfrm>
              <a:off x="5699174" y="3076358"/>
              <a:ext cx="155859" cy="1558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p:cNvCxnSpPr/>
            <p:nvPr/>
          </p:nvCxnSpPr>
          <p:spPr bwMode="auto">
            <a:xfrm rot="16200000">
              <a:off x="5702354" y="3079540"/>
              <a:ext cx="157450" cy="1574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7352" name="TextBox 33"/>
          <p:cNvSpPr txBox="1">
            <a:spLocks noChangeArrowheads="1"/>
          </p:cNvSpPr>
          <p:nvPr/>
        </p:nvSpPr>
        <p:spPr bwMode="auto">
          <a:xfrm>
            <a:off x="3489325" y="3497263"/>
            <a:ext cx="38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K </a:t>
            </a:r>
          </a:p>
        </p:txBody>
      </p:sp>
      <p:cxnSp>
        <p:nvCxnSpPr>
          <p:cNvPr id="36" name="Straight Arrow Connector 35"/>
          <p:cNvCxnSpPr/>
          <p:nvPr/>
        </p:nvCxnSpPr>
        <p:spPr bwMode="auto">
          <a:xfrm>
            <a:off x="4643438" y="5186363"/>
            <a:ext cx="122872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Arrow Connector 36"/>
          <p:cNvCxnSpPr/>
          <p:nvPr/>
        </p:nvCxnSpPr>
        <p:spPr bwMode="auto">
          <a:xfrm rot="16200000">
            <a:off x="4021137" y="4589463"/>
            <a:ext cx="122872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7355" name="TextBox 37"/>
          <p:cNvSpPr txBox="1">
            <a:spLocks noChangeArrowheads="1"/>
          </p:cNvSpPr>
          <p:nvPr/>
        </p:nvSpPr>
        <p:spPr bwMode="auto">
          <a:xfrm>
            <a:off x="5892800" y="4968875"/>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57356" name="TextBox 38"/>
          <p:cNvSpPr txBox="1">
            <a:spLocks noChangeArrowheads="1"/>
          </p:cNvSpPr>
          <p:nvPr/>
        </p:nvSpPr>
        <p:spPr bwMode="auto">
          <a:xfrm>
            <a:off x="4659313" y="4543425"/>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z</a:t>
            </a:r>
          </a:p>
        </p:txBody>
      </p:sp>
      <p:graphicFrame>
        <p:nvGraphicFramePr>
          <p:cNvPr id="57357" name="Object 39"/>
          <p:cNvGraphicFramePr>
            <a:graphicFrameLocks noChangeAspect="1"/>
          </p:cNvGraphicFramePr>
          <p:nvPr/>
        </p:nvGraphicFramePr>
        <p:xfrm>
          <a:off x="3757613" y="3343275"/>
          <a:ext cx="465137" cy="744538"/>
        </p:xfrm>
        <a:graphic>
          <a:graphicData uri="http://schemas.openxmlformats.org/presentationml/2006/ole">
            <mc:AlternateContent xmlns:mc="http://schemas.openxmlformats.org/markup-compatibility/2006">
              <mc:Choice xmlns:v="urn:schemas-microsoft-com:vml" Requires="v">
                <p:oleObj spid="_x0000_s1026" name="Equation" r:id="rId4" imgW="127000" imgH="203200" progId="Equation.3">
                  <p:embed/>
                </p:oleObj>
              </mc:Choice>
              <mc:Fallback>
                <p:oleObj name="Equation" r:id="rId4" imgW="1270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13" y="3343275"/>
                        <a:ext cx="4651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66548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8282" t="-5452" r="5351" b="10078"/>
          <a:stretch>
            <a:fillRect/>
          </a:stretch>
        </p:blipFill>
        <p:spPr>
          <a:xfrm>
            <a:off x="3390900" y="2185988"/>
            <a:ext cx="3305175" cy="3713162"/>
          </a:xfrm>
        </p:spPr>
      </p:pic>
      <p:sp>
        <p:nvSpPr>
          <p:cNvPr id="58370" name="Title 8"/>
          <p:cNvSpPr>
            <a:spLocks noGrp="1"/>
          </p:cNvSpPr>
          <p:nvPr>
            <p:ph type="title"/>
          </p:nvPr>
        </p:nvSpPr>
        <p:spPr/>
        <p:txBody>
          <a:bodyPr/>
          <a:lstStyle/>
          <a:p>
            <a:r>
              <a:rPr lang="en-US">
                <a:latin typeface="Arial" charset="0"/>
                <a:ea typeface="ヒラギノ角ゴ Pro W3" charset="0"/>
                <a:cs typeface="ヒラギノ角ゴ Pro W3" charset="0"/>
              </a:rPr>
              <a:t>Which Amperian loops are </a:t>
            </a:r>
            <a:r>
              <a:rPr lang="en-US" i="1">
                <a:latin typeface="Arial" charset="0"/>
                <a:ea typeface="ヒラギノ角ゴ Pro W3" charset="0"/>
                <a:cs typeface="ヒラギノ角ゴ Pro W3" charset="0"/>
              </a:rPr>
              <a:t>useful</a:t>
            </a:r>
            <a:r>
              <a:rPr lang="en-US">
                <a:latin typeface="Arial" charset="0"/>
                <a:ea typeface="ヒラギノ角ゴ Pro W3" charset="0"/>
                <a:cs typeface="ヒラギノ角ゴ Pro W3" charset="0"/>
              </a:rPr>
              <a:t>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to learn about B(x,y,z) somewhere? </a:t>
            </a:r>
          </a:p>
        </p:txBody>
      </p:sp>
    </p:spTree>
    <p:extLst>
      <p:ext uri="{BB962C8B-B14F-4D97-AF65-F5344CB8AC3E}">
        <p14:creationId xmlns:p14="http://schemas.microsoft.com/office/powerpoint/2010/main" val="42312770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3" name="Rectangle 2"/>
          <p:cNvSpPr>
            <a:spLocks noGrp="1" noChangeArrowheads="1"/>
          </p:cNvSpPr>
          <p:nvPr>
            <p:ph type="title" idx="4294967295"/>
          </p:nvPr>
        </p:nvSpPr>
        <p:spPr>
          <a:xfrm>
            <a:off x="1257300" y="125413"/>
            <a:ext cx="7772400" cy="2316162"/>
          </a:xfrm>
        </p:spPr>
        <p:txBody>
          <a:bodyPr/>
          <a:lstStyle/>
          <a:p>
            <a:pPr algn="l" eaLnBrk="1" hangingPunct="1"/>
            <a:r>
              <a:rPr lang="en-US" sz="3200">
                <a:latin typeface="Arial" charset="0"/>
                <a:ea typeface="ヒラギノ角ゴ Pro W3" charset="0"/>
                <a:cs typeface="ヒラギノ角ゴ Pro W3" charset="0"/>
              </a:rPr>
              <a:t>Two long coaxial solenoids each carry current I but in opposite directions.</a:t>
            </a:r>
            <a:br>
              <a:rPr lang="en-US" sz="32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The inner solenoid (radius a) has n1 turns per unit length, and the outer one (radius b) has n2. </a:t>
            </a:r>
            <a:endParaRPr lang="en-US">
              <a:latin typeface="Arial" charset="0"/>
              <a:ea typeface="ヒラギノ角ゴ Pro W3" charset="0"/>
              <a:cs typeface="ヒラギノ角ゴ Pro W3" charset="0"/>
            </a:endParaRPr>
          </a:p>
        </p:txBody>
      </p:sp>
      <p:pic>
        <p:nvPicPr>
          <p:cNvPr id="151554" name="Picture 1027" descr="Fig-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3582988"/>
            <a:ext cx="60340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ext Box 1028"/>
          <p:cNvSpPr txBox="1">
            <a:spLocks noChangeArrowheads="1"/>
          </p:cNvSpPr>
          <p:nvPr/>
        </p:nvSpPr>
        <p:spPr bwMode="auto">
          <a:xfrm>
            <a:off x="1243013" y="2614613"/>
            <a:ext cx="7864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a:solidFill>
                  <a:srgbClr val="0000FF"/>
                </a:solidFill>
              </a:rPr>
              <a:t>Find B (i) inside the solenoid, (ii) between them, and (iii) outside both.</a:t>
            </a:r>
            <a:endParaRPr lang="en-US" sz="3200" b="0">
              <a:solidFill>
                <a:schemeClr val="tx2"/>
              </a:solidFill>
            </a:endParaRPr>
          </a:p>
        </p:txBody>
      </p:sp>
      <p:sp>
        <p:nvSpPr>
          <p:cNvPr id="151556" name="Rectangle 1029"/>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5.21</a:t>
            </a:r>
          </a:p>
          <a:p>
            <a:r>
              <a:rPr lang="en-US" sz="2000" b="0"/>
              <a:t>d</a:t>
            </a:r>
          </a:p>
        </p:txBody>
      </p:sp>
    </p:spTree>
    <p:extLst>
      <p:ext uri="{BB962C8B-B14F-4D97-AF65-F5344CB8AC3E}">
        <p14:creationId xmlns:p14="http://schemas.microsoft.com/office/powerpoint/2010/main" val="311420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01" name="Straight Arrow Connector 12"/>
          <p:cNvCxnSpPr>
            <a:cxnSpLocks noChangeShapeType="1"/>
          </p:cNvCxnSpPr>
          <p:nvPr/>
        </p:nvCxnSpPr>
        <p:spPr bwMode="auto">
          <a:xfrm>
            <a:off x="2895600" y="2373313"/>
            <a:ext cx="5715000" cy="1587"/>
          </a:xfrm>
          <a:prstGeom prst="straightConnector1">
            <a:avLst/>
          </a:prstGeom>
          <a:noFill/>
          <a:ln w="12700">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102402" name="TextBox 4"/>
          <p:cNvSpPr txBox="1">
            <a:spLocks noChangeArrowheads="1"/>
          </p:cNvSpPr>
          <p:nvPr/>
        </p:nvSpPr>
        <p:spPr bwMode="auto">
          <a:xfrm>
            <a:off x="381000" y="228600"/>
            <a:ext cx="845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a:ea typeface="ＭＳ Ｐゴシック" charset="0"/>
                <a:cs typeface="ＭＳ Ｐゴシック" charset="0"/>
              </a:rPr>
              <a:t>An electron is moving in a straight line with </a:t>
            </a:r>
            <a:r>
              <a:rPr lang="en-US" sz="2800" b="0" u="sng">
                <a:ea typeface="ＭＳ Ｐゴシック" charset="0"/>
                <a:cs typeface="ＭＳ Ｐゴシック" charset="0"/>
              </a:rPr>
              <a:t>constant</a:t>
            </a:r>
            <a:r>
              <a:rPr lang="en-US" sz="2800" b="0">
                <a:ea typeface="ＭＳ Ｐゴシック" charset="0"/>
                <a:cs typeface="ＭＳ Ｐゴシック" charset="0"/>
              </a:rPr>
              <a:t> speed v. What approach would you choose to calculate the B-field generated by this electron?</a:t>
            </a:r>
          </a:p>
        </p:txBody>
      </p:sp>
      <p:sp>
        <p:nvSpPr>
          <p:cNvPr id="102403" name="TextBox 5"/>
          <p:cNvSpPr txBox="1">
            <a:spLocks noChangeArrowheads="1"/>
          </p:cNvSpPr>
          <p:nvPr/>
        </p:nvSpPr>
        <p:spPr bwMode="auto">
          <a:xfrm>
            <a:off x="2286000" y="3505200"/>
            <a:ext cx="40036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2800" b="0">
                <a:ea typeface="ＭＳ Ｐゴシック" charset="0"/>
                <a:cs typeface="ＭＳ Ｐゴシック" charset="0"/>
              </a:rPr>
              <a:t> Biot-Savart</a:t>
            </a:r>
          </a:p>
          <a:p>
            <a:pPr eaLnBrk="1" hangingPunct="1">
              <a:buFontTx/>
              <a:buAutoNum type="alphaUcParenR"/>
            </a:pPr>
            <a:r>
              <a:rPr lang="en-US" sz="2800" b="0">
                <a:ea typeface="ＭＳ Ｐゴシック" charset="0"/>
                <a:cs typeface="ＭＳ Ｐゴシック" charset="0"/>
              </a:rPr>
              <a:t> Ampere</a:t>
            </a:r>
            <a:r>
              <a:rPr lang="ja-JP" altLang="en-US" sz="2800" b="0">
                <a:ea typeface="ＭＳ Ｐゴシック" charset="0"/>
                <a:cs typeface="ＭＳ Ｐゴシック" charset="0"/>
              </a:rPr>
              <a:t>’</a:t>
            </a:r>
            <a:r>
              <a:rPr lang="en-US" altLang="ja-JP" sz="2800" b="0">
                <a:ea typeface="ＭＳ Ｐゴシック" charset="0"/>
                <a:cs typeface="ＭＳ Ｐゴシック" charset="0"/>
              </a:rPr>
              <a:t>s law</a:t>
            </a:r>
          </a:p>
          <a:p>
            <a:pPr eaLnBrk="1" hangingPunct="1">
              <a:buFontTx/>
              <a:buAutoNum type="alphaUcParenR"/>
            </a:pPr>
            <a:r>
              <a:rPr lang="en-US" sz="2800" b="0">
                <a:ea typeface="ＭＳ Ｐゴシック" charset="0"/>
                <a:cs typeface="ＭＳ Ｐゴシック" charset="0"/>
              </a:rPr>
              <a:t> Either of the above.</a:t>
            </a:r>
          </a:p>
          <a:p>
            <a:pPr eaLnBrk="1" hangingPunct="1">
              <a:buFontTx/>
              <a:buAutoNum type="alphaUcParenR"/>
            </a:pPr>
            <a:r>
              <a:rPr lang="en-US" sz="2800" b="0">
                <a:ea typeface="ＭＳ Ｐゴシック" charset="0"/>
                <a:cs typeface="ＭＳ Ｐゴシック" charset="0"/>
              </a:rPr>
              <a:t> Neither of the above.</a:t>
            </a:r>
          </a:p>
        </p:txBody>
      </p:sp>
      <p:sp>
        <p:nvSpPr>
          <p:cNvPr id="102404" name="TextBox 7"/>
          <p:cNvSpPr txBox="1">
            <a:spLocks noChangeArrowheads="1"/>
          </p:cNvSpPr>
          <p:nvPr/>
        </p:nvSpPr>
        <p:spPr bwMode="auto">
          <a:xfrm>
            <a:off x="2735263" y="2371725"/>
            <a:ext cx="465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a:ea typeface="ＭＳ Ｐゴシック" charset="0"/>
                <a:cs typeface="ＭＳ Ｐゴシック" charset="0"/>
              </a:rPr>
              <a:t>e</a:t>
            </a:r>
            <a:r>
              <a:rPr lang="en-US" sz="2800" b="0" baseline="30000">
                <a:ea typeface="ＭＳ Ｐゴシック" charset="0"/>
                <a:cs typeface="ＭＳ Ｐゴシック" charset="0"/>
              </a:rPr>
              <a:t>-</a:t>
            </a:r>
          </a:p>
        </p:txBody>
      </p:sp>
      <p:cxnSp>
        <p:nvCxnSpPr>
          <p:cNvPr id="102405" name="Straight Arrow Connector 9"/>
          <p:cNvCxnSpPr>
            <a:cxnSpLocks noChangeShapeType="1"/>
          </p:cNvCxnSpPr>
          <p:nvPr/>
        </p:nvCxnSpPr>
        <p:spPr bwMode="auto">
          <a:xfrm>
            <a:off x="3124200" y="2370138"/>
            <a:ext cx="762000" cy="1587"/>
          </a:xfrm>
          <a:prstGeom prst="straightConnector1">
            <a:avLst/>
          </a:prstGeom>
          <a:noFill/>
          <a:ln w="34925">
            <a:solidFill>
              <a:srgbClr val="0070C0"/>
            </a:solidFill>
            <a:round/>
            <a:headEnd/>
            <a:tailEnd type="arrow" w="med" len="med"/>
          </a:ln>
          <a:extLst>
            <a:ext uri="{909E8E84-426E-40dd-AFC4-6F175D3DCCD1}">
              <a14:hiddenFill xmlns:a14="http://schemas.microsoft.com/office/drawing/2010/main">
                <a:noFill/>
              </a14:hiddenFill>
            </a:ext>
          </a:extLst>
        </p:spPr>
      </p:cxnSp>
      <p:sp>
        <p:nvSpPr>
          <p:cNvPr id="102406" name="TextBox 10"/>
          <p:cNvSpPr txBox="1">
            <a:spLocks noChangeArrowheads="1"/>
          </p:cNvSpPr>
          <p:nvPr/>
        </p:nvSpPr>
        <p:spPr bwMode="auto">
          <a:xfrm>
            <a:off x="3336925" y="1968500"/>
            <a:ext cx="30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a:ea typeface="ＭＳ Ｐゴシック" charset="0"/>
                <a:cs typeface="ＭＳ Ｐゴシック" charset="0"/>
              </a:rPr>
              <a:t>v</a:t>
            </a:r>
          </a:p>
        </p:txBody>
      </p:sp>
      <p:sp>
        <p:nvSpPr>
          <p:cNvPr id="102407" name="Oval 6"/>
          <p:cNvSpPr>
            <a:spLocks noChangeArrowheads="1"/>
          </p:cNvSpPr>
          <p:nvPr/>
        </p:nvSpPr>
        <p:spPr bwMode="auto">
          <a:xfrm>
            <a:off x="2819400" y="2295525"/>
            <a:ext cx="152400" cy="152400"/>
          </a:xfrm>
          <a:prstGeom prst="ellipse">
            <a:avLst/>
          </a:prstGeom>
          <a:solidFill>
            <a:schemeClr val="accent1"/>
          </a:solidFill>
          <a:ln w="9525">
            <a:solidFill>
              <a:schemeClr val="tx1"/>
            </a:solidFill>
            <a:round/>
            <a:headEnd/>
            <a:tailEnd/>
          </a:ln>
        </p:spPr>
        <p:txBody>
          <a:bodyPr/>
          <a:lstStyle/>
          <a:p>
            <a:endParaRPr lang="en-US" b="0"/>
          </a:p>
        </p:txBody>
      </p:sp>
    </p:spTree>
    <p:extLst>
      <p:ext uri="{BB962C8B-B14F-4D97-AF65-F5344CB8AC3E}">
        <p14:creationId xmlns:p14="http://schemas.microsoft.com/office/powerpoint/2010/main" val="218490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BOUNDARY CONDITIONS</a:t>
            </a:r>
          </a:p>
        </p:txBody>
      </p:sp>
    </p:spTree>
    <p:extLst>
      <p:ext uri="{BB962C8B-B14F-4D97-AF65-F5344CB8AC3E}">
        <p14:creationId xmlns:p14="http://schemas.microsoft.com/office/powerpoint/2010/main" val="28479460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1"/>
          <p:cNvSpPr>
            <a:spLocks noGrp="1" noChangeArrowheads="1"/>
          </p:cNvSpPr>
          <p:nvPr>
            <p:ph type="title" idx="4294967295"/>
          </p:nvPr>
        </p:nvSpPr>
        <p:spPr/>
        <p:txBody>
          <a:bodyPr/>
          <a:lstStyle/>
          <a:p>
            <a:pPr eaLnBrk="1" hangingPunct="1"/>
            <a:r>
              <a:rPr lang="en-US">
                <a:solidFill>
                  <a:schemeClr val="bg1"/>
                </a:solidFill>
                <a:latin typeface="Arial" charset="0"/>
                <a:ea typeface="ヒラギノ角ゴ Pro W3" charset="0"/>
                <a:cs typeface="ヒラギノ角ゴ Pro W3" charset="0"/>
              </a:rPr>
              <a:t>Choose boundary conditions</a:t>
            </a:r>
          </a:p>
        </p:txBody>
      </p:sp>
      <p:sp>
        <p:nvSpPr>
          <p:cNvPr id="192514" name="TextBox 3"/>
          <p:cNvSpPr txBox="1">
            <a:spLocks noChangeArrowheads="1"/>
          </p:cNvSpPr>
          <p:nvPr/>
        </p:nvSpPr>
        <p:spPr bwMode="auto">
          <a:xfrm>
            <a:off x="969963" y="185738"/>
            <a:ext cx="79676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dirty="0" smtClean="0">
                <a:ea typeface="ＭＳ Ｐゴシック" charset="0"/>
                <a:cs typeface="ＭＳ Ｐゴシック" charset="0"/>
              </a:rPr>
              <a:t>When you are done with p. 1: </a:t>
            </a:r>
          </a:p>
          <a:p>
            <a:pPr eaLnBrk="1" hangingPunct="1"/>
            <a:r>
              <a:rPr lang="en-US" sz="2800" b="0" dirty="0" smtClean="0">
                <a:ea typeface="ＭＳ Ｐゴシック" charset="0"/>
                <a:cs typeface="ＭＳ Ｐゴシック" charset="0"/>
              </a:rPr>
              <a:t>Choose </a:t>
            </a:r>
            <a:r>
              <a:rPr lang="en-US" sz="2800" b="0" dirty="0">
                <a:ea typeface="ＭＳ Ｐゴシック" charset="0"/>
                <a:cs typeface="ＭＳ Ｐゴシック" charset="0"/>
              </a:rPr>
              <a:t>all of the following statements that are implied </a:t>
            </a:r>
            <a:r>
              <a:rPr lang="en-US" sz="2800" b="0" dirty="0" smtClean="0">
                <a:ea typeface="ＭＳ Ｐゴシック" charset="0"/>
                <a:cs typeface="ＭＳ Ｐゴシック" charset="0"/>
              </a:rPr>
              <a:t>if                      for any/all </a:t>
            </a:r>
            <a:r>
              <a:rPr lang="en-US" sz="2800" b="0" dirty="0">
                <a:ea typeface="ＭＳ Ｐゴシック" charset="0"/>
                <a:cs typeface="ＭＳ Ｐゴシック" charset="0"/>
              </a:rPr>
              <a:t>closed </a:t>
            </a:r>
            <a:r>
              <a:rPr lang="en-US" sz="2800" b="0" dirty="0" smtClean="0">
                <a:ea typeface="ＭＳ Ｐゴシック" charset="0"/>
                <a:cs typeface="ＭＳ Ｐゴシック" charset="0"/>
              </a:rPr>
              <a:t>surfaces</a:t>
            </a:r>
            <a:endParaRPr lang="en-US" sz="2800" b="0" dirty="0">
              <a:ea typeface="ＭＳ Ｐゴシック" charset="0"/>
              <a:cs typeface="ＭＳ Ｐゴシック" charset="0"/>
            </a:endParaRPr>
          </a:p>
        </p:txBody>
      </p:sp>
      <p:graphicFrame>
        <p:nvGraphicFramePr>
          <p:cNvPr id="192515" name="Object 2"/>
          <p:cNvGraphicFramePr>
            <a:graphicFrameLocks noChangeAspect="1"/>
          </p:cNvGraphicFramePr>
          <p:nvPr>
            <p:extLst>
              <p:ext uri="{D42A27DB-BD31-4B8C-83A1-F6EECF244321}">
                <p14:modId xmlns:p14="http://schemas.microsoft.com/office/powerpoint/2010/main" val="1649306437"/>
              </p:ext>
            </p:extLst>
          </p:nvPr>
        </p:nvGraphicFramePr>
        <p:xfrm>
          <a:off x="2827867" y="976842"/>
          <a:ext cx="1642534" cy="646064"/>
        </p:xfrm>
        <a:graphic>
          <a:graphicData uri="http://schemas.openxmlformats.org/presentationml/2006/ole">
            <mc:AlternateContent xmlns:mc="http://schemas.openxmlformats.org/markup-compatibility/2006">
              <mc:Choice xmlns:v="urn:schemas-microsoft-com:vml" Requires="v">
                <p:oleObj spid="_x0000_s465963" name="Equation" r:id="rId4" imgW="774364" imgH="304668" progId="Equation.3">
                  <p:embed/>
                </p:oleObj>
              </mc:Choice>
              <mc:Fallback>
                <p:oleObj name="Equation" r:id="rId4" imgW="774364"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867" y="976842"/>
                        <a:ext cx="1642534" cy="646064"/>
                      </a:xfrm>
                      <a:prstGeom prst="rect">
                        <a:avLst/>
                      </a:prstGeom>
                      <a:noFill/>
                      <a:ln>
                        <a:noFill/>
                      </a:ln>
                      <a:extLst/>
                    </p:spPr>
                  </p:pic>
                </p:oleObj>
              </mc:Fallback>
            </mc:AlternateContent>
          </a:graphicData>
        </a:graphic>
      </p:graphicFrame>
      <p:sp>
        <p:nvSpPr>
          <p:cNvPr id="192516" name="TextBox 5"/>
          <p:cNvSpPr txBox="1">
            <a:spLocks noChangeArrowheads="1"/>
          </p:cNvSpPr>
          <p:nvPr/>
        </p:nvSpPr>
        <p:spPr bwMode="auto">
          <a:xfrm>
            <a:off x="304800" y="2019300"/>
            <a:ext cx="79724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3600" b="0">
                <a:ea typeface="ＭＳ Ｐゴシック" charset="0"/>
                <a:cs typeface="ＭＳ Ｐゴシック" charset="0"/>
              </a:rPr>
              <a:t>(I)</a:t>
            </a:r>
          </a:p>
          <a:p>
            <a:pPr eaLnBrk="1" hangingPunct="1"/>
            <a:r>
              <a:rPr lang="en-US" sz="3600" b="0">
                <a:ea typeface="ＭＳ Ｐゴシック" charset="0"/>
                <a:cs typeface="ＭＳ Ｐゴシック" charset="0"/>
              </a:rPr>
              <a:t>(II)                  </a:t>
            </a:r>
          </a:p>
          <a:p>
            <a:pPr eaLnBrk="1" hangingPunct="1"/>
            <a:r>
              <a:rPr lang="en-US" sz="3600" b="0">
                <a:ea typeface="ＭＳ Ｐゴシック" charset="0"/>
                <a:cs typeface="ＭＳ Ｐゴシック" charset="0"/>
              </a:rPr>
              <a:t>(III)	</a:t>
            </a:r>
            <a:r>
              <a:rPr lang="en-US" sz="3200" b="0">
                <a:ea typeface="ＭＳ Ｐゴシック" charset="0"/>
                <a:cs typeface="ＭＳ Ｐゴシック" charset="0"/>
              </a:rPr>
              <a:t>	</a:t>
            </a:r>
          </a:p>
        </p:txBody>
      </p:sp>
      <p:graphicFrame>
        <p:nvGraphicFramePr>
          <p:cNvPr id="192517" name="Object 3"/>
          <p:cNvGraphicFramePr>
            <a:graphicFrameLocks noChangeAspect="1"/>
          </p:cNvGraphicFramePr>
          <p:nvPr/>
        </p:nvGraphicFramePr>
        <p:xfrm>
          <a:off x="922338" y="1935163"/>
          <a:ext cx="1738312" cy="671512"/>
        </p:xfrm>
        <a:graphic>
          <a:graphicData uri="http://schemas.openxmlformats.org/presentationml/2006/ole">
            <mc:AlternateContent xmlns:mc="http://schemas.openxmlformats.org/markup-compatibility/2006">
              <mc:Choice xmlns:v="urn:schemas-microsoft-com:vml" Requires="v">
                <p:oleObj spid="_x0000_s465964" name="Equation" r:id="rId6" imgW="558558" imgH="215806" progId="Equation.3">
                  <p:embed/>
                </p:oleObj>
              </mc:Choice>
              <mc:Fallback>
                <p:oleObj name="Equation" r:id="rId6" imgW="558558"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338" y="1935163"/>
                        <a:ext cx="17383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1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65965"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19" name="Object 5"/>
          <p:cNvGraphicFramePr>
            <a:graphicFrameLocks noChangeAspect="1"/>
          </p:cNvGraphicFramePr>
          <p:nvPr/>
        </p:nvGraphicFramePr>
        <p:xfrm>
          <a:off x="1006475" y="2586038"/>
          <a:ext cx="2503488" cy="619125"/>
        </p:xfrm>
        <a:graphic>
          <a:graphicData uri="http://schemas.openxmlformats.org/presentationml/2006/ole">
            <mc:AlternateContent xmlns:mc="http://schemas.openxmlformats.org/markup-compatibility/2006">
              <mc:Choice xmlns:v="urn:schemas-microsoft-com:vml" Requires="v">
                <p:oleObj spid="_x0000_s465966" name="Equation" r:id="rId10" imgW="825500" imgH="203200" progId="Equation.3">
                  <p:embed/>
                </p:oleObj>
              </mc:Choice>
              <mc:Fallback>
                <p:oleObj name="Equation" r:id="rId10" imgW="8255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6475" y="2586038"/>
                        <a:ext cx="25034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20" name="Object 6"/>
          <p:cNvGraphicFramePr>
            <a:graphicFrameLocks noChangeAspect="1"/>
          </p:cNvGraphicFramePr>
          <p:nvPr/>
        </p:nvGraphicFramePr>
        <p:xfrm>
          <a:off x="1165225" y="3168650"/>
          <a:ext cx="2705100" cy="790575"/>
        </p:xfrm>
        <a:graphic>
          <a:graphicData uri="http://schemas.openxmlformats.org/presentationml/2006/ole">
            <mc:AlternateContent xmlns:mc="http://schemas.openxmlformats.org/markup-compatibility/2006">
              <mc:Choice xmlns:v="urn:schemas-microsoft-com:vml" Requires="v">
                <p:oleObj spid="_x0000_s465967" name="Equation" r:id="rId12" imgW="825500" imgH="241300" progId="Equation.3">
                  <p:embed/>
                </p:oleObj>
              </mc:Choice>
              <mc:Fallback>
                <p:oleObj name="Equation" r:id="rId12" imgW="825500" imgH="241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5225" y="3168650"/>
                        <a:ext cx="27051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2521" name="TextBox 10"/>
          <p:cNvSpPr txBox="1">
            <a:spLocks noChangeArrowheads="1"/>
          </p:cNvSpPr>
          <p:nvPr/>
        </p:nvSpPr>
        <p:spPr bwMode="auto">
          <a:xfrm>
            <a:off x="123825" y="3916363"/>
            <a:ext cx="79724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3600" b="0" dirty="0">
                <a:ea typeface="ＭＳ Ｐゴシック" charset="0"/>
                <a:cs typeface="ＭＳ Ｐゴシック" charset="0"/>
              </a:rPr>
              <a:t>A) (</a:t>
            </a:r>
            <a:r>
              <a:rPr lang="en-US" sz="3600" b="0" dirty="0" smtClean="0">
                <a:ea typeface="ＭＳ Ｐゴシック" charset="0"/>
                <a:cs typeface="ＭＳ Ｐゴシック" charset="0"/>
              </a:rPr>
              <a:t>I) </a:t>
            </a:r>
            <a:r>
              <a:rPr lang="en-US" sz="3600" b="0" dirty="0">
                <a:ea typeface="ＭＳ Ｐゴシック" charset="0"/>
                <a:cs typeface="ＭＳ Ｐゴシック" charset="0"/>
              </a:rPr>
              <a:t>only</a:t>
            </a:r>
          </a:p>
          <a:p>
            <a:pPr eaLnBrk="1" hangingPunct="1"/>
            <a:r>
              <a:rPr lang="en-US" sz="3600" b="0" dirty="0">
                <a:ea typeface="ＭＳ Ｐゴシック" charset="0"/>
                <a:cs typeface="ＭＳ Ｐゴシック" charset="0"/>
              </a:rPr>
              <a:t>B) (</a:t>
            </a:r>
            <a:r>
              <a:rPr lang="en-US" sz="3600" b="0" dirty="0" smtClean="0">
                <a:ea typeface="ＭＳ Ｐゴシック" charset="0"/>
                <a:cs typeface="ＭＳ Ｐゴシック" charset="0"/>
              </a:rPr>
              <a:t>II</a:t>
            </a:r>
            <a:r>
              <a:rPr lang="en-US" sz="3600" b="0" dirty="0">
                <a:ea typeface="ＭＳ Ｐゴシック" charset="0"/>
                <a:cs typeface="ＭＳ Ｐゴシック" charset="0"/>
              </a:rPr>
              <a:t>) </a:t>
            </a:r>
            <a:r>
              <a:rPr lang="en-US" sz="3600" b="0" dirty="0" smtClean="0">
                <a:ea typeface="ＭＳ Ｐゴシック" charset="0"/>
                <a:cs typeface="ＭＳ Ｐゴシック" charset="0"/>
              </a:rPr>
              <a:t>only</a:t>
            </a:r>
          </a:p>
          <a:p>
            <a:pPr eaLnBrk="1" hangingPunct="1"/>
            <a:r>
              <a:rPr lang="en-US" sz="3600" b="0" dirty="0" smtClean="0">
                <a:ea typeface="ＭＳ Ｐゴシック" charset="0"/>
                <a:cs typeface="ＭＳ Ｐゴシック" charset="0"/>
              </a:rPr>
              <a:t>C) (III) only</a:t>
            </a:r>
            <a:endParaRPr lang="en-US" sz="3600" b="0" dirty="0">
              <a:ea typeface="ＭＳ Ｐゴシック" charset="0"/>
              <a:cs typeface="ＭＳ Ｐゴシック" charset="0"/>
            </a:endParaRPr>
          </a:p>
          <a:p>
            <a:pPr eaLnBrk="1" hangingPunct="1"/>
            <a:r>
              <a:rPr lang="en-US" sz="3600" b="0" dirty="0">
                <a:ea typeface="ＭＳ Ｐゴシック" charset="0"/>
                <a:cs typeface="ＭＳ Ｐゴシック" charset="0"/>
              </a:rPr>
              <a:t>D</a:t>
            </a:r>
            <a:r>
              <a:rPr lang="en-US" sz="3600" b="0" dirty="0" smtClean="0">
                <a:ea typeface="ＭＳ Ｐゴシック" charset="0"/>
                <a:cs typeface="ＭＳ Ｐゴシック" charset="0"/>
              </a:rPr>
              <a:t>) </a:t>
            </a:r>
            <a:r>
              <a:rPr lang="en-US" sz="3600" b="0" dirty="0">
                <a:ea typeface="ＭＳ Ｐゴシック" charset="0"/>
                <a:cs typeface="ＭＳ Ｐゴシック" charset="0"/>
              </a:rPr>
              <a:t>(I) and (II) only</a:t>
            </a:r>
          </a:p>
          <a:p>
            <a:pPr eaLnBrk="1" hangingPunct="1"/>
            <a:r>
              <a:rPr lang="en-US" sz="3600" b="0" dirty="0" smtClean="0">
                <a:ea typeface="ＭＳ Ｐゴシック" charset="0"/>
                <a:cs typeface="ＭＳ Ｐゴシック" charset="0"/>
              </a:rPr>
              <a:t>E) </a:t>
            </a:r>
            <a:r>
              <a:rPr lang="en-US" sz="3600" b="0" dirty="0">
                <a:ea typeface="ＭＳ Ｐゴシック" charset="0"/>
                <a:cs typeface="ＭＳ Ｐゴシック" charset="0"/>
              </a:rPr>
              <a:t>(I) and (III) </a:t>
            </a:r>
            <a:r>
              <a:rPr lang="en-US" sz="3600" b="0" dirty="0" smtClean="0">
                <a:ea typeface="ＭＳ Ｐゴシック" charset="0"/>
                <a:cs typeface="ＭＳ Ｐゴシック" charset="0"/>
              </a:rPr>
              <a:t>only</a:t>
            </a:r>
            <a:endParaRPr lang="en-US" sz="3600" b="0" dirty="0">
              <a:ea typeface="ＭＳ Ｐゴシック" charset="0"/>
              <a:cs typeface="ＭＳ Ｐゴシック" charset="0"/>
            </a:endParaRPr>
          </a:p>
        </p:txBody>
      </p:sp>
      <p:sp>
        <p:nvSpPr>
          <p:cNvPr id="192522" name="Rectangle 10"/>
          <p:cNvSpPr>
            <a:spLocks noChangeArrowheads="1"/>
          </p:cNvSpPr>
          <p:nvPr/>
        </p:nvSpPr>
        <p:spPr bwMode="auto">
          <a:xfrm>
            <a:off x="41275" y="123825"/>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r>
              <a:rPr lang="en-US" sz="2000" b="0">
                <a:ea typeface="ＭＳ Ｐゴシック" charset="0"/>
                <a:cs typeface="ＭＳ Ｐゴシック" charset="0"/>
              </a:rPr>
              <a:t>5.28</a:t>
            </a:r>
          </a:p>
        </p:txBody>
      </p:sp>
    </p:spTree>
    <p:extLst>
      <p:ext uri="{BB962C8B-B14F-4D97-AF65-F5344CB8AC3E}">
        <p14:creationId xmlns:p14="http://schemas.microsoft.com/office/powerpoint/2010/main" val="1529802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ctrTitle" idx="4294967295"/>
          </p:nvPr>
        </p:nvSpPr>
        <p:spPr>
          <a:xfrm>
            <a:off x="1371600" y="228600"/>
            <a:ext cx="7620000" cy="1143000"/>
          </a:xfrm>
        </p:spPr>
        <p:txBody>
          <a:bodyPr/>
          <a:lstStyle/>
          <a:p>
            <a:pPr algn="l"/>
            <a:r>
              <a:rPr lang="en-US" sz="3200" dirty="0">
                <a:latin typeface="Calibri" charset="0"/>
              </a:rPr>
              <a:t>I have a boundary sheet, and would like to learn about the change (or continuity!) of </a:t>
            </a:r>
            <a:r>
              <a:rPr lang="en-US" sz="3200" dirty="0" smtClean="0">
                <a:latin typeface="Calibri" charset="0"/>
              </a:rPr>
              <a:t>B(</a:t>
            </a:r>
            <a:r>
              <a:rPr lang="en-US" sz="3200" dirty="0">
                <a:latin typeface="Calibri" charset="0"/>
              </a:rPr>
              <a:t>parallel) across the boundary.</a:t>
            </a:r>
            <a:r>
              <a:rPr lang="en-US" dirty="0">
                <a:latin typeface="Calibri" charset="0"/>
              </a:rPr>
              <a:t> </a:t>
            </a:r>
          </a:p>
        </p:txBody>
      </p:sp>
      <p:sp>
        <p:nvSpPr>
          <p:cNvPr id="92162" name="Rectangle 3"/>
          <p:cNvSpPr>
            <a:spLocks noGrp="1"/>
          </p:cNvSpPr>
          <p:nvPr>
            <p:ph type="subTitle" idx="4294967295"/>
          </p:nvPr>
        </p:nvSpPr>
        <p:spPr>
          <a:xfrm>
            <a:off x="1371600" y="3886200"/>
            <a:ext cx="6400800" cy="1752600"/>
          </a:xfrm>
        </p:spPr>
        <p:txBody>
          <a:bodyPr/>
          <a:lstStyle/>
          <a:p>
            <a:pPr marL="609600" indent="-609600">
              <a:buFont typeface="Arial" charset="0"/>
              <a:buNone/>
            </a:pPr>
            <a:r>
              <a:rPr lang="en-US" sz="3200" dirty="0">
                <a:solidFill>
                  <a:srgbClr val="000090"/>
                </a:solidFill>
                <a:latin typeface="Calibri" charset="0"/>
              </a:rPr>
              <a:t>Am I going to need to know about</a:t>
            </a:r>
          </a:p>
          <a:p>
            <a:pPr marL="609600" indent="-609600">
              <a:buFont typeface="Arial" charset="0"/>
              <a:buNone/>
            </a:pPr>
            <a:r>
              <a:rPr lang="en-US" sz="3200" dirty="0">
                <a:latin typeface="Calibri" charset="0"/>
              </a:rPr>
              <a:t>A)</a:t>
            </a:r>
          </a:p>
          <a:p>
            <a:pPr marL="609600" indent="-609600">
              <a:buFont typeface="Arial" charset="0"/>
              <a:buNone/>
            </a:pPr>
            <a:r>
              <a:rPr lang="en-US" sz="3200" dirty="0">
                <a:latin typeface="Calibri" charset="0"/>
              </a:rPr>
              <a:t>B)</a:t>
            </a:r>
          </a:p>
          <a:p>
            <a:pPr marL="609600" indent="-609600">
              <a:buFont typeface="Arial" charset="0"/>
              <a:buNone/>
            </a:pPr>
            <a:r>
              <a:rPr lang="en-US" sz="3200" dirty="0">
                <a:latin typeface="Calibri" charset="0"/>
              </a:rPr>
              <a:t>C) ???</a:t>
            </a:r>
          </a:p>
        </p:txBody>
      </p:sp>
      <p:graphicFrame>
        <p:nvGraphicFramePr>
          <p:cNvPr id="92163" name="Object 0"/>
          <p:cNvGraphicFramePr>
            <a:graphicFrameLocks noChangeAspect="1"/>
          </p:cNvGraphicFramePr>
          <p:nvPr>
            <p:extLst>
              <p:ext uri="{D42A27DB-BD31-4B8C-83A1-F6EECF244321}">
                <p14:modId xmlns:p14="http://schemas.microsoft.com/office/powerpoint/2010/main" val="4189714608"/>
              </p:ext>
            </p:extLst>
          </p:nvPr>
        </p:nvGraphicFramePr>
        <p:xfrm>
          <a:off x="1840973" y="4588931"/>
          <a:ext cx="1252537" cy="544513"/>
        </p:xfrm>
        <a:graphic>
          <a:graphicData uri="http://schemas.openxmlformats.org/presentationml/2006/ole">
            <mc:AlternateContent xmlns:mc="http://schemas.openxmlformats.org/markup-compatibility/2006">
              <mc:Choice xmlns:v="urn:schemas-microsoft-com:vml" Requires="v">
                <p:oleObj spid="_x0000_s466963" name="Equation" r:id="rId4" imgW="381000" imgH="165100" progId="Equation.3">
                  <p:embed/>
                </p:oleObj>
              </mc:Choice>
              <mc:Fallback>
                <p:oleObj name="Equation" r:id="rId4" imgW="381000" imgH="165100" progId="Equation.3">
                  <p:embed/>
                  <p:pic>
                    <p:nvPicPr>
                      <p:cNvPr id="0" name=""/>
                      <p:cNvPicPr>
                        <a:picLocks noChangeAspect="1" noChangeArrowheads="1"/>
                      </p:cNvPicPr>
                      <p:nvPr/>
                    </p:nvPicPr>
                    <p:blipFill>
                      <a:blip r:embed="rId5"/>
                      <a:srcRect/>
                      <a:stretch>
                        <a:fillRect/>
                      </a:stretch>
                    </p:blipFill>
                    <p:spPr bwMode="auto">
                      <a:xfrm>
                        <a:off x="1840973" y="4588931"/>
                        <a:ext cx="1252537"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2164" name="AutoShape 5"/>
          <p:cNvSpPr>
            <a:spLocks noChangeArrowheads="1"/>
          </p:cNvSpPr>
          <p:nvPr/>
        </p:nvSpPr>
        <p:spPr bwMode="auto">
          <a:xfrm>
            <a:off x="2209800" y="2667000"/>
            <a:ext cx="6096000" cy="685800"/>
          </a:xfrm>
          <a:prstGeom prst="parallelogram">
            <a:avLst>
              <a:gd name="adj" fmla="val 183580"/>
            </a:avLst>
          </a:prstGeom>
          <a:solidFill>
            <a:srgbClr val="CCFFFF"/>
          </a:solidFill>
          <a:ln w="9525">
            <a:solidFill>
              <a:schemeClr val="tx1"/>
            </a:solidFill>
            <a:miter lim="800000"/>
            <a:headEnd/>
            <a:tailEnd/>
          </a:ln>
        </p:spPr>
        <p:txBody>
          <a:bodyPr wrap="none" anchor="ctr"/>
          <a:lstStyle/>
          <a:p>
            <a:endParaRPr lang="en-US"/>
          </a:p>
        </p:txBody>
      </p:sp>
      <p:sp>
        <p:nvSpPr>
          <p:cNvPr id="92165" name="Line 6"/>
          <p:cNvSpPr>
            <a:spLocks noChangeShapeType="1"/>
          </p:cNvSpPr>
          <p:nvPr/>
        </p:nvSpPr>
        <p:spPr bwMode="auto">
          <a:xfrm flipV="1">
            <a:off x="4572000" y="1905000"/>
            <a:ext cx="2286000" cy="60960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6" name="Line 7"/>
          <p:cNvSpPr>
            <a:spLocks noChangeShapeType="1"/>
          </p:cNvSpPr>
          <p:nvPr/>
        </p:nvSpPr>
        <p:spPr bwMode="auto">
          <a:xfrm flipV="1">
            <a:off x="4572000" y="3200400"/>
            <a:ext cx="4114800" cy="53340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7" name="Line 9"/>
          <p:cNvSpPr>
            <a:spLocks noChangeShapeType="1"/>
          </p:cNvSpPr>
          <p:nvPr/>
        </p:nvSpPr>
        <p:spPr bwMode="auto">
          <a:xfrm flipV="1">
            <a:off x="4572000" y="3733800"/>
            <a:ext cx="4114800" cy="0"/>
          </a:xfrm>
          <a:prstGeom prst="line">
            <a:avLst/>
          </a:prstGeom>
          <a:noFill/>
          <a:ln w="38100">
            <a:solidFill>
              <a:schemeClr val="tx1"/>
            </a:solidFill>
            <a:prstDash val="sysDot"/>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8" name="Line 10"/>
          <p:cNvSpPr>
            <a:spLocks noChangeShapeType="1"/>
          </p:cNvSpPr>
          <p:nvPr/>
        </p:nvSpPr>
        <p:spPr bwMode="auto">
          <a:xfrm flipV="1">
            <a:off x="4648200" y="2514600"/>
            <a:ext cx="2209800" cy="0"/>
          </a:xfrm>
          <a:prstGeom prst="line">
            <a:avLst/>
          </a:prstGeom>
          <a:noFill/>
          <a:ln w="38100">
            <a:solidFill>
              <a:schemeClr val="tx1"/>
            </a:solidFill>
            <a:prstDash val="sysDot"/>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9" name="Text Box 11"/>
          <p:cNvSpPr txBox="1">
            <a:spLocks noChangeArrowheads="1"/>
          </p:cNvSpPr>
          <p:nvPr/>
        </p:nvSpPr>
        <p:spPr bwMode="auto">
          <a:xfrm>
            <a:off x="6858000" y="17668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smtClean="0"/>
              <a:t>B(</a:t>
            </a:r>
            <a:r>
              <a:rPr lang="en-US" sz="2800" dirty="0"/>
              <a:t>above)</a:t>
            </a:r>
          </a:p>
        </p:txBody>
      </p:sp>
      <p:sp>
        <p:nvSpPr>
          <p:cNvPr id="92170" name="Text Box 12"/>
          <p:cNvSpPr txBox="1">
            <a:spLocks noChangeArrowheads="1"/>
          </p:cNvSpPr>
          <p:nvPr/>
        </p:nvSpPr>
        <p:spPr bwMode="auto">
          <a:xfrm>
            <a:off x="6858000" y="22098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smtClean="0"/>
              <a:t>B</a:t>
            </a:r>
            <a:r>
              <a:rPr lang="en-US" sz="2800" baseline="-25000" dirty="0" smtClean="0"/>
              <a:t>/</a:t>
            </a:r>
            <a:r>
              <a:rPr lang="en-US" sz="2800" baseline="-25000" dirty="0"/>
              <a:t>/</a:t>
            </a:r>
            <a:r>
              <a:rPr lang="en-US" sz="2800" dirty="0"/>
              <a:t>(above)</a:t>
            </a:r>
          </a:p>
        </p:txBody>
      </p:sp>
      <p:graphicFrame>
        <p:nvGraphicFramePr>
          <p:cNvPr id="92171" name="Object 1"/>
          <p:cNvGraphicFramePr>
            <a:graphicFrameLocks noChangeAspect="1"/>
          </p:cNvGraphicFramePr>
          <p:nvPr>
            <p:extLst>
              <p:ext uri="{D42A27DB-BD31-4B8C-83A1-F6EECF244321}">
                <p14:modId xmlns:p14="http://schemas.microsoft.com/office/powerpoint/2010/main" val="2171987304"/>
              </p:ext>
            </p:extLst>
          </p:nvPr>
        </p:nvGraphicFramePr>
        <p:xfrm>
          <a:off x="1916114" y="5143498"/>
          <a:ext cx="1169987" cy="546100"/>
        </p:xfrm>
        <a:graphic>
          <a:graphicData uri="http://schemas.openxmlformats.org/presentationml/2006/ole">
            <mc:AlternateContent xmlns:mc="http://schemas.openxmlformats.org/markup-compatibility/2006">
              <mc:Choice xmlns:v="urn:schemas-microsoft-com:vml" Requires="v">
                <p:oleObj spid="_x0000_s466964" name="Equation" r:id="rId6" imgW="355600" imgH="165100" progId="Equation.3">
                  <p:embed/>
                </p:oleObj>
              </mc:Choice>
              <mc:Fallback>
                <p:oleObj name="Equation" r:id="rId6" imgW="355600" imgH="165100" progId="Equation.3">
                  <p:embed/>
                  <p:pic>
                    <p:nvPicPr>
                      <p:cNvPr id="0" name=""/>
                      <p:cNvPicPr>
                        <a:picLocks noChangeAspect="1" noChangeArrowheads="1"/>
                      </p:cNvPicPr>
                      <p:nvPr/>
                    </p:nvPicPr>
                    <p:blipFill>
                      <a:blip r:embed="rId7"/>
                      <a:srcRect/>
                      <a:stretch>
                        <a:fillRect/>
                      </a:stretch>
                    </p:blipFill>
                    <p:spPr bwMode="auto">
                      <a:xfrm>
                        <a:off x="1916114" y="5143498"/>
                        <a:ext cx="116998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2172" name="Text Box 15"/>
          <p:cNvSpPr txBox="1">
            <a:spLocks noChangeArrowheads="1"/>
          </p:cNvSpPr>
          <p:nvPr/>
        </p:nvSpPr>
        <p:spPr bwMode="auto">
          <a:xfrm>
            <a:off x="61913" y="82550"/>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ea typeface="ヒラギノ角ゴ Pro W3" charset="0"/>
                <a:cs typeface="ヒラギノ角ゴ Pro W3" charset="0"/>
              </a:rPr>
              <a:t>6.11</a:t>
            </a:r>
          </a:p>
        </p:txBody>
      </p:sp>
    </p:spTree>
    <p:extLst>
      <p:ext uri="{BB962C8B-B14F-4D97-AF65-F5344CB8AC3E}">
        <p14:creationId xmlns:p14="http://schemas.microsoft.com/office/powerpoint/2010/main" val="40747778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26"/>
          <p:cNvSpPr>
            <a:spLocks noGrp="1" noChangeArrowheads="1"/>
          </p:cNvSpPr>
          <p:nvPr>
            <p:ph type="title" idx="4294967295"/>
          </p:nvPr>
        </p:nvSpPr>
        <p:spPr>
          <a:xfrm>
            <a:off x="685800" y="609600"/>
            <a:ext cx="1520825" cy="3008313"/>
          </a:xfrm>
        </p:spPr>
        <p:txBody>
          <a:bodyPr/>
          <a:lstStyle/>
          <a:p>
            <a:pPr eaLnBrk="1" hangingPunct="1"/>
            <a:r>
              <a:rPr lang="en-US">
                <a:latin typeface="Arial" charset="0"/>
                <a:ea typeface="ヒラギノ角ゴ Pro W3" charset="0"/>
                <a:cs typeface="ヒラギノ角ゴ Pro W3" charset="0"/>
              </a:rPr>
              <a:t>Class Activities:  Stokes</a:t>
            </a:r>
            <a:r>
              <a:rPr lang="ja-JP" altLang="en-US">
                <a:latin typeface="Arial" charset="0"/>
                <a:ea typeface="ヒラギノ角ゴ Pro W3" charset="0"/>
                <a:cs typeface="ヒラギノ角ゴ Pro W3" charset="0"/>
              </a:rPr>
              <a:t>’</a:t>
            </a:r>
            <a:r>
              <a:rPr lang="en-US">
                <a:latin typeface="Arial" charset="0"/>
                <a:ea typeface="ヒラギノ角ゴ Pro W3" charset="0"/>
                <a:cs typeface="ヒラギノ角ゴ Pro W3" charset="0"/>
              </a:rPr>
              <a:t> Thm, Div, Curl, Ampere (2)</a:t>
            </a:r>
          </a:p>
        </p:txBody>
      </p:sp>
      <p:graphicFrame>
        <p:nvGraphicFramePr>
          <p:cNvPr id="31746" name="Object 2"/>
          <p:cNvGraphicFramePr>
            <a:graphicFrameLocks noChangeAspect="1"/>
          </p:cNvGraphicFramePr>
          <p:nvPr/>
        </p:nvGraphicFramePr>
        <p:xfrm>
          <a:off x="3136900" y="349250"/>
          <a:ext cx="5487988" cy="6038850"/>
        </p:xfrm>
        <a:graphic>
          <a:graphicData uri="http://schemas.openxmlformats.org/presentationml/2006/ole">
            <mc:AlternateContent xmlns:mc="http://schemas.openxmlformats.org/markup-compatibility/2006">
              <mc:Choice xmlns:v="urn:schemas-microsoft-com:vml" Requires="v">
                <p:oleObj spid="_x0000_s484358" name="Document" r:id="rId4" imgW="5486400" imgH="6038088" progId="Word.Document.8">
                  <p:embed/>
                </p:oleObj>
              </mc:Choice>
              <mc:Fallback>
                <p:oleObj name="Document" r:id="rId4" imgW="5486400" imgH="603808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900" y="349250"/>
                        <a:ext cx="5487988" cy="603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78793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lgn="l"/>
            <a:r>
              <a:rPr lang="en-US">
                <a:latin typeface="Arial" charset="0"/>
                <a:ea typeface="ヒラギノ角ゴ Pro W3" charset="0"/>
                <a:cs typeface="ヒラギノ角ゴ Pro W3" charset="0"/>
              </a:rPr>
              <a:t>If B=B</a:t>
            </a:r>
            <a:r>
              <a:rPr lang="en-US" baseline="-25000">
                <a:latin typeface="Arial" charset="0"/>
                <a:ea typeface="ヒラギノ角ゴ Pro W3" charset="0"/>
                <a:cs typeface="ヒラギノ角ゴ Pro W3" charset="0"/>
              </a:rPr>
              <a:t>0</a:t>
            </a:r>
            <a:r>
              <a:rPr lang="en-US">
                <a:latin typeface="Arial" charset="0"/>
                <a:ea typeface="ヒラギノ角ゴ Pro W3" charset="0"/>
                <a:cs typeface="ヒラギノ角ゴ Pro W3" charset="0"/>
              </a:rPr>
              <a:t> in the +x direction just RIGHT of the sheet,</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what can you say about B just LEFT of the sheet?</a:t>
            </a:r>
          </a:p>
        </p:txBody>
      </p:sp>
      <p:grpSp>
        <p:nvGrpSpPr>
          <p:cNvPr id="59394" name="Group 2"/>
          <p:cNvGrpSpPr>
            <a:grpSpLocks/>
          </p:cNvGrpSpPr>
          <p:nvPr/>
        </p:nvGrpSpPr>
        <p:grpSpPr bwMode="auto">
          <a:xfrm>
            <a:off x="5937250" y="1905000"/>
            <a:ext cx="2743200" cy="3484563"/>
            <a:chOff x="3488534" y="1946175"/>
            <a:chExt cx="2742419" cy="3483849"/>
          </a:xfrm>
        </p:grpSpPr>
        <p:sp>
          <p:nvSpPr>
            <p:cNvPr id="11" name="Cube 10"/>
            <p:cNvSpPr/>
            <p:nvPr/>
          </p:nvSpPr>
          <p:spPr bwMode="auto">
            <a:xfrm>
              <a:off x="4172552" y="1946175"/>
              <a:ext cx="1023645" cy="3356875"/>
            </a:xfrm>
            <a:prstGeom prst="cube">
              <a:avLst>
                <a:gd name="adj" fmla="val 7222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grpSp>
          <p:nvGrpSpPr>
            <p:cNvPr id="59400" name="Group 16"/>
            <p:cNvGrpSpPr>
              <a:grpSpLocks/>
            </p:cNvGrpSpPr>
            <p:nvPr/>
          </p:nvGrpSpPr>
          <p:grpSpPr bwMode="auto">
            <a:xfrm>
              <a:off x="4197787" y="2853291"/>
              <a:ext cx="222656" cy="222656"/>
              <a:chOff x="5665775" y="3042960"/>
              <a:chExt cx="222656" cy="222656"/>
            </a:xfrm>
          </p:grpSpPr>
          <p:sp>
            <p:nvSpPr>
              <p:cNvPr id="12" name="Oval 11"/>
              <p:cNvSpPr/>
              <p:nvPr/>
            </p:nvSpPr>
            <p:spPr bwMode="auto">
              <a:xfrm>
                <a:off x="5665933" y="3043708"/>
                <a:ext cx="222187" cy="2222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14" name="Straight Connector 13"/>
              <p:cNvCxnSpPr/>
              <p:nvPr/>
            </p:nvCxnSpPr>
            <p:spPr bwMode="auto">
              <a:xfrm>
                <a:off x="5699261" y="3077039"/>
                <a:ext cx="155531" cy="1555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rot="16200000">
                <a:off x="5702430" y="3080218"/>
                <a:ext cx="157130" cy="1571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9401" name="Group 17"/>
            <p:cNvGrpSpPr>
              <a:grpSpLocks/>
            </p:cNvGrpSpPr>
            <p:nvPr/>
          </p:nvGrpSpPr>
          <p:grpSpPr bwMode="auto">
            <a:xfrm>
              <a:off x="4201738" y="3277826"/>
              <a:ext cx="222656" cy="222656"/>
              <a:chOff x="5665775" y="3042960"/>
              <a:chExt cx="222656" cy="222656"/>
            </a:xfrm>
          </p:grpSpPr>
          <p:sp>
            <p:nvSpPr>
              <p:cNvPr id="19" name="Oval 18"/>
              <p:cNvSpPr/>
              <p:nvPr/>
            </p:nvSpPr>
            <p:spPr bwMode="auto">
              <a:xfrm>
                <a:off x="5665156" y="3042949"/>
                <a:ext cx="223774" cy="2222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0" name="Straight Connector 19"/>
              <p:cNvCxnSpPr/>
              <p:nvPr/>
            </p:nvCxnSpPr>
            <p:spPr bwMode="auto">
              <a:xfrm>
                <a:off x="5698484" y="3076279"/>
                <a:ext cx="157119" cy="1555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rot="16200000">
                <a:off x="5702445" y="3078667"/>
                <a:ext cx="157131" cy="15870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9402" name="Group 21"/>
            <p:cNvGrpSpPr>
              <a:grpSpLocks/>
            </p:cNvGrpSpPr>
            <p:nvPr/>
          </p:nvGrpSpPr>
          <p:grpSpPr bwMode="auto">
            <a:xfrm>
              <a:off x="4201741" y="3706686"/>
              <a:ext cx="222656" cy="222656"/>
              <a:chOff x="5665775" y="3042960"/>
              <a:chExt cx="222656" cy="222656"/>
            </a:xfrm>
          </p:grpSpPr>
          <p:sp>
            <p:nvSpPr>
              <p:cNvPr id="23" name="Oval 22"/>
              <p:cNvSpPr/>
              <p:nvPr/>
            </p:nvSpPr>
            <p:spPr bwMode="auto">
              <a:xfrm>
                <a:off x="5665153" y="3042626"/>
                <a:ext cx="223774" cy="2222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4" name="Straight Connector 23"/>
              <p:cNvCxnSpPr/>
              <p:nvPr/>
            </p:nvCxnSpPr>
            <p:spPr bwMode="auto">
              <a:xfrm>
                <a:off x="5698481" y="3075956"/>
                <a:ext cx="157119" cy="1555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p:cNvCxnSpPr/>
              <p:nvPr/>
            </p:nvCxnSpPr>
            <p:spPr bwMode="auto">
              <a:xfrm rot="16200000">
                <a:off x="5702442" y="3078344"/>
                <a:ext cx="157131" cy="15870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9403" name="Group 25"/>
            <p:cNvGrpSpPr>
              <a:grpSpLocks/>
            </p:cNvGrpSpPr>
            <p:nvPr/>
          </p:nvGrpSpPr>
          <p:grpSpPr bwMode="auto">
            <a:xfrm>
              <a:off x="4205692" y="4131221"/>
              <a:ext cx="222656" cy="222656"/>
              <a:chOff x="5665775" y="3042960"/>
              <a:chExt cx="222656" cy="222656"/>
            </a:xfrm>
          </p:grpSpPr>
          <p:sp>
            <p:nvSpPr>
              <p:cNvPr id="27" name="Oval 26"/>
              <p:cNvSpPr/>
              <p:nvPr/>
            </p:nvSpPr>
            <p:spPr bwMode="auto">
              <a:xfrm>
                <a:off x="5665963" y="3043454"/>
                <a:ext cx="222187" cy="2222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8" name="Straight Connector 27"/>
              <p:cNvCxnSpPr/>
              <p:nvPr/>
            </p:nvCxnSpPr>
            <p:spPr bwMode="auto">
              <a:xfrm>
                <a:off x="5699292" y="3076784"/>
                <a:ext cx="155531" cy="1555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rot="16200000">
                <a:off x="5702459" y="3079965"/>
                <a:ext cx="157131" cy="1571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9404" name="Group 29"/>
            <p:cNvGrpSpPr>
              <a:grpSpLocks/>
            </p:cNvGrpSpPr>
            <p:nvPr/>
          </p:nvGrpSpPr>
          <p:grpSpPr bwMode="auto">
            <a:xfrm>
              <a:off x="4209644" y="4629974"/>
              <a:ext cx="222656" cy="222656"/>
              <a:chOff x="5665775" y="3042960"/>
              <a:chExt cx="222656" cy="222656"/>
            </a:xfrm>
          </p:grpSpPr>
          <p:sp>
            <p:nvSpPr>
              <p:cNvPr id="31" name="Oval 30"/>
              <p:cNvSpPr/>
              <p:nvPr/>
            </p:nvSpPr>
            <p:spPr bwMode="auto">
              <a:xfrm>
                <a:off x="5665185" y="3043074"/>
                <a:ext cx="223775" cy="2222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32" name="Straight Connector 31"/>
              <p:cNvCxnSpPr/>
              <p:nvPr/>
            </p:nvCxnSpPr>
            <p:spPr bwMode="auto">
              <a:xfrm>
                <a:off x="5698514" y="3076404"/>
                <a:ext cx="157118" cy="1555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p:cNvCxnSpPr/>
              <p:nvPr/>
            </p:nvCxnSpPr>
            <p:spPr bwMode="auto">
              <a:xfrm rot="16200000">
                <a:off x="5702475" y="3078792"/>
                <a:ext cx="157131" cy="15870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9405" name="TextBox 33"/>
            <p:cNvSpPr txBox="1">
              <a:spLocks noChangeArrowheads="1"/>
            </p:cNvSpPr>
            <p:nvPr/>
          </p:nvSpPr>
          <p:spPr bwMode="auto">
            <a:xfrm>
              <a:off x="3488534" y="3496518"/>
              <a:ext cx="389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K </a:t>
              </a:r>
            </a:p>
          </p:txBody>
        </p:sp>
        <p:cxnSp>
          <p:nvCxnSpPr>
            <p:cNvPr id="36" name="Straight Arrow Connector 35"/>
            <p:cNvCxnSpPr/>
            <p:nvPr/>
          </p:nvCxnSpPr>
          <p:spPr bwMode="auto">
            <a:xfrm>
              <a:off x="4643905" y="5187186"/>
              <a:ext cx="12283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Arrow Connector 36"/>
            <p:cNvCxnSpPr/>
            <p:nvPr/>
          </p:nvCxnSpPr>
          <p:spPr bwMode="auto">
            <a:xfrm rot="16200000">
              <a:off x="4020146" y="4588821"/>
              <a:ext cx="122847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9408" name="TextBox 37"/>
            <p:cNvSpPr txBox="1">
              <a:spLocks noChangeArrowheads="1"/>
            </p:cNvSpPr>
            <p:nvPr/>
          </p:nvSpPr>
          <p:spPr bwMode="auto">
            <a:xfrm>
              <a:off x="5892399" y="496835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59409" name="TextBox 38"/>
            <p:cNvSpPr txBox="1">
              <a:spLocks noChangeArrowheads="1"/>
            </p:cNvSpPr>
            <p:nvPr/>
          </p:nvSpPr>
          <p:spPr bwMode="auto">
            <a:xfrm>
              <a:off x="4659282" y="454350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z</a:t>
              </a:r>
            </a:p>
          </p:txBody>
        </p:sp>
        <p:graphicFrame>
          <p:nvGraphicFramePr>
            <p:cNvPr id="59410" name="Object 39"/>
            <p:cNvGraphicFramePr>
              <a:graphicFrameLocks noChangeAspect="1"/>
            </p:cNvGraphicFramePr>
            <p:nvPr/>
          </p:nvGraphicFramePr>
          <p:xfrm>
            <a:off x="3758011" y="3343893"/>
            <a:ext cx="464516" cy="743226"/>
          </p:xfrm>
          <a:graphic>
            <a:graphicData uri="http://schemas.openxmlformats.org/presentationml/2006/ole">
              <mc:AlternateContent xmlns:mc="http://schemas.openxmlformats.org/markup-compatibility/2006">
                <mc:Choice xmlns:v="urn:schemas-microsoft-com:vml" Requires="v">
                  <p:oleObj spid="_x0000_s496642" name="Equation" r:id="rId4" imgW="127000" imgH="203200" progId="Equation.3">
                    <p:embed/>
                  </p:oleObj>
                </mc:Choice>
                <mc:Fallback>
                  <p:oleObj name="Equation" r:id="rId4" imgW="1270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8011" y="3343893"/>
                          <a:ext cx="464516" cy="74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9395" name="Group 3"/>
          <p:cNvGrpSpPr>
            <a:grpSpLocks/>
          </p:cNvGrpSpPr>
          <p:nvPr/>
        </p:nvGrpSpPr>
        <p:grpSpPr bwMode="auto">
          <a:xfrm>
            <a:off x="7434263" y="2713038"/>
            <a:ext cx="1228725" cy="547687"/>
            <a:chOff x="4985215" y="2754013"/>
            <a:chExt cx="1228821" cy="548553"/>
          </a:xfrm>
        </p:grpSpPr>
        <p:cxnSp>
          <p:nvCxnSpPr>
            <p:cNvPr id="35" name="Straight Arrow Connector 34"/>
            <p:cNvCxnSpPr/>
            <p:nvPr/>
          </p:nvCxnSpPr>
          <p:spPr bwMode="auto">
            <a:xfrm>
              <a:off x="4985215" y="3302566"/>
              <a:ext cx="1228821" cy="0"/>
            </a:xfrm>
            <a:prstGeom prst="straightConnector1">
              <a:avLst/>
            </a:prstGeom>
            <a:solidFill>
              <a:schemeClr val="accent1"/>
            </a:solidFill>
            <a:ln w="635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9398" name="TextBox 40"/>
            <p:cNvSpPr txBox="1">
              <a:spLocks noChangeArrowheads="1"/>
            </p:cNvSpPr>
            <p:nvPr/>
          </p:nvSpPr>
          <p:spPr bwMode="auto">
            <a:xfrm>
              <a:off x="5269568" y="2754013"/>
              <a:ext cx="504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B</a:t>
              </a:r>
              <a:r>
                <a:rPr lang="en-US" baseline="-25000"/>
                <a:t>0</a:t>
              </a:r>
            </a:p>
          </p:txBody>
        </p:sp>
      </p:grpSp>
      <p:sp>
        <p:nvSpPr>
          <p:cNvPr id="59396" name="TextBox 4"/>
          <p:cNvSpPr txBox="1">
            <a:spLocks noChangeArrowheads="1"/>
          </p:cNvSpPr>
          <p:nvPr/>
        </p:nvSpPr>
        <p:spPr bwMode="auto">
          <a:xfrm>
            <a:off x="1006475" y="2341563"/>
            <a:ext cx="28384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Tx/>
              <a:buAutoNum type="alphaUcParenR"/>
            </a:pPr>
            <a:r>
              <a:rPr lang="en-US"/>
              <a:t>+x direction</a:t>
            </a:r>
          </a:p>
          <a:p>
            <a:pPr>
              <a:buFontTx/>
              <a:buAutoNum type="alphaUcParenR"/>
            </a:pPr>
            <a:r>
              <a:rPr lang="en-US"/>
              <a:t>-x direction</a:t>
            </a:r>
          </a:p>
          <a:p>
            <a:pPr>
              <a:buFontTx/>
              <a:buAutoNum type="alphaUcParenR"/>
            </a:pPr>
            <a:r>
              <a:rPr lang="en-US"/>
              <a:t>+z direction</a:t>
            </a:r>
          </a:p>
          <a:p>
            <a:pPr>
              <a:buFontTx/>
              <a:buAutoNum type="alphaUcParenR"/>
            </a:pPr>
            <a:r>
              <a:rPr lang="en-US"/>
              <a:t>-z direction</a:t>
            </a:r>
          </a:p>
          <a:p>
            <a:pPr>
              <a:buFontTx/>
              <a:buAutoNum type="alphaUcParenR"/>
            </a:pPr>
            <a:r>
              <a:rPr lang="en-US"/>
              <a:t>Something else!</a:t>
            </a:r>
          </a:p>
        </p:txBody>
      </p:sp>
    </p:spTree>
    <p:extLst>
      <p:ext uri="{BB962C8B-B14F-4D97-AF65-F5344CB8AC3E}">
        <p14:creationId xmlns:p14="http://schemas.microsoft.com/office/powerpoint/2010/main" val="23047474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AutoShape 3"/>
          <p:cNvSpPr>
            <a:spLocks noChangeArrowheads="1"/>
          </p:cNvSpPr>
          <p:nvPr/>
        </p:nvSpPr>
        <p:spPr bwMode="auto">
          <a:xfrm>
            <a:off x="1457325" y="2187575"/>
            <a:ext cx="6391275" cy="1395413"/>
          </a:xfrm>
          <a:prstGeom prst="parallelogram">
            <a:avLst>
              <a:gd name="adj" fmla="val 114505"/>
            </a:avLst>
          </a:prstGeom>
          <a:solidFill>
            <a:schemeClr val="accent1"/>
          </a:solidFill>
          <a:ln w="9525">
            <a:solidFill>
              <a:schemeClr val="tx1"/>
            </a:solidFill>
            <a:miter lim="800000"/>
            <a:headEnd/>
            <a:tailEnd/>
          </a:ln>
        </p:spPr>
        <p:txBody>
          <a:bodyPr wrap="none" anchor="ctr"/>
          <a:lstStyle/>
          <a:p>
            <a:endParaRPr lang="en-US"/>
          </a:p>
        </p:txBody>
      </p:sp>
      <p:sp>
        <p:nvSpPr>
          <p:cNvPr id="194562" name="Rectangle 4"/>
          <p:cNvSpPr>
            <a:spLocks noGrp="1" noChangeArrowheads="1"/>
          </p:cNvSpPr>
          <p:nvPr>
            <p:ph type="title" idx="4294967295"/>
          </p:nvPr>
        </p:nvSpPr>
        <p:spPr>
          <a:xfrm>
            <a:off x="933450" y="754063"/>
            <a:ext cx="7772400" cy="1143000"/>
          </a:xfrm>
        </p:spPr>
        <p:txBody>
          <a:bodyPr/>
          <a:lstStyle/>
          <a:p>
            <a:pPr algn="l"/>
            <a:r>
              <a:rPr lang="en-US" sz="3200">
                <a:latin typeface="Arial" charset="0"/>
                <a:ea typeface="ヒラギノ角ゴ Pro W3" charset="0"/>
                <a:cs typeface="ヒラギノ角ゴ Pro W3" charset="0"/>
              </a:rPr>
              <a:t>In general, which of the following are continuous as you move past a boundary?</a:t>
            </a:r>
            <a:endParaRPr lang="en-US">
              <a:latin typeface="Arial" charset="0"/>
              <a:ea typeface="ヒラギノ角ゴ Pro W3" charset="0"/>
              <a:cs typeface="ヒラギノ角ゴ Pro W3" charset="0"/>
            </a:endParaRPr>
          </a:p>
        </p:txBody>
      </p:sp>
      <p:sp>
        <p:nvSpPr>
          <p:cNvPr id="194563" name="Rectangle 7"/>
          <p:cNvSpPr>
            <a:spLocks noChangeArrowheads="1"/>
          </p:cNvSpPr>
          <p:nvPr/>
        </p:nvSpPr>
        <p:spPr bwMode="auto">
          <a:xfrm>
            <a:off x="41275" y="123825"/>
            <a:ext cx="677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5.28b</a:t>
            </a:r>
          </a:p>
        </p:txBody>
      </p:sp>
      <p:sp>
        <p:nvSpPr>
          <p:cNvPr id="194564" name="Text Box 8"/>
          <p:cNvSpPr txBox="1">
            <a:spLocks noChangeArrowheads="1"/>
          </p:cNvSpPr>
          <p:nvPr/>
        </p:nvSpPr>
        <p:spPr bwMode="auto">
          <a:xfrm>
            <a:off x="677863" y="3867150"/>
            <a:ext cx="80740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buFont typeface="Arial" charset="0"/>
              <a:buNone/>
            </a:pPr>
            <a:r>
              <a:rPr lang="en-US" sz="3600" b="0">
                <a:solidFill>
                  <a:schemeClr val="tx2"/>
                </a:solidFill>
              </a:rPr>
              <a:t>A)  </a:t>
            </a:r>
            <a:r>
              <a:rPr lang="en-US" sz="3600">
                <a:solidFill>
                  <a:schemeClr val="tx2"/>
                </a:solidFill>
              </a:rPr>
              <a:t>A</a:t>
            </a:r>
            <a:r>
              <a:rPr lang="en-US" sz="3600" b="0">
                <a:solidFill>
                  <a:schemeClr val="tx2"/>
                </a:solidFill>
              </a:rPr>
              <a:t>        B) Not all of </a:t>
            </a:r>
            <a:r>
              <a:rPr lang="en-US" sz="3600">
                <a:solidFill>
                  <a:schemeClr val="tx2"/>
                </a:solidFill>
              </a:rPr>
              <a:t>A</a:t>
            </a:r>
            <a:r>
              <a:rPr lang="en-US" sz="3600" b="0">
                <a:solidFill>
                  <a:schemeClr val="tx2"/>
                </a:solidFill>
              </a:rPr>
              <a:t>, just A</a:t>
            </a:r>
            <a:r>
              <a:rPr lang="en-US" sz="3600" b="0" baseline="-25000">
                <a:solidFill>
                  <a:schemeClr val="tx2"/>
                </a:solidFill>
              </a:rPr>
              <a:t>perp</a:t>
            </a:r>
            <a:endParaRPr lang="en-US" sz="3600" b="0">
              <a:solidFill>
                <a:schemeClr val="tx2"/>
              </a:solidFill>
            </a:endParaRPr>
          </a:p>
          <a:p>
            <a:pPr>
              <a:spcBef>
                <a:spcPct val="50000"/>
              </a:spcBef>
              <a:buFont typeface="Arial" charset="0"/>
              <a:buNone/>
            </a:pPr>
            <a:r>
              <a:rPr lang="en-US" sz="3600" b="0">
                <a:solidFill>
                  <a:schemeClr val="tx2"/>
                </a:solidFill>
              </a:rPr>
              <a:t>C) Not all of </a:t>
            </a:r>
            <a:r>
              <a:rPr lang="en-US" sz="3600">
                <a:solidFill>
                  <a:schemeClr val="tx2"/>
                </a:solidFill>
              </a:rPr>
              <a:t>A</a:t>
            </a:r>
            <a:r>
              <a:rPr lang="en-US" sz="3600" b="0">
                <a:solidFill>
                  <a:schemeClr val="tx2"/>
                </a:solidFill>
              </a:rPr>
              <a:t>, just A</a:t>
            </a:r>
            <a:r>
              <a:rPr lang="en-US" sz="3600" b="0" baseline="-25000">
                <a:solidFill>
                  <a:schemeClr val="tx2"/>
                </a:solidFill>
              </a:rPr>
              <a:t>//</a:t>
            </a:r>
          </a:p>
          <a:p>
            <a:pPr>
              <a:spcBef>
                <a:spcPct val="50000"/>
              </a:spcBef>
              <a:buFont typeface="Arial" charset="0"/>
              <a:buNone/>
            </a:pPr>
            <a:r>
              <a:rPr lang="en-US" sz="3600" b="0">
                <a:solidFill>
                  <a:schemeClr val="tx2"/>
                </a:solidFill>
              </a:rPr>
              <a:t> D) Nothing is guaranteed to be continuous regarding </a:t>
            </a:r>
            <a:r>
              <a:rPr lang="en-US" sz="3600">
                <a:solidFill>
                  <a:schemeClr val="tx2"/>
                </a:solidFill>
              </a:rPr>
              <a:t>A</a:t>
            </a:r>
            <a:endParaRPr lang="en-US" sz="3600" b="0">
              <a:solidFill>
                <a:schemeClr val="tx2"/>
              </a:solidFill>
            </a:endParaRPr>
          </a:p>
        </p:txBody>
      </p:sp>
    </p:spTree>
    <p:extLst>
      <p:ext uri="{BB962C8B-B14F-4D97-AF65-F5344CB8AC3E}">
        <p14:creationId xmlns:p14="http://schemas.microsoft.com/office/powerpoint/2010/main" val="80986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609600" y="762000"/>
            <a:ext cx="8305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37931725" indent="-37474525" defTabSz="457200">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a:ea typeface="ＭＳ Ｐゴシック" charset="0"/>
                <a:cs typeface="ＭＳ Ｐゴシック" charset="0"/>
              </a:rPr>
              <a:t>Amperian loop analysis:</a:t>
            </a:r>
          </a:p>
          <a:p>
            <a:pPr eaLnBrk="1" hangingPunct="1"/>
            <a:endParaRPr lang="en-US" b="0">
              <a:ea typeface="ＭＳ Ｐゴシック" charset="0"/>
              <a:cs typeface="ＭＳ Ｐゴシック" charset="0"/>
            </a:endParaRPr>
          </a:p>
          <a:p>
            <a:pPr eaLnBrk="1" hangingPunct="1"/>
            <a:r>
              <a:rPr lang="en-US" b="0">
                <a:ea typeface="ＭＳ Ｐゴシック" charset="0"/>
                <a:cs typeface="ＭＳ Ｐゴシック" charset="0"/>
              </a:rPr>
              <a:t>Consider the infinite uniform current sheet </a:t>
            </a:r>
            <a:r>
              <a:rPr lang="en-US">
                <a:ea typeface="ＭＳ Ｐゴシック" charset="0"/>
                <a:cs typeface="ＭＳ Ｐゴシック" charset="0"/>
              </a:rPr>
              <a:t>K</a:t>
            </a:r>
            <a:r>
              <a:rPr lang="en-US" b="0">
                <a:ea typeface="ＭＳ Ｐゴシック" charset="0"/>
                <a:cs typeface="ＭＳ Ｐゴシック" charset="0"/>
              </a:rPr>
              <a:t> flowing in the x direction.</a:t>
            </a:r>
          </a:p>
          <a:p>
            <a:pPr eaLnBrk="1" hangingPunct="1"/>
            <a:endParaRPr lang="en-US" b="0">
              <a:ea typeface="ＭＳ Ｐゴシック" charset="0"/>
              <a:cs typeface="ＭＳ Ｐゴシック" charset="0"/>
            </a:endParaRPr>
          </a:p>
          <a:p>
            <a:pPr eaLnBrk="1" hangingPunct="1"/>
            <a:r>
              <a:rPr lang="en-US" b="0">
                <a:ea typeface="ＭＳ Ｐゴシック" charset="0"/>
                <a:cs typeface="ＭＳ Ｐゴシック" charset="0"/>
              </a:rPr>
              <a:t>I. Which variables (x, y, z) can B depend on?</a:t>
            </a:r>
          </a:p>
          <a:p>
            <a:pPr eaLnBrk="1" hangingPunct="1"/>
            <a:r>
              <a:rPr lang="en-US" b="0">
                <a:ea typeface="ＭＳ Ｐゴシック" charset="0"/>
                <a:cs typeface="ＭＳ Ｐゴシック" charset="0"/>
              </a:rPr>
              <a:t>II. Which vector components (B</a:t>
            </a:r>
            <a:r>
              <a:rPr lang="en-US" b="0" baseline="-25000">
                <a:ea typeface="ＭＳ Ｐゴシック" charset="0"/>
                <a:cs typeface="ＭＳ Ｐゴシック" charset="0"/>
              </a:rPr>
              <a:t>x</a:t>
            </a:r>
            <a:r>
              <a:rPr lang="en-US" b="0">
                <a:ea typeface="ＭＳ Ｐゴシック" charset="0"/>
                <a:cs typeface="ＭＳ Ｐゴシック" charset="0"/>
              </a:rPr>
              <a:t>, B</a:t>
            </a:r>
            <a:r>
              <a:rPr lang="en-US" b="0" baseline="-25000">
                <a:ea typeface="ＭＳ Ｐゴシック" charset="0"/>
                <a:cs typeface="ＭＳ Ｐゴシック" charset="0"/>
              </a:rPr>
              <a:t>y</a:t>
            </a:r>
            <a:r>
              <a:rPr lang="en-US" b="0">
                <a:ea typeface="ＭＳ Ｐゴシック" charset="0"/>
                <a:cs typeface="ＭＳ Ｐゴシック" charset="0"/>
              </a:rPr>
              <a:t>, B</a:t>
            </a:r>
            <a:r>
              <a:rPr lang="en-US" b="0" baseline="-25000">
                <a:ea typeface="ＭＳ Ｐゴシック" charset="0"/>
                <a:cs typeface="ＭＳ Ｐゴシック" charset="0"/>
              </a:rPr>
              <a:t>z</a:t>
            </a:r>
            <a:r>
              <a:rPr lang="en-US" b="0">
                <a:ea typeface="ＭＳ Ｐゴシック" charset="0"/>
                <a:cs typeface="ＭＳ Ｐゴシック" charset="0"/>
              </a:rPr>
              <a:t>) can be non-zero?</a:t>
            </a:r>
          </a:p>
          <a:p>
            <a:pPr eaLnBrk="1" hangingPunct="1"/>
            <a:r>
              <a:rPr lang="en-US" b="0" i="1">
                <a:ea typeface="ＭＳ Ｐゴシック" charset="0"/>
                <a:cs typeface="ＭＳ Ｐゴシック" charset="0"/>
              </a:rPr>
              <a:t>Give your reasoning for each variable and component.</a:t>
            </a:r>
          </a:p>
          <a:p>
            <a:pPr eaLnBrk="1" hangingPunct="1"/>
            <a:endParaRPr lang="en-US" b="0">
              <a:ea typeface="ＭＳ Ｐゴシック" charset="0"/>
              <a:cs typeface="ＭＳ Ｐゴシック" charset="0"/>
            </a:endParaRPr>
          </a:p>
          <a:p>
            <a:pPr eaLnBrk="1" hangingPunct="1"/>
            <a:r>
              <a:rPr lang="en-US" b="0">
                <a:ea typeface="ＭＳ Ｐゴシック" charset="0"/>
                <a:cs typeface="ＭＳ Ｐゴシック" charset="0"/>
              </a:rPr>
              <a:t>III. What loop would you use to find </a:t>
            </a:r>
            <a:r>
              <a:rPr lang="en-US">
                <a:ea typeface="ＭＳ Ｐゴシック" charset="0"/>
                <a:cs typeface="ＭＳ Ｐゴシック" charset="0"/>
              </a:rPr>
              <a:t>B</a:t>
            </a:r>
            <a:r>
              <a:rPr lang="en-US" b="0">
                <a:ea typeface="ＭＳ Ｐゴシック" charset="0"/>
                <a:cs typeface="ＭＳ Ｐゴシック" charset="0"/>
              </a:rPr>
              <a:t>? Why?</a:t>
            </a:r>
          </a:p>
        </p:txBody>
      </p:sp>
    </p:spTree>
    <p:extLst>
      <p:ext uri="{BB962C8B-B14F-4D97-AF65-F5344CB8AC3E}">
        <p14:creationId xmlns:p14="http://schemas.microsoft.com/office/powerpoint/2010/main" val="2892497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6773863" y="852488"/>
            <a:ext cx="1492250" cy="1403350"/>
            <a:chOff x="3581" y="765"/>
            <a:chExt cx="940" cy="884"/>
          </a:xfrm>
        </p:grpSpPr>
        <p:sp>
          <p:nvSpPr>
            <p:cNvPr id="82947" name="AutoShape 3"/>
            <p:cNvSpPr>
              <a:spLocks noChangeArrowheads="1"/>
            </p:cNvSpPr>
            <p:nvPr/>
          </p:nvSpPr>
          <p:spPr bwMode="auto">
            <a:xfrm>
              <a:off x="3766" y="1439"/>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48" name="AutoShape 4"/>
            <p:cNvSpPr>
              <a:spLocks noChangeArrowheads="1"/>
            </p:cNvSpPr>
            <p:nvPr/>
          </p:nvSpPr>
          <p:spPr bwMode="auto">
            <a:xfrm>
              <a:off x="3764" y="1320"/>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49" name="AutoShape 5"/>
            <p:cNvSpPr>
              <a:spLocks noChangeArrowheads="1"/>
            </p:cNvSpPr>
            <p:nvPr/>
          </p:nvSpPr>
          <p:spPr bwMode="auto">
            <a:xfrm>
              <a:off x="3888" y="1436"/>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0" name="AutoShape 6"/>
            <p:cNvSpPr>
              <a:spLocks noChangeArrowheads="1"/>
            </p:cNvSpPr>
            <p:nvPr/>
          </p:nvSpPr>
          <p:spPr bwMode="auto">
            <a:xfrm>
              <a:off x="3604" y="1480"/>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1" name="AutoShape 7"/>
            <p:cNvSpPr>
              <a:spLocks noChangeArrowheads="1"/>
            </p:cNvSpPr>
            <p:nvPr/>
          </p:nvSpPr>
          <p:spPr bwMode="auto">
            <a:xfrm>
              <a:off x="3725" y="1480"/>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2" name="AutoShape 8"/>
            <p:cNvSpPr>
              <a:spLocks noChangeArrowheads="1"/>
            </p:cNvSpPr>
            <p:nvPr/>
          </p:nvSpPr>
          <p:spPr bwMode="auto">
            <a:xfrm>
              <a:off x="3603" y="1363"/>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3" name="AutoShape 9"/>
            <p:cNvSpPr>
              <a:spLocks noChangeArrowheads="1"/>
            </p:cNvSpPr>
            <p:nvPr/>
          </p:nvSpPr>
          <p:spPr bwMode="auto">
            <a:xfrm>
              <a:off x="3720" y="1364"/>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4" name="AutoShape 10"/>
            <p:cNvSpPr>
              <a:spLocks noChangeArrowheads="1"/>
            </p:cNvSpPr>
            <p:nvPr/>
          </p:nvSpPr>
          <p:spPr bwMode="auto">
            <a:xfrm>
              <a:off x="3844" y="1480"/>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5" name="AutoShape 11"/>
            <p:cNvSpPr>
              <a:spLocks noChangeArrowheads="1"/>
            </p:cNvSpPr>
            <p:nvPr/>
          </p:nvSpPr>
          <p:spPr bwMode="auto">
            <a:xfrm>
              <a:off x="3604" y="1248"/>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6" name="AutoShape 12"/>
            <p:cNvSpPr>
              <a:spLocks noChangeArrowheads="1"/>
            </p:cNvSpPr>
            <p:nvPr/>
          </p:nvSpPr>
          <p:spPr bwMode="auto">
            <a:xfrm>
              <a:off x="3581" y="765"/>
              <a:ext cx="940" cy="884"/>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grpSp>
      <p:sp>
        <p:nvSpPr>
          <p:cNvPr id="82957" name="Text Box 13"/>
          <p:cNvSpPr txBox="1">
            <a:spLocks noChangeArrowheads="1"/>
          </p:cNvSpPr>
          <p:nvPr/>
        </p:nvSpPr>
        <p:spPr bwMode="auto">
          <a:xfrm>
            <a:off x="657225" y="1073150"/>
            <a:ext cx="5837238"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r>
              <a:rPr lang="en-US" b="0">
                <a:latin typeface="Times New Roman" charset="0"/>
              </a:rPr>
              <a:t>A large cube of volume V is made up of many smaller cubes. Each smaller cube (labeled with index i) has volume v</a:t>
            </a:r>
            <a:r>
              <a:rPr lang="en-US" b="0" baseline="-25000">
                <a:latin typeface="Times New Roman" charset="0"/>
              </a:rPr>
              <a:t>i</a:t>
            </a:r>
            <a:r>
              <a:rPr lang="en-US" b="0">
                <a:latin typeface="Times New Roman" charset="0"/>
              </a:rPr>
              <a:t>, so that</a:t>
            </a:r>
          </a:p>
        </p:txBody>
      </p:sp>
      <p:graphicFrame>
        <p:nvGraphicFramePr>
          <p:cNvPr id="82958" name="Object 13"/>
          <p:cNvGraphicFramePr>
            <a:graphicFrameLocks noGrp="1" noChangeAspect="1"/>
          </p:cNvGraphicFramePr>
          <p:nvPr>
            <p:ph sz="quarter" idx="1"/>
          </p:nvPr>
        </p:nvGraphicFramePr>
        <p:xfrm>
          <a:off x="4505325" y="2160588"/>
          <a:ext cx="1258888" cy="639762"/>
        </p:xfrm>
        <a:graphic>
          <a:graphicData uri="http://schemas.openxmlformats.org/presentationml/2006/ole">
            <mc:AlternateContent xmlns:mc="http://schemas.openxmlformats.org/markup-compatibility/2006">
              <mc:Choice xmlns:v="urn:schemas-microsoft-com:vml" Requires="v">
                <p:oleObj spid="_x0000_s488462" name="Equation" r:id="rId4" imgW="647640" imgH="342720" progId="Equation.DSMT4">
                  <p:embed/>
                </p:oleObj>
              </mc:Choice>
              <mc:Fallback>
                <p:oleObj name="Equation" r:id="rId4" imgW="647640" imgH="342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325" y="2160588"/>
                        <a:ext cx="125888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59" name="Object 13"/>
          <p:cNvGraphicFramePr>
            <a:graphicFrameLocks noGrp="1" noChangeAspect="1"/>
          </p:cNvGraphicFramePr>
          <p:nvPr>
            <p:ph sz="quarter" idx="2"/>
            <p:extLst>
              <p:ext uri="{D42A27DB-BD31-4B8C-83A1-F6EECF244321}">
                <p14:modId xmlns:p14="http://schemas.microsoft.com/office/powerpoint/2010/main" val="1466323899"/>
              </p:ext>
            </p:extLst>
          </p:nvPr>
        </p:nvGraphicFramePr>
        <p:xfrm>
          <a:off x="6540500" y="2795588"/>
          <a:ext cx="993775" cy="758825"/>
        </p:xfrm>
        <a:graphic>
          <a:graphicData uri="http://schemas.openxmlformats.org/presentationml/2006/ole">
            <mc:AlternateContent xmlns:mc="http://schemas.openxmlformats.org/markup-compatibility/2006">
              <mc:Choice xmlns:v="urn:schemas-microsoft-com:vml" Requires="v">
                <p:oleObj spid="_x0000_s488463" name="Equation" r:id="rId6" imgW="482600" imgH="368300" progId="Equation.3">
                  <p:embed/>
                </p:oleObj>
              </mc:Choice>
              <mc:Fallback>
                <p:oleObj name="Equation" r:id="rId6" imgW="482600" imgH="368300" progId="Equation.3">
                  <p:embed/>
                  <p:pic>
                    <p:nvPicPr>
                      <p:cNvPr id="0" name=""/>
                      <p:cNvPicPr>
                        <a:picLocks noChangeAspect="1" noChangeArrowheads="1"/>
                      </p:cNvPicPr>
                      <p:nvPr/>
                    </p:nvPicPr>
                    <p:blipFill>
                      <a:blip r:embed="rId7"/>
                      <a:srcRect/>
                      <a:stretch>
                        <a:fillRect/>
                      </a:stretch>
                    </p:blipFill>
                    <p:spPr bwMode="auto">
                      <a:xfrm>
                        <a:off x="6540500" y="2795588"/>
                        <a:ext cx="99377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60" name="Object 13"/>
          <p:cNvGraphicFramePr>
            <a:graphicFrameLocks noGrp="1" noChangeAspect="1"/>
          </p:cNvGraphicFramePr>
          <p:nvPr>
            <p:ph sz="quarter" idx="3"/>
            <p:extLst>
              <p:ext uri="{D42A27DB-BD31-4B8C-83A1-F6EECF244321}">
                <p14:modId xmlns:p14="http://schemas.microsoft.com/office/powerpoint/2010/main" val="211068161"/>
              </p:ext>
            </p:extLst>
          </p:nvPr>
        </p:nvGraphicFramePr>
        <p:xfrm>
          <a:off x="1922463" y="4429125"/>
          <a:ext cx="3065462" cy="931863"/>
        </p:xfrm>
        <a:graphic>
          <a:graphicData uri="http://schemas.openxmlformats.org/presentationml/2006/ole">
            <mc:AlternateContent xmlns:mc="http://schemas.openxmlformats.org/markup-compatibility/2006">
              <mc:Choice xmlns:v="urn:schemas-microsoft-com:vml" Requires="v">
                <p:oleObj spid="_x0000_s488464" name="Equation" r:id="rId8" imgW="1587500" imgH="482600" progId="Equation.3">
                  <p:embed/>
                </p:oleObj>
              </mc:Choice>
              <mc:Fallback>
                <p:oleObj name="Equation" r:id="rId8" imgW="1587500" imgH="482600" progId="Equation.3">
                  <p:embed/>
                  <p:pic>
                    <p:nvPicPr>
                      <p:cNvPr id="0" name=""/>
                      <p:cNvPicPr>
                        <a:picLocks noChangeAspect="1" noChangeArrowheads="1"/>
                      </p:cNvPicPr>
                      <p:nvPr/>
                    </p:nvPicPr>
                    <p:blipFill>
                      <a:blip r:embed="rId9"/>
                      <a:srcRect/>
                      <a:stretch>
                        <a:fillRect/>
                      </a:stretch>
                    </p:blipFill>
                    <p:spPr bwMode="auto">
                      <a:xfrm>
                        <a:off x="1922463" y="4429125"/>
                        <a:ext cx="3065462"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61" name="Text Box 17"/>
          <p:cNvSpPr txBox="1">
            <a:spLocks noChangeArrowheads="1"/>
          </p:cNvSpPr>
          <p:nvPr/>
        </p:nvSpPr>
        <p:spPr bwMode="auto">
          <a:xfrm>
            <a:off x="420688" y="2709863"/>
            <a:ext cx="610235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r>
              <a:rPr lang="en-US" b="0">
                <a:latin typeface="Times New Roman" charset="0"/>
              </a:rPr>
              <a:t>The flux of the vector field </a:t>
            </a:r>
            <a:r>
              <a:rPr lang="en-US">
                <a:latin typeface="Times New Roman" charset="0"/>
              </a:rPr>
              <a:t>F</a:t>
            </a:r>
            <a:r>
              <a:rPr lang="en-US" b="0">
                <a:latin typeface="Times New Roman" charset="0"/>
              </a:rPr>
              <a:t> over small cube i is</a:t>
            </a:r>
          </a:p>
          <a:p>
            <a:pPr eaLnBrk="1" hangingPunct="1"/>
            <a:endParaRPr lang="en-US" b="0">
              <a:latin typeface="Times New Roman" charset="0"/>
            </a:endParaRPr>
          </a:p>
          <a:p>
            <a:pPr eaLnBrk="1" hangingPunct="1"/>
            <a:r>
              <a:rPr lang="en-US" b="0">
                <a:latin typeface="Times New Roman" charset="0"/>
              </a:rPr>
              <a:t>If we add up all the fluxes over all the little cubes </a:t>
            </a:r>
          </a:p>
          <a:p>
            <a:pPr eaLnBrk="1" hangingPunct="1"/>
            <a:r>
              <a:rPr lang="en-US" b="0">
                <a:latin typeface="Times New Roman" charset="0"/>
              </a:rPr>
              <a:t>will this equal the flux over the big cube</a:t>
            </a:r>
            <a:r>
              <a:rPr lang="en-US" sz="1800" b="0">
                <a:latin typeface="Times New Roman" charset="0"/>
              </a:rPr>
              <a:t> ?</a:t>
            </a:r>
          </a:p>
        </p:txBody>
      </p:sp>
      <p:sp>
        <p:nvSpPr>
          <p:cNvPr id="82962" name="Text Box 18"/>
          <p:cNvSpPr txBox="1">
            <a:spLocks noChangeArrowheads="1"/>
          </p:cNvSpPr>
          <p:nvPr/>
        </p:nvSpPr>
        <p:spPr bwMode="auto">
          <a:xfrm>
            <a:off x="1576388" y="5467350"/>
            <a:ext cx="45672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a:defRPr sz="2400" b="1">
                <a:solidFill>
                  <a:schemeClr val="tx1"/>
                </a:solidFill>
                <a:latin typeface="Arial" charset="0"/>
                <a:ea typeface="ヒラギノ角ゴ Pro W3" charset="0"/>
                <a:cs typeface="ヒラギノ角ゴ Pro W3" charset="0"/>
              </a:defRPr>
            </a:lvl1pPr>
            <a:lvl2pPr marL="800100" indent="-342900">
              <a:defRPr sz="2400" b="1">
                <a:solidFill>
                  <a:schemeClr val="tx1"/>
                </a:solidFill>
                <a:latin typeface="Arial" charset="0"/>
                <a:ea typeface="ヒラギノ角ゴ Pro W3" charset="0"/>
                <a:cs typeface="ヒラギノ角ゴ Pro W3" charset="0"/>
              </a:defRPr>
            </a:lvl2pPr>
            <a:lvl3pPr marL="1257300" indent="-342900">
              <a:defRPr sz="2400" b="1">
                <a:solidFill>
                  <a:schemeClr val="tx1"/>
                </a:solidFill>
                <a:latin typeface="Arial" charset="0"/>
                <a:ea typeface="ヒラギノ角ゴ Pro W3" charset="0"/>
                <a:cs typeface="ヒラギノ角ゴ Pro W3" charset="0"/>
              </a:defRPr>
            </a:lvl3pPr>
            <a:lvl4pPr marL="1714500" indent="-342900">
              <a:defRPr sz="2400" b="1">
                <a:solidFill>
                  <a:schemeClr val="tx1"/>
                </a:solidFill>
                <a:latin typeface="Arial" charset="0"/>
                <a:ea typeface="ヒラギノ角ゴ Pro W3" charset="0"/>
                <a:cs typeface="ヒラギノ角ゴ Pro W3" charset="0"/>
              </a:defRPr>
            </a:lvl4pPr>
            <a:lvl5pPr marL="2171700" indent="-342900">
              <a:defRPr sz="2400" b="1">
                <a:solidFill>
                  <a:schemeClr val="tx1"/>
                </a:solidFill>
                <a:latin typeface="Arial" charset="0"/>
                <a:ea typeface="ヒラギノ角ゴ Pro W3" charset="0"/>
                <a:cs typeface="ヒラギノ角ゴ Pro W3" charset="0"/>
              </a:defRPr>
            </a:lvl5pPr>
            <a:lvl6pPr marL="26289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30861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5433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40005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b="0">
                <a:latin typeface="Times New Roman" charset="0"/>
              </a:rPr>
              <a:t> Yes		B) No	</a:t>
            </a:r>
          </a:p>
          <a:p>
            <a:pPr eaLnBrk="1" hangingPunct="1"/>
            <a:r>
              <a:rPr lang="en-US" b="0">
                <a:latin typeface="Times New Roman" charset="0"/>
              </a:rPr>
              <a:t>C)  Depends on the vector field F</a:t>
            </a:r>
          </a:p>
        </p:txBody>
      </p:sp>
      <p:sp>
        <p:nvSpPr>
          <p:cNvPr id="82963" name="Text Box 19"/>
          <p:cNvSpPr txBox="1">
            <a:spLocks noChangeArrowheads="1"/>
          </p:cNvSpPr>
          <p:nvPr/>
        </p:nvSpPr>
        <p:spPr bwMode="auto">
          <a:xfrm>
            <a:off x="0" y="0"/>
            <a:ext cx="78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lang="en-US" sz="1800" b="0">
                <a:latin typeface="Times New Roman" charset="0"/>
              </a:rPr>
              <a:t>MD11-3</a:t>
            </a:r>
          </a:p>
        </p:txBody>
      </p:sp>
    </p:spTree>
    <p:extLst>
      <p:ext uri="{BB962C8B-B14F-4D97-AF65-F5344CB8AC3E}">
        <p14:creationId xmlns:p14="http://schemas.microsoft.com/office/powerpoint/2010/main" val="2995431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80898" name="Object 1024"/>
          <p:cNvGraphicFramePr>
            <a:graphicFrameLocks noGrp="1" noChangeAspect="1"/>
          </p:cNvGraphicFramePr>
          <p:nvPr>
            <p:ph idx="1"/>
          </p:nvPr>
        </p:nvGraphicFramePr>
        <p:xfrm>
          <a:off x="817563" y="1328738"/>
          <a:ext cx="4440237" cy="1185862"/>
        </p:xfrm>
        <a:graphic>
          <a:graphicData uri="http://schemas.openxmlformats.org/presentationml/2006/ole">
            <mc:AlternateContent xmlns:mc="http://schemas.openxmlformats.org/markup-compatibility/2006">
              <mc:Choice xmlns:v="urn:schemas-microsoft-com:vml" Requires="v">
                <p:oleObj spid="_x0000_s490502" name="Equation" r:id="rId4" imgW="1473120" imgH="393480" progId="Equation.3">
                  <p:embed/>
                </p:oleObj>
              </mc:Choice>
              <mc:Fallback>
                <p:oleObj name="Equation" r:id="rId4" imgW="14731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563" y="1328738"/>
                        <a:ext cx="4440237"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899" name="Text Box 3"/>
          <p:cNvSpPr txBox="1">
            <a:spLocks noChangeArrowheads="1"/>
          </p:cNvSpPr>
          <p:nvPr/>
        </p:nvSpPr>
        <p:spPr bwMode="auto">
          <a:xfrm>
            <a:off x="568325" y="331788"/>
            <a:ext cx="80073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r>
              <a:rPr lang="en-US" sz="2800">
                <a:latin typeface="Times New Roman" charset="0"/>
              </a:rPr>
              <a:t>Stoke's Theorem</a:t>
            </a:r>
            <a:r>
              <a:rPr lang="en-US" sz="2800" b="0">
                <a:latin typeface="Times New Roman" charset="0"/>
              </a:rPr>
              <a:t> says that for a surface S bounded by a perimeter </a:t>
            </a:r>
            <a:r>
              <a:rPr lang="en-US" sz="2800" b="0">
                <a:latin typeface="Script MT Bold" charset="0"/>
              </a:rPr>
              <a:t>L</a:t>
            </a:r>
            <a:r>
              <a:rPr lang="en-US" sz="2800" b="0">
                <a:latin typeface="Times New Roman" charset="0"/>
              </a:rPr>
              <a:t>, any vector field </a:t>
            </a:r>
            <a:r>
              <a:rPr lang="en-US" sz="2800">
                <a:latin typeface="Times New Roman" charset="0"/>
              </a:rPr>
              <a:t>B</a:t>
            </a:r>
            <a:r>
              <a:rPr lang="en-US" sz="2800" b="0">
                <a:latin typeface="Times New Roman" charset="0"/>
              </a:rPr>
              <a:t> obeys</a:t>
            </a:r>
          </a:p>
        </p:txBody>
      </p:sp>
      <p:sp>
        <p:nvSpPr>
          <p:cNvPr id="80900" name="Oval 4" descr="Wide upward diagonal"/>
          <p:cNvSpPr>
            <a:spLocks noChangeArrowheads="1"/>
          </p:cNvSpPr>
          <p:nvPr/>
        </p:nvSpPr>
        <p:spPr bwMode="auto">
          <a:xfrm rot="3178400">
            <a:off x="6604793" y="1031082"/>
            <a:ext cx="1363663" cy="1625600"/>
          </a:xfrm>
          <a:prstGeom prst="ellipse">
            <a:avLst/>
          </a:prstGeom>
          <a:pattFill prst="wdUpDiag">
            <a:fgClr>
              <a:schemeClr val="bg2"/>
            </a:fgClr>
            <a:bgClr>
              <a:schemeClr val="bg1"/>
            </a:bgClr>
          </a:patt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0901" name="Text Box 5"/>
          <p:cNvSpPr txBox="1">
            <a:spLocks noChangeArrowheads="1"/>
          </p:cNvSpPr>
          <p:nvPr/>
        </p:nvSpPr>
        <p:spPr bwMode="auto">
          <a:xfrm>
            <a:off x="7769225" y="2447925"/>
            <a:ext cx="2254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lang="en-US" sz="2800" b="0">
                <a:latin typeface="Script MT Bold" charset="0"/>
              </a:rPr>
              <a:t>L</a:t>
            </a:r>
          </a:p>
        </p:txBody>
      </p:sp>
      <p:sp>
        <p:nvSpPr>
          <p:cNvPr id="80902" name="Text Box 6"/>
          <p:cNvSpPr txBox="1">
            <a:spLocks noChangeArrowheads="1"/>
          </p:cNvSpPr>
          <p:nvPr/>
        </p:nvSpPr>
        <p:spPr bwMode="auto">
          <a:xfrm>
            <a:off x="7188200" y="1643063"/>
            <a:ext cx="1984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lang="en-US" sz="2800">
                <a:latin typeface="Times New Roman" charset="0"/>
              </a:rPr>
              <a:t>S</a:t>
            </a:r>
          </a:p>
        </p:txBody>
      </p:sp>
      <p:sp>
        <p:nvSpPr>
          <p:cNvPr id="80903" name="Line 7"/>
          <p:cNvSpPr>
            <a:spLocks noChangeShapeType="1"/>
          </p:cNvSpPr>
          <p:nvPr/>
        </p:nvSpPr>
        <p:spPr bwMode="auto">
          <a:xfrm flipV="1">
            <a:off x="7737475" y="2263775"/>
            <a:ext cx="101600" cy="101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0904" name="Line 8"/>
          <p:cNvSpPr>
            <a:spLocks noChangeShapeType="1"/>
          </p:cNvSpPr>
          <p:nvPr/>
        </p:nvSpPr>
        <p:spPr bwMode="auto">
          <a:xfrm flipH="1">
            <a:off x="6675438" y="1406525"/>
            <a:ext cx="73025" cy="101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grpSp>
        <p:nvGrpSpPr>
          <p:cNvPr id="80905" name="Group 9"/>
          <p:cNvGrpSpPr>
            <a:grpSpLocks/>
          </p:cNvGrpSpPr>
          <p:nvPr/>
        </p:nvGrpSpPr>
        <p:grpSpPr bwMode="auto">
          <a:xfrm>
            <a:off x="585788" y="3036888"/>
            <a:ext cx="8056562" cy="2898775"/>
            <a:chOff x="369" y="1913"/>
            <a:chExt cx="5075" cy="1826"/>
          </a:xfrm>
        </p:grpSpPr>
        <p:sp>
          <p:nvSpPr>
            <p:cNvPr id="80906" name="Text Box 10"/>
            <p:cNvSpPr txBox="1">
              <a:spLocks noChangeArrowheads="1"/>
            </p:cNvSpPr>
            <p:nvPr/>
          </p:nvSpPr>
          <p:spPr bwMode="auto">
            <a:xfrm>
              <a:off x="369" y="1913"/>
              <a:ext cx="507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r>
                <a:rPr lang="en-US" b="0">
                  <a:latin typeface="Times New Roman" charset="0"/>
                </a:rPr>
                <a:t>Does Stoke's Theorem apply for </a:t>
              </a:r>
              <a:r>
                <a:rPr lang="en-US" i="1">
                  <a:latin typeface="Times New Roman" charset="0"/>
                </a:rPr>
                <a:t>any</a:t>
              </a:r>
              <a:r>
                <a:rPr lang="en-US" b="0">
                  <a:latin typeface="Times New Roman" charset="0"/>
                </a:rPr>
                <a:t> surface S bounded by a perimeter </a:t>
              </a:r>
              <a:r>
                <a:rPr lang="en-US" b="0">
                  <a:latin typeface="Script MT Bold" charset="0"/>
                </a:rPr>
                <a:t>L</a:t>
              </a:r>
              <a:r>
                <a:rPr lang="en-US" b="0">
                  <a:latin typeface="Times New Roman" charset="0"/>
                </a:rPr>
                <a:t>, even one such as this balloon-shaped surface S :</a:t>
              </a:r>
            </a:p>
          </p:txBody>
        </p:sp>
        <p:grpSp>
          <p:nvGrpSpPr>
            <p:cNvPr id="80907" name="Group 11"/>
            <p:cNvGrpSpPr>
              <a:grpSpLocks/>
            </p:cNvGrpSpPr>
            <p:nvPr/>
          </p:nvGrpSpPr>
          <p:grpSpPr bwMode="auto">
            <a:xfrm rot="1981222">
              <a:off x="4011" y="2363"/>
              <a:ext cx="1008" cy="1376"/>
              <a:chOff x="3033" y="2481"/>
              <a:chExt cx="1008" cy="1376"/>
            </a:xfrm>
          </p:grpSpPr>
          <p:sp>
            <p:nvSpPr>
              <p:cNvPr id="80908" name="Arc 12"/>
              <p:cNvSpPr>
                <a:spLocks/>
              </p:cNvSpPr>
              <p:nvPr/>
            </p:nvSpPr>
            <p:spPr bwMode="auto">
              <a:xfrm>
                <a:off x="3033" y="2481"/>
                <a:ext cx="1008" cy="1268"/>
              </a:xfrm>
              <a:custGeom>
                <a:avLst/>
                <a:gdLst>
                  <a:gd name="G0" fmla="+- 21600 0 0"/>
                  <a:gd name="G1" fmla="+- 21600 0 0"/>
                  <a:gd name="G2" fmla="+- 21600 0 0"/>
                  <a:gd name="T0" fmla="*/ 6822 w 43200"/>
                  <a:gd name="T1" fmla="*/ 37353 h 37353"/>
                  <a:gd name="T2" fmla="*/ 36396 w 43200"/>
                  <a:gd name="T3" fmla="*/ 37337 h 37353"/>
                  <a:gd name="T4" fmla="*/ 21600 w 43200"/>
                  <a:gd name="T5" fmla="*/ 21600 h 37353"/>
                </a:gdLst>
                <a:ahLst/>
                <a:cxnLst>
                  <a:cxn ang="0">
                    <a:pos x="T0" y="T1"/>
                  </a:cxn>
                  <a:cxn ang="0">
                    <a:pos x="T2" y="T3"/>
                  </a:cxn>
                  <a:cxn ang="0">
                    <a:pos x="T4" y="T5"/>
                  </a:cxn>
                </a:cxnLst>
                <a:rect l="0" t="0" r="r" b="b"/>
                <a:pathLst>
                  <a:path w="43200" h="37353" fill="none" extrusionOk="0">
                    <a:moveTo>
                      <a:pt x="6821" y="37353"/>
                    </a:moveTo>
                    <a:cubicBezTo>
                      <a:pt x="2469" y="33270"/>
                      <a:pt x="0" y="27568"/>
                      <a:pt x="0" y="21600"/>
                    </a:cubicBezTo>
                    <a:cubicBezTo>
                      <a:pt x="0" y="9670"/>
                      <a:pt x="9670" y="0"/>
                      <a:pt x="21600" y="0"/>
                    </a:cubicBezTo>
                    <a:cubicBezTo>
                      <a:pt x="33529" y="0"/>
                      <a:pt x="43200" y="9670"/>
                      <a:pt x="43200" y="21600"/>
                    </a:cubicBezTo>
                    <a:cubicBezTo>
                      <a:pt x="43199" y="27559"/>
                      <a:pt x="40737" y="33254"/>
                      <a:pt x="36395" y="37336"/>
                    </a:cubicBezTo>
                  </a:path>
                  <a:path w="43200" h="37353" stroke="0" extrusionOk="0">
                    <a:moveTo>
                      <a:pt x="6821" y="37353"/>
                    </a:moveTo>
                    <a:cubicBezTo>
                      <a:pt x="2469" y="33270"/>
                      <a:pt x="0" y="27568"/>
                      <a:pt x="0" y="21600"/>
                    </a:cubicBezTo>
                    <a:cubicBezTo>
                      <a:pt x="0" y="9670"/>
                      <a:pt x="9670" y="0"/>
                      <a:pt x="21600" y="0"/>
                    </a:cubicBezTo>
                    <a:cubicBezTo>
                      <a:pt x="33529" y="0"/>
                      <a:pt x="43200" y="9670"/>
                      <a:pt x="43200" y="21600"/>
                    </a:cubicBezTo>
                    <a:cubicBezTo>
                      <a:pt x="43199" y="27559"/>
                      <a:pt x="40737" y="33254"/>
                      <a:pt x="36395" y="37336"/>
                    </a:cubicBezTo>
                    <a:lnTo>
                      <a:pt x="2160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80909" name="Oval 13"/>
              <p:cNvSpPr>
                <a:spLocks noChangeArrowheads="1"/>
              </p:cNvSpPr>
              <p:nvPr/>
            </p:nvSpPr>
            <p:spPr bwMode="auto">
              <a:xfrm>
                <a:off x="3208" y="3647"/>
                <a:ext cx="658" cy="210"/>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80910" name="Arc 14"/>
              <p:cNvSpPr>
                <a:spLocks/>
              </p:cNvSpPr>
              <p:nvPr/>
            </p:nvSpPr>
            <p:spPr bwMode="auto">
              <a:xfrm>
                <a:off x="3054" y="2916"/>
                <a:ext cx="980" cy="155"/>
              </a:xfrm>
              <a:custGeom>
                <a:avLst/>
                <a:gdLst>
                  <a:gd name="G0" fmla="+- 20572 0 0"/>
                  <a:gd name="G1" fmla="+- 21600 0 0"/>
                  <a:gd name="G2" fmla="+- 21600 0 0"/>
                  <a:gd name="T0" fmla="*/ 0 w 42172"/>
                  <a:gd name="T1" fmla="*/ 15017 h 21600"/>
                  <a:gd name="T2" fmla="*/ 42172 w 42172"/>
                  <a:gd name="T3" fmla="*/ 21600 h 21600"/>
                  <a:gd name="T4" fmla="*/ 20572 w 42172"/>
                  <a:gd name="T5" fmla="*/ 21600 h 21600"/>
                </a:gdLst>
                <a:ahLst/>
                <a:cxnLst>
                  <a:cxn ang="0">
                    <a:pos x="T0" y="T1"/>
                  </a:cxn>
                  <a:cxn ang="0">
                    <a:pos x="T2" y="T3"/>
                  </a:cxn>
                  <a:cxn ang="0">
                    <a:pos x="T4" y="T5"/>
                  </a:cxn>
                </a:cxnLst>
                <a:rect l="0" t="0" r="r" b="b"/>
                <a:pathLst>
                  <a:path w="42172" h="21600" fill="none" extrusionOk="0">
                    <a:moveTo>
                      <a:pt x="-1" y="15016"/>
                    </a:moveTo>
                    <a:cubicBezTo>
                      <a:pt x="2862" y="6070"/>
                      <a:pt x="11178" y="-1"/>
                      <a:pt x="20572" y="-1"/>
                    </a:cubicBezTo>
                    <a:cubicBezTo>
                      <a:pt x="32501" y="-1"/>
                      <a:pt x="42172" y="9670"/>
                      <a:pt x="42172" y="21600"/>
                    </a:cubicBezTo>
                  </a:path>
                  <a:path w="42172" h="21600" stroke="0" extrusionOk="0">
                    <a:moveTo>
                      <a:pt x="-1" y="15016"/>
                    </a:moveTo>
                    <a:cubicBezTo>
                      <a:pt x="2862" y="6070"/>
                      <a:pt x="11178" y="-1"/>
                      <a:pt x="20572" y="-1"/>
                    </a:cubicBezTo>
                    <a:cubicBezTo>
                      <a:pt x="32501" y="-1"/>
                      <a:pt x="42172" y="9670"/>
                      <a:pt x="42172" y="21600"/>
                    </a:cubicBezTo>
                    <a:lnTo>
                      <a:pt x="20572" y="21600"/>
                    </a:lnTo>
                    <a:close/>
                  </a:path>
                </a:pathLst>
              </a:cu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80911" name="Arc 15"/>
              <p:cNvSpPr>
                <a:spLocks/>
              </p:cNvSpPr>
              <p:nvPr/>
            </p:nvSpPr>
            <p:spPr bwMode="auto">
              <a:xfrm>
                <a:off x="3062" y="3332"/>
                <a:ext cx="940" cy="155"/>
              </a:xfrm>
              <a:custGeom>
                <a:avLst/>
                <a:gdLst>
                  <a:gd name="G0" fmla="+- 20572 0 0"/>
                  <a:gd name="G1" fmla="+- 21600 0 0"/>
                  <a:gd name="G2" fmla="+- 21600 0 0"/>
                  <a:gd name="T0" fmla="*/ 0 w 42172"/>
                  <a:gd name="T1" fmla="*/ 15017 h 21600"/>
                  <a:gd name="T2" fmla="*/ 42172 w 42172"/>
                  <a:gd name="T3" fmla="*/ 21600 h 21600"/>
                  <a:gd name="T4" fmla="*/ 20572 w 42172"/>
                  <a:gd name="T5" fmla="*/ 21600 h 21600"/>
                </a:gdLst>
                <a:ahLst/>
                <a:cxnLst>
                  <a:cxn ang="0">
                    <a:pos x="T0" y="T1"/>
                  </a:cxn>
                  <a:cxn ang="0">
                    <a:pos x="T2" y="T3"/>
                  </a:cxn>
                  <a:cxn ang="0">
                    <a:pos x="T4" y="T5"/>
                  </a:cxn>
                </a:cxnLst>
                <a:rect l="0" t="0" r="r" b="b"/>
                <a:pathLst>
                  <a:path w="42172" h="21600" fill="none" extrusionOk="0">
                    <a:moveTo>
                      <a:pt x="-1" y="15016"/>
                    </a:moveTo>
                    <a:cubicBezTo>
                      <a:pt x="2862" y="6070"/>
                      <a:pt x="11178" y="-1"/>
                      <a:pt x="20572" y="-1"/>
                    </a:cubicBezTo>
                    <a:cubicBezTo>
                      <a:pt x="32501" y="-1"/>
                      <a:pt x="42172" y="9670"/>
                      <a:pt x="42172" y="21600"/>
                    </a:cubicBezTo>
                  </a:path>
                  <a:path w="42172" h="21600" stroke="0" extrusionOk="0">
                    <a:moveTo>
                      <a:pt x="-1" y="15016"/>
                    </a:moveTo>
                    <a:cubicBezTo>
                      <a:pt x="2862" y="6070"/>
                      <a:pt x="11178" y="-1"/>
                      <a:pt x="20572" y="-1"/>
                    </a:cubicBezTo>
                    <a:cubicBezTo>
                      <a:pt x="32501" y="-1"/>
                      <a:pt x="42172" y="9670"/>
                      <a:pt x="42172" y="21600"/>
                    </a:cubicBezTo>
                    <a:lnTo>
                      <a:pt x="20572" y="21600"/>
                    </a:lnTo>
                    <a:close/>
                  </a:path>
                </a:pathLst>
              </a:cu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grpSp>
        <p:sp>
          <p:nvSpPr>
            <p:cNvPr id="80912" name="Text Box 16"/>
            <p:cNvSpPr txBox="1">
              <a:spLocks noChangeArrowheads="1"/>
            </p:cNvSpPr>
            <p:nvPr/>
          </p:nvSpPr>
          <p:spPr bwMode="auto">
            <a:xfrm>
              <a:off x="3674" y="3284"/>
              <a:ext cx="23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eaLnBrk="1" hangingPunct="1"/>
              <a:r>
                <a:rPr lang="en-US" sz="2800" b="0">
                  <a:latin typeface="Script MT Bold" charset="0"/>
                </a:rPr>
                <a:t>L</a:t>
              </a:r>
            </a:p>
          </p:txBody>
        </p:sp>
        <p:sp>
          <p:nvSpPr>
            <p:cNvPr id="80913" name="Text Box 17"/>
            <p:cNvSpPr txBox="1">
              <a:spLocks noChangeArrowheads="1"/>
            </p:cNvSpPr>
            <p:nvPr/>
          </p:nvSpPr>
          <p:spPr bwMode="auto">
            <a:xfrm>
              <a:off x="4441" y="2860"/>
              <a:ext cx="125"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lang="en-US" sz="2800">
                  <a:latin typeface="Times New Roman" charset="0"/>
                </a:rPr>
                <a:t>S</a:t>
              </a:r>
            </a:p>
          </p:txBody>
        </p:sp>
        <p:sp>
          <p:nvSpPr>
            <p:cNvPr id="80914" name="Text Box 18"/>
            <p:cNvSpPr txBox="1">
              <a:spLocks noChangeArrowheads="1"/>
            </p:cNvSpPr>
            <p:nvPr/>
          </p:nvSpPr>
          <p:spPr bwMode="auto">
            <a:xfrm>
              <a:off x="651" y="2631"/>
              <a:ext cx="1661"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a:defRPr sz="2400" b="1">
                  <a:solidFill>
                    <a:schemeClr val="tx1"/>
                  </a:solidFill>
                  <a:latin typeface="Arial" charset="0"/>
                  <a:ea typeface="ヒラギノ角ゴ Pro W3" charset="0"/>
                  <a:cs typeface="ヒラギノ角ゴ Pro W3" charset="0"/>
                </a:defRPr>
              </a:lvl1pPr>
              <a:lvl2pPr marL="800100" indent="-342900">
                <a:defRPr sz="2400" b="1">
                  <a:solidFill>
                    <a:schemeClr val="tx1"/>
                  </a:solidFill>
                  <a:latin typeface="Arial" charset="0"/>
                  <a:ea typeface="ヒラギノ角ゴ Pro W3" charset="0"/>
                  <a:cs typeface="ヒラギノ角ゴ Pro W3" charset="0"/>
                </a:defRPr>
              </a:lvl2pPr>
              <a:lvl3pPr marL="1257300" indent="-342900">
                <a:defRPr sz="2400" b="1">
                  <a:solidFill>
                    <a:schemeClr val="tx1"/>
                  </a:solidFill>
                  <a:latin typeface="Arial" charset="0"/>
                  <a:ea typeface="ヒラギノ角ゴ Pro W3" charset="0"/>
                  <a:cs typeface="ヒラギノ角ゴ Pro W3" charset="0"/>
                </a:defRPr>
              </a:lvl3pPr>
              <a:lvl4pPr marL="1714500" indent="-342900">
                <a:defRPr sz="2400" b="1">
                  <a:solidFill>
                    <a:schemeClr val="tx1"/>
                  </a:solidFill>
                  <a:latin typeface="Arial" charset="0"/>
                  <a:ea typeface="ヒラギノ角ゴ Pro W3" charset="0"/>
                  <a:cs typeface="ヒラギノ角ゴ Pro W3" charset="0"/>
                </a:defRPr>
              </a:lvl4pPr>
              <a:lvl5pPr marL="2171700" indent="-342900">
                <a:defRPr sz="2400" b="1">
                  <a:solidFill>
                    <a:schemeClr val="tx1"/>
                  </a:solidFill>
                  <a:latin typeface="Arial" charset="0"/>
                  <a:ea typeface="ヒラギノ角ゴ Pro W3" charset="0"/>
                  <a:cs typeface="ヒラギノ角ゴ Pro W3" charset="0"/>
                </a:defRPr>
              </a:lvl5pPr>
              <a:lvl6pPr marL="26289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30861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5433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40005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b="0">
                  <a:latin typeface="Times New Roman" charset="0"/>
                </a:rPr>
                <a:t>Yes</a:t>
              </a:r>
            </a:p>
            <a:p>
              <a:pPr eaLnBrk="1" hangingPunct="1"/>
              <a:r>
                <a:rPr lang="en-US" b="0">
                  <a:latin typeface="Times New Roman" charset="0"/>
                </a:rPr>
                <a:t>B) No</a:t>
              </a:r>
            </a:p>
            <a:p>
              <a:pPr eaLnBrk="1" hangingPunct="1"/>
              <a:r>
                <a:rPr lang="en-US" b="0">
                  <a:latin typeface="Times New Roman" charset="0"/>
                </a:rPr>
                <a:t>C) Sometimes</a:t>
              </a:r>
            </a:p>
          </p:txBody>
        </p:sp>
        <p:sp>
          <p:nvSpPr>
            <p:cNvPr id="80915" name="Line 19"/>
            <p:cNvSpPr>
              <a:spLocks noChangeShapeType="1"/>
            </p:cNvSpPr>
            <p:nvPr/>
          </p:nvSpPr>
          <p:spPr bwMode="auto">
            <a:xfrm flipH="1" flipV="1">
              <a:off x="4342" y="3510"/>
              <a:ext cx="36" cy="46"/>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0916" name="Line 20"/>
            <p:cNvSpPr>
              <a:spLocks noChangeShapeType="1"/>
            </p:cNvSpPr>
            <p:nvPr/>
          </p:nvSpPr>
          <p:spPr bwMode="auto">
            <a:xfrm>
              <a:off x="3959" y="3475"/>
              <a:ext cx="73" cy="73"/>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grpSp>
      <p:sp>
        <p:nvSpPr>
          <p:cNvPr id="80917" name="Text Box 21"/>
          <p:cNvSpPr txBox="1">
            <a:spLocks noChangeArrowheads="1"/>
          </p:cNvSpPr>
          <p:nvPr/>
        </p:nvSpPr>
        <p:spPr bwMode="auto">
          <a:xfrm>
            <a:off x="0" y="0"/>
            <a:ext cx="78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lang="en-US" sz="1800" b="0">
                <a:latin typeface="Times New Roman" charset="0"/>
              </a:rPr>
              <a:t>MD11-1</a:t>
            </a:r>
          </a:p>
        </p:txBody>
      </p:sp>
    </p:spTree>
    <p:extLst>
      <p:ext uri="{BB962C8B-B14F-4D97-AF65-F5344CB8AC3E}">
        <p14:creationId xmlns:p14="http://schemas.microsoft.com/office/powerpoint/2010/main" val="3227463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41" name="TextBox 1"/>
          <p:cNvSpPr txBox="1">
            <a:spLocks noChangeArrowheads="1"/>
          </p:cNvSpPr>
          <p:nvPr/>
        </p:nvSpPr>
        <p:spPr bwMode="auto">
          <a:xfrm>
            <a:off x="-152400" y="176530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endParaRPr lang="en-US" sz="3600" b="0"/>
          </a:p>
          <a:p>
            <a:r>
              <a:rPr lang="en-US" b="0"/>
              <a:t>	</a:t>
            </a:r>
            <a:r>
              <a:rPr lang="en-US" sz="3600" b="0"/>
              <a:t>(I) the one related to</a:t>
            </a:r>
          </a:p>
          <a:p>
            <a:r>
              <a:rPr lang="en-US" sz="3600" b="0"/>
              <a:t>	(II) the one related to </a:t>
            </a:r>
          </a:p>
          <a:p>
            <a:r>
              <a:rPr lang="en-US" sz="3600" b="0"/>
              <a:t>	(III) the one related to  </a:t>
            </a:r>
          </a:p>
          <a:p>
            <a:endParaRPr lang="en-US" b="0"/>
          </a:p>
        </p:txBody>
      </p:sp>
      <p:graphicFrame>
        <p:nvGraphicFramePr>
          <p:cNvPr id="39938" name="Object 2"/>
          <p:cNvGraphicFramePr>
            <a:graphicFrameLocks noChangeAspect="1"/>
          </p:cNvGraphicFramePr>
          <p:nvPr/>
        </p:nvGraphicFramePr>
        <p:xfrm>
          <a:off x="5105400" y="2209800"/>
          <a:ext cx="1165225" cy="762000"/>
        </p:xfrm>
        <a:graphic>
          <a:graphicData uri="http://schemas.openxmlformats.org/presentationml/2006/ole">
            <mc:AlternateContent xmlns:mc="http://schemas.openxmlformats.org/markup-compatibility/2006">
              <mc:Choice xmlns:v="urn:schemas-microsoft-com:vml" Requires="v">
                <p:oleObj spid="_x0000_s492558" name="Equation" r:id="rId4" imgW="330453" imgH="216203" progId="Equation.3">
                  <p:embed/>
                </p:oleObj>
              </mc:Choice>
              <mc:Fallback>
                <p:oleObj name="Equation" r:id="rId4" imgW="330453" imgH="21620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09800"/>
                        <a:ext cx="11652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5257800" y="2819400"/>
          <a:ext cx="1143000" cy="747713"/>
        </p:xfrm>
        <a:graphic>
          <a:graphicData uri="http://schemas.openxmlformats.org/presentationml/2006/ole">
            <mc:AlternateContent xmlns:mc="http://schemas.openxmlformats.org/markup-compatibility/2006">
              <mc:Choice xmlns:v="urn:schemas-microsoft-com:vml" Requires="v">
                <p:oleObj spid="_x0000_s492559" name="Equation" r:id="rId6" imgW="330453" imgH="216203" progId="Equation.3">
                  <p:embed/>
                </p:oleObj>
              </mc:Choice>
              <mc:Fallback>
                <p:oleObj name="Equation" r:id="rId6" imgW="330453" imgH="21620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819400"/>
                        <a:ext cx="1143000"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5334000" y="3352800"/>
          <a:ext cx="1295400" cy="735013"/>
        </p:xfrm>
        <a:graphic>
          <a:graphicData uri="http://schemas.openxmlformats.org/presentationml/2006/ole">
            <mc:AlternateContent xmlns:mc="http://schemas.openxmlformats.org/markup-compatibility/2006">
              <mc:Choice xmlns:v="urn:schemas-microsoft-com:vml" Requires="v">
                <p:oleObj spid="_x0000_s492560" name="Equation" r:id="rId8" imgW="381231" imgH="216203" progId="Equation.3">
                  <p:embed/>
                </p:oleObj>
              </mc:Choice>
              <mc:Fallback>
                <p:oleObj name="Equation" r:id="rId8" imgW="381231" imgH="21620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352800"/>
                        <a:ext cx="1295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942" name="TextBox 5"/>
          <p:cNvSpPr txBox="1">
            <a:spLocks noChangeArrowheads="1"/>
          </p:cNvSpPr>
          <p:nvPr/>
        </p:nvSpPr>
        <p:spPr bwMode="auto">
          <a:xfrm>
            <a:off x="304800" y="4191000"/>
            <a:ext cx="91440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Tx/>
              <a:buAutoNum type="alphaLcParenBoth"/>
            </a:pPr>
            <a:r>
              <a:rPr lang="en-US" sz="3200" b="0"/>
              <a:t>(I) only</a:t>
            </a:r>
          </a:p>
          <a:p>
            <a:pPr>
              <a:buFontTx/>
              <a:buAutoNum type="alphaLcParenBoth"/>
            </a:pPr>
            <a:r>
              <a:rPr lang="en-US" sz="3200" b="0"/>
              <a:t>(II) only</a:t>
            </a:r>
          </a:p>
          <a:p>
            <a:pPr>
              <a:buFontTx/>
              <a:buAutoNum type="alphaLcParenBoth"/>
            </a:pPr>
            <a:r>
              <a:rPr lang="en-US" sz="3200" b="0"/>
              <a:t>(III) only</a:t>
            </a:r>
          </a:p>
          <a:p>
            <a:pPr>
              <a:buFontTx/>
              <a:buAutoNum type="alphaLcParenBoth"/>
            </a:pPr>
            <a:r>
              <a:rPr lang="en-US" sz="3200" b="0"/>
              <a:t>(I) and (II) only</a:t>
            </a:r>
          </a:p>
          <a:p>
            <a:pPr>
              <a:buFontTx/>
              <a:buAutoNum type="alphaLcParenBoth"/>
            </a:pPr>
            <a:r>
              <a:rPr lang="en-US" sz="3200" b="0"/>
              <a:t>(I) and (III) only</a:t>
            </a:r>
          </a:p>
          <a:p>
            <a:pPr>
              <a:buFontTx/>
              <a:buAutoNum type="alphaLcParenBoth"/>
            </a:pPr>
            <a:endParaRPr lang="en-US" b="0"/>
          </a:p>
        </p:txBody>
      </p:sp>
      <p:sp>
        <p:nvSpPr>
          <p:cNvPr id="39943" name="Rectangle 7"/>
          <p:cNvSpPr>
            <a:spLocks noGrp="1" noChangeArrowheads="1"/>
          </p:cNvSpPr>
          <p:nvPr>
            <p:ph type="title" idx="4294967295"/>
          </p:nvPr>
        </p:nvSpPr>
        <p:spPr>
          <a:xfrm>
            <a:off x="1177925" y="609600"/>
            <a:ext cx="7813675" cy="1143000"/>
          </a:xfrm>
        </p:spPr>
        <p:txBody>
          <a:bodyPr/>
          <a:lstStyle/>
          <a:p>
            <a:pPr algn="l"/>
            <a:r>
              <a:rPr lang="en-US" sz="3600">
                <a:solidFill>
                  <a:schemeClr val="tx1"/>
                </a:solidFill>
                <a:latin typeface="Arial" charset="0"/>
                <a:ea typeface="ヒラギノ角ゴ Pro W3" charset="0"/>
                <a:cs typeface="ヒラギノ角ゴ Pro W3" charset="0"/>
              </a:rPr>
              <a:t>Choose all of the following Maxwell</a:t>
            </a:r>
            <a:r>
              <a:rPr lang="ja-JP" altLang="en-US" sz="3600">
                <a:solidFill>
                  <a:schemeClr val="tx1"/>
                </a:solidFill>
                <a:latin typeface="Arial" charset="0"/>
                <a:ea typeface="ヒラギノ角ゴ Pro W3" charset="0"/>
                <a:cs typeface="ヒラギノ角ゴ Pro W3" charset="0"/>
              </a:rPr>
              <a:t>’</a:t>
            </a:r>
            <a:r>
              <a:rPr lang="en-US" sz="3600">
                <a:solidFill>
                  <a:schemeClr val="tx1"/>
                </a:solidFill>
                <a:latin typeface="Arial" charset="0"/>
                <a:ea typeface="ヒラギノ角ゴ Pro W3" charset="0"/>
                <a:cs typeface="ヒラギノ角ゴ Pro W3" charset="0"/>
              </a:rPr>
              <a:t>s equations for electrostatics and magnetostatics that need to be changed if magnetic charges exist:</a:t>
            </a:r>
          </a:p>
        </p:txBody>
      </p:sp>
    </p:spTree>
    <p:extLst>
      <p:ext uri="{BB962C8B-B14F-4D97-AF65-F5344CB8AC3E}">
        <p14:creationId xmlns:p14="http://schemas.microsoft.com/office/powerpoint/2010/main" val="1689045367"/>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a:noFill/>
        </p:spPr>
        <p:txBody>
          <a:bodyPr/>
          <a:lstStyle/>
          <a:p>
            <a:r>
              <a:rPr lang="en-US">
                <a:solidFill>
                  <a:schemeClr val="bg1"/>
                </a:solidFill>
                <a:latin typeface="Arial" charset="0"/>
                <a:ea typeface="ヒラギノ角ゴ Pro W3" charset="0"/>
                <a:cs typeface="ヒラギノ角ゴ Pro W3" charset="0"/>
              </a:rPr>
              <a:t>Stoke</a:t>
            </a:r>
            <a:r>
              <a:rPr lang="ja-JP" altLang="en-US">
                <a:solidFill>
                  <a:schemeClr val="bg1"/>
                </a:solidFill>
                <a:latin typeface="Arial" charset="0"/>
                <a:ea typeface="ヒラギノ角ゴ Pro W3" charset="0"/>
                <a:cs typeface="ヒラギノ角ゴ Pro W3" charset="0"/>
              </a:rPr>
              <a:t>’</a:t>
            </a:r>
            <a:r>
              <a:rPr lang="en-US" altLang="ja-JP">
                <a:solidFill>
                  <a:schemeClr val="bg1"/>
                </a:solidFill>
                <a:latin typeface="Arial" charset="0"/>
                <a:ea typeface="ヒラギノ角ゴ Pro W3" charset="0"/>
                <a:cs typeface="ヒラギノ角ゴ Pro W3" charset="0"/>
              </a:rPr>
              <a:t>s Theorem: line v. surface integral</a:t>
            </a:r>
            <a:endParaRPr lang="en-US">
              <a:latin typeface="Arial" charset="0"/>
              <a:ea typeface="ヒラギノ角ゴ Pro W3" charset="0"/>
              <a:cs typeface="ヒラギノ角ゴ Pro W3" charset="0"/>
            </a:endParaRPr>
          </a:p>
        </p:txBody>
      </p:sp>
      <p:sp>
        <p:nvSpPr>
          <p:cNvPr id="120834" name="Rectangle 3"/>
          <p:cNvSpPr>
            <a:spLocks noGrp="1" noChangeArrowheads="1"/>
          </p:cNvSpPr>
          <p:nvPr>
            <p:ph type="body" idx="4294967295"/>
          </p:nvPr>
        </p:nvSpPr>
        <p:spPr>
          <a:xfrm>
            <a:off x="871538" y="254000"/>
            <a:ext cx="8161337" cy="1177925"/>
          </a:xfrm>
        </p:spPr>
        <p:txBody>
          <a:bodyPr/>
          <a:lstStyle/>
          <a:p>
            <a:pPr marL="0" indent="0">
              <a:buFontTx/>
              <a:buNone/>
            </a:pPr>
            <a:r>
              <a:rPr lang="en-US" sz="3200">
                <a:latin typeface="Arial" charset="0"/>
                <a:ea typeface="ヒラギノ角ゴ Pro W3" charset="0"/>
                <a:cs typeface="ヒラギノ角ゴ Pro W3" charset="0"/>
              </a:rPr>
              <a:t>Rank order                 (over blue surfaces) where </a:t>
            </a:r>
            <a:r>
              <a:rPr lang="en-US" sz="3200" b="1">
                <a:latin typeface="Arial" charset="0"/>
                <a:ea typeface="ヒラギノ角ゴ Pro W3" charset="0"/>
                <a:cs typeface="ヒラギノ角ゴ Pro W3" charset="0"/>
              </a:rPr>
              <a:t>J</a:t>
            </a:r>
            <a:r>
              <a:rPr lang="en-US" sz="3200">
                <a:latin typeface="Arial" charset="0"/>
                <a:ea typeface="ヒラギノ角ゴ Pro W3" charset="0"/>
                <a:cs typeface="ヒラギノ角ゴ Pro W3" charset="0"/>
              </a:rPr>
              <a:t> is uniform, going left to right:</a:t>
            </a:r>
          </a:p>
        </p:txBody>
      </p:sp>
      <p:sp>
        <p:nvSpPr>
          <p:cNvPr id="120835" name="Rectangle 19"/>
          <p:cNvSpPr>
            <a:spLocks noChangeArrowheads="1"/>
          </p:cNvSpPr>
          <p:nvPr/>
        </p:nvSpPr>
        <p:spPr bwMode="auto">
          <a:xfrm>
            <a:off x="588963" y="3833813"/>
            <a:ext cx="61277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None/>
            </a:pPr>
            <a:r>
              <a:rPr lang="en-US" sz="3600" b="0"/>
              <a:t>A) iii &gt; iv &gt; ii &gt; i</a:t>
            </a:r>
          </a:p>
          <a:p>
            <a:pPr marL="457200" indent="-457200">
              <a:buFont typeface="Arial" charset="0"/>
              <a:buNone/>
            </a:pPr>
            <a:r>
              <a:rPr lang="en-US" sz="3600" b="0"/>
              <a:t>B) iii &gt; i &gt; ii &gt; iv</a:t>
            </a:r>
          </a:p>
          <a:p>
            <a:pPr marL="457200" indent="-457200">
              <a:buFont typeface="Arial" charset="0"/>
              <a:buNone/>
            </a:pPr>
            <a:r>
              <a:rPr lang="en-US" sz="3600" b="0"/>
              <a:t>C) i &gt; ii &gt; iii &gt; iv</a:t>
            </a:r>
          </a:p>
          <a:p>
            <a:pPr marL="457200" indent="-457200">
              <a:buFont typeface="Arial" charset="0"/>
              <a:buNone/>
            </a:pPr>
            <a:r>
              <a:rPr lang="en-US" sz="3600" b="0"/>
              <a:t>D) Something else!!</a:t>
            </a:r>
          </a:p>
          <a:p>
            <a:pPr marL="457200" indent="-457200">
              <a:buFont typeface="Arial" charset="0"/>
              <a:buNone/>
            </a:pPr>
            <a:r>
              <a:rPr lang="en-US" sz="3600" b="0"/>
              <a:t>E) Not enough info given!!</a:t>
            </a:r>
            <a:endParaRPr lang="en-US" sz="2800" b="0"/>
          </a:p>
        </p:txBody>
      </p:sp>
      <p:graphicFrame>
        <p:nvGraphicFramePr>
          <p:cNvPr id="120836" name="Object 1024"/>
          <p:cNvGraphicFramePr>
            <a:graphicFrameLocks noChangeAspect="1"/>
          </p:cNvGraphicFramePr>
          <p:nvPr/>
        </p:nvGraphicFramePr>
        <p:xfrm>
          <a:off x="3041650" y="23813"/>
          <a:ext cx="1749425" cy="841375"/>
        </p:xfrm>
        <a:graphic>
          <a:graphicData uri="http://schemas.openxmlformats.org/presentationml/2006/ole">
            <mc:AlternateContent xmlns:mc="http://schemas.openxmlformats.org/markup-compatibility/2006">
              <mc:Choice xmlns:v="urn:schemas-microsoft-com:vml" Requires="v">
                <p:oleObj spid="_x0000_s430099" name="Equation" r:id="rId4" imgW="660400" imgH="317500" progId="Equation.DSMT4">
                  <p:embed/>
                </p:oleObj>
              </mc:Choice>
              <mc:Fallback>
                <p:oleObj name="Equation" r:id="rId4" imgW="660400" imgH="317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50" y="23813"/>
                        <a:ext cx="17494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0837" name="Object 1025"/>
          <p:cNvGraphicFramePr>
            <a:graphicFrameLocks noChangeAspect="1"/>
          </p:cNvGraphicFramePr>
          <p:nvPr/>
        </p:nvGraphicFramePr>
        <p:xfrm>
          <a:off x="1046163" y="1246188"/>
          <a:ext cx="7327900" cy="2474912"/>
        </p:xfrm>
        <a:graphic>
          <a:graphicData uri="http://schemas.openxmlformats.org/presentationml/2006/ole">
            <mc:AlternateContent xmlns:mc="http://schemas.openxmlformats.org/markup-compatibility/2006">
              <mc:Choice xmlns:v="urn:schemas-microsoft-com:vml" Requires="v">
                <p:oleObj spid="_x0000_s430100" name="Picture" r:id="rId6" imgW="33828571" imgH="11428571" progId="Word.Picture.8">
                  <p:embed/>
                </p:oleObj>
              </mc:Choice>
              <mc:Fallback>
                <p:oleObj name="Picture" r:id="rId6" imgW="33828571" imgH="11428571"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163" y="1246188"/>
                        <a:ext cx="7327900"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0838" name="Rectangle 1031"/>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5.16</a:t>
            </a:r>
          </a:p>
        </p:txBody>
      </p:sp>
    </p:spTree>
    <p:extLst>
      <p:ext uri="{BB962C8B-B14F-4D97-AF65-F5344CB8AC3E}">
        <p14:creationId xmlns:p14="http://schemas.microsoft.com/office/powerpoint/2010/main" val="71056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85800" y="228600"/>
            <a:ext cx="7772400" cy="1143000"/>
          </a:xfrm>
        </p:spPr>
        <p:txBody>
          <a:bodyPr/>
          <a:lstStyle/>
          <a:p>
            <a:pPr algn="l" eaLnBrk="1" hangingPunct="1"/>
            <a:r>
              <a:rPr lang="en-US" sz="2600" dirty="0" smtClean="0">
                <a:latin typeface="Arial" charset="0"/>
                <a:ea typeface="ヒラギノ角ゴ Pro W3" charset="0"/>
                <a:cs typeface="ヒラギノ角ゴ Pro W3" charset="0"/>
              </a:rPr>
              <a:t>The figure shows a static magnetic field in a region of space. Could this region of space be “empty”? </a:t>
            </a:r>
            <a:endParaRPr lang="en-US" sz="2600" dirty="0">
              <a:latin typeface="Arial" charset="0"/>
              <a:ea typeface="ヒラギノ角ゴ Pro W3" charset="0"/>
              <a:cs typeface="ヒラギノ角ゴ Pro W3" charset="0"/>
            </a:endParaRPr>
          </a:p>
        </p:txBody>
      </p:sp>
      <p:sp>
        <p:nvSpPr>
          <p:cNvPr id="46085" name="Rectangle 5"/>
          <p:cNvSpPr>
            <a:spLocks noChangeArrowheads="1"/>
          </p:cNvSpPr>
          <p:nvPr/>
        </p:nvSpPr>
        <p:spPr bwMode="auto">
          <a:xfrm>
            <a:off x="2599264" y="1498601"/>
            <a:ext cx="3352800" cy="175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8" name="Text Box 8"/>
          <p:cNvSpPr txBox="1">
            <a:spLocks noChangeArrowheads="1"/>
          </p:cNvSpPr>
          <p:nvPr/>
        </p:nvSpPr>
        <p:spPr bwMode="auto">
          <a:xfrm>
            <a:off x="228600" y="3320004"/>
            <a:ext cx="8915400" cy="353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defRPr/>
            </a:pPr>
            <a:r>
              <a:rPr lang="en-US" sz="2800" dirty="0" smtClean="0"/>
              <a:t> Yes, it </a:t>
            </a:r>
            <a:r>
              <a:rPr lang="en-US" sz="2800" u="sng" dirty="0" smtClean="0"/>
              <a:t>could</a:t>
            </a:r>
            <a:r>
              <a:rPr lang="en-US" sz="2800" dirty="0" smtClean="0"/>
              <a:t> be empty space (with currents somewhere off to the sides creating it)</a:t>
            </a:r>
          </a:p>
          <a:p>
            <a:pPr>
              <a:buFont typeface="Arial" charset="0"/>
              <a:buAutoNum type="alphaUcParenR"/>
              <a:defRPr/>
            </a:pPr>
            <a:r>
              <a:rPr lang="en-US" sz="2800" dirty="0"/>
              <a:t> </a:t>
            </a:r>
            <a:r>
              <a:rPr lang="en-US" sz="2800" dirty="0" smtClean="0"/>
              <a:t>No, there </a:t>
            </a:r>
            <a:r>
              <a:rPr lang="en-US" sz="2800" u="sng" dirty="0" smtClean="0"/>
              <a:t>must</a:t>
            </a:r>
            <a:r>
              <a:rPr lang="en-US" sz="2800" dirty="0" smtClean="0"/>
              <a:t> be static charges (</a:t>
            </a:r>
            <a:r>
              <a:rPr lang="en-US" sz="2800" dirty="0" smtClean="0">
                <a:latin typeface="Symbol" charset="2"/>
                <a:cs typeface="Symbol" charset="2"/>
              </a:rPr>
              <a:t>r</a:t>
            </a:r>
            <a:r>
              <a:rPr lang="en-US" sz="2800" dirty="0" smtClean="0"/>
              <a:t>) in there.</a:t>
            </a:r>
          </a:p>
          <a:p>
            <a:pPr>
              <a:buFont typeface="Arial" charset="0"/>
              <a:buAutoNum type="alphaUcParenR"/>
              <a:defRPr/>
            </a:pPr>
            <a:r>
              <a:rPr lang="en-US" sz="2800" dirty="0" smtClean="0"/>
              <a:t> No, there </a:t>
            </a:r>
            <a:r>
              <a:rPr lang="en-US" sz="2800" u="sng" dirty="0" smtClean="0"/>
              <a:t>must</a:t>
            </a:r>
            <a:r>
              <a:rPr lang="en-US" sz="2800" dirty="0" smtClean="0"/>
              <a:t> be a current density (J) in the plane of the page in this (boxed) region</a:t>
            </a:r>
          </a:p>
          <a:p>
            <a:pPr>
              <a:buFont typeface="Arial" charset="0"/>
              <a:buAutoNum type="alphaUcParenR"/>
              <a:defRPr/>
            </a:pPr>
            <a:r>
              <a:rPr lang="en-US" sz="2800" dirty="0"/>
              <a:t> </a:t>
            </a:r>
            <a:r>
              <a:rPr lang="en-US" sz="2800" dirty="0" smtClean="0"/>
              <a:t>No, there </a:t>
            </a:r>
            <a:r>
              <a:rPr lang="en-US" sz="2800" u="sng" dirty="0" smtClean="0"/>
              <a:t>must</a:t>
            </a:r>
            <a:r>
              <a:rPr lang="en-US" sz="2800" dirty="0" smtClean="0"/>
              <a:t> be a current density (J) perpendicular to the plane of the page in this region.</a:t>
            </a:r>
          </a:p>
          <a:p>
            <a:pPr>
              <a:buFont typeface="Arial" charset="0"/>
              <a:buAutoNum type="alphaUcParenR"/>
              <a:defRPr/>
            </a:pPr>
            <a:r>
              <a:rPr lang="en-US" sz="2800" dirty="0" smtClean="0"/>
              <a:t> Other/???  </a:t>
            </a:r>
          </a:p>
        </p:txBody>
      </p:sp>
      <p:graphicFrame>
        <p:nvGraphicFramePr>
          <p:cNvPr id="27655" name="Object 9"/>
          <p:cNvGraphicFramePr>
            <a:graphicFrameLocks noChangeAspect="1"/>
          </p:cNvGraphicFramePr>
          <p:nvPr>
            <p:extLst>
              <p:ext uri="{D42A27DB-BD31-4B8C-83A1-F6EECF244321}">
                <p14:modId xmlns:p14="http://schemas.microsoft.com/office/powerpoint/2010/main" val="354086254"/>
              </p:ext>
            </p:extLst>
          </p:nvPr>
        </p:nvGraphicFramePr>
        <p:xfrm>
          <a:off x="2372783" y="1257300"/>
          <a:ext cx="3486150" cy="2135188"/>
        </p:xfrm>
        <a:graphic>
          <a:graphicData uri="http://schemas.openxmlformats.org/presentationml/2006/ole">
            <mc:AlternateContent xmlns:mc="http://schemas.openxmlformats.org/markup-compatibility/2006">
              <mc:Choice xmlns:v="urn:schemas-microsoft-com:vml" Requires="v">
                <p:oleObj spid="_x0000_s435211" name="Picture" r:id="rId4" imgW="5143500" imgH="3149600" progId="Word.Picture.8">
                  <p:embed/>
                </p:oleObj>
              </mc:Choice>
              <mc:Fallback>
                <p:oleObj name="Picture" r:id="rId4" imgW="5143500" imgH="31496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783" y="1257300"/>
                        <a:ext cx="34861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0" name="Text Box 10"/>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1.4</a:t>
            </a:r>
          </a:p>
        </p:txBody>
      </p:sp>
    </p:spTree>
    <p:extLst>
      <p:ext uri="{BB962C8B-B14F-4D97-AF65-F5344CB8AC3E}">
        <p14:creationId xmlns:p14="http://schemas.microsoft.com/office/powerpoint/2010/main" val="42864822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13159</TotalTime>
  <Words>3312</Words>
  <Application>Microsoft Macintosh PowerPoint</Application>
  <PresentationFormat>On-screen Show (4:3)</PresentationFormat>
  <Paragraphs>430</Paragraphs>
  <Slides>31</Slides>
  <Notes>31</Notes>
  <HiddenSlides>8</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31</vt:i4>
      </vt:variant>
    </vt:vector>
  </HeadingPairs>
  <TitlesOfParts>
    <vt:vector size="36" baseType="lpstr">
      <vt:lpstr>Blank Presentation</vt:lpstr>
      <vt:lpstr>Document</vt:lpstr>
      <vt:lpstr>Equation</vt:lpstr>
      <vt:lpstr>Picture</vt:lpstr>
      <vt:lpstr>Microsoft Equation</vt:lpstr>
      <vt:lpstr>DIVERGENCE &amp; CURL OF B; STOKES THEOREM</vt:lpstr>
      <vt:lpstr>Class Activities:  Stokes’ Thm, Div, Curl. Ampere. (1)</vt:lpstr>
      <vt:lpstr>Class Activities:  Stokes’ Thm, Div, Curl, Ampere (2)</vt:lpstr>
      <vt:lpstr>PowerPoint Presentation</vt:lpstr>
      <vt:lpstr>PowerPoint Presentation</vt:lpstr>
      <vt:lpstr>PowerPoint Presentation</vt:lpstr>
      <vt:lpstr>Choose all of the following Maxwell’s equations for electrostatics and magnetostatics that need to be changed if magnetic charges exist:</vt:lpstr>
      <vt:lpstr>Stoke’s Theorem: line v. surface integral</vt:lpstr>
      <vt:lpstr>The figure shows a static magnetic field in a region of space. Could this region of space be “empty”? </vt:lpstr>
      <vt:lpstr> ONLY CLICK AFTER YOU FINISH p.2, part iib:  If the arrows represent a B field (note that |B| is the same everywhere), is there a nonzero J (perpendicular to the page) in the dashed region?</vt:lpstr>
      <vt:lpstr>If the arrows represent a B field (note that |B| is the same everywhere), is there a nonzero J (perpendicular to the page) in the dashed region?</vt:lpstr>
      <vt:lpstr>If the arrows represent a B field, is there a J (perpendicular to the page) in the dashed region?</vt:lpstr>
      <vt:lpstr>Pick a sketch showing B field lines that violate one of Maxwell’s equations within the region bounded by dashed lines.</vt:lpstr>
      <vt:lpstr>The magnetic field in a certain region is given by      (C is a positive constant)  Consider the imaginary loop shown.  What can you say about the electric current passing through the loop?</vt:lpstr>
      <vt:lpstr>What is                around this purple (dashed) Amperian loop? </vt:lpstr>
      <vt:lpstr>A solenoid has a total of N windings over a distance of L meters. We "idealize" by treating this as a surface current running around the surface.  What is K? </vt:lpstr>
      <vt:lpstr>PowerPoint Presentation</vt:lpstr>
      <vt:lpstr>PowerPoint Presentation</vt:lpstr>
      <vt:lpstr>Infinite Solenoid</vt:lpstr>
      <vt:lpstr>A thin toroid has (average) radius R and a total of N windings with current I.  We "idealize" this as a surface current running around the surface.  What is K, approximately? </vt:lpstr>
      <vt:lpstr>What direction do you expect the B field to point?  </vt:lpstr>
      <vt:lpstr>What Amperian loop would you draw to find B “inside” the Torus (region II)  </vt:lpstr>
      <vt:lpstr>Which Amperian loop would you draw to learn something useful about B anywhere?</vt:lpstr>
      <vt:lpstr>Which Amperian loops are useful  to learn about B(x,y,z) somewhere? </vt:lpstr>
      <vt:lpstr>Two long coaxial solenoids each carry current I but in opposite directions.  The inner solenoid (radius a) has n1 turns per unit length, and the outer one (radius b) has n2. </vt:lpstr>
      <vt:lpstr>PowerPoint Presentation</vt:lpstr>
      <vt:lpstr>BOUNDARY CONDITIONS</vt:lpstr>
      <vt:lpstr>Choose boundary conditions</vt:lpstr>
      <vt:lpstr>I have a boundary sheet, and would like to learn about the change (or continuity!) of B(parallel) across the boundary. </vt:lpstr>
      <vt:lpstr>If B=B0 in the +x direction just RIGHT of the sheet, what can you say about B just LEFT of the sheet?</vt:lpstr>
      <vt:lpstr>In general, which of the following are continuous as you move past a boundary?</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290</cp:revision>
  <cp:lastPrinted>2013-03-18T20:38:06Z</cp:lastPrinted>
  <dcterms:created xsi:type="dcterms:W3CDTF">2007-10-23T21:56:36Z</dcterms:created>
  <dcterms:modified xsi:type="dcterms:W3CDTF">2013-05-16T20:30:45Z</dcterms:modified>
</cp:coreProperties>
</file>