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notesSlides/notesSlide12.xml" ContentType="application/vnd.openxmlformats-officedocument.presentationml.notesSlide+xml"/>
  <Override PartName="/ppt/embeddings/oleObject12.bin" ContentType="application/vnd.openxmlformats-officedocument.oleObject"/>
  <Override PartName="/ppt/notesSlides/notesSlide13.xml" ContentType="application/vnd.openxmlformats-officedocument.presentationml.notesSlide+xml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39" r:id="rId2"/>
    <p:sldId id="568" r:id="rId3"/>
    <p:sldId id="569" r:id="rId4"/>
    <p:sldId id="570" r:id="rId5"/>
    <p:sldId id="571" r:id="rId6"/>
    <p:sldId id="583" r:id="rId7"/>
    <p:sldId id="584" r:id="rId8"/>
    <p:sldId id="585" r:id="rId9"/>
    <p:sldId id="640" r:id="rId10"/>
    <p:sldId id="586" r:id="rId11"/>
    <p:sldId id="604" r:id="rId12"/>
    <p:sldId id="605" r:id="rId13"/>
    <p:sldId id="606" r:id="rId14"/>
    <p:sldId id="607" r:id="rId15"/>
    <p:sldId id="608" r:id="rId16"/>
    <p:sldId id="60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2" autoAdjust="0"/>
    <p:restoredTop sz="53203" autoAdjust="0"/>
  </p:normalViewPr>
  <p:slideViewPr>
    <p:cSldViewPr snapToGrid="0">
      <p:cViewPr>
        <p:scale>
          <a:sx n="75" d="100"/>
          <a:sy n="75" d="100"/>
        </p:scale>
        <p:origin x="-1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62E-5E0C-8C4E-B94C-0B765C061F95}" type="datetimeFigureOut">
              <a:rPr lang="en-US" smtClean="0"/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60D8-A887-B449-9C01-F090D245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05470-970B-4848-A7B7-CC72DBBCE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A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Spring </a:t>
            </a:r>
            <a:r>
              <a:rPr lang="en-US" dirty="0" smtClean="0">
                <a:latin typeface="Calibri" charset="0"/>
              </a:rPr>
              <a:t>2008 and ‘13 </a:t>
            </a:r>
            <a:r>
              <a:rPr lang="en-US" dirty="0">
                <a:latin typeface="Calibri" charset="0"/>
              </a:rPr>
              <a:t>(Pollock)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40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</a:t>
            </a:r>
            <a:r>
              <a:rPr lang="en-US" b="1" dirty="0">
                <a:latin typeface="Calibri" charset="0"/>
              </a:rPr>
              <a:t>[[100%]] </a:t>
            </a:r>
            <a:r>
              <a:rPr lang="en-US" dirty="0">
                <a:latin typeface="Calibri" charset="0"/>
              </a:rPr>
              <a:t>0% 0% 0% 0%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		</a:t>
            </a:r>
            <a:r>
              <a:rPr lang="en-US" b="1" dirty="0" smtClean="0">
                <a:latin typeface="Calibri" charset="0"/>
              </a:rPr>
              <a:t>[[63]], </a:t>
            </a:r>
            <a:r>
              <a:rPr lang="en-US" b="0" dirty="0" smtClean="0">
                <a:latin typeface="Calibri" charset="0"/>
              </a:rPr>
              <a:t>25, 12, 0, 0 (</a:t>
            </a:r>
            <a:r>
              <a:rPr lang="en-US" b="0" dirty="0" err="1" smtClean="0">
                <a:latin typeface="Calibri" charset="0"/>
              </a:rPr>
              <a:t>Sp</a:t>
            </a:r>
            <a:r>
              <a:rPr lang="en-US" b="0" baseline="0" dirty="0" smtClean="0">
                <a:latin typeface="Calibri" charset="0"/>
              </a:rPr>
              <a:t> ‘13, rushed at end of class) 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INSTRUCTOR NOTES:  </a:t>
            </a:r>
            <a:r>
              <a:rPr lang="en-US" dirty="0">
                <a:latin typeface="Calibri" charset="0"/>
              </a:rPr>
              <a:t>Start of class. 100% correct. Good (and varied) explanations, no problems, too easy...  Answer is A. Can argue by looking at magnetization (and take curl), or think about "</a:t>
            </a:r>
            <a:r>
              <a:rPr lang="en-US" dirty="0" err="1">
                <a:latin typeface="Calibri" charset="0"/>
              </a:rPr>
              <a:t>para</a:t>
            </a:r>
            <a:r>
              <a:rPr lang="en-US" dirty="0">
                <a:latin typeface="Calibri" charset="0"/>
              </a:rPr>
              <a:t>" &amp; argue that B is slightly enhanced..</a:t>
            </a:r>
            <a:r>
              <a:rPr lang="en-US" dirty="0" smtClean="0">
                <a:latin typeface="Calibri" charset="0"/>
              </a:rPr>
              <a:t>.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  </a:t>
            </a:r>
            <a:r>
              <a:rPr lang="en-US" dirty="0">
                <a:latin typeface="Calibri" charset="0"/>
              </a:rPr>
              <a:t>-SJP</a:t>
            </a:r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A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Fall 2008 (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) and Spring </a:t>
            </a:r>
            <a:r>
              <a:rPr lang="en-US" dirty="0" smtClean="0">
                <a:latin typeface="Calibri" charset="0"/>
              </a:rPr>
              <a:t>2008 and</a:t>
            </a:r>
            <a:r>
              <a:rPr lang="en-US" baseline="0" dirty="0" smtClean="0">
                <a:latin typeface="Calibri" charset="0"/>
              </a:rPr>
              <a:t> 13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(Pollock), Fall 2009 (</a:t>
            </a:r>
            <a:r>
              <a:rPr lang="en-US" dirty="0" err="1">
                <a:latin typeface="Calibri" charset="0"/>
              </a:rPr>
              <a:t>Schibli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 (Week 14, Lecture 39). Pollock (Lecture </a:t>
            </a:r>
            <a:r>
              <a:rPr lang="en-US" dirty="0" smtClean="0">
                <a:latin typeface="Calibri" charset="0"/>
              </a:rPr>
              <a:t>39, 41 in 2013)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</a:t>
            </a:r>
            <a:r>
              <a:rPr lang="en-US" b="1" dirty="0">
                <a:latin typeface="Calibri" charset="0"/>
              </a:rPr>
              <a:t>[[88%]]</a:t>
            </a:r>
            <a:r>
              <a:rPr lang="en-US" dirty="0">
                <a:latin typeface="Calibri" charset="0"/>
              </a:rPr>
              <a:t> 2% 7% 0% 2% (FALL 2008) </a:t>
            </a:r>
          </a:p>
          <a:p>
            <a:pPr eaLnBrk="1" hangingPunct="1"/>
            <a:r>
              <a:rPr lang="en-US" dirty="0">
                <a:latin typeface="Calibri" charset="0"/>
              </a:rPr>
              <a:t>		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[[81%]] </a:t>
            </a:r>
            <a:r>
              <a:rPr lang="en-US" dirty="0">
                <a:latin typeface="Calibri" charset="0"/>
              </a:rPr>
              <a:t>0% 19% 0% 0% (SPRING 2008)</a:t>
            </a:r>
          </a:p>
          <a:p>
            <a:pPr eaLnBrk="1" hangingPunct="1"/>
            <a:r>
              <a:rPr lang="en-US" dirty="0">
                <a:latin typeface="Calibri" charset="0"/>
              </a:rPr>
              <a:t>		</a:t>
            </a:r>
            <a:r>
              <a:rPr lang="en-US" b="1" dirty="0">
                <a:latin typeface="Calibri" charset="0"/>
              </a:rPr>
              <a:t>[[39%]]</a:t>
            </a:r>
            <a:r>
              <a:rPr lang="en-US" dirty="0">
                <a:latin typeface="Calibri" charset="0"/>
              </a:rPr>
              <a:t> 0% 45% 16% 0% (FALL 2009)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		</a:t>
            </a:r>
            <a:r>
              <a:rPr lang="en-US" b="1" dirty="0" smtClean="0">
                <a:latin typeface="Calibri" charset="0"/>
              </a:rPr>
              <a:t>[[83]],</a:t>
            </a:r>
            <a:r>
              <a:rPr lang="en-US" b="1" baseline="0" dirty="0" smtClean="0">
                <a:latin typeface="Calibri" charset="0"/>
              </a:rPr>
              <a:t> </a:t>
            </a:r>
            <a:r>
              <a:rPr lang="en-US" b="0" baseline="0" dirty="0" smtClean="0">
                <a:latin typeface="Calibri" charset="0"/>
              </a:rPr>
              <a:t>2, 9, 7, 0 (</a:t>
            </a:r>
            <a:r>
              <a:rPr lang="en-US" b="0" baseline="0" dirty="0" err="1" smtClean="0">
                <a:latin typeface="Calibri" charset="0"/>
              </a:rPr>
              <a:t>Sp</a:t>
            </a:r>
            <a:r>
              <a:rPr lang="en-US" b="0" baseline="0" dirty="0" smtClean="0">
                <a:latin typeface="Calibri" charset="0"/>
              </a:rPr>
              <a:t> ‘13) 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b="1" dirty="0">
                <a:latin typeface="Calibri" charset="0"/>
              </a:rPr>
              <a:t>INSTRUCTOR NOTES:   </a:t>
            </a:r>
            <a:r>
              <a:rPr lang="en-US" dirty="0">
                <a:latin typeface="Calibri" charset="0"/>
              </a:rPr>
              <a:t>81% for A (with 20%, 3 votes, for C) Not a lot of problems, and the argument for why H is CCW seemed solid. (Note that H = B/mu0 - M looks, at first glance, ambiguous - you have "CCW" minus "CCW", which one wins? Several students pointed to integral of H dot dl = I(free, through) as direct evidence.)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Argument</a:t>
            </a:r>
            <a:r>
              <a:rPr lang="en-US" baseline="0" dirty="0" smtClean="0">
                <a:latin typeface="Calibri" charset="0"/>
              </a:rPr>
              <a:t> for M is that it’s a paramagnet, it should be </a:t>
            </a:r>
            <a:r>
              <a:rPr lang="en-US" baseline="0" dirty="0" err="1" smtClean="0">
                <a:latin typeface="Calibri" charset="0"/>
              </a:rPr>
              <a:t>PARAllel</a:t>
            </a:r>
            <a:r>
              <a:rPr lang="en-US" baseline="0" dirty="0" smtClean="0">
                <a:latin typeface="Calibri" charset="0"/>
              </a:rPr>
              <a:t> to B (That’s pretty much the definition of </a:t>
            </a:r>
            <a:r>
              <a:rPr lang="en-US" baseline="0" dirty="0" err="1" smtClean="0">
                <a:latin typeface="Calibri" charset="0"/>
              </a:rPr>
              <a:t>paramagnetism</a:t>
            </a:r>
            <a:r>
              <a:rPr lang="en-US" baseline="0" dirty="0" smtClean="0">
                <a:latin typeface="Calibri" charset="0"/>
              </a:rPr>
              <a:t>) </a:t>
            </a:r>
          </a:p>
          <a:p>
            <a:pPr eaLnBrk="1" hangingPunct="1"/>
            <a:endParaRPr lang="en-US" baseline="0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-</a:t>
            </a:r>
            <a:r>
              <a:rPr lang="en-US" dirty="0">
                <a:latin typeface="Calibri" charset="0"/>
              </a:rPr>
              <a:t>SJP</a:t>
            </a:r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A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USED IN:  Spring 2008 and ‘13 (Pollock)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LECTURE NUMBER: 40 (41 in ‘13) 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STUDENT RESPONSES:  </a:t>
            </a:r>
            <a:r>
              <a:rPr lang="en-US" b="1" dirty="0" smtClean="0">
                <a:latin typeface="Calibri" charset="0"/>
              </a:rPr>
              <a:t>[[100%]] </a:t>
            </a:r>
            <a:r>
              <a:rPr lang="en-US" dirty="0" smtClean="0">
                <a:latin typeface="Calibri" charset="0"/>
              </a:rPr>
              <a:t>0% 0% 0% 0%  (</a:t>
            </a:r>
            <a:r>
              <a:rPr lang="en-US" dirty="0" err="1" smtClean="0">
                <a:latin typeface="Calibri" charset="0"/>
              </a:rPr>
              <a:t>Sp</a:t>
            </a:r>
            <a:r>
              <a:rPr lang="en-US" dirty="0" smtClean="0">
                <a:latin typeface="Calibri" charset="0"/>
              </a:rPr>
              <a:t> ‘08) 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		</a:t>
            </a:r>
            <a:r>
              <a:rPr lang="en-US" b="1" dirty="0" smtClean="0">
                <a:latin typeface="Calibri" charset="0"/>
              </a:rPr>
              <a:t>[[89]],</a:t>
            </a:r>
            <a:r>
              <a:rPr lang="en-US" b="1" baseline="0" dirty="0" smtClean="0">
                <a:latin typeface="Calibri" charset="0"/>
              </a:rPr>
              <a:t> </a:t>
            </a:r>
            <a:r>
              <a:rPr lang="en-US" b="0" baseline="0" dirty="0" smtClean="0">
                <a:latin typeface="Calibri" charset="0"/>
              </a:rPr>
              <a:t>11, 0, 0, (</a:t>
            </a:r>
            <a:r>
              <a:rPr lang="en-US" b="0" baseline="0" dirty="0" err="1" smtClean="0">
                <a:latin typeface="Calibri" charset="0"/>
              </a:rPr>
              <a:t>Sp</a:t>
            </a:r>
            <a:r>
              <a:rPr lang="en-US" b="0" baseline="0" dirty="0" smtClean="0">
                <a:latin typeface="Calibri" charset="0"/>
              </a:rPr>
              <a:t> ‘13)</a:t>
            </a:r>
            <a:endParaRPr lang="en-US" dirty="0" smtClean="0">
              <a:latin typeface="Calibri" charset="0"/>
            </a:endParaRPr>
          </a:p>
          <a:p>
            <a:r>
              <a:rPr lang="en-US" b="1" dirty="0" smtClean="0">
                <a:latin typeface="Calibri" charset="0"/>
              </a:rPr>
              <a:t>INSTRUCTOR NOTES:  </a:t>
            </a:r>
            <a:r>
              <a:rPr lang="en-US" dirty="0" smtClean="0">
                <a:latin typeface="Calibri" charset="0"/>
              </a:rPr>
              <a:t>Start of class. 100% correct. Good (and varied) explanations, no problems, too easy...  Answer is A. Can argue by looking at magnetization (and take curl), or think about "</a:t>
            </a:r>
            <a:r>
              <a:rPr lang="en-US" dirty="0" err="1" smtClean="0">
                <a:latin typeface="Calibri" charset="0"/>
              </a:rPr>
              <a:t>para</a:t>
            </a:r>
            <a:r>
              <a:rPr lang="en-US" dirty="0" smtClean="0">
                <a:latin typeface="Calibri" charset="0"/>
              </a:rPr>
              <a:t>" &amp; argue that B is slightly enhanced... </a:t>
            </a:r>
          </a:p>
          <a:p>
            <a:r>
              <a:rPr lang="en-US" dirty="0" smtClean="0">
                <a:latin typeface="Calibri" charset="0"/>
              </a:rPr>
              <a:t>In 2013 there was a little more debate,</a:t>
            </a:r>
            <a:r>
              <a:rPr lang="en-US" baseline="0" dirty="0" smtClean="0">
                <a:latin typeface="Calibri" charset="0"/>
              </a:rPr>
              <a:t> some students were I think confused about whether “I” is “I free” in the picture? Couldn’t really get students to articulate a reason for voting B, though</a:t>
            </a:r>
          </a:p>
          <a:p>
            <a:endParaRPr lang="en-US" baseline="0" dirty="0" smtClean="0">
              <a:latin typeface="Calibri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Calibri" charset="0"/>
              </a:rPr>
              <a:t>We also did it mathematically:  “remembered” that B goes like radius (without any magnetic effects, anyway), and thus curl(M) will be proportional (if it’s linear) to curl(B), which is 1/s d/ds (s </a:t>
            </a:r>
            <a:r>
              <a:rPr lang="en-US" baseline="0" dirty="0" err="1" smtClean="0">
                <a:latin typeface="Calibri" charset="0"/>
              </a:rPr>
              <a:t>M_phi</a:t>
            </a:r>
            <a:r>
              <a:rPr lang="en-US" baseline="0" dirty="0" smtClean="0">
                <a:latin typeface="Calibri" charset="0"/>
              </a:rPr>
              <a:t>), thus 1/s d/ds s^2 = 2(constants), i.e. a positive constant.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 -SJP</a:t>
            </a:r>
            <a:endParaRPr lang="en-US" b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B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Spring 2008 </a:t>
            </a:r>
            <a:r>
              <a:rPr lang="en-US" dirty="0" smtClean="0">
                <a:latin typeface="Calibri" charset="0"/>
              </a:rPr>
              <a:t> (</a:t>
            </a:r>
            <a:r>
              <a:rPr lang="en-US" dirty="0">
                <a:latin typeface="Calibri" charset="0"/>
              </a:rPr>
              <a:t>Pollock)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40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11%  </a:t>
            </a:r>
            <a:r>
              <a:rPr lang="en-US" b="1" dirty="0">
                <a:latin typeface="Calibri" charset="0"/>
              </a:rPr>
              <a:t>[[89%]] </a:t>
            </a:r>
            <a:r>
              <a:rPr lang="en-US" dirty="0">
                <a:latin typeface="Calibri" charset="0"/>
              </a:rPr>
              <a:t>0% 0% 0%</a:t>
            </a:r>
          </a:p>
          <a:p>
            <a:pPr eaLnBrk="1" hangingPunct="1"/>
            <a:r>
              <a:rPr lang="en-US" b="1" dirty="0">
                <a:latin typeface="Calibri" charset="0"/>
              </a:rPr>
              <a:t>INSTRUCTOR NOTES: </a:t>
            </a:r>
            <a:r>
              <a:rPr lang="en-US" dirty="0">
                <a:latin typeface="Calibri" charset="0"/>
              </a:rPr>
              <a:t>89% correct (2 votes for A) Again, piece of cake for them. One argument was "since </a:t>
            </a:r>
            <a:r>
              <a:rPr lang="en-US" dirty="0" err="1">
                <a:latin typeface="Calibri" charset="0"/>
              </a:rPr>
              <a:t>Jb</a:t>
            </a:r>
            <a:r>
              <a:rPr lang="en-US" dirty="0">
                <a:latin typeface="Calibri" charset="0"/>
              </a:rPr>
              <a:t> is up, Kb must be down to not violate current conservation", but the student (and I) were not quite able to articulate this argument precisely. (J and K are in different places, so it's some sort of global conservation law being invoked - how does one formalize this?) But anyway, we also talked about M cross N, and also (see next slide) I made the direct microscopic argument.  </a:t>
            </a:r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-</a:t>
            </a:r>
            <a:r>
              <a:rPr lang="en-US" dirty="0">
                <a:latin typeface="Calibri" charset="0"/>
              </a:rPr>
              <a:t>SJP</a:t>
            </a:r>
          </a:p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Helps Answer previous by showing a little magnetic moment in the M direction near the </a:t>
            </a:r>
            <a:r>
              <a:rPr lang="en-US" dirty="0" smtClean="0">
                <a:latin typeface="Calibri" charset="0"/>
              </a:rPr>
              <a:t>edge. 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Regarding J: If you think about the B field which grows</a:t>
            </a:r>
            <a:r>
              <a:rPr lang="en-US" baseline="0" dirty="0" smtClean="0">
                <a:latin typeface="Calibri" charset="0"/>
              </a:rPr>
              <a:t> with “s”, so does the M field, and thus you can ALSO think about a microscopic reason for why J points up, look at a PAIR of atomic loops side by side. The one “further out” is a little stronger, more current, and that leads to a net “up” current throughout the volume.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C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USED IN: </a:t>
            </a:r>
            <a:r>
              <a:rPr lang="en-US" dirty="0" smtClean="0">
                <a:latin typeface="Calibri" charset="0"/>
              </a:rPr>
              <a:t>Spring 2013 </a:t>
            </a:r>
            <a:r>
              <a:rPr lang="en-US" dirty="0">
                <a:latin typeface="Calibri" charset="0"/>
              </a:rPr>
              <a:t>(Pollock),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LECTURE </a:t>
            </a:r>
            <a:r>
              <a:rPr lang="en-US" dirty="0">
                <a:latin typeface="Calibri" charset="0"/>
              </a:rPr>
              <a:t>NUMBER: </a:t>
            </a:r>
            <a:r>
              <a:rPr lang="en-US" dirty="0" smtClean="0">
                <a:latin typeface="Calibri" charset="0"/>
              </a:rPr>
              <a:t>Pollock </a:t>
            </a:r>
            <a:r>
              <a:rPr lang="en-US" dirty="0">
                <a:latin typeface="Calibri" charset="0"/>
              </a:rPr>
              <a:t>(Lecture </a:t>
            </a:r>
            <a:r>
              <a:rPr lang="en-US" dirty="0" smtClean="0">
                <a:latin typeface="Calibri" charset="0"/>
              </a:rPr>
              <a:t>41)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</a:t>
            </a:r>
            <a:r>
              <a:rPr lang="en-US" dirty="0" smtClean="0">
                <a:latin typeface="Calibri" charset="0"/>
              </a:rPr>
              <a:t>: 2, 6, </a:t>
            </a:r>
            <a:r>
              <a:rPr lang="en-US" b="1" dirty="0" smtClean="0">
                <a:latin typeface="Calibri" charset="0"/>
              </a:rPr>
              <a:t>[[83]], </a:t>
            </a:r>
            <a:r>
              <a:rPr lang="en-US" b="0" dirty="0" smtClean="0">
                <a:latin typeface="Calibri" charset="0"/>
              </a:rPr>
              <a:t>6, 2 (SP ‘13) </a:t>
            </a:r>
            <a:endParaRPr lang="en-US" dirty="0" smtClean="0">
              <a:latin typeface="Calibri" charset="0"/>
            </a:endParaRPr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r>
              <a:rPr lang="en-US" b="1" dirty="0" smtClean="0">
                <a:latin typeface="Calibri" charset="0"/>
              </a:rPr>
              <a:t>INSTRUCTOR </a:t>
            </a:r>
            <a:r>
              <a:rPr lang="en-US" b="1" dirty="0">
                <a:latin typeface="Calibri" charset="0"/>
              </a:rPr>
              <a:t>NOTES: </a:t>
            </a:r>
            <a:r>
              <a:rPr lang="en-US" b="0" dirty="0" smtClean="0">
                <a:latin typeface="Calibri" charset="0"/>
              </a:rPr>
              <a:t>B</a:t>
            </a:r>
            <a:r>
              <a:rPr lang="en-US" b="0" baseline="0" dirty="0" smtClean="0">
                <a:latin typeface="Calibri" charset="0"/>
              </a:rPr>
              <a:t> does not flip, even in a </a:t>
            </a:r>
            <a:r>
              <a:rPr lang="en-US" b="0" baseline="0" dirty="0" err="1" smtClean="0">
                <a:latin typeface="Calibri" charset="0"/>
              </a:rPr>
              <a:t>diamagnet</a:t>
            </a:r>
            <a:r>
              <a:rPr lang="en-US" b="0" baseline="0" dirty="0" smtClean="0">
                <a:latin typeface="Calibri" charset="0"/>
              </a:rPr>
              <a:t>. (At best, in a superconductor, it can be cancelled out) H is determined by I(free), which is unchanged, so it too does not flip.</a:t>
            </a:r>
          </a:p>
          <a:p>
            <a:pPr eaLnBrk="1" hangingPunct="1"/>
            <a:r>
              <a:rPr lang="en-US" b="0" baseline="0" dirty="0" smtClean="0">
                <a:latin typeface="Calibri" charset="0"/>
              </a:rPr>
              <a:t> M however is now opposite H (and B), and this it does flip. And as a result, </a:t>
            </a:r>
            <a:r>
              <a:rPr lang="en-US" b="0" baseline="0" dirty="0" err="1" smtClean="0">
                <a:latin typeface="Calibri" charset="0"/>
              </a:rPr>
              <a:t>J_bound</a:t>
            </a:r>
            <a:r>
              <a:rPr lang="en-US" b="0" baseline="0" dirty="0" smtClean="0">
                <a:latin typeface="Calibri" charset="0"/>
              </a:rPr>
              <a:t> flips. So C is correct. </a:t>
            </a:r>
          </a:p>
          <a:p>
            <a:pPr eaLnBrk="1" hangingPunct="1"/>
            <a:r>
              <a:rPr lang="en-US" b="0" baseline="0" dirty="0" smtClean="0">
                <a:latin typeface="Calibri" charset="0"/>
              </a:rPr>
              <a:t>(One student wanted to ALSO count </a:t>
            </a:r>
            <a:r>
              <a:rPr lang="en-US" b="0" baseline="0" dirty="0" err="1" smtClean="0">
                <a:latin typeface="Calibri" charset="0"/>
              </a:rPr>
              <a:t>K_bound</a:t>
            </a:r>
            <a:r>
              <a:rPr lang="en-US" b="0" baseline="0" dirty="0" smtClean="0">
                <a:latin typeface="Calibri" charset="0"/>
              </a:rPr>
              <a:t>, which also flips, I just hadn’t listed it…) </a:t>
            </a:r>
            <a:endParaRPr lang="en-US" b="1" dirty="0" smtClean="0">
              <a:latin typeface="Calibri" charset="0"/>
            </a:endParaRPr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-</a:t>
            </a:r>
            <a:r>
              <a:rPr lang="en-US" dirty="0">
                <a:latin typeface="Calibri" charset="0"/>
              </a:rPr>
              <a:t>SJP</a:t>
            </a:r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Animated to show the answer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A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Fall 2008 (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) and Spring 2008 (Pollock)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 (Week 13, Lecture 37). Pollock (Lecture 39).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</a:t>
            </a:r>
            <a:r>
              <a:rPr lang="en-US" b="1" dirty="0">
                <a:latin typeface="Calibri" charset="0"/>
              </a:rPr>
              <a:t>[[91%]]  </a:t>
            </a:r>
            <a:r>
              <a:rPr lang="en-US" dirty="0">
                <a:latin typeface="Calibri" charset="0"/>
              </a:rPr>
              <a:t>2% 0% 7% 0% (FALL 2008) </a:t>
            </a:r>
          </a:p>
          <a:p>
            <a:pPr eaLnBrk="1" hangingPunct="1"/>
            <a:r>
              <a:rPr lang="en-US" dirty="0">
                <a:latin typeface="Calibri" charset="0"/>
              </a:rPr>
              <a:t>		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b="1" dirty="0">
                <a:latin typeface="Calibri" charset="0"/>
              </a:rPr>
              <a:t>[[100%]] </a:t>
            </a:r>
            <a:r>
              <a:rPr lang="en-US" dirty="0">
                <a:latin typeface="Calibri" charset="0"/>
              </a:rPr>
              <a:t>0% 0% 0% 0% (SPRING 2008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		</a:t>
            </a:r>
            <a:r>
              <a:rPr lang="en-US" b="1" dirty="0" smtClean="0">
                <a:latin typeface="Calibri" charset="0"/>
              </a:rPr>
              <a:t>[96]], </a:t>
            </a:r>
            <a:r>
              <a:rPr lang="en-US" b="0" dirty="0" smtClean="0">
                <a:latin typeface="Calibri" charset="0"/>
              </a:rPr>
              <a:t>0,</a:t>
            </a:r>
            <a:r>
              <a:rPr lang="en-US" b="0" baseline="0" dirty="0" smtClean="0">
                <a:latin typeface="Calibri" charset="0"/>
              </a:rPr>
              <a:t> 0, 2, 2 (</a:t>
            </a:r>
            <a:r>
              <a:rPr lang="en-US" b="0" baseline="0" dirty="0" err="1" smtClean="0">
                <a:latin typeface="Calibri" charset="0"/>
              </a:rPr>
              <a:t>Sp</a:t>
            </a:r>
            <a:r>
              <a:rPr lang="en-US" b="0" baseline="0" dirty="0" smtClean="0">
                <a:latin typeface="Calibri" charset="0"/>
              </a:rPr>
              <a:t> ‘13) 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b="1" dirty="0">
                <a:latin typeface="Calibri" charset="0"/>
              </a:rPr>
              <a:t>INSTRUCTOR NOTES:  </a:t>
            </a:r>
            <a:r>
              <a:rPr lang="en-US" dirty="0">
                <a:latin typeface="Calibri" charset="0"/>
              </a:rPr>
              <a:t>Started with this. 100% correct. Little too easy, eh? </a:t>
            </a:r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I *tried* to trip them up by point</a:t>
            </a:r>
            <a:r>
              <a:rPr lang="en-US" baseline="0" dirty="0" smtClean="0">
                <a:latin typeface="Calibri" charset="0"/>
              </a:rPr>
              <a:t>ing out that M is neither “parallel” nor “perpendicular” to </a:t>
            </a:r>
            <a:r>
              <a:rPr lang="en-US" baseline="0" dirty="0" err="1" smtClean="0">
                <a:latin typeface="Calibri" charset="0"/>
              </a:rPr>
              <a:t>nhat</a:t>
            </a:r>
            <a:r>
              <a:rPr lang="en-US" baseline="0" dirty="0" smtClean="0">
                <a:latin typeface="Calibri" charset="0"/>
              </a:rPr>
              <a:t> at different spots, in general… but of course none of that matters, it’s just M * volume if M is uniform!  ( This is physically “odd” somehow, you don’t expect to see this… but in principle I don’t see why you couldn’t “carve” this out of a magnet, e.g. ) </a:t>
            </a:r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  </a:t>
            </a:r>
            <a:r>
              <a:rPr lang="en-US" dirty="0">
                <a:latin typeface="Calibri" charset="0"/>
              </a:rPr>
              <a:t>-SJP</a:t>
            </a:r>
            <a:r>
              <a:rPr lang="en-US" b="1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D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Fall 2008 (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) and Spring </a:t>
            </a:r>
            <a:r>
              <a:rPr lang="en-US" dirty="0" smtClean="0">
                <a:latin typeface="Calibri" charset="0"/>
              </a:rPr>
              <a:t>2008 and ‘13 </a:t>
            </a:r>
            <a:r>
              <a:rPr lang="en-US" dirty="0">
                <a:latin typeface="Calibri" charset="0"/>
              </a:rPr>
              <a:t>(Pollock), Fall 2009 (</a:t>
            </a:r>
            <a:r>
              <a:rPr lang="en-US" dirty="0" err="1">
                <a:latin typeface="Calibri" charset="0"/>
              </a:rPr>
              <a:t>Schibli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 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 (Week 13, Lecture 37). Pollock (Lecture 39).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0%   0% 0% </a:t>
            </a:r>
            <a:r>
              <a:rPr lang="en-US" b="1" dirty="0">
                <a:latin typeface="Calibri" charset="0"/>
              </a:rPr>
              <a:t>[[100%]] </a:t>
            </a:r>
            <a:r>
              <a:rPr lang="en-US" dirty="0">
                <a:latin typeface="Calibri" charset="0"/>
              </a:rPr>
              <a:t>0% (FALL 2008)</a:t>
            </a:r>
          </a:p>
          <a:p>
            <a:pPr eaLnBrk="1" hangingPunct="1"/>
            <a:r>
              <a:rPr lang="en-US" dirty="0">
                <a:latin typeface="Calibri" charset="0"/>
              </a:rPr>
              <a:t>		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0% 12% 0% </a:t>
            </a:r>
            <a:r>
              <a:rPr lang="en-US" b="1" dirty="0">
                <a:latin typeface="Calibri" charset="0"/>
              </a:rPr>
              <a:t>[[ 88%]] </a:t>
            </a:r>
            <a:r>
              <a:rPr lang="en-US" dirty="0">
                <a:latin typeface="Calibri" charset="0"/>
              </a:rPr>
              <a:t>0% (SPRING 2008)  </a:t>
            </a:r>
          </a:p>
          <a:p>
            <a:pPr eaLnBrk="1" hangingPunct="1"/>
            <a:r>
              <a:rPr lang="en-US" dirty="0">
                <a:latin typeface="Calibri" charset="0"/>
              </a:rPr>
              <a:t>		3%  0% 3% </a:t>
            </a:r>
            <a:r>
              <a:rPr lang="en-US" b="1" dirty="0">
                <a:latin typeface="Calibri" charset="0"/>
              </a:rPr>
              <a:t>[[94%]] </a:t>
            </a:r>
            <a:r>
              <a:rPr lang="en-US" dirty="0">
                <a:latin typeface="Calibri" charset="0"/>
              </a:rPr>
              <a:t>0% (FALL 2009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		0,</a:t>
            </a:r>
            <a:r>
              <a:rPr lang="en-US" baseline="0" dirty="0" smtClean="0">
                <a:latin typeface="Calibri" charset="0"/>
              </a:rPr>
              <a:t> 0, 0, </a:t>
            </a:r>
            <a:r>
              <a:rPr lang="en-US" b="1" baseline="0" dirty="0" smtClean="0">
                <a:latin typeface="Calibri" charset="0"/>
              </a:rPr>
              <a:t>[[98]], </a:t>
            </a:r>
            <a:r>
              <a:rPr lang="en-US" b="0" baseline="0" dirty="0" smtClean="0">
                <a:latin typeface="Calibri" charset="0"/>
              </a:rPr>
              <a:t>2 (</a:t>
            </a:r>
            <a:r>
              <a:rPr lang="en-US" b="0" baseline="0" dirty="0" err="1" smtClean="0">
                <a:latin typeface="Calibri" charset="0"/>
              </a:rPr>
              <a:t>Sp</a:t>
            </a:r>
            <a:r>
              <a:rPr lang="en-US" b="0" baseline="0" dirty="0" smtClean="0">
                <a:latin typeface="Calibri" charset="0"/>
              </a:rPr>
              <a:t> ‘13) 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b="1" dirty="0">
                <a:latin typeface="Calibri" charset="0"/>
              </a:rPr>
              <a:t>INSTRUCTOR NOTES: </a:t>
            </a:r>
            <a:r>
              <a:rPr lang="en-US" dirty="0">
                <a:latin typeface="Calibri" charset="0"/>
              </a:rPr>
              <a:t>88% correct. Too easy. No problems, 2 people voted for B (with no explanation</a:t>
            </a:r>
            <a:r>
              <a:rPr lang="en-US" dirty="0" smtClean="0">
                <a:latin typeface="Calibri" charset="0"/>
              </a:rPr>
              <a:t>)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My answer: D. (</a:t>
            </a:r>
            <a:r>
              <a:rPr lang="en-US" dirty="0" err="1">
                <a:latin typeface="Calibri" charset="0"/>
              </a:rPr>
              <a:t>Mxn</a:t>
            </a:r>
            <a:r>
              <a:rPr lang="en-US" dirty="0">
                <a:latin typeface="Calibri" charset="0"/>
              </a:rPr>
              <a:t> is nonzero there).  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-</a:t>
            </a:r>
            <a:r>
              <a:rPr lang="en-US" dirty="0">
                <a:latin typeface="Calibri" charset="0"/>
              </a:rPr>
              <a:t>SJP</a:t>
            </a: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b="1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D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Spring 2008 (Pollock)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39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0% 0% 6%  </a:t>
            </a:r>
            <a:r>
              <a:rPr lang="en-US" b="1" dirty="0">
                <a:latin typeface="Calibri" charset="0"/>
              </a:rPr>
              <a:t>[[94%</a:t>
            </a:r>
            <a:r>
              <a:rPr lang="en-US" dirty="0">
                <a:latin typeface="Calibri" charset="0"/>
              </a:rPr>
              <a:t>]] 0% </a:t>
            </a:r>
            <a:r>
              <a:rPr lang="en-US" dirty="0" smtClean="0">
                <a:latin typeface="Calibri" charset="0"/>
              </a:rPr>
              <a:t>(SP ‘08)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		0,</a:t>
            </a:r>
            <a:r>
              <a:rPr lang="en-US" baseline="0" dirty="0" smtClean="0">
                <a:latin typeface="Calibri" charset="0"/>
              </a:rPr>
              <a:t> 0, 0, </a:t>
            </a:r>
            <a:r>
              <a:rPr lang="en-US" b="1" baseline="0" dirty="0" smtClean="0">
                <a:latin typeface="Calibri" charset="0"/>
              </a:rPr>
              <a:t>[96]], </a:t>
            </a:r>
            <a:r>
              <a:rPr lang="en-US" b="0" baseline="0" dirty="0" smtClean="0">
                <a:latin typeface="Calibri" charset="0"/>
              </a:rPr>
              <a:t>4 (</a:t>
            </a:r>
            <a:r>
              <a:rPr lang="en-US" b="0" baseline="0" dirty="0" err="1" smtClean="0">
                <a:latin typeface="Calibri" charset="0"/>
              </a:rPr>
              <a:t>Sp</a:t>
            </a:r>
            <a:r>
              <a:rPr lang="en-US" b="0" baseline="0" dirty="0" smtClean="0">
                <a:latin typeface="Calibri" charset="0"/>
              </a:rPr>
              <a:t> ‘13) </a:t>
            </a:r>
            <a:endParaRPr lang="en-US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INSTRUCTOR NOTES: </a:t>
            </a:r>
            <a:r>
              <a:rPr lang="en-US" dirty="0">
                <a:latin typeface="ヒラギノ角ゴ Pro W3" charset="0"/>
              </a:rPr>
              <a:t>94% , all but 1. Too easy once again today, they're having no problem with any of these.  Answer D</a:t>
            </a:r>
            <a:r>
              <a:rPr lang="en-US" dirty="0" smtClean="0">
                <a:latin typeface="ヒラギノ角ゴ Pro W3" charset="0"/>
              </a:rPr>
              <a:t>.</a:t>
            </a:r>
          </a:p>
          <a:p>
            <a:r>
              <a:rPr lang="en-US" dirty="0" smtClean="0">
                <a:latin typeface="ヒラギノ角ゴ Pro W3" charset="0"/>
              </a:rPr>
              <a:t>It’s fun to visualize:</a:t>
            </a:r>
            <a:r>
              <a:rPr lang="en-US" baseline="0" dirty="0" smtClean="0">
                <a:latin typeface="ヒラギノ角ゴ Pro W3" charset="0"/>
              </a:rPr>
              <a:t> no bound current on the left and right edges, but</a:t>
            </a:r>
            <a:r>
              <a:rPr lang="en-US" dirty="0" smtClean="0">
                <a:latin typeface="ヒラギノ角ゴ Pro W3" charset="0"/>
              </a:rPr>
              <a:t>, </a:t>
            </a:r>
            <a:r>
              <a:rPr lang="en-US" dirty="0">
                <a:latin typeface="ヒラギノ角ゴ Pro W3" charset="0"/>
              </a:rPr>
              <a:t>it "wraps around" the top front bottom and </a:t>
            </a:r>
            <a:r>
              <a:rPr lang="en-US" dirty="0" smtClean="0">
                <a:latin typeface="ヒラギノ角ゴ Pro W3" charset="0"/>
              </a:rPr>
              <a:t>back,</a:t>
            </a:r>
            <a:r>
              <a:rPr lang="en-US" baseline="0" dirty="0" smtClean="0">
                <a:latin typeface="ヒラギノ角ゴ Pro W3" charset="0"/>
              </a:rPr>
              <a:t> making a little loop of current around the +x axis. Oh, of course, that’ generally how magnetic moment gets generated, by a current loop “around” M! </a:t>
            </a:r>
            <a:r>
              <a:rPr lang="en-US" dirty="0" smtClean="0">
                <a:latin typeface="ヒラギノ角ゴ Pro W3" charset="0"/>
              </a:rPr>
              <a:t>  </a:t>
            </a:r>
            <a:r>
              <a:rPr lang="en-US" dirty="0">
                <a:latin typeface="ヒラギノ角ゴ Pro W3" charset="0"/>
              </a:rPr>
              <a:t>-SJP</a:t>
            </a:r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n/a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Spring 2008 (Pollock)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39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n/a</a:t>
            </a:r>
          </a:p>
          <a:p>
            <a:pPr eaLnBrk="1" hangingPunct="1"/>
            <a:r>
              <a:rPr lang="en-US" b="1" dirty="0">
                <a:latin typeface="Calibri" charset="0"/>
              </a:rPr>
              <a:t>INSTRUCTOR NOTES:  </a:t>
            </a:r>
            <a:r>
              <a:rPr lang="en-US" dirty="0">
                <a:latin typeface="Calibri" charset="0"/>
              </a:rPr>
              <a:t>We discussed this briefly, they seemed  to have it... </a:t>
            </a:r>
            <a:r>
              <a:rPr lang="en-US" dirty="0" smtClean="0">
                <a:latin typeface="Calibri" charset="0"/>
              </a:rPr>
              <a:t> I sketched this on the board, student had been asking</a:t>
            </a:r>
            <a:r>
              <a:rPr lang="en-US" baseline="0" dirty="0" smtClean="0">
                <a:latin typeface="Calibri" charset="0"/>
              </a:rPr>
              <a:t> about the “finite cylinder” issue in the previous question, so this was nice </a:t>
            </a:r>
            <a:r>
              <a:rPr lang="en-US" baseline="0" dirty="0" err="1" smtClean="0">
                <a:latin typeface="Calibri" charset="0"/>
              </a:rPr>
              <a:t>followup</a:t>
            </a:r>
            <a:r>
              <a:rPr lang="en-US" baseline="0" dirty="0" smtClean="0">
                <a:latin typeface="Calibri" charset="0"/>
              </a:rPr>
              <a:t>. I had them think about a finite solenoid (or even a “single turn” solenoid, i.e. one loop, as the two limits I’m asking about) </a:t>
            </a:r>
          </a:p>
          <a:p>
            <a:pPr eaLnBrk="1" hangingPunct="1"/>
            <a:r>
              <a:rPr lang="en-US" baseline="0" dirty="0" smtClean="0">
                <a:latin typeface="Calibri" charset="0"/>
              </a:rPr>
              <a:t>A student asked about where the curl(B)=0 here, and the answer is, just at the edges where </a:t>
            </a:r>
            <a:r>
              <a:rPr lang="en-US" baseline="0" dirty="0" err="1" smtClean="0">
                <a:latin typeface="Calibri" charset="0"/>
              </a:rPr>
              <a:t>K_b</a:t>
            </a:r>
            <a:r>
              <a:rPr lang="en-US" baseline="0" dirty="0" smtClean="0">
                <a:latin typeface="Calibri" charset="0"/>
              </a:rPr>
              <a:t> is nonzero, just like with a solenoid! 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-SJP</a:t>
            </a:r>
            <a:r>
              <a:rPr lang="en-US" b="1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>
                <a:latin typeface="Calibri" charset="0"/>
              </a:rPr>
              <a:t>CORRECT ANSWER:  D</a:t>
            </a:r>
          </a:p>
          <a:p>
            <a:pPr defTabSz="457200" eaLnBrk="1" hangingPunct="1"/>
            <a:r>
              <a:rPr lang="en-US" dirty="0">
                <a:latin typeface="Calibri" charset="0"/>
              </a:rPr>
              <a:t>USED IN:  Fall 2008 (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 smtClean="0">
                <a:latin typeface="Calibri" charset="0"/>
              </a:rPr>
              <a:t>), </a:t>
            </a:r>
            <a:r>
              <a:rPr lang="en-US" dirty="0" err="1" smtClean="0">
                <a:latin typeface="Calibri" charset="0"/>
              </a:rPr>
              <a:t>Sp</a:t>
            </a:r>
            <a:r>
              <a:rPr lang="en-US" dirty="0" smtClean="0">
                <a:latin typeface="Calibri" charset="0"/>
              </a:rPr>
              <a:t> 2013 (Pollock)</a:t>
            </a:r>
            <a:endParaRPr lang="en-US" dirty="0">
              <a:latin typeface="Calibri" charset="0"/>
            </a:endParaRPr>
          </a:p>
          <a:p>
            <a:pPr defTabSz="457200" eaLnBrk="1" hangingPunct="1"/>
            <a:r>
              <a:rPr lang="en-US" dirty="0">
                <a:latin typeface="Calibri" charset="0"/>
              </a:rPr>
              <a:t>LECTURE:  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 (Week 14, Lecture 39</a:t>
            </a:r>
            <a:r>
              <a:rPr lang="en-US" dirty="0" smtClean="0">
                <a:latin typeface="Calibri" charset="0"/>
              </a:rPr>
              <a:t>) (Pollock Lecture 40) </a:t>
            </a:r>
            <a:endParaRPr lang="en-US" dirty="0">
              <a:latin typeface="Calibri" charset="0"/>
            </a:endParaRPr>
          </a:p>
          <a:p>
            <a:pPr defTabSz="457200" eaLnBrk="1" hangingPunct="1"/>
            <a:r>
              <a:rPr lang="en-US" dirty="0">
                <a:latin typeface="Calibri" charset="0"/>
              </a:rPr>
              <a:t>STUDENT RESPONSES:  10% 5% 0% </a:t>
            </a:r>
            <a:r>
              <a:rPr lang="en-US" b="1" dirty="0">
                <a:latin typeface="Calibri" charset="0"/>
              </a:rPr>
              <a:t>[[85%]]</a:t>
            </a:r>
            <a:r>
              <a:rPr lang="en-US" dirty="0">
                <a:latin typeface="Calibri" charset="0"/>
              </a:rPr>
              <a:t> 0% (FALL 2008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defTabSz="457200" eaLnBrk="1" hangingPunct="1"/>
            <a:r>
              <a:rPr lang="en-US" dirty="0" smtClean="0">
                <a:latin typeface="Calibri" charset="0"/>
              </a:rPr>
              <a:t>				0, 6, 0, </a:t>
            </a:r>
            <a:r>
              <a:rPr lang="en-US" b="1" dirty="0" smtClean="0">
                <a:latin typeface="Calibri" charset="0"/>
              </a:rPr>
              <a:t>[[94]]</a:t>
            </a:r>
            <a:r>
              <a:rPr lang="en-US" b="0" dirty="0" smtClean="0">
                <a:latin typeface="Calibri" charset="0"/>
              </a:rPr>
              <a:t>, 0 (SP</a:t>
            </a:r>
            <a:r>
              <a:rPr lang="en-US" b="0" baseline="0" dirty="0" smtClean="0">
                <a:latin typeface="Calibri" charset="0"/>
              </a:rPr>
              <a:t> 13) </a:t>
            </a:r>
            <a:endParaRPr lang="en-US" dirty="0">
              <a:latin typeface="Calibri" charset="0"/>
            </a:endParaRPr>
          </a:p>
          <a:p>
            <a:pPr defTabSz="457200" eaLnBrk="1" hangingPunct="1"/>
            <a:r>
              <a:rPr lang="en-US" b="1" dirty="0">
                <a:latin typeface="Calibri" charset="0"/>
              </a:rPr>
              <a:t>INSTRUCTOR NOTES: </a:t>
            </a:r>
            <a:r>
              <a:rPr lang="en-US" b="0" dirty="0" smtClean="0">
                <a:latin typeface="Calibri" charset="0"/>
              </a:rPr>
              <a:t>Straightforward</a:t>
            </a:r>
            <a:r>
              <a:rPr lang="en-US" b="0" baseline="0" dirty="0" smtClean="0">
                <a:latin typeface="Calibri" charset="0"/>
              </a:rPr>
              <a:t> pre-class question. The M cross </a:t>
            </a:r>
            <a:r>
              <a:rPr lang="en-US" b="0" baseline="0" dirty="0" err="1" smtClean="0">
                <a:latin typeface="Calibri" charset="0"/>
              </a:rPr>
              <a:t>nhat</a:t>
            </a:r>
            <a:r>
              <a:rPr lang="en-US" b="0" baseline="0" dirty="0" smtClean="0">
                <a:latin typeface="Calibri" charset="0"/>
              </a:rPr>
              <a:t> formula is all you need, it flows DOWN the edges. </a:t>
            </a:r>
          </a:p>
          <a:p>
            <a:pPr defTabSz="457200" eaLnBrk="1" hangingPunct="1"/>
            <a:r>
              <a:rPr lang="en-US" b="0" baseline="0" dirty="0" smtClean="0">
                <a:latin typeface="Calibri" charset="0"/>
              </a:rPr>
              <a:t>Interesting things to talk about: although M is uniform, curl(M) is NOT zero inside, use the “front flyleaf”, it points UP the page. And, there is also a K on the TOP and bottom edges (it flows out from the center, radially!) </a:t>
            </a:r>
          </a:p>
          <a:p>
            <a:pPr defTabSz="457200" eaLnBrk="1" hangingPunct="1"/>
            <a:r>
              <a:rPr lang="en-US" b="0" baseline="0" dirty="0" smtClean="0">
                <a:latin typeface="Calibri" charset="0"/>
              </a:rPr>
              <a:t>This is not totally physical, it’s not quite the situation of a coax cable (because J is not uniform inside). </a:t>
            </a:r>
          </a:p>
          <a:p>
            <a:pPr defTabSz="457200" eaLnBrk="1" hangingPunct="1"/>
            <a:endParaRPr lang="en-US" b="1" dirty="0">
              <a:latin typeface="Calibri" charset="0"/>
            </a:endParaRPr>
          </a:p>
          <a:p>
            <a:pPr defTabSz="457200" eaLnBrk="1" hangingPunct="1"/>
            <a:r>
              <a:rPr lang="en-US" dirty="0">
                <a:latin typeface="Calibri" charset="0"/>
              </a:rPr>
              <a:t>WRITTEN BY:  Ed Kinney (CU-Boulder)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hangingPunct="1"/>
            <a:r>
              <a:rPr lang="en-US" dirty="0" smtClean="0">
                <a:latin typeface="Calibri" charset="0"/>
              </a:rPr>
              <a:t>Fun little animated gif to show “bound current” </a:t>
            </a:r>
            <a:r>
              <a:rPr lang="en-US" dirty="0" smtClean="0">
                <a:latin typeface="Calibri" charset="0"/>
                <a:sym typeface="Wingdings"/>
              </a:rPr>
              <a:t> </a:t>
            </a:r>
          </a:p>
          <a:p>
            <a:pPr defTabSz="457200" eaLnBrk="1" hangingPunct="1"/>
            <a:r>
              <a:rPr lang="en-US" dirty="0" smtClean="0">
                <a:latin typeface="Calibri" charset="0"/>
                <a:sym typeface="Wingdings"/>
              </a:rPr>
              <a:t>I used this to figure out when people were done with the Magnets Tutorial</a:t>
            </a:r>
            <a:endParaRPr lang="en-US" dirty="0" smtClean="0">
              <a:latin typeface="Calibri" charset="0"/>
            </a:endParaRPr>
          </a:p>
          <a:p>
            <a:pPr defTabSz="457200" eaLnBrk="1" hangingPunct="1"/>
            <a:r>
              <a:rPr lang="en-US" dirty="0" smtClean="0">
                <a:latin typeface="Calibri" charset="0"/>
              </a:rPr>
              <a:t>ORRECT ANSWER:  C</a:t>
            </a:r>
          </a:p>
          <a:p>
            <a:pPr defTabSz="457200" eaLnBrk="1" hangingPunct="1"/>
            <a:r>
              <a:rPr lang="en-US" dirty="0" smtClean="0">
                <a:latin typeface="Calibri" charset="0"/>
              </a:rPr>
              <a:t>USED IN:  </a:t>
            </a:r>
            <a:r>
              <a:rPr lang="en-US" dirty="0" err="1" smtClean="0">
                <a:latin typeface="Calibri" charset="0"/>
              </a:rPr>
              <a:t>Sp</a:t>
            </a:r>
            <a:r>
              <a:rPr lang="en-US" dirty="0" smtClean="0">
                <a:latin typeface="Calibri" charset="0"/>
              </a:rPr>
              <a:t> ‘13 (Pollock)</a:t>
            </a:r>
          </a:p>
          <a:p>
            <a:pPr defTabSz="457200" eaLnBrk="1" hangingPunct="1"/>
            <a:r>
              <a:rPr lang="en-US" dirty="0" smtClean="0">
                <a:latin typeface="Calibri" charset="0"/>
              </a:rPr>
              <a:t>LECTURE:  Pollock (Week 14, Lecture 40) This is</a:t>
            </a:r>
            <a:r>
              <a:rPr lang="en-US" baseline="0" dirty="0" smtClean="0">
                <a:latin typeface="Calibri" charset="0"/>
              </a:rPr>
              <a:t> the Tutorial question</a:t>
            </a:r>
            <a:endParaRPr lang="en-US" dirty="0" smtClean="0">
              <a:latin typeface="Calibri" charset="0"/>
            </a:endParaRPr>
          </a:p>
          <a:p>
            <a:pPr defTabSz="457200" eaLnBrk="1" hangingPunct="1"/>
            <a:r>
              <a:rPr lang="en-US" dirty="0" smtClean="0">
                <a:latin typeface="Calibri" charset="0"/>
              </a:rPr>
              <a:t>STUDENT RESPONSES:  (Not very</a:t>
            </a:r>
            <a:r>
              <a:rPr lang="en-US" baseline="0" dirty="0" smtClean="0">
                <a:latin typeface="Calibri" charset="0"/>
              </a:rPr>
              <a:t> meaningful, since I worked it out while the clicker was going. I had 30/54 voting when I ended the Tutorial, and about half were voting correctly, roughly) </a:t>
            </a:r>
            <a:endParaRPr lang="en-US" dirty="0" smtClean="0">
              <a:latin typeface="Calibri" charset="0"/>
            </a:endParaRPr>
          </a:p>
          <a:p>
            <a:pPr defTabSz="457200" eaLnBrk="1" hangingPunct="1"/>
            <a:endParaRPr lang="en-US" b="1" dirty="0" smtClean="0">
              <a:latin typeface="Calibri" charset="0"/>
            </a:endParaRPr>
          </a:p>
          <a:p>
            <a:pPr defTabSz="457200" eaLnBrk="1" hangingPunct="1"/>
            <a:r>
              <a:rPr lang="en-US" b="1" dirty="0" smtClean="0">
                <a:latin typeface="Calibri" charset="0"/>
              </a:rPr>
              <a:t>INSTRUCTOR NOTES:  See the tutorial</a:t>
            </a:r>
          </a:p>
          <a:p>
            <a:pPr defTabSz="457200" eaLnBrk="1" hangingPunct="1"/>
            <a:r>
              <a:rPr lang="en-US" dirty="0" smtClean="0">
                <a:latin typeface="Calibri" charset="0"/>
              </a:rPr>
              <a:t>WRITTEN BY:  Steve Pollock (CU Boulder)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B</a:t>
            </a:r>
          </a:p>
          <a:p>
            <a:pPr eaLnBrk="1" hangingPunct="1"/>
            <a:r>
              <a:rPr lang="en-US" dirty="0">
                <a:latin typeface="Calibri" charset="0"/>
              </a:rPr>
              <a:t>USED IN:  Fall 2008 (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) and Spring </a:t>
            </a:r>
            <a:r>
              <a:rPr lang="en-US" dirty="0" smtClean="0">
                <a:latin typeface="Calibri" charset="0"/>
              </a:rPr>
              <a:t>2008 and ‘13 </a:t>
            </a:r>
            <a:r>
              <a:rPr lang="en-US" dirty="0">
                <a:latin typeface="Calibri" charset="0"/>
              </a:rPr>
              <a:t>(Pollock), Fall 2009 (</a:t>
            </a:r>
            <a:r>
              <a:rPr lang="en-US" dirty="0" err="1">
                <a:latin typeface="Calibri" charset="0"/>
              </a:rPr>
              <a:t>Schibli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dirty="0">
                <a:latin typeface="Calibri" charset="0"/>
              </a:rPr>
              <a:t>LECTURE NUMBER: </a:t>
            </a:r>
            <a:r>
              <a:rPr lang="en-US" dirty="0" err="1">
                <a:latin typeface="Calibri" charset="0"/>
              </a:rPr>
              <a:t>Dubson</a:t>
            </a:r>
            <a:r>
              <a:rPr lang="en-US" dirty="0">
                <a:latin typeface="Calibri" charset="0"/>
              </a:rPr>
              <a:t> (Week 13, Lecture 38). Pollock (Lecture </a:t>
            </a:r>
            <a:r>
              <a:rPr lang="en-US" dirty="0" smtClean="0">
                <a:latin typeface="Calibri" charset="0"/>
              </a:rPr>
              <a:t>39, 40 in ‘13)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/>
            <a:r>
              <a:rPr lang="en-US" dirty="0">
                <a:latin typeface="Calibri" charset="0"/>
              </a:rPr>
              <a:t>STUDENT RESPONSES:   6%  </a:t>
            </a:r>
            <a:r>
              <a:rPr lang="en-US" b="1" dirty="0">
                <a:latin typeface="Calibri" charset="0"/>
              </a:rPr>
              <a:t>[[89%]] </a:t>
            </a:r>
            <a:r>
              <a:rPr lang="en-US" dirty="0">
                <a:latin typeface="Calibri" charset="0"/>
              </a:rPr>
              <a:t>0% 3% 3% (FALL 2008)</a:t>
            </a:r>
          </a:p>
          <a:p>
            <a:pPr eaLnBrk="1" hangingPunct="1"/>
            <a:r>
              <a:rPr lang="en-US" dirty="0">
                <a:latin typeface="Calibri" charset="0"/>
              </a:rPr>
              <a:t>		</a:t>
            </a:r>
            <a:r>
              <a:rPr lang="en-US" dirty="0" smtClean="0">
                <a:latin typeface="Calibri" charset="0"/>
              </a:rPr>
              <a:t>18</a:t>
            </a:r>
            <a:r>
              <a:rPr lang="en-US" dirty="0">
                <a:latin typeface="Calibri" charset="0"/>
              </a:rPr>
              <a:t>%  </a:t>
            </a:r>
            <a:r>
              <a:rPr lang="en-US" b="1" dirty="0">
                <a:latin typeface="Calibri" charset="0"/>
              </a:rPr>
              <a:t>[[76%]] </a:t>
            </a:r>
            <a:r>
              <a:rPr lang="en-US" dirty="0">
                <a:latin typeface="Calibri" charset="0"/>
              </a:rPr>
              <a:t>6% 0% 0% (SPRING 2008)</a:t>
            </a:r>
          </a:p>
          <a:p>
            <a:pPr eaLnBrk="1" hangingPunct="1"/>
            <a:r>
              <a:rPr lang="en-US" dirty="0">
                <a:latin typeface="Calibri" charset="0"/>
              </a:rPr>
              <a:t>		0%  </a:t>
            </a:r>
            <a:r>
              <a:rPr lang="en-US" b="1" dirty="0">
                <a:latin typeface="Calibri" charset="0"/>
              </a:rPr>
              <a:t>[[97%]] </a:t>
            </a:r>
            <a:r>
              <a:rPr lang="en-US" dirty="0">
                <a:latin typeface="Calibri" charset="0"/>
              </a:rPr>
              <a:t>0% 0% 3% (FALL 2009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		6, </a:t>
            </a:r>
            <a:r>
              <a:rPr lang="en-US" b="1" dirty="0" smtClean="0">
                <a:latin typeface="Calibri" charset="0"/>
              </a:rPr>
              <a:t>[[69]], </a:t>
            </a:r>
            <a:r>
              <a:rPr lang="en-US" b="0" dirty="0" smtClean="0">
                <a:latin typeface="Calibri" charset="0"/>
              </a:rPr>
              <a:t>6, 16, 0, (</a:t>
            </a:r>
            <a:r>
              <a:rPr lang="en-US" b="0" dirty="0" err="1" smtClean="0">
                <a:latin typeface="Calibri" charset="0"/>
              </a:rPr>
              <a:t>Sp</a:t>
            </a:r>
            <a:r>
              <a:rPr lang="en-US" b="0" dirty="0" smtClean="0">
                <a:latin typeface="Calibri" charset="0"/>
              </a:rPr>
              <a:t> ‘13)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b="1" dirty="0">
                <a:latin typeface="Calibri" charset="0"/>
              </a:rPr>
              <a:t>INSTRUCTOR NOTES: </a:t>
            </a:r>
            <a:r>
              <a:rPr lang="en-US" dirty="0">
                <a:latin typeface="Calibri" charset="0"/>
              </a:rPr>
              <a:t>76% B, with all others (except 1) voting A. </a:t>
            </a:r>
          </a:p>
          <a:p>
            <a:r>
              <a:rPr lang="en-US" dirty="0">
                <a:latin typeface="Calibri" charset="0"/>
              </a:rPr>
              <a:t>Some discussion of Griffiths' notation, this was another in a chain of easy ones today. Not sure why 4 people voted wrong.  This one was a segue into the discussion of what the *formula* for the resulting B field is (since we solved the revolving charged sphere problem last week, and derived the B field in and out for that).   Surface current is M cross </a:t>
            </a:r>
            <a:r>
              <a:rPr lang="en-US" dirty="0" err="1">
                <a:latin typeface="Calibri" charset="0"/>
              </a:rPr>
              <a:t>Rhat</a:t>
            </a:r>
            <a:r>
              <a:rPr lang="en-US" dirty="0">
                <a:latin typeface="Calibri" charset="0"/>
              </a:rPr>
              <a:t>, so if M is in the z direction, then you get Answer B.  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In 2013</a:t>
            </a:r>
            <a:r>
              <a:rPr lang="en-US" baseline="0" dirty="0" smtClean="0">
                <a:latin typeface="Calibri" charset="0"/>
              </a:rPr>
              <a:t> we did worse, there was a lot more confusion about </a:t>
            </a:r>
            <a:r>
              <a:rPr lang="en-US" baseline="0" dirty="0" err="1" smtClean="0">
                <a:latin typeface="Calibri" charset="0"/>
              </a:rPr>
              <a:t>cos</a:t>
            </a:r>
            <a:r>
              <a:rPr lang="en-US" baseline="0" dirty="0" smtClean="0">
                <a:latin typeface="Calibri" charset="0"/>
              </a:rPr>
              <a:t>(theta) </a:t>
            </a:r>
            <a:r>
              <a:rPr lang="en-US" baseline="0" dirty="0" err="1" smtClean="0">
                <a:latin typeface="Calibri" charset="0"/>
              </a:rPr>
              <a:t>vs</a:t>
            </a:r>
            <a:r>
              <a:rPr lang="en-US" baseline="0" dirty="0" smtClean="0">
                <a:latin typeface="Calibri" charset="0"/>
              </a:rPr>
              <a:t> sin(theta)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-SJP</a:t>
            </a:r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07BB-09A9-5A40-8A57-9933EF00D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EDA-4BC2-B244-BF8A-E9F212499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F678-6B9E-4246-A718-C735FADDB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C4D3-F979-EC43-8A3D-C47A6F2BB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DCD-2383-D746-B4FE-307EDBA33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A48A-80D1-124B-9C28-E987D8CA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436A-9207-9249-876E-659E6462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610-CCDC-7E47-BB9E-8EB451B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094B-FAFA-D043-89B5-FC3C61C69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6B3C-D753-B142-90A0-BF46B3EA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8E3F-1950-1D43-A2FD-2F1BF3FB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B7363-4CCF-6542-AFE7-01BD23AC7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2.pn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新細明體" charset="0"/>
                <a:cs typeface="新細明體" charset="0"/>
              </a:rPr>
              <a:t>FIELDS FROM MAGNETIZED OBJECTS + BOUND CURRENTS</a:t>
            </a:r>
          </a:p>
        </p:txBody>
      </p:sp>
    </p:spTree>
    <p:extLst>
      <p:ext uri="{BB962C8B-B14F-4D97-AF65-F5344CB8AC3E}">
        <p14:creationId xmlns:p14="http://schemas.microsoft.com/office/powerpoint/2010/main" val="219675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" name="Rectangle 1026"/>
          <p:cNvSpPr>
            <a:spLocks noGrp="1"/>
          </p:cNvSpPr>
          <p:nvPr>
            <p:ph type="title" idx="4294967295"/>
          </p:nvPr>
        </p:nvSpPr>
        <p:spPr>
          <a:xfrm>
            <a:off x="1130310" y="762000"/>
            <a:ext cx="73533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is the direction of the bound volume current?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75779" name="Text Box 1028"/>
          <p:cNvSpPr txBox="1">
            <a:spLocks noChangeArrowheads="1"/>
          </p:cNvSpPr>
          <p:nvPr/>
        </p:nvSpPr>
        <p:spPr bwMode="auto">
          <a:xfrm>
            <a:off x="685800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It’s zero!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Other</a:t>
            </a:r>
            <a:r>
              <a:rPr lang="en-US" sz="3200" dirty="0"/>
              <a:t>/not sure</a:t>
            </a:r>
          </a:p>
        </p:txBody>
      </p:sp>
      <p:sp>
        <p:nvSpPr>
          <p:cNvPr id="75780" name="Text Box 1029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6.9</a:t>
            </a:r>
          </a:p>
        </p:txBody>
      </p:sp>
    </p:spTree>
    <p:extLst>
      <p:ext uri="{BB962C8B-B14F-4D97-AF65-F5344CB8AC3E}">
        <p14:creationId xmlns:p14="http://schemas.microsoft.com/office/powerpoint/2010/main" val="2537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143000" y="838200"/>
            <a:ext cx="7848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alibri" charset="0"/>
              </a:rPr>
              <a:t>A very long aluminum (paramagnetic!) rod carries a uniformly distributed current I along the +z direction. We know </a:t>
            </a:r>
            <a:r>
              <a:rPr lang="en-US" sz="3200" b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 will be CCW as viewed from above. (Right?)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/>
            </a:r>
            <a:br>
              <a:rPr lang="en-US" sz="3200" dirty="0">
                <a:solidFill>
                  <a:srgbClr val="660066"/>
                </a:solidFill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 What about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H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and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M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inside the cylinder?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graphicFrame>
        <p:nvGraphicFramePr>
          <p:cNvPr id="86018" name="Object 1024"/>
          <p:cNvGraphicFramePr>
            <a:graphicFrameLocks noChangeAspect="1"/>
          </p:cNvGraphicFramePr>
          <p:nvPr/>
        </p:nvGraphicFramePr>
        <p:xfrm>
          <a:off x="5486400" y="2817813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9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486400" y="2817813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28600" y="3384550"/>
            <a:ext cx="580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/>
              <a:t> Both are CCW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B) Both are 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C) </a:t>
            </a:r>
            <a:r>
              <a:rPr lang="en-US" sz="3200" b="1"/>
              <a:t>H</a:t>
            </a:r>
            <a:r>
              <a:rPr lang="en-US" sz="3200"/>
              <a:t> is CCW, but </a:t>
            </a:r>
            <a:r>
              <a:rPr lang="en-US" sz="3200" b="1"/>
              <a:t>M</a:t>
            </a:r>
            <a:r>
              <a:rPr lang="en-US" sz="3200"/>
              <a:t> is 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D) </a:t>
            </a:r>
            <a:r>
              <a:rPr lang="en-US" sz="3200" b="1"/>
              <a:t>H</a:t>
            </a:r>
            <a:r>
              <a:rPr lang="en-US" sz="3200"/>
              <a:t> is CW, </a:t>
            </a:r>
            <a:r>
              <a:rPr lang="en-US" sz="3200" b="1"/>
              <a:t>M </a:t>
            </a:r>
            <a:r>
              <a:rPr lang="en-US" sz="3200"/>
              <a:t>is CCW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E) ???</a:t>
            </a:r>
          </a:p>
          <a:p>
            <a:pPr eaLnBrk="1" hangingPunct="1">
              <a:buFont typeface="Arial" charset="0"/>
              <a:buNone/>
            </a:pPr>
            <a:endParaRPr lang="en-US" sz="3200" b="1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</p:spTree>
    <p:extLst>
      <p:ext uri="{BB962C8B-B14F-4D97-AF65-F5344CB8AC3E}">
        <p14:creationId xmlns:p14="http://schemas.microsoft.com/office/powerpoint/2010/main" val="31938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26"/>
          <p:cNvSpPr>
            <a:spLocks noGrp="1"/>
          </p:cNvSpPr>
          <p:nvPr>
            <p:ph type="title" idx="4294967295"/>
          </p:nvPr>
        </p:nvSpPr>
        <p:spPr>
          <a:xfrm>
            <a:off x="419100" y="762000"/>
            <a:ext cx="8305800" cy="1143000"/>
          </a:xfrm>
        </p:spPr>
        <p:txBody>
          <a:bodyPr/>
          <a:lstStyle/>
          <a:p>
            <a:pPr algn="l"/>
            <a:r>
              <a:rPr lang="en-US" sz="3200">
                <a:latin typeface="Calibri" charset="0"/>
              </a:rPr>
              <a:t>A very long aluminum (paramagnetic!) rod carries a uniformly distributed current I along the +z direction. </a:t>
            </a:r>
            <a:r>
              <a:rPr lang="en-US" sz="3200">
                <a:solidFill>
                  <a:srgbClr val="800080"/>
                </a:solidFill>
                <a:latin typeface="Calibri" charset="0"/>
              </a:rPr>
              <a:t>What is the direction of the bound volume current?</a:t>
            </a:r>
            <a:endParaRPr lang="en-US">
              <a:latin typeface="Calibri" charset="0"/>
            </a:endParaRPr>
          </a:p>
        </p:txBody>
      </p:sp>
      <p:graphicFrame>
        <p:nvGraphicFramePr>
          <p:cNvPr id="77827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31499"/>
              </p:ext>
            </p:extLst>
          </p:nvPr>
        </p:nvGraphicFramePr>
        <p:xfrm>
          <a:off x="5373687" y="2290763"/>
          <a:ext cx="3076045" cy="39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3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373687" y="2290763"/>
                        <a:ext cx="3076045" cy="39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9279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It’s zero!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Other</a:t>
            </a:r>
            <a:r>
              <a:rPr lang="en-US" sz="3200" dirty="0"/>
              <a:t>/not sure</a:t>
            </a:r>
          </a:p>
        </p:txBody>
      </p:sp>
    </p:spTree>
    <p:extLst>
      <p:ext uri="{BB962C8B-B14F-4D97-AF65-F5344CB8AC3E}">
        <p14:creationId xmlns:p14="http://schemas.microsoft.com/office/powerpoint/2010/main" val="9885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is the direction of the bound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surface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current?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685800" y="2849563"/>
            <a:ext cx="5807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K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K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Other/not sure</a:t>
            </a:r>
          </a:p>
        </p:txBody>
      </p:sp>
      <p:graphicFrame>
        <p:nvGraphicFramePr>
          <p:cNvPr id="79875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7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215900" y="168275"/>
            <a:ext cx="622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6.9b</a:t>
            </a:r>
          </a:p>
        </p:txBody>
      </p:sp>
    </p:spTree>
    <p:extLst>
      <p:ext uri="{BB962C8B-B14F-4D97-AF65-F5344CB8AC3E}">
        <p14:creationId xmlns:p14="http://schemas.microsoft.com/office/powerpoint/2010/main" val="4142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75057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Calibri" charset="0"/>
              </a:rPr>
              <a:t>Summary: </a:t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A </a:t>
            </a:r>
            <a:r>
              <a:rPr lang="en-US" sz="3200" dirty="0">
                <a:latin typeface="Calibri" charset="0"/>
              </a:rPr>
              <a:t>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graphicFrame>
        <p:nvGraphicFramePr>
          <p:cNvPr id="81922" name="Object 1024"/>
          <p:cNvGraphicFramePr>
            <a:graphicFrameLocks noChangeAspect="1"/>
          </p:cNvGraphicFramePr>
          <p:nvPr/>
        </p:nvGraphicFramePr>
        <p:xfrm>
          <a:off x="5334000" y="2214563"/>
          <a:ext cx="3602038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1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334000" y="2214563"/>
                        <a:ext cx="3602038" cy="457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685800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sz="3200" dirty="0"/>
          </a:p>
          <a:p>
            <a:pPr eaLnBrk="1" hangingPunct="1">
              <a:buFont typeface="Arial" charset="0"/>
              <a:buNone/>
            </a:pPr>
            <a:r>
              <a:rPr lang="en-US" sz="3200" b="1" dirty="0" smtClean="0"/>
              <a:t>J</a:t>
            </a:r>
            <a:r>
              <a:rPr lang="en-US" sz="3200" b="1" baseline="-25000" dirty="0" smtClean="0"/>
              <a:t>B</a:t>
            </a:r>
            <a:r>
              <a:rPr lang="en-US" sz="3200" b="1" dirty="0" smtClean="0"/>
              <a:t> </a:t>
            </a:r>
            <a:r>
              <a:rPr lang="en-US" sz="3200" dirty="0" smtClean="0"/>
              <a:t>points parallel to I </a:t>
            </a:r>
          </a:p>
          <a:p>
            <a:pPr eaLnBrk="1" hangingPunct="1">
              <a:buFont typeface="Arial" charset="0"/>
              <a:buNone/>
            </a:pPr>
            <a:r>
              <a:rPr lang="en-US" sz="3200" b="1" dirty="0" smtClean="0"/>
              <a:t>K</a:t>
            </a:r>
            <a:r>
              <a:rPr lang="en-US" sz="3200" b="1" baseline="-25000" dirty="0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points anti-parallel to </a:t>
            </a:r>
            <a:r>
              <a:rPr lang="en-US" sz="3200" dirty="0" smtClean="0"/>
              <a:t>I</a:t>
            </a:r>
            <a:endParaRPr lang="en-US" sz="3200" dirty="0"/>
          </a:p>
          <a:p>
            <a:pPr eaLnBrk="1" hangingPunct="1">
              <a:buFont typeface="Arial" charset="0"/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0134" y="5350934"/>
            <a:ext cx="470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bound current vanishes, conservation of charge!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95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89147"/>
              </p:ext>
            </p:extLst>
          </p:nvPr>
        </p:nvGraphicFramePr>
        <p:xfrm>
          <a:off x="6661459" y="2598737"/>
          <a:ext cx="2482541" cy="314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0" name="Picture" r:id="rId4" imgW="4343400" imgH="4978400" progId="Word.Picture.8">
                  <p:embed/>
                </p:oleObj>
              </mc:Choice>
              <mc:Fallback>
                <p:oleObj name="Picture" r:id="rId4" imgW="4343400" imgH="497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661459" y="2598737"/>
                        <a:ext cx="2482541" cy="3149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870201" y="2978149"/>
            <a:ext cx="398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A) All 4 flip 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B) 3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C) 2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D) 1 of them flips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E) None of them flips</a:t>
            </a:r>
            <a:endParaRPr lang="en-US" sz="32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27600"/>
              </p:ext>
            </p:extLst>
          </p:nvPr>
        </p:nvGraphicFramePr>
        <p:xfrm>
          <a:off x="0" y="2318280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1" name="Picture" r:id="rId6" imgW="17371429" imgH="19911111" progId="Word.Picture.8">
                  <p:embed/>
                </p:oleObj>
              </mc:Choice>
              <mc:Fallback>
                <p:oleObj name="Picture" r:id="rId6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0" y="2318280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152401" y="5907617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para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248409" y="5822950"/>
            <a:ext cx="289559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dia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9" name="Rectangle 1026"/>
          <p:cNvSpPr txBox="1">
            <a:spLocks/>
          </p:cNvSpPr>
          <p:nvPr/>
        </p:nvSpPr>
        <p:spPr bwMode="auto">
          <a:xfrm>
            <a:off x="1092200" y="719667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3200" smtClean="0">
                <a:solidFill>
                  <a:schemeClr val="tx1"/>
                </a:solidFill>
                <a:latin typeface="Calibri" charset="0"/>
              </a:rPr>
              <a:t>What if that long rod (the wire) was made of copper (diamagnetic!) instead.  </a:t>
            </a:r>
            <a:r>
              <a:rPr lang="en-US" sz="3200" smtClean="0">
                <a:solidFill>
                  <a:srgbClr val="660066"/>
                </a:solidFill>
                <a:latin typeface="Calibri" charset="0"/>
              </a:rPr>
              <a:t>Of B, M, H, and J_bound, which ones “flip sign”? 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092200" y="719667"/>
            <a:ext cx="78486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What if that long rod (the wire) was made of copper (diamagnetic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!)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instead.  </a:t>
            </a:r>
            <a:r>
              <a:rPr lang="en-US" sz="3200" dirty="0" smtClean="0">
                <a:solidFill>
                  <a:srgbClr val="660066"/>
                </a:solidFill>
                <a:latin typeface="Calibri" charset="0"/>
              </a:rPr>
              <a:t>Of B, M, H, and </a:t>
            </a:r>
            <a:r>
              <a:rPr lang="en-US" sz="3200" dirty="0" err="1" smtClean="0">
                <a:solidFill>
                  <a:srgbClr val="660066"/>
                </a:solidFill>
                <a:latin typeface="Calibri" charset="0"/>
              </a:rPr>
              <a:t>J_bound</a:t>
            </a:r>
            <a:r>
              <a:rPr lang="en-US" sz="3200" dirty="0" smtClean="0">
                <a:solidFill>
                  <a:srgbClr val="660066"/>
                </a:solidFill>
                <a:latin typeface="Calibri" charset="0"/>
              </a:rPr>
              <a:t>, which ones “flip sign”? 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870201" y="2978149"/>
            <a:ext cx="398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A) All 4 flip 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B) 3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C) 2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D) 1 of them flips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E) None of them flips</a:t>
            </a:r>
            <a:endParaRPr lang="en-US" sz="32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21020"/>
              </p:ext>
            </p:extLst>
          </p:nvPr>
        </p:nvGraphicFramePr>
        <p:xfrm>
          <a:off x="0" y="2318280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4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0" y="2318280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152401" y="5907617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para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231469" y="5839883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dia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graphicFrame>
        <p:nvGraphicFramePr>
          <p:cNvPr id="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68096"/>
              </p:ext>
            </p:extLst>
          </p:nvPr>
        </p:nvGraphicFramePr>
        <p:xfrm>
          <a:off x="6388285" y="2387600"/>
          <a:ext cx="2723177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5" name="Picture" r:id="rId6" imgW="4343400" imgH="4978400" progId="Word.Picture.8">
                  <p:embed/>
                </p:oleObj>
              </mc:Choice>
              <mc:Fallback>
                <p:oleObj name="Picture" r:id="rId6" imgW="4343400" imgH="497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388285" y="2387600"/>
                        <a:ext cx="2723177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5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x direction as shown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. What's the magnitude of the total magnetic dipole moment of the cylinder?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63491" name="Text Box 10"/>
          <p:cNvSpPr txBox="1">
            <a:spLocks noChangeArrowheads="1"/>
          </p:cNvSpPr>
          <p:nvPr/>
        </p:nvSpPr>
        <p:spPr bwMode="auto">
          <a:xfrm>
            <a:off x="517525" y="3000375"/>
            <a:ext cx="4816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dirty="0" smtClean="0">
                <a:latin typeface="Symbol" charset="0"/>
                <a:sym typeface="Symbol" charset="0"/>
              </a:rPr>
              <a:t>A) </a:t>
            </a:r>
            <a:r>
              <a:rPr lang="en-US" sz="3200" dirty="0"/>
              <a:t>R</a:t>
            </a:r>
            <a:r>
              <a:rPr lang="en-US" sz="3200" baseline="30000" dirty="0"/>
              <a:t>2 </a:t>
            </a:r>
            <a:r>
              <a:rPr lang="en-US" sz="3200" dirty="0"/>
              <a:t>L 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B) 2</a:t>
            </a:r>
            <a:r>
              <a:rPr lang="en-US" sz="3200" dirty="0">
                <a:latin typeface="Symbol" charset="0"/>
                <a:sym typeface="Symbol" charset="0"/>
              </a:rPr>
              <a:t></a:t>
            </a:r>
            <a:r>
              <a:rPr lang="en-US" sz="3200" dirty="0"/>
              <a:t>R L 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C) 2</a:t>
            </a:r>
            <a:r>
              <a:rPr lang="en-US" sz="3200" dirty="0">
                <a:latin typeface="Symbol" charset="0"/>
                <a:sym typeface="Symbol" charset="0"/>
              </a:rPr>
              <a:t></a:t>
            </a:r>
            <a:r>
              <a:rPr lang="en-US" sz="3200" dirty="0"/>
              <a:t>R 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D) </a:t>
            </a:r>
            <a:r>
              <a:rPr lang="en-US" sz="3200" dirty="0" smtClean="0">
                <a:latin typeface="Symbol" charset="0"/>
                <a:sym typeface="Symbol" charset="0"/>
              </a:rPr>
              <a:t></a:t>
            </a:r>
            <a:r>
              <a:rPr lang="en-US" sz="3200" dirty="0"/>
              <a:t>R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E) Something else/ </a:t>
            </a:r>
            <a:br>
              <a:rPr lang="en-US" sz="3200" dirty="0" smtClean="0"/>
            </a:br>
            <a:r>
              <a:rPr lang="en-US" sz="3200" dirty="0" smtClean="0"/>
              <a:t>     it’s complicated!</a:t>
            </a:r>
            <a:endParaRPr lang="en-US" sz="3200" dirty="0"/>
          </a:p>
        </p:txBody>
      </p:sp>
      <p:sp>
        <p:nvSpPr>
          <p:cNvPr id="63492" name="Text Box 16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6.4</a:t>
            </a:r>
          </a:p>
        </p:txBody>
      </p:sp>
    </p:spTree>
    <p:extLst>
      <p:ext uri="{BB962C8B-B14F-4D97-AF65-F5344CB8AC3E}">
        <p14:creationId xmlns:p14="http://schemas.microsoft.com/office/powerpoint/2010/main" val="27219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82629"/>
              </p:ext>
            </p:extLst>
          </p:nvPr>
        </p:nvGraphicFramePr>
        <p:xfrm>
          <a:off x="6259513" y="2397655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6259513" y="2397655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1" name="Rectangle 1026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z direction as shown.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Where do bound currents show up?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61442" name="Text Box 1027"/>
          <p:cNvSpPr txBox="1">
            <a:spLocks noChangeArrowheads="1"/>
          </p:cNvSpPr>
          <p:nvPr/>
        </p:nvSpPr>
        <p:spPr bwMode="auto">
          <a:xfrm>
            <a:off x="669925" y="3000375"/>
            <a:ext cx="580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>
                <a:latin typeface="Symbol" charset="0"/>
                <a:sym typeface="Symbol" charset="0"/>
              </a:rPr>
              <a:t></a:t>
            </a:r>
            <a:r>
              <a:rPr lang="en-US" sz="3200" dirty="0"/>
              <a:t>Everywhere: throughout the volume and on all surfaces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Volume only, not surface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Top/bottom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>
                <a:latin typeface="Symbol" charset="0"/>
                <a:sym typeface="Symbol" charset="0"/>
              </a:rPr>
              <a:t></a:t>
            </a:r>
            <a:r>
              <a:rPr lang="en-US" sz="3200" dirty="0"/>
              <a:t>Side (rounded)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All surfaces, but not volume</a:t>
            </a:r>
          </a:p>
        </p:txBody>
      </p:sp>
      <p:sp>
        <p:nvSpPr>
          <p:cNvPr id="61444" name="Text Box 1029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313336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x direction as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shown. Where do bound currents show up?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6.5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685800" y="2714625"/>
            <a:ext cx="58070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/>
              <a:t> Top/bottom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>
                <a:latin typeface="Symbol" charset="0"/>
                <a:sym typeface="Symbol" charset="0"/>
              </a:rPr>
              <a:t></a:t>
            </a:r>
            <a:r>
              <a:rPr lang="en-US" sz="3200"/>
              <a:t>Side (rounded)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/>
              <a:t> Everywhere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/>
              <a:t> Top/bottom, and parts of (but not all of) side surface (but not in the volume)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/>
              <a:t> Something different/other combination!</a:t>
            </a:r>
          </a:p>
        </p:txBody>
      </p:sp>
    </p:spTree>
    <p:extLst>
      <p:ext uri="{BB962C8B-B14F-4D97-AF65-F5344CB8AC3E}">
        <p14:creationId xmlns:p14="http://schemas.microsoft.com/office/powerpoint/2010/main" val="356803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16002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z direction as shown.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will the B field look like?</a:t>
            </a:r>
            <a:br>
              <a:rPr lang="en-US" sz="3200" dirty="0">
                <a:solidFill>
                  <a:srgbClr val="660066"/>
                </a:solidFill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(Consider if the cylinder is tall and thin, or short and fat, separately)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To discuss:</a:t>
            </a:r>
          </a:p>
        </p:txBody>
      </p:sp>
    </p:spTree>
    <p:extLst>
      <p:ext uri="{BB962C8B-B14F-4D97-AF65-F5344CB8AC3E}">
        <p14:creationId xmlns:p14="http://schemas.microsoft.com/office/powerpoint/2010/main" val="18497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/>
          </p:cNvSpPr>
          <p:nvPr>
            <p:ph type="title" idx="4294967295"/>
          </p:nvPr>
        </p:nvSpPr>
        <p:spPr>
          <a:xfrm>
            <a:off x="407988" y="398463"/>
            <a:ext cx="8736012" cy="1876425"/>
          </a:xfrm>
        </p:spPr>
        <p:txBody>
          <a:bodyPr/>
          <a:lstStyle/>
          <a:p>
            <a:pPr algn="l"/>
            <a:r>
              <a:rPr lang="en-US" sz="2800" dirty="0">
                <a:latin typeface="Arial" charset="0"/>
                <a:cs typeface="Arial" charset="0"/>
              </a:rPr>
              <a:t>A solid cylinder has uniform magnetization </a:t>
            </a:r>
            <a:r>
              <a:rPr lang="en-US" sz="2800" b="1" dirty="0">
                <a:latin typeface="Arial" charset="0"/>
                <a:cs typeface="Arial" charset="0"/>
              </a:rPr>
              <a:t>M </a:t>
            </a:r>
            <a:r>
              <a:rPr lang="en-US" sz="2800" dirty="0">
                <a:latin typeface="Arial" charset="0"/>
                <a:cs typeface="Arial" charset="0"/>
              </a:rPr>
              <a:t>throughout the volume in the </a:t>
            </a:r>
            <a:r>
              <a:rPr lang="en-US" sz="2800" dirty="0" err="1">
                <a:latin typeface="Arial" charset="0"/>
                <a:cs typeface="Arial" charset="0"/>
              </a:rPr>
              <a:t>φ</a:t>
            </a:r>
            <a:r>
              <a:rPr lang="en-US" sz="2800" dirty="0">
                <a:latin typeface="Arial" charset="0"/>
                <a:cs typeface="Arial" charset="0"/>
              </a:rPr>
              <a:t> direction as shown</a:t>
            </a:r>
            <a:r>
              <a:rPr lang="en-US" sz="2800" dirty="0">
                <a:solidFill>
                  <a:srgbClr val="660066"/>
                </a:solidFill>
                <a:latin typeface="Arial" charset="0"/>
                <a:cs typeface="Arial" charset="0"/>
              </a:rPr>
              <a:t>. In which direction does the bound surface current flow on the (curved) sides? </a:t>
            </a:r>
          </a:p>
        </p:txBody>
      </p:sp>
      <p:graphicFrame>
        <p:nvGraphicFramePr>
          <p:cNvPr id="69634" name="Object 1027"/>
          <p:cNvGraphicFramePr>
            <a:graphicFrameLocks noChangeAspect="1"/>
          </p:cNvGraphicFramePr>
          <p:nvPr/>
        </p:nvGraphicFramePr>
        <p:xfrm>
          <a:off x="6229350" y="3376613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229350" y="3376613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520700" y="2909888"/>
            <a:ext cx="62849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/>
              <a:t>There is no bound surface current.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The current flows in the ±φ direction.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The current flows in the ±</a:t>
            </a:r>
            <a:r>
              <a:rPr lang="en-US" i="1"/>
              <a:t>s</a:t>
            </a:r>
            <a:r>
              <a:rPr lang="en-US"/>
              <a:t> direction.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The current flows in the ±</a:t>
            </a:r>
            <a:r>
              <a:rPr lang="en-US" i="1"/>
              <a:t>z</a:t>
            </a:r>
            <a:r>
              <a:rPr lang="en-US"/>
              <a:t> direction.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 The direction is more complicated than the answers B, C, or D.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419100" y="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6.21</a:t>
            </a:r>
          </a:p>
        </p:txBody>
      </p:sp>
    </p:spTree>
    <p:extLst>
      <p:ext uri="{BB962C8B-B14F-4D97-AF65-F5344CB8AC3E}">
        <p14:creationId xmlns:p14="http://schemas.microsoft.com/office/powerpoint/2010/main" val="27062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inking_Lights_anim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17" y="0"/>
            <a:ext cx="412750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34" y="3234266"/>
            <a:ext cx="74162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did you get for the bound current?</a:t>
            </a:r>
          </a:p>
          <a:p>
            <a:pPr marL="457200" indent="-457200">
              <a:buAutoNum type="alphaUcParenR"/>
            </a:pPr>
            <a:r>
              <a:rPr lang="en-US" sz="3200" dirty="0" smtClean="0"/>
              <a:t> Fraction of an amp</a:t>
            </a:r>
          </a:p>
          <a:p>
            <a:pPr marL="457200" indent="-457200">
              <a:buAutoNum type="alphaUcParenR"/>
            </a:pPr>
            <a:r>
              <a:rPr lang="en-US" sz="3200" dirty="0" smtClean="0"/>
              <a:t> ~ 10 A</a:t>
            </a:r>
          </a:p>
          <a:p>
            <a:pPr marL="457200" indent="-457200">
              <a:buAutoNum type="alphaUcParenR"/>
            </a:pPr>
            <a:r>
              <a:rPr lang="en-US" sz="3200" dirty="0" smtClean="0"/>
              <a:t> ~ 1000 A</a:t>
            </a:r>
          </a:p>
          <a:p>
            <a:pPr marL="457200" indent="-457200">
              <a:buAutoNum type="alphaUcParenR"/>
            </a:pPr>
            <a:r>
              <a:rPr lang="en-US" sz="3200" dirty="0" smtClean="0"/>
              <a:t> ~ MA</a:t>
            </a:r>
          </a:p>
          <a:p>
            <a:pPr marL="457200" indent="-457200">
              <a:buAutoNum type="alphaUcParenR"/>
            </a:pPr>
            <a:r>
              <a:rPr lang="en-US" sz="3200" dirty="0" smtClean="0"/>
              <a:t> Nowhere near (order of magnitude) </a:t>
            </a:r>
            <a:br>
              <a:rPr lang="en-US" sz="3200" dirty="0" smtClean="0"/>
            </a:br>
            <a:r>
              <a:rPr lang="en-US" sz="3200" dirty="0" smtClean="0"/>
              <a:t>any of these…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042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>
          <a:xfrm>
            <a:off x="1222375" y="609600"/>
            <a:ext cx="7772400" cy="1143000"/>
          </a:xfrm>
        </p:spPr>
        <p:txBody>
          <a:bodyPr/>
          <a:lstStyle/>
          <a:p>
            <a:pPr algn="l"/>
            <a:r>
              <a:rPr lang="en-US" sz="3200">
                <a:latin typeface="Calibri" charset="0"/>
              </a:rPr>
              <a:t>A sphere has uniform magnetization M in the z direction. </a:t>
            </a: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931863" y="2905125"/>
            <a:ext cx="783113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6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A)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B)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C)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D)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E) None of these!</a:t>
            </a:r>
          </a:p>
        </p:txBody>
      </p:sp>
      <p:graphicFrame>
        <p:nvGraphicFramePr>
          <p:cNvPr id="71683" name="Object 1024"/>
          <p:cNvGraphicFramePr>
            <a:graphicFrameLocks noChangeAspect="1"/>
          </p:cNvGraphicFramePr>
          <p:nvPr/>
        </p:nvGraphicFramePr>
        <p:xfrm>
          <a:off x="1576388" y="4070350"/>
          <a:ext cx="24669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4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4070350"/>
                        <a:ext cx="24669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1025"/>
          <p:cNvGraphicFramePr>
            <a:graphicFrameLocks noChangeAspect="1"/>
          </p:cNvGraphicFramePr>
          <p:nvPr/>
        </p:nvGraphicFramePr>
        <p:xfrm>
          <a:off x="1603375" y="3332163"/>
          <a:ext cx="23256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5" name="Equation" r:id="rId6" imgW="635000" imgH="215900" progId="Equation.DSMT4">
                  <p:embed/>
                </p:oleObj>
              </mc:Choice>
              <mc:Fallback>
                <p:oleObj name="Equation" r:id="rId6" imgW="635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332163"/>
                        <a:ext cx="23256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1026"/>
          <p:cNvGraphicFramePr>
            <a:graphicFrameLocks noChangeAspect="1"/>
          </p:cNvGraphicFramePr>
          <p:nvPr/>
        </p:nvGraphicFramePr>
        <p:xfrm>
          <a:off x="1660525" y="5430838"/>
          <a:ext cx="24177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6" name="Equation" r:id="rId8" imgW="660400" imgH="215900" progId="Equation.DSMT4">
                  <p:embed/>
                </p:oleObj>
              </mc:Choice>
              <mc:Fallback>
                <p:oleObj name="Equation" r:id="rId8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430838"/>
                        <a:ext cx="24177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1027"/>
          <p:cNvGraphicFramePr>
            <a:graphicFrameLocks noChangeAspect="1"/>
          </p:cNvGraphicFramePr>
          <p:nvPr/>
        </p:nvGraphicFramePr>
        <p:xfrm>
          <a:off x="1601788" y="4721225"/>
          <a:ext cx="24193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7" name="Equation" r:id="rId10" imgW="660400" imgH="215900" progId="Equation.3">
                  <p:embed/>
                </p:oleObj>
              </mc:Choice>
              <mc:Fallback>
                <p:oleObj name="Equation" r:id="rId10" imgW="66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4721225"/>
                        <a:ext cx="24193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1228725" y="1981200"/>
            <a:ext cx="7534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660066"/>
                </a:solidFill>
                <a:ea typeface="ヒラギノ角ゴ Pro W3" charset="0"/>
                <a:cs typeface="ヒラギノ角ゴ Pro W3" charset="0"/>
              </a:rPr>
              <a:t>Which formula is correct for this surface current?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6.6</a:t>
            </a:r>
          </a:p>
        </p:txBody>
      </p:sp>
      <p:sp>
        <p:nvSpPr>
          <p:cNvPr id="11" name="Oval 10"/>
          <p:cNvSpPr/>
          <p:nvPr/>
        </p:nvSpPr>
        <p:spPr>
          <a:xfrm>
            <a:off x="5829300" y="3449638"/>
            <a:ext cx="2492375" cy="2416175"/>
          </a:xfrm>
          <a:prstGeom prst="ellipse">
            <a:avLst/>
          </a:prstGeom>
          <a:solidFill>
            <a:srgbClr val="83F9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19775" y="4445000"/>
            <a:ext cx="2511425" cy="449263"/>
          </a:xfrm>
          <a:custGeom>
            <a:avLst/>
            <a:gdLst>
              <a:gd name="connsiteX0" fmla="*/ 0 w 2511698"/>
              <a:gd name="connsiteY0" fmla="*/ 66341 h 450172"/>
              <a:gd name="connsiteX1" fmla="*/ 161128 w 2511698"/>
              <a:gd name="connsiteY1" fmla="*/ 208501 h 450172"/>
              <a:gd name="connsiteX2" fmla="*/ 445471 w 2511698"/>
              <a:gd name="connsiteY2" fmla="*/ 341183 h 450172"/>
              <a:gd name="connsiteX3" fmla="*/ 853030 w 2511698"/>
              <a:gd name="connsiteY3" fmla="*/ 426478 h 450172"/>
              <a:gd name="connsiteX4" fmla="*/ 1213198 w 2511698"/>
              <a:gd name="connsiteY4" fmla="*/ 445433 h 450172"/>
              <a:gd name="connsiteX5" fmla="*/ 1734493 w 2511698"/>
              <a:gd name="connsiteY5" fmla="*/ 398046 h 450172"/>
              <a:gd name="connsiteX6" fmla="*/ 2037792 w 2511698"/>
              <a:gd name="connsiteY6" fmla="*/ 284319 h 450172"/>
              <a:gd name="connsiteX7" fmla="*/ 2341092 w 2511698"/>
              <a:gd name="connsiteY7" fmla="*/ 123205 h 450172"/>
              <a:gd name="connsiteX8" fmla="*/ 2511698 w 2511698"/>
              <a:gd name="connsiteY8" fmla="*/ 0 h 45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698" h="450172">
                <a:moveTo>
                  <a:pt x="0" y="66341"/>
                </a:moveTo>
                <a:cubicBezTo>
                  <a:pt x="43441" y="114517"/>
                  <a:pt x="86883" y="162694"/>
                  <a:pt x="161128" y="208501"/>
                </a:cubicBezTo>
                <a:cubicBezTo>
                  <a:pt x="235373" y="254308"/>
                  <a:pt x="330154" y="304854"/>
                  <a:pt x="445471" y="341183"/>
                </a:cubicBezTo>
                <a:cubicBezTo>
                  <a:pt x="560788" y="377512"/>
                  <a:pt x="725076" y="409103"/>
                  <a:pt x="853030" y="426478"/>
                </a:cubicBezTo>
                <a:cubicBezTo>
                  <a:pt x="980984" y="443853"/>
                  <a:pt x="1066288" y="450172"/>
                  <a:pt x="1213198" y="445433"/>
                </a:cubicBezTo>
                <a:cubicBezTo>
                  <a:pt x="1360108" y="440694"/>
                  <a:pt x="1597061" y="424898"/>
                  <a:pt x="1734493" y="398046"/>
                </a:cubicBezTo>
                <a:cubicBezTo>
                  <a:pt x="1871925" y="371194"/>
                  <a:pt x="1936692" y="330126"/>
                  <a:pt x="2037792" y="284319"/>
                </a:cubicBezTo>
                <a:cubicBezTo>
                  <a:pt x="2138892" y="238512"/>
                  <a:pt x="2262108" y="170592"/>
                  <a:pt x="2341092" y="123205"/>
                </a:cubicBezTo>
                <a:cubicBezTo>
                  <a:pt x="2420076" y="75819"/>
                  <a:pt x="2511698" y="0"/>
                  <a:pt x="2511698" y="0"/>
                </a:cubicBezTo>
              </a:path>
            </a:pathLst>
          </a:custGeom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629400" y="3160713"/>
            <a:ext cx="85407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953250" y="4259263"/>
            <a:ext cx="1373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27006" y="4734719"/>
            <a:ext cx="1373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111081" y="4214019"/>
            <a:ext cx="1373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761038" y="4527550"/>
            <a:ext cx="13731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696" name="TextBox 22"/>
          <p:cNvSpPr txBox="1">
            <a:spLocks noChangeArrowheads="1"/>
          </p:cNvSpPr>
          <p:nvPr/>
        </p:nvSpPr>
        <p:spPr bwMode="auto">
          <a:xfrm>
            <a:off x="7705725" y="42370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647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3200">
                <a:latin typeface="Calibri" charset="0"/>
              </a:rPr>
              <a:t>BOUND CURRENT PROBLEMS WITH REFERENCE TO </a:t>
            </a:r>
            <a:r>
              <a:rPr lang="ja-JP" altLang="en-US" sz="3200">
                <a:latin typeface="Calibri" charset="0"/>
              </a:rPr>
              <a:t>“</a:t>
            </a:r>
            <a:r>
              <a:rPr lang="en-US" sz="3200">
                <a:latin typeface="Calibri" charset="0"/>
              </a:rPr>
              <a:t>H</a:t>
            </a:r>
            <a:r>
              <a:rPr lang="ja-JP" altLang="en-US" sz="3200">
                <a:latin typeface="Calibri" charset="0"/>
              </a:rPr>
              <a:t>”</a:t>
            </a:r>
            <a:endParaRPr lang="en-US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3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16244</TotalTime>
  <Words>1865</Words>
  <Application>Microsoft Macintosh PowerPoint</Application>
  <PresentationFormat>On-screen Show (4:3)</PresentationFormat>
  <Paragraphs>231</Paragraphs>
  <Slides>16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Blank Presentation</vt:lpstr>
      <vt:lpstr>Picture</vt:lpstr>
      <vt:lpstr>Equation</vt:lpstr>
      <vt:lpstr>FIELDS FROM MAGNETIZED OBJECTS + BOUND CURRENTS</vt:lpstr>
      <vt:lpstr>A solid cylinder has uniform magnetization M throughout the volume in the x direction as shown. What's the magnitude of the total magnetic dipole moment of the cylinder?</vt:lpstr>
      <vt:lpstr>A solid cylinder has uniform magnetization M throughout the volume in the z direction as shown. Where do bound currents show up?</vt:lpstr>
      <vt:lpstr>A solid cylinder has uniform magnetization M throughout the volume in the x direction as shown. Where do bound currents show up?</vt:lpstr>
      <vt:lpstr>A solid cylinder has uniform magnetization M throughout the volume in the z direction as shown. What will the B field look like? (Consider if the cylinder is tall and thin, or short and fat, separately)</vt:lpstr>
      <vt:lpstr>A solid cylinder has uniform magnetization M throughout the volume in the φ direction as shown. In which direction does the bound surface current flow on the (curved) sides? </vt:lpstr>
      <vt:lpstr>PowerPoint Presentation</vt:lpstr>
      <vt:lpstr>A sphere has uniform magnetization M in the z direction. </vt:lpstr>
      <vt:lpstr>BOUND CURRENT PROBLEMS WITH REFERENCE TO “H”</vt:lpstr>
      <vt:lpstr>A very long aluminum (paramagnetic!) rod carries a uniformly distributed current I along the +z direction.  What is the direction of the bound volume current?</vt:lpstr>
      <vt:lpstr>A very long aluminum (paramagnetic!) rod carries a uniformly distributed current I along the +z direction. We know B will be CCW as viewed from above. (Right?)  What about H and M inside the cylinder?</vt:lpstr>
      <vt:lpstr>A very long aluminum (paramagnetic!) rod carries a uniformly distributed current I along the +z direction. What is the direction of the bound volume current?</vt:lpstr>
      <vt:lpstr>A very long aluminum (paramagnetic!) rod carries a uniformly distributed current I along the +z direction.  What is the direction of the bound surface current?</vt:lpstr>
      <vt:lpstr>Summary:  A very long aluminum (paramagnetic!) rod carries a uniformly distributed current I along the +z direction.  </vt:lpstr>
      <vt:lpstr>PowerPoint Presentation</vt:lpstr>
      <vt:lpstr>What if that long rod (the wire) was made of copper (diamagnetic!) instead.  Of B, M, H, and J_bound, which ones “flip sign”? 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STEVEN POLLOCK</cp:lastModifiedBy>
  <cp:revision>371</cp:revision>
  <cp:lastPrinted>2013-04-19T20:10:54Z</cp:lastPrinted>
  <dcterms:created xsi:type="dcterms:W3CDTF">2007-10-23T21:56:36Z</dcterms:created>
  <dcterms:modified xsi:type="dcterms:W3CDTF">2013-05-16T04:58:04Z</dcterms:modified>
</cp:coreProperties>
</file>