
<file path=[Content_Types].xml><?xml version="1.0" encoding="utf-8"?>
<Types xmlns="http://schemas.openxmlformats.org/package/2006/content-types">
  <Default Extension="xml" ContentType="application/xml"/>
  <Default Extension="jpeg" ContentType="image/jpeg"/>
  <Default Extension="mpg" ContentType="video/unknown"/>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notesSlides/notesSlide6.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7.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3.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4.xml" ContentType="application/vnd.openxmlformats-officedocument.presentationml.notesSlide+xml"/>
  <Override PartName="/ppt/embeddings/oleObject15.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6.bin" ContentType="application/vnd.openxmlformats-officedocument.oleObject"/>
  <Override PartName="/ppt/notesSlides/notesSlide17.xml" ContentType="application/vnd.openxmlformats-officedocument.presentationml.notesSlide+xml"/>
  <Override PartName="/ppt/embeddings/oleObject17.bin" ContentType="application/vnd.openxmlformats-officedocument.oleObject"/>
  <Override PartName="/ppt/notesSlides/notesSlide18.xml" ContentType="application/vnd.openxmlformats-officedocument.presentationml.notesSlide+xml"/>
  <Override PartName="/ppt/embeddings/oleObject18.bin" ContentType="application/vnd.openxmlformats-officedocument.oleObject"/>
  <Override PartName="/ppt/notesSlides/notesSlide19.xml" ContentType="application/vnd.openxmlformats-officedocument.presentationml.notesSlide+xml"/>
  <Override PartName="/ppt/embeddings/oleObject19.bin" ContentType="application/vnd.openxmlformats-officedocument.oleObject"/>
  <Override PartName="/ppt/notesSlides/notesSlide20.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21.xml" ContentType="application/vnd.openxmlformats-officedocument.presentationml.notesSlide+xml"/>
  <Override PartName="/ppt/embeddings/oleObject24.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25.bin" ContentType="application/vnd.openxmlformats-officedocument.oleObject"/>
  <Override PartName="/ppt/notesSlides/notesSlide25.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30.bin" ContentType="application/vnd.openxmlformats-officedocument.oleObject"/>
  <Override PartName="/ppt/notesSlides/notesSlide28.xml" ContentType="application/vnd.openxmlformats-officedocument.presentationml.notesSlide+xml"/>
  <Override PartName="/ppt/embeddings/oleObject31.bin" ContentType="application/vnd.openxmlformats-officedocument.oleObject"/>
  <Override PartName="/ppt/notesSlides/notesSlide29.xml" ContentType="application/vnd.openxmlformats-officedocument.presentationml.notesSlide+xml"/>
  <Override PartName="/ppt/embeddings/oleObject32.bin" ContentType="application/vnd.openxmlformats-officedocument.oleObject"/>
  <Override PartName="/ppt/notesSlides/notesSlide30.xml" ContentType="application/vnd.openxmlformats-officedocument.presentationml.notesSlide+xml"/>
  <Override PartName="/ppt/embeddings/oleObject33.bin" ContentType="application/vnd.openxmlformats-officedocument.oleObject"/>
  <Override PartName="/ppt/notesSlides/notesSlide31.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Microsoft_Equation1.bin" ContentType="application/vnd.openxmlformats-officedocument.oleObject"/>
  <Override PartName="/ppt/notesSlides/notesSlide32.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Microsoft_Equation2.bin" ContentType="application/vnd.openxmlformats-officedocument.oleObject"/>
  <Override PartName="/ppt/notesSlides/notesSlide33.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34.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notesSlides/notesSlide35.xml" ContentType="application/vnd.openxmlformats-officedocument.presentationml.notesSlide+xml"/>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36.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notesSlides/notesSlide37.xml" ContentType="application/vnd.openxmlformats-officedocument.presentationml.notesSlide+xml"/>
  <Override PartName="/ppt/embeddings/oleObject53.bin" ContentType="application/vnd.openxmlformats-officedocument.oleObject"/>
  <Override PartName="/ppt/notesSlides/notesSlide38.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notesSlides/notesSlide39.xml" ContentType="application/vnd.openxmlformats-officedocument.presentationml.notesSlide+xml"/>
  <Override PartName="/ppt/embeddings/oleObject56.bin" ContentType="application/vnd.openxmlformats-officedocument.oleObject"/>
  <Override PartName="/ppt/notesSlides/notesSlide40.xml" ContentType="application/vnd.openxmlformats-officedocument.presentationml.notesSlide+xml"/>
  <Override PartName="/ppt/embeddings/oleObject57.bin" ContentType="application/vnd.openxmlformats-officedocument.oleObject"/>
  <Override PartName="/ppt/notesSlides/notesSlide41.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notesSlides/notesSlide42.xml" ContentType="application/vnd.openxmlformats-officedocument.presentationml.notesSlide+xml"/>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notesSlides/notesSlide43.xml" ContentType="application/vnd.openxmlformats-officedocument.presentationml.notesSlide+xml"/>
  <Override PartName="/ppt/embeddings/oleObject68.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handoutMasterIdLst>
    <p:handoutMasterId r:id="rId49"/>
  </p:handoutMasterIdLst>
  <p:sldIdLst>
    <p:sldId id="296" r:id="rId2"/>
    <p:sldId id="267" r:id="rId3"/>
    <p:sldId id="268" r:id="rId4"/>
    <p:sldId id="269" r:id="rId5"/>
    <p:sldId id="270" r:id="rId6"/>
    <p:sldId id="271" r:id="rId7"/>
    <p:sldId id="272" r:id="rId8"/>
    <p:sldId id="273" r:id="rId9"/>
    <p:sldId id="274" r:id="rId10"/>
    <p:sldId id="275" r:id="rId11"/>
    <p:sldId id="297" r:id="rId12"/>
    <p:sldId id="276" r:id="rId13"/>
    <p:sldId id="277" r:id="rId14"/>
    <p:sldId id="278" r:id="rId15"/>
    <p:sldId id="298" r:id="rId16"/>
    <p:sldId id="279" r:id="rId17"/>
    <p:sldId id="280" r:id="rId18"/>
    <p:sldId id="281" r:id="rId19"/>
    <p:sldId id="282" r:id="rId20"/>
    <p:sldId id="283" r:id="rId21"/>
    <p:sldId id="284" r:id="rId22"/>
    <p:sldId id="285" r:id="rId23"/>
    <p:sldId id="286" r:id="rId24"/>
    <p:sldId id="287" r:id="rId25"/>
    <p:sldId id="321"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clrMru>
    <a:srgbClr val="800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00" autoAdjust="0"/>
    <p:restoredTop sz="38519" autoAdjust="0"/>
  </p:normalViewPr>
  <p:slideViewPr>
    <p:cSldViewPr snapToGrid="0">
      <p:cViewPr>
        <p:scale>
          <a:sx n="75" d="100"/>
          <a:sy n="75" d="100"/>
        </p:scale>
        <p:origin x="-182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1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image" Target="../media/image14.emf"/><Relationship Id="rId2"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5.emf"/><Relationship Id="rId2"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5.emf"/><Relationship Id="rId2"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 Id="rId2" Type="http://schemas.openxmlformats.org/officeDocument/2006/relationships/image" Target="../media/image32.emf"/><Relationship Id="rId3" Type="http://schemas.openxmlformats.org/officeDocument/2006/relationships/image" Target="../media/image3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image" Target="../media/image20.emf"/><Relationship Id="rId2" Type="http://schemas.openxmlformats.org/officeDocument/2006/relationships/image" Target="../media/image2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emf"/><Relationship Id="rId2" Type="http://schemas.openxmlformats.org/officeDocument/2006/relationships/image" Target="../media/image35.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1" Type="http://schemas.openxmlformats.org/officeDocument/2006/relationships/image" Target="../media/image38.emf"/><Relationship Id="rId2"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1" Type="http://schemas.openxmlformats.org/officeDocument/2006/relationships/image" Target="../media/image44.emf"/><Relationship Id="rId2"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B5162E-5E0C-8C4E-B94C-0B765C061F95}" type="datetimeFigureOut">
              <a:rPr lang="en-US" smtClean="0"/>
              <a:t>5/16/13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E60D8-A887-B449-9C01-F090D2457F27}" type="slidenum">
              <a:rPr lang="en-US" smtClean="0"/>
              <a:t>‹#›</a:t>
            </a:fld>
            <a:endParaRPr lang="en-US"/>
          </a:p>
        </p:txBody>
      </p:sp>
    </p:spTree>
    <p:extLst>
      <p:ext uri="{BB962C8B-B14F-4D97-AF65-F5344CB8AC3E}">
        <p14:creationId xmlns:p14="http://schemas.microsoft.com/office/powerpoint/2010/main" val="25084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4305470-970B-4848-A7B7-CC72DBBCEDEB}" type="slidenum">
              <a:rPr lang="en-US"/>
              <a:pPr/>
              <a:t>‹#›</a:t>
            </a:fld>
            <a:endParaRPr lang="en-US"/>
          </a:p>
        </p:txBody>
      </p:sp>
    </p:spTree>
    <p:extLst>
      <p:ext uri="{BB962C8B-B14F-4D97-AF65-F5344CB8AC3E}">
        <p14:creationId xmlns:p14="http://schemas.microsoft.com/office/powerpoint/2010/main" val="15882302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fontAlgn="base">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charset="0"/>
                <a:ea typeface="ヒラギノ角ゴ Pro W3" charset="0"/>
                <a:cs typeface="ヒラギノ角ゴ Pro W3" charset="0"/>
              </a:rPr>
              <a:t>WRITTEN BY: Steven Pollock (CU-Boulder)</a:t>
            </a:r>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9E48F-73D2-9A4F-A3A7-D2DEE8D0BA50}" type="slidenum">
              <a:rPr lang="en-US"/>
              <a:pPr/>
              <a:t>10</a:t>
            </a:fld>
            <a:endParaRPr lang="en-US"/>
          </a:p>
        </p:txBody>
      </p:sp>
      <p:sp>
        <p:nvSpPr>
          <p:cNvPr id="592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28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r>
              <a:rPr lang="en-US" dirty="0" smtClean="0">
                <a:latin typeface="Calibri" charset="0"/>
              </a:rPr>
              <a:t>CORRECT ANSWER:  A</a:t>
            </a:r>
          </a:p>
          <a:p>
            <a:pPr eaLnBrk="1" hangingPunct="1"/>
            <a:r>
              <a:rPr lang="en-US" dirty="0" smtClean="0">
                <a:latin typeface="Calibri" charset="0"/>
              </a:rPr>
              <a:t>USED IN:  Fall 2008 (</a:t>
            </a:r>
            <a:r>
              <a:rPr lang="en-US" dirty="0" err="1" smtClean="0">
                <a:latin typeface="Calibri" charset="0"/>
              </a:rPr>
              <a:t>Dubson</a:t>
            </a:r>
            <a:r>
              <a:rPr lang="en-US" dirty="0" smtClean="0">
                <a:latin typeface="Calibri" charset="0"/>
              </a:rPr>
              <a:t>) and Spring 2008 (Pollock), Fall 2009 (</a:t>
            </a:r>
            <a:r>
              <a:rPr lang="en-US" dirty="0" err="1" smtClean="0">
                <a:latin typeface="Calibri" charset="0"/>
              </a:rPr>
              <a:t>Schibli</a:t>
            </a:r>
            <a:r>
              <a:rPr lang="en-US" dirty="0" smtClean="0">
                <a:latin typeface="Calibri" charset="0"/>
              </a:rPr>
              <a:t>)</a:t>
            </a:r>
          </a:p>
          <a:p>
            <a:pPr eaLnBrk="1" hangingPunct="1"/>
            <a:r>
              <a:rPr lang="en-US" dirty="0" smtClean="0">
                <a:latin typeface="Calibri" charset="0"/>
              </a:rPr>
              <a:t>LECTURE NUMBER: </a:t>
            </a:r>
            <a:r>
              <a:rPr lang="en-US" dirty="0" err="1" smtClean="0">
                <a:latin typeface="Calibri" charset="0"/>
              </a:rPr>
              <a:t>Dubson</a:t>
            </a:r>
            <a:r>
              <a:rPr lang="en-US" dirty="0" smtClean="0">
                <a:latin typeface="Calibri" charset="0"/>
              </a:rPr>
              <a:t> (Week 14, Lecture 40). Pollock (Lecture 42, 41 in ‘13).</a:t>
            </a:r>
          </a:p>
          <a:p>
            <a:pPr eaLnBrk="1" hangingPunct="1"/>
            <a:r>
              <a:rPr lang="en-US" dirty="0" smtClean="0">
                <a:latin typeface="Calibri" charset="0"/>
              </a:rPr>
              <a:t>STUDENT RESPONSES:  </a:t>
            </a:r>
            <a:r>
              <a:rPr lang="en-US" b="1" dirty="0" smtClean="0">
                <a:latin typeface="Calibri" charset="0"/>
              </a:rPr>
              <a:t>[[14%]]</a:t>
            </a:r>
            <a:r>
              <a:rPr lang="en-US" dirty="0" smtClean="0">
                <a:latin typeface="Calibri" charset="0"/>
              </a:rPr>
              <a:t> 7% 32% 11% 36% (FALL 2008)</a:t>
            </a:r>
          </a:p>
          <a:p>
            <a:pPr eaLnBrk="1" hangingPunct="1"/>
            <a:r>
              <a:rPr lang="en-US" dirty="0" smtClean="0">
                <a:latin typeface="Calibri" charset="0"/>
              </a:rPr>
              <a:t>		 </a:t>
            </a:r>
            <a:r>
              <a:rPr lang="en-US" b="1" dirty="0" smtClean="0">
                <a:latin typeface="Calibri" charset="0"/>
              </a:rPr>
              <a:t>[[ 78%]] </a:t>
            </a:r>
            <a:r>
              <a:rPr lang="en-US" dirty="0" smtClean="0">
                <a:latin typeface="Calibri" charset="0"/>
              </a:rPr>
              <a:t>0%  6% 11% 6%  (SPRING 2008)</a:t>
            </a:r>
          </a:p>
          <a:p>
            <a:pPr eaLnBrk="1" hangingPunct="1"/>
            <a:r>
              <a:rPr lang="en-US" dirty="0" smtClean="0">
                <a:latin typeface="Calibri" charset="0"/>
              </a:rPr>
              <a:t>		</a:t>
            </a:r>
            <a:r>
              <a:rPr lang="en-US" b="1" dirty="0" smtClean="0">
                <a:latin typeface="Calibri" charset="0"/>
              </a:rPr>
              <a:t>[[47%]]</a:t>
            </a:r>
            <a:r>
              <a:rPr lang="en-US" dirty="0" smtClean="0">
                <a:latin typeface="Calibri" charset="0"/>
              </a:rPr>
              <a:t> 13% 32% 0% 8% (FALL 2009)</a:t>
            </a:r>
          </a:p>
          <a:p>
            <a:pPr eaLnBrk="1" hangingPunct="1"/>
            <a:r>
              <a:rPr lang="en-US" dirty="0" smtClean="0">
                <a:latin typeface="Calibri" charset="0"/>
              </a:rPr>
              <a:t>		</a:t>
            </a:r>
            <a:r>
              <a:rPr lang="en-US" b="1" dirty="0" smtClean="0">
                <a:latin typeface="Calibri" charset="0"/>
              </a:rPr>
              <a:t>[[61]],</a:t>
            </a:r>
            <a:r>
              <a:rPr lang="en-US" b="1" baseline="0" dirty="0" smtClean="0">
                <a:latin typeface="Calibri" charset="0"/>
              </a:rPr>
              <a:t> </a:t>
            </a:r>
            <a:r>
              <a:rPr lang="en-US" b="0" baseline="0" dirty="0" smtClean="0">
                <a:latin typeface="Calibri" charset="0"/>
              </a:rPr>
              <a:t>2, 2, 18, 16 (</a:t>
            </a:r>
            <a:r>
              <a:rPr lang="en-US" b="0" baseline="0" dirty="0" err="1" smtClean="0">
                <a:latin typeface="Calibri" charset="0"/>
              </a:rPr>
              <a:t>Sp</a:t>
            </a:r>
            <a:r>
              <a:rPr lang="en-US" b="0" baseline="0" dirty="0" smtClean="0">
                <a:latin typeface="Calibri" charset="0"/>
              </a:rPr>
              <a:t> ‘13) </a:t>
            </a:r>
            <a:endParaRPr lang="en-US" dirty="0" smtClean="0">
              <a:latin typeface="Calibri" charset="0"/>
            </a:endParaRPr>
          </a:p>
          <a:p>
            <a:pPr eaLnBrk="1" hangingPunct="1"/>
            <a:r>
              <a:rPr lang="en-US" b="1" dirty="0" smtClean="0">
                <a:latin typeface="Calibri" charset="0"/>
              </a:rPr>
              <a:t>INSTRUCTOR NOTES: </a:t>
            </a:r>
            <a:r>
              <a:rPr lang="en-US" b="0" dirty="0" smtClean="0">
                <a:latin typeface="Calibri" charset="0"/>
              </a:rPr>
              <a:t>Slightly</a:t>
            </a:r>
            <a:r>
              <a:rPr lang="en-US" b="0" baseline="0" dirty="0" smtClean="0">
                <a:latin typeface="Calibri" charset="0"/>
              </a:rPr>
              <a:t> a “trick” question, watch out for what I’m asking! </a:t>
            </a:r>
            <a:r>
              <a:rPr lang="en-US" b="1" dirty="0" smtClean="0">
                <a:latin typeface="Calibri" charset="0"/>
              </a:rPr>
              <a:t> </a:t>
            </a:r>
            <a:r>
              <a:rPr lang="en-US" dirty="0" smtClean="0">
                <a:latin typeface="Calibri" charset="0"/>
              </a:rPr>
              <a:t>78% for A, but it took them quite a long time, and after about a minute (of good conversation!) they were about 33% for A. I made a few loud comments to several people which re-steered some conversations. E.g. One group was confident about "a lot more", but I asked why, and they said "well, B is huge in there". (Which is true, but I’m asking H, not B,</a:t>
            </a:r>
            <a:r>
              <a:rPr lang="en-US" baseline="0" dirty="0" smtClean="0">
                <a:latin typeface="Calibri" charset="0"/>
              </a:rPr>
              <a:t> and mu is also huge!) </a:t>
            </a:r>
            <a:r>
              <a:rPr lang="en-US" dirty="0" smtClean="0">
                <a:latin typeface="Calibri"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Calibri" charset="0"/>
              </a:rPr>
              <a:t>The</a:t>
            </a:r>
            <a:r>
              <a:rPr lang="en-US" b="0" baseline="0" dirty="0" smtClean="0">
                <a:latin typeface="Calibri" charset="0"/>
              </a:rPr>
              <a:t> formula B = mu H is on the board. So I think some other students are thinking “mu is big, so H must be correspondingly small”, a kind of “compensation” argument. But this argument presumes B is somehow “fixed”, which it certainly is not. </a:t>
            </a:r>
          </a:p>
          <a:p>
            <a:pPr eaLnBrk="1" hangingPunct="1"/>
            <a:endParaRPr lang="en-US" dirty="0" smtClean="0">
              <a:latin typeface="Calibri" charset="0"/>
            </a:endParaRPr>
          </a:p>
          <a:p>
            <a:pPr eaLnBrk="1" hangingPunct="1"/>
            <a:r>
              <a:rPr lang="en-US" dirty="0" smtClean="0">
                <a:latin typeface="Calibri" charset="0"/>
              </a:rPr>
              <a:t>Discussions tended to zoom in on curl(H)=J(free), but it took awhile! Answer is A, curl(H) = </a:t>
            </a:r>
            <a:r>
              <a:rPr lang="en-US" dirty="0" err="1" smtClean="0">
                <a:latin typeface="Calibri" charset="0"/>
              </a:rPr>
              <a:t>Jfree</a:t>
            </a:r>
            <a:r>
              <a:rPr lang="en-US" dirty="0" smtClean="0">
                <a:latin typeface="Calibri" charset="0"/>
              </a:rPr>
              <a:t> says H here is determined just by </a:t>
            </a:r>
            <a:r>
              <a:rPr lang="en-US" dirty="0" err="1" smtClean="0">
                <a:latin typeface="Calibri" charset="0"/>
              </a:rPr>
              <a:t>nI</a:t>
            </a:r>
            <a:r>
              <a:rPr lang="en-US" dirty="0" smtClean="0">
                <a:latin typeface="Calibri" charset="0"/>
              </a:rPr>
              <a:t>, nothing more...  -SJP</a:t>
            </a:r>
          </a:p>
          <a:p>
            <a:pPr eaLnBrk="1" hangingPunct="1"/>
            <a:endParaRPr lang="en-US" b="1" dirty="0" smtClean="0">
              <a:latin typeface="Calibri" charset="0"/>
            </a:endParaRPr>
          </a:p>
          <a:p>
            <a:pPr eaLnBrk="1" hangingPunct="1"/>
            <a:endParaRPr lang="en-US" b="0" dirty="0" smtClean="0">
              <a:latin typeface="Calibri" charset="0"/>
            </a:endParaRPr>
          </a:p>
          <a:p>
            <a:r>
              <a:rPr lang="en-US" dirty="0" smtClean="0">
                <a:latin typeface="Calibri" charset="0"/>
                <a:ea typeface="ヒラギノ角ゴ Pro W3" charset="0"/>
                <a:cs typeface="ヒラギノ角ゴ Pro W3" charset="0"/>
              </a:rPr>
              <a:t>WRITTEN BY: Steven Pollock (CU-Boulder).  Figure from Griffiths.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atin typeface="Calibri" charset="0"/>
                <a:ea typeface="ヒラギノ角ゴ Pro W3" charset="0"/>
                <a:cs typeface="ヒラギノ角ゴ Pro W3" charset="0"/>
              </a:rPr>
              <a:t>WRITTEN BY: Steven Pollock (CU-Boulder)</a:t>
            </a: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A</a:t>
            </a:r>
          </a:p>
          <a:p>
            <a:pPr eaLnBrk="1" hangingPunct="1"/>
            <a:r>
              <a:rPr lang="en-US" dirty="0" smtClean="0">
                <a:latin typeface="Calibri" charset="0"/>
              </a:rPr>
              <a:t>USED IN:  Fall 2008 (</a:t>
            </a:r>
            <a:r>
              <a:rPr lang="en-US" dirty="0" err="1" smtClean="0">
                <a:latin typeface="Calibri" charset="0"/>
              </a:rPr>
              <a:t>Dubson</a:t>
            </a:r>
            <a:r>
              <a:rPr lang="en-US" dirty="0" smtClean="0">
                <a:latin typeface="Calibri" charset="0"/>
              </a:rPr>
              <a:t>) and Spring 2008 and 13 (Pollock)</a:t>
            </a:r>
          </a:p>
          <a:p>
            <a:pPr eaLnBrk="1" hangingPunct="1"/>
            <a:r>
              <a:rPr lang="en-US" dirty="0" smtClean="0">
                <a:latin typeface="Calibri" charset="0"/>
              </a:rPr>
              <a:t>LECTURE NUMBER: </a:t>
            </a:r>
            <a:r>
              <a:rPr lang="en-US" dirty="0" err="1" smtClean="0">
                <a:latin typeface="Calibri" charset="0"/>
              </a:rPr>
              <a:t>Dubson</a:t>
            </a:r>
            <a:r>
              <a:rPr lang="en-US" dirty="0" smtClean="0">
                <a:latin typeface="Calibri" charset="0"/>
              </a:rPr>
              <a:t> (Week 14, Lecture 39). Pollock (Lecture 40, 41 in ‘13). </a:t>
            </a:r>
          </a:p>
          <a:p>
            <a:pPr eaLnBrk="1" hangingPunct="1"/>
            <a:r>
              <a:rPr lang="en-US" dirty="0" smtClean="0">
                <a:latin typeface="Calibri" charset="0"/>
              </a:rPr>
              <a:t>STUDENT RESPONSES:  </a:t>
            </a:r>
            <a:r>
              <a:rPr lang="en-US" b="1" dirty="0" smtClean="0">
                <a:latin typeface="Calibri" charset="0"/>
              </a:rPr>
              <a:t>[[42%]]</a:t>
            </a:r>
            <a:r>
              <a:rPr lang="en-US" dirty="0" smtClean="0">
                <a:latin typeface="Calibri" charset="0"/>
              </a:rPr>
              <a:t> 58% 0% 0% 0% (FALL 2008) </a:t>
            </a:r>
          </a:p>
          <a:p>
            <a:pPr eaLnBrk="1" hangingPunct="1"/>
            <a:r>
              <a:rPr lang="en-US" dirty="0" smtClean="0">
                <a:latin typeface="Calibri" charset="0"/>
              </a:rPr>
              <a:t>		</a:t>
            </a:r>
            <a:r>
              <a:rPr lang="en-US" b="1" dirty="0" smtClean="0">
                <a:latin typeface="Calibri" charset="0"/>
              </a:rPr>
              <a:t>[[63%]] </a:t>
            </a:r>
            <a:r>
              <a:rPr lang="en-US" dirty="0" smtClean="0">
                <a:latin typeface="Calibri" charset="0"/>
              </a:rPr>
              <a:t>37% 0% 0% 0% (SPRING 2008) </a:t>
            </a:r>
          </a:p>
          <a:p>
            <a:pPr eaLnBrk="1" hangingPunct="1"/>
            <a:r>
              <a:rPr lang="en-US" dirty="0" smtClean="0">
                <a:latin typeface="Calibri" charset="0"/>
              </a:rPr>
              <a:t>		</a:t>
            </a:r>
            <a:r>
              <a:rPr lang="en-US" b="1" dirty="0" smtClean="0">
                <a:latin typeface="Calibri" charset="0"/>
              </a:rPr>
              <a:t>[[73]],</a:t>
            </a:r>
            <a:r>
              <a:rPr lang="en-US" b="1" baseline="0" dirty="0" smtClean="0">
                <a:latin typeface="Calibri" charset="0"/>
              </a:rPr>
              <a:t> </a:t>
            </a:r>
            <a:r>
              <a:rPr lang="en-US" b="0" baseline="0" dirty="0" smtClean="0">
                <a:latin typeface="Calibri" charset="0"/>
              </a:rPr>
              <a:t>27, 0, 0, 0 (</a:t>
            </a:r>
            <a:r>
              <a:rPr lang="en-US" b="0" baseline="0" dirty="0" err="1" smtClean="0">
                <a:latin typeface="Calibri" charset="0"/>
              </a:rPr>
              <a:t>Sp</a:t>
            </a:r>
            <a:r>
              <a:rPr lang="en-US" b="0" baseline="0" dirty="0" smtClean="0">
                <a:latin typeface="Calibri" charset="0"/>
              </a:rPr>
              <a:t> ‘13) </a:t>
            </a:r>
            <a:endParaRPr lang="en-US" dirty="0" smtClean="0">
              <a:latin typeface="Calibri" charset="0"/>
            </a:endParaRPr>
          </a:p>
          <a:p>
            <a:r>
              <a:rPr lang="en-US" b="1" dirty="0" smtClean="0">
                <a:latin typeface="Calibri" charset="0"/>
              </a:rPr>
              <a:t>INSTRUCTOR NOTES:  </a:t>
            </a:r>
            <a:r>
              <a:rPr lang="en-US" dirty="0" smtClean="0">
                <a:latin typeface="Calibri" charset="0"/>
              </a:rPr>
              <a:t>Nice one! 60/40 split, good discussion, they woke up for this one. Some students see this by now, but others still don't know this "game". It was productive to have THEM construct the argument, think about stokes theorem, (and divergence theorem/H </a:t>
            </a:r>
            <a:r>
              <a:rPr lang="en-US" dirty="0" err="1" smtClean="0">
                <a:latin typeface="Calibri" charset="0"/>
              </a:rPr>
              <a:t>perp</a:t>
            </a:r>
            <a:r>
              <a:rPr lang="en-US" dirty="0" smtClean="0">
                <a:latin typeface="Calibri" charset="0"/>
              </a:rPr>
              <a:t> came up, so I skipped next one, that's fine). A winner. </a:t>
            </a:r>
          </a:p>
          <a:p>
            <a:r>
              <a:rPr lang="en-US" dirty="0" smtClean="0">
                <a:latin typeface="Calibri" charset="0"/>
              </a:rPr>
              <a:t>ANSWER is A, you need to construct a short </a:t>
            </a:r>
            <a:r>
              <a:rPr lang="en-US" dirty="0" err="1" smtClean="0">
                <a:latin typeface="Calibri" charset="0"/>
              </a:rPr>
              <a:t>Amperian</a:t>
            </a:r>
            <a:r>
              <a:rPr lang="en-US" dirty="0" smtClean="0">
                <a:latin typeface="Calibri" charset="0"/>
              </a:rPr>
              <a:t> loop, and use </a:t>
            </a:r>
            <a:r>
              <a:rPr lang="en-US" dirty="0" err="1" smtClean="0">
                <a:latin typeface="Calibri" charset="0"/>
              </a:rPr>
              <a:t>Stoke's</a:t>
            </a:r>
            <a:r>
              <a:rPr lang="en-US" dirty="0" smtClean="0">
                <a:latin typeface="Calibri" charset="0"/>
              </a:rPr>
              <a:t> theorem to argue that the line integral (which tells you about H// above - H//below) must be determined by the area integral of the curl. In this case, that would be the area integral of J(free), which will only be nonzero if there is a delta function, i.e. a surface free current on the sheet. Also good to talk about DIRECTIONS, since "H//" is really still a 2-D vector. (See Griffiths, the discontinuity is given by K(free) cross n hat.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12</a:t>
            </a:fld>
            <a:endParaRPr lang="en-US"/>
          </a:p>
        </p:txBody>
      </p:sp>
    </p:spTree>
    <p:extLst>
      <p:ext uri="{BB962C8B-B14F-4D97-AF65-F5344CB8AC3E}">
        <p14:creationId xmlns:p14="http://schemas.microsoft.com/office/powerpoint/2010/main" val="163180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B</a:t>
            </a:r>
          </a:p>
          <a:p>
            <a:pPr eaLnBrk="1" hangingPunct="1"/>
            <a:r>
              <a:rPr lang="en-US" dirty="0" smtClean="0">
                <a:latin typeface="Calibri" charset="0"/>
              </a:rPr>
              <a:t>USED IN</a:t>
            </a:r>
          </a:p>
          <a:p>
            <a:pPr eaLnBrk="1" hangingPunct="1"/>
            <a:r>
              <a:rPr lang="en-US" dirty="0" smtClean="0">
                <a:latin typeface="Calibri" charset="0"/>
              </a:rPr>
              <a:t>LECTURE NUMBER:  Skipped</a:t>
            </a:r>
          </a:p>
          <a:p>
            <a:pPr eaLnBrk="1" hangingPunct="1"/>
            <a:r>
              <a:rPr lang="en-US" dirty="0" smtClean="0">
                <a:latin typeface="Calibri" charset="0"/>
              </a:rPr>
              <a:t>STUDENT RESPONSES:  n/a</a:t>
            </a:r>
          </a:p>
          <a:p>
            <a:r>
              <a:rPr lang="en-US" b="1" dirty="0" smtClean="0">
                <a:latin typeface="Calibri" charset="0"/>
              </a:rPr>
              <a:t>INSTRUCTOR NOTES:  </a:t>
            </a:r>
            <a:r>
              <a:rPr lang="en-US" dirty="0" smtClean="0">
                <a:latin typeface="Calibri" charset="0"/>
              </a:rPr>
              <a:t>Skipped, but we talked all about it with the previous one. </a:t>
            </a:r>
          </a:p>
          <a:p>
            <a:r>
              <a:rPr lang="en-US" dirty="0" smtClean="0">
                <a:latin typeface="Calibri" charset="0"/>
              </a:rPr>
              <a:t>Answer is B, you need to draw a Gaussian pillbox and use the divergence theorem. Here, Del . H = - </a:t>
            </a:r>
            <a:r>
              <a:rPr lang="en-US" dirty="0" err="1" smtClean="0">
                <a:latin typeface="Calibri" charset="0"/>
              </a:rPr>
              <a:t>Del.M</a:t>
            </a:r>
            <a:r>
              <a:rPr lang="en-US" dirty="0" smtClean="0">
                <a:latin typeface="Calibri" charset="0"/>
              </a:rPr>
              <a:t>, so you ONLY get a discontinuity in H(</a:t>
            </a:r>
            <a:r>
              <a:rPr lang="en-US" dirty="0" err="1" smtClean="0">
                <a:latin typeface="Calibri" charset="0"/>
              </a:rPr>
              <a:t>perp</a:t>
            </a:r>
            <a:r>
              <a:rPr lang="en-US" dirty="0" smtClean="0">
                <a:latin typeface="Calibri" charset="0"/>
              </a:rPr>
              <a:t>) if you have a sudden change in magnetization, like a wall of magnetized material.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13</a:t>
            </a:fld>
            <a:endParaRPr lang="en-US"/>
          </a:p>
        </p:txBody>
      </p:sp>
    </p:spTree>
    <p:extLst>
      <p:ext uri="{BB962C8B-B14F-4D97-AF65-F5344CB8AC3E}">
        <p14:creationId xmlns:p14="http://schemas.microsoft.com/office/powerpoint/2010/main" val="426674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Calibri" charset="0"/>
              </a:rPr>
              <a:t>CORRECT ANSWER:  </a:t>
            </a:r>
            <a:r>
              <a:rPr lang="en-US" dirty="0" smtClean="0">
                <a:latin typeface="Calibri" charset="0"/>
              </a:rPr>
              <a:t>B</a:t>
            </a:r>
            <a:endParaRPr lang="en-US" dirty="0">
              <a:latin typeface="Calibri" charset="0"/>
            </a:endParaRPr>
          </a:p>
          <a:p>
            <a:pPr eaLnBrk="1" hangingPunct="1"/>
            <a:r>
              <a:rPr lang="en-US" dirty="0">
                <a:latin typeface="Calibri" charset="0"/>
              </a:rPr>
              <a:t>USED IN:  </a:t>
            </a:r>
            <a:r>
              <a:rPr lang="en-US" dirty="0" smtClean="0">
                <a:latin typeface="Calibri" charset="0"/>
              </a:rPr>
              <a:t>Spring 20</a:t>
            </a:r>
            <a:r>
              <a:rPr lang="en-US" baseline="0" dirty="0" smtClean="0">
                <a:latin typeface="Calibri" charset="0"/>
              </a:rPr>
              <a:t>13</a:t>
            </a:r>
            <a:r>
              <a:rPr lang="en-US" dirty="0" smtClean="0">
                <a:latin typeface="Calibri" charset="0"/>
              </a:rPr>
              <a:t> </a:t>
            </a:r>
            <a:r>
              <a:rPr lang="en-US" dirty="0">
                <a:latin typeface="Calibri" charset="0"/>
              </a:rPr>
              <a:t>(Pollock), </a:t>
            </a:r>
            <a:endParaRPr lang="en-US" dirty="0" smtClean="0">
              <a:latin typeface="Calibri" charset="0"/>
            </a:endParaRPr>
          </a:p>
          <a:p>
            <a:pPr eaLnBrk="1" hangingPunct="1"/>
            <a:r>
              <a:rPr lang="en-US" dirty="0" smtClean="0">
                <a:latin typeface="Calibri" charset="0"/>
              </a:rPr>
              <a:t>LECTURE </a:t>
            </a:r>
            <a:r>
              <a:rPr lang="en-US" dirty="0">
                <a:latin typeface="Calibri" charset="0"/>
              </a:rPr>
              <a:t>NUMBER: </a:t>
            </a:r>
            <a:r>
              <a:rPr lang="en-US" dirty="0" smtClean="0">
                <a:latin typeface="Calibri" charset="0"/>
              </a:rPr>
              <a:t>Pollock </a:t>
            </a:r>
            <a:r>
              <a:rPr lang="en-US" dirty="0">
                <a:latin typeface="Calibri" charset="0"/>
              </a:rPr>
              <a:t>(Lecture </a:t>
            </a:r>
            <a:r>
              <a:rPr lang="en-US" dirty="0" smtClean="0">
                <a:latin typeface="Calibri" charset="0"/>
              </a:rPr>
              <a:t>42)</a:t>
            </a:r>
            <a:r>
              <a:rPr lang="en-US" dirty="0">
                <a:latin typeface="Calibri" charset="0"/>
              </a:rPr>
              <a:t>.</a:t>
            </a:r>
          </a:p>
          <a:p>
            <a:pPr eaLnBrk="1" hangingPunct="1"/>
            <a:r>
              <a:rPr lang="en-US" dirty="0">
                <a:latin typeface="Calibri" charset="0"/>
              </a:rPr>
              <a:t>STUDENT RESPONSES: </a:t>
            </a:r>
            <a:r>
              <a:rPr lang="en-US" dirty="0" smtClean="0">
                <a:latin typeface="Calibri" charset="0"/>
              </a:rPr>
              <a:t>7, </a:t>
            </a:r>
            <a:r>
              <a:rPr lang="en-US" b="1" dirty="0" smtClean="0">
                <a:latin typeface="Calibri" charset="0"/>
              </a:rPr>
              <a:t>[[74]], </a:t>
            </a:r>
            <a:r>
              <a:rPr lang="en-US" b="0" dirty="0" smtClean="0">
                <a:latin typeface="Calibri" charset="0"/>
              </a:rPr>
              <a:t>19 (</a:t>
            </a:r>
            <a:r>
              <a:rPr lang="en-US" b="0" dirty="0" err="1" smtClean="0">
                <a:latin typeface="Calibri" charset="0"/>
              </a:rPr>
              <a:t>Sp</a:t>
            </a:r>
            <a:r>
              <a:rPr lang="en-US" b="0" dirty="0" smtClean="0">
                <a:latin typeface="Calibri" charset="0"/>
              </a:rPr>
              <a:t> ‘13) </a:t>
            </a:r>
            <a:endParaRPr lang="en-US" b="1" dirty="0" smtClean="0">
              <a:latin typeface="Calibri" charset="0"/>
            </a:endParaRPr>
          </a:p>
          <a:p>
            <a:pPr eaLnBrk="1" hangingPunct="1"/>
            <a:r>
              <a:rPr lang="en-US" b="1" dirty="0" smtClean="0">
                <a:latin typeface="Calibri" charset="0"/>
              </a:rPr>
              <a:t>INSTRUCTOR </a:t>
            </a:r>
            <a:r>
              <a:rPr lang="en-US" b="1" dirty="0">
                <a:latin typeface="Calibri" charset="0"/>
              </a:rPr>
              <a:t>NOTES:   </a:t>
            </a:r>
            <a:r>
              <a:rPr lang="en-US" dirty="0" smtClean="0">
                <a:latin typeface="Calibri" charset="0"/>
              </a:rPr>
              <a:t>Start of class/review question. Outside, H</a:t>
            </a:r>
            <a:r>
              <a:rPr lang="en-US" baseline="0" dirty="0" smtClean="0">
                <a:latin typeface="Calibri" charset="0"/>
              </a:rPr>
              <a:t> = B/mu_0, since there IS no magnetization out there, and same </a:t>
            </a:r>
            <a:r>
              <a:rPr lang="en-US" baseline="0" dirty="0" err="1" smtClean="0">
                <a:latin typeface="Calibri" charset="0"/>
              </a:rPr>
              <a:t>I_free</a:t>
            </a:r>
            <a:r>
              <a:rPr lang="en-US" baseline="0" dirty="0" smtClean="0">
                <a:latin typeface="Calibri" charset="0"/>
              </a:rPr>
              <a:t> means same H, thus same B. </a:t>
            </a:r>
            <a:br>
              <a:rPr lang="en-US" baseline="0" dirty="0" smtClean="0">
                <a:latin typeface="Calibri" charset="0"/>
              </a:rPr>
            </a:br>
            <a:r>
              <a:rPr lang="en-US" baseline="0" dirty="0" smtClean="0">
                <a:latin typeface="Calibri" charset="0"/>
              </a:rPr>
              <a:t>The magnetization in this problem impacts the B field INSIDE the wire, but not outside! </a:t>
            </a:r>
            <a:br>
              <a:rPr lang="en-US" baseline="0" dirty="0" smtClean="0">
                <a:latin typeface="Calibri" charset="0"/>
              </a:rPr>
            </a:br>
            <a:r>
              <a:rPr lang="en-US" baseline="0" dirty="0" smtClean="0">
                <a:latin typeface="Calibri" charset="0"/>
              </a:rPr>
              <a:t>(This is a feature of the high level of symmetry in this problem. </a:t>
            </a:r>
          </a:p>
          <a:p>
            <a:pPr eaLnBrk="1" hangingPunct="1"/>
            <a:r>
              <a:rPr lang="en-US" baseline="0" dirty="0" smtClean="0">
                <a:latin typeface="Calibri" charset="0"/>
              </a:rPr>
              <a:t>One could imagine hypothetical problems where e.g. the presence of magnetization adds in a “dipole field” outside the material which contributes to B field… But not here. This was indeed confusing to a student, who found it odd that there was no impact of the magnetization on the “outside world”) </a:t>
            </a:r>
          </a:p>
          <a:p>
            <a:pPr eaLnBrk="1" hangingPunct="1"/>
            <a:endParaRPr lang="en-US" baseline="0" dirty="0" smtClean="0">
              <a:latin typeface="Calibri" charset="0"/>
            </a:endParaRPr>
          </a:p>
          <a:p>
            <a:pPr eaLnBrk="1" hangingPunct="1"/>
            <a:r>
              <a:rPr lang="en-US" dirty="0" smtClean="0">
                <a:latin typeface="Calibri" charset="0"/>
              </a:rPr>
              <a:t>-</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atin typeface="Calibri" charset="0"/>
                <a:ea typeface="ヒラギノ角ゴ Pro W3" charset="0"/>
                <a:cs typeface="ヒラギノ角ゴ Pro W3" charset="0"/>
              </a:rPr>
              <a:t>WRITTEN BY: Steven Pollock (CU-Boulder)</a:t>
            </a: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B0/mu</a:t>
            </a:r>
          </a:p>
          <a:p>
            <a:pPr eaLnBrk="1" hangingPunct="1"/>
            <a:r>
              <a:rPr lang="en-US" dirty="0" smtClean="0">
                <a:latin typeface="Calibri" charset="0"/>
              </a:rPr>
              <a:t>USED IN:  Spring 2013 (Pollock), </a:t>
            </a:r>
          </a:p>
          <a:p>
            <a:pPr eaLnBrk="1" hangingPunct="1"/>
            <a:r>
              <a:rPr lang="en-US" dirty="0" smtClean="0">
                <a:latin typeface="Calibri" charset="0"/>
              </a:rPr>
              <a:t>LECTURE NUMBER: 42</a:t>
            </a:r>
          </a:p>
          <a:p>
            <a:pPr eaLnBrk="1" hangingPunct="1"/>
            <a:r>
              <a:rPr lang="en-US" dirty="0" smtClean="0">
                <a:latin typeface="Calibri" charset="0"/>
              </a:rPr>
              <a:t>STUDENT RESPONSES:  (Not a clicker question) </a:t>
            </a:r>
          </a:p>
          <a:p>
            <a:pPr eaLnBrk="1" hangingPunct="1"/>
            <a:endParaRPr lang="en-US" dirty="0" smtClean="0">
              <a:latin typeface="Calibri" charset="0"/>
            </a:endParaRPr>
          </a:p>
          <a:p>
            <a:pPr eaLnBrk="1" hangingPunct="1"/>
            <a:r>
              <a:rPr lang="en-US" b="1" dirty="0" smtClean="0">
                <a:latin typeface="Calibri" charset="0"/>
              </a:rPr>
              <a:t>INSTRUCTOR NOTES:   </a:t>
            </a:r>
            <a:r>
              <a:rPr lang="en-US" b="0" dirty="0" smtClean="0">
                <a:latin typeface="Calibri" charset="0"/>
              </a:rPr>
              <a:t>Just</a:t>
            </a:r>
            <a:r>
              <a:rPr lang="en-US" b="0" baseline="0" dirty="0" smtClean="0">
                <a:latin typeface="Calibri" charset="0"/>
              </a:rPr>
              <a:t> a </a:t>
            </a:r>
            <a:r>
              <a:rPr lang="en-US" b="0" baseline="0" dirty="0" err="1" smtClean="0">
                <a:latin typeface="Calibri" charset="0"/>
              </a:rPr>
              <a:t>quicky</a:t>
            </a:r>
            <a:r>
              <a:rPr lang="en-US" b="0" baseline="0" dirty="0" smtClean="0">
                <a:latin typeface="Calibri" charset="0"/>
              </a:rPr>
              <a:t>, I wanted them to realize this is the point of knowing mu, it makes such a question easy! (Just use the basic result B = mu H here, nothing else needed!)</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16</a:t>
            </a:fld>
            <a:endParaRPr lang="en-US"/>
          </a:p>
        </p:txBody>
      </p:sp>
    </p:spTree>
    <p:extLst>
      <p:ext uri="{BB962C8B-B14F-4D97-AF65-F5344CB8AC3E}">
        <p14:creationId xmlns:p14="http://schemas.microsoft.com/office/powerpoint/2010/main" val="2478491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D</a:t>
            </a:r>
          </a:p>
          <a:p>
            <a:pPr eaLnBrk="1" hangingPunct="1"/>
            <a:r>
              <a:rPr lang="en-US" dirty="0" smtClean="0">
                <a:latin typeface="Calibri" charset="0"/>
              </a:rPr>
              <a:t>USED IN:  Spring 2013 (Pollock), </a:t>
            </a:r>
          </a:p>
          <a:p>
            <a:pPr eaLnBrk="1" hangingPunct="1"/>
            <a:r>
              <a:rPr lang="en-US" dirty="0" smtClean="0">
                <a:latin typeface="Calibri" charset="0"/>
              </a:rPr>
              <a:t>LECTURE NUMBER: 42</a:t>
            </a:r>
          </a:p>
          <a:p>
            <a:pPr eaLnBrk="1" hangingPunct="1"/>
            <a:r>
              <a:rPr lang="en-US" dirty="0" smtClean="0">
                <a:latin typeface="Calibri" charset="0"/>
              </a:rPr>
              <a:t>STUDENT RESPONSES:  </a:t>
            </a:r>
          </a:p>
          <a:p>
            <a:pPr eaLnBrk="1" hangingPunct="1"/>
            <a:r>
              <a:rPr lang="en-US" b="1" dirty="0" smtClean="0">
                <a:latin typeface="Calibri" charset="0"/>
              </a:rPr>
              <a:t>INSTRUCTOR NOTES:   </a:t>
            </a:r>
            <a:r>
              <a:rPr lang="en-US" dirty="0" smtClean="0">
                <a:latin typeface="Calibri" charset="0"/>
              </a:rPr>
              <a:t>This is a setup for the next question, and a reminder</a:t>
            </a:r>
            <a:r>
              <a:rPr lang="en-US" baseline="0" dirty="0" smtClean="0">
                <a:latin typeface="Calibri" charset="0"/>
              </a:rPr>
              <a:t> that M = 0 in empty space. (It’s a HOLE! There’s nothing there to “magnetize”) </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17</a:t>
            </a:fld>
            <a:endParaRPr lang="en-US"/>
          </a:p>
        </p:txBody>
      </p:sp>
    </p:spTree>
    <p:extLst>
      <p:ext uri="{BB962C8B-B14F-4D97-AF65-F5344CB8AC3E}">
        <p14:creationId xmlns:p14="http://schemas.microsoft.com/office/powerpoint/2010/main" val="2478491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C</a:t>
            </a:r>
          </a:p>
          <a:p>
            <a:pPr eaLnBrk="1" hangingPunct="1"/>
            <a:r>
              <a:rPr lang="en-US" dirty="0" smtClean="0">
                <a:latin typeface="Calibri" charset="0"/>
              </a:rPr>
              <a:t>USED IN:  Spring 2008</a:t>
            </a:r>
            <a:r>
              <a:rPr lang="en-US" baseline="0" dirty="0" smtClean="0">
                <a:latin typeface="Calibri" charset="0"/>
              </a:rPr>
              <a:t> and 13</a:t>
            </a:r>
            <a:r>
              <a:rPr lang="en-US" dirty="0" smtClean="0">
                <a:latin typeface="Calibri" charset="0"/>
              </a:rPr>
              <a:t> (Pollock), Fall 2009 (</a:t>
            </a:r>
            <a:r>
              <a:rPr lang="en-US" dirty="0" err="1" smtClean="0">
                <a:latin typeface="Calibri" charset="0"/>
              </a:rPr>
              <a:t>Schibli</a:t>
            </a:r>
            <a:r>
              <a:rPr lang="en-US" dirty="0" smtClean="0">
                <a:latin typeface="Calibri" charset="0"/>
              </a:rPr>
              <a:t>)</a:t>
            </a:r>
          </a:p>
          <a:p>
            <a:pPr eaLnBrk="1" hangingPunct="1"/>
            <a:r>
              <a:rPr lang="en-US" dirty="0" smtClean="0">
                <a:latin typeface="Calibri" charset="0"/>
              </a:rPr>
              <a:t>LECTURE NUMBER: 40 (42 in ‘13)</a:t>
            </a:r>
          </a:p>
          <a:p>
            <a:pPr eaLnBrk="1" hangingPunct="1"/>
            <a:r>
              <a:rPr lang="en-US" dirty="0" smtClean="0">
                <a:latin typeface="Calibri" charset="0"/>
              </a:rPr>
              <a:t>STUDENT RESPONSES:  10% 5%  </a:t>
            </a:r>
            <a:r>
              <a:rPr lang="en-US" b="1" dirty="0" smtClean="0">
                <a:latin typeface="Calibri" charset="0"/>
              </a:rPr>
              <a:t>[[85%]] </a:t>
            </a:r>
            <a:r>
              <a:rPr lang="en-US" dirty="0" smtClean="0">
                <a:latin typeface="Calibri" charset="0"/>
              </a:rPr>
              <a:t>0% 0% (SPRING 2008)</a:t>
            </a:r>
          </a:p>
          <a:p>
            <a:pPr eaLnBrk="1" hangingPunct="1"/>
            <a:r>
              <a:rPr lang="en-US" dirty="0" smtClean="0">
                <a:latin typeface="Calibri" charset="0"/>
              </a:rPr>
              <a:t>		5% 13%  </a:t>
            </a:r>
            <a:r>
              <a:rPr lang="en-US" b="1" dirty="0" smtClean="0">
                <a:latin typeface="Calibri" charset="0"/>
              </a:rPr>
              <a:t>[[82%]] </a:t>
            </a:r>
            <a:r>
              <a:rPr lang="en-US" dirty="0" smtClean="0">
                <a:latin typeface="Calibri" charset="0"/>
              </a:rPr>
              <a:t>0% 0% (FALL 2009)</a:t>
            </a:r>
          </a:p>
          <a:p>
            <a:pPr eaLnBrk="1" hangingPunct="1"/>
            <a:r>
              <a:rPr lang="en-US" dirty="0" smtClean="0">
                <a:latin typeface="Calibri" charset="0"/>
              </a:rPr>
              <a:t>		9, 7,  </a:t>
            </a:r>
            <a:r>
              <a:rPr lang="en-US" b="1" dirty="0" smtClean="0">
                <a:latin typeface="Calibri" charset="0"/>
              </a:rPr>
              <a:t>[[83]], </a:t>
            </a:r>
            <a:r>
              <a:rPr lang="en-US" b="0" dirty="0" smtClean="0">
                <a:latin typeface="Calibri" charset="0"/>
              </a:rPr>
              <a:t>0, 0 (SP ‘13) </a:t>
            </a:r>
            <a:endParaRPr lang="en-US" dirty="0" smtClean="0">
              <a:latin typeface="Calibri" charset="0"/>
            </a:endParaRPr>
          </a:p>
          <a:p>
            <a:pPr eaLnBrk="1" hangingPunct="1"/>
            <a:r>
              <a:rPr lang="en-US" b="1" dirty="0" smtClean="0">
                <a:latin typeface="Calibri" charset="0"/>
              </a:rPr>
              <a:t>INSTRUCTOR NOTES:   </a:t>
            </a:r>
            <a:r>
              <a:rPr lang="en-US" dirty="0" smtClean="0">
                <a:latin typeface="Calibri" charset="0"/>
              </a:rPr>
              <a:t>85% correct. There were several reasons given, one which I accepted (but now think is wrong, and the NEXT concept test</a:t>
            </a:r>
            <a:r>
              <a:rPr lang="en-US" baseline="0" dirty="0" smtClean="0">
                <a:latin typeface="Calibri" charset="0"/>
              </a:rPr>
              <a:t> </a:t>
            </a:r>
            <a:r>
              <a:rPr lang="en-US" dirty="0" smtClean="0">
                <a:latin typeface="Calibri" charset="0"/>
              </a:rPr>
              <a:t>will help them to see this!) was along the lines "there must be an external B, that creates this B0. Inside the hole, you'll just see that external B. In the bulk, which is paramagnetic, you'll see an enhanced B. So the B in the hole must be LESS than what you see in the bulk) This argument is flawed, why should B in the cylinder equal to this hypothetical external field? (And, see next slide).</a:t>
            </a:r>
          </a:p>
          <a:p>
            <a:r>
              <a:rPr lang="en-US" dirty="0" smtClean="0">
                <a:latin typeface="Calibri" charset="0"/>
              </a:rPr>
              <a:t>But we also talked about continuity (H (parallel) is continuous if </a:t>
            </a:r>
            <a:r>
              <a:rPr lang="en-US" dirty="0" err="1" smtClean="0">
                <a:latin typeface="Calibri" charset="0"/>
              </a:rPr>
              <a:t>Jf</a:t>
            </a:r>
            <a:r>
              <a:rPr lang="en-US" dirty="0" smtClean="0">
                <a:latin typeface="Calibri" charset="0"/>
              </a:rPr>
              <a:t>=0, so H(center)=H(bulk), and then use the B = mu H argument. I also pointed out what the "bound surface current" on the wall will look like, it will generate a little solenoid-like DOWNWARD field, dropping B in the hole.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18</a:t>
            </a:fld>
            <a:endParaRPr lang="en-US"/>
          </a:p>
        </p:txBody>
      </p:sp>
    </p:spTree>
    <p:extLst>
      <p:ext uri="{BB962C8B-B14F-4D97-AF65-F5344CB8AC3E}">
        <p14:creationId xmlns:p14="http://schemas.microsoft.com/office/powerpoint/2010/main" val="247849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A</a:t>
            </a:r>
          </a:p>
          <a:p>
            <a:pPr eaLnBrk="1" hangingPunct="1"/>
            <a:r>
              <a:rPr lang="en-US" dirty="0" smtClean="0">
                <a:latin typeface="Calibri" charset="0"/>
              </a:rPr>
              <a:t>USED IN:  Spring 2008 and 13 (Pollock), Fall 2009 (</a:t>
            </a:r>
            <a:r>
              <a:rPr lang="en-US" dirty="0" err="1" smtClean="0">
                <a:latin typeface="Calibri" charset="0"/>
              </a:rPr>
              <a:t>Schibli</a:t>
            </a:r>
            <a:r>
              <a:rPr lang="en-US" dirty="0" smtClean="0">
                <a:latin typeface="Calibri" charset="0"/>
              </a:rPr>
              <a:t>)</a:t>
            </a:r>
          </a:p>
          <a:p>
            <a:pPr eaLnBrk="1" hangingPunct="1"/>
            <a:r>
              <a:rPr lang="en-US" dirty="0" smtClean="0">
                <a:latin typeface="Calibri" charset="0"/>
              </a:rPr>
              <a:t>LECTURE NUMBER:41  (42 in ‘13) </a:t>
            </a:r>
          </a:p>
          <a:p>
            <a:pPr eaLnBrk="1" hangingPunct="1"/>
            <a:r>
              <a:rPr lang="en-US" dirty="0" smtClean="0">
                <a:latin typeface="Calibri" charset="0"/>
              </a:rPr>
              <a:t>STUDENT RESPONSES:   </a:t>
            </a:r>
            <a:r>
              <a:rPr lang="en-US" b="1" dirty="0" smtClean="0">
                <a:latin typeface="Calibri" charset="0"/>
              </a:rPr>
              <a:t>[[93%]] </a:t>
            </a:r>
            <a:r>
              <a:rPr lang="en-US" dirty="0" smtClean="0">
                <a:latin typeface="Calibri" charset="0"/>
              </a:rPr>
              <a:t>0% 7% 0% 0% (SPRING 2008)</a:t>
            </a:r>
          </a:p>
          <a:p>
            <a:pPr eaLnBrk="1" hangingPunct="1"/>
            <a:r>
              <a:rPr lang="en-US" dirty="0" smtClean="0">
                <a:latin typeface="Calibri" charset="0"/>
              </a:rPr>
              <a:t>		</a:t>
            </a:r>
            <a:r>
              <a:rPr lang="en-US" b="1" dirty="0" smtClean="0">
                <a:latin typeface="Calibri" charset="0"/>
              </a:rPr>
              <a:t>[[66%]] </a:t>
            </a:r>
            <a:r>
              <a:rPr lang="en-US" dirty="0" smtClean="0">
                <a:latin typeface="Calibri" charset="0"/>
              </a:rPr>
              <a:t>8% 26% 0% 0% (FALL 2009)</a:t>
            </a:r>
          </a:p>
          <a:p>
            <a:pPr eaLnBrk="1" hangingPunct="1"/>
            <a:r>
              <a:rPr lang="en-US" dirty="0" smtClean="0">
                <a:latin typeface="Calibri" charset="0"/>
              </a:rPr>
              <a:t>		</a:t>
            </a:r>
            <a:r>
              <a:rPr lang="en-US" b="1" dirty="0" smtClean="0">
                <a:latin typeface="Calibri" charset="0"/>
              </a:rPr>
              <a:t>[43]],</a:t>
            </a:r>
            <a:r>
              <a:rPr lang="en-US" b="1" baseline="0" dirty="0" smtClean="0">
                <a:latin typeface="Calibri" charset="0"/>
              </a:rPr>
              <a:t> </a:t>
            </a:r>
            <a:r>
              <a:rPr lang="en-US" b="0" baseline="0" dirty="0" smtClean="0">
                <a:latin typeface="Calibri" charset="0"/>
              </a:rPr>
              <a:t>2, 56, 0, 0 </a:t>
            </a:r>
            <a:endParaRPr lang="en-US" dirty="0" smtClean="0">
              <a:latin typeface="Calibri" charset="0"/>
            </a:endParaRPr>
          </a:p>
          <a:p>
            <a:pPr eaLnBrk="1" hangingPunct="1"/>
            <a:r>
              <a:rPr lang="en-US" b="1" dirty="0" smtClean="0">
                <a:latin typeface="Calibri" charset="0"/>
              </a:rPr>
              <a:t>INSTRUCTOR NOTES: </a:t>
            </a:r>
            <a:r>
              <a:rPr lang="en-US" dirty="0" smtClean="0">
                <a:latin typeface="Calibri" charset="0"/>
              </a:rPr>
              <a:t>93% (1 went for C) In later terms, this has proven</a:t>
            </a:r>
            <a:r>
              <a:rPr lang="en-US" baseline="0" dirty="0" smtClean="0">
                <a:latin typeface="Calibri" charset="0"/>
              </a:rPr>
              <a:t> a lot harder! </a:t>
            </a:r>
            <a:r>
              <a:rPr lang="en-US" dirty="0" smtClean="0">
                <a:latin typeface="Calibri" charset="0"/>
              </a:rPr>
              <a:t>Given discussion on question before</a:t>
            </a:r>
            <a:r>
              <a:rPr lang="en-US" baseline="0" dirty="0" smtClean="0">
                <a:latin typeface="Calibri" charset="0"/>
              </a:rPr>
              <a:t> this</a:t>
            </a:r>
            <a:r>
              <a:rPr lang="en-US" dirty="0" smtClean="0">
                <a:latin typeface="Calibri" charset="0"/>
              </a:rPr>
              <a:t>, where many argued that </a:t>
            </a:r>
            <a:r>
              <a:rPr lang="ja-JP" altLang="en-US" dirty="0" smtClean="0">
                <a:latin typeface="Calibri" charset="0"/>
              </a:rPr>
              <a:t>“</a:t>
            </a:r>
            <a:r>
              <a:rPr lang="en-US" altLang="ja-JP" dirty="0" smtClean="0">
                <a:latin typeface="Calibri" charset="0"/>
              </a:rPr>
              <a:t>outside field is strengthened in the material, but not the hole</a:t>
            </a:r>
            <a:r>
              <a:rPr lang="ja-JP" altLang="en-US" dirty="0" smtClean="0">
                <a:latin typeface="Calibri" charset="0"/>
              </a:rPr>
              <a:t>”</a:t>
            </a:r>
            <a:r>
              <a:rPr lang="en-US" altLang="ja-JP" dirty="0" smtClean="0">
                <a:latin typeface="Calibri" charset="0"/>
              </a:rPr>
              <a:t>, I expected them to flop on this. So I had the boundary conditions up on the board, and suggested they be sure their intuitions matched the math. Good long loud discussion, so I think the problem is good.  Answers discussed included continuity of </a:t>
            </a:r>
            <a:r>
              <a:rPr lang="en-US" altLang="ja-JP" dirty="0" err="1" smtClean="0">
                <a:latin typeface="Calibri" charset="0"/>
              </a:rPr>
              <a:t>B_perp</a:t>
            </a:r>
            <a:r>
              <a:rPr lang="en-US" altLang="ja-JP" dirty="0" smtClean="0">
                <a:latin typeface="Calibri" charset="0"/>
              </a:rPr>
              <a:t>, but also they invoked the </a:t>
            </a:r>
            <a:r>
              <a:rPr lang="ja-JP" altLang="en-US" dirty="0" smtClean="0">
                <a:latin typeface="Calibri" charset="0"/>
              </a:rPr>
              <a:t>“</a:t>
            </a:r>
            <a:r>
              <a:rPr lang="en-US" altLang="ja-JP" dirty="0" smtClean="0">
                <a:latin typeface="Calibri" charset="0"/>
              </a:rPr>
              <a:t>Bound surface current is a ring, but it</a:t>
            </a:r>
            <a:r>
              <a:rPr lang="ja-JP" altLang="en-US" dirty="0" smtClean="0">
                <a:latin typeface="Calibri" charset="0"/>
              </a:rPr>
              <a:t>’</a:t>
            </a:r>
            <a:r>
              <a:rPr lang="en-US" altLang="ja-JP" dirty="0" smtClean="0">
                <a:latin typeface="Calibri" charset="0"/>
              </a:rPr>
              <a:t>s far away</a:t>
            </a:r>
            <a:r>
              <a:rPr lang="ja-JP" altLang="en-US" dirty="0" smtClean="0">
                <a:latin typeface="Calibri" charset="0"/>
              </a:rPr>
              <a:t>”</a:t>
            </a:r>
            <a:r>
              <a:rPr lang="en-US" altLang="ja-JP" dirty="0" smtClean="0">
                <a:latin typeface="Calibri" charset="0"/>
              </a:rPr>
              <a:t>. We also discussed why continuity of H fails in the vertical direction, and that it might VARY as you move from the edge to the center, so that</a:t>
            </a:r>
            <a:r>
              <a:rPr lang="ja-JP" altLang="en-US" dirty="0" smtClean="0">
                <a:latin typeface="Calibri" charset="0"/>
              </a:rPr>
              <a:t>’</a:t>
            </a:r>
            <a:r>
              <a:rPr lang="en-US" altLang="ja-JP" dirty="0" smtClean="0">
                <a:latin typeface="Calibri" charset="0"/>
              </a:rPr>
              <a:t>s not helpful. Also discussed how B AND H can</a:t>
            </a:r>
            <a:r>
              <a:rPr lang="ja-JP" altLang="en-US" dirty="0" smtClean="0">
                <a:latin typeface="Calibri" charset="0"/>
              </a:rPr>
              <a:t>’</a:t>
            </a:r>
            <a:r>
              <a:rPr lang="en-US" altLang="ja-JP" dirty="0" smtClean="0">
                <a:latin typeface="Calibri" charset="0"/>
              </a:rPr>
              <a:t>t BOTH be the same at the center of the hole as in the medium... I think it</a:t>
            </a:r>
            <a:r>
              <a:rPr lang="ja-JP" altLang="en-US" dirty="0" smtClean="0">
                <a:latin typeface="Calibri" charset="0"/>
              </a:rPr>
              <a:t>’</a:t>
            </a:r>
            <a:r>
              <a:rPr lang="en-US" altLang="ja-JP" dirty="0" smtClean="0">
                <a:latin typeface="Calibri" charset="0"/>
              </a:rPr>
              <a:t>s a good problem.-SJP</a:t>
            </a:r>
            <a:endParaRPr lang="en-US" altLang="ja-JP"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19</a:t>
            </a:fld>
            <a:endParaRPr lang="en-US"/>
          </a:p>
        </p:txBody>
      </p:sp>
    </p:spTree>
    <p:extLst>
      <p:ext uri="{BB962C8B-B14F-4D97-AF65-F5344CB8AC3E}">
        <p14:creationId xmlns:p14="http://schemas.microsoft.com/office/powerpoint/2010/main" val="2789245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Calibri" charset="0"/>
              </a:rPr>
              <a:t>CORRECT ANSWER:  A</a:t>
            </a:r>
          </a:p>
          <a:p>
            <a:pPr eaLnBrk="1" hangingPunct="1"/>
            <a:r>
              <a:rPr lang="en-US" dirty="0">
                <a:latin typeface="Calibri" charset="0"/>
              </a:rPr>
              <a:t>USED IN:  Fall 2008 (</a:t>
            </a:r>
            <a:r>
              <a:rPr lang="en-US" dirty="0" err="1">
                <a:latin typeface="Calibri" charset="0"/>
              </a:rPr>
              <a:t>Dubson</a:t>
            </a:r>
            <a:r>
              <a:rPr lang="en-US" dirty="0">
                <a:latin typeface="Calibri" charset="0"/>
              </a:rPr>
              <a:t>) and Spring </a:t>
            </a:r>
            <a:r>
              <a:rPr lang="en-US" dirty="0" smtClean="0">
                <a:latin typeface="Calibri" charset="0"/>
              </a:rPr>
              <a:t>2008 and</a:t>
            </a:r>
            <a:r>
              <a:rPr lang="en-US" baseline="0" dirty="0" smtClean="0">
                <a:latin typeface="Calibri" charset="0"/>
              </a:rPr>
              <a:t> 13</a:t>
            </a:r>
            <a:r>
              <a:rPr lang="en-US" dirty="0" smtClean="0">
                <a:latin typeface="Calibri" charset="0"/>
              </a:rPr>
              <a:t> </a:t>
            </a:r>
            <a:r>
              <a:rPr lang="en-US" dirty="0">
                <a:latin typeface="Calibri" charset="0"/>
              </a:rPr>
              <a:t>(Pollock), Fall 2009 (</a:t>
            </a:r>
            <a:r>
              <a:rPr lang="en-US" dirty="0" err="1">
                <a:latin typeface="Calibri" charset="0"/>
              </a:rPr>
              <a:t>Schibli</a:t>
            </a:r>
            <a:r>
              <a:rPr lang="en-US" dirty="0">
                <a:latin typeface="Calibri" charset="0"/>
              </a:rPr>
              <a:t>)</a:t>
            </a:r>
          </a:p>
          <a:p>
            <a:pPr eaLnBrk="1" hangingPunct="1"/>
            <a:r>
              <a:rPr lang="en-US" dirty="0">
                <a:latin typeface="Calibri" charset="0"/>
              </a:rPr>
              <a:t>LECTURE NUMBER: </a:t>
            </a:r>
            <a:r>
              <a:rPr lang="en-US" dirty="0" err="1">
                <a:latin typeface="Calibri" charset="0"/>
              </a:rPr>
              <a:t>Dubson</a:t>
            </a:r>
            <a:r>
              <a:rPr lang="en-US" dirty="0">
                <a:latin typeface="Calibri" charset="0"/>
              </a:rPr>
              <a:t> (Week 14, Lecture 39). Pollock (Lecture </a:t>
            </a:r>
            <a:r>
              <a:rPr lang="en-US" dirty="0" smtClean="0">
                <a:latin typeface="Calibri" charset="0"/>
              </a:rPr>
              <a:t>39, 41 in 2013)</a:t>
            </a:r>
            <a:r>
              <a:rPr lang="en-US" dirty="0">
                <a:latin typeface="Calibri" charset="0"/>
              </a:rPr>
              <a:t>.</a:t>
            </a:r>
          </a:p>
          <a:p>
            <a:pPr eaLnBrk="1" hangingPunct="1"/>
            <a:r>
              <a:rPr lang="en-US" dirty="0">
                <a:latin typeface="Calibri" charset="0"/>
              </a:rPr>
              <a:t>STUDENT RESPONSES:  </a:t>
            </a:r>
            <a:r>
              <a:rPr lang="en-US" b="1" dirty="0">
                <a:latin typeface="Calibri" charset="0"/>
              </a:rPr>
              <a:t>[[88%]]</a:t>
            </a:r>
            <a:r>
              <a:rPr lang="en-US" dirty="0">
                <a:latin typeface="Calibri" charset="0"/>
              </a:rPr>
              <a:t> 2% 7% 0% 2% (FALL 2008) </a:t>
            </a:r>
          </a:p>
          <a:p>
            <a:pPr eaLnBrk="1" hangingPunct="1"/>
            <a:r>
              <a:rPr lang="en-US" dirty="0">
                <a:latin typeface="Calibri" charset="0"/>
              </a:rPr>
              <a:t>		</a:t>
            </a:r>
            <a:r>
              <a:rPr lang="en-US" dirty="0" smtClean="0">
                <a:latin typeface="Calibri" charset="0"/>
              </a:rPr>
              <a:t> </a:t>
            </a:r>
            <a:r>
              <a:rPr lang="en-US" b="1" dirty="0">
                <a:latin typeface="Calibri" charset="0"/>
              </a:rPr>
              <a:t>[[81%]] </a:t>
            </a:r>
            <a:r>
              <a:rPr lang="en-US" dirty="0">
                <a:latin typeface="Calibri" charset="0"/>
              </a:rPr>
              <a:t>0% 19% 0% 0% (SPRING 2008)</a:t>
            </a:r>
          </a:p>
          <a:p>
            <a:pPr eaLnBrk="1" hangingPunct="1"/>
            <a:r>
              <a:rPr lang="en-US" dirty="0">
                <a:latin typeface="Calibri" charset="0"/>
              </a:rPr>
              <a:t>		</a:t>
            </a:r>
            <a:r>
              <a:rPr lang="en-US" b="1" dirty="0">
                <a:latin typeface="Calibri" charset="0"/>
              </a:rPr>
              <a:t>[[39%]]</a:t>
            </a:r>
            <a:r>
              <a:rPr lang="en-US" dirty="0">
                <a:latin typeface="Calibri" charset="0"/>
              </a:rPr>
              <a:t> 0% 45% 16% 0% (FALL 2009) </a:t>
            </a:r>
            <a:endParaRPr lang="en-US" dirty="0" smtClean="0">
              <a:latin typeface="Calibri" charset="0"/>
            </a:endParaRPr>
          </a:p>
          <a:p>
            <a:pPr eaLnBrk="1" hangingPunct="1"/>
            <a:r>
              <a:rPr lang="en-US" dirty="0" smtClean="0">
                <a:latin typeface="Calibri" charset="0"/>
              </a:rPr>
              <a:t>		</a:t>
            </a:r>
            <a:r>
              <a:rPr lang="en-US" b="1" dirty="0" smtClean="0">
                <a:latin typeface="Calibri" charset="0"/>
              </a:rPr>
              <a:t>[[83]],</a:t>
            </a:r>
            <a:r>
              <a:rPr lang="en-US" b="1" baseline="0" dirty="0" smtClean="0">
                <a:latin typeface="Calibri" charset="0"/>
              </a:rPr>
              <a:t> </a:t>
            </a:r>
            <a:r>
              <a:rPr lang="en-US" b="0" baseline="0" dirty="0" smtClean="0">
                <a:latin typeface="Calibri" charset="0"/>
              </a:rPr>
              <a:t>2, 9, 7, 0 (</a:t>
            </a:r>
            <a:r>
              <a:rPr lang="en-US" b="0" baseline="0" dirty="0" err="1" smtClean="0">
                <a:latin typeface="Calibri" charset="0"/>
              </a:rPr>
              <a:t>Sp</a:t>
            </a:r>
            <a:r>
              <a:rPr lang="en-US" b="0" baseline="0" dirty="0" smtClean="0">
                <a:latin typeface="Calibri" charset="0"/>
              </a:rPr>
              <a:t> ‘13) </a:t>
            </a:r>
            <a:endParaRPr lang="en-US" dirty="0">
              <a:latin typeface="Calibri" charset="0"/>
            </a:endParaRPr>
          </a:p>
          <a:p>
            <a:pPr eaLnBrk="1" hangingPunct="1"/>
            <a:r>
              <a:rPr lang="en-US" b="1" dirty="0">
                <a:latin typeface="Calibri" charset="0"/>
              </a:rPr>
              <a:t>INSTRUCTOR NOTES:   </a:t>
            </a:r>
            <a:r>
              <a:rPr lang="en-US" dirty="0">
                <a:latin typeface="Calibri" charset="0"/>
              </a:rPr>
              <a:t>81% for A (with 20%, 3 votes, for C) Not a lot of problems, and the argument for why H is CCW seemed solid. (Note that H = B/mu0 - M looks, at first glance, ambiguous - you have "CCW" minus "CCW", which one wins? Several students pointed to integral of H dot dl = I(free, through) as direct evidence.) </a:t>
            </a:r>
            <a:endParaRPr lang="en-US" dirty="0" smtClean="0">
              <a:latin typeface="Calibri" charset="0"/>
            </a:endParaRPr>
          </a:p>
          <a:p>
            <a:pPr eaLnBrk="1" hangingPunct="1"/>
            <a:r>
              <a:rPr lang="en-US" dirty="0" smtClean="0">
                <a:latin typeface="Calibri" charset="0"/>
              </a:rPr>
              <a:t>Argument</a:t>
            </a:r>
            <a:r>
              <a:rPr lang="en-US" baseline="0" dirty="0" smtClean="0">
                <a:latin typeface="Calibri" charset="0"/>
              </a:rPr>
              <a:t> for M is that it’s a paramagnet, it should be </a:t>
            </a:r>
            <a:r>
              <a:rPr lang="en-US" baseline="0" dirty="0" err="1" smtClean="0">
                <a:latin typeface="Calibri" charset="0"/>
              </a:rPr>
              <a:t>PARAllel</a:t>
            </a:r>
            <a:r>
              <a:rPr lang="en-US" baseline="0" dirty="0" smtClean="0">
                <a:latin typeface="Calibri" charset="0"/>
              </a:rPr>
              <a:t> to B (That’s pretty much the definition of </a:t>
            </a:r>
            <a:r>
              <a:rPr lang="en-US" baseline="0" dirty="0" err="1" smtClean="0">
                <a:latin typeface="Calibri" charset="0"/>
              </a:rPr>
              <a:t>paramagnetism</a:t>
            </a:r>
            <a:r>
              <a:rPr lang="en-US" baseline="0" dirty="0" smtClean="0">
                <a:latin typeface="Calibri" charset="0"/>
              </a:rPr>
              <a:t>) </a:t>
            </a:r>
          </a:p>
          <a:p>
            <a:pPr eaLnBrk="1" hangingPunct="1"/>
            <a:endParaRPr lang="en-US" baseline="0" dirty="0" smtClean="0">
              <a:latin typeface="Calibri" charset="0"/>
            </a:endParaRPr>
          </a:p>
          <a:p>
            <a:pPr eaLnBrk="1" hangingPunct="1"/>
            <a:r>
              <a:rPr lang="en-US" dirty="0" smtClean="0">
                <a:latin typeface="Calibri" charset="0"/>
              </a:rPr>
              <a:t>-</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2CF9DB-34E9-144E-BE34-FE592AB074C1}" type="slidenum">
              <a:rPr lang="en-US"/>
              <a:pPr/>
              <a:t>20</a:t>
            </a:fld>
            <a:endParaRPr lang="en-US"/>
          </a:p>
        </p:txBody>
      </p:sp>
      <p:sp>
        <p:nvSpPr>
          <p:cNvPr id="601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1091" name="Rectangle 3"/>
          <p:cNvSpPr>
            <a:spLocks noGrp="1" noChangeArrowheads="1"/>
          </p:cNvSpPr>
          <p:nvPr>
            <p:ph type="body" idx="1"/>
          </p:nvPr>
        </p:nvSpPr>
        <p:spPr/>
        <p:txBody>
          <a:bodyPr/>
          <a:lstStyle/>
          <a:p>
            <a:pPr eaLnBrk="1" hangingPunct="1"/>
            <a:r>
              <a:rPr lang="en-US" dirty="0" smtClean="0">
                <a:latin typeface="Calibri" charset="0"/>
              </a:rPr>
              <a:t>CORRECT ANSWER:  A</a:t>
            </a:r>
          </a:p>
          <a:p>
            <a:pPr eaLnBrk="1" hangingPunct="1"/>
            <a:r>
              <a:rPr lang="en-US" dirty="0" smtClean="0">
                <a:latin typeface="Calibri" charset="0"/>
              </a:rPr>
              <a:t>USED IN:  Spring 2008 and 13 (Pollock)</a:t>
            </a:r>
          </a:p>
          <a:p>
            <a:pPr eaLnBrk="1" hangingPunct="1"/>
            <a:r>
              <a:rPr lang="en-US" dirty="0" smtClean="0">
                <a:latin typeface="Calibri" charset="0"/>
              </a:rPr>
              <a:t>LECTURE NUMBER: 41 (42 in 2013) </a:t>
            </a:r>
          </a:p>
          <a:p>
            <a:pPr eaLnBrk="1" hangingPunct="1"/>
            <a:r>
              <a:rPr lang="en-US" dirty="0" smtClean="0">
                <a:latin typeface="Calibri" charset="0"/>
              </a:rPr>
              <a:t>STUDENT RESPONSES:   </a:t>
            </a:r>
            <a:r>
              <a:rPr lang="en-US" b="1" dirty="0" smtClean="0">
                <a:latin typeface="Calibri" charset="0"/>
              </a:rPr>
              <a:t>[[87%]] </a:t>
            </a:r>
            <a:r>
              <a:rPr lang="en-US" dirty="0" smtClean="0">
                <a:latin typeface="Calibri" charset="0"/>
              </a:rPr>
              <a:t>0% 13% 0% 0% (SPRING 2008)</a:t>
            </a:r>
          </a:p>
          <a:p>
            <a:pPr eaLnBrk="1" hangingPunct="1"/>
            <a:r>
              <a:rPr lang="en-US" dirty="0" smtClean="0">
                <a:latin typeface="Calibri" charset="0"/>
              </a:rPr>
              <a:t>		</a:t>
            </a:r>
            <a:r>
              <a:rPr lang="en-US" b="1" dirty="0" smtClean="0">
                <a:latin typeface="Calibri" charset="0"/>
              </a:rPr>
              <a:t>[[95]], </a:t>
            </a:r>
            <a:r>
              <a:rPr lang="en-US" b="0" dirty="0" smtClean="0">
                <a:latin typeface="Calibri" charset="0"/>
              </a:rPr>
              <a:t>0, 5, 0, 0 (</a:t>
            </a:r>
            <a:r>
              <a:rPr lang="en-US" b="0" dirty="0" err="1" smtClean="0">
                <a:latin typeface="Calibri" charset="0"/>
              </a:rPr>
              <a:t>Sp</a:t>
            </a:r>
            <a:r>
              <a:rPr lang="en-US" b="0" dirty="0" smtClean="0">
                <a:latin typeface="Calibri" charset="0"/>
              </a:rPr>
              <a:t> ‘13) </a:t>
            </a:r>
            <a:endParaRPr lang="en-US" dirty="0" smtClean="0">
              <a:latin typeface="Calibri" charset="0"/>
            </a:endParaRPr>
          </a:p>
          <a:p>
            <a:r>
              <a:rPr lang="en-US" b="1" dirty="0" smtClean="0">
                <a:latin typeface="Calibri" charset="0"/>
              </a:rPr>
              <a:t>INSTRUCTOR NOTES: </a:t>
            </a:r>
            <a:r>
              <a:rPr lang="en-US" dirty="0" smtClean="0">
                <a:latin typeface="Calibri" charset="0"/>
              </a:rPr>
              <a:t>87% (2 went for C). Loud, long, good discussions. They talked about continuity/boundary conditions, many made good physical arguments about </a:t>
            </a:r>
            <a:r>
              <a:rPr lang="en-US" dirty="0" err="1" smtClean="0">
                <a:latin typeface="Calibri" charset="0"/>
              </a:rPr>
              <a:t>paramagnetism</a:t>
            </a:r>
            <a:r>
              <a:rPr lang="en-US" dirty="0" smtClean="0">
                <a:latin typeface="Calibri" charset="0"/>
              </a:rPr>
              <a:t>. </a:t>
            </a:r>
          </a:p>
          <a:p>
            <a:r>
              <a:rPr lang="en-US" dirty="0" smtClean="0">
                <a:latin typeface="Calibri" charset="0"/>
              </a:rPr>
              <a:t>We discussed what B was (nothing at all) and that D was a nearly perfect </a:t>
            </a:r>
            <a:r>
              <a:rPr lang="en-US" dirty="0" err="1" smtClean="0">
                <a:latin typeface="Calibri" charset="0"/>
              </a:rPr>
              <a:t>diamagnet</a:t>
            </a:r>
            <a:r>
              <a:rPr lang="en-US" dirty="0" smtClean="0">
                <a:latin typeface="Calibri" charset="0"/>
              </a:rPr>
              <a:t>, like a type II superconductor. (Not sure what C is, nor why they liked it).  They asked, and so I talked about magnetic shielding - see next slide.   Answer is A. (See Pollack and Stump for an analytic calculation of the field!) The paramagnetic material strengthens the B field INSIDE the material.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endParaRPr lang="en-US" dirty="0" smtClean="0">
              <a:latin typeface="Calibri" charset="0"/>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4D46-6052-A743-B1E3-998226C0F79C}" type="slidenum">
              <a:rPr lang="en-US"/>
              <a:pPr/>
              <a:t>21</a:t>
            </a:fld>
            <a:endParaRPr lang="en-US"/>
          </a:p>
        </p:txBody>
      </p:sp>
      <p:sp>
        <p:nvSpPr>
          <p:cNvPr id="602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211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charset="0"/>
              </a:rPr>
              <a:t>See previous slide, makes for a lot of good discussion points. (The picture is just a sketch - might think about using MMA to generate more exact figure?</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00FA3C-5378-B345-805B-013A08426FB9}" type="slidenum">
              <a:rPr lang="en-US"/>
              <a:pPr/>
              <a:t>22</a:t>
            </a:fld>
            <a:endParaRPr lang="en-US"/>
          </a:p>
        </p:txBody>
      </p:sp>
      <p:sp>
        <p:nvSpPr>
          <p:cNvPr id="603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3139" name="Rectangle 3"/>
          <p:cNvSpPr>
            <a:spLocks noGrp="1" noChangeArrowheads="1"/>
          </p:cNvSpPr>
          <p:nvPr>
            <p:ph type="body" idx="1"/>
          </p:nvPr>
        </p:nvSpPr>
        <p:spPr/>
        <p:txBody>
          <a:bodyPr/>
          <a:lstStyle/>
          <a:p>
            <a:pPr eaLnBrk="1" hangingPunct="1"/>
            <a:r>
              <a:rPr lang="en-US" dirty="0" smtClean="0">
                <a:latin typeface="Calibri" charset="0"/>
              </a:rPr>
              <a:t>CORRECT ANSWER:  A</a:t>
            </a:r>
          </a:p>
          <a:p>
            <a:pPr eaLnBrk="1" hangingPunct="1"/>
            <a:r>
              <a:rPr lang="en-US" dirty="0" smtClean="0">
                <a:latin typeface="Calibri" charset="0"/>
              </a:rPr>
              <a:t>USED IN:  Spring 2008 (Pollock)</a:t>
            </a:r>
          </a:p>
          <a:p>
            <a:pPr eaLnBrk="1" hangingPunct="1"/>
            <a:r>
              <a:rPr lang="en-US" dirty="0" smtClean="0">
                <a:latin typeface="Calibri" charset="0"/>
              </a:rPr>
              <a:t>LECTURE NUMBER: 41 (42 in ‘13) </a:t>
            </a:r>
          </a:p>
          <a:p>
            <a:pPr eaLnBrk="1" hangingPunct="1"/>
            <a:r>
              <a:rPr lang="en-US" dirty="0" smtClean="0">
                <a:latin typeface="Calibri" charset="0"/>
              </a:rPr>
              <a:t>STUDENT RESPONSES:   </a:t>
            </a:r>
            <a:r>
              <a:rPr lang="en-US" b="1" dirty="0" smtClean="0">
                <a:latin typeface="Calibri" charset="0"/>
              </a:rPr>
              <a:t>[[73%]] </a:t>
            </a:r>
            <a:r>
              <a:rPr lang="en-US" dirty="0" smtClean="0">
                <a:latin typeface="Calibri" charset="0"/>
              </a:rPr>
              <a:t>7% 0% 7% 13% (</a:t>
            </a:r>
            <a:r>
              <a:rPr lang="en-US" dirty="0" err="1" smtClean="0">
                <a:latin typeface="Calibri" charset="0"/>
              </a:rPr>
              <a:t>Sp</a:t>
            </a:r>
            <a:r>
              <a:rPr lang="en-US" dirty="0" smtClean="0">
                <a:latin typeface="Calibri" charset="0"/>
              </a:rPr>
              <a:t> ‘08)</a:t>
            </a:r>
          </a:p>
          <a:p>
            <a:pPr eaLnBrk="1" hangingPunct="1"/>
            <a:r>
              <a:rPr lang="en-US" dirty="0" smtClean="0">
                <a:latin typeface="Calibri" charset="0"/>
              </a:rPr>
              <a:t>		</a:t>
            </a:r>
            <a:r>
              <a:rPr lang="en-US" b="1" dirty="0" smtClean="0">
                <a:latin typeface="Calibri" charset="0"/>
              </a:rPr>
              <a:t>65]], </a:t>
            </a:r>
            <a:r>
              <a:rPr lang="en-US" b="0" dirty="0" smtClean="0">
                <a:latin typeface="Calibri" charset="0"/>
              </a:rPr>
              <a:t>2, 27, 6, 0 (</a:t>
            </a:r>
            <a:r>
              <a:rPr lang="en-US" b="0" dirty="0" err="1" smtClean="0">
                <a:latin typeface="Calibri" charset="0"/>
              </a:rPr>
              <a:t>Sp</a:t>
            </a:r>
            <a:r>
              <a:rPr lang="en-US" b="0" dirty="0" smtClean="0">
                <a:latin typeface="Calibri" charset="0"/>
              </a:rPr>
              <a:t> ‘13) </a:t>
            </a:r>
            <a:endParaRPr lang="en-US" dirty="0" smtClean="0">
              <a:latin typeface="Calibri" charset="0"/>
            </a:endParaRPr>
          </a:p>
          <a:p>
            <a:r>
              <a:rPr lang="en-US" b="1" dirty="0" smtClean="0">
                <a:latin typeface="Calibri" charset="0"/>
              </a:rPr>
              <a:t>INSTRUCTOR NOTES: </a:t>
            </a:r>
            <a:r>
              <a:rPr lang="en-US" dirty="0" smtClean="0">
                <a:latin typeface="Calibri" charset="0"/>
              </a:rPr>
              <a:t>They struggled a little, and nobody could articulate a simple q v cross B argument. Only Lenz</a:t>
            </a:r>
            <a:r>
              <a:rPr lang="ja-JP" altLang="en-US" dirty="0" smtClean="0">
                <a:latin typeface="Calibri" charset="0"/>
              </a:rPr>
              <a:t>’</a:t>
            </a:r>
            <a:r>
              <a:rPr lang="en-US" altLang="ja-JP" dirty="0" smtClean="0">
                <a:latin typeface="Calibri" charset="0"/>
              </a:rPr>
              <a:t> law was used (and we haven</a:t>
            </a:r>
            <a:r>
              <a:rPr lang="ja-JP" altLang="en-US" dirty="0" smtClean="0">
                <a:latin typeface="Calibri" charset="0"/>
              </a:rPr>
              <a:t>’</a:t>
            </a:r>
            <a:r>
              <a:rPr lang="en-US" altLang="ja-JP" dirty="0" smtClean="0">
                <a:latin typeface="Calibri" charset="0"/>
              </a:rPr>
              <a:t>t talked about it yet, so that was rusty)</a:t>
            </a:r>
          </a:p>
          <a:p>
            <a:r>
              <a:rPr lang="en-US" dirty="0" smtClean="0">
                <a:latin typeface="Calibri" charset="0"/>
              </a:rPr>
              <a:t>Good question, and leads in to great animations from MIT (see next slide)  </a:t>
            </a:r>
          </a:p>
          <a:p>
            <a:r>
              <a:rPr lang="en-US" dirty="0" smtClean="0">
                <a:latin typeface="Calibri" charset="0"/>
              </a:rPr>
              <a:t>Not enough tie to do this one justice in ‘13)</a:t>
            </a:r>
          </a:p>
          <a:p>
            <a:r>
              <a:rPr lang="en-US" dirty="0" smtClean="0">
                <a:latin typeface="Calibri" charset="0"/>
              </a:rPr>
              <a:t>-SJP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smtClean="0">
              <a:latin typeface="Calibri" charset="0"/>
              <a:ea typeface="ヒラギノ角ゴ Pro W3" charset="0"/>
              <a:cs typeface="ヒラギノ角ゴ Pro W3" charset="0"/>
            </a:endParaRPr>
          </a:p>
          <a:p>
            <a:r>
              <a:rPr lang="en-US" dirty="0" smtClean="0">
                <a:latin typeface="Calibri" charset="0"/>
              </a:rPr>
              <a:t>If the movie file is not attached to this </a:t>
            </a:r>
            <a:r>
              <a:rPr lang="en-US" dirty="0" err="1" smtClean="0">
                <a:latin typeface="Calibri" charset="0"/>
              </a:rPr>
              <a:t>powerpoint</a:t>
            </a:r>
            <a:r>
              <a:rPr lang="en-US" dirty="0" smtClean="0">
                <a:latin typeface="Calibri" charset="0"/>
              </a:rPr>
              <a:t>, just</a:t>
            </a:r>
          </a:p>
          <a:p>
            <a:r>
              <a:rPr lang="en-US" dirty="0" smtClean="0">
                <a:latin typeface="Calibri" charset="0"/>
              </a:rPr>
              <a:t>Go to http://</a:t>
            </a:r>
            <a:r>
              <a:rPr lang="en-US" dirty="0" err="1" smtClean="0">
                <a:latin typeface="Calibri" charset="0"/>
              </a:rPr>
              <a:t>web.mit.edu</a:t>
            </a:r>
            <a:r>
              <a:rPr lang="en-US" dirty="0" smtClean="0">
                <a:latin typeface="Calibri" charset="0"/>
              </a:rPr>
              <a:t>/8.02t/www/802TEAL3D/visualizations/faraday/</a:t>
            </a:r>
            <a:r>
              <a:rPr lang="en-US" dirty="0" err="1" smtClean="0">
                <a:latin typeface="Calibri" charset="0"/>
              </a:rPr>
              <a:t>index.htm</a:t>
            </a:r>
            <a:r>
              <a:rPr lang="en-US" dirty="0" smtClean="0">
                <a:latin typeface="Calibri" charset="0"/>
              </a:rPr>
              <a:t> for this, and more more.</a:t>
            </a:r>
          </a:p>
          <a:p>
            <a:r>
              <a:rPr lang="en-US" dirty="0" smtClean="0">
                <a:latin typeface="Calibri" charset="0"/>
              </a:rPr>
              <a:t>These are great, students loved them, you could spend a LOT of time on these!</a:t>
            </a:r>
          </a:p>
          <a:p>
            <a:r>
              <a:rPr lang="en-US" dirty="0" smtClean="0">
                <a:latin typeface="Calibri" charset="0"/>
              </a:rPr>
              <a:t>I showed and discussed:</a:t>
            </a:r>
          </a:p>
          <a:p>
            <a:r>
              <a:rPr lang="en-US" dirty="0" smtClean="0">
                <a:latin typeface="Calibri" charset="0"/>
              </a:rPr>
              <a:t>Falling ring with zero R</a:t>
            </a:r>
          </a:p>
          <a:p>
            <a:r>
              <a:rPr lang="en-US" dirty="0" smtClean="0">
                <a:latin typeface="Calibri" charset="0"/>
              </a:rPr>
              <a:t>Falling magnet with zero R ring</a:t>
            </a:r>
          </a:p>
          <a:p>
            <a:r>
              <a:rPr lang="en-US" dirty="0" smtClean="0">
                <a:latin typeface="Calibri" charset="0"/>
              </a:rPr>
              <a:t>Falling magnet with finite R ring (and, from within that page, there</a:t>
            </a:r>
            <a:r>
              <a:rPr lang="ja-JP" altLang="en-US" dirty="0" smtClean="0">
                <a:latin typeface="Calibri" charset="0"/>
              </a:rPr>
              <a:t>’</a:t>
            </a:r>
            <a:r>
              <a:rPr lang="en-US" altLang="ja-JP" dirty="0" smtClean="0">
                <a:latin typeface="Calibri" charset="0"/>
              </a:rPr>
              <a:t>s another </a:t>
            </a:r>
            <a:r>
              <a:rPr lang="ja-JP" altLang="en-US" dirty="0" smtClean="0">
                <a:latin typeface="Calibri" charset="0"/>
              </a:rPr>
              <a:t>“</a:t>
            </a:r>
            <a:r>
              <a:rPr lang="en-US" altLang="ja-JP" dirty="0" smtClean="0">
                <a:latin typeface="Calibri" charset="0"/>
              </a:rPr>
              <a:t>representation</a:t>
            </a:r>
            <a:r>
              <a:rPr lang="ja-JP" altLang="en-US" dirty="0" smtClean="0">
                <a:latin typeface="Calibri" charset="0"/>
              </a:rPr>
              <a:t>”</a:t>
            </a:r>
            <a:r>
              <a:rPr lang="en-US" altLang="ja-JP" dirty="0" smtClean="0">
                <a:latin typeface="Calibri" charset="0"/>
              </a:rPr>
              <a:t>, pure field lines, I also used)</a:t>
            </a:r>
          </a:p>
          <a:p>
            <a:r>
              <a:rPr lang="en-US" dirty="0" smtClean="0">
                <a:latin typeface="Calibri" charset="0"/>
              </a:rPr>
              <a:t>Creating a magnetic field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endParaRPr lang="en-US" dirty="0" smtClean="0">
              <a:latin typeface="Calibri" charset="0"/>
            </a:endParaRPr>
          </a:p>
          <a:p>
            <a:endParaRPr lang="en-US" dirty="0" smtClean="0">
              <a:latin typeface="Calibri" charset="0"/>
            </a:endParaRPr>
          </a:p>
          <a:p>
            <a:endParaRPr lang="en-US" dirty="0" smtClean="0">
              <a:latin typeface="Calibri" charset="0"/>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B9DDA-6934-0D49-AAD8-E7BDF656BFAC}" type="slidenum">
              <a:rPr lang="en-US"/>
              <a:pPr/>
              <a:t>23</a:t>
            </a:fld>
            <a:endParaRPr lang="en-US"/>
          </a:p>
        </p:txBody>
      </p:sp>
      <p:sp>
        <p:nvSpPr>
          <p:cNvPr id="605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5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r>
              <a:rPr lang="en-US" dirty="0" smtClean="0">
                <a:latin typeface="Calibri" charset="0"/>
              </a:rPr>
              <a:t>http://</a:t>
            </a:r>
            <a:r>
              <a:rPr lang="en-US" dirty="0" err="1" smtClean="0">
                <a:latin typeface="Calibri" charset="0"/>
              </a:rPr>
              <a:t>web.mit.edu</a:t>
            </a:r>
            <a:r>
              <a:rPr lang="en-US" dirty="0" smtClean="0">
                <a:latin typeface="Calibri" charset="0"/>
              </a:rPr>
              <a:t>/8.02t/www/802TEAL3D/visualizations/faraday/</a:t>
            </a:r>
            <a:r>
              <a:rPr lang="en-US" dirty="0" err="1" smtClean="0">
                <a:latin typeface="Calibri" charset="0"/>
              </a:rPr>
              <a:t>index.htm</a:t>
            </a:r>
            <a:r>
              <a:rPr lang="en-US" dirty="0" smtClean="0">
                <a:latin typeface="Calibri" charset="0"/>
              </a:rPr>
              <a:t>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CORRECT ANSWER:  A</a:t>
            </a:r>
          </a:p>
          <a:p>
            <a:pPr eaLnBrk="1" hangingPunct="1"/>
            <a:r>
              <a:rPr lang="en-US" dirty="0" smtClean="0">
                <a:latin typeface="Calibri" charset="0"/>
              </a:rPr>
              <a:t>USED IN:  Spring 2008 and 13 (Pollock), Fall 2009 (</a:t>
            </a:r>
            <a:r>
              <a:rPr lang="en-US" dirty="0" err="1" smtClean="0">
                <a:latin typeface="Calibri" charset="0"/>
              </a:rPr>
              <a:t>Schibli</a:t>
            </a:r>
            <a:r>
              <a:rPr lang="en-US" dirty="0" smtClean="0">
                <a:latin typeface="Calibri" charset="0"/>
              </a:rPr>
              <a:t>)</a:t>
            </a:r>
          </a:p>
          <a:p>
            <a:pPr eaLnBrk="1" hangingPunct="1"/>
            <a:r>
              <a:rPr lang="en-US" dirty="0" smtClean="0">
                <a:latin typeface="Calibri" charset="0"/>
              </a:rPr>
              <a:t>LECTURE NUMBER:41  (42 in ‘13) Again in lecture</a:t>
            </a:r>
            <a:r>
              <a:rPr lang="en-US" baseline="0" dirty="0" smtClean="0">
                <a:latin typeface="Calibri" charset="0"/>
              </a:rPr>
              <a:t> 43 in ‘13, as a review (since they did badly) </a:t>
            </a:r>
            <a:endParaRPr lang="en-US" dirty="0" smtClean="0">
              <a:latin typeface="Calibri" charset="0"/>
            </a:endParaRPr>
          </a:p>
          <a:p>
            <a:pPr eaLnBrk="1" hangingPunct="1"/>
            <a:r>
              <a:rPr lang="en-US" dirty="0" smtClean="0">
                <a:latin typeface="Calibri" charset="0"/>
              </a:rPr>
              <a:t>STUDENT RESPONSES:   </a:t>
            </a:r>
            <a:r>
              <a:rPr lang="en-US" b="1" dirty="0" smtClean="0">
                <a:latin typeface="Calibri" charset="0"/>
              </a:rPr>
              <a:t>[[93%]] </a:t>
            </a:r>
            <a:r>
              <a:rPr lang="en-US" dirty="0" smtClean="0">
                <a:latin typeface="Calibri" charset="0"/>
              </a:rPr>
              <a:t>0% 7% 0% 0% (SPRING 2008)</a:t>
            </a:r>
          </a:p>
          <a:p>
            <a:pPr eaLnBrk="1" hangingPunct="1"/>
            <a:r>
              <a:rPr lang="en-US" dirty="0" smtClean="0">
                <a:latin typeface="Calibri" charset="0"/>
              </a:rPr>
              <a:t>		</a:t>
            </a:r>
            <a:r>
              <a:rPr lang="en-US" b="1" dirty="0" smtClean="0">
                <a:latin typeface="Calibri" charset="0"/>
              </a:rPr>
              <a:t>[[66%]] </a:t>
            </a:r>
            <a:r>
              <a:rPr lang="en-US" dirty="0" smtClean="0">
                <a:latin typeface="Calibri" charset="0"/>
              </a:rPr>
              <a:t>8% 26% 0% 0% (FALL 2009)</a:t>
            </a:r>
          </a:p>
          <a:p>
            <a:pPr eaLnBrk="1" hangingPunct="1"/>
            <a:r>
              <a:rPr lang="en-US" dirty="0" smtClean="0">
                <a:latin typeface="Calibri" charset="0"/>
              </a:rPr>
              <a:t>		</a:t>
            </a:r>
            <a:r>
              <a:rPr lang="en-US" b="1" dirty="0" smtClean="0">
                <a:latin typeface="Calibri" charset="0"/>
              </a:rPr>
              <a:t>[43]],</a:t>
            </a:r>
            <a:r>
              <a:rPr lang="en-US" b="1" baseline="0" dirty="0" smtClean="0">
                <a:latin typeface="Calibri" charset="0"/>
              </a:rPr>
              <a:t> </a:t>
            </a:r>
            <a:r>
              <a:rPr lang="en-US" b="0" baseline="0" dirty="0" smtClean="0">
                <a:latin typeface="Calibri" charset="0"/>
              </a:rPr>
              <a:t>2, 56, 0, 0 (</a:t>
            </a:r>
            <a:r>
              <a:rPr lang="en-US" b="0" baseline="0" dirty="0" err="1" smtClean="0">
                <a:latin typeface="Calibri" charset="0"/>
              </a:rPr>
              <a:t>Sp</a:t>
            </a:r>
            <a:r>
              <a:rPr lang="en-US" b="0" baseline="0" dirty="0" smtClean="0">
                <a:latin typeface="Calibri" charset="0"/>
              </a:rPr>
              <a:t> ‘13</a:t>
            </a:r>
            <a:r>
              <a:rPr lang="en-US" b="0" baseline="0" smtClean="0">
                <a:latin typeface="Calibri" charset="0"/>
              </a:rPr>
              <a:t>)   (Became </a:t>
            </a:r>
            <a:r>
              <a:rPr lang="en-US" b="1" baseline="0" dirty="0" smtClean="0">
                <a:latin typeface="Calibri" charset="0"/>
              </a:rPr>
              <a:t>[[88]]</a:t>
            </a:r>
            <a:r>
              <a:rPr lang="en-US" b="0" baseline="0" dirty="0" smtClean="0">
                <a:latin typeface="Calibri" charset="0"/>
              </a:rPr>
              <a:t> 3, 9, 0 next class. )</a:t>
            </a:r>
            <a:endParaRPr lang="en-US" dirty="0" smtClean="0">
              <a:latin typeface="Calibri" charset="0"/>
            </a:endParaRPr>
          </a:p>
          <a:p>
            <a:pPr eaLnBrk="1" hangingPunct="1"/>
            <a:r>
              <a:rPr lang="en-US" b="1" dirty="0" smtClean="0">
                <a:latin typeface="Calibri" charset="0"/>
              </a:rPr>
              <a:t>INSTRUCTOR NOTES: </a:t>
            </a:r>
            <a:r>
              <a:rPr lang="en-US" dirty="0" smtClean="0">
                <a:latin typeface="Calibri" charset="0"/>
              </a:rPr>
              <a:t>93% (1 went for C) In later terms, this has proven</a:t>
            </a:r>
            <a:r>
              <a:rPr lang="en-US" baseline="0" dirty="0" smtClean="0">
                <a:latin typeface="Calibri" charset="0"/>
              </a:rPr>
              <a:t> a lot harder! </a:t>
            </a:r>
            <a:r>
              <a:rPr lang="en-US" dirty="0" smtClean="0">
                <a:latin typeface="Calibri" charset="0"/>
              </a:rPr>
              <a:t>Given discussion on question before</a:t>
            </a:r>
            <a:r>
              <a:rPr lang="en-US" baseline="0" dirty="0" smtClean="0">
                <a:latin typeface="Calibri" charset="0"/>
              </a:rPr>
              <a:t> this</a:t>
            </a:r>
            <a:r>
              <a:rPr lang="en-US" dirty="0" smtClean="0">
                <a:latin typeface="Calibri" charset="0"/>
              </a:rPr>
              <a:t>, where many argued that </a:t>
            </a:r>
            <a:r>
              <a:rPr lang="ja-JP" altLang="en-US" dirty="0" smtClean="0">
                <a:latin typeface="Calibri" charset="0"/>
              </a:rPr>
              <a:t>“</a:t>
            </a:r>
            <a:r>
              <a:rPr lang="en-US" altLang="ja-JP" dirty="0" smtClean="0">
                <a:latin typeface="Calibri" charset="0"/>
              </a:rPr>
              <a:t>outside field is strengthened in the material, but not the hole</a:t>
            </a:r>
            <a:r>
              <a:rPr lang="ja-JP" altLang="en-US" dirty="0" smtClean="0">
                <a:latin typeface="Calibri" charset="0"/>
              </a:rPr>
              <a:t>”</a:t>
            </a:r>
            <a:r>
              <a:rPr lang="en-US" altLang="ja-JP" dirty="0" smtClean="0">
                <a:latin typeface="Calibri" charset="0"/>
              </a:rPr>
              <a:t>, I expected them to flop on this. So I had the boundary conditions up on the board, and suggested they be sure their intuitions matched the math. Good long loud discussion, so I think the problem is good.  Answers discussed included continuity of </a:t>
            </a:r>
            <a:r>
              <a:rPr lang="en-US" altLang="ja-JP" dirty="0" err="1" smtClean="0">
                <a:latin typeface="Calibri" charset="0"/>
              </a:rPr>
              <a:t>B_perp</a:t>
            </a:r>
            <a:r>
              <a:rPr lang="en-US" altLang="ja-JP" dirty="0" smtClean="0">
                <a:latin typeface="Calibri" charset="0"/>
              </a:rPr>
              <a:t>, but also they invoked the </a:t>
            </a:r>
            <a:r>
              <a:rPr lang="ja-JP" altLang="en-US" dirty="0" smtClean="0">
                <a:latin typeface="Calibri" charset="0"/>
              </a:rPr>
              <a:t>“</a:t>
            </a:r>
            <a:r>
              <a:rPr lang="en-US" altLang="ja-JP" dirty="0" smtClean="0">
                <a:latin typeface="Calibri" charset="0"/>
              </a:rPr>
              <a:t>Bound surface current is a ring, but it</a:t>
            </a:r>
            <a:r>
              <a:rPr lang="ja-JP" altLang="en-US" dirty="0" smtClean="0">
                <a:latin typeface="Calibri" charset="0"/>
              </a:rPr>
              <a:t>’</a:t>
            </a:r>
            <a:r>
              <a:rPr lang="en-US" altLang="ja-JP" dirty="0" smtClean="0">
                <a:latin typeface="Calibri" charset="0"/>
              </a:rPr>
              <a:t>s far away</a:t>
            </a:r>
            <a:r>
              <a:rPr lang="ja-JP" altLang="en-US" dirty="0" smtClean="0">
                <a:latin typeface="Calibri" charset="0"/>
              </a:rPr>
              <a:t>”</a:t>
            </a:r>
            <a:r>
              <a:rPr lang="en-US" altLang="ja-JP" dirty="0" smtClean="0">
                <a:latin typeface="Calibri" charset="0"/>
              </a:rPr>
              <a:t>. We also discussed why continuity of H fails in the vertical direction, and that it might VARY as you move from the edge to the center, so that</a:t>
            </a:r>
            <a:r>
              <a:rPr lang="ja-JP" altLang="en-US" dirty="0" smtClean="0">
                <a:latin typeface="Calibri" charset="0"/>
              </a:rPr>
              <a:t>’</a:t>
            </a:r>
            <a:r>
              <a:rPr lang="en-US" altLang="ja-JP" dirty="0" smtClean="0">
                <a:latin typeface="Calibri" charset="0"/>
              </a:rPr>
              <a:t>s not helpful. Also discussed how B AND H can</a:t>
            </a:r>
            <a:r>
              <a:rPr lang="ja-JP" altLang="en-US" dirty="0" smtClean="0">
                <a:latin typeface="Calibri" charset="0"/>
              </a:rPr>
              <a:t>’</a:t>
            </a:r>
            <a:r>
              <a:rPr lang="en-US" altLang="ja-JP" dirty="0" smtClean="0">
                <a:latin typeface="Calibri" charset="0"/>
              </a:rPr>
              <a:t>t BOTH be the same at the center of the hole as in the medium... I think it</a:t>
            </a:r>
            <a:r>
              <a:rPr lang="ja-JP" altLang="en-US" dirty="0" smtClean="0">
                <a:latin typeface="Calibri" charset="0"/>
              </a:rPr>
              <a:t>’</a:t>
            </a:r>
            <a:r>
              <a:rPr lang="en-US" altLang="ja-JP" dirty="0" smtClean="0">
                <a:latin typeface="Calibri" charset="0"/>
              </a:rPr>
              <a:t>s a good problem.-SJP</a:t>
            </a:r>
            <a:endParaRPr lang="en-US" altLang="ja-JP"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p>
          <a:p>
            <a:endParaRPr lang="en-US" dirty="0"/>
          </a:p>
        </p:txBody>
      </p:sp>
      <p:sp>
        <p:nvSpPr>
          <p:cNvPr id="4" name="Slide Number Placeholder 3"/>
          <p:cNvSpPr>
            <a:spLocks noGrp="1"/>
          </p:cNvSpPr>
          <p:nvPr>
            <p:ph type="sldNum" sz="quarter" idx="10"/>
          </p:nvPr>
        </p:nvSpPr>
        <p:spPr/>
        <p:txBody>
          <a:bodyPr/>
          <a:lstStyle/>
          <a:p>
            <a:fld id="{B4305470-970B-4848-A7B7-CC72DBBCEDEB}" type="slidenum">
              <a:rPr lang="en-US" smtClean="0"/>
              <a:pPr/>
              <a:t>24</a:t>
            </a:fld>
            <a:endParaRPr lang="en-US"/>
          </a:p>
        </p:txBody>
      </p:sp>
    </p:spTree>
    <p:extLst>
      <p:ext uri="{BB962C8B-B14F-4D97-AF65-F5344CB8AC3E}">
        <p14:creationId xmlns:p14="http://schemas.microsoft.com/office/powerpoint/2010/main" val="2789245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96E1578-8F85-524D-9AB3-FCCE1F283E19}" type="slidenum">
              <a:rPr lang="en-US" sz="1200"/>
              <a:pPr/>
              <a:t>26</a:t>
            </a:fld>
            <a:endParaRPr lang="en-US" sz="1200"/>
          </a:p>
        </p:txBody>
      </p:sp>
      <p:sp>
        <p:nvSpPr>
          <p:cNvPr id="153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F5855020-0C85-C547-ACB8-4E0724E36355}" type="slidenum">
              <a:rPr lang="en-US" sz="1200"/>
              <a:pPr algn="r"/>
              <a:t>26</a:t>
            </a:fld>
            <a:endParaRPr lang="en-US" sz="1200"/>
          </a:p>
        </p:txBody>
      </p:sp>
      <p:sp>
        <p:nvSpPr>
          <p:cNvPr id="615427"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53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Calibri" charset="0"/>
              </a:rPr>
              <a:t>CORRECT ANSWER:  D</a:t>
            </a:r>
          </a:p>
          <a:p>
            <a:pPr eaLnBrk="1" hangingPunct="1"/>
            <a:r>
              <a:rPr lang="en-US">
                <a:latin typeface="Calibri" charset="0"/>
              </a:rPr>
              <a:t>USED IN:  Spring 2008 and 13 (Pollock)</a:t>
            </a:r>
          </a:p>
          <a:p>
            <a:pPr eaLnBrk="1" hangingPunct="1"/>
            <a:r>
              <a:rPr lang="en-US">
                <a:latin typeface="Calibri" charset="0"/>
              </a:rPr>
              <a:t>LECTURE NUMBER:  42 (44 in ‘13)</a:t>
            </a:r>
          </a:p>
          <a:p>
            <a:pPr eaLnBrk="1" hangingPunct="1"/>
            <a:r>
              <a:rPr lang="en-US">
                <a:latin typeface="Calibri" charset="0"/>
              </a:rPr>
              <a:t>STUDENT RESPONSES:  0% 25% 25%  </a:t>
            </a:r>
            <a:r>
              <a:rPr lang="en-US" b="1">
                <a:latin typeface="Calibri" charset="0"/>
              </a:rPr>
              <a:t>[[50%]] </a:t>
            </a:r>
            <a:r>
              <a:rPr lang="en-US">
                <a:latin typeface="Calibri" charset="0"/>
              </a:rPr>
              <a:t>0% (SP ‘08)</a:t>
            </a:r>
          </a:p>
          <a:p>
            <a:pPr eaLnBrk="1" hangingPunct="1"/>
            <a:r>
              <a:rPr lang="en-US">
                <a:latin typeface="Calibri" charset="0"/>
              </a:rPr>
              <a:t>		7, 12, 14, </a:t>
            </a:r>
            <a:r>
              <a:rPr lang="en-US" b="1">
                <a:latin typeface="Calibri" charset="0"/>
              </a:rPr>
              <a:t>[[64]], </a:t>
            </a:r>
            <a:r>
              <a:rPr lang="en-US">
                <a:latin typeface="Calibri" charset="0"/>
              </a:rPr>
              <a:t>2 (Sp ‘13) </a:t>
            </a:r>
          </a:p>
          <a:p>
            <a:r>
              <a:rPr lang="en-US" b="1">
                <a:latin typeface="Calibri" charset="0"/>
              </a:rPr>
              <a:t>INSTRUCTOR NOTES:   </a:t>
            </a:r>
            <a:r>
              <a:rPr lang="en-US">
                <a:latin typeface="Calibri" charset="0"/>
              </a:rPr>
              <a:t>Had given thismuch earlier (L30)  Start of class. 94% correct. (Right after spring break).  Repeated this last lecture , now it's only 50% correct! (With B and D splitting the rest).This is slippery, apparently. "Units" ruled the day, but I reviewed what the equation means, and how to interpret it. (Didn't talk/remind of divergence theorem explicitly, but should have!) One student asked about B, she wanted to know how you would interpret the right side - nice question! I let other students answer ("current through") .  Slightly better in ‘2013, but still lots of alternative ideas on this…</a:t>
            </a:r>
            <a:br>
              <a:rPr lang="en-US">
                <a:latin typeface="Calibri" charset="0"/>
              </a:rPr>
            </a:br>
            <a:r>
              <a:rPr lang="en-US">
                <a:latin typeface="Calibri" charset="0"/>
              </a:rPr>
              <a:t> -SJP</a:t>
            </a:r>
            <a:endParaRPr lang="en-US" b="1">
              <a:latin typeface="Calibri" charset="0"/>
            </a:endParaRPr>
          </a:p>
          <a:p>
            <a:r>
              <a:rPr lang="en-US">
                <a:latin typeface="Calibri" charset="0"/>
              </a:rPr>
              <a:t>WRITTEN BY: Steven Pollock (CU-Boulder)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4CB1B7D-B0CD-9045-BECE-70F7C94D4E3A}" type="slidenum">
              <a:rPr lang="en-US" sz="1200"/>
              <a:pPr/>
              <a:t>27</a:t>
            </a:fld>
            <a:endParaRPr lang="en-US" sz="1200"/>
          </a:p>
        </p:txBody>
      </p:sp>
      <p:sp>
        <p:nvSpPr>
          <p:cNvPr id="17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7E6F3532-42FF-CD4C-B463-0290AC9FA0AF}" type="slidenum">
              <a:rPr lang="en-US" sz="1200">
                <a:latin typeface="Calibri" charset="0"/>
                <a:cs typeface="Arial" charset="0"/>
              </a:rPr>
              <a:pPr algn="r" eaLnBrk="1" hangingPunct="1"/>
              <a:t>27</a:t>
            </a:fld>
            <a:endParaRPr lang="en-US" sz="1200">
              <a:latin typeface="Calibri" charset="0"/>
              <a:cs typeface="Arial" charset="0"/>
            </a:endParaRPr>
          </a:p>
        </p:txBody>
      </p:sp>
      <p:sp>
        <p:nvSpPr>
          <p:cNvPr id="60723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2" name="Rectangle 3"/>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a:latin typeface="Calibri" charset="0"/>
              </a:rPr>
              <a:t>CORRECT ANSWER:  C</a:t>
            </a:r>
          </a:p>
          <a:p>
            <a:pPr eaLnBrk="1" hangingPunct="1"/>
            <a:r>
              <a:rPr lang="en-US">
                <a:latin typeface="Calibri" charset="0"/>
              </a:rPr>
              <a:t>USED IN:  Spring 2008 (Pollock) and 2013</a:t>
            </a:r>
          </a:p>
          <a:p>
            <a:pPr eaLnBrk="1" hangingPunct="1"/>
            <a:r>
              <a:rPr lang="en-US">
                <a:latin typeface="Calibri" charset="0"/>
              </a:rPr>
              <a:t>LECTURE NUMBER: 42 (44 in ‘2013) </a:t>
            </a:r>
          </a:p>
          <a:p>
            <a:pPr eaLnBrk="1" hangingPunct="1"/>
            <a:r>
              <a:rPr lang="en-US">
                <a:latin typeface="Calibri" charset="0"/>
              </a:rPr>
              <a:t>STUDENT RESPONSES:  0% 6%  </a:t>
            </a:r>
            <a:r>
              <a:rPr lang="en-US" b="1">
                <a:latin typeface="Calibri" charset="0"/>
              </a:rPr>
              <a:t>[[88%]] </a:t>
            </a:r>
            <a:r>
              <a:rPr lang="en-US">
                <a:latin typeface="Calibri" charset="0"/>
              </a:rPr>
              <a:t>6% 0%</a:t>
            </a:r>
          </a:p>
          <a:p>
            <a:pPr eaLnBrk="1" hangingPunct="1"/>
            <a:r>
              <a:rPr lang="en-US">
                <a:latin typeface="Calibri" charset="0"/>
              </a:rPr>
              <a:t>		2,2, [[83]], 13, 0 (Sp ‘13) </a:t>
            </a:r>
          </a:p>
          <a:p>
            <a:pPr>
              <a:spcBef>
                <a:spcPct val="0"/>
              </a:spcBef>
            </a:pPr>
            <a:r>
              <a:rPr lang="en-US" b="1">
                <a:latin typeface="Calibri" charset="0"/>
              </a:rPr>
              <a:t>INSTRUCTOR NOTES:  </a:t>
            </a:r>
            <a:r>
              <a:rPr lang="en-US">
                <a:latin typeface="Calibri" charset="0"/>
              </a:rPr>
              <a:t>End of class, 88% correct. It was a little rushed at the end, I didn't get much discussion from them. </a:t>
            </a:r>
          </a:p>
          <a:p>
            <a:pPr>
              <a:spcBef>
                <a:spcPct val="0"/>
              </a:spcBef>
            </a:pPr>
            <a:r>
              <a:rPr lang="en-US">
                <a:latin typeface="Calibri" charset="0"/>
              </a:rPr>
              <a:t>This was my introduction to Faraday, I tried to argue that without Faraday, you'd have to answer B (no reason for current to flow in situation 2, but qvxB would make it flow (CCW) in situation 1. </a:t>
            </a:r>
          </a:p>
          <a:p>
            <a:pPr>
              <a:spcBef>
                <a:spcPct val="0"/>
              </a:spcBef>
            </a:pPr>
            <a:r>
              <a:rPr lang="en-US">
                <a:latin typeface="Calibri" charset="0"/>
              </a:rPr>
              <a:t>I "reused it" (without clicking) in the last lecture, it's a great example to discuss "there no E in the reference frame of the magnet, but there IS an E in the reference frame of the coil". One student wanted to understand how to think about it in terms of flux, it would be a good one to come back to if we had time to really get into Faraday... Ans: C.  (Relativity?)    -SJP</a:t>
            </a:r>
            <a:endParaRPr lang="en-US" b="1">
              <a:latin typeface="Calibri" charset="0"/>
            </a:endParaRPr>
          </a:p>
          <a:p>
            <a:pPr>
              <a:spcBef>
                <a:spcPct val="0"/>
              </a:spcBef>
            </a:pPr>
            <a:r>
              <a:rPr lang="en-US">
                <a:latin typeface="Calibri" charset="0"/>
              </a:rPr>
              <a:t>WRITTEN BY: Steven Pollock (CU-Boulder)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F71522A-F4D0-2445-90C1-521659FA3128}" type="slidenum">
              <a:rPr lang="en-US" sz="1200"/>
              <a:pPr/>
              <a:t>28</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r>
              <a:rPr lang="en-US"/>
              <a:t>Final lecture, Spring 2013, SJP</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2EFCFAA-6EF6-114F-AF46-18C065CFC2C8}" type="slidenum">
              <a:rPr lang="en-US" sz="1200"/>
              <a:pPr/>
              <a:t>29</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2EE0A030-B519-D04B-AC3B-798A7844BB71}" type="slidenum">
              <a:rPr lang="en-US" sz="1200"/>
              <a:pPr/>
              <a:t>30</a:t>
            </a:fld>
            <a:endParaRPr lang="en-US" sz="1200"/>
          </a:p>
        </p:txBody>
      </p:sp>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fld id="{6DDB8ECD-5ED9-2044-9287-71ABD4F98C5B}" type="slidenum">
              <a:rPr lang="en-US" sz="1200">
                <a:latin typeface="Calibri" charset="0"/>
                <a:cs typeface="Arial" charset="0"/>
              </a:rPr>
              <a:pPr algn="r" eaLnBrk="1" hangingPunct="1"/>
              <a:t>30</a:t>
            </a:fld>
            <a:endParaRPr lang="en-US" sz="1200">
              <a:latin typeface="Calibri" charset="0"/>
              <a:cs typeface="Arial" charset="0"/>
            </a:endParaRPr>
          </a:p>
        </p:txBody>
      </p:sp>
      <p:sp>
        <p:nvSpPr>
          <p:cNvPr id="607235" name="Rectangle 2"/>
          <p:cNvSpPr>
            <a:spLocks noGrp="1" noRot="1" noChangeAspect="1" noChangeArrowheads="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6" name="Rectangle 3"/>
          <p:cNvSpPr>
            <a:spLocks noGrp="1" noChangeArrowheads="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t>Final lecture, Spring 2013, SJP</a:t>
            </a:r>
          </a:p>
          <a:p>
            <a:pPr eaLnBrk="1" hangingPunct="1">
              <a:spcBef>
                <a:spcPct val="0"/>
              </a:spcBef>
            </a:pPr>
            <a:r>
              <a:rPr lang="en-US"/>
              <a:t>(Come back to this – Faraday’s law is what resolves the paradox we had that we got different results in different frames)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885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smtClean="0">
                <a:latin typeface="Calibri" charset="0"/>
              </a:rPr>
              <a:t>CORRECT ANSWER:  A</a:t>
            </a:r>
          </a:p>
          <a:p>
            <a:pPr eaLnBrk="1" hangingPunct="1"/>
            <a:r>
              <a:rPr lang="en-US" dirty="0" smtClean="0">
                <a:latin typeface="Calibri" charset="0"/>
              </a:rPr>
              <a:t>USED IN:  Spring 2008 and ‘13 (Pollock)</a:t>
            </a:r>
          </a:p>
          <a:p>
            <a:pPr eaLnBrk="1" hangingPunct="1"/>
            <a:r>
              <a:rPr lang="en-US" dirty="0" smtClean="0">
                <a:latin typeface="Calibri" charset="0"/>
              </a:rPr>
              <a:t>LECTURE NUMBER: 40 (41 in ‘13) </a:t>
            </a:r>
          </a:p>
          <a:p>
            <a:pPr eaLnBrk="1" hangingPunct="1"/>
            <a:r>
              <a:rPr lang="en-US" dirty="0" smtClean="0">
                <a:latin typeface="Calibri" charset="0"/>
              </a:rPr>
              <a:t>STUDENT RESPONSES:  </a:t>
            </a:r>
            <a:r>
              <a:rPr lang="en-US" b="1" dirty="0" smtClean="0">
                <a:latin typeface="Calibri" charset="0"/>
              </a:rPr>
              <a:t>[[100%]] </a:t>
            </a:r>
            <a:r>
              <a:rPr lang="en-US" dirty="0" smtClean="0">
                <a:latin typeface="Calibri" charset="0"/>
              </a:rPr>
              <a:t>0% 0% 0% 0%  (</a:t>
            </a:r>
            <a:r>
              <a:rPr lang="en-US" dirty="0" err="1" smtClean="0">
                <a:latin typeface="Calibri" charset="0"/>
              </a:rPr>
              <a:t>Sp</a:t>
            </a:r>
            <a:r>
              <a:rPr lang="en-US" dirty="0" smtClean="0">
                <a:latin typeface="Calibri" charset="0"/>
              </a:rPr>
              <a:t> ‘08) </a:t>
            </a:r>
          </a:p>
          <a:p>
            <a:pPr eaLnBrk="1" hangingPunct="1"/>
            <a:r>
              <a:rPr lang="en-US" dirty="0" smtClean="0">
                <a:latin typeface="Calibri" charset="0"/>
              </a:rPr>
              <a:t>		</a:t>
            </a:r>
            <a:r>
              <a:rPr lang="en-US" b="1" dirty="0" smtClean="0">
                <a:latin typeface="Calibri" charset="0"/>
              </a:rPr>
              <a:t>[[89]],</a:t>
            </a:r>
            <a:r>
              <a:rPr lang="en-US" b="1" baseline="0" dirty="0" smtClean="0">
                <a:latin typeface="Calibri" charset="0"/>
              </a:rPr>
              <a:t> </a:t>
            </a:r>
            <a:r>
              <a:rPr lang="en-US" b="0" baseline="0" dirty="0" smtClean="0">
                <a:latin typeface="Calibri" charset="0"/>
              </a:rPr>
              <a:t>11, 0, 0, (</a:t>
            </a:r>
            <a:r>
              <a:rPr lang="en-US" b="0" baseline="0" dirty="0" err="1" smtClean="0">
                <a:latin typeface="Calibri" charset="0"/>
              </a:rPr>
              <a:t>Sp</a:t>
            </a:r>
            <a:r>
              <a:rPr lang="en-US" b="0" baseline="0" dirty="0" smtClean="0">
                <a:latin typeface="Calibri" charset="0"/>
              </a:rPr>
              <a:t> ‘13)</a:t>
            </a:r>
            <a:endParaRPr lang="en-US" dirty="0" smtClean="0">
              <a:latin typeface="Calibri" charset="0"/>
            </a:endParaRPr>
          </a:p>
          <a:p>
            <a:r>
              <a:rPr lang="en-US" b="1" dirty="0" smtClean="0">
                <a:latin typeface="Calibri" charset="0"/>
              </a:rPr>
              <a:t>INSTRUCTOR NOTES:  </a:t>
            </a:r>
            <a:r>
              <a:rPr lang="en-US" dirty="0" smtClean="0">
                <a:latin typeface="Calibri" charset="0"/>
              </a:rPr>
              <a:t>Start of class. 100% correct. Good (and varied) explanations, no problems, too easy...  Answer is A. Can argue by looking at magnetization (and take curl), or think about "</a:t>
            </a:r>
            <a:r>
              <a:rPr lang="en-US" dirty="0" err="1" smtClean="0">
                <a:latin typeface="Calibri" charset="0"/>
              </a:rPr>
              <a:t>para</a:t>
            </a:r>
            <a:r>
              <a:rPr lang="en-US" dirty="0" smtClean="0">
                <a:latin typeface="Calibri" charset="0"/>
              </a:rPr>
              <a:t>" &amp; argue that B is slightly enhanced... </a:t>
            </a:r>
          </a:p>
          <a:p>
            <a:r>
              <a:rPr lang="en-US" dirty="0" smtClean="0">
                <a:latin typeface="Calibri" charset="0"/>
              </a:rPr>
              <a:t>In 2013 there was a little more debate,</a:t>
            </a:r>
            <a:r>
              <a:rPr lang="en-US" baseline="0" dirty="0" smtClean="0">
                <a:latin typeface="Calibri" charset="0"/>
              </a:rPr>
              <a:t> some students were I think confused about whether “I” is “I free” in the picture? Couldn’t really get students to articulate a reason for voting B, though</a:t>
            </a:r>
          </a:p>
          <a:p>
            <a:endParaRPr lang="en-US" baseline="0" dirty="0" smtClean="0">
              <a:latin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Calibri" charset="0"/>
              </a:rPr>
              <a:t>We also did it mathematically:  “remembered” that B goes like radius (without any magnetic effects, anyway), and thus curl(M) will be proportional (if it’s linear) to curl(B), which is 1/s d/ds (s </a:t>
            </a:r>
            <a:r>
              <a:rPr lang="en-US" baseline="0" dirty="0" err="1" smtClean="0">
                <a:latin typeface="Calibri" charset="0"/>
              </a:rPr>
              <a:t>M_phi</a:t>
            </a:r>
            <a:r>
              <a:rPr lang="en-US" baseline="0" dirty="0" smtClean="0">
                <a:latin typeface="Calibri" charset="0"/>
              </a:rPr>
              <a:t>), thus 1/s d/ds s^2 = 2(constants), i.e. a positive constant.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Calibri" charset="0"/>
            </a:endParaRPr>
          </a:p>
          <a:p>
            <a:endParaRPr lang="en-US" dirty="0" smtClean="0">
              <a:latin typeface="Calibri" charset="0"/>
            </a:endParaRPr>
          </a:p>
          <a:p>
            <a:endParaRPr lang="en-US" dirty="0" smtClean="0">
              <a:latin typeface="Calibri" charset="0"/>
            </a:endParaRPr>
          </a:p>
          <a:p>
            <a:r>
              <a:rPr lang="en-US" dirty="0" smtClean="0">
                <a:latin typeface="Calibri" charset="0"/>
              </a:rPr>
              <a:t>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a:t>
            </a:r>
            <a:endParaRPr lang="en-US" dirty="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ABB2B01-DFFC-9541-9188-00DE5C313414}" type="slidenum">
              <a:rPr lang="en-US" sz="1200"/>
              <a:pPr/>
              <a:t>31</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1D85FDC-26C8-0745-8275-72170F61A87D}" type="slidenum">
              <a:rPr lang="en-US" sz="1200"/>
              <a:pPr/>
              <a:t>32</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r>
              <a:rPr lang="en-US">
                <a:latin typeface="Calibri" charset="0"/>
              </a:rPr>
              <a:t>CORRECT ANSWER:  C</a:t>
            </a:r>
          </a:p>
          <a:p>
            <a:pPr eaLnBrk="1" hangingPunct="1"/>
            <a:r>
              <a:rPr lang="en-US">
                <a:latin typeface="Calibri" charset="0"/>
              </a:rPr>
              <a:t>USED IN:  Spring 2008 (Pollock)</a:t>
            </a:r>
          </a:p>
          <a:p>
            <a:pPr eaLnBrk="1" hangingPunct="1"/>
            <a:r>
              <a:rPr lang="en-US">
                <a:latin typeface="Calibri" charset="0"/>
              </a:rPr>
              <a:t>LECTURE NUMBER: 42 (44 in ‘13) </a:t>
            </a:r>
          </a:p>
          <a:p>
            <a:pPr eaLnBrk="1" hangingPunct="1"/>
            <a:r>
              <a:rPr lang="en-US">
                <a:latin typeface="Calibri" charset="0"/>
              </a:rPr>
              <a:t>STUDENT RESPONSES:  0% 6%  </a:t>
            </a:r>
            <a:r>
              <a:rPr lang="en-US" b="1">
                <a:latin typeface="Calibri" charset="0"/>
              </a:rPr>
              <a:t>[[88%]] </a:t>
            </a:r>
            <a:r>
              <a:rPr lang="en-US">
                <a:latin typeface="Calibri" charset="0"/>
              </a:rPr>
              <a:t>6% 0% </a:t>
            </a:r>
          </a:p>
          <a:p>
            <a:pPr eaLnBrk="1" hangingPunct="1"/>
            <a:r>
              <a:rPr lang="en-US">
                <a:latin typeface="Calibri" charset="0"/>
              </a:rPr>
              <a:t>		16, 6, </a:t>
            </a:r>
            <a:r>
              <a:rPr lang="en-US" b="1">
                <a:latin typeface="Calibri" charset="0"/>
              </a:rPr>
              <a:t>[[72]], </a:t>
            </a:r>
            <a:r>
              <a:rPr lang="en-US">
                <a:latin typeface="Calibri" charset="0"/>
              </a:rPr>
              <a:t>4, 0 (Sp ‘13) </a:t>
            </a:r>
          </a:p>
          <a:p>
            <a:r>
              <a:rPr lang="en-US" b="1">
                <a:latin typeface="Calibri" charset="0"/>
              </a:rPr>
              <a:t>INSTRUCTOR NOTES:   </a:t>
            </a:r>
            <a:r>
              <a:rPr lang="en-US">
                <a:latin typeface="Calibri" charset="0"/>
              </a:rPr>
              <a:t>Last lecture. 88% for C (with a B, and a D).  Good discussion, they really had to work on this, and some were still debating "what Stoke's theorem is". I used this as a pitch opportunity for what they need to take away from this course. It’s practice for the final, too!  -SJP</a:t>
            </a:r>
            <a:endParaRPr lang="en-US" b="1">
              <a:latin typeface="Calibri" charset="0"/>
            </a:endParaRPr>
          </a:p>
          <a:p>
            <a:r>
              <a:rPr lang="en-US">
                <a:latin typeface="Calibri" charset="0"/>
              </a:rPr>
              <a:t>WRITTEN BY: Steven Pollock (CU-Boulder)</a:t>
            </a:r>
          </a:p>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D0BB52F-5577-8448-B476-E7E03BC6C87F}" type="slidenum">
              <a:rPr lang="en-US" sz="1200"/>
              <a:pPr/>
              <a:t>33</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70018B3-C85F-2C41-BBEE-FCCE933AE751}" type="slidenum">
              <a:rPr lang="en-US" sz="1200"/>
              <a:pPr/>
              <a:t>34</a:t>
            </a:fld>
            <a:endParaRPr lang="en-US" sz="1200"/>
          </a:p>
        </p:txBody>
      </p:sp>
      <p:sp>
        <p:nvSpPr>
          <p:cNvPr id="611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noFill/>
        </p:spPr>
        <p:txBody>
          <a:bodyPr/>
          <a:lstStyle/>
          <a:p>
            <a:r>
              <a:rPr lang="en-US">
                <a:latin typeface="Calibri" charset="0"/>
              </a:rPr>
              <a:t>CORRECT ANSWER:   C (sort of, it’s an odd one) </a:t>
            </a:r>
          </a:p>
          <a:p>
            <a:r>
              <a:rPr lang="en-US">
                <a:latin typeface="Calibri" charset="0"/>
              </a:rPr>
              <a:t>USED IN:  Fall 2008 (Dubson) and Spring 2008 (Pollock)</a:t>
            </a:r>
          </a:p>
          <a:p>
            <a:r>
              <a:rPr lang="en-US">
                <a:latin typeface="Calibri" charset="0"/>
              </a:rPr>
              <a:t>LECTURE NUMBER:  Dubson (Week 15, Lecture 44). Pollock (Lecture 42). </a:t>
            </a:r>
          </a:p>
          <a:p>
            <a:r>
              <a:rPr lang="en-US">
                <a:latin typeface="Calibri" charset="0"/>
              </a:rPr>
              <a:t>STUDENT RESPONSES:  77% 12% </a:t>
            </a:r>
            <a:r>
              <a:rPr lang="en-US" b="1">
                <a:latin typeface="Calibri" charset="0"/>
              </a:rPr>
              <a:t>[[8%]] </a:t>
            </a:r>
            <a:r>
              <a:rPr lang="en-US">
                <a:latin typeface="Calibri" charset="0"/>
              </a:rPr>
              <a:t>2% 0% (FALL 2008)</a:t>
            </a:r>
          </a:p>
          <a:p>
            <a:r>
              <a:rPr lang="en-US">
                <a:latin typeface="Calibri" charset="0"/>
              </a:rPr>
              <a:t>		0% 6%  </a:t>
            </a:r>
            <a:r>
              <a:rPr lang="en-US" b="1">
                <a:latin typeface="Calibri" charset="0"/>
              </a:rPr>
              <a:t>[[88%]] </a:t>
            </a:r>
            <a:r>
              <a:rPr lang="en-US">
                <a:latin typeface="Calibri" charset="0"/>
              </a:rPr>
              <a:t>6% 0% (SPRING 2008)</a:t>
            </a:r>
          </a:p>
          <a:p>
            <a:r>
              <a:rPr lang="en-US">
                <a:latin typeface="Calibri" charset="0"/>
              </a:rPr>
              <a:t>		76, 8, 14, 0, 2 </a:t>
            </a:r>
          </a:p>
          <a:p>
            <a:r>
              <a:rPr lang="en-US" b="1">
                <a:latin typeface="Calibri" charset="0"/>
              </a:rPr>
              <a:t>INSTRUCTOR NOTES: </a:t>
            </a:r>
            <a:r>
              <a:rPr lang="en-US">
                <a:latin typeface="Calibri" charset="0"/>
              </a:rPr>
              <a:t>Last lecture. 81% voted for C, only 1 voted for E.   Fun one! Great discussions, arguments in the class. </a:t>
            </a:r>
          </a:p>
          <a:p>
            <a:r>
              <a:rPr lang="en-US">
                <a:latin typeface="Calibri" charset="0"/>
              </a:rPr>
              <a:t>I argued "E is correct" (or D) This is the (or "an") origin of Maxwell's modification of Ampere's law. Mathematically, del dot del cross MUST vanish. But by applying Divergence to Ampere, you get that it equals del dot J (which is  -drho/dt, not zero in general!)   -SJP</a:t>
            </a:r>
            <a:endParaRPr lang="en-US" b="1">
              <a:latin typeface="Calibri" charset="0"/>
            </a:endParaRPr>
          </a:p>
          <a:p>
            <a:r>
              <a:rPr lang="en-US">
                <a:latin typeface="Calibri" charset="0"/>
              </a:rPr>
              <a:t>WRITTEN BY: Steven Pollock (CU-Boulder)</a:t>
            </a:r>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346D05F-3AAA-C946-A04C-62AE31406910}" type="slidenum">
              <a:rPr lang="en-US" sz="1200"/>
              <a:pPr/>
              <a:t>35</a:t>
            </a:fld>
            <a:endParaRPr lang="en-US" sz="1200"/>
          </a:p>
        </p:txBody>
      </p:sp>
      <p:sp>
        <p:nvSpPr>
          <p:cNvPr id="611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6F26068-54B6-2549-B0B0-3F2D4B5B66F5}" type="slidenum">
              <a:rPr lang="en-US" sz="1200"/>
              <a:pPr/>
              <a:t>36</a:t>
            </a:fld>
            <a:endParaRPr lang="en-US" sz="1200"/>
          </a:p>
        </p:txBody>
      </p:sp>
      <p:sp>
        <p:nvSpPr>
          <p:cNvPr id="358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517AE1C1-C656-A846-8CB9-BFEFBCE09A0F}" type="slidenum">
              <a:rPr lang="en-US" sz="1200"/>
              <a:pPr algn="r"/>
              <a:t>36</a:t>
            </a:fld>
            <a:endParaRPr lang="en-US" sz="1200"/>
          </a:p>
        </p:txBody>
      </p:sp>
      <p:sp>
        <p:nvSpPr>
          <p:cNvPr id="615427"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a:p>
            <a:pPr eaLnBrk="1" hangingPunct="1"/>
            <a:endParaRPr lang="en-US"/>
          </a:p>
          <a:p>
            <a:pPr eaLnBrk="1" hangingPunct="1"/>
            <a:r>
              <a:rPr lang="en-US"/>
              <a:t>Just to remind them, they clicked this just a few minutes ago!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05E34AB-8F47-BA4B-B3D0-39C7E5849A18}" type="slidenum">
              <a:rPr lang="en-US" sz="1200"/>
              <a:pPr/>
              <a:t>37</a:t>
            </a:fld>
            <a:endParaRPr lang="en-US" sz="1200"/>
          </a:p>
        </p:txBody>
      </p:sp>
      <p:sp>
        <p:nvSpPr>
          <p:cNvPr id="611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6CACC22-0833-D14A-9157-9772EDCE82B9}" type="slidenum">
              <a:rPr lang="en-US" sz="1200"/>
              <a:pPr/>
              <a:t>38</a:t>
            </a:fld>
            <a:endParaRPr lang="en-US" sz="1200"/>
          </a:p>
        </p:txBody>
      </p:sp>
      <p:sp>
        <p:nvSpPr>
          <p:cNvPr id="613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1BC3695-B2F8-444B-9074-B9B39171BFC7}" type="slidenum">
              <a:rPr lang="en-US" sz="1200"/>
              <a:pPr/>
              <a:t>39</a:t>
            </a:fld>
            <a:endParaRPr lang="en-US" sz="1200"/>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198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8189EC6-E765-B244-B55A-8A162F4AFF55}" type="slidenum">
              <a:rPr lang="en-US" sz="1200"/>
              <a:pPr/>
              <a:t>40</a:t>
            </a:fld>
            <a:endParaRPr lang="en-US" sz="1200"/>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Rectangle 3"/>
          <p:cNvSpPr>
            <a:spLocks noGrp="1"/>
          </p:cNvSpPr>
          <p:nvPr>
            <p:ph type="body" idx="1"/>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Calibri" charset="0"/>
              </a:rPr>
              <a:t>CORRECT ANSWER:  B</a:t>
            </a:r>
          </a:p>
          <a:p>
            <a:pPr eaLnBrk="1" hangingPunct="1"/>
            <a:r>
              <a:rPr lang="en-US" dirty="0">
                <a:latin typeface="Calibri" charset="0"/>
              </a:rPr>
              <a:t>USED IN:  Spring 2008 </a:t>
            </a:r>
            <a:r>
              <a:rPr lang="en-US" dirty="0" smtClean="0">
                <a:latin typeface="Calibri" charset="0"/>
              </a:rPr>
              <a:t> (</a:t>
            </a:r>
            <a:r>
              <a:rPr lang="en-US" dirty="0">
                <a:latin typeface="Calibri" charset="0"/>
              </a:rPr>
              <a:t>Pollock)</a:t>
            </a:r>
          </a:p>
          <a:p>
            <a:pPr eaLnBrk="1" hangingPunct="1"/>
            <a:r>
              <a:rPr lang="en-US" dirty="0">
                <a:latin typeface="Calibri" charset="0"/>
              </a:rPr>
              <a:t>LECTURE NUMBER: 40</a:t>
            </a:r>
          </a:p>
          <a:p>
            <a:pPr eaLnBrk="1" hangingPunct="1"/>
            <a:r>
              <a:rPr lang="en-US" dirty="0">
                <a:latin typeface="Calibri" charset="0"/>
              </a:rPr>
              <a:t>STUDENT RESPONSES:  11%  </a:t>
            </a:r>
            <a:r>
              <a:rPr lang="en-US" b="1" dirty="0">
                <a:latin typeface="Calibri" charset="0"/>
              </a:rPr>
              <a:t>[[89%]] </a:t>
            </a:r>
            <a:r>
              <a:rPr lang="en-US" dirty="0">
                <a:latin typeface="Calibri" charset="0"/>
              </a:rPr>
              <a:t>0% 0% 0%</a:t>
            </a:r>
          </a:p>
          <a:p>
            <a:pPr eaLnBrk="1" hangingPunct="1"/>
            <a:r>
              <a:rPr lang="en-US" b="1" dirty="0">
                <a:latin typeface="Calibri" charset="0"/>
              </a:rPr>
              <a:t>INSTRUCTOR NOTES: </a:t>
            </a:r>
            <a:r>
              <a:rPr lang="en-US" dirty="0">
                <a:latin typeface="Calibri" charset="0"/>
              </a:rPr>
              <a:t>89% correct (2 votes for A) Again, piece of cake for them. One argument was "since </a:t>
            </a:r>
            <a:r>
              <a:rPr lang="en-US" dirty="0" err="1">
                <a:latin typeface="Calibri" charset="0"/>
              </a:rPr>
              <a:t>Jb</a:t>
            </a:r>
            <a:r>
              <a:rPr lang="en-US" dirty="0">
                <a:latin typeface="Calibri" charset="0"/>
              </a:rPr>
              <a:t> is up, Kb must be down to not violate current conservation", but the student (and I) were not quite able to articulate this argument precisely. (J and K are in different places, so it's some sort of global conservation law being invoked - how does one formalize this?) But anyway, we also talked about M cross N, and also (see next slide) I made the direct microscopic argument.  </a:t>
            </a:r>
            <a:endParaRPr lang="en-US" dirty="0" smtClean="0">
              <a:latin typeface="Calibri" charset="0"/>
            </a:endParaRPr>
          </a:p>
          <a:p>
            <a:pPr eaLnBrk="1" hangingPunct="1"/>
            <a:endParaRPr lang="en-US" dirty="0" smtClean="0">
              <a:latin typeface="Calibri" charset="0"/>
            </a:endParaRPr>
          </a:p>
          <a:p>
            <a:pPr eaLnBrk="1" hangingPunct="1"/>
            <a:r>
              <a:rPr lang="en-US" dirty="0" smtClean="0">
                <a:latin typeface="Calibri" charset="0"/>
              </a:rPr>
              <a:t>-</a:t>
            </a:r>
            <a:r>
              <a:rPr lang="en-US" dirty="0">
                <a:latin typeface="Calibri" charset="0"/>
              </a:rPr>
              <a:t>SJP</a:t>
            </a:r>
          </a:p>
          <a:p>
            <a:pPr eaLnBrk="1" hangingPunct="1"/>
            <a:r>
              <a:rPr lang="en-US" dirty="0">
                <a:latin typeface="Calibri" charset="0"/>
                <a:ea typeface="ヒラギノ角ゴ Pro W3" charset="0"/>
                <a:cs typeface="ヒラギノ角ゴ Pro W3" charset="0"/>
              </a:rPr>
              <a:t>WRITTEN BY: Steven Pollock (CU-Boulder)</a:t>
            </a:r>
            <a:endParaRPr lang="en-US" dirty="0">
              <a:latin typeface="Calibri" charset="0"/>
            </a:endParaRPr>
          </a:p>
          <a:p>
            <a:pPr eaLnBrk="1" hangingPunct="1"/>
            <a:endParaRPr lang="en-US" b="1" dirty="0">
              <a:latin typeface="Calibri" charset="0"/>
            </a:endParaRPr>
          </a:p>
          <a:p>
            <a:r>
              <a:rPr lang="en-US" dirty="0">
                <a:latin typeface="Calibri" charset="0"/>
              </a:rP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A5DE1C6-3D2D-A94D-ACAB-DBC3D0E48499}" type="slidenum">
              <a:rPr lang="en-US" sz="1200"/>
              <a:pPr/>
              <a:t>41</a:t>
            </a:fld>
            <a:endParaRPr lang="en-US" sz="1200"/>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60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702A075-08CF-E543-B19E-B53FF3E91C85}" type="slidenum">
              <a:rPr lang="en-US" sz="1200"/>
              <a:pPr/>
              <a:t>42</a:t>
            </a:fld>
            <a:endParaRPr lang="en-US" sz="1200"/>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atin typeface="Calibri" charset="0"/>
              </a:rPr>
              <a:t>CORRECT ANSWER:  ?</a:t>
            </a:r>
          </a:p>
          <a:p>
            <a:pPr eaLnBrk="1" hangingPunct="1"/>
            <a:r>
              <a:rPr lang="en-US">
                <a:latin typeface="Calibri" charset="0"/>
              </a:rPr>
              <a:t>USED IN:  Spring 2008 (Pollock)</a:t>
            </a:r>
          </a:p>
          <a:p>
            <a:pPr eaLnBrk="1" hangingPunct="1"/>
            <a:r>
              <a:rPr lang="en-US">
                <a:latin typeface="Calibri" charset="0"/>
              </a:rPr>
              <a:t>LECTURE NUMBER: 42</a:t>
            </a:r>
          </a:p>
          <a:p>
            <a:pPr eaLnBrk="1" hangingPunct="1"/>
            <a:r>
              <a:rPr lang="en-US">
                <a:latin typeface="Calibri" charset="0"/>
              </a:rPr>
              <a:t>STUDENT RESPONSES:  n/a</a:t>
            </a:r>
          </a:p>
          <a:p>
            <a:pPr eaLnBrk="1" hangingPunct="1"/>
            <a:r>
              <a:rPr lang="en-US" b="1">
                <a:latin typeface="Calibri" charset="0"/>
              </a:rPr>
              <a:t>INSTRUCTOR NOTES:  </a:t>
            </a:r>
            <a:r>
              <a:rPr lang="en-US">
                <a:latin typeface="Calibri" charset="0"/>
              </a:rPr>
              <a:t>Last lecture. Walked them through this - had them talk me through each step, discussed wave equations, it went very well! Great way to end the term...  -SJP</a:t>
            </a:r>
            <a:r>
              <a:rPr lang="en-US" b="1">
                <a:latin typeface="Calibri" charset="0"/>
              </a:rPr>
              <a:t> </a:t>
            </a:r>
          </a:p>
          <a:p>
            <a:r>
              <a:rPr lang="en-US">
                <a:latin typeface="Calibri" charset="0"/>
              </a:rPr>
              <a:t>WRITTEN BY: Steven Pollock (CU-Boulder)</a:t>
            </a:r>
          </a:p>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4514" name="Notes Placeholder 2"/>
          <p:cNvSpPr>
            <a:spLocks noGrp="1"/>
          </p:cNvSpPr>
          <p:nvPr>
            <p:ph type="body" idx="1"/>
          </p:nvPr>
        </p:nvSpPr>
        <p:spPr>
          <a:noFill/>
        </p:spPr>
        <p:txBody>
          <a:bodyPr/>
          <a:lstStyle/>
          <a:p>
            <a:r>
              <a:rPr lang="en-US"/>
              <a:t>Final lecture, Spring 2013, SJP</a:t>
            </a:r>
          </a:p>
          <a:p>
            <a:endParaRPr lang="en-US"/>
          </a:p>
        </p:txBody>
      </p:sp>
      <p:sp>
        <p:nvSpPr>
          <p:cNvPr id="64515" name="Slide Number Placeholder 3"/>
          <p:cNvSpPr>
            <a:spLocks noGrp="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A046091-2C87-8948-97EC-914C67BD26FE}" type="slidenum">
              <a:rPr lang="en-US" sz="1200"/>
              <a:pPr/>
              <a:t>43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EC12839-0072-8544-A0A6-D8D3E144C261}" type="slidenum">
              <a:rPr lang="en-US" sz="1200"/>
              <a:pPr/>
              <a:t>44</a:t>
            </a:fld>
            <a:endParaRPr lang="en-US" sz="1200"/>
          </a:p>
        </p:txBody>
      </p:sp>
      <p:sp>
        <p:nvSpPr>
          <p:cNvPr id="619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12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B7D57A2-6E21-BB45-931D-B8C8486E067B}" type="slidenum">
              <a:rPr lang="en-US" sz="1200"/>
              <a:pPr/>
              <a:t>45</a:t>
            </a:fld>
            <a:endParaRPr lang="en-US" sz="1200"/>
          </a:p>
        </p:txBody>
      </p:sp>
      <p:sp>
        <p:nvSpPr>
          <p:cNvPr id="62771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251" name="Rectangle 1027"/>
          <p:cNvSpPr>
            <a:spLocks noGrp="1" noChangeArrowheads="1"/>
          </p:cNvSpPr>
          <p:nvPr>
            <p:ph type="body" idx="1"/>
          </p:nvPr>
        </p:nvSpPr>
        <p:spPr>
          <a:noFill/>
        </p:spPr>
        <p:txBody>
          <a:bodyPr/>
          <a:lstStyle/>
          <a:p>
            <a:pPr eaLnBrk="1" hangingPunct="1"/>
            <a:r>
              <a:rPr lang="en-US"/>
              <a:t>Final lecture, Spring 2013, SJP</a:t>
            </a:r>
          </a:p>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529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Final lecture, Spring 2013, SJP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94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r>
              <a:rPr lang="en-US" dirty="0">
                <a:latin typeface="Calibri" charset="0"/>
              </a:rPr>
              <a:t>Helps Answer previous by showing a little magnetic moment in the M direction near the </a:t>
            </a:r>
            <a:r>
              <a:rPr lang="en-US" dirty="0" smtClean="0">
                <a:latin typeface="Calibri" charset="0"/>
              </a:rPr>
              <a:t>edge. </a:t>
            </a:r>
          </a:p>
          <a:p>
            <a:pPr eaLnBrk="1" hangingPunct="1"/>
            <a:endParaRPr lang="en-US" dirty="0" smtClean="0">
              <a:latin typeface="Calibri" charset="0"/>
            </a:endParaRPr>
          </a:p>
          <a:p>
            <a:pPr eaLnBrk="1" hangingPunct="1"/>
            <a:r>
              <a:rPr lang="en-US" dirty="0" smtClean="0">
                <a:latin typeface="Calibri" charset="0"/>
              </a:rPr>
              <a:t>Regarding J: If you think about the B field which grows</a:t>
            </a:r>
            <a:r>
              <a:rPr lang="en-US" baseline="0" dirty="0" smtClean="0">
                <a:latin typeface="Calibri" charset="0"/>
              </a:rPr>
              <a:t> with “s”, so does the M field, and thus you can ALSO think about a microscopic reason for why J points up, look at a PAIR of atomic loops side by side. The one “further out” is a little stronger, more current, and that leads to a net “up” current throughout the volume. </a:t>
            </a: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Calibri" charset="0"/>
              </a:rPr>
              <a:t>CORRECT ANSWER:  </a:t>
            </a:r>
            <a:r>
              <a:rPr lang="en-US" dirty="0" smtClean="0">
                <a:latin typeface="Calibri" charset="0"/>
              </a:rPr>
              <a:t>C</a:t>
            </a:r>
            <a:endParaRPr lang="en-US" dirty="0">
              <a:latin typeface="Calibri" charset="0"/>
            </a:endParaRPr>
          </a:p>
          <a:p>
            <a:pPr eaLnBrk="1" hangingPunct="1"/>
            <a:r>
              <a:rPr lang="en-US" dirty="0">
                <a:latin typeface="Calibri" charset="0"/>
              </a:rPr>
              <a:t>USED IN: </a:t>
            </a:r>
            <a:r>
              <a:rPr lang="en-US" dirty="0" smtClean="0">
                <a:latin typeface="Calibri" charset="0"/>
              </a:rPr>
              <a:t>Spring 2013 </a:t>
            </a:r>
            <a:r>
              <a:rPr lang="en-US" dirty="0">
                <a:latin typeface="Calibri" charset="0"/>
              </a:rPr>
              <a:t>(Pollock), </a:t>
            </a:r>
            <a:endParaRPr lang="en-US" dirty="0" smtClean="0">
              <a:latin typeface="Calibri" charset="0"/>
            </a:endParaRPr>
          </a:p>
          <a:p>
            <a:pPr eaLnBrk="1" hangingPunct="1"/>
            <a:r>
              <a:rPr lang="en-US" dirty="0" smtClean="0">
                <a:latin typeface="Calibri" charset="0"/>
              </a:rPr>
              <a:t>LECTURE </a:t>
            </a:r>
            <a:r>
              <a:rPr lang="en-US" dirty="0">
                <a:latin typeface="Calibri" charset="0"/>
              </a:rPr>
              <a:t>NUMBER: </a:t>
            </a:r>
            <a:r>
              <a:rPr lang="en-US" dirty="0" smtClean="0">
                <a:latin typeface="Calibri" charset="0"/>
              </a:rPr>
              <a:t>Pollock </a:t>
            </a:r>
            <a:r>
              <a:rPr lang="en-US" dirty="0">
                <a:latin typeface="Calibri" charset="0"/>
              </a:rPr>
              <a:t>(Lecture </a:t>
            </a:r>
            <a:r>
              <a:rPr lang="en-US" dirty="0" smtClean="0">
                <a:latin typeface="Calibri" charset="0"/>
              </a:rPr>
              <a:t>41)</a:t>
            </a:r>
            <a:r>
              <a:rPr lang="en-US" dirty="0">
                <a:latin typeface="Calibri" charset="0"/>
              </a:rPr>
              <a:t>.</a:t>
            </a:r>
          </a:p>
          <a:p>
            <a:pPr eaLnBrk="1" hangingPunct="1"/>
            <a:r>
              <a:rPr lang="en-US" dirty="0">
                <a:latin typeface="Calibri" charset="0"/>
              </a:rPr>
              <a:t>STUDENT RESPONSES</a:t>
            </a:r>
            <a:r>
              <a:rPr lang="en-US" dirty="0" smtClean="0">
                <a:latin typeface="Calibri" charset="0"/>
              </a:rPr>
              <a:t>: 2, 6, </a:t>
            </a:r>
            <a:r>
              <a:rPr lang="en-US" b="1" dirty="0" smtClean="0">
                <a:latin typeface="Calibri" charset="0"/>
              </a:rPr>
              <a:t>[[83]], </a:t>
            </a:r>
            <a:r>
              <a:rPr lang="en-US" b="0" dirty="0" smtClean="0">
                <a:latin typeface="Calibri" charset="0"/>
              </a:rPr>
              <a:t>6, 2 (SP ‘13) </a:t>
            </a:r>
            <a:endParaRPr lang="en-US" dirty="0" smtClean="0">
              <a:latin typeface="Calibri" charset="0"/>
            </a:endParaRPr>
          </a:p>
          <a:p>
            <a:pPr eaLnBrk="1" hangingPunct="1"/>
            <a:endParaRPr lang="en-US" b="1" dirty="0" smtClean="0">
              <a:latin typeface="Calibri" charset="0"/>
            </a:endParaRPr>
          </a:p>
          <a:p>
            <a:pPr eaLnBrk="1" hangingPunct="1"/>
            <a:endParaRPr lang="en-US" b="1" dirty="0" smtClean="0">
              <a:latin typeface="Calibri" charset="0"/>
            </a:endParaRPr>
          </a:p>
          <a:p>
            <a:pPr eaLnBrk="1" hangingPunct="1"/>
            <a:r>
              <a:rPr lang="en-US" b="1" dirty="0" smtClean="0">
                <a:latin typeface="Calibri" charset="0"/>
              </a:rPr>
              <a:t>INSTRUCTOR </a:t>
            </a:r>
            <a:r>
              <a:rPr lang="en-US" b="1" dirty="0">
                <a:latin typeface="Calibri" charset="0"/>
              </a:rPr>
              <a:t>NOTES: </a:t>
            </a:r>
            <a:r>
              <a:rPr lang="en-US" b="0" dirty="0" smtClean="0">
                <a:latin typeface="Calibri" charset="0"/>
              </a:rPr>
              <a:t>B</a:t>
            </a:r>
            <a:r>
              <a:rPr lang="en-US" b="0" baseline="0" dirty="0" smtClean="0">
                <a:latin typeface="Calibri" charset="0"/>
              </a:rPr>
              <a:t> does not flip, even in a </a:t>
            </a:r>
            <a:r>
              <a:rPr lang="en-US" b="0" baseline="0" dirty="0" err="1" smtClean="0">
                <a:latin typeface="Calibri" charset="0"/>
              </a:rPr>
              <a:t>diamagnet</a:t>
            </a:r>
            <a:r>
              <a:rPr lang="en-US" b="0" baseline="0" dirty="0" smtClean="0">
                <a:latin typeface="Calibri" charset="0"/>
              </a:rPr>
              <a:t>. (At best, in a superconductor, it can be cancelled out) H is determined by I(free), which is unchanged, so it too does not flip.</a:t>
            </a:r>
          </a:p>
          <a:p>
            <a:pPr eaLnBrk="1" hangingPunct="1"/>
            <a:r>
              <a:rPr lang="en-US" b="0" baseline="0" dirty="0" smtClean="0">
                <a:latin typeface="Calibri" charset="0"/>
              </a:rPr>
              <a:t> M however is now opposite H (and B), and this it does flip. And as a result, </a:t>
            </a:r>
            <a:r>
              <a:rPr lang="en-US" b="0" baseline="0" dirty="0" err="1" smtClean="0">
                <a:latin typeface="Calibri" charset="0"/>
              </a:rPr>
              <a:t>J_bound</a:t>
            </a:r>
            <a:r>
              <a:rPr lang="en-US" b="0" baseline="0" dirty="0" smtClean="0">
                <a:latin typeface="Calibri" charset="0"/>
              </a:rPr>
              <a:t> flips. So C is correct. </a:t>
            </a:r>
          </a:p>
          <a:p>
            <a:pPr eaLnBrk="1" hangingPunct="1"/>
            <a:r>
              <a:rPr lang="en-US" b="0" baseline="0" dirty="0" smtClean="0">
                <a:latin typeface="Calibri" charset="0"/>
              </a:rPr>
              <a:t>(One student wanted to ALSO count </a:t>
            </a:r>
            <a:r>
              <a:rPr lang="en-US" b="0" baseline="0" dirty="0" err="1" smtClean="0">
                <a:latin typeface="Calibri" charset="0"/>
              </a:rPr>
              <a:t>K_bound</a:t>
            </a:r>
            <a:r>
              <a:rPr lang="en-US" b="0" baseline="0" dirty="0" smtClean="0">
                <a:latin typeface="Calibri" charset="0"/>
              </a:rPr>
              <a:t>, which also flips, I just hadn’t listed it…) </a:t>
            </a:r>
            <a:endParaRPr lang="en-US" b="1" dirty="0" smtClean="0">
              <a:latin typeface="Calibri" charset="0"/>
            </a:endParaRPr>
          </a:p>
          <a:p>
            <a:pPr eaLnBrk="1" hangingPunct="1"/>
            <a:endParaRPr lang="en-US" b="1" dirty="0" smtClean="0">
              <a:latin typeface="Calibri" charset="0"/>
            </a:endParaRPr>
          </a:p>
          <a:p>
            <a:pPr eaLnBrk="1" hangingPunct="1"/>
            <a:r>
              <a:rPr lang="en-US" dirty="0" smtClean="0">
                <a:latin typeface="Calibri" charset="0"/>
              </a:rPr>
              <a:t>-</a:t>
            </a:r>
            <a:r>
              <a:rPr lang="en-US" dirty="0">
                <a:latin typeface="Calibri" charset="0"/>
              </a:rPr>
              <a:t>SJP</a:t>
            </a:r>
            <a:endParaRPr lang="en-US" b="1" dirty="0">
              <a:latin typeface="Calibri" charset="0"/>
            </a:endParaRPr>
          </a:p>
          <a:p>
            <a:r>
              <a:rPr lang="en-US" dirty="0">
                <a:latin typeface="Calibri" charset="0"/>
                <a:ea typeface="ヒラギノ角ゴ Pro W3" charset="0"/>
                <a:cs typeface="ヒラギノ角ゴ Pro W3" charset="0"/>
              </a:rPr>
              <a:t>WRITTEN BY: Steven Pollock (CU-Boulder)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rPr>
              <a:t>Animated to show the answer</a:t>
            </a:r>
          </a:p>
          <a:p>
            <a:pPr eaLnBrk="1" hangingPunct="1"/>
            <a:endParaRPr lang="en-US" dirty="0" smtClean="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AFD36-4CBC-CA47-AA2C-D978265E9EA8}" type="slidenum">
              <a:rPr lang="en-US"/>
              <a:pPr/>
              <a:t>8</a:t>
            </a:fld>
            <a:endParaRPr lang="en-US"/>
          </a:p>
        </p:txBody>
      </p:sp>
      <p:sp>
        <p:nvSpPr>
          <p:cNvPr id="590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08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r>
              <a:rPr lang="en-US" dirty="0" smtClean="0">
                <a:latin typeface="Calibri" charset="0"/>
              </a:rPr>
              <a:t>CORRECT ANSWER:  </a:t>
            </a:r>
            <a:r>
              <a:rPr lang="en-US" dirty="0" err="1" smtClean="0">
                <a:latin typeface="Calibri" charset="0"/>
              </a:rPr>
              <a:t>nI</a:t>
            </a:r>
            <a:endParaRPr lang="en-US" dirty="0" smtClean="0">
              <a:latin typeface="Calibri" charset="0"/>
            </a:endParaRPr>
          </a:p>
          <a:p>
            <a:pPr eaLnBrk="1" hangingPunct="1"/>
            <a:r>
              <a:rPr lang="en-US" dirty="0" smtClean="0">
                <a:latin typeface="Calibri" charset="0"/>
              </a:rPr>
              <a:t>USED IN:  Spring ‘13 (Pollock)</a:t>
            </a:r>
          </a:p>
          <a:p>
            <a:pPr eaLnBrk="1" hangingPunct="1"/>
            <a:r>
              <a:rPr lang="en-US" dirty="0" smtClean="0">
                <a:latin typeface="Calibri" charset="0"/>
              </a:rPr>
              <a:t>LECTURE NUMBER: 41</a:t>
            </a:r>
          </a:p>
          <a:p>
            <a:pPr eaLnBrk="1" hangingPunct="1"/>
            <a:endParaRPr lang="en-US" dirty="0" smtClean="0">
              <a:latin typeface="Calibri" charset="0"/>
              <a:ea typeface="ヒラギノ角ゴ Pro W3" charset="0"/>
              <a:cs typeface="ヒラギノ角ゴ Pro W3" charset="0"/>
            </a:endParaRPr>
          </a:p>
          <a:p>
            <a:pPr eaLnBrk="1" hangingPunct="1"/>
            <a:r>
              <a:rPr lang="en-US" dirty="0" smtClean="0">
                <a:latin typeface="Calibri" charset="0"/>
                <a:ea typeface="ヒラギノ角ゴ Pro W3" charset="0"/>
                <a:cs typeface="ヒラギノ角ゴ Pro W3" charset="0"/>
              </a:rPr>
              <a:t>I added this question in 2013, it helps</a:t>
            </a:r>
            <a:r>
              <a:rPr lang="en-US" baseline="0" dirty="0" smtClean="0">
                <a:latin typeface="Calibri" charset="0"/>
                <a:ea typeface="ヒラギノ角ゴ Pro W3" charset="0"/>
                <a:cs typeface="ヒラギノ角ゴ Pro W3" charset="0"/>
              </a:rPr>
              <a:t> with the next one, and reminds them of “Ampere’s law” for H fields. </a:t>
            </a:r>
          </a:p>
          <a:p>
            <a:pPr eaLnBrk="1" hangingPunct="1"/>
            <a:r>
              <a:rPr lang="en-US" baseline="0" dirty="0" smtClean="0">
                <a:latin typeface="Calibri" charset="0"/>
                <a:ea typeface="ヒラギノ角ゴ Pro W3" charset="0"/>
                <a:cs typeface="ヒラギノ角ゴ Pro W3" charset="0"/>
              </a:rPr>
              <a:t>Since curl(H) = </a:t>
            </a:r>
            <a:r>
              <a:rPr lang="en-US" baseline="0" dirty="0" err="1" smtClean="0">
                <a:latin typeface="Calibri" charset="0"/>
                <a:ea typeface="ヒラギノ角ゴ Pro W3" charset="0"/>
                <a:cs typeface="ヒラギノ角ゴ Pro W3" charset="0"/>
              </a:rPr>
              <a:t>I_free</a:t>
            </a:r>
            <a:endParaRPr lang="en-US" baseline="0" dirty="0" smtClean="0">
              <a:latin typeface="Calibri" charset="0"/>
              <a:ea typeface="ヒラギノ角ゴ Pro W3" charset="0"/>
              <a:cs typeface="ヒラギノ角ゴ Pro W3" charset="0"/>
            </a:endParaRPr>
          </a:p>
          <a:p>
            <a:pPr eaLnBrk="1" hangingPunct="1"/>
            <a:r>
              <a:rPr lang="en-US" baseline="0" dirty="0" smtClean="0">
                <a:latin typeface="Calibri" charset="0"/>
                <a:ea typeface="ヒラギノ角ゴ Pro W3" charset="0"/>
                <a:cs typeface="ヒラギノ角ゴ Pro W3" charset="0"/>
              </a:rPr>
              <a:t>Curl(B) = mu0 I,</a:t>
            </a:r>
          </a:p>
          <a:p>
            <a:pPr eaLnBrk="1" hangingPunct="1"/>
            <a:r>
              <a:rPr lang="en-US" baseline="0" dirty="0" smtClean="0">
                <a:latin typeface="Calibri" charset="0"/>
                <a:ea typeface="ヒラギノ角ゴ Pro W3" charset="0"/>
                <a:cs typeface="ヒラギノ角ゴ Pro W3" charset="0"/>
              </a:rPr>
              <a:t>And here I = </a:t>
            </a:r>
            <a:r>
              <a:rPr lang="en-US" baseline="0" dirty="0" err="1" smtClean="0">
                <a:latin typeface="Calibri" charset="0"/>
                <a:ea typeface="ヒラギノ角ゴ Pro W3" charset="0"/>
                <a:cs typeface="ヒラギノ角ゴ Pro W3" charset="0"/>
              </a:rPr>
              <a:t>Ifree</a:t>
            </a:r>
            <a:r>
              <a:rPr lang="en-US" baseline="0" dirty="0" smtClean="0">
                <a:latin typeface="Calibri" charset="0"/>
                <a:ea typeface="ヒラギノ角ゴ Pro W3" charset="0"/>
                <a:cs typeface="ヒラギノ角ゴ Pro W3" charset="0"/>
              </a:rPr>
              <a:t> (there’s nothing else going on) the same result can be “extracted” with no particular labor, no reason to go back to </a:t>
            </a:r>
            <a:r>
              <a:rPr lang="en-US" baseline="0" dirty="0" err="1" smtClean="0">
                <a:latin typeface="Calibri" charset="0"/>
                <a:ea typeface="ヒラギノ角ゴ Pro W3" charset="0"/>
                <a:cs typeface="ヒラギノ角ゴ Pro W3" charset="0"/>
              </a:rPr>
              <a:t>Amperian</a:t>
            </a:r>
            <a:r>
              <a:rPr lang="en-US" baseline="0" dirty="0" smtClean="0">
                <a:latin typeface="Calibri" charset="0"/>
                <a:ea typeface="ヒラギノ角ゴ Pro W3" charset="0"/>
                <a:cs typeface="ヒラギノ角ゴ Pro W3" charset="0"/>
              </a:rPr>
              <a:t> loops, just write down the answer! </a:t>
            </a:r>
            <a:endParaRPr lang="en-US" dirty="0" smtClean="0">
              <a:latin typeface="Calibri" charset="0"/>
              <a:ea typeface="ヒラギノ角ゴ Pro W3" charset="0"/>
              <a:cs typeface="ヒラギノ角ゴ Pro W3"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AFD36-4CBC-CA47-AA2C-D978265E9EA8}" type="slidenum">
              <a:rPr lang="en-US"/>
              <a:pPr/>
              <a:t>9</a:t>
            </a:fld>
            <a:endParaRPr lang="en-US"/>
          </a:p>
        </p:txBody>
      </p:sp>
      <p:sp>
        <p:nvSpPr>
          <p:cNvPr id="590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908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r>
              <a:rPr lang="en-US" dirty="0" smtClean="0">
                <a:latin typeface="Calibri" charset="0"/>
              </a:rPr>
              <a:t>CORRECT ANSWER:  B</a:t>
            </a:r>
          </a:p>
          <a:p>
            <a:pPr eaLnBrk="1" hangingPunct="1"/>
            <a:r>
              <a:rPr lang="en-US" dirty="0" smtClean="0">
                <a:latin typeface="Calibri" charset="0"/>
              </a:rPr>
              <a:t>USED IN:  Spring 2008  and ‘13 (Pollock), Fall 2009 (</a:t>
            </a:r>
            <a:r>
              <a:rPr lang="en-US" dirty="0" err="1" smtClean="0">
                <a:latin typeface="Calibri" charset="0"/>
              </a:rPr>
              <a:t>Schibli</a:t>
            </a:r>
            <a:r>
              <a:rPr lang="en-US" dirty="0" smtClean="0">
                <a:latin typeface="Calibri" charset="0"/>
              </a:rPr>
              <a:t>)</a:t>
            </a:r>
          </a:p>
          <a:p>
            <a:pPr eaLnBrk="1" hangingPunct="1"/>
            <a:r>
              <a:rPr lang="en-US" dirty="0" smtClean="0">
                <a:latin typeface="Calibri" charset="0"/>
              </a:rPr>
              <a:t>LECTURE NUMBER: 42 (41 in SP ‘13) </a:t>
            </a:r>
          </a:p>
          <a:p>
            <a:pPr eaLnBrk="1" hangingPunct="1"/>
            <a:r>
              <a:rPr lang="en-US" dirty="0" smtClean="0">
                <a:latin typeface="Calibri" charset="0"/>
              </a:rPr>
              <a:t>STUDENT RESPONSES:  0%  </a:t>
            </a:r>
            <a:r>
              <a:rPr lang="en-US" b="1" dirty="0" smtClean="0">
                <a:latin typeface="Calibri" charset="0"/>
              </a:rPr>
              <a:t>[[85%]] </a:t>
            </a:r>
            <a:r>
              <a:rPr lang="en-US" dirty="0" smtClean="0">
                <a:latin typeface="Calibri" charset="0"/>
              </a:rPr>
              <a:t>15% 0% 0% (SPRING 2008)</a:t>
            </a:r>
          </a:p>
          <a:p>
            <a:pPr eaLnBrk="1" hangingPunct="1"/>
            <a:r>
              <a:rPr lang="en-US" dirty="0" smtClean="0">
                <a:latin typeface="Calibri" charset="0"/>
              </a:rPr>
              <a:t>		5%  </a:t>
            </a:r>
            <a:r>
              <a:rPr lang="en-US" b="1" dirty="0" smtClean="0">
                <a:latin typeface="Calibri" charset="0"/>
              </a:rPr>
              <a:t>[[95%]] </a:t>
            </a:r>
            <a:r>
              <a:rPr lang="en-US" dirty="0" smtClean="0">
                <a:latin typeface="Calibri" charset="0"/>
              </a:rPr>
              <a:t>0% 0% 0% (FALL 2009)</a:t>
            </a:r>
          </a:p>
          <a:p>
            <a:pPr eaLnBrk="1" hangingPunct="1"/>
            <a:r>
              <a:rPr lang="en-US" dirty="0" smtClean="0">
                <a:latin typeface="Calibri" charset="0"/>
              </a:rPr>
              <a:t>		2, </a:t>
            </a:r>
            <a:r>
              <a:rPr lang="en-US" b="1" dirty="0" smtClean="0">
                <a:latin typeface="Calibri" charset="0"/>
              </a:rPr>
              <a:t>[[90]],</a:t>
            </a:r>
            <a:r>
              <a:rPr lang="en-US" b="1" baseline="0" dirty="0" smtClean="0">
                <a:latin typeface="Calibri" charset="0"/>
              </a:rPr>
              <a:t> </a:t>
            </a:r>
            <a:r>
              <a:rPr lang="en-US" b="0" baseline="0" dirty="0" smtClean="0">
                <a:latin typeface="Calibri" charset="0"/>
              </a:rPr>
              <a:t>8 0,0 (</a:t>
            </a:r>
            <a:r>
              <a:rPr lang="en-US" b="0" baseline="0" dirty="0" err="1" smtClean="0">
                <a:latin typeface="Calibri" charset="0"/>
              </a:rPr>
              <a:t>Sp</a:t>
            </a:r>
            <a:r>
              <a:rPr lang="en-US" b="0" baseline="0" dirty="0" smtClean="0">
                <a:latin typeface="Calibri" charset="0"/>
              </a:rPr>
              <a:t> ‘13) </a:t>
            </a:r>
            <a:endParaRPr lang="en-US" dirty="0" smtClean="0">
              <a:latin typeface="Calibri" charset="0"/>
            </a:endParaRPr>
          </a:p>
          <a:p>
            <a:pPr eaLnBrk="1" hangingPunct="1"/>
            <a:r>
              <a:rPr lang="en-US" dirty="0" smtClean="0">
                <a:latin typeface="Calibri" charset="0"/>
              </a:rPr>
              <a:t>	</a:t>
            </a:r>
          </a:p>
          <a:p>
            <a:pPr eaLnBrk="1" hangingPunct="1"/>
            <a:r>
              <a:rPr lang="en-US" b="1" dirty="0" smtClean="0">
                <a:latin typeface="Calibri" charset="0"/>
              </a:rPr>
              <a:t>INSTRUCTOR NOTES: </a:t>
            </a:r>
            <a:r>
              <a:rPr lang="en-US" dirty="0" smtClean="0">
                <a:latin typeface="Calibri" charset="0"/>
              </a:rPr>
              <a:t>85% B, couple C's. Not a lot of discussion, perhaps not a great question, just a nice little </a:t>
            </a:r>
            <a:r>
              <a:rPr lang="en-US" dirty="0" err="1" smtClean="0">
                <a:latin typeface="Calibri" charset="0"/>
              </a:rPr>
              <a:t>warmup</a:t>
            </a:r>
            <a:r>
              <a:rPr lang="en-US" dirty="0" smtClean="0">
                <a:latin typeface="Calibri" charset="0"/>
              </a:rPr>
              <a:t>... </a:t>
            </a:r>
          </a:p>
          <a:p>
            <a:pPr eaLnBrk="1" hangingPunct="1"/>
            <a:r>
              <a:rPr lang="en-US" dirty="0" smtClean="0">
                <a:latin typeface="Calibri" charset="0"/>
              </a:rPr>
              <a:t>In 2013, the formula</a:t>
            </a:r>
            <a:r>
              <a:rPr lang="en-US" baseline="0" dirty="0" smtClean="0">
                <a:latin typeface="Calibri" charset="0"/>
              </a:rPr>
              <a:t> B = mu H is on the board, so they really just have to convince themselves that H is the one that’s unaffected by the material (just the free current)</a:t>
            </a:r>
            <a:endParaRPr lang="en-US" dirty="0" smtClean="0">
              <a:latin typeface="Calibri" charset="0"/>
            </a:endParaRPr>
          </a:p>
          <a:p>
            <a:r>
              <a:rPr lang="en-US" dirty="0" smtClean="0">
                <a:latin typeface="Calibri" charset="0"/>
              </a:rPr>
              <a:t>Answer is B, I fixed an issue in 2013 by explicating that it’s aluminum, so the “</a:t>
            </a:r>
            <a:r>
              <a:rPr lang="en-US" dirty="0" err="1" smtClean="0">
                <a:latin typeface="Calibri" charset="0"/>
              </a:rPr>
              <a:t>llittle</a:t>
            </a:r>
            <a:r>
              <a:rPr lang="en-US" dirty="0" smtClean="0">
                <a:latin typeface="Calibri" charset="0"/>
              </a:rPr>
              <a:t>” </a:t>
            </a:r>
            <a:r>
              <a:rPr lang="en-US" dirty="0" err="1" smtClean="0">
                <a:latin typeface="Calibri" charset="0"/>
              </a:rPr>
              <a:t>vs</a:t>
            </a:r>
            <a:r>
              <a:rPr lang="en-US" dirty="0" smtClean="0">
                <a:latin typeface="Calibri" charset="0"/>
              </a:rPr>
              <a:t> “lot” issue is now clearer. </a:t>
            </a:r>
          </a:p>
          <a:p>
            <a:r>
              <a:rPr lang="en-US" dirty="0" smtClean="0">
                <a:latin typeface="Calibri" charset="0"/>
              </a:rPr>
              <a:t> -SJP</a:t>
            </a:r>
            <a:endParaRPr lang="en-US" b="1" dirty="0" smtClean="0">
              <a:latin typeface="Calibri" charset="0"/>
            </a:endParaRPr>
          </a:p>
          <a:p>
            <a:r>
              <a:rPr lang="en-US" dirty="0" smtClean="0">
                <a:latin typeface="Calibri" charset="0"/>
                <a:ea typeface="ヒラギノ角ゴ Pro W3" charset="0"/>
                <a:cs typeface="ヒラギノ角ゴ Pro W3" charset="0"/>
              </a:rPr>
              <a:t>WRITTEN BY: Steven Pollock (CU-Boulder).  Figure from Griffiths.</a:t>
            </a:r>
            <a:endParaRPr lang="en-US" dirty="0" smtClean="0">
              <a:latin typeface="Calibri" charset="0"/>
            </a:endParaRP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AC07BB-09A9-5A40-8A57-9933EF00D358}" type="slidenum">
              <a:rPr lang="en-US"/>
              <a:pPr/>
              <a:t>‹#›</a:t>
            </a:fld>
            <a:endParaRPr lang="en-US"/>
          </a:p>
        </p:txBody>
      </p:sp>
    </p:spTree>
    <p:extLst>
      <p:ext uri="{BB962C8B-B14F-4D97-AF65-F5344CB8AC3E}">
        <p14:creationId xmlns:p14="http://schemas.microsoft.com/office/powerpoint/2010/main" val="402755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7EEDA-4BC2-B244-BF8A-E9F2124995C7}" type="slidenum">
              <a:rPr lang="en-US"/>
              <a:pPr/>
              <a:t>‹#›</a:t>
            </a:fld>
            <a:endParaRPr lang="en-US"/>
          </a:p>
        </p:txBody>
      </p:sp>
    </p:spTree>
    <p:extLst>
      <p:ext uri="{BB962C8B-B14F-4D97-AF65-F5344CB8AC3E}">
        <p14:creationId xmlns:p14="http://schemas.microsoft.com/office/powerpoint/2010/main" val="40073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1F678-6B9E-4246-A718-C735FADDBBD4}" type="slidenum">
              <a:rPr lang="en-US"/>
              <a:pPr/>
              <a:t>‹#›</a:t>
            </a:fld>
            <a:endParaRPr lang="en-US"/>
          </a:p>
        </p:txBody>
      </p:sp>
    </p:spTree>
    <p:extLst>
      <p:ext uri="{BB962C8B-B14F-4D97-AF65-F5344CB8AC3E}">
        <p14:creationId xmlns:p14="http://schemas.microsoft.com/office/powerpoint/2010/main" val="37937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7BC4D3-F979-EC43-8A3D-C47A6F2BB467}" type="slidenum">
              <a:rPr lang="en-US"/>
              <a:pPr/>
              <a:t>‹#›</a:t>
            </a:fld>
            <a:endParaRPr lang="en-US"/>
          </a:p>
        </p:txBody>
      </p:sp>
    </p:spTree>
    <p:extLst>
      <p:ext uri="{BB962C8B-B14F-4D97-AF65-F5344CB8AC3E}">
        <p14:creationId xmlns:p14="http://schemas.microsoft.com/office/powerpoint/2010/main" val="305644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17CDCD-2383-D746-B4FE-307EDBA33472}" type="slidenum">
              <a:rPr lang="en-US"/>
              <a:pPr/>
              <a:t>‹#›</a:t>
            </a:fld>
            <a:endParaRPr lang="en-US"/>
          </a:p>
        </p:txBody>
      </p:sp>
    </p:spTree>
    <p:extLst>
      <p:ext uri="{BB962C8B-B14F-4D97-AF65-F5344CB8AC3E}">
        <p14:creationId xmlns:p14="http://schemas.microsoft.com/office/powerpoint/2010/main" val="367032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21A48A-80D1-124B-9C28-E987D8CAC8BE}" type="slidenum">
              <a:rPr lang="en-US"/>
              <a:pPr/>
              <a:t>‹#›</a:t>
            </a:fld>
            <a:endParaRPr lang="en-US"/>
          </a:p>
        </p:txBody>
      </p:sp>
    </p:spTree>
    <p:extLst>
      <p:ext uri="{BB962C8B-B14F-4D97-AF65-F5344CB8AC3E}">
        <p14:creationId xmlns:p14="http://schemas.microsoft.com/office/powerpoint/2010/main" val="16210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DCA436A-9207-9249-876E-659E646200E8}" type="slidenum">
              <a:rPr lang="en-US"/>
              <a:pPr/>
              <a:t>‹#›</a:t>
            </a:fld>
            <a:endParaRPr lang="en-US"/>
          </a:p>
        </p:txBody>
      </p:sp>
    </p:spTree>
    <p:extLst>
      <p:ext uri="{BB962C8B-B14F-4D97-AF65-F5344CB8AC3E}">
        <p14:creationId xmlns:p14="http://schemas.microsoft.com/office/powerpoint/2010/main" val="128908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E3A610-CCDC-7E47-BB9E-8EB451B461BD}" type="slidenum">
              <a:rPr lang="en-US"/>
              <a:pPr/>
              <a:t>‹#›</a:t>
            </a:fld>
            <a:endParaRPr lang="en-US"/>
          </a:p>
        </p:txBody>
      </p:sp>
    </p:spTree>
    <p:extLst>
      <p:ext uri="{BB962C8B-B14F-4D97-AF65-F5344CB8AC3E}">
        <p14:creationId xmlns:p14="http://schemas.microsoft.com/office/powerpoint/2010/main" val="355809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964094B-FAFA-D043-89B5-FC3C61C698CA}" type="slidenum">
              <a:rPr lang="en-US"/>
              <a:pPr/>
              <a:t>‹#›</a:t>
            </a:fld>
            <a:endParaRPr lang="en-US"/>
          </a:p>
        </p:txBody>
      </p:sp>
    </p:spTree>
    <p:extLst>
      <p:ext uri="{BB962C8B-B14F-4D97-AF65-F5344CB8AC3E}">
        <p14:creationId xmlns:p14="http://schemas.microsoft.com/office/powerpoint/2010/main" val="38493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B76B3C-D753-B142-90A0-BF46B3EAD5AD}" type="slidenum">
              <a:rPr lang="en-US"/>
              <a:pPr/>
              <a:t>‹#›</a:t>
            </a:fld>
            <a:endParaRPr lang="en-US"/>
          </a:p>
        </p:txBody>
      </p:sp>
    </p:spTree>
    <p:extLst>
      <p:ext uri="{BB962C8B-B14F-4D97-AF65-F5344CB8AC3E}">
        <p14:creationId xmlns:p14="http://schemas.microsoft.com/office/powerpoint/2010/main" val="1676813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558E3F-1950-1D43-A2FD-2F1BF3FB37A1}" type="slidenum">
              <a:rPr lang="en-US"/>
              <a:pPr/>
              <a:t>‹#›</a:t>
            </a:fld>
            <a:endParaRPr lang="en-US"/>
          </a:p>
        </p:txBody>
      </p:sp>
    </p:spTree>
    <p:extLst>
      <p:ext uri="{BB962C8B-B14F-4D97-AF65-F5344CB8AC3E}">
        <p14:creationId xmlns:p14="http://schemas.microsoft.com/office/powerpoint/2010/main" val="3451764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FEB7363-4CCF-6542-AFE7-01BD23AC7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sz="20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9.bin"/><Relationship Id="rId5" Type="http://schemas.openxmlformats.org/officeDocument/2006/relationships/image" Target="../media/image8.emf"/><Relationship Id="rId6" Type="http://schemas.openxmlformats.org/officeDocument/2006/relationships/oleObject" Target="../embeddings/oleObject10.bin"/><Relationship Id="rId7" Type="http://schemas.openxmlformats.org/officeDocument/2006/relationships/image" Target="../media/image9.emf"/><Relationship Id="rId8" Type="http://schemas.openxmlformats.org/officeDocument/2006/relationships/oleObject" Target="../embeddings/oleObject11.bin"/><Relationship Id="rId9"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2.bin"/><Relationship Id="rId5" Type="http://schemas.openxmlformats.org/officeDocument/2006/relationships/image" Target="../media/image8.emf"/><Relationship Id="rId6" Type="http://schemas.openxmlformats.org/officeDocument/2006/relationships/oleObject" Target="../embeddings/oleObject13.bin"/><Relationship Id="rId7" Type="http://schemas.openxmlformats.org/officeDocument/2006/relationships/image" Target="../media/image9.emf"/><Relationship Id="rId8" Type="http://schemas.openxmlformats.org/officeDocument/2006/relationships/oleObject" Target="../embeddings/oleObject14.bin"/><Relationship Id="rId9" Type="http://schemas.openxmlformats.org/officeDocument/2006/relationships/image" Target="../media/image10.emf"/><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5.bin"/><Relationship Id="rId5"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6.bin"/><Relationship Id="rId5" Type="http://schemas.openxmlformats.org/officeDocument/2006/relationships/image" Target="../media/image11.emf"/><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7.bin"/><Relationship Id="rId5" Type="http://schemas.openxmlformats.org/officeDocument/2006/relationships/image" Target="../media/image12.emf"/><Relationship Id="rId1" Type="http://schemas.openxmlformats.org/officeDocument/2006/relationships/vmlDrawing" Target="../drawings/vmlDrawing11.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8.bin"/><Relationship Id="rId5" Type="http://schemas.openxmlformats.org/officeDocument/2006/relationships/image" Target="../media/image12.emf"/><Relationship Id="rId1" Type="http://schemas.openxmlformats.org/officeDocument/2006/relationships/vmlDrawing" Target="../drawings/vmlDrawing12.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19.bin"/><Relationship Id="rId5" Type="http://schemas.openxmlformats.org/officeDocument/2006/relationships/image" Target="../media/image13.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20.bin"/><Relationship Id="rId5" Type="http://schemas.openxmlformats.org/officeDocument/2006/relationships/image" Target="../media/image14.emf"/><Relationship Id="rId6" Type="http://schemas.openxmlformats.org/officeDocument/2006/relationships/oleObject" Target="../embeddings/oleObject21.bin"/><Relationship Id="rId7" Type="http://schemas.openxmlformats.org/officeDocument/2006/relationships/image" Target="../media/image15.emf"/><Relationship Id="rId8" Type="http://schemas.openxmlformats.org/officeDocument/2006/relationships/oleObject" Target="../embeddings/oleObject22.bin"/><Relationship Id="rId9" Type="http://schemas.openxmlformats.org/officeDocument/2006/relationships/image" Target="../media/image16.emf"/><Relationship Id="rId10" Type="http://schemas.openxmlformats.org/officeDocument/2006/relationships/oleObject" Target="../embeddings/oleObject23.bin"/><Relationship Id="rId11" Type="http://schemas.openxmlformats.org/officeDocument/2006/relationships/image" Target="../media/image17.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4.bin"/><Relationship Id="rId5" Type="http://schemas.openxmlformats.org/officeDocument/2006/relationships/image" Target="../media/image18.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3.xml"/><Relationship Id="rId5" Type="http://schemas.openxmlformats.org/officeDocument/2006/relationships/image" Target="../media/image19.png"/><Relationship Id="rId1" Type="http://schemas.microsoft.com/office/2007/relationships/media" Target="../media/media1.mpg"/><Relationship Id="rId2" Type="http://schemas.openxmlformats.org/officeDocument/2006/relationships/video" Target="../media/media1.m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5.bin"/><Relationship Id="rId5" Type="http://schemas.openxmlformats.org/officeDocument/2006/relationships/image" Target="../media/image13.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26.bin"/><Relationship Id="rId5" Type="http://schemas.openxmlformats.org/officeDocument/2006/relationships/image" Target="../media/image20.emf"/><Relationship Id="rId6" Type="http://schemas.openxmlformats.org/officeDocument/2006/relationships/oleObject" Target="../embeddings/oleObject27.bin"/><Relationship Id="rId7" Type="http://schemas.openxmlformats.org/officeDocument/2006/relationships/image" Target="../media/image21.emf"/><Relationship Id="rId8" Type="http://schemas.openxmlformats.org/officeDocument/2006/relationships/oleObject" Target="../embeddings/oleObject28.bin"/><Relationship Id="rId9" Type="http://schemas.openxmlformats.org/officeDocument/2006/relationships/image" Target="../media/image22.emf"/><Relationship Id="rId10" Type="http://schemas.openxmlformats.org/officeDocument/2006/relationships/oleObject" Target="../embeddings/oleObject29.bin"/><Relationship Id="rId11" Type="http://schemas.openxmlformats.org/officeDocument/2006/relationships/image" Target="../media/image23.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0.bin"/><Relationship Id="rId5" Type="http://schemas.openxmlformats.org/officeDocument/2006/relationships/image" Target="../media/image24.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31.bin"/><Relationship Id="rId5" Type="http://schemas.openxmlformats.org/officeDocument/2006/relationships/image" Target="../media/image25.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32.bin"/><Relationship Id="rId5" Type="http://schemas.openxmlformats.org/officeDocument/2006/relationships/image" Target="../media/image26.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3.bin"/><Relationship Id="rId5" Type="http://schemas.openxmlformats.org/officeDocument/2006/relationships/image" Target="../media/image25.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oleObject" Target="../embeddings/Microsoft_Equation1.bin"/><Relationship Id="rId13" Type="http://schemas.openxmlformats.org/officeDocument/2006/relationships/image" Target="../media/image30.emf"/><Relationship Id="rId1" Type="http://schemas.openxmlformats.org/officeDocument/2006/relationships/vmlDrawing" Target="../drawings/vmlDrawing22.vml"/><Relationship Id="rId2" Type="http://schemas.openxmlformats.org/officeDocument/2006/relationships/slideLayout" Target="../slideLayouts/slideLayout7.xml"/><Relationship Id="rId3" Type="http://schemas.openxmlformats.org/officeDocument/2006/relationships/notesSlide" Target="../notesSlides/notesSlide31.xml"/><Relationship Id="rId4" Type="http://schemas.openxmlformats.org/officeDocument/2006/relationships/oleObject" Target="../embeddings/oleObject34.bin"/><Relationship Id="rId5" Type="http://schemas.openxmlformats.org/officeDocument/2006/relationships/image" Target="../media/image25.emf"/><Relationship Id="rId6" Type="http://schemas.openxmlformats.org/officeDocument/2006/relationships/oleObject" Target="../embeddings/oleObject35.bin"/><Relationship Id="rId7" Type="http://schemas.openxmlformats.org/officeDocument/2006/relationships/image" Target="../media/image27.emf"/><Relationship Id="rId8" Type="http://schemas.openxmlformats.org/officeDocument/2006/relationships/oleObject" Target="../embeddings/oleObject36.bin"/><Relationship Id="rId9" Type="http://schemas.openxmlformats.org/officeDocument/2006/relationships/image" Target="../media/image28.emf"/><Relationship Id="rId10"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oleObject" Target="../embeddings/Microsoft_Equation2.bin"/><Relationship Id="rId13" Type="http://schemas.openxmlformats.org/officeDocument/2006/relationships/image" Target="../media/image30.emf"/><Relationship Id="rId1" Type="http://schemas.openxmlformats.org/officeDocument/2006/relationships/vmlDrawing" Target="../drawings/vmlDrawing23.vml"/><Relationship Id="rId2" Type="http://schemas.openxmlformats.org/officeDocument/2006/relationships/slideLayout" Target="../slideLayouts/slideLayout7.xml"/><Relationship Id="rId3" Type="http://schemas.openxmlformats.org/officeDocument/2006/relationships/notesSlide" Target="../notesSlides/notesSlide32.xml"/><Relationship Id="rId4" Type="http://schemas.openxmlformats.org/officeDocument/2006/relationships/oleObject" Target="../embeddings/oleObject38.bin"/><Relationship Id="rId5" Type="http://schemas.openxmlformats.org/officeDocument/2006/relationships/image" Target="../media/image25.emf"/><Relationship Id="rId6" Type="http://schemas.openxmlformats.org/officeDocument/2006/relationships/oleObject" Target="../embeddings/oleObject39.bin"/><Relationship Id="rId7" Type="http://schemas.openxmlformats.org/officeDocument/2006/relationships/image" Target="../media/image27.emf"/><Relationship Id="rId8" Type="http://schemas.openxmlformats.org/officeDocument/2006/relationships/oleObject" Target="../embeddings/oleObject40.bin"/><Relationship Id="rId9" Type="http://schemas.openxmlformats.org/officeDocument/2006/relationships/image" Target="../media/image28.emf"/><Relationship Id="rId10" Type="http://schemas.openxmlformats.org/officeDocument/2006/relationships/oleObject" Target="../embeddings/oleObject4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2.bin"/><Relationship Id="rId5" Type="http://schemas.openxmlformats.org/officeDocument/2006/relationships/image" Target="../media/image31.emf"/><Relationship Id="rId6" Type="http://schemas.openxmlformats.org/officeDocument/2006/relationships/oleObject" Target="../embeddings/oleObject43.bin"/><Relationship Id="rId7" Type="http://schemas.openxmlformats.org/officeDocument/2006/relationships/image" Target="../media/image32.emf"/><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44.bin"/><Relationship Id="rId5" Type="http://schemas.openxmlformats.org/officeDocument/2006/relationships/image" Target="../media/image31.emf"/><Relationship Id="rId6" Type="http://schemas.openxmlformats.org/officeDocument/2006/relationships/oleObject" Target="../embeddings/oleObject45.bin"/><Relationship Id="rId7" Type="http://schemas.openxmlformats.org/officeDocument/2006/relationships/image" Target="../media/image32.emf"/><Relationship Id="rId8" Type="http://schemas.openxmlformats.org/officeDocument/2006/relationships/oleObject" Target="../embeddings/oleObject46.bin"/><Relationship Id="rId9" Type="http://schemas.openxmlformats.org/officeDocument/2006/relationships/image" Target="../media/image33.emf"/><Relationship Id="rId1" Type="http://schemas.openxmlformats.org/officeDocument/2006/relationships/vmlDrawing" Target="../drawings/vmlDrawing25.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47.bin"/><Relationship Id="rId5" Type="http://schemas.openxmlformats.org/officeDocument/2006/relationships/image" Target="../media/image20.emf"/><Relationship Id="rId6" Type="http://schemas.openxmlformats.org/officeDocument/2006/relationships/oleObject" Target="../embeddings/oleObject48.bin"/><Relationship Id="rId7" Type="http://schemas.openxmlformats.org/officeDocument/2006/relationships/image" Target="../media/image21.emf"/><Relationship Id="rId8" Type="http://schemas.openxmlformats.org/officeDocument/2006/relationships/oleObject" Target="../embeddings/oleObject49.bin"/><Relationship Id="rId9" Type="http://schemas.openxmlformats.org/officeDocument/2006/relationships/image" Target="../media/image22.emf"/><Relationship Id="rId10" Type="http://schemas.openxmlformats.org/officeDocument/2006/relationships/oleObject" Target="../embeddings/oleObject50.bin"/><Relationship Id="rId11" Type="http://schemas.openxmlformats.org/officeDocument/2006/relationships/image" Target="../media/image23.emf"/><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1.bin"/><Relationship Id="rId5" Type="http://schemas.openxmlformats.org/officeDocument/2006/relationships/image" Target="../media/image34.emf"/><Relationship Id="rId6" Type="http://schemas.openxmlformats.org/officeDocument/2006/relationships/oleObject" Target="../embeddings/oleObject52.bin"/><Relationship Id="rId7" Type="http://schemas.openxmlformats.org/officeDocument/2006/relationships/image" Target="../media/image35.emf"/><Relationship Id="rId1" Type="http://schemas.openxmlformats.org/officeDocument/2006/relationships/vmlDrawing" Target="../drawings/vmlDrawing27.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53.bin"/><Relationship Id="rId5" Type="http://schemas.openxmlformats.org/officeDocument/2006/relationships/image" Target="../media/image25.emf"/><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54.bin"/><Relationship Id="rId5" Type="http://schemas.openxmlformats.org/officeDocument/2006/relationships/image" Target="../media/image36.emf"/><Relationship Id="rId6" Type="http://schemas.openxmlformats.org/officeDocument/2006/relationships/oleObject" Target="../embeddings/oleObject55.bin"/><Relationship Id="rId7" Type="http://schemas.openxmlformats.org/officeDocument/2006/relationships/image" Target="../media/image35.emf"/><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56.bin"/><Relationship Id="rId5" Type="http://schemas.openxmlformats.org/officeDocument/2006/relationships/image" Target="../media/image36.emf"/><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57.bin"/><Relationship Id="rId5" Type="http://schemas.openxmlformats.org/officeDocument/2006/relationships/image" Target="../media/image37.emf"/><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1" Type="http://schemas.openxmlformats.org/officeDocument/2006/relationships/image" Target="../media/image41.emf"/><Relationship Id="rId12" Type="http://schemas.openxmlformats.org/officeDocument/2006/relationships/oleObject" Target="../embeddings/oleObject62.bin"/><Relationship Id="rId13" Type="http://schemas.openxmlformats.org/officeDocument/2006/relationships/image" Target="../media/image42.emf"/><Relationship Id="rId14" Type="http://schemas.openxmlformats.org/officeDocument/2006/relationships/oleObject" Target="../embeddings/oleObject63.bin"/><Relationship Id="rId15" Type="http://schemas.openxmlformats.org/officeDocument/2006/relationships/image" Target="../media/image43.emf"/><Relationship Id="rId1" Type="http://schemas.openxmlformats.org/officeDocument/2006/relationships/vmlDrawing" Target="../drawings/vmlDrawing32.vml"/><Relationship Id="rId2" Type="http://schemas.openxmlformats.org/officeDocument/2006/relationships/slideLayout" Target="../slideLayouts/slideLayout7.xml"/><Relationship Id="rId3" Type="http://schemas.openxmlformats.org/officeDocument/2006/relationships/notesSlide" Target="../notesSlides/notesSlide41.xml"/><Relationship Id="rId4" Type="http://schemas.openxmlformats.org/officeDocument/2006/relationships/oleObject" Target="../embeddings/oleObject58.bin"/><Relationship Id="rId5" Type="http://schemas.openxmlformats.org/officeDocument/2006/relationships/image" Target="../media/image38.emf"/><Relationship Id="rId6" Type="http://schemas.openxmlformats.org/officeDocument/2006/relationships/oleObject" Target="../embeddings/oleObject59.bin"/><Relationship Id="rId7" Type="http://schemas.openxmlformats.org/officeDocument/2006/relationships/image" Target="../media/image39.emf"/><Relationship Id="rId8" Type="http://schemas.openxmlformats.org/officeDocument/2006/relationships/oleObject" Target="../embeddings/oleObject60.bin"/><Relationship Id="rId9" Type="http://schemas.openxmlformats.org/officeDocument/2006/relationships/image" Target="../media/image40.emf"/><Relationship Id="rId10" Type="http://schemas.openxmlformats.org/officeDocument/2006/relationships/oleObject" Target="../embeddings/oleObject6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64.bin"/><Relationship Id="rId5" Type="http://schemas.openxmlformats.org/officeDocument/2006/relationships/image" Target="../media/image44.emf"/><Relationship Id="rId6" Type="http://schemas.openxmlformats.org/officeDocument/2006/relationships/oleObject" Target="../embeddings/oleObject65.bin"/><Relationship Id="rId7" Type="http://schemas.openxmlformats.org/officeDocument/2006/relationships/image" Target="../media/image45.emf"/><Relationship Id="rId8" Type="http://schemas.openxmlformats.org/officeDocument/2006/relationships/oleObject" Target="../embeddings/oleObject66.bin"/><Relationship Id="rId9" Type="http://schemas.openxmlformats.org/officeDocument/2006/relationships/image" Target="../media/image46.emf"/><Relationship Id="rId10" Type="http://schemas.openxmlformats.org/officeDocument/2006/relationships/oleObject" Target="../embeddings/oleObject67.bin"/><Relationship Id="rId11" Type="http://schemas.openxmlformats.org/officeDocument/2006/relationships/image" Target="../media/image47.emf"/><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68.bin"/><Relationship Id="rId5" Type="http://schemas.openxmlformats.org/officeDocument/2006/relationships/image" Target="../media/image36.emf"/><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5.emf"/><Relationship Id="rId6" Type="http://schemas.openxmlformats.org/officeDocument/2006/relationships/oleObject" Target="../embeddings/oleObject6.bin"/><Relationship Id="rId7" Type="http://schemas.openxmlformats.org/officeDocument/2006/relationships/image" Target="../media/image2.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7.bin"/><Relationship Id="rId5" Type="http://schemas.openxmlformats.org/officeDocument/2006/relationships/image" Target="../media/image2.png"/><Relationship Id="rId6" Type="http://schemas.openxmlformats.org/officeDocument/2006/relationships/oleObject" Target="../embeddings/oleObject8.bin"/><Relationship Id="rId7" Type="http://schemas.openxmlformats.org/officeDocument/2006/relationships/image" Target="../media/image6.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a:latin typeface="Calibri" charset="0"/>
              </a:rPr>
              <a:t>AUXILIARY FIELD H</a:t>
            </a:r>
          </a:p>
        </p:txBody>
      </p:sp>
    </p:spTree>
    <p:extLst>
      <p:ext uri="{BB962C8B-B14F-4D97-AF65-F5344CB8AC3E}">
        <p14:creationId xmlns:p14="http://schemas.microsoft.com/office/powerpoint/2010/main" val="157565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idx="4294967295"/>
          </p:nvPr>
        </p:nvSpPr>
        <p:spPr>
          <a:xfrm>
            <a:off x="1066800" y="609600"/>
            <a:ext cx="7924800" cy="1143000"/>
          </a:xfrm>
        </p:spPr>
        <p:txBody>
          <a:bodyPr/>
          <a:lstStyle/>
          <a:p>
            <a:pPr algn="l"/>
            <a:r>
              <a:rPr lang="en-US" sz="3200"/>
              <a:t>Inside a hollow solenoid, </a:t>
            </a:r>
            <a:br>
              <a:rPr lang="en-US" sz="3200"/>
            </a:br>
            <a:r>
              <a:rPr lang="en-US" sz="3200"/>
              <a:t>B=B</a:t>
            </a:r>
            <a:r>
              <a:rPr lang="en-US" sz="3200" baseline="-25000"/>
              <a:t>0</a:t>
            </a:r>
            <a:r>
              <a:rPr lang="en-US" sz="3200"/>
              <a:t>=</a:t>
            </a:r>
            <a:r>
              <a:rPr lang="en-US" sz="3200">
                <a:latin typeface="Symbol" charset="0"/>
                <a:sym typeface="Symbol" charset="0"/>
              </a:rPr>
              <a:t></a:t>
            </a:r>
            <a:r>
              <a:rPr lang="en-US" sz="3200" baseline="-25000"/>
              <a:t>0</a:t>
            </a:r>
            <a:r>
              <a:rPr lang="en-US" sz="3200"/>
              <a:t>nI,    (  so H=H</a:t>
            </a:r>
            <a:r>
              <a:rPr lang="en-US" sz="3200" baseline="-25000"/>
              <a:t>0</a:t>
            </a:r>
            <a:r>
              <a:rPr lang="en-US" sz="3200"/>
              <a:t>=nI  )</a:t>
            </a:r>
            <a:br>
              <a:rPr lang="en-US" sz="3200"/>
            </a:br>
            <a:r>
              <a:rPr lang="en-US" sz="3200"/>
              <a:t>If the solenoid is filled with iron, </a:t>
            </a:r>
            <a:br>
              <a:rPr lang="en-US" sz="3200"/>
            </a:br>
            <a:r>
              <a:rPr lang="en-US" sz="3200"/>
              <a:t>what is H inside?...</a:t>
            </a:r>
            <a:endParaRPr lang="en-US" sz="1600"/>
          </a:p>
        </p:txBody>
      </p:sp>
      <p:pic>
        <p:nvPicPr>
          <p:cNvPr id="591875" name="Picture 3"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59413" b="22665"/>
          <a:stretch>
            <a:fillRect/>
          </a:stretch>
        </p:blipFill>
        <p:spPr bwMode="auto">
          <a:xfrm>
            <a:off x="5562600" y="1981200"/>
            <a:ext cx="3581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91876" name="Text Box 4"/>
          <p:cNvSpPr txBox="1">
            <a:spLocks noChangeArrowheads="1"/>
          </p:cNvSpPr>
          <p:nvPr/>
        </p:nvSpPr>
        <p:spPr bwMode="auto">
          <a:xfrm>
            <a:off x="304800" y="3109913"/>
            <a:ext cx="4262438"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H</a:t>
            </a:r>
            <a:r>
              <a:rPr lang="en-US" sz="3200" baseline="-25000"/>
              <a:t>0</a:t>
            </a:r>
          </a:p>
          <a:p>
            <a:pPr>
              <a:buFont typeface="Arial" charset="0"/>
              <a:buNone/>
            </a:pPr>
            <a:r>
              <a:rPr lang="en-US" sz="3200"/>
              <a:t>B) a little more than H</a:t>
            </a:r>
            <a:r>
              <a:rPr lang="en-US" sz="3200" baseline="-25000"/>
              <a:t>0</a:t>
            </a:r>
          </a:p>
          <a:p>
            <a:pPr>
              <a:buFont typeface="Arial" charset="0"/>
              <a:buNone/>
            </a:pPr>
            <a:r>
              <a:rPr lang="en-US" sz="3200"/>
              <a:t>C) a lot more </a:t>
            </a:r>
          </a:p>
          <a:p>
            <a:pPr>
              <a:buFont typeface="Arial" charset="0"/>
              <a:buNone/>
            </a:pPr>
            <a:r>
              <a:rPr lang="en-US" sz="3200"/>
              <a:t>D) a little less than H</a:t>
            </a:r>
            <a:r>
              <a:rPr lang="en-US" sz="3200" baseline="-25000"/>
              <a:t>0</a:t>
            </a:r>
          </a:p>
          <a:p>
            <a:pPr>
              <a:buFont typeface="Arial" charset="0"/>
              <a:buNone/>
            </a:pPr>
            <a:r>
              <a:rPr lang="en-US" sz="3200"/>
              <a:t>E) a lot less than H</a:t>
            </a:r>
            <a:r>
              <a:rPr lang="en-US" sz="3200" baseline="-25000"/>
              <a:t>0</a:t>
            </a:r>
            <a:r>
              <a:rPr lang="en-US" sz="3200"/>
              <a:t> </a:t>
            </a:r>
          </a:p>
        </p:txBody>
      </p:sp>
    </p:spTree>
    <p:extLst>
      <p:ext uri="{BB962C8B-B14F-4D97-AF65-F5344CB8AC3E}">
        <p14:creationId xmlns:p14="http://schemas.microsoft.com/office/powerpoint/2010/main" val="3934726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a:latin typeface="Calibri" charset="0"/>
              </a:rPr>
              <a:t>BOUNDARY VALUE PROBLEMS</a:t>
            </a:r>
          </a:p>
        </p:txBody>
      </p:sp>
    </p:spTree>
    <p:extLst>
      <p:ext uri="{BB962C8B-B14F-4D97-AF65-F5344CB8AC3E}">
        <p14:creationId xmlns:p14="http://schemas.microsoft.com/office/powerpoint/2010/main" val="42872412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ctrTitle"/>
          </p:nvPr>
        </p:nvSpPr>
        <p:spPr>
          <a:xfrm>
            <a:off x="1371600" y="228600"/>
            <a:ext cx="7620000" cy="1143000"/>
          </a:xfrm>
        </p:spPr>
        <p:txBody>
          <a:bodyPr/>
          <a:lstStyle/>
          <a:p>
            <a:pPr algn="l"/>
            <a:r>
              <a:rPr lang="en-US" sz="3200"/>
              <a:t>I have a boundary sheet, and would like to learn about the change (or continuity!) of H(parallel) across the boundary. </a:t>
            </a:r>
            <a:endParaRPr lang="en-US"/>
          </a:p>
        </p:txBody>
      </p:sp>
      <p:sp>
        <p:nvSpPr>
          <p:cNvPr id="587779" name="Rectangle 3"/>
          <p:cNvSpPr>
            <a:spLocks noGrp="1" noChangeArrowheads="1"/>
          </p:cNvSpPr>
          <p:nvPr>
            <p:ph type="subTitle" idx="1"/>
          </p:nvPr>
        </p:nvSpPr>
        <p:spPr/>
        <p:txBody>
          <a:bodyPr/>
          <a:lstStyle/>
          <a:p>
            <a:pPr marL="609600" indent="-609600" algn="l"/>
            <a:r>
              <a:rPr lang="en-US" sz="3200">
                <a:solidFill>
                  <a:srgbClr val="800080"/>
                </a:solidFill>
              </a:rPr>
              <a:t>Am I going to need to know about</a:t>
            </a:r>
          </a:p>
          <a:p>
            <a:pPr marL="609600" indent="-609600" algn="l"/>
            <a:r>
              <a:rPr lang="en-US" sz="3200"/>
              <a:t>A)</a:t>
            </a:r>
          </a:p>
          <a:p>
            <a:pPr marL="609600" indent="-609600" algn="l"/>
            <a:r>
              <a:rPr lang="en-US" sz="3200"/>
              <a:t>B)</a:t>
            </a:r>
          </a:p>
          <a:p>
            <a:pPr marL="609600" indent="-609600" algn="l"/>
            <a:r>
              <a:rPr lang="en-US" sz="3200"/>
              <a:t>C)</a:t>
            </a:r>
          </a:p>
          <a:p>
            <a:pPr marL="609600" indent="-609600" algn="l"/>
            <a:r>
              <a:rPr lang="en-US" sz="3200"/>
              <a:t>???</a:t>
            </a:r>
          </a:p>
        </p:txBody>
      </p:sp>
      <p:graphicFrame>
        <p:nvGraphicFramePr>
          <p:cNvPr id="587780" name="Object 4"/>
          <p:cNvGraphicFramePr>
            <a:graphicFrameLocks noChangeAspect="1"/>
          </p:cNvGraphicFramePr>
          <p:nvPr/>
        </p:nvGraphicFramePr>
        <p:xfrm>
          <a:off x="1905000" y="4533900"/>
          <a:ext cx="1295400" cy="419100"/>
        </p:xfrm>
        <a:graphic>
          <a:graphicData uri="http://schemas.openxmlformats.org/presentationml/2006/ole">
            <mc:AlternateContent xmlns:mc="http://schemas.openxmlformats.org/markup-compatibility/2006">
              <mc:Choice xmlns:v="urn:schemas-microsoft-com:vml" Requires="v">
                <p:oleObj spid="_x0000_s493580" name="Equation" r:id="rId4" imgW="393700" imgH="127000" progId="Equation.3">
                  <p:embed/>
                </p:oleObj>
              </mc:Choice>
              <mc:Fallback>
                <p:oleObj name="Equation" r:id="rId4" imgW="393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33900"/>
                        <a:ext cx="1295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7781" name="AutoShape 5"/>
          <p:cNvSpPr>
            <a:spLocks noChangeArrowheads="1"/>
          </p:cNvSpPr>
          <p:nvPr/>
        </p:nvSpPr>
        <p:spPr bwMode="auto">
          <a:xfrm>
            <a:off x="2209800" y="2667000"/>
            <a:ext cx="6096000" cy="685800"/>
          </a:xfrm>
          <a:prstGeom prst="parallelogram">
            <a:avLst>
              <a:gd name="adj" fmla="val 18358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7782" name="Line 6"/>
          <p:cNvSpPr>
            <a:spLocks noChangeShapeType="1"/>
          </p:cNvSpPr>
          <p:nvPr/>
        </p:nvSpPr>
        <p:spPr bwMode="auto">
          <a:xfrm flipV="1">
            <a:off x="4572000" y="1905000"/>
            <a:ext cx="2286000" cy="6096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7783" name="Line 7"/>
          <p:cNvSpPr>
            <a:spLocks noChangeShapeType="1"/>
          </p:cNvSpPr>
          <p:nvPr/>
        </p:nvSpPr>
        <p:spPr bwMode="auto">
          <a:xfrm flipV="1">
            <a:off x="4572000" y="3200400"/>
            <a:ext cx="4114800" cy="5334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7784" name="Line 8"/>
          <p:cNvSpPr>
            <a:spLocks noChangeShapeType="1"/>
          </p:cNvSpPr>
          <p:nvPr/>
        </p:nvSpPr>
        <p:spPr bwMode="auto">
          <a:xfrm flipV="1">
            <a:off x="4572000" y="3733800"/>
            <a:ext cx="4114800" cy="0"/>
          </a:xfrm>
          <a:prstGeom prst="line">
            <a:avLst/>
          </a:prstGeom>
          <a:noFill/>
          <a:ln w="381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7785" name="Line 9"/>
          <p:cNvSpPr>
            <a:spLocks noChangeShapeType="1"/>
          </p:cNvSpPr>
          <p:nvPr/>
        </p:nvSpPr>
        <p:spPr bwMode="auto">
          <a:xfrm flipV="1">
            <a:off x="4648200" y="2514600"/>
            <a:ext cx="2209800" cy="0"/>
          </a:xfrm>
          <a:prstGeom prst="line">
            <a:avLst/>
          </a:prstGeom>
          <a:noFill/>
          <a:ln w="381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7786" name="Text Box 10"/>
          <p:cNvSpPr txBox="1">
            <a:spLocks noChangeArrowheads="1"/>
          </p:cNvSpPr>
          <p:nvPr/>
        </p:nvSpPr>
        <p:spPr bwMode="auto">
          <a:xfrm>
            <a:off x="6858000" y="1766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a:cs typeface="Arial" charset="0"/>
              </a:rPr>
              <a:t>H(above)</a:t>
            </a:r>
          </a:p>
        </p:txBody>
      </p:sp>
      <p:sp>
        <p:nvSpPr>
          <p:cNvPr id="587787" name="Text Box 11"/>
          <p:cNvSpPr txBox="1">
            <a:spLocks noChangeArrowheads="1"/>
          </p:cNvSpPr>
          <p:nvPr/>
        </p:nvSpPr>
        <p:spPr bwMode="auto">
          <a:xfrm>
            <a:off x="6858000" y="22098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a:cs typeface="Arial" charset="0"/>
              </a:rPr>
              <a:t>H</a:t>
            </a:r>
            <a:r>
              <a:rPr lang="en-US" sz="2800" baseline="-25000">
                <a:cs typeface="Arial" charset="0"/>
              </a:rPr>
              <a:t>//</a:t>
            </a:r>
            <a:r>
              <a:rPr lang="en-US" sz="2800">
                <a:cs typeface="Arial" charset="0"/>
              </a:rPr>
              <a:t>(above)</a:t>
            </a:r>
          </a:p>
        </p:txBody>
      </p:sp>
      <p:graphicFrame>
        <p:nvGraphicFramePr>
          <p:cNvPr id="587788" name="Object 12"/>
          <p:cNvGraphicFramePr>
            <a:graphicFrameLocks noChangeAspect="1"/>
          </p:cNvGraphicFramePr>
          <p:nvPr/>
        </p:nvGraphicFramePr>
        <p:xfrm>
          <a:off x="1946275" y="5105400"/>
          <a:ext cx="1211263" cy="419100"/>
        </p:xfrm>
        <a:graphic>
          <a:graphicData uri="http://schemas.openxmlformats.org/presentationml/2006/ole">
            <mc:AlternateContent xmlns:mc="http://schemas.openxmlformats.org/markup-compatibility/2006">
              <mc:Choice xmlns:v="urn:schemas-microsoft-com:vml" Requires="v">
                <p:oleObj spid="_x0000_s493581" name="Equation" r:id="rId6" imgW="368300" imgH="127000" progId="Equation.3">
                  <p:embed/>
                </p:oleObj>
              </mc:Choice>
              <mc:Fallback>
                <p:oleObj name="Equation" r:id="rId6" imgW="368300" imgH="127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6275" y="5105400"/>
                        <a:ext cx="121126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87789" name="Object 13"/>
          <p:cNvGraphicFramePr>
            <a:graphicFrameLocks noChangeAspect="1"/>
          </p:cNvGraphicFramePr>
          <p:nvPr/>
        </p:nvGraphicFramePr>
        <p:xfrm>
          <a:off x="1943100" y="5715000"/>
          <a:ext cx="876300" cy="419100"/>
        </p:xfrm>
        <a:graphic>
          <a:graphicData uri="http://schemas.openxmlformats.org/presentationml/2006/ole">
            <mc:AlternateContent xmlns:mc="http://schemas.openxmlformats.org/markup-compatibility/2006">
              <mc:Choice xmlns:v="urn:schemas-microsoft-com:vml" Requires="v">
                <p:oleObj spid="_x0000_s493582" name="Equation" r:id="rId8" imgW="266700" imgH="127000" progId="Equation.3">
                  <p:embed/>
                </p:oleObj>
              </mc:Choice>
              <mc:Fallback>
                <p:oleObj name="Equation" r:id="rId8" imgW="266700" imgH="127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5715000"/>
                        <a:ext cx="876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7790" name="Text Box 14"/>
          <p:cNvSpPr txBox="1">
            <a:spLocks noChangeArrowheads="1"/>
          </p:cNvSpPr>
          <p:nvPr/>
        </p:nvSpPr>
        <p:spPr bwMode="auto">
          <a:xfrm>
            <a:off x="61913" y="82550"/>
            <a:ext cx="850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6.11</a:t>
            </a:r>
          </a:p>
        </p:txBody>
      </p:sp>
    </p:spTree>
    <p:extLst>
      <p:ext uri="{BB962C8B-B14F-4D97-AF65-F5344CB8AC3E}">
        <p14:creationId xmlns:p14="http://schemas.microsoft.com/office/powerpoint/2010/main" val="186532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ctrTitle"/>
          </p:nvPr>
        </p:nvSpPr>
        <p:spPr>
          <a:xfrm>
            <a:off x="1371600" y="228600"/>
            <a:ext cx="7620000" cy="1143000"/>
          </a:xfrm>
        </p:spPr>
        <p:txBody>
          <a:bodyPr/>
          <a:lstStyle/>
          <a:p>
            <a:pPr algn="l"/>
            <a:r>
              <a:rPr lang="en-US" sz="3200"/>
              <a:t>I have a boundary sheet, and would like to learn about the change (or continuity!) of H(perp) across the boundary. </a:t>
            </a:r>
            <a:endParaRPr lang="en-US"/>
          </a:p>
        </p:txBody>
      </p:sp>
      <p:graphicFrame>
        <p:nvGraphicFramePr>
          <p:cNvPr id="588804" name="Object 4"/>
          <p:cNvGraphicFramePr>
            <a:graphicFrameLocks noChangeAspect="1"/>
          </p:cNvGraphicFramePr>
          <p:nvPr/>
        </p:nvGraphicFramePr>
        <p:xfrm>
          <a:off x="1905000" y="4533900"/>
          <a:ext cx="1295400" cy="419100"/>
        </p:xfrm>
        <a:graphic>
          <a:graphicData uri="http://schemas.openxmlformats.org/presentationml/2006/ole">
            <mc:AlternateContent xmlns:mc="http://schemas.openxmlformats.org/markup-compatibility/2006">
              <mc:Choice xmlns:v="urn:schemas-microsoft-com:vml" Requires="v">
                <p:oleObj spid="_x0000_s494604" name="Equation" r:id="rId4" imgW="393700" imgH="127000" progId="Equation.3">
                  <p:embed/>
                </p:oleObj>
              </mc:Choice>
              <mc:Fallback>
                <p:oleObj name="Equation" r:id="rId4" imgW="393700" imgH="127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533900"/>
                        <a:ext cx="1295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8805" name="AutoShape 5"/>
          <p:cNvSpPr>
            <a:spLocks noChangeArrowheads="1"/>
          </p:cNvSpPr>
          <p:nvPr/>
        </p:nvSpPr>
        <p:spPr bwMode="auto">
          <a:xfrm>
            <a:off x="2209800" y="2667000"/>
            <a:ext cx="6096000" cy="685800"/>
          </a:xfrm>
          <a:prstGeom prst="parallelogram">
            <a:avLst>
              <a:gd name="adj" fmla="val 18358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06" name="Line 6"/>
          <p:cNvSpPr>
            <a:spLocks noChangeShapeType="1"/>
          </p:cNvSpPr>
          <p:nvPr/>
        </p:nvSpPr>
        <p:spPr bwMode="auto">
          <a:xfrm flipV="1">
            <a:off x="4572000" y="1905000"/>
            <a:ext cx="2286000" cy="6096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07" name="Line 7"/>
          <p:cNvSpPr>
            <a:spLocks noChangeShapeType="1"/>
          </p:cNvSpPr>
          <p:nvPr/>
        </p:nvSpPr>
        <p:spPr bwMode="auto">
          <a:xfrm flipV="1">
            <a:off x="4572000" y="3276600"/>
            <a:ext cx="4114800" cy="53340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08" name="Line 8"/>
          <p:cNvSpPr>
            <a:spLocks noChangeShapeType="1"/>
          </p:cNvSpPr>
          <p:nvPr/>
        </p:nvSpPr>
        <p:spPr bwMode="auto">
          <a:xfrm flipV="1">
            <a:off x="7010400" y="1828800"/>
            <a:ext cx="0" cy="685800"/>
          </a:xfrm>
          <a:prstGeom prst="line">
            <a:avLst/>
          </a:prstGeom>
          <a:noFill/>
          <a:ln w="381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09" name="Text Box 9"/>
          <p:cNvSpPr txBox="1">
            <a:spLocks noChangeArrowheads="1"/>
          </p:cNvSpPr>
          <p:nvPr/>
        </p:nvSpPr>
        <p:spPr bwMode="auto">
          <a:xfrm>
            <a:off x="4876800" y="16144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a:cs typeface="Arial" charset="0"/>
              </a:rPr>
              <a:t>H(above)</a:t>
            </a:r>
          </a:p>
        </p:txBody>
      </p:sp>
      <p:sp>
        <p:nvSpPr>
          <p:cNvPr id="588810" name="Text Box 10"/>
          <p:cNvSpPr txBox="1">
            <a:spLocks noChangeArrowheads="1"/>
          </p:cNvSpPr>
          <p:nvPr/>
        </p:nvSpPr>
        <p:spPr bwMode="auto">
          <a:xfrm>
            <a:off x="7010400" y="2133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a:cs typeface="Arial" charset="0"/>
              </a:rPr>
              <a:t>H</a:t>
            </a:r>
            <a:r>
              <a:rPr lang="en-US" sz="2800" baseline="-25000">
                <a:cs typeface="Arial" charset="0"/>
                <a:sym typeface="Symbol" charset="0"/>
              </a:rPr>
              <a:t></a:t>
            </a:r>
            <a:r>
              <a:rPr lang="en-US" sz="2800">
                <a:cs typeface="Arial" charset="0"/>
              </a:rPr>
              <a:t>(above)</a:t>
            </a:r>
          </a:p>
        </p:txBody>
      </p:sp>
      <p:graphicFrame>
        <p:nvGraphicFramePr>
          <p:cNvPr id="588811" name="Object 11"/>
          <p:cNvGraphicFramePr>
            <a:graphicFrameLocks noChangeAspect="1"/>
          </p:cNvGraphicFramePr>
          <p:nvPr/>
        </p:nvGraphicFramePr>
        <p:xfrm>
          <a:off x="1946275" y="5105400"/>
          <a:ext cx="1211263" cy="419100"/>
        </p:xfrm>
        <a:graphic>
          <a:graphicData uri="http://schemas.openxmlformats.org/presentationml/2006/ole">
            <mc:AlternateContent xmlns:mc="http://schemas.openxmlformats.org/markup-compatibility/2006">
              <mc:Choice xmlns:v="urn:schemas-microsoft-com:vml" Requires="v">
                <p:oleObj spid="_x0000_s494605" name="Equation" r:id="rId6" imgW="368300" imgH="127000" progId="Equation.3">
                  <p:embed/>
                </p:oleObj>
              </mc:Choice>
              <mc:Fallback>
                <p:oleObj name="Equation" r:id="rId6" imgW="368300" imgH="127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6275" y="5105400"/>
                        <a:ext cx="1211263"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88812" name="Object 12"/>
          <p:cNvGraphicFramePr>
            <a:graphicFrameLocks noChangeAspect="1"/>
          </p:cNvGraphicFramePr>
          <p:nvPr/>
        </p:nvGraphicFramePr>
        <p:xfrm>
          <a:off x="1943100" y="5715000"/>
          <a:ext cx="876300" cy="419100"/>
        </p:xfrm>
        <a:graphic>
          <a:graphicData uri="http://schemas.openxmlformats.org/presentationml/2006/ole">
            <mc:AlternateContent xmlns:mc="http://schemas.openxmlformats.org/markup-compatibility/2006">
              <mc:Choice xmlns:v="urn:schemas-microsoft-com:vml" Requires="v">
                <p:oleObj spid="_x0000_s494606" name="Equation" r:id="rId8" imgW="266700" imgH="127000" progId="Equation.3">
                  <p:embed/>
                </p:oleObj>
              </mc:Choice>
              <mc:Fallback>
                <p:oleObj name="Equation" r:id="rId8" imgW="266700" imgH="127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5715000"/>
                        <a:ext cx="876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8813" name="Text Box 13"/>
          <p:cNvSpPr txBox="1">
            <a:spLocks noChangeArrowheads="1"/>
          </p:cNvSpPr>
          <p:nvPr/>
        </p:nvSpPr>
        <p:spPr bwMode="auto">
          <a:xfrm>
            <a:off x="61913" y="82550"/>
            <a:ext cx="8509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6.11b</a:t>
            </a:r>
          </a:p>
        </p:txBody>
      </p:sp>
      <p:sp>
        <p:nvSpPr>
          <p:cNvPr id="588814" name="Line 14"/>
          <p:cNvSpPr>
            <a:spLocks noChangeShapeType="1"/>
          </p:cNvSpPr>
          <p:nvPr/>
        </p:nvSpPr>
        <p:spPr bwMode="auto">
          <a:xfrm flipV="1">
            <a:off x="8763000" y="3276600"/>
            <a:ext cx="0" cy="685800"/>
          </a:xfrm>
          <a:prstGeom prst="line">
            <a:avLst/>
          </a:prstGeom>
          <a:noFill/>
          <a:ln w="38100">
            <a:solidFill>
              <a:schemeClr val="tx1"/>
            </a:solidFill>
            <a:prstDash val="sysDot"/>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8816" name="Rectangle 16"/>
          <p:cNvSpPr>
            <a:spLocks noGrp="1" noChangeArrowheads="1"/>
          </p:cNvSpPr>
          <p:nvPr>
            <p:ph type="subTitle" idx="1"/>
          </p:nvPr>
        </p:nvSpPr>
        <p:spPr>
          <a:noFill/>
          <a:ln/>
        </p:spPr>
        <p:txBody>
          <a:bodyPr/>
          <a:lstStyle/>
          <a:p>
            <a:pPr marL="609600" indent="-609600" algn="l"/>
            <a:r>
              <a:rPr lang="en-US" sz="3200">
                <a:solidFill>
                  <a:srgbClr val="800080"/>
                </a:solidFill>
              </a:rPr>
              <a:t>Am I going to need to know about</a:t>
            </a:r>
          </a:p>
          <a:p>
            <a:pPr marL="609600" indent="-609600" algn="l"/>
            <a:r>
              <a:rPr lang="en-US" sz="3200"/>
              <a:t>A)</a:t>
            </a:r>
          </a:p>
          <a:p>
            <a:pPr marL="609600" indent="-609600" algn="l"/>
            <a:r>
              <a:rPr lang="en-US" sz="3200"/>
              <a:t>B)</a:t>
            </a:r>
          </a:p>
          <a:p>
            <a:pPr marL="609600" indent="-609600" algn="l"/>
            <a:r>
              <a:rPr lang="en-US" sz="3200"/>
              <a:t>C)</a:t>
            </a:r>
          </a:p>
          <a:p>
            <a:pPr marL="609600" indent="-609600" algn="l"/>
            <a:r>
              <a:rPr lang="en-US" sz="3200"/>
              <a:t>???</a:t>
            </a:r>
          </a:p>
        </p:txBody>
      </p:sp>
    </p:spTree>
    <p:extLst>
      <p:ext uri="{BB962C8B-B14F-4D97-AF65-F5344CB8AC3E}">
        <p14:creationId xmlns:p14="http://schemas.microsoft.com/office/powerpoint/2010/main" val="17819822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p:cNvSpPr>
            <a:spLocks noGrp="1"/>
          </p:cNvSpPr>
          <p:nvPr>
            <p:ph type="title" idx="4294967295"/>
          </p:nvPr>
        </p:nvSpPr>
        <p:spPr>
          <a:xfrm>
            <a:off x="1143000" y="838200"/>
            <a:ext cx="7848600" cy="1143000"/>
          </a:xfrm>
        </p:spPr>
        <p:txBody>
          <a:bodyPr/>
          <a:lstStyle/>
          <a:p>
            <a:pPr algn="l"/>
            <a:r>
              <a:rPr lang="en-US" sz="3200" dirty="0">
                <a:solidFill>
                  <a:schemeClr val="tx1"/>
                </a:solidFill>
                <a:latin typeface="Calibri" charset="0"/>
              </a:rPr>
              <a:t>A very long </a:t>
            </a:r>
            <a:r>
              <a:rPr lang="en-US" sz="3200" dirty="0" smtClean="0">
                <a:solidFill>
                  <a:schemeClr val="tx1"/>
                </a:solidFill>
                <a:latin typeface="Calibri" charset="0"/>
              </a:rPr>
              <a:t>rod </a:t>
            </a:r>
            <a:r>
              <a:rPr lang="en-US" sz="3200" dirty="0">
                <a:solidFill>
                  <a:schemeClr val="tx1"/>
                </a:solidFill>
                <a:latin typeface="Calibri" charset="0"/>
              </a:rPr>
              <a:t>carries a uniformly distributed current I along the +z direction. </a:t>
            </a:r>
            <a:r>
              <a:rPr lang="en-US" sz="3200" dirty="0" smtClean="0">
                <a:solidFill>
                  <a:schemeClr val="tx1"/>
                </a:solidFill>
                <a:latin typeface="Calibri" charset="0"/>
              </a:rPr>
              <a:t/>
            </a:r>
            <a:br>
              <a:rPr lang="en-US" sz="3200" dirty="0" smtClean="0">
                <a:solidFill>
                  <a:schemeClr val="tx1"/>
                </a:solidFill>
                <a:latin typeface="Calibri" charset="0"/>
              </a:rPr>
            </a:br>
            <a:r>
              <a:rPr lang="en-US" sz="3200" dirty="0" smtClean="0">
                <a:solidFill>
                  <a:schemeClr val="tx1"/>
                </a:solidFill>
                <a:latin typeface="Calibri" charset="0"/>
              </a:rPr>
              <a:t>Compare the B-field OUTSIDE when the rod is a paramagnet (e.g. Al) to the B-field outside when the rod is a </a:t>
            </a:r>
            <a:r>
              <a:rPr lang="en-US" sz="3200" dirty="0" err="1" smtClean="0">
                <a:solidFill>
                  <a:schemeClr val="tx1"/>
                </a:solidFill>
                <a:latin typeface="Calibri" charset="0"/>
              </a:rPr>
              <a:t>diamagnet</a:t>
            </a:r>
            <a:r>
              <a:rPr lang="en-US" sz="3200" dirty="0" smtClean="0">
                <a:solidFill>
                  <a:schemeClr val="tx1"/>
                </a:solidFill>
                <a:latin typeface="Calibri" charset="0"/>
              </a:rPr>
              <a:t> (e.g. Cu)</a:t>
            </a:r>
            <a:br>
              <a:rPr lang="en-US" sz="3200" dirty="0" smtClean="0">
                <a:solidFill>
                  <a:schemeClr val="tx1"/>
                </a:solidFill>
                <a:latin typeface="Calibri" charset="0"/>
              </a:rPr>
            </a:br>
            <a:endParaRPr lang="en-US" dirty="0">
              <a:solidFill>
                <a:srgbClr val="660066"/>
              </a:solidFill>
              <a:latin typeface="Calibri" charset="0"/>
            </a:endParaRPr>
          </a:p>
        </p:txBody>
      </p:sp>
      <p:graphicFrame>
        <p:nvGraphicFramePr>
          <p:cNvPr id="86018" name="Object 1024"/>
          <p:cNvGraphicFramePr>
            <a:graphicFrameLocks noChangeAspect="1"/>
          </p:cNvGraphicFramePr>
          <p:nvPr>
            <p:extLst>
              <p:ext uri="{D42A27DB-BD31-4B8C-83A1-F6EECF244321}">
                <p14:modId xmlns:p14="http://schemas.microsoft.com/office/powerpoint/2010/main" val="4066044729"/>
              </p:ext>
            </p:extLst>
          </p:nvPr>
        </p:nvGraphicFramePr>
        <p:xfrm>
          <a:off x="5909729" y="2767013"/>
          <a:ext cx="2743200" cy="3481387"/>
        </p:xfrm>
        <a:graphic>
          <a:graphicData uri="http://schemas.openxmlformats.org/presentationml/2006/ole">
            <mc:AlternateContent xmlns:mc="http://schemas.openxmlformats.org/markup-compatibility/2006">
              <mc:Choice xmlns:v="urn:schemas-microsoft-com:vml" Requires="v">
                <p:oleObj spid="_x0000_s495622"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9698"/>
                      <a:stretch>
                        <a:fillRect/>
                      </a:stretch>
                    </p:blipFill>
                    <p:spPr bwMode="auto">
                      <a:xfrm>
                        <a:off x="5909729" y="2767013"/>
                        <a:ext cx="2743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6019" name="Text Box 1031"/>
          <p:cNvSpPr txBox="1">
            <a:spLocks noChangeArrowheads="1"/>
          </p:cNvSpPr>
          <p:nvPr/>
        </p:nvSpPr>
        <p:spPr bwMode="auto">
          <a:xfrm>
            <a:off x="228600" y="2724163"/>
            <a:ext cx="6934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2800" dirty="0" smtClean="0"/>
              <a:t>B outside the paramagnetic rod is … </a:t>
            </a:r>
          </a:p>
          <a:p>
            <a:pPr marL="514350" indent="-514350" eaLnBrk="1" hangingPunct="1">
              <a:buFont typeface="Arial" charset="0"/>
              <a:buAutoNum type="alphaUcParenR"/>
            </a:pPr>
            <a:r>
              <a:rPr lang="en-US" sz="2800" dirty="0" smtClean="0"/>
              <a:t>Slightly smaller than…</a:t>
            </a:r>
            <a:endParaRPr lang="en-US" sz="2800" dirty="0"/>
          </a:p>
          <a:p>
            <a:pPr marL="514350" indent="-514350" eaLnBrk="1" hangingPunct="1">
              <a:buFont typeface="Arial" charset="0"/>
              <a:buAutoNum type="alphaUcParenR"/>
            </a:pPr>
            <a:r>
              <a:rPr lang="en-US" sz="2800" dirty="0" smtClean="0"/>
              <a:t>The same as…</a:t>
            </a:r>
            <a:endParaRPr lang="en-US" sz="2800" dirty="0"/>
          </a:p>
          <a:p>
            <a:pPr marL="514350" indent="-514350" eaLnBrk="1" hangingPunct="1">
              <a:buFont typeface="Arial" charset="0"/>
              <a:buAutoNum type="alphaUcParenR"/>
            </a:pPr>
            <a:r>
              <a:rPr lang="en-US" sz="2800" dirty="0" smtClean="0"/>
              <a:t>Slightly larger than…</a:t>
            </a:r>
            <a:br>
              <a:rPr lang="en-US" sz="2800" dirty="0" smtClean="0"/>
            </a:br>
            <a:endParaRPr lang="en-US" sz="2800" dirty="0"/>
          </a:p>
          <a:p>
            <a:pPr marL="0" indent="0" eaLnBrk="1" hangingPunct="1"/>
            <a:r>
              <a:rPr lang="en-US" sz="2800" dirty="0" smtClean="0"/>
              <a:t>B outside the diamagnetic rod</a:t>
            </a:r>
            <a:endParaRPr lang="en-US" sz="2800" dirty="0"/>
          </a:p>
        </p:txBody>
      </p:sp>
      <p:sp>
        <p:nvSpPr>
          <p:cNvPr id="86020" name="Text Box 1032"/>
          <p:cNvSpPr txBox="1">
            <a:spLocks noChangeArrowheads="1"/>
          </p:cNvSpPr>
          <p:nvPr/>
        </p:nvSpPr>
        <p:spPr bwMode="auto">
          <a:xfrm>
            <a:off x="139700" y="15240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6.8</a:t>
            </a:r>
          </a:p>
        </p:txBody>
      </p:sp>
    </p:spTree>
    <p:extLst>
      <p:ext uri="{BB962C8B-B14F-4D97-AF65-F5344CB8AC3E}">
        <p14:creationId xmlns:p14="http://schemas.microsoft.com/office/powerpoint/2010/main" val="319386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latin typeface="Calibri" charset="0"/>
              </a:rPr>
              <a:t>LINEAR AND NONLINEAR MEDIA</a:t>
            </a:r>
          </a:p>
        </p:txBody>
      </p:sp>
    </p:spTree>
    <p:extLst>
      <p:ext uri="{BB962C8B-B14F-4D97-AF65-F5344CB8AC3E}">
        <p14:creationId xmlns:p14="http://schemas.microsoft.com/office/powerpoint/2010/main" val="540151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5736" name="Object 8"/>
          <p:cNvGraphicFramePr>
            <a:graphicFrameLocks noChangeAspect="1"/>
          </p:cNvGraphicFramePr>
          <p:nvPr>
            <p:extLst>
              <p:ext uri="{D42A27DB-BD31-4B8C-83A1-F6EECF244321}">
                <p14:modId xmlns:p14="http://schemas.microsoft.com/office/powerpoint/2010/main" val="1937123358"/>
              </p:ext>
            </p:extLst>
          </p:nvPr>
        </p:nvGraphicFramePr>
        <p:xfrm>
          <a:off x="2457370" y="1924581"/>
          <a:ext cx="4167798" cy="2782887"/>
        </p:xfrm>
        <a:graphic>
          <a:graphicData uri="http://schemas.openxmlformats.org/presentationml/2006/ole">
            <mc:AlternateContent xmlns:mc="http://schemas.openxmlformats.org/markup-compatibility/2006">
              <mc:Choice xmlns:v="urn:schemas-microsoft-com:vml" Requires="v">
                <p:oleObj spid="_x0000_s496646"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srcRect/>
                      <a:stretch>
                        <a:fillRect/>
                      </a:stretch>
                    </p:blipFill>
                    <p:spPr bwMode="auto">
                      <a:xfrm>
                        <a:off x="2457370" y="1924581"/>
                        <a:ext cx="4167798" cy="2782887"/>
                      </a:xfrm>
                      <a:prstGeom prst="rect">
                        <a:avLst/>
                      </a:prstGeom>
                      <a:noFill/>
                      <a:ln>
                        <a:noFill/>
                      </a:ln>
                      <a:effectLst/>
                    </p:spPr>
                  </p:pic>
                </p:oleObj>
              </mc:Fallback>
            </mc:AlternateContent>
          </a:graphicData>
        </a:graphic>
      </p:graphicFrame>
      <p:sp>
        <p:nvSpPr>
          <p:cNvPr id="585737" name="Rectangle 9"/>
          <p:cNvSpPr>
            <a:spLocks noGrp="1" noChangeArrowheads="1"/>
          </p:cNvSpPr>
          <p:nvPr>
            <p:ph type="title" idx="4294967295"/>
          </p:nvPr>
        </p:nvSpPr>
        <p:spPr>
          <a:xfrm>
            <a:off x="788988" y="630238"/>
            <a:ext cx="8189912" cy="1143000"/>
          </a:xfrm>
        </p:spPr>
        <p:txBody>
          <a:bodyPr/>
          <a:lstStyle/>
          <a:p>
            <a:pPr algn="l"/>
            <a:r>
              <a:rPr lang="en-US" sz="3000" dirty="0"/>
              <a:t>A large chunk of paramagnetic material (</a:t>
            </a:r>
            <a:r>
              <a:rPr lang="en-US" sz="3000" dirty="0">
                <a:latin typeface="Symbol" charset="0"/>
                <a:sym typeface="Symbol" charset="0"/>
              </a:rPr>
              <a:t></a:t>
            </a:r>
            <a:r>
              <a:rPr lang="en-US" sz="3000" baseline="-25000" dirty="0"/>
              <a:t>m</a:t>
            </a:r>
            <a:r>
              <a:rPr lang="en-US" sz="3000" dirty="0"/>
              <a:t>&gt;0) has a uniform field B</a:t>
            </a:r>
            <a:r>
              <a:rPr lang="en-US" sz="3000" baseline="-25000" dirty="0"/>
              <a:t>0</a:t>
            </a:r>
            <a:r>
              <a:rPr lang="en-US" sz="3000" dirty="0"/>
              <a:t> throughout </a:t>
            </a:r>
            <a:r>
              <a:rPr lang="en-US" sz="3000" dirty="0" smtClean="0"/>
              <a:t>its bulk, </a:t>
            </a:r>
            <a:br>
              <a:rPr lang="en-US" sz="3000" dirty="0" smtClean="0"/>
            </a:br>
            <a:r>
              <a:rPr lang="en-US" sz="3000" dirty="0" smtClean="0"/>
              <a:t>and thus a </a:t>
            </a:r>
            <a:r>
              <a:rPr lang="en-US" sz="3000" dirty="0"/>
              <a:t>uniform </a:t>
            </a:r>
            <a:r>
              <a:rPr lang="en-US" sz="3000" dirty="0" smtClean="0"/>
              <a:t>H</a:t>
            </a:r>
            <a:r>
              <a:rPr lang="en-US" sz="3000" baseline="-25000" dirty="0" smtClean="0"/>
              <a:t>0</a:t>
            </a:r>
            <a:r>
              <a:rPr lang="en-US" sz="3000" dirty="0" smtClean="0"/>
              <a:t>=??</a:t>
            </a:r>
            <a:endParaRPr lang="en-US" dirty="0"/>
          </a:p>
        </p:txBody>
      </p:sp>
      <p:sp>
        <p:nvSpPr>
          <p:cNvPr id="585739" name="Text Box 11"/>
          <p:cNvSpPr txBox="1">
            <a:spLocks noChangeArrowheads="1"/>
          </p:cNvSpPr>
          <p:nvPr/>
        </p:nvSpPr>
        <p:spPr bwMode="auto">
          <a:xfrm>
            <a:off x="76200" y="76200"/>
            <a:ext cx="850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6.10</a:t>
            </a:r>
          </a:p>
        </p:txBody>
      </p:sp>
    </p:spTree>
    <p:extLst>
      <p:ext uri="{BB962C8B-B14F-4D97-AF65-F5344CB8AC3E}">
        <p14:creationId xmlns:p14="http://schemas.microsoft.com/office/powerpoint/2010/main" val="6999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5736" name="Object 8"/>
          <p:cNvGraphicFramePr>
            <a:graphicFrameLocks noChangeAspect="1"/>
          </p:cNvGraphicFramePr>
          <p:nvPr>
            <p:extLst>
              <p:ext uri="{D42A27DB-BD31-4B8C-83A1-F6EECF244321}">
                <p14:modId xmlns:p14="http://schemas.microsoft.com/office/powerpoint/2010/main" val="668801649"/>
              </p:ext>
            </p:extLst>
          </p:nvPr>
        </p:nvGraphicFramePr>
        <p:xfrm>
          <a:off x="2457370" y="1924581"/>
          <a:ext cx="4167798" cy="2782887"/>
        </p:xfrm>
        <a:graphic>
          <a:graphicData uri="http://schemas.openxmlformats.org/presentationml/2006/ole">
            <mc:AlternateContent xmlns:mc="http://schemas.openxmlformats.org/markup-compatibility/2006">
              <mc:Choice xmlns:v="urn:schemas-microsoft-com:vml" Requires="v">
                <p:oleObj spid="_x0000_s497670"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srcRect/>
                      <a:stretch>
                        <a:fillRect/>
                      </a:stretch>
                    </p:blipFill>
                    <p:spPr bwMode="auto">
                      <a:xfrm>
                        <a:off x="2457370" y="1924581"/>
                        <a:ext cx="4167798" cy="2782887"/>
                      </a:xfrm>
                      <a:prstGeom prst="rect">
                        <a:avLst/>
                      </a:prstGeom>
                      <a:noFill/>
                      <a:ln>
                        <a:noFill/>
                      </a:ln>
                      <a:effectLst/>
                    </p:spPr>
                  </p:pic>
                </p:oleObj>
              </mc:Fallback>
            </mc:AlternateContent>
          </a:graphicData>
        </a:graphic>
      </p:graphicFrame>
      <p:sp>
        <p:nvSpPr>
          <p:cNvPr id="585737" name="Rectangle 9"/>
          <p:cNvSpPr>
            <a:spLocks noGrp="1" noChangeArrowheads="1"/>
          </p:cNvSpPr>
          <p:nvPr>
            <p:ph type="title" idx="4294967295"/>
          </p:nvPr>
        </p:nvSpPr>
        <p:spPr>
          <a:xfrm>
            <a:off x="788988" y="630238"/>
            <a:ext cx="8189912" cy="1143000"/>
          </a:xfrm>
        </p:spPr>
        <p:txBody>
          <a:bodyPr/>
          <a:lstStyle/>
          <a:p>
            <a:pPr algn="l"/>
            <a:r>
              <a:rPr lang="en-US" sz="3000" dirty="0"/>
              <a:t>A large chunk of paramagnetic material (</a:t>
            </a:r>
            <a:r>
              <a:rPr lang="en-US" sz="3000" dirty="0">
                <a:latin typeface="Symbol" charset="0"/>
                <a:sym typeface="Symbol" charset="0"/>
              </a:rPr>
              <a:t></a:t>
            </a:r>
            <a:r>
              <a:rPr lang="en-US" sz="3000" baseline="-25000" dirty="0"/>
              <a:t>m</a:t>
            </a:r>
            <a:r>
              <a:rPr lang="en-US" sz="3000" dirty="0"/>
              <a:t>&gt;0) has a uniform field B</a:t>
            </a:r>
            <a:r>
              <a:rPr lang="en-US" sz="3000" baseline="-25000" dirty="0"/>
              <a:t>0</a:t>
            </a:r>
            <a:r>
              <a:rPr lang="en-US" sz="3000" dirty="0"/>
              <a:t> throughout </a:t>
            </a:r>
            <a:r>
              <a:rPr lang="en-US" sz="3000" dirty="0" smtClean="0"/>
              <a:t>its bulk, </a:t>
            </a:r>
            <a:br>
              <a:rPr lang="en-US" sz="3000" dirty="0" smtClean="0"/>
            </a:br>
            <a:r>
              <a:rPr lang="en-US" sz="3000" dirty="0" smtClean="0"/>
              <a:t>and thus a </a:t>
            </a:r>
            <a:r>
              <a:rPr lang="en-US" sz="3000" dirty="0"/>
              <a:t>uniform </a:t>
            </a:r>
            <a:r>
              <a:rPr lang="en-US" sz="3000" dirty="0" smtClean="0"/>
              <a:t>H</a:t>
            </a:r>
            <a:r>
              <a:rPr lang="en-US" sz="3000" baseline="-25000" dirty="0" smtClean="0"/>
              <a:t>0</a:t>
            </a:r>
            <a:r>
              <a:rPr lang="en-US" sz="3000" dirty="0" smtClean="0"/>
              <a:t> = B</a:t>
            </a:r>
            <a:r>
              <a:rPr lang="en-US" sz="3000" baseline="-25000" dirty="0" smtClean="0"/>
              <a:t>0</a:t>
            </a:r>
            <a:r>
              <a:rPr lang="en-US" sz="3000" dirty="0" smtClean="0"/>
              <a:t>/</a:t>
            </a:r>
            <a:r>
              <a:rPr lang="en-US" sz="3000" dirty="0" smtClean="0">
                <a:latin typeface="Symbol" charset="2"/>
                <a:cs typeface="Symbol" charset="2"/>
              </a:rPr>
              <a:t>m</a:t>
            </a:r>
            <a:r>
              <a:rPr lang="en-US" sz="3000" dirty="0" smtClean="0"/>
              <a:t> = B</a:t>
            </a:r>
            <a:r>
              <a:rPr lang="en-US" sz="3000" baseline="-25000" dirty="0" smtClean="0"/>
              <a:t>0 </a:t>
            </a:r>
            <a:r>
              <a:rPr lang="en-US" sz="3000" dirty="0" smtClean="0"/>
              <a:t>/  </a:t>
            </a:r>
            <a:r>
              <a:rPr lang="en-US" sz="3000" dirty="0" smtClean="0">
                <a:latin typeface="Symbol" charset="2"/>
                <a:cs typeface="Symbol" charset="2"/>
              </a:rPr>
              <a:t>m</a:t>
            </a:r>
            <a:r>
              <a:rPr lang="en-US" sz="3000" baseline="-25000" dirty="0" smtClean="0">
                <a:latin typeface="Symbol" charset="2"/>
                <a:cs typeface="Symbol" charset="2"/>
              </a:rPr>
              <a:t>0</a:t>
            </a:r>
            <a:r>
              <a:rPr lang="en-US" sz="3000" dirty="0" smtClean="0">
                <a:latin typeface="Symbol" charset="2"/>
                <a:cs typeface="Symbol" charset="2"/>
              </a:rPr>
              <a:t>(1+c</a:t>
            </a:r>
            <a:r>
              <a:rPr lang="en-US" sz="3000" baseline="-25000" dirty="0" smtClean="0">
                <a:latin typeface="Arial"/>
                <a:cs typeface="Arial"/>
              </a:rPr>
              <a:t>M</a:t>
            </a:r>
            <a:r>
              <a:rPr lang="en-US" sz="3000" dirty="0" smtClean="0">
                <a:latin typeface="Symbol" charset="2"/>
                <a:cs typeface="Symbol" charset="2"/>
              </a:rPr>
              <a:t>)</a:t>
            </a:r>
            <a:r>
              <a:rPr lang="en-US" sz="3000" dirty="0" smtClean="0"/>
              <a:t> </a:t>
            </a:r>
            <a:br>
              <a:rPr lang="en-US" sz="3000" dirty="0" smtClean="0"/>
            </a:br>
            <a:r>
              <a:rPr lang="en-US" sz="3000" dirty="0" smtClean="0"/>
              <a:t>We then cut </a:t>
            </a:r>
            <a:r>
              <a:rPr lang="en-US" sz="3000" dirty="0"/>
              <a:t>out a cylindrical hole (very skinny, very tall!) </a:t>
            </a:r>
            <a:endParaRPr lang="en-US" dirty="0"/>
          </a:p>
        </p:txBody>
      </p:sp>
      <p:sp>
        <p:nvSpPr>
          <p:cNvPr id="585738" name="Text Box 10"/>
          <p:cNvSpPr txBox="1">
            <a:spLocks noChangeArrowheads="1"/>
          </p:cNvSpPr>
          <p:nvPr/>
        </p:nvSpPr>
        <p:spPr bwMode="auto">
          <a:xfrm>
            <a:off x="220140" y="4713294"/>
            <a:ext cx="8822262" cy="206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dirty="0">
                <a:solidFill>
                  <a:srgbClr val="800080"/>
                </a:solidFill>
              </a:rPr>
              <a:t>What is </a:t>
            </a:r>
            <a:r>
              <a:rPr lang="en-US" sz="3200" dirty="0" smtClean="0">
                <a:solidFill>
                  <a:srgbClr val="800080"/>
                </a:solidFill>
              </a:rPr>
              <a:t>M </a:t>
            </a:r>
            <a:r>
              <a:rPr lang="en-US" sz="3200" dirty="0">
                <a:solidFill>
                  <a:srgbClr val="800080"/>
                </a:solidFill>
              </a:rPr>
              <a:t>at the center of that hole?</a:t>
            </a:r>
          </a:p>
          <a:p>
            <a:pPr>
              <a:buFont typeface="Arial" charset="0"/>
              <a:buAutoNum type="alphaUcParenR"/>
            </a:pPr>
            <a:r>
              <a:rPr lang="en-US" sz="3200" dirty="0" smtClean="0">
                <a:latin typeface="Symbol" charset="2"/>
                <a:cs typeface="Symbol" charset="2"/>
              </a:rPr>
              <a:t>c</a:t>
            </a:r>
            <a:r>
              <a:rPr lang="en-US" sz="3200" baseline="-25000" dirty="0" smtClean="0">
                <a:latin typeface="Symbol" charset="2"/>
                <a:cs typeface="Symbol" charset="2"/>
              </a:rPr>
              <a:t>M</a:t>
            </a:r>
            <a:r>
              <a:rPr lang="en-US" sz="3200" dirty="0"/>
              <a:t>H</a:t>
            </a:r>
            <a:r>
              <a:rPr lang="en-US" sz="3200" baseline="-25000" dirty="0" smtClean="0"/>
              <a:t>0                                       </a:t>
            </a:r>
            <a:r>
              <a:rPr lang="en-US" sz="3200" dirty="0" smtClean="0"/>
              <a:t>B</a:t>
            </a:r>
            <a:r>
              <a:rPr lang="en-US" sz="3200" dirty="0"/>
              <a:t>) </a:t>
            </a:r>
            <a:r>
              <a:rPr lang="en-US" sz="3200" dirty="0" smtClean="0"/>
              <a:t>little more than </a:t>
            </a:r>
            <a:r>
              <a:rPr lang="en-US" sz="3200" dirty="0" smtClean="0">
                <a:latin typeface="Symbol" charset="2"/>
                <a:cs typeface="Symbol" charset="2"/>
              </a:rPr>
              <a:t>c</a:t>
            </a:r>
            <a:r>
              <a:rPr lang="en-US" sz="3200" baseline="-25000" dirty="0" smtClean="0">
                <a:latin typeface="Symbol" charset="2"/>
                <a:cs typeface="Symbol" charset="2"/>
              </a:rPr>
              <a:t>M</a:t>
            </a:r>
            <a:r>
              <a:rPr lang="en-US" sz="3200" dirty="0" smtClean="0"/>
              <a:t>H</a:t>
            </a:r>
            <a:r>
              <a:rPr lang="en-US" sz="3200" baseline="-25000" dirty="0" smtClean="0"/>
              <a:t>0            </a:t>
            </a:r>
          </a:p>
          <a:p>
            <a:pPr marL="0" indent="0"/>
            <a:r>
              <a:rPr lang="en-US" sz="3200" dirty="0" smtClean="0"/>
              <a:t>C</a:t>
            </a:r>
            <a:r>
              <a:rPr lang="en-US" sz="3200" dirty="0"/>
              <a:t>) </a:t>
            </a:r>
            <a:r>
              <a:rPr lang="en-US" sz="3200" dirty="0" smtClean="0"/>
              <a:t>Little less than </a:t>
            </a:r>
            <a:r>
              <a:rPr lang="en-US" sz="3200" dirty="0" smtClean="0">
                <a:latin typeface="Symbol" charset="2"/>
                <a:cs typeface="Symbol" charset="2"/>
              </a:rPr>
              <a:t>c</a:t>
            </a:r>
            <a:r>
              <a:rPr lang="en-US" sz="3200" baseline="-25000" dirty="0" smtClean="0">
                <a:latin typeface="Symbol" charset="2"/>
                <a:cs typeface="Symbol" charset="2"/>
              </a:rPr>
              <a:t>M</a:t>
            </a:r>
            <a:r>
              <a:rPr lang="en-US" sz="3200" dirty="0" smtClean="0"/>
              <a:t>H</a:t>
            </a:r>
            <a:r>
              <a:rPr lang="en-US" sz="3200" baseline="-25000" dirty="0" smtClean="0"/>
              <a:t>0</a:t>
            </a:r>
            <a:r>
              <a:rPr lang="en-US" sz="3200" dirty="0" smtClean="0"/>
              <a:t>       D</a:t>
            </a:r>
            <a:r>
              <a:rPr lang="en-US" sz="3200" dirty="0"/>
              <a:t>) </a:t>
            </a:r>
            <a:r>
              <a:rPr lang="en-US" sz="3200" dirty="0" smtClean="0"/>
              <a:t>Zero     </a:t>
            </a:r>
          </a:p>
          <a:p>
            <a:pPr marL="0" indent="0"/>
            <a:r>
              <a:rPr lang="en-US" sz="3200" dirty="0" smtClean="0"/>
              <a:t>E) ??? (it depends/not sure)</a:t>
            </a:r>
            <a:endParaRPr lang="en-US" sz="3200" dirty="0"/>
          </a:p>
        </p:txBody>
      </p:sp>
      <p:sp>
        <p:nvSpPr>
          <p:cNvPr id="585739" name="Text Box 11"/>
          <p:cNvSpPr txBox="1">
            <a:spLocks noChangeArrowheads="1"/>
          </p:cNvSpPr>
          <p:nvPr/>
        </p:nvSpPr>
        <p:spPr bwMode="auto">
          <a:xfrm>
            <a:off x="76200" y="76200"/>
            <a:ext cx="850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6.10</a:t>
            </a:r>
          </a:p>
        </p:txBody>
      </p:sp>
    </p:spTree>
    <p:extLst>
      <p:ext uri="{BB962C8B-B14F-4D97-AF65-F5344CB8AC3E}">
        <p14:creationId xmlns:p14="http://schemas.microsoft.com/office/powerpoint/2010/main" val="397448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5736" name="Object 8"/>
          <p:cNvGraphicFramePr>
            <a:graphicFrameLocks noChangeAspect="1"/>
          </p:cNvGraphicFramePr>
          <p:nvPr>
            <p:extLst>
              <p:ext uri="{D42A27DB-BD31-4B8C-83A1-F6EECF244321}">
                <p14:modId xmlns:p14="http://schemas.microsoft.com/office/powerpoint/2010/main" val="2718039018"/>
              </p:ext>
            </p:extLst>
          </p:nvPr>
        </p:nvGraphicFramePr>
        <p:xfrm>
          <a:off x="2457370" y="2026179"/>
          <a:ext cx="4167798" cy="2782887"/>
        </p:xfrm>
        <a:graphic>
          <a:graphicData uri="http://schemas.openxmlformats.org/presentationml/2006/ole">
            <mc:AlternateContent xmlns:mc="http://schemas.openxmlformats.org/markup-compatibility/2006">
              <mc:Choice xmlns:v="urn:schemas-microsoft-com:vml" Requires="v">
                <p:oleObj spid="_x0000_s498694" name="Picture" r:id="rId4" imgW="2743200" imgH="1828800" progId="Word.Picture.8">
                  <p:embed/>
                </p:oleObj>
              </mc:Choice>
              <mc:Fallback>
                <p:oleObj name="Picture" r:id="rId4" imgW="2743200" imgH="1828800" progId="Word.Picture.8">
                  <p:embed/>
                  <p:pic>
                    <p:nvPicPr>
                      <p:cNvPr id="0" name=""/>
                      <p:cNvPicPr>
                        <a:picLocks noChangeAspect="1" noChangeArrowheads="1"/>
                      </p:cNvPicPr>
                      <p:nvPr/>
                    </p:nvPicPr>
                    <p:blipFill>
                      <a:blip r:embed="rId5"/>
                      <a:srcRect/>
                      <a:stretch>
                        <a:fillRect/>
                      </a:stretch>
                    </p:blipFill>
                    <p:spPr bwMode="auto">
                      <a:xfrm>
                        <a:off x="2457370" y="2026179"/>
                        <a:ext cx="4167798" cy="2782887"/>
                      </a:xfrm>
                      <a:prstGeom prst="rect">
                        <a:avLst/>
                      </a:prstGeom>
                      <a:noFill/>
                      <a:ln>
                        <a:noFill/>
                      </a:ln>
                      <a:effectLst/>
                    </p:spPr>
                  </p:pic>
                </p:oleObj>
              </mc:Fallback>
            </mc:AlternateContent>
          </a:graphicData>
        </a:graphic>
      </p:graphicFrame>
      <p:sp>
        <p:nvSpPr>
          <p:cNvPr id="585737" name="Rectangle 9"/>
          <p:cNvSpPr>
            <a:spLocks noGrp="1" noChangeArrowheads="1"/>
          </p:cNvSpPr>
          <p:nvPr>
            <p:ph type="title" idx="4294967295"/>
          </p:nvPr>
        </p:nvSpPr>
        <p:spPr>
          <a:xfrm>
            <a:off x="788988" y="630238"/>
            <a:ext cx="8189912" cy="1143000"/>
          </a:xfrm>
        </p:spPr>
        <p:txBody>
          <a:bodyPr/>
          <a:lstStyle/>
          <a:p>
            <a:pPr algn="l"/>
            <a:r>
              <a:rPr lang="en-US" sz="3000"/>
              <a:t>A large chunk of paramagnetic material (</a:t>
            </a:r>
            <a:r>
              <a:rPr lang="en-US" sz="3000">
                <a:latin typeface="Symbol" charset="0"/>
                <a:sym typeface="Symbol" charset="0"/>
              </a:rPr>
              <a:t></a:t>
            </a:r>
            <a:r>
              <a:rPr lang="en-US" sz="3000" baseline="-25000"/>
              <a:t>m</a:t>
            </a:r>
            <a:r>
              <a:rPr lang="en-US" sz="3000"/>
              <a:t>&gt;0) has a uniform field B0 throughout its interior. </a:t>
            </a:r>
            <a:br>
              <a:rPr lang="en-US" sz="3000"/>
            </a:br>
            <a:r>
              <a:rPr lang="en-US" sz="3000"/>
              <a:t>We cut out a cylindrical hole (very skinny, very tall!) </a:t>
            </a:r>
            <a:endParaRPr lang="en-US"/>
          </a:p>
        </p:txBody>
      </p:sp>
      <p:sp>
        <p:nvSpPr>
          <p:cNvPr id="585738" name="Text Box 10"/>
          <p:cNvSpPr txBox="1">
            <a:spLocks noChangeArrowheads="1"/>
          </p:cNvSpPr>
          <p:nvPr/>
        </p:nvSpPr>
        <p:spPr bwMode="auto">
          <a:xfrm>
            <a:off x="558800" y="5018088"/>
            <a:ext cx="8275638" cy="15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rgbClr val="800080"/>
                </a:solidFill>
              </a:rPr>
              <a:t>What is B at the center of that hole?</a:t>
            </a:r>
          </a:p>
          <a:p>
            <a:pPr>
              <a:buFont typeface="Arial" charset="0"/>
              <a:buAutoNum type="alphaUcParenR"/>
            </a:pPr>
            <a:r>
              <a:rPr lang="en-US" sz="3200"/>
              <a:t>B</a:t>
            </a:r>
            <a:r>
              <a:rPr lang="en-US" sz="3200" baseline="-25000"/>
              <a:t>0      </a:t>
            </a:r>
            <a:r>
              <a:rPr lang="en-US" sz="3200"/>
              <a:t>B) more than B</a:t>
            </a:r>
            <a:r>
              <a:rPr lang="en-US" sz="3200" baseline="-25000"/>
              <a:t>0           </a:t>
            </a:r>
            <a:r>
              <a:rPr lang="en-US" sz="3200"/>
              <a:t>C) less than B</a:t>
            </a:r>
            <a:r>
              <a:rPr lang="en-US" sz="3200" baseline="-25000"/>
              <a:t>0</a:t>
            </a:r>
          </a:p>
          <a:p>
            <a:pPr>
              <a:buFont typeface="Arial" charset="0"/>
              <a:buNone/>
            </a:pPr>
            <a:r>
              <a:rPr lang="en-US" sz="3200"/>
              <a:t>D) ??</a:t>
            </a:r>
          </a:p>
        </p:txBody>
      </p:sp>
      <p:sp>
        <p:nvSpPr>
          <p:cNvPr id="585739" name="Text Box 11"/>
          <p:cNvSpPr txBox="1">
            <a:spLocks noChangeArrowheads="1"/>
          </p:cNvSpPr>
          <p:nvPr/>
        </p:nvSpPr>
        <p:spPr bwMode="auto">
          <a:xfrm>
            <a:off x="76200" y="76200"/>
            <a:ext cx="850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6.10</a:t>
            </a:r>
          </a:p>
        </p:txBody>
      </p:sp>
    </p:spTree>
    <p:extLst>
      <p:ext uri="{BB962C8B-B14F-4D97-AF65-F5344CB8AC3E}">
        <p14:creationId xmlns:p14="http://schemas.microsoft.com/office/powerpoint/2010/main" val="418607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754" name="Object 2"/>
          <p:cNvGraphicFramePr>
            <a:graphicFrameLocks noChangeAspect="1"/>
          </p:cNvGraphicFramePr>
          <p:nvPr>
            <p:extLst>
              <p:ext uri="{D42A27DB-BD31-4B8C-83A1-F6EECF244321}">
                <p14:modId xmlns:p14="http://schemas.microsoft.com/office/powerpoint/2010/main" val="3088865812"/>
              </p:ext>
            </p:extLst>
          </p:nvPr>
        </p:nvGraphicFramePr>
        <p:xfrm>
          <a:off x="3302000" y="1893886"/>
          <a:ext cx="3396721" cy="3335085"/>
        </p:xfrm>
        <a:graphic>
          <a:graphicData uri="http://schemas.openxmlformats.org/presentationml/2006/ole">
            <mc:AlternateContent xmlns:mc="http://schemas.openxmlformats.org/markup-compatibility/2006">
              <mc:Choice xmlns:v="urn:schemas-microsoft-com:vml" Requires="v">
                <p:oleObj spid="_x0000_s499718" name="Picture" r:id="rId4" imgW="2743200" imgH="2692400" progId="Word.Picture.8">
                  <p:embed/>
                </p:oleObj>
              </mc:Choice>
              <mc:Fallback>
                <p:oleObj name="Picture" r:id="rId4" imgW="2743200" imgH="2692400" progId="Word.Picture.8">
                  <p:embed/>
                  <p:pic>
                    <p:nvPicPr>
                      <p:cNvPr id="0" name=""/>
                      <p:cNvPicPr>
                        <a:picLocks noChangeAspect="1" noChangeArrowheads="1"/>
                      </p:cNvPicPr>
                      <p:nvPr/>
                    </p:nvPicPr>
                    <p:blipFill>
                      <a:blip r:embed="rId5"/>
                      <a:srcRect/>
                      <a:stretch>
                        <a:fillRect/>
                      </a:stretch>
                    </p:blipFill>
                    <p:spPr bwMode="auto">
                      <a:xfrm>
                        <a:off x="3302000" y="1893886"/>
                        <a:ext cx="3396721" cy="3335085"/>
                      </a:xfrm>
                      <a:prstGeom prst="rect">
                        <a:avLst/>
                      </a:prstGeom>
                      <a:noFill/>
                      <a:ln>
                        <a:noFill/>
                      </a:ln>
                      <a:effectLst/>
                    </p:spPr>
                  </p:pic>
                </p:oleObj>
              </mc:Fallback>
            </mc:AlternateContent>
          </a:graphicData>
        </a:graphic>
      </p:graphicFrame>
      <p:sp>
        <p:nvSpPr>
          <p:cNvPr id="586755" name="Rectangle 3"/>
          <p:cNvSpPr>
            <a:spLocks noGrp="1" noChangeArrowheads="1"/>
          </p:cNvSpPr>
          <p:nvPr>
            <p:ph type="title" idx="4294967295"/>
          </p:nvPr>
        </p:nvSpPr>
        <p:spPr>
          <a:xfrm>
            <a:off x="788988" y="630238"/>
            <a:ext cx="8189912" cy="1143000"/>
          </a:xfrm>
        </p:spPr>
        <p:txBody>
          <a:bodyPr/>
          <a:lstStyle/>
          <a:p>
            <a:pPr algn="l"/>
            <a:r>
              <a:rPr lang="en-US" sz="3000"/>
              <a:t>A large chunk of paramagnetic material (</a:t>
            </a:r>
            <a:r>
              <a:rPr lang="en-US" sz="3000">
                <a:latin typeface="Symbol" charset="0"/>
                <a:sym typeface="Symbol" charset="0"/>
              </a:rPr>
              <a:t></a:t>
            </a:r>
            <a:r>
              <a:rPr lang="en-US" sz="3000" baseline="-25000"/>
              <a:t>m</a:t>
            </a:r>
            <a:r>
              <a:rPr lang="en-US" sz="3000"/>
              <a:t>&gt;0) has a uniform field B0 throughout its interior. </a:t>
            </a:r>
            <a:br>
              <a:rPr lang="en-US" sz="3000"/>
            </a:br>
            <a:r>
              <a:rPr lang="en-US" sz="3000"/>
              <a:t>We cut out a wafer-like hole (very wide, very short!) </a:t>
            </a:r>
            <a:endParaRPr lang="en-US"/>
          </a:p>
        </p:txBody>
      </p:sp>
      <p:sp>
        <p:nvSpPr>
          <p:cNvPr id="586756" name="Text Box 4"/>
          <p:cNvSpPr txBox="1">
            <a:spLocks noChangeArrowheads="1"/>
          </p:cNvSpPr>
          <p:nvPr/>
        </p:nvSpPr>
        <p:spPr bwMode="auto">
          <a:xfrm>
            <a:off x="517525" y="4935538"/>
            <a:ext cx="7605713" cy="15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rgbClr val="800080"/>
                </a:solidFill>
              </a:rPr>
              <a:t>What is B at the center of that hole?</a:t>
            </a:r>
          </a:p>
          <a:p>
            <a:pPr>
              <a:buFont typeface="Arial" charset="0"/>
              <a:buAutoNum type="alphaUcParenR"/>
            </a:pPr>
            <a:r>
              <a:rPr lang="en-US" sz="3200"/>
              <a:t>B</a:t>
            </a:r>
            <a:r>
              <a:rPr lang="en-US" sz="3200" baseline="-25000"/>
              <a:t>0      </a:t>
            </a:r>
            <a:r>
              <a:rPr lang="en-US" sz="3200"/>
              <a:t>B) more than B</a:t>
            </a:r>
            <a:r>
              <a:rPr lang="en-US" sz="3200" baseline="-25000"/>
              <a:t>0       </a:t>
            </a:r>
            <a:r>
              <a:rPr lang="en-US" sz="3200"/>
              <a:t>C) less than B</a:t>
            </a:r>
            <a:r>
              <a:rPr lang="en-US" sz="3200" baseline="-25000"/>
              <a:t>0</a:t>
            </a:r>
          </a:p>
          <a:p>
            <a:pPr>
              <a:buFont typeface="Arial" charset="0"/>
              <a:buNone/>
            </a:pPr>
            <a:r>
              <a:rPr lang="en-US" sz="3200"/>
              <a:t>D) ??</a:t>
            </a:r>
          </a:p>
        </p:txBody>
      </p:sp>
      <p:sp>
        <p:nvSpPr>
          <p:cNvPr id="586757" name="Text Box 5"/>
          <p:cNvSpPr txBox="1">
            <a:spLocks noChangeArrowheads="1"/>
          </p:cNvSpPr>
          <p:nvPr/>
        </p:nvSpPr>
        <p:spPr bwMode="auto">
          <a:xfrm>
            <a:off x="61913" y="82550"/>
            <a:ext cx="8509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6.10b</a:t>
            </a:r>
          </a:p>
        </p:txBody>
      </p:sp>
    </p:spTree>
    <p:extLst>
      <p:ext uri="{BB962C8B-B14F-4D97-AF65-F5344CB8AC3E}">
        <p14:creationId xmlns:p14="http://schemas.microsoft.com/office/powerpoint/2010/main" val="3748360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p:cNvSpPr>
            <a:spLocks noGrp="1"/>
          </p:cNvSpPr>
          <p:nvPr>
            <p:ph type="title" idx="4294967295"/>
          </p:nvPr>
        </p:nvSpPr>
        <p:spPr>
          <a:xfrm>
            <a:off x="1143000" y="838200"/>
            <a:ext cx="7848600" cy="1143000"/>
          </a:xfrm>
        </p:spPr>
        <p:txBody>
          <a:bodyPr/>
          <a:lstStyle/>
          <a:p>
            <a:pPr algn="l"/>
            <a:r>
              <a:rPr lang="en-US" sz="3200" dirty="0">
                <a:solidFill>
                  <a:schemeClr val="tx1"/>
                </a:solidFill>
                <a:latin typeface="Calibri" charset="0"/>
              </a:rPr>
              <a:t>A very long aluminum (paramagnetic!) rod carries a uniformly distributed current I along the +z direction. We know </a:t>
            </a:r>
            <a:r>
              <a:rPr lang="en-US" sz="3200" b="1" dirty="0">
                <a:solidFill>
                  <a:schemeClr val="tx1"/>
                </a:solidFill>
                <a:latin typeface="Calibri" charset="0"/>
              </a:rPr>
              <a:t>B</a:t>
            </a:r>
            <a:r>
              <a:rPr lang="en-US" sz="3200" dirty="0">
                <a:solidFill>
                  <a:schemeClr val="tx1"/>
                </a:solidFill>
                <a:latin typeface="Calibri" charset="0"/>
              </a:rPr>
              <a:t> will be CCW as viewed from above. (Right?)</a:t>
            </a:r>
            <a:r>
              <a:rPr lang="en-US" sz="3200" dirty="0">
                <a:solidFill>
                  <a:srgbClr val="660066"/>
                </a:solidFill>
                <a:latin typeface="Calibri" charset="0"/>
              </a:rPr>
              <a:t/>
            </a:r>
            <a:br>
              <a:rPr lang="en-US" sz="3200" dirty="0">
                <a:solidFill>
                  <a:srgbClr val="660066"/>
                </a:solidFill>
                <a:latin typeface="Calibri" charset="0"/>
              </a:rPr>
            </a:br>
            <a:r>
              <a:rPr lang="en-US" sz="3200" dirty="0">
                <a:solidFill>
                  <a:srgbClr val="660066"/>
                </a:solidFill>
                <a:latin typeface="Calibri" charset="0"/>
              </a:rPr>
              <a:t> What about </a:t>
            </a:r>
            <a:r>
              <a:rPr lang="en-US" sz="3200" b="1" dirty="0">
                <a:solidFill>
                  <a:srgbClr val="660066"/>
                </a:solidFill>
                <a:latin typeface="Calibri" charset="0"/>
              </a:rPr>
              <a:t>H </a:t>
            </a:r>
            <a:r>
              <a:rPr lang="en-US" sz="3200" dirty="0">
                <a:solidFill>
                  <a:srgbClr val="660066"/>
                </a:solidFill>
                <a:latin typeface="Calibri" charset="0"/>
              </a:rPr>
              <a:t>and </a:t>
            </a:r>
            <a:r>
              <a:rPr lang="en-US" sz="3200" b="1" dirty="0">
                <a:solidFill>
                  <a:srgbClr val="660066"/>
                </a:solidFill>
                <a:latin typeface="Calibri" charset="0"/>
              </a:rPr>
              <a:t>M </a:t>
            </a:r>
            <a:r>
              <a:rPr lang="en-US" sz="3200" dirty="0">
                <a:solidFill>
                  <a:srgbClr val="660066"/>
                </a:solidFill>
                <a:latin typeface="Calibri" charset="0"/>
              </a:rPr>
              <a:t>inside the cylinder?</a:t>
            </a:r>
            <a:endParaRPr lang="en-US" dirty="0">
              <a:solidFill>
                <a:srgbClr val="660066"/>
              </a:solidFill>
              <a:latin typeface="Calibri" charset="0"/>
            </a:endParaRPr>
          </a:p>
        </p:txBody>
      </p:sp>
      <p:graphicFrame>
        <p:nvGraphicFramePr>
          <p:cNvPr id="86018" name="Object 1024"/>
          <p:cNvGraphicFramePr>
            <a:graphicFrameLocks noChangeAspect="1"/>
          </p:cNvGraphicFramePr>
          <p:nvPr/>
        </p:nvGraphicFramePr>
        <p:xfrm>
          <a:off x="5486400" y="2817813"/>
          <a:ext cx="2743200" cy="3481387"/>
        </p:xfrm>
        <a:graphic>
          <a:graphicData uri="http://schemas.openxmlformats.org/presentationml/2006/ole">
            <mc:AlternateContent xmlns:mc="http://schemas.openxmlformats.org/markup-compatibility/2006">
              <mc:Choice xmlns:v="urn:schemas-microsoft-com:vml" Requires="v">
                <p:oleObj spid="_x0000_s487430"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9698"/>
                      <a:stretch>
                        <a:fillRect/>
                      </a:stretch>
                    </p:blipFill>
                    <p:spPr bwMode="auto">
                      <a:xfrm>
                        <a:off x="5486400" y="2817813"/>
                        <a:ext cx="2743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6019" name="Text Box 1031"/>
          <p:cNvSpPr txBox="1">
            <a:spLocks noChangeArrowheads="1"/>
          </p:cNvSpPr>
          <p:nvPr/>
        </p:nvSpPr>
        <p:spPr bwMode="auto">
          <a:xfrm>
            <a:off x="228600" y="3384550"/>
            <a:ext cx="58070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lphaUcParenR"/>
            </a:pPr>
            <a:r>
              <a:rPr lang="en-US" sz="3200"/>
              <a:t> Both are CCW</a:t>
            </a:r>
          </a:p>
          <a:p>
            <a:pPr eaLnBrk="1" hangingPunct="1">
              <a:buFont typeface="Arial" charset="0"/>
              <a:buNone/>
            </a:pPr>
            <a:r>
              <a:rPr lang="en-US" sz="3200"/>
              <a:t>B) Both are CW</a:t>
            </a:r>
          </a:p>
          <a:p>
            <a:pPr eaLnBrk="1" hangingPunct="1">
              <a:buFont typeface="Arial" charset="0"/>
              <a:buNone/>
            </a:pPr>
            <a:r>
              <a:rPr lang="en-US" sz="3200"/>
              <a:t>C) </a:t>
            </a:r>
            <a:r>
              <a:rPr lang="en-US" sz="3200" b="1"/>
              <a:t>H</a:t>
            </a:r>
            <a:r>
              <a:rPr lang="en-US" sz="3200"/>
              <a:t> is CCW, but </a:t>
            </a:r>
            <a:r>
              <a:rPr lang="en-US" sz="3200" b="1"/>
              <a:t>M</a:t>
            </a:r>
            <a:r>
              <a:rPr lang="en-US" sz="3200"/>
              <a:t> is CW</a:t>
            </a:r>
          </a:p>
          <a:p>
            <a:pPr eaLnBrk="1" hangingPunct="1">
              <a:buFont typeface="Arial" charset="0"/>
              <a:buNone/>
            </a:pPr>
            <a:r>
              <a:rPr lang="en-US" sz="3200"/>
              <a:t>D) </a:t>
            </a:r>
            <a:r>
              <a:rPr lang="en-US" sz="3200" b="1"/>
              <a:t>H</a:t>
            </a:r>
            <a:r>
              <a:rPr lang="en-US" sz="3200"/>
              <a:t> is CW, </a:t>
            </a:r>
            <a:r>
              <a:rPr lang="en-US" sz="3200" b="1"/>
              <a:t>M </a:t>
            </a:r>
            <a:r>
              <a:rPr lang="en-US" sz="3200"/>
              <a:t>is CCW</a:t>
            </a:r>
          </a:p>
          <a:p>
            <a:pPr eaLnBrk="1" hangingPunct="1">
              <a:buFont typeface="Arial" charset="0"/>
              <a:buNone/>
            </a:pPr>
            <a:r>
              <a:rPr lang="en-US" sz="3200"/>
              <a:t>E) ???</a:t>
            </a:r>
          </a:p>
          <a:p>
            <a:pPr eaLnBrk="1" hangingPunct="1">
              <a:buFont typeface="Arial" charset="0"/>
              <a:buNone/>
            </a:pPr>
            <a:endParaRPr lang="en-US" sz="3200" b="1"/>
          </a:p>
        </p:txBody>
      </p:sp>
      <p:sp>
        <p:nvSpPr>
          <p:cNvPr id="86020" name="Text Box 1032"/>
          <p:cNvSpPr txBox="1">
            <a:spLocks noChangeArrowheads="1"/>
          </p:cNvSpPr>
          <p:nvPr/>
        </p:nvSpPr>
        <p:spPr bwMode="auto">
          <a:xfrm>
            <a:off x="139700" y="15240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6.8</a:t>
            </a:r>
          </a:p>
        </p:txBody>
      </p:sp>
    </p:spTree>
    <p:extLst>
      <p:ext uri="{BB962C8B-B14F-4D97-AF65-F5344CB8AC3E}">
        <p14:creationId xmlns:p14="http://schemas.microsoft.com/office/powerpoint/2010/main" val="319386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xfrm>
            <a:off x="1123950" y="352425"/>
            <a:ext cx="7772400" cy="1143000"/>
          </a:xfrm>
        </p:spPr>
        <p:txBody>
          <a:bodyPr/>
          <a:lstStyle/>
          <a:p>
            <a:pPr algn="l"/>
            <a:r>
              <a:rPr lang="en-US"/>
              <a:t>A sphere (with a spherical cavity inside it) is made of a material with </a:t>
            </a:r>
            <a:r>
              <a:rPr lang="en-US" i="1"/>
              <a:t>very</a:t>
            </a:r>
            <a:r>
              <a:rPr lang="en-US"/>
              <a:t> large positive </a:t>
            </a:r>
            <a:r>
              <a:rPr lang="en-US">
                <a:latin typeface="Symbol" charset="0"/>
                <a:sym typeface="Symbol" charset="0"/>
              </a:rPr>
              <a:t></a:t>
            </a:r>
            <a:r>
              <a:rPr lang="en-US" baseline="-25000"/>
              <a:t>m. </a:t>
            </a:r>
            <a:br>
              <a:rPr lang="en-US" baseline="-25000"/>
            </a:br>
            <a:r>
              <a:rPr lang="en-US"/>
              <a:t>It is placed in a region of uniform B field. </a:t>
            </a:r>
            <a:br>
              <a:rPr lang="en-US"/>
            </a:br>
            <a:r>
              <a:rPr lang="en-US">
                <a:solidFill>
                  <a:srgbClr val="800080"/>
                </a:solidFill>
              </a:rPr>
              <a:t>Which figure best shows the resulting B field lines?</a:t>
            </a:r>
          </a:p>
        </p:txBody>
      </p:sp>
      <p:graphicFrame>
        <p:nvGraphicFramePr>
          <p:cNvPr id="594948" name="Object 4"/>
          <p:cNvGraphicFramePr>
            <a:graphicFrameLocks noChangeAspect="1"/>
          </p:cNvGraphicFramePr>
          <p:nvPr>
            <p:extLst>
              <p:ext uri="{D42A27DB-BD31-4B8C-83A1-F6EECF244321}">
                <p14:modId xmlns:p14="http://schemas.microsoft.com/office/powerpoint/2010/main" val="4186763225"/>
              </p:ext>
            </p:extLst>
          </p:nvPr>
        </p:nvGraphicFramePr>
        <p:xfrm>
          <a:off x="5392762" y="1883628"/>
          <a:ext cx="3002583" cy="2284082"/>
        </p:xfrm>
        <a:graphic>
          <a:graphicData uri="http://schemas.openxmlformats.org/presentationml/2006/ole">
            <mc:AlternateContent xmlns:mc="http://schemas.openxmlformats.org/markup-compatibility/2006">
              <mc:Choice xmlns:v="urn:schemas-microsoft-com:vml" Requires="v">
                <p:oleObj spid="_x0000_s500751" name="Picture" r:id="rId4" imgW="9486900" imgH="5600700" progId="Word.Picture.8">
                  <p:embed/>
                </p:oleObj>
              </mc:Choice>
              <mc:Fallback>
                <p:oleObj name="Picture" r:id="rId4" imgW="9486900" imgH="5600700" progId="Word.Picture.8">
                  <p:embed/>
                  <p:pic>
                    <p:nvPicPr>
                      <p:cNvPr id="0" name=""/>
                      <p:cNvPicPr>
                        <a:picLocks noChangeAspect="1" noChangeArrowheads="1"/>
                      </p:cNvPicPr>
                      <p:nvPr/>
                    </p:nvPicPr>
                    <p:blipFill>
                      <a:blip r:embed="rId5"/>
                      <a:srcRect l="12387" t="13869" r="28151" b="9428"/>
                      <a:stretch>
                        <a:fillRect/>
                      </a:stretch>
                    </p:blipFill>
                    <p:spPr bwMode="auto">
                      <a:xfrm>
                        <a:off x="5392762" y="1883628"/>
                        <a:ext cx="3002583" cy="2284082"/>
                      </a:xfrm>
                      <a:prstGeom prst="rect">
                        <a:avLst/>
                      </a:prstGeom>
                      <a:noFill/>
                      <a:ln>
                        <a:noFill/>
                      </a:ln>
                      <a:effectLst/>
                    </p:spPr>
                  </p:pic>
                </p:oleObj>
              </mc:Fallback>
            </mc:AlternateContent>
          </a:graphicData>
        </a:graphic>
      </p:graphicFrame>
      <p:graphicFrame>
        <p:nvGraphicFramePr>
          <p:cNvPr id="594949" name="Object 5"/>
          <p:cNvGraphicFramePr>
            <a:graphicFrameLocks noChangeAspect="1"/>
          </p:cNvGraphicFramePr>
          <p:nvPr>
            <p:extLst>
              <p:ext uri="{D42A27DB-BD31-4B8C-83A1-F6EECF244321}">
                <p14:modId xmlns:p14="http://schemas.microsoft.com/office/powerpoint/2010/main" val="3910142470"/>
              </p:ext>
            </p:extLst>
          </p:nvPr>
        </p:nvGraphicFramePr>
        <p:xfrm>
          <a:off x="1305132" y="4049383"/>
          <a:ext cx="3237357" cy="2430054"/>
        </p:xfrm>
        <a:graphic>
          <a:graphicData uri="http://schemas.openxmlformats.org/presentationml/2006/ole">
            <mc:AlternateContent xmlns:mc="http://schemas.openxmlformats.org/markup-compatibility/2006">
              <mc:Choice xmlns:v="urn:schemas-microsoft-com:vml" Requires="v">
                <p:oleObj spid="_x0000_s500752" name="Picture" r:id="rId6" imgW="9486900" imgH="5600700" progId="Word.Picture.8">
                  <p:embed/>
                </p:oleObj>
              </mc:Choice>
              <mc:Fallback>
                <p:oleObj name="Picture" r:id="rId6" imgW="9486900" imgH="5600700" progId="Word.Picture.8">
                  <p:embed/>
                  <p:pic>
                    <p:nvPicPr>
                      <p:cNvPr id="0" name=""/>
                      <p:cNvPicPr>
                        <a:picLocks noChangeAspect="1" noChangeArrowheads="1"/>
                      </p:cNvPicPr>
                      <p:nvPr/>
                    </p:nvPicPr>
                    <p:blipFill>
                      <a:blip r:embed="rId7"/>
                      <a:srcRect l="12387" t="13869" r="28151" b="10463"/>
                      <a:stretch>
                        <a:fillRect/>
                      </a:stretch>
                    </p:blipFill>
                    <p:spPr bwMode="auto">
                      <a:xfrm>
                        <a:off x="1305132" y="4049383"/>
                        <a:ext cx="3237357" cy="2430054"/>
                      </a:xfrm>
                      <a:prstGeom prst="rect">
                        <a:avLst/>
                      </a:prstGeom>
                      <a:noFill/>
                      <a:ln>
                        <a:noFill/>
                      </a:ln>
                      <a:effectLst/>
                    </p:spPr>
                  </p:pic>
                </p:oleObj>
              </mc:Fallback>
            </mc:AlternateContent>
          </a:graphicData>
        </a:graphic>
      </p:graphicFrame>
      <p:sp>
        <p:nvSpPr>
          <p:cNvPr id="594951" name="Text Box 7"/>
          <p:cNvSpPr txBox="1">
            <a:spLocks noChangeArrowheads="1"/>
          </p:cNvSpPr>
          <p:nvPr/>
        </p:nvSpPr>
        <p:spPr bwMode="auto">
          <a:xfrm>
            <a:off x="1243013" y="6348948"/>
            <a:ext cx="64865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E) None of these can be even remotely correct</a:t>
            </a:r>
          </a:p>
        </p:txBody>
      </p:sp>
      <p:graphicFrame>
        <p:nvGraphicFramePr>
          <p:cNvPr id="594952" name="Object 8"/>
          <p:cNvGraphicFramePr>
            <a:graphicFrameLocks noChangeAspect="1"/>
          </p:cNvGraphicFramePr>
          <p:nvPr>
            <p:extLst>
              <p:ext uri="{D42A27DB-BD31-4B8C-83A1-F6EECF244321}">
                <p14:modId xmlns:p14="http://schemas.microsoft.com/office/powerpoint/2010/main" val="2332131031"/>
              </p:ext>
            </p:extLst>
          </p:nvPr>
        </p:nvGraphicFramePr>
        <p:xfrm>
          <a:off x="5707091" y="4060142"/>
          <a:ext cx="2547542" cy="2316531"/>
        </p:xfrm>
        <a:graphic>
          <a:graphicData uri="http://schemas.openxmlformats.org/presentationml/2006/ole">
            <mc:AlternateContent xmlns:mc="http://schemas.openxmlformats.org/markup-compatibility/2006">
              <mc:Choice xmlns:v="urn:schemas-microsoft-com:vml" Requires="v">
                <p:oleObj spid="_x0000_s500753" name="Picture" r:id="rId8" imgW="9486900" imgH="5600700" progId="Word.Picture.8">
                  <p:embed/>
                </p:oleObj>
              </mc:Choice>
              <mc:Fallback>
                <p:oleObj name="Picture" r:id="rId8" imgW="9486900" imgH="5600700" progId="Word.Picture.8">
                  <p:embed/>
                  <p:pic>
                    <p:nvPicPr>
                      <p:cNvPr id="0" name=""/>
                      <p:cNvPicPr>
                        <a:picLocks noChangeAspect="1" noChangeArrowheads="1"/>
                      </p:cNvPicPr>
                      <p:nvPr/>
                    </p:nvPicPr>
                    <p:blipFill>
                      <a:blip r:embed="rId9"/>
                      <a:srcRect l="12387" t="9993" r="28151" b="1703"/>
                      <a:stretch>
                        <a:fillRect/>
                      </a:stretch>
                    </p:blipFill>
                    <p:spPr bwMode="auto">
                      <a:xfrm>
                        <a:off x="5707091" y="4060142"/>
                        <a:ext cx="2547542" cy="2316531"/>
                      </a:xfrm>
                      <a:prstGeom prst="rect">
                        <a:avLst/>
                      </a:prstGeom>
                      <a:noFill/>
                      <a:ln>
                        <a:noFill/>
                      </a:ln>
                      <a:effectLst/>
                    </p:spPr>
                  </p:pic>
                </p:oleObj>
              </mc:Fallback>
            </mc:AlternateContent>
          </a:graphicData>
        </a:graphic>
      </p:graphicFrame>
      <p:graphicFrame>
        <p:nvGraphicFramePr>
          <p:cNvPr id="594953" name="Object 9"/>
          <p:cNvGraphicFramePr>
            <a:graphicFrameLocks noChangeAspect="1"/>
          </p:cNvGraphicFramePr>
          <p:nvPr>
            <p:extLst>
              <p:ext uri="{D42A27DB-BD31-4B8C-83A1-F6EECF244321}">
                <p14:modId xmlns:p14="http://schemas.microsoft.com/office/powerpoint/2010/main" val="2792168479"/>
              </p:ext>
            </p:extLst>
          </p:nvPr>
        </p:nvGraphicFramePr>
        <p:xfrm>
          <a:off x="1314733" y="1959489"/>
          <a:ext cx="2959168" cy="2208221"/>
        </p:xfrm>
        <a:graphic>
          <a:graphicData uri="http://schemas.openxmlformats.org/presentationml/2006/ole">
            <mc:AlternateContent xmlns:mc="http://schemas.openxmlformats.org/markup-compatibility/2006">
              <mc:Choice xmlns:v="urn:schemas-microsoft-com:vml" Requires="v">
                <p:oleObj spid="_x0000_s500754" name="Picture" r:id="rId10" imgW="9486900" imgH="5600700" progId="Word.Picture.8">
                  <p:embed/>
                </p:oleObj>
              </mc:Choice>
              <mc:Fallback>
                <p:oleObj name="Picture" r:id="rId10" imgW="9486900" imgH="5600700" progId="Word.Picture.8">
                  <p:embed/>
                  <p:pic>
                    <p:nvPicPr>
                      <p:cNvPr id="0" name=""/>
                      <p:cNvPicPr>
                        <a:picLocks noChangeAspect="1" noChangeArrowheads="1"/>
                      </p:cNvPicPr>
                      <p:nvPr/>
                    </p:nvPicPr>
                    <p:blipFill>
                      <a:blip r:embed="rId11"/>
                      <a:srcRect l="12387" t="13869" r="28151" b="10828"/>
                      <a:stretch>
                        <a:fillRect/>
                      </a:stretch>
                    </p:blipFill>
                    <p:spPr bwMode="auto">
                      <a:xfrm>
                        <a:off x="1314733" y="1959489"/>
                        <a:ext cx="2959168" cy="220822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0741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1265238" y="820738"/>
            <a:ext cx="7772400" cy="1143000"/>
          </a:xfrm>
        </p:spPr>
        <p:txBody>
          <a:bodyPr/>
          <a:lstStyle/>
          <a:p>
            <a:pPr algn="l"/>
            <a:r>
              <a:rPr lang="en-US"/>
              <a:t>Mu-metal (75% nickel, 15% iron, plus copper and molybdenum) acts as a </a:t>
            </a:r>
            <a:r>
              <a:rPr lang="en-US" i="1"/>
              <a:t>sort</a:t>
            </a:r>
            <a:r>
              <a:rPr lang="en-US"/>
              <a:t> of </a:t>
            </a:r>
            <a:r>
              <a:rPr lang="ja-JP" altLang="en-US"/>
              <a:t>“</a:t>
            </a:r>
            <a:r>
              <a:rPr lang="en-US"/>
              <a:t>magnetic shield</a:t>
            </a:r>
            <a:r>
              <a:rPr lang="ja-JP" altLang="en-US"/>
              <a:t>”</a:t>
            </a:r>
            <a:r>
              <a:rPr lang="en-US"/>
              <a:t>...</a:t>
            </a:r>
            <a:br>
              <a:rPr lang="en-US"/>
            </a:br>
            <a:r>
              <a:rPr lang="en-US">
                <a:solidFill>
                  <a:srgbClr val="800080"/>
                </a:solidFill>
              </a:rPr>
              <a:t>(there is no perfect </a:t>
            </a:r>
            <a:r>
              <a:rPr lang="ja-JP" altLang="en-US">
                <a:solidFill>
                  <a:srgbClr val="800080"/>
                </a:solidFill>
              </a:rPr>
              <a:t>“</a:t>
            </a:r>
            <a:r>
              <a:rPr lang="en-US">
                <a:solidFill>
                  <a:srgbClr val="800080"/>
                </a:solidFill>
              </a:rPr>
              <a:t>Faraday cage</a:t>
            </a:r>
            <a:r>
              <a:rPr lang="ja-JP" altLang="en-US">
                <a:solidFill>
                  <a:srgbClr val="800080"/>
                </a:solidFill>
              </a:rPr>
              <a:t>”</a:t>
            </a:r>
            <a:r>
              <a:rPr lang="en-US">
                <a:solidFill>
                  <a:srgbClr val="800080"/>
                </a:solidFill>
              </a:rPr>
              <a:t> effect for magnetism - why not)</a:t>
            </a:r>
            <a:endParaRPr lang="en-US"/>
          </a:p>
        </p:txBody>
      </p:sp>
      <p:graphicFrame>
        <p:nvGraphicFramePr>
          <p:cNvPr id="598023" name="Object 7"/>
          <p:cNvGraphicFramePr>
            <a:graphicFrameLocks noChangeAspect="1"/>
          </p:cNvGraphicFramePr>
          <p:nvPr>
            <p:extLst>
              <p:ext uri="{D42A27DB-BD31-4B8C-83A1-F6EECF244321}">
                <p14:modId xmlns:p14="http://schemas.microsoft.com/office/powerpoint/2010/main" val="3705773272"/>
              </p:ext>
            </p:extLst>
          </p:nvPr>
        </p:nvGraphicFramePr>
        <p:xfrm>
          <a:off x="2344413" y="2472266"/>
          <a:ext cx="5163650" cy="3860799"/>
        </p:xfrm>
        <a:graphic>
          <a:graphicData uri="http://schemas.openxmlformats.org/presentationml/2006/ole">
            <mc:AlternateContent xmlns:mc="http://schemas.openxmlformats.org/markup-compatibility/2006">
              <mc:Choice xmlns:v="urn:schemas-microsoft-com:vml" Requires="v">
                <p:oleObj spid="_x0000_s501766" name="Picture" r:id="rId4" imgW="9486900" imgH="5600700" progId="Word.Picture.8">
                  <p:embed/>
                </p:oleObj>
              </mc:Choice>
              <mc:Fallback>
                <p:oleObj name="Picture" r:id="rId4" imgW="9486900" imgH="5600700" progId="Word.Picture.8">
                  <p:embed/>
                  <p:pic>
                    <p:nvPicPr>
                      <p:cNvPr id="0" name=""/>
                      <p:cNvPicPr>
                        <a:picLocks noChangeAspect="1" noChangeArrowheads="1"/>
                      </p:cNvPicPr>
                      <p:nvPr/>
                    </p:nvPicPr>
                    <p:blipFill>
                      <a:blip r:embed="rId5"/>
                      <a:srcRect l="12387" t="13869" r="28151" b="10828"/>
                      <a:stretch>
                        <a:fillRect/>
                      </a:stretch>
                    </p:blipFill>
                    <p:spPr bwMode="auto">
                      <a:xfrm>
                        <a:off x="2344413" y="2472266"/>
                        <a:ext cx="5163650" cy="386079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748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idx="4294967295"/>
          </p:nvPr>
        </p:nvSpPr>
        <p:spPr/>
        <p:txBody>
          <a:bodyPr/>
          <a:lstStyle/>
          <a:p>
            <a:pPr algn="l"/>
            <a:r>
              <a:rPr lang="en-US" sz="2800"/>
              <a:t>A superconducting ring sits above a strong permanent magnet (N side up). If you drop the ring, </a:t>
            </a:r>
            <a:r>
              <a:rPr lang="en-US" sz="2800">
                <a:solidFill>
                  <a:srgbClr val="800080"/>
                </a:solidFill>
              </a:rPr>
              <a:t>which way will current flow (as viewed from above), and what kind of force will the ring feel?</a:t>
            </a:r>
            <a:r>
              <a:rPr lang="en-US" sz="2800"/>
              <a:t> </a:t>
            </a:r>
            <a:endParaRPr lang="en-US"/>
          </a:p>
        </p:txBody>
      </p:sp>
      <p:sp>
        <p:nvSpPr>
          <p:cNvPr id="596995" name="Text Box 3"/>
          <p:cNvSpPr txBox="1">
            <a:spLocks noChangeArrowheads="1"/>
          </p:cNvSpPr>
          <p:nvPr/>
        </p:nvSpPr>
        <p:spPr bwMode="auto">
          <a:xfrm>
            <a:off x="693738" y="1995488"/>
            <a:ext cx="7050087"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r>
              <a:rPr lang="en-US" sz="3200"/>
              <a:t>A) CW/repulsive</a:t>
            </a:r>
          </a:p>
          <a:p>
            <a:pPr>
              <a:buFont typeface="Arial" charset="0"/>
              <a:buNone/>
            </a:pPr>
            <a:r>
              <a:rPr lang="en-US" sz="3200"/>
              <a:t>B) CW/attractive</a:t>
            </a:r>
          </a:p>
          <a:p>
            <a:pPr>
              <a:buFont typeface="Arial" charset="0"/>
              <a:buNone/>
            </a:pPr>
            <a:r>
              <a:rPr lang="en-US" sz="3200"/>
              <a:t>C) CCW/repulsive</a:t>
            </a:r>
          </a:p>
          <a:p>
            <a:pPr>
              <a:buFont typeface="Arial" charset="0"/>
              <a:buNone/>
            </a:pPr>
            <a:r>
              <a:rPr lang="en-US" sz="3200"/>
              <a:t>D) CCW/attractive</a:t>
            </a:r>
          </a:p>
          <a:p>
            <a:pPr>
              <a:buFont typeface="Arial" charset="0"/>
              <a:buNone/>
            </a:pPr>
            <a:r>
              <a:rPr lang="en-US" sz="3200"/>
              <a:t>E) No net current will flow/no net force</a:t>
            </a:r>
            <a:endParaRPr lang="en-US"/>
          </a:p>
        </p:txBody>
      </p:sp>
      <p:sp>
        <p:nvSpPr>
          <p:cNvPr id="596996" name="Text Box 4"/>
          <p:cNvSpPr txBox="1">
            <a:spLocks noChangeArrowheads="1"/>
          </p:cNvSpPr>
          <p:nvPr/>
        </p:nvSpPr>
        <p:spPr bwMode="auto">
          <a:xfrm>
            <a:off x="123825" y="4762500"/>
            <a:ext cx="880745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To think about/discuss: </a:t>
            </a:r>
          </a:p>
          <a:p>
            <a:r>
              <a:rPr lang="en-US"/>
              <a:t>Remember  Lenz</a:t>
            </a:r>
            <a:r>
              <a:rPr lang="ja-JP" altLang="en-US"/>
              <a:t>’</a:t>
            </a:r>
            <a:r>
              <a:rPr lang="en-US"/>
              <a:t> law? What does it say about this situation? </a:t>
            </a:r>
          </a:p>
          <a:p>
            <a:r>
              <a:rPr lang="en-US"/>
              <a:t>What will the resulting </a:t>
            </a:r>
            <a:r>
              <a:rPr lang="en-US" i="1"/>
              <a:t>motion</a:t>
            </a:r>
            <a:r>
              <a:rPr lang="en-US"/>
              <a:t> of the ring look like?</a:t>
            </a:r>
          </a:p>
          <a:p>
            <a:r>
              <a:rPr lang="en-US"/>
              <a:t>What if you dropped a magnet onto the ring, instead of dropping the ring onto the magnet? </a:t>
            </a:r>
          </a:p>
        </p:txBody>
      </p:sp>
    </p:spTree>
    <p:extLst>
      <p:ext uri="{BB962C8B-B14F-4D97-AF65-F5344CB8AC3E}">
        <p14:creationId xmlns:p14="http://schemas.microsoft.com/office/powerpoint/2010/main" val="272754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idx="4294967295"/>
          </p:nvPr>
        </p:nvSpPr>
        <p:spPr>
          <a:xfrm>
            <a:off x="892175" y="444500"/>
            <a:ext cx="7772400" cy="1143000"/>
          </a:xfrm>
        </p:spPr>
        <p:txBody>
          <a:bodyPr/>
          <a:lstStyle/>
          <a:p>
            <a:pPr algn="l"/>
            <a:r>
              <a:rPr lang="en-US" sz="2800" dirty="0"/>
              <a:t>A superconducting ring sits above a strong permanent magnet (N side up). If you drop the ring, </a:t>
            </a:r>
            <a:r>
              <a:rPr lang="en-US" sz="2800" dirty="0">
                <a:solidFill>
                  <a:srgbClr val="800080"/>
                </a:solidFill>
              </a:rPr>
              <a:t>which way will current flow (as viewed from above), and what kind of force will the ring feel?</a:t>
            </a:r>
            <a:r>
              <a:rPr lang="en-US" sz="2800" dirty="0"/>
              <a:t> </a:t>
            </a:r>
            <a:endParaRPr lang="en-US" dirty="0"/>
          </a:p>
        </p:txBody>
      </p:sp>
      <p:sp>
        <p:nvSpPr>
          <p:cNvPr id="604163" name="Text Box 3"/>
          <p:cNvSpPr txBox="1">
            <a:spLocks noChangeArrowheads="1"/>
          </p:cNvSpPr>
          <p:nvPr/>
        </p:nvSpPr>
        <p:spPr bwMode="auto">
          <a:xfrm>
            <a:off x="693738" y="1995488"/>
            <a:ext cx="7050087"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None/>
            </a:pPr>
            <a:r>
              <a:rPr lang="en-US" sz="3200" dirty="0"/>
              <a:t>A) CW/repulsive</a:t>
            </a:r>
          </a:p>
          <a:p>
            <a:pPr>
              <a:buFont typeface="Arial" charset="0"/>
              <a:buNone/>
            </a:pPr>
            <a:r>
              <a:rPr lang="en-US" sz="3200" dirty="0"/>
              <a:t>B) CW/attractive</a:t>
            </a:r>
          </a:p>
          <a:p>
            <a:pPr>
              <a:buFont typeface="Arial" charset="0"/>
              <a:buNone/>
            </a:pPr>
            <a:r>
              <a:rPr lang="en-US" sz="3200" dirty="0"/>
              <a:t>C) CCW/repulsive</a:t>
            </a:r>
          </a:p>
          <a:p>
            <a:pPr>
              <a:buFont typeface="Arial" charset="0"/>
              <a:buNone/>
            </a:pPr>
            <a:r>
              <a:rPr lang="en-US" sz="3200" dirty="0"/>
              <a:t>D) CCW/attractive</a:t>
            </a:r>
          </a:p>
          <a:p>
            <a:pPr>
              <a:buFont typeface="Arial" charset="0"/>
              <a:buNone/>
            </a:pPr>
            <a:r>
              <a:rPr lang="en-US" sz="3200" dirty="0"/>
              <a:t>E) No net current will flow/no net force</a:t>
            </a:r>
            <a:endParaRPr lang="en-US" dirty="0"/>
          </a:p>
        </p:txBody>
      </p:sp>
      <p:sp>
        <p:nvSpPr>
          <p:cNvPr id="604164" name="Text Box 4"/>
          <p:cNvSpPr txBox="1">
            <a:spLocks noChangeArrowheads="1"/>
          </p:cNvSpPr>
          <p:nvPr/>
        </p:nvSpPr>
        <p:spPr bwMode="auto">
          <a:xfrm>
            <a:off x="123825" y="4762500"/>
            <a:ext cx="880745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t>To think about/discuss: </a:t>
            </a:r>
          </a:p>
          <a:p>
            <a:r>
              <a:rPr lang="en-US"/>
              <a:t>Remember  Lenz</a:t>
            </a:r>
            <a:r>
              <a:rPr lang="ja-JP" altLang="en-US"/>
              <a:t>’</a:t>
            </a:r>
            <a:r>
              <a:rPr lang="en-US"/>
              <a:t> law? What does it say about this situation? </a:t>
            </a:r>
          </a:p>
          <a:p>
            <a:r>
              <a:rPr lang="en-US"/>
              <a:t>What will the resulting </a:t>
            </a:r>
            <a:r>
              <a:rPr lang="en-US" i="1"/>
              <a:t>motion</a:t>
            </a:r>
            <a:r>
              <a:rPr lang="en-US"/>
              <a:t> of the ring look like?</a:t>
            </a:r>
          </a:p>
          <a:p>
            <a:r>
              <a:rPr lang="en-US"/>
              <a:t>What if you dropped a magnet onto the ring, instead of dropping the ring onto the agnet? </a:t>
            </a:r>
          </a:p>
        </p:txBody>
      </p:sp>
      <p:pic>
        <p:nvPicPr>
          <p:cNvPr id="2" name="1MITFallingRing_640.mp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
            <a:ext cx="9144000" cy="6852745"/>
          </a:xfrm>
          <a:prstGeom prst="rect">
            <a:avLst/>
          </a:prstGeom>
        </p:spPr>
      </p:pic>
    </p:spTree>
    <p:extLst>
      <p:ext uri="{BB962C8B-B14F-4D97-AF65-F5344CB8AC3E}">
        <p14:creationId xmlns:p14="http://schemas.microsoft.com/office/powerpoint/2010/main" val="102812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754" name="Object 2"/>
          <p:cNvGraphicFramePr>
            <a:graphicFrameLocks noChangeAspect="1"/>
          </p:cNvGraphicFramePr>
          <p:nvPr>
            <p:extLst>
              <p:ext uri="{D42A27DB-BD31-4B8C-83A1-F6EECF244321}">
                <p14:modId xmlns:p14="http://schemas.microsoft.com/office/powerpoint/2010/main" val="1185744451"/>
              </p:ext>
            </p:extLst>
          </p:nvPr>
        </p:nvGraphicFramePr>
        <p:xfrm>
          <a:off x="3217333" y="1843086"/>
          <a:ext cx="3396721" cy="3335085"/>
        </p:xfrm>
        <a:graphic>
          <a:graphicData uri="http://schemas.openxmlformats.org/presentationml/2006/ole">
            <mc:AlternateContent xmlns:mc="http://schemas.openxmlformats.org/markup-compatibility/2006">
              <mc:Choice xmlns:v="urn:schemas-microsoft-com:vml" Requires="v">
                <p:oleObj spid="_x0000_s502790" name="Picture" r:id="rId4" imgW="2743200" imgH="2692400" progId="Word.Picture.8">
                  <p:embed/>
                </p:oleObj>
              </mc:Choice>
              <mc:Fallback>
                <p:oleObj name="Picture" r:id="rId4" imgW="2743200" imgH="2692400" progId="Word.Picture.8">
                  <p:embed/>
                  <p:pic>
                    <p:nvPicPr>
                      <p:cNvPr id="0" name=""/>
                      <p:cNvPicPr>
                        <a:picLocks noChangeAspect="1" noChangeArrowheads="1"/>
                      </p:cNvPicPr>
                      <p:nvPr/>
                    </p:nvPicPr>
                    <p:blipFill>
                      <a:blip r:embed="rId5"/>
                      <a:srcRect/>
                      <a:stretch>
                        <a:fillRect/>
                      </a:stretch>
                    </p:blipFill>
                    <p:spPr bwMode="auto">
                      <a:xfrm>
                        <a:off x="3217333" y="1843086"/>
                        <a:ext cx="3396721" cy="3335085"/>
                      </a:xfrm>
                      <a:prstGeom prst="rect">
                        <a:avLst/>
                      </a:prstGeom>
                      <a:noFill/>
                      <a:ln>
                        <a:noFill/>
                      </a:ln>
                      <a:effectLst/>
                    </p:spPr>
                  </p:pic>
                </p:oleObj>
              </mc:Fallback>
            </mc:AlternateContent>
          </a:graphicData>
        </a:graphic>
      </p:graphicFrame>
      <p:sp>
        <p:nvSpPr>
          <p:cNvPr id="586755" name="Rectangle 3"/>
          <p:cNvSpPr>
            <a:spLocks noGrp="1" noChangeArrowheads="1"/>
          </p:cNvSpPr>
          <p:nvPr>
            <p:ph type="title" idx="4294967295"/>
          </p:nvPr>
        </p:nvSpPr>
        <p:spPr>
          <a:xfrm>
            <a:off x="788988" y="630238"/>
            <a:ext cx="8189912" cy="1143000"/>
          </a:xfrm>
        </p:spPr>
        <p:txBody>
          <a:bodyPr/>
          <a:lstStyle/>
          <a:p>
            <a:pPr algn="l"/>
            <a:r>
              <a:rPr lang="en-US" sz="3000"/>
              <a:t>A large chunk of paramagnetic material (</a:t>
            </a:r>
            <a:r>
              <a:rPr lang="en-US" sz="3000">
                <a:latin typeface="Symbol" charset="0"/>
                <a:sym typeface="Symbol" charset="0"/>
              </a:rPr>
              <a:t></a:t>
            </a:r>
            <a:r>
              <a:rPr lang="en-US" sz="3000" baseline="-25000"/>
              <a:t>m</a:t>
            </a:r>
            <a:r>
              <a:rPr lang="en-US" sz="3000"/>
              <a:t>&gt;0) has a uniform field B0 throughout its interior. </a:t>
            </a:r>
            <a:br>
              <a:rPr lang="en-US" sz="3000"/>
            </a:br>
            <a:r>
              <a:rPr lang="en-US" sz="3000"/>
              <a:t>We cut out a wafer-like hole (very wide, very short!) </a:t>
            </a:r>
            <a:endParaRPr lang="en-US"/>
          </a:p>
        </p:txBody>
      </p:sp>
      <p:sp>
        <p:nvSpPr>
          <p:cNvPr id="586756" name="Text Box 4"/>
          <p:cNvSpPr txBox="1">
            <a:spLocks noChangeArrowheads="1"/>
          </p:cNvSpPr>
          <p:nvPr/>
        </p:nvSpPr>
        <p:spPr bwMode="auto">
          <a:xfrm>
            <a:off x="517525" y="4935538"/>
            <a:ext cx="7605713" cy="155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solidFill>
                  <a:srgbClr val="800080"/>
                </a:solidFill>
              </a:rPr>
              <a:t>What is B at the center of that hole?</a:t>
            </a:r>
          </a:p>
          <a:p>
            <a:pPr>
              <a:buFont typeface="Arial" charset="0"/>
              <a:buAutoNum type="alphaUcParenR"/>
            </a:pPr>
            <a:r>
              <a:rPr lang="en-US" sz="3200"/>
              <a:t>B</a:t>
            </a:r>
            <a:r>
              <a:rPr lang="en-US" sz="3200" baseline="-25000"/>
              <a:t>0      </a:t>
            </a:r>
            <a:r>
              <a:rPr lang="en-US" sz="3200"/>
              <a:t>B) more than B</a:t>
            </a:r>
            <a:r>
              <a:rPr lang="en-US" sz="3200" baseline="-25000"/>
              <a:t>0       </a:t>
            </a:r>
            <a:r>
              <a:rPr lang="en-US" sz="3200"/>
              <a:t>C) less than B</a:t>
            </a:r>
            <a:r>
              <a:rPr lang="en-US" sz="3200" baseline="-25000"/>
              <a:t>0</a:t>
            </a:r>
          </a:p>
          <a:p>
            <a:pPr>
              <a:buFont typeface="Arial" charset="0"/>
              <a:buNone/>
            </a:pPr>
            <a:r>
              <a:rPr lang="en-US" sz="3200"/>
              <a:t>D) ??</a:t>
            </a:r>
          </a:p>
        </p:txBody>
      </p:sp>
      <p:sp>
        <p:nvSpPr>
          <p:cNvPr id="586757" name="Text Box 5"/>
          <p:cNvSpPr txBox="1">
            <a:spLocks noChangeArrowheads="1"/>
          </p:cNvSpPr>
          <p:nvPr/>
        </p:nvSpPr>
        <p:spPr bwMode="auto">
          <a:xfrm>
            <a:off x="61913" y="82550"/>
            <a:ext cx="8509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t>6.10b</a:t>
            </a:r>
          </a:p>
        </p:txBody>
      </p:sp>
    </p:spTree>
    <p:extLst>
      <p:ext uri="{BB962C8B-B14F-4D97-AF65-F5344CB8AC3E}">
        <p14:creationId xmlns:p14="http://schemas.microsoft.com/office/powerpoint/2010/main" val="12785763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100667" y="2116667"/>
            <a:ext cx="6344330" cy="1200329"/>
          </a:xfrm>
          <a:prstGeom prst="rect">
            <a:avLst/>
          </a:prstGeom>
          <a:noFill/>
        </p:spPr>
        <p:txBody>
          <a:bodyPr wrap="none" rtlCol="0">
            <a:spAutoFit/>
          </a:bodyPr>
          <a:lstStyle/>
          <a:p>
            <a:r>
              <a:rPr lang="en-US" sz="3600" dirty="0" smtClean="0"/>
              <a:t>Last lecture: </a:t>
            </a:r>
            <a:r>
              <a:rPr lang="en-US" sz="3600" dirty="0" err="1" smtClean="0"/>
              <a:t>Ch</a:t>
            </a:r>
            <a:r>
              <a:rPr lang="en-US" sz="3600" dirty="0" smtClean="0"/>
              <a:t> 7 and </a:t>
            </a:r>
            <a:r>
              <a:rPr lang="en-US" sz="3600" dirty="0" smtClean="0"/>
              <a:t>beyond</a:t>
            </a:r>
          </a:p>
          <a:p>
            <a:r>
              <a:rPr lang="en-US" sz="3600" dirty="0" smtClean="0"/>
              <a:t>“Trailer”</a:t>
            </a:r>
            <a:endParaRPr lang="en-US" sz="3600" dirty="0"/>
          </a:p>
        </p:txBody>
      </p:sp>
    </p:spTree>
    <p:extLst>
      <p:ext uri="{BB962C8B-B14F-4D97-AF65-F5344CB8AC3E}">
        <p14:creationId xmlns:p14="http://schemas.microsoft.com/office/powerpoint/2010/main" val="2967110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US">
                <a:solidFill>
                  <a:schemeClr val="bg1"/>
                </a:solidFill>
                <a:latin typeface="Arial" charset="0"/>
                <a:ea typeface="ヒラギノ角ゴ Pro W3" charset="0"/>
                <a:cs typeface="ヒラギノ角ゴ Pro W3" charset="0"/>
              </a:rPr>
              <a:t>Charge Conservation</a:t>
            </a:r>
            <a:endParaRPr lang="en-US">
              <a:latin typeface="Arial" charset="0"/>
              <a:ea typeface="ヒラギノ角ゴ Pro W3" charset="0"/>
              <a:cs typeface="ヒラギノ角ゴ Pro W3" charset="0"/>
            </a:endParaRPr>
          </a:p>
        </p:txBody>
      </p:sp>
      <p:sp>
        <p:nvSpPr>
          <p:cNvPr id="14338" name="Rectangle 3"/>
          <p:cNvSpPr>
            <a:spLocks noGrp="1" noChangeArrowheads="1"/>
          </p:cNvSpPr>
          <p:nvPr>
            <p:ph type="body" idx="4294967295"/>
          </p:nvPr>
        </p:nvSpPr>
        <p:spPr>
          <a:xfrm>
            <a:off x="1143000" y="152400"/>
            <a:ext cx="7772400" cy="1530350"/>
          </a:xfrm>
        </p:spPr>
        <p:txBody>
          <a:bodyPr/>
          <a:lstStyle/>
          <a:p>
            <a:pPr marL="609600" indent="-609600" eaLnBrk="1" hangingPunct="1">
              <a:lnSpc>
                <a:spcPct val="90000"/>
              </a:lnSpc>
              <a:buFontTx/>
              <a:buNone/>
            </a:pPr>
            <a:r>
              <a:rPr lang="en-US" sz="3600">
                <a:latin typeface="Arial" charset="0"/>
                <a:ea typeface="ヒラギノ角ゴ Pro W3" charset="0"/>
                <a:cs typeface="ヒラギノ角ゴ Pro W3" charset="0"/>
              </a:rPr>
              <a:t>Which of the following is a statement of charge conservation?</a:t>
            </a:r>
            <a:endParaRPr lang="en-US">
              <a:latin typeface="Arial" charset="0"/>
              <a:ea typeface="ヒラギノ角ゴ Pro W3" charset="0"/>
              <a:cs typeface="ヒラギノ角ゴ Pro W3" charset="0"/>
            </a:endParaRPr>
          </a:p>
          <a:p>
            <a:pPr marL="609600" indent="-609600" eaLnBrk="1" hangingPunct="1">
              <a:lnSpc>
                <a:spcPct val="90000"/>
              </a:lnSpc>
              <a:buFontTx/>
              <a:buNone/>
            </a:pPr>
            <a:endParaRPr lang="en-US">
              <a:latin typeface="Arial" charset="0"/>
              <a:ea typeface="ヒラギノ角ゴ Pro W3" charset="0"/>
              <a:cs typeface="ヒラギノ角ゴ Pro W3" charset="0"/>
            </a:endParaRPr>
          </a:p>
        </p:txBody>
      </p:sp>
      <p:sp>
        <p:nvSpPr>
          <p:cNvPr id="614404" name="Text Box 1028"/>
          <p:cNvSpPr txBox="1">
            <a:spLocks noChangeArrowheads="1"/>
          </p:cNvSpPr>
          <p:nvPr/>
        </p:nvSpPr>
        <p:spPr bwMode="auto">
          <a:xfrm>
            <a:off x="230188" y="16287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A)</a:t>
            </a:r>
          </a:p>
        </p:txBody>
      </p:sp>
      <p:sp>
        <p:nvSpPr>
          <p:cNvPr id="614405" name="Text Box 1029"/>
          <p:cNvSpPr txBox="1">
            <a:spLocks noChangeArrowheads="1"/>
          </p:cNvSpPr>
          <p:nvPr/>
        </p:nvSpPr>
        <p:spPr bwMode="auto">
          <a:xfrm>
            <a:off x="5103813" y="168275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B)</a:t>
            </a:r>
          </a:p>
        </p:txBody>
      </p:sp>
      <p:sp>
        <p:nvSpPr>
          <p:cNvPr id="614406" name="Text Box 1030"/>
          <p:cNvSpPr txBox="1">
            <a:spLocks noChangeArrowheads="1"/>
          </p:cNvSpPr>
          <p:nvPr/>
        </p:nvSpPr>
        <p:spPr bwMode="auto">
          <a:xfrm>
            <a:off x="225425" y="2943225"/>
            <a:ext cx="612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C)</a:t>
            </a:r>
          </a:p>
        </p:txBody>
      </p:sp>
      <p:sp>
        <p:nvSpPr>
          <p:cNvPr id="614407" name="Text Box 1031"/>
          <p:cNvSpPr txBox="1">
            <a:spLocks noChangeArrowheads="1"/>
          </p:cNvSpPr>
          <p:nvPr/>
        </p:nvSpPr>
        <p:spPr bwMode="auto">
          <a:xfrm>
            <a:off x="5308600" y="3040063"/>
            <a:ext cx="612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D)</a:t>
            </a:r>
          </a:p>
        </p:txBody>
      </p:sp>
      <p:sp>
        <p:nvSpPr>
          <p:cNvPr id="614408" name="Text Box 1032"/>
          <p:cNvSpPr txBox="1">
            <a:spLocks noChangeArrowheads="1"/>
          </p:cNvSpPr>
          <p:nvPr/>
        </p:nvSpPr>
        <p:spPr bwMode="auto">
          <a:xfrm>
            <a:off x="277813" y="4252913"/>
            <a:ext cx="8258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t>E) Not sure/can't remember </a:t>
            </a:r>
          </a:p>
        </p:txBody>
      </p:sp>
      <p:graphicFrame>
        <p:nvGraphicFramePr>
          <p:cNvPr id="14344" name="Object 1033"/>
          <p:cNvGraphicFramePr>
            <a:graphicFrameLocks noChangeAspect="1"/>
          </p:cNvGraphicFramePr>
          <p:nvPr/>
        </p:nvGraphicFramePr>
        <p:xfrm>
          <a:off x="5675313" y="1376363"/>
          <a:ext cx="3162300" cy="1193800"/>
        </p:xfrm>
        <a:graphic>
          <a:graphicData uri="http://schemas.openxmlformats.org/presentationml/2006/ole">
            <mc:AlternateContent xmlns:mc="http://schemas.openxmlformats.org/markup-compatibility/2006">
              <mc:Choice xmlns:v="urn:schemas-microsoft-com:vml" Requires="v">
                <p:oleObj spid="_x0000_s1029" name="Equation" r:id="rId4" imgW="1041400" imgH="393700" progId="Equation.DSMT4">
                  <p:embed/>
                </p:oleObj>
              </mc:Choice>
              <mc:Fallback>
                <p:oleObj name="Equation" r:id="rId4" imgW="10414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1376363"/>
                        <a:ext cx="3162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45" name="Object 1034"/>
          <p:cNvGraphicFramePr>
            <a:graphicFrameLocks noChangeAspect="1"/>
          </p:cNvGraphicFramePr>
          <p:nvPr/>
        </p:nvGraphicFramePr>
        <p:xfrm>
          <a:off x="806450" y="2744788"/>
          <a:ext cx="3703638" cy="1114425"/>
        </p:xfrm>
        <a:graphic>
          <a:graphicData uri="http://schemas.openxmlformats.org/presentationml/2006/ole">
            <mc:AlternateContent xmlns:mc="http://schemas.openxmlformats.org/markup-compatibility/2006">
              <mc:Choice xmlns:v="urn:schemas-microsoft-com:vml" Requires="v">
                <p:oleObj spid="_x0000_s1030" name="Equation" r:id="rId6" imgW="1308100" imgH="393700" progId="Equation.DSMT4">
                  <p:embed/>
                </p:oleObj>
              </mc:Choice>
              <mc:Fallback>
                <p:oleObj name="Equation" r:id="rId6" imgW="13081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 y="2744788"/>
                        <a:ext cx="37036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346" name="Object 1035"/>
          <p:cNvGraphicFramePr>
            <a:graphicFrameLocks noChangeAspect="1"/>
          </p:cNvGraphicFramePr>
          <p:nvPr/>
        </p:nvGraphicFramePr>
        <p:xfrm>
          <a:off x="5895975" y="2782888"/>
          <a:ext cx="2090738" cy="1044575"/>
        </p:xfrm>
        <a:graphic>
          <a:graphicData uri="http://schemas.openxmlformats.org/presentationml/2006/ole">
            <mc:AlternateContent xmlns:mc="http://schemas.openxmlformats.org/markup-compatibility/2006">
              <mc:Choice xmlns:v="urn:schemas-microsoft-com:vml" Requires="v">
                <p:oleObj spid="_x0000_s1031" name="Equation" r:id="rId8" imgW="787400" imgH="393700" progId="Equation.3">
                  <p:embed/>
                </p:oleObj>
              </mc:Choice>
              <mc:Fallback>
                <p:oleObj name="Equation" r:id="rId8" imgW="7874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5975" y="2782888"/>
                        <a:ext cx="20907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347" name="Rectangle 1036"/>
          <p:cNvSpPr>
            <a:spLocks noChangeArrowheads="1"/>
          </p:cNvSpPr>
          <p:nvPr/>
        </p:nvSpPr>
        <p:spPr bwMode="auto">
          <a:xfrm>
            <a:off x="166688" y="225425"/>
            <a:ext cx="67786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5.10</a:t>
            </a:r>
          </a:p>
        </p:txBody>
      </p:sp>
      <p:graphicFrame>
        <p:nvGraphicFramePr>
          <p:cNvPr id="14348" name="Object 1037"/>
          <p:cNvGraphicFramePr>
            <a:graphicFrameLocks noChangeAspect="1"/>
          </p:cNvGraphicFramePr>
          <p:nvPr/>
        </p:nvGraphicFramePr>
        <p:xfrm>
          <a:off x="882650" y="1455738"/>
          <a:ext cx="2622550" cy="1041400"/>
        </p:xfrm>
        <a:graphic>
          <a:graphicData uri="http://schemas.openxmlformats.org/presentationml/2006/ole">
            <mc:AlternateContent xmlns:mc="http://schemas.openxmlformats.org/markup-compatibility/2006">
              <mc:Choice xmlns:v="urn:schemas-microsoft-com:vml" Requires="v">
                <p:oleObj spid="_x0000_s1032" name="Equation" r:id="rId10" imgW="927100" imgH="368300" progId="Equation.3">
                  <p:embed/>
                </p:oleObj>
              </mc:Choice>
              <mc:Fallback>
                <p:oleObj name="Equation" r:id="rId10" imgW="927100" imgH="368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650" y="1455738"/>
                        <a:ext cx="262255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384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en-US" sz="1800">
                <a:solidFill>
                  <a:schemeClr val="bg1"/>
                </a:solidFill>
                <a:latin typeface="Arial" charset="0"/>
                <a:ea typeface="ヒラギノ角ゴ Pro W3" charset="0"/>
                <a:cs typeface="ヒラギノ角ゴ Pro W3" charset="0"/>
              </a:rPr>
              <a:t>EMF I</a:t>
            </a:r>
            <a:endParaRPr lang="en-US" sz="1800">
              <a:latin typeface="Arial" charset="0"/>
              <a:ea typeface="ヒラギノ角ゴ Pro W3" charset="0"/>
              <a:cs typeface="ヒラギノ角ゴ Pro W3" charset="0"/>
            </a:endParaRPr>
          </a:p>
        </p:txBody>
      </p:sp>
      <p:sp>
        <p:nvSpPr>
          <p:cNvPr id="16386" name="Rectangle 3"/>
          <p:cNvSpPr>
            <a:spLocks noGrp="1" noChangeArrowheads="1"/>
          </p:cNvSpPr>
          <p:nvPr>
            <p:ph type="body" idx="4294967295"/>
          </p:nvPr>
        </p:nvSpPr>
        <p:spPr>
          <a:xfrm>
            <a:off x="44450" y="123825"/>
            <a:ext cx="9099550" cy="2841625"/>
          </a:xfrm>
          <a:noFill/>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Consider two situations: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1) a </a:t>
            </a:r>
            <a:r>
              <a:rPr lang="en-US" sz="3000">
                <a:solidFill>
                  <a:srgbClr val="660066"/>
                </a:solidFill>
                <a:latin typeface="Arial" charset="0"/>
                <a:ea typeface="ヒラギノ角ゴ Pro W3" charset="0"/>
                <a:cs typeface="ヒラギノ角ゴ Pro W3" charset="0"/>
              </a:rPr>
              <a:t>loop</a:t>
            </a:r>
            <a:r>
              <a:rPr lang="en-US" sz="3000">
                <a:latin typeface="Arial" charset="0"/>
                <a:ea typeface="ヒラギノ角ゴ Pro W3" charset="0"/>
                <a:cs typeface="ヒラギノ角ゴ Pro W3" charset="0"/>
              </a:rPr>
              <a:t> (purple) moves right at velocity v(loop)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2) a magnet (blue region) moves left, at v(mag).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If |v(loop)| = |v(mag)|, </a:t>
            </a:r>
            <a:br>
              <a:rPr lang="en-US" sz="3000">
                <a:latin typeface="Arial" charset="0"/>
                <a:ea typeface="ヒラギノ角ゴ Pro W3" charset="0"/>
                <a:cs typeface="ヒラギノ角ゴ Pro W3" charset="0"/>
              </a:rPr>
            </a:br>
            <a:r>
              <a:rPr lang="en-US" sz="3000">
                <a:solidFill>
                  <a:srgbClr val="3366FF"/>
                </a:solidFill>
                <a:latin typeface="Arial" charset="0"/>
                <a:ea typeface="ヒラギノ角ゴ Pro W3" charset="0"/>
                <a:cs typeface="ヒラギノ角ゴ Pro W3" charset="0"/>
              </a:rPr>
              <a:t>what will the ammeter read in each case?</a:t>
            </a:r>
            <a:br>
              <a:rPr lang="en-US" sz="3000">
                <a:solidFill>
                  <a:srgbClr val="3366FF"/>
                </a:solidFill>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(Call CW current positive)</a:t>
            </a:r>
            <a:endParaRPr lang="en-US">
              <a:latin typeface="Arial" charset="0"/>
              <a:ea typeface="ヒラギノ角ゴ Pro W3" charset="0"/>
              <a:cs typeface="ヒラギノ角ゴ Pro W3" charset="0"/>
            </a:endParaRPr>
          </a:p>
        </p:txBody>
      </p:sp>
      <p:grpSp>
        <p:nvGrpSpPr>
          <p:cNvPr id="16387" name="Group 15"/>
          <p:cNvGrpSpPr>
            <a:grpSpLocks/>
          </p:cNvGrpSpPr>
          <p:nvPr/>
        </p:nvGrpSpPr>
        <p:grpSpPr bwMode="auto">
          <a:xfrm>
            <a:off x="4856163" y="3482975"/>
            <a:ext cx="4225925" cy="2025650"/>
            <a:chOff x="1152" y="1152"/>
            <a:chExt cx="2304" cy="1104"/>
          </a:xfrm>
        </p:grpSpPr>
        <p:sp>
          <p:nvSpPr>
            <p:cNvPr id="16395" name="Rectangle 5"/>
            <p:cNvSpPr>
              <a:spLocks noChangeArrowheads="1"/>
            </p:cNvSpPr>
            <p:nvPr/>
          </p:nvSpPr>
          <p:spPr bwMode="auto">
            <a:xfrm>
              <a:off x="1152" y="1152"/>
              <a:ext cx="1248" cy="1104"/>
            </a:xfrm>
            <a:prstGeom prst="rect">
              <a:avLst/>
            </a:prstGeom>
            <a:solidFill>
              <a:schemeClr val="accent1"/>
            </a:solidFill>
            <a:ln w="19050">
              <a:solidFill>
                <a:schemeClr val="tx1"/>
              </a:solidFill>
              <a:miter lim="800000"/>
              <a:headEnd/>
              <a:tailEnd/>
            </a:ln>
          </p:spPr>
          <p:txBody>
            <a:bodyPr wrap="none" anchor="ctr"/>
            <a:lstStyle/>
            <a:p>
              <a:pPr eaLnBrk="1" hangingPunct="1"/>
              <a:endParaRPr lang="en-US" sz="1800">
                <a:latin typeface="Calibri" charset="0"/>
                <a:cs typeface="Arial" charset="0"/>
              </a:endParaRPr>
            </a:p>
          </p:txBody>
        </p:sp>
        <p:sp>
          <p:nvSpPr>
            <p:cNvPr id="16396" name="Rectangle 6"/>
            <p:cNvSpPr>
              <a:spLocks noChangeArrowheads="1"/>
            </p:cNvSpPr>
            <p:nvPr/>
          </p:nvSpPr>
          <p:spPr bwMode="auto">
            <a:xfrm>
              <a:off x="1920" y="1344"/>
              <a:ext cx="1392" cy="72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latin typeface="Calibri" charset="0"/>
                <a:cs typeface="Arial" charset="0"/>
              </a:endParaRPr>
            </a:p>
          </p:txBody>
        </p:sp>
        <p:sp>
          <p:nvSpPr>
            <p:cNvPr id="16397" name="Rectangle 8"/>
            <p:cNvSpPr>
              <a:spLocks noChangeArrowheads="1"/>
            </p:cNvSpPr>
            <p:nvPr/>
          </p:nvSpPr>
          <p:spPr bwMode="auto">
            <a:xfrm>
              <a:off x="2928" y="1536"/>
              <a:ext cx="10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en-US" sz="1800">
                <a:latin typeface="Calibri" charset="0"/>
                <a:cs typeface="Arial" charset="0"/>
              </a:endParaRPr>
            </a:p>
          </p:txBody>
        </p:sp>
        <p:sp>
          <p:nvSpPr>
            <p:cNvPr id="16398" name="Rectangle 9" descr="Light upward diagonal"/>
            <p:cNvSpPr>
              <a:spLocks noChangeArrowheads="1"/>
            </p:cNvSpPr>
            <p:nvPr/>
          </p:nvSpPr>
          <p:spPr bwMode="auto">
            <a:xfrm>
              <a:off x="1920" y="1344"/>
              <a:ext cx="480" cy="720"/>
            </a:xfrm>
            <a:prstGeom prst="rect">
              <a:avLst/>
            </a:prstGeom>
            <a:pattFill prst="ltUpDiag">
              <a:fgClr>
                <a:schemeClr val="accent2"/>
              </a:fgClr>
              <a:bgClr>
                <a:schemeClr val="bg1"/>
              </a:bgClr>
            </a:pattFill>
            <a:ln w="22225">
              <a:solidFill>
                <a:schemeClr val="tx1"/>
              </a:solidFill>
              <a:miter lim="800000"/>
              <a:headEnd/>
              <a:tailEnd/>
            </a:ln>
          </p:spPr>
          <p:txBody>
            <a:bodyPr wrap="none" anchor="ctr"/>
            <a:lstStyle/>
            <a:p>
              <a:pPr eaLnBrk="1" hangingPunct="1"/>
              <a:endParaRPr lang="en-US" sz="1800">
                <a:latin typeface="Calibri" charset="0"/>
                <a:cs typeface="Arial" charset="0"/>
              </a:endParaRPr>
            </a:p>
          </p:txBody>
        </p:sp>
        <p:sp>
          <p:nvSpPr>
            <p:cNvPr id="16399" name="Rectangle 10"/>
            <p:cNvSpPr>
              <a:spLocks noChangeArrowheads="1"/>
            </p:cNvSpPr>
            <p:nvPr/>
          </p:nvSpPr>
          <p:spPr bwMode="auto">
            <a:xfrm>
              <a:off x="1248" y="1248"/>
              <a:ext cx="2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Calibri" charset="0"/>
                  <a:cs typeface="Arial" charset="0"/>
                  <a:sym typeface="Wingdings" charset="0"/>
                </a:rPr>
                <a:t>B</a:t>
              </a:r>
              <a:endParaRPr lang="en-US" sz="1800">
                <a:latin typeface="Calibri" charset="0"/>
                <a:cs typeface="Arial" charset="0"/>
              </a:endParaRPr>
            </a:p>
          </p:txBody>
        </p:sp>
        <p:grpSp>
          <p:nvGrpSpPr>
            <p:cNvPr id="16400" name="Group 14"/>
            <p:cNvGrpSpPr>
              <a:grpSpLocks/>
            </p:cNvGrpSpPr>
            <p:nvPr/>
          </p:nvGrpSpPr>
          <p:grpSpPr bwMode="auto">
            <a:xfrm>
              <a:off x="3168" y="1536"/>
              <a:ext cx="288" cy="288"/>
              <a:chOff x="4128" y="1776"/>
              <a:chExt cx="288" cy="288"/>
            </a:xfrm>
          </p:grpSpPr>
          <p:sp>
            <p:nvSpPr>
              <p:cNvPr id="16401" name="Oval 12"/>
              <p:cNvSpPr>
                <a:spLocks noChangeArrowheads="1"/>
              </p:cNvSpPr>
              <p:nvPr/>
            </p:nvSpPr>
            <p:spPr bwMode="auto">
              <a:xfrm>
                <a:off x="4128" y="1776"/>
                <a:ext cx="288" cy="288"/>
              </a:xfrm>
              <a:prstGeom prst="ellipse">
                <a:avLst/>
              </a:prstGeom>
              <a:solidFill>
                <a:schemeClr val="bg1"/>
              </a:solidFill>
              <a:ln w="19050">
                <a:solidFill>
                  <a:schemeClr val="tx1"/>
                </a:solidFill>
                <a:round/>
                <a:headEnd/>
                <a:tailEnd/>
              </a:ln>
            </p:spPr>
            <p:txBody>
              <a:bodyPr wrap="none" anchor="ctr"/>
              <a:lstStyle/>
              <a:p>
                <a:pPr eaLnBrk="1" hangingPunct="1"/>
                <a:endParaRPr lang="en-US" sz="1800">
                  <a:latin typeface="Calibri" charset="0"/>
                  <a:cs typeface="Arial" charset="0"/>
                </a:endParaRPr>
              </a:p>
            </p:txBody>
          </p:sp>
          <p:sp>
            <p:nvSpPr>
              <p:cNvPr id="16402" name="Rectangle 11"/>
              <p:cNvSpPr>
                <a:spLocks noChangeArrowheads="1"/>
              </p:cNvSpPr>
              <p:nvPr/>
            </p:nvSpPr>
            <p:spPr bwMode="auto">
              <a:xfrm>
                <a:off x="4128" y="1776"/>
                <a:ext cx="18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Calibri" charset="0"/>
                    <a:cs typeface="Arial" charset="0"/>
                  </a:rPr>
                  <a:t>A</a:t>
                </a:r>
              </a:p>
            </p:txBody>
          </p:sp>
        </p:grpSp>
      </p:grpSp>
      <p:sp>
        <p:nvSpPr>
          <p:cNvPr id="16388" name="Text Box 14"/>
          <p:cNvSpPr txBox="1">
            <a:spLocks noChangeArrowheads="1"/>
          </p:cNvSpPr>
          <p:nvPr/>
        </p:nvSpPr>
        <p:spPr bwMode="auto">
          <a:xfrm>
            <a:off x="258763" y="4065588"/>
            <a:ext cx="5095875" cy="251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lnSpc>
                <a:spcPct val="90000"/>
              </a:lnSpc>
              <a:spcBef>
                <a:spcPct val="20000"/>
              </a:spcBef>
              <a:buFont typeface="Arial" charset="0"/>
              <a:buAutoNum type="alphaUcParenR"/>
            </a:pPr>
            <a:r>
              <a:rPr lang="en-US" sz="3000"/>
              <a:t>I</a:t>
            </a:r>
            <a:r>
              <a:rPr lang="en-US" sz="3000" baseline="-25000"/>
              <a:t>1</a:t>
            </a:r>
            <a:r>
              <a:rPr lang="en-US" sz="3000"/>
              <a:t> &gt; 0, I</a:t>
            </a:r>
            <a:r>
              <a:rPr lang="en-US" sz="3000" baseline="-25000"/>
              <a:t>2</a:t>
            </a:r>
            <a:r>
              <a:rPr lang="en-US" sz="3000"/>
              <a:t> = 0</a:t>
            </a:r>
          </a:p>
          <a:p>
            <a:pPr eaLnBrk="1" hangingPunct="1">
              <a:lnSpc>
                <a:spcPct val="90000"/>
              </a:lnSpc>
              <a:spcBef>
                <a:spcPct val="20000"/>
              </a:spcBef>
              <a:buFont typeface="Arial" charset="0"/>
              <a:buAutoNum type="alphaUcParenR"/>
            </a:pPr>
            <a:r>
              <a:rPr lang="en-US" sz="3000"/>
              <a:t>I</a:t>
            </a:r>
            <a:r>
              <a:rPr lang="en-US" sz="3000" baseline="-25000"/>
              <a:t>1</a:t>
            </a:r>
            <a:r>
              <a:rPr lang="en-US" sz="3000"/>
              <a:t> &lt; 0, I</a:t>
            </a:r>
            <a:r>
              <a:rPr lang="en-US" sz="3000" baseline="-25000"/>
              <a:t>2</a:t>
            </a:r>
            <a:r>
              <a:rPr lang="en-US" sz="3000"/>
              <a:t> = 0</a:t>
            </a:r>
          </a:p>
          <a:p>
            <a:pPr eaLnBrk="1" hangingPunct="1">
              <a:lnSpc>
                <a:spcPct val="90000"/>
              </a:lnSpc>
              <a:spcBef>
                <a:spcPct val="20000"/>
              </a:spcBef>
              <a:buFont typeface="Arial" charset="0"/>
              <a:buAutoNum type="alphaUcParenR"/>
            </a:pPr>
            <a:r>
              <a:rPr lang="en-US" sz="3000"/>
              <a:t>I</a:t>
            </a:r>
            <a:r>
              <a:rPr lang="en-US" sz="3000" baseline="-25000"/>
              <a:t>1</a:t>
            </a:r>
            <a:r>
              <a:rPr lang="en-US" sz="3000"/>
              <a:t> = I</a:t>
            </a:r>
            <a:r>
              <a:rPr lang="en-US" sz="3000" baseline="-25000"/>
              <a:t>2</a:t>
            </a:r>
          </a:p>
          <a:p>
            <a:pPr eaLnBrk="1" hangingPunct="1">
              <a:lnSpc>
                <a:spcPct val="90000"/>
              </a:lnSpc>
              <a:spcBef>
                <a:spcPct val="20000"/>
              </a:spcBef>
              <a:buFont typeface="Arial" charset="0"/>
              <a:buAutoNum type="alphaUcParenR"/>
            </a:pPr>
            <a:r>
              <a:rPr lang="en-US" sz="3000"/>
              <a:t>I</a:t>
            </a:r>
            <a:r>
              <a:rPr lang="en-US" sz="3000" baseline="-25000"/>
              <a:t>1</a:t>
            </a:r>
            <a:r>
              <a:rPr lang="en-US" sz="3000"/>
              <a:t> = -I</a:t>
            </a:r>
            <a:r>
              <a:rPr lang="en-US" sz="3000" baseline="-25000"/>
              <a:t>2</a:t>
            </a:r>
            <a:endParaRPr lang="en-US" sz="3000"/>
          </a:p>
          <a:p>
            <a:pPr eaLnBrk="1" hangingPunct="1">
              <a:lnSpc>
                <a:spcPct val="90000"/>
              </a:lnSpc>
              <a:spcBef>
                <a:spcPct val="20000"/>
              </a:spcBef>
              <a:buFont typeface="Arial" charset="0"/>
              <a:buAutoNum type="alphaUcParenR"/>
            </a:pPr>
            <a:r>
              <a:rPr lang="en-US" sz="3000"/>
              <a:t>I</a:t>
            </a:r>
            <a:r>
              <a:rPr lang="en-US" sz="3000" baseline="-25000"/>
              <a:t>1</a:t>
            </a:r>
            <a:r>
              <a:rPr lang="en-US" sz="3000"/>
              <a:t> = 0, I</a:t>
            </a:r>
            <a:r>
              <a:rPr lang="en-US" sz="3000" baseline="-25000"/>
              <a:t>2</a:t>
            </a:r>
            <a:r>
              <a:rPr lang="en-US" sz="3000"/>
              <a:t> = 0 (special case)</a:t>
            </a:r>
          </a:p>
        </p:txBody>
      </p:sp>
      <p:sp>
        <p:nvSpPr>
          <p:cNvPr id="16389" name="TextBox 1"/>
          <p:cNvSpPr txBox="1">
            <a:spLocks noChangeArrowheads="1"/>
          </p:cNvSpPr>
          <p:nvPr/>
        </p:nvSpPr>
        <p:spPr bwMode="auto">
          <a:xfrm>
            <a:off x="3084513" y="2982913"/>
            <a:ext cx="614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Blue region = uniform (but localized!) B field</a:t>
            </a:r>
          </a:p>
          <a:p>
            <a:r>
              <a:rPr lang="en-US"/>
              <a:t> out of page</a:t>
            </a:r>
          </a:p>
        </p:txBody>
      </p:sp>
      <p:cxnSp>
        <p:nvCxnSpPr>
          <p:cNvPr id="5" name="Straight Connector 4"/>
          <p:cNvCxnSpPr/>
          <p:nvPr/>
        </p:nvCxnSpPr>
        <p:spPr bwMode="auto">
          <a:xfrm flipH="1">
            <a:off x="6243638" y="3825875"/>
            <a:ext cx="2571750" cy="0"/>
          </a:xfrm>
          <a:prstGeom prst="line">
            <a:avLst/>
          </a:prstGeom>
          <a:solidFill>
            <a:schemeClr val="accent1"/>
          </a:solidFill>
          <a:ln w="63500" cap="flat" cmpd="sng" algn="ctr">
            <a:solidFill>
              <a:srgbClr val="66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flipH="1">
            <a:off x="6254750" y="5157788"/>
            <a:ext cx="2573338" cy="0"/>
          </a:xfrm>
          <a:prstGeom prst="line">
            <a:avLst/>
          </a:prstGeom>
          <a:solidFill>
            <a:schemeClr val="accent1"/>
          </a:solidFill>
          <a:ln w="63500" cap="flat" cmpd="sng" algn="ctr">
            <a:solidFill>
              <a:srgbClr val="66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6259513" y="3810000"/>
            <a:ext cx="0" cy="1360488"/>
          </a:xfrm>
          <a:prstGeom prst="line">
            <a:avLst/>
          </a:prstGeom>
          <a:solidFill>
            <a:schemeClr val="accent1"/>
          </a:solidFill>
          <a:ln w="63500" cap="flat" cmpd="sng" algn="ctr">
            <a:solidFill>
              <a:srgbClr val="66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8812213" y="3797300"/>
            <a:ext cx="6350" cy="382588"/>
          </a:xfrm>
          <a:prstGeom prst="line">
            <a:avLst/>
          </a:prstGeom>
          <a:solidFill>
            <a:schemeClr val="accent1"/>
          </a:solidFill>
          <a:ln w="63500" cap="flat" cmpd="sng" algn="ctr">
            <a:solidFill>
              <a:srgbClr val="66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a:off x="8815388" y="4708525"/>
            <a:ext cx="0" cy="477838"/>
          </a:xfrm>
          <a:prstGeom prst="line">
            <a:avLst/>
          </a:prstGeom>
          <a:solidFill>
            <a:schemeClr val="accent1"/>
          </a:solidFill>
          <a:ln w="63500" cap="flat" cmpd="sng" algn="ctr">
            <a:solidFill>
              <a:srgbClr val="66006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093464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3" name="Object 1026"/>
          <p:cNvGraphicFramePr>
            <a:graphicFrameLocks noChangeAspect="1"/>
          </p:cNvGraphicFramePr>
          <p:nvPr/>
        </p:nvGraphicFramePr>
        <p:xfrm>
          <a:off x="2449513" y="844550"/>
          <a:ext cx="4772025" cy="1120775"/>
        </p:xfrm>
        <a:graphic>
          <a:graphicData uri="http://schemas.openxmlformats.org/presentationml/2006/ole">
            <mc:AlternateContent xmlns:mc="http://schemas.openxmlformats.org/markup-compatibility/2006">
              <mc:Choice xmlns:v="urn:schemas-microsoft-com:vml" Requires="v">
                <p:oleObj spid="_x0000_s510978" name="Equation" r:id="rId4" imgW="1892300" imgH="444500" progId="Equation.3">
                  <p:embed/>
                </p:oleObj>
              </mc:Choice>
              <mc:Fallback>
                <p:oleObj name="Equation" r:id="rId4" imgW="18923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513" y="844550"/>
                        <a:ext cx="477202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8434" name="Rectangle 1027"/>
          <p:cNvSpPr>
            <a:spLocks noGrp="1" noChangeArrowheads="1"/>
          </p:cNvSpPr>
          <p:nvPr>
            <p:ph type="title" idx="4294967295"/>
          </p:nvPr>
        </p:nvSpPr>
        <p:spPr>
          <a:xfrm>
            <a:off x="720725" y="0"/>
            <a:ext cx="7772400" cy="1143000"/>
          </a:xfrm>
        </p:spPr>
        <p:txBody>
          <a:bodyPr/>
          <a:lstStyle/>
          <a:p>
            <a:pPr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 so far...</a:t>
            </a:r>
            <a:endParaRPr lang="en-US">
              <a:latin typeface="Arial" charset="0"/>
              <a:ea typeface="ヒラギノ角ゴ Pro W3" charset="0"/>
              <a:cs typeface="ヒラギノ角ゴ Pro W3" charset="0"/>
            </a:endParaRPr>
          </a:p>
        </p:txBody>
      </p:sp>
      <p:sp>
        <p:nvSpPr>
          <p:cNvPr id="18435" name="Text Box 1028"/>
          <p:cNvSpPr txBox="1">
            <a:spLocks noChangeArrowheads="1"/>
          </p:cNvSpPr>
          <p:nvPr/>
        </p:nvSpPr>
        <p:spPr bwMode="auto">
          <a:xfrm>
            <a:off x="266700" y="2508250"/>
            <a:ext cx="8385175"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The Curl(E)=0 equation let us define Voltage! </a:t>
            </a:r>
          </a:p>
          <a:p>
            <a:r>
              <a:rPr lang="en-US" sz="3200"/>
              <a:t>But, it’s only true in statics…</a:t>
            </a:r>
          </a:p>
        </p:txBody>
      </p:sp>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spTree>
    <p:extLst>
      <p:ext uri="{BB962C8B-B14F-4D97-AF65-F5344CB8AC3E}">
        <p14:creationId xmlns:p14="http://schemas.microsoft.com/office/powerpoint/2010/main" val="26253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Object 1026"/>
          <p:cNvGraphicFramePr>
            <a:graphicFrameLocks noChangeAspect="1"/>
          </p:cNvGraphicFramePr>
          <p:nvPr/>
        </p:nvGraphicFramePr>
        <p:xfrm>
          <a:off x="1125538" y="2632075"/>
          <a:ext cx="7102475" cy="1489075"/>
        </p:xfrm>
        <a:graphic>
          <a:graphicData uri="http://schemas.openxmlformats.org/presentationml/2006/ole">
            <mc:AlternateContent xmlns:mc="http://schemas.openxmlformats.org/markup-compatibility/2006">
              <mc:Choice xmlns:v="urn:schemas-microsoft-com:vml" Requires="v">
                <p:oleObj spid="_x0000_s513026" name="Equation" r:id="rId4" imgW="2120900" imgH="444500" progId="Equation.3">
                  <p:embed/>
                </p:oleObj>
              </mc:Choice>
              <mc:Fallback>
                <p:oleObj name="Equation" r:id="rId4" imgW="2120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2632075"/>
                        <a:ext cx="71024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2" name="Rectangle 1027"/>
          <p:cNvSpPr>
            <a:spLocks noGrp="1" noChangeArrowheads="1"/>
          </p:cNvSpPr>
          <p:nvPr>
            <p:ph type="title" idx="4294967295"/>
          </p:nvPr>
        </p:nvSpPr>
        <p:spPr>
          <a:xfrm>
            <a:off x="207963" y="700088"/>
            <a:ext cx="8702675" cy="1143000"/>
          </a:xfrm>
        </p:spPr>
        <p:txBody>
          <a:bodyPr/>
          <a:lstStyle/>
          <a:p>
            <a:pPr eaLnBrk="1" hangingPunct="1"/>
            <a:r>
              <a:rPr lang="en-US" sz="3200">
                <a:latin typeface="Arial" charset="0"/>
                <a:ea typeface="ヒラギノ角ゴ Pro W3" charset="0"/>
                <a:cs typeface="ヒラギノ角ゴ Pro W3" charset="0"/>
              </a:rPr>
              <a:t>Adding in time dependence modifies the curl(E) equation.</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It’s now called “Faraday’s law”. </a:t>
            </a:r>
            <a:endParaRPr lang="en-US">
              <a:latin typeface="Arial" charset="0"/>
              <a:ea typeface="ヒラギノ角ゴ Pro W3" charset="0"/>
              <a:cs typeface="ヒラギノ角ゴ Pro W3" charset="0"/>
            </a:endParaRPr>
          </a:p>
        </p:txBody>
      </p:sp>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spTree>
    <p:extLst>
      <p:ext uri="{BB962C8B-B14F-4D97-AF65-F5344CB8AC3E}">
        <p14:creationId xmlns:p14="http://schemas.microsoft.com/office/powerpoint/2010/main" val="3384826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p:cNvSpPr>
          <p:nvPr>
            <p:ph type="title" idx="4294967295"/>
          </p:nvPr>
        </p:nvSpPr>
        <p:spPr>
          <a:xfrm>
            <a:off x="419100" y="762000"/>
            <a:ext cx="8305800" cy="1143000"/>
          </a:xfrm>
        </p:spPr>
        <p:txBody>
          <a:bodyPr/>
          <a:lstStyle/>
          <a:p>
            <a:pPr algn="l"/>
            <a:r>
              <a:rPr lang="en-US" sz="3200">
                <a:latin typeface="Calibri" charset="0"/>
              </a:rPr>
              <a:t>A very long aluminum (paramagnetic!) rod carries a uniformly distributed current I along the +z direction. </a:t>
            </a:r>
            <a:r>
              <a:rPr lang="en-US" sz="3200">
                <a:solidFill>
                  <a:srgbClr val="800080"/>
                </a:solidFill>
                <a:latin typeface="Calibri" charset="0"/>
              </a:rPr>
              <a:t>What is the direction of the bound volume current?</a:t>
            </a:r>
            <a:endParaRPr lang="en-US">
              <a:latin typeface="Calibri" charset="0"/>
            </a:endParaRPr>
          </a:p>
        </p:txBody>
      </p:sp>
      <p:graphicFrame>
        <p:nvGraphicFramePr>
          <p:cNvPr id="77827" name="Object 1024"/>
          <p:cNvGraphicFramePr>
            <a:graphicFrameLocks noChangeAspect="1"/>
          </p:cNvGraphicFramePr>
          <p:nvPr>
            <p:extLst>
              <p:ext uri="{D42A27DB-BD31-4B8C-83A1-F6EECF244321}">
                <p14:modId xmlns:p14="http://schemas.microsoft.com/office/powerpoint/2010/main" val="1234131499"/>
              </p:ext>
            </p:extLst>
          </p:nvPr>
        </p:nvGraphicFramePr>
        <p:xfrm>
          <a:off x="5373687" y="2290763"/>
          <a:ext cx="3076045" cy="3903800"/>
        </p:xfrm>
        <a:graphic>
          <a:graphicData uri="http://schemas.openxmlformats.org/presentationml/2006/ole">
            <mc:AlternateContent xmlns:mc="http://schemas.openxmlformats.org/markup-compatibility/2006">
              <mc:Choice xmlns:v="urn:schemas-microsoft-com:vml" Requires="v">
                <p:oleObj spid="_x0000_s488454"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9698"/>
                      <a:stretch>
                        <a:fillRect/>
                      </a:stretch>
                    </p:blipFill>
                    <p:spPr bwMode="auto">
                      <a:xfrm>
                        <a:off x="5373687" y="2290763"/>
                        <a:ext cx="3076045" cy="3903800"/>
                      </a:xfrm>
                      <a:prstGeom prst="rect">
                        <a:avLst/>
                      </a:prstGeom>
                      <a:noFill/>
                      <a:ln>
                        <a:noFill/>
                      </a:ln>
                      <a:effectLst/>
                      <a:extLst/>
                    </p:spPr>
                  </p:pic>
                </p:oleObj>
              </mc:Fallback>
            </mc:AlternateContent>
          </a:graphicData>
        </a:graphic>
      </p:graphicFrame>
      <p:sp>
        <p:nvSpPr>
          <p:cNvPr id="6" name="Text Box 1028"/>
          <p:cNvSpPr txBox="1">
            <a:spLocks noChangeArrowheads="1"/>
          </p:cNvSpPr>
          <p:nvPr/>
        </p:nvSpPr>
        <p:spPr bwMode="auto">
          <a:xfrm>
            <a:off x="59279" y="2849563"/>
            <a:ext cx="58070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lphaUcParenR"/>
            </a:pPr>
            <a:r>
              <a:rPr lang="en-US" sz="3200" dirty="0"/>
              <a:t> </a:t>
            </a:r>
            <a:r>
              <a:rPr lang="en-US" sz="3200" b="1" dirty="0"/>
              <a:t>J</a:t>
            </a:r>
            <a:r>
              <a:rPr lang="en-US" sz="3200" b="1" baseline="-25000" dirty="0"/>
              <a:t>B</a:t>
            </a:r>
            <a:r>
              <a:rPr lang="en-US" sz="3200" dirty="0"/>
              <a:t> points parallel to I</a:t>
            </a:r>
          </a:p>
          <a:p>
            <a:pPr eaLnBrk="1" hangingPunct="1">
              <a:buFont typeface="Arial" charset="0"/>
              <a:buAutoNum type="alphaUcParenR"/>
            </a:pPr>
            <a:r>
              <a:rPr lang="en-US" sz="3200" dirty="0"/>
              <a:t> </a:t>
            </a:r>
            <a:r>
              <a:rPr lang="en-US" sz="3200" b="1" dirty="0"/>
              <a:t>J</a:t>
            </a:r>
            <a:r>
              <a:rPr lang="en-US" sz="3200" b="1" baseline="-25000" dirty="0"/>
              <a:t>B</a:t>
            </a:r>
            <a:r>
              <a:rPr lang="en-US" sz="3200" dirty="0"/>
              <a:t> points anti-parallel to I</a:t>
            </a:r>
          </a:p>
          <a:p>
            <a:pPr eaLnBrk="1" hangingPunct="1">
              <a:buFont typeface="Arial" charset="0"/>
              <a:buAutoNum type="alphaUcParenR"/>
            </a:pPr>
            <a:r>
              <a:rPr lang="en-US" sz="3200" dirty="0" smtClean="0"/>
              <a:t> It’s zero! </a:t>
            </a:r>
          </a:p>
          <a:p>
            <a:pPr eaLnBrk="1" hangingPunct="1">
              <a:buFont typeface="Arial" charset="0"/>
              <a:buAutoNum type="alphaUcParenR"/>
            </a:pPr>
            <a:r>
              <a:rPr lang="en-US" sz="3200" dirty="0" smtClean="0"/>
              <a:t>Other</a:t>
            </a:r>
            <a:r>
              <a:rPr lang="en-US" sz="3200" dirty="0"/>
              <a:t>/not sure</a:t>
            </a:r>
          </a:p>
        </p:txBody>
      </p:sp>
    </p:spTree>
    <p:extLst>
      <p:ext uri="{BB962C8B-B14F-4D97-AF65-F5344CB8AC3E}">
        <p14:creationId xmlns:p14="http://schemas.microsoft.com/office/powerpoint/2010/main" val="98857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n-US" sz="1800">
                <a:solidFill>
                  <a:schemeClr val="bg1"/>
                </a:solidFill>
                <a:latin typeface="Arial" charset="0"/>
                <a:ea typeface="ヒラギノ角ゴ Pro W3" charset="0"/>
                <a:cs typeface="ヒラギノ角ゴ Pro W3" charset="0"/>
              </a:rPr>
              <a:t>EMF I</a:t>
            </a:r>
            <a:endParaRPr lang="en-US" sz="1800">
              <a:latin typeface="Arial" charset="0"/>
              <a:ea typeface="ヒラギノ角ゴ Pro W3" charset="0"/>
              <a:cs typeface="ヒラギノ角ゴ Pro W3" charset="0"/>
            </a:endParaRPr>
          </a:p>
        </p:txBody>
      </p:sp>
      <p:sp>
        <p:nvSpPr>
          <p:cNvPr id="22530" name="Rectangle 3"/>
          <p:cNvSpPr>
            <a:spLocks noGrp="1" noChangeArrowheads="1"/>
          </p:cNvSpPr>
          <p:nvPr>
            <p:ph type="body" idx="4294967295"/>
          </p:nvPr>
        </p:nvSpPr>
        <p:spPr>
          <a:xfrm>
            <a:off x="147638" y="123825"/>
            <a:ext cx="8582025" cy="2841625"/>
          </a:xfrm>
          <a:noFill/>
        </p:spPr>
        <p:txBody>
          <a:bodyPr/>
          <a:lstStyle/>
          <a:p>
            <a:pPr marL="0" indent="0" eaLnBrk="1" hangingPunct="1">
              <a:lnSpc>
                <a:spcPct val="90000"/>
              </a:lnSpc>
              <a:buFontTx/>
              <a:buNone/>
            </a:pPr>
            <a:r>
              <a:rPr lang="en-US" sz="3000">
                <a:latin typeface="Arial" charset="0"/>
                <a:ea typeface="ヒラギノ角ゴ Pro W3" charset="0"/>
                <a:cs typeface="ヒラギノ角ゴ Pro W3" charset="0"/>
              </a:rPr>
              <a:t>Faraday’s law resolves the problem we found in the first question today: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
            </a:r>
            <a:br>
              <a:rPr lang="en-US" sz="3000">
                <a:latin typeface="Arial" charset="0"/>
                <a:ea typeface="ヒラギノ角ゴ Pro W3" charset="0"/>
                <a:cs typeface="ヒラギノ角ゴ Pro W3" charset="0"/>
              </a:rPr>
            </a:br>
            <a:r>
              <a:rPr lang="en-US" sz="3000">
                <a:latin typeface="Arial" charset="0"/>
                <a:ea typeface="ヒラギノ角ゴ Pro W3" charset="0"/>
                <a:cs typeface="ヒラギノ角ゴ Pro W3" charset="0"/>
              </a:rPr>
              <a:t>Now CHANGING B can </a:t>
            </a:r>
            <a:r>
              <a:rPr lang="en-US" sz="3000" i="1">
                <a:latin typeface="Arial" charset="0"/>
                <a:ea typeface="ヒラギノ角ゴ Pro W3" charset="0"/>
                <a:cs typeface="ヒラギノ角ゴ Pro W3" charset="0"/>
              </a:rPr>
              <a:t>also</a:t>
            </a:r>
            <a:r>
              <a:rPr lang="en-US" sz="3000">
                <a:latin typeface="Arial" charset="0"/>
                <a:ea typeface="ヒラギノ角ゴ Pro W3" charset="0"/>
                <a:cs typeface="ヒラギノ角ゴ Pro W3" charset="0"/>
              </a:rPr>
              <a:t> induce currents. </a:t>
            </a:r>
            <a:endParaRPr lang="en-US">
              <a:latin typeface="Arial" charset="0"/>
              <a:ea typeface="ヒラギノ角ゴ Pro W3" charset="0"/>
              <a:cs typeface="ヒラギノ角ゴ Pro W3" charset="0"/>
            </a:endParaRPr>
          </a:p>
        </p:txBody>
      </p:sp>
      <p:grpSp>
        <p:nvGrpSpPr>
          <p:cNvPr id="22531" name="Group 15"/>
          <p:cNvGrpSpPr>
            <a:grpSpLocks/>
          </p:cNvGrpSpPr>
          <p:nvPr/>
        </p:nvGrpSpPr>
        <p:grpSpPr bwMode="auto">
          <a:xfrm>
            <a:off x="4856163" y="3482975"/>
            <a:ext cx="4225925" cy="2025650"/>
            <a:chOff x="1152" y="1152"/>
            <a:chExt cx="2304" cy="1104"/>
          </a:xfrm>
        </p:grpSpPr>
        <p:sp>
          <p:nvSpPr>
            <p:cNvPr id="22534" name="Rectangle 5"/>
            <p:cNvSpPr>
              <a:spLocks noChangeArrowheads="1"/>
            </p:cNvSpPr>
            <p:nvPr/>
          </p:nvSpPr>
          <p:spPr bwMode="auto">
            <a:xfrm>
              <a:off x="1152" y="1152"/>
              <a:ext cx="1248" cy="1104"/>
            </a:xfrm>
            <a:prstGeom prst="rect">
              <a:avLst/>
            </a:prstGeom>
            <a:solidFill>
              <a:schemeClr val="accent1"/>
            </a:solidFill>
            <a:ln w="19050">
              <a:solidFill>
                <a:schemeClr val="tx1"/>
              </a:solidFill>
              <a:miter lim="800000"/>
              <a:headEnd/>
              <a:tailEnd/>
            </a:ln>
          </p:spPr>
          <p:txBody>
            <a:bodyPr wrap="none" anchor="ctr"/>
            <a:lstStyle/>
            <a:p>
              <a:pPr eaLnBrk="1" hangingPunct="1"/>
              <a:endParaRPr lang="en-US" sz="1800">
                <a:latin typeface="Calibri" charset="0"/>
                <a:cs typeface="Arial" charset="0"/>
              </a:endParaRPr>
            </a:p>
          </p:txBody>
        </p:sp>
        <p:sp>
          <p:nvSpPr>
            <p:cNvPr id="22535" name="Rectangle 6"/>
            <p:cNvSpPr>
              <a:spLocks noChangeArrowheads="1"/>
            </p:cNvSpPr>
            <p:nvPr/>
          </p:nvSpPr>
          <p:spPr bwMode="auto">
            <a:xfrm>
              <a:off x="1920" y="1344"/>
              <a:ext cx="1392" cy="7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sz="1800">
                <a:latin typeface="Calibri" charset="0"/>
                <a:cs typeface="Arial" charset="0"/>
              </a:endParaRPr>
            </a:p>
          </p:txBody>
        </p:sp>
        <p:sp>
          <p:nvSpPr>
            <p:cNvPr id="22536" name="Line 7"/>
            <p:cNvSpPr>
              <a:spLocks noChangeShapeType="1"/>
            </p:cNvSpPr>
            <p:nvPr/>
          </p:nvSpPr>
          <p:spPr bwMode="auto">
            <a:xfrm>
              <a:off x="3120" y="1344"/>
              <a:ext cx="0" cy="720"/>
            </a:xfrm>
            <a:prstGeom prst="line">
              <a:avLst/>
            </a:prstGeom>
            <a:noFill/>
            <a:ln w="158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7" name="Rectangle 8"/>
            <p:cNvSpPr>
              <a:spLocks noChangeArrowheads="1"/>
            </p:cNvSpPr>
            <p:nvPr/>
          </p:nvSpPr>
          <p:spPr bwMode="auto">
            <a:xfrm>
              <a:off x="2928" y="1536"/>
              <a:ext cx="17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Calibri" charset="0"/>
                  <a:cs typeface="Arial" charset="0"/>
                </a:rPr>
                <a:t>h</a:t>
              </a:r>
            </a:p>
          </p:txBody>
        </p:sp>
        <p:sp>
          <p:nvSpPr>
            <p:cNvPr id="22538" name="Rectangle 9" descr="Light upward diagonal"/>
            <p:cNvSpPr>
              <a:spLocks noChangeArrowheads="1"/>
            </p:cNvSpPr>
            <p:nvPr/>
          </p:nvSpPr>
          <p:spPr bwMode="auto">
            <a:xfrm>
              <a:off x="1920" y="1344"/>
              <a:ext cx="480" cy="720"/>
            </a:xfrm>
            <a:prstGeom prst="rect">
              <a:avLst/>
            </a:prstGeom>
            <a:pattFill prst="ltUpDiag">
              <a:fgClr>
                <a:schemeClr val="accent2"/>
              </a:fgClr>
              <a:bgClr>
                <a:schemeClr val="bg1"/>
              </a:bgClr>
            </a:pattFill>
            <a:ln w="19050">
              <a:solidFill>
                <a:schemeClr val="tx1"/>
              </a:solidFill>
              <a:miter lim="800000"/>
              <a:headEnd/>
              <a:tailEnd/>
            </a:ln>
          </p:spPr>
          <p:txBody>
            <a:bodyPr wrap="none" anchor="ctr"/>
            <a:lstStyle/>
            <a:p>
              <a:pPr eaLnBrk="1" hangingPunct="1"/>
              <a:endParaRPr lang="en-US" sz="1800">
                <a:latin typeface="Calibri" charset="0"/>
                <a:cs typeface="Arial" charset="0"/>
              </a:endParaRPr>
            </a:p>
          </p:txBody>
        </p:sp>
        <p:sp>
          <p:nvSpPr>
            <p:cNvPr id="22539" name="Rectangle 10"/>
            <p:cNvSpPr>
              <a:spLocks noChangeArrowheads="1"/>
            </p:cNvSpPr>
            <p:nvPr/>
          </p:nvSpPr>
          <p:spPr bwMode="auto">
            <a:xfrm>
              <a:off x="1248" y="1248"/>
              <a:ext cx="2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Calibri" charset="0"/>
                  <a:cs typeface="Arial" charset="0"/>
                  <a:sym typeface="Wingdings" charset="0"/>
                </a:rPr>
                <a:t>B</a:t>
              </a:r>
              <a:endParaRPr lang="en-US" sz="1800">
                <a:latin typeface="Calibri" charset="0"/>
                <a:cs typeface="Arial" charset="0"/>
              </a:endParaRPr>
            </a:p>
          </p:txBody>
        </p:sp>
        <p:grpSp>
          <p:nvGrpSpPr>
            <p:cNvPr id="22540" name="Group 14"/>
            <p:cNvGrpSpPr>
              <a:grpSpLocks/>
            </p:cNvGrpSpPr>
            <p:nvPr/>
          </p:nvGrpSpPr>
          <p:grpSpPr bwMode="auto">
            <a:xfrm>
              <a:off x="3168" y="1536"/>
              <a:ext cx="288" cy="288"/>
              <a:chOff x="4128" y="1776"/>
              <a:chExt cx="288" cy="288"/>
            </a:xfrm>
          </p:grpSpPr>
          <p:sp>
            <p:nvSpPr>
              <p:cNvPr id="22541" name="Oval 12"/>
              <p:cNvSpPr>
                <a:spLocks noChangeArrowheads="1"/>
              </p:cNvSpPr>
              <p:nvPr/>
            </p:nvSpPr>
            <p:spPr bwMode="auto">
              <a:xfrm>
                <a:off x="4128" y="1776"/>
                <a:ext cx="288" cy="288"/>
              </a:xfrm>
              <a:prstGeom prst="ellipse">
                <a:avLst/>
              </a:prstGeom>
              <a:solidFill>
                <a:schemeClr val="bg1"/>
              </a:solidFill>
              <a:ln w="19050">
                <a:solidFill>
                  <a:schemeClr val="tx1"/>
                </a:solidFill>
                <a:round/>
                <a:headEnd/>
                <a:tailEnd/>
              </a:ln>
            </p:spPr>
            <p:txBody>
              <a:bodyPr wrap="none" anchor="ctr"/>
              <a:lstStyle/>
              <a:p>
                <a:pPr eaLnBrk="1" hangingPunct="1"/>
                <a:endParaRPr lang="en-US" sz="1800">
                  <a:latin typeface="Calibri" charset="0"/>
                  <a:cs typeface="Arial" charset="0"/>
                </a:endParaRPr>
              </a:p>
            </p:txBody>
          </p:sp>
          <p:sp>
            <p:nvSpPr>
              <p:cNvPr id="22542" name="Rectangle 11"/>
              <p:cNvSpPr>
                <a:spLocks noChangeArrowheads="1"/>
              </p:cNvSpPr>
              <p:nvPr/>
            </p:nvSpPr>
            <p:spPr bwMode="auto">
              <a:xfrm>
                <a:off x="4128" y="1776"/>
                <a:ext cx="18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Calibri" charset="0"/>
                    <a:cs typeface="Arial" charset="0"/>
                  </a:rPr>
                  <a:t>A</a:t>
                </a:r>
              </a:p>
            </p:txBody>
          </p:sp>
        </p:grpSp>
      </p:grpSp>
      <p:sp>
        <p:nvSpPr>
          <p:cNvPr id="22532" name="TextBox 1"/>
          <p:cNvSpPr txBox="1">
            <a:spLocks noChangeArrowheads="1"/>
          </p:cNvSpPr>
          <p:nvPr/>
        </p:nvSpPr>
        <p:spPr bwMode="auto">
          <a:xfrm>
            <a:off x="3109913" y="3057525"/>
            <a:ext cx="614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Blue region = uniform (but localized!) B field</a:t>
            </a:r>
          </a:p>
          <a:p>
            <a:r>
              <a:rPr lang="en-US"/>
              <a:t> out of page</a:t>
            </a:r>
          </a:p>
        </p:txBody>
      </p:sp>
      <p:graphicFrame>
        <p:nvGraphicFramePr>
          <p:cNvPr id="22533" name="Object 1026"/>
          <p:cNvGraphicFramePr>
            <a:graphicFrameLocks noChangeAspect="1"/>
          </p:cNvGraphicFramePr>
          <p:nvPr/>
        </p:nvGraphicFramePr>
        <p:xfrm>
          <a:off x="2460625" y="2103438"/>
          <a:ext cx="4381500" cy="679450"/>
        </p:xfrm>
        <a:graphic>
          <a:graphicData uri="http://schemas.openxmlformats.org/presentationml/2006/ole">
            <mc:AlternateContent xmlns:mc="http://schemas.openxmlformats.org/markup-compatibility/2006">
              <mc:Choice xmlns:v="urn:schemas-microsoft-com:vml" Requires="v">
                <p:oleObj spid="_x0000_s515074" name="Equation" r:id="rId4" imgW="1308100" imgH="203200" progId="Equation.3">
                  <p:embed/>
                </p:oleObj>
              </mc:Choice>
              <mc:Fallback>
                <p:oleObj name="Equation" r:id="rId4" imgW="13081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25" y="2103438"/>
                        <a:ext cx="43815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37908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7" name="Object 1026"/>
          <p:cNvGraphicFramePr>
            <a:graphicFrameLocks noChangeAspect="1"/>
          </p:cNvGraphicFramePr>
          <p:nvPr/>
        </p:nvGraphicFramePr>
        <p:xfrm>
          <a:off x="1125538" y="2632075"/>
          <a:ext cx="7102475" cy="1489075"/>
        </p:xfrm>
        <a:graphic>
          <a:graphicData uri="http://schemas.openxmlformats.org/presentationml/2006/ole">
            <mc:AlternateContent xmlns:mc="http://schemas.openxmlformats.org/markup-compatibility/2006">
              <mc:Choice xmlns:v="urn:schemas-microsoft-com:vml" Requires="v">
                <p:oleObj spid="_x0000_s517122" name="Equation" r:id="rId4" imgW="2120900" imgH="444500" progId="Equation.3">
                  <p:embed/>
                </p:oleObj>
              </mc:Choice>
              <mc:Fallback>
                <p:oleObj name="Equation" r:id="rId4" imgW="2120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8" y="2632075"/>
                        <a:ext cx="71024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8" name="Rectangle 1027"/>
          <p:cNvSpPr>
            <a:spLocks noGrp="1" noChangeArrowheads="1"/>
          </p:cNvSpPr>
          <p:nvPr>
            <p:ph type="title" idx="4294967295"/>
          </p:nvPr>
        </p:nvSpPr>
        <p:spPr>
          <a:xfrm>
            <a:off x="207963" y="700088"/>
            <a:ext cx="8702675" cy="1143000"/>
          </a:xfrm>
        </p:spPr>
        <p:txBody>
          <a:bodyPr/>
          <a:lstStyle/>
          <a:p>
            <a:pPr eaLnBrk="1" hangingPunct="1"/>
            <a:r>
              <a:rPr lang="en-US" sz="3200">
                <a:latin typeface="Arial" charset="0"/>
                <a:ea typeface="ヒラギノ角ゴ Pro W3" charset="0"/>
                <a:cs typeface="ヒラギノ角ゴ Pro W3" charset="0"/>
              </a:rPr>
              <a:t>Adding in time dependence modifies the curl(E) equation.</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a:r>
            <a:br>
              <a:rPr lang="en-US" sz="3200">
                <a:latin typeface="Arial" charset="0"/>
                <a:ea typeface="ヒラギノ角ゴ Pro W3" charset="0"/>
                <a:cs typeface="ヒラギノ角ゴ Pro W3" charset="0"/>
              </a:rPr>
            </a:br>
            <a:r>
              <a:rPr lang="en-US" sz="3200">
                <a:latin typeface="Arial" charset="0"/>
                <a:ea typeface="ヒラギノ角ゴ Pro W3" charset="0"/>
                <a:cs typeface="ヒラギノ角ゴ Pro W3" charset="0"/>
              </a:rPr>
              <a:t> It’s now called “Faraday’s law”. </a:t>
            </a:r>
            <a:endParaRPr lang="en-US">
              <a:latin typeface="Arial" charset="0"/>
              <a:ea typeface="ヒラギノ角ゴ Pro W3" charset="0"/>
              <a:cs typeface="ヒラギノ角ゴ Pro W3" charset="0"/>
            </a:endParaRPr>
          </a:p>
        </p:txBody>
      </p:sp>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spTree>
    <p:extLst>
      <p:ext uri="{BB962C8B-B14F-4D97-AF65-F5344CB8AC3E}">
        <p14:creationId xmlns:p14="http://schemas.microsoft.com/office/powerpoint/2010/main" val="27297956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1026"/>
          <p:cNvGraphicFramePr>
            <a:graphicFrameLocks noChangeAspect="1"/>
          </p:cNvGraphicFramePr>
          <p:nvPr/>
        </p:nvGraphicFramePr>
        <p:xfrm>
          <a:off x="2162175" y="844550"/>
          <a:ext cx="5349875" cy="1120775"/>
        </p:xfrm>
        <a:graphic>
          <a:graphicData uri="http://schemas.openxmlformats.org/presentationml/2006/ole">
            <mc:AlternateContent xmlns:mc="http://schemas.openxmlformats.org/markup-compatibility/2006">
              <mc:Choice xmlns:v="urn:schemas-microsoft-com:vml" Requires="v">
                <p:oleObj spid="_x0000_s519174" name="Equation" r:id="rId4" imgW="2120900" imgH="444500" progId="Equation.DSMT4">
                  <p:embed/>
                </p:oleObj>
              </mc:Choice>
              <mc:Fallback>
                <p:oleObj name="Equation" r:id="rId4" imgW="21209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844550"/>
                        <a:ext cx="53498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26" name="Rectangle 1027"/>
          <p:cNvSpPr>
            <a:spLocks noGrp="1" noChangeArrowheads="1"/>
          </p:cNvSpPr>
          <p:nvPr>
            <p:ph type="title" idx="4294967295"/>
          </p:nvPr>
        </p:nvSpPr>
        <p:spPr>
          <a:xfrm>
            <a:off x="720725" y="0"/>
            <a:ext cx="7772400" cy="1143000"/>
          </a:xfrm>
        </p:spPr>
        <p:txBody>
          <a:bodyPr/>
          <a:lstStyle/>
          <a:p>
            <a:pPr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 so far...</a:t>
            </a:r>
            <a:endParaRPr lang="en-US">
              <a:latin typeface="Arial" charset="0"/>
              <a:ea typeface="ヒラギノ角ゴ Pro W3" charset="0"/>
              <a:cs typeface="ヒラギノ角ゴ Pro W3" charset="0"/>
            </a:endParaRPr>
          </a:p>
        </p:txBody>
      </p:sp>
      <p:sp>
        <p:nvSpPr>
          <p:cNvPr id="26627" name="Text Box 1028"/>
          <p:cNvSpPr txBox="1">
            <a:spLocks noChangeArrowheads="1"/>
          </p:cNvSpPr>
          <p:nvPr/>
        </p:nvSpPr>
        <p:spPr bwMode="auto">
          <a:xfrm>
            <a:off x="303213" y="2160588"/>
            <a:ext cx="6689725"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Using Stoke</a:t>
            </a:r>
            <a:r>
              <a:rPr lang="ja-JP" altLang="en-US"/>
              <a:t>’</a:t>
            </a:r>
            <a:r>
              <a:rPr lang="en-US" altLang="ja-JP"/>
              <a:t>s theorem on Faraday</a:t>
            </a:r>
            <a:r>
              <a:rPr lang="ja-JP" altLang="en-US"/>
              <a:t>’</a:t>
            </a:r>
            <a:r>
              <a:rPr lang="en-US" altLang="ja-JP"/>
              <a:t>s law gives...</a:t>
            </a:r>
          </a:p>
          <a:p>
            <a:endParaRPr lang="en-US"/>
          </a:p>
          <a:p>
            <a:r>
              <a:rPr lang="en-US"/>
              <a:t>A)</a:t>
            </a:r>
          </a:p>
          <a:p>
            <a:endParaRPr lang="en-US"/>
          </a:p>
          <a:p>
            <a:r>
              <a:rPr lang="en-US"/>
              <a:t>B)</a:t>
            </a:r>
          </a:p>
          <a:p>
            <a:endParaRPr lang="en-US"/>
          </a:p>
          <a:p>
            <a:r>
              <a:rPr lang="en-US"/>
              <a:t>C)</a:t>
            </a:r>
          </a:p>
          <a:p>
            <a:endParaRPr lang="en-US"/>
          </a:p>
          <a:p>
            <a:r>
              <a:rPr lang="en-US"/>
              <a:t>D)</a:t>
            </a:r>
          </a:p>
          <a:p>
            <a:endParaRPr lang="en-US"/>
          </a:p>
          <a:p>
            <a:r>
              <a:rPr lang="en-US"/>
              <a:t>E) NONE of the above is correct!</a:t>
            </a:r>
          </a:p>
        </p:txBody>
      </p:sp>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graphicFrame>
        <p:nvGraphicFramePr>
          <p:cNvPr id="26629" name="Object 1036"/>
          <p:cNvGraphicFramePr>
            <a:graphicFrameLocks noChangeAspect="1"/>
          </p:cNvGraphicFramePr>
          <p:nvPr/>
        </p:nvGraphicFramePr>
        <p:xfrm>
          <a:off x="804863" y="2794000"/>
          <a:ext cx="3429000" cy="635000"/>
        </p:xfrm>
        <a:graphic>
          <a:graphicData uri="http://schemas.openxmlformats.org/presentationml/2006/ole">
            <mc:AlternateContent xmlns:mc="http://schemas.openxmlformats.org/markup-compatibility/2006">
              <mc:Choice xmlns:v="urn:schemas-microsoft-com:vml" Requires="v">
                <p:oleObj spid="_x0000_s519175" name="Equation" r:id="rId6" imgW="1371600" imgH="254000" progId="Equation.3">
                  <p:embed/>
                </p:oleObj>
              </mc:Choice>
              <mc:Fallback>
                <p:oleObj name="Equation" r:id="rId6" imgW="13716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63" y="2794000"/>
                        <a:ext cx="3429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30" name="Object 1037"/>
          <p:cNvGraphicFramePr>
            <a:graphicFrameLocks noChangeAspect="1"/>
          </p:cNvGraphicFramePr>
          <p:nvPr/>
        </p:nvGraphicFramePr>
        <p:xfrm>
          <a:off x="788988" y="3532188"/>
          <a:ext cx="3143250" cy="635000"/>
        </p:xfrm>
        <a:graphic>
          <a:graphicData uri="http://schemas.openxmlformats.org/presentationml/2006/ole">
            <mc:AlternateContent xmlns:mc="http://schemas.openxmlformats.org/markup-compatibility/2006">
              <mc:Choice xmlns:v="urn:schemas-microsoft-com:vml" Requires="v">
                <p:oleObj spid="_x0000_s519176" name="Equation" r:id="rId8" imgW="1257300" imgH="254000" progId="Equation.3">
                  <p:embed/>
                </p:oleObj>
              </mc:Choice>
              <mc:Fallback>
                <p:oleObj name="Equation" r:id="rId8" imgW="12573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988" y="3532188"/>
                        <a:ext cx="3143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31" name="Object 1038"/>
          <p:cNvGraphicFramePr>
            <a:graphicFrameLocks noChangeAspect="1"/>
          </p:cNvGraphicFramePr>
          <p:nvPr/>
        </p:nvGraphicFramePr>
        <p:xfrm>
          <a:off x="1081088" y="4278313"/>
          <a:ext cx="3016250" cy="635000"/>
        </p:xfrm>
        <a:graphic>
          <a:graphicData uri="http://schemas.openxmlformats.org/presentationml/2006/ole">
            <mc:AlternateContent xmlns:mc="http://schemas.openxmlformats.org/markup-compatibility/2006">
              <mc:Choice xmlns:v="urn:schemas-microsoft-com:vml" Requires="v">
                <p:oleObj spid="_x0000_s519177" name="Equation" r:id="rId10" imgW="1206500" imgH="254000" progId="Equation.3">
                  <p:embed/>
                </p:oleObj>
              </mc:Choice>
              <mc:Fallback>
                <p:oleObj name="Equation" r:id="rId10" imgW="12065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1088" y="4278313"/>
                        <a:ext cx="3016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32" name="Object 1039"/>
          <p:cNvGraphicFramePr>
            <a:graphicFrameLocks noChangeAspect="1"/>
          </p:cNvGraphicFramePr>
          <p:nvPr/>
        </p:nvGraphicFramePr>
        <p:xfrm>
          <a:off x="1049338" y="5016500"/>
          <a:ext cx="2762250" cy="635000"/>
        </p:xfrm>
        <a:graphic>
          <a:graphicData uri="http://schemas.openxmlformats.org/presentationml/2006/ole">
            <mc:AlternateContent xmlns:mc="http://schemas.openxmlformats.org/markup-compatibility/2006">
              <mc:Choice xmlns:v="urn:schemas-microsoft-com:vml" Requires="v">
                <p:oleObj spid="_x0000_s519178" name="Equation" r:id="rId12" imgW="1104900" imgH="254000" progId="Equation.3">
                  <p:embed/>
                </p:oleObj>
              </mc:Choice>
              <mc:Fallback>
                <p:oleObj name="Equation" r:id="rId12" imgW="11049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9338" y="5016500"/>
                        <a:ext cx="2762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6241214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1026"/>
          <p:cNvGraphicFramePr>
            <a:graphicFrameLocks noChangeAspect="1"/>
          </p:cNvGraphicFramePr>
          <p:nvPr/>
        </p:nvGraphicFramePr>
        <p:xfrm>
          <a:off x="2162175" y="844550"/>
          <a:ext cx="5349875" cy="1120775"/>
        </p:xfrm>
        <a:graphic>
          <a:graphicData uri="http://schemas.openxmlformats.org/presentationml/2006/ole">
            <mc:AlternateContent xmlns:mc="http://schemas.openxmlformats.org/markup-compatibility/2006">
              <mc:Choice xmlns:v="urn:schemas-microsoft-com:vml" Requires="v">
                <p:oleObj spid="_x0000_s521222" name="Equation" r:id="rId4" imgW="2120900" imgH="444500" progId="Equation.DSMT4">
                  <p:embed/>
                </p:oleObj>
              </mc:Choice>
              <mc:Fallback>
                <p:oleObj name="Equation" r:id="rId4" imgW="21209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2175" y="844550"/>
                        <a:ext cx="53498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74" name="Rectangle 1027"/>
          <p:cNvSpPr>
            <a:spLocks noGrp="1" noChangeArrowheads="1"/>
          </p:cNvSpPr>
          <p:nvPr>
            <p:ph type="title" idx="4294967295"/>
          </p:nvPr>
        </p:nvSpPr>
        <p:spPr>
          <a:xfrm>
            <a:off x="720725" y="0"/>
            <a:ext cx="7772400" cy="1143000"/>
          </a:xfrm>
        </p:spPr>
        <p:txBody>
          <a:bodyPr/>
          <a:lstStyle/>
          <a:p>
            <a:pPr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 so far...</a:t>
            </a:r>
            <a:endParaRPr lang="en-US">
              <a:latin typeface="Arial" charset="0"/>
              <a:ea typeface="ヒラギノ角ゴ Pro W3" charset="0"/>
              <a:cs typeface="ヒラギノ角ゴ Pro W3" charset="0"/>
            </a:endParaRPr>
          </a:p>
        </p:txBody>
      </p:sp>
      <p:sp>
        <p:nvSpPr>
          <p:cNvPr id="28675" name="Text Box 1028"/>
          <p:cNvSpPr txBox="1">
            <a:spLocks noChangeArrowheads="1"/>
          </p:cNvSpPr>
          <p:nvPr/>
        </p:nvSpPr>
        <p:spPr bwMode="auto">
          <a:xfrm>
            <a:off x="303213" y="2160588"/>
            <a:ext cx="6689725" cy="410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Using Stoke</a:t>
            </a:r>
            <a:r>
              <a:rPr lang="ja-JP" altLang="en-US"/>
              <a:t>’</a:t>
            </a:r>
            <a:r>
              <a:rPr lang="en-US" altLang="ja-JP"/>
              <a:t>s theorem on Faraday</a:t>
            </a:r>
            <a:r>
              <a:rPr lang="ja-JP" altLang="en-US"/>
              <a:t>’</a:t>
            </a:r>
            <a:r>
              <a:rPr lang="en-US" altLang="ja-JP"/>
              <a:t>s law gives...</a:t>
            </a:r>
          </a:p>
          <a:p>
            <a:endParaRPr lang="en-US"/>
          </a:p>
          <a:p>
            <a:r>
              <a:rPr lang="en-US"/>
              <a:t>A)</a:t>
            </a:r>
          </a:p>
          <a:p>
            <a:endParaRPr lang="en-US"/>
          </a:p>
          <a:p>
            <a:r>
              <a:rPr lang="en-US"/>
              <a:t>B)</a:t>
            </a:r>
          </a:p>
          <a:p>
            <a:endParaRPr lang="en-US"/>
          </a:p>
          <a:p>
            <a:r>
              <a:rPr lang="en-US"/>
              <a:t>C)</a:t>
            </a:r>
          </a:p>
          <a:p>
            <a:endParaRPr lang="en-US"/>
          </a:p>
          <a:p>
            <a:r>
              <a:rPr lang="en-US"/>
              <a:t>D)</a:t>
            </a:r>
          </a:p>
          <a:p>
            <a:endParaRPr lang="en-US"/>
          </a:p>
          <a:p>
            <a:r>
              <a:rPr lang="en-US"/>
              <a:t>E) NONE of the above is correct!</a:t>
            </a:r>
          </a:p>
        </p:txBody>
      </p:sp>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graphicFrame>
        <p:nvGraphicFramePr>
          <p:cNvPr id="28677" name="Object 1036"/>
          <p:cNvGraphicFramePr>
            <a:graphicFrameLocks noChangeAspect="1"/>
          </p:cNvGraphicFramePr>
          <p:nvPr/>
        </p:nvGraphicFramePr>
        <p:xfrm>
          <a:off x="804863" y="2794000"/>
          <a:ext cx="3429000" cy="635000"/>
        </p:xfrm>
        <a:graphic>
          <a:graphicData uri="http://schemas.openxmlformats.org/presentationml/2006/ole">
            <mc:AlternateContent xmlns:mc="http://schemas.openxmlformats.org/markup-compatibility/2006">
              <mc:Choice xmlns:v="urn:schemas-microsoft-com:vml" Requires="v">
                <p:oleObj spid="_x0000_s521223" name="Equation" r:id="rId6" imgW="1371600" imgH="254000" progId="Equation.3">
                  <p:embed/>
                </p:oleObj>
              </mc:Choice>
              <mc:Fallback>
                <p:oleObj name="Equation" r:id="rId6" imgW="13716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863" y="2794000"/>
                        <a:ext cx="3429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8" name="Object 1037"/>
          <p:cNvGraphicFramePr>
            <a:graphicFrameLocks noChangeAspect="1"/>
          </p:cNvGraphicFramePr>
          <p:nvPr/>
        </p:nvGraphicFramePr>
        <p:xfrm>
          <a:off x="788988" y="3532188"/>
          <a:ext cx="3143250" cy="635000"/>
        </p:xfrm>
        <a:graphic>
          <a:graphicData uri="http://schemas.openxmlformats.org/presentationml/2006/ole">
            <mc:AlternateContent xmlns:mc="http://schemas.openxmlformats.org/markup-compatibility/2006">
              <mc:Choice xmlns:v="urn:schemas-microsoft-com:vml" Requires="v">
                <p:oleObj spid="_x0000_s521224" name="Equation" r:id="rId8" imgW="1257300" imgH="254000" progId="Equation.3">
                  <p:embed/>
                </p:oleObj>
              </mc:Choice>
              <mc:Fallback>
                <p:oleObj name="Equation" r:id="rId8" imgW="12573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988" y="3532188"/>
                        <a:ext cx="3143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79" name="Object 1038"/>
          <p:cNvGraphicFramePr>
            <a:graphicFrameLocks noChangeAspect="1"/>
          </p:cNvGraphicFramePr>
          <p:nvPr/>
        </p:nvGraphicFramePr>
        <p:xfrm>
          <a:off x="1081088" y="4278313"/>
          <a:ext cx="3016250" cy="635000"/>
        </p:xfrm>
        <a:graphic>
          <a:graphicData uri="http://schemas.openxmlformats.org/presentationml/2006/ole">
            <mc:AlternateContent xmlns:mc="http://schemas.openxmlformats.org/markup-compatibility/2006">
              <mc:Choice xmlns:v="urn:schemas-microsoft-com:vml" Requires="v">
                <p:oleObj spid="_x0000_s521225" name="Equation" r:id="rId10" imgW="1206500" imgH="254000" progId="Equation.3">
                  <p:embed/>
                </p:oleObj>
              </mc:Choice>
              <mc:Fallback>
                <p:oleObj name="Equation" r:id="rId10" imgW="1206500" imgH="2540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1088" y="4278313"/>
                        <a:ext cx="3016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680" name="Object 1039"/>
          <p:cNvGraphicFramePr>
            <a:graphicFrameLocks noChangeAspect="1"/>
          </p:cNvGraphicFramePr>
          <p:nvPr/>
        </p:nvGraphicFramePr>
        <p:xfrm>
          <a:off x="1049338" y="5016500"/>
          <a:ext cx="2762250" cy="635000"/>
        </p:xfrm>
        <a:graphic>
          <a:graphicData uri="http://schemas.openxmlformats.org/presentationml/2006/ole">
            <mc:AlternateContent xmlns:mc="http://schemas.openxmlformats.org/markup-compatibility/2006">
              <mc:Choice xmlns:v="urn:schemas-microsoft-com:vml" Requires="v">
                <p:oleObj spid="_x0000_s521226" name="Equation" r:id="rId12" imgW="1104900" imgH="254000" progId="Equation.3">
                  <p:embed/>
                </p:oleObj>
              </mc:Choice>
              <mc:Fallback>
                <p:oleObj name="Equation" r:id="rId12" imgW="1104900" imgH="2540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9338" y="5016500"/>
                        <a:ext cx="2762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8681" name="Rectangle 1"/>
          <p:cNvSpPr>
            <a:spLocks noChangeArrowheads="1"/>
          </p:cNvSpPr>
          <p:nvPr/>
        </p:nvSpPr>
        <p:spPr bwMode="auto">
          <a:xfrm>
            <a:off x="0" y="4146550"/>
            <a:ext cx="4846638" cy="8810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000">
              <a:solidFill>
                <a:srgbClr val="000000"/>
              </a:solidFill>
            </a:endParaRPr>
          </a:p>
        </p:txBody>
      </p:sp>
      <p:sp>
        <p:nvSpPr>
          <p:cNvPr id="28682" name="TextBox 2"/>
          <p:cNvSpPr txBox="1">
            <a:spLocks noChangeArrowheads="1"/>
          </p:cNvSpPr>
          <p:nvPr/>
        </p:nvSpPr>
        <p:spPr bwMode="auto">
          <a:xfrm>
            <a:off x="5313363" y="4198938"/>
            <a:ext cx="3121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We can do work with</a:t>
            </a:r>
          </a:p>
          <a:p>
            <a:r>
              <a:rPr lang="en-US" i="1"/>
              <a:t> changing </a:t>
            </a:r>
            <a:r>
              <a:rPr lang="en-US"/>
              <a:t>B-fields!</a:t>
            </a:r>
          </a:p>
        </p:txBody>
      </p:sp>
    </p:spTree>
    <p:extLst>
      <p:ext uri="{BB962C8B-B14F-4D97-AF65-F5344CB8AC3E}">
        <p14:creationId xmlns:p14="http://schemas.microsoft.com/office/powerpoint/2010/main" val="11565080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860425" y="0"/>
            <a:ext cx="7772400" cy="1143000"/>
          </a:xfrm>
        </p:spPr>
        <p:txBody>
          <a:bodyPr/>
          <a:lstStyle/>
          <a:p>
            <a:pPr algn="l" eaLnBrk="1" hangingPunct="1"/>
            <a:r>
              <a:rPr lang="en-US" sz="3000">
                <a:latin typeface="Arial" charset="0"/>
                <a:ea typeface="ヒラギノ角ゴ Pro W3" charset="0"/>
                <a:cs typeface="ヒラギノ角ゴ Pro W3" charset="0"/>
              </a:rPr>
              <a:t>Look at our full set of </a:t>
            </a:r>
            <a:r>
              <a:rPr lang="ja-JP" altLang="en-US" sz="3000">
                <a:latin typeface="Arial" charset="0"/>
                <a:ea typeface="ヒラギノ角ゴ Pro W3" charset="0"/>
                <a:cs typeface="ヒラギノ角ゴ Pro W3" charset="0"/>
              </a:rPr>
              <a:t>“</a:t>
            </a:r>
            <a:r>
              <a:rPr lang="en-US" altLang="ja-JP" sz="3000">
                <a:latin typeface="Arial" charset="0"/>
                <a:ea typeface="ヒラギノ角ゴ Pro W3" charset="0"/>
                <a:cs typeface="ヒラギノ角ゴ Pro W3" charset="0"/>
              </a:rPr>
              <a:t>Maxwell</a:t>
            </a:r>
            <a:r>
              <a:rPr lang="ja-JP" altLang="en-US" sz="3000">
                <a:latin typeface="Arial" charset="0"/>
                <a:ea typeface="ヒラギノ角ゴ Pro W3" charset="0"/>
                <a:cs typeface="ヒラギノ角ゴ Pro W3" charset="0"/>
              </a:rPr>
              <a:t>’</a:t>
            </a:r>
            <a:r>
              <a:rPr lang="en-US" altLang="ja-JP" sz="3000">
                <a:latin typeface="Arial" charset="0"/>
                <a:ea typeface="ヒラギノ角ゴ Pro W3" charset="0"/>
                <a:cs typeface="ヒラギノ角ゴ Pro W3" charset="0"/>
              </a:rPr>
              <a:t>s equations</a:t>
            </a:r>
            <a:r>
              <a:rPr lang="ja-JP" altLang="en-US" sz="3000">
                <a:latin typeface="Arial" charset="0"/>
                <a:ea typeface="ヒラギノ角ゴ Pro W3" charset="0"/>
                <a:cs typeface="ヒラギノ角ゴ Pro W3" charset="0"/>
              </a:rPr>
              <a:t>”</a:t>
            </a:r>
            <a:endParaRPr lang="en-US">
              <a:latin typeface="Arial" charset="0"/>
              <a:ea typeface="ヒラギノ角ゴ Pro W3" charset="0"/>
              <a:cs typeface="ヒラギノ角ゴ Pro W3" charset="0"/>
            </a:endParaRPr>
          </a:p>
        </p:txBody>
      </p:sp>
      <p:sp>
        <p:nvSpPr>
          <p:cNvPr id="30722" name="Text Box 4"/>
          <p:cNvSpPr txBox="1">
            <a:spLocks noChangeArrowheads="1"/>
          </p:cNvSpPr>
          <p:nvPr/>
        </p:nvSpPr>
        <p:spPr bwMode="auto">
          <a:xfrm>
            <a:off x="1428750" y="2547938"/>
            <a:ext cx="3465513"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solidFill>
                  <a:schemeClr val="tx2"/>
                </a:solidFill>
              </a:rPr>
              <a:t>What is                 ?</a:t>
            </a:r>
          </a:p>
        </p:txBody>
      </p:sp>
      <p:graphicFrame>
        <p:nvGraphicFramePr>
          <p:cNvPr id="30723" name="Object 3"/>
          <p:cNvGraphicFramePr>
            <a:graphicFrameLocks noChangeAspect="1"/>
          </p:cNvGraphicFramePr>
          <p:nvPr/>
        </p:nvGraphicFramePr>
        <p:xfrm>
          <a:off x="2897188" y="2525713"/>
          <a:ext cx="1731962" cy="655637"/>
        </p:xfrm>
        <a:graphic>
          <a:graphicData uri="http://schemas.openxmlformats.org/presentationml/2006/ole">
            <mc:AlternateContent xmlns:mc="http://schemas.openxmlformats.org/markup-compatibility/2006">
              <mc:Choice xmlns:v="urn:schemas-microsoft-com:vml" Requires="v">
                <p:oleObj spid="_x0000_s523267" name="Equation" r:id="rId4" imgW="736600" imgH="279400" progId="Equation.DSMT4">
                  <p:embed/>
                </p:oleObj>
              </mc:Choice>
              <mc:Fallback>
                <p:oleObj name="Equation" r:id="rId4" imgW="736600" imgH="279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7188" y="2525713"/>
                        <a:ext cx="173196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0312" name="Rectangle 8"/>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7.3</a:t>
            </a:r>
            <a:endParaRPr lang="en-US" sz="1800" baseline="-25000"/>
          </a:p>
        </p:txBody>
      </p:sp>
      <p:graphicFrame>
        <p:nvGraphicFramePr>
          <p:cNvPr id="30725" name="Object 9"/>
          <p:cNvGraphicFramePr>
            <a:graphicFrameLocks noChangeAspect="1"/>
          </p:cNvGraphicFramePr>
          <p:nvPr/>
        </p:nvGraphicFramePr>
        <p:xfrm>
          <a:off x="2162175" y="947738"/>
          <a:ext cx="5349875" cy="1120775"/>
        </p:xfrm>
        <a:graphic>
          <a:graphicData uri="http://schemas.openxmlformats.org/presentationml/2006/ole">
            <mc:AlternateContent xmlns:mc="http://schemas.openxmlformats.org/markup-compatibility/2006">
              <mc:Choice xmlns:v="urn:schemas-microsoft-com:vml" Requires="v">
                <p:oleObj spid="_x0000_s523268" name="Equation" r:id="rId6" imgW="2120900" imgH="444500" progId="Equation.3">
                  <p:embed/>
                </p:oleObj>
              </mc:Choice>
              <mc:Fallback>
                <p:oleObj name="Equation" r:id="rId6" imgW="21209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175" y="947738"/>
                        <a:ext cx="53498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726" name="Text Box 5"/>
          <p:cNvSpPr txBox="1">
            <a:spLocks noChangeArrowheads="1"/>
          </p:cNvSpPr>
          <p:nvPr/>
        </p:nvSpPr>
        <p:spPr bwMode="auto">
          <a:xfrm>
            <a:off x="706438" y="3271838"/>
            <a:ext cx="6711950" cy="252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a:t>zero</a:t>
            </a:r>
          </a:p>
          <a:p>
            <a:pPr>
              <a:buFont typeface="Arial" charset="0"/>
              <a:buNone/>
            </a:pPr>
            <a:r>
              <a:rPr lang="en-US" sz="3200"/>
              <a:t>B) non-zero</a:t>
            </a:r>
          </a:p>
          <a:p>
            <a:pPr>
              <a:buFont typeface="Arial" charset="0"/>
              <a:buNone/>
            </a:pPr>
            <a:r>
              <a:rPr lang="en-US" sz="3200"/>
              <a:t>C) Could be either</a:t>
            </a:r>
          </a:p>
          <a:p>
            <a:pPr>
              <a:buFont typeface="Arial" charset="0"/>
              <a:buNone/>
            </a:pPr>
            <a:r>
              <a:rPr lang="en-US" sz="3200"/>
              <a:t>D) Could be BOTH at the same time</a:t>
            </a:r>
          </a:p>
          <a:p>
            <a:pPr>
              <a:buFont typeface="Arial" charset="0"/>
              <a:buNone/>
            </a:pPr>
            <a:r>
              <a:rPr lang="en-US" sz="3200"/>
              <a:t>E) My brain hurts!</a:t>
            </a:r>
            <a:endParaRPr lang="en-US"/>
          </a:p>
        </p:txBody>
      </p:sp>
      <p:sp>
        <p:nvSpPr>
          <p:cNvPr id="30727" name="TextBox 1"/>
          <p:cNvSpPr txBox="1">
            <a:spLocks noChangeArrowheads="1"/>
          </p:cNvSpPr>
          <p:nvPr/>
        </p:nvSpPr>
        <p:spPr bwMode="auto">
          <a:xfrm>
            <a:off x="700088" y="6116638"/>
            <a:ext cx="46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Hint: Do you have your textbook? Look in the FRONT flyleaf!</a:t>
            </a:r>
          </a:p>
        </p:txBody>
      </p:sp>
    </p:spTree>
    <p:extLst>
      <p:ext uri="{BB962C8B-B14F-4D97-AF65-F5344CB8AC3E}">
        <p14:creationId xmlns:p14="http://schemas.microsoft.com/office/powerpoint/2010/main" val="36311529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860425" y="0"/>
            <a:ext cx="7772400" cy="1143000"/>
          </a:xfrm>
        </p:spPr>
        <p:txBody>
          <a:bodyPr/>
          <a:lstStyle/>
          <a:p>
            <a:pPr algn="l" eaLnBrk="1" hangingPunct="1"/>
            <a:r>
              <a:rPr lang="en-US" sz="3000">
                <a:latin typeface="Arial" charset="0"/>
                <a:ea typeface="ヒラギノ角ゴ Pro W3" charset="0"/>
                <a:cs typeface="ヒラギノ角ゴ Pro W3" charset="0"/>
              </a:rPr>
              <a:t>Look at our full set of </a:t>
            </a:r>
            <a:r>
              <a:rPr lang="ja-JP" altLang="en-US" sz="3000">
                <a:latin typeface="Arial" charset="0"/>
                <a:ea typeface="ヒラギノ角ゴ Pro W3" charset="0"/>
                <a:cs typeface="ヒラギノ角ゴ Pro W3" charset="0"/>
              </a:rPr>
              <a:t>“</a:t>
            </a:r>
            <a:r>
              <a:rPr lang="en-US" altLang="ja-JP" sz="3000">
                <a:latin typeface="Arial" charset="0"/>
                <a:ea typeface="ヒラギノ角ゴ Pro W3" charset="0"/>
                <a:cs typeface="ヒラギノ角ゴ Pro W3" charset="0"/>
              </a:rPr>
              <a:t>Maxwell</a:t>
            </a:r>
            <a:r>
              <a:rPr lang="ja-JP" altLang="en-US" sz="3000">
                <a:latin typeface="Arial" charset="0"/>
                <a:ea typeface="ヒラギノ角ゴ Pro W3" charset="0"/>
                <a:cs typeface="ヒラギノ角ゴ Pro W3" charset="0"/>
              </a:rPr>
              <a:t>’</a:t>
            </a:r>
            <a:r>
              <a:rPr lang="en-US" altLang="ja-JP" sz="3000">
                <a:latin typeface="Arial" charset="0"/>
                <a:ea typeface="ヒラギノ角ゴ Pro W3" charset="0"/>
                <a:cs typeface="ヒラギノ角ゴ Pro W3" charset="0"/>
              </a:rPr>
              <a:t>s equations</a:t>
            </a:r>
            <a:r>
              <a:rPr lang="ja-JP" altLang="en-US" sz="3000">
                <a:latin typeface="Arial" charset="0"/>
                <a:ea typeface="ヒラギノ角ゴ Pro W3" charset="0"/>
                <a:cs typeface="ヒラギノ角ゴ Pro W3" charset="0"/>
              </a:rPr>
              <a:t>”</a:t>
            </a:r>
            <a:endParaRPr lang="en-US">
              <a:latin typeface="Arial" charset="0"/>
              <a:ea typeface="ヒラギノ角ゴ Pro W3" charset="0"/>
              <a:cs typeface="ヒラギノ角ゴ Pro W3" charset="0"/>
            </a:endParaRPr>
          </a:p>
        </p:txBody>
      </p:sp>
      <p:sp>
        <p:nvSpPr>
          <p:cNvPr id="32770" name="Text Box 4"/>
          <p:cNvSpPr txBox="1">
            <a:spLocks noChangeArrowheads="1"/>
          </p:cNvSpPr>
          <p:nvPr/>
        </p:nvSpPr>
        <p:spPr bwMode="auto">
          <a:xfrm>
            <a:off x="1428750" y="2547938"/>
            <a:ext cx="3465513"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solidFill>
                  <a:schemeClr val="tx2"/>
                </a:solidFill>
              </a:rPr>
              <a:t>What is                 ?</a:t>
            </a:r>
          </a:p>
        </p:txBody>
      </p:sp>
      <p:graphicFrame>
        <p:nvGraphicFramePr>
          <p:cNvPr id="32771" name="Object 3"/>
          <p:cNvGraphicFramePr>
            <a:graphicFrameLocks noChangeAspect="1"/>
          </p:cNvGraphicFramePr>
          <p:nvPr/>
        </p:nvGraphicFramePr>
        <p:xfrm>
          <a:off x="2897188" y="2525713"/>
          <a:ext cx="1731962" cy="655637"/>
        </p:xfrm>
        <a:graphic>
          <a:graphicData uri="http://schemas.openxmlformats.org/presentationml/2006/ole">
            <mc:AlternateContent xmlns:mc="http://schemas.openxmlformats.org/markup-compatibility/2006">
              <mc:Choice xmlns:v="urn:schemas-microsoft-com:vml" Requires="v">
                <p:oleObj spid="_x0000_s525316" name="Equation" r:id="rId4" imgW="736600" imgH="279400" progId="Equation.DSMT4">
                  <p:embed/>
                </p:oleObj>
              </mc:Choice>
              <mc:Fallback>
                <p:oleObj name="Equation" r:id="rId4" imgW="736600" imgH="279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7188" y="2525713"/>
                        <a:ext cx="1731962"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2772" name="Text Box 5"/>
          <p:cNvSpPr txBox="1">
            <a:spLocks noChangeArrowheads="1"/>
          </p:cNvSpPr>
          <p:nvPr/>
        </p:nvSpPr>
        <p:spPr bwMode="auto">
          <a:xfrm>
            <a:off x="706438" y="3271838"/>
            <a:ext cx="5627687" cy="107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It has to be zero (that’s math)!</a:t>
            </a:r>
          </a:p>
          <a:p>
            <a:r>
              <a:rPr lang="en-US" sz="3200"/>
              <a:t>But that says that </a:t>
            </a:r>
            <a:endParaRPr lang="en-US"/>
          </a:p>
        </p:txBody>
      </p:sp>
      <p:sp>
        <p:nvSpPr>
          <p:cNvPr id="610312" name="Rectangle 8"/>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7.3</a:t>
            </a:r>
            <a:endParaRPr lang="en-US" sz="1800" baseline="-25000"/>
          </a:p>
        </p:txBody>
      </p:sp>
      <p:graphicFrame>
        <p:nvGraphicFramePr>
          <p:cNvPr id="32774" name="Object 9"/>
          <p:cNvGraphicFramePr>
            <a:graphicFrameLocks noChangeAspect="1"/>
          </p:cNvGraphicFramePr>
          <p:nvPr/>
        </p:nvGraphicFramePr>
        <p:xfrm>
          <a:off x="2162175" y="947738"/>
          <a:ext cx="5349875" cy="1120775"/>
        </p:xfrm>
        <a:graphic>
          <a:graphicData uri="http://schemas.openxmlformats.org/presentationml/2006/ole">
            <mc:AlternateContent xmlns:mc="http://schemas.openxmlformats.org/markup-compatibility/2006">
              <mc:Choice xmlns:v="urn:schemas-microsoft-com:vml" Requires="v">
                <p:oleObj spid="_x0000_s525317" name="Equation" r:id="rId6" imgW="2120900" imgH="444500" progId="Equation.3">
                  <p:embed/>
                </p:oleObj>
              </mc:Choice>
              <mc:Fallback>
                <p:oleObj name="Equation" r:id="rId6" imgW="21209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2175" y="947738"/>
                        <a:ext cx="5349875"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2775" name="Object 9"/>
          <p:cNvGraphicFramePr>
            <a:graphicFrameLocks noChangeAspect="1"/>
          </p:cNvGraphicFramePr>
          <p:nvPr/>
        </p:nvGraphicFramePr>
        <p:xfrm>
          <a:off x="922338" y="4678363"/>
          <a:ext cx="3779837" cy="544512"/>
        </p:xfrm>
        <a:graphic>
          <a:graphicData uri="http://schemas.openxmlformats.org/presentationml/2006/ole">
            <mc:AlternateContent xmlns:mc="http://schemas.openxmlformats.org/markup-compatibility/2006">
              <mc:Choice xmlns:v="urn:schemas-microsoft-com:vml" Requires="v">
                <p:oleObj spid="_x0000_s525318" name="Equation" r:id="rId8" imgW="1498600" imgH="215900" progId="Equation.3">
                  <p:embed/>
                </p:oleObj>
              </mc:Choice>
              <mc:Fallback>
                <p:oleObj name="Equation" r:id="rId8" imgW="14986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338" y="4678363"/>
                        <a:ext cx="3779837" cy="54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0051153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r>
              <a:rPr lang="en-US">
                <a:solidFill>
                  <a:schemeClr val="bg1"/>
                </a:solidFill>
                <a:latin typeface="Arial" charset="0"/>
                <a:ea typeface="ヒラギノ角ゴ Pro W3" charset="0"/>
                <a:cs typeface="ヒラギノ角ゴ Pro W3" charset="0"/>
              </a:rPr>
              <a:t>Charge Conservation</a:t>
            </a:r>
            <a:endParaRPr lang="en-US">
              <a:latin typeface="Arial" charset="0"/>
              <a:ea typeface="ヒラギノ角ゴ Pro W3" charset="0"/>
              <a:cs typeface="ヒラギノ角ゴ Pro W3" charset="0"/>
            </a:endParaRPr>
          </a:p>
        </p:txBody>
      </p:sp>
      <p:sp>
        <p:nvSpPr>
          <p:cNvPr id="34818" name="Rectangle 3"/>
          <p:cNvSpPr>
            <a:spLocks noGrp="1" noChangeArrowheads="1"/>
          </p:cNvSpPr>
          <p:nvPr>
            <p:ph type="body" idx="4294967295"/>
          </p:nvPr>
        </p:nvSpPr>
        <p:spPr>
          <a:xfrm>
            <a:off x="1143000" y="152400"/>
            <a:ext cx="7772400" cy="1530350"/>
          </a:xfrm>
        </p:spPr>
        <p:txBody>
          <a:bodyPr/>
          <a:lstStyle/>
          <a:p>
            <a:pPr marL="609600" indent="-609600" eaLnBrk="1" hangingPunct="1">
              <a:lnSpc>
                <a:spcPct val="90000"/>
              </a:lnSpc>
              <a:buFontTx/>
              <a:buNone/>
            </a:pPr>
            <a:r>
              <a:rPr lang="en-US" sz="3600">
                <a:latin typeface="Arial" charset="0"/>
                <a:ea typeface="ヒラギノ角ゴ Pro W3" charset="0"/>
                <a:cs typeface="ヒラギノ角ゴ Pro W3" charset="0"/>
              </a:rPr>
              <a:t>Which of the following is a statement of charge conservation?</a:t>
            </a:r>
            <a:endParaRPr lang="en-US">
              <a:latin typeface="Arial" charset="0"/>
              <a:ea typeface="ヒラギノ角ゴ Pro W3" charset="0"/>
              <a:cs typeface="ヒラギノ角ゴ Pro W3" charset="0"/>
            </a:endParaRPr>
          </a:p>
          <a:p>
            <a:pPr marL="609600" indent="-609600" eaLnBrk="1" hangingPunct="1">
              <a:lnSpc>
                <a:spcPct val="90000"/>
              </a:lnSpc>
              <a:buFontTx/>
              <a:buNone/>
            </a:pPr>
            <a:endParaRPr lang="en-US">
              <a:latin typeface="Arial" charset="0"/>
              <a:ea typeface="ヒラギノ角ゴ Pro W3" charset="0"/>
              <a:cs typeface="ヒラギノ角ゴ Pro W3" charset="0"/>
            </a:endParaRPr>
          </a:p>
        </p:txBody>
      </p:sp>
      <p:sp>
        <p:nvSpPr>
          <p:cNvPr id="614404" name="Text Box 1028"/>
          <p:cNvSpPr txBox="1">
            <a:spLocks noChangeArrowheads="1"/>
          </p:cNvSpPr>
          <p:nvPr/>
        </p:nvSpPr>
        <p:spPr bwMode="auto">
          <a:xfrm>
            <a:off x="230188" y="16287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A)</a:t>
            </a:r>
          </a:p>
        </p:txBody>
      </p:sp>
      <p:sp>
        <p:nvSpPr>
          <p:cNvPr id="614405" name="Text Box 1029"/>
          <p:cNvSpPr txBox="1">
            <a:spLocks noChangeArrowheads="1"/>
          </p:cNvSpPr>
          <p:nvPr/>
        </p:nvSpPr>
        <p:spPr bwMode="auto">
          <a:xfrm>
            <a:off x="5103813" y="1682750"/>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B)</a:t>
            </a:r>
          </a:p>
        </p:txBody>
      </p:sp>
      <p:sp>
        <p:nvSpPr>
          <p:cNvPr id="614406" name="Text Box 1030"/>
          <p:cNvSpPr txBox="1">
            <a:spLocks noChangeArrowheads="1"/>
          </p:cNvSpPr>
          <p:nvPr/>
        </p:nvSpPr>
        <p:spPr bwMode="auto">
          <a:xfrm>
            <a:off x="225425" y="2943225"/>
            <a:ext cx="612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C)</a:t>
            </a:r>
          </a:p>
        </p:txBody>
      </p:sp>
      <p:sp>
        <p:nvSpPr>
          <p:cNvPr id="614407" name="Text Box 1031"/>
          <p:cNvSpPr txBox="1">
            <a:spLocks noChangeArrowheads="1"/>
          </p:cNvSpPr>
          <p:nvPr/>
        </p:nvSpPr>
        <p:spPr bwMode="auto">
          <a:xfrm>
            <a:off x="5308600" y="3040063"/>
            <a:ext cx="612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t>D)</a:t>
            </a:r>
          </a:p>
        </p:txBody>
      </p:sp>
      <p:sp>
        <p:nvSpPr>
          <p:cNvPr id="614408" name="Text Box 1032"/>
          <p:cNvSpPr txBox="1">
            <a:spLocks noChangeArrowheads="1"/>
          </p:cNvSpPr>
          <p:nvPr/>
        </p:nvSpPr>
        <p:spPr bwMode="auto">
          <a:xfrm>
            <a:off x="277813" y="4252913"/>
            <a:ext cx="8258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3200"/>
              <a:t>E) Not sure/can't remember </a:t>
            </a:r>
          </a:p>
        </p:txBody>
      </p:sp>
      <p:graphicFrame>
        <p:nvGraphicFramePr>
          <p:cNvPr id="34824" name="Object 1033"/>
          <p:cNvGraphicFramePr>
            <a:graphicFrameLocks noChangeAspect="1"/>
          </p:cNvGraphicFramePr>
          <p:nvPr/>
        </p:nvGraphicFramePr>
        <p:xfrm>
          <a:off x="5675313" y="1376363"/>
          <a:ext cx="3162300" cy="1193800"/>
        </p:xfrm>
        <a:graphic>
          <a:graphicData uri="http://schemas.openxmlformats.org/presentationml/2006/ole">
            <mc:AlternateContent xmlns:mc="http://schemas.openxmlformats.org/markup-compatibility/2006">
              <mc:Choice xmlns:v="urn:schemas-microsoft-com:vml" Requires="v">
                <p:oleObj spid="_x0000_s527365" name="Equation" r:id="rId4" imgW="1041400" imgH="393700" progId="Equation.DSMT4">
                  <p:embed/>
                </p:oleObj>
              </mc:Choice>
              <mc:Fallback>
                <p:oleObj name="Equation" r:id="rId4" imgW="1041400" imgH="393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313" y="1376363"/>
                        <a:ext cx="31623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5" name="Object 1034"/>
          <p:cNvGraphicFramePr>
            <a:graphicFrameLocks noChangeAspect="1"/>
          </p:cNvGraphicFramePr>
          <p:nvPr/>
        </p:nvGraphicFramePr>
        <p:xfrm>
          <a:off x="806450" y="2744788"/>
          <a:ext cx="3703638" cy="1114425"/>
        </p:xfrm>
        <a:graphic>
          <a:graphicData uri="http://schemas.openxmlformats.org/presentationml/2006/ole">
            <mc:AlternateContent xmlns:mc="http://schemas.openxmlformats.org/markup-compatibility/2006">
              <mc:Choice xmlns:v="urn:schemas-microsoft-com:vml" Requires="v">
                <p:oleObj spid="_x0000_s527366" name="Equation" r:id="rId6" imgW="1308100" imgH="393700" progId="Equation.DSMT4">
                  <p:embed/>
                </p:oleObj>
              </mc:Choice>
              <mc:Fallback>
                <p:oleObj name="Equation" r:id="rId6" imgW="13081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 y="2744788"/>
                        <a:ext cx="370363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6" name="Object 1035"/>
          <p:cNvGraphicFramePr>
            <a:graphicFrameLocks noChangeAspect="1"/>
          </p:cNvGraphicFramePr>
          <p:nvPr/>
        </p:nvGraphicFramePr>
        <p:xfrm>
          <a:off x="5895975" y="2782888"/>
          <a:ext cx="2090738" cy="1044575"/>
        </p:xfrm>
        <a:graphic>
          <a:graphicData uri="http://schemas.openxmlformats.org/presentationml/2006/ole">
            <mc:AlternateContent xmlns:mc="http://schemas.openxmlformats.org/markup-compatibility/2006">
              <mc:Choice xmlns:v="urn:schemas-microsoft-com:vml" Requires="v">
                <p:oleObj spid="_x0000_s527367" name="Equation" r:id="rId8" imgW="787400" imgH="393700" progId="Equation.3">
                  <p:embed/>
                </p:oleObj>
              </mc:Choice>
              <mc:Fallback>
                <p:oleObj name="Equation" r:id="rId8" imgW="7874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5975" y="2782888"/>
                        <a:ext cx="20907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827" name="Rectangle 1036"/>
          <p:cNvSpPr>
            <a:spLocks noChangeArrowheads="1"/>
          </p:cNvSpPr>
          <p:nvPr/>
        </p:nvSpPr>
        <p:spPr bwMode="auto">
          <a:xfrm>
            <a:off x="166688" y="225425"/>
            <a:ext cx="67786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000"/>
              <a:t>5.10</a:t>
            </a:r>
          </a:p>
        </p:txBody>
      </p:sp>
      <p:graphicFrame>
        <p:nvGraphicFramePr>
          <p:cNvPr id="34828" name="Object 1037"/>
          <p:cNvGraphicFramePr>
            <a:graphicFrameLocks noChangeAspect="1"/>
          </p:cNvGraphicFramePr>
          <p:nvPr/>
        </p:nvGraphicFramePr>
        <p:xfrm>
          <a:off x="882650" y="1455738"/>
          <a:ext cx="2622550" cy="1041400"/>
        </p:xfrm>
        <a:graphic>
          <a:graphicData uri="http://schemas.openxmlformats.org/presentationml/2006/ole">
            <mc:AlternateContent xmlns:mc="http://schemas.openxmlformats.org/markup-compatibility/2006">
              <mc:Choice xmlns:v="urn:schemas-microsoft-com:vml" Requires="v">
                <p:oleObj spid="_x0000_s527368" name="Equation" r:id="rId10" imgW="927100" imgH="368300" progId="Equation.3">
                  <p:embed/>
                </p:oleObj>
              </mc:Choice>
              <mc:Fallback>
                <p:oleObj name="Equation" r:id="rId10" imgW="927100" imgH="368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650" y="1455738"/>
                        <a:ext cx="262255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392985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12" name="Rectangle 8"/>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7.3</a:t>
            </a:r>
            <a:endParaRPr lang="en-US" sz="1800" baseline="-25000"/>
          </a:p>
        </p:txBody>
      </p:sp>
      <p:graphicFrame>
        <p:nvGraphicFramePr>
          <p:cNvPr id="36866" name="Object 9"/>
          <p:cNvGraphicFramePr>
            <a:graphicFrameLocks noChangeAspect="1"/>
          </p:cNvGraphicFramePr>
          <p:nvPr/>
        </p:nvGraphicFramePr>
        <p:xfrm>
          <a:off x="1147763" y="952500"/>
          <a:ext cx="1409700" cy="479425"/>
        </p:xfrm>
        <a:graphic>
          <a:graphicData uri="http://schemas.openxmlformats.org/presentationml/2006/ole">
            <mc:AlternateContent xmlns:mc="http://schemas.openxmlformats.org/markup-compatibility/2006">
              <mc:Choice xmlns:v="urn:schemas-microsoft-com:vml" Requires="v">
                <p:oleObj spid="_x0000_s529411" name="Equation" r:id="rId4" imgW="558800" imgH="190500" progId="Equation.3">
                  <p:embed/>
                </p:oleObj>
              </mc:Choice>
              <mc:Fallback>
                <p:oleObj name="Equation" r:id="rId4" imgW="5588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763" y="952500"/>
                        <a:ext cx="14097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6867" name="Text Box 5"/>
          <p:cNvSpPr txBox="1">
            <a:spLocks noChangeArrowheads="1"/>
          </p:cNvSpPr>
          <p:nvPr/>
        </p:nvSpPr>
        <p:spPr bwMode="auto">
          <a:xfrm>
            <a:off x="992188" y="317500"/>
            <a:ext cx="6402387"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Taking div(Ampere’s law) gave us:</a:t>
            </a:r>
            <a:endParaRPr lang="en-US"/>
          </a:p>
        </p:txBody>
      </p:sp>
      <p:sp>
        <p:nvSpPr>
          <p:cNvPr id="36868" name="Text Box 5"/>
          <p:cNvSpPr txBox="1">
            <a:spLocks noChangeArrowheads="1"/>
          </p:cNvSpPr>
          <p:nvPr/>
        </p:nvSpPr>
        <p:spPr bwMode="auto">
          <a:xfrm>
            <a:off x="1092200" y="1765300"/>
            <a:ext cx="5703888"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But current conservation says:</a:t>
            </a:r>
            <a:endParaRPr lang="en-US"/>
          </a:p>
        </p:txBody>
      </p:sp>
      <p:graphicFrame>
        <p:nvGraphicFramePr>
          <p:cNvPr id="36869" name="Object 1035"/>
          <p:cNvGraphicFramePr>
            <a:graphicFrameLocks noChangeAspect="1"/>
          </p:cNvGraphicFramePr>
          <p:nvPr/>
        </p:nvGraphicFramePr>
        <p:xfrm>
          <a:off x="1212850" y="2446338"/>
          <a:ext cx="2022475" cy="1044575"/>
        </p:xfrm>
        <a:graphic>
          <a:graphicData uri="http://schemas.openxmlformats.org/presentationml/2006/ole">
            <mc:AlternateContent xmlns:mc="http://schemas.openxmlformats.org/markup-compatibility/2006">
              <mc:Choice xmlns:v="urn:schemas-microsoft-com:vml" Requires="v">
                <p:oleObj spid="_x0000_s529412" name="Equation" r:id="rId6" imgW="762000" imgH="393700" progId="Equation.3">
                  <p:embed/>
                </p:oleObj>
              </mc:Choice>
              <mc:Fallback>
                <p:oleObj name="Equation" r:id="rId6" imgW="7620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2850" y="2446338"/>
                        <a:ext cx="2022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 name="Text Box 5"/>
          <p:cNvSpPr txBox="1">
            <a:spLocks noChangeArrowheads="1"/>
          </p:cNvSpPr>
          <p:nvPr/>
        </p:nvSpPr>
        <p:spPr bwMode="auto">
          <a:xfrm>
            <a:off x="1036638" y="3990975"/>
            <a:ext cx="7132637" cy="58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Conclusion: Ampere’s law is WRONG!</a:t>
            </a:r>
          </a:p>
        </p:txBody>
      </p:sp>
    </p:spTree>
    <p:extLst>
      <p:ext uri="{BB962C8B-B14F-4D97-AF65-F5344CB8AC3E}">
        <p14:creationId xmlns:p14="http://schemas.microsoft.com/office/powerpoint/2010/main" val="4288108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1026"/>
          <p:cNvGraphicFramePr>
            <a:graphicFrameLocks noChangeAspect="1"/>
          </p:cNvGraphicFramePr>
          <p:nvPr/>
        </p:nvGraphicFramePr>
        <p:xfrm>
          <a:off x="1073150" y="1154113"/>
          <a:ext cx="7102475" cy="1489075"/>
        </p:xfrm>
        <a:graphic>
          <a:graphicData uri="http://schemas.openxmlformats.org/presentationml/2006/ole">
            <mc:AlternateContent xmlns:mc="http://schemas.openxmlformats.org/markup-compatibility/2006">
              <mc:Choice xmlns:v="urn:schemas-microsoft-com:vml" Requires="v">
                <p:oleObj spid="_x0000_s531458" name="Equation" r:id="rId4" imgW="2120900" imgH="444500" progId="Equation.3">
                  <p:embed/>
                </p:oleObj>
              </mc:Choice>
              <mc:Fallback>
                <p:oleObj name="Equation" r:id="rId4" imgW="2120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150" y="1154113"/>
                        <a:ext cx="710247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2363" name="Rectangle 1035"/>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 typeface="Arial" charset="0"/>
              <a:buNone/>
              <a:defRPr/>
            </a:pPr>
            <a:r>
              <a:rPr lang="en-US" sz="1800"/>
              <a:t>7.2</a:t>
            </a:r>
            <a:endParaRPr lang="en-US" sz="1800" baseline="-25000"/>
          </a:p>
        </p:txBody>
      </p:sp>
      <p:sp>
        <p:nvSpPr>
          <p:cNvPr id="38915" name="TextBox 1"/>
          <p:cNvSpPr txBox="1">
            <a:spLocks noChangeArrowheads="1"/>
          </p:cNvSpPr>
          <p:nvPr/>
        </p:nvSpPr>
        <p:spPr bwMode="auto">
          <a:xfrm>
            <a:off x="1147763" y="3121025"/>
            <a:ext cx="59499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How can we restore current conservation? </a:t>
            </a:r>
          </a:p>
          <a:p>
            <a:r>
              <a:rPr lang="en-US"/>
              <a:t>(without losing the “correct” features, </a:t>
            </a:r>
          </a:p>
          <a:p>
            <a:r>
              <a:rPr lang="en-US"/>
              <a:t>  obtained from experiment!)</a:t>
            </a:r>
          </a:p>
          <a:p>
            <a:endParaRPr lang="en-US"/>
          </a:p>
          <a:p>
            <a:r>
              <a:rPr lang="en-US"/>
              <a:t>Not very “symmetric” either… </a:t>
            </a:r>
          </a:p>
        </p:txBody>
      </p:sp>
      <p:sp>
        <p:nvSpPr>
          <p:cNvPr id="3" name="Rectangle 2"/>
          <p:cNvSpPr>
            <a:spLocks noChangeArrowheads="1"/>
          </p:cNvSpPr>
          <p:nvPr/>
        </p:nvSpPr>
        <p:spPr bwMode="auto">
          <a:xfrm>
            <a:off x="1260475" y="5124450"/>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r>
              <a:rPr lang="en-US" sz="3600"/>
              <a:t>Maxwell fixed it up! </a:t>
            </a:r>
          </a:p>
        </p:txBody>
      </p:sp>
    </p:spTree>
    <p:extLst>
      <p:ext uri="{BB962C8B-B14F-4D97-AF65-F5344CB8AC3E}">
        <p14:creationId xmlns:p14="http://schemas.microsoft.com/office/powerpoint/2010/main" val="155706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447800" y="0"/>
            <a:ext cx="6911975" cy="1143000"/>
          </a:xfrm>
        </p:spPr>
        <p:txBody>
          <a:bodyPr/>
          <a:lstStyle/>
          <a:p>
            <a:pPr algn="l"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a:t>
            </a:r>
            <a:endParaRPr lang="en-US">
              <a:latin typeface="Arial" charset="0"/>
              <a:ea typeface="ヒラギノ角ゴ Pro W3" charset="0"/>
              <a:cs typeface="ヒラギノ角ゴ Pro W3" charset="0"/>
            </a:endParaRPr>
          </a:p>
        </p:txBody>
      </p:sp>
      <p:graphicFrame>
        <p:nvGraphicFramePr>
          <p:cNvPr id="40962" name="Object 5"/>
          <p:cNvGraphicFramePr>
            <a:graphicFrameLocks noChangeAspect="1"/>
          </p:cNvGraphicFramePr>
          <p:nvPr/>
        </p:nvGraphicFramePr>
        <p:xfrm>
          <a:off x="511175" y="1073150"/>
          <a:ext cx="7272338" cy="1120775"/>
        </p:xfrm>
        <a:graphic>
          <a:graphicData uri="http://schemas.openxmlformats.org/presentationml/2006/ole">
            <mc:AlternateContent xmlns:mc="http://schemas.openxmlformats.org/markup-compatibility/2006">
              <mc:Choice xmlns:v="urn:schemas-microsoft-com:vml" Requires="v">
                <p:oleObj spid="_x0000_s533507" name="Equation" r:id="rId4" imgW="2882900" imgH="444500" progId="Equation.3">
                  <p:embed/>
                </p:oleObj>
              </mc:Choice>
              <mc:Fallback>
                <p:oleObj name="Equation" r:id="rId4" imgW="2882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1073150"/>
                        <a:ext cx="7272338"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2" name="Rectangle 6"/>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7.5</a:t>
            </a:r>
            <a:endParaRPr lang="en-US" sz="1800" baseline="-25000"/>
          </a:p>
        </p:txBody>
      </p:sp>
      <p:sp>
        <p:nvSpPr>
          <p:cNvPr id="2" name="TextBox 1"/>
          <p:cNvSpPr txBox="1">
            <a:spLocks noChangeArrowheads="1"/>
          </p:cNvSpPr>
          <p:nvPr/>
        </p:nvSpPr>
        <p:spPr bwMode="auto">
          <a:xfrm>
            <a:off x="207963" y="2720975"/>
            <a:ext cx="8940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This last term saves the day!   </a:t>
            </a:r>
          </a:p>
          <a:p>
            <a:r>
              <a:rPr lang="en-US"/>
              <a:t>NOW when we take div(Maxwell-Ampere), we get an extra term,</a:t>
            </a:r>
          </a:p>
          <a:p>
            <a:r>
              <a:rPr lang="en-US"/>
              <a:t>yielding</a:t>
            </a:r>
          </a:p>
          <a:p>
            <a:endParaRPr lang="en-US"/>
          </a:p>
          <a:p>
            <a:endParaRPr lang="en-US"/>
          </a:p>
        </p:txBody>
      </p:sp>
      <p:graphicFrame>
        <p:nvGraphicFramePr>
          <p:cNvPr id="14" name="Object 1035"/>
          <p:cNvGraphicFramePr>
            <a:graphicFrameLocks noChangeAspect="1"/>
          </p:cNvGraphicFramePr>
          <p:nvPr/>
        </p:nvGraphicFramePr>
        <p:xfrm>
          <a:off x="357188" y="3846513"/>
          <a:ext cx="2022475" cy="1044575"/>
        </p:xfrm>
        <a:graphic>
          <a:graphicData uri="http://schemas.openxmlformats.org/presentationml/2006/ole">
            <mc:AlternateContent xmlns:mc="http://schemas.openxmlformats.org/markup-compatibility/2006">
              <mc:Choice xmlns:v="urn:schemas-microsoft-com:vml" Requires="v">
                <p:oleObj spid="_x0000_s533508" name="Equation" r:id="rId6" imgW="762000" imgH="393700" progId="Equation.3">
                  <p:embed/>
                </p:oleObj>
              </mc:Choice>
              <mc:Fallback>
                <p:oleObj name="Equation" r:id="rId6" imgW="7620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3846513"/>
                        <a:ext cx="20224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TextBox 14"/>
          <p:cNvSpPr txBox="1">
            <a:spLocks noChangeArrowheads="1"/>
          </p:cNvSpPr>
          <p:nvPr/>
        </p:nvSpPr>
        <p:spPr bwMode="auto">
          <a:xfrm>
            <a:off x="230188" y="4919663"/>
            <a:ext cx="4040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You did this on a homework! </a:t>
            </a:r>
          </a:p>
          <a:p>
            <a:endParaRPr lang="en-US"/>
          </a:p>
          <a:p>
            <a:endParaRPr lang="en-US"/>
          </a:p>
        </p:txBody>
      </p:sp>
    </p:spTree>
    <p:extLst>
      <p:ext uri="{BB962C8B-B14F-4D97-AF65-F5344CB8AC3E}">
        <p14:creationId xmlns:p14="http://schemas.microsoft.com/office/powerpoint/2010/main" val="239209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p:cNvSpPr>
          <p:nvPr>
            <p:ph type="title" idx="4294967295"/>
          </p:nvPr>
        </p:nvSpPr>
        <p:spPr>
          <a:xfrm>
            <a:off x="914400" y="762000"/>
            <a:ext cx="8229600" cy="1143000"/>
          </a:xfrm>
        </p:spPr>
        <p:txBody>
          <a:bodyPr/>
          <a:lstStyle/>
          <a:p>
            <a:pPr algn="l"/>
            <a:r>
              <a:rPr lang="en-US" sz="3200" dirty="0">
                <a:latin typeface="Calibri" charset="0"/>
              </a:rPr>
              <a:t>A very long aluminum (paramagnetic!) rod carries a uniformly distributed current I along the +z direction. </a:t>
            </a:r>
            <a:br>
              <a:rPr lang="en-US" sz="3200" dirty="0">
                <a:latin typeface="Calibri" charset="0"/>
              </a:rPr>
            </a:br>
            <a:r>
              <a:rPr lang="en-US" sz="3200" dirty="0">
                <a:solidFill>
                  <a:srgbClr val="660066"/>
                </a:solidFill>
                <a:latin typeface="Calibri" charset="0"/>
              </a:rPr>
              <a:t>What is the direction of the bound </a:t>
            </a:r>
            <a:r>
              <a:rPr lang="en-US" sz="3200" b="1" dirty="0">
                <a:solidFill>
                  <a:srgbClr val="660066"/>
                </a:solidFill>
                <a:latin typeface="Calibri" charset="0"/>
              </a:rPr>
              <a:t>surface </a:t>
            </a:r>
            <a:r>
              <a:rPr lang="en-US" sz="3200" dirty="0">
                <a:solidFill>
                  <a:srgbClr val="660066"/>
                </a:solidFill>
                <a:latin typeface="Calibri" charset="0"/>
              </a:rPr>
              <a:t>current?</a:t>
            </a:r>
            <a:endParaRPr lang="en-US" dirty="0">
              <a:solidFill>
                <a:srgbClr val="660066"/>
              </a:solidFill>
              <a:latin typeface="Calibri" charset="0"/>
            </a:endParaRPr>
          </a:p>
        </p:txBody>
      </p:sp>
      <p:sp>
        <p:nvSpPr>
          <p:cNvPr id="79874" name="Text Box 4"/>
          <p:cNvSpPr txBox="1">
            <a:spLocks noChangeArrowheads="1"/>
          </p:cNvSpPr>
          <p:nvPr/>
        </p:nvSpPr>
        <p:spPr bwMode="auto">
          <a:xfrm>
            <a:off x="685800" y="2849563"/>
            <a:ext cx="58070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lphaUcParenR"/>
            </a:pPr>
            <a:r>
              <a:rPr lang="en-US" sz="3200" dirty="0"/>
              <a:t> </a:t>
            </a:r>
            <a:r>
              <a:rPr lang="en-US" sz="3200" b="1" dirty="0"/>
              <a:t>K</a:t>
            </a:r>
            <a:r>
              <a:rPr lang="en-US" sz="3200" b="1" baseline="-25000" dirty="0"/>
              <a:t>B</a:t>
            </a:r>
            <a:r>
              <a:rPr lang="en-US" sz="3200" dirty="0"/>
              <a:t> points parallel to I</a:t>
            </a:r>
          </a:p>
          <a:p>
            <a:pPr eaLnBrk="1" hangingPunct="1">
              <a:buFont typeface="Arial" charset="0"/>
              <a:buAutoNum type="alphaUcParenR"/>
            </a:pPr>
            <a:r>
              <a:rPr lang="en-US" sz="3200" dirty="0"/>
              <a:t> </a:t>
            </a:r>
            <a:r>
              <a:rPr lang="en-US" sz="3200" b="1" dirty="0"/>
              <a:t>K</a:t>
            </a:r>
            <a:r>
              <a:rPr lang="en-US" sz="3200" b="1" baseline="-25000" dirty="0"/>
              <a:t>B</a:t>
            </a:r>
            <a:r>
              <a:rPr lang="en-US" sz="3200" dirty="0"/>
              <a:t> points anti-parallel to I</a:t>
            </a:r>
          </a:p>
          <a:p>
            <a:pPr eaLnBrk="1" hangingPunct="1">
              <a:buFont typeface="Arial" charset="0"/>
              <a:buAutoNum type="alphaUcParenR"/>
            </a:pPr>
            <a:r>
              <a:rPr lang="en-US" sz="3200" dirty="0"/>
              <a:t> Other/not sure</a:t>
            </a:r>
          </a:p>
        </p:txBody>
      </p:sp>
      <p:graphicFrame>
        <p:nvGraphicFramePr>
          <p:cNvPr id="79875" name="Object 1024"/>
          <p:cNvGraphicFramePr>
            <a:graphicFrameLocks noChangeAspect="1"/>
          </p:cNvGraphicFramePr>
          <p:nvPr/>
        </p:nvGraphicFramePr>
        <p:xfrm>
          <a:off x="5878513" y="2465388"/>
          <a:ext cx="2884487" cy="4090987"/>
        </p:xfrm>
        <a:graphic>
          <a:graphicData uri="http://schemas.openxmlformats.org/presentationml/2006/ole">
            <mc:AlternateContent xmlns:mc="http://schemas.openxmlformats.org/markup-compatibility/2006">
              <mc:Choice xmlns:v="urn:schemas-microsoft-com:vml" Requires="v">
                <p:oleObj spid="_x0000_s489478"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19209"/>
                      <a:stretch>
                        <a:fillRect/>
                      </a:stretch>
                    </p:blipFill>
                    <p:spPr bwMode="auto">
                      <a:xfrm>
                        <a:off x="5878513" y="2465388"/>
                        <a:ext cx="288448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9876" name="Text Box 6"/>
          <p:cNvSpPr txBox="1">
            <a:spLocks noChangeArrowheads="1"/>
          </p:cNvSpPr>
          <p:nvPr/>
        </p:nvSpPr>
        <p:spPr bwMode="auto">
          <a:xfrm>
            <a:off x="215900" y="168275"/>
            <a:ext cx="622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6.9b</a:t>
            </a:r>
          </a:p>
        </p:txBody>
      </p:sp>
    </p:spTree>
    <p:extLst>
      <p:ext uri="{BB962C8B-B14F-4D97-AF65-F5344CB8AC3E}">
        <p14:creationId xmlns:p14="http://schemas.microsoft.com/office/powerpoint/2010/main" val="414240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447800" y="0"/>
            <a:ext cx="6911975" cy="1143000"/>
          </a:xfrm>
        </p:spPr>
        <p:txBody>
          <a:bodyPr/>
          <a:lstStyle/>
          <a:p>
            <a:pPr algn="l"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a:t>
            </a:r>
            <a:endParaRPr lang="en-US">
              <a:latin typeface="Arial" charset="0"/>
              <a:ea typeface="ヒラギノ角ゴ Pro W3" charset="0"/>
              <a:cs typeface="ヒラギノ角ゴ Pro W3" charset="0"/>
            </a:endParaRPr>
          </a:p>
        </p:txBody>
      </p:sp>
      <p:sp>
        <p:nvSpPr>
          <p:cNvPr id="618499" name="Text Box 3"/>
          <p:cNvSpPr txBox="1">
            <a:spLocks noChangeArrowheads="1"/>
          </p:cNvSpPr>
          <p:nvPr/>
        </p:nvSpPr>
        <p:spPr bwMode="auto">
          <a:xfrm>
            <a:off x="381000" y="2286000"/>
            <a:ext cx="255746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solidFill>
                  <a:schemeClr val="tx2"/>
                </a:solidFill>
              </a:rPr>
              <a:t>In vacuum…?</a:t>
            </a:r>
          </a:p>
        </p:txBody>
      </p:sp>
      <p:graphicFrame>
        <p:nvGraphicFramePr>
          <p:cNvPr id="43011" name="Object 5"/>
          <p:cNvGraphicFramePr>
            <a:graphicFrameLocks noChangeAspect="1"/>
          </p:cNvGraphicFramePr>
          <p:nvPr/>
        </p:nvGraphicFramePr>
        <p:xfrm>
          <a:off x="511175" y="1073150"/>
          <a:ext cx="7272338" cy="1120775"/>
        </p:xfrm>
        <a:graphic>
          <a:graphicData uri="http://schemas.openxmlformats.org/presentationml/2006/ole">
            <mc:AlternateContent xmlns:mc="http://schemas.openxmlformats.org/markup-compatibility/2006">
              <mc:Choice xmlns:v="urn:schemas-microsoft-com:vml" Requires="v">
                <p:oleObj spid="_x0000_s535554" name="Equation" r:id="rId4" imgW="2882900" imgH="444500" progId="Equation.3">
                  <p:embed/>
                </p:oleObj>
              </mc:Choice>
              <mc:Fallback>
                <p:oleObj name="Equation" r:id="rId4" imgW="2882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1073150"/>
                        <a:ext cx="7272338"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2" name="Rectangle 6"/>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7.5</a:t>
            </a:r>
            <a:endParaRPr lang="en-US" sz="1800" baseline="-25000"/>
          </a:p>
        </p:txBody>
      </p:sp>
    </p:spTree>
    <p:extLst>
      <p:ext uri="{BB962C8B-B14F-4D97-AF65-F5344CB8AC3E}">
        <p14:creationId xmlns:p14="http://schemas.microsoft.com/office/powerpoint/2010/main" val="979619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1447800" y="0"/>
            <a:ext cx="6911975" cy="1143000"/>
          </a:xfrm>
        </p:spPr>
        <p:txBody>
          <a:bodyPr/>
          <a:lstStyle/>
          <a:p>
            <a:pPr algn="l"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a:t>
            </a:r>
            <a:endParaRPr lang="en-US">
              <a:latin typeface="Arial" charset="0"/>
              <a:ea typeface="ヒラギノ角ゴ Pro W3" charset="0"/>
              <a:cs typeface="ヒラギノ角ゴ Pro W3" charset="0"/>
            </a:endParaRPr>
          </a:p>
        </p:txBody>
      </p:sp>
      <p:sp>
        <p:nvSpPr>
          <p:cNvPr id="618499" name="Text Box 3"/>
          <p:cNvSpPr txBox="1">
            <a:spLocks noChangeArrowheads="1"/>
          </p:cNvSpPr>
          <p:nvPr/>
        </p:nvSpPr>
        <p:spPr bwMode="auto">
          <a:xfrm>
            <a:off x="381000" y="2286000"/>
            <a:ext cx="2066925"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solidFill>
                  <a:schemeClr val="tx2"/>
                </a:solidFill>
              </a:rPr>
              <a:t>In vacuum!</a:t>
            </a:r>
          </a:p>
        </p:txBody>
      </p:sp>
      <p:graphicFrame>
        <p:nvGraphicFramePr>
          <p:cNvPr id="45059" name="Object 5"/>
          <p:cNvGraphicFramePr>
            <a:graphicFrameLocks noChangeAspect="1"/>
          </p:cNvGraphicFramePr>
          <p:nvPr/>
        </p:nvGraphicFramePr>
        <p:xfrm>
          <a:off x="1087438" y="1089025"/>
          <a:ext cx="6118225" cy="1089025"/>
        </p:xfrm>
        <a:graphic>
          <a:graphicData uri="http://schemas.openxmlformats.org/presentationml/2006/ole">
            <mc:AlternateContent xmlns:mc="http://schemas.openxmlformats.org/markup-compatibility/2006">
              <mc:Choice xmlns:v="urn:schemas-microsoft-com:vml" Requires="v">
                <p:oleObj spid="_x0000_s537602" name="Equation" r:id="rId4" imgW="2425700" imgH="431800" progId="Equation.3">
                  <p:embed/>
                </p:oleObj>
              </mc:Choice>
              <mc:Fallback>
                <p:oleObj name="Equation" r:id="rId4" imgW="24257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438" y="1089025"/>
                        <a:ext cx="6118225"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2" name="Rectangle 6"/>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7.5</a:t>
            </a:r>
            <a:endParaRPr lang="en-US" sz="1800" baseline="-25000"/>
          </a:p>
        </p:txBody>
      </p:sp>
    </p:spTree>
    <p:extLst>
      <p:ext uri="{BB962C8B-B14F-4D97-AF65-F5344CB8AC3E}">
        <p14:creationId xmlns:p14="http://schemas.microsoft.com/office/powerpoint/2010/main" val="3195863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1447800" y="0"/>
            <a:ext cx="6911975" cy="1143000"/>
          </a:xfrm>
        </p:spPr>
        <p:txBody>
          <a:bodyPr/>
          <a:lstStyle/>
          <a:p>
            <a:pPr algn="l"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a:t>
            </a:r>
            <a:endParaRPr lang="en-US">
              <a:latin typeface="Arial" charset="0"/>
              <a:ea typeface="ヒラギノ角ゴ Pro W3" charset="0"/>
              <a:cs typeface="ヒラギノ角ゴ Pro W3" charset="0"/>
            </a:endParaRPr>
          </a:p>
        </p:txBody>
      </p:sp>
      <p:sp>
        <p:nvSpPr>
          <p:cNvPr id="618499" name="Text Box 3"/>
          <p:cNvSpPr txBox="1">
            <a:spLocks noChangeArrowheads="1"/>
          </p:cNvSpPr>
          <p:nvPr/>
        </p:nvSpPr>
        <p:spPr bwMode="auto">
          <a:xfrm>
            <a:off x="381000" y="2286000"/>
            <a:ext cx="5351463"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000">
                <a:solidFill>
                  <a:schemeClr val="tx2"/>
                </a:solidFill>
              </a:rPr>
              <a:t>In vacuum, what is                 ?</a:t>
            </a:r>
          </a:p>
        </p:txBody>
      </p:sp>
      <p:graphicFrame>
        <p:nvGraphicFramePr>
          <p:cNvPr id="618500" name="Object 4"/>
          <p:cNvGraphicFramePr>
            <a:graphicFrameLocks noChangeAspect="1"/>
          </p:cNvGraphicFramePr>
          <p:nvPr/>
        </p:nvGraphicFramePr>
        <p:xfrm>
          <a:off x="3657600" y="2286000"/>
          <a:ext cx="1792288" cy="536575"/>
        </p:xfrm>
        <a:graphic>
          <a:graphicData uri="http://schemas.openxmlformats.org/presentationml/2006/ole">
            <mc:AlternateContent xmlns:mc="http://schemas.openxmlformats.org/markup-compatibility/2006">
              <mc:Choice xmlns:v="urn:schemas-microsoft-com:vml" Requires="v">
                <p:oleObj spid="_x0000_s539655" name="Equation" r:id="rId4" imgW="762000" imgH="228600" progId="Equation.DSMT4">
                  <p:embed/>
                </p:oleObj>
              </mc:Choice>
              <mc:Fallback>
                <p:oleObj name="Equation" r:id="rId4" imgW="762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86000"/>
                        <a:ext cx="17922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7108" name="Object 5"/>
          <p:cNvGraphicFramePr>
            <a:graphicFrameLocks noChangeAspect="1"/>
          </p:cNvGraphicFramePr>
          <p:nvPr/>
        </p:nvGraphicFramePr>
        <p:xfrm>
          <a:off x="1087438" y="1089025"/>
          <a:ext cx="6118225" cy="1089025"/>
        </p:xfrm>
        <a:graphic>
          <a:graphicData uri="http://schemas.openxmlformats.org/presentationml/2006/ole">
            <mc:AlternateContent xmlns:mc="http://schemas.openxmlformats.org/markup-compatibility/2006">
              <mc:Choice xmlns:v="urn:schemas-microsoft-com:vml" Requires="v">
                <p:oleObj spid="_x0000_s539656" name="Equation" r:id="rId6" imgW="2425700" imgH="431800" progId="Equation.3">
                  <p:embed/>
                </p:oleObj>
              </mc:Choice>
              <mc:Fallback>
                <p:oleObj name="Equation" r:id="rId6" imgW="24257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438" y="1089025"/>
                        <a:ext cx="6118225"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2" name="Rectangle 6"/>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7.5</a:t>
            </a:r>
            <a:endParaRPr lang="en-US" sz="1800" baseline="-25000"/>
          </a:p>
        </p:txBody>
      </p:sp>
      <p:graphicFrame>
        <p:nvGraphicFramePr>
          <p:cNvPr id="618503" name="Object 7"/>
          <p:cNvGraphicFramePr>
            <a:graphicFrameLocks noChangeAspect="1"/>
          </p:cNvGraphicFramePr>
          <p:nvPr/>
        </p:nvGraphicFramePr>
        <p:xfrm>
          <a:off x="457200" y="3276600"/>
          <a:ext cx="4451350" cy="566738"/>
        </p:xfrm>
        <a:graphic>
          <a:graphicData uri="http://schemas.openxmlformats.org/presentationml/2006/ole">
            <mc:AlternateContent xmlns:mc="http://schemas.openxmlformats.org/markup-compatibility/2006">
              <mc:Choice xmlns:v="urn:schemas-microsoft-com:vml" Requires="v">
                <p:oleObj spid="_x0000_s539657" name="Equation" r:id="rId8" imgW="1892300" imgH="241300" progId="Equation.DSMT4">
                  <p:embed/>
                </p:oleObj>
              </mc:Choice>
              <mc:Fallback>
                <p:oleObj name="Equation" r:id="rId8" imgW="18923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276600"/>
                        <a:ext cx="4451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8504" name="Object 8"/>
          <p:cNvGraphicFramePr>
            <a:graphicFrameLocks noChangeAspect="1"/>
          </p:cNvGraphicFramePr>
          <p:nvPr/>
        </p:nvGraphicFramePr>
        <p:xfrm>
          <a:off x="336550" y="5461000"/>
          <a:ext cx="2865438" cy="954088"/>
        </p:xfrm>
        <a:graphic>
          <a:graphicData uri="http://schemas.openxmlformats.org/presentationml/2006/ole">
            <mc:AlternateContent xmlns:mc="http://schemas.openxmlformats.org/markup-compatibility/2006">
              <mc:Choice xmlns:v="urn:schemas-microsoft-com:vml" Requires="v">
                <p:oleObj spid="_x0000_s539658" name="Equation" r:id="rId10" imgW="1219200" imgH="406400" progId="Equation.3">
                  <p:embed/>
                </p:oleObj>
              </mc:Choice>
              <mc:Fallback>
                <p:oleObj name="Equation" r:id="rId10" imgW="12192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550" y="5461000"/>
                        <a:ext cx="2865438"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8506" name="Object 10"/>
          <p:cNvGraphicFramePr>
            <a:graphicFrameLocks noChangeAspect="1"/>
          </p:cNvGraphicFramePr>
          <p:nvPr/>
        </p:nvGraphicFramePr>
        <p:xfrm>
          <a:off x="484188" y="4032250"/>
          <a:ext cx="3943350" cy="984250"/>
        </p:xfrm>
        <a:graphic>
          <a:graphicData uri="http://schemas.openxmlformats.org/presentationml/2006/ole">
            <mc:AlternateContent xmlns:mc="http://schemas.openxmlformats.org/markup-compatibility/2006">
              <mc:Choice xmlns:v="urn:schemas-microsoft-com:vml" Requires="v">
                <p:oleObj spid="_x0000_s539659" name="Equation" r:id="rId12" imgW="1676400" imgH="419100" progId="Equation.DSMT4">
                  <p:embed/>
                </p:oleObj>
              </mc:Choice>
              <mc:Fallback>
                <p:oleObj name="Equation" r:id="rId12" imgW="1676400" imgH="419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188" y="4032250"/>
                        <a:ext cx="394335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7" name="Text Box 11"/>
          <p:cNvSpPr txBox="1">
            <a:spLocks noChangeArrowheads="1"/>
          </p:cNvSpPr>
          <p:nvPr/>
        </p:nvSpPr>
        <p:spPr bwMode="auto">
          <a:xfrm>
            <a:off x="542925" y="4932363"/>
            <a:ext cx="25558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In vacuum (!!!).... </a:t>
            </a:r>
          </a:p>
        </p:txBody>
      </p:sp>
      <p:graphicFrame>
        <p:nvGraphicFramePr>
          <p:cNvPr id="618508" name="Object 12"/>
          <p:cNvGraphicFramePr>
            <a:graphicFrameLocks noChangeAspect="1"/>
          </p:cNvGraphicFramePr>
          <p:nvPr/>
        </p:nvGraphicFramePr>
        <p:xfrm>
          <a:off x="4514850" y="4011613"/>
          <a:ext cx="2151063" cy="536575"/>
        </p:xfrm>
        <a:graphic>
          <a:graphicData uri="http://schemas.openxmlformats.org/presentationml/2006/ole">
            <mc:AlternateContent xmlns:mc="http://schemas.openxmlformats.org/markup-compatibility/2006">
              <mc:Choice xmlns:v="urn:schemas-microsoft-com:vml" Requires="v">
                <p:oleObj spid="_x0000_s539660" name="Equation" r:id="rId14" imgW="914400" imgH="228600" progId="Equation.3">
                  <p:embed/>
                </p:oleObj>
              </mc:Choice>
              <mc:Fallback>
                <p:oleObj name="Equation" r:id="rId14" imgW="91440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4850" y="4011613"/>
                        <a:ext cx="215106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072211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85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850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85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850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850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8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61850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8"/>
          <p:cNvGraphicFramePr>
            <a:graphicFrameLocks noChangeAspect="1"/>
          </p:cNvGraphicFramePr>
          <p:nvPr/>
        </p:nvGraphicFramePr>
        <p:xfrm>
          <a:off x="3727450" y="561975"/>
          <a:ext cx="2508250" cy="954088"/>
        </p:xfrm>
        <a:graphic>
          <a:graphicData uri="http://schemas.openxmlformats.org/presentationml/2006/ole">
            <mc:AlternateContent xmlns:mc="http://schemas.openxmlformats.org/markup-compatibility/2006">
              <mc:Choice xmlns:v="urn:schemas-microsoft-com:vml" Requires="v">
                <p:oleObj spid="_x0000_s541701" name="Equation" r:id="rId4" imgW="1066800" imgH="406400" progId="Equation.3">
                  <p:embed/>
                </p:oleObj>
              </mc:Choice>
              <mc:Fallback>
                <p:oleObj name="Equation" r:id="rId4" imgW="10668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450" y="561975"/>
                        <a:ext cx="25082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9154" name="TextBox 2"/>
          <p:cNvSpPr txBox="1">
            <a:spLocks noChangeArrowheads="1"/>
          </p:cNvSpPr>
          <p:nvPr/>
        </p:nvSpPr>
        <p:spPr bwMode="auto">
          <a:xfrm>
            <a:off x="1217613" y="2020888"/>
            <a:ext cx="5397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t>It’s a wave equation…. With a solution </a:t>
            </a:r>
          </a:p>
          <a:p>
            <a:endParaRPr lang="en-US"/>
          </a:p>
          <a:p>
            <a:endParaRPr lang="en-US"/>
          </a:p>
          <a:p>
            <a:endParaRPr lang="en-US"/>
          </a:p>
          <a:p>
            <a:endParaRPr lang="en-US"/>
          </a:p>
          <a:p>
            <a:endParaRPr lang="en-US"/>
          </a:p>
        </p:txBody>
      </p:sp>
      <p:graphicFrame>
        <p:nvGraphicFramePr>
          <p:cNvPr id="4" name="Object 8"/>
          <p:cNvGraphicFramePr>
            <a:graphicFrameLocks noChangeAspect="1"/>
          </p:cNvGraphicFramePr>
          <p:nvPr/>
        </p:nvGraphicFramePr>
        <p:xfrm>
          <a:off x="3141663" y="4624388"/>
          <a:ext cx="1343025" cy="596900"/>
        </p:xfrm>
        <a:graphic>
          <a:graphicData uri="http://schemas.openxmlformats.org/presentationml/2006/ole">
            <mc:AlternateContent xmlns:mc="http://schemas.openxmlformats.org/markup-compatibility/2006">
              <mc:Choice xmlns:v="urn:schemas-microsoft-com:vml" Requires="v">
                <p:oleObj spid="_x0000_s541702" name="Equation" r:id="rId6" imgW="571500" imgH="254000" progId="Equation.3">
                  <p:embed/>
                </p:oleObj>
              </mc:Choice>
              <mc:Fallback>
                <p:oleObj name="Equation" r:id="rId6" imgW="5715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663" y="4624388"/>
                        <a:ext cx="13430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 name="Object 9"/>
          <p:cNvGraphicFramePr>
            <a:graphicFrameLocks noChangeAspect="1"/>
          </p:cNvGraphicFramePr>
          <p:nvPr/>
        </p:nvGraphicFramePr>
        <p:xfrm>
          <a:off x="1373188" y="2832100"/>
          <a:ext cx="6515100" cy="1550988"/>
        </p:xfrm>
        <a:graphic>
          <a:graphicData uri="http://schemas.openxmlformats.org/presentationml/2006/ole">
            <mc:AlternateContent xmlns:mc="http://schemas.openxmlformats.org/markup-compatibility/2006">
              <mc:Choice xmlns:v="urn:schemas-microsoft-com:vml" Requires="v">
                <p:oleObj spid="_x0000_s541703" name="Equation" r:id="rId8" imgW="2768600" imgH="660400" progId="Equation.3">
                  <p:embed/>
                </p:oleObj>
              </mc:Choice>
              <mc:Fallback>
                <p:oleObj name="Equation" r:id="rId8" imgW="27686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188" y="2832100"/>
                        <a:ext cx="6515100"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Rectangle 2"/>
          <p:cNvSpPr>
            <a:spLocks noChangeArrowheads="1"/>
          </p:cNvSpPr>
          <p:nvPr/>
        </p:nvSpPr>
        <p:spPr bwMode="auto">
          <a:xfrm>
            <a:off x="1143000" y="4649788"/>
            <a:ext cx="1725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With speed</a:t>
            </a:r>
          </a:p>
        </p:txBody>
      </p:sp>
      <p:graphicFrame>
        <p:nvGraphicFramePr>
          <p:cNvPr id="7" name="Object 9"/>
          <p:cNvGraphicFramePr>
            <a:graphicFrameLocks noChangeAspect="1"/>
          </p:cNvGraphicFramePr>
          <p:nvPr/>
        </p:nvGraphicFramePr>
        <p:xfrm>
          <a:off x="1422400" y="5602288"/>
          <a:ext cx="2959100" cy="506412"/>
        </p:xfrm>
        <a:graphic>
          <a:graphicData uri="http://schemas.openxmlformats.org/presentationml/2006/ole">
            <mc:AlternateContent xmlns:mc="http://schemas.openxmlformats.org/markup-compatibility/2006">
              <mc:Choice xmlns:v="urn:schemas-microsoft-com:vml" Requires="v">
                <p:oleObj spid="_x0000_s541704" name="Equation" r:id="rId10" imgW="1257300" imgH="215900" progId="Equation.3">
                  <p:embed/>
                </p:oleObj>
              </mc:Choice>
              <mc:Fallback>
                <p:oleObj name="Equation" r:id="rId10" imgW="12573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2400" y="5602288"/>
                        <a:ext cx="29591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398020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1447800" y="0"/>
            <a:ext cx="6911975" cy="1143000"/>
          </a:xfrm>
        </p:spPr>
        <p:txBody>
          <a:bodyPr/>
          <a:lstStyle/>
          <a:p>
            <a:pPr algn="l" eaLnBrk="1" hangingPunct="1"/>
            <a:r>
              <a:rPr lang="en-US" sz="3200">
                <a:latin typeface="Arial" charset="0"/>
                <a:ea typeface="ヒラギノ角ゴ Pro W3" charset="0"/>
                <a:cs typeface="ヒラギノ角ゴ Pro W3" charset="0"/>
              </a:rPr>
              <a:t>Maxwell</a:t>
            </a:r>
            <a:r>
              <a:rPr lang="ja-JP" altLang="en-US" sz="3200">
                <a:latin typeface="Arial" charset="0"/>
                <a:ea typeface="ヒラギノ角ゴ Pro W3" charset="0"/>
                <a:cs typeface="ヒラギノ角ゴ Pro W3" charset="0"/>
              </a:rPr>
              <a:t>’</a:t>
            </a:r>
            <a:r>
              <a:rPr lang="en-US" altLang="ja-JP" sz="3200">
                <a:latin typeface="Arial" charset="0"/>
                <a:ea typeface="ヒラギノ角ゴ Pro W3" charset="0"/>
                <a:cs typeface="ヒラギノ角ゴ Pro W3" charset="0"/>
              </a:rPr>
              <a:t>s equations:</a:t>
            </a:r>
            <a:endParaRPr lang="en-US">
              <a:latin typeface="Arial" charset="0"/>
              <a:ea typeface="ヒラギノ角ゴ Pro W3" charset="0"/>
              <a:cs typeface="ヒラギノ角ゴ Pro W3" charset="0"/>
            </a:endParaRPr>
          </a:p>
        </p:txBody>
      </p:sp>
      <p:graphicFrame>
        <p:nvGraphicFramePr>
          <p:cNvPr id="50178" name="Object 5"/>
          <p:cNvGraphicFramePr>
            <a:graphicFrameLocks noChangeAspect="1"/>
          </p:cNvGraphicFramePr>
          <p:nvPr/>
        </p:nvGraphicFramePr>
        <p:xfrm>
          <a:off x="511175" y="1073150"/>
          <a:ext cx="7272338" cy="1120775"/>
        </p:xfrm>
        <a:graphic>
          <a:graphicData uri="http://schemas.openxmlformats.org/presentationml/2006/ole">
            <mc:AlternateContent xmlns:mc="http://schemas.openxmlformats.org/markup-compatibility/2006">
              <mc:Choice xmlns:v="urn:schemas-microsoft-com:vml" Requires="v">
                <p:oleObj spid="_x0000_s543746" name="Equation" r:id="rId4" imgW="2882900" imgH="444500" progId="Equation.3">
                  <p:embed/>
                </p:oleObj>
              </mc:Choice>
              <mc:Fallback>
                <p:oleObj name="Equation" r:id="rId4" imgW="28829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175" y="1073150"/>
                        <a:ext cx="7272338" cy="112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18502" name="Rectangle 6"/>
          <p:cNvSpPr>
            <a:spLocks noChangeArrowheads="1"/>
          </p:cNvSpPr>
          <p:nvPr/>
        </p:nvSpPr>
        <p:spPr bwMode="auto">
          <a:xfrm>
            <a:off x="184150" y="166688"/>
            <a:ext cx="57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t>7.5</a:t>
            </a:r>
            <a:endParaRPr lang="en-US" sz="1800" baseline="-25000"/>
          </a:p>
        </p:txBody>
      </p:sp>
    </p:spTree>
    <p:extLst>
      <p:ext uri="{BB962C8B-B14F-4D97-AF65-F5344CB8AC3E}">
        <p14:creationId xmlns:p14="http://schemas.microsoft.com/office/powerpoint/2010/main" val="401830209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88913" y="176213"/>
            <a:ext cx="8756650" cy="338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600">
                <a:latin typeface="Helvetica" charset="0"/>
              </a:rPr>
              <a:t>"</a:t>
            </a:r>
            <a:r>
              <a:rPr lang="en-US" sz="3600" i="1">
                <a:latin typeface="Helvetica" charset="0"/>
              </a:rPr>
              <a:t>It's of no use whatsoever </a:t>
            </a:r>
            <a:r>
              <a:rPr lang="en-US" sz="3600">
                <a:latin typeface="Helvetica" charset="0"/>
              </a:rPr>
              <a:t>[...] </a:t>
            </a:r>
            <a:br>
              <a:rPr lang="en-US" sz="3600">
                <a:latin typeface="Helvetica" charset="0"/>
              </a:rPr>
            </a:br>
            <a:r>
              <a:rPr lang="en-US" sz="3600" i="1">
                <a:latin typeface="Helvetica" charset="0"/>
              </a:rPr>
              <a:t>this is just an experiment that proves Maestro Maxwell was right - we just have these mysterious electromagnetic waves that we cannot see with the naked eye. But they are there.</a:t>
            </a:r>
            <a:r>
              <a:rPr lang="ja-JP" altLang="en-US" sz="3600"/>
              <a:t>”</a:t>
            </a:r>
            <a:r>
              <a:rPr lang="en-US" altLang="ja-JP" sz="3600">
                <a:latin typeface="Helvetica" charset="0"/>
              </a:rPr>
              <a:t>   </a:t>
            </a:r>
            <a:r>
              <a:rPr lang="en-US" altLang="ja-JP">
                <a:latin typeface="Helvetica" charset="0"/>
              </a:rPr>
              <a:t>  -  Heinrich Hertz, 1888</a:t>
            </a:r>
            <a:endParaRPr lang="en-US">
              <a:latin typeface="Helvetica" charset="0"/>
            </a:endParaRPr>
          </a:p>
        </p:txBody>
      </p:sp>
      <p:sp>
        <p:nvSpPr>
          <p:cNvPr id="626691" name="Text Box 3"/>
          <p:cNvSpPr txBox="1">
            <a:spLocks noChangeArrowheads="1"/>
          </p:cNvSpPr>
          <p:nvPr/>
        </p:nvSpPr>
        <p:spPr bwMode="auto">
          <a:xfrm>
            <a:off x="234950" y="3951288"/>
            <a:ext cx="858678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a:latin typeface="Helvetica" charset="0"/>
              </a:rPr>
              <a:t>Asked about the ramifications of his discoveries, Hertz replied,</a:t>
            </a:r>
          </a:p>
          <a:p>
            <a:r>
              <a:rPr lang="en-US" sz="3600">
                <a:solidFill>
                  <a:srgbClr val="800080"/>
                </a:solidFill>
                <a:latin typeface="Helvetica" charset="0"/>
              </a:rPr>
              <a:t>"</a:t>
            </a:r>
            <a:r>
              <a:rPr lang="en-US" sz="3600" i="1">
                <a:solidFill>
                  <a:srgbClr val="800080"/>
                </a:solidFill>
                <a:latin typeface="Helvetica" charset="0"/>
              </a:rPr>
              <a:t>Nothing, I guess</a:t>
            </a:r>
            <a:r>
              <a:rPr lang="en-US" sz="3600">
                <a:solidFill>
                  <a:srgbClr val="800080"/>
                </a:solidFill>
                <a:latin typeface="Helvetica" charset="0"/>
              </a:rPr>
              <a:t>.</a:t>
            </a:r>
            <a:r>
              <a:rPr lang="ja-JP" altLang="en-US" sz="3600">
                <a:solidFill>
                  <a:srgbClr val="800080"/>
                </a:solidFill>
              </a:rPr>
              <a:t>”</a:t>
            </a:r>
            <a:endParaRPr lang="en-US" altLang="ja-JP">
              <a:latin typeface="Helvetica" charset="0"/>
            </a:endParaRPr>
          </a:p>
          <a:p>
            <a:endParaRPr lang="en-US"/>
          </a:p>
        </p:txBody>
      </p:sp>
      <p:sp>
        <p:nvSpPr>
          <p:cNvPr id="626692" name="Text Box 4"/>
          <p:cNvSpPr txBox="1">
            <a:spLocks noChangeArrowheads="1"/>
          </p:cNvSpPr>
          <p:nvPr/>
        </p:nvSpPr>
        <p:spPr bwMode="auto">
          <a:xfrm>
            <a:off x="76200" y="5473700"/>
            <a:ext cx="8918575"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a:t>Marconi</a:t>
            </a:r>
            <a:r>
              <a:rPr lang="ja-JP" altLang="en-US" sz="3200"/>
              <a:t>’</a:t>
            </a:r>
            <a:r>
              <a:rPr lang="en-US" altLang="ja-JP" sz="3200"/>
              <a:t>s first wireless radio transmission over large distances (~6 km over water) was in 1897. </a:t>
            </a:r>
            <a:endParaRPr lang="en-US" sz="3200"/>
          </a:p>
        </p:txBody>
      </p:sp>
    </p:spTree>
    <p:extLst>
      <p:ext uri="{BB962C8B-B14F-4D97-AF65-F5344CB8AC3E}">
        <p14:creationId xmlns:p14="http://schemas.microsoft.com/office/powerpoint/2010/main" val="1429516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6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6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p:bldP spid="6266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304800"/>
            <a:ext cx="391001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 Box 3"/>
          <p:cNvSpPr txBox="1">
            <a:spLocks noChangeArrowheads="1"/>
          </p:cNvSpPr>
          <p:nvPr/>
        </p:nvSpPr>
        <p:spPr bwMode="auto">
          <a:xfrm>
            <a:off x="5181600" y="67945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Scottish 1831-1879</a:t>
            </a:r>
          </a:p>
        </p:txBody>
      </p:sp>
      <p:sp>
        <p:nvSpPr>
          <p:cNvPr id="54275" name="Text Box 4"/>
          <p:cNvSpPr txBox="1">
            <a:spLocks noChangeArrowheads="1"/>
          </p:cNvSpPr>
          <p:nvPr/>
        </p:nvSpPr>
        <p:spPr bwMode="auto">
          <a:xfrm>
            <a:off x="3975100" y="1200150"/>
            <a:ext cx="51689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a:ea typeface="ＭＳ Ｐゴシック" charset="0"/>
                <a:cs typeface="ＭＳ Ｐゴシック" charset="0"/>
              </a:rPr>
              <a:t>"From a long view of the history of mankind – seen from, say, ten thousand years from now – there can be little doubt that the most significant event of the 19th century will be judged as Maxwell</a:t>
            </a:r>
            <a:r>
              <a:rPr lang="ja-JP" altLang="en-US">
                <a:ea typeface="ＭＳ Ｐゴシック" charset="0"/>
                <a:cs typeface="ＭＳ Ｐゴシック" charset="0"/>
              </a:rPr>
              <a:t>’</a:t>
            </a:r>
            <a:r>
              <a:rPr lang="en-US" altLang="ja-JP">
                <a:cs typeface="Arial" charset="0"/>
              </a:rPr>
              <a:t>s discovery of the laws of electrodynamics. </a:t>
            </a:r>
            <a:r>
              <a:rPr lang="en-US" altLang="ja-JP" b="1">
                <a:cs typeface="Arial" charset="0"/>
              </a:rPr>
              <a:t>The American Civil War will pale into provincial insignificance in comparison with this important scientific event of the same decade."</a:t>
            </a:r>
            <a:br>
              <a:rPr lang="en-US" altLang="ja-JP" b="1">
                <a:cs typeface="Arial" charset="0"/>
              </a:rPr>
            </a:br>
            <a:r>
              <a:rPr lang="en-US" altLang="ja-JP" sz="1800" b="1">
                <a:cs typeface="Arial" charset="0"/>
              </a:rPr>
              <a:t/>
            </a:r>
            <a:br>
              <a:rPr lang="en-US" altLang="ja-JP" sz="1800" b="1">
                <a:cs typeface="Arial" charset="0"/>
              </a:rPr>
            </a:br>
            <a:r>
              <a:rPr lang="en-US" altLang="ja-JP" sz="1800">
                <a:cs typeface="Arial" charset="0"/>
              </a:rPr>
              <a:t>– R.P. Feynman </a:t>
            </a:r>
            <a:endParaRPr lang="en-US" sz="1800">
              <a:cs typeface="Arial" charset="0"/>
            </a:endParaRPr>
          </a:p>
        </p:txBody>
      </p:sp>
      <p:sp>
        <p:nvSpPr>
          <p:cNvPr id="54276" name="Rectangle 5"/>
          <p:cNvSpPr>
            <a:spLocks noGrp="1"/>
          </p:cNvSpPr>
          <p:nvPr>
            <p:ph type="title"/>
          </p:nvPr>
        </p:nvSpPr>
        <p:spPr>
          <a:xfrm>
            <a:off x="4495800" y="-11113"/>
            <a:ext cx="4191000" cy="1143001"/>
          </a:xfrm>
        </p:spPr>
        <p:txBody>
          <a:bodyPr/>
          <a:lstStyle/>
          <a:p>
            <a:r>
              <a:rPr lang="en-US" sz="2500">
                <a:latin typeface="Calibri" charset="0"/>
                <a:ea typeface="ヒラギノ角ゴ Pro W3" charset="0"/>
                <a:cs typeface="ヒラギノ角ゴ Pro W3" charset="0"/>
              </a:rPr>
              <a:t>James Clerk Maxwell</a:t>
            </a:r>
            <a:endParaRPr lang="en-US">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8095214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idx="4294967295"/>
          </p:nvPr>
        </p:nvSpPr>
        <p:spPr>
          <a:xfrm>
            <a:off x="990600" y="685800"/>
            <a:ext cx="7505700" cy="1143000"/>
          </a:xfrm>
        </p:spPr>
        <p:txBody>
          <a:bodyPr/>
          <a:lstStyle/>
          <a:p>
            <a:pPr algn="l"/>
            <a:r>
              <a:rPr lang="en-US" sz="3200" dirty="0" smtClean="0">
                <a:latin typeface="Calibri" charset="0"/>
              </a:rPr>
              <a:t>Summary: </a:t>
            </a:r>
            <a:br>
              <a:rPr lang="en-US" sz="3200" dirty="0" smtClean="0">
                <a:latin typeface="Calibri" charset="0"/>
              </a:rPr>
            </a:br>
            <a:r>
              <a:rPr lang="en-US" sz="3200" dirty="0" smtClean="0">
                <a:latin typeface="Calibri" charset="0"/>
              </a:rPr>
              <a:t>A </a:t>
            </a:r>
            <a:r>
              <a:rPr lang="en-US" sz="3200" dirty="0">
                <a:latin typeface="Calibri" charset="0"/>
              </a:rPr>
              <a:t>very long aluminum (paramagnetic!) rod carries a uniformly distributed current I along the +z direction. </a:t>
            </a:r>
            <a:br>
              <a:rPr lang="en-US" sz="3200" dirty="0">
                <a:latin typeface="Calibri" charset="0"/>
              </a:rPr>
            </a:br>
            <a:endParaRPr lang="en-US" dirty="0">
              <a:latin typeface="Calibri" charset="0"/>
            </a:endParaRPr>
          </a:p>
        </p:txBody>
      </p:sp>
      <p:graphicFrame>
        <p:nvGraphicFramePr>
          <p:cNvPr id="81922" name="Object 1024"/>
          <p:cNvGraphicFramePr>
            <a:graphicFrameLocks noChangeAspect="1"/>
          </p:cNvGraphicFramePr>
          <p:nvPr/>
        </p:nvGraphicFramePr>
        <p:xfrm>
          <a:off x="5334000" y="2214563"/>
          <a:ext cx="3602038" cy="4570412"/>
        </p:xfrm>
        <a:graphic>
          <a:graphicData uri="http://schemas.openxmlformats.org/presentationml/2006/ole">
            <mc:AlternateContent xmlns:mc="http://schemas.openxmlformats.org/markup-compatibility/2006">
              <mc:Choice xmlns:v="urn:schemas-microsoft-com:vml" Requires="v">
                <p:oleObj spid="_x0000_s490502"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9698"/>
                      <a:stretch>
                        <a:fillRect/>
                      </a:stretch>
                    </p:blipFill>
                    <p:spPr bwMode="auto">
                      <a:xfrm>
                        <a:off x="5334000" y="2214563"/>
                        <a:ext cx="3602038"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1923" name="Text Box 5"/>
          <p:cNvSpPr txBox="1">
            <a:spLocks noChangeArrowheads="1"/>
          </p:cNvSpPr>
          <p:nvPr/>
        </p:nvSpPr>
        <p:spPr bwMode="auto">
          <a:xfrm>
            <a:off x="685800" y="2849563"/>
            <a:ext cx="58070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endParaRPr lang="en-US" sz="3200" dirty="0"/>
          </a:p>
          <a:p>
            <a:pPr eaLnBrk="1" hangingPunct="1">
              <a:buFont typeface="Arial" charset="0"/>
              <a:buNone/>
            </a:pPr>
            <a:r>
              <a:rPr lang="en-US" sz="3200" b="1" dirty="0" smtClean="0"/>
              <a:t>J</a:t>
            </a:r>
            <a:r>
              <a:rPr lang="en-US" sz="3200" b="1" baseline="-25000" dirty="0" smtClean="0"/>
              <a:t>B</a:t>
            </a:r>
            <a:r>
              <a:rPr lang="en-US" sz="3200" b="1" dirty="0" smtClean="0"/>
              <a:t> </a:t>
            </a:r>
            <a:r>
              <a:rPr lang="en-US" sz="3200" dirty="0" smtClean="0"/>
              <a:t>points parallel to I </a:t>
            </a:r>
          </a:p>
          <a:p>
            <a:pPr eaLnBrk="1" hangingPunct="1">
              <a:buFont typeface="Arial" charset="0"/>
              <a:buNone/>
            </a:pPr>
            <a:r>
              <a:rPr lang="en-US" sz="3200" b="1" dirty="0" smtClean="0"/>
              <a:t>K</a:t>
            </a:r>
            <a:r>
              <a:rPr lang="en-US" sz="3200" b="1" baseline="-25000" dirty="0" smtClean="0"/>
              <a:t>B</a:t>
            </a:r>
            <a:r>
              <a:rPr lang="en-US" sz="3200" dirty="0" smtClean="0"/>
              <a:t> </a:t>
            </a:r>
            <a:r>
              <a:rPr lang="en-US" sz="3200" dirty="0"/>
              <a:t>points anti-parallel to </a:t>
            </a:r>
            <a:r>
              <a:rPr lang="en-US" sz="3200" dirty="0" smtClean="0"/>
              <a:t>I</a:t>
            </a:r>
            <a:endParaRPr lang="en-US" sz="3200" dirty="0"/>
          </a:p>
          <a:p>
            <a:pPr eaLnBrk="1" hangingPunct="1">
              <a:buFont typeface="Arial" charset="0"/>
              <a:buNone/>
            </a:pPr>
            <a:endParaRPr lang="en-US" sz="3200" dirty="0"/>
          </a:p>
        </p:txBody>
      </p:sp>
      <p:sp>
        <p:nvSpPr>
          <p:cNvPr id="2" name="TextBox 1"/>
          <p:cNvSpPr txBox="1"/>
          <p:nvPr/>
        </p:nvSpPr>
        <p:spPr>
          <a:xfrm>
            <a:off x="220134" y="5350934"/>
            <a:ext cx="4707467" cy="830997"/>
          </a:xfrm>
          <a:prstGeom prst="rect">
            <a:avLst/>
          </a:prstGeom>
          <a:noFill/>
        </p:spPr>
        <p:txBody>
          <a:bodyPr wrap="square" rtlCol="0">
            <a:spAutoFit/>
          </a:bodyPr>
          <a:lstStyle/>
          <a:p>
            <a:r>
              <a:rPr lang="en-US" dirty="0" smtClean="0"/>
              <a:t>Total bound current vanishes, conservation of charge!</a:t>
            </a:r>
            <a:endParaRPr lang="en-US" dirty="0"/>
          </a:p>
        </p:txBody>
      </p:sp>
    </p:spTree>
    <p:extLst>
      <p:ext uri="{BB962C8B-B14F-4D97-AF65-F5344CB8AC3E}">
        <p14:creationId xmlns:p14="http://schemas.microsoft.com/office/powerpoint/2010/main" val="23183956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18" name="Object 1024"/>
          <p:cNvGraphicFramePr>
            <a:graphicFrameLocks noChangeAspect="1"/>
          </p:cNvGraphicFramePr>
          <p:nvPr>
            <p:extLst>
              <p:ext uri="{D42A27DB-BD31-4B8C-83A1-F6EECF244321}">
                <p14:modId xmlns:p14="http://schemas.microsoft.com/office/powerpoint/2010/main" val="1010289147"/>
              </p:ext>
            </p:extLst>
          </p:nvPr>
        </p:nvGraphicFramePr>
        <p:xfrm>
          <a:off x="6661459" y="2598737"/>
          <a:ext cx="2482541" cy="3149149"/>
        </p:xfrm>
        <a:graphic>
          <a:graphicData uri="http://schemas.openxmlformats.org/presentationml/2006/ole">
            <mc:AlternateContent xmlns:mc="http://schemas.openxmlformats.org/markup-compatibility/2006">
              <mc:Choice xmlns:v="urn:schemas-microsoft-com:vml" Requires="v">
                <p:oleObj spid="_x0000_s491529" name="Picture" r:id="rId4" imgW="4343400" imgH="4978400" progId="Word.Picture.8">
                  <p:embed/>
                </p:oleObj>
              </mc:Choice>
              <mc:Fallback>
                <p:oleObj name="Picture" r:id="rId4" imgW="4343400" imgH="4978400" progId="Word.Picture.8">
                  <p:embed/>
                  <p:pic>
                    <p:nvPicPr>
                      <p:cNvPr id="0" name=""/>
                      <p:cNvPicPr>
                        <a:picLocks noChangeAspect="1" noChangeArrowheads="1"/>
                      </p:cNvPicPr>
                      <p:nvPr/>
                    </p:nvPicPr>
                    <p:blipFill>
                      <a:blip r:embed="rId5"/>
                      <a:srcRect r="9698"/>
                      <a:stretch>
                        <a:fillRect/>
                      </a:stretch>
                    </p:blipFill>
                    <p:spPr bwMode="auto">
                      <a:xfrm>
                        <a:off x="6661459" y="2598737"/>
                        <a:ext cx="2482541" cy="3149149"/>
                      </a:xfrm>
                      <a:prstGeom prst="rect">
                        <a:avLst/>
                      </a:prstGeom>
                      <a:noFill/>
                      <a:ln>
                        <a:noFill/>
                      </a:ln>
                      <a:effectLst/>
                      <a:extLst/>
                    </p:spPr>
                  </p:pic>
                </p:oleObj>
              </mc:Fallback>
            </mc:AlternateContent>
          </a:graphicData>
        </a:graphic>
      </p:graphicFrame>
      <p:sp>
        <p:nvSpPr>
          <p:cNvPr id="86019" name="Text Box 1031"/>
          <p:cNvSpPr txBox="1">
            <a:spLocks noChangeArrowheads="1"/>
          </p:cNvSpPr>
          <p:nvPr/>
        </p:nvSpPr>
        <p:spPr bwMode="auto">
          <a:xfrm>
            <a:off x="2870201" y="2978149"/>
            <a:ext cx="398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A) All 4 flip </a:t>
            </a:r>
          </a:p>
          <a:p>
            <a:pPr eaLnBrk="1" hangingPunct="1">
              <a:buFont typeface="Arial" charset="0"/>
              <a:buNone/>
            </a:pPr>
            <a:r>
              <a:rPr lang="en-US" sz="3200" dirty="0" smtClean="0"/>
              <a:t>B) 3 of the 4 flip</a:t>
            </a:r>
          </a:p>
          <a:p>
            <a:pPr eaLnBrk="1" hangingPunct="1">
              <a:buFont typeface="Arial" charset="0"/>
              <a:buNone/>
            </a:pPr>
            <a:r>
              <a:rPr lang="en-US" sz="3200" dirty="0" smtClean="0"/>
              <a:t>C) 2 of the 4 flip</a:t>
            </a:r>
          </a:p>
          <a:p>
            <a:pPr eaLnBrk="1" hangingPunct="1">
              <a:buFont typeface="Arial" charset="0"/>
              <a:buNone/>
            </a:pPr>
            <a:r>
              <a:rPr lang="en-US" sz="3200" dirty="0" smtClean="0"/>
              <a:t>D) 1 of them flips</a:t>
            </a:r>
          </a:p>
          <a:p>
            <a:pPr eaLnBrk="1" hangingPunct="1">
              <a:buFont typeface="Arial" charset="0"/>
              <a:buNone/>
            </a:pPr>
            <a:r>
              <a:rPr lang="en-US" sz="3200" dirty="0" smtClean="0"/>
              <a:t>E) None of them flips</a:t>
            </a:r>
            <a:endParaRPr lang="en-US" sz="3200" dirty="0"/>
          </a:p>
        </p:txBody>
      </p:sp>
      <p:sp>
        <p:nvSpPr>
          <p:cNvPr id="86020" name="Text Box 1032"/>
          <p:cNvSpPr txBox="1">
            <a:spLocks noChangeArrowheads="1"/>
          </p:cNvSpPr>
          <p:nvPr/>
        </p:nvSpPr>
        <p:spPr bwMode="auto">
          <a:xfrm>
            <a:off x="139700" y="15240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6.8</a:t>
            </a:r>
          </a:p>
        </p:txBody>
      </p:sp>
      <p:graphicFrame>
        <p:nvGraphicFramePr>
          <p:cNvPr id="6" name="Object 1027"/>
          <p:cNvGraphicFramePr>
            <a:graphicFrameLocks noChangeAspect="1"/>
          </p:cNvGraphicFramePr>
          <p:nvPr>
            <p:extLst>
              <p:ext uri="{D42A27DB-BD31-4B8C-83A1-F6EECF244321}">
                <p14:modId xmlns:p14="http://schemas.microsoft.com/office/powerpoint/2010/main" val="2967527600"/>
              </p:ext>
            </p:extLst>
          </p:nvPr>
        </p:nvGraphicFramePr>
        <p:xfrm>
          <a:off x="0" y="2318280"/>
          <a:ext cx="2743200" cy="3481387"/>
        </p:xfrm>
        <a:graphic>
          <a:graphicData uri="http://schemas.openxmlformats.org/presentationml/2006/ole">
            <mc:AlternateContent xmlns:mc="http://schemas.openxmlformats.org/markup-compatibility/2006">
              <mc:Choice xmlns:v="urn:schemas-microsoft-com:vml" Requires="v">
                <p:oleObj spid="_x0000_s491530" name="Picture" r:id="rId6" imgW="17371429" imgH="19911111" progId="Word.Picture.8">
                  <p:embed/>
                </p:oleObj>
              </mc:Choice>
              <mc:Fallback>
                <p:oleObj name="Picture" r:id="rId6" imgW="17371429" imgH="19911111" progId="Word.Pictur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9698"/>
                      <a:stretch>
                        <a:fillRect/>
                      </a:stretch>
                    </p:blipFill>
                    <p:spPr bwMode="auto">
                      <a:xfrm>
                        <a:off x="0" y="2318280"/>
                        <a:ext cx="2743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1031"/>
          <p:cNvSpPr txBox="1">
            <a:spLocks noChangeArrowheads="1"/>
          </p:cNvSpPr>
          <p:nvPr/>
        </p:nvSpPr>
        <p:spPr bwMode="auto">
          <a:xfrm>
            <a:off x="152401" y="5907617"/>
            <a:ext cx="330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The “</a:t>
            </a:r>
            <a:r>
              <a:rPr lang="en-US" sz="3200" dirty="0" err="1" smtClean="0"/>
              <a:t>para</a:t>
            </a:r>
            <a:r>
              <a:rPr lang="en-US" sz="3200" dirty="0" smtClean="0"/>
              <a:t>” case</a:t>
            </a:r>
            <a:endParaRPr lang="en-US" sz="3200" dirty="0"/>
          </a:p>
        </p:txBody>
      </p:sp>
      <p:sp>
        <p:nvSpPr>
          <p:cNvPr id="8" name="Text Box 1031"/>
          <p:cNvSpPr txBox="1">
            <a:spLocks noChangeArrowheads="1"/>
          </p:cNvSpPr>
          <p:nvPr/>
        </p:nvSpPr>
        <p:spPr bwMode="auto">
          <a:xfrm>
            <a:off x="6248409" y="5822950"/>
            <a:ext cx="289559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The “</a:t>
            </a:r>
            <a:r>
              <a:rPr lang="en-US" sz="3200" dirty="0" err="1" smtClean="0"/>
              <a:t>dia</a:t>
            </a:r>
            <a:r>
              <a:rPr lang="en-US" sz="3200" dirty="0" smtClean="0"/>
              <a:t>” case</a:t>
            </a:r>
            <a:endParaRPr lang="en-US" sz="3200" dirty="0"/>
          </a:p>
        </p:txBody>
      </p:sp>
      <p:sp>
        <p:nvSpPr>
          <p:cNvPr id="9" name="Rectangle 1026"/>
          <p:cNvSpPr txBox="1">
            <a:spLocks/>
          </p:cNvSpPr>
          <p:nvPr/>
        </p:nvSpPr>
        <p:spPr bwMode="auto">
          <a:xfrm>
            <a:off x="1092200" y="719667"/>
            <a:ext cx="7848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a:solidFill>
                  <a:schemeClr val="tx2"/>
                </a:solidFill>
                <a:latin typeface="+mj-lt"/>
                <a:ea typeface="+mj-ea"/>
                <a:cs typeface="+mj-cs"/>
              </a:defRPr>
            </a:lvl1pPr>
            <a:lvl2pPr algn="ctr" rtl="0" fontAlgn="base">
              <a:spcBef>
                <a:spcPct val="0"/>
              </a:spcBef>
              <a:spcAft>
                <a:spcPct val="0"/>
              </a:spcAft>
              <a:defRPr sz="2400">
                <a:solidFill>
                  <a:schemeClr val="tx2"/>
                </a:solidFill>
                <a:latin typeface="Arial" charset="0"/>
                <a:ea typeface="ヒラギノ角ゴ Pro W3" charset="0"/>
                <a:cs typeface="ヒラギノ角ゴ Pro W3" charset="0"/>
              </a:defRPr>
            </a:lvl2pPr>
            <a:lvl3pPr algn="ctr" rtl="0" fontAlgn="base">
              <a:spcBef>
                <a:spcPct val="0"/>
              </a:spcBef>
              <a:spcAft>
                <a:spcPct val="0"/>
              </a:spcAft>
              <a:defRPr sz="2400">
                <a:solidFill>
                  <a:schemeClr val="tx2"/>
                </a:solidFill>
                <a:latin typeface="Arial" charset="0"/>
                <a:ea typeface="ヒラギノ角ゴ Pro W3" charset="0"/>
                <a:cs typeface="ヒラギノ角ゴ Pro W3" charset="0"/>
              </a:defRPr>
            </a:lvl3pPr>
            <a:lvl4pPr algn="ctr" rtl="0" fontAlgn="base">
              <a:spcBef>
                <a:spcPct val="0"/>
              </a:spcBef>
              <a:spcAft>
                <a:spcPct val="0"/>
              </a:spcAft>
              <a:defRPr sz="2400">
                <a:solidFill>
                  <a:schemeClr val="tx2"/>
                </a:solidFill>
                <a:latin typeface="Arial" charset="0"/>
                <a:ea typeface="ヒラギノ角ゴ Pro W3" charset="0"/>
                <a:cs typeface="ヒラギノ角ゴ Pro W3" charset="0"/>
              </a:defRPr>
            </a:lvl4pPr>
            <a:lvl5pPr algn="ctr" rtl="0" fontAlgn="base">
              <a:spcBef>
                <a:spcPct val="0"/>
              </a:spcBef>
              <a:spcAft>
                <a:spcPct val="0"/>
              </a:spcAft>
              <a:defRPr sz="2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2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2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2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2400">
                <a:solidFill>
                  <a:schemeClr val="tx2"/>
                </a:solidFill>
                <a:latin typeface="Arial" charset="0"/>
                <a:ea typeface="ヒラギノ角ゴ Pro W3" charset="0"/>
                <a:cs typeface="ヒラギノ角ゴ Pro W3" charset="0"/>
              </a:defRPr>
            </a:lvl9pPr>
          </a:lstStyle>
          <a:p>
            <a:pPr algn="l"/>
            <a:r>
              <a:rPr lang="en-US" sz="3200" smtClean="0">
                <a:solidFill>
                  <a:schemeClr val="tx1"/>
                </a:solidFill>
                <a:latin typeface="Calibri" charset="0"/>
              </a:rPr>
              <a:t>What if that long rod (the wire) was made of copper (diamagnetic!) instead.  </a:t>
            </a:r>
            <a:r>
              <a:rPr lang="en-US" sz="3200" smtClean="0">
                <a:solidFill>
                  <a:srgbClr val="660066"/>
                </a:solidFill>
                <a:latin typeface="Calibri" charset="0"/>
              </a:rPr>
              <a:t>Of B, M, H, and J_bound, which ones “flip sign”? </a:t>
            </a:r>
            <a:endParaRPr lang="en-US" dirty="0">
              <a:solidFill>
                <a:srgbClr val="660066"/>
              </a:solidFill>
              <a:latin typeface="Calibri" charset="0"/>
            </a:endParaRPr>
          </a:p>
        </p:txBody>
      </p:sp>
    </p:spTree>
    <p:extLst>
      <p:ext uri="{BB962C8B-B14F-4D97-AF65-F5344CB8AC3E}">
        <p14:creationId xmlns:p14="http://schemas.microsoft.com/office/powerpoint/2010/main" val="2555279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p:cNvSpPr>
            <a:spLocks noGrp="1"/>
          </p:cNvSpPr>
          <p:nvPr>
            <p:ph type="title" idx="4294967295"/>
          </p:nvPr>
        </p:nvSpPr>
        <p:spPr>
          <a:xfrm>
            <a:off x="1092200" y="719667"/>
            <a:ext cx="7848600" cy="1143000"/>
          </a:xfrm>
        </p:spPr>
        <p:txBody>
          <a:bodyPr/>
          <a:lstStyle/>
          <a:p>
            <a:pPr algn="l"/>
            <a:r>
              <a:rPr lang="en-US" sz="3200" dirty="0" smtClean="0">
                <a:solidFill>
                  <a:schemeClr val="tx1"/>
                </a:solidFill>
                <a:latin typeface="Calibri" charset="0"/>
              </a:rPr>
              <a:t>What if that long rod (the wire) was made of copper (diamagnetic</a:t>
            </a:r>
            <a:r>
              <a:rPr lang="en-US" sz="3200" dirty="0">
                <a:solidFill>
                  <a:schemeClr val="tx1"/>
                </a:solidFill>
                <a:latin typeface="Calibri" charset="0"/>
              </a:rPr>
              <a:t>!) </a:t>
            </a:r>
            <a:r>
              <a:rPr lang="en-US" sz="3200" dirty="0" smtClean="0">
                <a:solidFill>
                  <a:schemeClr val="tx1"/>
                </a:solidFill>
                <a:latin typeface="Calibri" charset="0"/>
              </a:rPr>
              <a:t>instead.  </a:t>
            </a:r>
            <a:r>
              <a:rPr lang="en-US" sz="3200" dirty="0" smtClean="0">
                <a:solidFill>
                  <a:srgbClr val="660066"/>
                </a:solidFill>
                <a:latin typeface="Calibri" charset="0"/>
              </a:rPr>
              <a:t>Of B, M, H, and </a:t>
            </a:r>
            <a:r>
              <a:rPr lang="en-US" sz="3200" dirty="0" err="1" smtClean="0">
                <a:solidFill>
                  <a:srgbClr val="660066"/>
                </a:solidFill>
                <a:latin typeface="Calibri" charset="0"/>
              </a:rPr>
              <a:t>J_bound</a:t>
            </a:r>
            <a:r>
              <a:rPr lang="en-US" sz="3200" dirty="0" smtClean="0">
                <a:solidFill>
                  <a:srgbClr val="660066"/>
                </a:solidFill>
                <a:latin typeface="Calibri" charset="0"/>
              </a:rPr>
              <a:t>, which ones “flip sign”? </a:t>
            </a:r>
            <a:endParaRPr lang="en-US" dirty="0">
              <a:solidFill>
                <a:srgbClr val="660066"/>
              </a:solidFill>
              <a:latin typeface="Calibri" charset="0"/>
            </a:endParaRPr>
          </a:p>
        </p:txBody>
      </p:sp>
      <p:sp>
        <p:nvSpPr>
          <p:cNvPr id="86019" name="Text Box 1031"/>
          <p:cNvSpPr txBox="1">
            <a:spLocks noChangeArrowheads="1"/>
          </p:cNvSpPr>
          <p:nvPr/>
        </p:nvSpPr>
        <p:spPr bwMode="auto">
          <a:xfrm>
            <a:off x="2870201" y="2978149"/>
            <a:ext cx="3987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A) All 4 flip </a:t>
            </a:r>
          </a:p>
          <a:p>
            <a:pPr eaLnBrk="1" hangingPunct="1">
              <a:buFont typeface="Arial" charset="0"/>
              <a:buNone/>
            </a:pPr>
            <a:r>
              <a:rPr lang="en-US" sz="3200" dirty="0" smtClean="0"/>
              <a:t>B) 3 of the 4 flip</a:t>
            </a:r>
          </a:p>
          <a:p>
            <a:pPr eaLnBrk="1" hangingPunct="1">
              <a:buFont typeface="Arial" charset="0"/>
              <a:buNone/>
            </a:pPr>
            <a:r>
              <a:rPr lang="en-US" sz="3200" dirty="0" smtClean="0"/>
              <a:t>C) 2 of the 4 flip</a:t>
            </a:r>
          </a:p>
          <a:p>
            <a:pPr eaLnBrk="1" hangingPunct="1">
              <a:buFont typeface="Arial" charset="0"/>
              <a:buNone/>
            </a:pPr>
            <a:r>
              <a:rPr lang="en-US" sz="3200" dirty="0" smtClean="0"/>
              <a:t>D) 1 of them flips</a:t>
            </a:r>
          </a:p>
          <a:p>
            <a:pPr eaLnBrk="1" hangingPunct="1">
              <a:buFont typeface="Arial" charset="0"/>
              <a:buNone/>
            </a:pPr>
            <a:r>
              <a:rPr lang="en-US" sz="3200" dirty="0" smtClean="0"/>
              <a:t>E) None of them flips</a:t>
            </a:r>
            <a:endParaRPr lang="en-US" sz="3200" dirty="0"/>
          </a:p>
        </p:txBody>
      </p:sp>
      <p:sp>
        <p:nvSpPr>
          <p:cNvPr id="86020" name="Text Box 1032"/>
          <p:cNvSpPr txBox="1">
            <a:spLocks noChangeArrowheads="1"/>
          </p:cNvSpPr>
          <p:nvPr/>
        </p:nvSpPr>
        <p:spPr bwMode="auto">
          <a:xfrm>
            <a:off x="139700" y="152400"/>
            <a:ext cx="62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ea typeface="ヒラギノ角ゴ Pro W3" charset="0"/>
                <a:cs typeface="ヒラギノ角ゴ Pro W3" charset="0"/>
              </a:rPr>
              <a:t>6.8</a:t>
            </a:r>
          </a:p>
        </p:txBody>
      </p:sp>
      <p:graphicFrame>
        <p:nvGraphicFramePr>
          <p:cNvPr id="6" name="Object 1027"/>
          <p:cNvGraphicFramePr>
            <a:graphicFrameLocks noChangeAspect="1"/>
          </p:cNvGraphicFramePr>
          <p:nvPr>
            <p:extLst>
              <p:ext uri="{D42A27DB-BD31-4B8C-83A1-F6EECF244321}">
                <p14:modId xmlns:p14="http://schemas.microsoft.com/office/powerpoint/2010/main" val="2295021020"/>
              </p:ext>
            </p:extLst>
          </p:nvPr>
        </p:nvGraphicFramePr>
        <p:xfrm>
          <a:off x="0" y="2318280"/>
          <a:ext cx="2743200" cy="3481387"/>
        </p:xfrm>
        <a:graphic>
          <a:graphicData uri="http://schemas.openxmlformats.org/presentationml/2006/ole">
            <mc:AlternateContent xmlns:mc="http://schemas.openxmlformats.org/markup-compatibility/2006">
              <mc:Choice xmlns:v="urn:schemas-microsoft-com:vml" Requires="v">
                <p:oleObj spid="_x0000_s492553" name="Picture" r:id="rId4" imgW="17371429" imgH="19911111" progId="Word.Picture.8">
                  <p:embed/>
                </p:oleObj>
              </mc:Choice>
              <mc:Fallback>
                <p:oleObj name="Picture" r:id="rId4" imgW="17371429" imgH="19911111"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9698"/>
                      <a:stretch>
                        <a:fillRect/>
                      </a:stretch>
                    </p:blipFill>
                    <p:spPr bwMode="auto">
                      <a:xfrm>
                        <a:off x="0" y="2318280"/>
                        <a:ext cx="2743200"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 Box 1031"/>
          <p:cNvSpPr txBox="1">
            <a:spLocks noChangeArrowheads="1"/>
          </p:cNvSpPr>
          <p:nvPr/>
        </p:nvSpPr>
        <p:spPr bwMode="auto">
          <a:xfrm>
            <a:off x="152401" y="5907617"/>
            <a:ext cx="330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The “</a:t>
            </a:r>
            <a:r>
              <a:rPr lang="en-US" sz="3200" dirty="0" err="1" smtClean="0"/>
              <a:t>para</a:t>
            </a:r>
            <a:r>
              <a:rPr lang="en-US" sz="3200" dirty="0" smtClean="0"/>
              <a:t>” case</a:t>
            </a:r>
            <a:endParaRPr lang="en-US" sz="3200" dirty="0"/>
          </a:p>
        </p:txBody>
      </p:sp>
      <p:sp>
        <p:nvSpPr>
          <p:cNvPr id="8" name="Text Box 1031"/>
          <p:cNvSpPr txBox="1">
            <a:spLocks noChangeArrowheads="1"/>
          </p:cNvSpPr>
          <p:nvPr/>
        </p:nvSpPr>
        <p:spPr bwMode="auto">
          <a:xfrm>
            <a:off x="6231469" y="5839883"/>
            <a:ext cx="330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3200" dirty="0" smtClean="0"/>
              <a:t>The “</a:t>
            </a:r>
            <a:r>
              <a:rPr lang="en-US" sz="3200" dirty="0" err="1" smtClean="0"/>
              <a:t>dia</a:t>
            </a:r>
            <a:r>
              <a:rPr lang="en-US" sz="3200" dirty="0" smtClean="0"/>
              <a:t>” case</a:t>
            </a:r>
            <a:endParaRPr lang="en-US" sz="3200" dirty="0"/>
          </a:p>
        </p:txBody>
      </p:sp>
      <p:graphicFrame>
        <p:nvGraphicFramePr>
          <p:cNvPr id="9" name="Object 1027"/>
          <p:cNvGraphicFramePr>
            <a:graphicFrameLocks noChangeAspect="1"/>
          </p:cNvGraphicFramePr>
          <p:nvPr>
            <p:extLst>
              <p:ext uri="{D42A27DB-BD31-4B8C-83A1-F6EECF244321}">
                <p14:modId xmlns:p14="http://schemas.microsoft.com/office/powerpoint/2010/main" val="1149568096"/>
              </p:ext>
            </p:extLst>
          </p:nvPr>
        </p:nvGraphicFramePr>
        <p:xfrm>
          <a:off x="6388285" y="2387600"/>
          <a:ext cx="2723177" cy="3454400"/>
        </p:xfrm>
        <a:graphic>
          <a:graphicData uri="http://schemas.openxmlformats.org/presentationml/2006/ole">
            <mc:AlternateContent xmlns:mc="http://schemas.openxmlformats.org/markup-compatibility/2006">
              <mc:Choice xmlns:v="urn:schemas-microsoft-com:vml" Requires="v">
                <p:oleObj spid="_x0000_s492554" name="Picture" r:id="rId6" imgW="4343400" imgH="4978400" progId="Word.Picture.8">
                  <p:embed/>
                </p:oleObj>
              </mc:Choice>
              <mc:Fallback>
                <p:oleObj name="Picture" r:id="rId6" imgW="4343400" imgH="4978400" progId="Word.Picture.8">
                  <p:embed/>
                  <p:pic>
                    <p:nvPicPr>
                      <p:cNvPr id="0" name=""/>
                      <p:cNvPicPr>
                        <a:picLocks noChangeAspect="1" noChangeArrowheads="1"/>
                      </p:cNvPicPr>
                      <p:nvPr/>
                    </p:nvPicPr>
                    <p:blipFill>
                      <a:blip r:embed="rId7"/>
                      <a:srcRect r="9698"/>
                      <a:stretch>
                        <a:fillRect/>
                      </a:stretch>
                    </p:blipFill>
                    <p:spPr bwMode="auto">
                      <a:xfrm>
                        <a:off x="6388285" y="2387600"/>
                        <a:ext cx="2723177" cy="3454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6355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idx="4294967295"/>
          </p:nvPr>
        </p:nvSpPr>
        <p:spPr>
          <a:xfrm>
            <a:off x="1066800" y="457200"/>
            <a:ext cx="7924800" cy="1143000"/>
          </a:xfrm>
        </p:spPr>
        <p:txBody>
          <a:bodyPr/>
          <a:lstStyle/>
          <a:p>
            <a:pPr algn="l"/>
            <a:r>
              <a:rPr lang="en-US" sz="3200" dirty="0"/>
              <a:t>Inside a hollow solenoid, </a:t>
            </a:r>
            <a:br>
              <a:rPr lang="en-US" sz="3200" dirty="0"/>
            </a:br>
            <a:r>
              <a:rPr lang="en-US" sz="3200" dirty="0"/>
              <a:t>B=B</a:t>
            </a:r>
            <a:r>
              <a:rPr lang="en-US" sz="3200" baseline="-25000" dirty="0"/>
              <a:t>0</a:t>
            </a:r>
            <a:r>
              <a:rPr lang="en-US" sz="3200" dirty="0"/>
              <a:t>=</a:t>
            </a:r>
            <a:r>
              <a:rPr lang="en-US" sz="3200" dirty="0">
                <a:latin typeface="Symbol" charset="0"/>
                <a:sym typeface="Symbol" charset="0"/>
              </a:rPr>
              <a:t></a:t>
            </a:r>
            <a:r>
              <a:rPr lang="en-US" sz="3200" baseline="-25000" dirty="0" smtClean="0"/>
              <a:t>0</a:t>
            </a:r>
            <a:r>
              <a:rPr lang="en-US" sz="3200" dirty="0" smtClean="0"/>
              <a:t>nI.</a:t>
            </a:r>
            <a:br>
              <a:rPr lang="en-US" sz="3200" dirty="0" smtClean="0"/>
            </a:br>
            <a:r>
              <a:rPr lang="en-US" sz="3200" dirty="0" smtClean="0"/>
              <a:t>What is the formula for H inside? </a:t>
            </a:r>
            <a:endParaRPr lang="en-US" sz="1600" dirty="0"/>
          </a:p>
        </p:txBody>
      </p:sp>
      <p:pic>
        <p:nvPicPr>
          <p:cNvPr id="589827" name="Picture 3"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59413" b="22665"/>
          <a:stretch>
            <a:fillRect/>
          </a:stretch>
        </p:blipFill>
        <p:spPr bwMode="auto">
          <a:xfrm>
            <a:off x="5562600" y="1981200"/>
            <a:ext cx="3581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0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idx="4294967295"/>
          </p:nvPr>
        </p:nvSpPr>
        <p:spPr>
          <a:xfrm>
            <a:off x="1066800" y="457200"/>
            <a:ext cx="7924800" cy="1143000"/>
          </a:xfrm>
        </p:spPr>
        <p:txBody>
          <a:bodyPr/>
          <a:lstStyle/>
          <a:p>
            <a:pPr algn="l"/>
            <a:r>
              <a:rPr lang="en-US" sz="3200" dirty="0"/>
              <a:t>Inside a hollow solenoid, </a:t>
            </a:r>
            <a:br>
              <a:rPr lang="en-US" sz="3200" dirty="0"/>
            </a:br>
            <a:r>
              <a:rPr lang="en-US" sz="3200" dirty="0"/>
              <a:t>B=B</a:t>
            </a:r>
            <a:r>
              <a:rPr lang="en-US" sz="3200" baseline="-25000" dirty="0"/>
              <a:t>0</a:t>
            </a:r>
            <a:r>
              <a:rPr lang="en-US" sz="3200" dirty="0"/>
              <a:t>=</a:t>
            </a:r>
            <a:r>
              <a:rPr lang="en-US" sz="3200" dirty="0">
                <a:latin typeface="Symbol" charset="0"/>
                <a:sym typeface="Symbol" charset="0"/>
              </a:rPr>
              <a:t></a:t>
            </a:r>
            <a:r>
              <a:rPr lang="en-US" sz="3200" baseline="-25000" dirty="0"/>
              <a:t>0</a:t>
            </a:r>
            <a:r>
              <a:rPr lang="en-US" sz="3200" dirty="0"/>
              <a:t>nI,    (  so H=H</a:t>
            </a:r>
            <a:r>
              <a:rPr lang="en-US" sz="3200" baseline="-25000" dirty="0"/>
              <a:t>0</a:t>
            </a:r>
            <a:r>
              <a:rPr lang="en-US" sz="3200" dirty="0"/>
              <a:t>=</a:t>
            </a:r>
            <a:r>
              <a:rPr lang="en-US" sz="3200" dirty="0" err="1"/>
              <a:t>nI</a:t>
            </a:r>
            <a:r>
              <a:rPr lang="en-US" sz="3200" dirty="0"/>
              <a:t>  )</a:t>
            </a:r>
            <a:br>
              <a:rPr lang="en-US" sz="3200" dirty="0"/>
            </a:br>
            <a:r>
              <a:rPr lang="en-US" sz="3200" dirty="0"/>
              <a:t>If the solenoid is filled with </a:t>
            </a:r>
            <a:r>
              <a:rPr lang="en-US" sz="3200" dirty="0" smtClean="0"/>
              <a:t>a normal paramagnetic </a:t>
            </a:r>
            <a:r>
              <a:rPr lang="en-US" sz="3200" dirty="0"/>
              <a:t>material</a:t>
            </a:r>
            <a:r>
              <a:rPr lang="en-US" sz="3200" dirty="0" smtClean="0"/>
              <a:t>, like aluminum,  </a:t>
            </a:r>
            <a:r>
              <a:rPr lang="en-US" sz="3200" dirty="0"/>
              <a:t>what is B inside?...</a:t>
            </a:r>
            <a:endParaRPr lang="en-US" sz="1600" dirty="0"/>
          </a:p>
        </p:txBody>
      </p:sp>
      <p:pic>
        <p:nvPicPr>
          <p:cNvPr id="589827" name="Picture 3" descr="Fig-5"/>
          <p:cNvPicPr>
            <a:picLocks noChangeAspect="1" noChangeArrowheads="1"/>
          </p:cNvPicPr>
          <p:nvPr/>
        </p:nvPicPr>
        <p:blipFill>
          <a:blip r:embed="rId3">
            <a:extLst>
              <a:ext uri="{28A0092B-C50C-407E-A947-70E740481C1C}">
                <a14:useLocalDpi xmlns:a14="http://schemas.microsoft.com/office/drawing/2010/main" val="0"/>
              </a:ext>
            </a:extLst>
          </a:blip>
          <a:srcRect l="8636" t="5586" r="59413" b="22665"/>
          <a:stretch>
            <a:fillRect/>
          </a:stretch>
        </p:blipFill>
        <p:spPr bwMode="auto">
          <a:xfrm>
            <a:off x="5562600" y="1981200"/>
            <a:ext cx="3581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89828" name="Text Box 4"/>
          <p:cNvSpPr txBox="1">
            <a:spLocks noChangeArrowheads="1"/>
          </p:cNvSpPr>
          <p:nvPr/>
        </p:nvSpPr>
        <p:spPr bwMode="auto">
          <a:xfrm>
            <a:off x="304800" y="3109913"/>
            <a:ext cx="4282609" cy="255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charset="0"/>
                <a:ea typeface="ヒラギノ角ゴ Pro W3" charset="0"/>
                <a:cs typeface="ヒラギノ角ゴ Pro W3" charset="0"/>
              </a:defRPr>
            </a:lvl1pPr>
            <a:lvl2pPr marL="914400" indent="-457200">
              <a:defRPr sz="2400">
                <a:solidFill>
                  <a:schemeClr val="tx1"/>
                </a:solidFill>
                <a:latin typeface="Arial" charset="0"/>
                <a:ea typeface="ヒラギノ角ゴ Pro W3" charset="0"/>
                <a:cs typeface="ヒラギノ角ゴ Pro W3" charset="0"/>
              </a:defRPr>
            </a:lvl2pPr>
            <a:lvl3pPr marL="1371600" indent="-457200">
              <a:defRPr sz="2400">
                <a:solidFill>
                  <a:schemeClr val="tx1"/>
                </a:solidFill>
                <a:latin typeface="Arial" charset="0"/>
                <a:ea typeface="ヒラギノ角ゴ Pro W3" charset="0"/>
                <a:cs typeface="ヒラギノ角ゴ Pro W3" charset="0"/>
              </a:defRPr>
            </a:lvl3pPr>
            <a:lvl4pPr marL="1828800" indent="-457200">
              <a:defRPr sz="2400">
                <a:solidFill>
                  <a:schemeClr val="tx1"/>
                </a:solidFill>
                <a:latin typeface="Arial" charset="0"/>
                <a:ea typeface="ヒラギノ角ゴ Pro W3" charset="0"/>
                <a:cs typeface="ヒラギノ角ゴ Pro W3" charset="0"/>
              </a:defRPr>
            </a:lvl4pPr>
            <a:lvl5pPr marL="2286000" indent="-457200">
              <a:defRPr sz="2400">
                <a:solidFill>
                  <a:schemeClr val="tx1"/>
                </a:solidFill>
                <a:latin typeface="Arial" charset="0"/>
                <a:ea typeface="ヒラギノ角ゴ Pro W3" charset="0"/>
                <a:cs typeface="ヒラギノ角ゴ Pro W3" charset="0"/>
              </a:defRPr>
            </a:lvl5pPr>
            <a:lvl6pPr marL="27432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2004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6576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114800" indent="-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buFont typeface="Arial" charset="0"/>
              <a:buAutoNum type="alphaUcParenR"/>
            </a:pPr>
            <a:r>
              <a:rPr lang="en-US" sz="3200" dirty="0" smtClean="0"/>
              <a:t>Still exactly B</a:t>
            </a:r>
            <a:r>
              <a:rPr lang="en-US" sz="3200" baseline="-25000" dirty="0" smtClean="0"/>
              <a:t>0</a:t>
            </a:r>
            <a:endParaRPr lang="en-US" sz="3200" baseline="-25000" dirty="0"/>
          </a:p>
          <a:p>
            <a:pPr>
              <a:buFont typeface="Arial" charset="0"/>
              <a:buNone/>
            </a:pPr>
            <a:r>
              <a:rPr lang="en-US" sz="3200" dirty="0"/>
              <a:t>B) a little more than B</a:t>
            </a:r>
            <a:r>
              <a:rPr lang="en-US" sz="3200" baseline="-25000" dirty="0"/>
              <a:t>0</a:t>
            </a:r>
          </a:p>
          <a:p>
            <a:pPr>
              <a:buFont typeface="Arial" charset="0"/>
              <a:buNone/>
            </a:pPr>
            <a:r>
              <a:rPr lang="en-US" sz="3200" dirty="0"/>
              <a:t>C) a lot more </a:t>
            </a:r>
          </a:p>
          <a:p>
            <a:pPr>
              <a:buFont typeface="Arial" charset="0"/>
              <a:buNone/>
            </a:pPr>
            <a:r>
              <a:rPr lang="en-US" sz="3200" dirty="0"/>
              <a:t>D) a little less than B</a:t>
            </a:r>
            <a:r>
              <a:rPr lang="en-US" sz="3200" baseline="-25000" dirty="0"/>
              <a:t>0</a:t>
            </a:r>
          </a:p>
          <a:p>
            <a:pPr>
              <a:buFont typeface="Arial" charset="0"/>
              <a:buNone/>
            </a:pPr>
            <a:r>
              <a:rPr lang="en-US" sz="3200" dirty="0"/>
              <a:t>E) a lot less than B</a:t>
            </a:r>
            <a:r>
              <a:rPr lang="en-US" sz="3200" baseline="-25000" dirty="0"/>
              <a:t>0</a:t>
            </a:r>
            <a:r>
              <a:rPr lang="en-US" sz="3200" dirty="0"/>
              <a:t> </a:t>
            </a:r>
          </a:p>
        </p:txBody>
      </p:sp>
    </p:spTree>
    <p:extLst>
      <p:ext uri="{BB962C8B-B14F-4D97-AF65-F5344CB8AC3E}">
        <p14:creationId xmlns:p14="http://schemas.microsoft.com/office/powerpoint/2010/main" val="323217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13160</TotalTime>
  <Words>3666</Words>
  <Application>Microsoft Macintosh PowerPoint</Application>
  <PresentationFormat>On-screen Show (4:3)</PresentationFormat>
  <Paragraphs>537</Paragraphs>
  <Slides>46</Slides>
  <Notes>45</Notes>
  <HiddenSlides>3</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46</vt:i4>
      </vt:variant>
    </vt:vector>
  </HeadingPairs>
  <TitlesOfParts>
    <vt:vector size="51" baseType="lpstr">
      <vt:lpstr>Blank Presentation</vt:lpstr>
      <vt:lpstr>Picture</vt:lpstr>
      <vt:lpstr>Equation</vt:lpstr>
      <vt:lpstr>MathType 5.0 Equation</vt:lpstr>
      <vt:lpstr>Microsoft Equation</vt:lpstr>
      <vt:lpstr>AUXILIARY FIELD H</vt:lpstr>
      <vt:lpstr>A very long aluminum (paramagnetic!) rod carries a uniformly distributed current I along the +z direction. We know B will be CCW as viewed from above. (Right?)  What about H and M inside the cylinder?</vt:lpstr>
      <vt:lpstr>A very long aluminum (paramagnetic!) rod carries a uniformly distributed current I along the +z direction. What is the direction of the bound volume current?</vt:lpstr>
      <vt:lpstr>A very long aluminum (paramagnetic!) rod carries a uniformly distributed current I along the +z direction.  What is the direction of the bound surface current?</vt:lpstr>
      <vt:lpstr>Summary:  A very long aluminum (paramagnetic!) rod carries a uniformly distributed current I along the +z direction.  </vt:lpstr>
      <vt:lpstr>PowerPoint Presentation</vt:lpstr>
      <vt:lpstr>What if that long rod (the wire) was made of copper (diamagnetic!) instead.  Of B, M, H, and J_bound, which ones “flip sign”? </vt:lpstr>
      <vt:lpstr>Inside a hollow solenoid,  B=B0=0nI. What is the formula for H inside? </vt:lpstr>
      <vt:lpstr>Inside a hollow solenoid,  B=B0=0nI,    (  so H=H0=nI  ) If the solenoid is filled with a normal paramagnetic material, like aluminum,  what is B inside?...</vt:lpstr>
      <vt:lpstr>Inside a hollow solenoid,  B=B0=0nI,    (  so H=H0=nI  ) If the solenoid is filled with iron,  what is H inside?...</vt:lpstr>
      <vt:lpstr>BOUNDARY VALUE PROBLEMS</vt:lpstr>
      <vt:lpstr>I have a boundary sheet, and would like to learn about the change (or continuity!) of H(parallel) across the boundary. </vt:lpstr>
      <vt:lpstr>I have a boundary sheet, and would like to learn about the change (or continuity!) of H(perp) across the boundary. </vt:lpstr>
      <vt:lpstr>A very long rod carries a uniformly distributed current I along the +z direction.  Compare the B-field OUTSIDE when the rod is a paramagnet (e.g. Al) to the B-field outside when the rod is a diamagnet (e.g. Cu) </vt:lpstr>
      <vt:lpstr>LINEAR AND NONLINEAR MEDIA</vt:lpstr>
      <vt:lpstr>A large chunk of paramagnetic material (m&gt;0) has a uniform field B0 throughout its bulk,  and thus a uniform H0=??</vt:lpstr>
      <vt:lpstr>A large chunk of paramagnetic material (m&gt;0) has a uniform field B0 throughout its bulk,  and thus a uniform H0 = B0/m = B0 /  m0(1+cM)  We then cut out a cylindrical hole (very skinny, very tall!) </vt:lpstr>
      <vt:lpstr>A large chunk of paramagnetic material (m&gt;0) has a uniform field B0 throughout its interior.  We cut out a cylindrical hole (very skinny, very tall!) </vt:lpstr>
      <vt:lpstr>A large chunk of paramagnetic material (m&gt;0) has a uniform field B0 throughout its interior.  We cut out a wafer-like hole (very wide, very short!) </vt:lpstr>
      <vt:lpstr>A sphere (with a spherical cavity inside it) is made of a material with very large positive m.  It is placed in a region of uniform B field.  Which figure best shows the resulting B field lines?</vt:lpstr>
      <vt:lpstr>Mu-metal (75% nickel, 15% iron, plus copper and molybdenum) acts as a sort of “magnetic shield”... (there is no perfect “Faraday cage” effect for magnetism - why not)</vt:lpstr>
      <vt:lpstr>A superconducting ring sits above a strong permanent magnet (N side up). If you drop the ring, which way will current flow (as viewed from above), and what kind of force will the ring feel? </vt:lpstr>
      <vt:lpstr>A superconducting ring sits above a strong permanent magnet (N side up). If you drop the ring, which way will current flow (as viewed from above), and what kind of force will the ring feel? </vt:lpstr>
      <vt:lpstr>A large chunk of paramagnetic material (m&gt;0) has a uniform field B0 throughout its interior.  We cut out a wafer-like hole (very wide, very short!) </vt:lpstr>
      <vt:lpstr>PowerPoint Presentation</vt:lpstr>
      <vt:lpstr>Charge Conservation</vt:lpstr>
      <vt:lpstr>EMF I</vt:lpstr>
      <vt:lpstr>Maxwell’s equations so far...</vt:lpstr>
      <vt:lpstr>Adding in time dependence modifies the curl(E) equation.   It’s now called “Faraday’s law”. </vt:lpstr>
      <vt:lpstr>EMF I</vt:lpstr>
      <vt:lpstr>Adding in time dependence modifies the curl(E) equation.   It’s now called “Faraday’s law”. </vt:lpstr>
      <vt:lpstr>Maxwell’s equations so far...</vt:lpstr>
      <vt:lpstr>Maxwell’s equations so far...</vt:lpstr>
      <vt:lpstr>Look at our full set of “Maxwell’s equations”</vt:lpstr>
      <vt:lpstr>Look at our full set of “Maxwell’s equations”</vt:lpstr>
      <vt:lpstr>Charge Conservation</vt:lpstr>
      <vt:lpstr>PowerPoint Presentation</vt:lpstr>
      <vt:lpstr>PowerPoint Presentation</vt:lpstr>
      <vt:lpstr>Maxwell’s equations:</vt:lpstr>
      <vt:lpstr>Maxwell’s equations:</vt:lpstr>
      <vt:lpstr>Maxwell’s equations:</vt:lpstr>
      <vt:lpstr>Maxwell’s equations:</vt:lpstr>
      <vt:lpstr>PowerPoint Presentation</vt:lpstr>
      <vt:lpstr>Maxwell’s equations:</vt:lpstr>
      <vt:lpstr>PowerPoint Presentation</vt:lpstr>
      <vt:lpstr>James Clerk Maxwell</vt:lpstr>
    </vt:vector>
  </TitlesOfParts>
  <Company>CU Boulder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Stephanie Chasteen</dc:creator>
  <cp:lastModifiedBy>STEVEN POLLOCK</cp:lastModifiedBy>
  <cp:revision>290</cp:revision>
  <cp:lastPrinted>2013-03-18T20:38:06Z</cp:lastPrinted>
  <dcterms:created xsi:type="dcterms:W3CDTF">2007-10-23T21:56:36Z</dcterms:created>
  <dcterms:modified xsi:type="dcterms:W3CDTF">2013-05-16T20:35:13Z</dcterms:modified>
</cp:coreProperties>
</file>