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92" r:id="rId2"/>
    <p:sldId id="273" r:id="rId3"/>
    <p:sldId id="274" r:id="rId4"/>
    <p:sldId id="275" r:id="rId5"/>
    <p:sldId id="276" r:id="rId6"/>
    <p:sldId id="265" r:id="rId7"/>
    <p:sldId id="291" r:id="rId8"/>
    <p:sldId id="277" r:id="rId9"/>
    <p:sldId id="279" r:id="rId10"/>
    <p:sldId id="280" r:id="rId11"/>
    <p:sldId id="281" r:id="rId12"/>
    <p:sldId id="282" r:id="rId13"/>
    <p:sldId id="283" r:id="rId14"/>
    <p:sldId id="284" r:id="rId15"/>
    <p:sldId id="285" r:id="rId16"/>
    <p:sldId id="286" r:id="rId17"/>
    <p:sldId id="287" r:id="rId18"/>
    <p:sldId id="264" r:id="rId19"/>
    <p:sldId id="258"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4" d="100"/>
          <a:sy n="74" d="100"/>
        </p:scale>
        <p:origin x="-1170"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1224"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50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36A6BF82-F494-4E4A-920E-CA65100F0019}" type="datetime1">
              <a:rPr lang="en-US"/>
              <a:pPr/>
              <a:t>5/16/2013</a:t>
            </a:fld>
            <a:endParaRPr lang="en-US"/>
          </a:p>
        </p:txBody>
      </p:sp>
      <p:sp>
        <p:nvSpPr>
          <p:cNvPr id="450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50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AA2A5A3-3BAB-41D2-B571-4F19676CBAC2}" type="slidenum">
              <a:rPr lang="en-US"/>
              <a:pPr/>
              <a:t>‹#›</a:t>
            </a:fld>
            <a:endParaRPr lang="en-US"/>
          </a:p>
        </p:txBody>
      </p:sp>
    </p:spTree>
    <p:extLst>
      <p:ext uri="{BB962C8B-B14F-4D97-AF65-F5344CB8AC3E}">
        <p14:creationId xmlns:p14="http://schemas.microsoft.com/office/powerpoint/2010/main" val="19506940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112" charset="0"/>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12" charset="0"/>
              </a:defRPr>
            </a:lvl1pPr>
          </a:lstStyle>
          <a:p>
            <a:fld id="{12324148-AC39-40C8-8CA4-5A8CCA0221A2}" type="datetime1">
              <a:rPr lang="en-US"/>
              <a:pPr/>
              <a:t>5/16/2013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112" charset="0"/>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12" charset="0"/>
              </a:defRPr>
            </a:lvl1pPr>
          </a:lstStyle>
          <a:p>
            <a:fld id="{19EED6E4-96E2-4D7D-96AB-9094CA15B9FA}" type="slidenum">
              <a:rPr lang="en-US"/>
              <a:pPr/>
              <a:t>‹#›</a:t>
            </a:fld>
            <a:endParaRPr lang="en-US"/>
          </a:p>
        </p:txBody>
      </p:sp>
    </p:spTree>
    <p:extLst>
      <p:ext uri="{BB962C8B-B14F-4D97-AF65-F5344CB8AC3E}">
        <p14:creationId xmlns:p14="http://schemas.microsoft.com/office/powerpoint/2010/main" val="25460887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112"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11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Rectangle 3"/>
          <p:cNvSpPr>
            <a:spLocks noGrp="1"/>
          </p:cNvSpPr>
          <p:nvPr>
            <p:ph type="body" idx="1"/>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defTabSz="457200" eaLnBrk="1" hangingPunct="1"/>
            <a:endParaRPr lang="en-US" smtClean="0"/>
          </a:p>
          <a:p>
            <a:pPr defTabSz="457200" eaLnBrk="1" hangingPunct="1"/>
            <a:r>
              <a:rPr lang="en-US" smtClean="0"/>
              <a:t>CORRECT ANSWER:  C</a:t>
            </a:r>
          </a:p>
          <a:p>
            <a:pPr defTabSz="457200" eaLnBrk="1" hangingPunct="1"/>
            <a:r>
              <a:rPr lang="en-US" smtClean="0"/>
              <a:t>USED IN:  Fall 2008 (Dubson)</a:t>
            </a:r>
          </a:p>
          <a:p>
            <a:pPr defTabSz="457200" eaLnBrk="1" hangingPunct="1"/>
            <a:r>
              <a:rPr lang="en-US" smtClean="0"/>
              <a:t>LECTURE:  Dubson (Week 14, Lecture 40)</a:t>
            </a:r>
          </a:p>
          <a:p>
            <a:pPr defTabSz="457200" eaLnBrk="1" hangingPunct="1"/>
            <a:r>
              <a:rPr lang="en-US" smtClean="0"/>
              <a:t>STUDENT RESPONSES:  0% 19% </a:t>
            </a:r>
            <a:r>
              <a:rPr lang="en-US" b="1" smtClean="0"/>
              <a:t>[[33%]] </a:t>
            </a:r>
            <a:r>
              <a:rPr lang="en-US" smtClean="0"/>
              <a:t>49% 0% (FALL 2008)</a:t>
            </a:r>
          </a:p>
          <a:p>
            <a:pPr defTabSz="457200" eaLnBrk="1" hangingPunct="1"/>
            <a:r>
              <a:rPr lang="en-US" b="1" smtClean="0"/>
              <a:t>INSTRUCTOR NOTES:</a:t>
            </a:r>
          </a:p>
          <a:p>
            <a:pPr defTabSz="457200" eaLnBrk="1" hangingPunct="1"/>
            <a:r>
              <a:rPr lang="en-US" smtClean="0"/>
              <a:t>WRITTEN BY:  Ed Kinney CU-Boulder)</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Rectangle 3"/>
          <p:cNvSpPr>
            <a:spLocks noGrp="1"/>
          </p:cNvSpPr>
          <p:nvPr>
            <p:ph type="body" idx="1"/>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defTabSz="457200" eaLnBrk="1" hangingPunct="1"/>
            <a:r>
              <a:rPr lang="en-US" smtClean="0"/>
              <a:t>CORRECT ANSWER:  A</a:t>
            </a:r>
          </a:p>
          <a:p>
            <a:pPr defTabSz="457200" eaLnBrk="1" hangingPunct="1"/>
            <a:r>
              <a:rPr lang="en-US" smtClean="0"/>
              <a:t>USED IN:  Fall 2008 (Dubson)</a:t>
            </a:r>
          </a:p>
          <a:p>
            <a:pPr defTabSz="457200" eaLnBrk="1" hangingPunct="1"/>
            <a:r>
              <a:rPr lang="en-US" smtClean="0"/>
              <a:t>LECTURE:  Dubson (Week 15, Lecture 43)</a:t>
            </a:r>
          </a:p>
          <a:p>
            <a:pPr defTabSz="457200" eaLnBrk="1" hangingPunct="1"/>
            <a:r>
              <a:rPr lang="en-US" smtClean="0"/>
              <a:t>STUDENT RESPONSES:  </a:t>
            </a:r>
            <a:r>
              <a:rPr lang="en-US" b="1" smtClean="0"/>
              <a:t>[[100%]]</a:t>
            </a:r>
            <a:r>
              <a:rPr lang="en-US" smtClean="0"/>
              <a:t> 0% 0% 0% 0% (FALL 2008) </a:t>
            </a:r>
          </a:p>
          <a:p>
            <a:pPr defTabSz="457200" eaLnBrk="1" hangingPunct="1"/>
            <a:r>
              <a:rPr lang="en-US" b="1" smtClean="0"/>
              <a:t>INSTRUCTOR NOTES: </a:t>
            </a:r>
            <a:r>
              <a:rPr lang="en-US" smtClean="0"/>
              <a:t>Flux rule for induced emf</a:t>
            </a:r>
            <a:endParaRPr lang="en-US" b="1" smtClean="0"/>
          </a:p>
          <a:p>
            <a:pPr defTabSz="457200" eaLnBrk="1" hangingPunct="1"/>
            <a:r>
              <a:rPr lang="en-US" smtClean="0"/>
              <a:t>WRITTEN BY:  Ed Kinney (CU-Boulder)</a:t>
            </a:r>
          </a:p>
          <a:p>
            <a:pPr defTabSz="457200"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Rectangle 3"/>
          <p:cNvSpPr>
            <a:spLocks noGrp="1"/>
          </p:cNvSpPr>
          <p:nvPr>
            <p:ph type="body" idx="1"/>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defTabSz="457200" eaLnBrk="1" hangingPunct="1"/>
            <a:r>
              <a:rPr lang="en-US" smtClean="0"/>
              <a:t>CORRECT ANSWER:  B</a:t>
            </a:r>
          </a:p>
          <a:p>
            <a:pPr defTabSz="457200" eaLnBrk="1" hangingPunct="1"/>
            <a:r>
              <a:rPr lang="en-US" smtClean="0"/>
              <a:t>USED IN:  Fall 2008 (Dubson)</a:t>
            </a:r>
          </a:p>
          <a:p>
            <a:pPr defTabSz="457200" eaLnBrk="1" hangingPunct="1"/>
            <a:r>
              <a:rPr lang="en-US" smtClean="0"/>
              <a:t>LECTURE:  Dubson (Week 15, Lecture 43)</a:t>
            </a:r>
          </a:p>
          <a:p>
            <a:pPr defTabSz="457200" eaLnBrk="1" hangingPunct="1"/>
            <a:r>
              <a:rPr lang="en-US" smtClean="0"/>
              <a:t>STUDENT RESPONSES:  5% </a:t>
            </a:r>
            <a:r>
              <a:rPr lang="en-US" b="1" smtClean="0"/>
              <a:t>[[95%]] </a:t>
            </a:r>
            <a:r>
              <a:rPr lang="en-US" smtClean="0"/>
              <a:t>0% 0% 0% (FALL 2008)</a:t>
            </a:r>
          </a:p>
          <a:p>
            <a:pPr defTabSz="457200" eaLnBrk="1" hangingPunct="1"/>
            <a:r>
              <a:rPr lang="en-US" b="1" smtClean="0"/>
              <a:t>INSTRUCTOR NOTES: </a:t>
            </a:r>
            <a:r>
              <a:rPr lang="en-US" smtClean="0"/>
              <a:t>Flux rule for induced emf</a:t>
            </a:r>
            <a:endParaRPr lang="en-US" b="1" smtClean="0"/>
          </a:p>
          <a:p>
            <a:pPr defTabSz="457200" eaLnBrk="1" hangingPunct="1"/>
            <a:r>
              <a:rPr lang="en-US" smtClean="0"/>
              <a:t>WRITTEN BY:  Ed Kinney (CU-Boulder)</a:t>
            </a:r>
          </a:p>
          <a:p>
            <a:pPr defTabSz="457200"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Rectangle 3"/>
          <p:cNvSpPr>
            <a:spLocks noGrp="1"/>
          </p:cNvSpPr>
          <p:nvPr>
            <p:ph type="body" idx="1"/>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defTabSz="457200" eaLnBrk="1" hangingPunct="1"/>
            <a:r>
              <a:rPr lang="en-US" smtClean="0"/>
              <a:t>CORRECT ANSWER:  A</a:t>
            </a:r>
          </a:p>
          <a:p>
            <a:pPr defTabSz="457200" eaLnBrk="1" hangingPunct="1"/>
            <a:r>
              <a:rPr lang="en-US" smtClean="0"/>
              <a:t>USED IN:  Fall 2008 (Dubson)</a:t>
            </a:r>
          </a:p>
          <a:p>
            <a:pPr defTabSz="457200" eaLnBrk="1" hangingPunct="1"/>
            <a:r>
              <a:rPr lang="en-US" smtClean="0"/>
              <a:t>LECTURE:  Dubson (Week 15, Lecture 43)</a:t>
            </a:r>
          </a:p>
          <a:p>
            <a:pPr defTabSz="457200" eaLnBrk="1" hangingPunct="1"/>
            <a:r>
              <a:rPr lang="en-US" smtClean="0"/>
              <a:t>STUDENT RESPONSES:  </a:t>
            </a:r>
            <a:r>
              <a:rPr lang="en-US" b="1" smtClean="0"/>
              <a:t>[[95%]]</a:t>
            </a:r>
            <a:r>
              <a:rPr lang="en-US" smtClean="0"/>
              <a:t> 2% 2% 0% 0% (FALL 2008) </a:t>
            </a:r>
          </a:p>
          <a:p>
            <a:pPr defTabSz="457200" eaLnBrk="1" hangingPunct="1"/>
            <a:r>
              <a:rPr lang="en-US" b="1" smtClean="0"/>
              <a:t>INSTRUCTOR NOTES: Flux rule for motional EMF</a:t>
            </a:r>
          </a:p>
          <a:p>
            <a:pPr defTabSz="457200" eaLnBrk="1" hangingPunct="1"/>
            <a:r>
              <a:rPr lang="en-US" smtClean="0"/>
              <a:t>WRITTEN BY:  Ed Kinney (CU-Boulder)</a:t>
            </a:r>
          </a:p>
          <a:p>
            <a:pPr defTabSz="457200"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p:cNvSpPr>
            <a:spLocks noGrp="1"/>
          </p:cNvSpPr>
          <p:nvPr>
            <p:ph type="body" idx="1"/>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defTabSz="457200" eaLnBrk="1" hangingPunct="1"/>
            <a:r>
              <a:rPr lang="en-US" smtClean="0"/>
              <a:t>CORRECT ANSWER:  A</a:t>
            </a:r>
          </a:p>
          <a:p>
            <a:pPr defTabSz="457200" eaLnBrk="1" hangingPunct="1"/>
            <a:r>
              <a:rPr lang="en-US" smtClean="0"/>
              <a:t>USED IN:  Fall 2008 (Dubson)</a:t>
            </a:r>
          </a:p>
          <a:p>
            <a:pPr defTabSz="457200" eaLnBrk="1" hangingPunct="1"/>
            <a:r>
              <a:rPr lang="en-US" smtClean="0"/>
              <a:t>LECTURE:  Dubson (Week 15, Lecture 43)</a:t>
            </a:r>
          </a:p>
          <a:p>
            <a:pPr defTabSz="457200" eaLnBrk="1" hangingPunct="1"/>
            <a:r>
              <a:rPr lang="en-US" smtClean="0"/>
              <a:t>STUDENT RESPONSES:  </a:t>
            </a:r>
            <a:r>
              <a:rPr lang="en-US" b="1" smtClean="0"/>
              <a:t>[[81%]]</a:t>
            </a:r>
            <a:r>
              <a:rPr lang="en-US" smtClean="0"/>
              <a:t> 0% 16% 2% 0% (FALL 2008) </a:t>
            </a:r>
          </a:p>
          <a:p>
            <a:pPr defTabSz="457200" eaLnBrk="1" hangingPunct="1"/>
            <a:r>
              <a:rPr lang="en-US" b="1" smtClean="0"/>
              <a:t>INSTRUCTOR NOTES:  </a:t>
            </a:r>
            <a:r>
              <a:rPr lang="en-US" smtClean="0"/>
              <a:t>Flux rule for induced emf</a:t>
            </a:r>
          </a:p>
          <a:p>
            <a:pPr defTabSz="457200" eaLnBrk="1" hangingPunct="1"/>
            <a:r>
              <a:rPr lang="en-US" smtClean="0"/>
              <a:t>WRITTEN BY:  Ed Kinney (CU-Boulder)</a:t>
            </a:r>
          </a:p>
          <a:p>
            <a:pPr defTabSz="457200"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Rectangle 3"/>
          <p:cNvSpPr>
            <a:spLocks noGrp="1"/>
          </p:cNvSpPr>
          <p:nvPr>
            <p:ph type="body" idx="1"/>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defTabSz="457200" eaLnBrk="1" hangingPunct="1"/>
            <a:r>
              <a:rPr lang="en-US" smtClean="0"/>
              <a:t>CORRECT ANSWER: A</a:t>
            </a:r>
          </a:p>
          <a:p>
            <a:pPr defTabSz="457200" eaLnBrk="1" hangingPunct="1"/>
            <a:r>
              <a:rPr lang="en-US" smtClean="0"/>
              <a:t>USED IN:  </a:t>
            </a:r>
          </a:p>
          <a:p>
            <a:pPr defTabSz="457200" eaLnBrk="1" hangingPunct="1"/>
            <a:r>
              <a:rPr lang="en-US" smtClean="0"/>
              <a:t>LECTURE:  </a:t>
            </a:r>
          </a:p>
          <a:p>
            <a:pPr defTabSz="457200" eaLnBrk="1" hangingPunct="1"/>
            <a:r>
              <a:rPr lang="en-US" smtClean="0"/>
              <a:t>STUDENT RESPONSES: </a:t>
            </a:r>
          </a:p>
          <a:p>
            <a:pPr defTabSz="457200" eaLnBrk="1" hangingPunct="1"/>
            <a:r>
              <a:rPr lang="en-US" b="1" smtClean="0"/>
              <a:t>INSTRUCTOR NOTES:</a:t>
            </a:r>
          </a:p>
          <a:p>
            <a:pPr defTabSz="457200" eaLnBrk="1" hangingPunct="1"/>
            <a:r>
              <a:rPr lang="en-US" smtClean="0"/>
              <a:t>WRITTEN BY:  Ed Kinney (CU Boulder)</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Rectangle 3"/>
          <p:cNvSpPr>
            <a:spLocks noGrp="1"/>
          </p:cNvSpPr>
          <p:nvPr>
            <p:ph type="body" idx="1"/>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defTabSz="457200" eaLnBrk="1" hangingPunct="1"/>
            <a:r>
              <a:rPr lang="en-US" smtClean="0"/>
              <a:t>CORRECT ANSWER: C</a:t>
            </a:r>
          </a:p>
          <a:p>
            <a:pPr defTabSz="457200" eaLnBrk="1" hangingPunct="1"/>
            <a:r>
              <a:rPr lang="en-US" smtClean="0"/>
              <a:t>USED IN:</a:t>
            </a:r>
          </a:p>
          <a:p>
            <a:pPr defTabSz="457200" eaLnBrk="1" hangingPunct="1"/>
            <a:r>
              <a:rPr lang="en-US" smtClean="0"/>
              <a:t>LECTURE:  </a:t>
            </a:r>
          </a:p>
          <a:p>
            <a:pPr defTabSz="457200" eaLnBrk="1" hangingPunct="1"/>
            <a:r>
              <a:rPr lang="en-US" smtClean="0"/>
              <a:t>STUDENT RESPONSES: </a:t>
            </a:r>
          </a:p>
          <a:p>
            <a:pPr defTabSz="457200" eaLnBrk="1" hangingPunct="1"/>
            <a:r>
              <a:rPr lang="en-US" b="1" smtClean="0"/>
              <a:t>INSTRUCTOR NOTES:  There’s no magnetic flux through the loop.</a:t>
            </a:r>
          </a:p>
          <a:p>
            <a:pPr defTabSz="457200" eaLnBrk="1" hangingPunct="1"/>
            <a:r>
              <a:rPr lang="en-US" smtClean="0"/>
              <a:t>WRITTEN BY: Ed Kinney (CU Boulder)</a:t>
            </a:r>
          </a:p>
          <a:p>
            <a:pPr defTabSz="457200"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r" eaLnBrk="1" hangingPunct="1"/>
            <a:fld id="{48FE9F57-05D2-4720-B23C-94213D93BF28}" type="slidenum">
              <a:rPr lang="en-US" sz="1200">
                <a:latin typeface="Calibri" pitchFamily="-112" charset="0"/>
              </a:rPr>
              <a:pPr algn="r" eaLnBrk="1" hangingPunct="1"/>
              <a:t>18</a:t>
            </a:fld>
            <a:endParaRPr lang="en-US" sz="1200">
              <a:latin typeface="Calibri" pitchFamily="-112" charset="0"/>
            </a:endParaRPr>
          </a:p>
        </p:txBody>
      </p:sp>
      <p:sp>
        <p:nvSpPr>
          <p:cNvPr id="49155"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6" name="Rectangle 3"/>
          <p:cNvSpPr>
            <a:spLocks noGrp="1" noChangeArrowheads="1"/>
          </p:cNvSpPr>
          <p:nvPr>
            <p:ph type="body" idx="1"/>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1" hangingPunct="1"/>
            <a:r>
              <a:rPr lang="en-US" smtClean="0"/>
              <a:t>CORRECT ANSWER:  C</a:t>
            </a:r>
          </a:p>
          <a:p>
            <a:pPr eaLnBrk="1" hangingPunct="1"/>
            <a:r>
              <a:rPr lang="en-US" smtClean="0"/>
              <a:t>USED IN:  Spring 2008 (Pollock)</a:t>
            </a:r>
          </a:p>
          <a:p>
            <a:pPr eaLnBrk="1" hangingPunct="1"/>
            <a:r>
              <a:rPr lang="en-US" smtClean="0"/>
              <a:t>LECTURE NUMBER: 42</a:t>
            </a:r>
          </a:p>
          <a:p>
            <a:pPr eaLnBrk="1" hangingPunct="1"/>
            <a:r>
              <a:rPr lang="en-US" smtClean="0"/>
              <a:t>STUDENT RESPONSES:  0% 6%  </a:t>
            </a:r>
            <a:r>
              <a:rPr lang="en-US" b="1" smtClean="0"/>
              <a:t>[[88%]] </a:t>
            </a:r>
            <a:r>
              <a:rPr lang="en-US" smtClean="0"/>
              <a:t>6% 0%</a:t>
            </a:r>
          </a:p>
          <a:p>
            <a:pPr>
              <a:spcBef>
                <a:spcPct val="0"/>
              </a:spcBef>
            </a:pPr>
            <a:r>
              <a:rPr lang="en-US" b="1" smtClean="0"/>
              <a:t>INSTRUCTOR NOTES:  </a:t>
            </a:r>
            <a:r>
              <a:rPr lang="en-US" smtClean="0"/>
              <a:t>End of class, 88% correct. It was a little rushed at the end, I didn't get much discussion from them. </a:t>
            </a:r>
          </a:p>
          <a:p>
            <a:pPr>
              <a:spcBef>
                <a:spcPct val="0"/>
              </a:spcBef>
            </a:pPr>
            <a:r>
              <a:rPr lang="en-US" smtClean="0"/>
              <a:t>This was my introduction to Faraday, I tried to argue that without Faraday, you'd have answer B (no reason for current to flow in situation 2, but qvxB would make it flow (CCW) in situation 1. </a:t>
            </a:r>
          </a:p>
          <a:p>
            <a:pPr>
              <a:spcBef>
                <a:spcPct val="0"/>
              </a:spcBef>
            </a:pPr>
            <a:r>
              <a:rPr lang="en-US" smtClean="0"/>
              <a:t>I "reused it" (without clicking) in the last lecture, it's a great example to discuss "there no E in the reference frame of the magnet, but there IS an E in the reference frame of the coil". One student wanted to understand how to think about it in terms of flux, it would be a good one to come back to if we had time to really get into Faraday... Ans: C.  (Relativity?)    -SJP</a:t>
            </a:r>
            <a:endParaRPr lang="en-US" b="1" smtClean="0"/>
          </a:p>
          <a:p>
            <a:pPr>
              <a:spcBef>
                <a:spcPct val="0"/>
              </a:spcBef>
            </a:pPr>
            <a:r>
              <a:rPr lang="en-US" smtClean="0">
                <a:ea typeface="ヒラギノ角ゴ Pro W3" pitchFamily="-112" charset="-128"/>
              </a:rPr>
              <a:t>WRITTEN BY: Steven Pollock (CU-Boulder)</a:t>
            </a:r>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1D346B5E-1B3F-47F6-B284-709203B0CE0C}" type="slidenum">
              <a:rPr lang="en-US" sz="1200">
                <a:latin typeface="Calibri" pitchFamily="-112" charset="0"/>
              </a:rPr>
              <a:pPr eaLnBrk="1" hangingPunct="1"/>
              <a:t>19</a:t>
            </a:fld>
            <a:endParaRPr lang="en-US" sz="1200">
              <a:latin typeface="Calibri" pitchFamily="-112" charset="0"/>
            </a:endParaRPr>
          </a:p>
        </p:txBody>
      </p:sp>
      <p:sp>
        <p:nvSpPr>
          <p:cNvPr id="51203"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CORRECT ANSWER:  B</a:t>
            </a:r>
          </a:p>
          <a:p>
            <a:pPr eaLnBrk="1" hangingPunct="1"/>
            <a:r>
              <a:rPr lang="en-US" smtClean="0"/>
              <a:t>USED IN:</a:t>
            </a:r>
          </a:p>
          <a:p>
            <a:pPr eaLnBrk="1" hangingPunct="1"/>
            <a:r>
              <a:rPr lang="en-US" smtClean="0"/>
              <a:t>LECTURE NUMBER: Skipped</a:t>
            </a:r>
          </a:p>
          <a:p>
            <a:pPr eaLnBrk="1" hangingPunct="1"/>
            <a:r>
              <a:rPr lang="en-US" smtClean="0"/>
              <a:t>STUDENT RESPONSES:  </a:t>
            </a:r>
          </a:p>
          <a:p>
            <a:pPr eaLnBrk="1" hangingPunct="1">
              <a:spcBef>
                <a:spcPct val="0"/>
              </a:spcBef>
            </a:pPr>
            <a:r>
              <a:rPr lang="en-US" b="1" smtClean="0"/>
              <a:t>INSTRUCTOR NOTES: </a:t>
            </a:r>
            <a:r>
              <a:rPr lang="en-US" smtClean="0"/>
              <a:t>SP08 Skipped: (but discussed),(from ward.ppt),Ans B), different mechanisms (changing B field (flux) --&gt; E field v. magnetic force on moving charges) but they give the same answer and are the same with a Lorentz Transformation.  -SJP</a:t>
            </a:r>
            <a:endParaRPr lang="en-US" b="1" smtClean="0"/>
          </a:p>
          <a:p>
            <a:pPr eaLnBrk="1" hangingPunct="1">
              <a:spcBef>
                <a:spcPct val="0"/>
              </a:spcBef>
            </a:pPr>
            <a:r>
              <a:rPr lang="en-US" smtClean="0">
                <a:ea typeface="ヒラギノ角ゴ Pro W3" pitchFamily="-112" charset="-128"/>
              </a:rPr>
              <a:t>WRITTEN BY: Steven Pollock (CU-Boulder)</a:t>
            </a: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Rectangle 3"/>
          <p:cNvSpPr>
            <a:spLocks noGrp="1"/>
          </p:cNvSpPr>
          <p:nvPr>
            <p:ph type="body" idx="1"/>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defTabSz="457200" eaLnBrk="1" hangingPunct="1"/>
            <a:r>
              <a:rPr lang="en-US" smtClean="0"/>
              <a:t>CORRECT ANSWER:  A</a:t>
            </a:r>
          </a:p>
          <a:p>
            <a:pPr defTabSz="457200" eaLnBrk="1" hangingPunct="1"/>
            <a:r>
              <a:rPr lang="en-US" smtClean="0"/>
              <a:t>USED IN:  Fall 2008 (Dubson)</a:t>
            </a:r>
          </a:p>
          <a:p>
            <a:pPr defTabSz="457200" eaLnBrk="1" hangingPunct="1"/>
            <a:r>
              <a:rPr lang="en-US" smtClean="0"/>
              <a:t>LECTURE:  Dubson (Week 14, Lecture 40)</a:t>
            </a:r>
          </a:p>
          <a:p>
            <a:pPr defTabSz="457200" eaLnBrk="1" hangingPunct="1"/>
            <a:r>
              <a:rPr lang="en-US" smtClean="0"/>
              <a:t>STUDENT RESPONSES:  </a:t>
            </a:r>
            <a:r>
              <a:rPr lang="en-US" b="1" smtClean="0"/>
              <a:t>[[77%]] </a:t>
            </a:r>
            <a:r>
              <a:rPr lang="en-US" smtClean="0"/>
              <a:t>23% 0% 0% 0% (FALL 2008)</a:t>
            </a:r>
          </a:p>
          <a:p>
            <a:pPr defTabSz="457200" eaLnBrk="1" hangingPunct="1"/>
            <a:r>
              <a:rPr lang="en-US" b="1" smtClean="0"/>
              <a:t>INSTRUCTOR NOTES:</a:t>
            </a:r>
          </a:p>
          <a:p>
            <a:pPr defTabSz="457200" eaLnBrk="1" hangingPunct="1"/>
            <a:r>
              <a:rPr lang="en-US" smtClean="0"/>
              <a:t>WRITTEN BY: Ed Kinney CU-Boulder)</a:t>
            </a:r>
          </a:p>
          <a:p>
            <a:pPr defTabSz="457200"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Rectangle 3"/>
          <p:cNvSpPr>
            <a:spLocks noGrp="1"/>
          </p:cNvSpPr>
          <p:nvPr>
            <p:ph type="body" idx="1"/>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defTabSz="457200" eaLnBrk="1" hangingPunct="1"/>
            <a:r>
              <a:rPr lang="en-US" smtClean="0"/>
              <a:t>CORRECT ANSWER:  D</a:t>
            </a:r>
          </a:p>
          <a:p>
            <a:pPr defTabSz="457200" eaLnBrk="1" hangingPunct="1"/>
            <a:r>
              <a:rPr lang="en-US" smtClean="0"/>
              <a:t>USED IN:  Fall 2008 (Dubson)</a:t>
            </a:r>
          </a:p>
          <a:p>
            <a:pPr defTabSz="457200" eaLnBrk="1" hangingPunct="1"/>
            <a:r>
              <a:rPr lang="en-US" smtClean="0"/>
              <a:t>LECTURE:  Dubson (Week 14, Lecture 40 and Week 14, Lecture 41)</a:t>
            </a:r>
          </a:p>
          <a:p>
            <a:pPr defTabSz="457200" eaLnBrk="1" hangingPunct="1"/>
            <a:r>
              <a:rPr lang="en-US" smtClean="0"/>
              <a:t>STUDENT RESPONSES:  14% 34% 5% </a:t>
            </a:r>
            <a:r>
              <a:rPr lang="en-US" b="1" smtClean="0"/>
              <a:t>[[48%]] </a:t>
            </a:r>
            <a:r>
              <a:rPr lang="en-US" smtClean="0"/>
              <a:t>0% (FALL 2008: Week 14, Lecture 40)</a:t>
            </a:r>
          </a:p>
          <a:p>
            <a:pPr defTabSz="457200" eaLnBrk="1" hangingPunct="1"/>
            <a:r>
              <a:rPr lang="en-US" smtClean="0"/>
              <a:t>				    0%  14% 0% </a:t>
            </a:r>
            <a:r>
              <a:rPr lang="en-US" b="1" smtClean="0"/>
              <a:t>[[81%]] </a:t>
            </a:r>
            <a:r>
              <a:rPr lang="en-US" smtClean="0"/>
              <a:t>6% (FALL 2008: Week 14, Lecture 41)</a:t>
            </a:r>
          </a:p>
          <a:p>
            <a:pPr defTabSz="457200" eaLnBrk="1" hangingPunct="1"/>
            <a:r>
              <a:rPr lang="en-US" b="1" smtClean="0"/>
              <a:t>INSTRUCTOR NOTES:</a:t>
            </a:r>
            <a:endParaRPr lang="en-US" smtClean="0"/>
          </a:p>
          <a:p>
            <a:pPr defTabSz="457200" eaLnBrk="1" hangingPunct="1"/>
            <a:r>
              <a:rPr lang="en-US" smtClean="0"/>
              <a:t>WRITTEN BY: Ed Kinney CU-Boulder)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Rectangle 3"/>
          <p:cNvSpPr>
            <a:spLocks noGrp="1"/>
          </p:cNvSpPr>
          <p:nvPr>
            <p:ph type="body" idx="1"/>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defTabSz="457200" eaLnBrk="1" hangingPunct="1"/>
            <a:r>
              <a:rPr lang="en-US" smtClean="0"/>
              <a:t>CORRECT ANSWER:  E</a:t>
            </a:r>
          </a:p>
          <a:p>
            <a:pPr defTabSz="457200" eaLnBrk="1" hangingPunct="1"/>
            <a:r>
              <a:rPr lang="en-US" smtClean="0"/>
              <a:t>USED IN:  Fall 2008 (Dubson)</a:t>
            </a:r>
          </a:p>
          <a:p>
            <a:pPr defTabSz="457200" eaLnBrk="1" hangingPunct="1"/>
            <a:r>
              <a:rPr lang="en-US" smtClean="0"/>
              <a:t>LECTURE:  Dubson (Week 14, Lecture 41)</a:t>
            </a:r>
          </a:p>
          <a:p>
            <a:pPr defTabSz="457200" eaLnBrk="1" hangingPunct="1"/>
            <a:r>
              <a:rPr lang="en-US" smtClean="0"/>
              <a:t>STUDENT RESPONSES:  8% 54% 30% 0% </a:t>
            </a:r>
            <a:r>
              <a:rPr lang="en-US" b="1" smtClean="0"/>
              <a:t>[[8%]]</a:t>
            </a:r>
            <a:r>
              <a:rPr lang="en-US" smtClean="0"/>
              <a:t>  (FALL 2008)</a:t>
            </a:r>
          </a:p>
          <a:p>
            <a:pPr defTabSz="457200" eaLnBrk="1" hangingPunct="1"/>
            <a:r>
              <a:rPr lang="en-US" b="1" smtClean="0"/>
              <a:t>INSTRUCTOR NOTES:</a:t>
            </a:r>
            <a:endParaRPr lang="en-US" smtClean="0"/>
          </a:p>
          <a:p>
            <a:pPr defTabSz="457200" eaLnBrk="1" hangingPunct="1"/>
            <a:r>
              <a:rPr lang="en-US" smtClean="0"/>
              <a:t>WRITTEN BY: Ed Kinney CU-Boulder)</a:t>
            </a:r>
            <a:endParaRPr lang="en-US" b="1" smtClean="0"/>
          </a:p>
          <a:p>
            <a:pPr defTabSz="457200"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r"/>
            <a:fld id="{5775D4A1-8440-4A7A-9D7B-532358E2C480}" type="slidenum">
              <a:rPr lang="en-US" sz="1200">
                <a:ea typeface="ヒラギノ角ゴ Pro W3" pitchFamily="-112" charset="-128"/>
              </a:rPr>
              <a:pPr algn="r"/>
              <a:t>6</a:t>
            </a:fld>
            <a:endParaRPr lang="en-US" sz="1200">
              <a:ea typeface="ヒラギノ角ゴ Pro W3" pitchFamily="-112" charset="-128"/>
            </a:endParaRPr>
          </a:p>
        </p:txBody>
      </p:sp>
      <p:sp>
        <p:nvSpPr>
          <p:cNvPr id="25603" name="Rectangle 2"/>
          <p:cNvSpPr>
            <a:spLocks noChangeArrowheads="1" noTextEdit="1"/>
          </p:cNvSpPr>
          <p:nvPr>
            <p:ph type="sldImg"/>
          </p:nvPr>
        </p:nvSpPr>
        <p:spPr bwMode="auto">
          <a:solidFill>
            <a:srgbClr val="FFFFFF"/>
          </a:solidFill>
          <a:ln>
            <a:solidFill>
              <a:srgbClr val="000000"/>
            </a:solidFill>
            <a:miter lim="800000"/>
            <a:headEnd/>
            <a:tailEnd/>
          </a:ln>
        </p:spPr>
      </p:sp>
      <p:sp>
        <p:nvSpPr>
          <p:cNvPr id="25604"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a:lstStyle/>
          <a:p>
            <a:pPr eaLnBrk="1" hangingPunct="1"/>
            <a:r>
              <a:rPr lang="en-US" smtClean="0"/>
              <a:t>CORRECT ANSWER:  D</a:t>
            </a:r>
          </a:p>
          <a:p>
            <a:pPr eaLnBrk="1" hangingPunct="1"/>
            <a:r>
              <a:rPr lang="en-US" smtClean="0"/>
              <a:t>USED IN:  Spring 2008 (Pollock)</a:t>
            </a:r>
          </a:p>
          <a:p>
            <a:pPr eaLnBrk="1" hangingPunct="1"/>
            <a:r>
              <a:rPr lang="en-US" smtClean="0"/>
              <a:t>LECTURE NUMBER:  42</a:t>
            </a:r>
          </a:p>
          <a:p>
            <a:pPr eaLnBrk="1" hangingPunct="1"/>
            <a:r>
              <a:rPr lang="en-US" smtClean="0"/>
              <a:t>STUDENT RESPONSES:  0% 25% 25%  </a:t>
            </a:r>
            <a:r>
              <a:rPr lang="en-US" b="1" smtClean="0"/>
              <a:t>[[50%]] </a:t>
            </a:r>
            <a:r>
              <a:rPr lang="en-US" smtClean="0"/>
              <a:t>0% </a:t>
            </a:r>
          </a:p>
          <a:p>
            <a:r>
              <a:rPr lang="en-US" b="1" smtClean="0"/>
              <a:t>INSTRUCTOR NOTES:   </a:t>
            </a:r>
            <a:r>
              <a:rPr lang="en-US" smtClean="0"/>
              <a:t>Had given this L30 Start of class. 94% correct. (Right after spring break).  Repeated this last lecture , now it's only 50% correct! (With B and D splitting the rest).This is slippery, apparently. "Units" ruled the day, but I reviewed what the equation means, and how to interpret it. (Didn't talk/remind of divergence theorem explicitly, but should have!) One student asked about B, she wanted to know how you would interpret the right side - nice question! I let other students answer ("current through") .  -SJP</a:t>
            </a:r>
            <a:endParaRPr lang="en-US" b="1" smtClean="0"/>
          </a:p>
          <a:p>
            <a:r>
              <a:rPr lang="en-US" smtClean="0">
                <a:ea typeface="ヒラギノ角ゴ Pro W3" pitchFamily="-112" charset="-128"/>
              </a:rPr>
              <a:t>WRITTEN BY: Steven Pollock (CU-Boulder)</a:t>
            </a: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Rectangle 3"/>
          <p:cNvSpPr>
            <a:spLocks noGrp="1"/>
          </p:cNvSpPr>
          <p:nvPr>
            <p:ph type="body" idx="1"/>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defTabSz="457200" eaLnBrk="1" hangingPunct="1"/>
            <a:r>
              <a:rPr lang="en-US" smtClean="0"/>
              <a:t>CORRECT ANSWER:  A</a:t>
            </a:r>
          </a:p>
          <a:p>
            <a:pPr defTabSz="457200" eaLnBrk="1" hangingPunct="1"/>
            <a:r>
              <a:rPr lang="en-US" smtClean="0"/>
              <a:t>USED IN:  Fall 2008 (Dubson)</a:t>
            </a:r>
          </a:p>
          <a:p>
            <a:pPr defTabSz="457200" eaLnBrk="1" hangingPunct="1"/>
            <a:r>
              <a:rPr lang="en-US" smtClean="0"/>
              <a:t>LECTURE:  Dubson (Week 14, Lecture 41)</a:t>
            </a:r>
          </a:p>
          <a:p>
            <a:pPr defTabSz="457200" eaLnBrk="1" hangingPunct="1"/>
            <a:r>
              <a:rPr lang="en-US" smtClean="0"/>
              <a:t>STUDENT RESPONSES:  </a:t>
            </a:r>
            <a:r>
              <a:rPr lang="en-US" b="1" smtClean="0"/>
              <a:t>[[97%]]</a:t>
            </a:r>
            <a:r>
              <a:rPr lang="en-US" smtClean="0"/>
              <a:t> 3% 0% 0% 0% (FALL 2008)</a:t>
            </a:r>
          </a:p>
          <a:p>
            <a:pPr defTabSz="457200" eaLnBrk="1" hangingPunct="1"/>
            <a:r>
              <a:rPr lang="en-US" b="1" smtClean="0"/>
              <a:t>INSTRUCTOR NOTES:</a:t>
            </a:r>
            <a:endParaRPr lang="en-US" smtClean="0"/>
          </a:p>
          <a:p>
            <a:pPr defTabSz="457200" eaLnBrk="1" hangingPunct="1"/>
            <a:r>
              <a:rPr lang="en-US" smtClean="0"/>
              <a:t>WRITTEN BY: Ed Kinney CU-Boulder)</a:t>
            </a:r>
            <a:endParaRPr lang="en-US" b="1" smtClean="0"/>
          </a:p>
          <a:p>
            <a:pPr defTabSz="457200"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Rectangle 3"/>
          <p:cNvSpPr>
            <a:spLocks noGrp="1"/>
          </p:cNvSpPr>
          <p:nvPr>
            <p:ph type="body" idx="1"/>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defTabSz="457200" eaLnBrk="1" hangingPunct="1"/>
            <a:r>
              <a:rPr lang="en-US" smtClean="0"/>
              <a:t>CORRECT ANSWER:  D</a:t>
            </a:r>
          </a:p>
          <a:p>
            <a:pPr defTabSz="457200" eaLnBrk="1" hangingPunct="1"/>
            <a:r>
              <a:rPr lang="en-US" smtClean="0"/>
              <a:t>USED IN:  Fall 2008 (Dubson)</a:t>
            </a:r>
          </a:p>
          <a:p>
            <a:pPr defTabSz="457200" eaLnBrk="1" hangingPunct="1"/>
            <a:r>
              <a:rPr lang="en-US" smtClean="0"/>
              <a:t>LECTURE:  Dubson (Week 15, Lecture 43)</a:t>
            </a:r>
          </a:p>
          <a:p>
            <a:pPr defTabSz="457200" eaLnBrk="1" hangingPunct="1"/>
            <a:r>
              <a:rPr lang="en-US" smtClean="0"/>
              <a:t>STUDENT RESPONSES:  0% 49% 7% </a:t>
            </a:r>
            <a:r>
              <a:rPr lang="en-US" b="1" smtClean="0"/>
              <a:t>[[32%]]</a:t>
            </a:r>
            <a:r>
              <a:rPr lang="en-US" smtClean="0"/>
              <a:t> 12% (FALL 2008) </a:t>
            </a:r>
          </a:p>
          <a:p>
            <a:pPr defTabSz="457200" eaLnBrk="1" hangingPunct="1"/>
            <a:r>
              <a:rPr lang="en-US" b="1" smtClean="0"/>
              <a:t>INSTRUCTOR NOTES:</a:t>
            </a:r>
          </a:p>
          <a:p>
            <a:pPr defTabSz="457200" eaLnBrk="1" hangingPunct="1"/>
            <a:r>
              <a:rPr lang="en-US" smtClean="0"/>
              <a:t>WRITTEN BY: Ed Kinney CU-Boulder)</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Rectangle 3"/>
          <p:cNvSpPr>
            <a:spLocks noGrp="1"/>
          </p:cNvSpPr>
          <p:nvPr>
            <p:ph type="body" idx="1"/>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defTabSz="457200" eaLnBrk="1" hangingPunct="1"/>
            <a:r>
              <a:rPr lang="en-US" smtClean="0"/>
              <a:t>CORRECT ANSWER:  D</a:t>
            </a:r>
          </a:p>
          <a:p>
            <a:pPr defTabSz="457200" eaLnBrk="1" hangingPunct="1"/>
            <a:r>
              <a:rPr lang="en-US" smtClean="0"/>
              <a:t>USED IN:  Fall 2008 (Dubson)</a:t>
            </a:r>
          </a:p>
          <a:p>
            <a:pPr defTabSz="457200" eaLnBrk="1" hangingPunct="1"/>
            <a:r>
              <a:rPr lang="en-US" smtClean="0"/>
              <a:t>LECTURE:  Dubson (Week 15, Lecture 43)</a:t>
            </a:r>
          </a:p>
          <a:p>
            <a:pPr defTabSz="457200" eaLnBrk="1" hangingPunct="1"/>
            <a:r>
              <a:rPr lang="en-US" smtClean="0"/>
              <a:t>STUDENT RESPONSES:   0% 0% 12% </a:t>
            </a:r>
            <a:r>
              <a:rPr lang="en-US" b="1" smtClean="0"/>
              <a:t>[[88%]]</a:t>
            </a:r>
            <a:r>
              <a:rPr lang="en-US" smtClean="0"/>
              <a:t> 0% (FALL 2008)</a:t>
            </a:r>
          </a:p>
          <a:p>
            <a:pPr defTabSz="457200" eaLnBrk="1" hangingPunct="1"/>
            <a:r>
              <a:rPr lang="en-US" b="1" smtClean="0"/>
              <a:t>INSTRUCTOR NOTES: </a:t>
            </a:r>
            <a:r>
              <a:rPr lang="en-US" smtClean="0"/>
              <a:t>Flux rule for motional emf</a:t>
            </a:r>
            <a:endParaRPr lang="en-US" b="1" smtClean="0"/>
          </a:p>
          <a:p>
            <a:pPr defTabSz="457200" eaLnBrk="1" hangingPunct="1"/>
            <a:r>
              <a:rPr lang="en-US" smtClean="0"/>
              <a:t>WRITTEN BY: Ed Kinney CU-Boulder)</a:t>
            </a:r>
          </a:p>
          <a:p>
            <a:pPr defTabSz="457200"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Rectangle 3"/>
          <p:cNvSpPr>
            <a:spLocks noGrp="1"/>
          </p:cNvSpPr>
          <p:nvPr>
            <p:ph type="body" idx="1"/>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defTabSz="457200" eaLnBrk="1" hangingPunct="1"/>
            <a:r>
              <a:rPr lang="en-US" smtClean="0"/>
              <a:t>CORRECT ANSWER:  A</a:t>
            </a:r>
          </a:p>
          <a:p>
            <a:pPr defTabSz="457200" eaLnBrk="1" hangingPunct="1"/>
            <a:r>
              <a:rPr lang="en-US" smtClean="0"/>
              <a:t>USED IN:  Fall 2008 (Dubson)</a:t>
            </a:r>
          </a:p>
          <a:p>
            <a:pPr defTabSz="457200" eaLnBrk="1" hangingPunct="1"/>
            <a:r>
              <a:rPr lang="en-US" smtClean="0"/>
              <a:t>LECTURE:  Dubson (Week 15, Lecture 43)</a:t>
            </a:r>
          </a:p>
          <a:p>
            <a:pPr defTabSz="457200" eaLnBrk="1" hangingPunct="1"/>
            <a:r>
              <a:rPr lang="en-US" smtClean="0"/>
              <a:t>STUDENT RESPONSES:  </a:t>
            </a:r>
            <a:r>
              <a:rPr lang="en-US" b="1" smtClean="0"/>
              <a:t>[[84%]]</a:t>
            </a:r>
            <a:r>
              <a:rPr lang="en-US" smtClean="0"/>
              <a:t> 9% 2% 5% 0% (FALL 2008) </a:t>
            </a:r>
          </a:p>
          <a:p>
            <a:pPr defTabSz="457200" eaLnBrk="1" hangingPunct="1"/>
            <a:r>
              <a:rPr lang="en-US" b="1" smtClean="0"/>
              <a:t>INSTRUCTOR NOTES: </a:t>
            </a:r>
            <a:r>
              <a:rPr lang="en-US" smtClean="0"/>
              <a:t>Flux rule for induced emf</a:t>
            </a:r>
            <a:endParaRPr lang="en-US" b="1" smtClean="0"/>
          </a:p>
          <a:p>
            <a:pPr defTabSz="457200" eaLnBrk="1" hangingPunct="1"/>
            <a:r>
              <a:rPr lang="en-US" smtClean="0"/>
              <a:t>WRITTEN BY: Ed Kinney (CU-Boulder)</a:t>
            </a:r>
          </a:p>
          <a:p>
            <a:pPr defTabSz="457200"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57C2F544-F178-47FD-B948-4714412B902C}" type="datetime1">
              <a:rPr lang="en-US"/>
              <a:pPr/>
              <a:t>5/16/2013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12920B8-5456-4184-BEEA-D0C777A2B02B}" type="slidenum">
              <a:rPr lang="en-US"/>
              <a:pPr/>
              <a:t>‹#›</a:t>
            </a:fld>
            <a:endParaRPr lang="en-US"/>
          </a:p>
        </p:txBody>
      </p:sp>
    </p:spTree>
    <p:extLst>
      <p:ext uri="{BB962C8B-B14F-4D97-AF65-F5344CB8AC3E}">
        <p14:creationId xmlns:p14="http://schemas.microsoft.com/office/powerpoint/2010/main" val="2848949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7B79286-C281-4CBC-819A-9A015C1AB6FA}" type="datetime1">
              <a:rPr lang="en-US"/>
              <a:pPr/>
              <a:t>5/16/2013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7E35596-E7B6-417A-94AB-22D7C695D20B}" type="slidenum">
              <a:rPr lang="en-US"/>
              <a:pPr/>
              <a:t>‹#›</a:t>
            </a:fld>
            <a:endParaRPr lang="en-US"/>
          </a:p>
        </p:txBody>
      </p:sp>
    </p:spTree>
    <p:extLst>
      <p:ext uri="{BB962C8B-B14F-4D97-AF65-F5344CB8AC3E}">
        <p14:creationId xmlns:p14="http://schemas.microsoft.com/office/powerpoint/2010/main" val="4257886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38D223C-71CF-491D-BAD5-BEC15AD501AC}" type="datetime1">
              <a:rPr lang="en-US"/>
              <a:pPr/>
              <a:t>5/16/2013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A789850-8B25-42B4-A937-686E3D247C9D}" type="slidenum">
              <a:rPr lang="en-US"/>
              <a:pPr/>
              <a:t>‹#›</a:t>
            </a:fld>
            <a:endParaRPr lang="en-US"/>
          </a:p>
        </p:txBody>
      </p:sp>
    </p:spTree>
    <p:extLst>
      <p:ext uri="{BB962C8B-B14F-4D97-AF65-F5344CB8AC3E}">
        <p14:creationId xmlns:p14="http://schemas.microsoft.com/office/powerpoint/2010/main" val="452070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4DEC7F1-90F2-4829-8CD8-19DEBA563A1E}" type="datetime1">
              <a:rPr lang="en-US"/>
              <a:pPr/>
              <a:t>5/16/2013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9F94C80-8D54-4415-BF5C-83245995680C}" type="slidenum">
              <a:rPr lang="en-US"/>
              <a:pPr/>
              <a:t>‹#›</a:t>
            </a:fld>
            <a:endParaRPr lang="en-US"/>
          </a:p>
        </p:txBody>
      </p:sp>
    </p:spTree>
    <p:extLst>
      <p:ext uri="{BB962C8B-B14F-4D97-AF65-F5344CB8AC3E}">
        <p14:creationId xmlns:p14="http://schemas.microsoft.com/office/powerpoint/2010/main" val="3915001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4C20E1AB-F9CE-4238-AD74-0E353C6E3799}" type="datetime1">
              <a:rPr lang="en-US"/>
              <a:pPr/>
              <a:t>5/16/2013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F739E42-873B-4523-9CD3-DF4D00B3182C}" type="slidenum">
              <a:rPr lang="en-US"/>
              <a:pPr/>
              <a:t>‹#›</a:t>
            </a:fld>
            <a:endParaRPr lang="en-US"/>
          </a:p>
        </p:txBody>
      </p:sp>
    </p:spTree>
    <p:extLst>
      <p:ext uri="{BB962C8B-B14F-4D97-AF65-F5344CB8AC3E}">
        <p14:creationId xmlns:p14="http://schemas.microsoft.com/office/powerpoint/2010/main" val="172113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34BCD3EC-8C1B-436F-851D-DDB42224F063}" type="datetime1">
              <a:rPr lang="en-US"/>
              <a:pPr/>
              <a:t>5/16/2013</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8375B3FE-4BFE-4660-9F3D-6FDBB05DE3AA}" type="slidenum">
              <a:rPr lang="en-US"/>
              <a:pPr/>
              <a:t>‹#›</a:t>
            </a:fld>
            <a:endParaRPr lang="en-US"/>
          </a:p>
        </p:txBody>
      </p:sp>
    </p:spTree>
    <p:extLst>
      <p:ext uri="{BB962C8B-B14F-4D97-AF65-F5344CB8AC3E}">
        <p14:creationId xmlns:p14="http://schemas.microsoft.com/office/powerpoint/2010/main" val="3155067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D40FA60D-BDBF-4FB0-B963-5263CF257D0F}" type="datetime1">
              <a:rPr lang="en-US"/>
              <a:pPr/>
              <a:t>5/16/2013</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659D5840-498A-439D-AF69-5B49A09A8EA9}" type="slidenum">
              <a:rPr lang="en-US"/>
              <a:pPr/>
              <a:t>‹#›</a:t>
            </a:fld>
            <a:endParaRPr lang="en-US"/>
          </a:p>
        </p:txBody>
      </p:sp>
    </p:spTree>
    <p:extLst>
      <p:ext uri="{BB962C8B-B14F-4D97-AF65-F5344CB8AC3E}">
        <p14:creationId xmlns:p14="http://schemas.microsoft.com/office/powerpoint/2010/main" val="3008460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0AC2F15B-DC87-4ACD-96C0-CF84882FCA3C}" type="datetime1">
              <a:rPr lang="en-US"/>
              <a:pPr/>
              <a:t>5/16/2013</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234B0973-1774-40C4-881F-5F5739780C32}" type="slidenum">
              <a:rPr lang="en-US"/>
              <a:pPr/>
              <a:t>‹#›</a:t>
            </a:fld>
            <a:endParaRPr lang="en-US"/>
          </a:p>
        </p:txBody>
      </p:sp>
    </p:spTree>
    <p:extLst>
      <p:ext uri="{BB962C8B-B14F-4D97-AF65-F5344CB8AC3E}">
        <p14:creationId xmlns:p14="http://schemas.microsoft.com/office/powerpoint/2010/main" val="3183463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2B018478-B562-4ADF-9C1D-2EB443F1D254}" type="datetime1">
              <a:rPr lang="en-US"/>
              <a:pPr/>
              <a:t>5/16/2013</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41A48AC1-6344-42FB-B84A-4934F920822A}" type="slidenum">
              <a:rPr lang="en-US"/>
              <a:pPr/>
              <a:t>‹#›</a:t>
            </a:fld>
            <a:endParaRPr lang="en-US"/>
          </a:p>
        </p:txBody>
      </p:sp>
    </p:spTree>
    <p:extLst>
      <p:ext uri="{BB962C8B-B14F-4D97-AF65-F5344CB8AC3E}">
        <p14:creationId xmlns:p14="http://schemas.microsoft.com/office/powerpoint/2010/main" val="4097916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5B692153-7F87-471A-9522-0BB23AF113EA}" type="datetime1">
              <a:rPr lang="en-US"/>
              <a:pPr/>
              <a:t>5/16/2013</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A64935D-7B80-42E5-A81E-B46BE2648BB5}" type="slidenum">
              <a:rPr lang="en-US"/>
              <a:pPr/>
              <a:t>‹#›</a:t>
            </a:fld>
            <a:endParaRPr lang="en-US"/>
          </a:p>
        </p:txBody>
      </p:sp>
    </p:spTree>
    <p:extLst>
      <p:ext uri="{BB962C8B-B14F-4D97-AF65-F5344CB8AC3E}">
        <p14:creationId xmlns:p14="http://schemas.microsoft.com/office/powerpoint/2010/main" val="3139893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2DE4C59B-7FF4-4868-A950-84541215FD99}" type="datetime1">
              <a:rPr lang="en-US"/>
              <a:pPr/>
              <a:t>5/16/2013</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3836CAA1-E9F0-4E8D-A80D-242501B523B8}" type="slidenum">
              <a:rPr lang="en-US"/>
              <a:pPr/>
              <a:t>‹#›</a:t>
            </a:fld>
            <a:endParaRPr lang="en-US"/>
          </a:p>
        </p:txBody>
      </p:sp>
    </p:spTree>
    <p:extLst>
      <p:ext uri="{BB962C8B-B14F-4D97-AF65-F5344CB8AC3E}">
        <p14:creationId xmlns:p14="http://schemas.microsoft.com/office/powerpoint/2010/main" val="1341272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112" charset="0"/>
              </a:defRPr>
            </a:lvl1pPr>
          </a:lstStyle>
          <a:p>
            <a:fld id="{1A240483-76BB-49C8-B655-0DD0250F1B16}" type="datetime1">
              <a:rPr lang="en-US"/>
              <a:pPr/>
              <a:t>5/16/2013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112"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112" charset="0"/>
              </a:defRPr>
            </a:lvl1pPr>
          </a:lstStyle>
          <a:p>
            <a:fld id="{2C7D255A-DA49-445E-8223-70760C68A87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pitchFamily="-112" charset="-128"/>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112"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112"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112"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112"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pitchFamily="-112" charset="-128"/>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pitchFamily="-112"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pitchFamily="-112"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2"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2"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5.xml"/><Relationship Id="rId7" Type="http://schemas.openxmlformats.org/officeDocument/2006/relationships/image" Target="../media/image3.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image" Target="../media/image5.wmf"/><Relationship Id="rId5" Type="http://schemas.openxmlformats.org/officeDocument/2006/relationships/image" Target="../media/image2.wmf"/><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4.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idx="4294967295"/>
          </p:nvPr>
        </p:nvSpPr>
        <p:spPr/>
        <p:txBody>
          <a:bodyPr/>
          <a:lstStyle/>
          <a:p>
            <a:r>
              <a:rPr lang="en-US" smtClean="0"/>
              <a:t>CURRENTS, OHM’S LAW</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26"/>
          <p:cNvSpPr>
            <a:spLocks noGrp="1"/>
          </p:cNvSpPr>
          <p:nvPr>
            <p:ph type="title" idx="4294967295"/>
          </p:nvPr>
        </p:nvSpPr>
        <p:spPr>
          <a:xfrm>
            <a:off x="0" y="0"/>
            <a:ext cx="9144000" cy="1876425"/>
          </a:xfrm>
        </p:spPr>
        <p:txBody>
          <a:bodyPr/>
          <a:lstStyle/>
          <a:p>
            <a:pPr algn="l"/>
            <a:r>
              <a:rPr lang="en-US" sz="2400" smtClean="0">
                <a:latin typeface="Arial" charset="0"/>
                <a:cs typeface="Arial" charset="0"/>
              </a:rPr>
              <a:t>One end of rectangular metal loop enters a region of constant uniform magnetic field </a:t>
            </a:r>
            <a:r>
              <a:rPr lang="en-US" sz="2400" b="1" smtClean="0">
                <a:latin typeface="Arial" charset="0"/>
                <a:cs typeface="Arial" charset="0"/>
              </a:rPr>
              <a:t>B,</a:t>
            </a:r>
            <a:r>
              <a:rPr lang="en-US" sz="2400" smtClean="0">
                <a:latin typeface="Arial" charset="0"/>
                <a:cs typeface="Arial" charset="0"/>
              </a:rPr>
              <a:t> with constant speed </a:t>
            </a:r>
            <a:r>
              <a:rPr lang="en-US" sz="2400" i="1" smtClean="0">
                <a:latin typeface="Arial" charset="0"/>
                <a:cs typeface="Arial" charset="0"/>
              </a:rPr>
              <a:t>v,</a:t>
            </a:r>
            <a:r>
              <a:rPr lang="en-US" sz="2400" smtClean="0">
                <a:latin typeface="Arial" charset="0"/>
                <a:cs typeface="Arial" charset="0"/>
              </a:rPr>
              <a:t> as shown. </a:t>
            </a:r>
            <a:br>
              <a:rPr lang="en-US" sz="2400" smtClean="0">
                <a:latin typeface="Arial" charset="0"/>
                <a:cs typeface="Arial" charset="0"/>
              </a:rPr>
            </a:br>
            <a:r>
              <a:rPr lang="en-US" sz="2400" smtClean="0">
                <a:latin typeface="Arial" charset="0"/>
                <a:cs typeface="Arial" charset="0"/>
              </a:rPr>
              <a:t>What is the flux through the loop at the instant shown?</a:t>
            </a:r>
          </a:p>
        </p:txBody>
      </p:sp>
      <p:sp>
        <p:nvSpPr>
          <p:cNvPr id="31747" name="TextBox 3"/>
          <p:cNvSpPr txBox="1">
            <a:spLocks noChangeArrowheads="1"/>
          </p:cNvSpPr>
          <p:nvPr/>
        </p:nvSpPr>
        <p:spPr bwMode="auto">
          <a:xfrm>
            <a:off x="222250" y="4706938"/>
            <a:ext cx="6284913"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buFontTx/>
              <a:buAutoNum type="alphaUcPeriod"/>
            </a:pPr>
            <a:r>
              <a:rPr lang="en-US">
                <a:ea typeface="ＭＳ Ｐゴシック" pitchFamily="-112" charset="-128"/>
              </a:rPr>
              <a:t>LwB</a:t>
            </a:r>
          </a:p>
          <a:p>
            <a:pPr eaLnBrk="1" hangingPunct="1">
              <a:buFontTx/>
              <a:buAutoNum type="alphaUcPeriod"/>
            </a:pPr>
            <a:r>
              <a:rPr lang="en-US">
                <a:ea typeface="ＭＳ Ｐゴシック" pitchFamily="-112" charset="-128"/>
              </a:rPr>
              <a:t>-LwB</a:t>
            </a:r>
          </a:p>
          <a:p>
            <a:pPr eaLnBrk="1" hangingPunct="1">
              <a:buFontTx/>
              <a:buAutoNum type="alphaUcPeriod"/>
            </a:pPr>
            <a:r>
              <a:rPr lang="en-US">
                <a:ea typeface="ＭＳ Ｐゴシック" pitchFamily="-112" charset="-128"/>
              </a:rPr>
              <a:t>LxB</a:t>
            </a:r>
          </a:p>
          <a:p>
            <a:pPr eaLnBrk="1" hangingPunct="1">
              <a:buFontTx/>
              <a:buAutoNum type="alphaUcPeriod"/>
            </a:pPr>
            <a:r>
              <a:rPr lang="en-US">
                <a:ea typeface="ＭＳ Ｐゴシック" pitchFamily="-112" charset="-128"/>
              </a:rPr>
              <a:t>-LxB</a:t>
            </a:r>
          </a:p>
          <a:p>
            <a:pPr eaLnBrk="1" hangingPunct="1">
              <a:buFontTx/>
              <a:buAutoNum type="alphaUcPeriod"/>
            </a:pPr>
            <a:r>
              <a:rPr lang="en-US">
                <a:ea typeface="ＭＳ Ｐゴシック" pitchFamily="-112" charset="-128"/>
              </a:rPr>
              <a:t>0</a:t>
            </a:r>
          </a:p>
        </p:txBody>
      </p:sp>
      <p:sp>
        <p:nvSpPr>
          <p:cNvPr id="10" name="Rectangle 9"/>
          <p:cNvSpPr/>
          <p:nvPr/>
        </p:nvSpPr>
        <p:spPr>
          <a:xfrm>
            <a:off x="3702050" y="2132013"/>
            <a:ext cx="5175250" cy="3271837"/>
          </a:xfrm>
          <a:prstGeom prst="rect">
            <a:avLst/>
          </a:prstGeom>
          <a:solidFill>
            <a:schemeClr val="accent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endParaRPr lang="en-US">
              <a:solidFill>
                <a:srgbClr val="FFFFFF"/>
              </a:solidFill>
              <a:cs typeface="Arial" charset="0"/>
            </a:endParaRPr>
          </a:p>
        </p:txBody>
      </p:sp>
      <p:sp>
        <p:nvSpPr>
          <p:cNvPr id="31749" name="TextBox 10"/>
          <p:cNvSpPr txBox="1">
            <a:spLocks noChangeArrowheads="1"/>
          </p:cNvSpPr>
          <p:nvPr/>
        </p:nvSpPr>
        <p:spPr bwMode="auto">
          <a:xfrm>
            <a:off x="4432300" y="2289175"/>
            <a:ext cx="36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2000" b="1">
                <a:ea typeface="ＭＳ Ｐゴシック" pitchFamily="-112" charset="-128"/>
              </a:rPr>
              <a:t>B</a:t>
            </a:r>
          </a:p>
        </p:txBody>
      </p:sp>
      <p:grpSp>
        <p:nvGrpSpPr>
          <p:cNvPr id="31750" name="Group 14"/>
          <p:cNvGrpSpPr>
            <a:grpSpLocks/>
          </p:cNvGrpSpPr>
          <p:nvPr/>
        </p:nvGrpSpPr>
        <p:grpSpPr bwMode="auto">
          <a:xfrm>
            <a:off x="8062913" y="4840288"/>
            <a:ext cx="274637" cy="276225"/>
            <a:chOff x="2000717" y="3151175"/>
            <a:chExt cx="275548" cy="275578"/>
          </a:xfrm>
        </p:grpSpPr>
        <p:sp>
          <p:nvSpPr>
            <p:cNvPr id="13" name="Oval 12"/>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14" name="Oval 13"/>
            <p:cNvSpPr>
              <a:spLocks noChangeArrowheads="1"/>
            </p:cNvSpPr>
            <p:nvPr/>
          </p:nvSpPr>
          <p:spPr bwMode="auto">
            <a:xfrm>
              <a:off x="2085133" y="3235115"/>
              <a:ext cx="95566" cy="95027"/>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31751" name="Group 15"/>
          <p:cNvGrpSpPr>
            <a:grpSpLocks/>
          </p:cNvGrpSpPr>
          <p:nvPr/>
        </p:nvGrpSpPr>
        <p:grpSpPr bwMode="auto">
          <a:xfrm>
            <a:off x="8059738" y="2392363"/>
            <a:ext cx="274637" cy="276225"/>
            <a:chOff x="2000717" y="3151175"/>
            <a:chExt cx="275548" cy="275578"/>
          </a:xfrm>
        </p:grpSpPr>
        <p:sp>
          <p:nvSpPr>
            <p:cNvPr id="17" name="Oval 16"/>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18" name="Oval 17"/>
            <p:cNvSpPr>
              <a:spLocks noChangeArrowheads="1"/>
            </p:cNvSpPr>
            <p:nvPr/>
          </p:nvSpPr>
          <p:spPr bwMode="auto">
            <a:xfrm>
              <a:off x="2085133" y="3235115"/>
              <a:ext cx="95566" cy="95027"/>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31752" name="Group 18"/>
          <p:cNvGrpSpPr>
            <a:grpSpLocks/>
          </p:cNvGrpSpPr>
          <p:nvPr/>
        </p:nvGrpSpPr>
        <p:grpSpPr bwMode="auto">
          <a:xfrm>
            <a:off x="4054475" y="2293938"/>
            <a:ext cx="276225" cy="274637"/>
            <a:chOff x="2000717" y="3151175"/>
            <a:chExt cx="275548" cy="275578"/>
          </a:xfrm>
        </p:grpSpPr>
        <p:sp>
          <p:nvSpPr>
            <p:cNvPr id="20" name="Oval 19"/>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21" name="Oval 20"/>
            <p:cNvSpPr>
              <a:spLocks noChangeArrowheads="1"/>
            </p:cNvSpPr>
            <p:nvPr/>
          </p:nvSpPr>
          <p:spPr bwMode="auto">
            <a:xfrm>
              <a:off x="2084649" y="3235600"/>
              <a:ext cx="95017" cy="95576"/>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31753" name="Group 21"/>
          <p:cNvGrpSpPr>
            <a:grpSpLocks/>
          </p:cNvGrpSpPr>
          <p:nvPr/>
        </p:nvGrpSpPr>
        <p:grpSpPr bwMode="auto">
          <a:xfrm>
            <a:off x="4051300" y="4841875"/>
            <a:ext cx="276225" cy="276225"/>
            <a:chOff x="2000717" y="3151175"/>
            <a:chExt cx="275548" cy="275578"/>
          </a:xfrm>
        </p:grpSpPr>
        <p:sp>
          <p:nvSpPr>
            <p:cNvPr id="23" name="Oval 22"/>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24" name="Oval 23"/>
            <p:cNvSpPr>
              <a:spLocks noChangeArrowheads="1"/>
            </p:cNvSpPr>
            <p:nvPr/>
          </p:nvSpPr>
          <p:spPr bwMode="auto">
            <a:xfrm>
              <a:off x="2084649" y="3235116"/>
              <a:ext cx="95017" cy="95027"/>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31754" name="Group 24"/>
          <p:cNvGrpSpPr>
            <a:grpSpLocks/>
          </p:cNvGrpSpPr>
          <p:nvPr/>
        </p:nvGrpSpPr>
        <p:grpSpPr bwMode="auto">
          <a:xfrm>
            <a:off x="8062913" y="3498850"/>
            <a:ext cx="274637" cy="274638"/>
            <a:chOff x="2000717" y="3151175"/>
            <a:chExt cx="275548" cy="275578"/>
          </a:xfrm>
        </p:grpSpPr>
        <p:sp>
          <p:nvSpPr>
            <p:cNvPr id="26" name="Oval 25"/>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27" name="Oval 26"/>
            <p:cNvSpPr>
              <a:spLocks noChangeArrowheads="1"/>
            </p:cNvSpPr>
            <p:nvPr/>
          </p:nvSpPr>
          <p:spPr bwMode="auto">
            <a:xfrm>
              <a:off x="2085133" y="3235601"/>
              <a:ext cx="95566" cy="95576"/>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31755" name="Group 27"/>
          <p:cNvGrpSpPr>
            <a:grpSpLocks/>
          </p:cNvGrpSpPr>
          <p:nvPr/>
        </p:nvGrpSpPr>
        <p:grpSpPr bwMode="auto">
          <a:xfrm>
            <a:off x="6059488" y="3495675"/>
            <a:ext cx="274637" cy="274638"/>
            <a:chOff x="2000717" y="3151175"/>
            <a:chExt cx="275548" cy="275578"/>
          </a:xfrm>
        </p:grpSpPr>
        <p:sp>
          <p:nvSpPr>
            <p:cNvPr id="29" name="Oval 28"/>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30" name="Oval 29"/>
            <p:cNvSpPr>
              <a:spLocks noChangeArrowheads="1"/>
            </p:cNvSpPr>
            <p:nvPr/>
          </p:nvSpPr>
          <p:spPr bwMode="auto">
            <a:xfrm>
              <a:off x="2085133" y="3235601"/>
              <a:ext cx="95566" cy="95576"/>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31756" name="Group 30"/>
          <p:cNvGrpSpPr>
            <a:grpSpLocks/>
          </p:cNvGrpSpPr>
          <p:nvPr/>
        </p:nvGrpSpPr>
        <p:grpSpPr bwMode="auto">
          <a:xfrm>
            <a:off x="4006850" y="3503613"/>
            <a:ext cx="274638" cy="276225"/>
            <a:chOff x="2000717" y="3151175"/>
            <a:chExt cx="275548" cy="275578"/>
          </a:xfrm>
        </p:grpSpPr>
        <p:sp>
          <p:nvSpPr>
            <p:cNvPr id="32" name="Oval 31"/>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33" name="Oval 32"/>
            <p:cNvSpPr>
              <a:spLocks noChangeArrowheads="1"/>
            </p:cNvSpPr>
            <p:nvPr/>
          </p:nvSpPr>
          <p:spPr bwMode="auto">
            <a:xfrm>
              <a:off x="2085134" y="3235115"/>
              <a:ext cx="95566" cy="95027"/>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31757" name="Group 33"/>
          <p:cNvGrpSpPr>
            <a:grpSpLocks/>
          </p:cNvGrpSpPr>
          <p:nvPr/>
        </p:nvGrpSpPr>
        <p:grpSpPr bwMode="auto">
          <a:xfrm>
            <a:off x="6064250" y="4841875"/>
            <a:ext cx="274638" cy="276225"/>
            <a:chOff x="2000717" y="3151175"/>
            <a:chExt cx="275548" cy="275578"/>
          </a:xfrm>
        </p:grpSpPr>
        <p:sp>
          <p:nvSpPr>
            <p:cNvPr id="35" name="Oval 34"/>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36" name="Oval 35"/>
            <p:cNvSpPr>
              <a:spLocks noChangeArrowheads="1"/>
            </p:cNvSpPr>
            <p:nvPr/>
          </p:nvSpPr>
          <p:spPr bwMode="auto">
            <a:xfrm>
              <a:off x="2085134" y="3235116"/>
              <a:ext cx="95566" cy="95027"/>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31758" name="Group 36"/>
          <p:cNvGrpSpPr>
            <a:grpSpLocks/>
          </p:cNvGrpSpPr>
          <p:nvPr/>
        </p:nvGrpSpPr>
        <p:grpSpPr bwMode="auto">
          <a:xfrm>
            <a:off x="6048375" y="2287588"/>
            <a:ext cx="274638" cy="274637"/>
            <a:chOff x="2000717" y="3151175"/>
            <a:chExt cx="275548" cy="275578"/>
          </a:xfrm>
        </p:grpSpPr>
        <p:sp>
          <p:nvSpPr>
            <p:cNvPr id="38" name="Oval 37"/>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39" name="Oval 38"/>
            <p:cNvSpPr>
              <a:spLocks noChangeArrowheads="1"/>
            </p:cNvSpPr>
            <p:nvPr/>
          </p:nvSpPr>
          <p:spPr bwMode="auto">
            <a:xfrm>
              <a:off x="2085134" y="3235600"/>
              <a:ext cx="95566" cy="95576"/>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sp>
        <p:nvSpPr>
          <p:cNvPr id="31759" name="TextBox 39"/>
          <p:cNvSpPr txBox="1">
            <a:spLocks noChangeArrowheads="1"/>
          </p:cNvSpPr>
          <p:nvPr/>
        </p:nvSpPr>
        <p:spPr bwMode="auto">
          <a:xfrm>
            <a:off x="7532688" y="4694238"/>
            <a:ext cx="36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2000" b="1">
                <a:ea typeface="ＭＳ Ｐゴシック" pitchFamily="-112" charset="-128"/>
              </a:rPr>
              <a:t>B</a:t>
            </a:r>
          </a:p>
        </p:txBody>
      </p:sp>
      <p:sp>
        <p:nvSpPr>
          <p:cNvPr id="41" name="Rectangle 40"/>
          <p:cNvSpPr>
            <a:spLocks noChangeArrowheads="1"/>
          </p:cNvSpPr>
          <p:nvPr/>
        </p:nvSpPr>
        <p:spPr bwMode="auto">
          <a:xfrm>
            <a:off x="1820863" y="2924175"/>
            <a:ext cx="4959350" cy="1628775"/>
          </a:xfrm>
          <a:prstGeom prst="rect">
            <a:avLst/>
          </a:prstGeom>
          <a:noFill/>
          <a:ln w="57150">
            <a:solidFill>
              <a:srgbClr val="000000"/>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cxnSp>
        <p:nvCxnSpPr>
          <p:cNvPr id="43" name="Straight Arrow Connector 42"/>
          <p:cNvCxnSpPr>
            <a:cxnSpLocks noChangeShapeType="1"/>
          </p:cNvCxnSpPr>
          <p:nvPr/>
        </p:nvCxnSpPr>
        <p:spPr bwMode="auto">
          <a:xfrm>
            <a:off x="6829425" y="3246438"/>
            <a:ext cx="993775" cy="1587"/>
          </a:xfrm>
          <a:prstGeom prst="straightConnector1">
            <a:avLst/>
          </a:prstGeom>
          <a:noFill/>
          <a:ln w="38100">
            <a:solidFill>
              <a:srgbClr val="000000"/>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1762" name="TextBox 43"/>
          <p:cNvSpPr txBox="1">
            <a:spLocks noChangeArrowheads="1"/>
          </p:cNvSpPr>
          <p:nvPr/>
        </p:nvSpPr>
        <p:spPr bwMode="auto">
          <a:xfrm>
            <a:off x="7116763" y="2792413"/>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2000" i="1">
                <a:ea typeface="ＭＳ Ｐゴシック" pitchFamily="-112" charset="-128"/>
              </a:rPr>
              <a:t>v</a:t>
            </a:r>
          </a:p>
        </p:txBody>
      </p:sp>
      <p:sp>
        <p:nvSpPr>
          <p:cNvPr id="31763" name="TextBox 44"/>
          <p:cNvSpPr txBox="1">
            <a:spLocks noChangeArrowheads="1"/>
          </p:cNvSpPr>
          <p:nvPr/>
        </p:nvSpPr>
        <p:spPr bwMode="auto">
          <a:xfrm>
            <a:off x="1401763" y="3535363"/>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1800">
                <a:ea typeface="ＭＳ Ｐゴシック" pitchFamily="-112" charset="-128"/>
              </a:rPr>
              <a:t>L</a:t>
            </a:r>
          </a:p>
        </p:txBody>
      </p:sp>
      <p:cxnSp>
        <p:nvCxnSpPr>
          <p:cNvPr id="45" name="Straight Arrow Connector 44"/>
          <p:cNvCxnSpPr>
            <a:cxnSpLocks noChangeShapeType="1"/>
          </p:cNvCxnSpPr>
          <p:nvPr/>
        </p:nvCxnSpPr>
        <p:spPr bwMode="auto">
          <a:xfrm>
            <a:off x="1809750" y="2767013"/>
            <a:ext cx="5006975" cy="12700"/>
          </a:xfrm>
          <a:prstGeom prst="straightConnector1">
            <a:avLst/>
          </a:prstGeom>
          <a:noFill/>
          <a:ln w="25400">
            <a:solidFill>
              <a:schemeClr val="tx1"/>
            </a:solidFill>
            <a:round/>
            <a:headEnd type="arrow" w="med" len="me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1765" name="TextBox 45"/>
          <p:cNvSpPr txBox="1">
            <a:spLocks noChangeArrowheads="1"/>
          </p:cNvSpPr>
          <p:nvPr/>
        </p:nvSpPr>
        <p:spPr bwMode="auto">
          <a:xfrm>
            <a:off x="3211513" y="2360613"/>
            <a:ext cx="349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1800">
                <a:ea typeface="ＭＳ Ｐゴシック" pitchFamily="-112" charset="-128"/>
              </a:rPr>
              <a:t>w</a:t>
            </a:r>
          </a:p>
        </p:txBody>
      </p:sp>
      <p:cxnSp>
        <p:nvCxnSpPr>
          <p:cNvPr id="48" name="Straight Arrow Connector 47"/>
          <p:cNvCxnSpPr>
            <a:cxnSpLocks noChangeShapeType="1"/>
          </p:cNvCxnSpPr>
          <p:nvPr/>
        </p:nvCxnSpPr>
        <p:spPr bwMode="auto">
          <a:xfrm>
            <a:off x="3702050" y="4360863"/>
            <a:ext cx="3090863" cy="12700"/>
          </a:xfrm>
          <a:prstGeom prst="straightConnector1">
            <a:avLst/>
          </a:prstGeom>
          <a:noFill/>
          <a:ln w="25400">
            <a:solidFill>
              <a:srgbClr val="000000"/>
            </a:solidFill>
            <a:round/>
            <a:headEnd type="arrow" w="med" len="me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1767" name="TextBox 49"/>
          <p:cNvSpPr txBox="1">
            <a:spLocks noChangeArrowheads="1"/>
          </p:cNvSpPr>
          <p:nvPr/>
        </p:nvSpPr>
        <p:spPr bwMode="auto">
          <a:xfrm>
            <a:off x="5019675" y="3941763"/>
            <a:ext cx="298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1800">
                <a:ea typeface="ＭＳ Ｐゴシック" pitchFamily="-112" charset="-128"/>
              </a:rPr>
              <a:t>x</a:t>
            </a:r>
          </a:p>
        </p:txBody>
      </p:sp>
      <p:cxnSp>
        <p:nvCxnSpPr>
          <p:cNvPr id="52" name="Straight Arrow Connector 51"/>
          <p:cNvCxnSpPr>
            <a:cxnSpLocks noChangeShapeType="1"/>
          </p:cNvCxnSpPr>
          <p:nvPr/>
        </p:nvCxnSpPr>
        <p:spPr bwMode="auto">
          <a:xfrm rot="5400000" flipH="1" flipV="1">
            <a:off x="1450182" y="3750468"/>
            <a:ext cx="730250" cy="11113"/>
          </a:xfrm>
          <a:prstGeom prst="straightConnector1">
            <a:avLst/>
          </a:prstGeom>
          <a:noFill/>
          <a:ln w="44450">
            <a:solidFill>
              <a:srgbClr val="000000"/>
            </a:solidFill>
            <a:round/>
            <a:headEnd/>
            <a:tailEnd type="triangle" w="lg" len="lg"/>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3" name="Straight Arrow Connector 52"/>
          <p:cNvCxnSpPr>
            <a:cxnSpLocks noChangeShapeType="1"/>
          </p:cNvCxnSpPr>
          <p:nvPr/>
        </p:nvCxnSpPr>
        <p:spPr bwMode="auto">
          <a:xfrm rot="5400000">
            <a:off x="6324600" y="3606801"/>
            <a:ext cx="911225" cy="0"/>
          </a:xfrm>
          <a:prstGeom prst="straightConnector1">
            <a:avLst/>
          </a:prstGeom>
          <a:noFill/>
          <a:ln w="44450">
            <a:solidFill>
              <a:srgbClr val="000000"/>
            </a:solidFill>
            <a:round/>
            <a:headEnd/>
            <a:tailEnd type="triangle" w="lg" len="lg"/>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6" name="Straight Arrow Connector 55"/>
          <p:cNvCxnSpPr>
            <a:cxnSpLocks noChangeShapeType="1"/>
          </p:cNvCxnSpPr>
          <p:nvPr/>
        </p:nvCxnSpPr>
        <p:spPr bwMode="auto">
          <a:xfrm flipV="1">
            <a:off x="3486150" y="2924175"/>
            <a:ext cx="1174750" cy="11113"/>
          </a:xfrm>
          <a:prstGeom prst="straightConnector1">
            <a:avLst/>
          </a:prstGeom>
          <a:noFill/>
          <a:ln w="44450">
            <a:solidFill>
              <a:srgbClr val="000000"/>
            </a:solidFill>
            <a:round/>
            <a:headEnd/>
            <a:tailEnd type="triangle" w="lg" len="lg"/>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9" name="Straight Arrow Connector 58"/>
          <p:cNvCxnSpPr>
            <a:cxnSpLocks noChangeShapeType="1"/>
          </p:cNvCxnSpPr>
          <p:nvPr/>
        </p:nvCxnSpPr>
        <p:spPr bwMode="auto">
          <a:xfrm rot="10800000">
            <a:off x="3198813" y="4552950"/>
            <a:ext cx="1557337" cy="12700"/>
          </a:xfrm>
          <a:prstGeom prst="straightConnector1">
            <a:avLst/>
          </a:prstGeom>
          <a:noFill/>
          <a:ln w="44450">
            <a:solidFill>
              <a:srgbClr val="000000"/>
            </a:solidFill>
            <a:round/>
            <a:headEnd/>
            <a:tailEnd type="triangle" w="lg" len="lg"/>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1772" name="TextBox 45"/>
          <p:cNvSpPr txBox="1">
            <a:spLocks noChangeArrowheads="1"/>
          </p:cNvSpPr>
          <p:nvPr/>
        </p:nvSpPr>
        <p:spPr bwMode="auto">
          <a:xfrm>
            <a:off x="300038" y="0"/>
            <a:ext cx="501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1800">
                <a:ea typeface="ＭＳ Ｐゴシック" pitchFamily="-112" charset="-128"/>
              </a:rPr>
              <a:t>7.6</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26"/>
          <p:cNvSpPr>
            <a:spLocks noGrp="1"/>
          </p:cNvSpPr>
          <p:nvPr>
            <p:ph type="title" idx="4294967295"/>
          </p:nvPr>
        </p:nvSpPr>
        <p:spPr>
          <a:xfrm>
            <a:off x="0" y="0"/>
            <a:ext cx="9144000" cy="1876425"/>
          </a:xfrm>
        </p:spPr>
        <p:txBody>
          <a:bodyPr/>
          <a:lstStyle/>
          <a:p>
            <a:pPr algn="l"/>
            <a:r>
              <a:rPr lang="en-US" sz="2400" smtClean="0">
                <a:latin typeface="Arial" charset="0"/>
                <a:cs typeface="Arial" charset="0"/>
              </a:rPr>
              <a:t>One end of stationary rectangular metal loop is in a region of uniform magnetic field </a:t>
            </a:r>
            <a:r>
              <a:rPr lang="en-US" sz="2400" b="1" smtClean="0">
                <a:latin typeface="Arial" charset="0"/>
                <a:cs typeface="Arial" charset="0"/>
              </a:rPr>
              <a:t>B</a:t>
            </a:r>
            <a:r>
              <a:rPr lang="en-US" sz="2400" smtClean="0">
                <a:latin typeface="Arial" charset="0"/>
                <a:cs typeface="Arial" charset="0"/>
              </a:rPr>
              <a:t>, which has magnitude B increasing with time as B=B</a:t>
            </a:r>
            <a:r>
              <a:rPr lang="en-US" sz="2400" baseline="-25000" smtClean="0">
                <a:latin typeface="Arial" charset="0"/>
                <a:cs typeface="Arial" charset="0"/>
              </a:rPr>
              <a:t>0</a:t>
            </a:r>
            <a:r>
              <a:rPr lang="en-US" sz="2400" smtClean="0">
                <a:latin typeface="Arial" charset="0"/>
                <a:cs typeface="Arial" charset="0"/>
              </a:rPr>
              <a:t>+kt. What is the emf around the loop?</a:t>
            </a:r>
          </a:p>
        </p:txBody>
      </p:sp>
      <p:sp>
        <p:nvSpPr>
          <p:cNvPr id="33795" name="TextBox 3"/>
          <p:cNvSpPr txBox="1">
            <a:spLocks noChangeArrowheads="1"/>
          </p:cNvSpPr>
          <p:nvPr/>
        </p:nvSpPr>
        <p:spPr bwMode="auto">
          <a:xfrm>
            <a:off x="222250" y="4706938"/>
            <a:ext cx="6284913"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buFontTx/>
              <a:buAutoNum type="alphaUcPeriod"/>
            </a:pPr>
            <a:r>
              <a:rPr lang="en-US">
                <a:ea typeface="ＭＳ Ｐゴシック" pitchFamily="-112" charset="-128"/>
              </a:rPr>
              <a:t>Lxk</a:t>
            </a:r>
          </a:p>
          <a:p>
            <a:pPr eaLnBrk="1" hangingPunct="1">
              <a:buFontTx/>
              <a:buAutoNum type="alphaUcPeriod"/>
            </a:pPr>
            <a:r>
              <a:rPr lang="en-US">
                <a:ea typeface="ＭＳ Ｐゴシック" pitchFamily="-112" charset="-128"/>
              </a:rPr>
              <a:t>-Lxk</a:t>
            </a:r>
          </a:p>
          <a:p>
            <a:pPr eaLnBrk="1" hangingPunct="1">
              <a:buFontTx/>
              <a:buAutoNum type="alphaUcPeriod"/>
            </a:pPr>
            <a:r>
              <a:rPr lang="en-US">
                <a:ea typeface="ＭＳ Ｐゴシック" pitchFamily="-112" charset="-128"/>
              </a:rPr>
              <a:t>LxB</a:t>
            </a:r>
            <a:r>
              <a:rPr lang="en-US" baseline="-25000">
                <a:ea typeface="ＭＳ Ｐゴシック" pitchFamily="-112" charset="-128"/>
              </a:rPr>
              <a:t>0</a:t>
            </a:r>
          </a:p>
          <a:p>
            <a:pPr eaLnBrk="1" hangingPunct="1">
              <a:buFontTx/>
              <a:buAutoNum type="alphaUcPeriod"/>
            </a:pPr>
            <a:r>
              <a:rPr lang="en-US">
                <a:ea typeface="ＭＳ Ｐゴシック" pitchFamily="-112" charset="-128"/>
              </a:rPr>
              <a:t>-LxB</a:t>
            </a:r>
            <a:r>
              <a:rPr lang="en-US" baseline="-25000">
                <a:ea typeface="ＭＳ Ｐゴシック" pitchFamily="-112" charset="-128"/>
              </a:rPr>
              <a:t>0</a:t>
            </a:r>
          </a:p>
          <a:p>
            <a:pPr eaLnBrk="1" hangingPunct="1">
              <a:buFontTx/>
              <a:buAutoNum type="alphaUcPeriod"/>
            </a:pPr>
            <a:r>
              <a:rPr lang="en-US">
                <a:ea typeface="ＭＳ Ｐゴシック" pitchFamily="-112" charset="-128"/>
              </a:rPr>
              <a:t>0</a:t>
            </a:r>
          </a:p>
        </p:txBody>
      </p:sp>
      <p:sp>
        <p:nvSpPr>
          <p:cNvPr id="10" name="Rectangle 9"/>
          <p:cNvSpPr/>
          <p:nvPr/>
        </p:nvSpPr>
        <p:spPr>
          <a:xfrm>
            <a:off x="3702050" y="2132013"/>
            <a:ext cx="5175250" cy="3271837"/>
          </a:xfrm>
          <a:prstGeom prst="rect">
            <a:avLst/>
          </a:prstGeom>
          <a:solidFill>
            <a:schemeClr val="accent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endParaRPr lang="en-US">
              <a:solidFill>
                <a:srgbClr val="FFFFFF"/>
              </a:solidFill>
              <a:cs typeface="Arial" charset="0"/>
            </a:endParaRPr>
          </a:p>
        </p:txBody>
      </p:sp>
      <p:sp>
        <p:nvSpPr>
          <p:cNvPr id="33797" name="TextBox 10"/>
          <p:cNvSpPr txBox="1">
            <a:spLocks noChangeArrowheads="1"/>
          </p:cNvSpPr>
          <p:nvPr/>
        </p:nvSpPr>
        <p:spPr bwMode="auto">
          <a:xfrm>
            <a:off x="4432300" y="2289175"/>
            <a:ext cx="36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2000" b="1">
                <a:ea typeface="ＭＳ Ｐゴシック" pitchFamily="-112" charset="-128"/>
              </a:rPr>
              <a:t>B</a:t>
            </a:r>
          </a:p>
        </p:txBody>
      </p:sp>
      <p:grpSp>
        <p:nvGrpSpPr>
          <p:cNvPr id="33798" name="Group 14"/>
          <p:cNvGrpSpPr>
            <a:grpSpLocks/>
          </p:cNvGrpSpPr>
          <p:nvPr/>
        </p:nvGrpSpPr>
        <p:grpSpPr bwMode="auto">
          <a:xfrm>
            <a:off x="8062913" y="4840288"/>
            <a:ext cx="274637" cy="276225"/>
            <a:chOff x="2000717" y="3151175"/>
            <a:chExt cx="275548" cy="275578"/>
          </a:xfrm>
        </p:grpSpPr>
        <p:sp>
          <p:nvSpPr>
            <p:cNvPr id="13" name="Oval 12"/>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14" name="Oval 13"/>
            <p:cNvSpPr>
              <a:spLocks noChangeArrowheads="1"/>
            </p:cNvSpPr>
            <p:nvPr/>
          </p:nvSpPr>
          <p:spPr bwMode="auto">
            <a:xfrm>
              <a:off x="2085133" y="3235115"/>
              <a:ext cx="95566" cy="95027"/>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33799" name="Group 15"/>
          <p:cNvGrpSpPr>
            <a:grpSpLocks/>
          </p:cNvGrpSpPr>
          <p:nvPr/>
        </p:nvGrpSpPr>
        <p:grpSpPr bwMode="auto">
          <a:xfrm>
            <a:off x="8059738" y="2392363"/>
            <a:ext cx="274637" cy="276225"/>
            <a:chOff x="2000717" y="3151175"/>
            <a:chExt cx="275548" cy="275578"/>
          </a:xfrm>
        </p:grpSpPr>
        <p:sp>
          <p:nvSpPr>
            <p:cNvPr id="17" name="Oval 16"/>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18" name="Oval 17"/>
            <p:cNvSpPr>
              <a:spLocks noChangeArrowheads="1"/>
            </p:cNvSpPr>
            <p:nvPr/>
          </p:nvSpPr>
          <p:spPr bwMode="auto">
            <a:xfrm>
              <a:off x="2085133" y="3235115"/>
              <a:ext cx="95566" cy="95027"/>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33800" name="Group 18"/>
          <p:cNvGrpSpPr>
            <a:grpSpLocks/>
          </p:cNvGrpSpPr>
          <p:nvPr/>
        </p:nvGrpSpPr>
        <p:grpSpPr bwMode="auto">
          <a:xfrm>
            <a:off x="4054475" y="2293938"/>
            <a:ext cx="276225" cy="274637"/>
            <a:chOff x="2000717" y="3151175"/>
            <a:chExt cx="275548" cy="275578"/>
          </a:xfrm>
        </p:grpSpPr>
        <p:sp>
          <p:nvSpPr>
            <p:cNvPr id="20" name="Oval 19"/>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21" name="Oval 20"/>
            <p:cNvSpPr>
              <a:spLocks noChangeArrowheads="1"/>
            </p:cNvSpPr>
            <p:nvPr/>
          </p:nvSpPr>
          <p:spPr bwMode="auto">
            <a:xfrm>
              <a:off x="2084649" y="3235600"/>
              <a:ext cx="95017" cy="95576"/>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33801" name="Group 21"/>
          <p:cNvGrpSpPr>
            <a:grpSpLocks/>
          </p:cNvGrpSpPr>
          <p:nvPr/>
        </p:nvGrpSpPr>
        <p:grpSpPr bwMode="auto">
          <a:xfrm>
            <a:off x="4051300" y="4841875"/>
            <a:ext cx="276225" cy="276225"/>
            <a:chOff x="2000717" y="3151175"/>
            <a:chExt cx="275548" cy="275578"/>
          </a:xfrm>
        </p:grpSpPr>
        <p:sp>
          <p:nvSpPr>
            <p:cNvPr id="23" name="Oval 22"/>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24" name="Oval 23"/>
            <p:cNvSpPr>
              <a:spLocks noChangeArrowheads="1"/>
            </p:cNvSpPr>
            <p:nvPr/>
          </p:nvSpPr>
          <p:spPr bwMode="auto">
            <a:xfrm>
              <a:off x="2084649" y="3235116"/>
              <a:ext cx="95017" cy="95027"/>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33802" name="Group 24"/>
          <p:cNvGrpSpPr>
            <a:grpSpLocks/>
          </p:cNvGrpSpPr>
          <p:nvPr/>
        </p:nvGrpSpPr>
        <p:grpSpPr bwMode="auto">
          <a:xfrm>
            <a:off x="8062913" y="3498850"/>
            <a:ext cx="274637" cy="274638"/>
            <a:chOff x="2000717" y="3151175"/>
            <a:chExt cx="275548" cy="275578"/>
          </a:xfrm>
        </p:grpSpPr>
        <p:sp>
          <p:nvSpPr>
            <p:cNvPr id="26" name="Oval 25"/>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27" name="Oval 26"/>
            <p:cNvSpPr>
              <a:spLocks noChangeArrowheads="1"/>
            </p:cNvSpPr>
            <p:nvPr/>
          </p:nvSpPr>
          <p:spPr bwMode="auto">
            <a:xfrm>
              <a:off x="2085133" y="3235601"/>
              <a:ext cx="95566" cy="95576"/>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33803" name="Group 27"/>
          <p:cNvGrpSpPr>
            <a:grpSpLocks/>
          </p:cNvGrpSpPr>
          <p:nvPr/>
        </p:nvGrpSpPr>
        <p:grpSpPr bwMode="auto">
          <a:xfrm>
            <a:off x="6059488" y="3495675"/>
            <a:ext cx="274637" cy="274638"/>
            <a:chOff x="2000717" y="3151175"/>
            <a:chExt cx="275548" cy="275578"/>
          </a:xfrm>
        </p:grpSpPr>
        <p:sp>
          <p:nvSpPr>
            <p:cNvPr id="29" name="Oval 28"/>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30" name="Oval 29"/>
            <p:cNvSpPr>
              <a:spLocks noChangeArrowheads="1"/>
            </p:cNvSpPr>
            <p:nvPr/>
          </p:nvSpPr>
          <p:spPr bwMode="auto">
            <a:xfrm>
              <a:off x="2085133" y="3235601"/>
              <a:ext cx="95566" cy="95576"/>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33804" name="Group 30"/>
          <p:cNvGrpSpPr>
            <a:grpSpLocks/>
          </p:cNvGrpSpPr>
          <p:nvPr/>
        </p:nvGrpSpPr>
        <p:grpSpPr bwMode="auto">
          <a:xfrm>
            <a:off x="4006850" y="3503613"/>
            <a:ext cx="274638" cy="276225"/>
            <a:chOff x="2000717" y="3151175"/>
            <a:chExt cx="275548" cy="275578"/>
          </a:xfrm>
        </p:grpSpPr>
        <p:sp>
          <p:nvSpPr>
            <p:cNvPr id="32" name="Oval 31"/>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33" name="Oval 32"/>
            <p:cNvSpPr>
              <a:spLocks noChangeArrowheads="1"/>
            </p:cNvSpPr>
            <p:nvPr/>
          </p:nvSpPr>
          <p:spPr bwMode="auto">
            <a:xfrm>
              <a:off x="2085134" y="3235115"/>
              <a:ext cx="95566" cy="95027"/>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33805" name="Group 33"/>
          <p:cNvGrpSpPr>
            <a:grpSpLocks/>
          </p:cNvGrpSpPr>
          <p:nvPr/>
        </p:nvGrpSpPr>
        <p:grpSpPr bwMode="auto">
          <a:xfrm>
            <a:off x="6064250" y="4841875"/>
            <a:ext cx="274638" cy="276225"/>
            <a:chOff x="2000717" y="3151175"/>
            <a:chExt cx="275548" cy="275578"/>
          </a:xfrm>
        </p:grpSpPr>
        <p:sp>
          <p:nvSpPr>
            <p:cNvPr id="35" name="Oval 34"/>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36" name="Oval 35"/>
            <p:cNvSpPr>
              <a:spLocks noChangeArrowheads="1"/>
            </p:cNvSpPr>
            <p:nvPr/>
          </p:nvSpPr>
          <p:spPr bwMode="auto">
            <a:xfrm>
              <a:off x="2085134" y="3235116"/>
              <a:ext cx="95566" cy="95027"/>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33806" name="Group 36"/>
          <p:cNvGrpSpPr>
            <a:grpSpLocks/>
          </p:cNvGrpSpPr>
          <p:nvPr/>
        </p:nvGrpSpPr>
        <p:grpSpPr bwMode="auto">
          <a:xfrm>
            <a:off x="6048375" y="2287588"/>
            <a:ext cx="274638" cy="274637"/>
            <a:chOff x="2000717" y="3151175"/>
            <a:chExt cx="275548" cy="275578"/>
          </a:xfrm>
        </p:grpSpPr>
        <p:sp>
          <p:nvSpPr>
            <p:cNvPr id="38" name="Oval 37"/>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39" name="Oval 38"/>
            <p:cNvSpPr>
              <a:spLocks noChangeArrowheads="1"/>
            </p:cNvSpPr>
            <p:nvPr/>
          </p:nvSpPr>
          <p:spPr bwMode="auto">
            <a:xfrm>
              <a:off x="2085134" y="3235600"/>
              <a:ext cx="95566" cy="95576"/>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sp>
        <p:nvSpPr>
          <p:cNvPr id="33807" name="TextBox 39"/>
          <p:cNvSpPr txBox="1">
            <a:spLocks noChangeArrowheads="1"/>
          </p:cNvSpPr>
          <p:nvPr/>
        </p:nvSpPr>
        <p:spPr bwMode="auto">
          <a:xfrm>
            <a:off x="7532688" y="4694238"/>
            <a:ext cx="36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2000" b="1">
                <a:ea typeface="ＭＳ Ｐゴシック" pitchFamily="-112" charset="-128"/>
              </a:rPr>
              <a:t>B</a:t>
            </a:r>
          </a:p>
        </p:txBody>
      </p:sp>
      <p:sp>
        <p:nvSpPr>
          <p:cNvPr id="41" name="Rectangle 40"/>
          <p:cNvSpPr>
            <a:spLocks noChangeArrowheads="1"/>
          </p:cNvSpPr>
          <p:nvPr/>
        </p:nvSpPr>
        <p:spPr bwMode="auto">
          <a:xfrm>
            <a:off x="1820863" y="2924175"/>
            <a:ext cx="4959350" cy="1628775"/>
          </a:xfrm>
          <a:prstGeom prst="rect">
            <a:avLst/>
          </a:prstGeom>
          <a:noFill/>
          <a:ln w="57150">
            <a:solidFill>
              <a:srgbClr val="000000"/>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33809" name="TextBox 44"/>
          <p:cNvSpPr txBox="1">
            <a:spLocks noChangeArrowheads="1"/>
          </p:cNvSpPr>
          <p:nvPr/>
        </p:nvSpPr>
        <p:spPr bwMode="auto">
          <a:xfrm>
            <a:off x="1401763" y="3535363"/>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1800">
                <a:ea typeface="ＭＳ Ｐゴシック" pitchFamily="-112" charset="-128"/>
              </a:rPr>
              <a:t>L</a:t>
            </a:r>
          </a:p>
        </p:txBody>
      </p:sp>
      <p:cxnSp>
        <p:nvCxnSpPr>
          <p:cNvPr id="45" name="Straight Arrow Connector 44"/>
          <p:cNvCxnSpPr>
            <a:cxnSpLocks noChangeShapeType="1"/>
          </p:cNvCxnSpPr>
          <p:nvPr/>
        </p:nvCxnSpPr>
        <p:spPr bwMode="auto">
          <a:xfrm>
            <a:off x="1809750" y="2767013"/>
            <a:ext cx="5006975" cy="12700"/>
          </a:xfrm>
          <a:prstGeom prst="straightConnector1">
            <a:avLst/>
          </a:prstGeom>
          <a:noFill/>
          <a:ln w="25400">
            <a:solidFill>
              <a:schemeClr val="tx1"/>
            </a:solidFill>
            <a:round/>
            <a:headEnd type="arrow" w="med" len="me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3811" name="TextBox 45"/>
          <p:cNvSpPr txBox="1">
            <a:spLocks noChangeArrowheads="1"/>
          </p:cNvSpPr>
          <p:nvPr/>
        </p:nvSpPr>
        <p:spPr bwMode="auto">
          <a:xfrm>
            <a:off x="3211513" y="2360613"/>
            <a:ext cx="349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1800">
                <a:ea typeface="ＭＳ Ｐゴシック" pitchFamily="-112" charset="-128"/>
              </a:rPr>
              <a:t>w</a:t>
            </a:r>
          </a:p>
        </p:txBody>
      </p:sp>
      <p:cxnSp>
        <p:nvCxnSpPr>
          <p:cNvPr id="48" name="Straight Arrow Connector 47"/>
          <p:cNvCxnSpPr>
            <a:cxnSpLocks noChangeShapeType="1"/>
          </p:cNvCxnSpPr>
          <p:nvPr/>
        </p:nvCxnSpPr>
        <p:spPr bwMode="auto">
          <a:xfrm>
            <a:off x="3702050" y="4360863"/>
            <a:ext cx="3090863" cy="12700"/>
          </a:xfrm>
          <a:prstGeom prst="straightConnector1">
            <a:avLst/>
          </a:prstGeom>
          <a:noFill/>
          <a:ln w="25400">
            <a:solidFill>
              <a:srgbClr val="000000"/>
            </a:solidFill>
            <a:round/>
            <a:headEnd type="arrow" w="med" len="me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3813" name="TextBox 49"/>
          <p:cNvSpPr txBox="1">
            <a:spLocks noChangeArrowheads="1"/>
          </p:cNvSpPr>
          <p:nvPr/>
        </p:nvSpPr>
        <p:spPr bwMode="auto">
          <a:xfrm>
            <a:off x="5019675" y="3941763"/>
            <a:ext cx="298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1800">
                <a:ea typeface="ＭＳ Ｐゴシック" pitchFamily="-112" charset="-128"/>
              </a:rPr>
              <a:t>x</a:t>
            </a:r>
          </a:p>
        </p:txBody>
      </p:sp>
      <p:cxnSp>
        <p:nvCxnSpPr>
          <p:cNvPr id="52" name="Straight Arrow Connector 51"/>
          <p:cNvCxnSpPr>
            <a:cxnSpLocks noChangeShapeType="1"/>
          </p:cNvCxnSpPr>
          <p:nvPr/>
        </p:nvCxnSpPr>
        <p:spPr bwMode="auto">
          <a:xfrm rot="5400000" flipH="1" flipV="1">
            <a:off x="1450182" y="3750468"/>
            <a:ext cx="730250" cy="11113"/>
          </a:xfrm>
          <a:prstGeom prst="straightConnector1">
            <a:avLst/>
          </a:prstGeom>
          <a:noFill/>
          <a:ln w="44450">
            <a:solidFill>
              <a:srgbClr val="000000"/>
            </a:solidFill>
            <a:round/>
            <a:headEnd/>
            <a:tailEnd type="triangle" w="lg" len="lg"/>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3" name="Straight Arrow Connector 52"/>
          <p:cNvCxnSpPr>
            <a:cxnSpLocks noChangeShapeType="1"/>
          </p:cNvCxnSpPr>
          <p:nvPr/>
        </p:nvCxnSpPr>
        <p:spPr bwMode="auto">
          <a:xfrm rot="5400000">
            <a:off x="6324600" y="3606801"/>
            <a:ext cx="911225" cy="0"/>
          </a:xfrm>
          <a:prstGeom prst="straightConnector1">
            <a:avLst/>
          </a:prstGeom>
          <a:noFill/>
          <a:ln w="44450">
            <a:solidFill>
              <a:srgbClr val="000000"/>
            </a:solidFill>
            <a:round/>
            <a:headEnd/>
            <a:tailEnd type="triangle" w="lg" len="lg"/>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6" name="Straight Arrow Connector 55"/>
          <p:cNvCxnSpPr>
            <a:cxnSpLocks noChangeShapeType="1"/>
          </p:cNvCxnSpPr>
          <p:nvPr/>
        </p:nvCxnSpPr>
        <p:spPr bwMode="auto">
          <a:xfrm flipV="1">
            <a:off x="3486150" y="2924175"/>
            <a:ext cx="1174750" cy="11113"/>
          </a:xfrm>
          <a:prstGeom prst="straightConnector1">
            <a:avLst/>
          </a:prstGeom>
          <a:noFill/>
          <a:ln w="44450">
            <a:solidFill>
              <a:srgbClr val="000000"/>
            </a:solidFill>
            <a:round/>
            <a:headEnd/>
            <a:tailEnd type="triangle" w="lg" len="lg"/>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9" name="Straight Arrow Connector 58"/>
          <p:cNvCxnSpPr>
            <a:cxnSpLocks noChangeShapeType="1"/>
          </p:cNvCxnSpPr>
          <p:nvPr/>
        </p:nvCxnSpPr>
        <p:spPr bwMode="auto">
          <a:xfrm rot="10800000">
            <a:off x="3198813" y="4552950"/>
            <a:ext cx="1557337" cy="12700"/>
          </a:xfrm>
          <a:prstGeom prst="straightConnector1">
            <a:avLst/>
          </a:prstGeom>
          <a:noFill/>
          <a:ln w="44450">
            <a:solidFill>
              <a:srgbClr val="000000"/>
            </a:solidFill>
            <a:round/>
            <a:headEnd/>
            <a:tailEnd type="triangle" w="lg" len="lg"/>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3818" name="TextBox 43"/>
          <p:cNvSpPr txBox="1">
            <a:spLocks noChangeArrowheads="1"/>
          </p:cNvSpPr>
          <p:nvPr/>
        </p:nvSpPr>
        <p:spPr bwMode="auto">
          <a:xfrm>
            <a:off x="263525" y="0"/>
            <a:ext cx="501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1800">
                <a:ea typeface="ＭＳ Ｐゴシック" pitchFamily="-112" charset="-128"/>
              </a:rPr>
              <a:t>7.7</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026"/>
          <p:cNvSpPr>
            <a:spLocks noGrp="1"/>
          </p:cNvSpPr>
          <p:nvPr>
            <p:ph type="title" idx="4294967295"/>
          </p:nvPr>
        </p:nvSpPr>
        <p:spPr>
          <a:xfrm>
            <a:off x="0" y="431800"/>
            <a:ext cx="9144000" cy="1876425"/>
          </a:xfrm>
        </p:spPr>
        <p:txBody>
          <a:bodyPr/>
          <a:lstStyle/>
          <a:p>
            <a:pPr algn="l"/>
            <a:r>
              <a:rPr lang="en-US" sz="2400" smtClean="0">
                <a:latin typeface="Arial" charset="0"/>
                <a:cs typeface="Arial" charset="0"/>
              </a:rPr>
              <a:t>One end of stationary rectangular metal loop is in a region of uniform magnetic field </a:t>
            </a:r>
            <a:r>
              <a:rPr lang="en-US" sz="2400" b="1" smtClean="0">
                <a:latin typeface="Arial" charset="0"/>
                <a:cs typeface="Arial" charset="0"/>
              </a:rPr>
              <a:t>B</a:t>
            </a:r>
            <a:r>
              <a:rPr lang="en-US" sz="2400" smtClean="0">
                <a:latin typeface="Arial" charset="0"/>
                <a:cs typeface="Arial" charset="0"/>
              </a:rPr>
              <a:t>, which has magnitude B increasing with time as B=B</a:t>
            </a:r>
            <a:r>
              <a:rPr lang="en-US" sz="2400" baseline="-25000" smtClean="0">
                <a:latin typeface="Arial" charset="0"/>
                <a:cs typeface="Arial" charset="0"/>
              </a:rPr>
              <a:t>0</a:t>
            </a:r>
            <a:r>
              <a:rPr lang="en-US" sz="2400" smtClean="0">
                <a:latin typeface="Arial" charset="0"/>
                <a:cs typeface="Arial" charset="0"/>
              </a:rPr>
              <a:t>+kt. What is the direction of the field </a:t>
            </a:r>
            <a:r>
              <a:rPr lang="en-US" sz="2400" b="1" smtClean="0">
                <a:latin typeface="Arial" charset="0"/>
                <a:cs typeface="Arial" charset="0"/>
              </a:rPr>
              <a:t>B</a:t>
            </a:r>
            <a:r>
              <a:rPr lang="en-US" sz="2400" b="1" baseline="-25000" smtClean="0">
                <a:latin typeface="Arial" charset="0"/>
                <a:cs typeface="Arial" charset="0"/>
              </a:rPr>
              <a:t>ind</a:t>
            </a:r>
            <a:r>
              <a:rPr lang="en-US" sz="2400" b="1" smtClean="0">
                <a:latin typeface="Arial" charset="0"/>
                <a:cs typeface="Arial" charset="0"/>
              </a:rPr>
              <a:t> </a:t>
            </a:r>
            <a:r>
              <a:rPr lang="en-US" sz="2400" smtClean="0">
                <a:latin typeface="Arial" charset="0"/>
                <a:cs typeface="Arial" charset="0"/>
              </a:rPr>
              <a:t>created by the induced current in the loop, in the plane region inside the loop?</a:t>
            </a:r>
          </a:p>
        </p:txBody>
      </p:sp>
      <p:sp>
        <p:nvSpPr>
          <p:cNvPr id="35843" name="TextBox 3"/>
          <p:cNvSpPr txBox="1">
            <a:spLocks noChangeArrowheads="1"/>
          </p:cNvSpPr>
          <p:nvPr/>
        </p:nvSpPr>
        <p:spPr bwMode="auto">
          <a:xfrm>
            <a:off x="222250" y="4706938"/>
            <a:ext cx="6284913"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buFontTx/>
              <a:buAutoNum type="alphaUcPeriod"/>
            </a:pPr>
            <a:r>
              <a:rPr lang="en-US">
                <a:ea typeface="ＭＳ Ｐゴシック" pitchFamily="-112" charset="-128"/>
              </a:rPr>
              <a:t>Into the screen</a:t>
            </a:r>
          </a:p>
          <a:p>
            <a:pPr eaLnBrk="1" hangingPunct="1">
              <a:buFontTx/>
              <a:buAutoNum type="alphaUcPeriod"/>
            </a:pPr>
            <a:r>
              <a:rPr lang="en-US">
                <a:ea typeface="ＭＳ Ｐゴシック" pitchFamily="-112" charset="-128"/>
              </a:rPr>
              <a:t>Out of the screen</a:t>
            </a:r>
          </a:p>
          <a:p>
            <a:pPr eaLnBrk="1" hangingPunct="1">
              <a:buFontTx/>
              <a:buAutoNum type="alphaUcPeriod"/>
            </a:pPr>
            <a:r>
              <a:rPr lang="en-US">
                <a:ea typeface="ＭＳ Ｐゴシック" pitchFamily="-112" charset="-128"/>
              </a:rPr>
              <a:t>To the left</a:t>
            </a:r>
            <a:endParaRPr lang="en-US" baseline="-25000">
              <a:ea typeface="ＭＳ Ｐゴシック" pitchFamily="-112" charset="-128"/>
            </a:endParaRPr>
          </a:p>
          <a:p>
            <a:pPr eaLnBrk="1" hangingPunct="1">
              <a:buFontTx/>
              <a:buAutoNum type="alphaUcPeriod"/>
            </a:pPr>
            <a:r>
              <a:rPr lang="en-US">
                <a:ea typeface="ＭＳ Ｐゴシック" pitchFamily="-112" charset="-128"/>
              </a:rPr>
              <a:t>To the right</a:t>
            </a:r>
            <a:endParaRPr lang="en-US" baseline="-25000">
              <a:ea typeface="ＭＳ Ｐゴシック" pitchFamily="-112" charset="-128"/>
            </a:endParaRPr>
          </a:p>
          <a:p>
            <a:pPr eaLnBrk="1" hangingPunct="1">
              <a:buFontTx/>
              <a:buAutoNum type="alphaUcPeriod"/>
            </a:pPr>
            <a:r>
              <a:rPr lang="en-US">
                <a:ea typeface="ＭＳ Ｐゴシック" pitchFamily="-112" charset="-128"/>
              </a:rPr>
              <a:t>Not enough information</a:t>
            </a:r>
          </a:p>
        </p:txBody>
      </p:sp>
      <p:sp>
        <p:nvSpPr>
          <p:cNvPr id="10" name="Rectangle 9"/>
          <p:cNvSpPr/>
          <p:nvPr/>
        </p:nvSpPr>
        <p:spPr>
          <a:xfrm>
            <a:off x="3702050" y="2132013"/>
            <a:ext cx="5175250" cy="3271837"/>
          </a:xfrm>
          <a:prstGeom prst="rect">
            <a:avLst/>
          </a:prstGeom>
          <a:solidFill>
            <a:schemeClr val="accent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endParaRPr lang="en-US">
              <a:solidFill>
                <a:srgbClr val="FFFFFF"/>
              </a:solidFill>
              <a:cs typeface="Arial" charset="0"/>
            </a:endParaRPr>
          </a:p>
        </p:txBody>
      </p:sp>
      <p:sp>
        <p:nvSpPr>
          <p:cNvPr id="35845" name="TextBox 10"/>
          <p:cNvSpPr txBox="1">
            <a:spLocks noChangeArrowheads="1"/>
          </p:cNvSpPr>
          <p:nvPr/>
        </p:nvSpPr>
        <p:spPr bwMode="auto">
          <a:xfrm>
            <a:off x="4432300" y="2289175"/>
            <a:ext cx="36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2000" b="1">
                <a:ea typeface="ＭＳ Ｐゴシック" pitchFamily="-112" charset="-128"/>
              </a:rPr>
              <a:t>B</a:t>
            </a:r>
          </a:p>
        </p:txBody>
      </p:sp>
      <p:grpSp>
        <p:nvGrpSpPr>
          <p:cNvPr id="35846" name="Group 14"/>
          <p:cNvGrpSpPr>
            <a:grpSpLocks/>
          </p:cNvGrpSpPr>
          <p:nvPr/>
        </p:nvGrpSpPr>
        <p:grpSpPr bwMode="auto">
          <a:xfrm>
            <a:off x="8062913" y="4840288"/>
            <a:ext cx="274637" cy="276225"/>
            <a:chOff x="2000717" y="3151175"/>
            <a:chExt cx="275548" cy="275578"/>
          </a:xfrm>
        </p:grpSpPr>
        <p:sp>
          <p:nvSpPr>
            <p:cNvPr id="13" name="Oval 12"/>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14" name="Oval 13"/>
            <p:cNvSpPr>
              <a:spLocks noChangeArrowheads="1"/>
            </p:cNvSpPr>
            <p:nvPr/>
          </p:nvSpPr>
          <p:spPr bwMode="auto">
            <a:xfrm>
              <a:off x="2085133" y="3235115"/>
              <a:ext cx="95566" cy="95027"/>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35847" name="Group 15"/>
          <p:cNvGrpSpPr>
            <a:grpSpLocks/>
          </p:cNvGrpSpPr>
          <p:nvPr/>
        </p:nvGrpSpPr>
        <p:grpSpPr bwMode="auto">
          <a:xfrm>
            <a:off x="8059738" y="2392363"/>
            <a:ext cx="274637" cy="276225"/>
            <a:chOff x="2000717" y="3151175"/>
            <a:chExt cx="275548" cy="275578"/>
          </a:xfrm>
        </p:grpSpPr>
        <p:sp>
          <p:nvSpPr>
            <p:cNvPr id="17" name="Oval 16"/>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18" name="Oval 17"/>
            <p:cNvSpPr>
              <a:spLocks noChangeArrowheads="1"/>
            </p:cNvSpPr>
            <p:nvPr/>
          </p:nvSpPr>
          <p:spPr bwMode="auto">
            <a:xfrm>
              <a:off x="2085133" y="3235115"/>
              <a:ext cx="95566" cy="95027"/>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35848" name="Group 18"/>
          <p:cNvGrpSpPr>
            <a:grpSpLocks/>
          </p:cNvGrpSpPr>
          <p:nvPr/>
        </p:nvGrpSpPr>
        <p:grpSpPr bwMode="auto">
          <a:xfrm>
            <a:off x="4054475" y="2293938"/>
            <a:ext cx="276225" cy="274637"/>
            <a:chOff x="2000717" y="3151175"/>
            <a:chExt cx="275548" cy="275578"/>
          </a:xfrm>
        </p:grpSpPr>
        <p:sp>
          <p:nvSpPr>
            <p:cNvPr id="20" name="Oval 19"/>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21" name="Oval 20"/>
            <p:cNvSpPr>
              <a:spLocks noChangeArrowheads="1"/>
            </p:cNvSpPr>
            <p:nvPr/>
          </p:nvSpPr>
          <p:spPr bwMode="auto">
            <a:xfrm>
              <a:off x="2084649" y="3235600"/>
              <a:ext cx="95017" cy="95576"/>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35849" name="Group 21"/>
          <p:cNvGrpSpPr>
            <a:grpSpLocks/>
          </p:cNvGrpSpPr>
          <p:nvPr/>
        </p:nvGrpSpPr>
        <p:grpSpPr bwMode="auto">
          <a:xfrm>
            <a:off x="4051300" y="4841875"/>
            <a:ext cx="276225" cy="276225"/>
            <a:chOff x="2000717" y="3151175"/>
            <a:chExt cx="275548" cy="275578"/>
          </a:xfrm>
        </p:grpSpPr>
        <p:sp>
          <p:nvSpPr>
            <p:cNvPr id="23" name="Oval 22"/>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24" name="Oval 23"/>
            <p:cNvSpPr>
              <a:spLocks noChangeArrowheads="1"/>
            </p:cNvSpPr>
            <p:nvPr/>
          </p:nvSpPr>
          <p:spPr bwMode="auto">
            <a:xfrm>
              <a:off x="2084649" y="3235116"/>
              <a:ext cx="95017" cy="95027"/>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35850" name="Group 24"/>
          <p:cNvGrpSpPr>
            <a:grpSpLocks/>
          </p:cNvGrpSpPr>
          <p:nvPr/>
        </p:nvGrpSpPr>
        <p:grpSpPr bwMode="auto">
          <a:xfrm>
            <a:off x="8062913" y="3498850"/>
            <a:ext cx="274637" cy="274638"/>
            <a:chOff x="2000717" y="3151175"/>
            <a:chExt cx="275548" cy="275578"/>
          </a:xfrm>
        </p:grpSpPr>
        <p:sp>
          <p:nvSpPr>
            <p:cNvPr id="26" name="Oval 25"/>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27" name="Oval 26"/>
            <p:cNvSpPr>
              <a:spLocks noChangeArrowheads="1"/>
            </p:cNvSpPr>
            <p:nvPr/>
          </p:nvSpPr>
          <p:spPr bwMode="auto">
            <a:xfrm>
              <a:off x="2085133" y="3235601"/>
              <a:ext cx="95566" cy="95576"/>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35851" name="Group 27"/>
          <p:cNvGrpSpPr>
            <a:grpSpLocks/>
          </p:cNvGrpSpPr>
          <p:nvPr/>
        </p:nvGrpSpPr>
        <p:grpSpPr bwMode="auto">
          <a:xfrm>
            <a:off x="6059488" y="3495675"/>
            <a:ext cx="274637" cy="274638"/>
            <a:chOff x="2000717" y="3151175"/>
            <a:chExt cx="275548" cy="275578"/>
          </a:xfrm>
        </p:grpSpPr>
        <p:sp>
          <p:nvSpPr>
            <p:cNvPr id="29" name="Oval 28"/>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30" name="Oval 29"/>
            <p:cNvSpPr>
              <a:spLocks noChangeArrowheads="1"/>
            </p:cNvSpPr>
            <p:nvPr/>
          </p:nvSpPr>
          <p:spPr bwMode="auto">
            <a:xfrm>
              <a:off x="2085133" y="3235601"/>
              <a:ext cx="95566" cy="95576"/>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35852" name="Group 30"/>
          <p:cNvGrpSpPr>
            <a:grpSpLocks/>
          </p:cNvGrpSpPr>
          <p:nvPr/>
        </p:nvGrpSpPr>
        <p:grpSpPr bwMode="auto">
          <a:xfrm>
            <a:off x="4006850" y="3503613"/>
            <a:ext cx="274638" cy="276225"/>
            <a:chOff x="2000717" y="3151175"/>
            <a:chExt cx="275548" cy="275578"/>
          </a:xfrm>
        </p:grpSpPr>
        <p:sp>
          <p:nvSpPr>
            <p:cNvPr id="32" name="Oval 31"/>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33" name="Oval 32"/>
            <p:cNvSpPr>
              <a:spLocks noChangeArrowheads="1"/>
            </p:cNvSpPr>
            <p:nvPr/>
          </p:nvSpPr>
          <p:spPr bwMode="auto">
            <a:xfrm>
              <a:off x="2085134" y="3235115"/>
              <a:ext cx="95566" cy="95027"/>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35853" name="Group 33"/>
          <p:cNvGrpSpPr>
            <a:grpSpLocks/>
          </p:cNvGrpSpPr>
          <p:nvPr/>
        </p:nvGrpSpPr>
        <p:grpSpPr bwMode="auto">
          <a:xfrm>
            <a:off x="6064250" y="4841875"/>
            <a:ext cx="274638" cy="276225"/>
            <a:chOff x="2000717" y="3151175"/>
            <a:chExt cx="275548" cy="275578"/>
          </a:xfrm>
        </p:grpSpPr>
        <p:sp>
          <p:nvSpPr>
            <p:cNvPr id="35" name="Oval 34"/>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36" name="Oval 35"/>
            <p:cNvSpPr>
              <a:spLocks noChangeArrowheads="1"/>
            </p:cNvSpPr>
            <p:nvPr/>
          </p:nvSpPr>
          <p:spPr bwMode="auto">
            <a:xfrm>
              <a:off x="2085134" y="3235116"/>
              <a:ext cx="95566" cy="95027"/>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35854" name="Group 36"/>
          <p:cNvGrpSpPr>
            <a:grpSpLocks/>
          </p:cNvGrpSpPr>
          <p:nvPr/>
        </p:nvGrpSpPr>
        <p:grpSpPr bwMode="auto">
          <a:xfrm>
            <a:off x="6048375" y="2287588"/>
            <a:ext cx="274638" cy="274637"/>
            <a:chOff x="2000717" y="3151175"/>
            <a:chExt cx="275548" cy="275578"/>
          </a:xfrm>
        </p:grpSpPr>
        <p:sp>
          <p:nvSpPr>
            <p:cNvPr id="38" name="Oval 37"/>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39" name="Oval 38"/>
            <p:cNvSpPr>
              <a:spLocks noChangeArrowheads="1"/>
            </p:cNvSpPr>
            <p:nvPr/>
          </p:nvSpPr>
          <p:spPr bwMode="auto">
            <a:xfrm>
              <a:off x="2085134" y="3235600"/>
              <a:ext cx="95566" cy="95576"/>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sp>
        <p:nvSpPr>
          <p:cNvPr id="35855" name="TextBox 39"/>
          <p:cNvSpPr txBox="1">
            <a:spLocks noChangeArrowheads="1"/>
          </p:cNvSpPr>
          <p:nvPr/>
        </p:nvSpPr>
        <p:spPr bwMode="auto">
          <a:xfrm>
            <a:off x="7532688" y="4694238"/>
            <a:ext cx="36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2000" b="1">
                <a:ea typeface="ＭＳ Ｐゴシック" pitchFamily="-112" charset="-128"/>
              </a:rPr>
              <a:t>B</a:t>
            </a:r>
          </a:p>
        </p:txBody>
      </p:sp>
      <p:sp>
        <p:nvSpPr>
          <p:cNvPr id="41" name="Rectangle 40"/>
          <p:cNvSpPr>
            <a:spLocks noChangeArrowheads="1"/>
          </p:cNvSpPr>
          <p:nvPr/>
        </p:nvSpPr>
        <p:spPr bwMode="auto">
          <a:xfrm>
            <a:off x="1820863" y="2924175"/>
            <a:ext cx="4959350" cy="1628775"/>
          </a:xfrm>
          <a:prstGeom prst="rect">
            <a:avLst/>
          </a:prstGeom>
          <a:noFill/>
          <a:ln w="57150">
            <a:solidFill>
              <a:srgbClr val="000000"/>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35857" name="TextBox 44"/>
          <p:cNvSpPr txBox="1">
            <a:spLocks noChangeArrowheads="1"/>
          </p:cNvSpPr>
          <p:nvPr/>
        </p:nvSpPr>
        <p:spPr bwMode="auto">
          <a:xfrm>
            <a:off x="1401763" y="3535363"/>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1800">
                <a:ea typeface="ＭＳ Ｐゴシック" pitchFamily="-112" charset="-128"/>
              </a:rPr>
              <a:t>L</a:t>
            </a:r>
          </a:p>
        </p:txBody>
      </p:sp>
      <p:cxnSp>
        <p:nvCxnSpPr>
          <p:cNvPr id="45" name="Straight Arrow Connector 44"/>
          <p:cNvCxnSpPr>
            <a:cxnSpLocks noChangeShapeType="1"/>
          </p:cNvCxnSpPr>
          <p:nvPr/>
        </p:nvCxnSpPr>
        <p:spPr bwMode="auto">
          <a:xfrm>
            <a:off x="1809750" y="2767013"/>
            <a:ext cx="5006975" cy="12700"/>
          </a:xfrm>
          <a:prstGeom prst="straightConnector1">
            <a:avLst/>
          </a:prstGeom>
          <a:noFill/>
          <a:ln w="25400">
            <a:solidFill>
              <a:schemeClr val="tx1"/>
            </a:solidFill>
            <a:round/>
            <a:headEnd type="arrow" w="med" len="me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5859" name="TextBox 45"/>
          <p:cNvSpPr txBox="1">
            <a:spLocks noChangeArrowheads="1"/>
          </p:cNvSpPr>
          <p:nvPr/>
        </p:nvSpPr>
        <p:spPr bwMode="auto">
          <a:xfrm>
            <a:off x="3211513" y="2360613"/>
            <a:ext cx="349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1800">
                <a:ea typeface="ＭＳ Ｐゴシック" pitchFamily="-112" charset="-128"/>
              </a:rPr>
              <a:t>w</a:t>
            </a:r>
          </a:p>
        </p:txBody>
      </p:sp>
      <p:cxnSp>
        <p:nvCxnSpPr>
          <p:cNvPr id="48" name="Straight Arrow Connector 47"/>
          <p:cNvCxnSpPr>
            <a:cxnSpLocks noChangeShapeType="1"/>
          </p:cNvCxnSpPr>
          <p:nvPr/>
        </p:nvCxnSpPr>
        <p:spPr bwMode="auto">
          <a:xfrm>
            <a:off x="3702050" y="4360863"/>
            <a:ext cx="3090863" cy="12700"/>
          </a:xfrm>
          <a:prstGeom prst="straightConnector1">
            <a:avLst/>
          </a:prstGeom>
          <a:noFill/>
          <a:ln w="25400">
            <a:solidFill>
              <a:srgbClr val="000000"/>
            </a:solidFill>
            <a:round/>
            <a:headEnd type="arrow" w="med" len="me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5861" name="TextBox 49"/>
          <p:cNvSpPr txBox="1">
            <a:spLocks noChangeArrowheads="1"/>
          </p:cNvSpPr>
          <p:nvPr/>
        </p:nvSpPr>
        <p:spPr bwMode="auto">
          <a:xfrm>
            <a:off x="5019675" y="3941763"/>
            <a:ext cx="298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1800">
                <a:ea typeface="ＭＳ Ｐゴシック" pitchFamily="-112" charset="-128"/>
              </a:rPr>
              <a:t>x</a:t>
            </a:r>
          </a:p>
        </p:txBody>
      </p:sp>
      <p:cxnSp>
        <p:nvCxnSpPr>
          <p:cNvPr id="52" name="Straight Arrow Connector 51"/>
          <p:cNvCxnSpPr>
            <a:cxnSpLocks noChangeShapeType="1"/>
          </p:cNvCxnSpPr>
          <p:nvPr/>
        </p:nvCxnSpPr>
        <p:spPr bwMode="auto">
          <a:xfrm rot="5400000" flipH="1" flipV="1">
            <a:off x="1450182" y="3750468"/>
            <a:ext cx="730250" cy="11113"/>
          </a:xfrm>
          <a:prstGeom prst="straightConnector1">
            <a:avLst/>
          </a:prstGeom>
          <a:noFill/>
          <a:ln w="44450">
            <a:solidFill>
              <a:srgbClr val="000000"/>
            </a:solidFill>
            <a:round/>
            <a:headEnd/>
            <a:tailEnd type="triangle" w="lg" len="lg"/>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3" name="Straight Arrow Connector 52"/>
          <p:cNvCxnSpPr>
            <a:cxnSpLocks noChangeShapeType="1"/>
          </p:cNvCxnSpPr>
          <p:nvPr/>
        </p:nvCxnSpPr>
        <p:spPr bwMode="auto">
          <a:xfrm rot="5400000">
            <a:off x="6324600" y="3606801"/>
            <a:ext cx="911225" cy="0"/>
          </a:xfrm>
          <a:prstGeom prst="straightConnector1">
            <a:avLst/>
          </a:prstGeom>
          <a:noFill/>
          <a:ln w="44450">
            <a:solidFill>
              <a:srgbClr val="000000"/>
            </a:solidFill>
            <a:round/>
            <a:headEnd/>
            <a:tailEnd type="triangle" w="lg" len="lg"/>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6" name="Straight Arrow Connector 55"/>
          <p:cNvCxnSpPr>
            <a:cxnSpLocks noChangeShapeType="1"/>
          </p:cNvCxnSpPr>
          <p:nvPr/>
        </p:nvCxnSpPr>
        <p:spPr bwMode="auto">
          <a:xfrm flipV="1">
            <a:off x="3486150" y="2924175"/>
            <a:ext cx="1174750" cy="11113"/>
          </a:xfrm>
          <a:prstGeom prst="straightConnector1">
            <a:avLst/>
          </a:prstGeom>
          <a:noFill/>
          <a:ln w="44450">
            <a:solidFill>
              <a:srgbClr val="000000"/>
            </a:solidFill>
            <a:round/>
            <a:headEnd/>
            <a:tailEnd type="triangle" w="lg" len="lg"/>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9" name="Straight Arrow Connector 58"/>
          <p:cNvCxnSpPr>
            <a:cxnSpLocks noChangeShapeType="1"/>
          </p:cNvCxnSpPr>
          <p:nvPr/>
        </p:nvCxnSpPr>
        <p:spPr bwMode="auto">
          <a:xfrm rot="10800000">
            <a:off x="3198813" y="4552950"/>
            <a:ext cx="1557337" cy="12700"/>
          </a:xfrm>
          <a:prstGeom prst="straightConnector1">
            <a:avLst/>
          </a:prstGeom>
          <a:noFill/>
          <a:ln w="44450">
            <a:solidFill>
              <a:srgbClr val="000000"/>
            </a:solidFill>
            <a:round/>
            <a:headEnd/>
            <a:tailEnd type="triangle" w="lg" len="lg"/>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5866" name="TextBox 43"/>
          <p:cNvSpPr txBox="1">
            <a:spLocks noChangeArrowheads="1"/>
          </p:cNvSpPr>
          <p:nvPr/>
        </p:nvSpPr>
        <p:spPr bwMode="auto">
          <a:xfrm>
            <a:off x="276225" y="0"/>
            <a:ext cx="501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1800">
                <a:ea typeface="ＭＳ Ｐゴシック" pitchFamily="-112" charset="-128"/>
              </a:rPr>
              <a:t>7.8</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026"/>
          <p:cNvSpPr>
            <a:spLocks noGrp="1"/>
          </p:cNvSpPr>
          <p:nvPr>
            <p:ph type="title" idx="4294967295"/>
          </p:nvPr>
        </p:nvSpPr>
        <p:spPr>
          <a:xfrm>
            <a:off x="0" y="466725"/>
            <a:ext cx="9144000" cy="1876425"/>
          </a:xfrm>
        </p:spPr>
        <p:txBody>
          <a:bodyPr/>
          <a:lstStyle/>
          <a:p>
            <a:pPr algn="l"/>
            <a:r>
              <a:rPr lang="en-US" sz="2400" smtClean="0">
                <a:latin typeface="Arial" charset="0"/>
                <a:cs typeface="Arial" charset="0"/>
              </a:rPr>
              <a:t>One end of stationary rectangular metal loop is in a region of uniform magnetic field </a:t>
            </a:r>
            <a:r>
              <a:rPr lang="en-US" sz="2400" b="1" smtClean="0">
                <a:latin typeface="Arial" charset="0"/>
                <a:cs typeface="Arial" charset="0"/>
              </a:rPr>
              <a:t>B</a:t>
            </a:r>
            <a:r>
              <a:rPr lang="en-US" sz="2400" smtClean="0">
                <a:latin typeface="Arial" charset="0"/>
                <a:cs typeface="Arial" charset="0"/>
              </a:rPr>
              <a:t>, which has magnitude B </a:t>
            </a:r>
            <a:r>
              <a:rPr lang="en-US" sz="2400" i="1" smtClean="0">
                <a:solidFill>
                  <a:srgbClr val="FF0000"/>
                </a:solidFill>
                <a:latin typeface="Arial" charset="0"/>
                <a:cs typeface="Arial" charset="0"/>
              </a:rPr>
              <a:t>decreasing</a:t>
            </a:r>
            <a:r>
              <a:rPr lang="en-US" sz="2400" smtClean="0">
                <a:solidFill>
                  <a:srgbClr val="FF0000"/>
                </a:solidFill>
                <a:latin typeface="Arial" charset="0"/>
                <a:cs typeface="Arial" charset="0"/>
              </a:rPr>
              <a:t> </a:t>
            </a:r>
            <a:r>
              <a:rPr lang="en-US" sz="2400" smtClean="0">
                <a:latin typeface="Arial" charset="0"/>
                <a:cs typeface="Arial" charset="0"/>
              </a:rPr>
              <a:t>with time as B=B</a:t>
            </a:r>
            <a:r>
              <a:rPr lang="en-US" sz="2400" baseline="-25000" smtClean="0">
                <a:latin typeface="Arial" charset="0"/>
                <a:cs typeface="Arial" charset="0"/>
              </a:rPr>
              <a:t>0</a:t>
            </a:r>
            <a:r>
              <a:rPr lang="en-US" sz="2400" smtClean="0">
                <a:latin typeface="Arial" charset="0"/>
                <a:cs typeface="Arial" charset="0"/>
              </a:rPr>
              <a:t>-kt. What is the direction of the field </a:t>
            </a:r>
            <a:r>
              <a:rPr lang="en-US" sz="2400" b="1" smtClean="0">
                <a:latin typeface="Arial" charset="0"/>
                <a:cs typeface="Arial" charset="0"/>
              </a:rPr>
              <a:t>B</a:t>
            </a:r>
            <a:r>
              <a:rPr lang="en-US" sz="2400" b="1" baseline="-25000" smtClean="0">
                <a:latin typeface="Arial" charset="0"/>
                <a:cs typeface="Arial" charset="0"/>
              </a:rPr>
              <a:t>ind</a:t>
            </a:r>
            <a:r>
              <a:rPr lang="en-US" sz="2400" b="1" smtClean="0">
                <a:latin typeface="Arial" charset="0"/>
                <a:cs typeface="Arial" charset="0"/>
              </a:rPr>
              <a:t> </a:t>
            </a:r>
            <a:r>
              <a:rPr lang="en-US" sz="2400" smtClean="0">
                <a:latin typeface="Arial" charset="0"/>
                <a:cs typeface="Arial" charset="0"/>
              </a:rPr>
              <a:t>created by the induced current in the loop, in the plane region inside the loop?</a:t>
            </a:r>
          </a:p>
        </p:txBody>
      </p:sp>
      <p:sp>
        <p:nvSpPr>
          <p:cNvPr id="37891" name="TextBox 3"/>
          <p:cNvSpPr txBox="1">
            <a:spLocks noChangeArrowheads="1"/>
          </p:cNvSpPr>
          <p:nvPr/>
        </p:nvSpPr>
        <p:spPr bwMode="auto">
          <a:xfrm>
            <a:off x="222250" y="4706938"/>
            <a:ext cx="6284913"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buFontTx/>
              <a:buAutoNum type="alphaUcPeriod"/>
            </a:pPr>
            <a:r>
              <a:rPr lang="en-US">
                <a:ea typeface="ＭＳ Ｐゴシック" pitchFamily="-112" charset="-128"/>
              </a:rPr>
              <a:t>Into the screen</a:t>
            </a:r>
          </a:p>
          <a:p>
            <a:pPr eaLnBrk="1" hangingPunct="1">
              <a:buFontTx/>
              <a:buAutoNum type="alphaUcPeriod"/>
            </a:pPr>
            <a:r>
              <a:rPr lang="en-US">
                <a:ea typeface="ＭＳ Ｐゴシック" pitchFamily="-112" charset="-128"/>
              </a:rPr>
              <a:t>Out of the screen</a:t>
            </a:r>
          </a:p>
          <a:p>
            <a:pPr eaLnBrk="1" hangingPunct="1">
              <a:buFontTx/>
              <a:buAutoNum type="alphaUcPeriod"/>
            </a:pPr>
            <a:r>
              <a:rPr lang="en-US">
                <a:ea typeface="ＭＳ Ｐゴシック" pitchFamily="-112" charset="-128"/>
              </a:rPr>
              <a:t>To the left</a:t>
            </a:r>
            <a:endParaRPr lang="en-US" baseline="-25000">
              <a:ea typeface="ＭＳ Ｐゴシック" pitchFamily="-112" charset="-128"/>
            </a:endParaRPr>
          </a:p>
          <a:p>
            <a:pPr eaLnBrk="1" hangingPunct="1">
              <a:buFontTx/>
              <a:buAutoNum type="alphaUcPeriod"/>
            </a:pPr>
            <a:r>
              <a:rPr lang="en-US">
                <a:ea typeface="ＭＳ Ｐゴシック" pitchFamily="-112" charset="-128"/>
              </a:rPr>
              <a:t>To the right</a:t>
            </a:r>
            <a:endParaRPr lang="en-US" baseline="-25000">
              <a:ea typeface="ＭＳ Ｐゴシック" pitchFamily="-112" charset="-128"/>
            </a:endParaRPr>
          </a:p>
          <a:p>
            <a:pPr eaLnBrk="1" hangingPunct="1">
              <a:buFontTx/>
              <a:buAutoNum type="alphaUcPeriod"/>
            </a:pPr>
            <a:r>
              <a:rPr lang="en-US">
                <a:ea typeface="ＭＳ Ｐゴシック" pitchFamily="-112" charset="-128"/>
              </a:rPr>
              <a:t>Not enough information</a:t>
            </a:r>
          </a:p>
        </p:txBody>
      </p:sp>
      <p:sp>
        <p:nvSpPr>
          <p:cNvPr id="10" name="Rectangle 9"/>
          <p:cNvSpPr/>
          <p:nvPr/>
        </p:nvSpPr>
        <p:spPr>
          <a:xfrm>
            <a:off x="3702050" y="2132013"/>
            <a:ext cx="5175250" cy="3271837"/>
          </a:xfrm>
          <a:prstGeom prst="rect">
            <a:avLst/>
          </a:prstGeom>
          <a:solidFill>
            <a:schemeClr val="accent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endParaRPr lang="en-US">
              <a:solidFill>
                <a:srgbClr val="FFFFFF"/>
              </a:solidFill>
              <a:cs typeface="Arial" charset="0"/>
            </a:endParaRPr>
          </a:p>
        </p:txBody>
      </p:sp>
      <p:sp>
        <p:nvSpPr>
          <p:cNvPr id="37893" name="TextBox 10"/>
          <p:cNvSpPr txBox="1">
            <a:spLocks noChangeArrowheads="1"/>
          </p:cNvSpPr>
          <p:nvPr/>
        </p:nvSpPr>
        <p:spPr bwMode="auto">
          <a:xfrm>
            <a:off x="4432300" y="2289175"/>
            <a:ext cx="36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2000" b="1">
                <a:ea typeface="ＭＳ Ｐゴシック" pitchFamily="-112" charset="-128"/>
              </a:rPr>
              <a:t>B</a:t>
            </a:r>
          </a:p>
        </p:txBody>
      </p:sp>
      <p:grpSp>
        <p:nvGrpSpPr>
          <p:cNvPr id="37894" name="Group 14"/>
          <p:cNvGrpSpPr>
            <a:grpSpLocks/>
          </p:cNvGrpSpPr>
          <p:nvPr/>
        </p:nvGrpSpPr>
        <p:grpSpPr bwMode="auto">
          <a:xfrm>
            <a:off x="8062913" y="4840288"/>
            <a:ext cx="274637" cy="276225"/>
            <a:chOff x="2000717" y="3151175"/>
            <a:chExt cx="275548" cy="275578"/>
          </a:xfrm>
        </p:grpSpPr>
        <p:sp>
          <p:nvSpPr>
            <p:cNvPr id="13" name="Oval 12"/>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14" name="Oval 13"/>
            <p:cNvSpPr>
              <a:spLocks noChangeArrowheads="1"/>
            </p:cNvSpPr>
            <p:nvPr/>
          </p:nvSpPr>
          <p:spPr bwMode="auto">
            <a:xfrm>
              <a:off x="2085133" y="3235115"/>
              <a:ext cx="95566" cy="95027"/>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37895" name="Group 15"/>
          <p:cNvGrpSpPr>
            <a:grpSpLocks/>
          </p:cNvGrpSpPr>
          <p:nvPr/>
        </p:nvGrpSpPr>
        <p:grpSpPr bwMode="auto">
          <a:xfrm>
            <a:off x="8059738" y="2392363"/>
            <a:ext cx="274637" cy="276225"/>
            <a:chOff x="2000717" y="3151175"/>
            <a:chExt cx="275548" cy="275578"/>
          </a:xfrm>
        </p:grpSpPr>
        <p:sp>
          <p:nvSpPr>
            <p:cNvPr id="17" name="Oval 16"/>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18" name="Oval 17"/>
            <p:cNvSpPr>
              <a:spLocks noChangeArrowheads="1"/>
            </p:cNvSpPr>
            <p:nvPr/>
          </p:nvSpPr>
          <p:spPr bwMode="auto">
            <a:xfrm>
              <a:off x="2085133" y="3235115"/>
              <a:ext cx="95566" cy="95027"/>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37896" name="Group 18"/>
          <p:cNvGrpSpPr>
            <a:grpSpLocks/>
          </p:cNvGrpSpPr>
          <p:nvPr/>
        </p:nvGrpSpPr>
        <p:grpSpPr bwMode="auto">
          <a:xfrm>
            <a:off x="4054475" y="2293938"/>
            <a:ext cx="276225" cy="274637"/>
            <a:chOff x="2000717" y="3151175"/>
            <a:chExt cx="275548" cy="275578"/>
          </a:xfrm>
        </p:grpSpPr>
        <p:sp>
          <p:nvSpPr>
            <p:cNvPr id="20" name="Oval 19"/>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21" name="Oval 20"/>
            <p:cNvSpPr>
              <a:spLocks noChangeArrowheads="1"/>
            </p:cNvSpPr>
            <p:nvPr/>
          </p:nvSpPr>
          <p:spPr bwMode="auto">
            <a:xfrm>
              <a:off x="2084649" y="3235600"/>
              <a:ext cx="95017" cy="95576"/>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37897" name="Group 21"/>
          <p:cNvGrpSpPr>
            <a:grpSpLocks/>
          </p:cNvGrpSpPr>
          <p:nvPr/>
        </p:nvGrpSpPr>
        <p:grpSpPr bwMode="auto">
          <a:xfrm>
            <a:off x="4051300" y="4841875"/>
            <a:ext cx="276225" cy="276225"/>
            <a:chOff x="2000717" y="3151175"/>
            <a:chExt cx="275548" cy="275578"/>
          </a:xfrm>
        </p:grpSpPr>
        <p:sp>
          <p:nvSpPr>
            <p:cNvPr id="23" name="Oval 22"/>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24" name="Oval 23"/>
            <p:cNvSpPr>
              <a:spLocks noChangeArrowheads="1"/>
            </p:cNvSpPr>
            <p:nvPr/>
          </p:nvSpPr>
          <p:spPr bwMode="auto">
            <a:xfrm>
              <a:off x="2084649" y="3235116"/>
              <a:ext cx="95017" cy="95027"/>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37898" name="Group 24"/>
          <p:cNvGrpSpPr>
            <a:grpSpLocks/>
          </p:cNvGrpSpPr>
          <p:nvPr/>
        </p:nvGrpSpPr>
        <p:grpSpPr bwMode="auto">
          <a:xfrm>
            <a:off x="8062913" y="3498850"/>
            <a:ext cx="274637" cy="274638"/>
            <a:chOff x="2000717" y="3151175"/>
            <a:chExt cx="275548" cy="275578"/>
          </a:xfrm>
        </p:grpSpPr>
        <p:sp>
          <p:nvSpPr>
            <p:cNvPr id="26" name="Oval 25"/>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27" name="Oval 26"/>
            <p:cNvSpPr>
              <a:spLocks noChangeArrowheads="1"/>
            </p:cNvSpPr>
            <p:nvPr/>
          </p:nvSpPr>
          <p:spPr bwMode="auto">
            <a:xfrm>
              <a:off x="2085133" y="3235601"/>
              <a:ext cx="95566" cy="95576"/>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37899" name="Group 27"/>
          <p:cNvGrpSpPr>
            <a:grpSpLocks/>
          </p:cNvGrpSpPr>
          <p:nvPr/>
        </p:nvGrpSpPr>
        <p:grpSpPr bwMode="auto">
          <a:xfrm>
            <a:off x="6059488" y="3495675"/>
            <a:ext cx="274637" cy="274638"/>
            <a:chOff x="2000717" y="3151175"/>
            <a:chExt cx="275548" cy="275578"/>
          </a:xfrm>
        </p:grpSpPr>
        <p:sp>
          <p:nvSpPr>
            <p:cNvPr id="29" name="Oval 28"/>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30" name="Oval 29"/>
            <p:cNvSpPr>
              <a:spLocks noChangeArrowheads="1"/>
            </p:cNvSpPr>
            <p:nvPr/>
          </p:nvSpPr>
          <p:spPr bwMode="auto">
            <a:xfrm>
              <a:off x="2085133" y="3235601"/>
              <a:ext cx="95566" cy="95576"/>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37900" name="Group 30"/>
          <p:cNvGrpSpPr>
            <a:grpSpLocks/>
          </p:cNvGrpSpPr>
          <p:nvPr/>
        </p:nvGrpSpPr>
        <p:grpSpPr bwMode="auto">
          <a:xfrm>
            <a:off x="4006850" y="3503613"/>
            <a:ext cx="274638" cy="276225"/>
            <a:chOff x="2000717" y="3151175"/>
            <a:chExt cx="275548" cy="275578"/>
          </a:xfrm>
        </p:grpSpPr>
        <p:sp>
          <p:nvSpPr>
            <p:cNvPr id="32" name="Oval 31"/>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33" name="Oval 32"/>
            <p:cNvSpPr>
              <a:spLocks noChangeArrowheads="1"/>
            </p:cNvSpPr>
            <p:nvPr/>
          </p:nvSpPr>
          <p:spPr bwMode="auto">
            <a:xfrm>
              <a:off x="2085134" y="3235115"/>
              <a:ext cx="95566" cy="95027"/>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37901" name="Group 33"/>
          <p:cNvGrpSpPr>
            <a:grpSpLocks/>
          </p:cNvGrpSpPr>
          <p:nvPr/>
        </p:nvGrpSpPr>
        <p:grpSpPr bwMode="auto">
          <a:xfrm>
            <a:off x="6064250" y="4841875"/>
            <a:ext cx="274638" cy="276225"/>
            <a:chOff x="2000717" y="3151175"/>
            <a:chExt cx="275548" cy="275578"/>
          </a:xfrm>
        </p:grpSpPr>
        <p:sp>
          <p:nvSpPr>
            <p:cNvPr id="35" name="Oval 34"/>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36" name="Oval 35"/>
            <p:cNvSpPr>
              <a:spLocks noChangeArrowheads="1"/>
            </p:cNvSpPr>
            <p:nvPr/>
          </p:nvSpPr>
          <p:spPr bwMode="auto">
            <a:xfrm>
              <a:off x="2085134" y="3235116"/>
              <a:ext cx="95566" cy="95027"/>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37902" name="Group 36"/>
          <p:cNvGrpSpPr>
            <a:grpSpLocks/>
          </p:cNvGrpSpPr>
          <p:nvPr/>
        </p:nvGrpSpPr>
        <p:grpSpPr bwMode="auto">
          <a:xfrm>
            <a:off x="6048375" y="2287588"/>
            <a:ext cx="274638" cy="274637"/>
            <a:chOff x="2000717" y="3151175"/>
            <a:chExt cx="275548" cy="275578"/>
          </a:xfrm>
        </p:grpSpPr>
        <p:sp>
          <p:nvSpPr>
            <p:cNvPr id="38" name="Oval 37"/>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39" name="Oval 38"/>
            <p:cNvSpPr>
              <a:spLocks noChangeArrowheads="1"/>
            </p:cNvSpPr>
            <p:nvPr/>
          </p:nvSpPr>
          <p:spPr bwMode="auto">
            <a:xfrm>
              <a:off x="2085134" y="3235600"/>
              <a:ext cx="95566" cy="95576"/>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sp>
        <p:nvSpPr>
          <p:cNvPr id="37903" name="TextBox 39"/>
          <p:cNvSpPr txBox="1">
            <a:spLocks noChangeArrowheads="1"/>
          </p:cNvSpPr>
          <p:nvPr/>
        </p:nvSpPr>
        <p:spPr bwMode="auto">
          <a:xfrm>
            <a:off x="7532688" y="4694238"/>
            <a:ext cx="36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2000" b="1">
                <a:ea typeface="ＭＳ Ｐゴシック" pitchFamily="-112" charset="-128"/>
              </a:rPr>
              <a:t>B</a:t>
            </a:r>
          </a:p>
        </p:txBody>
      </p:sp>
      <p:sp>
        <p:nvSpPr>
          <p:cNvPr id="41" name="Rectangle 40"/>
          <p:cNvSpPr>
            <a:spLocks noChangeArrowheads="1"/>
          </p:cNvSpPr>
          <p:nvPr/>
        </p:nvSpPr>
        <p:spPr bwMode="auto">
          <a:xfrm>
            <a:off x="1820863" y="2924175"/>
            <a:ext cx="4959350" cy="1628775"/>
          </a:xfrm>
          <a:prstGeom prst="rect">
            <a:avLst/>
          </a:prstGeom>
          <a:noFill/>
          <a:ln w="57150">
            <a:solidFill>
              <a:srgbClr val="000000"/>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37905" name="TextBox 44"/>
          <p:cNvSpPr txBox="1">
            <a:spLocks noChangeArrowheads="1"/>
          </p:cNvSpPr>
          <p:nvPr/>
        </p:nvSpPr>
        <p:spPr bwMode="auto">
          <a:xfrm>
            <a:off x="1401763" y="3535363"/>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1800">
                <a:ea typeface="ＭＳ Ｐゴシック" pitchFamily="-112" charset="-128"/>
              </a:rPr>
              <a:t>L</a:t>
            </a:r>
          </a:p>
        </p:txBody>
      </p:sp>
      <p:cxnSp>
        <p:nvCxnSpPr>
          <p:cNvPr id="45" name="Straight Arrow Connector 44"/>
          <p:cNvCxnSpPr>
            <a:cxnSpLocks noChangeShapeType="1"/>
          </p:cNvCxnSpPr>
          <p:nvPr/>
        </p:nvCxnSpPr>
        <p:spPr bwMode="auto">
          <a:xfrm>
            <a:off x="1809750" y="2767013"/>
            <a:ext cx="5006975" cy="12700"/>
          </a:xfrm>
          <a:prstGeom prst="straightConnector1">
            <a:avLst/>
          </a:prstGeom>
          <a:noFill/>
          <a:ln w="25400">
            <a:solidFill>
              <a:schemeClr val="tx1"/>
            </a:solidFill>
            <a:round/>
            <a:headEnd type="arrow" w="med" len="me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7907" name="TextBox 45"/>
          <p:cNvSpPr txBox="1">
            <a:spLocks noChangeArrowheads="1"/>
          </p:cNvSpPr>
          <p:nvPr/>
        </p:nvSpPr>
        <p:spPr bwMode="auto">
          <a:xfrm>
            <a:off x="3211513" y="2360613"/>
            <a:ext cx="349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1800">
                <a:ea typeface="ＭＳ Ｐゴシック" pitchFamily="-112" charset="-128"/>
              </a:rPr>
              <a:t>w</a:t>
            </a:r>
          </a:p>
        </p:txBody>
      </p:sp>
      <p:cxnSp>
        <p:nvCxnSpPr>
          <p:cNvPr id="48" name="Straight Arrow Connector 47"/>
          <p:cNvCxnSpPr>
            <a:cxnSpLocks noChangeShapeType="1"/>
          </p:cNvCxnSpPr>
          <p:nvPr/>
        </p:nvCxnSpPr>
        <p:spPr bwMode="auto">
          <a:xfrm>
            <a:off x="3702050" y="4360863"/>
            <a:ext cx="3090863" cy="12700"/>
          </a:xfrm>
          <a:prstGeom prst="straightConnector1">
            <a:avLst/>
          </a:prstGeom>
          <a:noFill/>
          <a:ln w="25400">
            <a:solidFill>
              <a:srgbClr val="000000"/>
            </a:solidFill>
            <a:round/>
            <a:headEnd type="arrow" w="med" len="me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7909" name="TextBox 49"/>
          <p:cNvSpPr txBox="1">
            <a:spLocks noChangeArrowheads="1"/>
          </p:cNvSpPr>
          <p:nvPr/>
        </p:nvSpPr>
        <p:spPr bwMode="auto">
          <a:xfrm>
            <a:off x="5019675" y="3941763"/>
            <a:ext cx="298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1800">
                <a:ea typeface="ＭＳ Ｐゴシック" pitchFamily="-112" charset="-128"/>
              </a:rPr>
              <a:t>x</a:t>
            </a:r>
          </a:p>
        </p:txBody>
      </p:sp>
      <p:cxnSp>
        <p:nvCxnSpPr>
          <p:cNvPr id="52" name="Straight Arrow Connector 51"/>
          <p:cNvCxnSpPr>
            <a:cxnSpLocks noChangeShapeType="1"/>
          </p:cNvCxnSpPr>
          <p:nvPr/>
        </p:nvCxnSpPr>
        <p:spPr bwMode="auto">
          <a:xfrm rot="5400000" flipH="1" flipV="1">
            <a:off x="1450182" y="3750468"/>
            <a:ext cx="730250" cy="11113"/>
          </a:xfrm>
          <a:prstGeom prst="straightConnector1">
            <a:avLst/>
          </a:prstGeom>
          <a:noFill/>
          <a:ln w="44450">
            <a:solidFill>
              <a:srgbClr val="000000"/>
            </a:solidFill>
            <a:round/>
            <a:headEnd/>
            <a:tailEnd type="triangle" w="lg" len="lg"/>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3" name="Straight Arrow Connector 52"/>
          <p:cNvCxnSpPr>
            <a:cxnSpLocks noChangeShapeType="1"/>
          </p:cNvCxnSpPr>
          <p:nvPr/>
        </p:nvCxnSpPr>
        <p:spPr bwMode="auto">
          <a:xfrm rot="5400000">
            <a:off x="6324600" y="3606801"/>
            <a:ext cx="911225" cy="0"/>
          </a:xfrm>
          <a:prstGeom prst="straightConnector1">
            <a:avLst/>
          </a:prstGeom>
          <a:noFill/>
          <a:ln w="44450">
            <a:solidFill>
              <a:srgbClr val="000000"/>
            </a:solidFill>
            <a:round/>
            <a:headEnd/>
            <a:tailEnd type="triangle" w="lg" len="lg"/>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6" name="Straight Arrow Connector 55"/>
          <p:cNvCxnSpPr>
            <a:cxnSpLocks noChangeShapeType="1"/>
          </p:cNvCxnSpPr>
          <p:nvPr/>
        </p:nvCxnSpPr>
        <p:spPr bwMode="auto">
          <a:xfrm flipV="1">
            <a:off x="3486150" y="2924175"/>
            <a:ext cx="1174750" cy="11113"/>
          </a:xfrm>
          <a:prstGeom prst="straightConnector1">
            <a:avLst/>
          </a:prstGeom>
          <a:noFill/>
          <a:ln w="44450">
            <a:solidFill>
              <a:srgbClr val="000000"/>
            </a:solidFill>
            <a:round/>
            <a:headEnd/>
            <a:tailEnd type="triangle" w="lg" len="lg"/>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9" name="Straight Arrow Connector 58"/>
          <p:cNvCxnSpPr>
            <a:cxnSpLocks noChangeShapeType="1"/>
          </p:cNvCxnSpPr>
          <p:nvPr/>
        </p:nvCxnSpPr>
        <p:spPr bwMode="auto">
          <a:xfrm rot="10800000">
            <a:off x="3198813" y="4552950"/>
            <a:ext cx="1557337" cy="12700"/>
          </a:xfrm>
          <a:prstGeom prst="straightConnector1">
            <a:avLst/>
          </a:prstGeom>
          <a:noFill/>
          <a:ln w="44450">
            <a:solidFill>
              <a:srgbClr val="000000"/>
            </a:solidFill>
            <a:round/>
            <a:headEnd/>
            <a:tailEnd type="triangle" w="lg" len="lg"/>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7914" name="TextBox 43"/>
          <p:cNvSpPr txBox="1">
            <a:spLocks noChangeArrowheads="1"/>
          </p:cNvSpPr>
          <p:nvPr/>
        </p:nvSpPr>
        <p:spPr bwMode="auto">
          <a:xfrm>
            <a:off x="239713" y="0"/>
            <a:ext cx="501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1800">
                <a:ea typeface="ＭＳ Ｐゴシック" pitchFamily="-112" charset="-128"/>
              </a:rPr>
              <a:t>7.9</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Oval 43"/>
          <p:cNvSpPr/>
          <p:nvPr/>
        </p:nvSpPr>
        <p:spPr>
          <a:xfrm>
            <a:off x="3821113" y="3079750"/>
            <a:ext cx="2732087" cy="2755900"/>
          </a:xfrm>
          <a:prstGeom prst="ellipse">
            <a:avLst/>
          </a:prstGeom>
          <a:solidFill>
            <a:schemeClr val="accent2">
              <a:lumMod val="20000"/>
              <a:lumOff val="80000"/>
            </a:schemeClr>
          </a:solidFill>
          <a:ln w="5715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endParaRPr lang="en-US">
              <a:solidFill>
                <a:srgbClr val="FFFFFF"/>
              </a:solidFill>
              <a:cs typeface="Arial" charset="0"/>
            </a:endParaRPr>
          </a:p>
        </p:txBody>
      </p:sp>
      <p:sp>
        <p:nvSpPr>
          <p:cNvPr id="39939" name="Rectangle 1026"/>
          <p:cNvSpPr>
            <a:spLocks noGrp="1"/>
          </p:cNvSpPr>
          <p:nvPr>
            <p:ph type="title" idx="4294967295"/>
          </p:nvPr>
        </p:nvSpPr>
        <p:spPr>
          <a:xfrm>
            <a:off x="0" y="574675"/>
            <a:ext cx="9144000" cy="2347913"/>
          </a:xfrm>
        </p:spPr>
        <p:txBody>
          <a:bodyPr/>
          <a:lstStyle/>
          <a:p>
            <a:pPr algn="l"/>
            <a:r>
              <a:rPr lang="en-US" sz="2400" smtClean="0">
                <a:latin typeface="Arial" charset="0"/>
                <a:cs typeface="Arial" charset="0"/>
              </a:rPr>
              <a:t>The current in an infinite solenoid with uniform magnetic field </a:t>
            </a:r>
            <a:r>
              <a:rPr lang="en-US" sz="2400" b="1" smtClean="0">
                <a:latin typeface="Arial" charset="0"/>
                <a:cs typeface="Arial" charset="0"/>
              </a:rPr>
              <a:t>B</a:t>
            </a:r>
            <a:r>
              <a:rPr lang="en-US" sz="2400" smtClean="0">
                <a:latin typeface="Arial" charset="0"/>
                <a:cs typeface="Arial" charset="0"/>
              </a:rPr>
              <a:t> inside is increasing so that the magnitude B in increasing with time as B=B</a:t>
            </a:r>
            <a:r>
              <a:rPr lang="en-US" sz="2400" baseline="-25000" smtClean="0">
                <a:latin typeface="Arial" charset="0"/>
                <a:cs typeface="Arial" charset="0"/>
              </a:rPr>
              <a:t>0</a:t>
            </a:r>
            <a:r>
              <a:rPr lang="en-US" sz="2400" smtClean="0">
                <a:latin typeface="Arial" charset="0"/>
                <a:cs typeface="Arial" charset="0"/>
              </a:rPr>
              <a:t>+kt. A small circular loop of radius r is placed coaxially inside the solenoid as shown.  Without calculating anything,</a:t>
            </a:r>
            <a:br>
              <a:rPr lang="en-US" sz="2400" smtClean="0">
                <a:latin typeface="Arial" charset="0"/>
                <a:cs typeface="Arial" charset="0"/>
              </a:rPr>
            </a:br>
            <a:r>
              <a:rPr lang="en-US" sz="2400" smtClean="0">
                <a:latin typeface="Arial" charset="0"/>
                <a:cs typeface="Arial" charset="0"/>
              </a:rPr>
              <a:t>determine the direction of the field </a:t>
            </a:r>
            <a:r>
              <a:rPr lang="en-US" sz="2400" b="1" smtClean="0">
                <a:latin typeface="Arial" charset="0"/>
                <a:cs typeface="Arial" charset="0"/>
              </a:rPr>
              <a:t>B</a:t>
            </a:r>
            <a:r>
              <a:rPr lang="en-US" sz="2400" b="1" baseline="-25000" smtClean="0">
                <a:latin typeface="Arial" charset="0"/>
                <a:cs typeface="Arial" charset="0"/>
              </a:rPr>
              <a:t>ind</a:t>
            </a:r>
            <a:r>
              <a:rPr lang="en-US" sz="2400" b="1" smtClean="0">
                <a:latin typeface="Arial" charset="0"/>
                <a:cs typeface="Arial" charset="0"/>
              </a:rPr>
              <a:t> </a:t>
            </a:r>
            <a:r>
              <a:rPr lang="en-US" sz="2400" smtClean="0">
                <a:latin typeface="Arial" charset="0"/>
                <a:cs typeface="Arial" charset="0"/>
              </a:rPr>
              <a:t>created by the induced current in the loop, in the plane region inside the loop?</a:t>
            </a:r>
          </a:p>
        </p:txBody>
      </p:sp>
      <p:sp>
        <p:nvSpPr>
          <p:cNvPr id="39940" name="TextBox 3"/>
          <p:cNvSpPr txBox="1">
            <a:spLocks noChangeArrowheads="1"/>
          </p:cNvSpPr>
          <p:nvPr/>
        </p:nvSpPr>
        <p:spPr bwMode="auto">
          <a:xfrm>
            <a:off x="222250" y="4706938"/>
            <a:ext cx="6284913"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buFontTx/>
              <a:buAutoNum type="alphaUcPeriod"/>
            </a:pPr>
            <a:r>
              <a:rPr lang="en-US">
                <a:ea typeface="ＭＳ Ｐゴシック" pitchFamily="-112" charset="-128"/>
              </a:rPr>
              <a:t>Into the screen</a:t>
            </a:r>
          </a:p>
          <a:p>
            <a:pPr eaLnBrk="1" hangingPunct="1">
              <a:buFontTx/>
              <a:buAutoNum type="alphaUcPeriod"/>
            </a:pPr>
            <a:r>
              <a:rPr lang="en-US">
                <a:ea typeface="ＭＳ Ｐゴシック" pitchFamily="-112" charset="-128"/>
              </a:rPr>
              <a:t>Out of the screen</a:t>
            </a:r>
          </a:p>
          <a:p>
            <a:pPr eaLnBrk="1" hangingPunct="1">
              <a:buFontTx/>
              <a:buAutoNum type="alphaUcPeriod"/>
            </a:pPr>
            <a:r>
              <a:rPr lang="en-US">
                <a:ea typeface="ＭＳ Ｐゴシック" pitchFamily="-112" charset="-128"/>
              </a:rPr>
              <a:t>CW</a:t>
            </a:r>
            <a:endParaRPr lang="en-US" baseline="-25000">
              <a:ea typeface="ＭＳ Ｐゴシック" pitchFamily="-112" charset="-128"/>
            </a:endParaRPr>
          </a:p>
          <a:p>
            <a:pPr eaLnBrk="1" hangingPunct="1">
              <a:buFontTx/>
              <a:buAutoNum type="alphaUcPeriod"/>
            </a:pPr>
            <a:r>
              <a:rPr lang="en-US">
                <a:ea typeface="ＭＳ Ｐゴシック" pitchFamily="-112" charset="-128"/>
              </a:rPr>
              <a:t>CCW</a:t>
            </a:r>
            <a:endParaRPr lang="en-US" baseline="-25000">
              <a:ea typeface="ＭＳ Ｐゴシック" pitchFamily="-112" charset="-128"/>
            </a:endParaRPr>
          </a:p>
          <a:p>
            <a:pPr eaLnBrk="1" hangingPunct="1">
              <a:buFontTx/>
              <a:buAutoNum type="alphaUcPeriod"/>
            </a:pPr>
            <a:r>
              <a:rPr lang="en-US">
                <a:ea typeface="ＭＳ Ｐゴシック" pitchFamily="-112" charset="-128"/>
              </a:rPr>
              <a:t>Not enough information</a:t>
            </a:r>
          </a:p>
        </p:txBody>
      </p:sp>
      <p:sp>
        <p:nvSpPr>
          <p:cNvPr id="39941" name="TextBox 10"/>
          <p:cNvSpPr txBox="1">
            <a:spLocks noChangeArrowheads="1"/>
          </p:cNvSpPr>
          <p:nvPr/>
        </p:nvSpPr>
        <p:spPr bwMode="auto">
          <a:xfrm>
            <a:off x="5272088" y="3295650"/>
            <a:ext cx="36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2000" b="1">
                <a:ea typeface="ＭＳ Ｐゴシック" pitchFamily="-112" charset="-128"/>
              </a:rPr>
              <a:t>B</a:t>
            </a:r>
          </a:p>
        </p:txBody>
      </p:sp>
      <p:grpSp>
        <p:nvGrpSpPr>
          <p:cNvPr id="39942" name="Group 18"/>
          <p:cNvGrpSpPr>
            <a:grpSpLocks/>
          </p:cNvGrpSpPr>
          <p:nvPr/>
        </p:nvGrpSpPr>
        <p:grpSpPr bwMode="auto">
          <a:xfrm>
            <a:off x="4940300" y="3324225"/>
            <a:ext cx="276225" cy="274638"/>
            <a:chOff x="2000717" y="3151175"/>
            <a:chExt cx="275548" cy="275578"/>
          </a:xfrm>
        </p:grpSpPr>
        <p:sp>
          <p:nvSpPr>
            <p:cNvPr id="20" name="Oval 19"/>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21" name="Oval 20"/>
            <p:cNvSpPr>
              <a:spLocks noChangeArrowheads="1"/>
            </p:cNvSpPr>
            <p:nvPr/>
          </p:nvSpPr>
          <p:spPr bwMode="auto">
            <a:xfrm>
              <a:off x="2084649" y="3235601"/>
              <a:ext cx="95017" cy="95576"/>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39943" name="Group 56"/>
          <p:cNvGrpSpPr>
            <a:grpSpLocks/>
          </p:cNvGrpSpPr>
          <p:nvPr/>
        </p:nvGrpSpPr>
        <p:grpSpPr bwMode="auto">
          <a:xfrm>
            <a:off x="4672013" y="3954463"/>
            <a:ext cx="1042987" cy="1017587"/>
            <a:chOff x="4672335" y="3953946"/>
            <a:chExt cx="1042290" cy="1018441"/>
          </a:xfrm>
        </p:grpSpPr>
        <p:sp>
          <p:nvSpPr>
            <p:cNvPr id="47" name="Oval 46"/>
            <p:cNvSpPr>
              <a:spLocks noChangeArrowheads="1"/>
            </p:cNvSpPr>
            <p:nvPr/>
          </p:nvSpPr>
          <p:spPr bwMode="auto">
            <a:xfrm>
              <a:off x="4672335" y="3953946"/>
              <a:ext cx="1042290" cy="1018441"/>
            </a:xfrm>
            <a:prstGeom prst="ellipse">
              <a:avLst/>
            </a:prstGeom>
            <a:noFill/>
            <a:ln w="28575">
              <a:solidFill>
                <a:srgbClr val="000000"/>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cxnSp>
          <p:nvCxnSpPr>
            <p:cNvPr id="51" name="Straight Arrow Connector 50"/>
            <p:cNvCxnSpPr>
              <a:cxnSpLocks noChangeShapeType="1"/>
              <a:endCxn id="47" idx="7"/>
            </p:cNvCxnSpPr>
            <p:nvPr/>
          </p:nvCxnSpPr>
          <p:spPr bwMode="auto">
            <a:xfrm flipV="1">
              <a:off x="5175236" y="4103296"/>
              <a:ext cx="387091" cy="330477"/>
            </a:xfrm>
            <a:prstGeom prst="straightConnector1">
              <a:avLst/>
            </a:prstGeom>
            <a:noFill/>
            <a:ln w="25400">
              <a:solidFill>
                <a:srgbClr val="000000"/>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9947" name="TextBox 54"/>
            <p:cNvSpPr txBox="1">
              <a:spLocks noChangeArrowheads="1"/>
            </p:cNvSpPr>
            <p:nvPr/>
          </p:nvSpPr>
          <p:spPr bwMode="auto">
            <a:xfrm>
              <a:off x="5306910" y="4157316"/>
              <a:ext cx="260176" cy="367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1800">
                  <a:ea typeface="ＭＳ Ｐゴシック" pitchFamily="-112" charset="-128"/>
                </a:rPr>
                <a:t>r</a:t>
              </a:r>
            </a:p>
          </p:txBody>
        </p:sp>
      </p:grpSp>
      <p:sp>
        <p:nvSpPr>
          <p:cNvPr id="39944" name="TextBox 12"/>
          <p:cNvSpPr txBox="1">
            <a:spLocks noChangeArrowheads="1"/>
          </p:cNvSpPr>
          <p:nvPr/>
        </p:nvSpPr>
        <p:spPr bwMode="auto">
          <a:xfrm>
            <a:off x="155575" y="203200"/>
            <a:ext cx="628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1800">
                <a:ea typeface="ＭＳ Ｐゴシック" pitchFamily="-112" charset="-128"/>
              </a:rPr>
              <a:t>7.10</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Oval 43"/>
          <p:cNvSpPr/>
          <p:nvPr/>
        </p:nvSpPr>
        <p:spPr>
          <a:xfrm>
            <a:off x="3821113" y="3079750"/>
            <a:ext cx="2732087" cy="2755900"/>
          </a:xfrm>
          <a:prstGeom prst="ellipse">
            <a:avLst/>
          </a:prstGeom>
          <a:solidFill>
            <a:schemeClr val="accent2">
              <a:lumMod val="20000"/>
              <a:lumOff val="80000"/>
            </a:schemeClr>
          </a:solidFill>
          <a:ln w="5715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endParaRPr lang="en-US">
              <a:solidFill>
                <a:srgbClr val="FFFFFF"/>
              </a:solidFill>
              <a:cs typeface="Arial" charset="0"/>
            </a:endParaRPr>
          </a:p>
        </p:txBody>
      </p:sp>
      <p:sp>
        <p:nvSpPr>
          <p:cNvPr id="41987" name="Rectangle 1026"/>
          <p:cNvSpPr>
            <a:spLocks noGrp="1"/>
          </p:cNvSpPr>
          <p:nvPr>
            <p:ph type="title" idx="4294967295"/>
          </p:nvPr>
        </p:nvSpPr>
        <p:spPr>
          <a:xfrm>
            <a:off x="0" y="563563"/>
            <a:ext cx="9144000" cy="2347912"/>
          </a:xfrm>
        </p:spPr>
        <p:txBody>
          <a:bodyPr/>
          <a:lstStyle/>
          <a:p>
            <a:pPr algn="l"/>
            <a:r>
              <a:rPr lang="en-US" sz="2400" smtClean="0">
                <a:latin typeface="Arial" charset="0"/>
                <a:cs typeface="Arial" charset="0"/>
              </a:rPr>
              <a:t>The current in an infinite solenoid with uniform magnetic field </a:t>
            </a:r>
            <a:r>
              <a:rPr lang="en-US" sz="2400" b="1" smtClean="0">
                <a:latin typeface="Arial" charset="0"/>
                <a:cs typeface="Arial" charset="0"/>
              </a:rPr>
              <a:t>B</a:t>
            </a:r>
            <a:r>
              <a:rPr lang="en-US" sz="2400" smtClean="0">
                <a:latin typeface="Arial" charset="0"/>
                <a:cs typeface="Arial" charset="0"/>
              </a:rPr>
              <a:t> inside is increasing so that the magnitude B in increasing with time as B=B</a:t>
            </a:r>
            <a:r>
              <a:rPr lang="en-US" sz="2400" baseline="-25000" smtClean="0">
                <a:latin typeface="Arial" charset="0"/>
                <a:cs typeface="Arial" charset="0"/>
              </a:rPr>
              <a:t>0</a:t>
            </a:r>
            <a:r>
              <a:rPr lang="en-US" sz="2400" smtClean="0">
                <a:latin typeface="Arial" charset="0"/>
                <a:cs typeface="Arial" charset="0"/>
              </a:rPr>
              <a:t>+kt. A circular loop of radius r is placed coaxially outside the solenoid as shown.  In what direction is the induced </a:t>
            </a:r>
            <a:r>
              <a:rPr lang="en-US" sz="2400" b="1" smtClean="0">
                <a:latin typeface="Arial" charset="0"/>
                <a:cs typeface="Arial" charset="0"/>
              </a:rPr>
              <a:t>E</a:t>
            </a:r>
            <a:r>
              <a:rPr lang="en-US" sz="2400" smtClean="0">
                <a:latin typeface="Arial" charset="0"/>
                <a:cs typeface="Arial" charset="0"/>
              </a:rPr>
              <a:t> field around the loop?</a:t>
            </a:r>
          </a:p>
        </p:txBody>
      </p:sp>
      <p:sp>
        <p:nvSpPr>
          <p:cNvPr id="41988" name="TextBox 3"/>
          <p:cNvSpPr txBox="1">
            <a:spLocks noChangeArrowheads="1"/>
          </p:cNvSpPr>
          <p:nvPr/>
        </p:nvSpPr>
        <p:spPr bwMode="auto">
          <a:xfrm>
            <a:off x="0" y="4933950"/>
            <a:ext cx="6284913"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buFontTx/>
              <a:buAutoNum type="alphaUcPeriod"/>
            </a:pPr>
            <a:r>
              <a:rPr lang="en-US">
                <a:ea typeface="ＭＳ Ｐゴシック" pitchFamily="-112" charset="-128"/>
              </a:rPr>
              <a:t>CW</a:t>
            </a:r>
          </a:p>
          <a:p>
            <a:pPr eaLnBrk="1" hangingPunct="1">
              <a:buFontTx/>
              <a:buAutoNum type="alphaUcPeriod"/>
            </a:pPr>
            <a:r>
              <a:rPr lang="en-US">
                <a:ea typeface="ＭＳ Ｐゴシック" pitchFamily="-112" charset="-128"/>
              </a:rPr>
              <a:t>CCW</a:t>
            </a:r>
            <a:endParaRPr lang="en-US" baseline="-25000">
              <a:ea typeface="ＭＳ Ｐゴシック" pitchFamily="-112" charset="-128"/>
            </a:endParaRPr>
          </a:p>
          <a:p>
            <a:pPr eaLnBrk="1" hangingPunct="1">
              <a:buFontTx/>
              <a:buAutoNum type="alphaUcPeriod"/>
            </a:pPr>
            <a:r>
              <a:rPr lang="en-US">
                <a:ea typeface="ＭＳ Ｐゴシック" pitchFamily="-112" charset="-128"/>
              </a:rPr>
              <a:t>The induced E is zero</a:t>
            </a:r>
            <a:endParaRPr lang="en-US" baseline="-25000">
              <a:ea typeface="ＭＳ Ｐゴシック" pitchFamily="-112" charset="-128"/>
            </a:endParaRPr>
          </a:p>
          <a:p>
            <a:pPr eaLnBrk="1" hangingPunct="1">
              <a:buFontTx/>
              <a:buAutoNum type="alphaUcPeriod"/>
            </a:pPr>
            <a:r>
              <a:rPr lang="en-US">
                <a:ea typeface="ＭＳ Ｐゴシック" pitchFamily="-112" charset="-128"/>
              </a:rPr>
              <a:t>Not enough information</a:t>
            </a:r>
          </a:p>
        </p:txBody>
      </p:sp>
      <p:sp>
        <p:nvSpPr>
          <p:cNvPr id="41989" name="TextBox 10"/>
          <p:cNvSpPr txBox="1">
            <a:spLocks noChangeArrowheads="1"/>
          </p:cNvSpPr>
          <p:nvPr/>
        </p:nvSpPr>
        <p:spPr bwMode="auto">
          <a:xfrm>
            <a:off x="5272088" y="3295650"/>
            <a:ext cx="36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2000" b="1">
                <a:ea typeface="ＭＳ Ｐゴシック" pitchFamily="-112" charset="-128"/>
              </a:rPr>
              <a:t>B</a:t>
            </a:r>
          </a:p>
        </p:txBody>
      </p:sp>
      <p:grpSp>
        <p:nvGrpSpPr>
          <p:cNvPr id="41990" name="Group 18"/>
          <p:cNvGrpSpPr>
            <a:grpSpLocks/>
          </p:cNvGrpSpPr>
          <p:nvPr/>
        </p:nvGrpSpPr>
        <p:grpSpPr bwMode="auto">
          <a:xfrm>
            <a:off x="4940300" y="3324225"/>
            <a:ext cx="276225" cy="274638"/>
            <a:chOff x="2000717" y="3151175"/>
            <a:chExt cx="275548" cy="275578"/>
          </a:xfrm>
        </p:grpSpPr>
        <p:sp>
          <p:nvSpPr>
            <p:cNvPr id="20" name="Oval 19"/>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21" name="Oval 20"/>
            <p:cNvSpPr>
              <a:spLocks noChangeArrowheads="1"/>
            </p:cNvSpPr>
            <p:nvPr/>
          </p:nvSpPr>
          <p:spPr bwMode="auto">
            <a:xfrm>
              <a:off x="2084649" y="3235601"/>
              <a:ext cx="95017" cy="95576"/>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sp>
        <p:nvSpPr>
          <p:cNvPr id="47" name="Oval 46"/>
          <p:cNvSpPr>
            <a:spLocks noChangeArrowheads="1"/>
          </p:cNvSpPr>
          <p:nvPr/>
        </p:nvSpPr>
        <p:spPr bwMode="auto">
          <a:xfrm>
            <a:off x="3282950" y="2660650"/>
            <a:ext cx="3821113" cy="3654425"/>
          </a:xfrm>
          <a:prstGeom prst="ellipse">
            <a:avLst/>
          </a:prstGeom>
          <a:noFill/>
          <a:ln w="28575">
            <a:solidFill>
              <a:srgbClr val="000000"/>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cxnSp>
        <p:nvCxnSpPr>
          <p:cNvPr id="51" name="Straight Arrow Connector 50"/>
          <p:cNvCxnSpPr>
            <a:cxnSpLocks noChangeShapeType="1"/>
            <a:endCxn id="47" idx="7"/>
          </p:cNvCxnSpPr>
          <p:nvPr/>
        </p:nvCxnSpPr>
        <p:spPr bwMode="auto">
          <a:xfrm flipV="1">
            <a:off x="5211763" y="3195638"/>
            <a:ext cx="1333500" cy="1262062"/>
          </a:xfrm>
          <a:prstGeom prst="straightConnector1">
            <a:avLst/>
          </a:prstGeom>
          <a:noFill/>
          <a:ln w="25400">
            <a:solidFill>
              <a:srgbClr val="000000"/>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41993" name="TextBox 54"/>
          <p:cNvSpPr txBox="1">
            <a:spLocks noChangeArrowheads="1"/>
          </p:cNvSpPr>
          <p:nvPr/>
        </p:nvSpPr>
        <p:spPr bwMode="auto">
          <a:xfrm>
            <a:off x="5786438" y="3798888"/>
            <a:ext cx="3714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1800">
                <a:ea typeface="ＭＳ Ｐゴシック" pitchFamily="-112" charset="-128"/>
              </a:rPr>
              <a:t>r</a:t>
            </a:r>
          </a:p>
        </p:txBody>
      </p:sp>
      <p:sp>
        <p:nvSpPr>
          <p:cNvPr id="41994" name="TextBox 11"/>
          <p:cNvSpPr txBox="1">
            <a:spLocks noChangeArrowheads="1"/>
          </p:cNvSpPr>
          <p:nvPr/>
        </p:nvSpPr>
        <p:spPr bwMode="auto">
          <a:xfrm>
            <a:off x="227013" y="250825"/>
            <a:ext cx="628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1800">
                <a:ea typeface="ＭＳ Ｐゴシック" pitchFamily="-112" charset="-128"/>
              </a:rPr>
              <a:t>7.11</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Oval 43"/>
          <p:cNvSpPr/>
          <p:nvPr/>
        </p:nvSpPr>
        <p:spPr>
          <a:xfrm>
            <a:off x="3821113" y="3079750"/>
            <a:ext cx="2732087" cy="2755900"/>
          </a:xfrm>
          <a:prstGeom prst="ellipse">
            <a:avLst/>
          </a:prstGeom>
          <a:solidFill>
            <a:schemeClr val="accent2">
              <a:lumMod val="20000"/>
              <a:lumOff val="80000"/>
            </a:schemeClr>
          </a:solidFill>
          <a:ln w="5715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endParaRPr lang="en-US">
              <a:solidFill>
                <a:srgbClr val="FFFFFF"/>
              </a:solidFill>
              <a:cs typeface="Arial" charset="0"/>
            </a:endParaRPr>
          </a:p>
        </p:txBody>
      </p:sp>
      <p:sp>
        <p:nvSpPr>
          <p:cNvPr id="44035" name="Rectangle 1026"/>
          <p:cNvSpPr>
            <a:spLocks noGrp="1"/>
          </p:cNvSpPr>
          <p:nvPr>
            <p:ph type="title" idx="4294967295"/>
          </p:nvPr>
        </p:nvSpPr>
        <p:spPr>
          <a:xfrm>
            <a:off x="0" y="300038"/>
            <a:ext cx="9144000" cy="2347912"/>
          </a:xfrm>
        </p:spPr>
        <p:txBody>
          <a:bodyPr/>
          <a:lstStyle/>
          <a:p>
            <a:pPr algn="l"/>
            <a:r>
              <a:rPr lang="en-US" sz="2400" smtClean="0">
                <a:latin typeface="Arial" charset="0"/>
                <a:cs typeface="Arial" charset="0"/>
              </a:rPr>
              <a:t>The current in an infinite solenoid with uniform magnetic field </a:t>
            </a:r>
            <a:r>
              <a:rPr lang="en-US" sz="2400" b="1" smtClean="0">
                <a:latin typeface="Arial" charset="0"/>
                <a:cs typeface="Arial" charset="0"/>
              </a:rPr>
              <a:t>B</a:t>
            </a:r>
            <a:r>
              <a:rPr lang="en-US" sz="2400" smtClean="0">
                <a:latin typeface="Arial" charset="0"/>
                <a:cs typeface="Arial" charset="0"/>
              </a:rPr>
              <a:t> inside is increasing so that the magnitude B in increasing with time as B=B</a:t>
            </a:r>
            <a:r>
              <a:rPr lang="en-US" sz="2400" baseline="-25000" smtClean="0">
                <a:latin typeface="Arial" charset="0"/>
                <a:cs typeface="Arial" charset="0"/>
              </a:rPr>
              <a:t>0</a:t>
            </a:r>
            <a:r>
              <a:rPr lang="en-US" sz="2400" smtClean="0">
                <a:latin typeface="Arial" charset="0"/>
                <a:cs typeface="Arial" charset="0"/>
              </a:rPr>
              <a:t>+kt. A circular loop of radius r is placed coaxially outside the solenoid as shown.  Without calculating anything,</a:t>
            </a:r>
            <a:br>
              <a:rPr lang="en-US" sz="2400" smtClean="0">
                <a:latin typeface="Arial" charset="0"/>
                <a:cs typeface="Arial" charset="0"/>
              </a:rPr>
            </a:br>
            <a:r>
              <a:rPr lang="en-US" sz="2400" smtClean="0">
                <a:latin typeface="Arial" charset="0"/>
                <a:cs typeface="Arial" charset="0"/>
              </a:rPr>
              <a:t>determine the direction of the field </a:t>
            </a:r>
            <a:r>
              <a:rPr lang="en-US" sz="2400" b="1" smtClean="0">
                <a:latin typeface="Arial" charset="0"/>
                <a:cs typeface="Arial" charset="0"/>
              </a:rPr>
              <a:t>B</a:t>
            </a:r>
            <a:r>
              <a:rPr lang="en-US" sz="2400" b="1" baseline="-25000" smtClean="0">
                <a:latin typeface="Arial" charset="0"/>
                <a:cs typeface="Arial" charset="0"/>
              </a:rPr>
              <a:t>ind</a:t>
            </a:r>
            <a:r>
              <a:rPr lang="en-US" sz="2400" b="1" smtClean="0">
                <a:latin typeface="Arial" charset="0"/>
                <a:cs typeface="Arial" charset="0"/>
              </a:rPr>
              <a:t> </a:t>
            </a:r>
            <a:r>
              <a:rPr lang="en-US" sz="2400" smtClean="0">
                <a:latin typeface="Arial" charset="0"/>
                <a:cs typeface="Arial" charset="0"/>
              </a:rPr>
              <a:t>created by the induced current in the loop, in the plane region inside the loop?</a:t>
            </a:r>
          </a:p>
        </p:txBody>
      </p:sp>
      <p:sp>
        <p:nvSpPr>
          <p:cNvPr id="44036" name="TextBox 3"/>
          <p:cNvSpPr txBox="1">
            <a:spLocks noChangeArrowheads="1"/>
          </p:cNvSpPr>
          <p:nvPr/>
        </p:nvSpPr>
        <p:spPr bwMode="auto">
          <a:xfrm>
            <a:off x="0" y="4933950"/>
            <a:ext cx="6284913"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buFontTx/>
              <a:buAutoNum type="alphaUcPeriod"/>
            </a:pPr>
            <a:r>
              <a:rPr lang="en-US">
                <a:ea typeface="ＭＳ Ｐゴシック" pitchFamily="-112" charset="-128"/>
              </a:rPr>
              <a:t>Into the screen</a:t>
            </a:r>
          </a:p>
          <a:p>
            <a:pPr eaLnBrk="1" hangingPunct="1">
              <a:buFontTx/>
              <a:buAutoNum type="alphaUcPeriod"/>
            </a:pPr>
            <a:r>
              <a:rPr lang="en-US">
                <a:ea typeface="ＭＳ Ｐゴシック" pitchFamily="-112" charset="-128"/>
              </a:rPr>
              <a:t>Out of the screen</a:t>
            </a:r>
            <a:endParaRPr lang="en-US" baseline="-25000">
              <a:ea typeface="ＭＳ Ｐゴシック" pitchFamily="-112" charset="-128"/>
            </a:endParaRPr>
          </a:p>
          <a:p>
            <a:pPr eaLnBrk="1" hangingPunct="1">
              <a:buFontTx/>
              <a:buAutoNum type="alphaUcPeriod"/>
            </a:pPr>
            <a:r>
              <a:rPr lang="en-US">
                <a:ea typeface="ＭＳ Ｐゴシック" pitchFamily="-112" charset="-128"/>
              </a:rPr>
              <a:t>The induced B is zero</a:t>
            </a:r>
            <a:endParaRPr lang="en-US" baseline="-25000">
              <a:ea typeface="ＭＳ Ｐゴシック" pitchFamily="-112" charset="-128"/>
            </a:endParaRPr>
          </a:p>
          <a:p>
            <a:pPr eaLnBrk="1" hangingPunct="1">
              <a:buFontTx/>
              <a:buAutoNum type="alphaUcPeriod"/>
            </a:pPr>
            <a:r>
              <a:rPr lang="en-US">
                <a:ea typeface="ＭＳ Ｐゴシック" pitchFamily="-112" charset="-128"/>
              </a:rPr>
              <a:t>Not enough information</a:t>
            </a:r>
          </a:p>
        </p:txBody>
      </p:sp>
      <p:sp>
        <p:nvSpPr>
          <p:cNvPr id="44037" name="TextBox 10"/>
          <p:cNvSpPr txBox="1">
            <a:spLocks noChangeArrowheads="1"/>
          </p:cNvSpPr>
          <p:nvPr/>
        </p:nvSpPr>
        <p:spPr bwMode="auto">
          <a:xfrm>
            <a:off x="5272088" y="3295650"/>
            <a:ext cx="36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2000" b="1">
                <a:ea typeface="ＭＳ Ｐゴシック" pitchFamily="-112" charset="-128"/>
              </a:rPr>
              <a:t>B</a:t>
            </a:r>
          </a:p>
        </p:txBody>
      </p:sp>
      <p:grpSp>
        <p:nvGrpSpPr>
          <p:cNvPr id="44038" name="Group 18"/>
          <p:cNvGrpSpPr>
            <a:grpSpLocks/>
          </p:cNvGrpSpPr>
          <p:nvPr/>
        </p:nvGrpSpPr>
        <p:grpSpPr bwMode="auto">
          <a:xfrm>
            <a:off x="4940300" y="3324225"/>
            <a:ext cx="276225" cy="274638"/>
            <a:chOff x="2000717" y="3151175"/>
            <a:chExt cx="275548" cy="275578"/>
          </a:xfrm>
        </p:grpSpPr>
        <p:sp>
          <p:nvSpPr>
            <p:cNvPr id="20" name="Oval 19"/>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21" name="Oval 20"/>
            <p:cNvSpPr>
              <a:spLocks noChangeArrowheads="1"/>
            </p:cNvSpPr>
            <p:nvPr/>
          </p:nvSpPr>
          <p:spPr bwMode="auto">
            <a:xfrm>
              <a:off x="2084649" y="3235601"/>
              <a:ext cx="95017" cy="95576"/>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sp>
        <p:nvSpPr>
          <p:cNvPr id="47" name="Oval 46"/>
          <p:cNvSpPr>
            <a:spLocks noChangeArrowheads="1"/>
          </p:cNvSpPr>
          <p:nvPr/>
        </p:nvSpPr>
        <p:spPr bwMode="auto">
          <a:xfrm>
            <a:off x="3282950" y="2660650"/>
            <a:ext cx="3821113" cy="3654425"/>
          </a:xfrm>
          <a:prstGeom prst="ellipse">
            <a:avLst/>
          </a:prstGeom>
          <a:noFill/>
          <a:ln w="28575">
            <a:solidFill>
              <a:srgbClr val="000000"/>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cxnSp>
        <p:nvCxnSpPr>
          <p:cNvPr id="51" name="Straight Arrow Connector 50"/>
          <p:cNvCxnSpPr>
            <a:cxnSpLocks noChangeShapeType="1"/>
            <a:endCxn id="47" idx="7"/>
          </p:cNvCxnSpPr>
          <p:nvPr/>
        </p:nvCxnSpPr>
        <p:spPr bwMode="auto">
          <a:xfrm flipV="1">
            <a:off x="5211763" y="3195638"/>
            <a:ext cx="1333500" cy="1262062"/>
          </a:xfrm>
          <a:prstGeom prst="straightConnector1">
            <a:avLst/>
          </a:prstGeom>
          <a:noFill/>
          <a:ln w="25400">
            <a:solidFill>
              <a:srgbClr val="000000"/>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44041" name="TextBox 54"/>
          <p:cNvSpPr txBox="1">
            <a:spLocks noChangeArrowheads="1"/>
          </p:cNvSpPr>
          <p:nvPr/>
        </p:nvSpPr>
        <p:spPr bwMode="auto">
          <a:xfrm>
            <a:off x="5786438" y="3798888"/>
            <a:ext cx="3714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1800">
                <a:ea typeface="ＭＳ Ｐゴシック" pitchFamily="-112" charset="-128"/>
              </a:rPr>
              <a:t>r</a:t>
            </a:r>
          </a:p>
        </p:txBody>
      </p:sp>
      <p:sp>
        <p:nvSpPr>
          <p:cNvPr id="44042" name="TextBox 11"/>
          <p:cNvSpPr txBox="1">
            <a:spLocks noChangeArrowheads="1"/>
          </p:cNvSpPr>
          <p:nvPr/>
        </p:nvSpPr>
        <p:spPr bwMode="auto">
          <a:xfrm>
            <a:off x="168275" y="0"/>
            <a:ext cx="628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1800">
                <a:ea typeface="ＭＳ Ｐゴシック" pitchFamily="-112" charset="-128"/>
              </a:rPr>
              <a:t>7.12</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Oval 43"/>
          <p:cNvSpPr/>
          <p:nvPr/>
        </p:nvSpPr>
        <p:spPr>
          <a:xfrm>
            <a:off x="3821113" y="3079750"/>
            <a:ext cx="2732087" cy="2755900"/>
          </a:xfrm>
          <a:prstGeom prst="ellipse">
            <a:avLst/>
          </a:prstGeom>
          <a:solidFill>
            <a:schemeClr val="accent2">
              <a:lumMod val="20000"/>
              <a:lumOff val="80000"/>
            </a:schemeClr>
          </a:solidFill>
          <a:ln w="57150" cap="flat" cmpd="sng" algn="ctr">
            <a:solidFill>
              <a:srgbClr val="00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endParaRPr lang="en-US">
              <a:solidFill>
                <a:srgbClr val="FFFFFF"/>
              </a:solidFill>
              <a:cs typeface="Arial" charset="0"/>
            </a:endParaRPr>
          </a:p>
        </p:txBody>
      </p:sp>
      <p:sp>
        <p:nvSpPr>
          <p:cNvPr id="46083" name="Rectangle 1026"/>
          <p:cNvSpPr>
            <a:spLocks noGrp="1"/>
          </p:cNvSpPr>
          <p:nvPr>
            <p:ph type="title" idx="4294967295"/>
          </p:nvPr>
        </p:nvSpPr>
        <p:spPr>
          <a:xfrm>
            <a:off x="0" y="0"/>
            <a:ext cx="9144000" cy="2347913"/>
          </a:xfrm>
        </p:spPr>
        <p:txBody>
          <a:bodyPr/>
          <a:lstStyle/>
          <a:p>
            <a:pPr algn="l"/>
            <a:r>
              <a:rPr lang="en-US" sz="2400" smtClean="0">
                <a:latin typeface="Arial" charset="0"/>
                <a:cs typeface="Arial" charset="0"/>
              </a:rPr>
              <a:t>The current in an infinite solenoid with uniform magnetic field </a:t>
            </a:r>
            <a:r>
              <a:rPr lang="en-US" sz="2400" b="1" smtClean="0">
                <a:latin typeface="Arial" charset="0"/>
                <a:cs typeface="Arial" charset="0"/>
              </a:rPr>
              <a:t>B</a:t>
            </a:r>
            <a:r>
              <a:rPr lang="en-US" sz="2400" smtClean="0">
                <a:latin typeface="Arial" charset="0"/>
                <a:cs typeface="Arial" charset="0"/>
              </a:rPr>
              <a:t> inside is increasing so that the magnitude B in increasing with time as B=B</a:t>
            </a:r>
            <a:r>
              <a:rPr lang="en-US" sz="2400" baseline="-25000" smtClean="0">
                <a:latin typeface="Arial" charset="0"/>
                <a:cs typeface="Arial" charset="0"/>
              </a:rPr>
              <a:t>0</a:t>
            </a:r>
            <a:r>
              <a:rPr lang="en-US" sz="2400" smtClean="0">
                <a:latin typeface="Arial" charset="0"/>
                <a:cs typeface="Arial" charset="0"/>
              </a:rPr>
              <a:t>+kt. A small circular loop of radius r is placed outside the solenoid as shown.  What is the emf around the small loop?</a:t>
            </a:r>
          </a:p>
        </p:txBody>
      </p:sp>
      <p:sp>
        <p:nvSpPr>
          <p:cNvPr id="46084" name="TextBox 3"/>
          <p:cNvSpPr txBox="1">
            <a:spLocks noChangeArrowheads="1"/>
          </p:cNvSpPr>
          <p:nvPr/>
        </p:nvSpPr>
        <p:spPr bwMode="auto">
          <a:xfrm>
            <a:off x="222250" y="4706938"/>
            <a:ext cx="8212138"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buFontTx/>
              <a:buAutoNum type="alphaUcPeriod"/>
            </a:pPr>
            <a:r>
              <a:rPr lang="en-US">
                <a:ea typeface="ＭＳ Ｐゴシック" pitchFamily="-112" charset="-128"/>
              </a:rPr>
              <a:t>kπr</a:t>
            </a:r>
            <a:r>
              <a:rPr lang="en-US" baseline="30000">
                <a:ea typeface="ＭＳ Ｐゴシック" pitchFamily="-112" charset="-128"/>
              </a:rPr>
              <a:t>2</a:t>
            </a:r>
          </a:p>
          <a:p>
            <a:pPr eaLnBrk="1" hangingPunct="1">
              <a:buFontTx/>
              <a:buAutoNum type="alphaUcPeriod"/>
            </a:pPr>
            <a:r>
              <a:rPr lang="en-US">
                <a:ea typeface="ＭＳ Ｐゴシック" pitchFamily="-112" charset="-128"/>
              </a:rPr>
              <a:t>-kπr</a:t>
            </a:r>
            <a:r>
              <a:rPr lang="en-US" baseline="30000">
                <a:ea typeface="ＭＳ Ｐゴシック" pitchFamily="-112" charset="-128"/>
              </a:rPr>
              <a:t>2</a:t>
            </a:r>
            <a:endParaRPr lang="en-US">
              <a:ea typeface="ＭＳ Ｐゴシック" pitchFamily="-112" charset="-128"/>
            </a:endParaRPr>
          </a:p>
          <a:p>
            <a:pPr eaLnBrk="1" hangingPunct="1">
              <a:buFontTx/>
              <a:buAutoNum type="alphaUcPeriod"/>
            </a:pPr>
            <a:r>
              <a:rPr lang="en-US">
                <a:ea typeface="ＭＳ Ｐゴシック" pitchFamily="-112" charset="-128"/>
              </a:rPr>
              <a:t>Zero</a:t>
            </a:r>
            <a:endParaRPr lang="en-US" baseline="-25000">
              <a:ea typeface="ＭＳ Ｐゴシック" pitchFamily="-112" charset="-128"/>
            </a:endParaRPr>
          </a:p>
          <a:p>
            <a:pPr eaLnBrk="1" hangingPunct="1">
              <a:buFontTx/>
              <a:buAutoNum type="alphaUcPeriod"/>
            </a:pPr>
            <a:r>
              <a:rPr lang="en-US">
                <a:ea typeface="ＭＳ Ｐゴシック" pitchFamily="-112" charset="-128"/>
              </a:rPr>
              <a:t>Nonzero, but need more information for value</a:t>
            </a:r>
            <a:endParaRPr lang="en-US" baseline="-25000">
              <a:ea typeface="ＭＳ Ｐゴシック" pitchFamily="-112" charset="-128"/>
            </a:endParaRPr>
          </a:p>
          <a:p>
            <a:pPr eaLnBrk="1" hangingPunct="1">
              <a:buFontTx/>
              <a:buAutoNum type="alphaUcPeriod"/>
            </a:pPr>
            <a:r>
              <a:rPr lang="en-US">
                <a:ea typeface="ＭＳ Ｐゴシック" pitchFamily="-112" charset="-128"/>
              </a:rPr>
              <a:t>Not enough information to tell if zero or non-zero</a:t>
            </a:r>
          </a:p>
        </p:txBody>
      </p:sp>
      <p:sp>
        <p:nvSpPr>
          <p:cNvPr id="46085" name="TextBox 10"/>
          <p:cNvSpPr txBox="1">
            <a:spLocks noChangeArrowheads="1"/>
          </p:cNvSpPr>
          <p:nvPr/>
        </p:nvSpPr>
        <p:spPr bwMode="auto">
          <a:xfrm>
            <a:off x="5272088" y="3295650"/>
            <a:ext cx="36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2000" b="1">
                <a:ea typeface="ＭＳ Ｐゴシック" pitchFamily="-112" charset="-128"/>
              </a:rPr>
              <a:t>B</a:t>
            </a:r>
          </a:p>
        </p:txBody>
      </p:sp>
      <p:grpSp>
        <p:nvGrpSpPr>
          <p:cNvPr id="46086" name="Group 18"/>
          <p:cNvGrpSpPr>
            <a:grpSpLocks/>
          </p:cNvGrpSpPr>
          <p:nvPr/>
        </p:nvGrpSpPr>
        <p:grpSpPr bwMode="auto">
          <a:xfrm>
            <a:off x="4940300" y="3324225"/>
            <a:ext cx="276225" cy="274638"/>
            <a:chOff x="2000717" y="3151175"/>
            <a:chExt cx="275548" cy="275578"/>
          </a:xfrm>
        </p:grpSpPr>
        <p:sp>
          <p:nvSpPr>
            <p:cNvPr id="20" name="Oval 19"/>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21" name="Oval 20"/>
            <p:cNvSpPr>
              <a:spLocks noChangeArrowheads="1"/>
            </p:cNvSpPr>
            <p:nvPr/>
          </p:nvSpPr>
          <p:spPr bwMode="auto">
            <a:xfrm>
              <a:off x="2084649" y="3235601"/>
              <a:ext cx="95017" cy="95576"/>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46087" name="Group 56"/>
          <p:cNvGrpSpPr>
            <a:grpSpLocks/>
          </p:cNvGrpSpPr>
          <p:nvPr/>
        </p:nvGrpSpPr>
        <p:grpSpPr bwMode="auto">
          <a:xfrm>
            <a:off x="1570038" y="2924175"/>
            <a:ext cx="1041400" cy="1017588"/>
            <a:chOff x="4672335" y="3953946"/>
            <a:chExt cx="1042290" cy="1018441"/>
          </a:xfrm>
        </p:grpSpPr>
        <p:sp>
          <p:nvSpPr>
            <p:cNvPr id="47" name="Oval 46"/>
            <p:cNvSpPr>
              <a:spLocks noChangeArrowheads="1"/>
            </p:cNvSpPr>
            <p:nvPr/>
          </p:nvSpPr>
          <p:spPr bwMode="auto">
            <a:xfrm>
              <a:off x="4672335" y="3953946"/>
              <a:ext cx="1042290" cy="1018441"/>
            </a:xfrm>
            <a:prstGeom prst="ellipse">
              <a:avLst/>
            </a:prstGeom>
            <a:noFill/>
            <a:ln w="28575">
              <a:solidFill>
                <a:srgbClr val="000000"/>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cxnSp>
          <p:nvCxnSpPr>
            <p:cNvPr id="51" name="Straight Arrow Connector 50"/>
            <p:cNvCxnSpPr>
              <a:cxnSpLocks noChangeShapeType="1"/>
              <a:endCxn id="47" idx="7"/>
            </p:cNvCxnSpPr>
            <p:nvPr/>
          </p:nvCxnSpPr>
          <p:spPr bwMode="auto">
            <a:xfrm flipV="1">
              <a:off x="5176002" y="4103296"/>
              <a:ext cx="386093" cy="330477"/>
            </a:xfrm>
            <a:prstGeom prst="straightConnector1">
              <a:avLst/>
            </a:prstGeom>
            <a:noFill/>
            <a:ln w="25400">
              <a:solidFill>
                <a:srgbClr val="000000"/>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46091" name="TextBox 54"/>
            <p:cNvSpPr txBox="1">
              <a:spLocks noChangeArrowheads="1"/>
            </p:cNvSpPr>
            <p:nvPr/>
          </p:nvSpPr>
          <p:spPr bwMode="auto">
            <a:xfrm>
              <a:off x="5307878" y="4157316"/>
              <a:ext cx="260572" cy="367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1800">
                  <a:ea typeface="ＭＳ Ｐゴシック" pitchFamily="-112" charset="-128"/>
                </a:rPr>
                <a:t>r</a:t>
              </a:r>
            </a:p>
          </p:txBody>
        </p:sp>
      </p:grpSp>
      <p:sp>
        <p:nvSpPr>
          <p:cNvPr id="46088" name="TextBox 12"/>
          <p:cNvSpPr txBox="1">
            <a:spLocks noChangeArrowheads="1"/>
          </p:cNvSpPr>
          <p:nvPr/>
        </p:nvSpPr>
        <p:spPr bwMode="auto">
          <a:xfrm>
            <a:off x="263525" y="0"/>
            <a:ext cx="628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1800">
                <a:ea typeface="ＭＳ Ｐゴシック" pitchFamily="-112" charset="-128"/>
              </a:rPr>
              <a:t>7.13</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p:txBody>
          <a:bodyPr/>
          <a:lstStyle/>
          <a:p>
            <a:r>
              <a:rPr lang="en-US" sz="3600" smtClean="0">
                <a:solidFill>
                  <a:schemeClr val="bg1"/>
                </a:solidFill>
              </a:rPr>
              <a:t>EMF I</a:t>
            </a:r>
            <a:endParaRPr lang="en-US" sz="3600" smtClean="0"/>
          </a:p>
        </p:txBody>
      </p:sp>
      <p:sp>
        <p:nvSpPr>
          <p:cNvPr id="48131" name="Rectangle 3"/>
          <p:cNvSpPr>
            <a:spLocks noGrp="1" noChangeArrowheads="1"/>
          </p:cNvSpPr>
          <p:nvPr>
            <p:ph type="body" idx="4294967295"/>
          </p:nvPr>
        </p:nvSpPr>
        <p:spPr>
          <a:xfrm>
            <a:off x="1028700" y="123825"/>
            <a:ext cx="7620000" cy="2841625"/>
          </a:xfrm>
          <a:noFill/>
        </p:spPr>
        <p:txBody>
          <a:bodyPr/>
          <a:lstStyle/>
          <a:p>
            <a:pPr marL="0" indent="0">
              <a:lnSpc>
                <a:spcPct val="90000"/>
              </a:lnSpc>
              <a:buFont typeface="Arial" charset="0"/>
              <a:buNone/>
            </a:pPr>
            <a:r>
              <a:rPr lang="en-US" smtClean="0"/>
              <a:t>Consider two situations: </a:t>
            </a:r>
            <a:br>
              <a:rPr lang="en-US" smtClean="0"/>
            </a:br>
            <a:r>
              <a:rPr lang="en-US" smtClean="0"/>
              <a:t>1) loop moves right at velocity V(loop), and </a:t>
            </a:r>
            <a:br>
              <a:rPr lang="en-US" smtClean="0"/>
            </a:br>
            <a:r>
              <a:rPr lang="en-US" smtClean="0"/>
              <a:t>2) magnet moves left, V(mag). </a:t>
            </a:r>
            <a:br>
              <a:rPr lang="en-US" smtClean="0"/>
            </a:br>
            <a:r>
              <a:rPr lang="en-US" smtClean="0"/>
              <a:t>Assuming |V(loop)| = |V(mag)|, </a:t>
            </a:r>
            <a:r>
              <a:rPr lang="en-US" smtClean="0">
                <a:solidFill>
                  <a:srgbClr val="800080"/>
                </a:solidFill>
              </a:rPr>
              <a:t>what will the ammeter read in each case?</a:t>
            </a:r>
            <a:br>
              <a:rPr lang="en-US" smtClean="0">
                <a:solidFill>
                  <a:srgbClr val="800080"/>
                </a:solidFill>
              </a:rPr>
            </a:br>
            <a:r>
              <a:rPr lang="en-US" smtClean="0"/>
              <a:t>(Call CW current positive)</a:t>
            </a:r>
          </a:p>
        </p:txBody>
      </p:sp>
      <p:grpSp>
        <p:nvGrpSpPr>
          <p:cNvPr id="48132" name="Group 15"/>
          <p:cNvGrpSpPr>
            <a:grpSpLocks/>
          </p:cNvGrpSpPr>
          <p:nvPr/>
        </p:nvGrpSpPr>
        <p:grpSpPr bwMode="auto">
          <a:xfrm>
            <a:off x="4648200" y="3613150"/>
            <a:ext cx="4225925" cy="2025650"/>
            <a:chOff x="1152" y="1152"/>
            <a:chExt cx="2304" cy="1104"/>
          </a:xfrm>
        </p:grpSpPr>
        <p:sp>
          <p:nvSpPr>
            <p:cNvPr id="48135" name="Rectangle 5"/>
            <p:cNvSpPr>
              <a:spLocks noChangeArrowheads="1"/>
            </p:cNvSpPr>
            <p:nvPr/>
          </p:nvSpPr>
          <p:spPr bwMode="auto">
            <a:xfrm>
              <a:off x="1152" y="1152"/>
              <a:ext cx="1248" cy="1104"/>
            </a:xfrm>
            <a:prstGeom prst="rect">
              <a:avLst/>
            </a:prstGeom>
            <a:solidFill>
              <a:schemeClr val="accent1"/>
            </a:solidFill>
            <a:ln w="19050">
              <a:solidFill>
                <a:schemeClr val="tx1"/>
              </a:solidFill>
              <a:miter lim="800000"/>
              <a:headEnd/>
              <a:tailEnd/>
            </a:ln>
          </p:spPr>
          <p:txBody>
            <a:bodyPr wrap="none" anchor="ctr"/>
            <a:lstStyle/>
            <a:p>
              <a:endParaRPr lang="en-US">
                <a:latin typeface="Calibri" pitchFamily="-112" charset="0"/>
              </a:endParaRPr>
            </a:p>
          </p:txBody>
        </p:sp>
        <p:sp>
          <p:nvSpPr>
            <p:cNvPr id="48136" name="Rectangle 6"/>
            <p:cNvSpPr>
              <a:spLocks noChangeArrowheads="1"/>
            </p:cNvSpPr>
            <p:nvPr/>
          </p:nvSpPr>
          <p:spPr bwMode="auto">
            <a:xfrm>
              <a:off x="1920" y="1344"/>
              <a:ext cx="1392" cy="72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pitchFamily="-112" charset="0"/>
              </a:endParaRPr>
            </a:p>
          </p:txBody>
        </p:sp>
        <p:sp>
          <p:nvSpPr>
            <p:cNvPr id="48137" name="Line 7"/>
            <p:cNvSpPr>
              <a:spLocks noChangeShapeType="1"/>
            </p:cNvSpPr>
            <p:nvPr/>
          </p:nvSpPr>
          <p:spPr bwMode="auto">
            <a:xfrm>
              <a:off x="3120" y="1344"/>
              <a:ext cx="0" cy="720"/>
            </a:xfrm>
            <a:prstGeom prst="line">
              <a:avLst/>
            </a:prstGeom>
            <a:noFill/>
            <a:ln w="158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8138" name="Rectangle 8"/>
            <p:cNvSpPr>
              <a:spLocks noChangeArrowheads="1"/>
            </p:cNvSpPr>
            <p:nvPr/>
          </p:nvSpPr>
          <p:spPr bwMode="auto">
            <a:xfrm>
              <a:off x="2928" y="1536"/>
              <a:ext cx="170"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libri" pitchFamily="-112" charset="0"/>
                </a:rPr>
                <a:t>h</a:t>
              </a:r>
            </a:p>
          </p:txBody>
        </p:sp>
        <p:sp>
          <p:nvSpPr>
            <p:cNvPr id="48139" name="Rectangle 9" descr="Light upward diagonal"/>
            <p:cNvSpPr>
              <a:spLocks noChangeArrowheads="1"/>
            </p:cNvSpPr>
            <p:nvPr/>
          </p:nvSpPr>
          <p:spPr bwMode="auto">
            <a:xfrm>
              <a:off x="1920" y="1344"/>
              <a:ext cx="480" cy="720"/>
            </a:xfrm>
            <a:prstGeom prst="rect">
              <a:avLst/>
            </a:prstGeom>
            <a:pattFill prst="ltUpDiag">
              <a:fgClr>
                <a:schemeClr val="accent2"/>
              </a:fgClr>
              <a:bgClr>
                <a:schemeClr val="bg1"/>
              </a:bgClr>
            </a:pattFill>
            <a:ln w="19050">
              <a:solidFill>
                <a:schemeClr val="tx1"/>
              </a:solidFill>
              <a:miter lim="800000"/>
              <a:headEnd/>
              <a:tailEnd/>
            </a:ln>
          </p:spPr>
          <p:txBody>
            <a:bodyPr wrap="none" anchor="ctr"/>
            <a:lstStyle/>
            <a:p>
              <a:endParaRPr lang="en-US">
                <a:latin typeface="Calibri" pitchFamily="-112" charset="0"/>
              </a:endParaRPr>
            </a:p>
          </p:txBody>
        </p:sp>
        <p:sp>
          <p:nvSpPr>
            <p:cNvPr id="48140" name="Rectangle 10"/>
            <p:cNvSpPr>
              <a:spLocks noChangeArrowheads="1"/>
            </p:cNvSpPr>
            <p:nvPr/>
          </p:nvSpPr>
          <p:spPr bwMode="auto">
            <a:xfrm>
              <a:off x="1248" y="1248"/>
              <a:ext cx="294"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libri" pitchFamily="-112" charset="0"/>
                  <a:sym typeface="Wingdings" pitchFamily="-112" charset="2"/>
                </a:rPr>
                <a:t>B</a:t>
              </a:r>
              <a:endParaRPr lang="en-US">
                <a:latin typeface="Calibri" pitchFamily="-112" charset="0"/>
              </a:endParaRPr>
            </a:p>
          </p:txBody>
        </p:sp>
        <p:grpSp>
          <p:nvGrpSpPr>
            <p:cNvPr id="48141" name="Group 14"/>
            <p:cNvGrpSpPr>
              <a:grpSpLocks/>
            </p:cNvGrpSpPr>
            <p:nvPr/>
          </p:nvGrpSpPr>
          <p:grpSpPr bwMode="auto">
            <a:xfrm>
              <a:off x="3168" y="1536"/>
              <a:ext cx="288" cy="288"/>
              <a:chOff x="4128" y="1776"/>
              <a:chExt cx="288" cy="288"/>
            </a:xfrm>
          </p:grpSpPr>
          <p:sp>
            <p:nvSpPr>
              <p:cNvPr id="48142" name="Oval 12"/>
              <p:cNvSpPr>
                <a:spLocks noChangeArrowheads="1"/>
              </p:cNvSpPr>
              <p:nvPr/>
            </p:nvSpPr>
            <p:spPr bwMode="auto">
              <a:xfrm>
                <a:off x="4128" y="1776"/>
                <a:ext cx="288" cy="288"/>
              </a:xfrm>
              <a:prstGeom prst="ellipse">
                <a:avLst/>
              </a:prstGeom>
              <a:solidFill>
                <a:schemeClr val="bg1"/>
              </a:solidFill>
              <a:ln w="19050">
                <a:solidFill>
                  <a:schemeClr val="tx1"/>
                </a:solidFill>
                <a:round/>
                <a:headEnd/>
                <a:tailEnd/>
              </a:ln>
            </p:spPr>
            <p:txBody>
              <a:bodyPr wrap="none" anchor="ctr"/>
              <a:lstStyle/>
              <a:p>
                <a:endParaRPr lang="en-US">
                  <a:latin typeface="Calibri" pitchFamily="-112" charset="0"/>
                </a:endParaRPr>
              </a:p>
            </p:txBody>
          </p:sp>
          <p:sp>
            <p:nvSpPr>
              <p:cNvPr id="48143" name="Rectangle 11"/>
              <p:cNvSpPr>
                <a:spLocks noChangeArrowheads="1"/>
              </p:cNvSpPr>
              <p:nvPr/>
            </p:nvSpPr>
            <p:spPr bwMode="auto">
              <a:xfrm>
                <a:off x="4128" y="1776"/>
                <a:ext cx="183"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libri" pitchFamily="-112" charset="0"/>
                  </a:rPr>
                  <a:t>A</a:t>
                </a:r>
              </a:p>
            </p:txBody>
          </p:sp>
        </p:grpSp>
      </p:grpSp>
      <p:sp>
        <p:nvSpPr>
          <p:cNvPr id="48133" name="Text Box 14"/>
          <p:cNvSpPr txBox="1">
            <a:spLocks noChangeArrowheads="1"/>
          </p:cNvSpPr>
          <p:nvPr/>
        </p:nvSpPr>
        <p:spPr bwMode="auto">
          <a:xfrm>
            <a:off x="457200" y="3835400"/>
            <a:ext cx="5095875" cy="251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lnSpc>
                <a:spcPct val="90000"/>
              </a:lnSpc>
              <a:spcBef>
                <a:spcPct val="20000"/>
              </a:spcBef>
              <a:buFont typeface="Arial" charset="0"/>
              <a:buAutoNum type="alphaUcParenR"/>
            </a:pPr>
            <a:r>
              <a:rPr lang="en-US" sz="3000">
                <a:ea typeface="ヒラギノ角ゴ Pro W3" pitchFamily="-112" charset="-128"/>
              </a:rPr>
              <a:t>I</a:t>
            </a:r>
            <a:r>
              <a:rPr lang="en-US" sz="3000" baseline="-25000">
                <a:ea typeface="ヒラギノ角ゴ Pro W3" pitchFamily="-112" charset="-128"/>
              </a:rPr>
              <a:t>1</a:t>
            </a:r>
            <a:r>
              <a:rPr lang="en-US" sz="3000">
                <a:ea typeface="ヒラギノ角ゴ Pro W3" pitchFamily="-112" charset="-128"/>
              </a:rPr>
              <a:t> &gt; 0, I</a:t>
            </a:r>
            <a:r>
              <a:rPr lang="en-US" sz="3000" baseline="-25000">
                <a:ea typeface="ヒラギノ角ゴ Pro W3" pitchFamily="-112" charset="-128"/>
              </a:rPr>
              <a:t>2</a:t>
            </a:r>
            <a:r>
              <a:rPr lang="en-US" sz="3000">
                <a:ea typeface="ヒラギノ角ゴ Pro W3" pitchFamily="-112" charset="-128"/>
              </a:rPr>
              <a:t> = 0</a:t>
            </a:r>
          </a:p>
          <a:p>
            <a:pPr eaLnBrk="1" hangingPunct="1">
              <a:lnSpc>
                <a:spcPct val="90000"/>
              </a:lnSpc>
              <a:spcBef>
                <a:spcPct val="20000"/>
              </a:spcBef>
              <a:buFont typeface="Arial" charset="0"/>
              <a:buAutoNum type="alphaUcParenR"/>
            </a:pPr>
            <a:r>
              <a:rPr lang="en-US" sz="3000">
                <a:ea typeface="ヒラギノ角ゴ Pro W3" pitchFamily="-112" charset="-128"/>
              </a:rPr>
              <a:t>I</a:t>
            </a:r>
            <a:r>
              <a:rPr lang="en-US" sz="3000" baseline="-25000">
                <a:ea typeface="ヒラギノ角ゴ Pro W3" pitchFamily="-112" charset="-128"/>
              </a:rPr>
              <a:t>1</a:t>
            </a:r>
            <a:r>
              <a:rPr lang="en-US" sz="3000">
                <a:ea typeface="ヒラギノ角ゴ Pro W3" pitchFamily="-112" charset="-128"/>
              </a:rPr>
              <a:t> &lt; 0, I</a:t>
            </a:r>
            <a:r>
              <a:rPr lang="en-US" sz="3000" baseline="-25000">
                <a:ea typeface="ヒラギノ角ゴ Pro W3" pitchFamily="-112" charset="-128"/>
              </a:rPr>
              <a:t>2</a:t>
            </a:r>
            <a:r>
              <a:rPr lang="en-US" sz="3000">
                <a:ea typeface="ヒラギノ角ゴ Pro W3" pitchFamily="-112" charset="-128"/>
              </a:rPr>
              <a:t> = 0</a:t>
            </a:r>
          </a:p>
          <a:p>
            <a:pPr eaLnBrk="1" hangingPunct="1">
              <a:lnSpc>
                <a:spcPct val="90000"/>
              </a:lnSpc>
              <a:spcBef>
                <a:spcPct val="20000"/>
              </a:spcBef>
              <a:buFont typeface="Arial" charset="0"/>
              <a:buAutoNum type="alphaUcParenR"/>
            </a:pPr>
            <a:r>
              <a:rPr lang="en-US" sz="3000">
                <a:ea typeface="ヒラギノ角ゴ Pro W3" pitchFamily="-112" charset="-128"/>
              </a:rPr>
              <a:t>I</a:t>
            </a:r>
            <a:r>
              <a:rPr lang="en-US" sz="3000" baseline="-25000">
                <a:ea typeface="ヒラギノ角ゴ Pro W3" pitchFamily="-112" charset="-128"/>
              </a:rPr>
              <a:t>1</a:t>
            </a:r>
            <a:r>
              <a:rPr lang="en-US" sz="3000">
                <a:ea typeface="ヒラギノ角ゴ Pro W3" pitchFamily="-112" charset="-128"/>
              </a:rPr>
              <a:t> = I</a:t>
            </a:r>
            <a:r>
              <a:rPr lang="en-US" sz="3000" baseline="-25000">
                <a:ea typeface="ヒラギノ角ゴ Pro W3" pitchFamily="-112" charset="-128"/>
              </a:rPr>
              <a:t>2</a:t>
            </a:r>
          </a:p>
          <a:p>
            <a:pPr eaLnBrk="1" hangingPunct="1">
              <a:lnSpc>
                <a:spcPct val="90000"/>
              </a:lnSpc>
              <a:spcBef>
                <a:spcPct val="20000"/>
              </a:spcBef>
              <a:buFont typeface="Arial" charset="0"/>
              <a:buAutoNum type="alphaUcParenR"/>
            </a:pPr>
            <a:r>
              <a:rPr lang="en-US" sz="3000">
                <a:ea typeface="ヒラギノ角ゴ Pro W3" pitchFamily="-112" charset="-128"/>
              </a:rPr>
              <a:t>I</a:t>
            </a:r>
            <a:r>
              <a:rPr lang="en-US" sz="3000" baseline="-25000">
                <a:ea typeface="ヒラギノ角ゴ Pro W3" pitchFamily="-112" charset="-128"/>
              </a:rPr>
              <a:t>1</a:t>
            </a:r>
            <a:r>
              <a:rPr lang="en-US" sz="3000">
                <a:ea typeface="ヒラギノ角ゴ Pro W3" pitchFamily="-112" charset="-128"/>
              </a:rPr>
              <a:t> = -I</a:t>
            </a:r>
            <a:r>
              <a:rPr lang="en-US" sz="3000" baseline="-25000">
                <a:ea typeface="ヒラギノ角ゴ Pro W3" pitchFamily="-112" charset="-128"/>
              </a:rPr>
              <a:t>2</a:t>
            </a:r>
            <a:endParaRPr lang="en-US" sz="3000">
              <a:ea typeface="ヒラギノ角ゴ Pro W3" pitchFamily="-112" charset="-128"/>
            </a:endParaRPr>
          </a:p>
          <a:p>
            <a:pPr eaLnBrk="1" hangingPunct="1">
              <a:lnSpc>
                <a:spcPct val="90000"/>
              </a:lnSpc>
              <a:spcBef>
                <a:spcPct val="20000"/>
              </a:spcBef>
              <a:buFont typeface="Arial" charset="0"/>
              <a:buAutoNum type="alphaUcParenR"/>
            </a:pPr>
            <a:r>
              <a:rPr lang="en-US" sz="3000">
                <a:ea typeface="ヒラギノ角ゴ Pro W3" pitchFamily="-112" charset="-128"/>
              </a:rPr>
              <a:t>I</a:t>
            </a:r>
            <a:r>
              <a:rPr lang="en-US" sz="3000" baseline="-25000">
                <a:ea typeface="ヒラギノ角ゴ Pro W3" pitchFamily="-112" charset="-128"/>
              </a:rPr>
              <a:t>1</a:t>
            </a:r>
            <a:r>
              <a:rPr lang="en-US" sz="3000">
                <a:ea typeface="ヒラギノ角ゴ Pro W3" pitchFamily="-112" charset="-128"/>
              </a:rPr>
              <a:t> = 0, I</a:t>
            </a:r>
            <a:r>
              <a:rPr lang="en-US" sz="3000" baseline="-25000">
                <a:ea typeface="ヒラギノ角ゴ Pro W3" pitchFamily="-112" charset="-128"/>
              </a:rPr>
              <a:t>2</a:t>
            </a:r>
            <a:r>
              <a:rPr lang="en-US" sz="3000">
                <a:ea typeface="ヒラギノ角ゴ Pro W3" pitchFamily="-112" charset="-128"/>
              </a:rPr>
              <a:t> = 0 (special case)</a:t>
            </a:r>
          </a:p>
        </p:txBody>
      </p:sp>
      <p:sp>
        <p:nvSpPr>
          <p:cNvPr id="48134" name="Rectangle 15"/>
          <p:cNvSpPr>
            <a:spLocks noChangeArrowheads="1"/>
          </p:cNvSpPr>
          <p:nvPr/>
        </p:nvSpPr>
        <p:spPr bwMode="auto">
          <a:xfrm>
            <a:off x="184150" y="166688"/>
            <a:ext cx="501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buFont typeface="Arial" charset="0"/>
              <a:buNone/>
            </a:pPr>
            <a:r>
              <a:rPr lang="en-US">
                <a:ea typeface="ヒラギノ角ゴ Pro W3" pitchFamily="-112" charset="-128"/>
              </a:rPr>
              <a:t>7.1</a:t>
            </a:r>
            <a:endParaRPr lang="en-US" baseline="-25000">
              <a:ea typeface="ヒラギノ角ゴ Pro W3" pitchFamily="-112"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smtClean="0">
                <a:solidFill>
                  <a:schemeClr val="bg1"/>
                </a:solidFill>
              </a:rPr>
              <a:t>EMF II</a:t>
            </a:r>
            <a:endParaRPr lang="en-US" smtClean="0"/>
          </a:p>
        </p:txBody>
      </p:sp>
      <p:sp>
        <p:nvSpPr>
          <p:cNvPr id="50179" name="Rectangle 3"/>
          <p:cNvSpPr>
            <a:spLocks noGrp="1" noChangeArrowheads="1"/>
          </p:cNvSpPr>
          <p:nvPr>
            <p:ph type="body" idx="1"/>
          </p:nvPr>
        </p:nvSpPr>
        <p:spPr>
          <a:xfrm>
            <a:off x="609600" y="2286000"/>
            <a:ext cx="7772400" cy="3810000"/>
          </a:xfrm>
        </p:spPr>
        <p:txBody>
          <a:bodyPr/>
          <a:lstStyle/>
          <a:p>
            <a:pPr marL="609600" indent="-609600" eaLnBrk="1" hangingPunct="1">
              <a:buFontTx/>
              <a:buNone/>
            </a:pPr>
            <a:r>
              <a:rPr lang="en-US" sz="3600" smtClean="0"/>
              <a:t>Ans: C) I</a:t>
            </a:r>
            <a:r>
              <a:rPr lang="en-US" sz="3600" baseline="-25000" smtClean="0"/>
              <a:t>1</a:t>
            </a:r>
            <a:r>
              <a:rPr lang="en-US" sz="3600" smtClean="0"/>
              <a:t> = I</a:t>
            </a:r>
            <a:r>
              <a:rPr lang="en-US" sz="3600" baseline="-25000" smtClean="0"/>
              <a:t>2</a:t>
            </a:r>
            <a:endParaRPr lang="en-US" sz="3600" smtClean="0"/>
          </a:p>
          <a:p>
            <a:pPr marL="609600" indent="-609600" eaLnBrk="1" hangingPunct="1">
              <a:buFontTx/>
              <a:buNone/>
            </a:pPr>
            <a:r>
              <a:rPr lang="en-US" sz="3600" smtClean="0"/>
              <a:t>The same result! But different physical situations are physically:</a:t>
            </a:r>
            <a:endParaRPr lang="en-US" smtClean="0"/>
          </a:p>
          <a:p>
            <a:pPr marL="609600" indent="-609600" eaLnBrk="1" hangingPunct="1">
              <a:buFontTx/>
              <a:buAutoNum type="alphaUcParenR"/>
            </a:pPr>
            <a:r>
              <a:rPr lang="en-US" smtClean="0"/>
              <a:t>the same</a:t>
            </a:r>
          </a:p>
          <a:p>
            <a:pPr marL="609600" indent="-609600" eaLnBrk="1" hangingPunct="1">
              <a:buFontTx/>
              <a:buAutoNum type="alphaUcParenR"/>
            </a:pPr>
            <a:r>
              <a:rPr lang="en-US" smtClean="0"/>
              <a:t>equivalent</a:t>
            </a:r>
          </a:p>
          <a:p>
            <a:pPr marL="609600" indent="-609600" eaLnBrk="1" hangingPunct="1">
              <a:buFontTx/>
              <a:buAutoNum type="alphaUcParenR"/>
            </a:pPr>
            <a:r>
              <a:rPr lang="en-US" smtClean="0"/>
              <a:t>different</a:t>
            </a:r>
            <a:endParaRPr lang="en-US" baseline="-25000" smtClean="0"/>
          </a:p>
        </p:txBody>
      </p:sp>
      <p:grpSp>
        <p:nvGrpSpPr>
          <p:cNvPr id="50180" name="Group 4"/>
          <p:cNvGrpSpPr>
            <a:grpSpLocks/>
          </p:cNvGrpSpPr>
          <p:nvPr/>
        </p:nvGrpSpPr>
        <p:grpSpPr bwMode="auto">
          <a:xfrm>
            <a:off x="2819400" y="533400"/>
            <a:ext cx="3657600" cy="1752600"/>
            <a:chOff x="1152" y="1152"/>
            <a:chExt cx="2304" cy="1104"/>
          </a:xfrm>
        </p:grpSpPr>
        <p:sp>
          <p:nvSpPr>
            <p:cNvPr id="50182" name="Rectangle 5"/>
            <p:cNvSpPr>
              <a:spLocks noChangeArrowheads="1"/>
            </p:cNvSpPr>
            <p:nvPr/>
          </p:nvSpPr>
          <p:spPr bwMode="auto">
            <a:xfrm>
              <a:off x="1152" y="1152"/>
              <a:ext cx="1248" cy="1104"/>
            </a:xfrm>
            <a:prstGeom prst="rect">
              <a:avLst/>
            </a:prstGeom>
            <a:solidFill>
              <a:schemeClr val="accent1"/>
            </a:solidFill>
            <a:ln w="19050">
              <a:solidFill>
                <a:schemeClr val="tx1"/>
              </a:solidFill>
              <a:miter lim="800000"/>
              <a:headEnd/>
              <a:tailEnd/>
            </a:ln>
          </p:spPr>
          <p:txBody>
            <a:bodyPr wrap="none" anchor="ctr"/>
            <a:lstStyle/>
            <a:p>
              <a:endParaRPr lang="en-US">
                <a:latin typeface="Calibri" pitchFamily="-112" charset="0"/>
              </a:endParaRPr>
            </a:p>
          </p:txBody>
        </p:sp>
        <p:sp>
          <p:nvSpPr>
            <p:cNvPr id="50183" name="Rectangle 6"/>
            <p:cNvSpPr>
              <a:spLocks noChangeArrowheads="1"/>
            </p:cNvSpPr>
            <p:nvPr/>
          </p:nvSpPr>
          <p:spPr bwMode="auto">
            <a:xfrm>
              <a:off x="1920" y="1344"/>
              <a:ext cx="1392" cy="72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pitchFamily="-112" charset="0"/>
              </a:endParaRPr>
            </a:p>
          </p:txBody>
        </p:sp>
        <p:sp>
          <p:nvSpPr>
            <p:cNvPr id="50184" name="Line 7"/>
            <p:cNvSpPr>
              <a:spLocks noChangeShapeType="1"/>
            </p:cNvSpPr>
            <p:nvPr/>
          </p:nvSpPr>
          <p:spPr bwMode="auto">
            <a:xfrm>
              <a:off x="3120" y="1344"/>
              <a:ext cx="0" cy="720"/>
            </a:xfrm>
            <a:prstGeom prst="line">
              <a:avLst/>
            </a:prstGeom>
            <a:noFill/>
            <a:ln w="158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0185" name="Rectangle 8"/>
            <p:cNvSpPr>
              <a:spLocks noChangeArrowheads="1"/>
            </p:cNvSpPr>
            <p:nvPr/>
          </p:nvSpPr>
          <p:spPr bwMode="auto">
            <a:xfrm>
              <a:off x="2928" y="1536"/>
              <a:ext cx="1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libri" pitchFamily="-112" charset="0"/>
                </a:rPr>
                <a:t>h</a:t>
              </a:r>
            </a:p>
          </p:txBody>
        </p:sp>
        <p:sp>
          <p:nvSpPr>
            <p:cNvPr id="50186" name="Rectangle 9" descr="Light upward diagonal"/>
            <p:cNvSpPr>
              <a:spLocks noChangeArrowheads="1"/>
            </p:cNvSpPr>
            <p:nvPr/>
          </p:nvSpPr>
          <p:spPr bwMode="auto">
            <a:xfrm>
              <a:off x="1920" y="1344"/>
              <a:ext cx="480" cy="720"/>
            </a:xfrm>
            <a:prstGeom prst="rect">
              <a:avLst/>
            </a:prstGeom>
            <a:pattFill prst="ltUpDiag">
              <a:fgClr>
                <a:schemeClr val="accent2"/>
              </a:fgClr>
              <a:bgClr>
                <a:schemeClr val="bg1"/>
              </a:bgClr>
            </a:pattFill>
            <a:ln w="19050">
              <a:solidFill>
                <a:schemeClr val="tx1"/>
              </a:solidFill>
              <a:miter lim="800000"/>
              <a:headEnd/>
              <a:tailEnd/>
            </a:ln>
          </p:spPr>
          <p:txBody>
            <a:bodyPr wrap="none" anchor="ctr"/>
            <a:lstStyle/>
            <a:p>
              <a:endParaRPr lang="en-US">
                <a:latin typeface="Calibri" pitchFamily="-112" charset="0"/>
              </a:endParaRPr>
            </a:p>
          </p:txBody>
        </p:sp>
        <p:sp>
          <p:nvSpPr>
            <p:cNvPr id="50187" name="Rectangle 10"/>
            <p:cNvSpPr>
              <a:spLocks noChangeArrowheads="1"/>
            </p:cNvSpPr>
            <p:nvPr/>
          </p:nvSpPr>
          <p:spPr bwMode="auto">
            <a:xfrm>
              <a:off x="1248" y="1248"/>
              <a:ext cx="34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libri" pitchFamily="-112" charset="0"/>
                  <a:sym typeface="Wingdings" pitchFamily="-112" charset="2"/>
                </a:rPr>
                <a:t>B</a:t>
              </a:r>
              <a:endParaRPr lang="en-US">
                <a:latin typeface="Calibri" pitchFamily="-112" charset="0"/>
              </a:endParaRPr>
            </a:p>
          </p:txBody>
        </p:sp>
        <p:grpSp>
          <p:nvGrpSpPr>
            <p:cNvPr id="50188" name="Group 11"/>
            <p:cNvGrpSpPr>
              <a:grpSpLocks/>
            </p:cNvGrpSpPr>
            <p:nvPr/>
          </p:nvGrpSpPr>
          <p:grpSpPr bwMode="auto">
            <a:xfrm>
              <a:off x="3168" y="1536"/>
              <a:ext cx="288" cy="288"/>
              <a:chOff x="4128" y="1776"/>
              <a:chExt cx="288" cy="288"/>
            </a:xfrm>
          </p:grpSpPr>
          <p:sp>
            <p:nvSpPr>
              <p:cNvPr id="50189" name="Oval 12"/>
              <p:cNvSpPr>
                <a:spLocks noChangeArrowheads="1"/>
              </p:cNvSpPr>
              <p:nvPr/>
            </p:nvSpPr>
            <p:spPr bwMode="auto">
              <a:xfrm>
                <a:off x="4128" y="1776"/>
                <a:ext cx="288" cy="288"/>
              </a:xfrm>
              <a:prstGeom prst="ellipse">
                <a:avLst/>
              </a:prstGeom>
              <a:solidFill>
                <a:schemeClr val="bg1"/>
              </a:solidFill>
              <a:ln w="19050">
                <a:solidFill>
                  <a:schemeClr val="tx1"/>
                </a:solidFill>
                <a:round/>
                <a:headEnd/>
                <a:tailEnd/>
              </a:ln>
            </p:spPr>
            <p:txBody>
              <a:bodyPr wrap="none" anchor="ctr"/>
              <a:lstStyle/>
              <a:p>
                <a:endParaRPr lang="en-US">
                  <a:latin typeface="Calibri" pitchFamily="-112" charset="0"/>
                </a:endParaRPr>
              </a:p>
            </p:txBody>
          </p:sp>
          <p:sp>
            <p:nvSpPr>
              <p:cNvPr id="50190" name="Rectangle 13"/>
              <p:cNvSpPr>
                <a:spLocks noChangeArrowheads="1"/>
              </p:cNvSpPr>
              <p:nvPr/>
            </p:nvSpPr>
            <p:spPr bwMode="auto">
              <a:xfrm>
                <a:off x="4128" y="1776"/>
                <a:ext cx="21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Calibri" pitchFamily="-112" charset="0"/>
                  </a:rPr>
                  <a:t>A</a:t>
                </a:r>
              </a:p>
            </p:txBody>
          </p:sp>
        </p:grpSp>
      </p:grpSp>
      <p:sp>
        <p:nvSpPr>
          <p:cNvPr id="50181" name="Rectangle 14"/>
          <p:cNvSpPr>
            <a:spLocks noChangeArrowheads="1"/>
          </p:cNvSpPr>
          <p:nvPr/>
        </p:nvSpPr>
        <p:spPr bwMode="auto">
          <a:xfrm>
            <a:off x="184150" y="166688"/>
            <a:ext cx="5778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Font typeface="Arial" charset="0"/>
              <a:buNone/>
            </a:pPr>
            <a:r>
              <a:rPr lang="en-US">
                <a:ea typeface="ヒラギノ角ゴ Pro W3" pitchFamily="-112" charset="-128"/>
              </a:rPr>
              <a:t>7.1b</a:t>
            </a:r>
            <a:endParaRPr lang="en-US" baseline="-25000">
              <a:ea typeface="ヒラギノ角ゴ Pro W3" pitchFamily="-112"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p:cNvSpPr>
          <p:nvPr>
            <p:ph type="title" idx="4294967295"/>
          </p:nvPr>
        </p:nvSpPr>
        <p:spPr>
          <a:xfrm>
            <a:off x="407988" y="398463"/>
            <a:ext cx="8736012" cy="1876425"/>
          </a:xfrm>
        </p:spPr>
        <p:txBody>
          <a:bodyPr/>
          <a:lstStyle/>
          <a:p>
            <a:pPr algn="l"/>
            <a:r>
              <a:rPr lang="en-US" sz="2800" smtClean="0">
                <a:latin typeface="Arial" charset="0"/>
                <a:cs typeface="Arial" charset="0"/>
              </a:rPr>
              <a:t>For everyday currents in home electronics and wires, which answer is the order of magnitude of the average velocity of the electrons along the wire?</a:t>
            </a:r>
          </a:p>
        </p:txBody>
      </p:sp>
      <p:sp>
        <p:nvSpPr>
          <p:cNvPr id="16387" name="TextBox 3"/>
          <p:cNvSpPr txBox="1">
            <a:spLocks noChangeArrowheads="1"/>
          </p:cNvSpPr>
          <p:nvPr/>
        </p:nvSpPr>
        <p:spPr bwMode="auto">
          <a:xfrm>
            <a:off x="520700" y="2909888"/>
            <a:ext cx="6284913"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buFontTx/>
              <a:buAutoNum type="alphaUcPeriod"/>
            </a:pPr>
            <a:r>
              <a:rPr lang="en-US">
                <a:ea typeface="ＭＳ Ｐゴシック" pitchFamily="-112" charset="-128"/>
              </a:rPr>
              <a:t>km/s</a:t>
            </a:r>
          </a:p>
          <a:p>
            <a:pPr eaLnBrk="1" hangingPunct="1">
              <a:buFontTx/>
              <a:buAutoNum type="alphaUcPeriod"/>
            </a:pPr>
            <a:r>
              <a:rPr lang="en-US">
                <a:ea typeface="ＭＳ Ｐゴシック" pitchFamily="-112" charset="-128"/>
              </a:rPr>
              <a:t>m/s</a:t>
            </a:r>
          </a:p>
          <a:p>
            <a:pPr eaLnBrk="1" hangingPunct="1">
              <a:buFontTx/>
              <a:buAutoNum type="alphaUcPeriod"/>
            </a:pPr>
            <a:r>
              <a:rPr lang="en-US">
                <a:ea typeface="ＭＳ Ｐゴシック" pitchFamily="-112" charset="-128"/>
              </a:rPr>
              <a:t>mm/s</a:t>
            </a:r>
          </a:p>
          <a:p>
            <a:pPr eaLnBrk="1" hangingPunct="1">
              <a:buFontTx/>
              <a:buAutoNum type="alphaUcPeriod"/>
            </a:pPr>
            <a:r>
              <a:rPr lang="en-US">
                <a:ea typeface="ＭＳ Ｐゴシック" pitchFamily="-112" charset="-128"/>
              </a:rPr>
              <a:t>μm/s</a:t>
            </a:r>
          </a:p>
          <a:p>
            <a:pPr eaLnBrk="1" hangingPunct="1">
              <a:buFontTx/>
              <a:buAutoNum type="alphaUcPeriod"/>
            </a:pPr>
            <a:r>
              <a:rPr lang="en-US">
                <a:ea typeface="ＭＳ Ｐゴシック" pitchFamily="-112" charset="-128"/>
              </a:rPr>
              <a:t>nm/s</a:t>
            </a:r>
          </a:p>
          <a:p>
            <a:pPr eaLnBrk="1" hangingPunct="1">
              <a:buFontTx/>
              <a:buAutoNum type="alphaUcPeriod"/>
            </a:pPr>
            <a:endParaRPr lang="en-US">
              <a:ea typeface="ＭＳ Ｐゴシック" pitchFamily="-112" charset="-128"/>
            </a:endParaRPr>
          </a:p>
        </p:txBody>
      </p:sp>
      <p:sp>
        <p:nvSpPr>
          <p:cNvPr id="16388" name="TextBox 3"/>
          <p:cNvSpPr txBox="1">
            <a:spLocks noChangeArrowheads="1"/>
          </p:cNvSpPr>
          <p:nvPr/>
        </p:nvSpPr>
        <p:spPr bwMode="auto">
          <a:xfrm>
            <a:off x="347663" y="311150"/>
            <a:ext cx="628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1800">
                <a:ea typeface="ＭＳ Ｐゴシック" pitchFamily="-112" charset="-128"/>
              </a:rPr>
              <a:t>7.1a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p:cNvSpPr>
            <a:spLocks noGrp="1"/>
          </p:cNvSpPr>
          <p:nvPr>
            <p:ph type="title" idx="4294967295"/>
          </p:nvPr>
        </p:nvSpPr>
        <p:spPr>
          <a:xfrm>
            <a:off x="407988" y="398463"/>
            <a:ext cx="8736012" cy="1876425"/>
          </a:xfrm>
        </p:spPr>
        <p:txBody>
          <a:bodyPr/>
          <a:lstStyle/>
          <a:p>
            <a:pPr algn="l"/>
            <a:r>
              <a:rPr lang="en-US" sz="2800" smtClean="0">
                <a:latin typeface="Arial" charset="0"/>
                <a:cs typeface="Arial" charset="0"/>
              </a:rPr>
              <a:t>For everyday currents in home electronics and wires, which answer is the order of magnitude of the instantaneous speed of the electrons in the wire?</a:t>
            </a:r>
          </a:p>
        </p:txBody>
      </p:sp>
      <p:sp>
        <p:nvSpPr>
          <p:cNvPr id="18435" name="TextBox 3"/>
          <p:cNvSpPr txBox="1">
            <a:spLocks noChangeArrowheads="1"/>
          </p:cNvSpPr>
          <p:nvPr/>
        </p:nvSpPr>
        <p:spPr bwMode="auto">
          <a:xfrm>
            <a:off x="520700" y="2909888"/>
            <a:ext cx="6284913"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buFontTx/>
              <a:buAutoNum type="alphaUcPeriod"/>
            </a:pPr>
            <a:r>
              <a:rPr lang="en-US">
                <a:ea typeface="ＭＳ Ｐゴシック" pitchFamily="-112" charset="-128"/>
              </a:rPr>
              <a:t>km/s</a:t>
            </a:r>
          </a:p>
          <a:p>
            <a:pPr eaLnBrk="1" hangingPunct="1">
              <a:buFontTx/>
              <a:buAutoNum type="alphaUcPeriod"/>
            </a:pPr>
            <a:r>
              <a:rPr lang="en-US">
                <a:ea typeface="ＭＳ Ｐゴシック" pitchFamily="-112" charset="-128"/>
              </a:rPr>
              <a:t>m/s</a:t>
            </a:r>
          </a:p>
          <a:p>
            <a:pPr eaLnBrk="1" hangingPunct="1">
              <a:buFontTx/>
              <a:buAutoNum type="alphaUcPeriod"/>
            </a:pPr>
            <a:r>
              <a:rPr lang="en-US">
                <a:ea typeface="ＭＳ Ｐゴシック" pitchFamily="-112" charset="-128"/>
              </a:rPr>
              <a:t>mm/s</a:t>
            </a:r>
          </a:p>
          <a:p>
            <a:pPr eaLnBrk="1" hangingPunct="1">
              <a:buFontTx/>
              <a:buAutoNum type="alphaUcPeriod"/>
            </a:pPr>
            <a:r>
              <a:rPr lang="en-US">
                <a:ea typeface="ＭＳ Ｐゴシック" pitchFamily="-112" charset="-128"/>
              </a:rPr>
              <a:t>μm/s</a:t>
            </a:r>
          </a:p>
          <a:p>
            <a:pPr eaLnBrk="1" hangingPunct="1">
              <a:buFontTx/>
              <a:buAutoNum type="alphaUcPeriod"/>
            </a:pPr>
            <a:r>
              <a:rPr lang="en-US">
                <a:ea typeface="ＭＳ Ｐゴシック" pitchFamily="-112" charset="-128"/>
              </a:rPr>
              <a:t>nm/s</a:t>
            </a:r>
          </a:p>
          <a:p>
            <a:pPr eaLnBrk="1" hangingPunct="1">
              <a:buFontTx/>
              <a:buAutoNum type="alphaUcPeriod"/>
            </a:pPr>
            <a:endParaRPr lang="en-US">
              <a:ea typeface="ＭＳ Ｐゴシック" pitchFamily="-112" charset="-128"/>
            </a:endParaRPr>
          </a:p>
        </p:txBody>
      </p:sp>
      <p:sp>
        <p:nvSpPr>
          <p:cNvPr id="18436" name="TextBox 3"/>
          <p:cNvSpPr txBox="1">
            <a:spLocks noChangeArrowheads="1"/>
          </p:cNvSpPr>
          <p:nvPr/>
        </p:nvSpPr>
        <p:spPr bwMode="auto">
          <a:xfrm>
            <a:off x="419100" y="466725"/>
            <a:ext cx="628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1800">
                <a:ea typeface="ＭＳ Ｐゴシック" pitchFamily="-112" charset="-128"/>
              </a:rPr>
              <a:t>7.1b</a:t>
            </a:r>
          </a:p>
          <a:p>
            <a:pPr eaLnBrk="1" hangingPunct="1"/>
            <a:endParaRPr lang="en-US" sz="1800">
              <a:ea typeface="ＭＳ Ｐゴシック" pitchFamily="-112"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26"/>
          <p:cNvSpPr>
            <a:spLocks noGrp="1"/>
          </p:cNvSpPr>
          <p:nvPr>
            <p:ph type="title" idx="4294967295"/>
          </p:nvPr>
        </p:nvSpPr>
        <p:spPr>
          <a:xfrm>
            <a:off x="407988" y="398463"/>
            <a:ext cx="8736012" cy="1876425"/>
          </a:xfrm>
        </p:spPr>
        <p:txBody>
          <a:bodyPr/>
          <a:lstStyle/>
          <a:p>
            <a:pPr algn="l"/>
            <a:r>
              <a:rPr lang="en-US" sz="2800" smtClean="0">
                <a:latin typeface="Arial" charset="0"/>
                <a:cs typeface="Arial" charset="0"/>
              </a:rPr>
              <a:t>An electric current </a:t>
            </a:r>
            <a:r>
              <a:rPr lang="en-US" sz="2800" i="1" smtClean="0">
                <a:latin typeface="Arial" charset="0"/>
                <a:cs typeface="Arial" charset="0"/>
              </a:rPr>
              <a:t>I</a:t>
            </a:r>
            <a:r>
              <a:rPr lang="en-US" sz="2800" smtClean="0">
                <a:latin typeface="Arial" charset="0"/>
                <a:cs typeface="Arial" charset="0"/>
              </a:rPr>
              <a:t> flows along a copper wire (low resistivity) into a resistor made of carbon (high resistivity) then back into another copper wire.</a:t>
            </a:r>
            <a:br>
              <a:rPr lang="en-US" sz="2800" smtClean="0">
                <a:latin typeface="Arial" charset="0"/>
                <a:cs typeface="Arial" charset="0"/>
              </a:rPr>
            </a:br>
            <a:r>
              <a:rPr lang="en-US" sz="2800" i="1" smtClean="0">
                <a:latin typeface="Arial" charset="0"/>
                <a:cs typeface="Arial" charset="0"/>
              </a:rPr>
              <a:t>In which material is the electric field largest?</a:t>
            </a:r>
            <a:endParaRPr lang="en-US" sz="2800" smtClean="0">
              <a:latin typeface="Arial" charset="0"/>
              <a:cs typeface="Arial" charset="0"/>
            </a:endParaRPr>
          </a:p>
        </p:txBody>
      </p:sp>
      <p:sp>
        <p:nvSpPr>
          <p:cNvPr id="20483" name="TextBox 3"/>
          <p:cNvSpPr txBox="1">
            <a:spLocks noChangeArrowheads="1"/>
          </p:cNvSpPr>
          <p:nvPr/>
        </p:nvSpPr>
        <p:spPr bwMode="auto">
          <a:xfrm>
            <a:off x="1108075" y="3808413"/>
            <a:ext cx="6284913"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buFontTx/>
              <a:buAutoNum type="alphaUcPeriod"/>
            </a:pPr>
            <a:r>
              <a:rPr lang="en-US">
                <a:ea typeface="ＭＳ Ｐゴシック" pitchFamily="-112" charset="-128"/>
              </a:rPr>
              <a:t>In the copper wire</a:t>
            </a:r>
          </a:p>
          <a:p>
            <a:pPr eaLnBrk="1" hangingPunct="1">
              <a:buFontTx/>
              <a:buAutoNum type="alphaUcPeriod"/>
            </a:pPr>
            <a:r>
              <a:rPr lang="en-US">
                <a:ea typeface="ＭＳ Ｐゴシック" pitchFamily="-112" charset="-128"/>
              </a:rPr>
              <a:t>In the carbon resistor</a:t>
            </a:r>
          </a:p>
          <a:p>
            <a:pPr eaLnBrk="1" hangingPunct="1">
              <a:buFontTx/>
              <a:buAutoNum type="alphaUcPeriod"/>
            </a:pPr>
            <a:r>
              <a:rPr lang="en-US">
                <a:ea typeface="ＭＳ Ｐゴシック" pitchFamily="-112" charset="-128"/>
              </a:rPr>
              <a:t>It’s the same in both copper and carbon</a:t>
            </a:r>
          </a:p>
          <a:p>
            <a:pPr eaLnBrk="1" hangingPunct="1">
              <a:buFontTx/>
              <a:buAutoNum type="alphaUcPeriod"/>
            </a:pPr>
            <a:r>
              <a:rPr lang="en-US">
                <a:ea typeface="ＭＳ Ｐゴシック" pitchFamily="-112" charset="-128"/>
              </a:rPr>
              <a:t>It depends on the sizes of the copper and carbon</a:t>
            </a:r>
          </a:p>
        </p:txBody>
      </p:sp>
      <p:cxnSp>
        <p:nvCxnSpPr>
          <p:cNvPr id="5" name="Straight Connector 4"/>
          <p:cNvCxnSpPr>
            <a:cxnSpLocks noChangeShapeType="1"/>
          </p:cNvCxnSpPr>
          <p:nvPr/>
        </p:nvCxnSpPr>
        <p:spPr bwMode="auto">
          <a:xfrm flipV="1">
            <a:off x="1520825" y="3103563"/>
            <a:ext cx="2192338" cy="11112"/>
          </a:xfrm>
          <a:prstGeom prst="line">
            <a:avLst/>
          </a:prstGeom>
          <a:noFill/>
          <a:ln w="25400">
            <a:solidFill>
              <a:schemeClr val="tx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7" name="Can 6"/>
          <p:cNvSpPr>
            <a:spLocks noChangeArrowheads="1"/>
          </p:cNvSpPr>
          <p:nvPr/>
        </p:nvSpPr>
        <p:spPr bwMode="auto">
          <a:xfrm rot="5400000">
            <a:off x="4000500" y="2168525"/>
            <a:ext cx="1211263" cy="1941513"/>
          </a:xfrm>
          <a:prstGeom prst="can">
            <a:avLst>
              <a:gd name="adj" fmla="val 25001"/>
            </a:avLst>
          </a:prstGeom>
          <a:solidFill>
            <a:srgbClr val="C0504D"/>
          </a:solidFill>
          <a:ln w="9525">
            <a:solidFill>
              <a:srgbClr val="4A7EBB"/>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cxnSp>
        <p:nvCxnSpPr>
          <p:cNvPr id="6" name="Straight Connector 5"/>
          <p:cNvCxnSpPr>
            <a:cxnSpLocks noChangeShapeType="1"/>
          </p:cNvCxnSpPr>
          <p:nvPr/>
        </p:nvCxnSpPr>
        <p:spPr bwMode="auto">
          <a:xfrm flipV="1">
            <a:off x="5459413" y="3100388"/>
            <a:ext cx="2192337" cy="11112"/>
          </a:xfrm>
          <a:prstGeom prst="line">
            <a:avLst/>
          </a:prstGeom>
          <a:noFill/>
          <a:ln w="25400">
            <a:solidFill>
              <a:schemeClr val="tx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9" name="Straight Arrow Connector 8"/>
          <p:cNvCxnSpPr>
            <a:cxnSpLocks noChangeShapeType="1"/>
          </p:cNvCxnSpPr>
          <p:nvPr/>
        </p:nvCxnSpPr>
        <p:spPr bwMode="auto">
          <a:xfrm flipV="1">
            <a:off x="1784350" y="2840038"/>
            <a:ext cx="1306513" cy="11112"/>
          </a:xfrm>
          <a:prstGeom prst="straightConnector1">
            <a:avLst/>
          </a:prstGeom>
          <a:noFill/>
          <a:ln w="25400">
            <a:solidFill>
              <a:srgbClr val="000000"/>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20488" name="TextBox 11"/>
          <p:cNvSpPr txBox="1">
            <a:spLocks noChangeArrowheads="1"/>
          </p:cNvSpPr>
          <p:nvPr/>
        </p:nvSpPr>
        <p:spPr bwMode="auto">
          <a:xfrm>
            <a:off x="2276475" y="2408238"/>
            <a:ext cx="247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1800" i="1"/>
              <a:t>I</a:t>
            </a:r>
          </a:p>
        </p:txBody>
      </p:sp>
      <p:sp>
        <p:nvSpPr>
          <p:cNvPr id="20489" name="TextBox 9"/>
          <p:cNvSpPr txBox="1">
            <a:spLocks noChangeArrowheads="1"/>
          </p:cNvSpPr>
          <p:nvPr/>
        </p:nvSpPr>
        <p:spPr bwMode="auto">
          <a:xfrm>
            <a:off x="395288" y="263525"/>
            <a:ext cx="501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1800">
                <a:ea typeface="ＭＳ Ｐゴシック" pitchFamily="-112" charset="-128"/>
              </a:rPr>
              <a:t>7.2</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1026"/>
          <p:cNvSpPr>
            <a:spLocks noGrp="1"/>
          </p:cNvSpPr>
          <p:nvPr>
            <p:ph type="title" idx="4294967295"/>
          </p:nvPr>
        </p:nvSpPr>
        <p:spPr>
          <a:xfrm>
            <a:off x="407988" y="398463"/>
            <a:ext cx="8736012" cy="1422400"/>
          </a:xfrm>
        </p:spPr>
        <p:txBody>
          <a:bodyPr/>
          <a:lstStyle/>
          <a:p>
            <a:pPr algn="l"/>
            <a:r>
              <a:rPr lang="en-US" sz="2800" smtClean="0">
                <a:latin typeface="Arial" charset="0"/>
                <a:cs typeface="Arial" charset="0"/>
              </a:rPr>
              <a:t>An steady electric current </a:t>
            </a:r>
            <a:r>
              <a:rPr lang="en-US" sz="2800" i="1" smtClean="0">
                <a:latin typeface="Arial" charset="0"/>
                <a:cs typeface="Arial" charset="0"/>
              </a:rPr>
              <a:t>I</a:t>
            </a:r>
            <a:r>
              <a:rPr lang="en-US" sz="2800" smtClean="0">
                <a:latin typeface="Arial" charset="0"/>
                <a:cs typeface="Arial" charset="0"/>
              </a:rPr>
              <a:t> flows around a circuit containing a battery of voltage </a:t>
            </a:r>
            <a:r>
              <a:rPr lang="en-US" sz="2800" i="1" smtClean="0">
                <a:latin typeface="Arial" charset="0"/>
                <a:cs typeface="Arial" charset="0"/>
              </a:rPr>
              <a:t>V</a:t>
            </a:r>
            <a:r>
              <a:rPr lang="en-US" sz="2800" smtClean="0">
                <a:latin typeface="Arial" charset="0"/>
                <a:cs typeface="Arial" charset="0"/>
              </a:rPr>
              <a:t> and a resistor </a:t>
            </a:r>
            <a:r>
              <a:rPr lang="en-US" sz="2800" i="1" smtClean="0">
                <a:latin typeface="Arial" charset="0"/>
                <a:cs typeface="Arial" charset="0"/>
              </a:rPr>
              <a:t>R</a:t>
            </a:r>
            <a:r>
              <a:rPr lang="en-US" sz="2800" smtClean="0">
                <a:latin typeface="Arial" charset="0"/>
                <a:cs typeface="Arial" charset="0"/>
              </a:rPr>
              <a:t>. Which of the following statements about            is true?</a:t>
            </a:r>
            <a:endParaRPr lang="en-US" sz="2800" i="1" smtClean="0">
              <a:latin typeface="Arial" charset="0"/>
              <a:cs typeface="Arial" charset="0"/>
            </a:endParaRPr>
          </a:p>
        </p:txBody>
      </p:sp>
      <p:sp>
        <p:nvSpPr>
          <p:cNvPr id="22532" name="TextBox 3"/>
          <p:cNvSpPr txBox="1">
            <a:spLocks noChangeArrowheads="1"/>
          </p:cNvSpPr>
          <p:nvPr/>
        </p:nvSpPr>
        <p:spPr bwMode="auto">
          <a:xfrm>
            <a:off x="1168400" y="2406650"/>
            <a:ext cx="6284913"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buFontTx/>
              <a:buAutoNum type="alphaUcPeriod"/>
            </a:pPr>
            <a:r>
              <a:rPr lang="en-US">
                <a:ea typeface="ＭＳ Ｐゴシック" pitchFamily="-112" charset="-128"/>
              </a:rPr>
              <a:t>It is zero around the circuit because it’s an electrostatic field</a:t>
            </a:r>
          </a:p>
          <a:p>
            <a:pPr eaLnBrk="1" hangingPunct="1">
              <a:buFontTx/>
              <a:buAutoNum type="alphaUcPeriod"/>
            </a:pPr>
            <a:r>
              <a:rPr lang="en-US">
                <a:ea typeface="ＭＳ Ｐゴシック" pitchFamily="-112" charset="-128"/>
              </a:rPr>
              <a:t>It is non-zero around the circuit because it’s not an electrostatic field</a:t>
            </a:r>
          </a:p>
          <a:p>
            <a:pPr eaLnBrk="1" hangingPunct="1">
              <a:buFontTx/>
              <a:buAutoNum type="alphaUcPeriod"/>
            </a:pPr>
            <a:r>
              <a:rPr lang="en-US">
                <a:ea typeface="ＭＳ Ｐゴシック" pitchFamily="-112" charset="-128"/>
              </a:rPr>
              <a:t>It is zero around the circuit because of the electric field is not time dependent</a:t>
            </a:r>
          </a:p>
          <a:p>
            <a:pPr eaLnBrk="1" hangingPunct="1">
              <a:buFontTx/>
              <a:buAutoNum type="alphaUcPeriod"/>
            </a:pPr>
            <a:r>
              <a:rPr lang="en-US">
                <a:ea typeface="ＭＳ Ｐゴシック" pitchFamily="-112" charset="-128"/>
              </a:rPr>
              <a:t>It is non-zero around the circuit because there is no electric field in the battery, only in the rest of the circuit</a:t>
            </a:r>
          </a:p>
          <a:p>
            <a:pPr eaLnBrk="1" hangingPunct="1">
              <a:buFontTx/>
              <a:buAutoNum type="alphaUcPeriod"/>
            </a:pPr>
            <a:r>
              <a:rPr lang="en-US">
                <a:ea typeface="ＭＳ Ｐゴシック" pitchFamily="-112" charset="-128"/>
              </a:rPr>
              <a:t>None of the above</a:t>
            </a:r>
          </a:p>
        </p:txBody>
      </p:sp>
      <p:graphicFrame>
        <p:nvGraphicFramePr>
          <p:cNvPr id="22530" name="Object 2"/>
          <p:cNvGraphicFramePr>
            <a:graphicFrameLocks noChangeAspect="1"/>
          </p:cNvGraphicFramePr>
          <p:nvPr/>
        </p:nvGraphicFramePr>
        <p:xfrm>
          <a:off x="6935788" y="1158875"/>
          <a:ext cx="822325" cy="466725"/>
        </p:xfrm>
        <a:graphic>
          <a:graphicData uri="http://schemas.openxmlformats.org/presentationml/2006/ole">
            <mc:AlternateContent xmlns:mc="http://schemas.openxmlformats.org/markup-compatibility/2006">
              <mc:Choice xmlns:v="urn:schemas-microsoft-com:vml" Requires="v">
                <p:oleObj spid="_x0000_s22534" name="Equation" r:id="rId4" imgW="469900" imgH="266700" progId="Equation.3">
                  <p:embed/>
                </p:oleObj>
              </mc:Choice>
              <mc:Fallback>
                <p:oleObj name="Equation" r:id="rId4" imgW="469900" imgH="2667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35788" y="1158875"/>
                        <a:ext cx="822325" cy="46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2533" name="TextBox 4"/>
          <p:cNvSpPr txBox="1">
            <a:spLocks noChangeArrowheads="1"/>
          </p:cNvSpPr>
          <p:nvPr/>
        </p:nvSpPr>
        <p:spPr bwMode="auto">
          <a:xfrm>
            <a:off x="263525" y="0"/>
            <a:ext cx="501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1800">
                <a:ea typeface="ＭＳ Ｐゴシック" pitchFamily="-112" charset="-128"/>
              </a:rPr>
              <a:t>7.3</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2" name="Rectangle 2"/>
          <p:cNvSpPr>
            <a:spLocks noGrp="1" noChangeArrowheads="1"/>
          </p:cNvSpPr>
          <p:nvPr>
            <p:ph type="title" idx="4294967295"/>
          </p:nvPr>
        </p:nvSpPr>
        <p:spPr/>
        <p:txBody>
          <a:bodyPr/>
          <a:lstStyle/>
          <a:p>
            <a:r>
              <a:rPr lang="en-US" smtClean="0">
                <a:solidFill>
                  <a:schemeClr val="bg1"/>
                </a:solidFill>
              </a:rPr>
              <a:t>Charge Conservation</a:t>
            </a:r>
            <a:endParaRPr lang="en-US" smtClean="0"/>
          </a:p>
        </p:txBody>
      </p:sp>
      <p:sp>
        <p:nvSpPr>
          <p:cNvPr id="24583" name="Rectangle 3"/>
          <p:cNvSpPr>
            <a:spLocks noGrp="1" noChangeArrowheads="1"/>
          </p:cNvSpPr>
          <p:nvPr>
            <p:ph type="body" idx="4294967295"/>
          </p:nvPr>
        </p:nvSpPr>
        <p:spPr>
          <a:xfrm>
            <a:off x="1143000" y="152400"/>
            <a:ext cx="7772400" cy="1530350"/>
          </a:xfrm>
        </p:spPr>
        <p:txBody>
          <a:bodyPr/>
          <a:lstStyle/>
          <a:p>
            <a:pPr marL="609600" indent="-609600">
              <a:lnSpc>
                <a:spcPct val="90000"/>
              </a:lnSpc>
              <a:buFont typeface="Arial" charset="0"/>
              <a:buNone/>
            </a:pPr>
            <a:r>
              <a:rPr lang="en-US" smtClean="0"/>
              <a:t>Which of the following is a statement of charge conservation?</a:t>
            </a:r>
          </a:p>
          <a:p>
            <a:pPr marL="609600" indent="-609600">
              <a:lnSpc>
                <a:spcPct val="90000"/>
              </a:lnSpc>
              <a:buFont typeface="Arial" charset="0"/>
              <a:buNone/>
            </a:pPr>
            <a:endParaRPr lang="en-US" sz="2800" smtClean="0"/>
          </a:p>
        </p:txBody>
      </p:sp>
      <p:sp>
        <p:nvSpPr>
          <p:cNvPr id="24584" name="Text Box 4"/>
          <p:cNvSpPr txBox="1">
            <a:spLocks noChangeArrowheads="1"/>
          </p:cNvSpPr>
          <p:nvPr/>
        </p:nvSpPr>
        <p:spPr bwMode="auto">
          <a:xfrm>
            <a:off x="230188" y="1628775"/>
            <a:ext cx="5905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r>
              <a:rPr lang="en-US" sz="3200">
                <a:ea typeface="ヒラギノ角ゴ Pro W3" pitchFamily="-112" charset="-128"/>
              </a:rPr>
              <a:t>A)</a:t>
            </a:r>
          </a:p>
        </p:txBody>
      </p:sp>
      <p:sp>
        <p:nvSpPr>
          <p:cNvPr id="24585" name="Text Box 5"/>
          <p:cNvSpPr txBox="1">
            <a:spLocks noChangeArrowheads="1"/>
          </p:cNvSpPr>
          <p:nvPr/>
        </p:nvSpPr>
        <p:spPr bwMode="auto">
          <a:xfrm>
            <a:off x="5103813" y="1682750"/>
            <a:ext cx="5905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r>
              <a:rPr lang="en-US" sz="3200">
                <a:ea typeface="ヒラギノ角ゴ Pro W3" pitchFamily="-112" charset="-128"/>
              </a:rPr>
              <a:t>B)</a:t>
            </a:r>
          </a:p>
        </p:txBody>
      </p:sp>
      <p:sp>
        <p:nvSpPr>
          <p:cNvPr id="24586" name="Text Box 6"/>
          <p:cNvSpPr txBox="1">
            <a:spLocks noChangeArrowheads="1"/>
          </p:cNvSpPr>
          <p:nvPr/>
        </p:nvSpPr>
        <p:spPr bwMode="auto">
          <a:xfrm>
            <a:off x="225425" y="2943225"/>
            <a:ext cx="6127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r>
              <a:rPr lang="en-US" sz="3200">
                <a:ea typeface="ヒラギノ角ゴ Pro W3" pitchFamily="-112" charset="-128"/>
              </a:rPr>
              <a:t>C)</a:t>
            </a:r>
          </a:p>
        </p:txBody>
      </p:sp>
      <p:sp>
        <p:nvSpPr>
          <p:cNvPr id="24587" name="Text Box 7"/>
          <p:cNvSpPr txBox="1">
            <a:spLocks noChangeArrowheads="1"/>
          </p:cNvSpPr>
          <p:nvPr/>
        </p:nvSpPr>
        <p:spPr bwMode="auto">
          <a:xfrm>
            <a:off x="5308600" y="3040063"/>
            <a:ext cx="6127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r>
              <a:rPr lang="en-US" sz="3200">
                <a:ea typeface="ヒラギノ角ゴ Pro W3" pitchFamily="-112" charset="-128"/>
              </a:rPr>
              <a:t>D)</a:t>
            </a:r>
          </a:p>
        </p:txBody>
      </p:sp>
      <p:sp>
        <p:nvSpPr>
          <p:cNvPr id="24588" name="Text Box 8"/>
          <p:cNvSpPr txBox="1">
            <a:spLocks noChangeArrowheads="1"/>
          </p:cNvSpPr>
          <p:nvPr/>
        </p:nvSpPr>
        <p:spPr bwMode="auto">
          <a:xfrm>
            <a:off x="277813" y="4252913"/>
            <a:ext cx="82581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r>
              <a:rPr lang="en-US" sz="3200">
                <a:ea typeface="ヒラギノ角ゴ Pro W3" pitchFamily="-112" charset="-128"/>
              </a:rPr>
              <a:t>E) Not sure/can't remember </a:t>
            </a:r>
          </a:p>
        </p:txBody>
      </p:sp>
      <p:graphicFrame>
        <p:nvGraphicFramePr>
          <p:cNvPr id="24578" name="Object 9"/>
          <p:cNvGraphicFramePr>
            <a:graphicFrameLocks noChangeAspect="1"/>
          </p:cNvGraphicFramePr>
          <p:nvPr/>
        </p:nvGraphicFramePr>
        <p:xfrm>
          <a:off x="5675313" y="1376363"/>
          <a:ext cx="3162300" cy="1193800"/>
        </p:xfrm>
        <a:graphic>
          <a:graphicData uri="http://schemas.openxmlformats.org/presentationml/2006/ole">
            <mc:AlternateContent xmlns:mc="http://schemas.openxmlformats.org/markup-compatibility/2006">
              <mc:Choice xmlns:v="urn:schemas-microsoft-com:vml" Requires="v">
                <p:oleObj spid="_x0000_s24590" name="Equation" r:id="rId4" imgW="1041400" imgH="393700" progId="Equation.DSMT4">
                  <p:embed/>
                </p:oleObj>
              </mc:Choice>
              <mc:Fallback>
                <p:oleObj name="Equation" r:id="rId4" imgW="1041400" imgH="393700" progId="Equation.DSMT4">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75313" y="1376363"/>
                        <a:ext cx="3162300" cy="119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579" name="Object 10"/>
          <p:cNvGraphicFramePr>
            <a:graphicFrameLocks noChangeAspect="1"/>
          </p:cNvGraphicFramePr>
          <p:nvPr/>
        </p:nvGraphicFramePr>
        <p:xfrm>
          <a:off x="806450" y="2744788"/>
          <a:ext cx="3703638" cy="1114425"/>
        </p:xfrm>
        <a:graphic>
          <a:graphicData uri="http://schemas.openxmlformats.org/presentationml/2006/ole">
            <mc:AlternateContent xmlns:mc="http://schemas.openxmlformats.org/markup-compatibility/2006">
              <mc:Choice xmlns:v="urn:schemas-microsoft-com:vml" Requires="v">
                <p:oleObj spid="_x0000_s24591" name="Equation" r:id="rId6" imgW="1308100" imgH="393700" progId="Equation.DSMT4">
                  <p:embed/>
                </p:oleObj>
              </mc:Choice>
              <mc:Fallback>
                <p:oleObj name="Equation" r:id="rId6" imgW="1308100" imgH="393700" progId="Equation.DSMT4">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06450" y="2744788"/>
                        <a:ext cx="3703638" cy="111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580" name="Object 11"/>
          <p:cNvGraphicFramePr>
            <a:graphicFrameLocks noChangeAspect="1"/>
          </p:cNvGraphicFramePr>
          <p:nvPr/>
        </p:nvGraphicFramePr>
        <p:xfrm>
          <a:off x="5895975" y="2782888"/>
          <a:ext cx="2090738" cy="1044575"/>
        </p:xfrm>
        <a:graphic>
          <a:graphicData uri="http://schemas.openxmlformats.org/presentationml/2006/ole">
            <mc:AlternateContent xmlns:mc="http://schemas.openxmlformats.org/markup-compatibility/2006">
              <mc:Choice xmlns:v="urn:schemas-microsoft-com:vml" Requires="v">
                <p:oleObj spid="_x0000_s24592" name="Equation" r:id="rId8" imgW="787400" imgH="393700" progId="Equation.DSMT4">
                  <p:embed/>
                </p:oleObj>
              </mc:Choice>
              <mc:Fallback>
                <p:oleObj name="Equation" r:id="rId8" imgW="787400" imgH="393700" progId="Equation.DSMT4">
                  <p:embed/>
                  <p:pic>
                    <p:nvPicPr>
                      <p:cNvPr id="0" name="Object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895975" y="2782888"/>
                        <a:ext cx="2090738" cy="1044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589" name="Rectangle 12"/>
          <p:cNvSpPr>
            <a:spLocks noChangeArrowheads="1"/>
          </p:cNvSpPr>
          <p:nvPr/>
        </p:nvSpPr>
        <p:spPr bwMode="auto">
          <a:xfrm>
            <a:off x="166688" y="225425"/>
            <a:ext cx="6778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US" sz="2000">
                <a:ea typeface="ヒラギノ角ゴ Pro W3" pitchFamily="-112" charset="-128"/>
              </a:rPr>
              <a:t>5.10</a:t>
            </a:r>
          </a:p>
        </p:txBody>
      </p:sp>
      <p:graphicFrame>
        <p:nvGraphicFramePr>
          <p:cNvPr id="24581" name="Object 13"/>
          <p:cNvGraphicFramePr>
            <a:graphicFrameLocks noChangeAspect="1"/>
          </p:cNvGraphicFramePr>
          <p:nvPr/>
        </p:nvGraphicFramePr>
        <p:xfrm>
          <a:off x="882650" y="1455738"/>
          <a:ext cx="2622550" cy="1041400"/>
        </p:xfrm>
        <a:graphic>
          <a:graphicData uri="http://schemas.openxmlformats.org/presentationml/2006/ole">
            <mc:AlternateContent xmlns:mc="http://schemas.openxmlformats.org/markup-compatibility/2006">
              <mc:Choice xmlns:v="urn:schemas-microsoft-com:vml" Requires="v">
                <p:oleObj spid="_x0000_s24593" name="Equation" r:id="rId10" imgW="927100" imgH="368300" progId="Equation.DSMT4">
                  <p:embed/>
                </p:oleObj>
              </mc:Choice>
              <mc:Fallback>
                <p:oleObj name="Equation" r:id="rId10" imgW="927100" imgH="368300" progId="Equation.DSMT4">
                  <p:embed/>
                  <p:pic>
                    <p:nvPicPr>
                      <p:cNvPr id="0" name="Object 1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82650" y="1455738"/>
                        <a:ext cx="2622550" cy="104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idx="4294967295"/>
          </p:nvPr>
        </p:nvSpPr>
        <p:spPr/>
        <p:txBody>
          <a:bodyPr/>
          <a:lstStyle/>
          <a:p>
            <a:r>
              <a:rPr lang="en-US" smtClean="0"/>
              <a:t>MOTIONAL EMF</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6"/>
          <p:cNvSpPr>
            <a:spLocks noGrp="1"/>
          </p:cNvSpPr>
          <p:nvPr>
            <p:ph type="title" idx="4294967295"/>
          </p:nvPr>
        </p:nvSpPr>
        <p:spPr>
          <a:xfrm>
            <a:off x="0" y="147638"/>
            <a:ext cx="8988425" cy="1876425"/>
          </a:xfrm>
        </p:spPr>
        <p:txBody>
          <a:bodyPr/>
          <a:lstStyle/>
          <a:p>
            <a:pPr algn="l"/>
            <a:r>
              <a:rPr lang="en-US" sz="2400" smtClean="0">
                <a:latin typeface="Arial" charset="0"/>
                <a:cs typeface="Arial" charset="0"/>
              </a:rPr>
              <a:t>One end of rectangular metal loop enters a region of constant uniform magnetic field </a:t>
            </a:r>
            <a:r>
              <a:rPr lang="en-US" sz="2400" b="1" smtClean="0">
                <a:latin typeface="Arial" charset="0"/>
                <a:cs typeface="Arial" charset="0"/>
              </a:rPr>
              <a:t>B</a:t>
            </a:r>
            <a:r>
              <a:rPr lang="en-US" sz="2400" smtClean="0">
                <a:latin typeface="Arial" charset="0"/>
                <a:cs typeface="Arial" charset="0"/>
              </a:rPr>
              <a:t> with speed </a:t>
            </a:r>
            <a:r>
              <a:rPr lang="en-US" sz="2400" i="1" smtClean="0">
                <a:latin typeface="Arial" charset="0"/>
                <a:cs typeface="Arial" charset="0"/>
              </a:rPr>
              <a:t>v,</a:t>
            </a:r>
            <a:r>
              <a:rPr lang="en-US" sz="2400" smtClean="0">
                <a:latin typeface="Arial" charset="0"/>
                <a:cs typeface="Arial" charset="0"/>
              </a:rPr>
              <a:t> as shown. </a:t>
            </a:r>
            <a:br>
              <a:rPr lang="en-US" sz="2400" smtClean="0">
                <a:latin typeface="Arial" charset="0"/>
                <a:cs typeface="Arial" charset="0"/>
              </a:rPr>
            </a:br>
            <a:r>
              <a:rPr lang="en-US" sz="2400" smtClean="0">
                <a:latin typeface="Arial" charset="0"/>
                <a:cs typeface="Arial" charset="0"/>
              </a:rPr>
              <a:t>In which direction does the current flow?</a:t>
            </a:r>
          </a:p>
        </p:txBody>
      </p:sp>
      <p:sp>
        <p:nvSpPr>
          <p:cNvPr id="27651" name="TextBox 3"/>
          <p:cNvSpPr txBox="1">
            <a:spLocks noChangeArrowheads="1"/>
          </p:cNvSpPr>
          <p:nvPr/>
        </p:nvSpPr>
        <p:spPr bwMode="auto">
          <a:xfrm>
            <a:off x="749300" y="4910138"/>
            <a:ext cx="6284913"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buFontTx/>
              <a:buAutoNum type="alphaUcPeriod"/>
            </a:pPr>
            <a:r>
              <a:rPr lang="en-US">
                <a:ea typeface="ＭＳ Ｐゴシック" pitchFamily="-112" charset="-128"/>
              </a:rPr>
              <a:t>CW</a:t>
            </a:r>
          </a:p>
          <a:p>
            <a:pPr eaLnBrk="1" hangingPunct="1">
              <a:buFontTx/>
              <a:buAutoNum type="alphaUcPeriod"/>
            </a:pPr>
            <a:r>
              <a:rPr lang="en-US">
                <a:ea typeface="ＭＳ Ｐゴシック" pitchFamily="-112" charset="-128"/>
              </a:rPr>
              <a:t>CCW</a:t>
            </a:r>
          </a:p>
          <a:p>
            <a:pPr eaLnBrk="1" hangingPunct="1">
              <a:buFontTx/>
              <a:buAutoNum type="alphaUcPeriod"/>
            </a:pPr>
            <a:r>
              <a:rPr lang="en-US">
                <a:ea typeface="ＭＳ Ｐゴシック" pitchFamily="-112" charset="-128"/>
              </a:rPr>
              <a:t>Depends on the length of the sides</a:t>
            </a:r>
          </a:p>
          <a:p>
            <a:pPr eaLnBrk="1" hangingPunct="1">
              <a:buFontTx/>
              <a:buAutoNum type="alphaUcPeriod"/>
            </a:pPr>
            <a:r>
              <a:rPr lang="en-US">
                <a:ea typeface="ＭＳ Ｐゴシック" pitchFamily="-112" charset="-128"/>
              </a:rPr>
              <a:t>Depends on the resistivity of the metal</a:t>
            </a:r>
          </a:p>
        </p:txBody>
      </p:sp>
      <p:sp>
        <p:nvSpPr>
          <p:cNvPr id="10" name="Rectangle 9"/>
          <p:cNvSpPr/>
          <p:nvPr/>
        </p:nvSpPr>
        <p:spPr>
          <a:xfrm>
            <a:off x="3702050" y="2132013"/>
            <a:ext cx="5175250" cy="3271837"/>
          </a:xfrm>
          <a:prstGeom prst="rect">
            <a:avLst/>
          </a:prstGeom>
          <a:solidFill>
            <a:schemeClr val="accent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endParaRPr lang="en-US">
              <a:solidFill>
                <a:srgbClr val="FFFFFF"/>
              </a:solidFill>
              <a:cs typeface="Arial" charset="0"/>
            </a:endParaRPr>
          </a:p>
        </p:txBody>
      </p:sp>
      <p:sp>
        <p:nvSpPr>
          <p:cNvPr id="27653" name="TextBox 10"/>
          <p:cNvSpPr txBox="1">
            <a:spLocks noChangeArrowheads="1"/>
          </p:cNvSpPr>
          <p:nvPr/>
        </p:nvSpPr>
        <p:spPr bwMode="auto">
          <a:xfrm>
            <a:off x="4432300" y="2289175"/>
            <a:ext cx="36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2000" b="1">
                <a:ea typeface="ＭＳ Ｐゴシック" pitchFamily="-112" charset="-128"/>
              </a:rPr>
              <a:t>B</a:t>
            </a:r>
          </a:p>
        </p:txBody>
      </p:sp>
      <p:grpSp>
        <p:nvGrpSpPr>
          <p:cNvPr id="27654" name="Group 14"/>
          <p:cNvGrpSpPr>
            <a:grpSpLocks/>
          </p:cNvGrpSpPr>
          <p:nvPr/>
        </p:nvGrpSpPr>
        <p:grpSpPr bwMode="auto">
          <a:xfrm>
            <a:off x="8062913" y="4840288"/>
            <a:ext cx="274637" cy="276225"/>
            <a:chOff x="2000717" y="3151175"/>
            <a:chExt cx="275548" cy="275578"/>
          </a:xfrm>
        </p:grpSpPr>
        <p:sp>
          <p:nvSpPr>
            <p:cNvPr id="13" name="Oval 12"/>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14" name="Oval 13"/>
            <p:cNvSpPr>
              <a:spLocks noChangeArrowheads="1"/>
            </p:cNvSpPr>
            <p:nvPr/>
          </p:nvSpPr>
          <p:spPr bwMode="auto">
            <a:xfrm>
              <a:off x="2085133" y="3235115"/>
              <a:ext cx="95566" cy="95027"/>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27655" name="Group 15"/>
          <p:cNvGrpSpPr>
            <a:grpSpLocks/>
          </p:cNvGrpSpPr>
          <p:nvPr/>
        </p:nvGrpSpPr>
        <p:grpSpPr bwMode="auto">
          <a:xfrm>
            <a:off x="8059738" y="2392363"/>
            <a:ext cx="274637" cy="276225"/>
            <a:chOff x="2000717" y="3151175"/>
            <a:chExt cx="275548" cy="275578"/>
          </a:xfrm>
        </p:grpSpPr>
        <p:sp>
          <p:nvSpPr>
            <p:cNvPr id="17" name="Oval 16"/>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18" name="Oval 17"/>
            <p:cNvSpPr>
              <a:spLocks noChangeArrowheads="1"/>
            </p:cNvSpPr>
            <p:nvPr/>
          </p:nvSpPr>
          <p:spPr bwMode="auto">
            <a:xfrm>
              <a:off x="2085133" y="3235115"/>
              <a:ext cx="95566" cy="95027"/>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27656" name="Group 18"/>
          <p:cNvGrpSpPr>
            <a:grpSpLocks/>
          </p:cNvGrpSpPr>
          <p:nvPr/>
        </p:nvGrpSpPr>
        <p:grpSpPr bwMode="auto">
          <a:xfrm>
            <a:off x="4054475" y="2401888"/>
            <a:ext cx="276225" cy="274637"/>
            <a:chOff x="2000717" y="3151175"/>
            <a:chExt cx="275548" cy="275578"/>
          </a:xfrm>
        </p:grpSpPr>
        <p:sp>
          <p:nvSpPr>
            <p:cNvPr id="20" name="Oval 19"/>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21" name="Oval 20"/>
            <p:cNvSpPr>
              <a:spLocks noChangeArrowheads="1"/>
            </p:cNvSpPr>
            <p:nvPr/>
          </p:nvSpPr>
          <p:spPr bwMode="auto">
            <a:xfrm>
              <a:off x="2084649" y="3235600"/>
              <a:ext cx="95017" cy="95576"/>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27657" name="Group 21"/>
          <p:cNvGrpSpPr>
            <a:grpSpLocks/>
          </p:cNvGrpSpPr>
          <p:nvPr/>
        </p:nvGrpSpPr>
        <p:grpSpPr bwMode="auto">
          <a:xfrm>
            <a:off x="4051300" y="4841875"/>
            <a:ext cx="276225" cy="276225"/>
            <a:chOff x="2000717" y="3151175"/>
            <a:chExt cx="275548" cy="275578"/>
          </a:xfrm>
        </p:grpSpPr>
        <p:sp>
          <p:nvSpPr>
            <p:cNvPr id="23" name="Oval 22"/>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24" name="Oval 23"/>
            <p:cNvSpPr>
              <a:spLocks noChangeArrowheads="1"/>
            </p:cNvSpPr>
            <p:nvPr/>
          </p:nvSpPr>
          <p:spPr bwMode="auto">
            <a:xfrm>
              <a:off x="2084649" y="3235116"/>
              <a:ext cx="95017" cy="95027"/>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27658" name="Group 24"/>
          <p:cNvGrpSpPr>
            <a:grpSpLocks/>
          </p:cNvGrpSpPr>
          <p:nvPr/>
        </p:nvGrpSpPr>
        <p:grpSpPr bwMode="auto">
          <a:xfrm>
            <a:off x="8062913" y="3498850"/>
            <a:ext cx="274637" cy="274638"/>
            <a:chOff x="2000717" y="3151175"/>
            <a:chExt cx="275548" cy="275578"/>
          </a:xfrm>
        </p:grpSpPr>
        <p:sp>
          <p:nvSpPr>
            <p:cNvPr id="26" name="Oval 25"/>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27" name="Oval 26"/>
            <p:cNvSpPr>
              <a:spLocks noChangeArrowheads="1"/>
            </p:cNvSpPr>
            <p:nvPr/>
          </p:nvSpPr>
          <p:spPr bwMode="auto">
            <a:xfrm>
              <a:off x="2085133" y="3235601"/>
              <a:ext cx="95566" cy="95576"/>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27659" name="Group 27"/>
          <p:cNvGrpSpPr>
            <a:grpSpLocks/>
          </p:cNvGrpSpPr>
          <p:nvPr/>
        </p:nvGrpSpPr>
        <p:grpSpPr bwMode="auto">
          <a:xfrm>
            <a:off x="6059488" y="3495675"/>
            <a:ext cx="274637" cy="274638"/>
            <a:chOff x="2000717" y="3151175"/>
            <a:chExt cx="275548" cy="275578"/>
          </a:xfrm>
        </p:grpSpPr>
        <p:sp>
          <p:nvSpPr>
            <p:cNvPr id="29" name="Oval 28"/>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30" name="Oval 29"/>
            <p:cNvSpPr>
              <a:spLocks noChangeArrowheads="1"/>
            </p:cNvSpPr>
            <p:nvPr/>
          </p:nvSpPr>
          <p:spPr bwMode="auto">
            <a:xfrm>
              <a:off x="2085133" y="3235601"/>
              <a:ext cx="95566" cy="95576"/>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27660" name="Group 30"/>
          <p:cNvGrpSpPr>
            <a:grpSpLocks/>
          </p:cNvGrpSpPr>
          <p:nvPr/>
        </p:nvGrpSpPr>
        <p:grpSpPr bwMode="auto">
          <a:xfrm>
            <a:off x="4006850" y="3503613"/>
            <a:ext cx="274638" cy="276225"/>
            <a:chOff x="2000717" y="3151175"/>
            <a:chExt cx="275548" cy="275578"/>
          </a:xfrm>
        </p:grpSpPr>
        <p:sp>
          <p:nvSpPr>
            <p:cNvPr id="32" name="Oval 31"/>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33" name="Oval 32"/>
            <p:cNvSpPr>
              <a:spLocks noChangeArrowheads="1"/>
            </p:cNvSpPr>
            <p:nvPr/>
          </p:nvSpPr>
          <p:spPr bwMode="auto">
            <a:xfrm>
              <a:off x="2085134" y="3235115"/>
              <a:ext cx="95566" cy="95027"/>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27661" name="Group 33"/>
          <p:cNvGrpSpPr>
            <a:grpSpLocks/>
          </p:cNvGrpSpPr>
          <p:nvPr/>
        </p:nvGrpSpPr>
        <p:grpSpPr bwMode="auto">
          <a:xfrm>
            <a:off x="6064250" y="4841875"/>
            <a:ext cx="274638" cy="276225"/>
            <a:chOff x="2000717" y="3151175"/>
            <a:chExt cx="275548" cy="275578"/>
          </a:xfrm>
        </p:grpSpPr>
        <p:sp>
          <p:nvSpPr>
            <p:cNvPr id="35" name="Oval 34"/>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36" name="Oval 35"/>
            <p:cNvSpPr>
              <a:spLocks noChangeArrowheads="1"/>
            </p:cNvSpPr>
            <p:nvPr/>
          </p:nvSpPr>
          <p:spPr bwMode="auto">
            <a:xfrm>
              <a:off x="2085134" y="3235116"/>
              <a:ext cx="95566" cy="95027"/>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27662" name="Group 36"/>
          <p:cNvGrpSpPr>
            <a:grpSpLocks/>
          </p:cNvGrpSpPr>
          <p:nvPr/>
        </p:nvGrpSpPr>
        <p:grpSpPr bwMode="auto">
          <a:xfrm>
            <a:off x="6061075" y="2395538"/>
            <a:ext cx="274638" cy="274637"/>
            <a:chOff x="2000717" y="3151175"/>
            <a:chExt cx="275548" cy="275578"/>
          </a:xfrm>
        </p:grpSpPr>
        <p:sp>
          <p:nvSpPr>
            <p:cNvPr id="38" name="Oval 37"/>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39" name="Oval 38"/>
            <p:cNvSpPr>
              <a:spLocks noChangeArrowheads="1"/>
            </p:cNvSpPr>
            <p:nvPr/>
          </p:nvSpPr>
          <p:spPr bwMode="auto">
            <a:xfrm>
              <a:off x="2085134" y="3235600"/>
              <a:ext cx="95566" cy="95576"/>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sp>
        <p:nvSpPr>
          <p:cNvPr id="27663" name="TextBox 39"/>
          <p:cNvSpPr txBox="1">
            <a:spLocks noChangeArrowheads="1"/>
          </p:cNvSpPr>
          <p:nvPr/>
        </p:nvSpPr>
        <p:spPr bwMode="auto">
          <a:xfrm>
            <a:off x="7532688" y="4694238"/>
            <a:ext cx="36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2000" b="1">
                <a:ea typeface="ＭＳ Ｐゴシック" pitchFamily="-112" charset="-128"/>
              </a:rPr>
              <a:t>B</a:t>
            </a:r>
          </a:p>
        </p:txBody>
      </p:sp>
      <p:sp>
        <p:nvSpPr>
          <p:cNvPr id="41" name="Rectangle 40"/>
          <p:cNvSpPr>
            <a:spLocks noChangeArrowheads="1"/>
          </p:cNvSpPr>
          <p:nvPr/>
        </p:nvSpPr>
        <p:spPr bwMode="auto">
          <a:xfrm>
            <a:off x="1820863" y="2924175"/>
            <a:ext cx="4959350" cy="1628775"/>
          </a:xfrm>
          <a:prstGeom prst="rect">
            <a:avLst/>
          </a:prstGeom>
          <a:noFill/>
          <a:ln w="57150">
            <a:solidFill>
              <a:srgbClr val="000000"/>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cxnSp>
        <p:nvCxnSpPr>
          <p:cNvPr id="43" name="Straight Arrow Connector 42"/>
          <p:cNvCxnSpPr>
            <a:cxnSpLocks noChangeShapeType="1"/>
          </p:cNvCxnSpPr>
          <p:nvPr/>
        </p:nvCxnSpPr>
        <p:spPr bwMode="auto">
          <a:xfrm>
            <a:off x="6829425" y="3246438"/>
            <a:ext cx="993775" cy="1587"/>
          </a:xfrm>
          <a:prstGeom prst="straightConnector1">
            <a:avLst/>
          </a:prstGeom>
          <a:noFill/>
          <a:ln w="38100">
            <a:solidFill>
              <a:srgbClr val="000000"/>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27666" name="TextBox 43"/>
          <p:cNvSpPr txBox="1">
            <a:spLocks noChangeArrowheads="1"/>
          </p:cNvSpPr>
          <p:nvPr/>
        </p:nvSpPr>
        <p:spPr bwMode="auto">
          <a:xfrm>
            <a:off x="7116763" y="2792413"/>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2000" i="1">
                <a:ea typeface="ＭＳ Ｐゴシック" pitchFamily="-112" charset="-128"/>
              </a:rPr>
              <a:t>v</a:t>
            </a:r>
          </a:p>
        </p:txBody>
      </p:sp>
      <p:sp>
        <p:nvSpPr>
          <p:cNvPr id="27667" name="TextBox 44"/>
          <p:cNvSpPr txBox="1">
            <a:spLocks noChangeArrowheads="1"/>
          </p:cNvSpPr>
          <p:nvPr/>
        </p:nvSpPr>
        <p:spPr bwMode="auto">
          <a:xfrm>
            <a:off x="1401763" y="3535363"/>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1800">
                <a:ea typeface="ＭＳ Ｐゴシック" pitchFamily="-112" charset="-128"/>
              </a:rPr>
              <a:t>L</a:t>
            </a:r>
          </a:p>
        </p:txBody>
      </p:sp>
      <p:sp>
        <p:nvSpPr>
          <p:cNvPr id="27668" name="TextBox 39"/>
          <p:cNvSpPr txBox="1">
            <a:spLocks noChangeArrowheads="1"/>
          </p:cNvSpPr>
          <p:nvPr/>
        </p:nvSpPr>
        <p:spPr bwMode="auto">
          <a:xfrm>
            <a:off x="239713" y="179388"/>
            <a:ext cx="501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1800">
                <a:ea typeface="ＭＳ Ｐゴシック" pitchFamily="-112" charset="-128"/>
              </a:rPr>
              <a:t>7.4</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p:cNvSpPr>
          <p:nvPr>
            <p:ph type="title" idx="4294967295"/>
          </p:nvPr>
        </p:nvSpPr>
        <p:spPr>
          <a:xfrm>
            <a:off x="0" y="0"/>
            <a:ext cx="9144000" cy="1876425"/>
          </a:xfrm>
        </p:spPr>
        <p:txBody>
          <a:bodyPr/>
          <a:lstStyle/>
          <a:p>
            <a:pPr algn="l"/>
            <a:r>
              <a:rPr lang="en-US" sz="2400" smtClean="0">
                <a:latin typeface="Arial" charset="0"/>
                <a:cs typeface="Arial" charset="0"/>
              </a:rPr>
              <a:t>One end of rectangular metal loop enters a region of constant uniform magnetic field </a:t>
            </a:r>
            <a:r>
              <a:rPr lang="en-US" sz="2400" b="1" smtClean="0">
                <a:latin typeface="Arial" charset="0"/>
                <a:cs typeface="Arial" charset="0"/>
              </a:rPr>
              <a:t>B,</a:t>
            </a:r>
            <a:r>
              <a:rPr lang="en-US" sz="2400" smtClean="0">
                <a:latin typeface="Arial" charset="0"/>
                <a:cs typeface="Arial" charset="0"/>
              </a:rPr>
              <a:t> with constant speed </a:t>
            </a:r>
            <a:r>
              <a:rPr lang="en-US" sz="2400" i="1" smtClean="0">
                <a:latin typeface="Arial" charset="0"/>
                <a:cs typeface="Arial" charset="0"/>
              </a:rPr>
              <a:t>v,</a:t>
            </a:r>
            <a:r>
              <a:rPr lang="en-US" sz="2400" smtClean="0">
                <a:latin typeface="Arial" charset="0"/>
                <a:cs typeface="Arial" charset="0"/>
              </a:rPr>
              <a:t> as shown. </a:t>
            </a:r>
            <a:br>
              <a:rPr lang="en-US" sz="2400" smtClean="0">
                <a:latin typeface="Arial" charset="0"/>
                <a:cs typeface="Arial" charset="0"/>
              </a:rPr>
            </a:br>
            <a:r>
              <a:rPr lang="en-US" sz="2400" smtClean="0">
                <a:latin typeface="Arial" charset="0"/>
                <a:cs typeface="Arial" charset="0"/>
              </a:rPr>
              <a:t>What direction is the net force on the loop?</a:t>
            </a:r>
          </a:p>
        </p:txBody>
      </p:sp>
      <p:sp>
        <p:nvSpPr>
          <p:cNvPr id="29699" name="TextBox 3"/>
          <p:cNvSpPr txBox="1">
            <a:spLocks noChangeArrowheads="1"/>
          </p:cNvSpPr>
          <p:nvPr/>
        </p:nvSpPr>
        <p:spPr bwMode="auto">
          <a:xfrm>
            <a:off x="222250" y="4706938"/>
            <a:ext cx="6284913"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buFontTx/>
              <a:buAutoNum type="alphaUcPeriod"/>
            </a:pPr>
            <a:r>
              <a:rPr lang="en-US">
                <a:ea typeface="ＭＳ Ｐゴシック" pitchFamily="-112" charset="-128"/>
              </a:rPr>
              <a:t>Up the “screen” </a:t>
            </a:r>
            <a:r>
              <a:rPr lang="en-US">
                <a:latin typeface="Wingdings" pitchFamily="-112" charset="2"/>
                <a:ea typeface="ＭＳ Ｐゴシック" pitchFamily="-112" charset="-128"/>
              </a:rPr>
              <a:t></a:t>
            </a:r>
            <a:endParaRPr lang="en-US">
              <a:ea typeface="ＭＳ Ｐゴシック" pitchFamily="-112" charset="-128"/>
            </a:endParaRPr>
          </a:p>
          <a:p>
            <a:pPr eaLnBrk="1" hangingPunct="1">
              <a:buFontTx/>
              <a:buAutoNum type="alphaUcPeriod"/>
            </a:pPr>
            <a:r>
              <a:rPr lang="en-US">
                <a:ea typeface="ＭＳ Ｐゴシック" pitchFamily="-112" charset="-128"/>
              </a:rPr>
              <a:t>Down the “screen” </a:t>
            </a:r>
            <a:r>
              <a:rPr lang="en-US">
                <a:latin typeface="Wingdings" pitchFamily="-112" charset="2"/>
                <a:ea typeface="ＭＳ Ｐゴシック" pitchFamily="-112" charset="-128"/>
              </a:rPr>
              <a:t></a:t>
            </a:r>
            <a:endParaRPr lang="en-US">
              <a:ea typeface="ＭＳ Ｐゴシック" pitchFamily="-112" charset="-128"/>
            </a:endParaRPr>
          </a:p>
          <a:p>
            <a:pPr eaLnBrk="1" hangingPunct="1">
              <a:buFontTx/>
              <a:buAutoNum type="alphaUcPeriod"/>
            </a:pPr>
            <a:r>
              <a:rPr lang="en-US">
                <a:ea typeface="ＭＳ Ｐゴシック" pitchFamily="-112" charset="-128"/>
              </a:rPr>
              <a:t>To the right </a:t>
            </a:r>
            <a:r>
              <a:rPr lang="en-US">
                <a:latin typeface="Wingdings" pitchFamily="-112" charset="2"/>
                <a:ea typeface="ＭＳ Ｐゴシック" pitchFamily="-112" charset="-128"/>
              </a:rPr>
              <a:t></a:t>
            </a:r>
            <a:endParaRPr lang="en-US">
              <a:ea typeface="ＭＳ Ｐゴシック" pitchFamily="-112" charset="-128"/>
            </a:endParaRPr>
          </a:p>
          <a:p>
            <a:pPr eaLnBrk="1" hangingPunct="1">
              <a:buFontTx/>
              <a:buAutoNum type="alphaUcPeriod"/>
            </a:pPr>
            <a:r>
              <a:rPr lang="en-US">
                <a:ea typeface="ＭＳ Ｐゴシック" pitchFamily="-112" charset="-128"/>
              </a:rPr>
              <a:t>To the left </a:t>
            </a:r>
            <a:r>
              <a:rPr lang="en-US">
                <a:latin typeface="Wingdings" pitchFamily="-112" charset="2"/>
                <a:ea typeface="ＭＳ Ｐゴシック" pitchFamily="-112" charset="-128"/>
              </a:rPr>
              <a:t></a:t>
            </a:r>
            <a:endParaRPr lang="en-US">
              <a:ea typeface="ＭＳ Ｐゴシック" pitchFamily="-112" charset="-128"/>
            </a:endParaRPr>
          </a:p>
          <a:p>
            <a:pPr eaLnBrk="1" hangingPunct="1">
              <a:buFontTx/>
              <a:buAutoNum type="alphaUcPeriod"/>
            </a:pPr>
            <a:r>
              <a:rPr lang="en-US">
                <a:ea typeface="ＭＳ Ｐゴシック" pitchFamily="-112" charset="-128"/>
              </a:rPr>
              <a:t>The net force is zero</a:t>
            </a:r>
          </a:p>
        </p:txBody>
      </p:sp>
      <p:sp>
        <p:nvSpPr>
          <p:cNvPr id="10" name="Rectangle 9"/>
          <p:cNvSpPr/>
          <p:nvPr/>
        </p:nvSpPr>
        <p:spPr>
          <a:xfrm>
            <a:off x="3702050" y="2132013"/>
            <a:ext cx="5175250" cy="3271837"/>
          </a:xfrm>
          <a:prstGeom prst="rect">
            <a:avLst/>
          </a:prstGeom>
          <a:solidFill>
            <a:schemeClr val="accent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endParaRPr lang="en-US">
              <a:solidFill>
                <a:srgbClr val="FFFFFF"/>
              </a:solidFill>
              <a:cs typeface="Arial" charset="0"/>
            </a:endParaRPr>
          </a:p>
        </p:txBody>
      </p:sp>
      <p:sp>
        <p:nvSpPr>
          <p:cNvPr id="29701" name="TextBox 10"/>
          <p:cNvSpPr txBox="1">
            <a:spLocks noChangeArrowheads="1"/>
          </p:cNvSpPr>
          <p:nvPr/>
        </p:nvSpPr>
        <p:spPr bwMode="auto">
          <a:xfrm>
            <a:off x="4432300" y="2289175"/>
            <a:ext cx="36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2000" b="1">
                <a:ea typeface="ＭＳ Ｐゴシック" pitchFamily="-112" charset="-128"/>
              </a:rPr>
              <a:t>B</a:t>
            </a:r>
          </a:p>
        </p:txBody>
      </p:sp>
      <p:grpSp>
        <p:nvGrpSpPr>
          <p:cNvPr id="29702" name="Group 14"/>
          <p:cNvGrpSpPr>
            <a:grpSpLocks/>
          </p:cNvGrpSpPr>
          <p:nvPr/>
        </p:nvGrpSpPr>
        <p:grpSpPr bwMode="auto">
          <a:xfrm>
            <a:off x="8062913" y="4840288"/>
            <a:ext cx="274637" cy="276225"/>
            <a:chOff x="2000717" y="3151175"/>
            <a:chExt cx="275548" cy="275578"/>
          </a:xfrm>
        </p:grpSpPr>
        <p:sp>
          <p:nvSpPr>
            <p:cNvPr id="13" name="Oval 12"/>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14" name="Oval 13"/>
            <p:cNvSpPr>
              <a:spLocks noChangeArrowheads="1"/>
            </p:cNvSpPr>
            <p:nvPr/>
          </p:nvSpPr>
          <p:spPr bwMode="auto">
            <a:xfrm>
              <a:off x="2085133" y="3235115"/>
              <a:ext cx="95566" cy="95027"/>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29703" name="Group 15"/>
          <p:cNvGrpSpPr>
            <a:grpSpLocks/>
          </p:cNvGrpSpPr>
          <p:nvPr/>
        </p:nvGrpSpPr>
        <p:grpSpPr bwMode="auto">
          <a:xfrm>
            <a:off x="8059738" y="2392363"/>
            <a:ext cx="274637" cy="276225"/>
            <a:chOff x="2000717" y="3151175"/>
            <a:chExt cx="275548" cy="275578"/>
          </a:xfrm>
        </p:grpSpPr>
        <p:sp>
          <p:nvSpPr>
            <p:cNvPr id="17" name="Oval 16"/>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18" name="Oval 17"/>
            <p:cNvSpPr>
              <a:spLocks noChangeArrowheads="1"/>
            </p:cNvSpPr>
            <p:nvPr/>
          </p:nvSpPr>
          <p:spPr bwMode="auto">
            <a:xfrm>
              <a:off x="2085133" y="3235115"/>
              <a:ext cx="95566" cy="95027"/>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29704" name="Group 18"/>
          <p:cNvGrpSpPr>
            <a:grpSpLocks/>
          </p:cNvGrpSpPr>
          <p:nvPr/>
        </p:nvGrpSpPr>
        <p:grpSpPr bwMode="auto">
          <a:xfrm>
            <a:off x="4054475" y="2401888"/>
            <a:ext cx="276225" cy="274637"/>
            <a:chOff x="2000717" y="3151175"/>
            <a:chExt cx="275548" cy="275578"/>
          </a:xfrm>
        </p:grpSpPr>
        <p:sp>
          <p:nvSpPr>
            <p:cNvPr id="20" name="Oval 19"/>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21" name="Oval 20"/>
            <p:cNvSpPr>
              <a:spLocks noChangeArrowheads="1"/>
            </p:cNvSpPr>
            <p:nvPr/>
          </p:nvSpPr>
          <p:spPr bwMode="auto">
            <a:xfrm>
              <a:off x="2084649" y="3235600"/>
              <a:ext cx="95017" cy="95576"/>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29705" name="Group 21"/>
          <p:cNvGrpSpPr>
            <a:grpSpLocks/>
          </p:cNvGrpSpPr>
          <p:nvPr/>
        </p:nvGrpSpPr>
        <p:grpSpPr bwMode="auto">
          <a:xfrm>
            <a:off x="4051300" y="4841875"/>
            <a:ext cx="276225" cy="276225"/>
            <a:chOff x="2000717" y="3151175"/>
            <a:chExt cx="275548" cy="275578"/>
          </a:xfrm>
        </p:grpSpPr>
        <p:sp>
          <p:nvSpPr>
            <p:cNvPr id="23" name="Oval 22"/>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24" name="Oval 23"/>
            <p:cNvSpPr>
              <a:spLocks noChangeArrowheads="1"/>
            </p:cNvSpPr>
            <p:nvPr/>
          </p:nvSpPr>
          <p:spPr bwMode="auto">
            <a:xfrm>
              <a:off x="2084649" y="3235116"/>
              <a:ext cx="95017" cy="95027"/>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29706" name="Group 24"/>
          <p:cNvGrpSpPr>
            <a:grpSpLocks/>
          </p:cNvGrpSpPr>
          <p:nvPr/>
        </p:nvGrpSpPr>
        <p:grpSpPr bwMode="auto">
          <a:xfrm>
            <a:off x="8062913" y="3498850"/>
            <a:ext cx="274637" cy="274638"/>
            <a:chOff x="2000717" y="3151175"/>
            <a:chExt cx="275548" cy="275578"/>
          </a:xfrm>
        </p:grpSpPr>
        <p:sp>
          <p:nvSpPr>
            <p:cNvPr id="26" name="Oval 25"/>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27" name="Oval 26"/>
            <p:cNvSpPr>
              <a:spLocks noChangeArrowheads="1"/>
            </p:cNvSpPr>
            <p:nvPr/>
          </p:nvSpPr>
          <p:spPr bwMode="auto">
            <a:xfrm>
              <a:off x="2085133" y="3235601"/>
              <a:ext cx="95566" cy="95576"/>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29707" name="Group 27"/>
          <p:cNvGrpSpPr>
            <a:grpSpLocks/>
          </p:cNvGrpSpPr>
          <p:nvPr/>
        </p:nvGrpSpPr>
        <p:grpSpPr bwMode="auto">
          <a:xfrm>
            <a:off x="6059488" y="3495675"/>
            <a:ext cx="274637" cy="274638"/>
            <a:chOff x="2000717" y="3151175"/>
            <a:chExt cx="275548" cy="275578"/>
          </a:xfrm>
        </p:grpSpPr>
        <p:sp>
          <p:nvSpPr>
            <p:cNvPr id="29" name="Oval 28"/>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30" name="Oval 29"/>
            <p:cNvSpPr>
              <a:spLocks noChangeArrowheads="1"/>
            </p:cNvSpPr>
            <p:nvPr/>
          </p:nvSpPr>
          <p:spPr bwMode="auto">
            <a:xfrm>
              <a:off x="2085133" y="3235601"/>
              <a:ext cx="95566" cy="95576"/>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29708" name="Group 30"/>
          <p:cNvGrpSpPr>
            <a:grpSpLocks/>
          </p:cNvGrpSpPr>
          <p:nvPr/>
        </p:nvGrpSpPr>
        <p:grpSpPr bwMode="auto">
          <a:xfrm>
            <a:off x="4006850" y="3503613"/>
            <a:ext cx="274638" cy="276225"/>
            <a:chOff x="2000717" y="3151175"/>
            <a:chExt cx="275548" cy="275578"/>
          </a:xfrm>
        </p:grpSpPr>
        <p:sp>
          <p:nvSpPr>
            <p:cNvPr id="32" name="Oval 31"/>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33" name="Oval 32"/>
            <p:cNvSpPr>
              <a:spLocks noChangeArrowheads="1"/>
            </p:cNvSpPr>
            <p:nvPr/>
          </p:nvSpPr>
          <p:spPr bwMode="auto">
            <a:xfrm>
              <a:off x="2085134" y="3235115"/>
              <a:ext cx="95566" cy="95027"/>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29709" name="Group 33"/>
          <p:cNvGrpSpPr>
            <a:grpSpLocks/>
          </p:cNvGrpSpPr>
          <p:nvPr/>
        </p:nvGrpSpPr>
        <p:grpSpPr bwMode="auto">
          <a:xfrm>
            <a:off x="6064250" y="4841875"/>
            <a:ext cx="274638" cy="276225"/>
            <a:chOff x="2000717" y="3151175"/>
            <a:chExt cx="275548" cy="275578"/>
          </a:xfrm>
        </p:grpSpPr>
        <p:sp>
          <p:nvSpPr>
            <p:cNvPr id="35" name="Oval 34"/>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36" name="Oval 35"/>
            <p:cNvSpPr>
              <a:spLocks noChangeArrowheads="1"/>
            </p:cNvSpPr>
            <p:nvPr/>
          </p:nvSpPr>
          <p:spPr bwMode="auto">
            <a:xfrm>
              <a:off x="2085134" y="3235116"/>
              <a:ext cx="95566" cy="95027"/>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grpSp>
        <p:nvGrpSpPr>
          <p:cNvPr id="29710" name="Group 36"/>
          <p:cNvGrpSpPr>
            <a:grpSpLocks/>
          </p:cNvGrpSpPr>
          <p:nvPr/>
        </p:nvGrpSpPr>
        <p:grpSpPr bwMode="auto">
          <a:xfrm>
            <a:off x="6061075" y="2395538"/>
            <a:ext cx="274638" cy="274637"/>
            <a:chOff x="2000717" y="3151175"/>
            <a:chExt cx="275548" cy="275578"/>
          </a:xfrm>
        </p:grpSpPr>
        <p:sp>
          <p:nvSpPr>
            <p:cNvPr id="38" name="Oval 37"/>
            <p:cNvSpPr>
              <a:spLocks noChangeArrowheads="1"/>
            </p:cNvSpPr>
            <p:nvPr/>
          </p:nvSpPr>
          <p:spPr bwMode="auto">
            <a:xfrm>
              <a:off x="2000717" y="3151175"/>
              <a:ext cx="275548" cy="275578"/>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sp>
          <p:nvSpPr>
            <p:cNvPr id="39" name="Oval 38"/>
            <p:cNvSpPr>
              <a:spLocks noChangeArrowheads="1"/>
            </p:cNvSpPr>
            <p:nvPr/>
          </p:nvSpPr>
          <p:spPr bwMode="auto">
            <a:xfrm>
              <a:off x="2085134" y="3235600"/>
              <a:ext cx="95566" cy="95576"/>
            </a:xfrm>
            <a:prstGeom prst="ellipse">
              <a:avLst/>
            </a:prstGeom>
            <a:solidFill>
              <a:schemeClr val="tx1"/>
            </a:solidFill>
            <a:ln w="9525">
              <a:solidFill>
                <a:srgbClr val="000000"/>
              </a:solidFill>
              <a:round/>
              <a:headEnd/>
              <a:tailEnd/>
            </a:ln>
            <a:effectLst>
              <a:outerShdw blurRad="40000" dist="23000" dir="5400000" rotWithShape="0">
                <a:srgbClr val="808080">
                  <a:alpha val="34999"/>
                </a:srgbClr>
              </a:outerShdw>
            </a:effectLst>
          </p:spPr>
          <p:txBody>
            <a:bodyPr anchor="ctr"/>
            <a:lstStyle/>
            <a:p>
              <a:pPr algn="ctr" defTabSz="457200"/>
              <a:endParaRPr lang="en-US">
                <a:solidFill>
                  <a:srgbClr val="FFFFFF"/>
                </a:solidFill>
                <a:latin typeface="Calibri" pitchFamily="-112" charset="0"/>
              </a:endParaRPr>
            </a:p>
          </p:txBody>
        </p:sp>
      </p:grpSp>
      <p:sp>
        <p:nvSpPr>
          <p:cNvPr id="29711" name="TextBox 39"/>
          <p:cNvSpPr txBox="1">
            <a:spLocks noChangeArrowheads="1"/>
          </p:cNvSpPr>
          <p:nvPr/>
        </p:nvSpPr>
        <p:spPr bwMode="auto">
          <a:xfrm>
            <a:off x="7532688" y="4694238"/>
            <a:ext cx="36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2000" b="1">
                <a:ea typeface="ＭＳ Ｐゴシック" pitchFamily="-112" charset="-128"/>
              </a:rPr>
              <a:t>B</a:t>
            </a:r>
          </a:p>
        </p:txBody>
      </p:sp>
      <p:sp>
        <p:nvSpPr>
          <p:cNvPr id="41" name="Rectangle 40"/>
          <p:cNvSpPr>
            <a:spLocks noChangeArrowheads="1"/>
          </p:cNvSpPr>
          <p:nvPr/>
        </p:nvSpPr>
        <p:spPr bwMode="auto">
          <a:xfrm>
            <a:off x="1820863" y="2924175"/>
            <a:ext cx="4959350" cy="1628775"/>
          </a:xfrm>
          <a:prstGeom prst="rect">
            <a:avLst/>
          </a:prstGeom>
          <a:noFill/>
          <a:ln w="57150">
            <a:solidFill>
              <a:srgbClr val="000000"/>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a:endParaRPr lang="en-US">
              <a:solidFill>
                <a:srgbClr val="FFFFFF"/>
              </a:solidFill>
              <a:latin typeface="Calibri" pitchFamily="-112" charset="0"/>
            </a:endParaRPr>
          </a:p>
        </p:txBody>
      </p:sp>
      <p:cxnSp>
        <p:nvCxnSpPr>
          <p:cNvPr id="43" name="Straight Arrow Connector 42"/>
          <p:cNvCxnSpPr>
            <a:cxnSpLocks noChangeShapeType="1"/>
          </p:cNvCxnSpPr>
          <p:nvPr/>
        </p:nvCxnSpPr>
        <p:spPr bwMode="auto">
          <a:xfrm>
            <a:off x="6829425" y="3246438"/>
            <a:ext cx="993775" cy="1587"/>
          </a:xfrm>
          <a:prstGeom prst="straightConnector1">
            <a:avLst/>
          </a:prstGeom>
          <a:noFill/>
          <a:ln w="38100">
            <a:solidFill>
              <a:srgbClr val="000000"/>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29714" name="TextBox 43"/>
          <p:cNvSpPr txBox="1">
            <a:spLocks noChangeArrowheads="1"/>
          </p:cNvSpPr>
          <p:nvPr/>
        </p:nvSpPr>
        <p:spPr bwMode="auto">
          <a:xfrm>
            <a:off x="7116763" y="2792413"/>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2000" i="1">
                <a:ea typeface="ＭＳ Ｐゴシック" pitchFamily="-112" charset="-128"/>
              </a:rPr>
              <a:t>v</a:t>
            </a:r>
          </a:p>
        </p:txBody>
      </p:sp>
      <p:sp>
        <p:nvSpPr>
          <p:cNvPr id="29715" name="TextBox 44"/>
          <p:cNvSpPr txBox="1">
            <a:spLocks noChangeArrowheads="1"/>
          </p:cNvSpPr>
          <p:nvPr/>
        </p:nvSpPr>
        <p:spPr bwMode="auto">
          <a:xfrm>
            <a:off x="1401763" y="3535363"/>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1800">
                <a:ea typeface="ＭＳ Ｐゴシック" pitchFamily="-112" charset="-128"/>
              </a:rPr>
              <a:t>L</a:t>
            </a:r>
          </a:p>
        </p:txBody>
      </p:sp>
      <p:sp>
        <p:nvSpPr>
          <p:cNvPr id="29716" name="TextBox 39"/>
          <p:cNvSpPr txBox="1">
            <a:spLocks noChangeArrowheads="1"/>
          </p:cNvSpPr>
          <p:nvPr/>
        </p:nvSpPr>
        <p:spPr bwMode="auto">
          <a:xfrm>
            <a:off x="227013" y="0"/>
            <a:ext cx="501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defRPr sz="2400">
                <a:solidFill>
                  <a:schemeClr val="tx1"/>
                </a:solidFill>
                <a:latin typeface="Arial" charset="0"/>
                <a:cs typeface="Arial" charset="0"/>
              </a:defRPr>
            </a:lvl1pPr>
            <a:lvl2pPr marL="37931725" indent="-37474525" defTabSz="457200"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sz="1800">
                <a:ea typeface="ＭＳ Ｐゴシック" pitchFamily="-112" charset="-128"/>
              </a:rPr>
              <a:t>7.5</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413</TotalTime>
  <Words>2040</Words>
  <Application>Microsoft Office PowerPoint</Application>
  <PresentationFormat>On-screen Show (4:3)</PresentationFormat>
  <Paragraphs>272</Paragraphs>
  <Slides>19</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27" baseType="lpstr">
      <vt:lpstr>Arial</vt:lpstr>
      <vt:lpstr>Calibri</vt:lpstr>
      <vt:lpstr>ＭＳ Ｐゴシック</vt:lpstr>
      <vt:lpstr>ヒラギノ角ゴ Pro W3</vt:lpstr>
      <vt:lpstr>Wingdings</vt:lpstr>
      <vt:lpstr>Office Theme</vt:lpstr>
      <vt:lpstr>Microsoft Equation 3.0</vt:lpstr>
      <vt:lpstr>MathType 5.0 Equation</vt:lpstr>
      <vt:lpstr>CURRENTS, OHM’S LAW</vt:lpstr>
      <vt:lpstr>For everyday currents in home electronics and wires, which answer is the order of magnitude of the average velocity of the electrons along the wire?</vt:lpstr>
      <vt:lpstr>For everyday currents in home electronics and wires, which answer is the order of magnitude of the instantaneous speed of the electrons in the wire?</vt:lpstr>
      <vt:lpstr>An electric current I flows along a copper wire (low resistivity) into a resistor made of carbon (high resistivity) then back into another copper wire. In which material is the electric field largest?</vt:lpstr>
      <vt:lpstr>An steady electric current I flows around a circuit containing a battery of voltage V and a resistor R. Which of the following statements about            is true?</vt:lpstr>
      <vt:lpstr>Charge Conservation</vt:lpstr>
      <vt:lpstr>MOTIONAL EMF</vt:lpstr>
      <vt:lpstr>One end of rectangular metal loop enters a region of constant uniform magnetic field B with speed v, as shown.  In which direction does the current flow?</vt:lpstr>
      <vt:lpstr>One end of rectangular metal loop enters a region of constant uniform magnetic field B, with constant speed v, as shown.  What direction is the net force on the loop?</vt:lpstr>
      <vt:lpstr>One end of rectangular metal loop enters a region of constant uniform magnetic field B, with constant speed v, as shown.  What is the flux through the loop at the instant shown?</vt:lpstr>
      <vt:lpstr>One end of stationary rectangular metal loop is in a region of uniform magnetic field B, which has magnitude B increasing with time as B=B0+kt. What is the emf around the loop?</vt:lpstr>
      <vt:lpstr>One end of stationary rectangular metal loop is in a region of uniform magnetic field B, which has magnitude B increasing with time as B=B0+kt. What is the direction of the field Bind created by the induced current in the loop, in the plane region inside the loop?</vt:lpstr>
      <vt:lpstr>One end of stationary rectangular metal loop is in a region of uniform magnetic field B, which has magnitude B decreasing with time as B=B0-kt. What is the direction of the field Bind created by the induced current in the loop, in the plane region inside the loop?</vt:lpstr>
      <vt:lpstr>The current in an infinite solenoid with uniform magnetic field B inside is increasing so that the magnitude B in increasing with time as B=B0+kt. A small circular loop of radius r is placed coaxially inside the solenoid as shown.  Without calculating anything, determine the direction of the field Bind created by the induced current in the loop, in the plane region inside the loop?</vt:lpstr>
      <vt:lpstr>The current in an infinite solenoid with uniform magnetic field B inside is increasing so that the magnitude B in increasing with time as B=B0+kt. A circular loop of radius r is placed coaxially outside the solenoid as shown.  In what direction is the induced E field around the loop?</vt:lpstr>
      <vt:lpstr>The current in an infinite solenoid with uniform magnetic field B inside is increasing so that the magnitude B in increasing with time as B=B0+kt. A circular loop of radius r is placed coaxially outside the solenoid as shown.  Without calculating anything, determine the direction of the field Bind created by the induced current in the loop, in the plane region inside the loop?</vt:lpstr>
      <vt:lpstr>The current in an infinite solenoid with uniform magnetic field B inside is increasing so that the magnitude B in increasing with time as B=B0+kt. A small circular loop of radius r is placed outside the solenoid as shown.  What is the emf around the small loop?</vt:lpstr>
      <vt:lpstr>EMF I</vt:lpstr>
      <vt:lpstr>EMF II</vt:lpstr>
    </vt:vector>
  </TitlesOfParts>
  <Company>CU Boulder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dc:title>
  <dc:creator>Steven Pollock</dc:creator>
  <cp:lastModifiedBy>Bethany Wilcox</cp:lastModifiedBy>
  <cp:revision>66</cp:revision>
  <dcterms:created xsi:type="dcterms:W3CDTF">2008-04-30T16:20:41Z</dcterms:created>
  <dcterms:modified xsi:type="dcterms:W3CDTF">2013-05-16T21:23:41Z</dcterms:modified>
</cp:coreProperties>
</file>