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93" r:id="rId2"/>
    <p:sldId id="266" r:id="rId3"/>
    <p:sldId id="267" r:id="rId4"/>
    <p:sldId id="268" r:id="rId5"/>
    <p:sldId id="270" r:id="rId6"/>
    <p:sldId id="271" r:id="rId7"/>
    <p:sldId id="272" r:id="rId8"/>
    <p:sldId id="260" r:id="rId9"/>
    <p:sldId id="263" r:id="rId10"/>
    <p:sldId id="289" r:id="rId11"/>
    <p:sldId id="290"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4" d="100"/>
          <a:sy n="74" d="100"/>
        </p:scale>
        <p:origin x="-1170" y="2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76" d="100"/>
          <a:sy n="76" d="100"/>
        </p:scale>
        <p:origin x="-1224" y="-12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5" Type="http://schemas.openxmlformats.org/officeDocument/2006/relationships/image" Target="../media/image5.wmf"/><Relationship Id="rId4"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4.wmf"/><Relationship Id="rId7" Type="http://schemas.openxmlformats.org/officeDocument/2006/relationships/image" Target="../media/image18.wmf"/><Relationship Id="rId2" Type="http://schemas.openxmlformats.org/officeDocument/2006/relationships/image" Target="../media/image13.wmf"/><Relationship Id="rId1" Type="http://schemas.openxmlformats.org/officeDocument/2006/relationships/image" Target="../media/image12.wmf"/><Relationship Id="rId6" Type="http://schemas.openxmlformats.org/officeDocument/2006/relationships/image" Target="../media/image17.wmf"/><Relationship Id="rId5" Type="http://schemas.openxmlformats.org/officeDocument/2006/relationships/image" Target="../media/image16.wmf"/><Relationship Id="rId4" Type="http://schemas.openxmlformats.org/officeDocument/2006/relationships/image" Target="../media/image15.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0.wmf"/><Relationship Id="rId1" Type="http://schemas.openxmlformats.org/officeDocument/2006/relationships/image" Target="../media/image19.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505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fld id="{A6420600-0FC8-4275-B0CA-D5AA12605443}" type="datetime1">
              <a:rPr lang="en-US"/>
              <a:pPr/>
              <a:t>5/16/2013</a:t>
            </a:fld>
            <a:endParaRPr lang="en-US"/>
          </a:p>
        </p:txBody>
      </p:sp>
      <p:sp>
        <p:nvSpPr>
          <p:cNvPr id="4506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4506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D461213D-6A00-4D48-A735-4DC981B09B52}" type="slidenum">
              <a:rPr lang="en-US"/>
              <a:pPr/>
              <a:t>‹#›</a:t>
            </a:fld>
            <a:endParaRPr lang="en-US"/>
          </a:p>
        </p:txBody>
      </p:sp>
    </p:spTree>
    <p:extLst>
      <p:ext uri="{BB962C8B-B14F-4D97-AF65-F5344CB8AC3E}">
        <p14:creationId xmlns:p14="http://schemas.microsoft.com/office/powerpoint/2010/main" val="13415346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112" charset="0"/>
              </a:defRPr>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112" charset="0"/>
              </a:defRPr>
            </a:lvl1pPr>
          </a:lstStyle>
          <a:p>
            <a:fld id="{D43B5566-2361-4C03-B633-C430681178AC}" type="datetime1">
              <a:rPr lang="en-US"/>
              <a:pPr/>
              <a:t>5/16/2013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112" charset="0"/>
              </a:defRPr>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112" charset="0"/>
              </a:defRPr>
            </a:lvl1pPr>
          </a:lstStyle>
          <a:p>
            <a:fld id="{D1E64264-0270-467B-B3CE-D41A1506F49F}" type="slidenum">
              <a:rPr lang="en-US"/>
              <a:pPr/>
              <a:t>‹#›</a:t>
            </a:fld>
            <a:endParaRPr lang="en-US"/>
          </a:p>
        </p:txBody>
      </p:sp>
    </p:spTree>
    <p:extLst>
      <p:ext uri="{BB962C8B-B14F-4D97-AF65-F5344CB8AC3E}">
        <p14:creationId xmlns:p14="http://schemas.microsoft.com/office/powerpoint/2010/main" val="40571849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pitchFamily="-112" charset="-128"/>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pitchFamily="-112"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pitchFamily="-112"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pitchFamily="-112"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pitchFamily="-112"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noTextEdit="1"/>
          </p:cNvSpPr>
          <p:nvPr>
            <p:ph type="sldImg"/>
          </p:nvPr>
        </p:nvSpPr>
        <p:spPr bwMode="auto">
          <a:solidFill>
            <a:srgbClr val="FFFFFF"/>
          </a:solidFill>
          <a:ln>
            <a:solidFill>
              <a:srgbClr val="000000"/>
            </a:solidFill>
            <a:miter lim="800000"/>
            <a:headEnd/>
            <a:tailEnd/>
          </a:ln>
        </p:spPr>
      </p:sp>
      <p:sp>
        <p:nvSpPr>
          <p:cNvPr id="17411" name="Rectangle 3"/>
          <p:cNvSpPr>
            <a:spLocks noChangeArrowheads="1"/>
          </p:cNvSpPr>
          <p:nvPr>
            <p:ph type="body" idx="1"/>
          </p:nvPr>
        </p:nvSpPr>
        <p:spPr bwMode="auto">
          <a:xfrm>
            <a:off x="914400" y="4343400"/>
            <a:ext cx="5029200" cy="4114800"/>
          </a:xfrm>
          <a:solidFill>
            <a:srgbClr val="FFFFFF"/>
          </a:solidFill>
          <a:ln>
            <a:solidFill>
              <a:srgbClr val="000000"/>
            </a:solidFill>
            <a:miter lim="800000"/>
            <a:headEnd/>
            <a:tailEnd/>
          </a:ln>
        </p:spPr>
        <p:txBody>
          <a:bodyPr/>
          <a:lstStyle/>
          <a:p>
            <a:pPr eaLnBrk="1" hangingPunct="1"/>
            <a:r>
              <a:rPr lang="en-US" smtClean="0"/>
              <a:t>CORRECT ANSWER:  C</a:t>
            </a:r>
          </a:p>
          <a:p>
            <a:pPr eaLnBrk="1" hangingPunct="1"/>
            <a:r>
              <a:rPr lang="en-US" smtClean="0"/>
              <a:t>USED IN:  Spring 2008 (Pollock)</a:t>
            </a:r>
          </a:p>
          <a:p>
            <a:pPr eaLnBrk="1" hangingPunct="1"/>
            <a:r>
              <a:rPr lang="en-US" smtClean="0"/>
              <a:t>LECTURE NUMBER: 42</a:t>
            </a:r>
          </a:p>
          <a:p>
            <a:pPr eaLnBrk="1" hangingPunct="1"/>
            <a:r>
              <a:rPr lang="en-US" smtClean="0"/>
              <a:t>STUDENT RESPONSES:  0% 6%  </a:t>
            </a:r>
            <a:r>
              <a:rPr lang="en-US" b="1" smtClean="0"/>
              <a:t>[[88%]] </a:t>
            </a:r>
            <a:r>
              <a:rPr lang="en-US" smtClean="0"/>
              <a:t>6% 0% </a:t>
            </a:r>
          </a:p>
          <a:p>
            <a:r>
              <a:rPr lang="en-US" b="1" smtClean="0"/>
              <a:t>INSTRUCTOR NOTES:   </a:t>
            </a:r>
            <a:r>
              <a:rPr lang="en-US" smtClean="0"/>
              <a:t>Last lecture. 88% for C (with a B, and a D).  Good discussion, they really had to work on this, and some were still debating "what Stoke's theorem is". I used this as a pitch opportunity for what they need to take away from this course.  -SJP</a:t>
            </a:r>
            <a:endParaRPr lang="en-US" b="1" smtClean="0"/>
          </a:p>
          <a:p>
            <a:r>
              <a:rPr lang="en-US" smtClean="0">
                <a:ea typeface="ヒラギノ角ゴ Pro W3" pitchFamily="-112" charset="-128"/>
              </a:rPr>
              <a:t>WRITTEN BY: Steven Pollock (CU-Boulder)</a:t>
            </a:r>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1026"/>
          <p:cNvSpPr>
            <a:spLocks noChangeArrowheads="1" noTextEdit="1"/>
          </p:cNvSpPr>
          <p:nvPr>
            <p:ph type="sldImg"/>
          </p:nvPr>
        </p:nvSpPr>
        <p:spPr bwMode="auto">
          <a:solidFill>
            <a:srgbClr val="FFFFFF"/>
          </a:solidFill>
          <a:ln>
            <a:solidFill>
              <a:srgbClr val="000000"/>
            </a:solidFill>
            <a:miter lim="800000"/>
            <a:headEnd/>
            <a:tailEnd/>
          </a:ln>
        </p:spPr>
      </p:sp>
      <p:sp>
        <p:nvSpPr>
          <p:cNvPr id="35843" name="Rectangle 1027"/>
          <p:cNvSpPr>
            <a:spLocks noChangeArrowheads="1"/>
          </p:cNvSpPr>
          <p:nvPr>
            <p:ph type="body" idx="1"/>
          </p:nvPr>
        </p:nvSpPr>
        <p:spPr bwMode="auto">
          <a:xfrm>
            <a:off x="914400" y="4343400"/>
            <a:ext cx="5029200" cy="4114800"/>
          </a:xfrm>
          <a:solidFill>
            <a:srgbClr val="FFFFFF"/>
          </a:solidFill>
          <a:ln>
            <a:solidFill>
              <a:srgbClr val="000000"/>
            </a:solidFill>
            <a:miter lim="800000"/>
            <a:headEnd/>
            <a:tailEnd/>
          </a:ln>
        </p:spPr>
        <p:txBody>
          <a:bodyPr/>
          <a:lstStyle/>
          <a:p>
            <a:r>
              <a:rPr lang="en-US" smtClean="0"/>
              <a:t>Ended course with this.   -SJP</a:t>
            </a:r>
            <a:endParaRPr lang="en-US" b="1" smtClean="0"/>
          </a:p>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noTextEdit="1"/>
          </p:cNvSpPr>
          <p:nvPr>
            <p:ph type="sldImg"/>
          </p:nvPr>
        </p:nvSpPr>
        <p:spPr bwMode="auto">
          <a:solidFill>
            <a:srgbClr val="FFFFFF"/>
          </a:solidFill>
          <a:ln>
            <a:solidFill>
              <a:srgbClr val="000000"/>
            </a:solidFill>
            <a:miter lim="800000"/>
            <a:headEnd/>
            <a:tailEnd/>
          </a:ln>
        </p:spPr>
      </p:sp>
      <p:sp>
        <p:nvSpPr>
          <p:cNvPr id="19459" name="Rectangle 3"/>
          <p:cNvSpPr>
            <a:spLocks noChangeArrowheads="1"/>
          </p:cNvSpPr>
          <p:nvPr>
            <p:ph type="body" idx="1"/>
          </p:nvPr>
        </p:nvSpPr>
        <p:spPr bwMode="auto">
          <a:xfrm>
            <a:off x="914400" y="4343400"/>
            <a:ext cx="5029200" cy="4114800"/>
          </a:xfrm>
          <a:solidFill>
            <a:srgbClr val="FFFFFF"/>
          </a:solidFill>
          <a:ln>
            <a:solidFill>
              <a:srgbClr val="000000"/>
            </a:solidFill>
            <a:miter lim="800000"/>
            <a:headEnd/>
            <a:tailEnd/>
          </a:ln>
        </p:spPr>
        <p:txBody>
          <a:bodyPr/>
          <a:lstStyle/>
          <a:p>
            <a:r>
              <a:rPr lang="en-US" smtClean="0"/>
              <a:t>CORRECT ANSWER:   C</a:t>
            </a:r>
          </a:p>
          <a:p>
            <a:r>
              <a:rPr lang="en-US" smtClean="0"/>
              <a:t>USED IN:  Fall 2008 (Dubson) and Spring 2008 (Pollock)</a:t>
            </a:r>
          </a:p>
          <a:p>
            <a:r>
              <a:rPr lang="en-US" smtClean="0"/>
              <a:t>LECTURE NUMBER:  Dubson (Week 15, Lecture 44). Pollock (Lecture 42). </a:t>
            </a:r>
          </a:p>
          <a:p>
            <a:r>
              <a:rPr lang="en-US" smtClean="0"/>
              <a:t>STUDENT RESPONSES:  77% 12% </a:t>
            </a:r>
            <a:r>
              <a:rPr lang="en-US" b="1" smtClean="0"/>
              <a:t>[[8%]] </a:t>
            </a:r>
            <a:r>
              <a:rPr lang="en-US" smtClean="0"/>
              <a:t>2% 0% (FALL 2008)</a:t>
            </a:r>
          </a:p>
          <a:p>
            <a:r>
              <a:rPr lang="en-US" smtClean="0"/>
              <a:t>				   0% 6%  </a:t>
            </a:r>
            <a:r>
              <a:rPr lang="en-US" b="1" smtClean="0"/>
              <a:t>[[88%]] </a:t>
            </a:r>
            <a:r>
              <a:rPr lang="en-US" smtClean="0"/>
              <a:t>6% 0% (SPRING 2008)</a:t>
            </a:r>
          </a:p>
          <a:p>
            <a:r>
              <a:rPr lang="en-US" b="1" smtClean="0"/>
              <a:t>INSTRUCTOR NOTES: </a:t>
            </a:r>
            <a:r>
              <a:rPr lang="en-US" smtClean="0"/>
              <a:t>Last lecture. 81% voted for C, only 1 voted for E.   Fun one! Great discussions, arguments in the class. </a:t>
            </a:r>
          </a:p>
          <a:p>
            <a:r>
              <a:rPr lang="en-US" smtClean="0"/>
              <a:t>I argued "E is correct" (or D) This is the (or "an") origin of Maxwell's modification of Ampere's law. Mathematically, del dot del cross MUST vanish. But by applying Divergence to Ampere, you get that it equals del dot J (which is  -drho/dt, not zero in general!)   -SJP</a:t>
            </a:r>
            <a:endParaRPr lang="en-US" b="1" smtClean="0"/>
          </a:p>
          <a:p>
            <a:r>
              <a:rPr lang="en-US" smtClean="0">
                <a:ea typeface="ヒラギノ角ゴ Pro W3" pitchFamily="-112" charset="-128"/>
              </a:rPr>
              <a:t>WRITTEN BY: Steven Pollock (CU-Boulder)</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noTextEdit="1"/>
          </p:cNvSpPr>
          <p:nvPr>
            <p:ph type="sldImg"/>
          </p:nvPr>
        </p:nvSpPr>
        <p:spPr bwMode="auto">
          <a:solidFill>
            <a:srgbClr val="FFFFFF"/>
          </a:solidFill>
          <a:ln>
            <a:solidFill>
              <a:srgbClr val="000000"/>
            </a:solidFill>
            <a:miter lim="800000"/>
            <a:headEnd/>
            <a:tailEnd/>
          </a:ln>
        </p:spPr>
      </p:sp>
      <p:sp>
        <p:nvSpPr>
          <p:cNvPr id="21507" name="Rectangle 3"/>
          <p:cNvSpPr>
            <a:spLocks noChangeArrowheads="1"/>
          </p:cNvSpPr>
          <p:nvPr>
            <p:ph type="body" idx="1"/>
          </p:nvPr>
        </p:nvSpPr>
        <p:spPr bwMode="auto">
          <a:xfrm>
            <a:off x="914400" y="4343400"/>
            <a:ext cx="5029200" cy="4114800"/>
          </a:xfrm>
          <a:solidFill>
            <a:srgbClr val="FFFFFF"/>
          </a:solidFill>
          <a:ln>
            <a:solidFill>
              <a:srgbClr val="000000"/>
            </a:solidFill>
            <a:miter lim="800000"/>
            <a:headEnd/>
            <a:tailEnd/>
          </a:ln>
        </p:spPr>
        <p:txBody>
          <a:bodyPr/>
          <a:lstStyle/>
          <a:p>
            <a:pPr eaLnBrk="1" hangingPunct="1"/>
            <a:r>
              <a:rPr lang="en-US" smtClean="0"/>
              <a:t>CORRECT ANSWER:  B</a:t>
            </a:r>
          </a:p>
          <a:p>
            <a:pPr eaLnBrk="1" hangingPunct="1"/>
            <a:r>
              <a:rPr lang="en-US" smtClean="0"/>
              <a:t>USED IN: </a:t>
            </a:r>
          </a:p>
          <a:p>
            <a:pPr eaLnBrk="1" hangingPunct="1"/>
            <a:r>
              <a:rPr lang="en-US" smtClean="0"/>
              <a:t>LECTURE NUMBER: Skipped</a:t>
            </a:r>
          </a:p>
          <a:p>
            <a:pPr eaLnBrk="1" hangingPunct="1"/>
            <a:r>
              <a:rPr lang="en-US" smtClean="0"/>
              <a:t>STUDENT RESPONSES:  n/a</a:t>
            </a:r>
          </a:p>
          <a:p>
            <a:pPr eaLnBrk="1" hangingPunct="1"/>
            <a:r>
              <a:rPr lang="en-US" b="1" smtClean="0"/>
              <a:t>INSTRUCTOR NOTES:   </a:t>
            </a:r>
            <a:r>
              <a:rPr lang="en-US" smtClean="0"/>
              <a:t>Didn't get to it. Note that the area vector should be defined since these are open surfaces (to resolve sign ambiguity) -- recommend fixing this for next time. -SJP</a:t>
            </a:r>
            <a:endParaRPr lang="en-US" b="1" smtClean="0"/>
          </a:p>
          <a:p>
            <a:r>
              <a:rPr lang="en-US" smtClean="0">
                <a:ea typeface="ヒラギノ角ゴ Pro W3" pitchFamily="-112" charset="-128"/>
              </a:rPr>
              <a:t>WRITTEN BY: Steven Pollock (CU-Boulder)</a:t>
            </a:r>
            <a:endParaRPr lang="en-US" smtClean="0"/>
          </a:p>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noTextEdit="1"/>
          </p:cNvSpPr>
          <p:nvPr>
            <p:ph type="sldImg"/>
          </p:nvPr>
        </p:nvSpPr>
        <p:spPr bwMode="auto">
          <a:solidFill>
            <a:srgbClr val="FFFFFF"/>
          </a:solidFill>
          <a:ln>
            <a:solidFill>
              <a:srgbClr val="000000"/>
            </a:solidFill>
            <a:miter lim="800000"/>
            <a:headEnd/>
            <a:tailEnd/>
          </a:ln>
        </p:spPr>
      </p:sp>
      <p:sp>
        <p:nvSpPr>
          <p:cNvPr id="23555" name="Rectangle 3"/>
          <p:cNvSpPr>
            <a:spLocks noChangeArrowheads="1"/>
          </p:cNvSpPr>
          <p:nvPr>
            <p:ph type="body" idx="1"/>
          </p:nvPr>
        </p:nvSpPr>
        <p:spPr bwMode="auto">
          <a:xfrm>
            <a:off x="914400" y="4343400"/>
            <a:ext cx="5029200" cy="4114800"/>
          </a:xfrm>
          <a:solidFill>
            <a:srgbClr val="FFFFFF"/>
          </a:solidFill>
          <a:ln>
            <a:solidFill>
              <a:srgbClr val="000000"/>
            </a:solidFill>
            <a:miter lim="800000"/>
            <a:headEnd/>
            <a:tailEnd/>
          </a:ln>
        </p:spPr>
        <p:txBody>
          <a:bodyPr/>
          <a:lstStyle/>
          <a:p>
            <a:pPr eaLnBrk="1" hangingPunct="1"/>
            <a:r>
              <a:rPr lang="en-US" smtClean="0"/>
              <a:t>CORRECT ANSWER:  B</a:t>
            </a:r>
          </a:p>
          <a:p>
            <a:pPr eaLnBrk="1" hangingPunct="1"/>
            <a:r>
              <a:rPr lang="en-US" smtClean="0"/>
              <a:t>USED IN:</a:t>
            </a:r>
          </a:p>
          <a:p>
            <a:pPr eaLnBrk="1" hangingPunct="1"/>
            <a:r>
              <a:rPr lang="en-US" smtClean="0"/>
              <a:t>LECTURE NUMBER: Skipped</a:t>
            </a:r>
          </a:p>
          <a:p>
            <a:pPr eaLnBrk="1" hangingPunct="1"/>
            <a:r>
              <a:rPr lang="en-US" smtClean="0"/>
              <a:t>STUDENT RESPONSES:  n/a</a:t>
            </a:r>
          </a:p>
          <a:p>
            <a:pPr eaLnBrk="1" hangingPunct="1"/>
            <a:r>
              <a:rPr lang="en-US" b="1" smtClean="0"/>
              <a:t>INSTRUCTOR NOTES:  </a:t>
            </a:r>
            <a:r>
              <a:rPr lang="en-US" smtClean="0"/>
              <a:t>Didn't get to it.  Note that the area vector should be defined since these are open surfaces (to resolve sign ambiguity) -- recommend fixing this for next time.  -SJP</a:t>
            </a:r>
            <a:endParaRPr lang="en-US" b="1" smtClean="0"/>
          </a:p>
          <a:p>
            <a:r>
              <a:rPr lang="en-US" smtClean="0">
                <a:ea typeface="ヒラギノ角ゴ Pro W3" pitchFamily="-112" charset="-128"/>
              </a:rPr>
              <a:t>WRITTEN BY: Steven Pollock (CU-Boulder)</a:t>
            </a:r>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noTextEdit="1"/>
          </p:cNvSpPr>
          <p:nvPr>
            <p:ph type="sldImg"/>
          </p:nvPr>
        </p:nvSpPr>
        <p:spPr bwMode="auto">
          <a:solidFill>
            <a:srgbClr val="FFFFFF"/>
          </a:solidFill>
          <a:ln>
            <a:solidFill>
              <a:srgbClr val="000000"/>
            </a:solidFill>
            <a:miter lim="800000"/>
            <a:headEnd/>
            <a:tailEnd/>
          </a:ln>
        </p:spPr>
      </p:sp>
      <p:sp>
        <p:nvSpPr>
          <p:cNvPr id="25603" name="Rectangle 3"/>
          <p:cNvSpPr>
            <a:spLocks noChangeArrowheads="1"/>
          </p:cNvSpPr>
          <p:nvPr>
            <p:ph type="body" idx="1"/>
          </p:nvPr>
        </p:nvSpPr>
        <p:spPr bwMode="auto">
          <a:xfrm>
            <a:off x="914400" y="4343400"/>
            <a:ext cx="5029200" cy="4114800"/>
          </a:xfrm>
          <a:solidFill>
            <a:srgbClr val="FFFFFF"/>
          </a:solidFill>
          <a:ln>
            <a:solidFill>
              <a:srgbClr val="000000"/>
            </a:solidFill>
            <a:miter lim="800000"/>
            <a:headEnd/>
            <a:tailEnd/>
          </a:ln>
        </p:spPr>
        <p:txBody>
          <a:bodyPr/>
          <a:lstStyle/>
          <a:p>
            <a:pPr eaLnBrk="1" hangingPunct="1"/>
            <a:r>
              <a:rPr lang="en-US" smtClean="0"/>
              <a:t>CORRECT ANSWER:  ?</a:t>
            </a:r>
          </a:p>
          <a:p>
            <a:pPr eaLnBrk="1" hangingPunct="1"/>
            <a:r>
              <a:rPr lang="en-US" smtClean="0"/>
              <a:t>USED IN:  Spring 2008 (Pollock)</a:t>
            </a:r>
          </a:p>
          <a:p>
            <a:pPr eaLnBrk="1" hangingPunct="1"/>
            <a:r>
              <a:rPr lang="en-US" smtClean="0"/>
              <a:t>LECTURE NUMBER: 42</a:t>
            </a:r>
          </a:p>
          <a:p>
            <a:pPr eaLnBrk="1" hangingPunct="1"/>
            <a:r>
              <a:rPr lang="en-US" smtClean="0"/>
              <a:t>STUDENT RESPONSES:  n/a</a:t>
            </a:r>
          </a:p>
          <a:p>
            <a:pPr eaLnBrk="1" hangingPunct="1"/>
            <a:r>
              <a:rPr lang="en-US" b="1" smtClean="0"/>
              <a:t>INSTRUCTOR NOTES:  </a:t>
            </a:r>
            <a:r>
              <a:rPr lang="en-US" smtClean="0"/>
              <a:t>Last lecture. Walked them through this - had them talk me through each step, discussed wave equations, it went very well! Great way to end the term...  -SJP</a:t>
            </a:r>
            <a:r>
              <a:rPr lang="en-US" b="1" smtClean="0"/>
              <a:t> </a:t>
            </a:r>
          </a:p>
          <a:p>
            <a:r>
              <a:rPr lang="en-US" smtClean="0">
                <a:ea typeface="ヒラギノ角ゴ Pro W3" pitchFamily="-112" charset="-128"/>
              </a:rPr>
              <a:t>WRITTEN BY: Steven Pollock (CU-Boulder)</a:t>
            </a:r>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026"/>
          <p:cNvSpPr>
            <a:spLocks noChangeArrowheads="1" noTextEdit="1"/>
          </p:cNvSpPr>
          <p:nvPr>
            <p:ph type="sldImg"/>
          </p:nvPr>
        </p:nvSpPr>
        <p:spPr bwMode="auto">
          <a:solidFill>
            <a:srgbClr val="FFFFFF"/>
          </a:solidFill>
          <a:ln>
            <a:solidFill>
              <a:srgbClr val="000000"/>
            </a:solidFill>
            <a:miter lim="800000"/>
            <a:headEnd/>
            <a:tailEnd/>
          </a:ln>
        </p:spPr>
      </p:sp>
      <p:sp>
        <p:nvSpPr>
          <p:cNvPr id="27651" name="Rectangle 1027"/>
          <p:cNvSpPr>
            <a:spLocks noChangeArrowheads="1"/>
          </p:cNvSpPr>
          <p:nvPr>
            <p:ph type="body" idx="1"/>
          </p:nvPr>
        </p:nvSpPr>
        <p:spPr bwMode="auto">
          <a:xfrm>
            <a:off x="914400" y="4343400"/>
            <a:ext cx="5029200" cy="4114800"/>
          </a:xfrm>
          <a:solidFill>
            <a:srgbClr val="FFFFFF"/>
          </a:solidFill>
          <a:ln>
            <a:solidFill>
              <a:srgbClr val="000000"/>
            </a:solidFill>
            <a:miter lim="800000"/>
            <a:headEnd/>
            <a:tailEnd/>
          </a:ln>
        </p:spPr>
        <p:txBody>
          <a:bodyPr/>
          <a:lstStyle/>
          <a:p>
            <a:pPr eaLnBrk="1" hangingPunct="1"/>
            <a:r>
              <a:rPr lang="en-US" smtClean="0"/>
              <a:t>CORRECT ANSWER:  n/a</a:t>
            </a:r>
          </a:p>
          <a:p>
            <a:pPr eaLnBrk="1" hangingPunct="1"/>
            <a:r>
              <a:rPr lang="en-US" smtClean="0"/>
              <a:t>USED IN:  Spring 2008 (Pollock)</a:t>
            </a:r>
          </a:p>
          <a:p>
            <a:pPr eaLnBrk="1" hangingPunct="1"/>
            <a:r>
              <a:rPr lang="en-US" smtClean="0"/>
              <a:t>LECTURE NUMBER: 42</a:t>
            </a:r>
          </a:p>
          <a:p>
            <a:pPr eaLnBrk="1" hangingPunct="1"/>
            <a:r>
              <a:rPr lang="en-US" smtClean="0"/>
              <a:t>STUDENT RESPONSES:  n/a</a:t>
            </a:r>
          </a:p>
          <a:p>
            <a:pPr eaLnBrk="1" hangingPunct="1"/>
            <a:r>
              <a:rPr lang="en-US" b="1" smtClean="0"/>
              <a:t>INSTRUCTOR NOTES:  </a:t>
            </a:r>
            <a:r>
              <a:rPr lang="en-US" smtClean="0"/>
              <a:t>Ended course with this.   -SJP</a:t>
            </a:r>
            <a:endParaRPr lang="en-US" b="1" smtClean="0"/>
          </a:p>
          <a:p>
            <a:r>
              <a:rPr lang="en-US" smtClean="0">
                <a:ea typeface="ヒラギノ角ゴ Pro W3" pitchFamily="-112" charset="-128"/>
              </a:rPr>
              <a:t>WRITTEN BY: Steven Pollock (CU-Boulder)</a:t>
            </a:r>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fld id="{133E2D9F-834F-4A6C-93D1-3D74DA1CDC2C}" type="slidenum">
              <a:rPr lang="en-US" sz="1200">
                <a:latin typeface="Calibri" pitchFamily="-112" charset="0"/>
              </a:rPr>
              <a:pPr eaLnBrk="1" hangingPunct="1"/>
              <a:t>8</a:t>
            </a:fld>
            <a:endParaRPr lang="en-US" sz="1200">
              <a:latin typeface="Calibri" pitchFamily="-112" charset="0"/>
            </a:endParaRPr>
          </a:p>
        </p:txBody>
      </p:sp>
      <p:sp>
        <p:nvSpPr>
          <p:cNvPr id="29699" name="Rectangle 2"/>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70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CORRECT ANSWER:  C</a:t>
            </a:r>
          </a:p>
          <a:p>
            <a:pPr eaLnBrk="1" hangingPunct="1"/>
            <a:r>
              <a:rPr lang="en-US" smtClean="0"/>
              <a:t>USED IN:  Spring 2008 (Pollock)</a:t>
            </a:r>
          </a:p>
          <a:p>
            <a:pPr eaLnBrk="1" hangingPunct="1"/>
            <a:r>
              <a:rPr lang="en-US" smtClean="0"/>
              <a:t>LECTURE NUMBER: </a:t>
            </a:r>
          </a:p>
          <a:p>
            <a:pPr eaLnBrk="1" hangingPunct="1"/>
            <a:r>
              <a:rPr lang="en-US" smtClean="0"/>
              <a:t>STUDENT RESPONSES:  </a:t>
            </a:r>
          </a:p>
          <a:p>
            <a:pPr eaLnBrk="1" hangingPunct="1">
              <a:spcBef>
                <a:spcPct val="0"/>
              </a:spcBef>
            </a:pPr>
            <a:r>
              <a:rPr lang="en-US" b="1" smtClean="0"/>
              <a:t>INSTRUCTOR NOTES:   </a:t>
            </a:r>
            <a:r>
              <a:rPr lang="en-US" smtClean="0"/>
              <a:t>Didn't get here. Proto concept test from former LA.   (from ward.ppt)  His answer: Ans C: I know, there is no F option, but I felt I needed to include it for completeness…Maybe split this into two questions to accommodate +/- direction and the unit vector? -SJP</a:t>
            </a:r>
            <a:endParaRPr lang="en-US" b="1" smtClean="0"/>
          </a:p>
          <a:p>
            <a:pPr eaLnBrk="1" hangingPunct="1">
              <a:spcBef>
                <a:spcPct val="0"/>
              </a:spcBef>
            </a:pPr>
            <a:r>
              <a:rPr lang="en-US" smtClean="0">
                <a:ea typeface="ヒラギノ角ゴ Pro W3" pitchFamily="-112" charset="-128"/>
              </a:rPr>
              <a:t>WRITTEN BY: Ward Handley (CU-Boulder)</a:t>
            </a:r>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CORRECT ANSWER:  A</a:t>
            </a:r>
          </a:p>
          <a:p>
            <a:pPr eaLnBrk="1" hangingPunct="1"/>
            <a:r>
              <a:rPr lang="en-US" smtClean="0"/>
              <a:t>USED IN:</a:t>
            </a:r>
          </a:p>
          <a:p>
            <a:pPr eaLnBrk="1" hangingPunct="1"/>
            <a:r>
              <a:rPr lang="en-US" smtClean="0"/>
              <a:t>LECTURE NUMBER: n/a</a:t>
            </a:r>
          </a:p>
          <a:p>
            <a:pPr eaLnBrk="1" hangingPunct="1"/>
            <a:r>
              <a:rPr lang="en-US" smtClean="0"/>
              <a:t>STUDENT RESPONSES:  n/a</a:t>
            </a:r>
          </a:p>
          <a:p>
            <a:pPr eaLnBrk="1" hangingPunct="1"/>
            <a:r>
              <a:rPr lang="en-US" b="1" smtClean="0"/>
              <a:t>INSTRUCTOR NOTES:</a:t>
            </a:r>
          </a:p>
          <a:p>
            <a:r>
              <a:rPr lang="en-US" smtClean="0"/>
              <a:t> </a:t>
            </a:r>
            <a:r>
              <a:rPr lang="en-US" smtClean="0">
                <a:ea typeface="ヒラギノ角ゴ Pro W3" pitchFamily="-112" charset="-128"/>
              </a:rPr>
              <a:t>WRITTEN BY: Ward Handley (CU-Boulder)</a:t>
            </a:r>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noTextEdit="1"/>
          </p:cNvSpPr>
          <p:nvPr>
            <p:ph type="sldImg"/>
          </p:nvPr>
        </p:nvSpPr>
        <p:spPr bwMode="auto">
          <a:solidFill>
            <a:srgbClr val="FFFFFF"/>
          </a:solidFill>
          <a:ln>
            <a:solidFill>
              <a:srgbClr val="000000"/>
            </a:solidFill>
            <a:miter lim="800000"/>
            <a:headEnd/>
            <a:tailEnd/>
          </a:ln>
        </p:spPr>
      </p:sp>
      <p:sp>
        <p:nvSpPr>
          <p:cNvPr id="33795" name="Rectangle 3"/>
          <p:cNvSpPr>
            <a:spLocks noChangeArrowheads="1"/>
          </p:cNvSpPr>
          <p:nvPr>
            <p:ph type="body" idx="1"/>
          </p:nvPr>
        </p:nvSpPr>
        <p:spPr bwMode="auto">
          <a:solidFill>
            <a:srgbClr val="FFFFFF"/>
          </a:solidFill>
          <a:ln>
            <a:solidFill>
              <a:srgbClr val="000000"/>
            </a:solidFill>
            <a:miter lim="800000"/>
            <a:headEnd/>
            <a:tailEnd/>
          </a:ln>
        </p:spPr>
        <p:txBody>
          <a:bodyPr/>
          <a:lstStyle/>
          <a:p>
            <a:r>
              <a:rPr lang="en-US" smtClean="0"/>
              <a:t>Mike Dubson (CU-Boulder)</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B9B921BD-223A-41E7-8BFF-CF7C94F0BB9D}" type="datetime1">
              <a:rPr lang="en-US"/>
              <a:pPr/>
              <a:t>5/16/2013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171AD8B-8118-48AD-B7EB-C0747A176896}" type="slidenum">
              <a:rPr lang="en-US"/>
              <a:pPr/>
              <a:t>‹#›</a:t>
            </a:fld>
            <a:endParaRPr lang="en-US"/>
          </a:p>
        </p:txBody>
      </p:sp>
    </p:spTree>
    <p:extLst>
      <p:ext uri="{BB962C8B-B14F-4D97-AF65-F5344CB8AC3E}">
        <p14:creationId xmlns:p14="http://schemas.microsoft.com/office/powerpoint/2010/main" val="3578752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32B880EE-B3F4-4E58-BD62-4F2D78B9CDEE}" type="datetime1">
              <a:rPr lang="en-US"/>
              <a:pPr/>
              <a:t>5/16/2013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A6157A5-C161-4922-9A74-17CD11D981D2}" type="slidenum">
              <a:rPr lang="en-US"/>
              <a:pPr/>
              <a:t>‹#›</a:t>
            </a:fld>
            <a:endParaRPr lang="en-US"/>
          </a:p>
        </p:txBody>
      </p:sp>
    </p:spTree>
    <p:extLst>
      <p:ext uri="{BB962C8B-B14F-4D97-AF65-F5344CB8AC3E}">
        <p14:creationId xmlns:p14="http://schemas.microsoft.com/office/powerpoint/2010/main" val="29258996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D705E5D1-8A05-4BB6-956B-05C8908464EC}" type="datetime1">
              <a:rPr lang="en-US"/>
              <a:pPr/>
              <a:t>5/16/2013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831146C-D816-44C2-A0FF-8677EC34A0DB}" type="slidenum">
              <a:rPr lang="en-US"/>
              <a:pPr/>
              <a:t>‹#›</a:t>
            </a:fld>
            <a:endParaRPr lang="en-US"/>
          </a:p>
        </p:txBody>
      </p:sp>
    </p:spTree>
    <p:extLst>
      <p:ext uri="{BB962C8B-B14F-4D97-AF65-F5344CB8AC3E}">
        <p14:creationId xmlns:p14="http://schemas.microsoft.com/office/powerpoint/2010/main" val="1347552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5EF9F743-0306-49A2-B6EB-1A9EFADACB28}" type="datetime1">
              <a:rPr lang="en-US"/>
              <a:pPr/>
              <a:t>5/16/2013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1D5825D-52F3-484C-B2E8-AFD865840587}" type="slidenum">
              <a:rPr lang="en-US"/>
              <a:pPr/>
              <a:t>‹#›</a:t>
            </a:fld>
            <a:endParaRPr lang="en-US"/>
          </a:p>
        </p:txBody>
      </p:sp>
    </p:spTree>
    <p:extLst>
      <p:ext uri="{BB962C8B-B14F-4D97-AF65-F5344CB8AC3E}">
        <p14:creationId xmlns:p14="http://schemas.microsoft.com/office/powerpoint/2010/main" val="1817507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1A5AD265-5B13-4B44-8750-527A578099A4}" type="datetime1">
              <a:rPr lang="en-US"/>
              <a:pPr/>
              <a:t>5/16/2013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F71F104-DFD5-4DF3-A51F-35C73C20033A}" type="slidenum">
              <a:rPr lang="en-US"/>
              <a:pPr/>
              <a:t>‹#›</a:t>
            </a:fld>
            <a:endParaRPr lang="en-US"/>
          </a:p>
        </p:txBody>
      </p:sp>
    </p:spTree>
    <p:extLst>
      <p:ext uri="{BB962C8B-B14F-4D97-AF65-F5344CB8AC3E}">
        <p14:creationId xmlns:p14="http://schemas.microsoft.com/office/powerpoint/2010/main" val="7353118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D68CCE23-CDF5-426F-84DE-642C44A174F9}" type="datetime1">
              <a:rPr lang="en-US"/>
              <a:pPr/>
              <a:t>5/16/2013</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9F643AC5-A2DD-4436-BF3D-EFC755632812}" type="slidenum">
              <a:rPr lang="en-US"/>
              <a:pPr/>
              <a:t>‹#›</a:t>
            </a:fld>
            <a:endParaRPr lang="en-US"/>
          </a:p>
        </p:txBody>
      </p:sp>
    </p:spTree>
    <p:extLst>
      <p:ext uri="{BB962C8B-B14F-4D97-AF65-F5344CB8AC3E}">
        <p14:creationId xmlns:p14="http://schemas.microsoft.com/office/powerpoint/2010/main" val="3953924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57EB0148-D94D-4C05-B265-E0E13CD01286}" type="datetime1">
              <a:rPr lang="en-US"/>
              <a:pPr/>
              <a:t>5/16/2013</a:t>
            </a:fld>
            <a:endParaRPr lang="en-US"/>
          </a:p>
        </p:txBody>
      </p:sp>
      <p:sp>
        <p:nvSpPr>
          <p:cNvPr id="8" name="Footer Placeholder 4"/>
          <p:cNvSpPr>
            <a:spLocks noGrp="1"/>
          </p:cNvSpPr>
          <p:nvPr>
            <p:ph type="ftr" sz="quarter" idx="11"/>
          </p:nvPr>
        </p:nvSpPr>
        <p:spPr/>
        <p:txBody>
          <a:bodyPr/>
          <a:lstStyle>
            <a:lvl1pPr>
              <a:defRPr/>
            </a:lvl1pPr>
          </a:lstStyle>
          <a:p>
            <a:endParaRPr lang="en-US"/>
          </a:p>
        </p:txBody>
      </p:sp>
      <p:sp>
        <p:nvSpPr>
          <p:cNvPr id="9" name="Slide Number Placeholder 5"/>
          <p:cNvSpPr>
            <a:spLocks noGrp="1"/>
          </p:cNvSpPr>
          <p:nvPr>
            <p:ph type="sldNum" sz="quarter" idx="12"/>
          </p:nvPr>
        </p:nvSpPr>
        <p:spPr/>
        <p:txBody>
          <a:bodyPr/>
          <a:lstStyle>
            <a:lvl1pPr>
              <a:defRPr/>
            </a:lvl1pPr>
          </a:lstStyle>
          <a:p>
            <a:fld id="{3C45D240-FA9D-41CF-B164-D72C4649E7A5}" type="slidenum">
              <a:rPr lang="en-US"/>
              <a:pPr/>
              <a:t>‹#›</a:t>
            </a:fld>
            <a:endParaRPr lang="en-US"/>
          </a:p>
        </p:txBody>
      </p:sp>
    </p:spTree>
    <p:extLst>
      <p:ext uri="{BB962C8B-B14F-4D97-AF65-F5344CB8AC3E}">
        <p14:creationId xmlns:p14="http://schemas.microsoft.com/office/powerpoint/2010/main" val="18884154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D0989C79-BBA3-4800-A6CF-6DDE79A6E09F}" type="datetime1">
              <a:rPr lang="en-US"/>
              <a:pPr/>
              <a:t>5/16/2013</a:t>
            </a:fld>
            <a:endParaRPr lang="en-US"/>
          </a:p>
        </p:txBody>
      </p:sp>
      <p:sp>
        <p:nvSpPr>
          <p:cNvPr id="4" name="Footer Placeholder 4"/>
          <p:cNvSpPr>
            <a:spLocks noGrp="1"/>
          </p:cNvSpPr>
          <p:nvPr>
            <p:ph type="ftr" sz="quarter" idx="11"/>
          </p:nvPr>
        </p:nvSpPr>
        <p:spPr/>
        <p:txBody>
          <a:bodyPr/>
          <a:lstStyle>
            <a:lvl1pPr>
              <a:defRPr/>
            </a:lvl1pPr>
          </a:lstStyle>
          <a:p>
            <a:endParaRPr lang="en-US"/>
          </a:p>
        </p:txBody>
      </p:sp>
      <p:sp>
        <p:nvSpPr>
          <p:cNvPr id="5" name="Slide Number Placeholder 5"/>
          <p:cNvSpPr>
            <a:spLocks noGrp="1"/>
          </p:cNvSpPr>
          <p:nvPr>
            <p:ph type="sldNum" sz="quarter" idx="12"/>
          </p:nvPr>
        </p:nvSpPr>
        <p:spPr/>
        <p:txBody>
          <a:bodyPr/>
          <a:lstStyle>
            <a:lvl1pPr>
              <a:defRPr/>
            </a:lvl1pPr>
          </a:lstStyle>
          <a:p>
            <a:fld id="{A9A561C8-FDF0-4352-A90F-EAE8334B626F}" type="slidenum">
              <a:rPr lang="en-US"/>
              <a:pPr/>
              <a:t>‹#›</a:t>
            </a:fld>
            <a:endParaRPr lang="en-US"/>
          </a:p>
        </p:txBody>
      </p:sp>
    </p:spTree>
    <p:extLst>
      <p:ext uri="{BB962C8B-B14F-4D97-AF65-F5344CB8AC3E}">
        <p14:creationId xmlns:p14="http://schemas.microsoft.com/office/powerpoint/2010/main" val="26322615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FBEECD07-68D0-466D-8BDB-26949D94F88C}" type="datetime1">
              <a:rPr lang="en-US"/>
              <a:pPr/>
              <a:t>5/16/2013</a:t>
            </a:fld>
            <a:endParaRPr lang="en-US"/>
          </a:p>
        </p:txBody>
      </p:sp>
      <p:sp>
        <p:nvSpPr>
          <p:cNvPr id="3" name="Footer Placeholder 4"/>
          <p:cNvSpPr>
            <a:spLocks noGrp="1"/>
          </p:cNvSpPr>
          <p:nvPr>
            <p:ph type="ftr" sz="quarter" idx="11"/>
          </p:nvPr>
        </p:nvSpPr>
        <p:spPr/>
        <p:txBody>
          <a:bodyPr/>
          <a:lstStyle>
            <a:lvl1pPr>
              <a:defRPr/>
            </a:lvl1pPr>
          </a:lstStyle>
          <a:p>
            <a:endParaRPr lang="en-US"/>
          </a:p>
        </p:txBody>
      </p:sp>
      <p:sp>
        <p:nvSpPr>
          <p:cNvPr id="4" name="Slide Number Placeholder 5"/>
          <p:cNvSpPr>
            <a:spLocks noGrp="1"/>
          </p:cNvSpPr>
          <p:nvPr>
            <p:ph type="sldNum" sz="quarter" idx="12"/>
          </p:nvPr>
        </p:nvSpPr>
        <p:spPr/>
        <p:txBody>
          <a:bodyPr/>
          <a:lstStyle>
            <a:lvl1pPr>
              <a:defRPr/>
            </a:lvl1pPr>
          </a:lstStyle>
          <a:p>
            <a:fld id="{360E7CEC-64DE-4C8D-88ED-BCA03FD9F652}" type="slidenum">
              <a:rPr lang="en-US"/>
              <a:pPr/>
              <a:t>‹#›</a:t>
            </a:fld>
            <a:endParaRPr lang="en-US"/>
          </a:p>
        </p:txBody>
      </p:sp>
    </p:spTree>
    <p:extLst>
      <p:ext uri="{BB962C8B-B14F-4D97-AF65-F5344CB8AC3E}">
        <p14:creationId xmlns:p14="http://schemas.microsoft.com/office/powerpoint/2010/main" val="36874566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6624621C-0162-4AD6-A901-05E8EEF29540}" type="datetime1">
              <a:rPr lang="en-US"/>
              <a:pPr/>
              <a:t>5/16/2013</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843141E8-1E1C-4477-AE10-B6DAC112722D}" type="slidenum">
              <a:rPr lang="en-US"/>
              <a:pPr/>
              <a:t>‹#›</a:t>
            </a:fld>
            <a:endParaRPr lang="en-US"/>
          </a:p>
        </p:txBody>
      </p:sp>
    </p:spTree>
    <p:extLst>
      <p:ext uri="{BB962C8B-B14F-4D97-AF65-F5344CB8AC3E}">
        <p14:creationId xmlns:p14="http://schemas.microsoft.com/office/powerpoint/2010/main" val="35344394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DFB269CA-CEEC-41AA-80D2-45677E6FA2E5}" type="datetime1">
              <a:rPr lang="en-US"/>
              <a:pPr/>
              <a:t>5/16/2013</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F884046D-2361-4E71-992F-D2B7F5488379}" type="slidenum">
              <a:rPr lang="en-US"/>
              <a:pPr/>
              <a:t>‹#›</a:t>
            </a:fld>
            <a:endParaRPr lang="en-US"/>
          </a:p>
        </p:txBody>
      </p:sp>
    </p:spTree>
    <p:extLst>
      <p:ext uri="{BB962C8B-B14F-4D97-AF65-F5344CB8AC3E}">
        <p14:creationId xmlns:p14="http://schemas.microsoft.com/office/powerpoint/2010/main" val="4208507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112" charset="0"/>
              </a:defRPr>
            </a:lvl1pPr>
          </a:lstStyle>
          <a:p>
            <a:fld id="{2D80A55F-A71F-4E24-9939-8726B4016F8F}" type="datetime1">
              <a:rPr lang="en-US"/>
              <a:pPr/>
              <a:t>5/16/2013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112" charset="0"/>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112" charset="0"/>
              </a:defRPr>
            </a:lvl1pPr>
          </a:lstStyle>
          <a:p>
            <a:fld id="{9CF71AB4-C2E1-4843-ACE0-54A03AF5D151}"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ＭＳ Ｐゴシック" pitchFamily="-112" charset="-128"/>
          <a:cs typeface="+mj-cs"/>
        </a:defRPr>
      </a:lvl1pPr>
      <a:lvl2pPr algn="ctr" rtl="0" eaLnBrk="0" fontAlgn="base" hangingPunct="0">
        <a:spcBef>
          <a:spcPct val="0"/>
        </a:spcBef>
        <a:spcAft>
          <a:spcPct val="0"/>
        </a:spcAft>
        <a:defRPr sz="4400">
          <a:solidFill>
            <a:schemeClr val="tx1"/>
          </a:solidFill>
          <a:latin typeface="Calibri" pitchFamily="34" charset="0"/>
          <a:ea typeface="ＭＳ Ｐゴシック" pitchFamily="-112" charset="-128"/>
        </a:defRPr>
      </a:lvl2pPr>
      <a:lvl3pPr algn="ctr" rtl="0" eaLnBrk="0" fontAlgn="base" hangingPunct="0">
        <a:spcBef>
          <a:spcPct val="0"/>
        </a:spcBef>
        <a:spcAft>
          <a:spcPct val="0"/>
        </a:spcAft>
        <a:defRPr sz="4400">
          <a:solidFill>
            <a:schemeClr val="tx1"/>
          </a:solidFill>
          <a:latin typeface="Calibri" pitchFamily="34" charset="0"/>
          <a:ea typeface="ＭＳ Ｐゴシック" pitchFamily="-112" charset="-128"/>
        </a:defRPr>
      </a:lvl3pPr>
      <a:lvl4pPr algn="ctr" rtl="0" eaLnBrk="0" fontAlgn="base" hangingPunct="0">
        <a:spcBef>
          <a:spcPct val="0"/>
        </a:spcBef>
        <a:spcAft>
          <a:spcPct val="0"/>
        </a:spcAft>
        <a:defRPr sz="4400">
          <a:solidFill>
            <a:schemeClr val="tx1"/>
          </a:solidFill>
          <a:latin typeface="Calibri" pitchFamily="34" charset="0"/>
          <a:ea typeface="ＭＳ Ｐゴシック" pitchFamily="-112" charset="-128"/>
        </a:defRPr>
      </a:lvl4pPr>
      <a:lvl5pPr algn="ctr" rtl="0" eaLnBrk="0" fontAlgn="base" hangingPunct="0">
        <a:spcBef>
          <a:spcPct val="0"/>
        </a:spcBef>
        <a:spcAft>
          <a:spcPct val="0"/>
        </a:spcAft>
        <a:defRPr sz="4400">
          <a:solidFill>
            <a:schemeClr val="tx1"/>
          </a:solidFill>
          <a:latin typeface="Calibri" pitchFamily="34" charset="0"/>
          <a:ea typeface="ＭＳ Ｐゴシック" pitchFamily="-112" charset="-128"/>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pitchFamily="-112" charset="-128"/>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pitchFamily="-112" charset="-128"/>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pitchFamily="-112" charset="-128"/>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pitchFamily="-112" charset="-128"/>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pitchFamily="-112"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3.bin"/><Relationship Id="rId13" Type="http://schemas.openxmlformats.org/officeDocument/2006/relationships/image" Target="../media/image5.wmf"/><Relationship Id="rId3" Type="http://schemas.openxmlformats.org/officeDocument/2006/relationships/notesSlide" Target="../notesSlides/notesSlide1.xml"/><Relationship Id="rId7" Type="http://schemas.openxmlformats.org/officeDocument/2006/relationships/image" Target="../media/image2.wmf"/><Relationship Id="rId12"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4.wmf"/><Relationship Id="rId5" Type="http://schemas.openxmlformats.org/officeDocument/2006/relationships/image" Target="../media/image1.wmf"/><Relationship Id="rId10" Type="http://schemas.openxmlformats.org/officeDocument/2006/relationships/oleObject" Target="../embeddings/oleObject4.bin"/><Relationship Id="rId4" Type="http://schemas.openxmlformats.org/officeDocument/2006/relationships/oleObject" Target="../embeddings/oleObject1.bin"/><Relationship Id="rId9" Type="http://schemas.openxmlformats.org/officeDocument/2006/relationships/image" Target="../media/image3.wmf"/></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7" Type="http://schemas.openxmlformats.org/officeDocument/2006/relationships/image" Target="../media/image7.w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7.bin"/><Relationship Id="rId5" Type="http://schemas.openxmlformats.org/officeDocument/2006/relationships/image" Target="../media/image6.wmf"/><Relationship Id="rId4" Type="http://schemas.openxmlformats.org/officeDocument/2006/relationships/oleObject" Target="../embeddings/oleObject6.bin"/></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10.bin"/><Relationship Id="rId3" Type="http://schemas.openxmlformats.org/officeDocument/2006/relationships/notesSlide" Target="../notesSlides/notesSlide3.xml"/><Relationship Id="rId7" Type="http://schemas.openxmlformats.org/officeDocument/2006/relationships/image" Target="../media/image9.wmf"/><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oleObject" Target="../embeddings/oleObject9.bin"/><Relationship Id="rId5" Type="http://schemas.openxmlformats.org/officeDocument/2006/relationships/image" Target="../media/image8.wmf"/><Relationship Id="rId4" Type="http://schemas.openxmlformats.org/officeDocument/2006/relationships/oleObject" Target="../embeddings/oleObject8.bin"/><Relationship Id="rId9" Type="http://schemas.openxmlformats.org/officeDocument/2006/relationships/image" Target="../media/image10.wmf"/></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13.bin"/><Relationship Id="rId3" Type="http://schemas.openxmlformats.org/officeDocument/2006/relationships/notesSlide" Target="../notesSlides/notesSlide4.xml"/><Relationship Id="rId7" Type="http://schemas.openxmlformats.org/officeDocument/2006/relationships/image" Target="../media/image10.wmf"/><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oleObject" Target="../embeddings/oleObject12.bin"/><Relationship Id="rId5" Type="http://schemas.openxmlformats.org/officeDocument/2006/relationships/image" Target="../media/image8.wmf"/><Relationship Id="rId4" Type="http://schemas.openxmlformats.org/officeDocument/2006/relationships/oleObject" Target="../embeddings/oleObject11.bin"/><Relationship Id="rId9" Type="http://schemas.openxmlformats.org/officeDocument/2006/relationships/image" Target="../media/image11.wmf"/></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16.bin"/><Relationship Id="rId13" Type="http://schemas.openxmlformats.org/officeDocument/2006/relationships/image" Target="../media/image16.wmf"/><Relationship Id="rId3" Type="http://schemas.openxmlformats.org/officeDocument/2006/relationships/notesSlide" Target="../notesSlides/notesSlide5.xml"/><Relationship Id="rId7" Type="http://schemas.openxmlformats.org/officeDocument/2006/relationships/image" Target="../media/image13.wmf"/><Relationship Id="rId12" Type="http://schemas.openxmlformats.org/officeDocument/2006/relationships/oleObject" Target="../embeddings/oleObject18.bin"/><Relationship Id="rId17" Type="http://schemas.openxmlformats.org/officeDocument/2006/relationships/image" Target="../media/image18.wmf"/><Relationship Id="rId2" Type="http://schemas.openxmlformats.org/officeDocument/2006/relationships/slideLayout" Target="../slideLayouts/slideLayout7.xml"/><Relationship Id="rId16" Type="http://schemas.openxmlformats.org/officeDocument/2006/relationships/oleObject" Target="../embeddings/oleObject20.bin"/><Relationship Id="rId1" Type="http://schemas.openxmlformats.org/officeDocument/2006/relationships/vmlDrawing" Target="../drawings/vmlDrawing5.vml"/><Relationship Id="rId6" Type="http://schemas.openxmlformats.org/officeDocument/2006/relationships/oleObject" Target="../embeddings/oleObject15.bin"/><Relationship Id="rId11" Type="http://schemas.openxmlformats.org/officeDocument/2006/relationships/image" Target="../media/image15.wmf"/><Relationship Id="rId5" Type="http://schemas.openxmlformats.org/officeDocument/2006/relationships/image" Target="../media/image12.wmf"/><Relationship Id="rId15" Type="http://schemas.openxmlformats.org/officeDocument/2006/relationships/image" Target="../media/image17.wmf"/><Relationship Id="rId10" Type="http://schemas.openxmlformats.org/officeDocument/2006/relationships/oleObject" Target="../embeddings/oleObject17.bin"/><Relationship Id="rId4" Type="http://schemas.openxmlformats.org/officeDocument/2006/relationships/oleObject" Target="../embeddings/oleObject14.bin"/><Relationship Id="rId9" Type="http://schemas.openxmlformats.org/officeDocument/2006/relationships/image" Target="../media/image14.wmf"/><Relationship Id="rId14" Type="http://schemas.openxmlformats.org/officeDocument/2006/relationships/oleObject" Target="../embeddings/oleObject19.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23.bin"/><Relationship Id="rId13" Type="http://schemas.openxmlformats.org/officeDocument/2006/relationships/image" Target="../media/image21.wmf"/><Relationship Id="rId3" Type="http://schemas.openxmlformats.org/officeDocument/2006/relationships/notesSlide" Target="../notesSlides/notesSlide7.xml"/><Relationship Id="rId7" Type="http://schemas.openxmlformats.org/officeDocument/2006/relationships/image" Target="../media/image20.wmf"/><Relationship Id="rId12" Type="http://schemas.openxmlformats.org/officeDocument/2006/relationships/oleObject" Target="../embeddings/oleObject27.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22.bin"/><Relationship Id="rId11" Type="http://schemas.openxmlformats.org/officeDocument/2006/relationships/oleObject" Target="../embeddings/oleObject26.bin"/><Relationship Id="rId5" Type="http://schemas.openxmlformats.org/officeDocument/2006/relationships/image" Target="../media/image19.wmf"/><Relationship Id="rId10" Type="http://schemas.openxmlformats.org/officeDocument/2006/relationships/oleObject" Target="../embeddings/oleObject25.bin"/><Relationship Id="rId4" Type="http://schemas.openxmlformats.org/officeDocument/2006/relationships/oleObject" Target="../embeddings/oleObject21.bin"/><Relationship Id="rId9" Type="http://schemas.openxmlformats.org/officeDocument/2006/relationships/oleObject" Target="../embeddings/oleObject24.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vmlDrawing" Target="../drawings/vmlDrawing7.vml"/><Relationship Id="rId5" Type="http://schemas.openxmlformats.org/officeDocument/2006/relationships/image" Target="../media/image22.wmf"/><Relationship Id="rId4" Type="http://schemas.openxmlformats.org/officeDocument/2006/relationships/oleObject" Target="../embeddings/Microsoft_Word_97_-_2003_Document1.doc"/></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p:cNvSpPr>
          <p:nvPr>
            <p:ph type="title" idx="4294967295"/>
          </p:nvPr>
        </p:nvSpPr>
        <p:spPr/>
        <p:txBody>
          <a:bodyPr/>
          <a:lstStyle/>
          <a:p>
            <a:r>
              <a:rPr lang="en-US" smtClean="0"/>
              <a:t>MAXWELL’S EQUATIONS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304800"/>
            <a:ext cx="3910013"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1" name="Text Box 3"/>
          <p:cNvSpPr txBox="1">
            <a:spLocks noChangeArrowheads="1"/>
          </p:cNvSpPr>
          <p:nvPr/>
        </p:nvSpPr>
        <p:spPr bwMode="auto">
          <a:xfrm>
            <a:off x="5181600" y="990600"/>
            <a:ext cx="3581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a:t>Scottish 1831-1879</a:t>
            </a:r>
          </a:p>
        </p:txBody>
      </p:sp>
      <p:sp>
        <p:nvSpPr>
          <p:cNvPr id="32772" name="Text Box 4"/>
          <p:cNvSpPr txBox="1">
            <a:spLocks noChangeArrowheads="1"/>
          </p:cNvSpPr>
          <p:nvPr/>
        </p:nvSpPr>
        <p:spPr bwMode="auto">
          <a:xfrm>
            <a:off x="4572000" y="2133600"/>
            <a:ext cx="4572000" cy="338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sz="1800"/>
              <a:t>"From a long view of the history of mankind – seen from, say, ten thousand years from now – there can be little doubt that the most significant event of the 19th century will be judged as Maxwell’s discovery of the laws of electrodynamics. The American Civil War will pale into provincial insignificance in comparison with this important scientific event of the same decade."</a:t>
            </a:r>
            <a:br>
              <a:rPr lang="en-US" sz="1800"/>
            </a:br>
            <a:r>
              <a:rPr lang="en-US" sz="1800"/>
              <a:t/>
            </a:r>
            <a:br>
              <a:rPr lang="en-US" sz="1800"/>
            </a:br>
            <a:r>
              <a:rPr lang="en-US" sz="1800"/>
              <a:t>– R.P. Feynman </a:t>
            </a:r>
          </a:p>
        </p:txBody>
      </p:sp>
      <p:sp>
        <p:nvSpPr>
          <p:cNvPr id="32773" name="Rectangle 5"/>
          <p:cNvSpPr>
            <a:spLocks noGrp="1"/>
          </p:cNvSpPr>
          <p:nvPr>
            <p:ph type="title"/>
          </p:nvPr>
        </p:nvSpPr>
        <p:spPr>
          <a:xfrm>
            <a:off x="4495800" y="274638"/>
            <a:ext cx="4191000" cy="1143000"/>
          </a:xfrm>
        </p:spPr>
        <p:txBody>
          <a:bodyPr/>
          <a:lstStyle/>
          <a:p>
            <a:r>
              <a:rPr lang="en-US" sz="2500" smtClean="0"/>
              <a:t>James Clerk Maxwell</a:t>
            </a:r>
            <a:endParaRPr lang="en-US"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1026"/>
          <p:cNvSpPr txBox="1">
            <a:spLocks noChangeArrowheads="1"/>
          </p:cNvSpPr>
          <p:nvPr/>
        </p:nvSpPr>
        <p:spPr bwMode="auto">
          <a:xfrm>
            <a:off x="188913" y="176213"/>
            <a:ext cx="8756650" cy="234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r>
              <a:rPr lang="en-US" sz="2800">
                <a:latin typeface="Helvetica" pitchFamily="-112" charset="0"/>
              </a:rPr>
              <a:t>"</a:t>
            </a:r>
            <a:r>
              <a:rPr lang="en-US" sz="2800" i="1">
                <a:latin typeface="Helvetica" pitchFamily="-112" charset="0"/>
              </a:rPr>
              <a:t>It's of no use whatsoever </a:t>
            </a:r>
            <a:r>
              <a:rPr lang="en-US" sz="2800">
                <a:latin typeface="Helvetica" pitchFamily="-112" charset="0"/>
              </a:rPr>
              <a:t>[...] </a:t>
            </a:r>
            <a:br>
              <a:rPr lang="en-US" sz="2800">
                <a:latin typeface="Helvetica" pitchFamily="-112" charset="0"/>
              </a:rPr>
            </a:br>
            <a:r>
              <a:rPr lang="en-US" sz="2800" i="1">
                <a:latin typeface="Helvetica" pitchFamily="-112" charset="0"/>
              </a:rPr>
              <a:t>this is just an experiment that proves Maestro Maxwell was right - we just have these mysterious electromagnetic waves that we cannot see with the naked eye. But they are there.</a:t>
            </a:r>
            <a:r>
              <a:rPr lang="en-US" sz="2800"/>
              <a:t>”</a:t>
            </a:r>
            <a:r>
              <a:rPr lang="en-US" sz="3600">
                <a:latin typeface="Helvetica" pitchFamily="-112" charset="0"/>
              </a:rPr>
              <a:t>   </a:t>
            </a:r>
            <a:r>
              <a:rPr lang="en-US">
                <a:latin typeface="Helvetica" pitchFamily="-112" charset="0"/>
              </a:rPr>
              <a:t>  -  Heinrich Hertz, 1888</a:t>
            </a:r>
          </a:p>
        </p:txBody>
      </p:sp>
      <p:sp>
        <p:nvSpPr>
          <p:cNvPr id="56323" name="Text Box 1027"/>
          <p:cNvSpPr txBox="1">
            <a:spLocks noChangeArrowheads="1"/>
          </p:cNvSpPr>
          <p:nvPr/>
        </p:nvSpPr>
        <p:spPr bwMode="auto">
          <a:xfrm>
            <a:off x="228600" y="3200400"/>
            <a:ext cx="8586788"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r>
              <a:rPr lang="en-US">
                <a:latin typeface="Helvetica" pitchFamily="-112" charset="0"/>
              </a:rPr>
              <a:t>Asked about the ramifications of his discoveries, Hertz replied,</a:t>
            </a:r>
          </a:p>
          <a:p>
            <a:r>
              <a:rPr lang="en-US" sz="3600">
                <a:solidFill>
                  <a:srgbClr val="800080"/>
                </a:solidFill>
                <a:latin typeface="Helvetica" pitchFamily="-112" charset="0"/>
              </a:rPr>
              <a:t>"</a:t>
            </a:r>
            <a:r>
              <a:rPr lang="en-US" sz="3600" i="1">
                <a:solidFill>
                  <a:srgbClr val="800080"/>
                </a:solidFill>
                <a:latin typeface="Helvetica" pitchFamily="-112" charset="0"/>
              </a:rPr>
              <a:t>Nothing, I guess</a:t>
            </a:r>
            <a:r>
              <a:rPr lang="en-US" sz="3600">
                <a:solidFill>
                  <a:srgbClr val="800080"/>
                </a:solidFill>
                <a:latin typeface="Helvetica" pitchFamily="-112" charset="0"/>
              </a:rPr>
              <a:t>.</a:t>
            </a:r>
            <a:r>
              <a:rPr lang="en-US" sz="3600">
                <a:solidFill>
                  <a:srgbClr val="800080"/>
                </a:solidFill>
              </a:rPr>
              <a:t>”</a:t>
            </a:r>
            <a:endParaRPr lang="en-US">
              <a:latin typeface="Helvetica" pitchFamily="-112" charset="0"/>
            </a:endParaRPr>
          </a:p>
          <a:p>
            <a:endParaRPr lang="en-US"/>
          </a:p>
        </p:txBody>
      </p:sp>
      <p:sp>
        <p:nvSpPr>
          <p:cNvPr id="56324" name="Text Box 1028"/>
          <p:cNvSpPr txBox="1">
            <a:spLocks noChangeArrowheads="1"/>
          </p:cNvSpPr>
          <p:nvPr/>
        </p:nvSpPr>
        <p:spPr bwMode="auto">
          <a:xfrm>
            <a:off x="339725" y="4876800"/>
            <a:ext cx="880427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r>
              <a:rPr lang="en-US"/>
              <a:t>Marconi’s first wireless radio transmission over large distances (~6 km over water) was in 1897.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632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63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p:bldP spid="5632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386" name="Object 2"/>
          <p:cNvGraphicFramePr>
            <a:graphicFrameLocks noChangeAspect="1"/>
          </p:cNvGraphicFramePr>
          <p:nvPr/>
        </p:nvGraphicFramePr>
        <p:xfrm>
          <a:off x="2162175" y="844550"/>
          <a:ext cx="5349875" cy="1120775"/>
        </p:xfrm>
        <a:graphic>
          <a:graphicData uri="http://schemas.openxmlformats.org/presentationml/2006/ole">
            <mc:AlternateContent xmlns:mc="http://schemas.openxmlformats.org/markup-compatibility/2006">
              <mc:Choice xmlns:v="urn:schemas-microsoft-com:vml" Requires="v">
                <p:oleObj spid="_x0000_s16394" name="Equation" r:id="rId4" imgW="2120900" imgH="444500" progId="Equation.DSMT4">
                  <p:embed/>
                </p:oleObj>
              </mc:Choice>
              <mc:Fallback>
                <p:oleObj name="Equation" r:id="rId4" imgW="2120900" imgH="444500" progId="Equation.DSMT4">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62175" y="844550"/>
                        <a:ext cx="5349875" cy="1120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6391" name="Rectangle 3"/>
          <p:cNvSpPr>
            <a:spLocks noGrp="1"/>
          </p:cNvSpPr>
          <p:nvPr>
            <p:ph type="title" idx="4294967295"/>
          </p:nvPr>
        </p:nvSpPr>
        <p:spPr>
          <a:xfrm>
            <a:off x="720725" y="0"/>
            <a:ext cx="7772400" cy="1143000"/>
          </a:xfrm>
        </p:spPr>
        <p:txBody>
          <a:bodyPr/>
          <a:lstStyle/>
          <a:p>
            <a:r>
              <a:rPr lang="en-US" sz="3200" smtClean="0"/>
              <a:t>Maxwell’s equations so far...</a:t>
            </a:r>
            <a:endParaRPr lang="en-US" smtClean="0"/>
          </a:p>
        </p:txBody>
      </p:sp>
      <p:sp>
        <p:nvSpPr>
          <p:cNvPr id="16392" name="Text Box 4"/>
          <p:cNvSpPr txBox="1">
            <a:spLocks noChangeArrowheads="1"/>
          </p:cNvSpPr>
          <p:nvPr/>
        </p:nvSpPr>
        <p:spPr bwMode="auto">
          <a:xfrm>
            <a:off x="303213" y="2160588"/>
            <a:ext cx="6689725" cy="410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r>
              <a:rPr lang="en-US">
                <a:ea typeface="ヒラギノ角ゴ Pro W3" pitchFamily="-112" charset="-128"/>
              </a:rPr>
              <a:t>Using Stoke’s theorem on Faraday’s law gives...</a:t>
            </a:r>
          </a:p>
          <a:p>
            <a:endParaRPr lang="en-US">
              <a:ea typeface="ヒラギノ角ゴ Pro W3" pitchFamily="-112" charset="-128"/>
            </a:endParaRPr>
          </a:p>
          <a:p>
            <a:r>
              <a:rPr lang="en-US">
                <a:ea typeface="ヒラギノ角ゴ Pro W3" pitchFamily="-112" charset="-128"/>
              </a:rPr>
              <a:t>A)</a:t>
            </a:r>
          </a:p>
          <a:p>
            <a:endParaRPr lang="en-US">
              <a:ea typeface="ヒラギノ角ゴ Pro W3" pitchFamily="-112" charset="-128"/>
            </a:endParaRPr>
          </a:p>
          <a:p>
            <a:r>
              <a:rPr lang="en-US">
                <a:ea typeface="ヒラギノ角ゴ Pro W3" pitchFamily="-112" charset="-128"/>
              </a:rPr>
              <a:t>B)</a:t>
            </a:r>
          </a:p>
          <a:p>
            <a:endParaRPr lang="en-US">
              <a:ea typeface="ヒラギノ角ゴ Pro W3" pitchFamily="-112" charset="-128"/>
            </a:endParaRPr>
          </a:p>
          <a:p>
            <a:r>
              <a:rPr lang="en-US">
                <a:ea typeface="ヒラギノ角ゴ Pro W3" pitchFamily="-112" charset="-128"/>
              </a:rPr>
              <a:t>C)</a:t>
            </a:r>
          </a:p>
          <a:p>
            <a:endParaRPr lang="en-US">
              <a:ea typeface="ヒラギノ角ゴ Pro W3" pitchFamily="-112" charset="-128"/>
            </a:endParaRPr>
          </a:p>
          <a:p>
            <a:r>
              <a:rPr lang="en-US">
                <a:ea typeface="ヒラギノ角ゴ Pro W3" pitchFamily="-112" charset="-128"/>
              </a:rPr>
              <a:t>D)</a:t>
            </a:r>
          </a:p>
          <a:p>
            <a:endParaRPr lang="en-US">
              <a:ea typeface="ヒラギノ角ゴ Pro W3" pitchFamily="-112" charset="-128"/>
            </a:endParaRPr>
          </a:p>
          <a:p>
            <a:r>
              <a:rPr lang="en-US">
                <a:ea typeface="ヒラギノ角ゴ Pro W3" pitchFamily="-112" charset="-128"/>
              </a:rPr>
              <a:t>E) NONE of the above is correct!</a:t>
            </a:r>
          </a:p>
        </p:txBody>
      </p:sp>
      <p:sp>
        <p:nvSpPr>
          <p:cNvPr id="16393" name="Rectangle 10"/>
          <p:cNvSpPr>
            <a:spLocks noChangeArrowheads="1"/>
          </p:cNvSpPr>
          <p:nvPr/>
        </p:nvSpPr>
        <p:spPr bwMode="auto">
          <a:xfrm>
            <a:off x="184150" y="166688"/>
            <a:ext cx="5778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buFont typeface="Arial" charset="0"/>
              <a:buNone/>
            </a:pPr>
            <a:r>
              <a:rPr lang="en-US">
                <a:ea typeface="ヒラギノ角ゴ Pro W3" pitchFamily="-112" charset="-128"/>
              </a:rPr>
              <a:t>7.2</a:t>
            </a:r>
            <a:endParaRPr lang="en-US" baseline="-25000">
              <a:ea typeface="ヒラギノ角ゴ Pro W3" pitchFamily="-112" charset="-128"/>
            </a:endParaRPr>
          </a:p>
        </p:txBody>
      </p:sp>
      <p:graphicFrame>
        <p:nvGraphicFramePr>
          <p:cNvPr id="16387" name="Object 11"/>
          <p:cNvGraphicFramePr>
            <a:graphicFrameLocks noChangeAspect="1"/>
          </p:cNvGraphicFramePr>
          <p:nvPr/>
        </p:nvGraphicFramePr>
        <p:xfrm>
          <a:off x="825500" y="2794000"/>
          <a:ext cx="3429000" cy="635000"/>
        </p:xfrm>
        <a:graphic>
          <a:graphicData uri="http://schemas.openxmlformats.org/presentationml/2006/ole">
            <mc:AlternateContent xmlns:mc="http://schemas.openxmlformats.org/markup-compatibility/2006">
              <mc:Choice xmlns:v="urn:schemas-microsoft-com:vml" Requires="v">
                <p:oleObj spid="_x0000_s16395" name="Equation" r:id="rId6" imgW="1371600" imgH="254000" progId="Equation.3">
                  <p:embed/>
                </p:oleObj>
              </mc:Choice>
              <mc:Fallback>
                <p:oleObj name="Equation" r:id="rId6" imgW="1371600" imgH="254000" progId="Equation.3">
                  <p:embed/>
                  <p:pic>
                    <p:nvPicPr>
                      <p:cNvPr id="0" name="Object 1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25500" y="2794000"/>
                        <a:ext cx="34290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6388" name="Object 12"/>
          <p:cNvGraphicFramePr>
            <a:graphicFrameLocks noChangeAspect="1"/>
          </p:cNvGraphicFramePr>
          <p:nvPr/>
        </p:nvGraphicFramePr>
        <p:xfrm>
          <a:off x="809625" y="3532188"/>
          <a:ext cx="3143250" cy="635000"/>
        </p:xfrm>
        <a:graphic>
          <a:graphicData uri="http://schemas.openxmlformats.org/presentationml/2006/ole">
            <mc:AlternateContent xmlns:mc="http://schemas.openxmlformats.org/markup-compatibility/2006">
              <mc:Choice xmlns:v="urn:schemas-microsoft-com:vml" Requires="v">
                <p:oleObj spid="_x0000_s16396" name="Equation" r:id="rId8" imgW="1257300" imgH="254000" progId="Equation.3">
                  <p:embed/>
                </p:oleObj>
              </mc:Choice>
              <mc:Fallback>
                <p:oleObj name="Equation" r:id="rId8" imgW="1257300" imgH="254000" progId="Equation.3">
                  <p:embed/>
                  <p:pic>
                    <p:nvPicPr>
                      <p:cNvPr id="0" name="Object 1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09625" y="3532188"/>
                        <a:ext cx="314325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6389" name="Object 13"/>
          <p:cNvGraphicFramePr>
            <a:graphicFrameLocks noChangeAspect="1"/>
          </p:cNvGraphicFramePr>
          <p:nvPr/>
        </p:nvGraphicFramePr>
        <p:xfrm>
          <a:off x="1101725" y="4278313"/>
          <a:ext cx="3016250" cy="635000"/>
        </p:xfrm>
        <a:graphic>
          <a:graphicData uri="http://schemas.openxmlformats.org/presentationml/2006/ole">
            <mc:AlternateContent xmlns:mc="http://schemas.openxmlformats.org/markup-compatibility/2006">
              <mc:Choice xmlns:v="urn:schemas-microsoft-com:vml" Requires="v">
                <p:oleObj spid="_x0000_s16397" name="Equation" r:id="rId10" imgW="1206500" imgH="254000" progId="Equation.3">
                  <p:embed/>
                </p:oleObj>
              </mc:Choice>
              <mc:Fallback>
                <p:oleObj name="Equation" r:id="rId10" imgW="1206500" imgH="254000" progId="Equation.3">
                  <p:embed/>
                  <p:pic>
                    <p:nvPicPr>
                      <p:cNvPr id="0" name="Object 13"/>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101725" y="4278313"/>
                        <a:ext cx="301625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6390" name="Object 14"/>
          <p:cNvGraphicFramePr>
            <a:graphicFrameLocks noChangeAspect="1"/>
          </p:cNvGraphicFramePr>
          <p:nvPr/>
        </p:nvGraphicFramePr>
        <p:xfrm>
          <a:off x="1069975" y="5016500"/>
          <a:ext cx="2762250" cy="635000"/>
        </p:xfrm>
        <a:graphic>
          <a:graphicData uri="http://schemas.openxmlformats.org/presentationml/2006/ole">
            <mc:AlternateContent xmlns:mc="http://schemas.openxmlformats.org/markup-compatibility/2006">
              <mc:Choice xmlns:v="urn:schemas-microsoft-com:vml" Requires="v">
                <p:oleObj spid="_x0000_s16398" name="Equation" r:id="rId12" imgW="1104900" imgH="254000" progId="Equation.3">
                  <p:embed/>
                </p:oleObj>
              </mc:Choice>
              <mc:Fallback>
                <p:oleObj name="Equation" r:id="rId12" imgW="1104900" imgH="254000" progId="Equation.3">
                  <p:embed/>
                  <p:pic>
                    <p:nvPicPr>
                      <p:cNvPr id="0" name="Object 1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069975" y="5016500"/>
                        <a:ext cx="276225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2"/>
          <p:cNvSpPr>
            <a:spLocks noGrp="1"/>
          </p:cNvSpPr>
          <p:nvPr>
            <p:ph type="title" idx="4294967295"/>
          </p:nvPr>
        </p:nvSpPr>
        <p:spPr>
          <a:xfrm>
            <a:off x="1447800" y="0"/>
            <a:ext cx="6911975" cy="1143000"/>
          </a:xfrm>
        </p:spPr>
        <p:txBody>
          <a:bodyPr/>
          <a:lstStyle/>
          <a:p>
            <a:pPr algn="l"/>
            <a:r>
              <a:rPr lang="en-US" sz="3200" smtClean="0"/>
              <a:t>Look at our full set of Maxwell’s equations so far:</a:t>
            </a:r>
            <a:endParaRPr lang="en-US" smtClean="0"/>
          </a:p>
        </p:txBody>
      </p:sp>
      <p:sp>
        <p:nvSpPr>
          <p:cNvPr id="18437" name="Text Box 3"/>
          <p:cNvSpPr txBox="1">
            <a:spLocks noChangeArrowheads="1"/>
          </p:cNvSpPr>
          <p:nvPr/>
        </p:nvSpPr>
        <p:spPr bwMode="auto">
          <a:xfrm>
            <a:off x="1428750" y="2547938"/>
            <a:ext cx="3465513"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r>
              <a:rPr lang="en-US" sz="3000">
                <a:solidFill>
                  <a:schemeClr val="tx2"/>
                </a:solidFill>
                <a:ea typeface="ヒラギノ角ゴ Pro W3" pitchFamily="-112" charset="-128"/>
              </a:rPr>
              <a:t>What is                 ?</a:t>
            </a:r>
          </a:p>
        </p:txBody>
      </p:sp>
      <p:graphicFrame>
        <p:nvGraphicFramePr>
          <p:cNvPr id="18434" name="Object 4"/>
          <p:cNvGraphicFramePr>
            <a:graphicFrameLocks noChangeAspect="1"/>
          </p:cNvGraphicFramePr>
          <p:nvPr/>
        </p:nvGraphicFramePr>
        <p:xfrm>
          <a:off x="2897188" y="2525713"/>
          <a:ext cx="1731962" cy="655637"/>
        </p:xfrm>
        <a:graphic>
          <a:graphicData uri="http://schemas.openxmlformats.org/presentationml/2006/ole">
            <mc:AlternateContent xmlns:mc="http://schemas.openxmlformats.org/markup-compatibility/2006">
              <mc:Choice xmlns:v="urn:schemas-microsoft-com:vml" Requires="v">
                <p:oleObj spid="_x0000_s18440" name="Equation" r:id="rId4" imgW="736600" imgH="279400" progId="Equation.DSMT4">
                  <p:embed/>
                </p:oleObj>
              </mc:Choice>
              <mc:Fallback>
                <p:oleObj name="Equation" r:id="rId4" imgW="736600" imgH="279400" progId="Equation.DSMT4">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97188" y="2525713"/>
                        <a:ext cx="1731962" cy="65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8438" name="Text Box 5"/>
          <p:cNvSpPr txBox="1">
            <a:spLocks noChangeArrowheads="1"/>
          </p:cNvSpPr>
          <p:nvPr/>
        </p:nvSpPr>
        <p:spPr bwMode="auto">
          <a:xfrm>
            <a:off x="706438" y="3271838"/>
            <a:ext cx="6711950" cy="2528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457200" indent="-457200"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buFont typeface="Arial" charset="0"/>
              <a:buAutoNum type="alphaUcParenR"/>
            </a:pPr>
            <a:r>
              <a:rPr lang="en-US" sz="3200">
                <a:ea typeface="ヒラギノ角ゴ Pro W3" pitchFamily="-112" charset="-128"/>
              </a:rPr>
              <a:t>zero</a:t>
            </a:r>
          </a:p>
          <a:p>
            <a:pPr>
              <a:buFont typeface="Arial" charset="0"/>
              <a:buNone/>
            </a:pPr>
            <a:r>
              <a:rPr lang="en-US" sz="3200">
                <a:ea typeface="ヒラギノ角ゴ Pro W3" pitchFamily="-112" charset="-128"/>
              </a:rPr>
              <a:t>B) non-zero</a:t>
            </a:r>
          </a:p>
          <a:p>
            <a:pPr>
              <a:buFont typeface="Arial" charset="0"/>
              <a:buNone/>
            </a:pPr>
            <a:r>
              <a:rPr lang="en-US" sz="3200">
                <a:ea typeface="ヒラギノ角ゴ Pro W3" pitchFamily="-112" charset="-128"/>
              </a:rPr>
              <a:t>C) Could be either</a:t>
            </a:r>
          </a:p>
          <a:p>
            <a:pPr>
              <a:buFont typeface="Arial" charset="0"/>
              <a:buNone/>
            </a:pPr>
            <a:r>
              <a:rPr lang="en-US" sz="3200">
                <a:ea typeface="ヒラギノ角ゴ Pro W3" pitchFamily="-112" charset="-128"/>
              </a:rPr>
              <a:t>D) Could be BOTH at the same time</a:t>
            </a:r>
          </a:p>
          <a:p>
            <a:pPr>
              <a:buFont typeface="Arial" charset="0"/>
              <a:buNone/>
            </a:pPr>
            <a:r>
              <a:rPr lang="en-US" sz="3200">
                <a:ea typeface="ヒラギノ角ゴ Pro W3" pitchFamily="-112" charset="-128"/>
              </a:rPr>
              <a:t>E) My brain hurts!</a:t>
            </a:r>
            <a:endParaRPr lang="en-US">
              <a:ea typeface="ヒラギノ角ゴ Pro W3" pitchFamily="-112" charset="-128"/>
            </a:endParaRPr>
          </a:p>
        </p:txBody>
      </p:sp>
      <p:graphicFrame>
        <p:nvGraphicFramePr>
          <p:cNvPr id="18435" name="Object 6"/>
          <p:cNvGraphicFramePr>
            <a:graphicFrameLocks noChangeAspect="1"/>
          </p:cNvGraphicFramePr>
          <p:nvPr/>
        </p:nvGraphicFramePr>
        <p:xfrm>
          <a:off x="1471613" y="1073150"/>
          <a:ext cx="5348287" cy="1120775"/>
        </p:xfrm>
        <a:graphic>
          <a:graphicData uri="http://schemas.openxmlformats.org/presentationml/2006/ole">
            <mc:AlternateContent xmlns:mc="http://schemas.openxmlformats.org/markup-compatibility/2006">
              <mc:Choice xmlns:v="urn:schemas-microsoft-com:vml" Requires="v">
                <p:oleObj spid="_x0000_s18441" name="Equation" r:id="rId6" imgW="2120900" imgH="444500" progId="Equation.DSMT4">
                  <p:embed/>
                </p:oleObj>
              </mc:Choice>
              <mc:Fallback>
                <p:oleObj name="Equation" r:id="rId6" imgW="2120900" imgH="444500" progId="Equation.DSMT4">
                  <p:embed/>
                  <p:pic>
                    <p:nvPicPr>
                      <p:cNvPr id="0"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71613" y="1073150"/>
                        <a:ext cx="5348287" cy="1120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8439" name="Rectangle 7"/>
          <p:cNvSpPr>
            <a:spLocks noChangeArrowheads="1"/>
          </p:cNvSpPr>
          <p:nvPr/>
        </p:nvSpPr>
        <p:spPr bwMode="auto">
          <a:xfrm>
            <a:off x="184150" y="166688"/>
            <a:ext cx="5778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US"/>
              <a:t>7.3</a:t>
            </a:r>
            <a:endParaRPr lang="en-US" baseline="-2500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2"/>
          <p:cNvSpPr>
            <a:spLocks noGrp="1"/>
          </p:cNvSpPr>
          <p:nvPr>
            <p:ph type="title" idx="4294967295"/>
          </p:nvPr>
        </p:nvSpPr>
        <p:spPr>
          <a:xfrm>
            <a:off x="1447800" y="0"/>
            <a:ext cx="6911975" cy="1143000"/>
          </a:xfrm>
        </p:spPr>
        <p:txBody>
          <a:bodyPr/>
          <a:lstStyle/>
          <a:p>
            <a:pPr algn="l"/>
            <a:r>
              <a:rPr lang="en-US" sz="3200" smtClean="0"/>
              <a:t>Ampere/Maxwell’s law:</a:t>
            </a:r>
            <a:endParaRPr lang="en-US" smtClean="0"/>
          </a:p>
        </p:txBody>
      </p:sp>
      <p:sp>
        <p:nvSpPr>
          <p:cNvPr id="20486" name="Text Box 3"/>
          <p:cNvSpPr txBox="1">
            <a:spLocks noChangeArrowheads="1"/>
          </p:cNvSpPr>
          <p:nvPr/>
        </p:nvSpPr>
        <p:spPr bwMode="auto">
          <a:xfrm>
            <a:off x="304800" y="1371600"/>
            <a:ext cx="8382000" cy="146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r>
              <a:rPr lang="en-US" sz="3000">
                <a:solidFill>
                  <a:schemeClr val="tx2"/>
                </a:solidFill>
                <a:ea typeface="ヒラギノ角ゴ Pro W3" pitchFamily="-112" charset="-128"/>
              </a:rPr>
              <a:t>A capacitor is charging. (Neglect “edge effects”) </a:t>
            </a:r>
          </a:p>
          <a:p>
            <a:r>
              <a:rPr lang="en-US" sz="3000">
                <a:solidFill>
                  <a:schemeClr val="tx2"/>
                </a:solidFill>
                <a:ea typeface="ヒラギノ角ゴ Pro W3" pitchFamily="-112" charset="-128"/>
              </a:rPr>
              <a:t>What is            </a:t>
            </a:r>
            <a:br>
              <a:rPr lang="en-US" sz="3000">
                <a:solidFill>
                  <a:schemeClr val="tx2"/>
                </a:solidFill>
                <a:ea typeface="ヒラギノ角ゴ Pro W3" pitchFamily="-112" charset="-128"/>
              </a:rPr>
            </a:br>
            <a:r>
              <a:rPr lang="en-US" sz="3000">
                <a:solidFill>
                  <a:schemeClr val="tx2"/>
                </a:solidFill>
                <a:ea typeface="ヒラギノ角ゴ Pro W3" pitchFamily="-112" charset="-128"/>
              </a:rPr>
              <a:t>over the green hatched area shown? </a:t>
            </a:r>
          </a:p>
        </p:txBody>
      </p:sp>
      <p:graphicFrame>
        <p:nvGraphicFramePr>
          <p:cNvPr id="20482" name="Object 6"/>
          <p:cNvGraphicFramePr>
            <a:graphicFrameLocks noChangeAspect="1"/>
          </p:cNvGraphicFramePr>
          <p:nvPr/>
        </p:nvGraphicFramePr>
        <p:xfrm>
          <a:off x="1447800" y="990600"/>
          <a:ext cx="3908425" cy="512763"/>
        </p:xfrm>
        <a:graphic>
          <a:graphicData uri="http://schemas.openxmlformats.org/presentationml/2006/ole">
            <mc:AlternateContent xmlns:mc="http://schemas.openxmlformats.org/markup-compatibility/2006">
              <mc:Choice xmlns:v="urn:schemas-microsoft-com:vml" Requires="v">
                <p:oleObj spid="_x0000_s20489" name="Equation" r:id="rId4" imgW="1549400" imgH="203200" progId="Equation.DSMT4">
                  <p:embed/>
                </p:oleObj>
              </mc:Choice>
              <mc:Fallback>
                <p:oleObj name="Equation" r:id="rId4" imgW="1549400" imgH="203200" progId="Equation.DSMT4">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47800" y="990600"/>
                        <a:ext cx="3908425" cy="5127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487" name="Rectangle 7"/>
          <p:cNvSpPr>
            <a:spLocks noChangeArrowheads="1"/>
          </p:cNvSpPr>
          <p:nvPr/>
        </p:nvSpPr>
        <p:spPr bwMode="auto">
          <a:xfrm>
            <a:off x="184150" y="166688"/>
            <a:ext cx="5778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US"/>
              <a:t>7.4a</a:t>
            </a:r>
            <a:endParaRPr lang="en-US" baseline="-25000"/>
          </a:p>
        </p:txBody>
      </p:sp>
      <p:graphicFrame>
        <p:nvGraphicFramePr>
          <p:cNvPr id="20483" name="Object 13"/>
          <p:cNvGraphicFramePr>
            <a:graphicFrameLocks noChangeAspect="1"/>
          </p:cNvGraphicFramePr>
          <p:nvPr/>
        </p:nvGraphicFramePr>
        <p:xfrm>
          <a:off x="1139825" y="4113213"/>
          <a:ext cx="6008688" cy="2595562"/>
        </p:xfrm>
        <a:graphic>
          <a:graphicData uri="http://schemas.openxmlformats.org/presentationml/2006/ole">
            <mc:AlternateContent xmlns:mc="http://schemas.openxmlformats.org/markup-compatibility/2006">
              <mc:Choice xmlns:v="urn:schemas-microsoft-com:vml" Requires="v">
                <p:oleObj spid="_x0000_s20490" name="Picture" r:id="rId6" imgW="6007100" imgH="3949700" progId="Word.Picture.8">
                  <p:embed/>
                </p:oleObj>
              </mc:Choice>
              <mc:Fallback>
                <p:oleObj name="Picture" r:id="rId6" imgW="6007100" imgH="3949700" progId="Word.Picture.8">
                  <p:embed/>
                  <p:pic>
                    <p:nvPicPr>
                      <p:cNvPr id="0" name="Object 13"/>
                      <p:cNvPicPr>
                        <a:picLocks noChangeAspect="1" noChangeArrowheads="1"/>
                      </p:cNvPicPr>
                      <p:nvPr/>
                    </p:nvPicPr>
                    <p:blipFill>
                      <a:blip r:embed="rId7">
                        <a:extLst>
                          <a:ext uri="{28A0092B-C50C-407E-A947-70E740481C1C}">
                            <a14:useLocalDpi xmlns:a14="http://schemas.microsoft.com/office/drawing/2010/main" val="0"/>
                          </a:ext>
                        </a:extLst>
                      </a:blip>
                      <a:srcRect b="34326"/>
                      <a:stretch>
                        <a:fillRect/>
                      </a:stretch>
                    </p:blipFill>
                    <p:spPr bwMode="auto">
                      <a:xfrm>
                        <a:off x="1139825" y="4113213"/>
                        <a:ext cx="6008688" cy="2595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0974" name="Object 14"/>
          <p:cNvGraphicFramePr>
            <a:graphicFrameLocks noChangeAspect="1"/>
          </p:cNvGraphicFramePr>
          <p:nvPr/>
        </p:nvGraphicFramePr>
        <p:xfrm>
          <a:off x="1701800" y="1808163"/>
          <a:ext cx="2032000" cy="630237"/>
        </p:xfrm>
        <a:graphic>
          <a:graphicData uri="http://schemas.openxmlformats.org/presentationml/2006/ole">
            <mc:AlternateContent xmlns:mc="http://schemas.openxmlformats.org/markup-compatibility/2006">
              <mc:Choice xmlns:v="urn:schemas-microsoft-com:vml" Requires="v">
                <p:oleObj spid="_x0000_s20491" name="Equation" r:id="rId8" imgW="939800" imgH="292100" progId="Equation.DSMT4">
                  <p:embed/>
                </p:oleObj>
              </mc:Choice>
              <mc:Fallback>
                <p:oleObj name="Equation" r:id="rId8" imgW="939800" imgH="292100" progId="Equation.DSMT4">
                  <p:embed/>
                  <p:pic>
                    <p:nvPicPr>
                      <p:cNvPr id="0" name="Object 1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701800" y="1808163"/>
                        <a:ext cx="2032000" cy="630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488" name="Text Box 15"/>
          <p:cNvSpPr txBox="1">
            <a:spLocks noChangeArrowheads="1"/>
          </p:cNvSpPr>
          <p:nvPr/>
        </p:nvSpPr>
        <p:spPr bwMode="auto">
          <a:xfrm>
            <a:off x="228600" y="2743200"/>
            <a:ext cx="4206875" cy="146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buFont typeface="Arial" charset="0"/>
              <a:buAutoNum type="alphaUcParenR"/>
            </a:pPr>
            <a:r>
              <a:rPr lang="en-US" sz="3000"/>
              <a:t> 0</a:t>
            </a:r>
          </a:p>
          <a:p>
            <a:pPr eaLnBrk="1" hangingPunct="1">
              <a:buFont typeface="Arial" charset="0"/>
              <a:buNone/>
            </a:pPr>
            <a:r>
              <a:rPr lang="en-US" sz="3000"/>
              <a:t>B) </a:t>
            </a:r>
            <a:r>
              <a:rPr lang="en-US" sz="3000">
                <a:latin typeface="Symbol" pitchFamily="-112" charset="2"/>
                <a:sym typeface="Symbol" pitchFamily="-112" charset="2"/>
              </a:rPr>
              <a:t></a:t>
            </a:r>
            <a:r>
              <a:rPr lang="en-US" sz="3000" baseline="-25000"/>
              <a:t>0</a:t>
            </a:r>
            <a:r>
              <a:rPr lang="en-US" sz="3000"/>
              <a:t> i</a:t>
            </a:r>
          </a:p>
          <a:p>
            <a:pPr eaLnBrk="1" hangingPunct="1">
              <a:buFont typeface="Arial" charset="0"/>
              <a:buNone/>
            </a:pPr>
            <a:r>
              <a:rPr lang="en-US" sz="3000"/>
              <a:t>C) I’m not really so sure</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09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Rectangle 2"/>
          <p:cNvSpPr>
            <a:spLocks noGrp="1"/>
          </p:cNvSpPr>
          <p:nvPr>
            <p:ph type="title" idx="4294967295"/>
          </p:nvPr>
        </p:nvSpPr>
        <p:spPr>
          <a:xfrm>
            <a:off x="1447800" y="0"/>
            <a:ext cx="6911975" cy="1143000"/>
          </a:xfrm>
        </p:spPr>
        <p:txBody>
          <a:bodyPr/>
          <a:lstStyle/>
          <a:p>
            <a:pPr algn="l"/>
            <a:r>
              <a:rPr lang="en-US" sz="3200" smtClean="0"/>
              <a:t>Ampere/Maxwell’s law:</a:t>
            </a:r>
            <a:endParaRPr lang="en-US" smtClean="0"/>
          </a:p>
        </p:txBody>
      </p:sp>
      <p:sp>
        <p:nvSpPr>
          <p:cNvPr id="22534" name="Text Box 3"/>
          <p:cNvSpPr txBox="1">
            <a:spLocks noChangeArrowheads="1"/>
          </p:cNvSpPr>
          <p:nvPr/>
        </p:nvSpPr>
        <p:spPr bwMode="auto">
          <a:xfrm>
            <a:off x="304800" y="1371600"/>
            <a:ext cx="8382000" cy="146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r>
              <a:rPr lang="en-US" sz="3000">
                <a:solidFill>
                  <a:schemeClr val="tx2"/>
                </a:solidFill>
                <a:ea typeface="ヒラギノ角ゴ Pro W3" pitchFamily="-112" charset="-128"/>
              </a:rPr>
              <a:t>A capacitor is charging. (Neglect “edge effects”)</a:t>
            </a:r>
            <a:br>
              <a:rPr lang="en-US" sz="3000">
                <a:solidFill>
                  <a:schemeClr val="tx2"/>
                </a:solidFill>
                <a:ea typeface="ヒラギノ角ゴ Pro W3" pitchFamily="-112" charset="-128"/>
              </a:rPr>
            </a:br>
            <a:r>
              <a:rPr lang="en-US" sz="3000">
                <a:solidFill>
                  <a:schemeClr val="tx2"/>
                </a:solidFill>
                <a:ea typeface="ヒラギノ角ゴ Pro W3" pitchFamily="-112" charset="-128"/>
              </a:rPr>
              <a:t>What is            </a:t>
            </a:r>
            <a:br>
              <a:rPr lang="en-US" sz="3000">
                <a:solidFill>
                  <a:schemeClr val="tx2"/>
                </a:solidFill>
                <a:ea typeface="ヒラギノ角ゴ Pro W3" pitchFamily="-112" charset="-128"/>
              </a:rPr>
            </a:br>
            <a:r>
              <a:rPr lang="en-US" sz="3000">
                <a:solidFill>
                  <a:schemeClr val="tx2"/>
                </a:solidFill>
                <a:ea typeface="ヒラギノ角ゴ Pro W3" pitchFamily="-112" charset="-128"/>
              </a:rPr>
              <a:t>over the green hatched area shown? </a:t>
            </a:r>
          </a:p>
        </p:txBody>
      </p:sp>
      <p:graphicFrame>
        <p:nvGraphicFramePr>
          <p:cNvPr id="22530" name="Object 4"/>
          <p:cNvGraphicFramePr>
            <a:graphicFrameLocks noChangeAspect="1"/>
          </p:cNvGraphicFramePr>
          <p:nvPr/>
        </p:nvGraphicFramePr>
        <p:xfrm>
          <a:off x="1447800" y="990600"/>
          <a:ext cx="3908425" cy="512763"/>
        </p:xfrm>
        <a:graphic>
          <a:graphicData uri="http://schemas.openxmlformats.org/presentationml/2006/ole">
            <mc:AlternateContent xmlns:mc="http://schemas.openxmlformats.org/markup-compatibility/2006">
              <mc:Choice xmlns:v="urn:schemas-microsoft-com:vml" Requires="v">
                <p:oleObj spid="_x0000_s22537" name="Equation" r:id="rId4" imgW="1549400" imgH="203200" progId="Equation.DSMT4">
                  <p:embed/>
                </p:oleObj>
              </mc:Choice>
              <mc:Fallback>
                <p:oleObj name="Equation" r:id="rId4" imgW="1549400" imgH="203200" progId="Equation.DSMT4">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47800" y="990600"/>
                        <a:ext cx="3908425" cy="5127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2535" name="Rectangle 5"/>
          <p:cNvSpPr>
            <a:spLocks noChangeArrowheads="1"/>
          </p:cNvSpPr>
          <p:nvPr/>
        </p:nvSpPr>
        <p:spPr bwMode="auto">
          <a:xfrm>
            <a:off x="184150" y="166688"/>
            <a:ext cx="5778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US"/>
              <a:t>7.4b</a:t>
            </a:r>
            <a:endParaRPr lang="en-US" baseline="-25000"/>
          </a:p>
        </p:txBody>
      </p:sp>
      <p:sp>
        <p:nvSpPr>
          <p:cNvPr id="22536" name="Text Box 8"/>
          <p:cNvSpPr txBox="1">
            <a:spLocks noChangeArrowheads="1"/>
          </p:cNvSpPr>
          <p:nvPr/>
        </p:nvSpPr>
        <p:spPr bwMode="auto">
          <a:xfrm>
            <a:off x="228600" y="2743200"/>
            <a:ext cx="4206875" cy="146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buFont typeface="Arial" charset="0"/>
              <a:buAutoNum type="alphaUcParenR"/>
            </a:pPr>
            <a:r>
              <a:rPr lang="en-US" sz="3000"/>
              <a:t> 0</a:t>
            </a:r>
          </a:p>
          <a:p>
            <a:pPr eaLnBrk="1" hangingPunct="1">
              <a:buFont typeface="Arial" charset="0"/>
              <a:buNone/>
            </a:pPr>
            <a:r>
              <a:rPr lang="en-US" sz="3000"/>
              <a:t>B) </a:t>
            </a:r>
            <a:r>
              <a:rPr lang="en-US" sz="3000">
                <a:latin typeface="Symbol" pitchFamily="-112" charset="2"/>
                <a:sym typeface="Symbol" pitchFamily="-112" charset="2"/>
              </a:rPr>
              <a:t></a:t>
            </a:r>
            <a:r>
              <a:rPr lang="en-US" sz="3000" baseline="-25000"/>
              <a:t>0</a:t>
            </a:r>
            <a:r>
              <a:rPr lang="en-US" sz="3000"/>
              <a:t> i</a:t>
            </a:r>
          </a:p>
          <a:p>
            <a:pPr eaLnBrk="1" hangingPunct="1">
              <a:buFont typeface="Arial" charset="0"/>
              <a:buNone/>
            </a:pPr>
            <a:r>
              <a:rPr lang="en-US" sz="3000"/>
              <a:t>C) I’m not really so sure</a:t>
            </a:r>
          </a:p>
        </p:txBody>
      </p:sp>
      <p:graphicFrame>
        <p:nvGraphicFramePr>
          <p:cNvPr id="52233" name="Object 9"/>
          <p:cNvGraphicFramePr>
            <a:graphicFrameLocks noChangeAspect="1"/>
          </p:cNvGraphicFramePr>
          <p:nvPr/>
        </p:nvGraphicFramePr>
        <p:xfrm>
          <a:off x="1701800" y="1808163"/>
          <a:ext cx="2032000" cy="630237"/>
        </p:xfrm>
        <a:graphic>
          <a:graphicData uri="http://schemas.openxmlformats.org/presentationml/2006/ole">
            <mc:AlternateContent xmlns:mc="http://schemas.openxmlformats.org/markup-compatibility/2006">
              <mc:Choice xmlns:v="urn:schemas-microsoft-com:vml" Requires="v">
                <p:oleObj spid="_x0000_s22538" name="Equation" r:id="rId6" imgW="939800" imgH="292100" progId="Equation.DSMT4">
                  <p:embed/>
                </p:oleObj>
              </mc:Choice>
              <mc:Fallback>
                <p:oleObj name="Equation" r:id="rId6" imgW="939800" imgH="292100" progId="Equation.DSMT4">
                  <p:embed/>
                  <p:pic>
                    <p:nvPicPr>
                      <p:cNvPr id="0" name="Object 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701800" y="1808163"/>
                        <a:ext cx="2032000" cy="630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2532" name="Object 10"/>
          <p:cNvGraphicFramePr>
            <a:graphicFrameLocks noChangeAspect="1"/>
          </p:cNvGraphicFramePr>
          <p:nvPr/>
        </p:nvGraphicFramePr>
        <p:xfrm>
          <a:off x="1139825" y="4113213"/>
          <a:ext cx="6008688" cy="2595562"/>
        </p:xfrm>
        <a:graphic>
          <a:graphicData uri="http://schemas.openxmlformats.org/presentationml/2006/ole">
            <mc:AlternateContent xmlns:mc="http://schemas.openxmlformats.org/markup-compatibility/2006">
              <mc:Choice xmlns:v="urn:schemas-microsoft-com:vml" Requires="v">
                <p:oleObj spid="_x0000_s22539" name="Picture" r:id="rId8" imgW="6007100" imgH="3949700" progId="Word.Picture.8">
                  <p:embed/>
                </p:oleObj>
              </mc:Choice>
              <mc:Fallback>
                <p:oleObj name="Picture" r:id="rId8" imgW="6007100" imgH="3949700" progId="Word.Picture.8">
                  <p:embed/>
                  <p:pic>
                    <p:nvPicPr>
                      <p:cNvPr id="0" name="Object 10"/>
                      <p:cNvPicPr>
                        <a:picLocks noChangeAspect="1" noChangeArrowheads="1"/>
                      </p:cNvPicPr>
                      <p:nvPr/>
                    </p:nvPicPr>
                    <p:blipFill>
                      <a:blip r:embed="rId9">
                        <a:extLst>
                          <a:ext uri="{28A0092B-C50C-407E-A947-70E740481C1C}">
                            <a14:useLocalDpi xmlns:a14="http://schemas.microsoft.com/office/drawing/2010/main" val="0"/>
                          </a:ext>
                        </a:extLst>
                      </a:blip>
                      <a:srcRect b="34326"/>
                      <a:stretch>
                        <a:fillRect/>
                      </a:stretch>
                    </p:blipFill>
                    <p:spPr bwMode="auto">
                      <a:xfrm>
                        <a:off x="1139825" y="4113213"/>
                        <a:ext cx="6008688" cy="2595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22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5" name="Rectangle 1026"/>
          <p:cNvSpPr>
            <a:spLocks noGrp="1"/>
          </p:cNvSpPr>
          <p:nvPr>
            <p:ph type="title" idx="4294967295"/>
          </p:nvPr>
        </p:nvSpPr>
        <p:spPr>
          <a:xfrm>
            <a:off x="1447800" y="0"/>
            <a:ext cx="6911975" cy="1143000"/>
          </a:xfrm>
        </p:spPr>
        <p:txBody>
          <a:bodyPr/>
          <a:lstStyle/>
          <a:p>
            <a:pPr algn="l"/>
            <a:r>
              <a:rPr lang="en-US" sz="5400" smtClean="0"/>
              <a:t>Maxwell’s equations:</a:t>
            </a:r>
            <a:endParaRPr lang="en-US" smtClean="0"/>
          </a:p>
        </p:txBody>
      </p:sp>
      <p:sp>
        <p:nvSpPr>
          <p:cNvPr id="54275" name="Text Box 1027"/>
          <p:cNvSpPr txBox="1">
            <a:spLocks noChangeArrowheads="1"/>
          </p:cNvSpPr>
          <p:nvPr/>
        </p:nvSpPr>
        <p:spPr bwMode="auto">
          <a:xfrm>
            <a:off x="381000" y="2286000"/>
            <a:ext cx="5351463"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r>
              <a:rPr lang="en-US" sz="3000">
                <a:solidFill>
                  <a:schemeClr val="tx2"/>
                </a:solidFill>
                <a:ea typeface="ヒラギノ角ゴ Pro W3" pitchFamily="-112" charset="-128"/>
              </a:rPr>
              <a:t>In vacuum, what is                 ?</a:t>
            </a:r>
          </a:p>
        </p:txBody>
      </p:sp>
      <p:graphicFrame>
        <p:nvGraphicFramePr>
          <p:cNvPr id="54276" name="Object 1028"/>
          <p:cNvGraphicFramePr>
            <a:graphicFrameLocks noChangeAspect="1"/>
          </p:cNvGraphicFramePr>
          <p:nvPr/>
        </p:nvGraphicFramePr>
        <p:xfrm>
          <a:off x="3657600" y="2286000"/>
          <a:ext cx="1792288" cy="536575"/>
        </p:xfrm>
        <a:graphic>
          <a:graphicData uri="http://schemas.openxmlformats.org/presentationml/2006/ole">
            <mc:AlternateContent xmlns:mc="http://schemas.openxmlformats.org/markup-compatibility/2006">
              <mc:Choice xmlns:v="urn:schemas-microsoft-com:vml" Requires="v">
                <p:oleObj spid="_x0000_s24589" name="Equation" r:id="rId4" imgW="762000" imgH="228600" progId="Equation.DSMT4">
                  <p:embed/>
                </p:oleObj>
              </mc:Choice>
              <mc:Fallback>
                <p:oleObj name="Equation" r:id="rId4" imgW="762000" imgH="228600" progId="Equation.DSMT4">
                  <p:embed/>
                  <p:pic>
                    <p:nvPicPr>
                      <p:cNvPr id="0" name="Object 102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57600" y="2286000"/>
                        <a:ext cx="1792288" cy="53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4579" name="Object 1029"/>
          <p:cNvGraphicFramePr>
            <a:graphicFrameLocks noChangeAspect="1"/>
          </p:cNvGraphicFramePr>
          <p:nvPr/>
        </p:nvGraphicFramePr>
        <p:xfrm>
          <a:off x="511175" y="1073150"/>
          <a:ext cx="7272338" cy="1120775"/>
        </p:xfrm>
        <a:graphic>
          <a:graphicData uri="http://schemas.openxmlformats.org/presentationml/2006/ole">
            <mc:AlternateContent xmlns:mc="http://schemas.openxmlformats.org/markup-compatibility/2006">
              <mc:Choice xmlns:v="urn:schemas-microsoft-com:vml" Requires="v">
                <p:oleObj spid="_x0000_s24590" name="Equation" r:id="rId6" imgW="2882900" imgH="444500" progId="Equation.DSMT4">
                  <p:embed/>
                </p:oleObj>
              </mc:Choice>
              <mc:Fallback>
                <p:oleObj name="Equation" r:id="rId6" imgW="2882900" imgH="444500" progId="Equation.DSMT4">
                  <p:embed/>
                  <p:pic>
                    <p:nvPicPr>
                      <p:cNvPr id="0" name="Object 102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11175" y="1073150"/>
                        <a:ext cx="7272338" cy="1120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4587" name="Rectangle 1030"/>
          <p:cNvSpPr>
            <a:spLocks noChangeArrowheads="1"/>
          </p:cNvSpPr>
          <p:nvPr/>
        </p:nvSpPr>
        <p:spPr bwMode="auto">
          <a:xfrm>
            <a:off x="184150" y="166688"/>
            <a:ext cx="5778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US"/>
              <a:t>7.4</a:t>
            </a:r>
            <a:endParaRPr lang="en-US" baseline="-25000"/>
          </a:p>
        </p:txBody>
      </p:sp>
      <p:graphicFrame>
        <p:nvGraphicFramePr>
          <p:cNvPr id="54279" name="Object 1031"/>
          <p:cNvGraphicFramePr>
            <a:graphicFrameLocks noChangeAspect="1"/>
          </p:cNvGraphicFramePr>
          <p:nvPr/>
        </p:nvGraphicFramePr>
        <p:xfrm>
          <a:off x="457200" y="3276600"/>
          <a:ext cx="4451350" cy="566738"/>
        </p:xfrm>
        <a:graphic>
          <a:graphicData uri="http://schemas.openxmlformats.org/presentationml/2006/ole">
            <mc:AlternateContent xmlns:mc="http://schemas.openxmlformats.org/markup-compatibility/2006">
              <mc:Choice xmlns:v="urn:schemas-microsoft-com:vml" Requires="v">
                <p:oleObj spid="_x0000_s24591" name="Equation" r:id="rId8" imgW="1892300" imgH="241300" progId="Equation.DSMT4">
                  <p:embed/>
                </p:oleObj>
              </mc:Choice>
              <mc:Fallback>
                <p:oleObj name="Equation" r:id="rId8" imgW="1892300" imgH="241300" progId="Equation.DSMT4">
                  <p:embed/>
                  <p:pic>
                    <p:nvPicPr>
                      <p:cNvPr id="0" name="Object 103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57200" y="3276600"/>
                        <a:ext cx="4451350" cy="566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4280" name="Object 1032"/>
          <p:cNvGraphicFramePr>
            <a:graphicFrameLocks noChangeAspect="1"/>
          </p:cNvGraphicFramePr>
          <p:nvPr/>
        </p:nvGraphicFramePr>
        <p:xfrm>
          <a:off x="395288" y="5446713"/>
          <a:ext cx="2747962" cy="984250"/>
        </p:xfrm>
        <a:graphic>
          <a:graphicData uri="http://schemas.openxmlformats.org/presentationml/2006/ole">
            <mc:AlternateContent xmlns:mc="http://schemas.openxmlformats.org/markup-compatibility/2006">
              <mc:Choice xmlns:v="urn:schemas-microsoft-com:vml" Requires="v">
                <p:oleObj spid="_x0000_s24592" name="Equation" r:id="rId10" imgW="1168400" imgH="419100" progId="Equation.DSMT4">
                  <p:embed/>
                </p:oleObj>
              </mc:Choice>
              <mc:Fallback>
                <p:oleObj name="Equation" r:id="rId10" imgW="1168400" imgH="419100" progId="Equation.DSMT4">
                  <p:embed/>
                  <p:pic>
                    <p:nvPicPr>
                      <p:cNvPr id="0" name="Object 103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95288" y="5446713"/>
                        <a:ext cx="2747962" cy="984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4281" name="Object 1033"/>
          <p:cNvGraphicFramePr>
            <a:graphicFrameLocks noChangeAspect="1"/>
          </p:cNvGraphicFramePr>
          <p:nvPr/>
        </p:nvGraphicFramePr>
        <p:xfrm>
          <a:off x="5097463" y="5748338"/>
          <a:ext cx="2211387" cy="536575"/>
        </p:xfrm>
        <a:graphic>
          <a:graphicData uri="http://schemas.openxmlformats.org/presentationml/2006/ole">
            <mc:AlternateContent xmlns:mc="http://schemas.openxmlformats.org/markup-compatibility/2006">
              <mc:Choice xmlns:v="urn:schemas-microsoft-com:vml" Requires="v">
                <p:oleObj spid="_x0000_s24593" name="Equation" r:id="rId12" imgW="939800" imgH="228600" progId="Equation.DSMT4">
                  <p:embed/>
                </p:oleObj>
              </mc:Choice>
              <mc:Fallback>
                <p:oleObj name="Equation" r:id="rId12" imgW="939800" imgH="228600" progId="Equation.DSMT4">
                  <p:embed/>
                  <p:pic>
                    <p:nvPicPr>
                      <p:cNvPr id="0" name="Object 1033"/>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097463" y="5748338"/>
                        <a:ext cx="2211387" cy="53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4282" name="Object 1034"/>
          <p:cNvGraphicFramePr>
            <a:graphicFrameLocks noChangeAspect="1"/>
          </p:cNvGraphicFramePr>
          <p:nvPr/>
        </p:nvGraphicFramePr>
        <p:xfrm>
          <a:off x="484188" y="4032250"/>
          <a:ext cx="3943350" cy="984250"/>
        </p:xfrm>
        <a:graphic>
          <a:graphicData uri="http://schemas.openxmlformats.org/presentationml/2006/ole">
            <mc:AlternateContent xmlns:mc="http://schemas.openxmlformats.org/markup-compatibility/2006">
              <mc:Choice xmlns:v="urn:schemas-microsoft-com:vml" Requires="v">
                <p:oleObj spid="_x0000_s24594" name="Equation" r:id="rId14" imgW="1676400" imgH="419100" progId="Equation.DSMT4">
                  <p:embed/>
                </p:oleObj>
              </mc:Choice>
              <mc:Fallback>
                <p:oleObj name="Equation" r:id="rId14" imgW="1676400" imgH="419100" progId="Equation.DSMT4">
                  <p:embed/>
                  <p:pic>
                    <p:nvPicPr>
                      <p:cNvPr id="0" name="Object 1034"/>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84188" y="4032250"/>
                        <a:ext cx="3943350" cy="984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4283" name="Text Box 1035"/>
          <p:cNvSpPr txBox="1">
            <a:spLocks noChangeArrowheads="1"/>
          </p:cNvSpPr>
          <p:nvPr/>
        </p:nvSpPr>
        <p:spPr bwMode="auto">
          <a:xfrm>
            <a:off x="542925" y="4932363"/>
            <a:ext cx="25558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r>
              <a:rPr lang="en-US">
                <a:ea typeface="ヒラギノ角ゴ Pro W3" pitchFamily="-112" charset="-128"/>
              </a:rPr>
              <a:t>In vacuum (!!!).... </a:t>
            </a:r>
          </a:p>
        </p:txBody>
      </p:sp>
      <p:graphicFrame>
        <p:nvGraphicFramePr>
          <p:cNvPr id="54284" name="Object 1036"/>
          <p:cNvGraphicFramePr>
            <a:graphicFrameLocks noChangeAspect="1"/>
          </p:cNvGraphicFramePr>
          <p:nvPr/>
        </p:nvGraphicFramePr>
        <p:xfrm>
          <a:off x="4514850" y="4011613"/>
          <a:ext cx="2151063" cy="536575"/>
        </p:xfrm>
        <a:graphic>
          <a:graphicData uri="http://schemas.openxmlformats.org/presentationml/2006/ole">
            <mc:AlternateContent xmlns:mc="http://schemas.openxmlformats.org/markup-compatibility/2006">
              <mc:Choice xmlns:v="urn:schemas-microsoft-com:vml" Requires="v">
                <p:oleObj spid="_x0000_s24595" name="Equation" r:id="rId16" imgW="914400" imgH="228600" progId="Equation.DSMT4">
                  <p:embed/>
                </p:oleObj>
              </mc:Choice>
              <mc:Fallback>
                <p:oleObj name="Equation" r:id="rId16" imgW="914400" imgH="228600" progId="Equation.DSMT4">
                  <p:embed/>
                  <p:pic>
                    <p:nvPicPr>
                      <p:cNvPr id="0" name="Object 1036"/>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4514850" y="4011613"/>
                        <a:ext cx="2151063" cy="53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427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4276"/>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54279"/>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54282"/>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54284"/>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4283"/>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54280"/>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0"/>
                                          </p:stCondLst>
                                        </p:cTn>
                                        <p:tgtEl>
                                          <p:spTgt spid="5428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5" grpId="0"/>
      <p:bldP spid="5428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1026"/>
          <p:cNvSpPr txBox="1">
            <a:spLocks noChangeArrowheads="1"/>
          </p:cNvSpPr>
          <p:nvPr/>
        </p:nvSpPr>
        <p:spPr bwMode="auto">
          <a:xfrm>
            <a:off x="188913" y="176213"/>
            <a:ext cx="8756650" cy="338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r>
              <a:rPr lang="en-US" sz="3600">
                <a:latin typeface="Helvetica" pitchFamily="-112" charset="0"/>
                <a:ea typeface="ヒラギノ角ゴ Pro W3" pitchFamily="-112" charset="-128"/>
              </a:rPr>
              <a:t>"</a:t>
            </a:r>
            <a:r>
              <a:rPr lang="en-US" sz="3600" i="1">
                <a:latin typeface="Helvetica" pitchFamily="-112" charset="0"/>
                <a:ea typeface="ヒラギノ角ゴ Pro W3" pitchFamily="-112" charset="-128"/>
              </a:rPr>
              <a:t>It's of no use whatsoever </a:t>
            </a:r>
            <a:r>
              <a:rPr lang="en-US" sz="3600">
                <a:latin typeface="Helvetica" pitchFamily="-112" charset="0"/>
                <a:ea typeface="ヒラギノ角ゴ Pro W3" pitchFamily="-112" charset="-128"/>
              </a:rPr>
              <a:t>[...] </a:t>
            </a:r>
            <a:br>
              <a:rPr lang="en-US" sz="3600">
                <a:latin typeface="Helvetica" pitchFamily="-112" charset="0"/>
                <a:ea typeface="ヒラギノ角ゴ Pro W3" pitchFamily="-112" charset="-128"/>
              </a:rPr>
            </a:br>
            <a:r>
              <a:rPr lang="en-US" sz="3600" i="1">
                <a:latin typeface="Helvetica" pitchFamily="-112" charset="0"/>
                <a:ea typeface="ヒラギノ角ゴ Pro W3" pitchFamily="-112" charset="-128"/>
              </a:rPr>
              <a:t>this is just an experiment that proves Maestro Maxwell was right - we just have these mysterious electromagnetic waves that we cannot see with the naked eye. But they are there.</a:t>
            </a:r>
            <a:r>
              <a:rPr lang="en-US" sz="3600">
                <a:ea typeface="ヒラギノ角ゴ Pro W3" pitchFamily="-112" charset="-128"/>
              </a:rPr>
              <a:t>”</a:t>
            </a:r>
            <a:r>
              <a:rPr lang="en-US" sz="3600">
                <a:latin typeface="Helvetica" pitchFamily="-112" charset="0"/>
                <a:ea typeface="ヒラギノ角ゴ Pro W3" pitchFamily="-112" charset="-128"/>
              </a:rPr>
              <a:t>   </a:t>
            </a:r>
            <a:r>
              <a:rPr lang="en-US">
                <a:latin typeface="Helvetica" pitchFamily="-112" charset="0"/>
                <a:ea typeface="ヒラギノ角ゴ Pro W3" pitchFamily="-112" charset="-128"/>
              </a:rPr>
              <a:t>  -  Heinrich Hertz, 1888</a:t>
            </a:r>
          </a:p>
        </p:txBody>
      </p:sp>
      <p:sp>
        <p:nvSpPr>
          <p:cNvPr id="56323" name="Text Box 1027"/>
          <p:cNvSpPr txBox="1">
            <a:spLocks noChangeArrowheads="1"/>
          </p:cNvSpPr>
          <p:nvPr/>
        </p:nvSpPr>
        <p:spPr bwMode="auto">
          <a:xfrm>
            <a:off x="234950" y="3951288"/>
            <a:ext cx="8586788"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r>
              <a:rPr lang="en-US">
                <a:latin typeface="Helvetica" pitchFamily="-112" charset="0"/>
                <a:ea typeface="ヒラギノ角ゴ Pro W3" pitchFamily="-112" charset="-128"/>
              </a:rPr>
              <a:t>Asked about the ramifications of his discoveries, Hertz replied,</a:t>
            </a:r>
          </a:p>
          <a:p>
            <a:r>
              <a:rPr lang="en-US" sz="3600">
                <a:solidFill>
                  <a:srgbClr val="800080"/>
                </a:solidFill>
                <a:latin typeface="Helvetica" pitchFamily="-112" charset="0"/>
                <a:ea typeface="ヒラギノ角ゴ Pro W3" pitchFamily="-112" charset="-128"/>
              </a:rPr>
              <a:t>"</a:t>
            </a:r>
            <a:r>
              <a:rPr lang="en-US" sz="3600" i="1">
                <a:solidFill>
                  <a:srgbClr val="800080"/>
                </a:solidFill>
                <a:latin typeface="Helvetica" pitchFamily="-112" charset="0"/>
                <a:ea typeface="ヒラギノ角ゴ Pro W3" pitchFamily="-112" charset="-128"/>
              </a:rPr>
              <a:t>Nothing, I guess</a:t>
            </a:r>
            <a:r>
              <a:rPr lang="en-US" sz="3600">
                <a:solidFill>
                  <a:srgbClr val="800080"/>
                </a:solidFill>
                <a:latin typeface="Helvetica" pitchFamily="-112" charset="0"/>
                <a:ea typeface="ヒラギノ角ゴ Pro W3" pitchFamily="-112" charset="-128"/>
              </a:rPr>
              <a:t>.</a:t>
            </a:r>
            <a:r>
              <a:rPr lang="en-US" sz="3600">
                <a:solidFill>
                  <a:srgbClr val="800080"/>
                </a:solidFill>
                <a:ea typeface="ヒラギノ角ゴ Pro W3" pitchFamily="-112" charset="-128"/>
              </a:rPr>
              <a:t>”</a:t>
            </a:r>
            <a:endParaRPr lang="en-US">
              <a:latin typeface="Helvetica" pitchFamily="-112" charset="0"/>
              <a:ea typeface="ヒラギノ角ゴ Pro W3" pitchFamily="-112" charset="-128"/>
            </a:endParaRPr>
          </a:p>
          <a:p>
            <a:endParaRPr lang="en-US">
              <a:ea typeface="ヒラギノ角ゴ Pro W3" pitchFamily="-112" charset="-128"/>
            </a:endParaRPr>
          </a:p>
        </p:txBody>
      </p:sp>
      <p:sp>
        <p:nvSpPr>
          <p:cNvPr id="56324" name="Text Box 1028"/>
          <p:cNvSpPr txBox="1">
            <a:spLocks noChangeArrowheads="1"/>
          </p:cNvSpPr>
          <p:nvPr/>
        </p:nvSpPr>
        <p:spPr bwMode="auto">
          <a:xfrm>
            <a:off x="225425" y="5473700"/>
            <a:ext cx="880427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r>
              <a:rPr lang="en-US">
                <a:ea typeface="ヒラギノ角ゴ Pro W3" pitchFamily="-112" charset="-128"/>
              </a:rPr>
              <a:t>Marconi’s first wireless radio transmission over large distances (~6 km over water) was in 1897.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632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63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p:bldP spid="56324" grpId="0"/>
    </p:bld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8681" name="Rectangle 3"/>
          <p:cNvSpPr>
            <a:spLocks noGrp="1" noChangeArrowheads="1"/>
          </p:cNvSpPr>
          <p:nvPr>
            <p:ph type="body" idx="1"/>
          </p:nvPr>
        </p:nvSpPr>
        <p:spPr>
          <a:xfrm>
            <a:off x="685800" y="609600"/>
            <a:ext cx="7772400" cy="5486400"/>
          </a:xfrm>
        </p:spPr>
        <p:txBody>
          <a:bodyPr/>
          <a:lstStyle/>
          <a:p>
            <a:pPr marL="609600" indent="-609600" eaLnBrk="1" hangingPunct="1">
              <a:lnSpc>
                <a:spcPct val="90000"/>
              </a:lnSpc>
              <a:buFontTx/>
              <a:buNone/>
            </a:pPr>
            <a:r>
              <a:rPr lang="en-US" sz="3600" smtClean="0"/>
              <a:t>An EM wave is defined by: </a:t>
            </a:r>
            <a:br>
              <a:rPr lang="en-US" sz="3600" smtClean="0"/>
            </a:br>
            <a:r>
              <a:rPr lang="en-US" sz="3600" smtClean="0"/>
              <a:t>E = a      cos(ky-wt), and </a:t>
            </a:r>
            <a:br>
              <a:rPr lang="en-US" sz="3600" smtClean="0"/>
            </a:br>
            <a:r>
              <a:rPr lang="en-US" sz="3600" smtClean="0"/>
              <a:t>B = -a/c     sin(ky-wt). What is the direction of propagation?</a:t>
            </a:r>
          </a:p>
          <a:p>
            <a:pPr marL="609600" indent="-609600" eaLnBrk="1" hangingPunct="1">
              <a:lnSpc>
                <a:spcPct val="90000"/>
              </a:lnSpc>
              <a:buFont typeface="Arial" charset="0"/>
              <a:buAutoNum type="alphaUcParenR"/>
            </a:pPr>
            <a:r>
              <a:rPr lang="en-US" smtClean="0"/>
              <a:t>+</a:t>
            </a:r>
          </a:p>
          <a:p>
            <a:pPr marL="609600" indent="-609600" eaLnBrk="1" hangingPunct="1">
              <a:lnSpc>
                <a:spcPct val="90000"/>
              </a:lnSpc>
              <a:buFont typeface="Arial" charset="0"/>
              <a:buAutoNum type="alphaUcParenR"/>
            </a:pPr>
            <a:r>
              <a:rPr lang="en-US" smtClean="0"/>
              <a:t>-</a:t>
            </a:r>
          </a:p>
          <a:p>
            <a:pPr marL="609600" indent="-609600" eaLnBrk="1" hangingPunct="1">
              <a:lnSpc>
                <a:spcPct val="90000"/>
              </a:lnSpc>
              <a:buFont typeface="Arial" charset="0"/>
              <a:buAutoNum type="alphaUcParenR"/>
            </a:pPr>
            <a:r>
              <a:rPr lang="en-US" smtClean="0"/>
              <a:t>+</a:t>
            </a:r>
          </a:p>
          <a:p>
            <a:pPr marL="609600" indent="-609600" eaLnBrk="1" hangingPunct="1">
              <a:lnSpc>
                <a:spcPct val="90000"/>
              </a:lnSpc>
              <a:buFont typeface="Arial" charset="0"/>
              <a:buAutoNum type="alphaUcParenR"/>
            </a:pPr>
            <a:r>
              <a:rPr lang="en-US" smtClean="0"/>
              <a:t>-</a:t>
            </a:r>
          </a:p>
          <a:p>
            <a:pPr marL="609600" indent="-609600" eaLnBrk="1" hangingPunct="1">
              <a:lnSpc>
                <a:spcPct val="90000"/>
              </a:lnSpc>
              <a:buFont typeface="Arial" charset="0"/>
              <a:buAutoNum type="alphaUcParenR"/>
            </a:pPr>
            <a:r>
              <a:rPr lang="en-US" smtClean="0"/>
              <a:t>+</a:t>
            </a:r>
          </a:p>
        </p:txBody>
      </p:sp>
      <p:graphicFrame>
        <p:nvGraphicFramePr>
          <p:cNvPr id="28674" name="Object 0"/>
          <p:cNvGraphicFramePr>
            <a:graphicFrameLocks noChangeAspect="1"/>
          </p:cNvGraphicFramePr>
          <p:nvPr/>
        </p:nvGraphicFramePr>
        <p:xfrm>
          <a:off x="2463800" y="1066800"/>
          <a:ext cx="431800" cy="527050"/>
        </p:xfrm>
        <a:graphic>
          <a:graphicData uri="http://schemas.openxmlformats.org/presentationml/2006/ole">
            <mc:AlternateContent xmlns:mc="http://schemas.openxmlformats.org/markup-compatibility/2006">
              <mc:Choice xmlns:v="urn:schemas-microsoft-com:vml" Requires="v">
                <p:oleObj spid="_x0000_s28682" name="Equation" r:id="rId4" imgW="114300" imgH="139700" progId="Equation.3">
                  <p:embed/>
                </p:oleObj>
              </mc:Choice>
              <mc:Fallback>
                <p:oleObj name="Equation" r:id="rId4" imgW="114300" imgH="139700" progId="Equation.3">
                  <p:embed/>
                  <p:pic>
                    <p:nvPicPr>
                      <p:cNvPr id="0" name="Object 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63800" y="1066800"/>
                        <a:ext cx="431800" cy="527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8675" name="Object 1"/>
          <p:cNvGraphicFramePr>
            <a:graphicFrameLocks noChangeAspect="1"/>
          </p:cNvGraphicFramePr>
          <p:nvPr/>
        </p:nvGraphicFramePr>
        <p:xfrm>
          <a:off x="3124200" y="1530350"/>
          <a:ext cx="384175" cy="527050"/>
        </p:xfrm>
        <a:graphic>
          <a:graphicData uri="http://schemas.openxmlformats.org/presentationml/2006/ole">
            <mc:AlternateContent xmlns:mc="http://schemas.openxmlformats.org/markup-compatibility/2006">
              <mc:Choice xmlns:v="urn:schemas-microsoft-com:vml" Requires="v">
                <p:oleObj spid="_x0000_s28683" name="Equation" r:id="rId6" imgW="101600" imgH="139700" progId="Equation.3">
                  <p:embed/>
                </p:oleObj>
              </mc:Choice>
              <mc:Fallback>
                <p:oleObj name="Equation" r:id="rId6" imgW="101600" imgH="139700" progId="Equation.3">
                  <p:embed/>
                  <p:pic>
                    <p:nvPicPr>
                      <p:cNvPr id="0" name="Object 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124200" y="1530350"/>
                        <a:ext cx="384175" cy="527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8676" name="Object 2"/>
          <p:cNvGraphicFramePr>
            <a:graphicFrameLocks noChangeAspect="1"/>
          </p:cNvGraphicFramePr>
          <p:nvPr/>
        </p:nvGraphicFramePr>
        <p:xfrm>
          <a:off x="1676400" y="2667000"/>
          <a:ext cx="431800" cy="527050"/>
        </p:xfrm>
        <a:graphic>
          <a:graphicData uri="http://schemas.openxmlformats.org/presentationml/2006/ole">
            <mc:AlternateContent xmlns:mc="http://schemas.openxmlformats.org/markup-compatibility/2006">
              <mc:Choice xmlns:v="urn:schemas-microsoft-com:vml" Requires="v">
                <p:oleObj spid="_x0000_s28684" name="Equation" r:id="rId8" imgW="114300" imgH="139700" progId="Equation.3">
                  <p:embed/>
                </p:oleObj>
              </mc:Choice>
              <mc:Fallback>
                <p:oleObj name="Equation" r:id="rId8" imgW="114300" imgH="139700"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76400" y="2667000"/>
                        <a:ext cx="431800" cy="527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8677" name="Object 3"/>
          <p:cNvGraphicFramePr>
            <a:graphicFrameLocks noChangeAspect="1"/>
          </p:cNvGraphicFramePr>
          <p:nvPr/>
        </p:nvGraphicFramePr>
        <p:xfrm>
          <a:off x="1676400" y="3733800"/>
          <a:ext cx="384175" cy="527050"/>
        </p:xfrm>
        <a:graphic>
          <a:graphicData uri="http://schemas.openxmlformats.org/presentationml/2006/ole">
            <mc:AlternateContent xmlns:mc="http://schemas.openxmlformats.org/markup-compatibility/2006">
              <mc:Choice xmlns:v="urn:schemas-microsoft-com:vml" Requires="v">
                <p:oleObj spid="_x0000_s28685" name="Equation" r:id="rId9" imgW="101600" imgH="139700" progId="Equation.3">
                  <p:embed/>
                </p:oleObj>
              </mc:Choice>
              <mc:Fallback>
                <p:oleObj name="Equation" r:id="rId9" imgW="101600" imgH="139700" progId="Equation.3">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676400" y="3733800"/>
                        <a:ext cx="384175" cy="527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8678" name="Object 4"/>
          <p:cNvGraphicFramePr>
            <a:graphicFrameLocks noChangeAspect="1"/>
          </p:cNvGraphicFramePr>
          <p:nvPr/>
        </p:nvGraphicFramePr>
        <p:xfrm>
          <a:off x="1625600" y="3200400"/>
          <a:ext cx="431800" cy="527050"/>
        </p:xfrm>
        <a:graphic>
          <a:graphicData uri="http://schemas.openxmlformats.org/presentationml/2006/ole">
            <mc:AlternateContent xmlns:mc="http://schemas.openxmlformats.org/markup-compatibility/2006">
              <mc:Choice xmlns:v="urn:schemas-microsoft-com:vml" Requires="v">
                <p:oleObj spid="_x0000_s28686" name="Equation" r:id="rId10" imgW="114300" imgH="139700" progId="Equation.3">
                  <p:embed/>
                </p:oleObj>
              </mc:Choice>
              <mc:Fallback>
                <p:oleObj name="Equation" r:id="rId10" imgW="114300" imgH="13970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25600" y="3200400"/>
                        <a:ext cx="431800" cy="527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8679" name="Object 5"/>
          <p:cNvGraphicFramePr>
            <a:graphicFrameLocks noChangeAspect="1"/>
          </p:cNvGraphicFramePr>
          <p:nvPr/>
        </p:nvGraphicFramePr>
        <p:xfrm>
          <a:off x="1600200" y="4191000"/>
          <a:ext cx="384175" cy="527050"/>
        </p:xfrm>
        <a:graphic>
          <a:graphicData uri="http://schemas.openxmlformats.org/presentationml/2006/ole">
            <mc:AlternateContent xmlns:mc="http://schemas.openxmlformats.org/markup-compatibility/2006">
              <mc:Choice xmlns:v="urn:schemas-microsoft-com:vml" Requires="v">
                <p:oleObj spid="_x0000_s28687" name="Equation" r:id="rId11" imgW="101600" imgH="139700" progId="Equation.3">
                  <p:embed/>
                </p:oleObj>
              </mc:Choice>
              <mc:Fallback>
                <p:oleObj name="Equation" r:id="rId11" imgW="101600" imgH="139700" progId="Equation.3">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600200" y="4191000"/>
                        <a:ext cx="384175" cy="527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8680" name="Object 6"/>
          <p:cNvGraphicFramePr>
            <a:graphicFrameLocks noChangeAspect="1"/>
          </p:cNvGraphicFramePr>
          <p:nvPr/>
        </p:nvGraphicFramePr>
        <p:xfrm>
          <a:off x="1600200" y="4659313"/>
          <a:ext cx="431800" cy="669925"/>
        </p:xfrm>
        <a:graphic>
          <a:graphicData uri="http://schemas.openxmlformats.org/presentationml/2006/ole">
            <mc:AlternateContent xmlns:mc="http://schemas.openxmlformats.org/markup-compatibility/2006">
              <mc:Choice xmlns:v="urn:schemas-microsoft-com:vml" Requires="v">
                <p:oleObj spid="_x0000_s28688" name="Equation" r:id="rId12" imgW="114300" imgH="177800" progId="Equation.3">
                  <p:embed/>
                </p:oleObj>
              </mc:Choice>
              <mc:Fallback>
                <p:oleObj name="Equation" r:id="rId12" imgW="114300" imgH="177800" progId="Equation.3">
                  <p:embed/>
                  <p:pic>
                    <p:nvPicPr>
                      <p:cNvPr id="0" name="Object 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600200" y="4659313"/>
                        <a:ext cx="431800" cy="669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p:cNvSpPr>
            <a:spLocks noGrp="1"/>
          </p:cNvSpPr>
          <p:nvPr>
            <p:ph type="title" idx="4294967295"/>
          </p:nvPr>
        </p:nvSpPr>
        <p:spPr>
          <a:xfrm>
            <a:off x="457200" y="762000"/>
            <a:ext cx="8229600" cy="1143000"/>
          </a:xfrm>
        </p:spPr>
        <p:txBody>
          <a:bodyPr/>
          <a:lstStyle/>
          <a:p>
            <a:r>
              <a:rPr lang="en-US" sz="3200" smtClean="0"/>
              <a:t>A circular loop of wire is moving at constant speed parallel to a long wire with current I.  They are both in the plane of the page.  The induced current in the loop is:</a:t>
            </a:r>
            <a:endParaRPr lang="en-US" smtClean="0"/>
          </a:p>
        </p:txBody>
      </p:sp>
      <p:graphicFrame>
        <p:nvGraphicFramePr>
          <p:cNvPr id="30722" name="Object 3"/>
          <p:cNvGraphicFramePr>
            <a:graphicFrameLocks noChangeAspect="1"/>
          </p:cNvGraphicFramePr>
          <p:nvPr/>
        </p:nvGraphicFramePr>
        <p:xfrm>
          <a:off x="4724400" y="2819400"/>
          <a:ext cx="3790950" cy="2212975"/>
        </p:xfrm>
        <a:graphic>
          <a:graphicData uri="http://schemas.openxmlformats.org/presentationml/2006/ole">
            <mc:AlternateContent xmlns:mc="http://schemas.openxmlformats.org/markup-compatibility/2006">
              <mc:Choice xmlns:v="urn:schemas-microsoft-com:vml" Requires="v">
                <p:oleObj spid="_x0000_s30725" name="Document" r:id="rId4" imgW="2093976" imgH="1222248" progId="Word.Document.8">
                  <p:embed/>
                </p:oleObj>
              </mc:Choice>
              <mc:Fallback>
                <p:oleObj name="Document" r:id="rId4" imgW="2093976" imgH="1222248" progId="Word.Documen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24400" y="2819400"/>
                        <a:ext cx="3790950" cy="2212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0724" name="Text Box 4"/>
          <p:cNvSpPr txBox="1">
            <a:spLocks noChangeArrowheads="1"/>
          </p:cNvSpPr>
          <p:nvPr/>
        </p:nvSpPr>
        <p:spPr bwMode="auto">
          <a:xfrm>
            <a:off x="441325" y="3090863"/>
            <a:ext cx="4206875" cy="1554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buFont typeface="Arial" charset="0"/>
              <a:buAutoNum type="alphaUcPeriod"/>
            </a:pPr>
            <a:r>
              <a:rPr lang="en-US" sz="3200"/>
              <a:t>Zero</a:t>
            </a:r>
          </a:p>
          <a:p>
            <a:pPr eaLnBrk="1" hangingPunct="1">
              <a:buFont typeface="Arial" charset="0"/>
              <a:buAutoNum type="alphaUcPeriod"/>
            </a:pPr>
            <a:r>
              <a:rPr lang="en-US" sz="3200"/>
              <a:t>Clockwise</a:t>
            </a:r>
          </a:p>
          <a:p>
            <a:pPr eaLnBrk="1" hangingPunct="1">
              <a:buFont typeface="Arial" charset="0"/>
              <a:buAutoNum type="alphaUcPeriod"/>
            </a:pPr>
            <a:r>
              <a:rPr lang="en-US" sz="3200"/>
              <a:t>Counter clockwise</a:t>
            </a:r>
            <a:endParaRPr lang="en-US" sz="180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414</TotalTime>
  <Words>850</Words>
  <Application>Microsoft Office PowerPoint</Application>
  <PresentationFormat>On-screen Show (4:3)</PresentationFormat>
  <Paragraphs>113</Paragraphs>
  <Slides>11</Slides>
  <Notes>10</Notes>
  <HiddenSlides>1</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4</vt:i4>
      </vt:variant>
      <vt:variant>
        <vt:lpstr>Slide Titles</vt:lpstr>
      </vt:variant>
      <vt:variant>
        <vt:i4>11</vt:i4>
      </vt:variant>
    </vt:vector>
  </HeadingPairs>
  <TitlesOfParts>
    <vt:vector size="22" baseType="lpstr">
      <vt:lpstr>Arial</vt:lpstr>
      <vt:lpstr>Calibri</vt:lpstr>
      <vt:lpstr>ＭＳ Ｐゴシック</vt:lpstr>
      <vt:lpstr>ヒラギノ角ゴ Pro W3</vt:lpstr>
      <vt:lpstr>Symbol</vt:lpstr>
      <vt:lpstr>Helvetica</vt:lpstr>
      <vt:lpstr>Office Theme</vt:lpstr>
      <vt:lpstr>MathType 5.0 Equation</vt:lpstr>
      <vt:lpstr>Microsoft Equation 3.0</vt:lpstr>
      <vt:lpstr>Microsoft Word Picture</vt:lpstr>
      <vt:lpstr>Microsoft Word 97 - 2003 Document</vt:lpstr>
      <vt:lpstr>MAXWELL’S EQUATIONS</vt:lpstr>
      <vt:lpstr>Maxwell’s equations so far...</vt:lpstr>
      <vt:lpstr>Look at our full set of Maxwell’s equations so far:</vt:lpstr>
      <vt:lpstr>Ampere/Maxwell’s law:</vt:lpstr>
      <vt:lpstr>Ampere/Maxwell’s law:</vt:lpstr>
      <vt:lpstr>Maxwell’s equations:</vt:lpstr>
      <vt:lpstr>PowerPoint Presentation</vt:lpstr>
      <vt:lpstr>PowerPoint Presentation</vt:lpstr>
      <vt:lpstr>A circular loop of wire is moving at constant speed parallel to a long wire with current I.  They are both in the plane of the page.  The induced current in the loop is:</vt:lpstr>
      <vt:lpstr>James Clerk Maxwell</vt:lpstr>
      <vt:lpstr>PowerPoint Presentation</vt:lpstr>
    </vt:vector>
  </TitlesOfParts>
  <Company>CU Boulder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7</dc:title>
  <dc:creator>Steven Pollock</dc:creator>
  <cp:lastModifiedBy>Bethany Wilcox</cp:lastModifiedBy>
  <cp:revision>69</cp:revision>
  <dcterms:created xsi:type="dcterms:W3CDTF">2008-04-30T16:20:41Z</dcterms:created>
  <dcterms:modified xsi:type="dcterms:W3CDTF">2013-05-16T21:24:39Z</dcterms:modified>
</cp:coreProperties>
</file>