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58" r:id="rId3"/>
    <p:sldId id="299" r:id="rId4"/>
    <p:sldId id="300" r:id="rId5"/>
    <p:sldId id="260" r:id="rId6"/>
    <p:sldId id="264" r:id="rId7"/>
    <p:sldId id="265" r:id="rId8"/>
    <p:sldId id="266" r:id="rId9"/>
    <p:sldId id="301" r:id="rId10"/>
    <p:sldId id="302" r:id="rId11"/>
    <p:sldId id="267" r:id="rId12"/>
    <p:sldId id="270" r:id="rId13"/>
    <p:sldId id="303" r:id="rId14"/>
    <p:sldId id="319" r:id="rId15"/>
    <p:sldId id="277" r:id="rId16"/>
    <p:sldId id="271" r:id="rId17"/>
    <p:sldId id="285" r:id="rId18"/>
    <p:sldId id="290" r:id="rId19"/>
    <p:sldId id="286" r:id="rId20"/>
    <p:sldId id="304" r:id="rId21"/>
    <p:sldId id="306" r:id="rId22"/>
    <p:sldId id="305" r:id="rId23"/>
    <p:sldId id="307" r:id="rId24"/>
    <p:sldId id="308" r:id="rId25"/>
    <p:sldId id="309" r:id="rId26"/>
    <p:sldId id="310" r:id="rId27"/>
    <p:sldId id="311" r:id="rId28"/>
    <p:sldId id="317" r:id="rId29"/>
    <p:sldId id="314" r:id="rId30"/>
    <p:sldId id="31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ombie\Desktop\QA_FA07FA10_AnalysisByQues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GraphsQMInterest!$A$75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FF0000"/>
            </a:solidFill>
          </c:spPr>
          <c:errBars>
            <c:errBarType val="both"/>
            <c:errValType val="cust"/>
            <c:plus>
              <c:numRef>
                <c:f>GraphsQMInterest!$F$75:$H$75</c:f>
                <c:numCache>
                  <c:formatCode>General</c:formatCode>
                  <c:ptCount val="3"/>
                  <c:pt idx="0">
                    <c:v>2.0000000000000014E-2</c:v>
                  </c:pt>
                  <c:pt idx="1">
                    <c:v>2.0000000000000014E-2</c:v>
                  </c:pt>
                  <c:pt idx="2">
                    <c:v>1.0000000000000007E-2</c:v>
                  </c:pt>
                </c:numCache>
              </c:numRef>
            </c:plus>
            <c:minus>
              <c:numRef>
                <c:f>GraphsQMInterest!$F$75:$H$75</c:f>
                <c:numCache>
                  <c:formatCode>General</c:formatCode>
                  <c:ptCount val="3"/>
                  <c:pt idx="0">
                    <c:v>2.0000000000000014E-2</c:v>
                  </c:pt>
                  <c:pt idx="1">
                    <c:v>2.0000000000000014E-2</c:v>
                  </c:pt>
                  <c:pt idx="2">
                    <c:v>1.0000000000000007E-2</c:v>
                  </c:pt>
                </c:numCache>
              </c:numRef>
            </c:minus>
          </c:errBars>
          <c:cat>
            <c:strRef>
              <c:f>GraphsQMInterest!$B$73:$D$74</c:f>
              <c:strCache>
                <c:ptCount val="3"/>
                <c:pt idx="0">
                  <c:v>Pre-Instruction Average (All)</c:v>
                </c:pt>
                <c:pt idx="1">
                  <c:v>Post-Instruction Average (5 Semesters)</c:v>
                </c:pt>
                <c:pt idx="2">
                  <c:v>Post-Instruction 2130FA10</c:v>
                </c:pt>
              </c:strCache>
            </c:strRef>
          </c:cat>
          <c:val>
            <c:numRef>
              <c:f>GraphsQMInterest!$B$75:$D$75</c:f>
              <c:numCache>
                <c:formatCode>General</c:formatCode>
                <c:ptCount val="3"/>
                <c:pt idx="0">
                  <c:v>0.78</c:v>
                </c:pt>
                <c:pt idx="1">
                  <c:v>0.69000000000000072</c:v>
                </c:pt>
                <c:pt idx="2">
                  <c:v>0.98</c:v>
                </c:pt>
              </c:numCache>
            </c:numRef>
          </c:val>
        </c:ser>
        <c:ser>
          <c:idx val="1"/>
          <c:order val="1"/>
          <c:tx>
            <c:strRef>
              <c:f>GraphsQMInterest!$A$76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errBars>
            <c:errBarType val="both"/>
            <c:errValType val="cust"/>
            <c:plus>
              <c:numRef>
                <c:f>GraphsQMInterest!$F$76:$H$76</c:f>
                <c:numCache>
                  <c:formatCode>General</c:formatCode>
                  <c:ptCount val="3"/>
                  <c:pt idx="0">
                    <c:v>2.0000000000000014E-2</c:v>
                  </c:pt>
                  <c:pt idx="1">
                    <c:v>2.0000000000000014E-2</c:v>
                  </c:pt>
                  <c:pt idx="2">
                    <c:v>1.0000000000000007E-2</c:v>
                  </c:pt>
                </c:numCache>
              </c:numRef>
            </c:plus>
            <c:minus>
              <c:numRef>
                <c:f>GraphsQMInterest!$F$76:$H$76</c:f>
                <c:numCache>
                  <c:formatCode>General</c:formatCode>
                  <c:ptCount val="3"/>
                  <c:pt idx="0">
                    <c:v>2.0000000000000014E-2</c:v>
                  </c:pt>
                  <c:pt idx="1">
                    <c:v>2.0000000000000014E-2</c:v>
                  </c:pt>
                  <c:pt idx="2">
                    <c:v>1.0000000000000007E-2</c:v>
                  </c:pt>
                </c:numCache>
              </c:numRef>
            </c:minus>
          </c:errBars>
          <c:cat>
            <c:strRef>
              <c:f>GraphsQMInterest!$B$73:$D$74</c:f>
              <c:strCache>
                <c:ptCount val="3"/>
                <c:pt idx="0">
                  <c:v>Pre-Instruction Average (All)</c:v>
                </c:pt>
                <c:pt idx="1">
                  <c:v>Post-Instruction Average (5 Semesters)</c:v>
                </c:pt>
                <c:pt idx="2">
                  <c:v>Post-Instruction 2130FA10</c:v>
                </c:pt>
              </c:strCache>
            </c:strRef>
          </c:cat>
          <c:val>
            <c:numRef>
              <c:f>GraphsQMInterest!$B$76:$D$76</c:f>
              <c:numCache>
                <c:formatCode>General</c:formatCode>
                <c:ptCount val="3"/>
                <c:pt idx="0">
                  <c:v>0.18000000000000024</c:v>
                </c:pt>
                <c:pt idx="1">
                  <c:v>0.18000000000000024</c:v>
                </c:pt>
                <c:pt idx="2">
                  <c:v>2.0000000000000014E-2</c:v>
                </c:pt>
              </c:numCache>
            </c:numRef>
          </c:val>
        </c:ser>
        <c:ser>
          <c:idx val="2"/>
          <c:order val="2"/>
          <c:tx>
            <c:strRef>
              <c:f>GraphsQMInterest!$A$77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errBars>
            <c:errBarType val="both"/>
            <c:errValType val="cust"/>
            <c:plus>
              <c:numRef>
                <c:f>GraphsQMInterest!$F$77:$H$77</c:f>
                <c:numCache>
                  <c:formatCode>General</c:formatCode>
                  <c:ptCount val="3"/>
                  <c:pt idx="0">
                    <c:v>1.0000000000000007E-2</c:v>
                  </c:pt>
                  <c:pt idx="1">
                    <c:v>2.0000000000000014E-2</c:v>
                  </c:pt>
                  <c:pt idx="2">
                    <c:v>0</c:v>
                  </c:pt>
                </c:numCache>
              </c:numRef>
            </c:plus>
            <c:minus>
              <c:numRef>
                <c:f>GraphsQMInterest!$F$77:$H$77</c:f>
                <c:numCache>
                  <c:formatCode>General</c:formatCode>
                  <c:ptCount val="3"/>
                  <c:pt idx="0">
                    <c:v>1.0000000000000007E-2</c:v>
                  </c:pt>
                  <c:pt idx="1">
                    <c:v>2.0000000000000014E-2</c:v>
                  </c:pt>
                  <c:pt idx="2">
                    <c:v>0</c:v>
                  </c:pt>
                </c:numCache>
              </c:numRef>
            </c:minus>
          </c:errBars>
          <c:cat>
            <c:strRef>
              <c:f>GraphsQMInterest!$B$73:$D$74</c:f>
              <c:strCache>
                <c:ptCount val="3"/>
                <c:pt idx="0">
                  <c:v>Pre-Instruction Average (All)</c:v>
                </c:pt>
                <c:pt idx="1">
                  <c:v>Post-Instruction Average (5 Semesters)</c:v>
                </c:pt>
                <c:pt idx="2">
                  <c:v>Post-Instruction 2130FA10</c:v>
                </c:pt>
              </c:strCache>
            </c:strRef>
          </c:cat>
          <c:val>
            <c:numRef>
              <c:f>GraphsQMInterest!$B$77:$D$77</c:f>
              <c:numCache>
                <c:formatCode>General</c:formatCode>
                <c:ptCount val="3"/>
                <c:pt idx="0">
                  <c:v>4.0000000000000029E-2</c:v>
                </c:pt>
                <c:pt idx="1">
                  <c:v>0.13</c:v>
                </c:pt>
                <c:pt idx="2">
                  <c:v>0</c:v>
                </c:pt>
              </c:numCache>
            </c:numRef>
          </c:val>
        </c:ser>
        <c:axId val="155637248"/>
        <c:axId val="156940928"/>
      </c:barChart>
      <c:catAx>
        <c:axId val="155637248"/>
        <c:scaling>
          <c:orientation val="minMax"/>
        </c:scaling>
        <c:delete val="1"/>
        <c:axPos val="b"/>
        <c:tickLblPos val="none"/>
        <c:crossAx val="156940928"/>
        <c:crosses val="autoZero"/>
        <c:auto val="1"/>
        <c:lblAlgn val="ctr"/>
        <c:lblOffset val="100"/>
      </c:catAx>
      <c:valAx>
        <c:axId val="156940928"/>
        <c:scaling>
          <c:orientation val="minMax"/>
          <c:max val="1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5563724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6142825896762888E-2"/>
          <c:y val="6.3692757533815439E-2"/>
          <c:w val="0.43314140419947572"/>
          <c:h val="6.0126078537535113E-2"/>
        </c:manualLayout>
      </c:layout>
      <c:overlay val="1"/>
      <c:spPr>
        <a:noFill/>
        <a:ln>
          <a:noFill/>
        </a:ln>
      </c:spPr>
      <c:txPr>
        <a:bodyPr/>
        <a:lstStyle/>
        <a:p>
          <a:pPr>
            <a:defRPr sz="2000"/>
          </a:pPr>
          <a:endParaRPr lang="en-US"/>
        </a:p>
      </c:txPr>
    </c:legend>
    <c:plotVisOnly val="1"/>
  </c:chart>
  <c:spPr>
    <a:solidFill>
      <a:schemeClr val="bg1"/>
    </a:solidFill>
    <a:ln>
      <a:noFill/>
    </a:ln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34.wmf"/><Relationship Id="rId4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DDE2B-0D0F-451A-A78D-519FD32E5A95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0644B7-16B9-4B7D-8339-49B470F88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DD6B39-9223-47E3-820E-26C6ACC2B431}" type="slidenum">
              <a:rPr lang="en-US"/>
              <a:pPr/>
              <a:t>1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0D223D-DDDE-431B-B801-9EDFF057D3C5}" type="slidenum">
              <a:rPr lang="en-US"/>
              <a:pPr/>
              <a:t>12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z="2400"/>
              <a:t>Research on what student’s were learning, talking with eng.</a:t>
            </a:r>
          </a:p>
          <a:p>
            <a:pPr>
              <a:spcBef>
                <a:spcPct val="0"/>
              </a:spcBef>
            </a:pPr>
            <a:r>
              <a:rPr lang="en-US" sz="2400"/>
              <a:t>faculty about what would be most useful, thinking a lot.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0D223D-DDDE-431B-B801-9EDFF057D3C5}" type="slidenum">
              <a:rPr lang="en-US"/>
              <a:pPr/>
              <a:t>13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z="2400"/>
              <a:t>Research on what student’s were learning, talking with eng.</a:t>
            </a:r>
          </a:p>
          <a:p>
            <a:pPr>
              <a:spcBef>
                <a:spcPct val="0"/>
              </a:spcBef>
            </a:pPr>
            <a:r>
              <a:rPr lang="en-US" sz="2400"/>
              <a:t>faculty about what would be most useful, thinking a lot.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8A162C-6A9F-498B-BCB3-C940E7128E7F}" type="slidenum">
              <a:rPr lang="en-US"/>
              <a:pPr/>
              <a:t>15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0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29B6C0-42E8-4815-8F99-A850909ADF46}" type="slidenum">
              <a:rPr lang="en-US"/>
              <a:pPr/>
              <a:t>16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Ted Stevens - senate commerce committee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4929A8-CA22-4F8A-87CB-2745858FBD86}" type="slidenum">
              <a:rPr lang="en-US"/>
              <a:pPr/>
              <a:t>17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ADD DATA ON REFORMS.. Benefits from talking to folks,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BD9843-FA2E-4C98-87B8-BFC35C52C1E2}" type="slidenum">
              <a:rPr lang="en-US"/>
              <a:pPr/>
              <a:t>18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8A7CA3-6FFA-485C-8501-31B2598BCE0B}" type="slidenum">
              <a:rPr lang="en-US"/>
              <a:pPr/>
              <a:t>19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12DE6-3612-4EBE-A5FF-10BD879AF17C}" type="slidenum">
              <a:rPr lang="en-US"/>
              <a:pPr/>
              <a:t>21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Clicker </a:t>
            </a:r>
          </a:p>
          <a:p>
            <a:r>
              <a:rPr lang="en-US">
                <a:latin typeface="Times New Roman" pitchFamily="18" charset="0"/>
              </a:rPr>
              <a:t>a. start / stop</a:t>
            </a:r>
          </a:p>
          <a:p>
            <a:r>
              <a:rPr lang="en-US">
                <a:latin typeface="Times New Roman" pitchFamily="18" charset="0"/>
              </a:rPr>
              <a:t>b, hide/ unhide</a:t>
            </a:r>
          </a:p>
          <a:p>
            <a:r>
              <a:rPr lang="en-US">
                <a:latin typeface="Times New Roman" pitchFamily="18" charset="0"/>
              </a:rPr>
              <a:t>c. ppt-1page fwd</a:t>
            </a:r>
          </a:p>
          <a:p>
            <a:r>
              <a:rPr lang="en-US">
                <a:latin typeface="Times New Roman" pitchFamily="18" charset="0"/>
              </a:rPr>
              <a:t>d. ppt 1 pg back</a:t>
            </a:r>
          </a:p>
          <a:p>
            <a:r>
              <a:rPr lang="en-US">
                <a:latin typeface="Times New Roman" pitchFamily="18" charset="0"/>
              </a:rPr>
              <a:t>e. select correct answer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2449BA-F159-44B8-9841-4C770C79A7F6}" type="slidenum">
              <a:rPr lang="en-US"/>
              <a:pPr/>
              <a:t>23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D43E8-7B2A-4193-9C3C-5C1362B3C7E2}" type="slidenum">
              <a:rPr lang="en-US"/>
              <a:pPr/>
              <a:t>24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9DCF28-B636-4CE6-9800-6C95618B046F}" type="slidenum">
              <a:rPr lang="en-US"/>
              <a:pPr/>
              <a:t>2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B5926A-0901-46BD-872F-F605217B8869}" type="slidenum">
              <a:rPr lang="en-US"/>
              <a:pPr/>
              <a:t>25</a:t>
            </a:fld>
            <a:endParaRPr lang="en-US"/>
          </a:p>
        </p:txBody>
      </p:sp>
      <p:sp>
        <p:nvSpPr>
          <p:cNvPr id="11571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208FB3-27AD-4F79-9208-96D40DBE8F2B}" type="slidenum">
              <a:rPr lang="en-US"/>
              <a:pPr/>
              <a:t>26</a:t>
            </a:fld>
            <a:endParaRPr lang="en-US"/>
          </a:p>
        </p:txBody>
      </p:sp>
      <p:sp>
        <p:nvSpPr>
          <p:cNvPr id="1167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208FB3-27AD-4F79-9208-96D40DBE8F2B}" type="slidenum">
              <a:rPr lang="en-US"/>
              <a:pPr/>
              <a:t>27</a:t>
            </a:fld>
            <a:endParaRPr lang="en-US"/>
          </a:p>
        </p:txBody>
      </p:sp>
      <p:sp>
        <p:nvSpPr>
          <p:cNvPr id="1167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208FB3-27AD-4F79-9208-96D40DBE8F2B}" type="slidenum">
              <a:rPr lang="en-US"/>
              <a:pPr/>
              <a:t>29</a:t>
            </a:fld>
            <a:endParaRPr lang="en-US"/>
          </a:p>
        </p:txBody>
      </p:sp>
      <p:sp>
        <p:nvSpPr>
          <p:cNvPr id="1167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647A69-ACE7-4A54-B393-DFC67FDDED59}" type="slidenum">
              <a:rPr lang="en-US"/>
              <a:pPr/>
              <a:t>4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BD885F-2E35-44FA-898F-74044E742B9B}" type="slidenum">
              <a:rPr lang="en-US"/>
              <a:pPr/>
              <a:t>5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987FCC-9964-402F-B2F2-4AADC5AAF3A0}" type="slidenum">
              <a:rPr lang="en-US"/>
              <a:pPr/>
              <a:t>6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Clicker </a:t>
            </a:r>
          </a:p>
          <a:p>
            <a:r>
              <a:rPr lang="en-US">
                <a:latin typeface="Times New Roman" pitchFamily="18" charset="0"/>
              </a:rPr>
              <a:t>a. start / stop</a:t>
            </a:r>
          </a:p>
          <a:p>
            <a:r>
              <a:rPr lang="en-US">
                <a:latin typeface="Times New Roman" pitchFamily="18" charset="0"/>
              </a:rPr>
              <a:t>b, hide/ unhide</a:t>
            </a:r>
          </a:p>
          <a:p>
            <a:r>
              <a:rPr lang="en-US">
                <a:latin typeface="Times New Roman" pitchFamily="18" charset="0"/>
              </a:rPr>
              <a:t>c. ppt-1page fwd</a:t>
            </a:r>
          </a:p>
          <a:p>
            <a:r>
              <a:rPr lang="en-US">
                <a:latin typeface="Times New Roman" pitchFamily="18" charset="0"/>
              </a:rPr>
              <a:t>d. ppt 1 pg back</a:t>
            </a:r>
          </a:p>
          <a:p>
            <a:r>
              <a:rPr lang="en-US">
                <a:latin typeface="Times New Roman" pitchFamily="18" charset="0"/>
              </a:rPr>
              <a:t>e. select correct answer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1E9B61-7F31-4790-9CDC-CAAB88EAEE59}" type="slidenum">
              <a:rPr lang="en-US"/>
              <a:pPr/>
              <a:t>7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12DE6-3612-4EBE-A5FF-10BD879AF17C}" type="slidenum">
              <a:rPr lang="en-US"/>
              <a:pPr/>
              <a:t>8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Clicker </a:t>
            </a:r>
          </a:p>
          <a:p>
            <a:r>
              <a:rPr lang="en-US">
                <a:latin typeface="Times New Roman" pitchFamily="18" charset="0"/>
              </a:rPr>
              <a:t>a. start / stop</a:t>
            </a:r>
          </a:p>
          <a:p>
            <a:r>
              <a:rPr lang="en-US">
                <a:latin typeface="Times New Roman" pitchFamily="18" charset="0"/>
              </a:rPr>
              <a:t>b, hide/ unhide</a:t>
            </a:r>
          </a:p>
          <a:p>
            <a:r>
              <a:rPr lang="en-US">
                <a:latin typeface="Times New Roman" pitchFamily="18" charset="0"/>
              </a:rPr>
              <a:t>c. ppt-1page fwd</a:t>
            </a:r>
          </a:p>
          <a:p>
            <a:r>
              <a:rPr lang="en-US">
                <a:latin typeface="Times New Roman" pitchFamily="18" charset="0"/>
              </a:rPr>
              <a:t>d. ppt 1 pg back</a:t>
            </a:r>
          </a:p>
          <a:p>
            <a:r>
              <a:rPr lang="en-US">
                <a:latin typeface="Times New Roman" pitchFamily="18" charset="0"/>
              </a:rPr>
              <a:t>e. select correct answer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12DE6-3612-4EBE-A5FF-10BD879AF17C}" type="slidenum">
              <a:rPr lang="en-US"/>
              <a:pPr/>
              <a:t>10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Clicker </a:t>
            </a:r>
          </a:p>
          <a:p>
            <a:r>
              <a:rPr lang="en-US">
                <a:latin typeface="Times New Roman" pitchFamily="18" charset="0"/>
              </a:rPr>
              <a:t>a. start / stop</a:t>
            </a:r>
          </a:p>
          <a:p>
            <a:r>
              <a:rPr lang="en-US">
                <a:latin typeface="Times New Roman" pitchFamily="18" charset="0"/>
              </a:rPr>
              <a:t>b, hide/ unhide</a:t>
            </a:r>
          </a:p>
          <a:p>
            <a:r>
              <a:rPr lang="en-US">
                <a:latin typeface="Times New Roman" pitchFamily="18" charset="0"/>
              </a:rPr>
              <a:t>c. ppt-1page fwd</a:t>
            </a:r>
          </a:p>
          <a:p>
            <a:r>
              <a:rPr lang="en-US">
                <a:latin typeface="Times New Roman" pitchFamily="18" charset="0"/>
              </a:rPr>
              <a:t>d. ppt 1 pg back</a:t>
            </a:r>
          </a:p>
          <a:p>
            <a:r>
              <a:rPr lang="en-US">
                <a:latin typeface="Times New Roman" pitchFamily="18" charset="0"/>
              </a:rPr>
              <a:t>e. select correct answer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3F3C1C-1C55-4DED-88EE-29EEE832B4A4}" type="slidenum">
              <a:rPr lang="en-US"/>
              <a:pPr/>
              <a:t>11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E056-9B9B-4368-AF78-2878310DED17}" type="datetime1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BA11-7150-40A7-B2C8-F790B6EDC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1FA47-6307-4AF2-84FB-FE2BF662C862}" type="datetime1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BA11-7150-40A7-B2C8-F790B6EDC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615C-8573-4A90-81C5-BB53B12F4D1D}" type="datetime1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BA11-7150-40A7-B2C8-F790B6EDC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FC2B-322B-45A8-8965-9626D274354B}" type="datetime1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BA11-7150-40A7-B2C8-F790B6EDC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EB08-4721-4F69-9453-7DBB5ABD1B39}" type="datetime1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BA11-7150-40A7-B2C8-F790B6EDC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905E-47B0-40F6-8EB0-CCE63E172322}" type="datetime1">
              <a:rPr lang="en-US" smtClean="0"/>
              <a:pPr/>
              <a:t>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BA11-7150-40A7-B2C8-F790B6EDC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CD80-58FD-4B49-A742-2E2C7528B42E}" type="datetime1">
              <a:rPr lang="en-US" smtClean="0"/>
              <a:pPr/>
              <a:t>1/13/2011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BA11-7150-40A7-B2C8-F790B6EDC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CD81-423E-47A7-8F63-7AA25E741F73}" type="datetime1">
              <a:rPr lang="en-US" smtClean="0"/>
              <a:pPr/>
              <a:t>1/13/2011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BA11-7150-40A7-B2C8-F790B6EDC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9064E-8307-4D61-89F0-37EEB52C993D}" type="datetime1">
              <a:rPr lang="en-US" smtClean="0"/>
              <a:pPr/>
              <a:t>1/13/2011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BA11-7150-40A7-B2C8-F790B6EDC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E778-0E3F-4617-A37C-516926D7FB2A}" type="datetime1">
              <a:rPr lang="en-US" smtClean="0"/>
              <a:pPr/>
              <a:t>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BA11-7150-40A7-B2C8-F790B6EDC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4665-0025-432C-AA32-4857DB6419BC}" type="datetime1">
              <a:rPr lang="en-US" smtClean="0"/>
              <a:pPr/>
              <a:t>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BA11-7150-40A7-B2C8-F790B6EDC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6C075-3B47-4CC9-8124-AEAD06BABA03}" type="datetime1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6BA11-7150-40A7-B2C8-F790B6EDC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Microsoft_Office_Word_97_-_2003_Document1.doc"/><Relationship Id="rId4" Type="http://schemas.openxmlformats.org/officeDocument/2006/relationships/oleObject" Target="../embeddings/oleObject15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image" Target="../media/image3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8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6D020-A6C6-4935-9540-7BB7F9A49A30}" type="slidenum">
              <a:rPr lang="en-US"/>
              <a:pPr/>
              <a:t>1</a:t>
            </a:fld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81000" y="14954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800">
              <a:latin typeface="Times New Roman" pitchFamily="18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971997" y="107950"/>
            <a:ext cx="498886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PH300 </a:t>
            </a:r>
            <a:r>
              <a:rPr lang="en-US" sz="2800" dirty="0">
                <a:latin typeface="Comic Sans MS" pitchFamily="66" charset="0"/>
              </a:rPr>
              <a:t>Modern </a:t>
            </a:r>
            <a:r>
              <a:rPr lang="en-US" sz="2800" dirty="0" smtClean="0">
                <a:latin typeface="Comic Sans MS" pitchFamily="66" charset="0"/>
              </a:rPr>
              <a:t>Physics SP11 </a:t>
            </a:r>
            <a:endParaRPr lang="en-US" sz="2800" dirty="0">
              <a:latin typeface="Comic Sans MS" pitchFamily="66" charset="0"/>
            </a:endParaRPr>
          </a:p>
          <a:p>
            <a:pPr algn="ctr"/>
            <a:r>
              <a:rPr lang="en-US" sz="2800" dirty="0" smtClean="0">
                <a:latin typeface="Comic Sans MS" pitchFamily="66" charset="0"/>
              </a:rPr>
              <a:t>Charles </a:t>
            </a:r>
            <a:r>
              <a:rPr lang="en-US" sz="2800" dirty="0">
                <a:latin typeface="Comic Sans MS" pitchFamily="66" charset="0"/>
              </a:rPr>
              <a:t>Baily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04800" y="5305425"/>
            <a:ext cx="8229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 smtClean="0"/>
              <a:t>1/13 Day </a:t>
            </a:r>
            <a:r>
              <a:rPr lang="en-US" b="1" dirty="0"/>
              <a:t>1: </a:t>
            </a:r>
          </a:p>
          <a:p>
            <a:r>
              <a:rPr lang="en-US" dirty="0"/>
              <a:t>Why are we here…?	What’s this class about ?</a:t>
            </a:r>
          </a:p>
          <a:p>
            <a:r>
              <a:rPr lang="en-US" dirty="0"/>
              <a:t>What do we need to do ?	How do we plan on doing it </a:t>
            </a:r>
            <a:r>
              <a:rPr lang="en-US" dirty="0" smtClean="0"/>
              <a:t>?</a:t>
            </a:r>
          </a:p>
          <a:p>
            <a:r>
              <a:rPr lang="en-US" dirty="0" smtClean="0"/>
              <a:t>Review some math…</a:t>
            </a:r>
            <a:endParaRPr lang="en-US" dirty="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381000" y="43434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/>
              <a:t>Quantum Mechanics is the greatest intellectual accomplishment </a:t>
            </a:r>
            <a:endParaRPr lang="en-US" sz="2400" dirty="0" smtClean="0"/>
          </a:p>
          <a:p>
            <a:r>
              <a:rPr lang="en-US" sz="2400" dirty="0" smtClean="0"/>
              <a:t>of the human </a:t>
            </a:r>
            <a:r>
              <a:rPr lang="en-US" sz="2400" dirty="0"/>
              <a:t>race</a:t>
            </a:r>
            <a:r>
              <a:rPr lang="en-US" sz="2400" dirty="0" smtClean="0"/>
              <a:t>.    - </a:t>
            </a:r>
            <a:r>
              <a:rPr lang="en-US" sz="2400" dirty="0"/>
              <a:t>Carl Wieman, Nobel Laureate in </a:t>
            </a:r>
            <a:r>
              <a:rPr lang="en-US" sz="2400" dirty="0" smtClean="0"/>
              <a:t>Physics, </a:t>
            </a:r>
            <a:r>
              <a:rPr lang="en-US" sz="2400" dirty="0"/>
              <a:t>2001</a:t>
            </a:r>
          </a:p>
        </p:txBody>
      </p:sp>
      <p:pic>
        <p:nvPicPr>
          <p:cNvPr id="4098" name="Picture 2" descr="C:\Users\Zombie\Desktop\CSMSP11_Lecture01_QuantumCorr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143000"/>
            <a:ext cx="7092315" cy="30460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9DF1-7329-4174-8623-431E8F026756}" type="slidenum">
              <a:rPr lang="en-US"/>
              <a:pPr/>
              <a:t>10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in Special Relativity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981200"/>
            <a:ext cx="668330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Classical physics </a:t>
            </a:r>
            <a:r>
              <a:rPr lang="en-US" sz="3200" dirty="0"/>
              <a:t>before Einstein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Simultaneity</a:t>
            </a:r>
            <a:endParaRPr lang="en-US" sz="3200" dirty="0"/>
          </a:p>
          <a:p>
            <a:pPr>
              <a:buFont typeface="Arial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Time </a:t>
            </a:r>
            <a:r>
              <a:rPr lang="en-US" sz="3200" dirty="0"/>
              <a:t>dilation and length contraction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Geometry </a:t>
            </a:r>
            <a:r>
              <a:rPr lang="en-US" sz="3200" dirty="0"/>
              <a:t>of </a:t>
            </a:r>
            <a:r>
              <a:rPr lang="en-US" sz="3200" dirty="0" smtClean="0"/>
              <a:t>“spacetime”</a:t>
            </a:r>
            <a:endParaRPr lang="en-US" sz="3200" dirty="0"/>
          </a:p>
          <a:p>
            <a:pPr>
              <a:buFont typeface="Arial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Momentum</a:t>
            </a:r>
            <a:r>
              <a:rPr lang="en-US" sz="3200" dirty="0"/>
              <a:t>, energy, and “E = mc</a:t>
            </a:r>
            <a:r>
              <a:rPr lang="en-US" sz="3200" baseline="30000" dirty="0"/>
              <a:t>2</a:t>
            </a:r>
            <a:r>
              <a:rPr lang="en-US" sz="3200" dirty="0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0F7E-ABFE-4827-924D-6C34979C226F}" type="slidenum">
              <a:rPr lang="en-US"/>
              <a:pPr/>
              <a:t>11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Quantum Mechanics?</a:t>
            </a:r>
            <a:endParaRPr lang="en-US" dirty="0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533400" y="1600200"/>
            <a:ext cx="8035925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1000" dirty="0"/>
          </a:p>
          <a:p>
            <a:r>
              <a:rPr lang="en-US" sz="2400" b="1" dirty="0">
                <a:solidFill>
                  <a:srgbClr val="3333CC"/>
                </a:solidFill>
              </a:rPr>
              <a:t>Pre quantum</a:t>
            </a:r>
            <a:r>
              <a:rPr lang="en-US" sz="2400" dirty="0"/>
              <a:t>-understood why stuff falls (gravity), a little about properties of electric and magnetic fields, gases.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533400" y="2743200"/>
            <a:ext cx="781816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84163" indent="-284163"/>
            <a:r>
              <a:rPr lang="en-US" sz="2400" b="1" dirty="0">
                <a:solidFill>
                  <a:srgbClr val="3333CC"/>
                </a:solidFill>
              </a:rPr>
              <a:t>Quantum</a:t>
            </a:r>
            <a:r>
              <a:rPr lang="en-US" sz="2400" dirty="0"/>
              <a:t>- understand underlying behavior of everything you</a:t>
            </a:r>
          </a:p>
          <a:p>
            <a:pPr marL="284163" indent="-284163"/>
            <a:r>
              <a:rPr lang="en-US" sz="2400" dirty="0"/>
              <a:t>are likely to see or experience in your lifetime! </a:t>
            </a:r>
          </a:p>
          <a:p>
            <a:pPr lvl="1">
              <a:buFontTx/>
              <a:buChar char="•"/>
            </a:pPr>
            <a:r>
              <a:rPr lang="en-US" sz="2400" dirty="0"/>
              <a:t>     properties of all basic materials</a:t>
            </a:r>
          </a:p>
          <a:p>
            <a:pPr lvl="1">
              <a:buFontTx/>
              <a:buChar char="•"/>
            </a:pPr>
            <a:r>
              <a:rPr lang="en-US" sz="2400" dirty="0"/>
              <a:t>     properties of light and other EM radiation</a:t>
            </a:r>
          </a:p>
          <a:p>
            <a:pPr lvl="1">
              <a:buFontTx/>
              <a:buChar char="•"/>
            </a:pPr>
            <a:r>
              <a:rPr lang="en-US" sz="2400" dirty="0"/>
              <a:t>     how light interacts with matter</a:t>
            </a:r>
          </a:p>
          <a:p>
            <a:pPr lvl="1">
              <a:buFontTx/>
              <a:buChar char="•"/>
            </a:pPr>
            <a:r>
              <a:rPr lang="en-US" sz="2400" dirty="0"/>
              <a:t>     basis for all modern technology, etc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build="p" autoUpdateAnimBg="0"/>
      <p:bldP spid="5530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2406-A424-4EA4-B45E-04FA85F5C3E8}" type="slidenum">
              <a:rPr lang="en-US"/>
              <a:pPr/>
              <a:t>12</a:t>
            </a:fld>
            <a:endParaRPr lang="en-US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282379" y="152400"/>
            <a:ext cx="65662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u="sng" dirty="0" smtClean="0">
                <a:latin typeface="Comic Sans MS" pitchFamily="66" charset="0"/>
              </a:rPr>
              <a:t>PH300 </a:t>
            </a:r>
            <a:r>
              <a:rPr lang="en-US" sz="2800" u="sng" dirty="0">
                <a:latin typeface="Comic Sans MS" pitchFamily="66" charset="0"/>
              </a:rPr>
              <a:t>Modern Physics </a:t>
            </a:r>
            <a:r>
              <a:rPr lang="en-US" sz="2800" u="sng" dirty="0" smtClean="0">
                <a:latin typeface="Comic Sans MS" pitchFamily="66" charset="0"/>
              </a:rPr>
              <a:t>– Spring 2011</a:t>
            </a:r>
            <a:r>
              <a:rPr lang="en-US" sz="2800" dirty="0" smtClean="0">
                <a:latin typeface="Comic Sans MS" pitchFamily="66" charset="0"/>
              </a:rPr>
              <a:t> 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381000" y="2286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04800" y="914400"/>
            <a:ext cx="883920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4950" indent="-234950"/>
            <a:r>
              <a:rPr lang="en-US" sz="4000" dirty="0" smtClean="0"/>
              <a:t>Overall course goal:</a:t>
            </a:r>
            <a:endParaRPr lang="en-US" sz="4000" dirty="0"/>
          </a:p>
          <a:p>
            <a:pPr marL="234950" indent="-234950"/>
            <a:endParaRPr lang="en-US" sz="2800" dirty="0" smtClean="0"/>
          </a:p>
          <a:p>
            <a:pPr marL="234950" indent="-234950" algn="ctr"/>
            <a:r>
              <a:rPr lang="en-US" sz="4800" b="1" dirty="0" smtClean="0">
                <a:solidFill>
                  <a:srgbClr val="FF0000"/>
                </a:solidFill>
                <a:latin typeface="Comic Sans MS" pitchFamily="66" charset="0"/>
              </a:rPr>
              <a:t>Every student learn everything!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 uiExpand="1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2406-A424-4EA4-B45E-04FA85F5C3E8}" type="slidenum">
              <a:rPr lang="en-US"/>
              <a:pPr/>
              <a:t>13</a:t>
            </a:fld>
            <a:endParaRPr lang="en-US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282379" y="152400"/>
            <a:ext cx="65662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u="sng" dirty="0" smtClean="0">
                <a:latin typeface="Comic Sans MS" pitchFamily="66" charset="0"/>
              </a:rPr>
              <a:t>PH300 </a:t>
            </a:r>
            <a:r>
              <a:rPr lang="en-US" sz="2800" u="sng" dirty="0">
                <a:latin typeface="Comic Sans MS" pitchFamily="66" charset="0"/>
              </a:rPr>
              <a:t>Modern Physics </a:t>
            </a:r>
            <a:r>
              <a:rPr lang="en-US" sz="2800" u="sng" dirty="0" smtClean="0">
                <a:latin typeface="Comic Sans MS" pitchFamily="66" charset="0"/>
              </a:rPr>
              <a:t>– Spring 2011</a:t>
            </a:r>
            <a:r>
              <a:rPr lang="en-US" sz="2800" dirty="0" smtClean="0">
                <a:latin typeface="Comic Sans MS" pitchFamily="66" charset="0"/>
              </a:rPr>
              <a:t> 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381000" y="2286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04800" y="914400"/>
            <a:ext cx="88392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4950" indent="-234950"/>
            <a:r>
              <a:rPr lang="en-US" sz="4000" dirty="0"/>
              <a:t>General goals: </a:t>
            </a:r>
          </a:p>
          <a:p>
            <a:pPr marL="234950" indent="-234950">
              <a:buFontTx/>
              <a:buChar char="•"/>
            </a:pPr>
            <a:r>
              <a:rPr lang="en-US" sz="2800" dirty="0" smtClean="0"/>
              <a:t>Understand how modern physics has changed how we view the world around us.</a:t>
            </a:r>
          </a:p>
          <a:p>
            <a:pPr marL="234950" indent="-234950"/>
            <a:endParaRPr lang="en-US" sz="2800" dirty="0" smtClean="0"/>
          </a:p>
          <a:p>
            <a:pPr marL="234950" indent="-234950">
              <a:buFontTx/>
              <a:buChar char="•"/>
            </a:pPr>
            <a:r>
              <a:rPr lang="en-US" sz="2800" dirty="0" smtClean="0"/>
              <a:t>Understand </a:t>
            </a:r>
            <a:r>
              <a:rPr lang="en-US" sz="2800" dirty="0"/>
              <a:t>the microscopic origin of the behavior of materials-- in the world and technological </a:t>
            </a:r>
            <a:r>
              <a:rPr lang="en-US" sz="2800" dirty="0" smtClean="0"/>
              <a:t>applications.</a:t>
            </a:r>
          </a:p>
          <a:p>
            <a:pPr marL="234950" indent="-234950"/>
            <a:endParaRPr lang="en-US" sz="2800" dirty="0" smtClean="0"/>
          </a:p>
          <a:p>
            <a:pPr marL="234950" indent="-234950">
              <a:buFontTx/>
              <a:buChar char="•"/>
            </a:pPr>
            <a:r>
              <a:rPr lang="en-US" sz="2800" dirty="0" smtClean="0"/>
              <a:t>Emphasis on understanding and applying concepts.</a:t>
            </a:r>
          </a:p>
          <a:p>
            <a:r>
              <a:rPr lang="en-US" sz="2800" dirty="0" smtClean="0"/>
              <a:t>	</a:t>
            </a:r>
            <a:r>
              <a:rPr lang="en-US" sz="2800" i="1" dirty="0" smtClean="0"/>
              <a:t>How do you know? Why does it matter?</a:t>
            </a:r>
          </a:p>
          <a:p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 </a:t>
            </a:r>
            <a:r>
              <a:rPr lang="en-US" sz="2800" dirty="0" smtClean="0"/>
              <a:t>Some emphasis on interpretation</a:t>
            </a:r>
          </a:p>
          <a:p>
            <a:r>
              <a:rPr lang="en-US" sz="2800" dirty="0" smtClean="0"/>
              <a:t>	 </a:t>
            </a:r>
            <a:r>
              <a:rPr lang="en-US" sz="2800" i="1" dirty="0"/>
              <a:t>W</a:t>
            </a:r>
            <a:r>
              <a:rPr lang="en-US" sz="2800" i="1" dirty="0" smtClean="0"/>
              <a:t>hat does this all mean?</a:t>
            </a:r>
            <a:endParaRPr lang="en-US" sz="2800" dirty="0" smtClean="0"/>
          </a:p>
          <a:p>
            <a:pPr marL="234950" indent="-234950">
              <a:buFontTx/>
              <a:buChar char="•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 uiExpand="1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76200" y="609600"/>
            <a:ext cx="9448800" cy="58262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"I</a:t>
            </a:r>
            <a:r>
              <a:rPr lang="en-US" sz="3200" baseline="0" dirty="0"/>
              <a:t> think quantum mechanics is an interesting subject."</a:t>
            </a:r>
          </a:p>
        </p:txBody>
      </p:sp>
      <p:grpSp>
        <p:nvGrpSpPr>
          <p:cNvPr id="2" name="Group 8"/>
          <p:cNvGrpSpPr/>
          <p:nvPr/>
        </p:nvGrpSpPr>
        <p:grpSpPr>
          <a:xfrm>
            <a:off x="0" y="1295401"/>
            <a:ext cx="9144000" cy="5279885"/>
            <a:chOff x="0" y="1295401"/>
            <a:chExt cx="9144000" cy="5279885"/>
          </a:xfrm>
        </p:grpSpPr>
        <p:graphicFrame>
          <p:nvGraphicFramePr>
            <p:cNvPr id="3" name="Chart 2"/>
            <p:cNvGraphicFramePr/>
            <p:nvPr/>
          </p:nvGraphicFramePr>
          <p:xfrm>
            <a:off x="0" y="1295401"/>
            <a:ext cx="9144000" cy="472439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8" name="Group 7"/>
            <p:cNvGrpSpPr/>
            <p:nvPr/>
          </p:nvGrpSpPr>
          <p:grpSpPr>
            <a:xfrm>
              <a:off x="610933" y="5867400"/>
              <a:ext cx="7923467" cy="707886"/>
              <a:chOff x="610933" y="5867400"/>
              <a:chExt cx="7923467" cy="707886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610933" y="5867400"/>
                <a:ext cx="269298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Pre-Instruction Average</a:t>
                </a:r>
              </a:p>
              <a:p>
                <a:pPr algn="ctr"/>
                <a:r>
                  <a:rPr lang="en-US" sz="2000" dirty="0" smtClean="0"/>
                  <a:t>(6 Semesters 2130)</a:t>
                </a:r>
                <a:endParaRPr lang="en-US" sz="2000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3375036" y="5867400"/>
                <a:ext cx="273998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Post-Instruction Average</a:t>
                </a:r>
              </a:p>
              <a:p>
                <a:pPr algn="ctr"/>
                <a:r>
                  <a:rPr lang="en-US" sz="2000" dirty="0" smtClean="0"/>
                  <a:t>(5 Semesters 2130)</a:t>
                </a:r>
                <a:endParaRPr lang="en-US" sz="2000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6691908" y="5867400"/>
                <a:ext cx="184249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Post-Instruction</a:t>
                </a:r>
              </a:p>
              <a:p>
                <a:pPr algn="ctr"/>
                <a:r>
                  <a:rPr lang="en-US" sz="2000" dirty="0" smtClean="0"/>
                  <a:t>2130FA10</a:t>
                </a:r>
              </a:p>
            </p:txBody>
          </p:sp>
        </p:grpSp>
      </p:grpSp>
      <p:sp>
        <p:nvSpPr>
          <p:cNvPr id="10" name="Rectangle 9"/>
          <p:cNvSpPr/>
          <p:nvPr/>
        </p:nvSpPr>
        <p:spPr>
          <a:xfrm>
            <a:off x="6096000" y="1524000"/>
            <a:ext cx="3048000" cy="50292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200400" y="1905000"/>
            <a:ext cx="2895600" cy="46482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"/>
          <p:cNvSpPr txBox="1"/>
          <p:nvPr/>
        </p:nvSpPr>
        <p:spPr>
          <a:xfrm>
            <a:off x="0" y="76200"/>
            <a:ext cx="9144000" cy="58262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/>
              <a:t>2130 – 6 SEMESTERS</a:t>
            </a:r>
            <a:endParaRPr lang="en-US" sz="3200" baseline="0" dirty="0"/>
          </a:p>
        </p:txBody>
      </p:sp>
      <p:sp>
        <p:nvSpPr>
          <p:cNvPr id="13" name="Rectangle 12"/>
          <p:cNvSpPr/>
          <p:nvPr/>
        </p:nvSpPr>
        <p:spPr>
          <a:xfrm>
            <a:off x="609600" y="1828800"/>
            <a:ext cx="2667000" cy="48768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42A1-ED52-4187-9142-F03830F0F34D}" type="slidenum">
              <a:rPr lang="en-US"/>
              <a:pPr/>
              <a:t>15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dirty="0" smtClean="0"/>
              <a:t>Traditional  </a:t>
            </a:r>
            <a:r>
              <a:rPr kumimoji="1" lang="en-US" dirty="0"/>
              <a:t>Model of Education</a:t>
            </a:r>
          </a:p>
        </p:txBody>
      </p:sp>
      <p:sp>
        <p:nvSpPr>
          <p:cNvPr id="149507" name="Text Box 3"/>
          <p:cNvSpPr txBox="1">
            <a:spLocks noChangeArrowheads="1"/>
          </p:cNvSpPr>
          <p:nvPr/>
        </p:nvSpPr>
        <p:spPr bwMode="auto">
          <a:xfrm>
            <a:off x="3517900" y="1536700"/>
            <a:ext cx="18288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" pitchFamily="-96" charset="0"/>
              </a:rPr>
              <a:t>Instruction </a:t>
            </a:r>
            <a:r>
              <a:rPr lang="en-US">
                <a:latin typeface="Times" pitchFamily="-96" charset="0"/>
              </a:rPr>
              <a:t>via</a:t>
            </a:r>
            <a:endParaRPr lang="en-US" sz="1600">
              <a:latin typeface="Times" pitchFamily="-96" charset="0"/>
            </a:endParaRPr>
          </a:p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>
                <a:latin typeface="Times" pitchFamily="-96" charset="0"/>
              </a:rPr>
              <a:t>transmission</a:t>
            </a:r>
          </a:p>
        </p:txBody>
      </p:sp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1663700" y="17145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" pitchFamily="-96" charset="0"/>
              </a:rPr>
              <a:t>Individual</a:t>
            </a:r>
            <a:endParaRPr lang="en-US">
              <a:latin typeface="Times" pitchFamily="-96" charset="0"/>
            </a:endParaRPr>
          </a:p>
        </p:txBody>
      </p:sp>
      <p:sp>
        <p:nvSpPr>
          <p:cNvPr id="149509" name="Line 5"/>
          <p:cNvSpPr>
            <a:spLocks noChangeShapeType="1"/>
          </p:cNvSpPr>
          <p:nvPr/>
        </p:nvSpPr>
        <p:spPr bwMode="auto">
          <a:xfrm flipH="1">
            <a:off x="3429000" y="19812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10" name="Text Box 6"/>
          <p:cNvSpPr txBox="1">
            <a:spLocks noChangeArrowheads="1"/>
          </p:cNvSpPr>
          <p:nvPr/>
        </p:nvSpPr>
        <p:spPr bwMode="auto">
          <a:xfrm>
            <a:off x="5270500" y="1701800"/>
            <a:ext cx="388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" pitchFamily="-96" charset="0"/>
              </a:rPr>
              <a:t>Content (e.g. circuits)</a:t>
            </a:r>
          </a:p>
        </p:txBody>
      </p:sp>
      <p:sp>
        <p:nvSpPr>
          <p:cNvPr id="149511" name="Text Box 7"/>
          <p:cNvSpPr txBox="1">
            <a:spLocks noChangeArrowheads="1"/>
          </p:cNvSpPr>
          <p:nvPr/>
        </p:nvSpPr>
        <p:spPr bwMode="auto">
          <a:xfrm rot="1530489">
            <a:off x="812800" y="2090738"/>
            <a:ext cx="2246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folHlink"/>
                </a:solidFill>
                <a:latin typeface="Times" pitchFamily="-96" charset="0"/>
              </a:rPr>
              <a:t>transmissionist</a:t>
            </a:r>
            <a:endParaRPr lang="en-US" sz="2000">
              <a:solidFill>
                <a:schemeClr val="folHlink"/>
              </a:solidFill>
              <a:latin typeface="Times" pitchFamily="-96" charset="0"/>
            </a:endParaRPr>
          </a:p>
        </p:txBody>
      </p:sp>
      <p:pic>
        <p:nvPicPr>
          <p:cNvPr id="149512" name="Picture 8" descr="calvin"/>
          <p:cNvPicPr>
            <a:picLocks noChangeAspect="1" noChangeArrowheads="1"/>
          </p:cNvPicPr>
          <p:nvPr/>
        </p:nvPicPr>
        <p:blipFill>
          <a:blip r:embed="rId3" cstate="print"/>
          <a:srcRect l="641" t="1372" r="1282"/>
          <a:stretch>
            <a:fillRect/>
          </a:stretch>
        </p:blipFill>
        <p:spPr bwMode="auto">
          <a:xfrm>
            <a:off x="1636713" y="2635250"/>
            <a:ext cx="5830887" cy="4222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0D57B-CB43-4F49-BC47-3CAE1FE2E2C1}" type="slidenum">
              <a:rPr lang="en-US"/>
              <a:pPr/>
              <a:t>16</a:t>
            </a:fld>
            <a:endParaRPr lang="en-US"/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15888" y="885825"/>
            <a:ext cx="8958262" cy="3237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2000" dirty="0"/>
              <a:t>1. People understand concepts by seeing, discussing, and applying them, not by passively listening to explanations.</a:t>
            </a:r>
          </a:p>
          <a:p>
            <a:pPr marL="342900" indent="-342900">
              <a:lnSpc>
                <a:spcPct val="120000"/>
              </a:lnSpc>
            </a:pPr>
            <a:r>
              <a:rPr lang="en-US" sz="2000" dirty="0"/>
              <a:t>2. Understanding physics (&amp; solving problems that develop understanding)</a:t>
            </a:r>
          </a:p>
          <a:p>
            <a:pPr marL="342900" indent="-342900">
              <a:lnSpc>
                <a:spcPct val="120000"/>
              </a:lnSpc>
            </a:pPr>
            <a:r>
              <a:rPr lang="en-US" sz="2000" dirty="0"/>
              <a:t>    is a learned skill, like golf or playing basketball or violin. </a:t>
            </a:r>
          </a:p>
          <a:p>
            <a:pPr marL="342900" indent="-342900"/>
            <a:r>
              <a:rPr lang="en-US" sz="2000" b="1" dirty="0">
                <a:solidFill>
                  <a:schemeClr val="accent2"/>
                </a:solidFill>
              </a:rPr>
              <a:t>    </a:t>
            </a:r>
            <a:r>
              <a:rPr lang="en-US" b="1" dirty="0">
                <a:solidFill>
                  <a:schemeClr val="accent2"/>
                </a:solidFill>
                <a:latin typeface="Times" pitchFamily="-96" charset="0"/>
              </a:rPr>
              <a:t>Takes time, effort, and practice. Research says better retention if sustained effort rather than cramming.</a:t>
            </a:r>
            <a:endParaRPr lang="en-US" dirty="0">
              <a:latin typeface="Times" pitchFamily="-96" charset="0"/>
            </a:endParaRPr>
          </a:p>
          <a:p>
            <a:pPr marL="342900" indent="-342900">
              <a:lnSpc>
                <a:spcPct val="120000"/>
              </a:lnSpc>
            </a:pPr>
            <a:r>
              <a:rPr lang="en-US" sz="2000" dirty="0"/>
              <a:t>3. People learn best by sharing and getting feedback on their </a:t>
            </a:r>
            <a:r>
              <a:rPr lang="en-US" sz="2000" dirty="0" smtClean="0"/>
              <a:t>thinking</a:t>
            </a:r>
          </a:p>
          <a:p>
            <a:pPr marL="342900" indent="-342900">
              <a:lnSpc>
                <a:spcPct val="120000"/>
              </a:lnSpc>
            </a:pPr>
            <a:r>
              <a:rPr lang="en-US" sz="2000" dirty="0" smtClean="0"/>
              <a:t>	-- </a:t>
            </a:r>
            <a:r>
              <a:rPr lang="en-US" b="1" dirty="0">
                <a:solidFill>
                  <a:schemeClr val="accent2"/>
                </a:solidFill>
                <a:latin typeface="Times" pitchFamily="-96" charset="0"/>
              </a:rPr>
              <a:t>Student-student more often than </a:t>
            </a:r>
            <a:r>
              <a:rPr lang="en-US" b="1" dirty="0" smtClean="0">
                <a:solidFill>
                  <a:schemeClr val="accent2"/>
                </a:solidFill>
                <a:latin typeface="Times" pitchFamily="-96" charset="0"/>
              </a:rPr>
              <a:t>student-faculty</a:t>
            </a:r>
            <a:r>
              <a:rPr lang="en-US" dirty="0">
                <a:solidFill>
                  <a:schemeClr val="accent2"/>
                </a:solidFill>
                <a:latin typeface="Times" pitchFamily="-96" charset="0"/>
              </a:rPr>
              <a:t>.</a:t>
            </a:r>
            <a:endParaRPr lang="en-US" sz="1000" dirty="0"/>
          </a:p>
          <a:p>
            <a:pPr marL="342900" indent="-342900">
              <a:lnSpc>
                <a:spcPct val="120000"/>
              </a:lnSpc>
            </a:pPr>
            <a:r>
              <a:rPr lang="en-US" sz="2000" dirty="0"/>
              <a:t>4. Students learn most when they take the responsibility for what is learned.</a:t>
            </a:r>
            <a:endParaRPr lang="en-US" sz="2000" dirty="0">
              <a:solidFill>
                <a:srgbClr val="CC0000"/>
              </a:solidFill>
            </a:endParaRP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118207" y="4689475"/>
            <a:ext cx="8607549" cy="1815882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Comic Sans MS" pitchFamily="66" charset="0"/>
              </a:rPr>
              <a:t>Physics is </a:t>
            </a:r>
            <a:r>
              <a:rPr lang="en-US" sz="2800" u="sng" dirty="0">
                <a:latin typeface="Comic Sans MS" pitchFamily="66" charset="0"/>
              </a:rPr>
              <a:t>not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a collection </a:t>
            </a:r>
            <a:r>
              <a:rPr lang="en-US" sz="2800" dirty="0">
                <a:latin typeface="Comic Sans MS" pitchFamily="66" charset="0"/>
              </a:rPr>
              <a:t>of </a:t>
            </a:r>
            <a:r>
              <a:rPr lang="en-US" sz="2800" dirty="0" smtClean="0">
                <a:latin typeface="Comic Sans MS" pitchFamily="66" charset="0"/>
              </a:rPr>
              <a:t>facts</a:t>
            </a:r>
            <a:endParaRPr lang="en-US" sz="2800" b="1" i="1" u="sng" dirty="0" smtClean="0"/>
          </a:p>
          <a:p>
            <a:pPr algn="ctr"/>
            <a:endParaRPr lang="en-US" sz="2800" b="1" i="1" u="sng" dirty="0"/>
          </a:p>
          <a:p>
            <a:pPr algn="ctr"/>
            <a:r>
              <a:rPr lang="en-US" sz="2800" b="1" i="1" u="sng" dirty="0" smtClean="0"/>
              <a:t>It </a:t>
            </a:r>
            <a:r>
              <a:rPr lang="en-US" sz="2800" b="1" i="1" u="sng" dirty="0"/>
              <a:t>is way of thinking</a:t>
            </a:r>
            <a:r>
              <a:rPr lang="en-US" sz="2800" b="1" u="sng" dirty="0"/>
              <a:t>.</a:t>
            </a:r>
            <a:r>
              <a:rPr lang="en-US" sz="2800" i="1" dirty="0"/>
              <a:t> Only you can teach yourself to think!</a:t>
            </a:r>
          </a:p>
          <a:p>
            <a:pPr algn="ctr"/>
            <a:r>
              <a:rPr lang="en-US" sz="2800" dirty="0"/>
              <a:t> Analyzing, applying concepts, solving problems.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180975" y="0"/>
            <a:ext cx="8877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Guiding principles: (</a:t>
            </a:r>
            <a:r>
              <a:rPr lang="en-US" sz="2800" b="1"/>
              <a:t>basis for how course is run)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758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758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uiExpand="1" build="allAtOnce"/>
      <p:bldP spid="67587" grpId="0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8B9E-F27E-46DE-9266-BCB63785ACA8}" type="slidenum">
              <a:rPr lang="en-US"/>
              <a:pPr/>
              <a:t>17</a:t>
            </a:fld>
            <a:endParaRPr lang="en-US"/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260475" y="2555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206375" y="300038"/>
            <a:ext cx="8075613" cy="8223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We provide you with opportunities to help you learn.</a:t>
            </a:r>
          </a:p>
          <a:p>
            <a:r>
              <a:rPr lang="en-US">
                <a:latin typeface="Comic Sans MS" pitchFamily="66" charset="0"/>
              </a:rPr>
              <a:t>Content, problems, simulations, guidance, organization.  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576263" y="1828800"/>
            <a:ext cx="79375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7013" indent="-227013"/>
            <a:r>
              <a:rPr lang="en-US" sz="3200" b="1" dirty="0" smtClean="0"/>
              <a:t>Learning only comes</a:t>
            </a:r>
          </a:p>
          <a:p>
            <a:pPr marL="227013" indent="-227013"/>
            <a:r>
              <a:rPr lang="en-US" sz="3200" b="1" dirty="0" smtClean="0"/>
              <a:t>as a result of your effort!</a:t>
            </a:r>
          </a:p>
          <a:p>
            <a:endParaRPr lang="en-US" dirty="0"/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477838" y="3725863"/>
            <a:ext cx="8361362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7013" indent="-227013"/>
            <a:r>
              <a:rPr lang="en-US" sz="2800" b="1" u="sng" dirty="0" smtClean="0"/>
              <a:t>Model </a:t>
            </a:r>
            <a:r>
              <a:rPr lang="en-US" sz="2800" b="1" u="sng" dirty="0"/>
              <a:t>for learning </a:t>
            </a:r>
            <a:r>
              <a:rPr lang="en-US" sz="2800" b="1" u="sng" dirty="0" smtClean="0"/>
              <a:t>in PH300</a:t>
            </a:r>
            <a:endParaRPr lang="en-US" sz="2800" b="1" u="sng" dirty="0"/>
          </a:p>
          <a:p>
            <a:pPr marL="227013" indent="-227013"/>
            <a:r>
              <a:rPr lang="en-US" sz="2200" dirty="0"/>
              <a:t>1. </a:t>
            </a:r>
            <a:r>
              <a:rPr lang="en-US" sz="2200" dirty="0" smtClean="0"/>
              <a:t>Read pre-class notes – introduce </a:t>
            </a:r>
            <a:r>
              <a:rPr lang="en-US" sz="2200" dirty="0"/>
              <a:t>ideas and terms.</a:t>
            </a:r>
          </a:p>
          <a:p>
            <a:pPr marL="227013" indent="-227013"/>
            <a:r>
              <a:rPr lang="en-US" sz="2200" dirty="0"/>
              <a:t>2. Analysis and discussion in </a:t>
            </a:r>
            <a:r>
              <a:rPr lang="en-US" sz="2200" dirty="0" smtClean="0"/>
              <a:t>class – explore</a:t>
            </a:r>
            <a:r>
              <a:rPr lang="en-US" sz="2200" dirty="0"/>
              <a:t>, </a:t>
            </a:r>
            <a:r>
              <a:rPr lang="en-US" sz="2200" dirty="0" smtClean="0"/>
              <a:t>develop basic </a:t>
            </a:r>
            <a:r>
              <a:rPr lang="en-US" sz="2200" dirty="0"/>
              <a:t>ideas and understanding.</a:t>
            </a:r>
          </a:p>
          <a:p>
            <a:pPr marL="227013" indent="-227013"/>
            <a:r>
              <a:rPr lang="en-US" sz="2200" dirty="0"/>
              <a:t>3. Master and retain ideas through use in </a:t>
            </a:r>
            <a:r>
              <a:rPr lang="en-US" sz="2200" dirty="0" smtClean="0"/>
              <a:t> extensive </a:t>
            </a:r>
            <a:r>
              <a:rPr lang="en-US" sz="2200" dirty="0"/>
              <a:t>HW (4-6 hrs/wk)</a:t>
            </a:r>
          </a:p>
          <a:p>
            <a:pPr marL="227013" indent="-227013"/>
            <a:r>
              <a:rPr lang="en-US" sz="2200" dirty="0">
                <a:solidFill>
                  <a:schemeClr val="accent2"/>
                </a:solidFill>
                <a:latin typeface="Comic Sans MS" pitchFamily="66" charset="0"/>
              </a:rPr>
              <a:t>(collaboration good, but submit own work) </a:t>
            </a:r>
          </a:p>
        </p:txBody>
      </p:sp>
      <p:pic>
        <p:nvPicPr>
          <p:cNvPr id="69639" name="Picture 7" descr="j00787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81700" y="1143000"/>
            <a:ext cx="3162300" cy="3026410"/>
          </a:xfrm>
          <a:prstGeom prst="rect">
            <a:avLst/>
          </a:prstGeom>
          <a:noFill/>
        </p:spPr>
      </p:pic>
      <p:sp>
        <p:nvSpPr>
          <p:cNvPr id="69640" name="AutoShape 8"/>
          <p:cNvSpPr>
            <a:spLocks noChangeArrowheads="1"/>
          </p:cNvSpPr>
          <p:nvPr/>
        </p:nvSpPr>
        <p:spPr bwMode="auto">
          <a:xfrm>
            <a:off x="203200" y="5680075"/>
            <a:ext cx="415925" cy="452438"/>
          </a:xfrm>
          <a:prstGeom prst="star5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  <p:bldP spid="69637" grpId="0"/>
      <p:bldP spid="6964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0012-DFCD-40C4-97DF-33F8354259D1}" type="slidenum">
              <a:rPr lang="en-US"/>
              <a:pPr/>
              <a:t>18</a:t>
            </a:fld>
            <a:endParaRPr lang="en-US"/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914400" y="288925"/>
            <a:ext cx="734220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/>
              <a:t>Collective Work vs. Independent W</a:t>
            </a:r>
            <a:r>
              <a:rPr lang="en-US" sz="3600" dirty="0" smtClean="0"/>
              <a:t>ork</a:t>
            </a:r>
            <a:endParaRPr lang="en-US" sz="3600" dirty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381000" y="2209800"/>
            <a:ext cx="8474075" cy="308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What is authorized: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/>
              <a:t> working with others to make sense of questions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/>
              <a:t> collectively sorting out the answer (explaining reasoning)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/>
              <a:t> writing up your own solution in your own words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What is NOT authorized: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/>
              <a:t> telling students the answer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/>
              <a:t> representing someone else’s work as your own</a:t>
            </a: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2168525" y="1123950"/>
            <a:ext cx="48085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/>
              <a:t>Group Work Encouraged</a:t>
            </a:r>
            <a:br>
              <a:rPr lang="en-US" sz="2800"/>
            </a:br>
            <a:r>
              <a:rPr lang="en-US" sz="2800"/>
              <a:t>(in fact, hopefully, necessary)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51" name="Text Box 23"/>
          <p:cNvSpPr txBox="1">
            <a:spLocks noChangeArrowheads="1"/>
          </p:cNvSpPr>
          <p:nvPr/>
        </p:nvSpPr>
        <p:spPr bwMode="auto">
          <a:xfrm>
            <a:off x="400050" y="838200"/>
            <a:ext cx="85915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/>
              <a:t>Best education is one-on-one examination of thinking and </a:t>
            </a:r>
            <a:r>
              <a:rPr lang="en-US" sz="2400" dirty="0" smtClean="0"/>
              <a:t>	immediate feedback.</a:t>
            </a:r>
          </a:p>
          <a:p>
            <a:r>
              <a:rPr lang="en-US" sz="2400" dirty="0" smtClean="0"/>
              <a:t>Learn </a:t>
            </a:r>
            <a:r>
              <a:rPr lang="en-US" sz="2400" dirty="0"/>
              <a:t>to do for each other-- </a:t>
            </a:r>
            <a:r>
              <a:rPr lang="en-US" sz="2400" dirty="0" smtClean="0"/>
              <a:t> win-win </a:t>
            </a:r>
            <a:r>
              <a:rPr lang="en-US" sz="2400" dirty="0"/>
              <a:t>situation, you both learn </a:t>
            </a:r>
            <a:r>
              <a:rPr lang="en-US" sz="2400" dirty="0" smtClean="0"/>
              <a:t>	more</a:t>
            </a:r>
            <a:r>
              <a:rPr lang="en-US" sz="2400" dirty="0"/>
              <a:t>.</a:t>
            </a:r>
            <a:r>
              <a:rPr lang="en-US" sz="2400" b="1" dirty="0"/>
              <a:t> Main learning time!</a:t>
            </a:r>
          </a:p>
        </p:txBody>
      </p:sp>
      <p:sp>
        <p:nvSpPr>
          <p:cNvPr id="2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0151E-387D-4E9C-8FE1-E20EA09DB377}" type="slidenum">
              <a:rPr lang="en-US"/>
              <a:pPr/>
              <a:t>19</a:t>
            </a:fld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71450" y="0"/>
            <a:ext cx="897255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solidFill>
                  <a:srgbClr val="B00000"/>
                </a:solidFill>
                <a:latin typeface="Times New Roman" pitchFamily="18" charset="0"/>
              </a:rPr>
              <a:t> Problem Solving Sessions</a:t>
            </a:r>
            <a:endParaRPr lang="en-US" sz="4400" dirty="0">
              <a:latin typeface="Times New Roman" pitchFamily="18" charset="0"/>
            </a:endParaRP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838200" y="3733800"/>
            <a:ext cx="6172200" cy="221599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33CC"/>
                </a:solidFill>
              </a:rPr>
              <a:t>Regular Weekly Hours</a:t>
            </a:r>
            <a:r>
              <a:rPr lang="en-US" sz="2400" b="1" dirty="0"/>
              <a:t> </a:t>
            </a:r>
          </a:p>
          <a:p>
            <a:r>
              <a:rPr lang="en-US" sz="2400" b="1" dirty="0"/>
              <a:t>    (Starts next week)</a:t>
            </a:r>
          </a:p>
          <a:p>
            <a:endParaRPr lang="en-US" sz="2400" b="1" dirty="0"/>
          </a:p>
          <a:p>
            <a:r>
              <a:rPr lang="en-US" sz="2400" dirty="0" smtClean="0"/>
              <a:t>Tuesdays: 12:00-2:00 pm</a:t>
            </a:r>
          </a:p>
          <a:p>
            <a:r>
              <a:rPr lang="en-US" sz="2400" dirty="0" smtClean="0"/>
              <a:t>	(subject to change; see course website)</a:t>
            </a:r>
            <a:endParaRPr lang="en-US" sz="2400" dirty="0"/>
          </a:p>
          <a:p>
            <a:endParaRPr lang="en-US" dirty="0"/>
          </a:p>
        </p:txBody>
      </p:sp>
      <p:pic>
        <p:nvPicPr>
          <p:cNvPr id="73746" name="Picture 18" descr="j00787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981200"/>
            <a:ext cx="279400" cy="474663"/>
          </a:xfrm>
          <a:prstGeom prst="rect">
            <a:avLst/>
          </a:prstGeom>
          <a:noFill/>
        </p:spPr>
      </p:pic>
      <p:pic>
        <p:nvPicPr>
          <p:cNvPr id="73747" name="Picture 19" descr="j00787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003425"/>
            <a:ext cx="271463" cy="511175"/>
          </a:xfrm>
          <a:prstGeom prst="rect">
            <a:avLst/>
          </a:prstGeom>
          <a:noFill/>
        </p:spPr>
      </p:pic>
      <p:sp>
        <p:nvSpPr>
          <p:cNvPr id="73750" name="Rectangle 22"/>
          <p:cNvSpPr>
            <a:spLocks noChangeArrowheads="1"/>
          </p:cNvSpPr>
          <p:nvPr/>
        </p:nvSpPr>
        <p:spPr bwMode="auto">
          <a:xfrm>
            <a:off x="1371600" y="2514600"/>
            <a:ext cx="58817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C0000"/>
                </a:solidFill>
                <a:latin typeface="Comic Sans MS" pitchFamily="66" charset="0"/>
              </a:rPr>
              <a:t>Location: Physics library – MH335</a:t>
            </a:r>
            <a:endParaRPr lang="en-US" sz="2800" dirty="0">
              <a:solidFill>
                <a:srgbClr val="CC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C754-ADA8-4787-AEF4-19D824397D95}" type="slidenum">
              <a:rPr lang="en-US"/>
              <a:pPr/>
              <a:t>2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Today</a:t>
            </a:r>
            <a:endParaRPr lang="en-US" u="sng" dirty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Introduction</a:t>
            </a:r>
          </a:p>
          <a:p>
            <a:pPr>
              <a:lnSpc>
                <a:spcPct val="90000"/>
              </a:lnSpc>
            </a:pPr>
            <a:r>
              <a:rPr lang="en-US" dirty="0"/>
              <a:t>Why the class is as it is</a:t>
            </a:r>
          </a:p>
          <a:p>
            <a:pPr>
              <a:lnSpc>
                <a:spcPct val="90000"/>
              </a:lnSpc>
            </a:pPr>
            <a:r>
              <a:rPr lang="en-US" dirty="0"/>
              <a:t>Structure of the class</a:t>
            </a:r>
          </a:p>
          <a:p>
            <a:pPr>
              <a:lnSpc>
                <a:spcPct val="90000"/>
              </a:lnSpc>
            </a:pPr>
            <a:r>
              <a:rPr lang="en-US" dirty="0"/>
              <a:t>Lots of </a:t>
            </a:r>
            <a:r>
              <a:rPr lang="en-US" dirty="0" smtClean="0"/>
              <a:t>information…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Posted </a:t>
            </a:r>
            <a:r>
              <a:rPr lang="en-US" dirty="0"/>
              <a:t>on the </a:t>
            </a:r>
            <a:r>
              <a:rPr lang="en-US" dirty="0" smtClean="0"/>
              <a:t>Web: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(contact info, syllabus, course calendar and deadlines, pre/post-class lecture notes, etc…)</a:t>
            </a:r>
            <a:endParaRPr lang="en-US" dirty="0"/>
          </a:p>
          <a:p>
            <a:pPr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  <a:buNone/>
            </a:pPr>
            <a:r>
              <a:rPr lang="en-US" b="1" dirty="0" smtClean="0"/>
              <a:t>http://tinyurl.com/PH300SP11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uiExpand="1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Zombie\Desktop\CSMSP11_Lecture01_EinsteinQuesti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198"/>
            <a:ext cx="9146381" cy="6725602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BA11-7150-40A7-B2C8-F790B6EDCD1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9DF1-7329-4174-8623-431E8F026756}" type="slidenum">
              <a:rPr lang="en-US"/>
              <a:pPr/>
              <a:t>21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your background in</a:t>
            </a:r>
            <a:br>
              <a:rPr lang="en-US" dirty="0" smtClean="0"/>
            </a:br>
            <a:r>
              <a:rPr lang="en-US" dirty="0" smtClean="0"/>
              <a:t>mathematics?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My last </a:t>
            </a:r>
            <a:r>
              <a:rPr lang="en-US" sz="3600" b="1" u="sng" dirty="0" smtClean="0"/>
              <a:t>completed</a:t>
            </a:r>
            <a:r>
              <a:rPr lang="en-US" sz="3600" dirty="0" smtClean="0"/>
              <a:t> mathematics course: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2895600"/>
            <a:ext cx="438491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UcParenR"/>
            </a:pPr>
            <a:r>
              <a:rPr lang="en-US" sz="3200" dirty="0" smtClean="0"/>
              <a:t>2nd semester calculus</a:t>
            </a:r>
          </a:p>
          <a:p>
            <a:pPr marL="514350" indent="-514350">
              <a:buAutoNum type="alphaUcParenR"/>
            </a:pPr>
            <a:r>
              <a:rPr lang="en-US" sz="3200" dirty="0" smtClean="0"/>
              <a:t>3rd semester calculus</a:t>
            </a:r>
          </a:p>
          <a:p>
            <a:pPr marL="514350" indent="-514350">
              <a:buAutoNum type="alphaUcParenR"/>
            </a:pPr>
            <a:r>
              <a:rPr lang="en-US" sz="3200" dirty="0" smtClean="0"/>
              <a:t>Linear </a:t>
            </a:r>
            <a:r>
              <a:rPr lang="en-US" sz="3200" dirty="0"/>
              <a:t>a</a:t>
            </a:r>
            <a:r>
              <a:rPr lang="en-US" sz="3200" dirty="0" smtClean="0"/>
              <a:t>lgebra</a:t>
            </a:r>
          </a:p>
          <a:p>
            <a:pPr marL="514350" indent="-514350">
              <a:buAutoNum type="alphaUcParenR"/>
            </a:pPr>
            <a:r>
              <a:rPr lang="en-US" sz="3200" dirty="0" smtClean="0"/>
              <a:t>Differential equations</a:t>
            </a:r>
          </a:p>
          <a:p>
            <a:pPr marL="514350" indent="-514350">
              <a:buAutoNum type="alphaUcParenR"/>
            </a:pPr>
            <a:r>
              <a:rPr lang="en-US" sz="3200" dirty="0" smtClean="0"/>
              <a:t>Higher math course…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514600" y="1524000"/>
          <a:ext cx="4159250" cy="639762"/>
        </p:xfrm>
        <a:graphic>
          <a:graphicData uri="http://schemas.openxmlformats.org/presentationml/2006/ole">
            <p:oleObj spid="_x0000_s1026" name="Equation" r:id="rId3" imgW="1650960" imgH="253800" progId="Equation.DSMT4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3276600"/>
            <a:ext cx="891532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arenR"/>
            </a:pPr>
            <a:r>
              <a:rPr lang="en-US" sz="3200" dirty="0" smtClean="0"/>
              <a:t> I know exactly what this equation means.</a:t>
            </a:r>
          </a:p>
          <a:p>
            <a:pPr marL="342900" indent="-342900">
              <a:buAutoNum type="alphaUcParenR"/>
            </a:pPr>
            <a:r>
              <a:rPr lang="en-US" sz="3200" dirty="0" smtClean="0"/>
              <a:t> I think I know what this equation means.</a:t>
            </a:r>
          </a:p>
          <a:p>
            <a:pPr marL="342900" indent="-342900">
              <a:buAutoNum type="alphaUcParenR"/>
            </a:pPr>
            <a:r>
              <a:rPr lang="en-US" sz="3200" dirty="0" smtClean="0"/>
              <a:t> I’ve seen it before but am not sure what it means.</a:t>
            </a:r>
          </a:p>
          <a:p>
            <a:pPr marL="342900" indent="-342900">
              <a:buAutoNum type="alphaUcParenR"/>
            </a:pPr>
            <a:r>
              <a:rPr lang="en-US" sz="3200" dirty="0" smtClean="0"/>
              <a:t> I’ve never seen this equation before.</a:t>
            </a:r>
            <a:endParaRPr lang="en-US" sz="32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246856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u="sng" noProof="0" dirty="0" smtClean="0">
                <a:latin typeface="+mj-lt"/>
                <a:ea typeface="+mj-ea"/>
                <a:cs typeface="+mj-cs"/>
              </a:rPr>
              <a:t>Euler’s Equation</a:t>
            </a:r>
            <a:endParaRPr kumimoji="0" lang="en-US" sz="4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BA11-7150-40A7-B2C8-F790B6EDCD1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2B42-7257-4538-B6AE-BB0B570FC7B3}" type="slidenum">
              <a:rPr lang="en-US"/>
              <a:pPr/>
              <a:t>23</a:t>
            </a:fld>
            <a:endParaRPr 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math to review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3813"/>
            <a:ext cx="8686800" cy="4719637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Comfort with algebra: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	e.g.</a:t>
            </a:r>
            <a:br>
              <a:rPr lang="en-US" sz="2800" dirty="0"/>
            </a:br>
            <a:r>
              <a:rPr lang="en-US" sz="2800" dirty="0"/>
              <a:t>	Given </a:t>
            </a:r>
            <a:r>
              <a:rPr lang="en-US" sz="2800" b="1" dirty="0">
                <a:solidFill>
                  <a:srgbClr val="000000"/>
                </a:solidFill>
                <a:latin typeface="Times New Roman" pitchFamily="-96" charset="0"/>
              </a:rPr>
              <a:t>at = b </a:t>
            </a:r>
            <a:r>
              <a:rPr lang="en-US" sz="2800" dirty="0">
                <a:solidFill>
                  <a:srgbClr val="000000"/>
                </a:solidFill>
                <a:latin typeface="Times New Roman" pitchFamily="-96" charset="0"/>
              </a:rPr>
              <a:t>and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-96" charset="0"/>
              </a:rPr>
              <a:t>cx</a:t>
            </a:r>
            <a:r>
              <a:rPr lang="en-US" sz="2800" b="1" dirty="0">
                <a:solidFill>
                  <a:srgbClr val="000000"/>
                </a:solidFill>
                <a:latin typeface="Times New Roman" pitchFamily="-96" charset="0"/>
              </a:rPr>
              <a:t> +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-96" charset="0"/>
              </a:rPr>
              <a:t>dt</a:t>
            </a:r>
            <a:r>
              <a:rPr lang="en-US" sz="2800" b="1" dirty="0">
                <a:solidFill>
                  <a:srgbClr val="000000"/>
                </a:solidFill>
                <a:latin typeface="Times New Roman" pitchFamily="-96" charset="0"/>
              </a:rPr>
              <a:t> = f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 pitchFamily="-96" charset="0"/>
              </a:rPr>
              <a:t>		</a:t>
            </a:r>
            <a:r>
              <a:rPr lang="en-US" sz="2800" dirty="0">
                <a:solidFill>
                  <a:srgbClr val="000000"/>
                </a:solidFill>
                <a:latin typeface="Times New Roman" pitchFamily="-96" charset="0"/>
              </a:rPr>
              <a:t>and the values of </a:t>
            </a:r>
            <a:r>
              <a:rPr lang="en-US" sz="2800" b="1" dirty="0">
                <a:solidFill>
                  <a:srgbClr val="000000"/>
                </a:solidFill>
                <a:latin typeface="Times New Roman" pitchFamily="-96" charset="0"/>
              </a:rPr>
              <a:t>a, b, c, d </a:t>
            </a:r>
            <a:r>
              <a:rPr lang="en-US" sz="2800" dirty="0">
                <a:solidFill>
                  <a:srgbClr val="000000"/>
                </a:solidFill>
                <a:latin typeface="Times New Roman" pitchFamily="-96" charset="0"/>
              </a:rPr>
              <a:t>and </a:t>
            </a:r>
            <a:r>
              <a:rPr lang="en-US" sz="2800" b="1" dirty="0">
                <a:solidFill>
                  <a:srgbClr val="000000"/>
                </a:solidFill>
                <a:latin typeface="Times New Roman" pitchFamily="-96" charset="0"/>
              </a:rPr>
              <a:t>f</a:t>
            </a:r>
            <a:r>
              <a:rPr lang="en-US" sz="2800" dirty="0">
                <a:solidFill>
                  <a:srgbClr val="000000"/>
                </a:solidFill>
                <a:latin typeface="Times New Roman" pitchFamily="-96" charset="0"/>
              </a:rPr>
              <a:t>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Times New Roman" pitchFamily="-96" charset="0"/>
              </a:rPr>
              <a:t>		but you don't know the value of 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-96" charset="0"/>
              </a:rPr>
              <a:t>t or x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-96" charset="0"/>
              </a:rPr>
              <a:t>, </a:t>
            </a:r>
            <a:endParaRPr lang="en-US" sz="2800" dirty="0">
              <a:solidFill>
                <a:srgbClr val="000000"/>
              </a:solidFill>
              <a:latin typeface="Times New Roman" pitchFamily="-9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Times New Roman" pitchFamily="-96" charset="0"/>
              </a:rPr>
              <a:t>		solve for the value of </a:t>
            </a:r>
            <a:r>
              <a:rPr lang="en-US" sz="2800" b="1" dirty="0">
                <a:solidFill>
                  <a:srgbClr val="000000"/>
                </a:solidFill>
                <a:latin typeface="Times New Roman" pitchFamily="-96" charset="0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Times New Roman" pitchFamily="-96" charset="0"/>
              </a:rPr>
              <a:t>. 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itchFamily="-96" charset="0"/>
              </a:rPr>
              <a:t>solve for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-96" charset="0"/>
              </a:rPr>
              <a:t>unknown 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-96" charset="0"/>
              </a:rPr>
              <a:t>t</a:t>
            </a:r>
            <a:r>
              <a:rPr lang="en-US" sz="2800" dirty="0">
                <a:solidFill>
                  <a:srgbClr val="000000"/>
                </a:solidFill>
                <a:latin typeface="Times New Roman" pitchFamily="-96" charset="0"/>
              </a:rPr>
              <a:t> in terms of known quantities: 		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0000"/>
                </a:solidFill>
                <a:latin typeface="Times New Roman" pitchFamily="-96" charset="0"/>
              </a:rPr>
              <a:t>put that into the other equation: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>
              <a:solidFill>
                <a:srgbClr val="000000"/>
              </a:solidFill>
              <a:latin typeface="Times New Roman" pitchFamily="-96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0000"/>
                </a:solidFill>
                <a:latin typeface="Times New Roman" pitchFamily="-96" charset="0"/>
              </a:rPr>
              <a:t>Then solve for 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-96" charset="0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Times New Roman" pitchFamily="-96" charset="0"/>
              </a:rPr>
              <a:t>: </a:t>
            </a:r>
          </a:p>
          <a:p>
            <a:pPr>
              <a:lnSpc>
                <a:spcPct val="90000"/>
              </a:lnSpc>
            </a:pPr>
            <a:endParaRPr lang="en-US" sz="2800" dirty="0">
              <a:solidFill>
                <a:srgbClr val="000000"/>
              </a:solidFill>
              <a:latin typeface="Times New Roman" pitchFamily="-9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dirty="0">
              <a:solidFill>
                <a:srgbClr val="000000"/>
              </a:solidFill>
              <a:latin typeface="Times New Roman" pitchFamily="-96" charset="0"/>
            </a:endParaRPr>
          </a:p>
        </p:txBody>
      </p:sp>
      <p:graphicFrame>
        <p:nvGraphicFramePr>
          <p:cNvPr id="119808" name="Object 1024"/>
          <p:cNvGraphicFramePr>
            <a:graphicFrameLocks noChangeAspect="1"/>
          </p:cNvGraphicFramePr>
          <p:nvPr/>
        </p:nvGraphicFramePr>
        <p:xfrm>
          <a:off x="8153400" y="3581400"/>
          <a:ext cx="673100" cy="723900"/>
        </p:xfrm>
        <a:graphic>
          <a:graphicData uri="http://schemas.openxmlformats.org/presentationml/2006/ole">
            <p:oleObj spid="_x0000_s2050" name="Equation" r:id="rId4" imgW="342900" imgH="368300" progId="Equation.3">
              <p:embed/>
            </p:oleObj>
          </a:graphicData>
        </a:graphic>
      </p:graphicFrame>
      <p:graphicFrame>
        <p:nvGraphicFramePr>
          <p:cNvPr id="119809" name="Object 1025"/>
          <p:cNvGraphicFramePr>
            <a:graphicFrameLocks noChangeAspect="1"/>
          </p:cNvGraphicFramePr>
          <p:nvPr/>
        </p:nvGraphicFramePr>
        <p:xfrm>
          <a:off x="5486400" y="4343400"/>
          <a:ext cx="1774825" cy="844550"/>
        </p:xfrm>
        <a:graphic>
          <a:graphicData uri="http://schemas.openxmlformats.org/presentationml/2006/ole">
            <p:oleObj spid="_x0000_s2051" name="Equation" r:id="rId5" imgW="774700" imgH="368300" progId="Equation.3">
              <p:embed/>
            </p:oleObj>
          </a:graphicData>
        </a:graphic>
      </p:graphicFrame>
      <p:graphicFrame>
        <p:nvGraphicFramePr>
          <p:cNvPr id="119810" name="Object 1026"/>
          <p:cNvGraphicFramePr>
            <a:graphicFrameLocks noChangeAspect="1"/>
          </p:cNvGraphicFramePr>
          <p:nvPr/>
        </p:nvGraphicFramePr>
        <p:xfrm>
          <a:off x="4011612" y="5632450"/>
          <a:ext cx="3608388" cy="844550"/>
        </p:xfrm>
        <a:graphic>
          <a:graphicData uri="http://schemas.openxmlformats.org/presentationml/2006/ole">
            <p:oleObj spid="_x0000_s2052" name="Equation" r:id="rId6" imgW="1574800" imgH="368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uiExpand="1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A9ED3-7CCC-4BAB-9DC5-053B12214313}" type="slidenum">
              <a:rPr lang="en-US"/>
              <a:pPr/>
              <a:t>24</a:t>
            </a:fld>
            <a:endParaRPr lang="en-US"/>
          </a:p>
        </p:txBody>
      </p:sp>
      <p:sp>
        <p:nvSpPr>
          <p:cNvPr id="1105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29600" cy="1143000"/>
          </a:xfrm>
        </p:spPr>
        <p:txBody>
          <a:bodyPr/>
          <a:lstStyle/>
          <a:p>
            <a:r>
              <a:rPr lang="en-US"/>
              <a:t>Exponential notation</a:t>
            </a:r>
          </a:p>
        </p:txBody>
      </p:sp>
      <p:sp>
        <p:nvSpPr>
          <p:cNvPr id="1105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Times New Roman" pitchFamily="-96" charset="0"/>
              </a:rPr>
              <a:t>You should be comfortable with exp. notation</a:t>
            </a:r>
          </a:p>
          <a:p>
            <a:pPr>
              <a:buFontTx/>
              <a:buNone/>
            </a:pPr>
            <a:endParaRPr lang="en-US" dirty="0">
              <a:solidFill>
                <a:srgbClr val="000000"/>
              </a:solidFill>
              <a:latin typeface="Times New Roman" pitchFamily="-96" charset="0"/>
            </a:endParaRPr>
          </a:p>
        </p:txBody>
      </p:sp>
      <p:graphicFrame>
        <p:nvGraphicFramePr>
          <p:cNvPr id="120832" name="Object 1024"/>
          <p:cNvGraphicFramePr>
            <a:graphicFrameLocks noChangeAspect="1"/>
          </p:cNvGraphicFramePr>
          <p:nvPr/>
        </p:nvGraphicFramePr>
        <p:xfrm>
          <a:off x="987425" y="2305050"/>
          <a:ext cx="1851025" cy="1071563"/>
        </p:xfrm>
        <a:graphic>
          <a:graphicData uri="http://schemas.openxmlformats.org/presentationml/2006/ole">
            <p:oleObj spid="_x0000_s3074" name="Equation" r:id="rId4" imgW="723600" imgH="419040" progId="Equation.DSMT4">
              <p:embed/>
            </p:oleObj>
          </a:graphicData>
        </a:graphic>
      </p:graphicFrame>
      <p:sp>
        <p:nvSpPr>
          <p:cNvPr id="110598" name="Rectangle 1030"/>
          <p:cNvSpPr>
            <a:spLocks noChangeArrowheads="1"/>
          </p:cNvSpPr>
          <p:nvPr/>
        </p:nvSpPr>
        <p:spPr bwMode="auto">
          <a:xfrm>
            <a:off x="830263" y="3736975"/>
            <a:ext cx="61382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Times New Roman" pitchFamily="-96" charset="0"/>
              </a:rPr>
              <a:t>Note:                            	e = 2.72</a:t>
            </a:r>
            <a:endParaRPr lang="en-US" sz="3200" dirty="0">
              <a:solidFill>
                <a:srgbClr val="000000"/>
              </a:solidFill>
              <a:latin typeface="Times New Roman" pitchFamily="-96" charset="0"/>
            </a:endParaRPr>
          </a:p>
        </p:txBody>
      </p:sp>
      <p:graphicFrame>
        <p:nvGraphicFramePr>
          <p:cNvPr id="120833" name="Object 1025"/>
          <p:cNvGraphicFramePr>
            <a:graphicFrameLocks noChangeAspect="1"/>
          </p:cNvGraphicFramePr>
          <p:nvPr/>
        </p:nvGraphicFramePr>
        <p:xfrm>
          <a:off x="1931549" y="3762864"/>
          <a:ext cx="1885950" cy="585788"/>
        </p:xfrm>
        <a:graphic>
          <a:graphicData uri="http://schemas.openxmlformats.org/presentationml/2006/ole">
            <p:oleObj spid="_x0000_s3075" name="Equation" r:id="rId5" imgW="736560" imgH="2286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62000" y="4648200"/>
          <a:ext cx="4195763" cy="512763"/>
        </p:xfrm>
        <a:graphic>
          <a:graphicData uri="http://schemas.openxmlformats.org/presentationml/2006/ole">
            <p:oleObj spid="_x0000_s3076" name="Equation" r:id="rId6" imgW="1663560" imgH="203040" progId="Equation.DSMT4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762000" y="5257800"/>
          <a:ext cx="3170237" cy="1057275"/>
        </p:xfrm>
        <a:graphic>
          <a:graphicData uri="http://schemas.openxmlformats.org/presentationml/2006/ole">
            <p:oleObj spid="_x0000_s3077" name="Equation" r:id="rId7" imgW="1257120" imgH="419040" progId="Equation.DSMT4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7281863" y="3810000"/>
          <a:ext cx="1633537" cy="512762"/>
        </p:xfrm>
        <a:graphic>
          <a:graphicData uri="http://schemas.openxmlformats.org/presentationml/2006/ole">
            <p:oleObj spid="_x0000_s3078" name="Equation" r:id="rId8" imgW="64764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8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C394-8CDE-4853-A196-9DCBC54B9B55}" type="slidenum">
              <a:rPr lang="en-US"/>
              <a:pPr/>
              <a:t>25</a:t>
            </a:fld>
            <a:endParaRPr lang="en-US"/>
          </a:p>
        </p:txBody>
      </p:sp>
      <p:sp>
        <p:nvSpPr>
          <p:cNvPr id="1116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calculus</a:t>
            </a:r>
          </a:p>
        </p:txBody>
      </p:sp>
      <p:sp>
        <p:nvSpPr>
          <p:cNvPr id="1116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42900" y="1293813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Derivatives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 pitchFamily="-96" charset="0"/>
              </a:rPr>
              <a:t>		z = ax</a:t>
            </a:r>
            <a:r>
              <a:rPr lang="en-US" sz="2800" b="1" baseline="30000" dirty="0">
                <a:solidFill>
                  <a:srgbClr val="000000"/>
                </a:solidFill>
                <a:latin typeface="Times New Roman" pitchFamily="-96" charset="0"/>
              </a:rPr>
              <a:t>3</a:t>
            </a:r>
            <a:r>
              <a:rPr lang="en-US" sz="2800" b="1" dirty="0">
                <a:solidFill>
                  <a:srgbClr val="000000"/>
                </a:solidFill>
                <a:latin typeface="Times New Roman" pitchFamily="-96" charset="0"/>
              </a:rPr>
              <a:t> +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-96" charset="0"/>
              </a:rPr>
              <a:t>bx</a:t>
            </a:r>
            <a:r>
              <a:rPr lang="en-US" sz="2800" b="1" dirty="0">
                <a:solidFill>
                  <a:srgbClr val="000000"/>
                </a:solidFill>
                <a:latin typeface="Times New Roman" pitchFamily="-96" charset="0"/>
              </a:rPr>
              <a:t> + c</a:t>
            </a:r>
            <a:r>
              <a:rPr lang="en-US" sz="2800" dirty="0">
                <a:solidFill>
                  <a:srgbClr val="000000"/>
                </a:solidFill>
                <a:latin typeface="Times New Roman" pitchFamily="-96" charset="0"/>
              </a:rPr>
              <a:t>,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-96" charset="0"/>
              </a:rPr>
              <a:t>then </a:t>
            </a:r>
            <a:endParaRPr lang="en-US" sz="2800" dirty="0">
              <a:solidFill>
                <a:srgbClr val="000000"/>
              </a:solidFill>
              <a:latin typeface="Times New Roman" pitchFamily="-9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>
              <a:solidFill>
                <a:srgbClr val="000000"/>
              </a:solidFill>
              <a:latin typeface="Times New Roman" pitchFamily="-9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>
              <a:solidFill>
                <a:srgbClr val="000000"/>
              </a:solidFill>
              <a:latin typeface="Times New Roman" pitchFamily="-9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Times New Roman" pitchFamily="-96" charset="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>
              <a:solidFill>
                <a:srgbClr val="000000"/>
              </a:solidFill>
              <a:latin typeface="Times New Roman" pitchFamily="-9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Integrals</a:t>
            </a:r>
            <a:r>
              <a:rPr lang="en-US" sz="2800" dirty="0">
                <a:solidFill>
                  <a:srgbClr val="000000"/>
                </a:solidFill>
              </a:rPr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="1" dirty="0">
              <a:solidFill>
                <a:srgbClr val="000000"/>
              </a:solidFill>
              <a:latin typeface="Times New Roman" pitchFamily="-9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b="1" dirty="0">
              <a:solidFill>
                <a:srgbClr val="000000"/>
              </a:solidFill>
              <a:latin typeface="Times New Roman" pitchFamily="-96" charset="0"/>
            </a:endParaRPr>
          </a:p>
        </p:txBody>
      </p:sp>
      <p:graphicFrame>
        <p:nvGraphicFramePr>
          <p:cNvPr id="121856" name="Object 1024"/>
          <p:cNvGraphicFramePr>
            <a:graphicFrameLocks noChangeAspect="1"/>
          </p:cNvGraphicFramePr>
          <p:nvPr/>
        </p:nvGraphicFramePr>
        <p:xfrm>
          <a:off x="4572000" y="1524000"/>
          <a:ext cx="1068388" cy="974725"/>
        </p:xfrm>
        <a:graphic>
          <a:graphicData uri="http://schemas.openxmlformats.org/presentationml/2006/ole">
            <p:oleObj spid="_x0000_s4098" name="Equation" r:id="rId4" imgW="431640" imgH="393480" progId="Equation.DSMT4">
              <p:embed/>
            </p:oleObj>
          </a:graphicData>
        </a:graphic>
      </p:graphicFrame>
      <p:graphicFrame>
        <p:nvGraphicFramePr>
          <p:cNvPr id="121857" name="Object 1025"/>
          <p:cNvGraphicFramePr>
            <a:graphicFrameLocks noChangeAspect="1"/>
          </p:cNvGraphicFramePr>
          <p:nvPr/>
        </p:nvGraphicFramePr>
        <p:xfrm>
          <a:off x="1244600" y="2505075"/>
          <a:ext cx="2016125" cy="881063"/>
        </p:xfrm>
        <a:graphic>
          <a:graphicData uri="http://schemas.openxmlformats.org/presentationml/2006/ole">
            <p:oleObj spid="_x0000_s4099" name="Equation" r:id="rId5" imgW="901440" imgH="393480" progId="Equation.DSMT4">
              <p:embed/>
            </p:oleObj>
          </a:graphicData>
        </a:graphic>
      </p:graphicFrame>
      <p:graphicFrame>
        <p:nvGraphicFramePr>
          <p:cNvPr id="121858" name="Object 1026"/>
          <p:cNvGraphicFramePr>
            <a:graphicFrameLocks noChangeAspect="1"/>
          </p:cNvGraphicFramePr>
          <p:nvPr/>
        </p:nvGraphicFramePr>
        <p:xfrm>
          <a:off x="1198563" y="3387725"/>
          <a:ext cx="1562100" cy="881063"/>
        </p:xfrm>
        <a:graphic>
          <a:graphicData uri="http://schemas.openxmlformats.org/presentationml/2006/ole">
            <p:oleObj spid="_x0000_s4100" name="Equation" r:id="rId6" imgW="698400" imgH="393480" progId="Equation.DSMT4">
              <p:embed/>
            </p:oleObj>
          </a:graphicData>
        </a:graphic>
      </p:graphicFrame>
      <p:graphicFrame>
        <p:nvGraphicFramePr>
          <p:cNvPr id="121859" name="Object 1027"/>
          <p:cNvGraphicFramePr>
            <a:graphicFrameLocks noChangeAspect="1"/>
          </p:cNvGraphicFramePr>
          <p:nvPr/>
        </p:nvGraphicFramePr>
        <p:xfrm>
          <a:off x="2109788" y="4432300"/>
          <a:ext cx="3389312" cy="904875"/>
        </p:xfrm>
        <a:graphic>
          <a:graphicData uri="http://schemas.openxmlformats.org/presentationml/2006/ole">
            <p:oleObj spid="_x0000_s4101" name="Equation" r:id="rId7" imgW="1663560" imgH="444240" progId="Equation.DSMT4">
              <p:embed/>
            </p:oleObj>
          </a:graphicData>
        </a:graphic>
      </p:graphicFrame>
      <p:sp>
        <p:nvSpPr>
          <p:cNvPr id="111624" name="Rectangle 1032"/>
          <p:cNvSpPr>
            <a:spLocks noChangeArrowheads="1"/>
          </p:cNvSpPr>
          <p:nvPr/>
        </p:nvSpPr>
        <p:spPr bwMode="auto">
          <a:xfrm>
            <a:off x="5688013" y="4719638"/>
            <a:ext cx="32750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Hint u = sin(x/L)</a:t>
            </a:r>
          </a:p>
          <a:p>
            <a:r>
              <a:rPr lang="en-US"/>
              <a:t>       du = cos(x/l)1/Ldx </a:t>
            </a:r>
          </a:p>
        </p:txBody>
      </p:sp>
      <p:graphicFrame>
        <p:nvGraphicFramePr>
          <p:cNvPr id="121860" name="Object 1028"/>
          <p:cNvGraphicFramePr>
            <a:graphicFrameLocks noChangeAspect="1"/>
          </p:cNvGraphicFramePr>
          <p:nvPr/>
        </p:nvGraphicFramePr>
        <p:xfrm>
          <a:off x="2341563" y="5768975"/>
          <a:ext cx="1463675" cy="644525"/>
        </p:xfrm>
        <a:graphic>
          <a:graphicData uri="http://schemas.openxmlformats.org/presentationml/2006/ole">
            <p:oleObj spid="_x0000_s4102" name="Equation" r:id="rId8" imgW="63468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uiExpand="1" build="p" autoUpdateAnimBg="0"/>
      <p:bldP spid="111624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77A2B-4258-46E7-BD8A-EF6247C8EFEF}" type="slidenum">
              <a:rPr lang="en-US"/>
              <a:pPr/>
              <a:t>26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Complex numbers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25550"/>
            <a:ext cx="86868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				i</a:t>
            </a:r>
            <a:r>
              <a:rPr lang="en-US" sz="2800" baseline="30000" dirty="0"/>
              <a:t>2 </a:t>
            </a:r>
            <a:r>
              <a:rPr lang="en-US" sz="2800" dirty="0"/>
              <a:t>= -1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z  = x + </a:t>
            </a:r>
            <a:r>
              <a:rPr lang="en-US" sz="2800" dirty="0" err="1"/>
              <a:t>i</a:t>
            </a:r>
            <a:r>
              <a:rPr lang="en-US" sz="2800" dirty="0"/>
              <a:t> y   </a:t>
            </a:r>
            <a:r>
              <a:rPr lang="en-US" sz="2000" dirty="0"/>
              <a:t>(x is </a:t>
            </a:r>
            <a:r>
              <a:rPr lang="en-US" sz="2000" b="1" dirty="0"/>
              <a:t>real</a:t>
            </a:r>
            <a:r>
              <a:rPr lang="en-US" sz="2000" i="1" dirty="0"/>
              <a:t> part</a:t>
            </a:r>
            <a:r>
              <a:rPr lang="en-US" sz="2000" dirty="0"/>
              <a:t>; y is </a:t>
            </a:r>
            <a:r>
              <a:rPr lang="en-US" sz="2000" b="1" dirty="0"/>
              <a:t>imaginary</a:t>
            </a:r>
            <a:r>
              <a:rPr lang="en-US" sz="2000" i="1" dirty="0"/>
              <a:t> part</a:t>
            </a:r>
            <a:r>
              <a:rPr lang="en-US" sz="2000" dirty="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z*  = x - </a:t>
            </a:r>
            <a:r>
              <a:rPr lang="en-US" sz="2800" dirty="0" err="1"/>
              <a:t>i</a:t>
            </a:r>
            <a:r>
              <a:rPr lang="en-US" sz="2800" dirty="0"/>
              <a:t> y   </a:t>
            </a:r>
            <a:r>
              <a:rPr lang="en-US" sz="2800" i="1" dirty="0"/>
              <a:t>complex conjugate</a:t>
            </a:r>
            <a:r>
              <a:rPr lang="en-US" sz="2800" dirty="0"/>
              <a:t>; </a:t>
            </a:r>
            <a:r>
              <a:rPr lang="en-US" sz="2000" dirty="0"/>
              <a:t>replace “</a:t>
            </a:r>
            <a:r>
              <a:rPr lang="en-US" sz="2000" dirty="0" err="1"/>
              <a:t>i</a:t>
            </a:r>
            <a:r>
              <a:rPr lang="en-US" sz="2000" dirty="0"/>
              <a:t>” with “-</a:t>
            </a:r>
            <a:r>
              <a:rPr lang="en-US" sz="2000" dirty="0" err="1"/>
              <a:t>i</a:t>
            </a:r>
            <a:r>
              <a:rPr lang="en-US" sz="2000" dirty="0"/>
              <a:t>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Times New Roman" pitchFamily="-96" charset="0"/>
              </a:rPr>
              <a:t>Magnitude of z: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Times New Roman" pitchFamily="-96" charset="0"/>
              </a:rPr>
              <a:t>	|z|</a:t>
            </a:r>
            <a:r>
              <a:rPr lang="en-US" sz="2800" baseline="30000" dirty="0">
                <a:latin typeface="Times New Roman" pitchFamily="-96" charset="0"/>
              </a:rPr>
              <a:t>2</a:t>
            </a:r>
            <a:r>
              <a:rPr lang="en-US" sz="2800" dirty="0">
                <a:latin typeface="Times New Roman" pitchFamily="-96" charset="0"/>
              </a:rPr>
              <a:t> = </a:t>
            </a:r>
            <a:r>
              <a:rPr lang="en-US" sz="2800" dirty="0" smtClean="0">
                <a:latin typeface="Times New Roman" pitchFamily="-96" charset="0"/>
              </a:rPr>
              <a:t>z*z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900" dirty="0">
                <a:latin typeface="Times New Roman" pitchFamily="-96" charset="0"/>
              </a:rPr>
              <a:t/>
            </a:r>
            <a:br>
              <a:rPr lang="en-US" sz="900" dirty="0">
                <a:latin typeface="Times New Roman" pitchFamily="-96" charset="0"/>
              </a:rPr>
            </a:br>
            <a:r>
              <a:rPr lang="en-US" sz="2800" dirty="0">
                <a:latin typeface="Times New Roman" pitchFamily="-96" charset="0"/>
              </a:rPr>
              <a:t>	</a:t>
            </a:r>
            <a:r>
              <a:rPr lang="en-US" sz="2800" dirty="0" smtClean="0">
                <a:latin typeface="Times New Roman" pitchFamily="-96" charset="0"/>
              </a:rPr>
              <a:t>= (</a:t>
            </a:r>
            <a:r>
              <a:rPr lang="en-US" sz="2800" dirty="0">
                <a:latin typeface="Times New Roman" pitchFamily="-96" charset="0"/>
              </a:rPr>
              <a:t>x - </a:t>
            </a:r>
            <a:r>
              <a:rPr lang="en-US" sz="2800" dirty="0" err="1">
                <a:latin typeface="Times New Roman" pitchFamily="-96" charset="0"/>
              </a:rPr>
              <a:t>iy</a:t>
            </a:r>
            <a:r>
              <a:rPr lang="en-US" sz="2800" dirty="0">
                <a:latin typeface="Times New Roman" pitchFamily="-96" charset="0"/>
              </a:rPr>
              <a:t>)(x + </a:t>
            </a:r>
            <a:r>
              <a:rPr lang="en-US" sz="2800" dirty="0" err="1">
                <a:latin typeface="Times New Roman" pitchFamily="-96" charset="0"/>
              </a:rPr>
              <a:t>iy</a:t>
            </a:r>
            <a:r>
              <a:rPr lang="en-US" sz="2800" dirty="0">
                <a:latin typeface="Times New Roman" pitchFamily="-96" charset="0"/>
              </a:rPr>
              <a:t>) = x</a:t>
            </a:r>
            <a:r>
              <a:rPr lang="en-US" sz="2800" baseline="30000" dirty="0">
                <a:latin typeface="Times New Roman" pitchFamily="-96" charset="0"/>
              </a:rPr>
              <a:t>2</a:t>
            </a:r>
            <a:r>
              <a:rPr lang="en-US" sz="2800" dirty="0">
                <a:latin typeface="Times New Roman" pitchFamily="-96" charset="0"/>
              </a:rPr>
              <a:t> + </a:t>
            </a:r>
            <a:r>
              <a:rPr lang="en-US" sz="2800" dirty="0" err="1">
                <a:latin typeface="Times New Roman" pitchFamily="-96" charset="0"/>
              </a:rPr>
              <a:t>ixy</a:t>
            </a:r>
            <a:r>
              <a:rPr lang="en-US" sz="2800" dirty="0">
                <a:latin typeface="Times New Roman" pitchFamily="-96" charset="0"/>
              </a:rPr>
              <a:t> – </a:t>
            </a:r>
            <a:r>
              <a:rPr lang="en-US" sz="2800" dirty="0" err="1">
                <a:latin typeface="Times New Roman" pitchFamily="-96" charset="0"/>
              </a:rPr>
              <a:t>ixy</a:t>
            </a:r>
            <a:r>
              <a:rPr lang="en-US" sz="2800" dirty="0">
                <a:latin typeface="Times New Roman" pitchFamily="-96" charset="0"/>
              </a:rPr>
              <a:t> + y</a:t>
            </a:r>
            <a:r>
              <a:rPr lang="en-US" sz="2800" baseline="30000" dirty="0">
                <a:latin typeface="Times New Roman" pitchFamily="-96" charset="0"/>
              </a:rPr>
              <a:t>2</a:t>
            </a:r>
            <a:r>
              <a:rPr lang="en-US" sz="2800" dirty="0">
                <a:latin typeface="Times New Roman" pitchFamily="-96" charset="0"/>
              </a:rPr>
              <a:t> = x</a:t>
            </a:r>
            <a:r>
              <a:rPr lang="en-US" sz="2800" baseline="30000" dirty="0">
                <a:latin typeface="Times New Roman" pitchFamily="-96" charset="0"/>
              </a:rPr>
              <a:t>2</a:t>
            </a:r>
            <a:r>
              <a:rPr lang="en-US" sz="2800" dirty="0">
                <a:latin typeface="Times New Roman" pitchFamily="-96" charset="0"/>
              </a:rPr>
              <a:t> + y</a:t>
            </a:r>
            <a:r>
              <a:rPr lang="en-US" sz="2800" baseline="30000" dirty="0">
                <a:latin typeface="Times New Roman" pitchFamily="-96" charset="0"/>
              </a:rPr>
              <a:t>2</a:t>
            </a:r>
            <a:endParaRPr lang="en-US" sz="20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Special result </a:t>
            </a:r>
            <a:r>
              <a:rPr lang="en-US" sz="1800" dirty="0"/>
              <a:t>(from Taylor expansion)</a:t>
            </a:r>
            <a:r>
              <a:rPr lang="en-US" sz="2800" dirty="0"/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  </a:t>
            </a:r>
            <a:r>
              <a:rPr lang="en-US" sz="2800" dirty="0" err="1"/>
              <a:t>e</a:t>
            </a:r>
            <a:r>
              <a:rPr lang="en-US" sz="2800" baseline="30000" dirty="0" err="1"/>
              <a:t>i</a:t>
            </a:r>
            <a:r>
              <a:rPr lang="en-US" sz="2800" baseline="30000" dirty="0">
                <a:latin typeface="Symbol" pitchFamily="-96" charset="2"/>
                <a:sym typeface="Symbol" pitchFamily="-96" charset="2"/>
              </a:rPr>
              <a:t></a:t>
            </a:r>
            <a:r>
              <a:rPr lang="en-US" sz="2800" baseline="30000" dirty="0"/>
              <a:t> </a:t>
            </a:r>
            <a:r>
              <a:rPr lang="en-US" sz="2800" dirty="0"/>
              <a:t>= </a:t>
            </a:r>
            <a:r>
              <a:rPr lang="en-US" sz="2800" dirty="0" err="1"/>
              <a:t>cos</a:t>
            </a:r>
            <a:r>
              <a:rPr lang="en-US" sz="2800" dirty="0"/>
              <a:t> (</a:t>
            </a:r>
            <a:r>
              <a:rPr lang="en-US" sz="2800" dirty="0">
                <a:latin typeface="Symbol" pitchFamily="-96" charset="2"/>
                <a:sym typeface="Symbol" pitchFamily="-96" charset="2"/>
              </a:rPr>
              <a:t></a:t>
            </a:r>
            <a:r>
              <a:rPr lang="en-US" sz="2800" dirty="0"/>
              <a:t>) + </a:t>
            </a:r>
            <a:r>
              <a:rPr lang="en-US" sz="2800" dirty="0" err="1"/>
              <a:t>i</a:t>
            </a:r>
            <a:r>
              <a:rPr lang="en-US" sz="2800" dirty="0"/>
              <a:t> sin(</a:t>
            </a:r>
            <a:r>
              <a:rPr lang="en-US" sz="2800" dirty="0">
                <a:latin typeface="Symbol" pitchFamily="-96" charset="2"/>
                <a:sym typeface="Symbol" pitchFamily="-96" charset="2"/>
              </a:rPr>
              <a:t></a:t>
            </a:r>
            <a:r>
              <a:rPr lang="en-US" sz="2800" dirty="0"/>
              <a:t>) </a:t>
            </a:r>
          </a:p>
        </p:txBody>
      </p:sp>
      <p:graphicFrame>
        <p:nvGraphicFramePr>
          <p:cNvPr id="122880" name="Object 0"/>
          <p:cNvGraphicFramePr>
            <a:graphicFrameLocks noChangeAspect="1"/>
          </p:cNvGraphicFramePr>
          <p:nvPr/>
        </p:nvGraphicFramePr>
        <p:xfrm>
          <a:off x="417513" y="1135063"/>
          <a:ext cx="1314450" cy="519112"/>
        </p:xfrm>
        <a:graphic>
          <a:graphicData uri="http://schemas.openxmlformats.org/presentationml/2006/ole">
            <p:oleObj spid="_x0000_s5122" name="Equation" r:id="rId4" imgW="482600" imgH="190500" progId="Equation.3">
              <p:embed/>
            </p:oleObj>
          </a:graphicData>
        </a:graphic>
      </p:graphicFrame>
      <p:graphicFrame>
        <p:nvGraphicFramePr>
          <p:cNvPr id="122881" name="Object 1"/>
          <p:cNvGraphicFramePr>
            <a:graphicFrameLocks noChangeAspect="1"/>
          </p:cNvGraphicFramePr>
          <p:nvPr/>
        </p:nvGraphicFramePr>
        <p:xfrm>
          <a:off x="5592762" y="4178300"/>
          <a:ext cx="2070100" cy="2070100"/>
        </p:xfrm>
        <a:graphic>
          <a:graphicData uri="http://schemas.openxmlformats.org/presentationml/2006/ole">
            <p:oleObj spid="_x0000_s5123" name="Document" r:id="rId5" imgW="2374392" imgH="2551176" progId="Word.Document.8">
              <p:embed/>
            </p:oleObj>
          </a:graphicData>
        </a:graphic>
      </p:graphicFrame>
      <p:sp>
        <p:nvSpPr>
          <p:cNvPr id="112646" name="Oval 6"/>
          <p:cNvSpPr>
            <a:spLocks noChangeArrowheads="1"/>
          </p:cNvSpPr>
          <p:nvPr/>
        </p:nvSpPr>
        <p:spPr bwMode="auto">
          <a:xfrm>
            <a:off x="5257800" y="4446587"/>
            <a:ext cx="1725612" cy="1725613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uiExpand="1" build="p" autoUpdateAnimBg="0"/>
      <p:bldP spid="11264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77A2B-4258-46E7-BD8A-EF6247C8EFEF}" type="slidenum">
              <a:rPr lang="en-US"/>
              <a:pPr/>
              <a:t>27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Differential equations</a:t>
            </a:r>
            <a:endParaRPr lang="en-US" dirty="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1219200" y="1981200"/>
          <a:ext cx="2806700" cy="576263"/>
        </p:xfrm>
        <a:graphic>
          <a:graphicData uri="http://schemas.openxmlformats.org/presentationml/2006/ole">
            <p:oleObj spid="_x0000_s6148" name="Equation" r:id="rId4" imgW="1117600" imgH="228600" progId="Equation.DSMT4">
              <p:embed/>
            </p:oleObj>
          </a:graphicData>
        </a:graphic>
      </p:graphicFrame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1219200" y="3527425"/>
          <a:ext cx="4387850" cy="511175"/>
        </p:xfrm>
        <a:graphic>
          <a:graphicData uri="http://schemas.openxmlformats.org/presentationml/2006/ole">
            <p:oleObj spid="_x0000_s6150" name="Equation" r:id="rId5" imgW="1714500" imgH="203200" progId="Equation.DSMT4">
              <p:embed/>
            </p:oleObj>
          </a:graphicData>
        </a:graphic>
      </p:graphicFrame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1219200" y="4038600"/>
          <a:ext cx="4984750" cy="511175"/>
        </p:xfrm>
        <a:graphic>
          <a:graphicData uri="http://schemas.openxmlformats.org/presentationml/2006/ole">
            <p:oleObj spid="_x0000_s6152" name="Equation" r:id="rId6" imgW="1942920" imgH="203040" progId="Equation.DSMT4">
              <p:embed/>
            </p:oleObj>
          </a:graphicData>
        </a:graphic>
      </p:graphicFrame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1196975" y="4525962"/>
          <a:ext cx="4670425" cy="503238"/>
        </p:xfrm>
        <a:graphic>
          <a:graphicData uri="http://schemas.openxmlformats.org/presentationml/2006/ole">
            <p:oleObj spid="_x0000_s6154" name="Equation" r:id="rId7" imgW="1866090" imgH="203112" progId="Equation.DSMT4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0" y="1219200"/>
            <a:ext cx="92109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What is the most general solution to the differential equation: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09600" y="3505200"/>
            <a:ext cx="242245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arenR"/>
            </a:pPr>
            <a:r>
              <a:rPr lang="en-US" sz="3200" dirty="0" smtClean="0"/>
              <a:t> </a:t>
            </a:r>
          </a:p>
          <a:p>
            <a:pPr marL="342900" indent="-342900">
              <a:buAutoNum type="alphaUcParenR"/>
            </a:pPr>
            <a:r>
              <a:rPr lang="en-US" sz="3200" dirty="0" smtClean="0"/>
              <a:t> </a:t>
            </a:r>
          </a:p>
          <a:p>
            <a:pPr marL="342900" indent="-342900">
              <a:buAutoNum type="alphaUcParenR"/>
            </a:pPr>
            <a:r>
              <a:rPr lang="en-US" sz="3200" dirty="0" smtClean="0"/>
              <a:t> </a:t>
            </a:r>
          </a:p>
          <a:p>
            <a:pPr marL="342900" indent="-342900">
              <a:buAutoNum type="alphaUcParenR"/>
            </a:pPr>
            <a:r>
              <a:rPr lang="en-US" sz="3200" dirty="0" smtClean="0"/>
              <a:t>  A &amp; B</a:t>
            </a:r>
          </a:p>
          <a:p>
            <a:pPr marL="342900" indent="-342900">
              <a:buAutoNum type="alphaUcParenR"/>
            </a:pPr>
            <a:r>
              <a:rPr lang="en-US" sz="3200" dirty="0" smtClean="0"/>
              <a:t>   A &amp; B &amp; C</a:t>
            </a:r>
            <a:endParaRPr lang="en-US" sz="3200" dirty="0"/>
          </a:p>
        </p:txBody>
      </p:sp>
      <p:sp>
        <p:nvSpPr>
          <p:cNvPr id="19" name="Rectangle 18"/>
          <p:cNvSpPr/>
          <p:nvPr/>
        </p:nvSpPr>
        <p:spPr>
          <a:xfrm>
            <a:off x="533400" y="5029200"/>
            <a:ext cx="2133600" cy="533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BA11-7150-40A7-B2C8-F790B6EDCD1B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1538288" y="1600200"/>
          <a:ext cx="3509962" cy="1050925"/>
        </p:xfrm>
        <a:graphic>
          <a:graphicData uri="http://schemas.openxmlformats.org/presentationml/2006/ole">
            <p:oleObj spid="_x0000_s93186" name="Equation" r:id="rId3" imgW="1396800" imgH="419040" progId="Equation.DSMT4">
              <p:embed/>
            </p:oleObj>
          </a:graphicData>
        </a:graphic>
      </p:graphicFrame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2684463" y="2670175"/>
          <a:ext cx="2828925" cy="987425"/>
        </p:xfrm>
        <a:graphic>
          <a:graphicData uri="http://schemas.openxmlformats.org/presentationml/2006/ole">
            <p:oleObj spid="_x0000_s93187" name="Equation" r:id="rId4" imgW="1117440" imgH="393480" progId="Equation.DSMT4">
              <p:embed/>
            </p:oleObj>
          </a:graphicData>
        </a:graphic>
      </p:graphicFrame>
      <p:graphicFrame>
        <p:nvGraphicFramePr>
          <p:cNvPr id="69634" name="Object 2"/>
          <p:cNvGraphicFramePr>
            <a:graphicFrameLocks noChangeAspect="1"/>
          </p:cNvGraphicFramePr>
          <p:nvPr/>
        </p:nvGraphicFramePr>
        <p:xfrm>
          <a:off x="2728913" y="3690938"/>
          <a:ext cx="4581525" cy="576262"/>
        </p:xfrm>
        <a:graphic>
          <a:graphicData uri="http://schemas.openxmlformats.org/presentationml/2006/ole">
            <p:oleObj spid="_x0000_s93188" name="Equation" r:id="rId5" imgW="1815840" imgH="228600" progId="Equation.DSMT4">
              <p:embed/>
            </p:oleObj>
          </a:graphicData>
        </a:graphic>
      </p:graphicFrame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0" y="1495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9641" name="Object 4"/>
          <p:cNvGraphicFramePr>
            <a:graphicFrameLocks noChangeAspect="1"/>
          </p:cNvGraphicFramePr>
          <p:nvPr/>
        </p:nvGraphicFramePr>
        <p:xfrm>
          <a:off x="533400" y="1066800"/>
          <a:ext cx="2806700" cy="576263"/>
        </p:xfrm>
        <a:graphic>
          <a:graphicData uri="http://schemas.openxmlformats.org/presentationml/2006/ole">
            <p:oleObj spid="_x0000_s93189" name="Equation" r:id="rId6" imgW="1117600" imgH="228600" progId="Equation.DSMT4">
              <p:embed/>
            </p:oleObj>
          </a:graphicData>
        </a:graphic>
      </p:graphicFrame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Differential equations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3" name="Group 18"/>
          <p:cNvGrpSpPr/>
          <p:nvPr/>
        </p:nvGrpSpPr>
        <p:grpSpPr>
          <a:xfrm>
            <a:off x="1524000" y="4229100"/>
            <a:ext cx="5943600" cy="2628900"/>
            <a:chOff x="1524000" y="4229100"/>
            <a:chExt cx="5943600" cy="2628900"/>
          </a:xfrm>
        </p:grpSpPr>
        <p:pic>
          <p:nvPicPr>
            <p:cNvPr id="13" name="Picture 12" descr="C:\Users\Zombie\Desktop\sinefunction.png"/>
            <p:cNvPicPr/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524000" y="4229100"/>
              <a:ext cx="5943600" cy="2628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69642" name="AutoShape 10"/>
            <p:cNvCxnSpPr>
              <a:cxnSpLocks noChangeShapeType="1"/>
            </p:cNvCxnSpPr>
            <p:nvPr/>
          </p:nvCxnSpPr>
          <p:spPr bwMode="auto">
            <a:xfrm flipV="1">
              <a:off x="4191000" y="6219825"/>
              <a:ext cx="704850" cy="952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69643" name="Text Box 11"/>
            <p:cNvSpPr txBox="1">
              <a:spLocks noChangeArrowheads="1"/>
            </p:cNvSpPr>
            <p:nvPr/>
          </p:nvSpPr>
          <p:spPr bwMode="auto">
            <a:xfrm>
              <a:off x="3448050" y="5753100"/>
              <a:ext cx="914400" cy="11049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Function is negative, curvature is positive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9644" name="AutoShape 12"/>
            <p:cNvCxnSpPr>
              <a:cxnSpLocks noChangeShapeType="1"/>
            </p:cNvCxnSpPr>
            <p:nvPr/>
          </p:nvCxnSpPr>
          <p:spPr bwMode="auto">
            <a:xfrm rot="10800000" flipV="1">
              <a:off x="4114800" y="4905374"/>
              <a:ext cx="685800" cy="2762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69645" name="Text Box 13"/>
            <p:cNvSpPr txBox="1">
              <a:spLocks noChangeArrowheads="1"/>
            </p:cNvSpPr>
            <p:nvPr/>
          </p:nvSpPr>
          <p:spPr bwMode="auto">
            <a:xfrm>
              <a:off x="4800600" y="4343400"/>
              <a:ext cx="914400" cy="10858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Function is positive, curvature is negative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77A2B-4258-46E7-BD8A-EF6247C8EFEF}" type="slidenum">
              <a:rPr lang="en-US"/>
              <a:pPr/>
              <a:t>29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Differential equations</a:t>
            </a:r>
            <a:endParaRPr lang="en-US" dirty="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1219200" y="1981200"/>
          <a:ext cx="2806700" cy="576263"/>
        </p:xfrm>
        <a:graphic>
          <a:graphicData uri="http://schemas.openxmlformats.org/presentationml/2006/ole">
            <p:oleObj spid="_x0000_s67586" name="Equation" r:id="rId4" imgW="1117440" imgH="228600" progId="Equation.DSMT4">
              <p:embed/>
            </p:oleObj>
          </a:graphicData>
        </a:graphic>
      </p:graphicFrame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1219200" y="3527425"/>
          <a:ext cx="4387850" cy="511175"/>
        </p:xfrm>
        <a:graphic>
          <a:graphicData uri="http://schemas.openxmlformats.org/presentationml/2006/ole">
            <p:oleObj spid="_x0000_s67587" name="Equation" r:id="rId5" imgW="1714500" imgH="203200" progId="Equation.DSMT4">
              <p:embed/>
            </p:oleObj>
          </a:graphicData>
        </a:graphic>
      </p:graphicFrame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1219200" y="4038600"/>
          <a:ext cx="4984750" cy="511175"/>
        </p:xfrm>
        <a:graphic>
          <a:graphicData uri="http://schemas.openxmlformats.org/presentationml/2006/ole">
            <p:oleObj spid="_x0000_s67588" name="Equation" r:id="rId6" imgW="1942920" imgH="203040" progId="Equation.DSMT4">
              <p:embed/>
            </p:oleObj>
          </a:graphicData>
        </a:graphic>
      </p:graphicFrame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1196975" y="4525962"/>
          <a:ext cx="4670425" cy="503238"/>
        </p:xfrm>
        <a:graphic>
          <a:graphicData uri="http://schemas.openxmlformats.org/presentationml/2006/ole">
            <p:oleObj spid="_x0000_s67589" name="Equation" r:id="rId7" imgW="1866090" imgH="203112" progId="Equation.DSMT4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0" y="1219200"/>
            <a:ext cx="92109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What is the most general solution to the differential equation: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09600" y="3505200"/>
            <a:ext cx="242245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arenR"/>
            </a:pPr>
            <a:r>
              <a:rPr lang="en-US" sz="3200" dirty="0" smtClean="0"/>
              <a:t> </a:t>
            </a:r>
          </a:p>
          <a:p>
            <a:pPr marL="342900" indent="-342900">
              <a:buAutoNum type="alphaUcParenR"/>
            </a:pPr>
            <a:r>
              <a:rPr lang="en-US" sz="3200" dirty="0" smtClean="0"/>
              <a:t> </a:t>
            </a:r>
          </a:p>
          <a:p>
            <a:pPr marL="342900" indent="-342900">
              <a:buAutoNum type="alphaUcParenR"/>
            </a:pPr>
            <a:r>
              <a:rPr lang="en-US" sz="3200" dirty="0" smtClean="0"/>
              <a:t> </a:t>
            </a:r>
          </a:p>
          <a:p>
            <a:pPr marL="342900" indent="-342900">
              <a:buAutoNum type="alphaUcParenR"/>
            </a:pPr>
            <a:r>
              <a:rPr lang="en-US" sz="3200" dirty="0" smtClean="0"/>
              <a:t>  A &amp; B</a:t>
            </a:r>
          </a:p>
          <a:p>
            <a:pPr marL="342900" indent="-342900">
              <a:buAutoNum type="alphaUcParenR"/>
            </a:pPr>
            <a:r>
              <a:rPr lang="en-US" sz="3200" dirty="0" smtClean="0"/>
              <a:t>   A &amp; B &amp; C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533400" y="4495800"/>
            <a:ext cx="5410200" cy="533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dirty="0" smtClean="0"/>
              <a:t>PH300 Course Information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8229600" cy="4572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Lecture: TR 9:30 – 10:45am	Room: MH220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Instructor: Charles Baily	baily@colorado.edu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Office Hours: By appointment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Problem-Solving Sessions: Tuesdays 12:00 – 2:00pm (tentative)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				Physics Library – MH325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Homework Due: Thursdays, beginning of class.</a:t>
            </a:r>
          </a:p>
          <a:p>
            <a:pPr algn="l"/>
            <a:endParaRPr lang="en-US" sz="2400" dirty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Course Website: http://tinyurl.com/PH300SP11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Textbook: Thornton &amp; Rex, Modern Physics, 3rd edition (2006)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Some additional outside readings (available online)</a:t>
            </a:r>
          </a:p>
          <a:p>
            <a:pPr algn="l"/>
            <a:endParaRPr lang="en-US" sz="2400" dirty="0"/>
          </a:p>
          <a:p>
            <a:pPr algn="l"/>
            <a:endParaRPr lang="en-US" sz="2400" dirty="0" smtClean="0"/>
          </a:p>
          <a:p>
            <a:pPr algn="l"/>
            <a:endParaRPr lang="en-US" sz="2400" dirty="0" smtClean="0"/>
          </a:p>
          <a:p>
            <a:pPr algn="l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BA11-7150-40A7-B2C8-F790B6EDCD1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1295400" y="2667000"/>
            <a:ext cx="6367463" cy="3505200"/>
            <a:chOff x="1295400" y="1752600"/>
            <a:chExt cx="6367463" cy="3505200"/>
          </a:xfrm>
        </p:grpSpPr>
        <p:grpSp>
          <p:nvGrpSpPr>
            <p:cNvPr id="15" name="Group 14"/>
            <p:cNvGrpSpPr/>
            <p:nvPr/>
          </p:nvGrpSpPr>
          <p:grpSpPr>
            <a:xfrm>
              <a:off x="1447800" y="1752600"/>
              <a:ext cx="6215063" cy="3443288"/>
              <a:chOff x="1295400" y="2362199"/>
              <a:chExt cx="6215063" cy="3443288"/>
            </a:xfrm>
          </p:grpSpPr>
          <p:pic>
            <p:nvPicPr>
              <p:cNvPr id="71682" name="Picture 2" descr="C:\Users\Zombie\Desktop\CSMSP11_Lecture01_exp(x).gi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295400" y="2362199"/>
                <a:ext cx="6215063" cy="3443288"/>
              </a:xfrm>
              <a:prstGeom prst="rect">
                <a:avLst/>
              </a:prstGeom>
              <a:noFill/>
            </p:spPr>
          </p:pic>
          <p:cxnSp>
            <p:nvCxnSpPr>
              <p:cNvPr id="8" name="Straight Connector 7"/>
              <p:cNvCxnSpPr/>
              <p:nvPr/>
            </p:nvCxnSpPr>
            <p:spPr>
              <a:xfrm rot="16200000" flipH="1">
                <a:off x="3048000" y="3505200"/>
                <a:ext cx="914400" cy="76200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4419600" y="4648200"/>
                <a:ext cx="1143000" cy="30480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Arrow Connector 5"/>
            <p:cNvCxnSpPr/>
            <p:nvPr/>
          </p:nvCxnSpPr>
          <p:spPr>
            <a:xfrm flipV="1">
              <a:off x="1371600" y="3429000"/>
              <a:ext cx="2209800" cy="1752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1295400" y="4191000"/>
              <a:ext cx="3505200" cy="1066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BA11-7150-40A7-B2C8-F790B6EDCD1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410200" y="3048000"/>
            <a:ext cx="1349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exp(-</a:t>
            </a:r>
            <a:r>
              <a:rPr lang="en-US" sz="2800" dirty="0" err="1" smtClean="0"/>
              <a:t>kx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838200" y="6091535"/>
            <a:ext cx="8031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Slope of function is always increasing (becoming less negative).</a:t>
            </a:r>
            <a:endParaRPr lang="en-US" sz="2400" dirty="0"/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Differential equations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1219200"/>
            <a:ext cx="92109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What is the most general solution to the differential equation:</a:t>
            </a:r>
            <a:endParaRPr lang="en-US" sz="2800" dirty="0"/>
          </a:p>
        </p:txBody>
      </p:sp>
      <p:graphicFrame>
        <p:nvGraphicFramePr>
          <p:cNvPr id="71683" name="Object 4"/>
          <p:cNvGraphicFramePr>
            <a:graphicFrameLocks noChangeAspect="1"/>
          </p:cNvGraphicFramePr>
          <p:nvPr/>
        </p:nvGraphicFramePr>
        <p:xfrm>
          <a:off x="1219200" y="1981200"/>
          <a:ext cx="2806700" cy="576263"/>
        </p:xfrm>
        <a:graphic>
          <a:graphicData uri="http://schemas.openxmlformats.org/presentationml/2006/ole">
            <p:oleObj spid="_x0000_s71683" name="Equation" r:id="rId4" imgW="111744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26F8-5414-4BCF-84C8-D8E1AB4CC447}" type="slidenum">
              <a:rPr lang="en-US"/>
              <a:pPr/>
              <a:t>4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487363"/>
          </a:xfrm>
        </p:spPr>
        <p:txBody>
          <a:bodyPr>
            <a:normAutofit fontScale="90000"/>
          </a:bodyPr>
          <a:lstStyle/>
          <a:p>
            <a:r>
              <a:rPr lang="en-US" sz="4000"/>
              <a:t>Grading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9144000" cy="6324600"/>
          </a:xfrm>
          <a:ln/>
        </p:spPr>
        <p:txBody>
          <a:bodyPr>
            <a:normAutofit/>
          </a:bodyPr>
          <a:lstStyle/>
          <a:p>
            <a:pPr>
              <a:lnSpc>
                <a:spcPct val="80000"/>
              </a:lnSpc>
              <a:tabLst>
                <a:tab pos="5656263" algn="l"/>
              </a:tabLst>
            </a:pPr>
            <a:r>
              <a:rPr lang="en-US" sz="2400" dirty="0">
                <a:solidFill>
                  <a:srgbClr val="000099"/>
                </a:solidFill>
              </a:rPr>
              <a:t>In-class &amp; online participation (</a:t>
            </a:r>
            <a:r>
              <a:rPr lang="en-US" sz="2400" dirty="0" smtClean="0">
                <a:solidFill>
                  <a:srgbClr val="000099"/>
                </a:solidFill>
              </a:rPr>
              <a:t>10%)</a:t>
            </a: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80000"/>
              </a:lnSpc>
              <a:tabLst>
                <a:tab pos="5656263" algn="l"/>
              </a:tabLst>
            </a:pPr>
            <a:r>
              <a:rPr lang="en-US" sz="2000" dirty="0"/>
              <a:t>Participation only </a:t>
            </a:r>
          </a:p>
          <a:p>
            <a:pPr lvl="2">
              <a:lnSpc>
                <a:spcPct val="80000"/>
              </a:lnSpc>
              <a:tabLst>
                <a:tab pos="5656263" algn="l"/>
              </a:tabLst>
            </a:pPr>
            <a:r>
              <a:rPr lang="en-US" sz="1800" dirty="0"/>
              <a:t>Daily clicker participation, some in-class </a:t>
            </a:r>
            <a:r>
              <a:rPr lang="en-US" sz="1800" dirty="0" smtClean="0"/>
              <a:t>activities</a:t>
            </a:r>
            <a:r>
              <a:rPr lang="en-US" sz="1800" b="1" dirty="0" smtClean="0"/>
              <a:t>.</a:t>
            </a:r>
            <a:endParaRPr lang="en-US" sz="1800" b="1" dirty="0"/>
          </a:p>
          <a:p>
            <a:pPr lvl="1">
              <a:lnSpc>
                <a:spcPct val="80000"/>
              </a:lnSpc>
              <a:tabLst>
                <a:tab pos="5656263" algn="l"/>
              </a:tabLst>
            </a:pPr>
            <a:r>
              <a:rPr lang="en-US" sz="2000" dirty="0"/>
              <a:t>Graded </a:t>
            </a:r>
          </a:p>
          <a:p>
            <a:pPr lvl="2">
              <a:lnSpc>
                <a:spcPct val="80000"/>
              </a:lnSpc>
              <a:tabLst>
                <a:tab pos="5656263" algn="l"/>
              </a:tabLst>
            </a:pPr>
            <a:r>
              <a:rPr lang="en-US" sz="1800" dirty="0"/>
              <a:t>Reading quizzes, occasional graded clicker question</a:t>
            </a:r>
          </a:p>
          <a:p>
            <a:pPr lvl="2">
              <a:lnSpc>
                <a:spcPct val="80000"/>
              </a:lnSpc>
              <a:tabLst>
                <a:tab pos="5656263" algn="l"/>
              </a:tabLst>
            </a:pPr>
            <a:endParaRPr lang="en-US" sz="1800" dirty="0"/>
          </a:p>
          <a:p>
            <a:pPr>
              <a:lnSpc>
                <a:spcPct val="80000"/>
              </a:lnSpc>
              <a:tabLst>
                <a:tab pos="5656263" algn="l"/>
              </a:tabLst>
            </a:pPr>
            <a:r>
              <a:rPr lang="en-US" sz="2400" dirty="0">
                <a:solidFill>
                  <a:srgbClr val="000099"/>
                </a:solidFill>
              </a:rPr>
              <a:t>Homework (</a:t>
            </a:r>
            <a:r>
              <a:rPr lang="en-US" sz="2400" dirty="0" smtClean="0">
                <a:solidFill>
                  <a:srgbClr val="000099"/>
                </a:solidFill>
              </a:rPr>
              <a:t>40%) </a:t>
            </a:r>
            <a:r>
              <a:rPr lang="en-US" sz="2400" dirty="0">
                <a:latin typeface="Comic Sans MS" pitchFamily="66" charset="0"/>
              </a:rPr>
              <a:t>(most of learning, collaboration helps)</a:t>
            </a:r>
            <a:endParaRPr lang="en-US" sz="2400" dirty="0">
              <a:solidFill>
                <a:srgbClr val="FF0000"/>
              </a:solidFill>
              <a:latin typeface="Comic Sans MS" pitchFamily="66" charset="0"/>
            </a:endParaRPr>
          </a:p>
          <a:p>
            <a:pPr lvl="1">
              <a:lnSpc>
                <a:spcPct val="80000"/>
              </a:lnSpc>
              <a:tabLst>
                <a:tab pos="5656263" algn="l"/>
              </a:tabLst>
            </a:pPr>
            <a:r>
              <a:rPr lang="en-US" sz="2000" dirty="0"/>
              <a:t>Weekly online (</a:t>
            </a:r>
            <a:r>
              <a:rPr lang="en-US" sz="2000" dirty="0" smtClean="0"/>
              <a:t>numeric/multiple-choice) and written homework.</a:t>
            </a:r>
          </a:p>
          <a:p>
            <a:pPr lvl="1">
              <a:lnSpc>
                <a:spcPct val="80000"/>
              </a:lnSpc>
              <a:tabLst>
                <a:tab pos="5656263" algn="l"/>
              </a:tabLst>
            </a:pPr>
            <a:r>
              <a:rPr lang="en-US" sz="2000" b="1" dirty="0" smtClean="0">
                <a:solidFill>
                  <a:srgbClr val="FF0000"/>
                </a:solidFill>
              </a:rPr>
              <a:t>Weekly feedback, worth one point of homework extra credit.</a:t>
            </a:r>
          </a:p>
          <a:p>
            <a:pPr lvl="1">
              <a:lnSpc>
                <a:spcPct val="80000"/>
              </a:lnSpc>
              <a:buNone/>
              <a:tabLst>
                <a:tab pos="5656263" algn="l"/>
              </a:tabLst>
            </a:pPr>
            <a:endParaRPr lang="en-US" sz="2000" b="1" dirty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  <a:buNone/>
              <a:tabLst>
                <a:tab pos="5656263" algn="l"/>
              </a:tabLst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  <a:buNone/>
              <a:tabLst>
                <a:tab pos="5656263" algn="l"/>
              </a:tabLst>
            </a:pPr>
            <a:endParaRPr lang="en-US" sz="2000" b="1" dirty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  <a:buNone/>
              <a:tabLst>
                <a:tab pos="5656263" algn="l"/>
              </a:tabLst>
            </a:pPr>
            <a:r>
              <a:rPr lang="en-US" sz="2000" dirty="0" smtClean="0"/>
              <a:t>           </a:t>
            </a:r>
            <a:endParaRPr lang="en-US" sz="2000" dirty="0"/>
          </a:p>
          <a:p>
            <a:pPr>
              <a:lnSpc>
                <a:spcPct val="80000"/>
              </a:lnSpc>
              <a:tabLst>
                <a:tab pos="5656263" algn="l"/>
              </a:tabLst>
            </a:pPr>
            <a:endParaRPr lang="en-US" sz="2400" dirty="0" smtClean="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  <a:tabLst>
                <a:tab pos="5656263" algn="l"/>
              </a:tabLst>
            </a:pPr>
            <a:r>
              <a:rPr lang="en-US" sz="2400" dirty="0" smtClean="0">
                <a:solidFill>
                  <a:srgbClr val="000099"/>
                </a:solidFill>
              </a:rPr>
              <a:t>Exams (50%)</a:t>
            </a: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80000"/>
              </a:lnSpc>
              <a:tabLst>
                <a:tab pos="5656263" algn="l"/>
              </a:tabLst>
            </a:pPr>
            <a:r>
              <a:rPr lang="en-US" sz="2000" dirty="0" smtClean="0"/>
              <a:t>(30%) Three midterm exams:  In-class, dates 2/8, 3/29, 4/26</a:t>
            </a:r>
            <a:endParaRPr lang="en-US" sz="2000" dirty="0"/>
          </a:p>
          <a:p>
            <a:pPr lvl="1">
              <a:lnSpc>
                <a:spcPct val="80000"/>
              </a:lnSpc>
              <a:tabLst>
                <a:tab pos="5656263" algn="l"/>
              </a:tabLst>
            </a:pPr>
            <a:r>
              <a:rPr lang="en-US" sz="2000" b="1" dirty="0" smtClean="0"/>
              <a:t>(20%) Final, date TBA</a:t>
            </a:r>
            <a:endParaRPr lang="en-US" sz="2000" dirty="0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81000" y="3864114"/>
            <a:ext cx="8305800" cy="707886"/>
          </a:xfrm>
          <a:prstGeom prst="rect">
            <a:avLst/>
          </a:prstGeom>
          <a:noFill/>
          <a:ln w="38100">
            <a:solidFill>
              <a:srgbClr val="B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Note: Total in-class and weekly homework </a:t>
            </a:r>
            <a:r>
              <a:rPr lang="en-US" sz="2000" dirty="0" smtClean="0">
                <a:latin typeface="Comic Sans MS" pitchFamily="66" charset="0"/>
              </a:rPr>
              <a:t>is a </a:t>
            </a:r>
            <a:r>
              <a:rPr lang="en-US" sz="2000" dirty="0">
                <a:latin typeface="Comic Sans MS" pitchFamily="66" charset="0"/>
              </a:rPr>
              <a:t>MAJOR part of grade</a:t>
            </a:r>
          </a:p>
          <a:p>
            <a:r>
              <a:rPr lang="en-US" sz="2000" dirty="0">
                <a:latin typeface="Comic Sans MS" pitchFamily="66" charset="0"/>
              </a:rPr>
              <a:t>Grade depends </a:t>
            </a:r>
            <a:r>
              <a:rPr lang="en-US" sz="2000" dirty="0" smtClean="0">
                <a:latin typeface="Comic Sans MS" pitchFamily="66" charset="0"/>
              </a:rPr>
              <a:t>on </a:t>
            </a:r>
            <a:r>
              <a:rPr lang="en-US" sz="2000" b="1" u="sng" dirty="0">
                <a:latin typeface="Comic Sans MS" pitchFamily="66" charset="0"/>
              </a:rPr>
              <a:t>showing up for </a:t>
            </a:r>
            <a:r>
              <a:rPr lang="en-US" sz="2000" b="1" u="sng" dirty="0" smtClean="0">
                <a:latin typeface="Comic Sans MS" pitchFamily="66" charset="0"/>
              </a:rPr>
              <a:t>class and </a:t>
            </a:r>
            <a:r>
              <a:rPr lang="en-US" sz="2000" b="1" u="sng" dirty="0">
                <a:latin typeface="Comic Sans MS" pitchFamily="66" charset="0"/>
              </a:rPr>
              <a:t>doing </a:t>
            </a:r>
            <a:r>
              <a:rPr lang="en-US" sz="2000" b="1" u="sng" dirty="0" smtClean="0">
                <a:latin typeface="Comic Sans MS" pitchFamily="66" charset="0"/>
              </a:rPr>
              <a:t>homework.</a:t>
            </a:r>
            <a:endParaRPr lang="en-US" sz="2000" b="1" u="sng" dirty="0">
              <a:latin typeface="Comic Sans MS" pitchFamily="66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6042958" y="5410200"/>
            <a:ext cx="31010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</a:t>
            </a:r>
            <a:r>
              <a:rPr lang="en-US" b="1" dirty="0">
                <a:solidFill>
                  <a:srgbClr val="FF0000"/>
                </a:solidFill>
              </a:rPr>
              <a:t>midterm </a:t>
            </a:r>
            <a:r>
              <a:rPr lang="en-US" b="1" dirty="0" smtClean="0">
                <a:solidFill>
                  <a:srgbClr val="FF0000"/>
                </a:solidFill>
              </a:rPr>
              <a:t>grade dropped if all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3 exams attempted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6477000" y="3200400"/>
            <a:ext cx="3707303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one free week HW credit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6400800" y="1066800"/>
            <a:ext cx="21728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(2 </a:t>
            </a:r>
            <a:r>
              <a:rPr lang="en-US" b="1" dirty="0">
                <a:solidFill>
                  <a:srgbClr val="FF0000"/>
                </a:solidFill>
              </a:rPr>
              <a:t>“free” days credit)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uiExpand="1" build="p" autoUpdateAnimBg="0"/>
      <p:bldP spid="28676" grpId="0" uiExpand="1" animBg="1" autoUpdateAnimBg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CCA9-4966-4C6E-BB73-5887DD578A9E}" type="slidenum">
              <a:rPr lang="en-US"/>
              <a:pPr/>
              <a:t>5</a:t>
            </a:fld>
            <a:endParaRPr 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  <a:cs typeface="Arial" pitchFamily="34" charset="0"/>
              </a:rPr>
              <a:t>Put your name and contact information on your clicker! </a:t>
            </a:r>
            <a:endParaRPr lang="en-US" dirty="0"/>
          </a:p>
        </p:txBody>
      </p:sp>
      <p:pic>
        <p:nvPicPr>
          <p:cNvPr id="93187" name="Picture 3" descr="iclicker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41338" y="1447800"/>
            <a:ext cx="2398712" cy="5410200"/>
          </a:xfrm>
          <a:ln/>
        </p:spPr>
      </p:pic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3429000" y="5638800"/>
            <a:ext cx="5791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  <a:cs typeface="Arial" pitchFamily="34" charset="0"/>
              </a:rPr>
              <a:t>On-Off Button (keep on during class</a:t>
            </a:r>
            <a:r>
              <a:rPr lang="en-US" b="1" dirty="0" smtClean="0">
                <a:solidFill>
                  <a:srgbClr val="0000FF"/>
                </a:solidFill>
                <a:cs typeface="Arial" pitchFamily="34" charset="0"/>
              </a:rPr>
              <a:t>)</a:t>
            </a:r>
            <a:endParaRPr lang="en-US" b="1" dirty="0">
              <a:solidFill>
                <a:srgbClr val="0000FF"/>
              </a:solidFill>
              <a:cs typeface="Arial" pitchFamily="34" charset="0"/>
            </a:endParaRPr>
          </a:p>
        </p:txBody>
      </p:sp>
      <p:sp>
        <p:nvSpPr>
          <p:cNvPr id="93189" name="Line 5"/>
          <p:cNvSpPr>
            <a:spLocks noChangeShapeType="1"/>
          </p:cNvSpPr>
          <p:nvPr/>
        </p:nvSpPr>
        <p:spPr bwMode="auto">
          <a:xfrm flipH="1" flipV="1">
            <a:off x="2286000" y="5638800"/>
            <a:ext cx="1143000" cy="22860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3657600" y="20574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cs typeface="Arial" pitchFamily="34" charset="0"/>
              </a:rPr>
              <a:t>Power Indicator (lighted when on)</a:t>
            </a:r>
          </a:p>
        </p:txBody>
      </p:sp>
      <p:sp>
        <p:nvSpPr>
          <p:cNvPr id="93191" name="Line 7"/>
          <p:cNvSpPr>
            <a:spLocks noChangeShapeType="1"/>
          </p:cNvSpPr>
          <p:nvPr/>
        </p:nvSpPr>
        <p:spPr bwMode="auto">
          <a:xfrm flipH="1" flipV="1">
            <a:off x="2438400" y="2133600"/>
            <a:ext cx="1295400" cy="15240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3810000" y="2590800"/>
            <a:ext cx="5562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cs typeface="Arial" pitchFamily="34" charset="0"/>
              </a:rPr>
              <a:t>Low Battery Indicator (&lt;10 h left)</a:t>
            </a:r>
          </a:p>
          <a:p>
            <a:r>
              <a:rPr lang="en-US" sz="1800" b="1">
                <a:solidFill>
                  <a:srgbClr val="FF0000"/>
                </a:solidFill>
                <a:cs typeface="Arial" pitchFamily="34" charset="0"/>
              </a:rPr>
              <a:t>         replace 3 AAA batteries before next class</a:t>
            </a:r>
          </a:p>
        </p:txBody>
      </p:sp>
      <p:sp>
        <p:nvSpPr>
          <p:cNvPr id="93193" name="Line 9"/>
          <p:cNvSpPr>
            <a:spLocks noChangeShapeType="1"/>
          </p:cNvSpPr>
          <p:nvPr/>
        </p:nvSpPr>
        <p:spPr bwMode="auto">
          <a:xfrm flipH="1" flipV="1">
            <a:off x="2438400" y="2362200"/>
            <a:ext cx="1447800" cy="4572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3581400" y="3492500"/>
            <a:ext cx="5562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cs typeface="Arial" pitchFamily="34" charset="0"/>
              </a:rPr>
              <a:t>Vote Status </a:t>
            </a:r>
          </a:p>
          <a:p>
            <a:r>
              <a:rPr lang="en-US" b="1" dirty="0">
                <a:solidFill>
                  <a:srgbClr val="0000FF"/>
                </a:solidFill>
                <a:cs typeface="Arial" pitchFamily="34" charset="0"/>
              </a:rPr>
              <a:t>	Green on for 0.5 sec </a:t>
            </a:r>
            <a:r>
              <a:rPr lang="en-US" b="1" dirty="0" smtClean="0">
                <a:solidFill>
                  <a:srgbClr val="0000FF"/>
                </a:solidFill>
                <a:cs typeface="Arial" pitchFamily="34" charset="0"/>
              </a:rPr>
              <a:t>indicates </a:t>
            </a:r>
            <a:r>
              <a:rPr lang="en-US" b="1" dirty="0">
                <a:solidFill>
                  <a:srgbClr val="0000FF"/>
                </a:solidFill>
                <a:cs typeface="Arial" pitchFamily="34" charset="0"/>
              </a:rPr>
              <a:t>vote received</a:t>
            </a:r>
          </a:p>
          <a:p>
            <a:r>
              <a:rPr lang="en-US" b="1" dirty="0">
                <a:solidFill>
                  <a:srgbClr val="0000FF"/>
                </a:solidFill>
                <a:cs typeface="Arial" pitchFamily="34" charset="0"/>
              </a:rPr>
              <a:t>	Flashing Red – not received</a:t>
            </a:r>
          </a:p>
        </p:txBody>
      </p:sp>
      <p:sp>
        <p:nvSpPr>
          <p:cNvPr id="93195" name="Line 11"/>
          <p:cNvSpPr>
            <a:spLocks noChangeShapeType="1"/>
          </p:cNvSpPr>
          <p:nvPr/>
        </p:nvSpPr>
        <p:spPr bwMode="auto">
          <a:xfrm flipH="1" flipV="1">
            <a:off x="2286000" y="2590800"/>
            <a:ext cx="1371600" cy="99060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9536-441C-4DE8-A9FC-707D611FE8DC}" type="slidenum">
              <a:rPr lang="en-US"/>
              <a:pPr/>
              <a:t>6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Set up your clicker</a:t>
            </a:r>
            <a:endParaRPr lang="en-US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408238"/>
            <a:ext cx="8763000" cy="231616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Everyday: swap clicker code to </a:t>
            </a:r>
            <a:r>
              <a:rPr lang="en-US" dirty="0" smtClean="0"/>
              <a:t>XX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Wait for 1</a:t>
            </a:r>
            <a:r>
              <a:rPr lang="en-US" u="sng" baseline="30000" dirty="0"/>
              <a:t>st</a:t>
            </a:r>
            <a:r>
              <a:rPr lang="en-US" dirty="0"/>
              <a:t> clicker question to open</a:t>
            </a:r>
          </a:p>
          <a:p>
            <a:pPr>
              <a:lnSpc>
                <a:spcPct val="90000"/>
              </a:lnSpc>
            </a:pPr>
            <a:r>
              <a:rPr lang="en-US" dirty="0"/>
              <a:t>Hold down On/Off Switch 4 seconds</a:t>
            </a:r>
          </a:p>
          <a:p>
            <a:pPr>
              <a:lnSpc>
                <a:spcPct val="90000"/>
              </a:lnSpc>
            </a:pPr>
            <a:r>
              <a:rPr lang="en-US" dirty="0"/>
              <a:t>Flashing blue light: </a:t>
            </a:r>
            <a:r>
              <a:rPr lang="en-US" dirty="0" smtClean="0"/>
              <a:t>enter </a:t>
            </a:r>
            <a:r>
              <a:rPr lang="en-US" b="1" dirty="0" smtClean="0">
                <a:solidFill>
                  <a:schemeClr val="accent2"/>
                </a:solidFill>
              </a:rPr>
              <a:t>X </a:t>
            </a:r>
            <a:r>
              <a:rPr lang="en-US" b="1" dirty="0" err="1" smtClean="0">
                <a:solidFill>
                  <a:schemeClr val="accent2"/>
                </a:solidFill>
              </a:rPr>
              <a:t>X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Type in Answer. 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200" dirty="0"/>
              <a:t>		      you’re set for rest of class period</a:t>
            </a:r>
          </a:p>
          <a:p>
            <a:pPr>
              <a:lnSpc>
                <a:spcPct val="90000"/>
              </a:lnSpc>
            </a:pPr>
            <a:r>
              <a:rPr lang="en-US" dirty="0"/>
              <a:t>DO NOT TURN OFF CLICKER FOR CLASS  (</a:t>
            </a:r>
            <a:r>
              <a:rPr lang="en-US" dirty="0" err="1"/>
              <a:t>o.w</a:t>
            </a:r>
            <a:r>
              <a:rPr lang="en-US" dirty="0"/>
              <a:t>. repeat above for any new clicker question)</a:t>
            </a:r>
          </a:p>
        </p:txBody>
      </p:sp>
      <p:pic>
        <p:nvPicPr>
          <p:cNvPr id="62468" name="Picture 4" descr="iclick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04800"/>
            <a:ext cx="2209800" cy="1685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2172-9E6A-4CCC-B25B-3D91D97EA10E}" type="slidenum">
              <a:rPr lang="en-US"/>
              <a:pPr/>
              <a:t>7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Have you used clickers </a:t>
            </a:r>
            <a:br>
              <a:rPr lang="en-US" sz="4000"/>
            </a:br>
            <a:r>
              <a:rPr lang="en-US" sz="4000"/>
              <a:t>in a prior class?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	– 	Yes</a:t>
            </a:r>
          </a:p>
          <a:p>
            <a:r>
              <a:rPr lang="en-US"/>
              <a:t>B 	– 	No</a:t>
            </a: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794806" y="3497452"/>
            <a:ext cx="737182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3200" b="1" dirty="0">
                <a:solidFill>
                  <a:srgbClr val="0000FF"/>
                </a:solidFill>
                <a:cs typeface="Arial" pitchFamily="34" charset="0"/>
              </a:rPr>
              <a:t>You are </a:t>
            </a:r>
            <a:r>
              <a:rPr lang="en-US" sz="3200" b="1" dirty="0">
                <a:solidFill>
                  <a:srgbClr val="FF0000"/>
                </a:solidFill>
                <a:cs typeface="Arial" pitchFamily="34" charset="0"/>
              </a:rPr>
              <a:t>NOT</a:t>
            </a:r>
            <a:r>
              <a:rPr lang="en-US" sz="3200" b="1" dirty="0">
                <a:solidFill>
                  <a:srgbClr val="0000FF"/>
                </a:solidFill>
                <a:cs typeface="Arial" pitchFamily="34" charset="0"/>
              </a:rPr>
              <a:t> locked in to your first choice. </a:t>
            </a:r>
          </a:p>
          <a:p>
            <a:pPr algn="ctr"/>
            <a:r>
              <a:rPr lang="en-US" sz="3200" b="1" dirty="0">
                <a:solidFill>
                  <a:srgbClr val="0000FF"/>
                </a:solidFill>
                <a:cs typeface="Arial" pitchFamily="34" charset="0"/>
              </a:rPr>
              <a:t>Final answer entered will be </a:t>
            </a:r>
          </a:p>
          <a:p>
            <a:pPr algn="ctr"/>
            <a:r>
              <a:rPr lang="en-US" sz="3200" b="1" dirty="0">
                <a:solidFill>
                  <a:srgbClr val="0000FF"/>
                </a:solidFill>
                <a:cs typeface="Arial" pitchFamily="34" charset="0"/>
              </a:rPr>
              <a:t>the one </a:t>
            </a:r>
            <a:r>
              <a:rPr lang="en-US" sz="3200" b="1" dirty="0" smtClean="0">
                <a:solidFill>
                  <a:srgbClr val="0000FF"/>
                </a:solidFill>
                <a:cs typeface="Arial" pitchFamily="34" charset="0"/>
              </a:rPr>
              <a:t>recorded.</a:t>
            </a:r>
            <a:endParaRPr lang="en-US" sz="3200" b="1" dirty="0">
              <a:solidFill>
                <a:srgbClr val="0000FF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9DF1-7329-4174-8623-431E8F026756}" type="slidenum">
              <a:rPr lang="en-US"/>
              <a:pPr/>
              <a:t>8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you in this class?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will be covered in PH300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</a:p>
        </p:txBody>
      </p:sp>
      <p:pic>
        <p:nvPicPr>
          <p:cNvPr id="5122" name="Picture 2" descr="C:\Users\Zombie\Desktop\CSMSP11_Lecture01_Enterpri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133600"/>
            <a:ext cx="4517708" cy="1440180"/>
          </a:xfrm>
          <a:prstGeom prst="rect">
            <a:avLst/>
          </a:prstGeom>
          <a:noFill/>
        </p:spPr>
      </p:pic>
      <p:pic>
        <p:nvPicPr>
          <p:cNvPr id="5123" name="Picture 3" descr="C:\Users\Zombie\Desktop\CSMSP11_Lecture01_Ato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876800"/>
            <a:ext cx="1714500" cy="169164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66800" y="1066800"/>
            <a:ext cx="722986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Special Relativity:</a:t>
            </a:r>
          </a:p>
          <a:p>
            <a:r>
              <a:rPr lang="en-US" sz="3200" dirty="0" smtClean="0"/>
              <a:t>What happens when things go </a:t>
            </a:r>
            <a:r>
              <a:rPr lang="en-US" sz="3200" b="1" i="1" dirty="0" smtClean="0"/>
              <a:t>really fast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3799582"/>
            <a:ext cx="761965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Quantum Mechanics:</a:t>
            </a:r>
          </a:p>
          <a:p>
            <a:r>
              <a:rPr lang="en-US" sz="3200" dirty="0" smtClean="0"/>
              <a:t>What happens when things get </a:t>
            </a:r>
            <a:r>
              <a:rPr lang="en-US" sz="3200" b="1" i="1" dirty="0" smtClean="0"/>
              <a:t>really small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BA11-7150-40A7-B2C8-F790B6EDCD1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1277</Words>
  <Application>Microsoft Office PowerPoint</Application>
  <PresentationFormat>On-screen Show (4:3)</PresentationFormat>
  <Paragraphs>317</Paragraphs>
  <Slides>30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Office Theme</vt:lpstr>
      <vt:lpstr>Equation</vt:lpstr>
      <vt:lpstr>Document</vt:lpstr>
      <vt:lpstr>Slide 1</vt:lpstr>
      <vt:lpstr>Today</vt:lpstr>
      <vt:lpstr>PH300 Course Information</vt:lpstr>
      <vt:lpstr>Grading</vt:lpstr>
      <vt:lpstr>Put your name and contact information on your clicker! </vt:lpstr>
      <vt:lpstr>             Set up your clicker</vt:lpstr>
      <vt:lpstr>Have you used clickers  in a prior class?</vt:lpstr>
      <vt:lpstr>Why are you in this class?</vt:lpstr>
      <vt:lpstr>Slide 9</vt:lpstr>
      <vt:lpstr>Topics in Special Relativity</vt:lpstr>
      <vt:lpstr>What is Quantum Mechanics?</vt:lpstr>
      <vt:lpstr>Slide 12</vt:lpstr>
      <vt:lpstr>Slide 13</vt:lpstr>
      <vt:lpstr>Slide 14</vt:lpstr>
      <vt:lpstr>Traditional  Model of Education</vt:lpstr>
      <vt:lpstr>Slide 16</vt:lpstr>
      <vt:lpstr>Slide 17</vt:lpstr>
      <vt:lpstr>Slide 18</vt:lpstr>
      <vt:lpstr>Slide 19</vt:lpstr>
      <vt:lpstr>Slide 20</vt:lpstr>
      <vt:lpstr>What is your background in mathematics?  My last completed mathematics course:</vt:lpstr>
      <vt:lpstr>Slide 22</vt:lpstr>
      <vt:lpstr>Some math to review</vt:lpstr>
      <vt:lpstr>Exponential notation</vt:lpstr>
      <vt:lpstr>Basic calculus</vt:lpstr>
      <vt:lpstr>Complex numbers</vt:lpstr>
      <vt:lpstr>Differential equations</vt:lpstr>
      <vt:lpstr>Slide 28</vt:lpstr>
      <vt:lpstr>Differential equations</vt:lpstr>
      <vt:lpstr>Slide 30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Zombie</dc:creator>
  <cp:lastModifiedBy>Zombie</cp:lastModifiedBy>
  <cp:revision>54</cp:revision>
  <dcterms:created xsi:type="dcterms:W3CDTF">2011-01-04T14:34:36Z</dcterms:created>
  <dcterms:modified xsi:type="dcterms:W3CDTF">2011-01-13T11:25:49Z</dcterms:modified>
</cp:coreProperties>
</file>