
<file path=[Content_Types].xml><?xml version="1.0" encoding="utf-8"?>
<Types xmlns="http://schemas.openxmlformats.org/package/2006/content-types">
  <Override PartName="/ppt/embeddings/oleObject70.bin" ContentType="application/vnd.openxmlformats-officedocument.oleObject"/>
  <Override PartName="/ppt/slides/slide41.xml" ContentType="application/vnd.openxmlformats-officedocument.presentationml.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embeddings/oleObject47.bin" ContentType="application/vnd.openxmlformats-officedocument.oleObject"/>
  <Override PartName="/ppt/slides/slide18.xml" ContentType="application/vnd.openxmlformats-officedocument.presentationml.slide+xml"/>
  <Override PartName="/ppt/slides/slide28.xml" ContentType="application/vnd.openxmlformats-officedocument.presentationml.slide+xml"/>
  <Override PartName="/ppt/embeddings/oleObject57.bin" ContentType="application/vnd.openxmlformats-officedocument.oleObject"/>
  <Override PartName="/ppt/embeddings/oleObject66.bin" ContentType="application/vnd.openxmlformats-officedocument.oleObject"/>
  <Override PartName="/ppt/slides/slide3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embeddings/oleObject76.bin" ContentType="application/vnd.openxmlformats-officedocument.oleObject"/>
  <Override PartName="/ppt/embeddings/oleObject85.bin" ContentType="application/vnd.openxmlformats-officedocument.oleObject"/>
  <Override PartName="/ppt/notesMasters/notesMaster1.xml" ContentType="application/vnd.openxmlformats-officedocument.presentationml.notesMaster+xml"/>
  <Default Extension="vml" ContentType="application/vnd.openxmlformats-officedocument.vmlDrawing"/>
  <Override PartName="/ppt/embeddings/oleObject95.bin" ContentType="application/vnd.openxmlformats-officedocument.oleObject"/>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notesSlides/notesSlide11.xml" ContentType="application/vnd.openxmlformats-officedocument.presentationml.notesSlide+xml"/>
  <Override PartName="/ppt/embeddings/oleObject42.bin" ContentType="application/vnd.openxmlformats-officedocument.oleObject"/>
  <Override PartName="/ppt/slides/slide13.xml" ContentType="application/vnd.openxmlformats-officedocument.presentationml.slide+xml"/>
  <Override PartName="/ppt/notesSlides/notesSlide21.xml" ContentType="application/vnd.openxmlformats-officedocument.presentationml.notesSlide+xml"/>
  <Override PartName="/ppt/embeddings/oleObject7.bin" ContentType="application/vnd.openxmlformats-officedocument.oleObject"/>
  <Override PartName="/ppt/embeddings/oleObject52.bin" ContentType="application/vnd.openxmlformats-officedocument.oleObject"/>
  <Override PartName="/ppt/slides/slide23.xml" ContentType="application/vnd.openxmlformats-officedocument.presentationml.slide+xml"/>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slides/slide32.xml" ContentType="application/vnd.openxmlformats-officedocument.presentationml.slide+xml"/>
  <Override PartName="/ppt/embeddings/oleObject71.bin" ContentType="application/vnd.openxmlformats-officedocument.oleObject"/>
  <Override PartName="/ppt/slides/slide42.xml" ContentType="application/vnd.openxmlformats-officedocument.presentationml.slide+xml"/>
  <Override PartName="/ppt/embeddings/oleObject38.bin" ContentType="application/vnd.openxmlformats-officedocument.oleObject"/>
  <Override PartName="/ppt/notesSlides/notesSlide17.xml" ContentType="application/vnd.openxmlformats-officedocument.presentationml.notesSlide+xml"/>
  <Override PartName="/ppt/embeddings/oleObject80.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slideLayouts/slideLayout10.xml" ContentType="application/vnd.openxmlformats-officedocument.presentationml.slideLayout+xml"/>
  <Override PartName="/ppt/embeddings/oleObject90.bin" ContentType="application/vnd.openxmlformats-officedocument.oleObject"/>
  <Override PartName="/ppt/embeddings/oleObject58.bin" ContentType="application/vnd.openxmlformats-officedocument.oleObject"/>
  <Override PartName="/ppt/slides/slide29.xml" ContentType="application/vnd.openxmlformats-officedocument.presentationml.slide+xml"/>
  <Override PartName="/ppt/embeddings/oleObject67.bin" ContentType="application/vnd.openxmlformats-officedocument.oleObject"/>
  <Override PartName="/ppt/slides/slide38.xml" ContentType="application/vnd.openxmlformats-officedocument.presentationml.slide+xml"/>
  <Override PartName="/ppt/slides/slide48.xml" ContentType="application/vnd.openxmlformats-officedocument.presentationml.slide+xml"/>
  <Override PartName="/ppt/embeddings/oleObject77.bin" ContentType="application/vnd.openxmlformats-officedocument.oleObject"/>
  <Override PartName="/ppt/embeddings/oleObject86.bin" ContentType="application/vnd.openxmlformats-officedocument.oleObject"/>
  <Override PartName="/ppt/embeddings/oleObject96.bin" ContentType="application/vnd.openxmlformats-officedocument.oleObject"/>
  <Override PartName="/ppt/theme/theme2.xml" ContentType="application/vnd.openxmlformats-officedocument.theme+xml"/>
  <Override PartName="/ppt/notesSlides/notesSlide3.xml" ContentType="application/vnd.openxmlformats-officedocument.presentationml.notesSlide+xml"/>
  <Override PartName="/ppt/embeddings/oleObject2.bin" ContentType="application/vnd.openxmlformats-officedocument.oleObject"/>
  <Override PartName="/ppt/embeddings/oleObject14.bin" ContentType="application/vnd.openxmlformats-officedocument.oleObject"/>
  <Override PartName="/ppt/embeddings/oleObject24.bin" ContentType="application/vnd.openxmlformats-officedocument.oleObject"/>
  <Override PartName="/ppt/embeddings/oleObject34.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embeddings/oleObject43.bin" ContentType="application/vnd.openxmlformats-officedocument.oleObject"/>
  <Override PartName="/ppt/notesSlides/notesSlide22.xml" ContentType="application/vnd.openxmlformats-officedocument.presentationml.notesSlide+xml"/>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Override PartName="/ppt/slides/slide24.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72.bin" ContentType="application/vnd.openxmlformats-officedocument.oleObject"/>
  <Override PartName="/ppt/slides/slide43.xml" ContentType="application/vnd.openxmlformats-officedocument.presentationml.slide+xml"/>
  <Override PartName="/ppt/embeddings/oleObject62.bin" ContentType="application/vnd.openxmlformats-officedocument.oleObject"/>
  <Override PartName="/ppt/embeddings/oleObject81.bin" ContentType="application/vnd.openxmlformats-officedocument.oleObject"/>
  <Override PartName="/ppt/embeddings/oleObject49.bin" ContentType="application/vnd.openxmlformats-officedocument.oleObject"/>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embeddings/oleObject91.bin" ContentType="application/vnd.openxmlformats-officedocument.oleObject"/>
  <Override PartName="/ppt/embeddings/oleObject59.bin" ContentType="application/vnd.openxmlformats-officedocument.oleObject"/>
  <Override PartName="/docProps/app.xml" ContentType="application/vnd.openxmlformats-officedocument.extended-properties+xml"/>
  <Override PartName="/ppt/embeddings/oleObject68.bin" ContentType="application/vnd.openxmlformats-officedocument.oleObject"/>
  <Override PartName="/ppt/slides/slide39.xml" ContentType="application/vnd.openxmlformats-officedocument.presentationml.slide+xml"/>
  <Override PartName="/ppt/embeddings/oleObject78.bin" ContentType="application/vnd.openxmlformats-officedocument.oleObject"/>
  <Override PartName="/ppt/embeddings/oleObject10.bin" ContentType="application/vnd.openxmlformats-officedocument.oleObject"/>
  <Override PartName="/ppt/embeddings/oleObject87.bin" ContentType="application/vnd.openxmlformats-officedocument.oleObject"/>
  <Override PartName="/docProps/core.xml" ContentType="application/vnd.openxmlformats-package.core-properties+xml"/>
  <Override PartName="/ppt/embeddings/oleObject97.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Default Extension="gif" ContentType="image/gif"/>
  <Override PartName="/ppt/notesSlides/notesSlide9.xml" ContentType="application/vnd.openxmlformats-officedocument.presentationml.notesSlide+xml"/>
  <Override PartName="/ppt/notesSlides/notesSlide13.xml" ContentType="application/vnd.openxmlformats-officedocument.presentationml.notesSlide+xml"/>
  <Override PartName="/ppt/embeddings/oleObject44.bin" ContentType="application/vnd.openxmlformats-officedocument.oleObject"/>
  <Override PartName="/ppt/slides/slide15.xml" ContentType="application/vnd.openxmlformats-officedocument.presentationml.slide+xml"/>
  <Override PartName="/ppt/notesSlides/notesSlide23.xml" ContentType="application/vnd.openxmlformats-officedocument.presentationml.notesSlide+xml"/>
  <Override PartName="/ppt/embeddings/oleObject9.bin" ContentType="application/vnd.openxmlformats-officedocument.oleObject"/>
  <Override PartName="/ppt/embeddings/oleObject54.bin" ContentType="application/vnd.openxmlformats-officedocument.oleObject"/>
  <Override PartName="/ppt/slides/slide25.xml" ContentType="application/vnd.openxmlformats-officedocument.presentationml.slide+xml"/>
  <Override PartName="/ppt/embeddings/oleObject63.bin" ContentType="application/vnd.openxmlformats-officedocument.oleObject"/>
  <Override PartName="/ppt/slides/slide34.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embeddings/oleObject73.bin" ContentType="application/vnd.openxmlformats-officedocument.oleObject"/>
  <Override PartName="/ppt/notesSlides/notesSlide19.xml" ContentType="application/vnd.openxmlformats-officedocument.presentationml.notesSlide+xml"/>
  <Override PartName="/ppt/embeddings/oleObject82.bin" ContentType="application/vnd.openxmlformats-officedocument.oleObject"/>
  <Override PartName="/ppt/embeddings/oleObject92.bin" ContentType="application/vnd.openxmlformats-officedocument.oleObject"/>
  <Override PartName="/ppt/embeddings/oleObject69.bin" ContentType="application/vnd.openxmlformats-officedocument.oleObject"/>
  <Override PartName="/ppt/embeddings/oleObject79.bin" ContentType="application/vnd.openxmlformats-officedocument.oleObject"/>
  <Override PartName="/ppt/embeddings/oleObject11.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30.bin" ContentType="application/vnd.openxmlformats-officedocument.oleObject"/>
  <Override PartName="/ppt/notesSlides/notesSlide5.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notesSlides/notesSlide14.xml" ContentType="application/vnd.openxmlformats-officedocument.presentationml.notesSlide+xml"/>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embeddings/oleObject55.bin" ContentType="application/vnd.openxmlformats-officedocument.oleObject"/>
  <Default Extension="wmf" ContentType="image/x-wmf"/>
  <Override PartName="/ppt/slides/slide7.xml" ContentType="application/vnd.openxmlformats-officedocument.presentationml.slide+xml"/>
  <Override PartName="/ppt/embeddings/oleObject64.bin" ContentType="application/vnd.openxmlformats-officedocument.oleObject"/>
  <Override PartName="/ppt/slideLayouts/slideLayout8.xml" ContentType="application/vnd.openxmlformats-officedocument.presentationml.slideLayout+xml"/>
  <Override PartName="/ppt/slides/slide35.xml" ContentType="application/vnd.openxmlformats-officedocument.presentationml.slide+xml"/>
  <Override PartName="/ppt/slides/slide45.xml" ContentType="application/vnd.openxmlformats-officedocument.presentationml.slide+xml"/>
  <Override PartName="/ppt/embeddings/oleObject74.bin" ContentType="application/vnd.openxmlformats-officedocument.oleObject"/>
  <Override PartName="/ppt/embeddings/oleObject83.bin" ContentType="application/vnd.openxmlformats-officedocument.oleObject"/>
  <Override PartName="/ppt/embeddings/oleObject93.bin" ContentType="application/vnd.openxmlformats-officedocument.oleObject"/>
  <Override PartName="/ppt/presProps.xml" ContentType="application/vnd.openxmlformats-officedocument.presentationml.presProps+xml"/>
  <Override PartName="/ppt/presentation.xml" ContentType="application/vnd.openxmlformats-officedocument.presentationml.presentation.main+xml"/>
  <Override PartName="/ppt/embeddings/oleObject12.bin" ContentType="application/vnd.openxmlformats-officedocument.oleObject"/>
  <Override PartName="/ppt/embeddings/oleObject89.bin" ContentType="application/vnd.openxmlformats-officedocument.oleObject"/>
  <Override PartName="/ppt/embeddings/oleObject21.bin" ContentType="application/vnd.openxmlformats-officedocument.oleObject"/>
  <Override PartName="/ppt/embeddings/oleObject31.bin" ContentType="application/vnd.openxmlformats-officedocument.oleObject"/>
  <Override PartName="/ppt/notesSlides/notesSlide6.xml" ContentType="application/vnd.openxmlformats-officedocument.presentationml.notesSlide+xml"/>
  <Override PartName="/ppt/notesSlides/notesSlide10.xml" ContentType="application/vnd.openxmlformats-officedocument.presentationml.notesSlide+xml"/>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slides/slide21.xml" ContentType="application/vnd.openxmlformats-officedocument.presentationml.slide+xml"/>
  <Override PartName="/ppt/slides/slide30.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embeddings/oleObject37.bin" ContentType="application/vnd.openxmlformats-officedocument.oleObject"/>
  <Override PartName="/ppt/notesSlides/notesSlide15.xml" ContentType="application/vnd.openxmlformats-officedocument.presentationml.notesSlide+xml"/>
  <Override PartName="/ppt/embeddings/oleObject46.bin" ContentType="application/vnd.openxmlformats-officedocument.oleObject"/>
  <Override PartName="/ppt/slides/slide17.xml" ContentType="application/vnd.openxmlformats-officedocument.presentationml.slide+xml"/>
  <Override PartName="/ppt/embeddings/oleObject56.bin" ContentType="application/vnd.openxmlformats-officedocument.oleObject"/>
  <Override PartName="/ppt/slides/slide27.xml" ContentType="application/vnd.openxmlformats-officedocument.presentationml.slide+xml"/>
  <Override PartName="/ppt/embeddings/oleObject65.bin" ContentType="application/vnd.openxmlformats-officedocument.oleObject"/>
  <Override PartName="/ppt/slides/slide8.xml" ContentType="application/vnd.openxmlformats-officedocument.presentationml.slide+xml"/>
  <Override PartName="/ppt/slides/slide36.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embeddings/oleObject75.bin" ContentType="application/vnd.openxmlformats-officedocument.oleObject"/>
  <Override PartName="/ppt/embeddings/oleObject84.bin" ContentType="application/vnd.openxmlformats-officedocument.oleObject"/>
  <Override PartName="/ppt/embeddings/oleObject94.bin" ContentType="application/vnd.openxmlformats-officedocument.oleObject"/>
  <Override PartName="/ppt/notesSlides/notesSlide1.xml" ContentType="application/vnd.openxmlformats-officedocument.presentationml.notesSlide+xml"/>
  <Override PartName="/ppt/embeddings/oleObject22.bin" ContentType="application/vnd.openxmlformats-officedocument.oleObject"/>
  <Override PartName="/ppt/embeddings/oleObject32.bin" ContentType="application/vnd.openxmlformats-officedocument.oleObject"/>
  <Override PartName="/ppt/notesSlides/notesSlide7.xml" ContentType="application/vnd.openxmlformats-officedocument.presentationml.notesSlide+xml"/>
  <Override PartName="/ppt/embeddings/oleObject41.bin" ContentType="application/vnd.openxmlformats-officedocument.oleObject"/>
  <Override PartName="/ppt/slides/slide12.xml" ContentType="application/vnd.openxmlformats-officedocument.presentationml.slide+xml"/>
  <Override PartName="/ppt/notesSlides/notesSlide20.xml" ContentType="application/vnd.openxmlformats-officedocument.presentationml.notesSlide+xml"/>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slides/slide22.xml" ContentType="application/vnd.openxmlformats-officedocument.presentationml.slide+xml"/>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0"/>
  </p:notesMasterIdLst>
  <p:sldIdLst>
    <p:sldId id="257" r:id="rId2"/>
    <p:sldId id="263" r:id="rId3"/>
    <p:sldId id="283" r:id="rId4"/>
    <p:sldId id="286" r:id="rId5"/>
    <p:sldId id="291" r:id="rId6"/>
    <p:sldId id="288" r:id="rId7"/>
    <p:sldId id="290" r:id="rId8"/>
    <p:sldId id="289" r:id="rId9"/>
    <p:sldId id="292" r:id="rId10"/>
    <p:sldId id="295" r:id="rId11"/>
    <p:sldId id="303" r:id="rId12"/>
    <p:sldId id="293" r:id="rId13"/>
    <p:sldId id="302" r:id="rId14"/>
    <p:sldId id="330" r:id="rId15"/>
    <p:sldId id="296" r:id="rId16"/>
    <p:sldId id="297" r:id="rId17"/>
    <p:sldId id="299" r:id="rId18"/>
    <p:sldId id="300" r:id="rId19"/>
    <p:sldId id="301" r:id="rId20"/>
    <p:sldId id="268" r:id="rId21"/>
    <p:sldId id="269" r:id="rId22"/>
    <p:sldId id="264" r:id="rId23"/>
    <p:sldId id="305" r:id="rId24"/>
    <p:sldId id="304" r:id="rId25"/>
    <p:sldId id="307" r:id="rId26"/>
    <p:sldId id="329" r:id="rId27"/>
    <p:sldId id="306" r:id="rId28"/>
    <p:sldId id="328" r:id="rId29"/>
    <p:sldId id="308" r:id="rId30"/>
    <p:sldId id="309" r:id="rId31"/>
    <p:sldId id="310" r:id="rId32"/>
    <p:sldId id="265" r:id="rId33"/>
    <p:sldId id="267" r:id="rId34"/>
    <p:sldId id="270" r:id="rId35"/>
    <p:sldId id="271" r:id="rId36"/>
    <p:sldId id="273" r:id="rId37"/>
    <p:sldId id="274" r:id="rId38"/>
    <p:sldId id="276" r:id="rId39"/>
    <p:sldId id="277" r:id="rId40"/>
    <p:sldId id="278" r:id="rId41"/>
    <p:sldId id="279" r:id="rId42"/>
    <p:sldId id="280" r:id="rId43"/>
    <p:sldId id="312" r:id="rId44"/>
    <p:sldId id="313" r:id="rId45"/>
    <p:sldId id="314" r:id="rId46"/>
    <p:sldId id="315" r:id="rId47"/>
    <p:sldId id="316" r:id="rId48"/>
    <p:sldId id="31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4" d="100"/>
          <a:sy n="84" d="100"/>
        </p:scale>
        <p:origin x="-10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ict"/><Relationship Id="rId4" Type="http://schemas.openxmlformats.org/officeDocument/2006/relationships/image" Target="../media/image5.pict"/><Relationship Id="rId1" Type="http://schemas.openxmlformats.org/officeDocument/2006/relationships/image" Target="../media/image2.pict"/><Relationship Id="rId2" Type="http://schemas.openxmlformats.org/officeDocument/2006/relationships/image" Target="../media/image3.pict"/></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pict"/><Relationship Id="rId4" Type="http://schemas.openxmlformats.org/officeDocument/2006/relationships/image" Target="../media/image3.pict"/><Relationship Id="rId5" Type="http://schemas.openxmlformats.org/officeDocument/2006/relationships/image" Target="../media/image4.pict"/><Relationship Id="rId6" Type="http://schemas.openxmlformats.org/officeDocument/2006/relationships/image" Target="../media/image26.pict"/><Relationship Id="rId1" Type="http://schemas.openxmlformats.org/officeDocument/2006/relationships/image" Target="../media/image23.pict"/><Relationship Id="rId2" Type="http://schemas.openxmlformats.org/officeDocument/2006/relationships/image" Target="../media/image24.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pict"/><Relationship Id="rId4" Type="http://schemas.openxmlformats.org/officeDocument/2006/relationships/image" Target="../media/image30.pict"/><Relationship Id="rId1" Type="http://schemas.openxmlformats.org/officeDocument/2006/relationships/image" Target="../media/image27.pict"/><Relationship Id="rId2" Type="http://schemas.openxmlformats.org/officeDocument/2006/relationships/image" Target="../media/image28.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pict"/><Relationship Id="rId4" Type="http://schemas.openxmlformats.org/officeDocument/2006/relationships/image" Target="../media/image34.pict"/><Relationship Id="rId1" Type="http://schemas.openxmlformats.org/officeDocument/2006/relationships/image" Target="../media/image31.pict"/><Relationship Id="rId2" Type="http://schemas.openxmlformats.org/officeDocument/2006/relationships/image" Target="../media/image32.pict"/></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pict"/><Relationship Id="rId4" Type="http://schemas.openxmlformats.org/officeDocument/2006/relationships/image" Target="../media/image38.pict"/><Relationship Id="rId1" Type="http://schemas.openxmlformats.org/officeDocument/2006/relationships/image" Target="../media/image35.pict"/><Relationship Id="rId2" Type="http://schemas.openxmlformats.org/officeDocument/2006/relationships/image" Target="../media/image36.pict"/></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pict"/><Relationship Id="rId4" Type="http://schemas.openxmlformats.org/officeDocument/2006/relationships/image" Target="../media/image41.pict"/><Relationship Id="rId5" Type="http://schemas.openxmlformats.org/officeDocument/2006/relationships/image" Target="../media/image42.pict"/><Relationship Id="rId6" Type="http://schemas.openxmlformats.org/officeDocument/2006/relationships/image" Target="../media/image43.pict"/><Relationship Id="rId1" Type="http://schemas.openxmlformats.org/officeDocument/2006/relationships/image" Target="../media/image37.pict"/><Relationship Id="rId2" Type="http://schemas.openxmlformats.org/officeDocument/2006/relationships/image" Target="../media/image39.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pict"/><Relationship Id="rId2" Type="http://schemas.openxmlformats.org/officeDocument/2006/relationships/image" Target="../media/image44.pict"/></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pict"/><Relationship Id="rId1" Type="http://schemas.openxmlformats.org/officeDocument/2006/relationships/image" Target="../media/image46.pict"/><Relationship Id="rId2" Type="http://schemas.openxmlformats.org/officeDocument/2006/relationships/image" Target="../media/image47.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pict"/><Relationship Id="rId2" Type="http://schemas.openxmlformats.org/officeDocument/2006/relationships/image" Target="../media/image51.pict"/><Relationship Id="rId3" Type="http://schemas.openxmlformats.org/officeDocument/2006/relationships/image" Target="../media/image52.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pict"/><Relationship Id="rId2" Type="http://schemas.openxmlformats.org/officeDocument/2006/relationships/image" Target="../media/image53.pict"/></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5.pict"/><Relationship Id="rId4" Type="http://schemas.openxmlformats.org/officeDocument/2006/relationships/image" Target="../media/image56.pict"/><Relationship Id="rId5" Type="http://schemas.openxmlformats.org/officeDocument/2006/relationships/image" Target="../media/image57.pict"/><Relationship Id="rId1" Type="http://schemas.openxmlformats.org/officeDocument/2006/relationships/image" Target="../media/image50.pict"/><Relationship Id="rId2" Type="http://schemas.openxmlformats.org/officeDocument/2006/relationships/image" Target="../media/image5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 Id="rId2" Type="http://schemas.openxmlformats.org/officeDocument/2006/relationships/image" Target="../media/image8.pict"/></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0.pict"/><Relationship Id="rId4" Type="http://schemas.openxmlformats.org/officeDocument/2006/relationships/image" Target="../media/image61.pict"/><Relationship Id="rId5" Type="http://schemas.openxmlformats.org/officeDocument/2006/relationships/image" Target="../media/image53.pict"/><Relationship Id="rId6" Type="http://schemas.openxmlformats.org/officeDocument/2006/relationships/image" Target="../media/image62.pict"/><Relationship Id="rId7" Type="http://schemas.openxmlformats.org/officeDocument/2006/relationships/image" Target="../media/image63.pict"/><Relationship Id="rId8" Type="http://schemas.openxmlformats.org/officeDocument/2006/relationships/image" Target="../media/image64.pict"/><Relationship Id="rId1" Type="http://schemas.openxmlformats.org/officeDocument/2006/relationships/image" Target="../media/image58.pict"/><Relationship Id="rId2" Type="http://schemas.openxmlformats.org/officeDocument/2006/relationships/image" Target="../media/image59.pict"/></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0.pict"/><Relationship Id="rId4" Type="http://schemas.openxmlformats.org/officeDocument/2006/relationships/image" Target="../media/image61.pict"/><Relationship Id="rId5" Type="http://schemas.openxmlformats.org/officeDocument/2006/relationships/image" Target="../media/image53.pict"/><Relationship Id="rId6" Type="http://schemas.openxmlformats.org/officeDocument/2006/relationships/image" Target="../media/image62.pict"/><Relationship Id="rId7" Type="http://schemas.openxmlformats.org/officeDocument/2006/relationships/image" Target="../media/image63.pict"/><Relationship Id="rId8" Type="http://schemas.openxmlformats.org/officeDocument/2006/relationships/image" Target="../media/image64.pict"/><Relationship Id="rId9" Type="http://schemas.openxmlformats.org/officeDocument/2006/relationships/image" Target="../media/image65.pict"/><Relationship Id="rId10" Type="http://schemas.openxmlformats.org/officeDocument/2006/relationships/image" Target="../media/image66.pict"/><Relationship Id="rId1" Type="http://schemas.openxmlformats.org/officeDocument/2006/relationships/image" Target="../media/image58.pict"/><Relationship Id="rId2" Type="http://schemas.openxmlformats.org/officeDocument/2006/relationships/image" Target="../media/image59.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pict"/><Relationship Id="rId2" Type="http://schemas.openxmlformats.org/officeDocument/2006/relationships/image" Target="../media/image68.pict"/><Relationship Id="rId3" Type="http://schemas.openxmlformats.org/officeDocument/2006/relationships/image" Target="../media/image53.pict"/></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pict"/></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3.pict"/></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pict"/><Relationship Id="rId4" Type="http://schemas.openxmlformats.org/officeDocument/2006/relationships/image" Target="../media/image14.pict"/><Relationship Id="rId1" Type="http://schemas.openxmlformats.org/officeDocument/2006/relationships/image" Target="../media/image11.pict"/><Relationship Id="rId2" Type="http://schemas.openxmlformats.org/officeDocument/2006/relationships/image" Target="../media/image12.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ict"/><Relationship Id="rId2" Type="http://schemas.openxmlformats.org/officeDocument/2006/relationships/image" Target="../media/image15.pict"/><Relationship Id="rId3" Type="http://schemas.openxmlformats.org/officeDocument/2006/relationships/image" Target="../media/image16.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ict"/><Relationship Id="rId2" Type="http://schemas.openxmlformats.org/officeDocument/2006/relationships/image" Target="../media/image17.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pict"/><Relationship Id="rId4" Type="http://schemas.openxmlformats.org/officeDocument/2006/relationships/image" Target="../media/image5.pict"/><Relationship Id="rId1" Type="http://schemas.openxmlformats.org/officeDocument/2006/relationships/image" Target="../media/image3.pict"/><Relationship Id="rId2" Type="http://schemas.openxmlformats.org/officeDocument/2006/relationships/image" Target="../media/image2.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2.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ict"/><Relationship Id="rId2" Type="http://schemas.openxmlformats.org/officeDocument/2006/relationships/image" Target="../media/image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637A1-A392-48A9-8D28-8F74FC2F670A}" type="datetimeFigureOut">
              <a:rPr lang="en-US" smtClean="0"/>
              <a:pPr/>
              <a:t>1/18/11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EE7D3-89AE-4386-AE18-48E61BEA6C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6B39-9223-47E3-820E-26C6ACC2B431}" type="slidenum">
              <a:rPr lang="en-US"/>
              <a:pPr/>
              <a:t>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001FD-B5B1-4F27-B1B3-0DE99749FA3A}" type="slidenum">
              <a:rPr lang="en-US"/>
              <a:pPr/>
              <a:t>35</a:t>
            </a:fld>
            <a:endParaRPr lang="en-US"/>
          </a:p>
        </p:txBody>
      </p:sp>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49605-4785-490B-88FC-ED152E176676}" type="slidenum">
              <a:rPr lang="en-US"/>
              <a:pPr/>
              <a:t>36</a:t>
            </a:fld>
            <a:endParaRPr lang="en-US"/>
          </a:p>
        </p:txBody>
      </p:sp>
      <p:sp>
        <p:nvSpPr>
          <p:cNvPr id="91138"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9"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Possibly change this to generic em wave</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E064D-B8CC-4D34-BD4A-8742A9F790F6}" type="slidenum">
              <a:rPr lang="en-US"/>
              <a:pPr/>
              <a:t>37</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4A530-882A-4443-82CC-5393FA076130}" type="slidenum">
              <a:rPr lang="en-US"/>
              <a:pPr/>
              <a:t>38</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7BBA1-E643-4F21-BC99-45CAC5BD043D}" type="slidenum">
              <a:rPr lang="en-US"/>
              <a:pPr/>
              <a:t>39</a:t>
            </a:fld>
            <a:endParaRPr lang="en-US"/>
          </a:p>
        </p:txBody>
      </p:sp>
      <p:sp>
        <p:nvSpPr>
          <p:cNvPr id="87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59357-57DA-4092-9B2E-A093112F847B}" type="slidenum">
              <a:rPr lang="en-US"/>
              <a:pPr/>
              <a:t>40</a:t>
            </a:fld>
            <a:endParaRPr lang="en-US"/>
          </a:p>
        </p:txBody>
      </p:sp>
      <p:sp>
        <p:nvSpPr>
          <p:cNvPr id="93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F5A5B-EC88-499C-A50C-4BEF72848E45}" type="slidenum">
              <a:rPr lang="en-US"/>
              <a:pPr/>
              <a:t>41</a:t>
            </a:fld>
            <a:endParaRPr lang="en-US"/>
          </a:p>
        </p:txBody>
      </p:sp>
      <p:sp>
        <p:nvSpPr>
          <p:cNvPr id="95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7D6A2-A265-4EDA-BFD2-3A8F2E779C4C}" type="slidenum">
              <a:rPr lang="en-US"/>
              <a:pPr/>
              <a:t>42</a:t>
            </a:fld>
            <a:endParaRPr lang="en-US"/>
          </a:p>
        </p:txBody>
      </p:sp>
      <p:sp>
        <p:nvSpPr>
          <p:cNvPr id="97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5A970-E09A-4C7F-99B9-2C00E65FCED9}" type="slidenum">
              <a:rPr lang="en-US"/>
              <a:pPr/>
              <a:t>43</a:t>
            </a:fld>
            <a:endParaRPr lang="en-US"/>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C62A7-63CF-4E7A-BC1B-B2BB5296A60B}" type="slidenum">
              <a:rPr lang="en-US"/>
              <a:pPr/>
              <a:t>44</a:t>
            </a:fld>
            <a:endParaRPr lang="en-US"/>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71009-CC3E-4906-9CA7-D98B9E368CC9}" type="slidenum">
              <a:rPr lang="en-US"/>
              <a:pPr/>
              <a:t>2</a:t>
            </a:fld>
            <a:endParaRPr lang="en-US"/>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395DA-C592-4A42-A661-C97050B6FCAD}" type="slidenum">
              <a:rPr lang="en-US"/>
              <a:pPr/>
              <a:t>45</a:t>
            </a:fld>
            <a:endParaRPr lang="en-US"/>
          </a:p>
        </p:txBody>
      </p:sp>
      <p:sp>
        <p:nvSpPr>
          <p:cNvPr id="6144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9BD142B-FFFD-B245-91AD-70E4469EB5CD}" type="slidenum">
              <a:rPr lang="en-US"/>
              <a:pPr/>
              <a:t>46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CA70FED-30E6-D346-A6C3-9285DA39CAB2}" type="slidenum">
              <a:rPr lang="en-US"/>
              <a:pPr/>
              <a:t>47</a:t>
            </a:fld>
            <a:endParaRPr lang="en-US"/>
          </a:p>
        </p:txBody>
      </p:sp>
      <p:sp>
        <p:nvSpPr>
          <p:cNvPr id="8806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3F806E-3C66-482D-97FF-4838EDDE4241}"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FA6C0-74B7-46C4-B57C-6488438DFA95}" type="slidenum">
              <a:rPr lang="en-US"/>
              <a:pPr/>
              <a:t>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93D71-404D-46B6-A7FD-A9EA3A608077}" type="slidenum">
              <a:rPr lang="en-US"/>
              <a:pPr/>
              <a:t>20</a:t>
            </a:fld>
            <a:endParaRPr lang="en-US"/>
          </a:p>
        </p:txBody>
      </p:sp>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Show quantum tunneling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93D71-404D-46B6-A7FD-A9EA3A608077}" type="slidenum">
              <a:rPr lang="en-US"/>
              <a:pPr/>
              <a:t>21</a:t>
            </a:fld>
            <a:endParaRPr lang="en-US"/>
          </a:p>
        </p:txBody>
      </p:sp>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Show quantum tunneling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19EB7-D17D-4638-A8E9-964CA29103FC}" type="slidenum">
              <a:rPr lang="en-US"/>
              <a:pPr/>
              <a:t>22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3C265-CB6A-4A60-807C-3F335BE6074C}" type="slidenum">
              <a:rPr lang="en-US"/>
              <a:pPr/>
              <a:t>32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3C265-CB6A-4A60-807C-3F335BE6074C}" type="slidenum">
              <a:rPr lang="en-US"/>
              <a:pPr/>
              <a:t>33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97F27-535C-4938-9BFC-D7316A6A0DBB}" type="slidenum">
              <a:rPr lang="en-US"/>
              <a:pPr/>
              <a:t>34</a:t>
            </a:fld>
            <a:endParaRPr lang="en-US"/>
          </a:p>
        </p:txBody>
      </p:sp>
      <p:sp>
        <p:nvSpPr>
          <p:cNvPr id="89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7A957-74AD-4E01-BBEB-3DFAB8F35158}"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7A957-74AD-4E01-BBEB-3DFAB8F35158}"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7A957-74AD-4E01-BBEB-3DFAB8F35158}"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7A957-74AD-4E01-BBEB-3DFAB8F35158}"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7A957-74AD-4E01-BBEB-3DFAB8F35158}"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7A957-74AD-4E01-BBEB-3DFAB8F35158}" type="datetimeFigureOut">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7A957-74AD-4E01-BBEB-3DFAB8F35158}" type="datetimeFigureOut">
              <a:rPr lang="en-US" smtClean="0"/>
              <a:pPr/>
              <a:t>1/18/11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7A957-74AD-4E01-BBEB-3DFAB8F35158}" type="datetimeFigureOut">
              <a:rPr lang="en-US" smtClean="0"/>
              <a:pPr/>
              <a:t>1/18/11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7A957-74AD-4E01-BBEB-3DFAB8F35158}" type="datetimeFigureOut">
              <a:rPr lang="en-US" smtClean="0"/>
              <a:pPr/>
              <a:t>1/18/11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7A957-74AD-4E01-BBEB-3DFAB8F35158}" type="datetimeFigureOut">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7A957-74AD-4E01-BBEB-3DFAB8F35158}" type="datetimeFigureOut">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842C5-374A-4376-874C-D77C4273F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7A957-74AD-4E01-BBEB-3DFAB8F35158}" type="datetimeFigureOut">
              <a:rPr lang="en-US" smtClean="0"/>
              <a:pPr/>
              <a:t>1/18/11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842C5-374A-4376-874C-D77C4273F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0.gif"/><Relationship Id="rId5" Type="http://schemas.openxmlformats.org/officeDocument/2006/relationships/oleObject" Target="../embeddings/oleObject21.bin"/><Relationship Id="rId6" Type="http://schemas.openxmlformats.org/officeDocument/2006/relationships/oleObject" Target="../embeddings/oleObject22.bin"/><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oleObject" Target="../embeddings/oleObject23.bin"/><Relationship Id="rId6" Type="http://schemas.openxmlformats.org/officeDocument/2006/relationships/oleObject" Target="../embeddings/oleObject24.bin"/><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oleObject" Target="../embeddings/oleObject26.bin"/><Relationship Id="rId5" Type="http://schemas.openxmlformats.org/officeDocument/2006/relationships/oleObject" Target="../embeddings/oleObject27.bin"/><Relationship Id="rId6" Type="http://schemas.openxmlformats.org/officeDocument/2006/relationships/oleObject" Target="../embeddings/oleObject28.bin"/><Relationship Id="rId7" Type="http://schemas.openxmlformats.org/officeDocument/2006/relationships/oleObject" Target="../embeddings/oleObject29.bin"/><Relationship Id="rId8" Type="http://schemas.openxmlformats.org/officeDocument/2006/relationships/oleObject" Target="../embeddings/oleObject30.bin"/><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oleObject" Target="../embeddings/oleObject32.bin"/><Relationship Id="rId5" Type="http://schemas.openxmlformats.org/officeDocument/2006/relationships/oleObject" Target="../embeddings/oleObject33.bin"/><Relationship Id="rId6" Type="http://schemas.openxmlformats.org/officeDocument/2006/relationships/oleObject" Target="../embeddings/oleObject34.bin"/><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oleObject" Target="../embeddings/oleObject36.bin"/><Relationship Id="rId5" Type="http://schemas.openxmlformats.org/officeDocument/2006/relationships/oleObject" Target="../embeddings/oleObject37.bin"/><Relationship Id="rId6" Type="http://schemas.openxmlformats.org/officeDocument/2006/relationships/oleObject" Target="../embeddings/oleObject38.bin"/><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oleObject" Target="../embeddings/oleObject40.bin"/><Relationship Id="rId5" Type="http://schemas.openxmlformats.org/officeDocument/2006/relationships/oleObject" Target="../embeddings/oleObject41.bin"/><Relationship Id="rId6" Type="http://schemas.openxmlformats.org/officeDocument/2006/relationships/oleObject" Target="../embeddings/oleObject42.bin"/><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oleObject" Target="../embeddings/oleObject44.bin"/><Relationship Id="rId5" Type="http://schemas.openxmlformats.org/officeDocument/2006/relationships/oleObject" Target="../embeddings/oleObject45.bin"/><Relationship Id="rId6" Type="http://schemas.openxmlformats.org/officeDocument/2006/relationships/oleObject" Target="../embeddings/oleObject46.bin"/><Relationship Id="rId7" Type="http://schemas.openxmlformats.org/officeDocument/2006/relationships/oleObject" Target="../embeddings/oleObject47.bin"/><Relationship Id="rId8" Type="http://schemas.openxmlformats.org/officeDocument/2006/relationships/oleObject" Target="../embeddings/oleObject48.bin"/><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oleObject" Target="../embeddings/oleObject50.bin"/><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file://localhost/Users/zombie/Desktop/School/CSMines/CSMSP11/CSMSP11_Lectures/CSMSP11_Lecture02_EMWaves1/ph14e/ph14e/stwaverefl.htm" TargetMode="External"/><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oleObject" Target="../embeddings/oleObject52.bin"/><Relationship Id="rId5" Type="http://schemas.openxmlformats.org/officeDocument/2006/relationships/oleObject" Target="../embeddings/oleObject53.bin"/><Relationship Id="rId6" Type="http://schemas.openxmlformats.org/officeDocument/2006/relationships/oleObject" Target="../embeddings/oleObject54.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oleObject" Target="../embeddings/oleObject56.bin"/><Relationship Id="rId5" Type="http://schemas.openxmlformats.org/officeDocument/2006/relationships/oleObject" Target="../embeddings/oleObject57.bin"/><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oleObject" Target="../embeddings/oleObject59.bin"/><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oleObject" Target="../embeddings/oleObject61.bin"/><Relationship Id="rId5" Type="http://schemas.openxmlformats.org/officeDocument/2006/relationships/oleObject" Target="../embeddings/oleObject62.bin"/><Relationship Id="rId6" Type="http://schemas.openxmlformats.org/officeDocument/2006/relationships/oleObject" Target="../embeddings/oleObject63.bin"/><Relationship Id="rId7" Type="http://schemas.openxmlformats.org/officeDocument/2006/relationships/oleObject" Target="../embeddings/oleObject64.bin"/><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73.bin"/><Relationship Id="rId12" Type="http://schemas.openxmlformats.org/officeDocument/2006/relationships/oleObject" Target="../embeddings/oleObject74.bin"/><Relationship Id="rId13" Type="http://schemas.openxmlformats.org/officeDocument/2006/relationships/oleObject" Target="../embeddings/oleObject75.bin"/><Relationship Id="rId14" Type="http://schemas.openxmlformats.org/officeDocument/2006/relationships/oleObject" Target="../embeddings/oleObject76.bin"/><Relationship Id="rId15" Type="http://schemas.openxmlformats.org/officeDocument/2006/relationships/oleObject" Target="../embeddings/oleObject77.bin"/><Relationship Id="rId1" Type="http://schemas.openxmlformats.org/officeDocument/2006/relationships/vmlDrawing" Target="../drawings/vmlDrawing20.vml"/><Relationship Id="rId2" Type="http://schemas.openxmlformats.org/officeDocument/2006/relationships/slideLayout" Target="../slideLayouts/slideLayout7.xml"/><Relationship Id="rId3" Type="http://schemas.openxmlformats.org/officeDocument/2006/relationships/oleObject" Target="../embeddings/oleObject65.bin"/><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oleObject" Target="../embeddings/oleObject69.bin"/><Relationship Id="rId8" Type="http://schemas.openxmlformats.org/officeDocument/2006/relationships/oleObject" Target="../embeddings/oleObject70.bin"/><Relationship Id="rId9" Type="http://schemas.openxmlformats.org/officeDocument/2006/relationships/oleObject" Target="../embeddings/oleObject71.bin"/><Relationship Id="rId10" Type="http://schemas.openxmlformats.org/officeDocument/2006/relationships/oleObject" Target="../embeddings/oleObject7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oleObject" Target="../embeddings/oleObject86.bin"/><Relationship Id="rId12" Type="http://schemas.openxmlformats.org/officeDocument/2006/relationships/oleObject" Target="../embeddings/oleObject87.bin"/><Relationship Id="rId1" Type="http://schemas.openxmlformats.org/officeDocument/2006/relationships/vmlDrawing" Target="../drawings/vmlDrawing21.vml"/><Relationship Id="rId2" Type="http://schemas.openxmlformats.org/officeDocument/2006/relationships/slideLayout" Target="../slideLayouts/slideLayout7.xml"/><Relationship Id="rId3" Type="http://schemas.openxmlformats.org/officeDocument/2006/relationships/oleObject" Target="../embeddings/oleObject78.bin"/><Relationship Id="rId4" Type="http://schemas.openxmlformats.org/officeDocument/2006/relationships/oleObject" Target="../embeddings/oleObject79.bin"/><Relationship Id="rId5" Type="http://schemas.openxmlformats.org/officeDocument/2006/relationships/oleObject" Target="../embeddings/oleObject80.bin"/><Relationship Id="rId6" Type="http://schemas.openxmlformats.org/officeDocument/2006/relationships/oleObject" Target="../embeddings/oleObject81.bin"/><Relationship Id="rId7" Type="http://schemas.openxmlformats.org/officeDocument/2006/relationships/oleObject" Target="../embeddings/oleObject82.bin"/><Relationship Id="rId8" Type="http://schemas.openxmlformats.org/officeDocument/2006/relationships/oleObject" Target="../embeddings/oleObject83.bin"/><Relationship Id="rId9" Type="http://schemas.openxmlformats.org/officeDocument/2006/relationships/oleObject" Target="../embeddings/oleObject84.bin"/><Relationship Id="rId10" Type="http://schemas.openxmlformats.org/officeDocument/2006/relationships/oleObject" Target="../embeddings/oleObject85.bin"/></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oleObject" Target="../embeddings/oleObject88.bin"/><Relationship Id="rId5" Type="http://schemas.openxmlformats.org/officeDocument/2006/relationships/oleObject" Target="../embeddings/oleObject89.bin"/><Relationship Id="rId6" Type="http://schemas.openxmlformats.org/officeDocument/2006/relationships/oleObject" Target="../embeddings/oleObject90.bin"/><Relationship Id="rId7" Type="http://schemas.openxmlformats.org/officeDocument/2006/relationships/oleObject" Target="../embeddings/oleObject91.bin"/><Relationship Id="rId8" Type="http://schemas.openxmlformats.org/officeDocument/2006/relationships/oleObject" Target="../embeddings/oleObject92.bin"/><Relationship Id="rId9" Type="http://schemas.openxmlformats.org/officeDocument/2006/relationships/oleObject" Target="../embeddings/oleObject93.bin"/><Relationship Id="rId10" Type="http://schemas.openxmlformats.org/officeDocument/2006/relationships/oleObject" Target="../embeddings/oleObject94.bin"/><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2.png"/><Relationship Id="rId5" Type="http://schemas.openxmlformats.org/officeDocument/2006/relationships/hyperlink" Target="file://localhost/Users/zombie/Desktop/School/CSMines/CSMSP11/CSMSP11_Lectures/CSMSP11_Lecture02_EMWaves1/radio-waves_en.jnlp" TargetMode="External"/><Relationship Id="rId6" Type="http://schemas.openxmlformats.org/officeDocument/2006/relationships/oleObject" Target="../embeddings/oleObject95.bin"/><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hyperlink" Target="file://localhost/Users/zombie/Desktop/School/CSMines/CSMSP11/CSMSP11_Lectures/CSMSP11_Lecture03_EMWaves2/wave-interference_en.jar" TargetMode="External"/><Relationship Id="rId8" Type="http://schemas.openxmlformats.org/officeDocument/2006/relationships/oleObject" Target="../embeddings/oleObject96.bin"/><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hyperlink" Target="file://localhost/Users/zombie/Desktop/School/CSMines/CSMSP11/CSMSP11_Lectures/CSMSP11_Lecture03_EMWaves2/wave-interference_en.jar" TargetMode="External"/><Relationship Id="rId5" Type="http://schemas.openxmlformats.org/officeDocument/2006/relationships/oleObject" Target="../embeddings/oleObject97.bin"/><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4.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oleObject9.bin"/><Relationship Id="rId5" Type="http://schemas.openxmlformats.org/officeDocument/2006/relationships/oleObject" Target="../embeddings/oleObject10.bin"/><Relationship Id="rId6" Type="http://schemas.openxmlformats.org/officeDocument/2006/relationships/oleObject" Target="../embeddings/oleObject11.bin"/><Relationship Id="rId7"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0.png"/><Relationship Id="rId5" Type="http://schemas.openxmlformats.org/officeDocument/2006/relationships/oleObject" Target="../embeddings/oleObject13.bin"/><Relationship Id="rId6" Type="http://schemas.openxmlformats.org/officeDocument/2006/relationships/oleObject" Target="../embeddings/oleObject14.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15.bin"/><Relationship Id="rId5" Type="http://schemas.openxmlformats.org/officeDocument/2006/relationships/oleObject" Target="../embeddings/oleObject16.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20.gif"/><Relationship Id="rId7" Type="http://schemas.openxmlformats.org/officeDocument/2006/relationships/oleObject" Target="../embeddings/oleObject17.bin"/><Relationship Id="rId8" Type="http://schemas.openxmlformats.org/officeDocument/2006/relationships/oleObject" Target="../embeddings/oleObject18.bin"/><Relationship Id="rId9" Type="http://schemas.openxmlformats.org/officeDocument/2006/relationships/oleObject" Target="../embeddings/oleObject19.bin"/><Relationship Id="rId10" Type="http://schemas.openxmlformats.org/officeDocument/2006/relationships/oleObject" Target="../embeddings/oleObject20.bin"/><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1F6D020-A6C6-4935-9540-7BB7F9A49A30}" type="slidenum">
              <a:rPr lang="en-US"/>
              <a:pPr/>
              <a:t>1</a:t>
            </a:fld>
            <a:endParaRPr lang="en-US"/>
          </a:p>
        </p:txBody>
      </p:sp>
      <p:sp>
        <p:nvSpPr>
          <p:cNvPr id="3074" name="Text Box 2"/>
          <p:cNvSpPr txBox="1">
            <a:spLocks noChangeArrowheads="1"/>
          </p:cNvSpPr>
          <p:nvPr/>
        </p:nvSpPr>
        <p:spPr bwMode="auto">
          <a:xfrm>
            <a:off x="381000" y="1495425"/>
            <a:ext cx="184150" cy="519113"/>
          </a:xfrm>
          <a:prstGeom prst="rect">
            <a:avLst/>
          </a:prstGeom>
          <a:noFill/>
          <a:ln w="9525">
            <a:noFill/>
            <a:miter lim="800000"/>
            <a:headEnd/>
            <a:tailEnd/>
          </a:ln>
          <a:effectLst/>
        </p:spPr>
        <p:txBody>
          <a:bodyPr wrap="none">
            <a:spAutoFit/>
          </a:bodyPr>
          <a:lstStyle/>
          <a:p>
            <a:endParaRPr lang="en-US" sz="2800">
              <a:latin typeface="Times New Roman" pitchFamily="18" charset="0"/>
            </a:endParaRPr>
          </a:p>
        </p:txBody>
      </p:sp>
      <p:sp>
        <p:nvSpPr>
          <p:cNvPr id="3075"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3079" name="Rectangle 7"/>
          <p:cNvSpPr>
            <a:spLocks noChangeArrowheads="1"/>
          </p:cNvSpPr>
          <p:nvPr/>
        </p:nvSpPr>
        <p:spPr bwMode="auto">
          <a:xfrm>
            <a:off x="304800" y="5305425"/>
            <a:ext cx="4114800" cy="1200329"/>
          </a:xfrm>
          <a:prstGeom prst="rect">
            <a:avLst/>
          </a:prstGeom>
          <a:noFill/>
          <a:ln w="9525">
            <a:noFill/>
            <a:miter lim="800000"/>
            <a:headEnd/>
            <a:tailEnd/>
          </a:ln>
          <a:effectLst/>
        </p:spPr>
        <p:txBody>
          <a:bodyPr wrap="square">
            <a:spAutoFit/>
          </a:bodyPr>
          <a:lstStyle/>
          <a:p>
            <a:r>
              <a:rPr lang="en-US" b="1" dirty="0" smtClean="0"/>
              <a:t>1/18 Day </a:t>
            </a:r>
            <a:r>
              <a:rPr lang="en-US" b="1" dirty="0"/>
              <a:t>2</a:t>
            </a:r>
            <a:r>
              <a:rPr lang="en-US" b="1" dirty="0" smtClean="0"/>
              <a:t>: </a:t>
            </a:r>
            <a:endParaRPr lang="en-US" b="1" dirty="0"/>
          </a:p>
          <a:p>
            <a:r>
              <a:rPr lang="en-US" dirty="0" smtClean="0"/>
              <a:t>Questions?</a:t>
            </a:r>
            <a:endParaRPr lang="en-US" dirty="0"/>
          </a:p>
          <a:p>
            <a:r>
              <a:rPr lang="en-US" dirty="0" smtClean="0"/>
              <a:t>Review E&amp;M</a:t>
            </a:r>
            <a:endParaRPr lang="en-US" dirty="0"/>
          </a:p>
          <a:p>
            <a:r>
              <a:rPr lang="en-US" dirty="0" smtClean="0"/>
              <a:t>Waves and Wave Equations</a:t>
            </a:r>
            <a:endParaRPr lang="en-US" dirty="0"/>
          </a:p>
        </p:txBody>
      </p:sp>
      <p:sp>
        <p:nvSpPr>
          <p:cNvPr id="3082" name="Rectangle 10"/>
          <p:cNvSpPr>
            <a:spLocks noChangeArrowheads="1"/>
          </p:cNvSpPr>
          <p:nvPr/>
        </p:nvSpPr>
        <p:spPr bwMode="auto">
          <a:xfrm>
            <a:off x="3429000" y="685800"/>
            <a:ext cx="5715000" cy="3847207"/>
          </a:xfrm>
          <a:prstGeom prst="rect">
            <a:avLst/>
          </a:prstGeom>
          <a:noFill/>
          <a:ln w="9525">
            <a:noFill/>
            <a:miter lim="800000"/>
            <a:headEnd/>
            <a:tailEnd/>
          </a:ln>
          <a:effectLst/>
        </p:spPr>
        <p:txBody>
          <a:bodyPr wrap="square">
            <a:spAutoFit/>
          </a:bodyPr>
          <a:lstStyle/>
          <a:p>
            <a:r>
              <a:rPr lang="en-US" sz="2400" dirty="0" smtClean="0"/>
              <a:t>“</a:t>
            </a:r>
            <a:r>
              <a:rPr lang="en-US" sz="2400" dirty="0"/>
              <a:t>From the long view of the history of </a:t>
            </a:r>
            <a:r>
              <a:rPr lang="en-US" sz="2400" dirty="0" smtClean="0"/>
              <a:t>mankind – seen </a:t>
            </a:r>
            <a:r>
              <a:rPr lang="en-US" sz="2400" dirty="0"/>
              <a:t>from, say, ten thousand years from now </a:t>
            </a:r>
            <a:r>
              <a:rPr lang="en-US" sz="2400" dirty="0" smtClean="0"/>
              <a:t>– there </a:t>
            </a:r>
            <a:r>
              <a:rPr lang="en-US" sz="2400" dirty="0"/>
              <a:t>can be little doubt that the most significant event of the </a:t>
            </a:r>
            <a:r>
              <a:rPr lang="en-US" sz="2400" dirty="0" smtClean="0"/>
              <a:t>19</a:t>
            </a:r>
            <a:r>
              <a:rPr lang="en-US" sz="2400" baseline="30000" dirty="0" smtClean="0"/>
              <a:t>th</a:t>
            </a:r>
            <a:r>
              <a:rPr lang="en-US" sz="2400" dirty="0" smtClean="0"/>
              <a:t> century </a:t>
            </a:r>
            <a:r>
              <a:rPr lang="en-US" sz="2400" dirty="0"/>
              <a:t>will be judged as Maxwell’s discovery of the laws of electrodynamics. The American Civil War will pale into provincial insignificance in comparison with this important scientific event of the same decade</a:t>
            </a:r>
            <a:r>
              <a:rPr lang="en-US" sz="2400" dirty="0" smtClean="0"/>
              <a:t>.” – </a:t>
            </a:r>
            <a:r>
              <a:rPr lang="en-US" sz="2800" dirty="0" smtClean="0"/>
              <a:t>Richard Feynman</a:t>
            </a:r>
            <a:endParaRPr lang="en-US" sz="2800" dirty="0"/>
          </a:p>
        </p:txBody>
      </p:sp>
      <p:pic>
        <p:nvPicPr>
          <p:cNvPr id="9" name="Picture 2"/>
          <p:cNvPicPr>
            <a:picLocks noChangeAspect="1" noChangeArrowheads="1"/>
          </p:cNvPicPr>
          <p:nvPr/>
        </p:nvPicPr>
        <p:blipFill>
          <a:blip r:embed="rId3" cstate="print"/>
          <a:srcRect/>
          <a:stretch>
            <a:fillRect/>
          </a:stretch>
        </p:blipFill>
        <p:spPr bwMode="auto">
          <a:xfrm>
            <a:off x="152400" y="847725"/>
            <a:ext cx="3214688" cy="3571875"/>
          </a:xfrm>
          <a:prstGeom prst="rect">
            <a:avLst/>
          </a:prstGeom>
          <a:noFill/>
          <a:ln w="9525">
            <a:noFill/>
            <a:miter lim="800000"/>
            <a:headEnd/>
            <a:tailEnd/>
          </a:ln>
        </p:spPr>
      </p:pic>
      <p:sp>
        <p:nvSpPr>
          <p:cNvPr id="10" name="Rectangle 7"/>
          <p:cNvSpPr>
            <a:spLocks noChangeArrowheads="1"/>
          </p:cNvSpPr>
          <p:nvPr/>
        </p:nvSpPr>
        <p:spPr bwMode="auto">
          <a:xfrm>
            <a:off x="4648200" y="5334000"/>
            <a:ext cx="4114800" cy="1200329"/>
          </a:xfrm>
          <a:prstGeom prst="rect">
            <a:avLst/>
          </a:prstGeom>
          <a:noFill/>
          <a:ln w="9525">
            <a:noFill/>
            <a:miter lim="800000"/>
            <a:headEnd/>
            <a:tailEnd/>
          </a:ln>
          <a:effectLst/>
        </p:spPr>
        <p:txBody>
          <a:bodyPr wrap="square">
            <a:spAutoFit/>
          </a:bodyPr>
          <a:lstStyle/>
          <a:p>
            <a:pPr algn="r"/>
            <a:r>
              <a:rPr lang="en-US" b="1" dirty="0" smtClean="0"/>
              <a:t>Next Time: </a:t>
            </a:r>
          </a:p>
          <a:p>
            <a:pPr algn="r"/>
            <a:r>
              <a:rPr lang="en-US" dirty="0" smtClean="0"/>
              <a:t>Interference</a:t>
            </a:r>
          </a:p>
          <a:p>
            <a:pPr algn="r"/>
            <a:r>
              <a:rPr lang="en-US" dirty="0" smtClean="0"/>
              <a:t>Polarization</a:t>
            </a:r>
          </a:p>
          <a:p>
            <a:pPr algn="r"/>
            <a:r>
              <a:rPr lang="en-US" dirty="0" smtClean="0"/>
              <a:t>Double-Slit Experiment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04800" y="304800"/>
            <a:ext cx="8461972" cy="4031873"/>
          </a:xfrm>
          <a:prstGeom prst="rect">
            <a:avLst/>
          </a:prstGeom>
          <a:noFill/>
        </p:spPr>
        <p:txBody>
          <a:bodyPr wrap="none" rtlCol="0">
            <a:spAutoFit/>
          </a:bodyPr>
          <a:lstStyle/>
          <a:p>
            <a:r>
              <a:rPr lang="en-US" sz="3200" dirty="0" smtClean="0"/>
              <a:t>Consider the following configuration of field lines.</a:t>
            </a:r>
          </a:p>
          <a:p>
            <a:r>
              <a:rPr lang="en-US" sz="3200" dirty="0" smtClean="0"/>
              <a:t>This could be…</a:t>
            </a:r>
          </a:p>
          <a:p>
            <a:endParaRPr lang="en-US" sz="3200" dirty="0" smtClean="0"/>
          </a:p>
          <a:p>
            <a:pPr marL="342900" indent="-342900">
              <a:buAutoNum type="alphaUcParenR"/>
            </a:pPr>
            <a:r>
              <a:rPr lang="en-US" sz="3200" dirty="0" smtClean="0"/>
              <a:t> …an </a:t>
            </a:r>
            <a:r>
              <a:rPr lang="en-US" sz="3200" dirty="0" err="1" smtClean="0"/>
              <a:t>E</a:t>
            </a:r>
            <a:r>
              <a:rPr lang="en-US" sz="3200" dirty="0" smtClean="0"/>
              <a:t>-field</a:t>
            </a:r>
          </a:p>
          <a:p>
            <a:pPr marL="342900" indent="-342900">
              <a:buAutoNum type="alphaUcParenR"/>
            </a:pPr>
            <a:r>
              <a:rPr lang="en-US" sz="3200" dirty="0" smtClean="0"/>
              <a:t> …a </a:t>
            </a:r>
            <a:r>
              <a:rPr lang="en-US" sz="3200" dirty="0" err="1" smtClean="0"/>
              <a:t>B</a:t>
            </a:r>
            <a:r>
              <a:rPr lang="en-US" sz="3200" dirty="0" smtClean="0"/>
              <a:t>-field</a:t>
            </a:r>
          </a:p>
          <a:p>
            <a:pPr marL="342900" indent="-342900">
              <a:buAutoNum type="alphaUcParenR"/>
            </a:pPr>
            <a:r>
              <a:rPr lang="en-US" sz="3200" dirty="0" smtClean="0"/>
              <a:t> Either </a:t>
            </a:r>
            <a:r>
              <a:rPr lang="en-US" sz="3200" dirty="0" err="1" smtClean="0"/>
              <a:t>E</a:t>
            </a:r>
            <a:r>
              <a:rPr lang="en-US" sz="3200" dirty="0" smtClean="0"/>
              <a:t> or </a:t>
            </a:r>
            <a:r>
              <a:rPr lang="en-US" sz="3200" dirty="0" err="1" smtClean="0"/>
              <a:t>B</a:t>
            </a:r>
            <a:endParaRPr lang="en-US" sz="3200" dirty="0" smtClean="0"/>
          </a:p>
          <a:p>
            <a:pPr marL="342900" indent="-342900">
              <a:buAutoNum type="alphaUcParenR"/>
            </a:pPr>
            <a:r>
              <a:rPr lang="en-US" sz="3200" dirty="0" smtClean="0"/>
              <a:t> Neither</a:t>
            </a:r>
          </a:p>
          <a:p>
            <a:pPr marL="342900" indent="-342900">
              <a:buAutoNum type="alphaUcParenR"/>
            </a:pPr>
            <a:r>
              <a:rPr lang="en-US" sz="3200" dirty="0" smtClean="0"/>
              <a:t> No idea</a:t>
            </a:r>
            <a:endParaRPr lang="en-US" sz="3200" dirty="0"/>
          </a:p>
        </p:txBody>
      </p:sp>
      <p:sp>
        <p:nvSpPr>
          <p:cNvPr id="4" name="Rectangle 3"/>
          <p:cNvSpPr/>
          <p:nvPr/>
        </p:nvSpPr>
        <p:spPr>
          <a:xfrm>
            <a:off x="228600" y="1752600"/>
            <a:ext cx="3048000" cy="609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1-01-17 at 10.42.14 AM.png"/>
          <p:cNvPicPr>
            <a:picLocks noChangeAspect="1"/>
          </p:cNvPicPr>
          <p:nvPr/>
        </p:nvPicPr>
        <p:blipFill>
          <a:blip r:embed="rId2"/>
          <a:stretch>
            <a:fillRect/>
          </a:stretch>
        </p:blipFill>
        <p:spPr>
          <a:xfrm>
            <a:off x="5562600" y="1752600"/>
            <a:ext cx="18288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1-01-17 at 9.51.04 AM.png"/>
          <p:cNvPicPr>
            <a:picLocks noChangeAspect="1"/>
          </p:cNvPicPr>
          <p:nvPr/>
        </p:nvPicPr>
        <p:blipFill>
          <a:blip r:embed="rId3"/>
          <a:stretch>
            <a:fillRect/>
          </a:stretch>
        </p:blipFill>
        <p:spPr>
          <a:xfrm>
            <a:off x="685800" y="3371850"/>
            <a:ext cx="2447925" cy="1962150"/>
          </a:xfrm>
          <a:prstGeom prst="rect">
            <a:avLst/>
          </a:prstGeom>
        </p:spPr>
      </p:pic>
      <p:pic>
        <p:nvPicPr>
          <p:cNvPr id="6" name="Picture 5" descr="magnetism-magnetic_field.gif"/>
          <p:cNvPicPr>
            <a:picLocks noChangeAspect="1"/>
          </p:cNvPicPr>
          <p:nvPr/>
        </p:nvPicPr>
        <p:blipFill>
          <a:blip r:embed="rId4"/>
          <a:stretch>
            <a:fillRect/>
          </a:stretch>
        </p:blipFill>
        <p:spPr>
          <a:xfrm>
            <a:off x="5562600" y="3429000"/>
            <a:ext cx="2143125" cy="1771650"/>
          </a:xfrm>
          <a:prstGeom prst="rect">
            <a:avLst/>
          </a:prstGeom>
          <a:noFill/>
        </p:spPr>
      </p:pic>
      <p:graphicFrame>
        <p:nvGraphicFramePr>
          <p:cNvPr id="63494" name="Object 6"/>
          <p:cNvGraphicFramePr>
            <a:graphicFrameLocks noChangeAspect="1"/>
          </p:cNvGraphicFramePr>
          <p:nvPr/>
        </p:nvGraphicFramePr>
        <p:xfrm>
          <a:off x="5561013" y="1333500"/>
          <a:ext cx="2211387" cy="876300"/>
        </p:xfrm>
        <a:graphic>
          <a:graphicData uri="http://schemas.openxmlformats.org/presentationml/2006/ole">
            <p:oleObj spid="_x0000_s111618" name="Equation" r:id="rId5" imgW="736600" imgH="292100" progId="Equation.DSMT4">
              <p:embed/>
            </p:oleObj>
          </a:graphicData>
        </a:graphic>
      </p:graphicFrame>
      <p:graphicFrame>
        <p:nvGraphicFramePr>
          <p:cNvPr id="63495" name="Object 7"/>
          <p:cNvGraphicFramePr>
            <a:graphicFrameLocks noChangeAspect="1"/>
          </p:cNvGraphicFramePr>
          <p:nvPr/>
        </p:nvGraphicFramePr>
        <p:xfrm>
          <a:off x="533400" y="1219200"/>
          <a:ext cx="2816225" cy="1295400"/>
        </p:xfrm>
        <a:graphic>
          <a:graphicData uri="http://schemas.openxmlformats.org/presentationml/2006/ole">
            <p:oleObj spid="_x0000_s111619" name="Equation" r:id="rId6" imgW="939800" imgH="431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1-01-17 at 10.38.19 AM.png"/>
          <p:cNvPicPr>
            <a:picLocks noChangeAspect="1"/>
          </p:cNvPicPr>
          <p:nvPr/>
        </p:nvPicPr>
        <p:blipFill>
          <a:blip r:embed="rId2"/>
          <a:stretch>
            <a:fillRect/>
          </a:stretch>
        </p:blipFill>
        <p:spPr>
          <a:xfrm>
            <a:off x="5029200" y="1447800"/>
            <a:ext cx="3095625" cy="2047875"/>
          </a:xfrm>
          <a:prstGeom prst="rect">
            <a:avLst/>
          </a:prstGeom>
        </p:spPr>
      </p:pic>
      <p:sp>
        <p:nvSpPr>
          <p:cNvPr id="3" name="TextBox 2"/>
          <p:cNvSpPr txBox="1"/>
          <p:nvPr/>
        </p:nvSpPr>
        <p:spPr>
          <a:xfrm>
            <a:off x="304800" y="304800"/>
            <a:ext cx="8461972" cy="3539430"/>
          </a:xfrm>
          <a:prstGeom prst="rect">
            <a:avLst/>
          </a:prstGeom>
          <a:noFill/>
        </p:spPr>
        <p:txBody>
          <a:bodyPr wrap="none" rtlCol="0">
            <a:spAutoFit/>
          </a:bodyPr>
          <a:lstStyle/>
          <a:p>
            <a:r>
              <a:rPr lang="en-US" sz="3200" dirty="0" smtClean="0"/>
              <a:t>Consider the following configuration of field lines.</a:t>
            </a:r>
          </a:p>
          <a:p>
            <a:r>
              <a:rPr lang="en-US" sz="3200" dirty="0" smtClean="0"/>
              <a:t>This could be…</a:t>
            </a:r>
          </a:p>
          <a:p>
            <a:endParaRPr lang="en-US" sz="3200" dirty="0" smtClean="0"/>
          </a:p>
          <a:p>
            <a:pPr marL="342900" indent="-342900">
              <a:buAutoNum type="alphaUcParenR"/>
            </a:pPr>
            <a:r>
              <a:rPr lang="en-US" sz="3200" dirty="0" smtClean="0"/>
              <a:t> …an </a:t>
            </a:r>
            <a:r>
              <a:rPr lang="en-US" sz="3200" dirty="0" err="1" smtClean="0"/>
              <a:t>E</a:t>
            </a:r>
            <a:r>
              <a:rPr lang="en-US" sz="3200" dirty="0" smtClean="0"/>
              <a:t>-field</a:t>
            </a:r>
          </a:p>
          <a:p>
            <a:pPr marL="342900" indent="-342900">
              <a:buAutoNum type="alphaUcParenR"/>
            </a:pPr>
            <a:r>
              <a:rPr lang="en-US" sz="3200" dirty="0" smtClean="0"/>
              <a:t> …a </a:t>
            </a:r>
            <a:r>
              <a:rPr lang="en-US" sz="3200" dirty="0" err="1" smtClean="0"/>
              <a:t>B</a:t>
            </a:r>
            <a:r>
              <a:rPr lang="en-US" sz="3200" dirty="0" smtClean="0"/>
              <a:t>-field</a:t>
            </a:r>
          </a:p>
          <a:p>
            <a:pPr marL="342900" indent="-342900">
              <a:buAutoNum type="alphaUcParenR"/>
            </a:pPr>
            <a:r>
              <a:rPr lang="en-US" sz="3200" dirty="0" smtClean="0"/>
              <a:t> Either </a:t>
            </a:r>
            <a:r>
              <a:rPr lang="en-US" sz="3200" dirty="0" err="1" smtClean="0"/>
              <a:t>E</a:t>
            </a:r>
            <a:r>
              <a:rPr lang="en-US" sz="3200" dirty="0" smtClean="0"/>
              <a:t> or </a:t>
            </a:r>
            <a:r>
              <a:rPr lang="en-US" sz="3200" dirty="0" err="1" smtClean="0"/>
              <a:t>B</a:t>
            </a:r>
            <a:endParaRPr lang="en-US" sz="3200" dirty="0" smtClean="0"/>
          </a:p>
          <a:p>
            <a:pPr marL="342900" indent="-342900">
              <a:buAutoNum type="alphaUcParenR"/>
            </a:pPr>
            <a:r>
              <a:rPr lang="en-US" sz="3200" dirty="0" smtClean="0"/>
              <a:t> Neither</a:t>
            </a:r>
          </a:p>
        </p:txBody>
      </p:sp>
      <p:sp>
        <p:nvSpPr>
          <p:cNvPr id="4" name="Rectangle 3"/>
          <p:cNvSpPr/>
          <p:nvPr/>
        </p:nvSpPr>
        <p:spPr>
          <a:xfrm>
            <a:off x="228600" y="2743200"/>
            <a:ext cx="3048000" cy="609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1-01-17 at 10.24.02 AM.png"/>
          <p:cNvPicPr>
            <a:picLocks noChangeAspect="1"/>
          </p:cNvPicPr>
          <p:nvPr/>
        </p:nvPicPr>
        <p:blipFill>
          <a:blip r:embed="rId3"/>
          <a:stretch>
            <a:fillRect/>
          </a:stretch>
        </p:blipFill>
        <p:spPr>
          <a:xfrm>
            <a:off x="5029200" y="4406900"/>
            <a:ext cx="3352800" cy="2451100"/>
          </a:xfrm>
          <a:prstGeom prst="rect">
            <a:avLst/>
          </a:prstGeom>
        </p:spPr>
      </p:pic>
      <p:pic>
        <p:nvPicPr>
          <p:cNvPr id="5" name="Picture 4" descr="Screen shot 2011-01-17 at 10.14.21 AM.png"/>
          <p:cNvPicPr>
            <a:picLocks noChangeAspect="1"/>
          </p:cNvPicPr>
          <p:nvPr/>
        </p:nvPicPr>
        <p:blipFill>
          <a:blip r:embed="rId4"/>
          <a:stretch>
            <a:fillRect/>
          </a:stretch>
        </p:blipFill>
        <p:spPr>
          <a:xfrm>
            <a:off x="5105400" y="304800"/>
            <a:ext cx="3177540" cy="2407920"/>
          </a:xfrm>
          <a:prstGeom prst="rect">
            <a:avLst/>
          </a:prstGeom>
          <a:noFill/>
        </p:spPr>
      </p:pic>
      <p:graphicFrame>
        <p:nvGraphicFramePr>
          <p:cNvPr id="63496" name="Object 8"/>
          <p:cNvGraphicFramePr>
            <a:graphicFrameLocks noChangeAspect="1"/>
          </p:cNvGraphicFramePr>
          <p:nvPr/>
        </p:nvGraphicFramePr>
        <p:xfrm>
          <a:off x="571500" y="685800"/>
          <a:ext cx="3162300" cy="1181100"/>
        </p:xfrm>
        <a:graphic>
          <a:graphicData uri="http://schemas.openxmlformats.org/presentationml/2006/ole">
            <p:oleObj spid="_x0000_s110596" name="Equation" r:id="rId5" imgW="1054100" imgH="393700" progId="Equation.DSMT4">
              <p:embed/>
            </p:oleObj>
          </a:graphicData>
        </a:graphic>
      </p:graphicFrame>
      <p:graphicFrame>
        <p:nvGraphicFramePr>
          <p:cNvPr id="63497" name="Object 9"/>
          <p:cNvGraphicFramePr>
            <a:graphicFrameLocks noChangeAspect="1"/>
          </p:cNvGraphicFramePr>
          <p:nvPr/>
        </p:nvGraphicFramePr>
        <p:xfrm>
          <a:off x="457200" y="2971800"/>
          <a:ext cx="5603875" cy="1174750"/>
        </p:xfrm>
        <a:graphic>
          <a:graphicData uri="http://schemas.openxmlformats.org/presentationml/2006/ole">
            <p:oleObj spid="_x0000_s110597" name="Equation" r:id="rId6" imgW="1879600" imgH="3937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Maxwell’s Equations</a:t>
            </a:r>
            <a:r>
              <a:rPr kumimoji="0" lang="en-US" sz="3200" b="0" i="0" u="none" strike="noStrike" kern="1200" cap="none" spc="0" normalizeH="0" noProof="0" dirty="0" smtClean="0">
                <a:ln>
                  <a:noFill/>
                </a:ln>
                <a:solidFill>
                  <a:schemeClr val="tx1"/>
                </a:solidFill>
                <a:effectLst/>
                <a:uLnTx/>
                <a:uFillTx/>
                <a:latin typeface="+mj-lt"/>
                <a:ea typeface="+mj-ea"/>
                <a:cs typeface="+mj-cs"/>
              </a:rPr>
              <a:t> in Vacuum</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TextBox 15"/>
          <p:cNvSpPr txBox="1"/>
          <p:nvPr/>
        </p:nvSpPr>
        <p:spPr>
          <a:xfrm>
            <a:off x="533400" y="393918"/>
            <a:ext cx="5415765" cy="1569660"/>
          </a:xfrm>
          <a:prstGeom prst="rect">
            <a:avLst/>
          </a:prstGeom>
          <a:noFill/>
        </p:spPr>
        <p:txBody>
          <a:bodyPr wrap="none" rtlCol="0">
            <a:spAutoFit/>
          </a:bodyPr>
          <a:lstStyle/>
          <a:p>
            <a:r>
              <a:rPr lang="en-US" sz="2800" dirty="0" smtClean="0"/>
              <a:t>The words “in vacuum” are code for </a:t>
            </a:r>
          </a:p>
          <a:p>
            <a:r>
              <a:rPr lang="en-US" sz="2800" dirty="0" smtClean="0"/>
              <a:t>“</a:t>
            </a:r>
            <a:r>
              <a:rPr lang="en-US" sz="2800" u="sng" dirty="0" smtClean="0"/>
              <a:t>no charges or currents present</a:t>
            </a:r>
            <a:r>
              <a:rPr lang="en-US" sz="2800" dirty="0" smtClean="0"/>
              <a:t>”</a:t>
            </a:r>
          </a:p>
          <a:p>
            <a:endParaRPr lang="en-US" sz="1200" dirty="0" smtClean="0"/>
          </a:p>
          <a:p>
            <a:r>
              <a:rPr lang="en-US" sz="2800" dirty="0" smtClean="0"/>
              <a:t>The equations then become:</a:t>
            </a:r>
            <a:endParaRPr lang="en-US" sz="2800" dirty="0"/>
          </a:p>
        </p:txBody>
      </p:sp>
      <p:graphicFrame>
        <p:nvGraphicFramePr>
          <p:cNvPr id="19" name="Object 18"/>
          <p:cNvGraphicFramePr>
            <a:graphicFrameLocks noChangeAspect="1"/>
          </p:cNvGraphicFramePr>
          <p:nvPr/>
        </p:nvGraphicFramePr>
        <p:xfrm>
          <a:off x="1447800" y="4876800"/>
          <a:ext cx="4516438" cy="576263"/>
        </p:xfrm>
        <a:graphic>
          <a:graphicData uri="http://schemas.openxmlformats.org/presentationml/2006/ole">
            <p:oleObj spid="_x0000_s212998" name="Equation" r:id="rId3" imgW="1790700" imgH="228600" progId="Equation.DSMT4">
              <p:embed/>
            </p:oleObj>
          </a:graphicData>
        </a:graphic>
      </p:graphicFrame>
      <p:graphicFrame>
        <p:nvGraphicFramePr>
          <p:cNvPr id="69640" name="Object 8"/>
          <p:cNvGraphicFramePr>
            <a:graphicFrameLocks noChangeAspect="1"/>
          </p:cNvGraphicFramePr>
          <p:nvPr/>
        </p:nvGraphicFramePr>
        <p:xfrm>
          <a:off x="1527175" y="5519738"/>
          <a:ext cx="4356100" cy="576262"/>
        </p:xfrm>
        <a:graphic>
          <a:graphicData uri="http://schemas.openxmlformats.org/presentationml/2006/ole">
            <p:oleObj spid="_x0000_s212999" name="Equation" r:id="rId4" imgW="1727200" imgH="228600" progId="Equation.DSMT4">
              <p:embed/>
            </p:oleObj>
          </a:graphicData>
        </a:graphic>
      </p:graphicFrame>
      <p:graphicFrame>
        <p:nvGraphicFramePr>
          <p:cNvPr id="213000" name="Object 8"/>
          <p:cNvGraphicFramePr>
            <a:graphicFrameLocks noChangeAspect="1"/>
          </p:cNvGraphicFramePr>
          <p:nvPr/>
        </p:nvGraphicFramePr>
        <p:xfrm>
          <a:off x="612775" y="2057400"/>
          <a:ext cx="2206625" cy="876300"/>
        </p:xfrm>
        <a:graphic>
          <a:graphicData uri="http://schemas.openxmlformats.org/presentationml/2006/ole">
            <p:oleObj spid="_x0000_s213000" name="Equation" r:id="rId5" imgW="736600" imgH="292100" progId="Equation.DSMT4">
              <p:embed/>
            </p:oleObj>
          </a:graphicData>
        </a:graphic>
      </p:graphicFrame>
      <p:graphicFrame>
        <p:nvGraphicFramePr>
          <p:cNvPr id="213001" name="Object 9"/>
          <p:cNvGraphicFramePr>
            <a:graphicFrameLocks noChangeAspect="1"/>
          </p:cNvGraphicFramePr>
          <p:nvPr/>
        </p:nvGraphicFramePr>
        <p:xfrm>
          <a:off x="609600" y="3657600"/>
          <a:ext cx="2209800" cy="876300"/>
        </p:xfrm>
        <a:graphic>
          <a:graphicData uri="http://schemas.openxmlformats.org/presentationml/2006/ole">
            <p:oleObj spid="_x0000_s213001" name="Equation" r:id="rId6" imgW="736600" imgH="292100" progId="Equation.DSMT4">
              <p:embed/>
            </p:oleObj>
          </a:graphicData>
        </a:graphic>
      </p:graphicFrame>
      <p:graphicFrame>
        <p:nvGraphicFramePr>
          <p:cNvPr id="213002" name="Object 10"/>
          <p:cNvGraphicFramePr>
            <a:graphicFrameLocks noChangeAspect="1"/>
          </p:cNvGraphicFramePr>
          <p:nvPr/>
        </p:nvGraphicFramePr>
        <p:xfrm>
          <a:off x="4191000" y="2019300"/>
          <a:ext cx="3162300" cy="1181100"/>
        </p:xfrm>
        <a:graphic>
          <a:graphicData uri="http://schemas.openxmlformats.org/presentationml/2006/ole">
            <p:oleObj spid="_x0000_s213002" name="Equation" r:id="rId7" imgW="1054100" imgH="393700" progId="Equation.DSMT4">
              <p:embed/>
            </p:oleObj>
          </a:graphicData>
        </a:graphic>
      </p:graphicFrame>
      <p:graphicFrame>
        <p:nvGraphicFramePr>
          <p:cNvPr id="213003" name="Object 11"/>
          <p:cNvGraphicFramePr>
            <a:graphicFrameLocks noChangeAspect="1"/>
          </p:cNvGraphicFramePr>
          <p:nvPr/>
        </p:nvGraphicFramePr>
        <p:xfrm>
          <a:off x="4191000" y="3473450"/>
          <a:ext cx="3635375" cy="1174750"/>
        </p:xfrm>
        <a:graphic>
          <a:graphicData uri="http://schemas.openxmlformats.org/presentationml/2006/ole">
            <p:oleObj spid="_x0000_s213003" name="Equation" r:id="rId8" imgW="1219200" imgH="3937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1828800" y="666750"/>
          <a:ext cx="5670550" cy="876300"/>
        </p:xfrm>
        <a:graphic>
          <a:graphicData uri="http://schemas.openxmlformats.org/presentationml/2006/ole">
            <p:oleObj spid="_x0000_s67586" name="Equation" r:id="rId3" imgW="1892300" imgH="292100" progId="Equation.DSMT4">
              <p:embed/>
            </p:oleObj>
          </a:graphicData>
        </a:graphic>
      </p:graphicFrame>
      <p:graphicFrame>
        <p:nvGraphicFramePr>
          <p:cNvPr id="67587" name="Object 3"/>
          <p:cNvGraphicFramePr>
            <a:graphicFrameLocks noChangeAspect="1"/>
          </p:cNvGraphicFramePr>
          <p:nvPr/>
        </p:nvGraphicFramePr>
        <p:xfrm>
          <a:off x="1828800" y="1638300"/>
          <a:ext cx="5641976" cy="876300"/>
        </p:xfrm>
        <a:graphic>
          <a:graphicData uri="http://schemas.openxmlformats.org/presentationml/2006/ole">
            <p:oleObj spid="_x0000_s67587" name="Equation" r:id="rId4" imgW="1879600" imgH="292100" progId="Equation.DSMT4">
              <p:embed/>
            </p:oleObj>
          </a:graphicData>
        </a:graphic>
      </p:graphicFrame>
      <p:graphicFrame>
        <p:nvGraphicFramePr>
          <p:cNvPr id="67588" name="Object 4"/>
          <p:cNvGraphicFramePr>
            <a:graphicFrameLocks noChangeAspect="1"/>
          </p:cNvGraphicFramePr>
          <p:nvPr/>
        </p:nvGraphicFramePr>
        <p:xfrm>
          <a:off x="838200" y="2781300"/>
          <a:ext cx="7467600" cy="1257300"/>
        </p:xfrm>
        <a:graphic>
          <a:graphicData uri="http://schemas.openxmlformats.org/presentationml/2006/ole">
            <p:oleObj spid="_x0000_s67588" name="Equation" r:id="rId5" imgW="2489200" imgH="419100" progId="Equation.DSMT4">
              <p:embed/>
            </p:oleObj>
          </a:graphicData>
        </a:graphic>
      </p:graphicFrame>
      <p:graphicFrame>
        <p:nvGraphicFramePr>
          <p:cNvPr id="67589" name="Object 5"/>
          <p:cNvGraphicFramePr>
            <a:graphicFrameLocks noChangeAspect="1"/>
          </p:cNvGraphicFramePr>
          <p:nvPr/>
        </p:nvGraphicFramePr>
        <p:xfrm>
          <a:off x="357187" y="4464050"/>
          <a:ext cx="8558213" cy="1250950"/>
        </p:xfrm>
        <a:graphic>
          <a:graphicData uri="http://schemas.openxmlformats.org/presentationml/2006/ole">
            <p:oleObj spid="_x0000_s67589" name="Equation" r:id="rId6" imgW="2870200" imgH="419100" progId="Equation.DSMT4">
              <p:embed/>
            </p:oleObj>
          </a:graphicData>
        </a:graphic>
      </p:graphicFrame>
      <p:sp>
        <p:nvSpPr>
          <p:cNvPr id="7"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Maxwell’s Equations: Differential</a:t>
            </a:r>
            <a:r>
              <a:rPr kumimoji="0" lang="en-US" sz="3200" b="0" i="0" u="none" strike="noStrike" kern="1200" cap="none" spc="0" normalizeH="0" noProof="0" dirty="0" smtClean="0">
                <a:ln>
                  <a:noFill/>
                </a:ln>
                <a:solidFill>
                  <a:schemeClr val="tx1"/>
                </a:solidFill>
                <a:effectLst/>
                <a:uLnTx/>
                <a:uFillTx/>
                <a:latin typeface="+mj-lt"/>
                <a:ea typeface="+mj-ea"/>
                <a:cs typeface="+mj-cs"/>
              </a:rPr>
              <a:t> </a:t>
            </a:r>
            <a:r>
              <a:rPr lang="en-US" sz="3200" dirty="0" smtClean="0">
                <a:latin typeface="+mj-lt"/>
                <a:ea typeface="+mj-ea"/>
                <a:cs typeface="+mj-cs"/>
              </a:rPr>
              <a:t>forms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75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758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758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Maxwell’s Equations: Differential</a:t>
            </a:r>
            <a:r>
              <a:rPr kumimoji="0" lang="en-US" sz="3200" b="0" i="0" u="none" strike="noStrike" kern="1200" cap="none" spc="0" normalizeH="0" noProof="0" dirty="0" smtClean="0">
                <a:ln>
                  <a:noFill/>
                </a:ln>
                <a:solidFill>
                  <a:schemeClr val="tx1"/>
                </a:solidFill>
                <a:effectLst/>
                <a:uLnTx/>
                <a:uFillTx/>
                <a:latin typeface="+mj-lt"/>
                <a:ea typeface="+mj-ea"/>
                <a:cs typeface="+mj-cs"/>
              </a:rPr>
              <a:t> </a:t>
            </a:r>
            <a:r>
              <a:rPr lang="en-US" sz="3200" dirty="0" smtClean="0">
                <a:latin typeface="+mj-lt"/>
                <a:ea typeface="+mj-ea"/>
                <a:cs typeface="+mj-cs"/>
              </a:rPr>
              <a:t>forms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1" name="Group 20"/>
          <p:cNvGrpSpPr/>
          <p:nvPr/>
        </p:nvGrpSpPr>
        <p:grpSpPr>
          <a:xfrm>
            <a:off x="457200" y="2819400"/>
            <a:ext cx="6701324" cy="2442865"/>
            <a:chOff x="457200" y="2819400"/>
            <a:chExt cx="6701324" cy="2442865"/>
          </a:xfrm>
        </p:grpSpPr>
        <p:cxnSp>
          <p:nvCxnSpPr>
            <p:cNvPr id="11" name="Straight Arrow Connector 10"/>
            <p:cNvCxnSpPr/>
            <p:nvPr/>
          </p:nvCxnSpPr>
          <p:spPr>
            <a:xfrm rot="16200000" flipV="1">
              <a:off x="2095500" y="3314700"/>
              <a:ext cx="19812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2590800" y="4038600"/>
              <a:ext cx="990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4800600"/>
              <a:ext cx="6701324" cy="461665"/>
            </a:xfrm>
            <a:prstGeom prst="rect">
              <a:avLst/>
            </a:prstGeom>
            <a:noFill/>
          </p:spPr>
          <p:txBody>
            <a:bodyPr wrap="none" rtlCol="0">
              <a:spAutoFit/>
            </a:bodyPr>
            <a:lstStyle/>
            <a:p>
              <a:r>
                <a:rPr lang="en-US" sz="2400" dirty="0" smtClean="0"/>
                <a:t>Each of these is a single partial differential equation.</a:t>
              </a:r>
              <a:endParaRPr lang="en-US" sz="2400" dirty="0"/>
            </a:p>
          </p:txBody>
        </p:sp>
      </p:grpSp>
      <p:grpSp>
        <p:nvGrpSpPr>
          <p:cNvPr id="22" name="Group 21"/>
          <p:cNvGrpSpPr/>
          <p:nvPr/>
        </p:nvGrpSpPr>
        <p:grpSpPr>
          <a:xfrm>
            <a:off x="454445" y="2590800"/>
            <a:ext cx="8613355" cy="3352800"/>
            <a:chOff x="454445" y="2590800"/>
            <a:chExt cx="8613355" cy="3352800"/>
          </a:xfrm>
        </p:grpSpPr>
        <p:cxnSp>
          <p:nvCxnSpPr>
            <p:cNvPr id="15" name="Straight Arrow Connector 14"/>
            <p:cNvCxnSpPr/>
            <p:nvPr/>
          </p:nvCxnSpPr>
          <p:spPr>
            <a:xfrm rot="5400000" flipH="1" flipV="1">
              <a:off x="2476500" y="3848100"/>
              <a:ext cx="2971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3162300" y="4457700"/>
              <a:ext cx="1676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4445" y="5481935"/>
              <a:ext cx="8613355" cy="461665"/>
            </a:xfrm>
            <a:prstGeom prst="rect">
              <a:avLst/>
            </a:prstGeom>
            <a:noFill/>
          </p:spPr>
          <p:txBody>
            <a:bodyPr wrap="none" rtlCol="0">
              <a:spAutoFit/>
            </a:bodyPr>
            <a:lstStyle/>
            <a:p>
              <a:r>
                <a:rPr lang="en-US" sz="2400" dirty="0" smtClean="0"/>
                <a:t>Each of these is a set of three coupled partial differential equations.</a:t>
              </a:r>
            </a:p>
          </p:txBody>
        </p:sp>
      </p:grpSp>
      <p:graphicFrame>
        <p:nvGraphicFramePr>
          <p:cNvPr id="68617" name="Object 9"/>
          <p:cNvGraphicFramePr>
            <a:graphicFrameLocks noChangeAspect="1"/>
          </p:cNvGraphicFramePr>
          <p:nvPr/>
        </p:nvGraphicFramePr>
        <p:xfrm>
          <a:off x="685800" y="2019300"/>
          <a:ext cx="1749425" cy="647700"/>
        </p:xfrm>
        <a:graphic>
          <a:graphicData uri="http://schemas.openxmlformats.org/presentationml/2006/ole">
            <p:oleObj spid="_x0000_s68617" name="Equation" r:id="rId3" imgW="584200" imgH="215900" progId="Equation.DSMT4">
              <p:embed/>
            </p:oleObj>
          </a:graphicData>
        </a:graphic>
      </p:graphicFrame>
      <p:graphicFrame>
        <p:nvGraphicFramePr>
          <p:cNvPr id="68618" name="Object 10"/>
          <p:cNvGraphicFramePr>
            <a:graphicFrameLocks noChangeAspect="1"/>
          </p:cNvGraphicFramePr>
          <p:nvPr/>
        </p:nvGraphicFramePr>
        <p:xfrm>
          <a:off x="685800" y="3429000"/>
          <a:ext cx="1716088" cy="647700"/>
        </p:xfrm>
        <a:graphic>
          <a:graphicData uri="http://schemas.openxmlformats.org/presentationml/2006/ole">
            <p:oleObj spid="_x0000_s68618" name="Equation" r:id="rId4" imgW="571500" imgH="215900" progId="Equation.DSMT4">
              <p:embed/>
            </p:oleObj>
          </a:graphicData>
        </a:graphic>
      </p:graphicFrame>
      <p:graphicFrame>
        <p:nvGraphicFramePr>
          <p:cNvPr id="68619" name="Object 11"/>
          <p:cNvGraphicFramePr>
            <a:graphicFrameLocks noChangeAspect="1"/>
          </p:cNvGraphicFramePr>
          <p:nvPr/>
        </p:nvGraphicFramePr>
        <p:xfrm>
          <a:off x="4191000" y="1828800"/>
          <a:ext cx="2590800" cy="1257300"/>
        </p:xfrm>
        <a:graphic>
          <a:graphicData uri="http://schemas.openxmlformats.org/presentationml/2006/ole">
            <p:oleObj spid="_x0000_s68619" name="Equation" r:id="rId5" imgW="863600" imgH="419100" progId="Equation.DSMT4">
              <p:embed/>
            </p:oleObj>
          </a:graphicData>
        </a:graphic>
      </p:graphicFrame>
      <p:graphicFrame>
        <p:nvGraphicFramePr>
          <p:cNvPr id="68620" name="Object 12"/>
          <p:cNvGraphicFramePr>
            <a:graphicFrameLocks noChangeAspect="1"/>
          </p:cNvGraphicFramePr>
          <p:nvPr/>
        </p:nvGraphicFramePr>
        <p:xfrm>
          <a:off x="4191000" y="3124200"/>
          <a:ext cx="3143250" cy="1250950"/>
        </p:xfrm>
        <a:graphic>
          <a:graphicData uri="http://schemas.openxmlformats.org/presentationml/2006/ole">
            <p:oleObj spid="_x0000_s68620" name="Equation" r:id="rId6" imgW="1054100" imgH="419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Maxwell’s</a:t>
            </a:r>
            <a:r>
              <a:rPr kumimoji="0" lang="en-US" sz="3200" b="0" i="0" u="none" strike="noStrike" kern="1200" cap="none" spc="0" normalizeH="0" noProof="0" dirty="0" smtClean="0">
                <a:ln>
                  <a:noFill/>
                </a:ln>
                <a:solidFill>
                  <a:schemeClr val="tx1"/>
                </a:solidFill>
                <a:effectLst/>
                <a:uLnTx/>
                <a:uFillTx/>
                <a:latin typeface="+mj-lt"/>
                <a:ea typeface="+mj-ea"/>
                <a:cs typeface="+mj-cs"/>
              </a:rPr>
              <a:t> Equations: 1-Dimensional Differential Equations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2"/>
          <p:cNvGraphicFramePr>
            <a:graphicFrameLocks noChangeAspect="1"/>
          </p:cNvGraphicFramePr>
          <p:nvPr/>
        </p:nvGraphicFramePr>
        <p:xfrm>
          <a:off x="2419350" y="952500"/>
          <a:ext cx="4081463" cy="1258888"/>
        </p:xfrm>
        <a:graphic>
          <a:graphicData uri="http://schemas.openxmlformats.org/presentationml/2006/ole">
            <p:oleObj spid="_x0000_s70658" name="Equation" r:id="rId3" imgW="1358900" imgH="419100" progId="Equation.DSMT4">
              <p:embed/>
            </p:oleObj>
          </a:graphicData>
        </a:graphic>
      </p:graphicFrame>
      <p:graphicFrame>
        <p:nvGraphicFramePr>
          <p:cNvPr id="70659" name="Object 3"/>
          <p:cNvGraphicFramePr>
            <a:graphicFrameLocks noChangeAspect="1"/>
          </p:cNvGraphicFramePr>
          <p:nvPr/>
        </p:nvGraphicFramePr>
        <p:xfrm>
          <a:off x="2038350" y="2513013"/>
          <a:ext cx="4997450" cy="1258887"/>
        </p:xfrm>
        <a:graphic>
          <a:graphicData uri="http://schemas.openxmlformats.org/presentationml/2006/ole">
            <p:oleObj spid="_x0000_s70659" name="Equation" r:id="rId4" imgW="1663700" imgH="419100" progId="Equation.DSMT4">
              <p:embed/>
            </p:oleObj>
          </a:graphicData>
        </a:graphic>
      </p:graphicFrame>
      <p:graphicFrame>
        <p:nvGraphicFramePr>
          <p:cNvPr id="70660" name="Object 4"/>
          <p:cNvGraphicFramePr>
            <a:graphicFrameLocks noChangeAspect="1"/>
          </p:cNvGraphicFramePr>
          <p:nvPr/>
        </p:nvGraphicFramePr>
        <p:xfrm>
          <a:off x="1335088" y="4703763"/>
          <a:ext cx="3013075" cy="1298575"/>
        </p:xfrm>
        <a:graphic>
          <a:graphicData uri="http://schemas.openxmlformats.org/presentationml/2006/ole">
            <p:oleObj spid="_x0000_s70660" name="Equation" r:id="rId5" imgW="1003300" imgH="431800" progId="Equation.DSMT4">
              <p:embed/>
            </p:oleObj>
          </a:graphicData>
        </a:graphic>
      </p:graphicFrame>
      <p:graphicFrame>
        <p:nvGraphicFramePr>
          <p:cNvPr id="70661" name="Object 5"/>
          <p:cNvGraphicFramePr>
            <a:graphicFrameLocks noChangeAspect="1"/>
          </p:cNvGraphicFramePr>
          <p:nvPr/>
        </p:nvGraphicFramePr>
        <p:xfrm>
          <a:off x="5045075" y="4724400"/>
          <a:ext cx="2974975" cy="1260475"/>
        </p:xfrm>
        <a:graphic>
          <a:graphicData uri="http://schemas.openxmlformats.org/presentationml/2006/ole">
            <p:oleObj spid="_x0000_s70661" name="Equation" r:id="rId6" imgW="990600" imgH="419100" progId="Equation.DSMT4">
              <p:embed/>
            </p:oleObj>
          </a:graphicData>
        </a:graphic>
      </p:graphicFrame>
      <p:grpSp>
        <p:nvGrpSpPr>
          <p:cNvPr id="7" name="Group 6"/>
          <p:cNvGrpSpPr/>
          <p:nvPr/>
        </p:nvGrpSpPr>
        <p:grpSpPr>
          <a:xfrm>
            <a:off x="4038600" y="3729335"/>
            <a:ext cx="1219200" cy="995065"/>
            <a:chOff x="3048000" y="4338935"/>
            <a:chExt cx="1219200" cy="995065"/>
          </a:xfrm>
        </p:grpSpPr>
        <p:cxnSp>
          <p:nvCxnSpPr>
            <p:cNvPr id="8" name="Straight Arrow Connector 7"/>
            <p:cNvCxnSpPr/>
            <p:nvPr/>
          </p:nvCxnSpPr>
          <p:spPr>
            <a:xfrm rot="5400000">
              <a:off x="3048000" y="4800600"/>
              <a:ext cx="533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1400" y="4800600"/>
              <a:ext cx="6858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30639" y="4338935"/>
              <a:ext cx="555561" cy="461665"/>
            </a:xfrm>
            <a:prstGeom prst="rect">
              <a:avLst/>
            </a:prstGeom>
            <a:noFill/>
          </p:spPr>
          <p:txBody>
            <a:bodyPr wrap="none" rtlCol="0">
              <a:spAutoFit/>
            </a:bodyPr>
            <a:lstStyle/>
            <a:p>
              <a:pPr algn="ctr"/>
              <a:r>
                <a:rPr lang="en-US" sz="2400" dirty="0" smtClean="0"/>
                <a:t>OR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1335088" y="895350"/>
          <a:ext cx="3013075" cy="1300163"/>
        </p:xfrm>
        <a:graphic>
          <a:graphicData uri="http://schemas.openxmlformats.org/presentationml/2006/ole">
            <p:oleObj spid="_x0000_s71682" name="Equation" r:id="rId3" imgW="1003300" imgH="431800" progId="Equation.DSMT4">
              <p:embed/>
            </p:oleObj>
          </a:graphicData>
        </a:graphic>
      </p:graphicFrame>
      <p:sp>
        <p:nvSpPr>
          <p:cNvPr id="3"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tx1"/>
                </a:solidFill>
                <a:effectLst/>
                <a:uLnTx/>
                <a:uFillTx/>
                <a:latin typeface="+mj-lt"/>
                <a:ea typeface="+mj-ea"/>
                <a:cs typeface="+mj-cs"/>
              </a:rPr>
              <a:t>1-Dimensional </a:t>
            </a:r>
            <a:r>
              <a:rPr lang="en-US" sz="3200" dirty="0" smtClean="0">
                <a:latin typeface="+mj-lt"/>
                <a:ea typeface="+mj-ea"/>
                <a:cs typeface="+mj-cs"/>
              </a:rPr>
              <a:t>Wave</a:t>
            </a:r>
            <a:r>
              <a:rPr kumimoji="0" lang="en-US" sz="3200" b="0" i="0" u="none" strike="noStrike" kern="1200" cap="none" spc="0" normalizeH="0" noProof="0" dirty="0" smtClean="0">
                <a:ln>
                  <a:noFill/>
                </a:ln>
                <a:solidFill>
                  <a:schemeClr val="tx1"/>
                </a:solidFill>
                <a:effectLst/>
                <a:uLnTx/>
                <a:uFillTx/>
                <a:latin typeface="+mj-lt"/>
                <a:ea typeface="+mj-ea"/>
                <a:cs typeface="+mj-cs"/>
              </a:rPr>
              <a:t> Equation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914400" y="2362200"/>
            <a:ext cx="4114227" cy="461665"/>
          </a:xfrm>
          <a:prstGeom prst="rect">
            <a:avLst/>
          </a:prstGeom>
          <a:noFill/>
        </p:spPr>
        <p:txBody>
          <a:bodyPr wrap="none" rtlCol="0">
            <a:spAutoFit/>
          </a:bodyPr>
          <a:lstStyle/>
          <a:p>
            <a:r>
              <a:rPr lang="en-US" sz="2400" dirty="0" smtClean="0"/>
              <a:t>Solutions are </a:t>
            </a:r>
            <a:r>
              <a:rPr lang="en-US" sz="2400" dirty="0" err="1" smtClean="0"/>
              <a:t>sines</a:t>
            </a:r>
            <a:r>
              <a:rPr lang="en-US" sz="2400" dirty="0" smtClean="0"/>
              <a:t> and cosines:</a:t>
            </a:r>
            <a:endParaRPr lang="en-US" sz="2400" dirty="0"/>
          </a:p>
        </p:txBody>
      </p:sp>
      <p:graphicFrame>
        <p:nvGraphicFramePr>
          <p:cNvPr id="5" name="Object 4"/>
          <p:cNvGraphicFramePr>
            <a:graphicFrameLocks noChangeAspect="1"/>
          </p:cNvGraphicFramePr>
          <p:nvPr/>
        </p:nvGraphicFramePr>
        <p:xfrm>
          <a:off x="1006475" y="3168650"/>
          <a:ext cx="5672138" cy="584200"/>
        </p:xfrm>
        <a:graphic>
          <a:graphicData uri="http://schemas.openxmlformats.org/presentationml/2006/ole">
            <p:oleObj spid="_x0000_s71683" name="Equation" r:id="rId4" imgW="2222500" imgH="228600" progId="Equation.DSMT4">
              <p:embed/>
            </p:oleObj>
          </a:graphicData>
        </a:graphic>
      </p:graphicFrame>
      <p:graphicFrame>
        <p:nvGraphicFramePr>
          <p:cNvPr id="6" name="Object 5"/>
          <p:cNvGraphicFramePr>
            <a:graphicFrameLocks noChangeAspect="1"/>
          </p:cNvGraphicFramePr>
          <p:nvPr/>
        </p:nvGraphicFramePr>
        <p:xfrm>
          <a:off x="1600200" y="4652665"/>
          <a:ext cx="1371600" cy="1052513"/>
        </p:xfrm>
        <a:graphic>
          <a:graphicData uri="http://schemas.openxmlformats.org/presentationml/2006/ole">
            <p:oleObj spid="_x0000_s71684" name="Equation" r:id="rId5" imgW="546100" imgH="419100" progId="Equation.DSMT4">
              <p:embed/>
            </p:oleObj>
          </a:graphicData>
        </a:graphic>
      </p:graphicFrame>
      <p:graphicFrame>
        <p:nvGraphicFramePr>
          <p:cNvPr id="71685" name="Object 5"/>
          <p:cNvGraphicFramePr>
            <a:graphicFrameLocks noChangeAspect="1"/>
          </p:cNvGraphicFramePr>
          <p:nvPr/>
        </p:nvGraphicFramePr>
        <p:xfrm>
          <a:off x="4541837" y="4648200"/>
          <a:ext cx="1020763" cy="989013"/>
        </p:xfrm>
        <a:graphic>
          <a:graphicData uri="http://schemas.openxmlformats.org/presentationml/2006/ole">
            <p:oleObj spid="_x0000_s71685" name="Equation" r:id="rId6" imgW="406400" imgH="393700" progId="Equation.DSMT4">
              <p:embed/>
            </p:oleObj>
          </a:graphicData>
        </a:graphic>
      </p:graphicFrame>
      <p:graphicFrame>
        <p:nvGraphicFramePr>
          <p:cNvPr id="71686" name="Object 6"/>
          <p:cNvGraphicFramePr>
            <a:graphicFrameLocks noChangeAspect="1"/>
          </p:cNvGraphicFramePr>
          <p:nvPr/>
        </p:nvGraphicFramePr>
        <p:xfrm>
          <a:off x="5105400" y="1600200"/>
          <a:ext cx="638175" cy="989013"/>
        </p:xfrm>
        <a:graphic>
          <a:graphicData uri="http://schemas.openxmlformats.org/presentationml/2006/ole">
            <p:oleObj spid="_x0000_s71686" name="Equation" r:id="rId7" imgW="254000" imgH="393700" progId="Equation.DSMT4">
              <p:embed/>
            </p:oleObj>
          </a:graphicData>
        </a:graphic>
      </p:graphicFrame>
      <p:graphicFrame>
        <p:nvGraphicFramePr>
          <p:cNvPr id="71687" name="Object 7"/>
          <p:cNvGraphicFramePr>
            <a:graphicFrameLocks noChangeAspect="1"/>
          </p:cNvGraphicFramePr>
          <p:nvPr/>
        </p:nvGraphicFramePr>
        <p:xfrm>
          <a:off x="5991225" y="1601787"/>
          <a:ext cx="638175" cy="989013"/>
        </p:xfrm>
        <a:graphic>
          <a:graphicData uri="http://schemas.openxmlformats.org/presentationml/2006/ole">
            <p:oleObj spid="_x0000_s71687" name="Equation" r:id="rId8" imgW="254000" imgH="393700" progId="Equation.DSMT4">
              <p:embed/>
            </p:oleObj>
          </a:graphicData>
        </a:graphic>
      </p:graphicFrame>
      <p:cxnSp>
        <p:nvCxnSpPr>
          <p:cNvPr id="11" name="Straight Arrow Connector 10"/>
          <p:cNvCxnSpPr/>
          <p:nvPr/>
        </p:nvCxnSpPr>
        <p:spPr>
          <a:xfrm rot="5400000">
            <a:off x="5181600" y="29718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6019006" y="2971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14400" y="4038600"/>
            <a:ext cx="3741830" cy="461665"/>
          </a:xfrm>
          <a:prstGeom prst="rect">
            <a:avLst/>
          </a:prstGeom>
          <a:noFill/>
        </p:spPr>
        <p:txBody>
          <a:bodyPr wrap="none" rtlCol="0">
            <a:spAutoFit/>
          </a:bodyPr>
          <a:lstStyle/>
          <a:p>
            <a:r>
              <a:rPr lang="en-US" sz="2400" dirty="0" smtClean="0"/>
              <a:t>…with the requirement that:</a:t>
            </a:r>
            <a:endParaRPr lang="en-US" sz="2400" dirty="0"/>
          </a:p>
        </p:txBody>
      </p:sp>
      <p:sp>
        <p:nvSpPr>
          <p:cNvPr id="14" name="TextBox 13"/>
          <p:cNvSpPr txBox="1"/>
          <p:nvPr/>
        </p:nvSpPr>
        <p:spPr>
          <a:xfrm>
            <a:off x="3581400" y="4953000"/>
            <a:ext cx="454271" cy="461665"/>
          </a:xfrm>
          <a:prstGeom prst="rect">
            <a:avLst/>
          </a:prstGeom>
          <a:noFill/>
        </p:spPr>
        <p:txBody>
          <a:bodyPr wrap="none" rtlCol="0">
            <a:spAutoFit/>
          </a:bodyPr>
          <a:lstStyle/>
          <a:p>
            <a:r>
              <a:rPr lang="en-US" sz="2400" dirty="0" smtClean="0"/>
              <a:t>or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6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6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795040"/>
            <a:ext cx="8001000" cy="4462760"/>
          </a:xfrm>
          <a:prstGeom prst="rect">
            <a:avLst/>
          </a:prstGeom>
          <a:noFill/>
        </p:spPr>
        <p:txBody>
          <a:bodyPr wrap="square" rtlCol="0">
            <a:spAutoFit/>
          </a:bodyPr>
          <a:lstStyle/>
          <a:p>
            <a:r>
              <a:rPr lang="en-US" sz="3200" dirty="0" smtClean="0"/>
              <a:t>How are you doing?</a:t>
            </a:r>
          </a:p>
          <a:p>
            <a:pPr lvl="1"/>
            <a:endParaRPr lang="en-US" sz="2800" dirty="0" smtClean="0"/>
          </a:p>
          <a:p>
            <a:pPr marL="800100" lvl="1" indent="-342900">
              <a:buAutoNum type="alphaUcParenR"/>
            </a:pPr>
            <a:r>
              <a:rPr lang="en-US" sz="2800" dirty="0" smtClean="0"/>
              <a:t> I am completely confused and can’t even think of a question</a:t>
            </a:r>
          </a:p>
          <a:p>
            <a:pPr marL="800100" lvl="1" indent="-342900">
              <a:buAutoNum type="alphaUcParenR"/>
            </a:pPr>
            <a:endParaRPr lang="en-US" sz="2800" dirty="0" smtClean="0"/>
          </a:p>
          <a:p>
            <a:pPr marL="800100" lvl="1" indent="-342900">
              <a:buAutoNum type="alphaUcParenR"/>
            </a:pPr>
            <a:r>
              <a:rPr lang="en-US" sz="2800" dirty="0" smtClean="0"/>
              <a:t> I am pretty confused and have some questions</a:t>
            </a:r>
          </a:p>
          <a:p>
            <a:pPr marL="800100" lvl="1" indent="-342900">
              <a:buAutoNum type="alphaUcParenR"/>
            </a:pPr>
            <a:endParaRPr lang="en-US" sz="2800" dirty="0" smtClean="0"/>
          </a:p>
          <a:p>
            <a:pPr marL="800100" lvl="1" indent="-342900">
              <a:buAutoNum type="alphaUcParenR"/>
            </a:pPr>
            <a:r>
              <a:rPr lang="en-US" sz="2800" dirty="0" smtClean="0"/>
              <a:t> It looks familiar enough that it’s OK to continue</a:t>
            </a:r>
          </a:p>
          <a:p>
            <a:pPr marL="800100" lvl="1" indent="-342900">
              <a:buAutoNum type="alphaUcParenR"/>
            </a:pPr>
            <a:endParaRPr lang="en-US" sz="2800" dirty="0" smtClean="0"/>
          </a:p>
          <a:p>
            <a:pPr marL="800100" lvl="1" indent="-342900">
              <a:buAutoNum type="alphaUcParenR"/>
            </a:pPr>
            <a:r>
              <a:rPr lang="en-US" sz="2800" dirty="0" smtClean="0"/>
              <a:t> No problems!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126A016-9014-42BE-9631-EF07EE9B8042}" type="slidenum">
              <a:rPr lang="en-US"/>
              <a:pPr/>
              <a:t>2</a:t>
            </a:fld>
            <a:endParaRPr lang="en-US"/>
          </a:p>
        </p:txBody>
      </p:sp>
      <p:grpSp>
        <p:nvGrpSpPr>
          <p:cNvPr id="2" name="Group 5"/>
          <p:cNvGrpSpPr>
            <a:grpSpLocks/>
          </p:cNvGrpSpPr>
          <p:nvPr/>
        </p:nvGrpSpPr>
        <p:grpSpPr bwMode="auto">
          <a:xfrm>
            <a:off x="228600" y="762000"/>
            <a:ext cx="9144000" cy="1668463"/>
            <a:chOff x="144" y="480"/>
            <a:chExt cx="5760" cy="1051"/>
          </a:xfrm>
        </p:grpSpPr>
        <p:sp>
          <p:nvSpPr>
            <p:cNvPr id="34818" name="Text Box 2"/>
            <p:cNvSpPr txBox="1">
              <a:spLocks noChangeArrowheads="1"/>
            </p:cNvSpPr>
            <p:nvPr/>
          </p:nvSpPr>
          <p:spPr bwMode="auto">
            <a:xfrm>
              <a:off x="144" y="480"/>
              <a:ext cx="5760" cy="557"/>
            </a:xfrm>
            <a:prstGeom prst="rect">
              <a:avLst/>
            </a:prstGeom>
            <a:noFill/>
            <a:ln w="9525">
              <a:noFill/>
              <a:miter lim="800000"/>
              <a:headEnd/>
              <a:tailEnd/>
            </a:ln>
            <a:effectLst/>
          </p:spPr>
          <p:txBody>
            <a:bodyPr>
              <a:spAutoFit/>
            </a:bodyPr>
            <a:lstStyle/>
            <a:p>
              <a:r>
                <a:rPr lang="en-US" sz="2400" dirty="0"/>
                <a:t>Today &amp; </a:t>
              </a:r>
              <a:r>
                <a:rPr lang="en-US" sz="2400" dirty="0" smtClean="0"/>
                <a:t>Thursday:</a:t>
              </a:r>
              <a:r>
                <a:rPr lang="en-US" dirty="0" smtClean="0"/>
                <a:t> </a:t>
              </a:r>
              <a:endParaRPr lang="en-US" dirty="0"/>
            </a:p>
            <a:p>
              <a:pPr algn="ctr"/>
              <a:r>
                <a:rPr lang="en-US" sz="2800" dirty="0">
                  <a:solidFill>
                    <a:srgbClr val="FF0000"/>
                  </a:solidFill>
                </a:rPr>
                <a:t>“Classical” wave-view of light &amp; its interaction with matter</a:t>
              </a:r>
            </a:p>
          </p:txBody>
        </p:sp>
        <p:sp>
          <p:nvSpPr>
            <p:cNvPr id="34819" name="Text Box 3"/>
            <p:cNvSpPr txBox="1">
              <a:spLocks noChangeArrowheads="1"/>
            </p:cNvSpPr>
            <p:nvPr/>
          </p:nvSpPr>
          <p:spPr bwMode="auto">
            <a:xfrm>
              <a:off x="336" y="1008"/>
              <a:ext cx="2579" cy="523"/>
            </a:xfrm>
            <a:prstGeom prst="rect">
              <a:avLst/>
            </a:prstGeom>
            <a:noFill/>
            <a:ln w="9525">
              <a:noFill/>
              <a:miter lim="800000"/>
              <a:headEnd/>
              <a:tailEnd/>
            </a:ln>
            <a:effectLst/>
          </p:spPr>
          <p:txBody>
            <a:bodyPr wrap="none">
              <a:spAutoFit/>
            </a:bodyPr>
            <a:lstStyle/>
            <a:p>
              <a:pPr marL="168275" indent="-168275">
                <a:buFontTx/>
                <a:buChar char="•"/>
              </a:pPr>
              <a:r>
                <a:rPr lang="en-US" sz="2400" dirty="0"/>
                <a:t>Pre-quantum</a:t>
              </a:r>
            </a:p>
            <a:p>
              <a:pPr marL="168275" indent="-168275">
                <a:buFontTx/>
                <a:buChar char="•"/>
              </a:pPr>
              <a:r>
                <a:rPr lang="en-US" sz="2400" dirty="0"/>
                <a:t>Still </a:t>
              </a:r>
              <a:r>
                <a:rPr lang="en-US" sz="2400" dirty="0" smtClean="0"/>
                <a:t>useful </a:t>
              </a:r>
              <a:r>
                <a:rPr lang="en-US" sz="2400" dirty="0"/>
                <a:t>in many situations</a:t>
              </a:r>
              <a:r>
                <a:rPr lang="en-US" dirty="0"/>
                <a:t>. </a:t>
              </a:r>
            </a:p>
          </p:txBody>
        </p:sp>
      </p:grpSp>
      <p:sp>
        <p:nvSpPr>
          <p:cNvPr id="34820" name="Text Box 4"/>
          <p:cNvSpPr txBox="1">
            <a:spLocks noChangeArrowheads="1"/>
          </p:cNvSpPr>
          <p:nvPr/>
        </p:nvSpPr>
        <p:spPr bwMode="auto">
          <a:xfrm>
            <a:off x="228600" y="3919716"/>
            <a:ext cx="9144000" cy="1323439"/>
          </a:xfrm>
          <a:prstGeom prst="rect">
            <a:avLst/>
          </a:prstGeom>
          <a:noFill/>
          <a:ln w="9525">
            <a:noFill/>
            <a:miter lim="800000"/>
            <a:headEnd/>
            <a:tailEnd/>
          </a:ln>
          <a:effectLst/>
        </p:spPr>
        <p:txBody>
          <a:bodyPr>
            <a:spAutoFit/>
          </a:bodyPr>
          <a:lstStyle/>
          <a:p>
            <a:r>
              <a:rPr lang="en-US" sz="2400" dirty="0"/>
              <a:t>Next week: </a:t>
            </a:r>
            <a:endParaRPr lang="en-US" sz="2400" dirty="0" smtClean="0"/>
          </a:p>
          <a:p>
            <a:r>
              <a:rPr lang="en-US" sz="2400" dirty="0" smtClean="0">
                <a:solidFill>
                  <a:srgbClr val="FF0000"/>
                </a:solidFill>
              </a:rPr>
              <a:t>      </a:t>
            </a:r>
            <a:r>
              <a:rPr lang="en-US" sz="2800" dirty="0" smtClean="0">
                <a:solidFill>
                  <a:srgbClr val="FF0000"/>
                </a:solidFill>
              </a:rPr>
              <a:t>Special Relativity   </a:t>
            </a:r>
            <a:r>
              <a:rPr lang="en-US" sz="2800" dirty="0" smtClean="0">
                <a:solidFill>
                  <a:srgbClr val="FF0000"/>
                </a:solidFill>
                <a:sym typeface="Wingdings" pitchFamily="2" charset="2"/>
              </a:rPr>
              <a:t> 	Universal speed of light</a:t>
            </a:r>
          </a:p>
          <a:p>
            <a:r>
              <a:rPr lang="en-US" sz="2800" dirty="0" smtClean="0">
                <a:solidFill>
                  <a:srgbClr val="FF0000"/>
                </a:solidFill>
                <a:sym typeface="Wingdings" pitchFamily="2" charset="2"/>
              </a:rPr>
              <a:t>				Length contraction, time dilation</a:t>
            </a:r>
          </a:p>
        </p:txBody>
      </p:sp>
      <p:sp>
        <p:nvSpPr>
          <p:cNvPr id="8" name="Text Box 2"/>
          <p:cNvSpPr txBox="1">
            <a:spLocks noChangeArrowheads="1"/>
          </p:cNvSpPr>
          <p:nvPr/>
        </p:nvSpPr>
        <p:spPr bwMode="auto">
          <a:xfrm>
            <a:off x="228600" y="2514600"/>
            <a:ext cx="9144000" cy="892552"/>
          </a:xfrm>
          <a:prstGeom prst="rect">
            <a:avLst/>
          </a:prstGeom>
          <a:noFill/>
          <a:ln w="9525">
            <a:noFill/>
            <a:miter lim="800000"/>
            <a:headEnd/>
            <a:tailEnd/>
          </a:ln>
          <a:effectLst/>
        </p:spPr>
        <p:txBody>
          <a:bodyPr>
            <a:spAutoFit/>
          </a:bodyPr>
          <a:lstStyle/>
          <a:p>
            <a:r>
              <a:rPr lang="en-US" sz="2400" dirty="0" smtClean="0"/>
              <a:t>Thursday:</a:t>
            </a:r>
            <a:r>
              <a:rPr lang="en-US" dirty="0" smtClean="0"/>
              <a:t> </a:t>
            </a:r>
          </a:p>
          <a:p>
            <a:r>
              <a:rPr lang="en-US" sz="2800" dirty="0" smtClean="0">
                <a:solidFill>
                  <a:srgbClr val="FF0000"/>
                </a:solidFill>
              </a:rPr>
              <a:t>     HW01 due, beginning of class; HW02 assigned</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82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P spid="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179E6156-225A-4A2C-A125-B794E89F6904}" type="slidenum">
              <a:rPr lang="en-US"/>
              <a:pPr/>
              <a:t>20</a:t>
            </a:fld>
            <a:endParaRPr lang="en-US"/>
          </a:p>
        </p:txBody>
      </p:sp>
      <p:sp>
        <p:nvSpPr>
          <p:cNvPr id="117762" name="Rectangle 2"/>
          <p:cNvSpPr>
            <a:spLocks noGrp="1" noChangeArrowheads="1"/>
          </p:cNvSpPr>
          <p:nvPr>
            <p:ph type="title"/>
          </p:nvPr>
        </p:nvSpPr>
        <p:spPr>
          <a:xfrm>
            <a:off x="457200" y="274638"/>
            <a:ext cx="8229600" cy="793750"/>
          </a:xfrm>
        </p:spPr>
        <p:txBody>
          <a:bodyPr/>
          <a:lstStyle/>
          <a:p>
            <a:r>
              <a:rPr lang="en-US" dirty="0" smtClean="0"/>
              <a:t>Sinusoidal </a:t>
            </a:r>
            <a:r>
              <a:rPr lang="en-US" dirty="0"/>
              <a:t>waves:</a:t>
            </a:r>
          </a:p>
        </p:txBody>
      </p:sp>
      <p:sp>
        <p:nvSpPr>
          <p:cNvPr id="117763" name="Rectangle 3"/>
          <p:cNvSpPr>
            <a:spLocks noGrp="1" noChangeArrowheads="1"/>
          </p:cNvSpPr>
          <p:nvPr>
            <p:ph type="body" idx="1"/>
          </p:nvPr>
        </p:nvSpPr>
        <p:spPr>
          <a:xfrm>
            <a:off x="171450" y="1179513"/>
            <a:ext cx="8686800" cy="5678487"/>
          </a:xfrm>
        </p:spPr>
        <p:txBody>
          <a:bodyPr>
            <a:normAutofit fontScale="92500"/>
          </a:bodyPr>
          <a:lstStyle/>
          <a:p>
            <a:pPr>
              <a:lnSpc>
                <a:spcPct val="90000"/>
              </a:lnSpc>
              <a:buFontTx/>
              <a:buNone/>
            </a:pPr>
            <a:r>
              <a:rPr lang="en-US" u="sng" dirty="0">
                <a:cs typeface="Arial" charset="0"/>
              </a:rPr>
              <a:t>Wave in time:</a:t>
            </a:r>
            <a:r>
              <a:rPr lang="en-US" dirty="0">
                <a:cs typeface="Arial" charset="0"/>
              </a:rPr>
              <a:t> </a:t>
            </a:r>
            <a:r>
              <a:rPr lang="en-US" dirty="0" err="1">
                <a:cs typeface="Arial" charset="0"/>
              </a:rPr>
              <a:t>cos</a:t>
            </a:r>
            <a:r>
              <a:rPr lang="en-US" dirty="0">
                <a:cs typeface="Arial" charset="0"/>
              </a:rPr>
              <a:t>(2</a:t>
            </a:r>
            <a:r>
              <a:rPr lang="el-GR" dirty="0">
                <a:cs typeface="Arial" charset="0"/>
              </a:rPr>
              <a:t>π</a:t>
            </a:r>
            <a:r>
              <a:rPr lang="en-US" dirty="0">
                <a:cs typeface="Arial" charset="0"/>
              </a:rPr>
              <a:t>t/T) = </a:t>
            </a:r>
            <a:r>
              <a:rPr lang="en-US" dirty="0" err="1">
                <a:cs typeface="Arial" charset="0"/>
              </a:rPr>
              <a:t>cos</a:t>
            </a:r>
            <a:r>
              <a:rPr lang="en-US" dirty="0">
                <a:cs typeface="Arial" charset="0"/>
              </a:rPr>
              <a:t>(</a:t>
            </a:r>
            <a:r>
              <a:rPr lang="en-US" dirty="0" err="1">
                <a:cs typeface="Arial" charset="0"/>
              </a:rPr>
              <a:t>ωt</a:t>
            </a:r>
            <a:r>
              <a:rPr lang="en-US" dirty="0">
                <a:cs typeface="Arial" charset="0"/>
              </a:rPr>
              <a:t>) = </a:t>
            </a:r>
            <a:r>
              <a:rPr lang="en-US" dirty="0" err="1">
                <a:cs typeface="Arial" charset="0"/>
              </a:rPr>
              <a:t>cos</a:t>
            </a:r>
            <a:r>
              <a:rPr lang="en-US" dirty="0">
                <a:cs typeface="Arial" charset="0"/>
              </a:rPr>
              <a:t>(2</a:t>
            </a:r>
            <a:r>
              <a:rPr lang="el-GR" dirty="0">
                <a:cs typeface="Arial" charset="0"/>
              </a:rPr>
              <a:t>π</a:t>
            </a:r>
            <a:r>
              <a:rPr lang="en-US" dirty="0">
                <a:cs typeface="Arial" charset="0"/>
              </a:rPr>
              <a:t>ft)</a:t>
            </a:r>
          </a:p>
          <a:p>
            <a:pPr>
              <a:lnSpc>
                <a:spcPct val="90000"/>
              </a:lnSpc>
              <a:buFontTx/>
              <a:buNone/>
            </a:pPr>
            <a:endParaRPr lang="en-US" dirty="0">
              <a:cs typeface="Arial" charset="0"/>
            </a:endParaRPr>
          </a:p>
          <a:p>
            <a:pPr>
              <a:lnSpc>
                <a:spcPct val="90000"/>
              </a:lnSpc>
              <a:buFontTx/>
              <a:buNone/>
            </a:pPr>
            <a:endParaRPr lang="en-US" dirty="0">
              <a:cs typeface="Arial" charset="0"/>
            </a:endParaRPr>
          </a:p>
          <a:p>
            <a:pPr>
              <a:lnSpc>
                <a:spcPct val="90000"/>
              </a:lnSpc>
              <a:spcBef>
                <a:spcPct val="50000"/>
              </a:spcBef>
              <a:buFontTx/>
              <a:buNone/>
            </a:pPr>
            <a:endParaRPr lang="en-US" u="sng" dirty="0">
              <a:cs typeface="Arial" charset="0"/>
            </a:endParaRPr>
          </a:p>
          <a:p>
            <a:pPr>
              <a:lnSpc>
                <a:spcPct val="90000"/>
              </a:lnSpc>
              <a:spcBef>
                <a:spcPct val="50000"/>
              </a:spcBef>
              <a:buFontTx/>
              <a:buNone/>
            </a:pPr>
            <a:r>
              <a:rPr lang="en-US" u="sng" dirty="0">
                <a:cs typeface="Arial" charset="0"/>
              </a:rPr>
              <a:t>Wave in space:</a:t>
            </a:r>
            <a:r>
              <a:rPr lang="en-US" dirty="0">
                <a:cs typeface="Arial" charset="0"/>
              </a:rPr>
              <a:t> </a:t>
            </a:r>
            <a:r>
              <a:rPr lang="en-US" dirty="0" err="1">
                <a:cs typeface="Arial" charset="0"/>
              </a:rPr>
              <a:t>cos</a:t>
            </a:r>
            <a:r>
              <a:rPr lang="en-US" dirty="0">
                <a:cs typeface="Arial" charset="0"/>
              </a:rPr>
              <a:t>(2</a:t>
            </a:r>
            <a:r>
              <a:rPr lang="el-GR" dirty="0">
                <a:cs typeface="Arial" charset="0"/>
              </a:rPr>
              <a:t>π</a:t>
            </a:r>
            <a:r>
              <a:rPr lang="en-US" dirty="0">
                <a:cs typeface="Arial" charset="0"/>
              </a:rPr>
              <a:t>x/</a:t>
            </a:r>
            <a:r>
              <a:rPr lang="el-GR" dirty="0">
                <a:cs typeface="Arial" charset="0"/>
              </a:rPr>
              <a:t>λ</a:t>
            </a:r>
            <a:r>
              <a:rPr lang="en-US" dirty="0">
                <a:cs typeface="Arial" charset="0"/>
              </a:rPr>
              <a:t>) = </a:t>
            </a:r>
            <a:r>
              <a:rPr lang="en-US" dirty="0" err="1">
                <a:cs typeface="Arial" charset="0"/>
              </a:rPr>
              <a:t>cos</a:t>
            </a:r>
            <a:r>
              <a:rPr lang="en-US" dirty="0">
                <a:cs typeface="Arial" charset="0"/>
              </a:rPr>
              <a:t>(</a:t>
            </a:r>
            <a:r>
              <a:rPr lang="en-US" dirty="0" err="1">
                <a:cs typeface="Arial" charset="0"/>
              </a:rPr>
              <a:t>kx</a:t>
            </a:r>
            <a:r>
              <a:rPr lang="en-US" dirty="0">
                <a:cs typeface="Arial" charset="0"/>
              </a:rPr>
              <a:t>)</a:t>
            </a:r>
            <a:endParaRPr lang="en-US" u="sng" dirty="0">
              <a:cs typeface="Arial" charset="0"/>
            </a:endParaRPr>
          </a:p>
          <a:p>
            <a:pPr>
              <a:lnSpc>
                <a:spcPct val="90000"/>
              </a:lnSpc>
              <a:buFontTx/>
              <a:buNone/>
            </a:pPr>
            <a:endParaRPr lang="en-US" u="sng" dirty="0">
              <a:cs typeface="Arial" charset="0"/>
            </a:endParaRPr>
          </a:p>
          <a:p>
            <a:pPr>
              <a:lnSpc>
                <a:spcPct val="90000"/>
              </a:lnSpc>
              <a:buFontTx/>
              <a:buNone/>
            </a:pPr>
            <a:endParaRPr lang="en-US" u="sng" dirty="0">
              <a:cs typeface="Arial" charset="0"/>
            </a:endParaRPr>
          </a:p>
          <a:p>
            <a:pPr>
              <a:lnSpc>
                <a:spcPct val="90000"/>
              </a:lnSpc>
              <a:buFontTx/>
              <a:buNone/>
            </a:pPr>
            <a:endParaRPr lang="en-US" dirty="0">
              <a:cs typeface="Arial" charset="0"/>
            </a:endParaRPr>
          </a:p>
          <a:p>
            <a:pPr>
              <a:lnSpc>
                <a:spcPct val="90000"/>
              </a:lnSpc>
              <a:buFontTx/>
              <a:buNone/>
            </a:pPr>
            <a:endParaRPr lang="en-US" dirty="0" smtClean="0">
              <a:cs typeface="Arial" charset="0"/>
            </a:endParaRPr>
          </a:p>
          <a:p>
            <a:pPr>
              <a:lnSpc>
                <a:spcPct val="90000"/>
              </a:lnSpc>
              <a:buFontTx/>
              <a:buNone/>
            </a:pPr>
            <a:r>
              <a:rPr lang="en-US" dirty="0" smtClean="0">
                <a:cs typeface="Arial" charset="0"/>
              </a:rPr>
              <a:t>k </a:t>
            </a:r>
            <a:r>
              <a:rPr lang="en-US" dirty="0">
                <a:cs typeface="Arial" charset="0"/>
              </a:rPr>
              <a:t>is spatial analogue of angular frequency ω.</a:t>
            </a:r>
            <a:endParaRPr lang="en-US" sz="2400" dirty="0">
              <a:cs typeface="Arial" charset="0"/>
            </a:endParaRPr>
          </a:p>
          <a:p>
            <a:pPr>
              <a:lnSpc>
                <a:spcPct val="90000"/>
              </a:lnSpc>
              <a:buFontTx/>
              <a:buNone/>
            </a:pPr>
            <a:r>
              <a:rPr lang="en-US" sz="2400" dirty="0" smtClean="0">
                <a:cs typeface="Arial" charset="0"/>
              </a:rPr>
              <a:t>One reason we </a:t>
            </a:r>
            <a:r>
              <a:rPr lang="en-US" sz="2400" dirty="0">
                <a:cs typeface="Arial" charset="0"/>
              </a:rPr>
              <a:t>use k </a:t>
            </a:r>
            <a:r>
              <a:rPr lang="en-US" sz="2400" dirty="0" smtClean="0">
                <a:cs typeface="Arial" charset="0"/>
              </a:rPr>
              <a:t>is because </a:t>
            </a:r>
            <a:r>
              <a:rPr lang="en-US" sz="2400" dirty="0">
                <a:cs typeface="Arial" charset="0"/>
              </a:rPr>
              <a:t>it’s easier to write sin(</a:t>
            </a:r>
            <a:r>
              <a:rPr lang="en-US" sz="2400" dirty="0" err="1">
                <a:cs typeface="Arial" charset="0"/>
              </a:rPr>
              <a:t>kx</a:t>
            </a:r>
            <a:r>
              <a:rPr lang="en-US" sz="2400" dirty="0">
                <a:cs typeface="Arial" charset="0"/>
              </a:rPr>
              <a:t>) than sin(</a:t>
            </a:r>
            <a:r>
              <a:rPr lang="el-GR" sz="2400" dirty="0">
                <a:cs typeface="Arial" charset="0"/>
              </a:rPr>
              <a:t>2π</a:t>
            </a:r>
            <a:r>
              <a:rPr lang="en-US" sz="2400" dirty="0">
                <a:cs typeface="Arial" charset="0"/>
              </a:rPr>
              <a:t>x</a:t>
            </a:r>
            <a:r>
              <a:rPr lang="el-GR" sz="2400" dirty="0">
                <a:cs typeface="Arial" charset="0"/>
              </a:rPr>
              <a:t>/λ</a:t>
            </a:r>
            <a:r>
              <a:rPr lang="en-US" sz="2400" dirty="0">
                <a:cs typeface="Arial" charset="0"/>
              </a:rPr>
              <a:t>).</a:t>
            </a:r>
            <a:endParaRPr lang="el-GR" sz="2400" dirty="0">
              <a:cs typeface="Arial" charset="0"/>
            </a:endParaRPr>
          </a:p>
        </p:txBody>
      </p:sp>
      <p:grpSp>
        <p:nvGrpSpPr>
          <p:cNvPr id="2" name="Group 4"/>
          <p:cNvGrpSpPr>
            <a:grpSpLocks/>
          </p:cNvGrpSpPr>
          <p:nvPr/>
        </p:nvGrpSpPr>
        <p:grpSpPr bwMode="auto">
          <a:xfrm>
            <a:off x="438150" y="4079875"/>
            <a:ext cx="8205788" cy="1477963"/>
            <a:chOff x="456" y="3070"/>
            <a:chExt cx="5169" cy="931"/>
          </a:xfrm>
        </p:grpSpPr>
        <p:sp>
          <p:nvSpPr>
            <p:cNvPr id="117765" name="Freeform 5"/>
            <p:cNvSpPr>
              <a:spLocks/>
            </p:cNvSpPr>
            <p:nvPr/>
          </p:nvSpPr>
          <p:spPr bwMode="auto">
            <a:xfrm>
              <a:off x="910" y="3378"/>
              <a:ext cx="1412"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lstStyle/>
            <a:p>
              <a:endParaRPr lang="en-US"/>
            </a:p>
          </p:txBody>
        </p:sp>
        <p:sp>
          <p:nvSpPr>
            <p:cNvPr id="117766" name="Freeform 6"/>
            <p:cNvSpPr>
              <a:spLocks/>
            </p:cNvSpPr>
            <p:nvPr/>
          </p:nvSpPr>
          <p:spPr bwMode="auto">
            <a:xfrm>
              <a:off x="2165" y="3383"/>
              <a:ext cx="1412"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lstStyle/>
            <a:p>
              <a:endParaRPr lang="en-US"/>
            </a:p>
          </p:txBody>
        </p:sp>
        <p:sp>
          <p:nvSpPr>
            <p:cNvPr id="117767" name="Freeform 7"/>
            <p:cNvSpPr>
              <a:spLocks/>
            </p:cNvSpPr>
            <p:nvPr/>
          </p:nvSpPr>
          <p:spPr bwMode="auto">
            <a:xfrm>
              <a:off x="3404" y="3378"/>
              <a:ext cx="1412"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lstStyle/>
            <a:p>
              <a:endParaRPr lang="en-US"/>
            </a:p>
          </p:txBody>
        </p:sp>
        <p:sp>
          <p:nvSpPr>
            <p:cNvPr id="117768" name="Line 8"/>
            <p:cNvSpPr>
              <a:spLocks noChangeShapeType="1"/>
            </p:cNvSpPr>
            <p:nvPr/>
          </p:nvSpPr>
          <p:spPr bwMode="auto">
            <a:xfrm flipV="1">
              <a:off x="896" y="3174"/>
              <a:ext cx="0" cy="553"/>
            </a:xfrm>
            <a:prstGeom prst="line">
              <a:avLst/>
            </a:prstGeom>
            <a:noFill/>
            <a:ln w="25400">
              <a:solidFill>
                <a:schemeClr val="tx1"/>
              </a:solidFill>
              <a:round/>
              <a:headEnd/>
              <a:tailEnd type="triangle" w="lg" len="lg"/>
            </a:ln>
            <a:effectLst/>
          </p:spPr>
          <p:txBody>
            <a:bodyPr/>
            <a:lstStyle/>
            <a:p>
              <a:endParaRPr lang="en-US"/>
            </a:p>
          </p:txBody>
        </p:sp>
        <p:sp>
          <p:nvSpPr>
            <p:cNvPr id="117769" name="Line 9"/>
            <p:cNvSpPr>
              <a:spLocks noChangeShapeType="1"/>
            </p:cNvSpPr>
            <p:nvPr/>
          </p:nvSpPr>
          <p:spPr bwMode="auto">
            <a:xfrm flipV="1">
              <a:off x="895" y="3561"/>
              <a:ext cx="4011" cy="0"/>
            </a:xfrm>
            <a:prstGeom prst="line">
              <a:avLst/>
            </a:prstGeom>
            <a:noFill/>
            <a:ln w="25400">
              <a:solidFill>
                <a:schemeClr val="tx1"/>
              </a:solidFill>
              <a:round/>
              <a:headEnd/>
              <a:tailEnd type="triangle" w="lg" len="lg"/>
            </a:ln>
            <a:effectLst/>
          </p:spPr>
          <p:txBody>
            <a:bodyPr/>
            <a:lstStyle/>
            <a:p>
              <a:endParaRPr lang="en-US"/>
            </a:p>
          </p:txBody>
        </p:sp>
        <p:sp>
          <p:nvSpPr>
            <p:cNvPr id="117770" name="Line 10"/>
            <p:cNvSpPr>
              <a:spLocks noChangeShapeType="1"/>
            </p:cNvSpPr>
            <p:nvPr/>
          </p:nvSpPr>
          <p:spPr bwMode="auto">
            <a:xfrm>
              <a:off x="2106" y="3326"/>
              <a:ext cx="690" cy="0"/>
            </a:xfrm>
            <a:prstGeom prst="line">
              <a:avLst/>
            </a:prstGeom>
            <a:noFill/>
            <a:ln w="25400">
              <a:solidFill>
                <a:srgbClr val="FF0000"/>
              </a:solidFill>
              <a:round/>
              <a:headEnd type="triangle" w="med" len="med"/>
              <a:tailEnd type="triangle" w="med" len="med"/>
            </a:ln>
            <a:effectLst/>
          </p:spPr>
          <p:txBody>
            <a:bodyPr/>
            <a:lstStyle/>
            <a:p>
              <a:endParaRPr lang="en-US"/>
            </a:p>
          </p:txBody>
        </p:sp>
        <p:sp>
          <p:nvSpPr>
            <p:cNvPr id="117771" name="Text Box 11"/>
            <p:cNvSpPr txBox="1">
              <a:spLocks noChangeArrowheads="1"/>
            </p:cNvSpPr>
            <p:nvPr/>
          </p:nvSpPr>
          <p:spPr bwMode="auto">
            <a:xfrm>
              <a:off x="2360" y="3070"/>
              <a:ext cx="3265" cy="288"/>
            </a:xfrm>
            <a:prstGeom prst="rect">
              <a:avLst/>
            </a:prstGeom>
            <a:noFill/>
            <a:ln w="25400">
              <a:noFill/>
              <a:miter lim="800000"/>
              <a:headEnd/>
              <a:tailEnd type="none" w="lg" len="lg"/>
            </a:ln>
            <a:effectLst/>
          </p:spPr>
          <p:txBody>
            <a:bodyPr wrap="none">
              <a:spAutoFit/>
            </a:bodyPr>
            <a:lstStyle/>
            <a:p>
              <a:r>
                <a:rPr lang="en-US">
                  <a:solidFill>
                    <a:srgbClr val="FF0000"/>
                  </a:solidFill>
                </a:rPr>
                <a:t>λ = Wavelength = length of one cycle</a:t>
              </a:r>
            </a:p>
          </p:txBody>
        </p:sp>
        <p:sp>
          <p:nvSpPr>
            <p:cNvPr id="117772" name="Text Box 12"/>
            <p:cNvSpPr txBox="1">
              <a:spLocks noChangeArrowheads="1"/>
            </p:cNvSpPr>
            <p:nvPr/>
          </p:nvSpPr>
          <p:spPr bwMode="auto">
            <a:xfrm>
              <a:off x="456" y="3713"/>
              <a:ext cx="4832" cy="288"/>
            </a:xfrm>
            <a:prstGeom prst="rect">
              <a:avLst/>
            </a:prstGeom>
            <a:noFill/>
            <a:ln w="25400">
              <a:noFill/>
              <a:miter lim="800000"/>
              <a:headEnd/>
              <a:tailEnd type="none" w="lg" len="lg"/>
            </a:ln>
            <a:effectLst/>
          </p:spPr>
          <p:txBody>
            <a:bodyPr wrap="none">
              <a:spAutoFit/>
            </a:bodyPr>
            <a:lstStyle/>
            <a:p>
              <a:r>
                <a:rPr lang="en-US">
                  <a:solidFill>
                    <a:srgbClr val="FF0000"/>
                  </a:solidFill>
                  <a:cs typeface="Arial" charset="0"/>
                </a:rPr>
                <a:t>k</a:t>
              </a:r>
              <a:r>
                <a:rPr lang="en-US">
                  <a:solidFill>
                    <a:srgbClr val="FF0000"/>
                  </a:solidFill>
                </a:rPr>
                <a:t> = 2</a:t>
              </a:r>
              <a:r>
                <a:rPr lang="el-GR">
                  <a:solidFill>
                    <a:srgbClr val="FF0000"/>
                  </a:solidFill>
                </a:rPr>
                <a:t>π</a:t>
              </a:r>
              <a:r>
                <a:rPr lang="en-US">
                  <a:solidFill>
                    <a:srgbClr val="FF0000"/>
                  </a:solidFill>
                </a:rPr>
                <a:t>/λ = wave number = number of radians per meter</a:t>
              </a:r>
            </a:p>
          </p:txBody>
        </p:sp>
        <p:sp>
          <p:nvSpPr>
            <p:cNvPr id="117773" name="Text Box 13"/>
            <p:cNvSpPr txBox="1">
              <a:spLocks noChangeArrowheads="1"/>
            </p:cNvSpPr>
            <p:nvPr/>
          </p:nvSpPr>
          <p:spPr bwMode="auto">
            <a:xfrm>
              <a:off x="4870" y="3385"/>
              <a:ext cx="168" cy="327"/>
            </a:xfrm>
            <a:prstGeom prst="rect">
              <a:avLst/>
            </a:prstGeom>
            <a:noFill/>
            <a:ln w="25400">
              <a:noFill/>
              <a:miter lim="800000"/>
              <a:headEnd/>
              <a:tailEnd type="none" w="lg" len="lg"/>
            </a:ln>
            <a:effectLst/>
          </p:spPr>
          <p:txBody>
            <a:bodyPr>
              <a:spAutoFit/>
            </a:bodyPr>
            <a:lstStyle/>
            <a:p>
              <a:pPr>
                <a:spcBef>
                  <a:spcPct val="50000"/>
                </a:spcBef>
              </a:pPr>
              <a:r>
                <a:rPr lang="en-US" sz="2800"/>
                <a:t>x</a:t>
              </a:r>
            </a:p>
          </p:txBody>
        </p:sp>
      </p:grpSp>
      <p:grpSp>
        <p:nvGrpSpPr>
          <p:cNvPr id="3" name="Group 14"/>
          <p:cNvGrpSpPr>
            <a:grpSpLocks/>
          </p:cNvGrpSpPr>
          <p:nvPr/>
        </p:nvGrpSpPr>
        <p:grpSpPr bwMode="auto">
          <a:xfrm>
            <a:off x="269875" y="1658938"/>
            <a:ext cx="8604250" cy="1492250"/>
            <a:chOff x="350" y="2015"/>
            <a:chExt cx="5420" cy="940"/>
          </a:xfrm>
        </p:grpSpPr>
        <p:sp>
          <p:nvSpPr>
            <p:cNvPr id="117775" name="Freeform 15"/>
            <p:cNvSpPr>
              <a:spLocks/>
            </p:cNvSpPr>
            <p:nvPr/>
          </p:nvSpPr>
          <p:spPr bwMode="auto">
            <a:xfrm>
              <a:off x="914" y="2332"/>
              <a:ext cx="1295"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lstStyle/>
            <a:p>
              <a:endParaRPr lang="en-US"/>
            </a:p>
          </p:txBody>
        </p:sp>
        <p:sp>
          <p:nvSpPr>
            <p:cNvPr id="117776" name="Freeform 16"/>
            <p:cNvSpPr>
              <a:spLocks/>
            </p:cNvSpPr>
            <p:nvPr/>
          </p:nvSpPr>
          <p:spPr bwMode="auto">
            <a:xfrm>
              <a:off x="2061" y="2337"/>
              <a:ext cx="1295"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lstStyle/>
            <a:p>
              <a:endParaRPr lang="en-US"/>
            </a:p>
          </p:txBody>
        </p:sp>
        <p:sp>
          <p:nvSpPr>
            <p:cNvPr id="117777" name="Freeform 17"/>
            <p:cNvSpPr>
              <a:spLocks/>
            </p:cNvSpPr>
            <p:nvPr/>
          </p:nvSpPr>
          <p:spPr bwMode="auto">
            <a:xfrm>
              <a:off x="3201" y="2332"/>
              <a:ext cx="1295"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lstStyle/>
            <a:p>
              <a:endParaRPr lang="en-US"/>
            </a:p>
          </p:txBody>
        </p:sp>
        <p:sp>
          <p:nvSpPr>
            <p:cNvPr id="117778" name="Line 18"/>
            <p:cNvSpPr>
              <a:spLocks noChangeShapeType="1"/>
            </p:cNvSpPr>
            <p:nvPr/>
          </p:nvSpPr>
          <p:spPr bwMode="auto">
            <a:xfrm flipV="1">
              <a:off x="900" y="2128"/>
              <a:ext cx="0" cy="553"/>
            </a:xfrm>
            <a:prstGeom prst="line">
              <a:avLst/>
            </a:prstGeom>
            <a:noFill/>
            <a:ln w="25400">
              <a:solidFill>
                <a:schemeClr val="tx1"/>
              </a:solidFill>
              <a:round/>
              <a:headEnd/>
              <a:tailEnd type="triangle" w="lg" len="lg"/>
            </a:ln>
            <a:effectLst/>
          </p:spPr>
          <p:txBody>
            <a:bodyPr/>
            <a:lstStyle/>
            <a:p>
              <a:endParaRPr lang="en-US"/>
            </a:p>
          </p:txBody>
        </p:sp>
        <p:sp>
          <p:nvSpPr>
            <p:cNvPr id="117779" name="Line 19"/>
            <p:cNvSpPr>
              <a:spLocks noChangeShapeType="1"/>
            </p:cNvSpPr>
            <p:nvPr/>
          </p:nvSpPr>
          <p:spPr bwMode="auto">
            <a:xfrm flipV="1">
              <a:off x="899" y="2515"/>
              <a:ext cx="4011" cy="0"/>
            </a:xfrm>
            <a:prstGeom prst="line">
              <a:avLst/>
            </a:prstGeom>
            <a:noFill/>
            <a:ln w="25400">
              <a:solidFill>
                <a:schemeClr val="tx1"/>
              </a:solidFill>
              <a:round/>
              <a:headEnd/>
              <a:tailEnd type="triangle" w="lg" len="lg"/>
            </a:ln>
            <a:effectLst/>
          </p:spPr>
          <p:txBody>
            <a:bodyPr/>
            <a:lstStyle/>
            <a:p>
              <a:endParaRPr lang="en-US"/>
            </a:p>
          </p:txBody>
        </p:sp>
        <p:sp>
          <p:nvSpPr>
            <p:cNvPr id="117780" name="Line 20"/>
            <p:cNvSpPr>
              <a:spLocks noChangeShapeType="1"/>
            </p:cNvSpPr>
            <p:nvPr/>
          </p:nvSpPr>
          <p:spPr bwMode="auto">
            <a:xfrm>
              <a:off x="2587" y="2280"/>
              <a:ext cx="618" cy="0"/>
            </a:xfrm>
            <a:prstGeom prst="line">
              <a:avLst/>
            </a:prstGeom>
            <a:noFill/>
            <a:ln w="25400">
              <a:solidFill>
                <a:srgbClr val="FF0000"/>
              </a:solidFill>
              <a:round/>
              <a:headEnd type="triangle" w="med" len="med"/>
              <a:tailEnd type="triangle" w="med" len="med"/>
            </a:ln>
            <a:effectLst/>
          </p:spPr>
          <p:txBody>
            <a:bodyPr/>
            <a:lstStyle/>
            <a:p>
              <a:endParaRPr lang="en-US"/>
            </a:p>
          </p:txBody>
        </p:sp>
        <p:sp>
          <p:nvSpPr>
            <p:cNvPr id="117781" name="Text Box 21"/>
            <p:cNvSpPr txBox="1">
              <a:spLocks noChangeArrowheads="1"/>
            </p:cNvSpPr>
            <p:nvPr/>
          </p:nvSpPr>
          <p:spPr bwMode="auto">
            <a:xfrm>
              <a:off x="2767" y="2015"/>
              <a:ext cx="2667" cy="288"/>
            </a:xfrm>
            <a:prstGeom prst="rect">
              <a:avLst/>
            </a:prstGeom>
            <a:noFill/>
            <a:ln w="25400">
              <a:noFill/>
              <a:miter lim="800000"/>
              <a:headEnd/>
              <a:tailEnd type="none" w="lg" len="lg"/>
            </a:ln>
            <a:effectLst/>
          </p:spPr>
          <p:txBody>
            <a:bodyPr wrap="none">
              <a:spAutoFit/>
            </a:bodyPr>
            <a:lstStyle/>
            <a:p>
              <a:r>
                <a:rPr lang="en-US">
                  <a:solidFill>
                    <a:srgbClr val="FF0000"/>
                  </a:solidFill>
                </a:rPr>
                <a:t>T = Period = time of one cycle</a:t>
              </a:r>
            </a:p>
          </p:txBody>
        </p:sp>
        <p:sp>
          <p:nvSpPr>
            <p:cNvPr id="117782" name="Text Box 22"/>
            <p:cNvSpPr txBox="1">
              <a:spLocks noChangeArrowheads="1"/>
            </p:cNvSpPr>
            <p:nvPr/>
          </p:nvSpPr>
          <p:spPr bwMode="auto">
            <a:xfrm>
              <a:off x="350" y="2667"/>
              <a:ext cx="5420" cy="288"/>
            </a:xfrm>
            <a:prstGeom prst="rect">
              <a:avLst/>
            </a:prstGeom>
            <a:noFill/>
            <a:ln w="25400">
              <a:noFill/>
              <a:miter lim="800000"/>
              <a:headEnd/>
              <a:tailEnd type="none" w="lg" len="lg"/>
            </a:ln>
            <a:effectLst/>
          </p:spPr>
          <p:txBody>
            <a:bodyPr wrap="none">
              <a:spAutoFit/>
            </a:bodyPr>
            <a:lstStyle/>
            <a:p>
              <a:r>
                <a:rPr lang="el-GR">
                  <a:solidFill>
                    <a:srgbClr val="FF0000"/>
                  </a:solidFill>
                  <a:cs typeface="Arial" charset="0"/>
                </a:rPr>
                <a:t>ω</a:t>
              </a:r>
              <a:r>
                <a:rPr lang="en-US">
                  <a:solidFill>
                    <a:srgbClr val="FF0000"/>
                  </a:solidFill>
                </a:rPr>
                <a:t> = 2</a:t>
              </a:r>
              <a:r>
                <a:rPr lang="el-GR">
                  <a:solidFill>
                    <a:srgbClr val="FF0000"/>
                  </a:solidFill>
                </a:rPr>
                <a:t>π</a:t>
              </a:r>
              <a:r>
                <a:rPr lang="en-US">
                  <a:solidFill>
                    <a:srgbClr val="FF0000"/>
                  </a:solidFill>
                </a:rPr>
                <a:t>/T = angular frequency = number of radians per second</a:t>
              </a:r>
            </a:p>
          </p:txBody>
        </p:sp>
        <p:sp>
          <p:nvSpPr>
            <p:cNvPr id="117783" name="Text Box 23"/>
            <p:cNvSpPr txBox="1">
              <a:spLocks noChangeArrowheads="1"/>
            </p:cNvSpPr>
            <p:nvPr/>
          </p:nvSpPr>
          <p:spPr bwMode="auto">
            <a:xfrm>
              <a:off x="4873" y="2339"/>
              <a:ext cx="168" cy="327"/>
            </a:xfrm>
            <a:prstGeom prst="rect">
              <a:avLst/>
            </a:prstGeom>
            <a:noFill/>
            <a:ln w="25400">
              <a:noFill/>
              <a:miter lim="800000"/>
              <a:headEnd/>
              <a:tailEnd type="none" w="lg" len="lg"/>
            </a:ln>
            <a:effectLst/>
          </p:spPr>
          <p:txBody>
            <a:bodyPr>
              <a:spAutoFit/>
            </a:bodyPr>
            <a:lstStyle/>
            <a:p>
              <a:pPr>
                <a:spcBef>
                  <a:spcPct val="50000"/>
                </a:spcBef>
              </a:pPr>
              <a:r>
                <a:rPr lang="en-US" sz="2800"/>
                <a:t>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7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179E6156-225A-4A2C-A125-B794E89F6904}" type="slidenum">
              <a:rPr lang="en-US"/>
              <a:pPr/>
              <a:t>21</a:t>
            </a:fld>
            <a:endParaRPr lang="en-US"/>
          </a:p>
        </p:txBody>
      </p:sp>
      <p:sp>
        <p:nvSpPr>
          <p:cNvPr id="117762" name="Rectangle 2"/>
          <p:cNvSpPr>
            <a:spLocks noGrp="1" noChangeArrowheads="1"/>
          </p:cNvSpPr>
          <p:nvPr>
            <p:ph type="title"/>
          </p:nvPr>
        </p:nvSpPr>
        <p:spPr>
          <a:xfrm>
            <a:off x="457200" y="274638"/>
            <a:ext cx="8229600" cy="793750"/>
          </a:xfrm>
        </p:spPr>
        <p:txBody>
          <a:bodyPr/>
          <a:lstStyle/>
          <a:p>
            <a:r>
              <a:rPr lang="en-US" dirty="0" smtClean="0"/>
              <a:t>Waves in space &amp; time:</a:t>
            </a:r>
            <a:endParaRPr lang="en-US" dirty="0"/>
          </a:p>
        </p:txBody>
      </p:sp>
      <p:sp>
        <p:nvSpPr>
          <p:cNvPr id="117763" name="Rectangle 3"/>
          <p:cNvSpPr>
            <a:spLocks noGrp="1" noChangeArrowheads="1"/>
          </p:cNvSpPr>
          <p:nvPr>
            <p:ph type="body" idx="1"/>
          </p:nvPr>
        </p:nvSpPr>
        <p:spPr>
          <a:xfrm>
            <a:off x="171450" y="1179513"/>
            <a:ext cx="8686800" cy="5678487"/>
          </a:xfrm>
        </p:spPr>
        <p:txBody>
          <a:bodyPr>
            <a:normAutofit/>
          </a:bodyPr>
          <a:lstStyle/>
          <a:p>
            <a:pPr>
              <a:lnSpc>
                <a:spcPct val="90000"/>
              </a:lnSpc>
              <a:buFontTx/>
              <a:buNone/>
            </a:pPr>
            <a:r>
              <a:rPr lang="en-US" dirty="0" smtClean="0">
                <a:cs typeface="Arial" charset="0"/>
              </a:rPr>
              <a:t>		</a:t>
            </a:r>
            <a:r>
              <a:rPr lang="en-US" dirty="0" err="1" smtClean="0">
                <a:cs typeface="Arial" charset="0"/>
              </a:rPr>
              <a:t>cos</a:t>
            </a:r>
            <a:r>
              <a:rPr lang="en-US" dirty="0" smtClean="0">
                <a:cs typeface="Arial" charset="0"/>
              </a:rPr>
              <a:t>(</a:t>
            </a:r>
            <a:r>
              <a:rPr lang="en-US" dirty="0" err="1" smtClean="0">
                <a:cs typeface="Arial" charset="0"/>
              </a:rPr>
              <a:t>kx</a:t>
            </a:r>
            <a:r>
              <a:rPr lang="en-US" dirty="0" smtClean="0">
                <a:cs typeface="Arial" charset="0"/>
              </a:rPr>
              <a:t> + </a:t>
            </a:r>
            <a:r>
              <a:rPr lang="el-GR" dirty="0" smtClean="0">
                <a:cs typeface="Arial" charset="0"/>
              </a:rPr>
              <a:t>ω</a:t>
            </a:r>
            <a:r>
              <a:rPr lang="en-US" dirty="0" smtClean="0">
                <a:cs typeface="Arial" charset="0"/>
              </a:rPr>
              <a:t>t) represents a sinusoidal</a:t>
            </a:r>
          </a:p>
          <a:p>
            <a:pPr>
              <a:lnSpc>
                <a:spcPct val="90000"/>
              </a:lnSpc>
              <a:buFontTx/>
              <a:buNone/>
            </a:pPr>
            <a:r>
              <a:rPr lang="en-US" dirty="0" smtClean="0">
                <a:cs typeface="Arial" charset="0"/>
              </a:rPr>
              <a:t>			wave traveling…</a:t>
            </a:r>
          </a:p>
          <a:p>
            <a:pPr>
              <a:lnSpc>
                <a:spcPct val="90000"/>
              </a:lnSpc>
              <a:buFontTx/>
              <a:buNone/>
            </a:pPr>
            <a:endParaRPr lang="en-US" dirty="0" smtClean="0">
              <a:cs typeface="Arial" charset="0"/>
            </a:endParaRPr>
          </a:p>
          <a:p>
            <a:pPr>
              <a:lnSpc>
                <a:spcPct val="90000"/>
              </a:lnSpc>
              <a:buFontTx/>
              <a:buNone/>
            </a:pPr>
            <a:r>
              <a:rPr lang="en-US" dirty="0" smtClean="0">
                <a:cs typeface="Arial" charset="0"/>
              </a:rPr>
              <a:t>	A) …to the right (+x-direction).</a:t>
            </a:r>
          </a:p>
          <a:p>
            <a:pPr>
              <a:lnSpc>
                <a:spcPct val="90000"/>
              </a:lnSpc>
              <a:buFontTx/>
              <a:buNone/>
            </a:pPr>
            <a:r>
              <a:rPr lang="en-US" dirty="0" smtClean="0">
                <a:cs typeface="Arial" charset="0"/>
              </a:rPr>
              <a:t>	B) …to the left (-x-direction).</a:t>
            </a:r>
            <a:endParaRPr lang="en-US" dirty="0">
              <a:cs typeface="Arial" charset="0"/>
            </a:endParaRPr>
          </a:p>
        </p:txBody>
      </p:sp>
      <p:sp>
        <p:nvSpPr>
          <p:cNvPr id="26" name="Rectangle 25"/>
          <p:cNvSpPr/>
          <p:nvPr/>
        </p:nvSpPr>
        <p:spPr>
          <a:xfrm>
            <a:off x="381000" y="3352800"/>
            <a:ext cx="5410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Slide Number Placeholder 5"/>
          <p:cNvSpPr>
            <a:spLocks noGrp="1"/>
          </p:cNvSpPr>
          <p:nvPr>
            <p:ph type="sldNum" sz="quarter" idx="12"/>
          </p:nvPr>
        </p:nvSpPr>
        <p:spPr/>
        <p:txBody>
          <a:bodyPr/>
          <a:lstStyle/>
          <a:p>
            <a:fld id="{6994084F-4CC0-489C-B14E-09191E25DD22}" type="slidenum">
              <a:rPr lang="en-US"/>
              <a:pPr/>
              <a:t>22</a:t>
            </a:fld>
            <a:endParaRPr lang="en-US"/>
          </a:p>
        </p:txBody>
      </p:sp>
      <p:sp>
        <p:nvSpPr>
          <p:cNvPr id="36941" name="Text Box 77"/>
          <p:cNvSpPr txBox="1">
            <a:spLocks noChangeArrowheads="1"/>
          </p:cNvSpPr>
          <p:nvPr/>
        </p:nvSpPr>
        <p:spPr bwMode="auto">
          <a:xfrm>
            <a:off x="136525" y="1890713"/>
            <a:ext cx="989013" cy="457200"/>
          </a:xfrm>
          <a:prstGeom prst="rect">
            <a:avLst/>
          </a:prstGeom>
          <a:noFill/>
          <a:ln w="9525">
            <a:noFill/>
            <a:miter lim="800000"/>
            <a:headEnd/>
            <a:tailEnd/>
          </a:ln>
          <a:effectLst/>
        </p:spPr>
        <p:txBody>
          <a:bodyPr wrap="none">
            <a:spAutoFit/>
          </a:bodyPr>
          <a:lstStyle/>
          <a:p>
            <a:r>
              <a:rPr lang="en-US"/>
              <a:t>At t=0</a:t>
            </a:r>
          </a:p>
        </p:txBody>
      </p:sp>
      <p:sp>
        <p:nvSpPr>
          <p:cNvPr id="36866" name="Rectangle 2"/>
          <p:cNvSpPr>
            <a:spLocks noGrp="1" noChangeArrowheads="1"/>
          </p:cNvSpPr>
          <p:nvPr>
            <p:ph type="title"/>
          </p:nvPr>
        </p:nvSpPr>
        <p:spPr>
          <a:xfrm>
            <a:off x="457200" y="0"/>
            <a:ext cx="8229600" cy="639763"/>
          </a:xfrm>
        </p:spPr>
        <p:txBody>
          <a:bodyPr>
            <a:normAutofit fontScale="90000"/>
          </a:bodyPr>
          <a:lstStyle/>
          <a:p>
            <a:r>
              <a:rPr lang="en-US" sz="4000"/>
              <a:t>Light is an oscillating E-field</a:t>
            </a:r>
          </a:p>
        </p:txBody>
      </p:sp>
      <p:sp>
        <p:nvSpPr>
          <p:cNvPr id="36867" name="Text Box 3"/>
          <p:cNvSpPr txBox="1">
            <a:spLocks noChangeArrowheads="1"/>
          </p:cNvSpPr>
          <p:nvPr/>
        </p:nvSpPr>
        <p:spPr bwMode="auto">
          <a:xfrm>
            <a:off x="644525" y="2271713"/>
            <a:ext cx="387350" cy="457200"/>
          </a:xfrm>
          <a:prstGeom prst="rect">
            <a:avLst/>
          </a:prstGeom>
          <a:noFill/>
          <a:ln w="9525">
            <a:noFill/>
            <a:miter lim="800000"/>
            <a:headEnd/>
            <a:tailEnd/>
          </a:ln>
          <a:effectLst/>
        </p:spPr>
        <p:txBody>
          <a:bodyPr wrap="none">
            <a:spAutoFit/>
          </a:bodyPr>
          <a:lstStyle/>
          <a:p>
            <a:r>
              <a:rPr lang="en-US"/>
              <a:t>E</a:t>
            </a:r>
          </a:p>
        </p:txBody>
      </p:sp>
      <p:sp>
        <p:nvSpPr>
          <p:cNvPr id="36868" name="Line 4"/>
          <p:cNvSpPr>
            <a:spLocks noChangeShapeType="1"/>
          </p:cNvSpPr>
          <p:nvPr/>
        </p:nvSpPr>
        <p:spPr bwMode="auto">
          <a:xfrm>
            <a:off x="762000" y="2330450"/>
            <a:ext cx="228600" cy="0"/>
          </a:xfrm>
          <a:prstGeom prst="line">
            <a:avLst/>
          </a:prstGeom>
          <a:noFill/>
          <a:ln w="19050">
            <a:solidFill>
              <a:schemeClr val="tx1"/>
            </a:solidFill>
            <a:round/>
            <a:headEnd/>
            <a:tailEnd type="triangle" w="med" len="med"/>
          </a:ln>
          <a:effectLst/>
        </p:spPr>
        <p:txBody>
          <a:bodyPr/>
          <a:lstStyle/>
          <a:p>
            <a:endParaRPr lang="en-US"/>
          </a:p>
        </p:txBody>
      </p:sp>
      <p:sp>
        <p:nvSpPr>
          <p:cNvPr id="36869" name="Text Box 5"/>
          <p:cNvSpPr txBox="1">
            <a:spLocks noChangeArrowheads="1"/>
          </p:cNvSpPr>
          <p:nvPr/>
        </p:nvSpPr>
        <p:spPr bwMode="auto">
          <a:xfrm>
            <a:off x="2520950" y="5562600"/>
            <a:ext cx="4086225" cy="579438"/>
          </a:xfrm>
          <a:prstGeom prst="rect">
            <a:avLst/>
          </a:prstGeom>
          <a:noFill/>
          <a:ln w="9525">
            <a:noFill/>
            <a:miter lim="800000"/>
            <a:headEnd/>
            <a:tailEnd/>
          </a:ln>
          <a:effectLst/>
        </p:spPr>
        <p:txBody>
          <a:bodyPr wrap="none">
            <a:spAutoFit/>
          </a:bodyPr>
          <a:lstStyle/>
          <a:p>
            <a:r>
              <a:rPr lang="en-US" sz="3200"/>
              <a:t>E(x,t) = E</a:t>
            </a:r>
            <a:r>
              <a:rPr lang="en-US" sz="3200" baseline="-25000"/>
              <a:t>max</a:t>
            </a:r>
            <a:r>
              <a:rPr lang="en-US" sz="3200"/>
              <a:t>sin(ax-</a:t>
            </a:r>
            <a:r>
              <a:rPr lang="en-US" sz="3200">
                <a:solidFill>
                  <a:srgbClr val="FF0000"/>
                </a:solidFill>
              </a:rPr>
              <a:t>bt</a:t>
            </a:r>
            <a:r>
              <a:rPr lang="en-US" sz="3200"/>
              <a:t>)</a:t>
            </a:r>
            <a:endParaRPr lang="en-US" sz="3200" baseline="-25000"/>
          </a:p>
        </p:txBody>
      </p:sp>
      <p:sp>
        <p:nvSpPr>
          <p:cNvPr id="36870" name="Text Box 6"/>
          <p:cNvSpPr txBox="1">
            <a:spLocks noChangeArrowheads="1"/>
          </p:cNvSpPr>
          <p:nvPr/>
        </p:nvSpPr>
        <p:spPr bwMode="auto">
          <a:xfrm>
            <a:off x="6350" y="5029200"/>
            <a:ext cx="3941328" cy="400110"/>
          </a:xfrm>
          <a:prstGeom prst="rect">
            <a:avLst/>
          </a:prstGeom>
          <a:noFill/>
          <a:ln w="9525">
            <a:noFill/>
            <a:miter lim="800000"/>
            <a:headEnd/>
            <a:tailEnd/>
          </a:ln>
          <a:effectLst/>
        </p:spPr>
        <p:txBody>
          <a:bodyPr wrap="none">
            <a:spAutoFit/>
          </a:bodyPr>
          <a:lstStyle/>
          <a:p>
            <a:r>
              <a:rPr lang="en-US" sz="2000" dirty="0"/>
              <a:t>Function of position (</a:t>
            </a:r>
            <a:r>
              <a:rPr lang="en-US" sz="2000" dirty="0" err="1"/>
              <a:t>x</a:t>
            </a:r>
            <a:r>
              <a:rPr lang="en-US" sz="2000" dirty="0"/>
              <a:t>) and </a:t>
            </a:r>
            <a:r>
              <a:rPr lang="en-US" sz="2000" dirty="0">
                <a:solidFill>
                  <a:srgbClr val="FF0000"/>
                </a:solidFill>
              </a:rPr>
              <a:t>time (</a:t>
            </a:r>
            <a:r>
              <a:rPr lang="en-US" sz="2000" dirty="0" err="1">
                <a:solidFill>
                  <a:srgbClr val="FF0000"/>
                </a:solidFill>
              </a:rPr>
              <a:t>t</a:t>
            </a:r>
            <a:r>
              <a:rPr lang="en-US" sz="2000" dirty="0">
                <a:solidFill>
                  <a:srgbClr val="FF0000"/>
                </a:solidFill>
              </a:rPr>
              <a:t>)</a:t>
            </a:r>
            <a:r>
              <a:rPr lang="en-US" sz="2000" dirty="0"/>
              <a:t>:</a:t>
            </a:r>
          </a:p>
        </p:txBody>
      </p:sp>
      <p:sp>
        <p:nvSpPr>
          <p:cNvPr id="36871" name="Rectangle 7"/>
          <p:cNvSpPr>
            <a:spLocks noChangeArrowheads="1"/>
          </p:cNvSpPr>
          <p:nvPr/>
        </p:nvSpPr>
        <p:spPr bwMode="auto">
          <a:xfrm>
            <a:off x="152400" y="609600"/>
            <a:ext cx="8610600" cy="707886"/>
          </a:xfrm>
          <a:prstGeom prst="rect">
            <a:avLst/>
          </a:prstGeom>
          <a:noFill/>
          <a:ln w="9525">
            <a:noFill/>
            <a:miter lim="800000"/>
            <a:headEnd/>
            <a:tailEnd/>
          </a:ln>
          <a:effectLst/>
        </p:spPr>
        <p:txBody>
          <a:bodyPr>
            <a:spAutoFit/>
          </a:bodyPr>
          <a:lstStyle/>
          <a:p>
            <a:pPr>
              <a:buFontTx/>
              <a:buChar char="•"/>
            </a:pPr>
            <a:r>
              <a:rPr lang="en-US" sz="2000" dirty="0">
                <a:solidFill>
                  <a:srgbClr val="067413"/>
                </a:solidFill>
              </a:rPr>
              <a:t>  Oscillating ELECTRIC and magnetic field </a:t>
            </a:r>
          </a:p>
          <a:p>
            <a:pPr>
              <a:buFontTx/>
              <a:buChar char="•"/>
            </a:pPr>
            <a:r>
              <a:rPr lang="en-US" sz="2000" dirty="0">
                <a:solidFill>
                  <a:srgbClr val="067413"/>
                </a:solidFill>
              </a:rPr>
              <a:t>  Traveling to the right at speed of light (</a:t>
            </a:r>
            <a:r>
              <a:rPr lang="en-US" sz="2000" dirty="0" err="1">
                <a:solidFill>
                  <a:srgbClr val="067413"/>
                </a:solidFill>
              </a:rPr>
              <a:t>c</a:t>
            </a:r>
            <a:r>
              <a:rPr lang="en-US" sz="2000" dirty="0">
                <a:solidFill>
                  <a:srgbClr val="067413"/>
                </a:solidFill>
              </a:rPr>
              <a:t>)</a:t>
            </a:r>
          </a:p>
        </p:txBody>
      </p:sp>
      <p:grpSp>
        <p:nvGrpSpPr>
          <p:cNvPr id="2" name="Group 8"/>
          <p:cNvGrpSpPr>
            <a:grpSpLocks/>
          </p:cNvGrpSpPr>
          <p:nvPr/>
        </p:nvGrpSpPr>
        <p:grpSpPr bwMode="auto">
          <a:xfrm>
            <a:off x="339725" y="2652713"/>
            <a:ext cx="8540750" cy="2284412"/>
            <a:chOff x="214" y="1671"/>
            <a:chExt cx="5380" cy="1439"/>
          </a:xfrm>
        </p:grpSpPr>
        <p:sp>
          <p:nvSpPr>
            <p:cNvPr id="36873" name="Freeform 9"/>
            <p:cNvSpPr>
              <a:spLocks/>
            </p:cNvSpPr>
            <p:nvPr/>
          </p:nvSpPr>
          <p:spPr bwMode="auto">
            <a:xfrm>
              <a:off x="222" y="1671"/>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36874" name="Freeform 10"/>
            <p:cNvSpPr>
              <a:spLocks/>
            </p:cNvSpPr>
            <p:nvPr/>
          </p:nvSpPr>
          <p:spPr bwMode="auto">
            <a:xfrm>
              <a:off x="2422" y="1671"/>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36875" name="Line 11"/>
            <p:cNvSpPr>
              <a:spLocks noChangeShapeType="1"/>
            </p:cNvSpPr>
            <p:nvPr/>
          </p:nvSpPr>
          <p:spPr bwMode="auto">
            <a:xfrm flipV="1">
              <a:off x="228" y="1895"/>
              <a:ext cx="0" cy="496"/>
            </a:xfrm>
            <a:prstGeom prst="line">
              <a:avLst/>
            </a:prstGeom>
            <a:noFill/>
            <a:ln w="19050">
              <a:solidFill>
                <a:schemeClr val="tx1"/>
              </a:solidFill>
              <a:round/>
              <a:headEnd/>
              <a:tailEnd type="triangle" w="med" len="med"/>
            </a:ln>
            <a:effectLst/>
          </p:spPr>
          <p:txBody>
            <a:bodyPr/>
            <a:lstStyle/>
            <a:p>
              <a:endParaRPr lang="en-US"/>
            </a:p>
          </p:txBody>
        </p:sp>
        <p:sp>
          <p:nvSpPr>
            <p:cNvPr id="36876" name="Line 12"/>
            <p:cNvSpPr>
              <a:spLocks noChangeShapeType="1"/>
            </p:cNvSpPr>
            <p:nvPr/>
          </p:nvSpPr>
          <p:spPr bwMode="auto">
            <a:xfrm flipV="1">
              <a:off x="365" y="1680"/>
              <a:ext cx="0" cy="711"/>
            </a:xfrm>
            <a:prstGeom prst="line">
              <a:avLst/>
            </a:prstGeom>
            <a:noFill/>
            <a:ln w="19050">
              <a:solidFill>
                <a:schemeClr val="tx1"/>
              </a:solidFill>
              <a:round/>
              <a:headEnd/>
              <a:tailEnd type="triangle" w="med" len="med"/>
            </a:ln>
            <a:effectLst/>
          </p:spPr>
          <p:txBody>
            <a:bodyPr/>
            <a:lstStyle/>
            <a:p>
              <a:endParaRPr lang="en-US"/>
            </a:p>
          </p:txBody>
        </p:sp>
        <p:sp>
          <p:nvSpPr>
            <p:cNvPr id="36877" name="Line 13"/>
            <p:cNvSpPr>
              <a:spLocks noChangeShapeType="1"/>
            </p:cNvSpPr>
            <p:nvPr/>
          </p:nvSpPr>
          <p:spPr bwMode="auto">
            <a:xfrm flipV="1">
              <a:off x="497" y="1895"/>
              <a:ext cx="3" cy="492"/>
            </a:xfrm>
            <a:prstGeom prst="line">
              <a:avLst/>
            </a:prstGeom>
            <a:noFill/>
            <a:ln w="19050">
              <a:solidFill>
                <a:schemeClr val="tx1"/>
              </a:solidFill>
              <a:round/>
              <a:headEnd/>
              <a:tailEnd type="triangle" w="med" len="med"/>
            </a:ln>
            <a:effectLst/>
          </p:spPr>
          <p:txBody>
            <a:bodyPr/>
            <a:lstStyle/>
            <a:p>
              <a:endParaRPr lang="en-US"/>
            </a:p>
          </p:txBody>
        </p:sp>
        <p:sp>
          <p:nvSpPr>
            <p:cNvPr id="36878" name="Line 14"/>
            <p:cNvSpPr>
              <a:spLocks noChangeShapeType="1"/>
            </p:cNvSpPr>
            <p:nvPr/>
          </p:nvSpPr>
          <p:spPr bwMode="auto">
            <a:xfrm flipV="1">
              <a:off x="1330" y="1898"/>
              <a:ext cx="0" cy="493"/>
            </a:xfrm>
            <a:prstGeom prst="line">
              <a:avLst/>
            </a:prstGeom>
            <a:noFill/>
            <a:ln w="19050">
              <a:solidFill>
                <a:schemeClr val="tx1"/>
              </a:solidFill>
              <a:round/>
              <a:headEnd/>
              <a:tailEnd type="triangle" w="med" len="med"/>
            </a:ln>
            <a:effectLst/>
          </p:spPr>
          <p:txBody>
            <a:bodyPr/>
            <a:lstStyle/>
            <a:p>
              <a:endParaRPr lang="en-US"/>
            </a:p>
          </p:txBody>
        </p:sp>
        <p:sp>
          <p:nvSpPr>
            <p:cNvPr id="36879" name="Line 15"/>
            <p:cNvSpPr>
              <a:spLocks noChangeShapeType="1"/>
            </p:cNvSpPr>
            <p:nvPr/>
          </p:nvSpPr>
          <p:spPr bwMode="auto">
            <a:xfrm flipV="1">
              <a:off x="1468" y="1683"/>
              <a:ext cx="0" cy="708"/>
            </a:xfrm>
            <a:prstGeom prst="line">
              <a:avLst/>
            </a:prstGeom>
            <a:noFill/>
            <a:ln w="19050">
              <a:solidFill>
                <a:schemeClr val="tx1"/>
              </a:solidFill>
              <a:round/>
              <a:headEnd/>
              <a:tailEnd type="triangle" w="med" len="med"/>
            </a:ln>
            <a:effectLst/>
          </p:spPr>
          <p:txBody>
            <a:bodyPr/>
            <a:lstStyle/>
            <a:p>
              <a:endParaRPr lang="en-US"/>
            </a:p>
          </p:txBody>
        </p:sp>
        <p:sp>
          <p:nvSpPr>
            <p:cNvPr id="36880" name="Line 16"/>
            <p:cNvSpPr>
              <a:spLocks noChangeShapeType="1"/>
            </p:cNvSpPr>
            <p:nvPr/>
          </p:nvSpPr>
          <p:spPr bwMode="auto">
            <a:xfrm flipV="1">
              <a:off x="1600" y="1898"/>
              <a:ext cx="3" cy="493"/>
            </a:xfrm>
            <a:prstGeom prst="line">
              <a:avLst/>
            </a:prstGeom>
            <a:noFill/>
            <a:ln w="19050">
              <a:solidFill>
                <a:schemeClr val="tx1"/>
              </a:solidFill>
              <a:round/>
              <a:headEnd/>
              <a:tailEnd type="triangle" w="med" len="med"/>
            </a:ln>
            <a:effectLst/>
          </p:spPr>
          <p:txBody>
            <a:bodyPr/>
            <a:lstStyle/>
            <a:p>
              <a:endParaRPr lang="en-US"/>
            </a:p>
          </p:txBody>
        </p:sp>
        <p:sp>
          <p:nvSpPr>
            <p:cNvPr id="36881" name="Line 17"/>
            <p:cNvSpPr>
              <a:spLocks noChangeShapeType="1"/>
            </p:cNvSpPr>
            <p:nvPr/>
          </p:nvSpPr>
          <p:spPr bwMode="auto">
            <a:xfrm flipV="1">
              <a:off x="2424" y="1902"/>
              <a:ext cx="0" cy="480"/>
            </a:xfrm>
            <a:prstGeom prst="line">
              <a:avLst/>
            </a:prstGeom>
            <a:noFill/>
            <a:ln w="19050">
              <a:solidFill>
                <a:schemeClr val="tx1"/>
              </a:solidFill>
              <a:round/>
              <a:headEnd/>
              <a:tailEnd type="triangle" w="med" len="med"/>
            </a:ln>
            <a:effectLst/>
          </p:spPr>
          <p:txBody>
            <a:bodyPr/>
            <a:lstStyle/>
            <a:p>
              <a:endParaRPr lang="en-US"/>
            </a:p>
          </p:txBody>
        </p:sp>
        <p:sp>
          <p:nvSpPr>
            <p:cNvPr id="36882" name="Line 18"/>
            <p:cNvSpPr>
              <a:spLocks noChangeShapeType="1"/>
            </p:cNvSpPr>
            <p:nvPr/>
          </p:nvSpPr>
          <p:spPr bwMode="auto">
            <a:xfrm flipV="1">
              <a:off x="2562" y="1697"/>
              <a:ext cx="3" cy="690"/>
            </a:xfrm>
            <a:prstGeom prst="line">
              <a:avLst/>
            </a:prstGeom>
            <a:noFill/>
            <a:ln w="19050">
              <a:solidFill>
                <a:schemeClr val="tx1"/>
              </a:solidFill>
              <a:round/>
              <a:headEnd/>
              <a:tailEnd type="triangle" w="med" len="med"/>
            </a:ln>
            <a:effectLst/>
          </p:spPr>
          <p:txBody>
            <a:bodyPr/>
            <a:lstStyle/>
            <a:p>
              <a:endParaRPr lang="en-US"/>
            </a:p>
          </p:txBody>
        </p:sp>
        <p:sp>
          <p:nvSpPr>
            <p:cNvPr id="36883" name="Line 19"/>
            <p:cNvSpPr>
              <a:spLocks noChangeShapeType="1"/>
            </p:cNvSpPr>
            <p:nvPr/>
          </p:nvSpPr>
          <p:spPr bwMode="auto">
            <a:xfrm flipV="1">
              <a:off x="2705" y="1911"/>
              <a:ext cx="3" cy="480"/>
            </a:xfrm>
            <a:prstGeom prst="line">
              <a:avLst/>
            </a:prstGeom>
            <a:noFill/>
            <a:ln w="19050">
              <a:solidFill>
                <a:schemeClr val="tx1"/>
              </a:solidFill>
              <a:round/>
              <a:headEnd/>
              <a:tailEnd type="triangle" w="med" len="med"/>
            </a:ln>
            <a:effectLst/>
          </p:spPr>
          <p:txBody>
            <a:bodyPr/>
            <a:lstStyle/>
            <a:p>
              <a:endParaRPr lang="en-US"/>
            </a:p>
          </p:txBody>
        </p:sp>
        <p:sp>
          <p:nvSpPr>
            <p:cNvPr id="36884" name="Line 20"/>
            <p:cNvSpPr>
              <a:spLocks noChangeShapeType="1"/>
            </p:cNvSpPr>
            <p:nvPr/>
          </p:nvSpPr>
          <p:spPr bwMode="auto">
            <a:xfrm rot="10800000" flipV="1">
              <a:off x="2151" y="2400"/>
              <a:ext cx="0" cy="479"/>
            </a:xfrm>
            <a:prstGeom prst="line">
              <a:avLst/>
            </a:prstGeom>
            <a:noFill/>
            <a:ln w="19050">
              <a:solidFill>
                <a:schemeClr val="tx1"/>
              </a:solidFill>
              <a:round/>
              <a:headEnd/>
              <a:tailEnd type="triangle" w="med" len="med"/>
            </a:ln>
            <a:effectLst/>
          </p:spPr>
          <p:txBody>
            <a:bodyPr/>
            <a:lstStyle/>
            <a:p>
              <a:endParaRPr lang="en-US"/>
            </a:p>
          </p:txBody>
        </p:sp>
        <p:sp>
          <p:nvSpPr>
            <p:cNvPr id="36885" name="Line 21"/>
            <p:cNvSpPr>
              <a:spLocks noChangeShapeType="1"/>
            </p:cNvSpPr>
            <p:nvPr/>
          </p:nvSpPr>
          <p:spPr bwMode="auto">
            <a:xfrm rot="10800000" flipV="1">
              <a:off x="2011" y="2391"/>
              <a:ext cx="0" cy="693"/>
            </a:xfrm>
            <a:prstGeom prst="line">
              <a:avLst/>
            </a:prstGeom>
            <a:noFill/>
            <a:ln w="19050">
              <a:solidFill>
                <a:schemeClr val="tx1"/>
              </a:solidFill>
              <a:round/>
              <a:headEnd/>
              <a:tailEnd type="triangle" w="med" len="med"/>
            </a:ln>
            <a:effectLst/>
          </p:spPr>
          <p:txBody>
            <a:bodyPr/>
            <a:lstStyle/>
            <a:p>
              <a:endParaRPr lang="en-US"/>
            </a:p>
          </p:txBody>
        </p:sp>
        <p:sp>
          <p:nvSpPr>
            <p:cNvPr id="36886" name="Line 22"/>
            <p:cNvSpPr>
              <a:spLocks noChangeShapeType="1"/>
            </p:cNvSpPr>
            <p:nvPr/>
          </p:nvSpPr>
          <p:spPr bwMode="auto">
            <a:xfrm rot="10800000" flipV="1">
              <a:off x="1868" y="2391"/>
              <a:ext cx="3" cy="479"/>
            </a:xfrm>
            <a:prstGeom prst="line">
              <a:avLst/>
            </a:prstGeom>
            <a:noFill/>
            <a:ln w="19050">
              <a:solidFill>
                <a:schemeClr val="tx1"/>
              </a:solidFill>
              <a:round/>
              <a:headEnd/>
              <a:tailEnd type="triangle" w="med" len="med"/>
            </a:ln>
            <a:effectLst/>
          </p:spPr>
          <p:txBody>
            <a:bodyPr/>
            <a:lstStyle/>
            <a:p>
              <a:endParaRPr lang="en-US"/>
            </a:p>
          </p:txBody>
        </p:sp>
        <p:sp>
          <p:nvSpPr>
            <p:cNvPr id="36887" name="Line 23"/>
            <p:cNvSpPr>
              <a:spLocks noChangeShapeType="1"/>
            </p:cNvSpPr>
            <p:nvPr/>
          </p:nvSpPr>
          <p:spPr bwMode="auto">
            <a:xfrm rot="10800000" flipV="1">
              <a:off x="1056" y="2400"/>
              <a:ext cx="0" cy="479"/>
            </a:xfrm>
            <a:prstGeom prst="line">
              <a:avLst/>
            </a:prstGeom>
            <a:noFill/>
            <a:ln w="19050">
              <a:solidFill>
                <a:schemeClr val="tx1"/>
              </a:solidFill>
              <a:round/>
              <a:headEnd/>
              <a:tailEnd type="triangle" w="med" len="med"/>
            </a:ln>
            <a:effectLst/>
          </p:spPr>
          <p:txBody>
            <a:bodyPr/>
            <a:lstStyle/>
            <a:p>
              <a:endParaRPr lang="en-US"/>
            </a:p>
          </p:txBody>
        </p:sp>
        <p:sp>
          <p:nvSpPr>
            <p:cNvPr id="36888" name="Line 24"/>
            <p:cNvSpPr>
              <a:spLocks noChangeShapeType="1"/>
            </p:cNvSpPr>
            <p:nvPr/>
          </p:nvSpPr>
          <p:spPr bwMode="auto">
            <a:xfrm rot="10800000" flipV="1">
              <a:off x="915" y="2391"/>
              <a:ext cx="0" cy="693"/>
            </a:xfrm>
            <a:prstGeom prst="line">
              <a:avLst/>
            </a:prstGeom>
            <a:noFill/>
            <a:ln w="19050">
              <a:solidFill>
                <a:schemeClr val="tx1"/>
              </a:solidFill>
              <a:round/>
              <a:headEnd/>
              <a:tailEnd type="triangle" w="med" len="med"/>
            </a:ln>
            <a:effectLst/>
          </p:spPr>
          <p:txBody>
            <a:bodyPr/>
            <a:lstStyle/>
            <a:p>
              <a:endParaRPr lang="en-US"/>
            </a:p>
          </p:txBody>
        </p:sp>
        <p:sp>
          <p:nvSpPr>
            <p:cNvPr id="36889" name="Line 25"/>
            <p:cNvSpPr>
              <a:spLocks noChangeShapeType="1"/>
            </p:cNvSpPr>
            <p:nvPr/>
          </p:nvSpPr>
          <p:spPr bwMode="auto">
            <a:xfrm rot="10800000" flipV="1">
              <a:off x="772" y="2391"/>
              <a:ext cx="3" cy="479"/>
            </a:xfrm>
            <a:prstGeom prst="line">
              <a:avLst/>
            </a:prstGeom>
            <a:noFill/>
            <a:ln w="19050">
              <a:solidFill>
                <a:schemeClr val="tx1"/>
              </a:solidFill>
              <a:round/>
              <a:headEnd/>
              <a:tailEnd type="triangle" w="med" len="med"/>
            </a:ln>
            <a:effectLst/>
          </p:spPr>
          <p:txBody>
            <a:bodyPr/>
            <a:lstStyle/>
            <a:p>
              <a:endParaRPr lang="en-US"/>
            </a:p>
          </p:txBody>
        </p:sp>
        <p:sp>
          <p:nvSpPr>
            <p:cNvPr id="36890" name="Line 26"/>
            <p:cNvSpPr>
              <a:spLocks noChangeShapeType="1"/>
            </p:cNvSpPr>
            <p:nvPr/>
          </p:nvSpPr>
          <p:spPr bwMode="auto">
            <a:xfrm>
              <a:off x="214" y="2391"/>
              <a:ext cx="5184" cy="0"/>
            </a:xfrm>
            <a:prstGeom prst="line">
              <a:avLst/>
            </a:prstGeom>
            <a:noFill/>
            <a:ln w="28575">
              <a:solidFill>
                <a:schemeClr val="tx1"/>
              </a:solidFill>
              <a:round/>
              <a:headEnd/>
              <a:tailEnd type="triangle" w="med" len="med"/>
            </a:ln>
            <a:effectLst/>
          </p:spPr>
          <p:txBody>
            <a:bodyPr/>
            <a:lstStyle/>
            <a:p>
              <a:endParaRPr lang="en-US"/>
            </a:p>
          </p:txBody>
        </p:sp>
        <p:sp>
          <p:nvSpPr>
            <p:cNvPr id="36891" name="Line 27"/>
            <p:cNvSpPr>
              <a:spLocks noChangeShapeType="1"/>
            </p:cNvSpPr>
            <p:nvPr/>
          </p:nvSpPr>
          <p:spPr bwMode="auto">
            <a:xfrm flipV="1">
              <a:off x="3530" y="1898"/>
              <a:ext cx="0" cy="493"/>
            </a:xfrm>
            <a:prstGeom prst="line">
              <a:avLst/>
            </a:prstGeom>
            <a:noFill/>
            <a:ln w="19050">
              <a:solidFill>
                <a:schemeClr val="tx1"/>
              </a:solidFill>
              <a:round/>
              <a:headEnd/>
              <a:tailEnd type="triangle" w="med" len="med"/>
            </a:ln>
            <a:effectLst/>
          </p:spPr>
          <p:txBody>
            <a:bodyPr/>
            <a:lstStyle/>
            <a:p>
              <a:endParaRPr lang="en-US"/>
            </a:p>
          </p:txBody>
        </p:sp>
        <p:sp>
          <p:nvSpPr>
            <p:cNvPr id="36892" name="Line 28"/>
            <p:cNvSpPr>
              <a:spLocks noChangeShapeType="1"/>
            </p:cNvSpPr>
            <p:nvPr/>
          </p:nvSpPr>
          <p:spPr bwMode="auto">
            <a:xfrm flipV="1">
              <a:off x="3667" y="1683"/>
              <a:ext cx="0" cy="708"/>
            </a:xfrm>
            <a:prstGeom prst="line">
              <a:avLst/>
            </a:prstGeom>
            <a:noFill/>
            <a:ln w="19050">
              <a:solidFill>
                <a:schemeClr val="tx1"/>
              </a:solidFill>
              <a:round/>
              <a:headEnd/>
              <a:tailEnd type="triangle" w="med" len="med"/>
            </a:ln>
            <a:effectLst/>
          </p:spPr>
          <p:txBody>
            <a:bodyPr/>
            <a:lstStyle/>
            <a:p>
              <a:endParaRPr lang="en-US"/>
            </a:p>
          </p:txBody>
        </p:sp>
        <p:sp>
          <p:nvSpPr>
            <p:cNvPr id="36893" name="Line 29"/>
            <p:cNvSpPr>
              <a:spLocks noChangeShapeType="1"/>
            </p:cNvSpPr>
            <p:nvPr/>
          </p:nvSpPr>
          <p:spPr bwMode="auto">
            <a:xfrm flipV="1">
              <a:off x="3799" y="1898"/>
              <a:ext cx="3" cy="493"/>
            </a:xfrm>
            <a:prstGeom prst="line">
              <a:avLst/>
            </a:prstGeom>
            <a:noFill/>
            <a:ln w="19050">
              <a:solidFill>
                <a:schemeClr val="tx1"/>
              </a:solidFill>
              <a:round/>
              <a:headEnd/>
              <a:tailEnd type="triangle" w="med" len="med"/>
            </a:ln>
            <a:effectLst/>
          </p:spPr>
          <p:txBody>
            <a:bodyPr/>
            <a:lstStyle/>
            <a:p>
              <a:endParaRPr lang="en-US"/>
            </a:p>
          </p:txBody>
        </p:sp>
        <p:sp>
          <p:nvSpPr>
            <p:cNvPr id="36894" name="Line 30"/>
            <p:cNvSpPr>
              <a:spLocks noChangeShapeType="1"/>
            </p:cNvSpPr>
            <p:nvPr/>
          </p:nvSpPr>
          <p:spPr bwMode="auto">
            <a:xfrm flipV="1">
              <a:off x="4624" y="1902"/>
              <a:ext cx="0" cy="480"/>
            </a:xfrm>
            <a:prstGeom prst="line">
              <a:avLst/>
            </a:prstGeom>
            <a:noFill/>
            <a:ln w="19050">
              <a:solidFill>
                <a:schemeClr val="tx1"/>
              </a:solidFill>
              <a:round/>
              <a:headEnd/>
              <a:tailEnd type="triangle" w="med" len="med"/>
            </a:ln>
            <a:effectLst/>
          </p:spPr>
          <p:txBody>
            <a:bodyPr/>
            <a:lstStyle/>
            <a:p>
              <a:endParaRPr lang="en-US"/>
            </a:p>
          </p:txBody>
        </p:sp>
        <p:sp>
          <p:nvSpPr>
            <p:cNvPr id="36895" name="Line 31"/>
            <p:cNvSpPr>
              <a:spLocks noChangeShapeType="1"/>
            </p:cNvSpPr>
            <p:nvPr/>
          </p:nvSpPr>
          <p:spPr bwMode="auto">
            <a:xfrm flipV="1">
              <a:off x="4761" y="1697"/>
              <a:ext cx="3" cy="690"/>
            </a:xfrm>
            <a:prstGeom prst="line">
              <a:avLst/>
            </a:prstGeom>
            <a:noFill/>
            <a:ln w="19050">
              <a:solidFill>
                <a:schemeClr val="tx1"/>
              </a:solidFill>
              <a:round/>
              <a:headEnd/>
              <a:tailEnd type="triangle" w="med" len="med"/>
            </a:ln>
            <a:effectLst/>
          </p:spPr>
          <p:txBody>
            <a:bodyPr/>
            <a:lstStyle/>
            <a:p>
              <a:endParaRPr lang="en-US"/>
            </a:p>
          </p:txBody>
        </p:sp>
        <p:sp>
          <p:nvSpPr>
            <p:cNvPr id="36896" name="Line 32"/>
            <p:cNvSpPr>
              <a:spLocks noChangeShapeType="1"/>
            </p:cNvSpPr>
            <p:nvPr/>
          </p:nvSpPr>
          <p:spPr bwMode="auto">
            <a:xfrm flipV="1">
              <a:off x="4904" y="1911"/>
              <a:ext cx="3" cy="480"/>
            </a:xfrm>
            <a:prstGeom prst="line">
              <a:avLst/>
            </a:prstGeom>
            <a:noFill/>
            <a:ln w="19050">
              <a:solidFill>
                <a:schemeClr val="tx1"/>
              </a:solidFill>
              <a:round/>
              <a:headEnd/>
              <a:tailEnd type="triangle" w="med" len="med"/>
            </a:ln>
            <a:effectLst/>
          </p:spPr>
          <p:txBody>
            <a:bodyPr/>
            <a:lstStyle/>
            <a:p>
              <a:endParaRPr lang="en-US"/>
            </a:p>
          </p:txBody>
        </p:sp>
        <p:sp>
          <p:nvSpPr>
            <p:cNvPr id="36897" name="Line 33"/>
            <p:cNvSpPr>
              <a:spLocks noChangeShapeType="1"/>
            </p:cNvSpPr>
            <p:nvPr/>
          </p:nvSpPr>
          <p:spPr bwMode="auto">
            <a:xfrm rot="10800000" flipV="1">
              <a:off x="4350" y="2399"/>
              <a:ext cx="0" cy="480"/>
            </a:xfrm>
            <a:prstGeom prst="line">
              <a:avLst/>
            </a:prstGeom>
            <a:noFill/>
            <a:ln w="19050">
              <a:solidFill>
                <a:schemeClr val="tx1"/>
              </a:solidFill>
              <a:round/>
              <a:headEnd/>
              <a:tailEnd type="triangle" w="med" len="med"/>
            </a:ln>
            <a:effectLst/>
          </p:spPr>
          <p:txBody>
            <a:bodyPr/>
            <a:lstStyle/>
            <a:p>
              <a:endParaRPr lang="en-US"/>
            </a:p>
          </p:txBody>
        </p:sp>
        <p:sp>
          <p:nvSpPr>
            <p:cNvPr id="36898" name="Line 34"/>
            <p:cNvSpPr>
              <a:spLocks noChangeShapeType="1"/>
            </p:cNvSpPr>
            <p:nvPr/>
          </p:nvSpPr>
          <p:spPr bwMode="auto">
            <a:xfrm rot="10800000" flipV="1">
              <a:off x="4210" y="2391"/>
              <a:ext cx="0" cy="693"/>
            </a:xfrm>
            <a:prstGeom prst="line">
              <a:avLst/>
            </a:prstGeom>
            <a:noFill/>
            <a:ln w="19050">
              <a:solidFill>
                <a:schemeClr val="tx1"/>
              </a:solidFill>
              <a:round/>
              <a:headEnd/>
              <a:tailEnd type="triangle" w="med" len="med"/>
            </a:ln>
            <a:effectLst/>
          </p:spPr>
          <p:txBody>
            <a:bodyPr/>
            <a:lstStyle/>
            <a:p>
              <a:endParaRPr lang="en-US"/>
            </a:p>
          </p:txBody>
        </p:sp>
        <p:sp>
          <p:nvSpPr>
            <p:cNvPr id="36899" name="Line 35"/>
            <p:cNvSpPr>
              <a:spLocks noChangeShapeType="1"/>
            </p:cNvSpPr>
            <p:nvPr/>
          </p:nvSpPr>
          <p:spPr bwMode="auto">
            <a:xfrm rot="10800000" flipV="1">
              <a:off x="4067" y="2391"/>
              <a:ext cx="3" cy="479"/>
            </a:xfrm>
            <a:prstGeom prst="line">
              <a:avLst/>
            </a:prstGeom>
            <a:noFill/>
            <a:ln w="19050">
              <a:solidFill>
                <a:schemeClr val="tx1"/>
              </a:solidFill>
              <a:round/>
              <a:headEnd/>
              <a:tailEnd type="triangle" w="med" len="med"/>
            </a:ln>
            <a:effectLst/>
          </p:spPr>
          <p:txBody>
            <a:bodyPr/>
            <a:lstStyle/>
            <a:p>
              <a:endParaRPr lang="en-US"/>
            </a:p>
          </p:txBody>
        </p:sp>
        <p:sp>
          <p:nvSpPr>
            <p:cNvPr id="36900" name="Line 36"/>
            <p:cNvSpPr>
              <a:spLocks noChangeShapeType="1"/>
            </p:cNvSpPr>
            <p:nvPr/>
          </p:nvSpPr>
          <p:spPr bwMode="auto">
            <a:xfrm rot="10800000" flipV="1">
              <a:off x="3255" y="2399"/>
              <a:ext cx="0" cy="480"/>
            </a:xfrm>
            <a:prstGeom prst="line">
              <a:avLst/>
            </a:prstGeom>
            <a:noFill/>
            <a:ln w="19050">
              <a:solidFill>
                <a:schemeClr val="tx1"/>
              </a:solidFill>
              <a:round/>
              <a:headEnd/>
              <a:tailEnd type="triangle" w="med" len="med"/>
            </a:ln>
            <a:effectLst/>
          </p:spPr>
          <p:txBody>
            <a:bodyPr/>
            <a:lstStyle/>
            <a:p>
              <a:endParaRPr lang="en-US"/>
            </a:p>
          </p:txBody>
        </p:sp>
        <p:sp>
          <p:nvSpPr>
            <p:cNvPr id="36901" name="Line 37"/>
            <p:cNvSpPr>
              <a:spLocks noChangeShapeType="1"/>
            </p:cNvSpPr>
            <p:nvPr/>
          </p:nvSpPr>
          <p:spPr bwMode="auto">
            <a:xfrm rot="10800000" flipV="1">
              <a:off x="3115" y="2391"/>
              <a:ext cx="0" cy="693"/>
            </a:xfrm>
            <a:prstGeom prst="line">
              <a:avLst/>
            </a:prstGeom>
            <a:noFill/>
            <a:ln w="19050">
              <a:solidFill>
                <a:schemeClr val="tx1"/>
              </a:solidFill>
              <a:round/>
              <a:headEnd/>
              <a:tailEnd type="triangle" w="med" len="med"/>
            </a:ln>
            <a:effectLst/>
          </p:spPr>
          <p:txBody>
            <a:bodyPr/>
            <a:lstStyle/>
            <a:p>
              <a:endParaRPr lang="en-US"/>
            </a:p>
          </p:txBody>
        </p:sp>
        <p:sp>
          <p:nvSpPr>
            <p:cNvPr id="36902" name="Line 38"/>
            <p:cNvSpPr>
              <a:spLocks noChangeShapeType="1"/>
            </p:cNvSpPr>
            <p:nvPr/>
          </p:nvSpPr>
          <p:spPr bwMode="auto">
            <a:xfrm rot="10800000" flipV="1">
              <a:off x="2972" y="2391"/>
              <a:ext cx="2" cy="479"/>
            </a:xfrm>
            <a:prstGeom prst="line">
              <a:avLst/>
            </a:prstGeom>
            <a:noFill/>
            <a:ln w="19050">
              <a:solidFill>
                <a:schemeClr val="tx1"/>
              </a:solidFill>
              <a:round/>
              <a:headEnd/>
              <a:tailEnd type="triangle" w="med" len="med"/>
            </a:ln>
            <a:effectLst/>
          </p:spPr>
          <p:txBody>
            <a:bodyPr/>
            <a:lstStyle/>
            <a:p>
              <a:endParaRPr lang="en-US"/>
            </a:p>
          </p:txBody>
        </p:sp>
        <p:sp>
          <p:nvSpPr>
            <p:cNvPr id="36903" name="Text Box 39"/>
            <p:cNvSpPr txBox="1">
              <a:spLocks noChangeArrowheads="1"/>
            </p:cNvSpPr>
            <p:nvPr/>
          </p:nvSpPr>
          <p:spPr bwMode="auto">
            <a:xfrm>
              <a:off x="5350" y="2151"/>
              <a:ext cx="244" cy="288"/>
            </a:xfrm>
            <a:prstGeom prst="rect">
              <a:avLst/>
            </a:prstGeom>
            <a:noFill/>
            <a:ln w="9525">
              <a:noFill/>
              <a:miter lim="800000"/>
              <a:headEnd/>
              <a:tailEnd/>
            </a:ln>
            <a:effectLst/>
          </p:spPr>
          <p:txBody>
            <a:bodyPr wrap="none">
              <a:spAutoFit/>
            </a:bodyPr>
            <a:lstStyle/>
            <a:p>
              <a:r>
                <a:rPr lang="en-US"/>
                <a:t>X</a:t>
              </a:r>
            </a:p>
          </p:txBody>
        </p:sp>
        <p:sp>
          <p:nvSpPr>
            <p:cNvPr id="36904" name="Line 40"/>
            <p:cNvSpPr>
              <a:spLocks noChangeShapeType="1"/>
            </p:cNvSpPr>
            <p:nvPr/>
          </p:nvSpPr>
          <p:spPr bwMode="auto">
            <a:xfrm>
              <a:off x="558" y="1863"/>
              <a:ext cx="384" cy="0"/>
            </a:xfrm>
            <a:prstGeom prst="line">
              <a:avLst/>
            </a:prstGeom>
            <a:noFill/>
            <a:ln w="9525">
              <a:solidFill>
                <a:schemeClr val="tx1"/>
              </a:solidFill>
              <a:round/>
              <a:headEnd/>
              <a:tailEnd type="triangle" w="med" len="med"/>
            </a:ln>
            <a:effectLst/>
          </p:spPr>
          <p:txBody>
            <a:bodyPr/>
            <a:lstStyle/>
            <a:p>
              <a:endParaRPr lang="en-US"/>
            </a:p>
          </p:txBody>
        </p:sp>
      </p:grpSp>
      <p:sp>
        <p:nvSpPr>
          <p:cNvPr id="36905" name="Text Box 41"/>
          <p:cNvSpPr txBox="1">
            <a:spLocks noChangeArrowheads="1"/>
          </p:cNvSpPr>
          <p:nvPr/>
        </p:nvSpPr>
        <p:spPr bwMode="auto">
          <a:xfrm>
            <a:off x="1022350" y="2540000"/>
            <a:ext cx="336550" cy="457200"/>
          </a:xfrm>
          <a:prstGeom prst="rect">
            <a:avLst/>
          </a:prstGeom>
          <a:noFill/>
          <a:ln w="9525">
            <a:noFill/>
            <a:miter lim="800000"/>
            <a:headEnd/>
            <a:tailEnd/>
          </a:ln>
          <a:effectLst/>
        </p:spPr>
        <p:txBody>
          <a:bodyPr wrap="none">
            <a:spAutoFit/>
          </a:bodyPr>
          <a:lstStyle/>
          <a:p>
            <a:r>
              <a:rPr lang="en-US"/>
              <a:t>c</a:t>
            </a:r>
          </a:p>
        </p:txBody>
      </p:sp>
      <p:sp>
        <p:nvSpPr>
          <p:cNvPr id="36906" name="Text Box 42"/>
          <p:cNvSpPr txBox="1">
            <a:spLocks noChangeArrowheads="1"/>
          </p:cNvSpPr>
          <p:nvPr/>
        </p:nvSpPr>
        <p:spPr bwMode="auto">
          <a:xfrm>
            <a:off x="152400" y="1524000"/>
            <a:ext cx="3040416" cy="400110"/>
          </a:xfrm>
          <a:prstGeom prst="rect">
            <a:avLst/>
          </a:prstGeom>
          <a:noFill/>
          <a:ln w="9525">
            <a:noFill/>
            <a:miter lim="800000"/>
            <a:headEnd/>
            <a:tailEnd/>
          </a:ln>
          <a:effectLst/>
        </p:spPr>
        <p:txBody>
          <a:bodyPr wrap="none">
            <a:spAutoFit/>
          </a:bodyPr>
          <a:lstStyle/>
          <a:p>
            <a:r>
              <a:rPr lang="en-US" sz="2000" u="sng" dirty="0"/>
              <a:t>Snap shot of </a:t>
            </a:r>
            <a:r>
              <a:rPr lang="en-US" sz="2000" u="sng" dirty="0" err="1"/>
              <a:t>E</a:t>
            </a:r>
            <a:r>
              <a:rPr lang="en-US" sz="2000" u="sng" dirty="0"/>
              <a:t>-field in time</a:t>
            </a:r>
            <a:r>
              <a:rPr lang="en-US" u="sng" dirty="0"/>
              <a:t>: </a:t>
            </a:r>
          </a:p>
        </p:txBody>
      </p:sp>
      <p:sp>
        <p:nvSpPr>
          <p:cNvPr id="36907" name="Rectangle 43"/>
          <p:cNvSpPr>
            <a:spLocks noChangeArrowheads="1"/>
          </p:cNvSpPr>
          <p:nvPr/>
        </p:nvSpPr>
        <p:spPr bwMode="auto">
          <a:xfrm>
            <a:off x="6326188" y="609600"/>
            <a:ext cx="2454275" cy="822325"/>
          </a:xfrm>
          <a:prstGeom prst="rect">
            <a:avLst/>
          </a:prstGeom>
          <a:noFill/>
          <a:ln w="9525">
            <a:noFill/>
            <a:miter lim="800000"/>
            <a:headEnd/>
            <a:tailEnd/>
          </a:ln>
          <a:effectLst/>
        </p:spPr>
        <p:txBody>
          <a:bodyPr wrap="none">
            <a:spAutoFit/>
          </a:bodyPr>
          <a:lstStyle/>
          <a:p>
            <a:pPr algn="ctr"/>
            <a:r>
              <a:rPr lang="en-US">
                <a:solidFill>
                  <a:srgbClr val="FF0000"/>
                </a:solidFill>
              </a:rPr>
              <a:t>Electromagnetic </a:t>
            </a:r>
          </a:p>
          <a:p>
            <a:pPr algn="ctr"/>
            <a:r>
              <a:rPr lang="en-US">
                <a:solidFill>
                  <a:srgbClr val="FF0000"/>
                </a:solidFill>
              </a:rPr>
              <a:t>radiation</a:t>
            </a:r>
          </a:p>
        </p:txBody>
      </p:sp>
      <p:grpSp>
        <p:nvGrpSpPr>
          <p:cNvPr id="3" name="Group 44"/>
          <p:cNvGrpSpPr>
            <a:grpSpLocks/>
          </p:cNvGrpSpPr>
          <p:nvPr/>
        </p:nvGrpSpPr>
        <p:grpSpPr bwMode="auto">
          <a:xfrm>
            <a:off x="338138" y="2652713"/>
            <a:ext cx="8337550" cy="2284412"/>
            <a:chOff x="214" y="1671"/>
            <a:chExt cx="5252" cy="1439"/>
          </a:xfrm>
        </p:grpSpPr>
        <p:sp>
          <p:nvSpPr>
            <p:cNvPr id="36909" name="Freeform 45"/>
            <p:cNvSpPr>
              <a:spLocks/>
            </p:cNvSpPr>
            <p:nvPr/>
          </p:nvSpPr>
          <p:spPr bwMode="auto">
            <a:xfrm>
              <a:off x="222" y="1671"/>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FF0000"/>
              </a:solidFill>
              <a:round/>
              <a:headEnd/>
              <a:tailEnd/>
            </a:ln>
            <a:effectLst/>
          </p:spPr>
          <p:txBody>
            <a:bodyPr/>
            <a:lstStyle/>
            <a:p>
              <a:endParaRPr lang="en-US"/>
            </a:p>
          </p:txBody>
        </p:sp>
        <p:sp>
          <p:nvSpPr>
            <p:cNvPr id="36910" name="Freeform 46"/>
            <p:cNvSpPr>
              <a:spLocks/>
            </p:cNvSpPr>
            <p:nvPr/>
          </p:nvSpPr>
          <p:spPr bwMode="auto">
            <a:xfrm>
              <a:off x="2422" y="1671"/>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FF0000"/>
              </a:solidFill>
              <a:round/>
              <a:headEnd/>
              <a:tailEnd/>
            </a:ln>
            <a:effectLst/>
          </p:spPr>
          <p:txBody>
            <a:bodyPr/>
            <a:lstStyle/>
            <a:p>
              <a:endParaRPr lang="en-US"/>
            </a:p>
          </p:txBody>
        </p:sp>
        <p:sp>
          <p:nvSpPr>
            <p:cNvPr id="36911" name="Line 47"/>
            <p:cNvSpPr>
              <a:spLocks noChangeShapeType="1"/>
            </p:cNvSpPr>
            <p:nvPr/>
          </p:nvSpPr>
          <p:spPr bwMode="auto">
            <a:xfrm flipV="1">
              <a:off x="228" y="1895"/>
              <a:ext cx="0" cy="496"/>
            </a:xfrm>
            <a:prstGeom prst="line">
              <a:avLst/>
            </a:prstGeom>
            <a:noFill/>
            <a:ln w="19050">
              <a:solidFill>
                <a:srgbClr val="FF0000"/>
              </a:solidFill>
              <a:round/>
              <a:headEnd/>
              <a:tailEnd type="triangle" w="med" len="med"/>
            </a:ln>
            <a:effectLst/>
          </p:spPr>
          <p:txBody>
            <a:bodyPr/>
            <a:lstStyle/>
            <a:p>
              <a:endParaRPr lang="en-US"/>
            </a:p>
          </p:txBody>
        </p:sp>
        <p:sp>
          <p:nvSpPr>
            <p:cNvPr id="36912" name="Line 48"/>
            <p:cNvSpPr>
              <a:spLocks noChangeShapeType="1"/>
            </p:cNvSpPr>
            <p:nvPr/>
          </p:nvSpPr>
          <p:spPr bwMode="auto">
            <a:xfrm flipV="1">
              <a:off x="365" y="1680"/>
              <a:ext cx="0" cy="711"/>
            </a:xfrm>
            <a:prstGeom prst="line">
              <a:avLst/>
            </a:prstGeom>
            <a:noFill/>
            <a:ln w="19050">
              <a:solidFill>
                <a:srgbClr val="FF0000"/>
              </a:solidFill>
              <a:round/>
              <a:headEnd/>
              <a:tailEnd type="triangle" w="med" len="med"/>
            </a:ln>
            <a:effectLst/>
          </p:spPr>
          <p:txBody>
            <a:bodyPr/>
            <a:lstStyle/>
            <a:p>
              <a:endParaRPr lang="en-US"/>
            </a:p>
          </p:txBody>
        </p:sp>
        <p:sp>
          <p:nvSpPr>
            <p:cNvPr id="36913" name="Line 49"/>
            <p:cNvSpPr>
              <a:spLocks noChangeShapeType="1"/>
            </p:cNvSpPr>
            <p:nvPr/>
          </p:nvSpPr>
          <p:spPr bwMode="auto">
            <a:xfrm flipV="1">
              <a:off x="497" y="1895"/>
              <a:ext cx="3" cy="492"/>
            </a:xfrm>
            <a:prstGeom prst="line">
              <a:avLst/>
            </a:prstGeom>
            <a:noFill/>
            <a:ln w="19050">
              <a:solidFill>
                <a:srgbClr val="FF0000"/>
              </a:solidFill>
              <a:round/>
              <a:headEnd/>
              <a:tailEnd type="triangle" w="med" len="med"/>
            </a:ln>
            <a:effectLst/>
          </p:spPr>
          <p:txBody>
            <a:bodyPr/>
            <a:lstStyle/>
            <a:p>
              <a:endParaRPr lang="en-US"/>
            </a:p>
          </p:txBody>
        </p:sp>
        <p:sp>
          <p:nvSpPr>
            <p:cNvPr id="36914" name="Line 50"/>
            <p:cNvSpPr>
              <a:spLocks noChangeShapeType="1"/>
            </p:cNvSpPr>
            <p:nvPr/>
          </p:nvSpPr>
          <p:spPr bwMode="auto">
            <a:xfrm flipV="1">
              <a:off x="1330" y="1898"/>
              <a:ext cx="0" cy="493"/>
            </a:xfrm>
            <a:prstGeom prst="line">
              <a:avLst/>
            </a:prstGeom>
            <a:noFill/>
            <a:ln w="19050">
              <a:solidFill>
                <a:srgbClr val="FF0000"/>
              </a:solidFill>
              <a:round/>
              <a:headEnd/>
              <a:tailEnd type="triangle" w="med" len="med"/>
            </a:ln>
            <a:effectLst/>
          </p:spPr>
          <p:txBody>
            <a:bodyPr/>
            <a:lstStyle/>
            <a:p>
              <a:endParaRPr lang="en-US"/>
            </a:p>
          </p:txBody>
        </p:sp>
        <p:sp>
          <p:nvSpPr>
            <p:cNvPr id="36915" name="Line 51"/>
            <p:cNvSpPr>
              <a:spLocks noChangeShapeType="1"/>
            </p:cNvSpPr>
            <p:nvPr/>
          </p:nvSpPr>
          <p:spPr bwMode="auto">
            <a:xfrm flipV="1">
              <a:off x="1468" y="1683"/>
              <a:ext cx="0" cy="708"/>
            </a:xfrm>
            <a:prstGeom prst="line">
              <a:avLst/>
            </a:prstGeom>
            <a:noFill/>
            <a:ln w="19050">
              <a:solidFill>
                <a:srgbClr val="FF0000"/>
              </a:solidFill>
              <a:round/>
              <a:headEnd/>
              <a:tailEnd type="triangle" w="med" len="med"/>
            </a:ln>
            <a:effectLst/>
          </p:spPr>
          <p:txBody>
            <a:bodyPr/>
            <a:lstStyle/>
            <a:p>
              <a:endParaRPr lang="en-US"/>
            </a:p>
          </p:txBody>
        </p:sp>
        <p:sp>
          <p:nvSpPr>
            <p:cNvPr id="36916" name="Line 52"/>
            <p:cNvSpPr>
              <a:spLocks noChangeShapeType="1"/>
            </p:cNvSpPr>
            <p:nvPr/>
          </p:nvSpPr>
          <p:spPr bwMode="auto">
            <a:xfrm flipV="1">
              <a:off x="1600" y="1898"/>
              <a:ext cx="3" cy="493"/>
            </a:xfrm>
            <a:prstGeom prst="line">
              <a:avLst/>
            </a:prstGeom>
            <a:noFill/>
            <a:ln w="19050">
              <a:solidFill>
                <a:srgbClr val="FF0000"/>
              </a:solidFill>
              <a:round/>
              <a:headEnd/>
              <a:tailEnd type="triangle" w="med" len="med"/>
            </a:ln>
            <a:effectLst/>
          </p:spPr>
          <p:txBody>
            <a:bodyPr/>
            <a:lstStyle/>
            <a:p>
              <a:endParaRPr lang="en-US"/>
            </a:p>
          </p:txBody>
        </p:sp>
        <p:sp>
          <p:nvSpPr>
            <p:cNvPr id="36917" name="Line 53"/>
            <p:cNvSpPr>
              <a:spLocks noChangeShapeType="1"/>
            </p:cNvSpPr>
            <p:nvPr/>
          </p:nvSpPr>
          <p:spPr bwMode="auto">
            <a:xfrm flipV="1">
              <a:off x="2424" y="1902"/>
              <a:ext cx="0" cy="480"/>
            </a:xfrm>
            <a:prstGeom prst="line">
              <a:avLst/>
            </a:prstGeom>
            <a:noFill/>
            <a:ln w="19050">
              <a:solidFill>
                <a:srgbClr val="FF0000"/>
              </a:solidFill>
              <a:round/>
              <a:headEnd/>
              <a:tailEnd type="triangle" w="med" len="med"/>
            </a:ln>
            <a:effectLst/>
          </p:spPr>
          <p:txBody>
            <a:bodyPr/>
            <a:lstStyle/>
            <a:p>
              <a:endParaRPr lang="en-US"/>
            </a:p>
          </p:txBody>
        </p:sp>
        <p:sp>
          <p:nvSpPr>
            <p:cNvPr id="36918" name="Line 54"/>
            <p:cNvSpPr>
              <a:spLocks noChangeShapeType="1"/>
            </p:cNvSpPr>
            <p:nvPr/>
          </p:nvSpPr>
          <p:spPr bwMode="auto">
            <a:xfrm flipV="1">
              <a:off x="2562" y="1697"/>
              <a:ext cx="3" cy="690"/>
            </a:xfrm>
            <a:prstGeom prst="line">
              <a:avLst/>
            </a:prstGeom>
            <a:noFill/>
            <a:ln w="19050">
              <a:solidFill>
                <a:srgbClr val="FF0000"/>
              </a:solidFill>
              <a:round/>
              <a:headEnd/>
              <a:tailEnd type="triangle" w="med" len="med"/>
            </a:ln>
            <a:effectLst/>
          </p:spPr>
          <p:txBody>
            <a:bodyPr/>
            <a:lstStyle/>
            <a:p>
              <a:endParaRPr lang="en-US"/>
            </a:p>
          </p:txBody>
        </p:sp>
        <p:sp>
          <p:nvSpPr>
            <p:cNvPr id="36919" name="Line 55"/>
            <p:cNvSpPr>
              <a:spLocks noChangeShapeType="1"/>
            </p:cNvSpPr>
            <p:nvPr/>
          </p:nvSpPr>
          <p:spPr bwMode="auto">
            <a:xfrm flipV="1">
              <a:off x="2705" y="1911"/>
              <a:ext cx="3" cy="480"/>
            </a:xfrm>
            <a:prstGeom prst="line">
              <a:avLst/>
            </a:prstGeom>
            <a:noFill/>
            <a:ln w="19050">
              <a:solidFill>
                <a:srgbClr val="FF0000"/>
              </a:solidFill>
              <a:round/>
              <a:headEnd/>
              <a:tailEnd type="triangle" w="med" len="med"/>
            </a:ln>
            <a:effectLst/>
          </p:spPr>
          <p:txBody>
            <a:bodyPr/>
            <a:lstStyle/>
            <a:p>
              <a:endParaRPr lang="en-US"/>
            </a:p>
          </p:txBody>
        </p:sp>
        <p:sp>
          <p:nvSpPr>
            <p:cNvPr id="36920" name="Line 56"/>
            <p:cNvSpPr>
              <a:spLocks noChangeShapeType="1"/>
            </p:cNvSpPr>
            <p:nvPr/>
          </p:nvSpPr>
          <p:spPr bwMode="auto">
            <a:xfrm rot="10800000" flipV="1">
              <a:off x="2151" y="2400"/>
              <a:ext cx="0" cy="479"/>
            </a:xfrm>
            <a:prstGeom prst="line">
              <a:avLst/>
            </a:prstGeom>
            <a:noFill/>
            <a:ln w="19050">
              <a:solidFill>
                <a:srgbClr val="FF0000"/>
              </a:solidFill>
              <a:round/>
              <a:headEnd/>
              <a:tailEnd type="triangle" w="med" len="med"/>
            </a:ln>
            <a:effectLst/>
          </p:spPr>
          <p:txBody>
            <a:bodyPr/>
            <a:lstStyle/>
            <a:p>
              <a:endParaRPr lang="en-US"/>
            </a:p>
          </p:txBody>
        </p:sp>
        <p:sp>
          <p:nvSpPr>
            <p:cNvPr id="36921" name="Line 57"/>
            <p:cNvSpPr>
              <a:spLocks noChangeShapeType="1"/>
            </p:cNvSpPr>
            <p:nvPr/>
          </p:nvSpPr>
          <p:spPr bwMode="auto">
            <a:xfrm rot="10800000" flipV="1">
              <a:off x="2011" y="2391"/>
              <a:ext cx="0" cy="693"/>
            </a:xfrm>
            <a:prstGeom prst="line">
              <a:avLst/>
            </a:prstGeom>
            <a:noFill/>
            <a:ln w="19050">
              <a:solidFill>
                <a:srgbClr val="FF0000"/>
              </a:solidFill>
              <a:round/>
              <a:headEnd/>
              <a:tailEnd type="triangle" w="med" len="med"/>
            </a:ln>
            <a:effectLst/>
          </p:spPr>
          <p:txBody>
            <a:bodyPr/>
            <a:lstStyle/>
            <a:p>
              <a:endParaRPr lang="en-US"/>
            </a:p>
          </p:txBody>
        </p:sp>
        <p:sp>
          <p:nvSpPr>
            <p:cNvPr id="36922" name="Line 58"/>
            <p:cNvSpPr>
              <a:spLocks noChangeShapeType="1"/>
            </p:cNvSpPr>
            <p:nvPr/>
          </p:nvSpPr>
          <p:spPr bwMode="auto">
            <a:xfrm rot="10800000" flipV="1">
              <a:off x="1868" y="2391"/>
              <a:ext cx="3" cy="479"/>
            </a:xfrm>
            <a:prstGeom prst="line">
              <a:avLst/>
            </a:prstGeom>
            <a:noFill/>
            <a:ln w="19050">
              <a:solidFill>
                <a:srgbClr val="FF0000"/>
              </a:solidFill>
              <a:round/>
              <a:headEnd/>
              <a:tailEnd type="triangle" w="med" len="med"/>
            </a:ln>
            <a:effectLst/>
          </p:spPr>
          <p:txBody>
            <a:bodyPr/>
            <a:lstStyle/>
            <a:p>
              <a:endParaRPr lang="en-US"/>
            </a:p>
          </p:txBody>
        </p:sp>
        <p:sp>
          <p:nvSpPr>
            <p:cNvPr id="36923" name="Line 59"/>
            <p:cNvSpPr>
              <a:spLocks noChangeShapeType="1"/>
            </p:cNvSpPr>
            <p:nvPr/>
          </p:nvSpPr>
          <p:spPr bwMode="auto">
            <a:xfrm rot="10800000" flipV="1">
              <a:off x="1056" y="2400"/>
              <a:ext cx="0" cy="479"/>
            </a:xfrm>
            <a:prstGeom prst="line">
              <a:avLst/>
            </a:prstGeom>
            <a:noFill/>
            <a:ln w="19050">
              <a:solidFill>
                <a:srgbClr val="FF0000"/>
              </a:solidFill>
              <a:round/>
              <a:headEnd/>
              <a:tailEnd type="triangle" w="med" len="med"/>
            </a:ln>
            <a:effectLst/>
          </p:spPr>
          <p:txBody>
            <a:bodyPr/>
            <a:lstStyle/>
            <a:p>
              <a:endParaRPr lang="en-US"/>
            </a:p>
          </p:txBody>
        </p:sp>
        <p:sp>
          <p:nvSpPr>
            <p:cNvPr id="36924" name="Line 60"/>
            <p:cNvSpPr>
              <a:spLocks noChangeShapeType="1"/>
            </p:cNvSpPr>
            <p:nvPr/>
          </p:nvSpPr>
          <p:spPr bwMode="auto">
            <a:xfrm rot="10800000" flipV="1">
              <a:off x="915" y="2391"/>
              <a:ext cx="0" cy="693"/>
            </a:xfrm>
            <a:prstGeom prst="line">
              <a:avLst/>
            </a:prstGeom>
            <a:noFill/>
            <a:ln w="19050">
              <a:solidFill>
                <a:srgbClr val="FF0000"/>
              </a:solidFill>
              <a:round/>
              <a:headEnd/>
              <a:tailEnd type="triangle" w="med" len="med"/>
            </a:ln>
            <a:effectLst/>
          </p:spPr>
          <p:txBody>
            <a:bodyPr/>
            <a:lstStyle/>
            <a:p>
              <a:endParaRPr lang="en-US"/>
            </a:p>
          </p:txBody>
        </p:sp>
        <p:sp>
          <p:nvSpPr>
            <p:cNvPr id="36925" name="Line 61"/>
            <p:cNvSpPr>
              <a:spLocks noChangeShapeType="1"/>
            </p:cNvSpPr>
            <p:nvPr/>
          </p:nvSpPr>
          <p:spPr bwMode="auto">
            <a:xfrm rot="10800000" flipV="1">
              <a:off x="772" y="2391"/>
              <a:ext cx="3" cy="479"/>
            </a:xfrm>
            <a:prstGeom prst="line">
              <a:avLst/>
            </a:prstGeom>
            <a:noFill/>
            <a:ln w="19050">
              <a:solidFill>
                <a:srgbClr val="FF0000"/>
              </a:solidFill>
              <a:round/>
              <a:headEnd/>
              <a:tailEnd type="triangle" w="med" len="med"/>
            </a:ln>
            <a:effectLst/>
          </p:spPr>
          <p:txBody>
            <a:bodyPr/>
            <a:lstStyle/>
            <a:p>
              <a:endParaRPr lang="en-US"/>
            </a:p>
          </p:txBody>
        </p:sp>
        <p:sp>
          <p:nvSpPr>
            <p:cNvPr id="36926" name="Line 62"/>
            <p:cNvSpPr>
              <a:spLocks noChangeShapeType="1"/>
            </p:cNvSpPr>
            <p:nvPr/>
          </p:nvSpPr>
          <p:spPr bwMode="auto">
            <a:xfrm>
              <a:off x="214" y="2391"/>
              <a:ext cx="5184" cy="0"/>
            </a:xfrm>
            <a:prstGeom prst="line">
              <a:avLst/>
            </a:prstGeom>
            <a:noFill/>
            <a:ln w="28575">
              <a:solidFill>
                <a:srgbClr val="FF0000"/>
              </a:solidFill>
              <a:round/>
              <a:headEnd/>
              <a:tailEnd type="triangle" w="med" len="med"/>
            </a:ln>
            <a:effectLst/>
          </p:spPr>
          <p:txBody>
            <a:bodyPr/>
            <a:lstStyle/>
            <a:p>
              <a:endParaRPr lang="en-US"/>
            </a:p>
          </p:txBody>
        </p:sp>
        <p:sp>
          <p:nvSpPr>
            <p:cNvPr id="36927" name="Line 63"/>
            <p:cNvSpPr>
              <a:spLocks noChangeShapeType="1"/>
            </p:cNvSpPr>
            <p:nvPr/>
          </p:nvSpPr>
          <p:spPr bwMode="auto">
            <a:xfrm flipV="1">
              <a:off x="3530" y="1898"/>
              <a:ext cx="0" cy="493"/>
            </a:xfrm>
            <a:prstGeom prst="line">
              <a:avLst/>
            </a:prstGeom>
            <a:noFill/>
            <a:ln w="19050">
              <a:solidFill>
                <a:srgbClr val="FF0000"/>
              </a:solidFill>
              <a:round/>
              <a:headEnd/>
              <a:tailEnd type="triangle" w="med" len="med"/>
            </a:ln>
            <a:effectLst/>
          </p:spPr>
          <p:txBody>
            <a:bodyPr/>
            <a:lstStyle/>
            <a:p>
              <a:endParaRPr lang="en-US"/>
            </a:p>
          </p:txBody>
        </p:sp>
        <p:sp>
          <p:nvSpPr>
            <p:cNvPr id="36928" name="Line 64"/>
            <p:cNvSpPr>
              <a:spLocks noChangeShapeType="1"/>
            </p:cNvSpPr>
            <p:nvPr/>
          </p:nvSpPr>
          <p:spPr bwMode="auto">
            <a:xfrm flipV="1">
              <a:off x="3667" y="1683"/>
              <a:ext cx="0" cy="708"/>
            </a:xfrm>
            <a:prstGeom prst="line">
              <a:avLst/>
            </a:prstGeom>
            <a:noFill/>
            <a:ln w="19050">
              <a:solidFill>
                <a:srgbClr val="FF0000"/>
              </a:solidFill>
              <a:round/>
              <a:headEnd/>
              <a:tailEnd type="triangle" w="med" len="med"/>
            </a:ln>
            <a:effectLst/>
          </p:spPr>
          <p:txBody>
            <a:bodyPr/>
            <a:lstStyle/>
            <a:p>
              <a:endParaRPr lang="en-US"/>
            </a:p>
          </p:txBody>
        </p:sp>
        <p:sp>
          <p:nvSpPr>
            <p:cNvPr id="36929" name="Line 65"/>
            <p:cNvSpPr>
              <a:spLocks noChangeShapeType="1"/>
            </p:cNvSpPr>
            <p:nvPr/>
          </p:nvSpPr>
          <p:spPr bwMode="auto">
            <a:xfrm flipV="1">
              <a:off x="3799" y="1898"/>
              <a:ext cx="3" cy="493"/>
            </a:xfrm>
            <a:prstGeom prst="line">
              <a:avLst/>
            </a:prstGeom>
            <a:noFill/>
            <a:ln w="19050">
              <a:solidFill>
                <a:srgbClr val="FF0000"/>
              </a:solidFill>
              <a:round/>
              <a:headEnd/>
              <a:tailEnd type="triangle" w="med" len="med"/>
            </a:ln>
            <a:effectLst/>
          </p:spPr>
          <p:txBody>
            <a:bodyPr/>
            <a:lstStyle/>
            <a:p>
              <a:endParaRPr lang="en-US"/>
            </a:p>
          </p:txBody>
        </p:sp>
        <p:sp>
          <p:nvSpPr>
            <p:cNvPr id="36930" name="Line 66"/>
            <p:cNvSpPr>
              <a:spLocks noChangeShapeType="1"/>
            </p:cNvSpPr>
            <p:nvPr/>
          </p:nvSpPr>
          <p:spPr bwMode="auto">
            <a:xfrm flipV="1">
              <a:off x="4624" y="1902"/>
              <a:ext cx="0" cy="480"/>
            </a:xfrm>
            <a:prstGeom prst="line">
              <a:avLst/>
            </a:prstGeom>
            <a:noFill/>
            <a:ln w="19050">
              <a:solidFill>
                <a:srgbClr val="FF0000"/>
              </a:solidFill>
              <a:round/>
              <a:headEnd/>
              <a:tailEnd type="triangle" w="med" len="med"/>
            </a:ln>
            <a:effectLst/>
          </p:spPr>
          <p:txBody>
            <a:bodyPr/>
            <a:lstStyle/>
            <a:p>
              <a:endParaRPr lang="en-US"/>
            </a:p>
          </p:txBody>
        </p:sp>
        <p:sp>
          <p:nvSpPr>
            <p:cNvPr id="36931" name="Line 67"/>
            <p:cNvSpPr>
              <a:spLocks noChangeShapeType="1"/>
            </p:cNvSpPr>
            <p:nvPr/>
          </p:nvSpPr>
          <p:spPr bwMode="auto">
            <a:xfrm flipV="1">
              <a:off x="4761" y="1697"/>
              <a:ext cx="3" cy="690"/>
            </a:xfrm>
            <a:prstGeom prst="line">
              <a:avLst/>
            </a:prstGeom>
            <a:noFill/>
            <a:ln w="19050">
              <a:solidFill>
                <a:srgbClr val="FF0000"/>
              </a:solidFill>
              <a:round/>
              <a:headEnd/>
              <a:tailEnd type="triangle" w="med" len="med"/>
            </a:ln>
            <a:effectLst/>
          </p:spPr>
          <p:txBody>
            <a:bodyPr/>
            <a:lstStyle/>
            <a:p>
              <a:endParaRPr lang="en-US"/>
            </a:p>
          </p:txBody>
        </p:sp>
        <p:sp>
          <p:nvSpPr>
            <p:cNvPr id="36932" name="Line 68"/>
            <p:cNvSpPr>
              <a:spLocks noChangeShapeType="1"/>
            </p:cNvSpPr>
            <p:nvPr/>
          </p:nvSpPr>
          <p:spPr bwMode="auto">
            <a:xfrm flipV="1">
              <a:off x="4904" y="1911"/>
              <a:ext cx="3" cy="480"/>
            </a:xfrm>
            <a:prstGeom prst="line">
              <a:avLst/>
            </a:prstGeom>
            <a:noFill/>
            <a:ln w="19050">
              <a:solidFill>
                <a:srgbClr val="FF0000"/>
              </a:solidFill>
              <a:round/>
              <a:headEnd/>
              <a:tailEnd type="triangle" w="med" len="med"/>
            </a:ln>
            <a:effectLst/>
          </p:spPr>
          <p:txBody>
            <a:bodyPr/>
            <a:lstStyle/>
            <a:p>
              <a:endParaRPr lang="en-US"/>
            </a:p>
          </p:txBody>
        </p:sp>
        <p:sp>
          <p:nvSpPr>
            <p:cNvPr id="36933" name="Line 69"/>
            <p:cNvSpPr>
              <a:spLocks noChangeShapeType="1"/>
            </p:cNvSpPr>
            <p:nvPr/>
          </p:nvSpPr>
          <p:spPr bwMode="auto">
            <a:xfrm rot="10800000" flipV="1">
              <a:off x="4350" y="2399"/>
              <a:ext cx="0" cy="480"/>
            </a:xfrm>
            <a:prstGeom prst="line">
              <a:avLst/>
            </a:prstGeom>
            <a:noFill/>
            <a:ln w="19050">
              <a:solidFill>
                <a:srgbClr val="FF0000"/>
              </a:solidFill>
              <a:round/>
              <a:headEnd/>
              <a:tailEnd type="triangle" w="med" len="med"/>
            </a:ln>
            <a:effectLst/>
          </p:spPr>
          <p:txBody>
            <a:bodyPr/>
            <a:lstStyle/>
            <a:p>
              <a:endParaRPr lang="en-US"/>
            </a:p>
          </p:txBody>
        </p:sp>
        <p:sp>
          <p:nvSpPr>
            <p:cNvPr id="36934" name="Line 70"/>
            <p:cNvSpPr>
              <a:spLocks noChangeShapeType="1"/>
            </p:cNvSpPr>
            <p:nvPr/>
          </p:nvSpPr>
          <p:spPr bwMode="auto">
            <a:xfrm rot="10800000" flipV="1">
              <a:off x="4210" y="2391"/>
              <a:ext cx="0" cy="693"/>
            </a:xfrm>
            <a:prstGeom prst="line">
              <a:avLst/>
            </a:prstGeom>
            <a:noFill/>
            <a:ln w="19050">
              <a:solidFill>
                <a:srgbClr val="FF0000"/>
              </a:solidFill>
              <a:round/>
              <a:headEnd/>
              <a:tailEnd type="triangle" w="med" len="med"/>
            </a:ln>
            <a:effectLst/>
          </p:spPr>
          <p:txBody>
            <a:bodyPr/>
            <a:lstStyle/>
            <a:p>
              <a:endParaRPr lang="en-US"/>
            </a:p>
          </p:txBody>
        </p:sp>
        <p:sp>
          <p:nvSpPr>
            <p:cNvPr id="36935" name="Line 71"/>
            <p:cNvSpPr>
              <a:spLocks noChangeShapeType="1"/>
            </p:cNvSpPr>
            <p:nvPr/>
          </p:nvSpPr>
          <p:spPr bwMode="auto">
            <a:xfrm rot="10800000" flipV="1">
              <a:off x="4067" y="2391"/>
              <a:ext cx="3" cy="479"/>
            </a:xfrm>
            <a:prstGeom prst="line">
              <a:avLst/>
            </a:prstGeom>
            <a:noFill/>
            <a:ln w="19050">
              <a:solidFill>
                <a:srgbClr val="FF0000"/>
              </a:solidFill>
              <a:round/>
              <a:headEnd/>
              <a:tailEnd type="triangle" w="med" len="med"/>
            </a:ln>
            <a:effectLst/>
          </p:spPr>
          <p:txBody>
            <a:bodyPr/>
            <a:lstStyle/>
            <a:p>
              <a:endParaRPr lang="en-US"/>
            </a:p>
          </p:txBody>
        </p:sp>
        <p:sp>
          <p:nvSpPr>
            <p:cNvPr id="36936" name="Line 72"/>
            <p:cNvSpPr>
              <a:spLocks noChangeShapeType="1"/>
            </p:cNvSpPr>
            <p:nvPr/>
          </p:nvSpPr>
          <p:spPr bwMode="auto">
            <a:xfrm rot="10800000" flipV="1">
              <a:off x="3255" y="2399"/>
              <a:ext cx="0" cy="480"/>
            </a:xfrm>
            <a:prstGeom prst="line">
              <a:avLst/>
            </a:prstGeom>
            <a:noFill/>
            <a:ln w="19050">
              <a:solidFill>
                <a:srgbClr val="FF0000"/>
              </a:solidFill>
              <a:round/>
              <a:headEnd/>
              <a:tailEnd type="triangle" w="med" len="med"/>
            </a:ln>
            <a:effectLst/>
          </p:spPr>
          <p:txBody>
            <a:bodyPr/>
            <a:lstStyle/>
            <a:p>
              <a:endParaRPr lang="en-US"/>
            </a:p>
          </p:txBody>
        </p:sp>
        <p:sp>
          <p:nvSpPr>
            <p:cNvPr id="36937" name="Line 73"/>
            <p:cNvSpPr>
              <a:spLocks noChangeShapeType="1"/>
            </p:cNvSpPr>
            <p:nvPr/>
          </p:nvSpPr>
          <p:spPr bwMode="auto">
            <a:xfrm rot="10800000" flipV="1">
              <a:off x="3115" y="2391"/>
              <a:ext cx="0" cy="693"/>
            </a:xfrm>
            <a:prstGeom prst="line">
              <a:avLst/>
            </a:prstGeom>
            <a:noFill/>
            <a:ln w="19050">
              <a:solidFill>
                <a:srgbClr val="FF0000"/>
              </a:solidFill>
              <a:round/>
              <a:headEnd/>
              <a:tailEnd type="triangle" w="med" len="med"/>
            </a:ln>
            <a:effectLst/>
          </p:spPr>
          <p:txBody>
            <a:bodyPr/>
            <a:lstStyle/>
            <a:p>
              <a:endParaRPr lang="en-US"/>
            </a:p>
          </p:txBody>
        </p:sp>
        <p:sp>
          <p:nvSpPr>
            <p:cNvPr id="36938" name="Line 74"/>
            <p:cNvSpPr>
              <a:spLocks noChangeShapeType="1"/>
            </p:cNvSpPr>
            <p:nvPr/>
          </p:nvSpPr>
          <p:spPr bwMode="auto">
            <a:xfrm rot="10800000" flipV="1">
              <a:off x="2972" y="2391"/>
              <a:ext cx="2" cy="479"/>
            </a:xfrm>
            <a:prstGeom prst="line">
              <a:avLst/>
            </a:prstGeom>
            <a:noFill/>
            <a:ln w="19050">
              <a:solidFill>
                <a:srgbClr val="FF0000"/>
              </a:solidFill>
              <a:round/>
              <a:headEnd/>
              <a:tailEnd type="triangle" w="med" len="med"/>
            </a:ln>
            <a:effectLst/>
          </p:spPr>
          <p:txBody>
            <a:bodyPr/>
            <a:lstStyle/>
            <a:p>
              <a:endParaRPr lang="en-US"/>
            </a:p>
          </p:txBody>
        </p:sp>
        <p:sp>
          <p:nvSpPr>
            <p:cNvPr id="36939" name="Text Box 75"/>
            <p:cNvSpPr txBox="1">
              <a:spLocks noChangeArrowheads="1"/>
            </p:cNvSpPr>
            <p:nvPr/>
          </p:nvSpPr>
          <p:spPr bwMode="auto">
            <a:xfrm>
              <a:off x="5350" y="2151"/>
              <a:ext cx="116" cy="288"/>
            </a:xfrm>
            <a:prstGeom prst="rect">
              <a:avLst/>
            </a:prstGeom>
            <a:noFill/>
            <a:ln w="9525">
              <a:noFill/>
              <a:miter lim="800000"/>
              <a:headEnd/>
              <a:tailEnd/>
            </a:ln>
            <a:effectLst/>
          </p:spPr>
          <p:txBody>
            <a:bodyPr wrap="none">
              <a:spAutoFit/>
            </a:bodyPr>
            <a:lstStyle/>
            <a:p>
              <a:endParaRPr lang="en-US"/>
            </a:p>
          </p:txBody>
        </p:sp>
        <p:sp>
          <p:nvSpPr>
            <p:cNvPr id="36940" name="Line 76"/>
            <p:cNvSpPr>
              <a:spLocks noChangeShapeType="1"/>
            </p:cNvSpPr>
            <p:nvPr/>
          </p:nvSpPr>
          <p:spPr bwMode="auto">
            <a:xfrm>
              <a:off x="558" y="1863"/>
              <a:ext cx="384" cy="0"/>
            </a:xfrm>
            <a:prstGeom prst="line">
              <a:avLst/>
            </a:prstGeom>
            <a:noFill/>
            <a:ln w="9525">
              <a:solidFill>
                <a:srgbClr val="FF0000"/>
              </a:solidFill>
              <a:round/>
              <a:headEnd/>
              <a:tailEnd type="triangle" w="med" len="med"/>
            </a:ln>
            <a:effectLst/>
          </p:spPr>
          <p:txBody>
            <a:bodyPr/>
            <a:lstStyle/>
            <a:p>
              <a:endParaRPr lang="en-US"/>
            </a:p>
          </p:txBody>
        </p:sp>
      </p:grpSp>
      <p:sp>
        <p:nvSpPr>
          <p:cNvPr id="36942" name="Text Box 78"/>
          <p:cNvSpPr txBox="1">
            <a:spLocks noChangeArrowheads="1"/>
          </p:cNvSpPr>
          <p:nvPr/>
        </p:nvSpPr>
        <p:spPr bwMode="auto">
          <a:xfrm>
            <a:off x="1447800" y="1905000"/>
            <a:ext cx="2674938" cy="457200"/>
          </a:xfrm>
          <a:prstGeom prst="rect">
            <a:avLst/>
          </a:prstGeom>
          <a:noFill/>
          <a:ln w="9525">
            <a:noFill/>
            <a:miter lim="800000"/>
            <a:headEnd/>
            <a:tailEnd/>
          </a:ln>
          <a:effectLst/>
        </p:spPr>
        <p:txBody>
          <a:bodyPr wrap="none">
            <a:spAutoFit/>
          </a:bodyPr>
          <a:lstStyle/>
          <a:p>
            <a:r>
              <a:rPr lang="en-US" dirty="0">
                <a:solidFill>
                  <a:srgbClr val="FF0000"/>
                </a:solidFill>
              </a:rPr>
              <a:t>A little later in time</a:t>
            </a:r>
          </a:p>
        </p:txBody>
      </p:sp>
      <p:sp>
        <p:nvSpPr>
          <p:cNvPr id="36943" name="AutoShape 79"/>
          <p:cNvSpPr>
            <a:spLocks/>
          </p:cNvSpPr>
          <p:nvPr/>
        </p:nvSpPr>
        <p:spPr bwMode="auto">
          <a:xfrm>
            <a:off x="6172200" y="685800"/>
            <a:ext cx="152400" cy="762000"/>
          </a:xfrm>
          <a:prstGeom prst="rightBrace">
            <a:avLst>
              <a:gd name="adj1" fmla="val 41667"/>
              <a:gd name="adj2" fmla="val 50000"/>
            </a:avLst>
          </a:prstGeom>
          <a:noFill/>
          <a:ln w="9525">
            <a:solidFill>
              <a:schemeClr val="tx1"/>
            </a:solidFill>
            <a:round/>
            <a:headEnd/>
            <a:tailEnd/>
          </a:ln>
          <a:effectLst/>
        </p:spPr>
        <p:txBody>
          <a:bodyPr wrap="none" anchor="ctr"/>
          <a:lstStyle/>
          <a:p>
            <a:endParaRPr lang="en-US"/>
          </a:p>
        </p:txBody>
      </p:sp>
      <p:grpSp>
        <p:nvGrpSpPr>
          <p:cNvPr id="4" name="Group 81"/>
          <p:cNvGrpSpPr>
            <a:grpSpLocks/>
          </p:cNvGrpSpPr>
          <p:nvPr/>
        </p:nvGrpSpPr>
        <p:grpSpPr bwMode="auto">
          <a:xfrm flipH="1">
            <a:off x="-411163" y="2644775"/>
            <a:ext cx="8231188" cy="2284413"/>
            <a:chOff x="213" y="1671"/>
            <a:chExt cx="5185" cy="1439"/>
          </a:xfrm>
        </p:grpSpPr>
        <p:sp>
          <p:nvSpPr>
            <p:cNvPr id="36946" name="Freeform 82"/>
            <p:cNvSpPr>
              <a:spLocks/>
            </p:cNvSpPr>
            <p:nvPr/>
          </p:nvSpPr>
          <p:spPr bwMode="auto">
            <a:xfrm>
              <a:off x="222" y="1671"/>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accent2"/>
              </a:solidFill>
              <a:round/>
              <a:headEnd/>
              <a:tailEnd/>
            </a:ln>
            <a:effectLst/>
          </p:spPr>
          <p:txBody>
            <a:bodyPr/>
            <a:lstStyle/>
            <a:p>
              <a:endParaRPr lang="en-US"/>
            </a:p>
          </p:txBody>
        </p:sp>
        <p:sp>
          <p:nvSpPr>
            <p:cNvPr id="36947" name="Freeform 83"/>
            <p:cNvSpPr>
              <a:spLocks/>
            </p:cNvSpPr>
            <p:nvPr/>
          </p:nvSpPr>
          <p:spPr bwMode="auto">
            <a:xfrm>
              <a:off x="2422" y="1671"/>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accent2"/>
              </a:solidFill>
              <a:round/>
              <a:headEnd/>
              <a:tailEnd/>
            </a:ln>
            <a:effectLst/>
          </p:spPr>
          <p:txBody>
            <a:bodyPr/>
            <a:lstStyle/>
            <a:p>
              <a:endParaRPr lang="en-US"/>
            </a:p>
          </p:txBody>
        </p:sp>
        <p:sp>
          <p:nvSpPr>
            <p:cNvPr id="36948" name="Line 84"/>
            <p:cNvSpPr>
              <a:spLocks noChangeShapeType="1"/>
            </p:cNvSpPr>
            <p:nvPr/>
          </p:nvSpPr>
          <p:spPr bwMode="auto">
            <a:xfrm flipV="1">
              <a:off x="228" y="1895"/>
              <a:ext cx="0" cy="496"/>
            </a:xfrm>
            <a:prstGeom prst="line">
              <a:avLst/>
            </a:prstGeom>
            <a:noFill/>
            <a:ln w="19050">
              <a:solidFill>
                <a:schemeClr val="accent2"/>
              </a:solidFill>
              <a:round/>
              <a:headEnd/>
              <a:tailEnd type="triangle" w="med" len="med"/>
            </a:ln>
            <a:effectLst/>
          </p:spPr>
          <p:txBody>
            <a:bodyPr/>
            <a:lstStyle/>
            <a:p>
              <a:endParaRPr lang="en-US"/>
            </a:p>
          </p:txBody>
        </p:sp>
        <p:sp>
          <p:nvSpPr>
            <p:cNvPr id="36949" name="Line 85"/>
            <p:cNvSpPr>
              <a:spLocks noChangeShapeType="1"/>
            </p:cNvSpPr>
            <p:nvPr/>
          </p:nvSpPr>
          <p:spPr bwMode="auto">
            <a:xfrm flipV="1">
              <a:off x="365" y="1680"/>
              <a:ext cx="0" cy="711"/>
            </a:xfrm>
            <a:prstGeom prst="line">
              <a:avLst/>
            </a:prstGeom>
            <a:noFill/>
            <a:ln w="19050">
              <a:solidFill>
                <a:schemeClr val="accent2"/>
              </a:solidFill>
              <a:round/>
              <a:headEnd/>
              <a:tailEnd type="triangle" w="med" len="med"/>
            </a:ln>
            <a:effectLst/>
          </p:spPr>
          <p:txBody>
            <a:bodyPr/>
            <a:lstStyle/>
            <a:p>
              <a:endParaRPr lang="en-US"/>
            </a:p>
          </p:txBody>
        </p:sp>
        <p:sp>
          <p:nvSpPr>
            <p:cNvPr id="36950" name="Line 86"/>
            <p:cNvSpPr>
              <a:spLocks noChangeShapeType="1"/>
            </p:cNvSpPr>
            <p:nvPr/>
          </p:nvSpPr>
          <p:spPr bwMode="auto">
            <a:xfrm flipV="1">
              <a:off x="497" y="1895"/>
              <a:ext cx="3" cy="492"/>
            </a:xfrm>
            <a:prstGeom prst="line">
              <a:avLst/>
            </a:prstGeom>
            <a:noFill/>
            <a:ln w="19050">
              <a:solidFill>
                <a:schemeClr val="accent2"/>
              </a:solidFill>
              <a:round/>
              <a:headEnd/>
              <a:tailEnd type="triangle" w="med" len="med"/>
            </a:ln>
            <a:effectLst/>
          </p:spPr>
          <p:txBody>
            <a:bodyPr/>
            <a:lstStyle/>
            <a:p>
              <a:endParaRPr lang="en-US"/>
            </a:p>
          </p:txBody>
        </p:sp>
        <p:sp>
          <p:nvSpPr>
            <p:cNvPr id="36951" name="Line 87"/>
            <p:cNvSpPr>
              <a:spLocks noChangeShapeType="1"/>
            </p:cNvSpPr>
            <p:nvPr/>
          </p:nvSpPr>
          <p:spPr bwMode="auto">
            <a:xfrm flipV="1">
              <a:off x="1330" y="1898"/>
              <a:ext cx="0" cy="493"/>
            </a:xfrm>
            <a:prstGeom prst="line">
              <a:avLst/>
            </a:prstGeom>
            <a:noFill/>
            <a:ln w="19050">
              <a:solidFill>
                <a:schemeClr val="accent2"/>
              </a:solidFill>
              <a:round/>
              <a:headEnd/>
              <a:tailEnd type="triangle" w="med" len="med"/>
            </a:ln>
            <a:effectLst/>
          </p:spPr>
          <p:txBody>
            <a:bodyPr/>
            <a:lstStyle/>
            <a:p>
              <a:endParaRPr lang="en-US"/>
            </a:p>
          </p:txBody>
        </p:sp>
        <p:sp>
          <p:nvSpPr>
            <p:cNvPr id="36952" name="Line 88"/>
            <p:cNvSpPr>
              <a:spLocks noChangeShapeType="1"/>
            </p:cNvSpPr>
            <p:nvPr/>
          </p:nvSpPr>
          <p:spPr bwMode="auto">
            <a:xfrm flipV="1">
              <a:off x="1468" y="1683"/>
              <a:ext cx="0" cy="708"/>
            </a:xfrm>
            <a:prstGeom prst="line">
              <a:avLst/>
            </a:prstGeom>
            <a:noFill/>
            <a:ln w="19050">
              <a:solidFill>
                <a:schemeClr val="accent2"/>
              </a:solidFill>
              <a:round/>
              <a:headEnd/>
              <a:tailEnd type="triangle" w="med" len="med"/>
            </a:ln>
            <a:effectLst/>
          </p:spPr>
          <p:txBody>
            <a:bodyPr/>
            <a:lstStyle/>
            <a:p>
              <a:endParaRPr lang="en-US"/>
            </a:p>
          </p:txBody>
        </p:sp>
        <p:sp>
          <p:nvSpPr>
            <p:cNvPr id="36953" name="Line 89"/>
            <p:cNvSpPr>
              <a:spLocks noChangeShapeType="1"/>
            </p:cNvSpPr>
            <p:nvPr/>
          </p:nvSpPr>
          <p:spPr bwMode="auto">
            <a:xfrm flipV="1">
              <a:off x="1600" y="1898"/>
              <a:ext cx="3" cy="493"/>
            </a:xfrm>
            <a:prstGeom prst="line">
              <a:avLst/>
            </a:prstGeom>
            <a:noFill/>
            <a:ln w="19050">
              <a:solidFill>
                <a:schemeClr val="accent2"/>
              </a:solidFill>
              <a:round/>
              <a:headEnd/>
              <a:tailEnd type="triangle" w="med" len="med"/>
            </a:ln>
            <a:effectLst/>
          </p:spPr>
          <p:txBody>
            <a:bodyPr/>
            <a:lstStyle/>
            <a:p>
              <a:endParaRPr lang="en-US"/>
            </a:p>
          </p:txBody>
        </p:sp>
        <p:sp>
          <p:nvSpPr>
            <p:cNvPr id="36954" name="Line 90"/>
            <p:cNvSpPr>
              <a:spLocks noChangeShapeType="1"/>
            </p:cNvSpPr>
            <p:nvPr/>
          </p:nvSpPr>
          <p:spPr bwMode="auto">
            <a:xfrm flipV="1">
              <a:off x="2424" y="1902"/>
              <a:ext cx="0" cy="480"/>
            </a:xfrm>
            <a:prstGeom prst="line">
              <a:avLst/>
            </a:prstGeom>
            <a:noFill/>
            <a:ln w="19050">
              <a:solidFill>
                <a:schemeClr val="accent2"/>
              </a:solidFill>
              <a:round/>
              <a:headEnd/>
              <a:tailEnd type="triangle" w="med" len="med"/>
            </a:ln>
            <a:effectLst/>
          </p:spPr>
          <p:txBody>
            <a:bodyPr/>
            <a:lstStyle/>
            <a:p>
              <a:endParaRPr lang="en-US"/>
            </a:p>
          </p:txBody>
        </p:sp>
        <p:sp>
          <p:nvSpPr>
            <p:cNvPr id="36955" name="Line 91"/>
            <p:cNvSpPr>
              <a:spLocks noChangeShapeType="1"/>
            </p:cNvSpPr>
            <p:nvPr/>
          </p:nvSpPr>
          <p:spPr bwMode="auto">
            <a:xfrm flipV="1">
              <a:off x="2562" y="1697"/>
              <a:ext cx="3" cy="690"/>
            </a:xfrm>
            <a:prstGeom prst="line">
              <a:avLst/>
            </a:prstGeom>
            <a:noFill/>
            <a:ln w="19050">
              <a:solidFill>
                <a:schemeClr val="accent2"/>
              </a:solidFill>
              <a:round/>
              <a:headEnd/>
              <a:tailEnd type="triangle" w="med" len="med"/>
            </a:ln>
            <a:effectLst/>
          </p:spPr>
          <p:txBody>
            <a:bodyPr/>
            <a:lstStyle/>
            <a:p>
              <a:endParaRPr lang="en-US"/>
            </a:p>
          </p:txBody>
        </p:sp>
        <p:sp>
          <p:nvSpPr>
            <p:cNvPr id="36956" name="Line 92"/>
            <p:cNvSpPr>
              <a:spLocks noChangeShapeType="1"/>
            </p:cNvSpPr>
            <p:nvPr/>
          </p:nvSpPr>
          <p:spPr bwMode="auto">
            <a:xfrm flipV="1">
              <a:off x="2705" y="1911"/>
              <a:ext cx="3" cy="480"/>
            </a:xfrm>
            <a:prstGeom prst="line">
              <a:avLst/>
            </a:prstGeom>
            <a:noFill/>
            <a:ln w="19050">
              <a:solidFill>
                <a:schemeClr val="accent2"/>
              </a:solidFill>
              <a:round/>
              <a:headEnd/>
              <a:tailEnd type="triangle" w="med" len="med"/>
            </a:ln>
            <a:effectLst/>
          </p:spPr>
          <p:txBody>
            <a:bodyPr/>
            <a:lstStyle/>
            <a:p>
              <a:endParaRPr lang="en-US"/>
            </a:p>
          </p:txBody>
        </p:sp>
        <p:sp>
          <p:nvSpPr>
            <p:cNvPr id="36957" name="Line 93"/>
            <p:cNvSpPr>
              <a:spLocks noChangeShapeType="1"/>
            </p:cNvSpPr>
            <p:nvPr/>
          </p:nvSpPr>
          <p:spPr bwMode="auto">
            <a:xfrm rot="10800000" flipV="1">
              <a:off x="2151" y="2400"/>
              <a:ext cx="0" cy="479"/>
            </a:xfrm>
            <a:prstGeom prst="line">
              <a:avLst/>
            </a:prstGeom>
            <a:noFill/>
            <a:ln w="19050">
              <a:solidFill>
                <a:schemeClr val="accent2"/>
              </a:solidFill>
              <a:round/>
              <a:headEnd/>
              <a:tailEnd type="triangle" w="med" len="med"/>
            </a:ln>
            <a:effectLst/>
          </p:spPr>
          <p:txBody>
            <a:bodyPr/>
            <a:lstStyle/>
            <a:p>
              <a:endParaRPr lang="en-US"/>
            </a:p>
          </p:txBody>
        </p:sp>
        <p:sp>
          <p:nvSpPr>
            <p:cNvPr id="36958" name="Line 94"/>
            <p:cNvSpPr>
              <a:spLocks noChangeShapeType="1"/>
            </p:cNvSpPr>
            <p:nvPr/>
          </p:nvSpPr>
          <p:spPr bwMode="auto">
            <a:xfrm rot="10800000" flipV="1">
              <a:off x="2011" y="2391"/>
              <a:ext cx="0" cy="693"/>
            </a:xfrm>
            <a:prstGeom prst="line">
              <a:avLst/>
            </a:prstGeom>
            <a:noFill/>
            <a:ln w="19050">
              <a:solidFill>
                <a:schemeClr val="accent2"/>
              </a:solidFill>
              <a:round/>
              <a:headEnd/>
              <a:tailEnd type="triangle" w="med" len="med"/>
            </a:ln>
            <a:effectLst/>
          </p:spPr>
          <p:txBody>
            <a:bodyPr/>
            <a:lstStyle/>
            <a:p>
              <a:endParaRPr lang="en-US"/>
            </a:p>
          </p:txBody>
        </p:sp>
        <p:sp>
          <p:nvSpPr>
            <p:cNvPr id="36959" name="Line 95"/>
            <p:cNvSpPr>
              <a:spLocks noChangeShapeType="1"/>
            </p:cNvSpPr>
            <p:nvPr/>
          </p:nvSpPr>
          <p:spPr bwMode="auto">
            <a:xfrm rot="10800000" flipV="1">
              <a:off x="1868" y="2391"/>
              <a:ext cx="3" cy="479"/>
            </a:xfrm>
            <a:prstGeom prst="line">
              <a:avLst/>
            </a:prstGeom>
            <a:noFill/>
            <a:ln w="19050">
              <a:solidFill>
                <a:schemeClr val="accent2"/>
              </a:solidFill>
              <a:round/>
              <a:headEnd/>
              <a:tailEnd type="triangle" w="med" len="med"/>
            </a:ln>
            <a:effectLst/>
          </p:spPr>
          <p:txBody>
            <a:bodyPr/>
            <a:lstStyle/>
            <a:p>
              <a:endParaRPr lang="en-US"/>
            </a:p>
          </p:txBody>
        </p:sp>
        <p:sp>
          <p:nvSpPr>
            <p:cNvPr id="36960" name="Line 96"/>
            <p:cNvSpPr>
              <a:spLocks noChangeShapeType="1"/>
            </p:cNvSpPr>
            <p:nvPr/>
          </p:nvSpPr>
          <p:spPr bwMode="auto">
            <a:xfrm rot="10800000" flipV="1">
              <a:off x="1056" y="2400"/>
              <a:ext cx="0" cy="479"/>
            </a:xfrm>
            <a:prstGeom prst="line">
              <a:avLst/>
            </a:prstGeom>
            <a:noFill/>
            <a:ln w="19050">
              <a:solidFill>
                <a:schemeClr val="accent2"/>
              </a:solidFill>
              <a:round/>
              <a:headEnd/>
              <a:tailEnd type="triangle" w="med" len="med"/>
            </a:ln>
            <a:effectLst/>
          </p:spPr>
          <p:txBody>
            <a:bodyPr/>
            <a:lstStyle/>
            <a:p>
              <a:endParaRPr lang="en-US"/>
            </a:p>
          </p:txBody>
        </p:sp>
        <p:sp>
          <p:nvSpPr>
            <p:cNvPr id="36961" name="Line 97"/>
            <p:cNvSpPr>
              <a:spLocks noChangeShapeType="1"/>
            </p:cNvSpPr>
            <p:nvPr/>
          </p:nvSpPr>
          <p:spPr bwMode="auto">
            <a:xfrm rot="10800000" flipV="1">
              <a:off x="915" y="2391"/>
              <a:ext cx="0" cy="693"/>
            </a:xfrm>
            <a:prstGeom prst="line">
              <a:avLst/>
            </a:prstGeom>
            <a:noFill/>
            <a:ln w="19050">
              <a:solidFill>
                <a:schemeClr val="accent2"/>
              </a:solidFill>
              <a:round/>
              <a:headEnd/>
              <a:tailEnd type="triangle" w="med" len="med"/>
            </a:ln>
            <a:effectLst/>
          </p:spPr>
          <p:txBody>
            <a:bodyPr/>
            <a:lstStyle/>
            <a:p>
              <a:endParaRPr lang="en-US"/>
            </a:p>
          </p:txBody>
        </p:sp>
        <p:sp>
          <p:nvSpPr>
            <p:cNvPr id="36962" name="Line 98"/>
            <p:cNvSpPr>
              <a:spLocks noChangeShapeType="1"/>
            </p:cNvSpPr>
            <p:nvPr/>
          </p:nvSpPr>
          <p:spPr bwMode="auto">
            <a:xfrm rot="10800000" flipV="1">
              <a:off x="772" y="2391"/>
              <a:ext cx="3" cy="479"/>
            </a:xfrm>
            <a:prstGeom prst="line">
              <a:avLst/>
            </a:prstGeom>
            <a:noFill/>
            <a:ln w="19050">
              <a:solidFill>
                <a:schemeClr val="accent2"/>
              </a:solidFill>
              <a:round/>
              <a:headEnd/>
              <a:tailEnd type="triangle" w="med" len="med"/>
            </a:ln>
            <a:effectLst/>
          </p:spPr>
          <p:txBody>
            <a:bodyPr/>
            <a:lstStyle/>
            <a:p>
              <a:endParaRPr lang="en-US"/>
            </a:p>
          </p:txBody>
        </p:sp>
        <p:sp>
          <p:nvSpPr>
            <p:cNvPr id="36963" name="Line 99"/>
            <p:cNvSpPr>
              <a:spLocks noChangeShapeType="1"/>
            </p:cNvSpPr>
            <p:nvPr/>
          </p:nvSpPr>
          <p:spPr bwMode="auto">
            <a:xfrm>
              <a:off x="214" y="2391"/>
              <a:ext cx="5184" cy="0"/>
            </a:xfrm>
            <a:prstGeom prst="line">
              <a:avLst/>
            </a:prstGeom>
            <a:noFill/>
            <a:ln w="28575">
              <a:solidFill>
                <a:schemeClr val="accent2"/>
              </a:solidFill>
              <a:round/>
              <a:headEnd/>
              <a:tailEnd type="triangle" w="med" len="med"/>
            </a:ln>
            <a:effectLst/>
          </p:spPr>
          <p:txBody>
            <a:bodyPr/>
            <a:lstStyle/>
            <a:p>
              <a:endParaRPr lang="en-US"/>
            </a:p>
          </p:txBody>
        </p:sp>
        <p:sp>
          <p:nvSpPr>
            <p:cNvPr id="36964" name="Line 100"/>
            <p:cNvSpPr>
              <a:spLocks noChangeShapeType="1"/>
            </p:cNvSpPr>
            <p:nvPr/>
          </p:nvSpPr>
          <p:spPr bwMode="auto">
            <a:xfrm flipV="1">
              <a:off x="3530" y="1898"/>
              <a:ext cx="0" cy="493"/>
            </a:xfrm>
            <a:prstGeom prst="line">
              <a:avLst/>
            </a:prstGeom>
            <a:noFill/>
            <a:ln w="19050">
              <a:solidFill>
                <a:schemeClr val="accent2"/>
              </a:solidFill>
              <a:round/>
              <a:headEnd/>
              <a:tailEnd type="triangle" w="med" len="med"/>
            </a:ln>
            <a:effectLst/>
          </p:spPr>
          <p:txBody>
            <a:bodyPr/>
            <a:lstStyle/>
            <a:p>
              <a:endParaRPr lang="en-US"/>
            </a:p>
          </p:txBody>
        </p:sp>
        <p:sp>
          <p:nvSpPr>
            <p:cNvPr id="36965" name="Line 101"/>
            <p:cNvSpPr>
              <a:spLocks noChangeShapeType="1"/>
            </p:cNvSpPr>
            <p:nvPr/>
          </p:nvSpPr>
          <p:spPr bwMode="auto">
            <a:xfrm flipV="1">
              <a:off x="3667" y="1683"/>
              <a:ext cx="0" cy="708"/>
            </a:xfrm>
            <a:prstGeom prst="line">
              <a:avLst/>
            </a:prstGeom>
            <a:noFill/>
            <a:ln w="19050">
              <a:solidFill>
                <a:schemeClr val="accent2"/>
              </a:solidFill>
              <a:round/>
              <a:headEnd/>
              <a:tailEnd type="triangle" w="med" len="med"/>
            </a:ln>
            <a:effectLst/>
          </p:spPr>
          <p:txBody>
            <a:bodyPr/>
            <a:lstStyle/>
            <a:p>
              <a:endParaRPr lang="en-US"/>
            </a:p>
          </p:txBody>
        </p:sp>
        <p:sp>
          <p:nvSpPr>
            <p:cNvPr id="36966" name="Line 102"/>
            <p:cNvSpPr>
              <a:spLocks noChangeShapeType="1"/>
            </p:cNvSpPr>
            <p:nvPr/>
          </p:nvSpPr>
          <p:spPr bwMode="auto">
            <a:xfrm flipV="1">
              <a:off x="3799" y="1898"/>
              <a:ext cx="3" cy="493"/>
            </a:xfrm>
            <a:prstGeom prst="line">
              <a:avLst/>
            </a:prstGeom>
            <a:noFill/>
            <a:ln w="19050">
              <a:solidFill>
                <a:schemeClr val="accent2"/>
              </a:solidFill>
              <a:round/>
              <a:headEnd/>
              <a:tailEnd type="triangle" w="med" len="med"/>
            </a:ln>
            <a:effectLst/>
          </p:spPr>
          <p:txBody>
            <a:bodyPr/>
            <a:lstStyle/>
            <a:p>
              <a:endParaRPr lang="en-US"/>
            </a:p>
          </p:txBody>
        </p:sp>
        <p:sp>
          <p:nvSpPr>
            <p:cNvPr id="36967" name="Line 103"/>
            <p:cNvSpPr>
              <a:spLocks noChangeShapeType="1"/>
            </p:cNvSpPr>
            <p:nvPr/>
          </p:nvSpPr>
          <p:spPr bwMode="auto">
            <a:xfrm flipV="1">
              <a:off x="4624" y="1902"/>
              <a:ext cx="0" cy="480"/>
            </a:xfrm>
            <a:prstGeom prst="line">
              <a:avLst/>
            </a:prstGeom>
            <a:noFill/>
            <a:ln w="19050">
              <a:solidFill>
                <a:schemeClr val="accent2"/>
              </a:solidFill>
              <a:round/>
              <a:headEnd/>
              <a:tailEnd type="triangle" w="med" len="med"/>
            </a:ln>
            <a:effectLst/>
          </p:spPr>
          <p:txBody>
            <a:bodyPr/>
            <a:lstStyle/>
            <a:p>
              <a:endParaRPr lang="en-US"/>
            </a:p>
          </p:txBody>
        </p:sp>
        <p:sp>
          <p:nvSpPr>
            <p:cNvPr id="36968" name="Line 104"/>
            <p:cNvSpPr>
              <a:spLocks noChangeShapeType="1"/>
            </p:cNvSpPr>
            <p:nvPr/>
          </p:nvSpPr>
          <p:spPr bwMode="auto">
            <a:xfrm flipV="1">
              <a:off x="4761" y="1697"/>
              <a:ext cx="3" cy="690"/>
            </a:xfrm>
            <a:prstGeom prst="line">
              <a:avLst/>
            </a:prstGeom>
            <a:noFill/>
            <a:ln w="19050">
              <a:solidFill>
                <a:schemeClr val="accent2"/>
              </a:solidFill>
              <a:round/>
              <a:headEnd/>
              <a:tailEnd type="triangle" w="med" len="med"/>
            </a:ln>
            <a:effectLst/>
          </p:spPr>
          <p:txBody>
            <a:bodyPr/>
            <a:lstStyle/>
            <a:p>
              <a:endParaRPr lang="en-US"/>
            </a:p>
          </p:txBody>
        </p:sp>
        <p:sp>
          <p:nvSpPr>
            <p:cNvPr id="36969" name="Line 105"/>
            <p:cNvSpPr>
              <a:spLocks noChangeShapeType="1"/>
            </p:cNvSpPr>
            <p:nvPr/>
          </p:nvSpPr>
          <p:spPr bwMode="auto">
            <a:xfrm flipV="1">
              <a:off x="4904" y="1911"/>
              <a:ext cx="3" cy="480"/>
            </a:xfrm>
            <a:prstGeom prst="line">
              <a:avLst/>
            </a:prstGeom>
            <a:noFill/>
            <a:ln w="19050">
              <a:solidFill>
                <a:schemeClr val="accent2"/>
              </a:solidFill>
              <a:round/>
              <a:headEnd/>
              <a:tailEnd type="triangle" w="med" len="med"/>
            </a:ln>
            <a:effectLst/>
          </p:spPr>
          <p:txBody>
            <a:bodyPr/>
            <a:lstStyle/>
            <a:p>
              <a:endParaRPr lang="en-US"/>
            </a:p>
          </p:txBody>
        </p:sp>
        <p:sp>
          <p:nvSpPr>
            <p:cNvPr id="36970" name="Line 106"/>
            <p:cNvSpPr>
              <a:spLocks noChangeShapeType="1"/>
            </p:cNvSpPr>
            <p:nvPr/>
          </p:nvSpPr>
          <p:spPr bwMode="auto">
            <a:xfrm rot="10800000" flipV="1">
              <a:off x="4350" y="2399"/>
              <a:ext cx="0" cy="480"/>
            </a:xfrm>
            <a:prstGeom prst="line">
              <a:avLst/>
            </a:prstGeom>
            <a:noFill/>
            <a:ln w="19050">
              <a:solidFill>
                <a:schemeClr val="accent2"/>
              </a:solidFill>
              <a:round/>
              <a:headEnd/>
              <a:tailEnd type="triangle" w="med" len="med"/>
            </a:ln>
            <a:effectLst/>
          </p:spPr>
          <p:txBody>
            <a:bodyPr/>
            <a:lstStyle/>
            <a:p>
              <a:endParaRPr lang="en-US"/>
            </a:p>
          </p:txBody>
        </p:sp>
        <p:sp>
          <p:nvSpPr>
            <p:cNvPr id="36971" name="Line 107"/>
            <p:cNvSpPr>
              <a:spLocks noChangeShapeType="1"/>
            </p:cNvSpPr>
            <p:nvPr/>
          </p:nvSpPr>
          <p:spPr bwMode="auto">
            <a:xfrm rot="10800000" flipV="1">
              <a:off x="4210" y="2391"/>
              <a:ext cx="0" cy="693"/>
            </a:xfrm>
            <a:prstGeom prst="line">
              <a:avLst/>
            </a:prstGeom>
            <a:noFill/>
            <a:ln w="19050">
              <a:solidFill>
                <a:schemeClr val="accent2"/>
              </a:solidFill>
              <a:round/>
              <a:headEnd/>
              <a:tailEnd type="triangle" w="med" len="med"/>
            </a:ln>
            <a:effectLst/>
          </p:spPr>
          <p:txBody>
            <a:bodyPr/>
            <a:lstStyle/>
            <a:p>
              <a:endParaRPr lang="en-US"/>
            </a:p>
          </p:txBody>
        </p:sp>
        <p:sp>
          <p:nvSpPr>
            <p:cNvPr id="36972" name="Line 108"/>
            <p:cNvSpPr>
              <a:spLocks noChangeShapeType="1"/>
            </p:cNvSpPr>
            <p:nvPr/>
          </p:nvSpPr>
          <p:spPr bwMode="auto">
            <a:xfrm rot="10800000" flipV="1">
              <a:off x="4067" y="2391"/>
              <a:ext cx="3" cy="479"/>
            </a:xfrm>
            <a:prstGeom prst="line">
              <a:avLst/>
            </a:prstGeom>
            <a:noFill/>
            <a:ln w="19050">
              <a:solidFill>
                <a:schemeClr val="accent2"/>
              </a:solidFill>
              <a:round/>
              <a:headEnd/>
              <a:tailEnd type="triangle" w="med" len="med"/>
            </a:ln>
            <a:effectLst/>
          </p:spPr>
          <p:txBody>
            <a:bodyPr/>
            <a:lstStyle/>
            <a:p>
              <a:endParaRPr lang="en-US"/>
            </a:p>
          </p:txBody>
        </p:sp>
        <p:sp>
          <p:nvSpPr>
            <p:cNvPr id="36973" name="Line 109"/>
            <p:cNvSpPr>
              <a:spLocks noChangeShapeType="1"/>
            </p:cNvSpPr>
            <p:nvPr/>
          </p:nvSpPr>
          <p:spPr bwMode="auto">
            <a:xfrm rot="10800000" flipV="1">
              <a:off x="3255" y="2399"/>
              <a:ext cx="0" cy="480"/>
            </a:xfrm>
            <a:prstGeom prst="line">
              <a:avLst/>
            </a:prstGeom>
            <a:noFill/>
            <a:ln w="19050">
              <a:solidFill>
                <a:schemeClr val="accent2"/>
              </a:solidFill>
              <a:round/>
              <a:headEnd/>
              <a:tailEnd type="triangle" w="med" len="med"/>
            </a:ln>
            <a:effectLst/>
          </p:spPr>
          <p:txBody>
            <a:bodyPr/>
            <a:lstStyle/>
            <a:p>
              <a:endParaRPr lang="en-US"/>
            </a:p>
          </p:txBody>
        </p:sp>
        <p:sp>
          <p:nvSpPr>
            <p:cNvPr id="36974" name="Line 110"/>
            <p:cNvSpPr>
              <a:spLocks noChangeShapeType="1"/>
            </p:cNvSpPr>
            <p:nvPr/>
          </p:nvSpPr>
          <p:spPr bwMode="auto">
            <a:xfrm rot="10800000" flipV="1">
              <a:off x="3115" y="2391"/>
              <a:ext cx="0" cy="693"/>
            </a:xfrm>
            <a:prstGeom prst="line">
              <a:avLst/>
            </a:prstGeom>
            <a:noFill/>
            <a:ln w="19050">
              <a:solidFill>
                <a:schemeClr val="accent2"/>
              </a:solidFill>
              <a:round/>
              <a:headEnd/>
              <a:tailEnd type="triangle" w="med" len="med"/>
            </a:ln>
            <a:effectLst/>
          </p:spPr>
          <p:txBody>
            <a:bodyPr/>
            <a:lstStyle/>
            <a:p>
              <a:endParaRPr lang="en-US"/>
            </a:p>
          </p:txBody>
        </p:sp>
        <p:sp>
          <p:nvSpPr>
            <p:cNvPr id="36975" name="Line 111"/>
            <p:cNvSpPr>
              <a:spLocks noChangeShapeType="1"/>
            </p:cNvSpPr>
            <p:nvPr/>
          </p:nvSpPr>
          <p:spPr bwMode="auto">
            <a:xfrm rot="10800000" flipV="1">
              <a:off x="2972" y="2391"/>
              <a:ext cx="2" cy="479"/>
            </a:xfrm>
            <a:prstGeom prst="line">
              <a:avLst/>
            </a:prstGeom>
            <a:noFill/>
            <a:ln w="19050">
              <a:solidFill>
                <a:schemeClr val="accent2"/>
              </a:solidFill>
              <a:round/>
              <a:headEnd/>
              <a:tailEnd type="triangle" w="med" len="med"/>
            </a:ln>
            <a:effectLst/>
          </p:spPr>
          <p:txBody>
            <a:bodyPr/>
            <a:lstStyle/>
            <a:p>
              <a:endParaRPr lang="en-US"/>
            </a:p>
          </p:txBody>
        </p:sp>
        <p:sp>
          <p:nvSpPr>
            <p:cNvPr id="36976" name="Text Box 112"/>
            <p:cNvSpPr txBox="1">
              <a:spLocks noChangeArrowheads="1"/>
            </p:cNvSpPr>
            <p:nvPr/>
          </p:nvSpPr>
          <p:spPr bwMode="auto">
            <a:xfrm>
              <a:off x="213" y="2151"/>
              <a:ext cx="122" cy="294"/>
            </a:xfrm>
            <a:prstGeom prst="rect">
              <a:avLst/>
            </a:prstGeom>
            <a:noFill/>
            <a:ln w="9525">
              <a:solidFill>
                <a:schemeClr val="accent2"/>
              </a:solidFill>
              <a:miter lim="800000"/>
              <a:headEnd/>
              <a:tailEnd/>
            </a:ln>
            <a:effectLst/>
          </p:spPr>
          <p:txBody>
            <a:bodyPr wrap="none">
              <a:spAutoFit/>
            </a:bodyPr>
            <a:lstStyle/>
            <a:p>
              <a:endParaRPr lang="en-US"/>
            </a:p>
          </p:txBody>
        </p:sp>
        <p:sp>
          <p:nvSpPr>
            <p:cNvPr id="36977" name="Line 113"/>
            <p:cNvSpPr>
              <a:spLocks noChangeShapeType="1"/>
            </p:cNvSpPr>
            <p:nvPr/>
          </p:nvSpPr>
          <p:spPr bwMode="auto">
            <a:xfrm>
              <a:off x="558" y="1863"/>
              <a:ext cx="384" cy="0"/>
            </a:xfrm>
            <a:prstGeom prst="line">
              <a:avLst/>
            </a:prstGeom>
            <a:noFill/>
            <a:ln w="9525">
              <a:solidFill>
                <a:schemeClr val="accent2"/>
              </a:solidFill>
              <a:round/>
              <a:headEnd/>
              <a:tailEnd type="triangle" w="med" len="med"/>
            </a:ln>
            <a:effectLst/>
          </p:spPr>
          <p:txBody>
            <a:bodyPr/>
            <a:lstStyle/>
            <a:p>
              <a:endParaRPr lang="en-US"/>
            </a:p>
          </p:txBody>
        </p:sp>
      </p:grpSp>
      <p:sp>
        <p:nvSpPr>
          <p:cNvPr id="36979" name="Rectangle 115"/>
          <p:cNvSpPr>
            <a:spLocks noChangeArrowheads="1"/>
          </p:cNvSpPr>
          <p:nvPr/>
        </p:nvSpPr>
        <p:spPr bwMode="auto">
          <a:xfrm>
            <a:off x="3810000" y="5559425"/>
            <a:ext cx="2754313" cy="579438"/>
          </a:xfrm>
          <a:prstGeom prst="rect">
            <a:avLst/>
          </a:prstGeom>
          <a:solidFill>
            <a:schemeClr val="bg1"/>
          </a:solidFill>
          <a:ln w="9525">
            <a:noFill/>
            <a:miter lim="800000"/>
            <a:headEnd/>
            <a:tailEnd/>
          </a:ln>
          <a:effectLst/>
        </p:spPr>
        <p:txBody>
          <a:bodyPr wrap="none">
            <a:spAutoFit/>
          </a:bodyPr>
          <a:lstStyle/>
          <a:p>
            <a:r>
              <a:rPr lang="en-US" sz="3200" dirty="0" err="1"/>
              <a:t>E</a:t>
            </a:r>
            <a:r>
              <a:rPr lang="en-US" sz="3200" baseline="-25000" dirty="0" err="1"/>
              <a:t>max</a:t>
            </a:r>
            <a:r>
              <a:rPr lang="en-US" sz="3200" dirty="0" err="1"/>
              <a:t>sin(ax</a:t>
            </a:r>
            <a:r>
              <a:rPr lang="en-US" sz="3200" dirty="0" err="1">
                <a:solidFill>
                  <a:schemeClr val="accent2"/>
                </a:solidFill>
              </a:rPr>
              <a:t>+bt</a:t>
            </a:r>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fill="hold" nodeType="clickEffect">
                                  <p:stCondLst>
                                    <p:cond delay="0"/>
                                  </p:stCondLst>
                                  <p:childTnLst>
                                    <p:animMotion origin="layout" path="M 0 0  L 0.25 0  E" pathEditMode="relative" ptsTypes="">
                                      <p:cBhvr>
                                        <p:cTn id="16" dur="2000" fill="hold"/>
                                        <p:tgtEl>
                                          <p:spTgt spid="3"/>
                                        </p:tgtEl>
                                        <p:attrNameLst>
                                          <p:attrName>ppt_x</p:attrName>
                                          <p:attrName>ppt_y</p:attrName>
                                        </p:attrNameLst>
                                      </p:cBhvr>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369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499"/>
                                          </p:stCondLst>
                                        </p:cTn>
                                        <p:tgtEl>
                                          <p:spTgt spid="3697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8" fill="hold" nodeType="clickEffect">
                                  <p:stCondLst>
                                    <p:cond delay="0"/>
                                  </p:stCondLst>
                                  <p:childTnLst>
                                    <p:anim calcmode="lin" valueType="num">
                                      <p:cBhvr additive="base">
                                        <p:cTn id="33" dur="2000"/>
                                        <p:tgtEl>
                                          <p:spTgt spid="4"/>
                                        </p:tgtEl>
                                        <p:attrNameLst>
                                          <p:attrName>ppt_x</p:attrName>
                                        </p:attrNameLst>
                                      </p:cBhvr>
                                      <p:tavLst>
                                        <p:tav tm="0">
                                          <p:val>
                                            <p:strVal val="ppt_x"/>
                                          </p:val>
                                        </p:tav>
                                        <p:tav tm="100000">
                                          <p:val>
                                            <p:strVal val="0-ppt_w/2"/>
                                          </p:val>
                                        </p:tav>
                                      </p:tavLst>
                                    </p:anim>
                                    <p:anim calcmode="lin" valueType="num">
                                      <p:cBhvr additive="base">
                                        <p:cTn id="34" dur="2000"/>
                                        <p:tgtEl>
                                          <p:spTgt spid="4"/>
                                        </p:tgtEl>
                                        <p:attrNameLst>
                                          <p:attrName>ppt_y</p:attrName>
                                        </p:attrNameLst>
                                      </p:cBhvr>
                                      <p:tavLst>
                                        <p:tav tm="0">
                                          <p:val>
                                            <p:strVal val="ppt_y"/>
                                          </p:val>
                                        </p:tav>
                                        <p:tav tm="100000">
                                          <p:val>
                                            <p:strVal val="ppt_y"/>
                                          </p:val>
                                        </p:tav>
                                      </p:tavLst>
                                    </p:anim>
                                    <p:set>
                                      <p:cBhvr>
                                        <p:cTn id="3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942" grpId="0"/>
      <p:bldP spid="36979" grpId="0" animBg="1"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1335088" y="895350"/>
          <a:ext cx="3013075" cy="1300163"/>
        </p:xfrm>
        <a:graphic>
          <a:graphicData uri="http://schemas.openxmlformats.org/presentationml/2006/ole">
            <p:oleObj spid="_x0000_s113666" name="Equation" r:id="rId3" imgW="1003300" imgH="431800" progId="Equation.DSMT4">
              <p:embed/>
            </p:oleObj>
          </a:graphicData>
        </a:graphic>
      </p:graphicFrame>
      <p:sp>
        <p:nvSpPr>
          <p:cNvPr id="3"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tx1"/>
                </a:solidFill>
                <a:effectLst/>
                <a:uLnTx/>
                <a:uFillTx/>
                <a:latin typeface="+mj-lt"/>
                <a:ea typeface="+mj-ea"/>
                <a:cs typeface="+mj-cs"/>
              </a:rPr>
              <a:t>1-Dimensional </a:t>
            </a:r>
            <a:r>
              <a:rPr lang="en-US" sz="3200" dirty="0" smtClean="0">
                <a:latin typeface="+mj-lt"/>
                <a:ea typeface="+mj-ea"/>
                <a:cs typeface="+mj-cs"/>
              </a:rPr>
              <a:t>Wave</a:t>
            </a:r>
            <a:r>
              <a:rPr kumimoji="0" lang="en-US" sz="3200" b="0" i="0" u="none" strike="noStrike" kern="1200" cap="none" spc="0" normalizeH="0" noProof="0" dirty="0" smtClean="0">
                <a:ln>
                  <a:noFill/>
                </a:ln>
                <a:solidFill>
                  <a:schemeClr val="tx1"/>
                </a:solidFill>
                <a:effectLst/>
                <a:uLnTx/>
                <a:uFillTx/>
                <a:latin typeface="+mj-lt"/>
                <a:ea typeface="+mj-ea"/>
                <a:cs typeface="+mj-cs"/>
              </a:rPr>
              <a:t> Equation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Object 4"/>
          <p:cNvGraphicFramePr>
            <a:graphicFrameLocks noChangeAspect="1"/>
          </p:cNvGraphicFramePr>
          <p:nvPr/>
        </p:nvGraphicFramePr>
        <p:xfrm>
          <a:off x="650875" y="3168650"/>
          <a:ext cx="6384925" cy="584200"/>
        </p:xfrm>
        <a:graphic>
          <a:graphicData uri="http://schemas.openxmlformats.org/presentationml/2006/ole">
            <p:oleObj spid="_x0000_s113667" name="Equation" r:id="rId4" imgW="2501900" imgH="228600" progId="Equation.DSMT4">
              <p:embed/>
            </p:oleObj>
          </a:graphicData>
        </a:graphic>
      </p:graphicFrame>
      <p:sp>
        <p:nvSpPr>
          <p:cNvPr id="13" name="TextBox 12"/>
          <p:cNvSpPr txBox="1"/>
          <p:nvPr/>
        </p:nvSpPr>
        <p:spPr>
          <a:xfrm>
            <a:off x="0" y="4038600"/>
            <a:ext cx="9144000" cy="1323439"/>
          </a:xfrm>
          <a:prstGeom prst="rect">
            <a:avLst/>
          </a:prstGeom>
          <a:noFill/>
        </p:spPr>
        <p:txBody>
          <a:bodyPr wrap="square" rtlCol="0">
            <a:spAutoFit/>
          </a:bodyPr>
          <a:lstStyle/>
          <a:p>
            <a:pPr algn="ctr"/>
            <a:r>
              <a:rPr lang="en-US" sz="4000" dirty="0" smtClean="0"/>
              <a:t>A specific solution is found by applying boundary conditions</a:t>
            </a:r>
            <a:endParaRPr lang="en-US" sz="4000" dirty="0"/>
          </a:p>
        </p:txBody>
      </p:sp>
      <p:sp>
        <p:nvSpPr>
          <p:cNvPr id="15" name="TextBox 14"/>
          <p:cNvSpPr txBox="1"/>
          <p:nvPr/>
        </p:nvSpPr>
        <p:spPr>
          <a:xfrm>
            <a:off x="914400" y="2357735"/>
            <a:ext cx="3769181" cy="461665"/>
          </a:xfrm>
          <a:prstGeom prst="rect">
            <a:avLst/>
          </a:prstGeom>
          <a:noFill/>
        </p:spPr>
        <p:txBody>
          <a:bodyPr wrap="none" rtlCol="0">
            <a:spAutoFit/>
          </a:bodyPr>
          <a:lstStyle/>
          <a:p>
            <a:r>
              <a:rPr lang="en-US" sz="2400" dirty="0" smtClean="0"/>
              <a:t>The most general solution is: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1-01-17 at 2.58.35 PM.png">
            <a:hlinkClick r:id="rId2" action="ppaction://hlinkfile"/>
          </p:cNvPr>
          <p:cNvPicPr>
            <a:picLocks noChangeAspect="1"/>
          </p:cNvPicPr>
          <p:nvPr/>
        </p:nvPicPr>
        <p:blipFill>
          <a:blip r:embed="rId3"/>
          <a:stretch>
            <a:fillRect/>
          </a:stretch>
        </p:blipFill>
        <p:spPr>
          <a:xfrm>
            <a:off x="0" y="857250"/>
            <a:ext cx="9144000" cy="5010150"/>
          </a:xfrm>
          <a:prstGeom prst="rect">
            <a:avLst/>
          </a:prstGeom>
        </p:spPr>
      </p:pic>
      <p:sp>
        <p:nvSpPr>
          <p:cNvPr id="3"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tx1"/>
                </a:solidFill>
                <a:effectLst/>
                <a:uLnTx/>
                <a:uFillTx/>
                <a:latin typeface="+mj-lt"/>
                <a:ea typeface="+mj-ea"/>
                <a:cs typeface="+mj-cs"/>
              </a:rPr>
              <a:t>1-Dimensional </a:t>
            </a:r>
            <a:r>
              <a:rPr lang="en-US" sz="3200" dirty="0" smtClean="0">
                <a:latin typeface="+mj-lt"/>
                <a:ea typeface="+mj-ea"/>
                <a:cs typeface="+mj-cs"/>
              </a:rPr>
              <a:t>Wave</a:t>
            </a:r>
            <a:r>
              <a:rPr kumimoji="0" lang="en-US" sz="3200" b="0" i="0" u="none" strike="noStrike" kern="1200" cap="none" spc="0" normalizeH="0" noProof="0" dirty="0" smtClean="0">
                <a:ln>
                  <a:noFill/>
                </a:ln>
                <a:solidFill>
                  <a:schemeClr val="tx1"/>
                </a:solidFill>
                <a:effectLst/>
                <a:uLnTx/>
                <a:uFillTx/>
                <a:latin typeface="+mj-lt"/>
                <a:ea typeface="+mj-ea"/>
                <a:cs typeface="+mj-cs"/>
              </a:rPr>
              <a:t> Equation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6038"/>
            <a:ext cx="9144000" cy="94456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u="sng" dirty="0" smtClean="0">
                <a:latin typeface="+mj-lt"/>
                <a:ea typeface="+mj-ea"/>
                <a:cs typeface="+mj-cs"/>
              </a:rPr>
              <a:t>Complex Exponential Solutions</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A916BA11-7150-40A7-B2C8-F790B6EDCD1B}" type="slidenum">
              <a:rPr lang="en-US" smtClean="0"/>
              <a:pPr/>
              <a:t>25</a:t>
            </a:fld>
            <a:endParaRPr lang="en-US"/>
          </a:p>
        </p:txBody>
      </p:sp>
      <p:grpSp>
        <p:nvGrpSpPr>
          <p:cNvPr id="23" name="Group 22"/>
          <p:cNvGrpSpPr/>
          <p:nvPr/>
        </p:nvGrpSpPr>
        <p:grpSpPr>
          <a:xfrm>
            <a:off x="457200" y="838200"/>
            <a:ext cx="8382000" cy="1119188"/>
            <a:chOff x="457200" y="838200"/>
            <a:chExt cx="8382000" cy="1119188"/>
          </a:xfrm>
        </p:grpSpPr>
        <p:graphicFrame>
          <p:nvGraphicFramePr>
            <p:cNvPr id="24" name="Object 23"/>
            <p:cNvGraphicFramePr>
              <a:graphicFrameLocks noChangeAspect="1"/>
            </p:cNvGraphicFramePr>
            <p:nvPr/>
          </p:nvGraphicFramePr>
          <p:xfrm>
            <a:off x="1400175" y="1447800"/>
            <a:ext cx="3001963" cy="509588"/>
          </p:xfrm>
          <a:graphic>
            <a:graphicData uri="http://schemas.openxmlformats.org/presentationml/2006/ole">
              <p:oleObj spid="_x0000_s115728" name="Equation" r:id="rId3" imgW="1193800" imgH="203200" progId="Equation.DSMT4">
                <p:embed/>
              </p:oleObj>
            </a:graphicData>
          </a:graphic>
        </p:graphicFrame>
        <p:sp>
          <p:nvSpPr>
            <p:cNvPr id="25" name="TextBox 24"/>
            <p:cNvSpPr txBox="1"/>
            <p:nvPr/>
          </p:nvSpPr>
          <p:spPr>
            <a:xfrm>
              <a:off x="457200" y="838200"/>
              <a:ext cx="8382000" cy="461665"/>
            </a:xfrm>
            <a:prstGeom prst="rect">
              <a:avLst/>
            </a:prstGeom>
            <a:noFill/>
          </p:spPr>
          <p:txBody>
            <a:bodyPr wrap="square" rtlCol="0">
              <a:spAutoFit/>
            </a:bodyPr>
            <a:lstStyle/>
            <a:p>
              <a:r>
                <a:rPr lang="en-US" sz="2400" b="1" dirty="0" smtClean="0"/>
                <a:t>Recall solution for the Electric field (</a:t>
              </a:r>
              <a:r>
                <a:rPr lang="en-US" sz="2400" b="1" dirty="0" err="1" smtClean="0"/>
                <a:t>E</a:t>
              </a:r>
              <a:r>
                <a:rPr lang="en-US" sz="2400" b="1" dirty="0" smtClean="0"/>
                <a:t>) from the wave equation:</a:t>
              </a:r>
              <a:endParaRPr lang="en-US" sz="2400" b="1" dirty="0"/>
            </a:p>
          </p:txBody>
        </p:sp>
      </p:grpSp>
      <p:grpSp>
        <p:nvGrpSpPr>
          <p:cNvPr id="26" name="Group 25"/>
          <p:cNvGrpSpPr/>
          <p:nvPr/>
        </p:nvGrpSpPr>
        <p:grpSpPr>
          <a:xfrm>
            <a:off x="514350" y="2133600"/>
            <a:ext cx="7958138" cy="1143000"/>
            <a:chOff x="228600" y="4262735"/>
            <a:chExt cx="7958138" cy="1143000"/>
          </a:xfrm>
        </p:grpSpPr>
        <p:graphicFrame>
          <p:nvGraphicFramePr>
            <p:cNvPr id="28" name="Object 10"/>
            <p:cNvGraphicFramePr>
              <a:graphicFrameLocks noChangeAspect="1"/>
            </p:cNvGraphicFramePr>
            <p:nvPr/>
          </p:nvGraphicFramePr>
          <p:xfrm>
            <a:off x="1162050" y="4896148"/>
            <a:ext cx="7024688" cy="509587"/>
          </p:xfrm>
          <a:graphic>
            <a:graphicData uri="http://schemas.openxmlformats.org/presentationml/2006/ole">
              <p:oleObj spid="_x0000_s115729" name="Equation" r:id="rId4" imgW="2794000" imgH="203200" progId="Equation.DSMT4">
                <p:embed/>
              </p:oleObj>
            </a:graphicData>
          </a:graphic>
        </p:graphicFrame>
        <p:sp>
          <p:nvSpPr>
            <p:cNvPr id="29" name="TextBox 28"/>
            <p:cNvSpPr txBox="1"/>
            <p:nvPr/>
          </p:nvSpPr>
          <p:spPr>
            <a:xfrm>
              <a:off x="228600" y="4262735"/>
              <a:ext cx="4879035" cy="461665"/>
            </a:xfrm>
            <a:prstGeom prst="rect">
              <a:avLst/>
            </a:prstGeom>
            <a:noFill/>
          </p:spPr>
          <p:txBody>
            <a:bodyPr wrap="square" rtlCol="0">
              <a:spAutoFit/>
            </a:bodyPr>
            <a:lstStyle/>
            <a:p>
              <a:r>
                <a:rPr lang="en-US" sz="2400" b="1" dirty="0" smtClean="0"/>
                <a:t>Euler’s Formula says:</a:t>
              </a:r>
            </a:p>
          </p:txBody>
        </p:sp>
      </p:grpSp>
      <p:graphicFrame>
        <p:nvGraphicFramePr>
          <p:cNvPr id="31" name="Object 11"/>
          <p:cNvGraphicFramePr>
            <a:graphicFrameLocks noChangeAspect="1"/>
          </p:cNvGraphicFramePr>
          <p:nvPr/>
        </p:nvGraphicFramePr>
        <p:xfrm>
          <a:off x="76200" y="4291012"/>
          <a:ext cx="9067800" cy="509588"/>
        </p:xfrm>
        <a:graphic>
          <a:graphicData uri="http://schemas.openxmlformats.org/presentationml/2006/ole">
            <p:oleObj spid="_x0000_s115730" name="Equation" r:id="rId5" imgW="3606480" imgH="203040" progId="Equation.DSMT4">
              <p:embed/>
            </p:oleObj>
          </a:graphicData>
        </a:graphic>
      </p:graphicFrame>
      <p:sp>
        <p:nvSpPr>
          <p:cNvPr id="32" name="Rectangle 31"/>
          <p:cNvSpPr/>
          <p:nvPr/>
        </p:nvSpPr>
        <p:spPr>
          <a:xfrm>
            <a:off x="2286000" y="4191000"/>
            <a:ext cx="4191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477000" y="4267200"/>
            <a:ext cx="2667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533400" y="5181600"/>
            <a:ext cx="6553200" cy="533400"/>
            <a:chOff x="304800" y="5943600"/>
            <a:chExt cx="6553200" cy="533400"/>
          </a:xfrm>
        </p:grpSpPr>
        <p:graphicFrame>
          <p:nvGraphicFramePr>
            <p:cNvPr id="37" name="Object 2"/>
            <p:cNvGraphicFramePr>
              <a:graphicFrameLocks noChangeAspect="1"/>
            </p:cNvGraphicFramePr>
            <p:nvPr/>
          </p:nvGraphicFramePr>
          <p:xfrm>
            <a:off x="3471863" y="5967412"/>
            <a:ext cx="3386137" cy="509588"/>
          </p:xfrm>
          <a:graphic>
            <a:graphicData uri="http://schemas.openxmlformats.org/presentationml/2006/ole">
              <p:oleObj spid="_x0000_s115731" name="Equation" r:id="rId6" imgW="1346200" imgH="203200" progId="Equation.DSMT4">
                <p:embed/>
              </p:oleObj>
            </a:graphicData>
          </a:graphic>
        </p:graphicFrame>
        <p:sp>
          <p:nvSpPr>
            <p:cNvPr id="38" name="TextBox 37"/>
            <p:cNvSpPr txBox="1"/>
            <p:nvPr/>
          </p:nvSpPr>
          <p:spPr>
            <a:xfrm>
              <a:off x="304800" y="5943600"/>
              <a:ext cx="4879035" cy="461665"/>
            </a:xfrm>
            <a:prstGeom prst="rect">
              <a:avLst/>
            </a:prstGeom>
            <a:noFill/>
          </p:spPr>
          <p:txBody>
            <a:bodyPr wrap="square" rtlCol="0">
              <a:spAutoFit/>
            </a:bodyPr>
            <a:lstStyle/>
            <a:p>
              <a:r>
                <a:rPr lang="en-US" sz="2400" b="1" dirty="0" smtClean="0"/>
                <a:t>For convenience, write: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6038"/>
            <a:ext cx="9144000" cy="94456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u="sng" dirty="0" smtClean="0">
                <a:latin typeface="+mj-lt"/>
                <a:ea typeface="+mj-ea"/>
                <a:cs typeface="+mj-cs"/>
              </a:rPr>
              <a:t>Complex Exponential Solutions</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A916BA11-7150-40A7-B2C8-F790B6EDCD1B}" type="slidenum">
              <a:rPr lang="en-US" smtClean="0"/>
              <a:pPr/>
              <a:t>26</a:t>
            </a:fld>
            <a:endParaRPr lang="en-US"/>
          </a:p>
        </p:txBody>
      </p:sp>
      <p:graphicFrame>
        <p:nvGraphicFramePr>
          <p:cNvPr id="115718" name="Object 6"/>
          <p:cNvGraphicFramePr>
            <a:graphicFrameLocks noChangeAspect="1"/>
          </p:cNvGraphicFramePr>
          <p:nvPr/>
        </p:nvGraphicFramePr>
        <p:xfrm>
          <a:off x="1447800" y="4648200"/>
          <a:ext cx="6384925" cy="923925"/>
        </p:xfrm>
        <a:graphic>
          <a:graphicData uri="http://schemas.openxmlformats.org/presentationml/2006/ole">
            <p:oleObj spid="_x0000_s187394" name="Equation" r:id="rId3" imgW="2108200" imgH="304800" progId="Equation.DSMT4">
              <p:embed/>
            </p:oleObj>
          </a:graphicData>
        </a:graphic>
      </p:graphicFrame>
      <p:grpSp>
        <p:nvGrpSpPr>
          <p:cNvPr id="2" name="Group 15"/>
          <p:cNvGrpSpPr/>
          <p:nvPr/>
        </p:nvGrpSpPr>
        <p:grpSpPr>
          <a:xfrm>
            <a:off x="838200" y="1752600"/>
            <a:ext cx="3955981" cy="1428928"/>
            <a:chOff x="762000" y="3505200"/>
            <a:chExt cx="3955981" cy="1428928"/>
          </a:xfrm>
        </p:grpSpPr>
        <p:sp>
          <p:nvSpPr>
            <p:cNvPr id="11" name="TextBox 10"/>
            <p:cNvSpPr txBox="1"/>
            <p:nvPr/>
          </p:nvSpPr>
          <p:spPr>
            <a:xfrm>
              <a:off x="762000" y="3733800"/>
              <a:ext cx="3955981" cy="1200328"/>
            </a:xfrm>
            <a:prstGeom prst="rect">
              <a:avLst/>
            </a:prstGeom>
            <a:noFill/>
          </p:spPr>
          <p:txBody>
            <a:bodyPr wrap="none" rtlCol="0">
              <a:spAutoFit/>
            </a:bodyPr>
            <a:lstStyle/>
            <a:p>
              <a:r>
                <a:rPr lang="en-US" sz="2400" dirty="0" smtClean="0"/>
                <a:t>Constant </a:t>
              </a:r>
              <a:r>
                <a:rPr lang="en-US" sz="2400" dirty="0" smtClean="0">
                  <a:solidFill>
                    <a:srgbClr val="FF0000"/>
                  </a:solidFill>
                </a:rPr>
                <a:t>vector</a:t>
              </a:r>
              <a:r>
                <a:rPr lang="en-US" sz="2400" dirty="0" smtClean="0"/>
                <a:t> </a:t>
              </a:r>
              <a:r>
                <a:rPr lang="en-US" sz="2400" dirty="0" err="1" smtClean="0"/>
                <a:t>prefactor</a:t>
              </a:r>
              <a:r>
                <a:rPr lang="en-US" sz="2400" dirty="0" smtClean="0"/>
                <a:t> tells</a:t>
              </a:r>
            </a:p>
            <a:p>
              <a:r>
                <a:rPr lang="en-US" sz="2400" dirty="0" smtClean="0"/>
                <a:t>the direction and </a:t>
              </a:r>
              <a:r>
                <a:rPr lang="en-US" sz="2400" b="1" dirty="0" smtClean="0"/>
                <a:t>maximum</a:t>
              </a:r>
            </a:p>
            <a:p>
              <a:r>
                <a:rPr lang="en-US" sz="2400" dirty="0" smtClean="0"/>
                <a:t>strength of </a:t>
              </a:r>
              <a:r>
                <a:rPr lang="en-US" sz="2400" dirty="0" err="1" smtClean="0"/>
                <a:t>E</a:t>
              </a:r>
              <a:r>
                <a:rPr lang="en-US" sz="2400" dirty="0" smtClean="0"/>
                <a:t>.</a:t>
              </a:r>
              <a:endParaRPr lang="en-US" sz="2400" dirty="0"/>
            </a:p>
          </p:txBody>
        </p:sp>
        <p:cxnSp>
          <p:nvCxnSpPr>
            <p:cNvPr id="14" name="Straight Arrow Connector 13"/>
            <p:cNvCxnSpPr/>
            <p:nvPr/>
          </p:nvCxnSpPr>
          <p:spPr>
            <a:xfrm rot="5400000" flipH="1" flipV="1">
              <a:off x="2400300" y="3543300"/>
              <a:ext cx="2286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20"/>
          <p:cNvGrpSpPr/>
          <p:nvPr/>
        </p:nvGrpSpPr>
        <p:grpSpPr>
          <a:xfrm>
            <a:off x="4800600" y="1752600"/>
            <a:ext cx="3847027" cy="1447800"/>
            <a:chOff x="4883219" y="1600200"/>
            <a:chExt cx="3847027" cy="1447800"/>
          </a:xfrm>
        </p:grpSpPr>
        <p:sp>
          <p:nvSpPr>
            <p:cNvPr id="18" name="TextBox 17"/>
            <p:cNvSpPr txBox="1"/>
            <p:nvPr/>
          </p:nvSpPr>
          <p:spPr>
            <a:xfrm>
              <a:off x="4883219" y="1847672"/>
              <a:ext cx="3847027" cy="1200328"/>
            </a:xfrm>
            <a:prstGeom prst="rect">
              <a:avLst/>
            </a:prstGeom>
            <a:noFill/>
          </p:spPr>
          <p:txBody>
            <a:bodyPr wrap="none" rtlCol="0">
              <a:spAutoFit/>
            </a:bodyPr>
            <a:lstStyle/>
            <a:p>
              <a:r>
                <a:rPr lang="en-US" sz="2400" dirty="0" smtClean="0"/>
                <a:t>Complex exponentials for the</a:t>
              </a:r>
            </a:p>
            <a:p>
              <a:r>
                <a:rPr lang="en-US" sz="2400" dirty="0" smtClean="0"/>
                <a:t>sinusoidal </a:t>
              </a:r>
              <a:r>
                <a:rPr lang="en-US" sz="2400" dirty="0" smtClean="0">
                  <a:solidFill>
                    <a:srgbClr val="3366FF"/>
                  </a:solidFill>
                </a:rPr>
                <a:t>space</a:t>
              </a:r>
              <a:r>
                <a:rPr lang="en-US" sz="2400" dirty="0" smtClean="0"/>
                <a:t> and </a:t>
              </a:r>
              <a:r>
                <a:rPr lang="en-US" sz="2400" dirty="0" smtClean="0">
                  <a:solidFill>
                    <a:srgbClr val="FF0000"/>
                  </a:solidFill>
                </a:rPr>
                <a:t>time</a:t>
              </a:r>
            </a:p>
            <a:p>
              <a:r>
                <a:rPr lang="en-US" sz="2400" dirty="0" smtClean="0"/>
                <a:t>oscillation of the wave.</a:t>
              </a:r>
            </a:p>
          </p:txBody>
        </p:sp>
        <p:cxnSp>
          <p:nvCxnSpPr>
            <p:cNvPr id="19" name="Straight Arrow Connector 18"/>
            <p:cNvCxnSpPr/>
            <p:nvPr/>
          </p:nvCxnSpPr>
          <p:spPr>
            <a:xfrm rot="5400000" flipH="1" flipV="1">
              <a:off x="7689973" y="1758827"/>
              <a:ext cx="704672" cy="3874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5569019" y="1600200"/>
              <a:ext cx="1136582" cy="704674"/>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aphicFrame>
        <p:nvGraphicFramePr>
          <p:cNvPr id="187399" name="Object 7"/>
          <p:cNvGraphicFramePr>
            <a:graphicFrameLocks noChangeAspect="1"/>
          </p:cNvGraphicFramePr>
          <p:nvPr/>
        </p:nvGraphicFramePr>
        <p:xfrm>
          <a:off x="569913" y="3581400"/>
          <a:ext cx="8269287" cy="923925"/>
        </p:xfrm>
        <a:graphic>
          <a:graphicData uri="http://schemas.openxmlformats.org/presentationml/2006/ole">
            <p:oleObj spid="_x0000_s187399" name="Equation" r:id="rId4" imgW="2730500" imgH="304800" progId="Equation.DSMT4">
              <p:embed/>
            </p:oleObj>
          </a:graphicData>
        </a:graphic>
      </p:graphicFrame>
      <p:graphicFrame>
        <p:nvGraphicFramePr>
          <p:cNvPr id="187400" name="Object 8"/>
          <p:cNvGraphicFramePr>
            <a:graphicFrameLocks noChangeAspect="1"/>
          </p:cNvGraphicFramePr>
          <p:nvPr/>
        </p:nvGraphicFramePr>
        <p:xfrm>
          <a:off x="609600" y="1219200"/>
          <a:ext cx="8053388" cy="631825"/>
        </p:xfrm>
        <a:graphic>
          <a:graphicData uri="http://schemas.openxmlformats.org/presentationml/2006/ole">
            <p:oleObj spid="_x0000_s187400" name="Equation" r:id="rId5" imgW="3238500" imgH="254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3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nvGraphicFramePr>
        <p:xfrm>
          <a:off x="1676400" y="1371600"/>
          <a:ext cx="6384925" cy="923925"/>
        </p:xfrm>
        <a:graphic>
          <a:graphicData uri="http://schemas.openxmlformats.org/presentationml/2006/ole">
            <p:oleObj spid="_x0000_s114690" name="Equation" r:id="rId3" imgW="2108200" imgH="304800" progId="Equation.DSMT4">
              <p:embed/>
            </p:oleObj>
          </a:graphicData>
        </a:graphic>
      </p:graphicFrame>
      <p:sp>
        <p:nvSpPr>
          <p:cNvPr id="3" name="TextBox 2"/>
          <p:cNvSpPr txBox="1"/>
          <p:nvPr/>
        </p:nvSpPr>
        <p:spPr>
          <a:xfrm>
            <a:off x="762000" y="685800"/>
            <a:ext cx="7709963" cy="584776"/>
          </a:xfrm>
          <a:prstGeom prst="rect">
            <a:avLst/>
          </a:prstGeom>
          <a:noFill/>
        </p:spPr>
        <p:txBody>
          <a:bodyPr wrap="none" rtlCol="0">
            <a:spAutoFit/>
          </a:bodyPr>
          <a:lstStyle/>
          <a:p>
            <a:r>
              <a:rPr lang="en-US" sz="3200" dirty="0" smtClean="0"/>
              <a:t>The electric field for a plane wave is given by:</a:t>
            </a:r>
            <a:endParaRPr lang="en-US" sz="3200" dirty="0"/>
          </a:p>
        </p:txBody>
      </p:sp>
      <p:sp>
        <p:nvSpPr>
          <p:cNvPr id="4" name="TextBox 3"/>
          <p:cNvSpPr txBox="1"/>
          <p:nvPr/>
        </p:nvSpPr>
        <p:spPr>
          <a:xfrm>
            <a:off x="762000" y="2514600"/>
            <a:ext cx="4088179" cy="584776"/>
          </a:xfrm>
          <a:prstGeom prst="rect">
            <a:avLst/>
          </a:prstGeom>
          <a:noFill/>
        </p:spPr>
        <p:txBody>
          <a:bodyPr wrap="none" rtlCol="0">
            <a:spAutoFit/>
          </a:bodyPr>
          <a:lstStyle/>
          <a:p>
            <a:r>
              <a:rPr lang="en-US" sz="3200" dirty="0" smtClean="0"/>
              <a:t>The vector     tells you…</a:t>
            </a:r>
            <a:endParaRPr lang="en-US" sz="3200" dirty="0"/>
          </a:p>
        </p:txBody>
      </p:sp>
      <p:graphicFrame>
        <p:nvGraphicFramePr>
          <p:cNvPr id="5" name="Object 4"/>
          <p:cNvGraphicFramePr>
            <a:graphicFrameLocks noChangeAspect="1"/>
          </p:cNvGraphicFramePr>
          <p:nvPr/>
        </p:nvGraphicFramePr>
        <p:xfrm>
          <a:off x="2667000" y="2487612"/>
          <a:ext cx="411163" cy="560388"/>
        </p:xfrm>
        <a:graphic>
          <a:graphicData uri="http://schemas.openxmlformats.org/presentationml/2006/ole">
            <p:oleObj spid="_x0000_s114691" name="Equation" r:id="rId4" imgW="139700" imgH="190500" progId="Equation.DSMT4">
              <p:embed/>
            </p:oleObj>
          </a:graphicData>
        </a:graphic>
      </p:graphicFrame>
      <p:sp>
        <p:nvSpPr>
          <p:cNvPr id="7" name="TextBox 6"/>
          <p:cNvSpPr txBox="1"/>
          <p:nvPr/>
        </p:nvSpPr>
        <p:spPr>
          <a:xfrm>
            <a:off x="762000" y="3834824"/>
            <a:ext cx="8289449" cy="2554545"/>
          </a:xfrm>
          <a:prstGeom prst="rect">
            <a:avLst/>
          </a:prstGeom>
          <a:noFill/>
        </p:spPr>
        <p:txBody>
          <a:bodyPr wrap="none" rtlCol="0">
            <a:spAutoFit/>
          </a:bodyPr>
          <a:lstStyle/>
          <a:p>
            <a:pPr marL="514350" indent="-514350">
              <a:buAutoNum type="alphaUcParenR"/>
            </a:pPr>
            <a:r>
              <a:rPr lang="en-US" sz="3200" dirty="0" smtClean="0"/>
              <a:t>The direction of the electric field vector</a:t>
            </a:r>
          </a:p>
          <a:p>
            <a:pPr marL="514350" indent="-514350">
              <a:buAutoNum type="alphaUcParenR"/>
            </a:pPr>
            <a:r>
              <a:rPr lang="en-US" sz="3200" dirty="0" smtClean="0"/>
              <a:t>The direction of the magnetic field vector</a:t>
            </a:r>
          </a:p>
          <a:p>
            <a:pPr marL="514350" indent="-514350">
              <a:buAutoNum type="alphaUcParenR"/>
            </a:pPr>
            <a:r>
              <a:rPr lang="en-US" sz="3200" dirty="0" smtClean="0"/>
              <a:t>The direction in which the wave is not varying</a:t>
            </a:r>
          </a:p>
          <a:p>
            <a:pPr marL="514350" indent="-514350">
              <a:buAutoNum type="alphaUcParenR"/>
            </a:pPr>
            <a:r>
              <a:rPr lang="en-US" sz="3200" dirty="0" smtClean="0"/>
              <a:t>The direction the plane wave moves</a:t>
            </a:r>
          </a:p>
          <a:p>
            <a:pPr marL="514350" indent="-514350">
              <a:buAutoNum type="alphaUcParenR"/>
            </a:pPr>
            <a:r>
              <a:rPr lang="en-US" sz="3200" dirty="0" smtClean="0"/>
              <a:t>None of these</a:t>
            </a:r>
            <a:endParaRPr lang="en-US" sz="3200" dirty="0"/>
          </a:p>
        </p:txBody>
      </p:sp>
      <p:sp>
        <p:nvSpPr>
          <p:cNvPr id="8" name="Rectangle 7"/>
          <p:cNvSpPr/>
          <p:nvPr/>
        </p:nvSpPr>
        <p:spPr>
          <a:xfrm>
            <a:off x="762000" y="5334000"/>
            <a:ext cx="6781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Rectangle 2"/>
          <p:cNvSpPr txBox="1">
            <a:spLocks noChangeArrowheads="1"/>
          </p:cNvSpPr>
          <p:nvPr/>
        </p:nvSpPr>
        <p:spPr>
          <a:xfrm>
            <a:off x="381000" y="5075238"/>
            <a:ext cx="8382000" cy="1401762"/>
          </a:xfrm>
          <a:prstGeom prst="rect">
            <a:avLst/>
          </a:prstGeom>
        </p:spPr>
        <p:txBody>
          <a:bodyPr>
            <a:normAutofit fontScale="82500" lnSpcReduction="20000"/>
          </a:bodyPr>
          <a:lstStyle/>
          <a:p>
            <a:pPr marL="742950" marR="0" lvl="0" indent="-742950" defTabSz="914400" rtl="0" eaLnBrk="1" fontAlgn="auto" latinLnBrk="0" hangingPunct="1">
              <a:lnSpc>
                <a:spcPct val="100000"/>
              </a:lnSpc>
              <a:spcBef>
                <a:spcPct val="0"/>
              </a:spcBef>
              <a:spcAft>
                <a:spcPts val="0"/>
              </a:spcAft>
              <a:buClrTx/>
              <a:buSzTx/>
              <a:buFontTx/>
              <a:buAutoNum type="alphaUcParenR"/>
              <a:tabLst/>
              <a:defRPr/>
            </a:pPr>
            <a:r>
              <a:rPr lang="en-US" sz="4000" dirty="0" smtClean="0">
                <a:latin typeface="+mj-lt"/>
                <a:ea typeface="+mj-ea"/>
                <a:cs typeface="+mj-cs"/>
              </a:rPr>
              <a:t>0		</a:t>
            </a:r>
            <a:r>
              <a:rPr lang="en-US" sz="4000" dirty="0" err="1" smtClean="0">
                <a:latin typeface="+mj-lt"/>
                <a:ea typeface="+mj-ea"/>
                <a:cs typeface="+mj-cs"/>
              </a:rPr>
              <a:t>B</a:t>
            </a:r>
            <a:r>
              <a:rPr lang="en-US" sz="4000" dirty="0" smtClean="0">
                <a:latin typeface="+mj-lt"/>
                <a:ea typeface="+mj-ea"/>
                <a:cs typeface="+mj-cs"/>
              </a:rPr>
              <a:t>)			</a:t>
            </a:r>
            <a:r>
              <a:rPr lang="en-US" sz="4000" dirty="0" err="1" smtClean="0">
                <a:latin typeface="+mj-lt"/>
                <a:ea typeface="+mj-ea"/>
                <a:cs typeface="+mj-cs"/>
              </a:rPr>
              <a:t>C</a:t>
            </a:r>
            <a:r>
              <a:rPr lang="en-US" sz="4000" dirty="0" smtClean="0">
                <a:latin typeface="+mj-lt"/>
                <a:ea typeface="+mj-ea"/>
                <a:cs typeface="+mj-cs"/>
              </a:rPr>
              <a:t>)</a:t>
            </a:r>
          </a:p>
          <a:p>
            <a:pPr marL="742950" marR="0" lvl="0" indent="-742950" defTabSz="914400" rtl="0" eaLnBrk="1" fontAlgn="auto" latinLnBrk="0" hangingPunct="1">
              <a:lnSpc>
                <a:spcPct val="100000"/>
              </a:lnSpc>
              <a:spcBef>
                <a:spcPct val="0"/>
              </a:spcBef>
              <a:spcAft>
                <a:spcPts val="0"/>
              </a:spcAft>
              <a:buClrTx/>
              <a:buSzTx/>
              <a:buFontTx/>
              <a:buAutoNum type="alphaUcParenR"/>
              <a:tabLst/>
              <a:defRPr/>
            </a:pPr>
            <a:endParaRPr lang="en-US" sz="40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strike="noStrike" kern="1200" cap="none" spc="0" normalizeH="0" baseline="0" noProof="0" dirty="0" smtClean="0">
                <a:ln>
                  <a:noFill/>
                </a:ln>
                <a:solidFill>
                  <a:schemeClr val="tx1"/>
                </a:solidFill>
                <a:effectLst/>
                <a:uLnTx/>
                <a:uFillTx/>
                <a:latin typeface="+mj-lt"/>
                <a:ea typeface="+mj-ea"/>
                <a:cs typeface="+mj-cs"/>
              </a:rPr>
              <a:t>	</a:t>
            </a:r>
            <a:r>
              <a:rPr kumimoji="0" lang="en-US" sz="4000" b="0" i="0" strike="noStrike" kern="1200" cap="none" spc="0" normalizeH="0" baseline="0" noProof="0" dirty="0" err="1" smtClean="0">
                <a:ln>
                  <a:noFill/>
                </a:ln>
                <a:solidFill>
                  <a:schemeClr val="tx1"/>
                </a:solidFill>
                <a:effectLst/>
                <a:uLnTx/>
                <a:uFillTx/>
                <a:latin typeface="+mj-lt"/>
                <a:ea typeface="+mj-ea"/>
                <a:cs typeface="+mj-cs"/>
              </a:rPr>
              <a:t>D</a:t>
            </a:r>
            <a:r>
              <a:rPr kumimoji="0" lang="en-US" sz="4000" b="0" i="0" strike="noStrike" kern="1200" cap="none" spc="0" normalizeH="0" baseline="0" noProof="0" dirty="0" smtClean="0">
                <a:ln>
                  <a:noFill/>
                </a:ln>
                <a:solidFill>
                  <a:schemeClr val="tx1"/>
                </a:solidFill>
                <a:effectLst/>
                <a:uLnTx/>
                <a:uFillTx/>
                <a:latin typeface="+mj-lt"/>
                <a:ea typeface="+mj-ea"/>
                <a:cs typeface="+mj-cs"/>
              </a:rPr>
              <a:t>)			</a:t>
            </a:r>
            <a:r>
              <a:rPr kumimoji="0" lang="en-US" sz="4000" b="0" i="0" strike="noStrike" kern="1200" cap="none" spc="0" normalizeH="0" baseline="0" noProof="0" dirty="0" err="1" smtClean="0">
                <a:ln>
                  <a:noFill/>
                </a:ln>
                <a:solidFill>
                  <a:schemeClr val="tx1"/>
                </a:solidFill>
                <a:effectLst/>
                <a:uLnTx/>
                <a:uFillTx/>
                <a:latin typeface="+mj-lt"/>
                <a:ea typeface="+mj-ea"/>
                <a:cs typeface="+mj-cs"/>
              </a:rPr>
              <a:t>E</a:t>
            </a:r>
            <a:r>
              <a:rPr kumimoji="0" lang="en-US" sz="4000" b="0" i="0" strike="noStrike" kern="1200" cap="none" spc="0" normalizeH="0" baseline="0" noProof="0" dirty="0" smtClean="0">
                <a:ln>
                  <a:noFill/>
                </a:ln>
                <a:solidFill>
                  <a:schemeClr val="tx1"/>
                </a:solidFill>
                <a:effectLst/>
                <a:uLnTx/>
                <a:uFillTx/>
                <a:latin typeface="+mj-lt"/>
                <a:ea typeface="+mj-ea"/>
                <a:cs typeface="+mj-cs"/>
              </a:rPr>
              <a:t>) None of these.</a:t>
            </a:r>
            <a:endParaRPr kumimoji="0" lang="en-US" sz="4000" b="0" i="0" strike="noStrike" kern="1200" cap="none" spc="0" normalizeH="0" baseline="0" noProof="0" dirty="0">
              <a:ln>
                <a:noFill/>
              </a:ln>
              <a:solidFill>
                <a:schemeClr val="tx1"/>
              </a:solidFill>
              <a:effectLst/>
              <a:uLnTx/>
              <a:uFillTx/>
              <a:latin typeface="+mj-lt"/>
              <a:ea typeface="+mj-ea"/>
              <a:cs typeface="+mj-cs"/>
            </a:endParaRPr>
          </a:p>
        </p:txBody>
      </p:sp>
      <p:sp>
        <p:nvSpPr>
          <p:cNvPr id="4" name="Rectangle 2"/>
          <p:cNvSpPr txBox="1">
            <a:spLocks noChangeArrowheads="1"/>
          </p:cNvSpPr>
          <p:nvPr/>
        </p:nvSpPr>
        <p:spPr>
          <a:xfrm>
            <a:off x="0" y="46038"/>
            <a:ext cx="9144000" cy="94456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u="sng" dirty="0" smtClean="0">
                <a:latin typeface="+mj-lt"/>
                <a:ea typeface="+mj-ea"/>
                <a:cs typeface="+mj-cs"/>
              </a:rPr>
              <a:t>Complex Exponential Solutions</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A916BA11-7150-40A7-B2C8-F790B6EDCD1B}" type="slidenum">
              <a:rPr lang="en-US" smtClean="0"/>
              <a:pPr/>
              <a:t>28</a:t>
            </a:fld>
            <a:endParaRPr lang="en-US"/>
          </a:p>
        </p:txBody>
      </p:sp>
      <p:graphicFrame>
        <p:nvGraphicFramePr>
          <p:cNvPr id="115718" name="Object 6"/>
          <p:cNvGraphicFramePr>
            <a:graphicFrameLocks noChangeAspect="1"/>
          </p:cNvGraphicFramePr>
          <p:nvPr/>
        </p:nvGraphicFramePr>
        <p:xfrm>
          <a:off x="1447800" y="990600"/>
          <a:ext cx="6384925" cy="923925"/>
        </p:xfrm>
        <a:graphic>
          <a:graphicData uri="http://schemas.openxmlformats.org/presentationml/2006/ole">
            <p:oleObj spid="_x0000_s186370" name="Equation" r:id="rId3" imgW="2108200" imgH="304800" progId="Equation.DSMT4">
              <p:embed/>
            </p:oleObj>
          </a:graphicData>
        </a:graphic>
      </p:graphicFrame>
      <p:grpSp>
        <p:nvGrpSpPr>
          <p:cNvPr id="2" name="Group 15"/>
          <p:cNvGrpSpPr/>
          <p:nvPr/>
        </p:nvGrpSpPr>
        <p:grpSpPr>
          <a:xfrm>
            <a:off x="762000" y="1676400"/>
            <a:ext cx="3955981" cy="1352728"/>
            <a:chOff x="762000" y="3581400"/>
            <a:chExt cx="3955981" cy="1352728"/>
          </a:xfrm>
        </p:grpSpPr>
        <p:sp>
          <p:nvSpPr>
            <p:cNvPr id="11" name="TextBox 10"/>
            <p:cNvSpPr txBox="1"/>
            <p:nvPr/>
          </p:nvSpPr>
          <p:spPr>
            <a:xfrm>
              <a:off x="762000" y="3733800"/>
              <a:ext cx="3955981" cy="1200328"/>
            </a:xfrm>
            <a:prstGeom prst="rect">
              <a:avLst/>
            </a:prstGeom>
            <a:noFill/>
          </p:spPr>
          <p:txBody>
            <a:bodyPr wrap="none" rtlCol="0">
              <a:spAutoFit/>
            </a:bodyPr>
            <a:lstStyle/>
            <a:p>
              <a:r>
                <a:rPr lang="en-US" sz="2400" dirty="0" smtClean="0"/>
                <a:t>Constant </a:t>
              </a:r>
              <a:r>
                <a:rPr lang="en-US" sz="2400" dirty="0" smtClean="0">
                  <a:solidFill>
                    <a:srgbClr val="FF0000"/>
                  </a:solidFill>
                </a:rPr>
                <a:t>vector</a:t>
              </a:r>
              <a:r>
                <a:rPr lang="en-US" sz="2400" dirty="0" smtClean="0"/>
                <a:t> </a:t>
              </a:r>
              <a:r>
                <a:rPr lang="en-US" sz="2400" dirty="0" err="1" smtClean="0"/>
                <a:t>prefactor</a:t>
              </a:r>
              <a:r>
                <a:rPr lang="en-US" sz="2400" dirty="0" smtClean="0"/>
                <a:t> tells</a:t>
              </a:r>
            </a:p>
            <a:p>
              <a:r>
                <a:rPr lang="en-US" sz="2400" dirty="0" smtClean="0"/>
                <a:t>the direction and maximum</a:t>
              </a:r>
            </a:p>
            <a:p>
              <a:r>
                <a:rPr lang="en-US" sz="2400" dirty="0" smtClean="0"/>
                <a:t>strength of </a:t>
              </a:r>
              <a:r>
                <a:rPr lang="en-US" sz="2400" dirty="0" err="1" smtClean="0"/>
                <a:t>E</a:t>
              </a:r>
              <a:r>
                <a:rPr lang="en-US" sz="2400" dirty="0" smtClean="0"/>
                <a:t>.</a:t>
              </a:r>
              <a:endParaRPr lang="en-US" sz="2400" dirty="0"/>
            </a:p>
          </p:txBody>
        </p:sp>
        <p:cxnSp>
          <p:nvCxnSpPr>
            <p:cNvPr id="14" name="Straight Arrow Connector 13"/>
            <p:cNvCxnSpPr/>
            <p:nvPr/>
          </p:nvCxnSpPr>
          <p:spPr>
            <a:xfrm flipV="1">
              <a:off x="2438400" y="3581400"/>
              <a:ext cx="16002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16"/>
          <p:cNvGrpSpPr/>
          <p:nvPr/>
        </p:nvGrpSpPr>
        <p:grpSpPr>
          <a:xfrm>
            <a:off x="4883219" y="1676400"/>
            <a:ext cx="3847027" cy="1371600"/>
            <a:chOff x="762000" y="3562528"/>
            <a:chExt cx="3847027" cy="1371600"/>
          </a:xfrm>
        </p:grpSpPr>
        <p:sp>
          <p:nvSpPr>
            <p:cNvPr id="18" name="TextBox 17"/>
            <p:cNvSpPr txBox="1"/>
            <p:nvPr/>
          </p:nvSpPr>
          <p:spPr>
            <a:xfrm>
              <a:off x="762000" y="3733800"/>
              <a:ext cx="3847027" cy="1200328"/>
            </a:xfrm>
            <a:prstGeom prst="rect">
              <a:avLst/>
            </a:prstGeom>
            <a:noFill/>
          </p:spPr>
          <p:txBody>
            <a:bodyPr wrap="none" rtlCol="0">
              <a:spAutoFit/>
            </a:bodyPr>
            <a:lstStyle/>
            <a:p>
              <a:r>
                <a:rPr lang="en-US" sz="2400" dirty="0" smtClean="0"/>
                <a:t>Complex exponentials for the</a:t>
              </a:r>
            </a:p>
            <a:p>
              <a:r>
                <a:rPr lang="en-US" sz="2400" dirty="0" smtClean="0"/>
                <a:t>sinusoidal </a:t>
              </a:r>
              <a:r>
                <a:rPr lang="en-US" sz="2400" dirty="0" smtClean="0">
                  <a:solidFill>
                    <a:srgbClr val="3366FF"/>
                  </a:solidFill>
                </a:rPr>
                <a:t>space</a:t>
              </a:r>
              <a:r>
                <a:rPr lang="en-US" sz="2400" dirty="0" smtClean="0"/>
                <a:t> and </a:t>
              </a:r>
              <a:r>
                <a:rPr lang="en-US" sz="2400" dirty="0" smtClean="0">
                  <a:solidFill>
                    <a:srgbClr val="FF0000"/>
                  </a:solidFill>
                </a:rPr>
                <a:t>time</a:t>
              </a:r>
            </a:p>
            <a:p>
              <a:r>
                <a:rPr lang="en-US" sz="2400" dirty="0" smtClean="0"/>
                <a:t>oscillation of the wave.</a:t>
              </a:r>
            </a:p>
          </p:txBody>
        </p:sp>
        <p:cxnSp>
          <p:nvCxnSpPr>
            <p:cNvPr id="19" name="Straight Arrow Connector 18"/>
            <p:cNvCxnSpPr/>
            <p:nvPr/>
          </p:nvCxnSpPr>
          <p:spPr>
            <a:xfrm rot="10800000">
              <a:off x="3041581" y="3562528"/>
              <a:ext cx="685800" cy="6284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2089082" y="3695702"/>
              <a:ext cx="533401" cy="457197"/>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aphicFrame>
        <p:nvGraphicFramePr>
          <p:cNvPr id="27" name="Object 26"/>
          <p:cNvGraphicFramePr>
            <a:graphicFrameLocks noChangeAspect="1"/>
          </p:cNvGraphicFramePr>
          <p:nvPr/>
        </p:nvGraphicFramePr>
        <p:xfrm>
          <a:off x="1208087" y="3352800"/>
          <a:ext cx="6792913" cy="1320800"/>
        </p:xfrm>
        <a:graphic>
          <a:graphicData uri="http://schemas.openxmlformats.org/presentationml/2006/ole">
            <p:oleObj spid="_x0000_s186371" name="Equation" r:id="rId4" imgW="2286000" imgH="444500" progId="Equation.DSMT4">
              <p:embed/>
            </p:oleObj>
          </a:graphicData>
        </a:graphic>
      </p:graphicFrame>
      <p:graphicFrame>
        <p:nvGraphicFramePr>
          <p:cNvPr id="115720" name="Object 8"/>
          <p:cNvGraphicFramePr>
            <a:graphicFrameLocks noChangeAspect="1"/>
          </p:cNvGraphicFramePr>
          <p:nvPr/>
        </p:nvGraphicFramePr>
        <p:xfrm>
          <a:off x="3657600" y="5029200"/>
          <a:ext cx="1057275" cy="566737"/>
        </p:xfrm>
        <a:graphic>
          <a:graphicData uri="http://schemas.openxmlformats.org/presentationml/2006/ole">
            <p:oleObj spid="_x0000_s186372" name="Equation" r:id="rId5" imgW="355600" imgH="190500" progId="Equation.DSMT4">
              <p:embed/>
            </p:oleObj>
          </a:graphicData>
        </a:graphic>
      </p:graphicFrame>
      <p:graphicFrame>
        <p:nvGraphicFramePr>
          <p:cNvPr id="115724" name="Object 12"/>
          <p:cNvGraphicFramePr>
            <a:graphicFrameLocks noChangeAspect="1"/>
          </p:cNvGraphicFramePr>
          <p:nvPr/>
        </p:nvGraphicFramePr>
        <p:xfrm>
          <a:off x="6477000" y="5029200"/>
          <a:ext cx="1246187" cy="566738"/>
        </p:xfrm>
        <a:graphic>
          <a:graphicData uri="http://schemas.openxmlformats.org/presentationml/2006/ole">
            <p:oleObj spid="_x0000_s186373" name="Equation" r:id="rId6" imgW="419100" imgH="190500" progId="Equation.DSMT4">
              <p:embed/>
            </p:oleObj>
          </a:graphicData>
        </a:graphic>
      </p:graphicFrame>
      <p:graphicFrame>
        <p:nvGraphicFramePr>
          <p:cNvPr id="115725" name="Object 13"/>
          <p:cNvGraphicFramePr>
            <a:graphicFrameLocks noChangeAspect="1"/>
          </p:cNvGraphicFramePr>
          <p:nvPr/>
        </p:nvGraphicFramePr>
        <p:xfrm>
          <a:off x="2028825" y="5715000"/>
          <a:ext cx="1095375" cy="830262"/>
        </p:xfrm>
        <a:graphic>
          <a:graphicData uri="http://schemas.openxmlformats.org/presentationml/2006/ole">
            <p:oleObj spid="_x0000_s186374" name="Equation" r:id="rId7" imgW="368300" imgH="279400" progId="Equation.DSMT4">
              <p:embed/>
            </p:oleObj>
          </a:graphicData>
        </a:graphic>
      </p:graphicFrame>
      <p:sp>
        <p:nvSpPr>
          <p:cNvPr id="35" name="Rectangle 34"/>
          <p:cNvSpPr/>
          <p:nvPr/>
        </p:nvSpPr>
        <p:spPr>
          <a:xfrm>
            <a:off x="2819400" y="5105400"/>
            <a:ext cx="2209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nvGraphicFramePr>
        <p:xfrm>
          <a:off x="758825" y="2278062"/>
          <a:ext cx="1960563" cy="693738"/>
        </p:xfrm>
        <a:graphic>
          <a:graphicData uri="http://schemas.openxmlformats.org/presentationml/2006/ole">
            <p:oleObj spid="_x0000_s116738" name="Equation" r:id="rId3" imgW="647700" imgH="228600" progId="Equation.DSMT4">
              <p:embed/>
            </p:oleObj>
          </a:graphicData>
        </a:graphic>
      </p:graphicFrame>
      <p:graphicFrame>
        <p:nvGraphicFramePr>
          <p:cNvPr id="116739" name="Object 3"/>
          <p:cNvGraphicFramePr>
            <a:graphicFrameLocks noChangeAspect="1"/>
          </p:cNvGraphicFramePr>
          <p:nvPr/>
        </p:nvGraphicFramePr>
        <p:xfrm>
          <a:off x="758825" y="3344863"/>
          <a:ext cx="1960563" cy="693737"/>
        </p:xfrm>
        <a:graphic>
          <a:graphicData uri="http://schemas.openxmlformats.org/presentationml/2006/ole">
            <p:oleObj spid="_x0000_s116739" name="Equation" r:id="rId4" imgW="647700" imgH="228600" progId="Equation.DSMT4">
              <p:embed/>
            </p:oleObj>
          </a:graphicData>
        </a:graphic>
      </p:graphicFrame>
      <p:graphicFrame>
        <p:nvGraphicFramePr>
          <p:cNvPr id="116740" name="Object 4"/>
          <p:cNvGraphicFramePr>
            <a:graphicFrameLocks noChangeAspect="1"/>
          </p:cNvGraphicFramePr>
          <p:nvPr/>
        </p:nvGraphicFramePr>
        <p:xfrm>
          <a:off x="3865563" y="2278062"/>
          <a:ext cx="2806700" cy="693738"/>
        </p:xfrm>
        <a:graphic>
          <a:graphicData uri="http://schemas.openxmlformats.org/presentationml/2006/ole">
            <p:oleObj spid="_x0000_s116740" name="Equation" r:id="rId5" imgW="927100" imgH="228600" progId="Equation.DSMT4">
              <p:embed/>
            </p:oleObj>
          </a:graphicData>
        </a:graphic>
      </p:graphicFrame>
      <p:graphicFrame>
        <p:nvGraphicFramePr>
          <p:cNvPr id="116741" name="Object 5"/>
          <p:cNvGraphicFramePr>
            <a:graphicFrameLocks noChangeAspect="1"/>
          </p:cNvGraphicFramePr>
          <p:nvPr/>
        </p:nvGraphicFramePr>
        <p:xfrm>
          <a:off x="3851275" y="3352800"/>
          <a:ext cx="3844925" cy="693738"/>
        </p:xfrm>
        <a:graphic>
          <a:graphicData uri="http://schemas.openxmlformats.org/presentationml/2006/ole">
            <p:oleObj spid="_x0000_s116741" name="Equation" r:id="rId6" imgW="1270000" imgH="228600" progId="Equation.DSMT4">
              <p:embed/>
            </p:oleObj>
          </a:graphicData>
        </a:graphic>
      </p:graphicFrame>
      <p:sp>
        <p:nvSpPr>
          <p:cNvPr id="6" name="Rectangle 2"/>
          <p:cNvSpPr txBox="1">
            <a:spLocks noChangeArrowheads="1"/>
          </p:cNvSpPr>
          <p:nvPr/>
        </p:nvSpPr>
        <p:spPr>
          <a:xfrm>
            <a:off x="0" y="46038"/>
            <a:ext cx="9144000" cy="94456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u="sng" dirty="0" smtClean="0">
                <a:latin typeface="+mj-lt"/>
                <a:ea typeface="+mj-ea"/>
                <a:cs typeface="+mj-cs"/>
              </a:rPr>
              <a:t>Complex Exponential Solutions</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39775" y="914400"/>
            <a:ext cx="8904225" cy="1200328"/>
          </a:xfrm>
          <a:prstGeom prst="rect">
            <a:avLst/>
          </a:prstGeom>
          <a:noFill/>
        </p:spPr>
        <p:txBody>
          <a:bodyPr wrap="square" rtlCol="0">
            <a:spAutoFit/>
          </a:bodyPr>
          <a:lstStyle/>
          <a:p>
            <a:r>
              <a:rPr lang="en-US" sz="2400" dirty="0" smtClean="0"/>
              <a:t>The complex equations reduce Maxwell’s Equations (in vacuum) to a set of vector algebraic relations between the three vectors    ,      and      , and the angular frequency     :</a:t>
            </a:r>
            <a:endParaRPr lang="en-US" sz="2400" dirty="0"/>
          </a:p>
        </p:txBody>
      </p:sp>
      <p:graphicFrame>
        <p:nvGraphicFramePr>
          <p:cNvPr id="116742" name="Object 6"/>
          <p:cNvGraphicFramePr>
            <a:graphicFrameLocks noChangeAspect="1"/>
          </p:cNvGraphicFramePr>
          <p:nvPr/>
        </p:nvGraphicFramePr>
        <p:xfrm>
          <a:off x="7564437" y="1295400"/>
          <a:ext cx="284163" cy="388937"/>
        </p:xfrm>
        <a:graphic>
          <a:graphicData uri="http://schemas.openxmlformats.org/presentationml/2006/ole">
            <p:oleObj spid="_x0000_s116742" name="Equation" r:id="rId7" imgW="139700" imgH="190500" progId="Equation.DSMT4">
              <p:embed/>
            </p:oleObj>
          </a:graphicData>
        </a:graphic>
      </p:graphicFrame>
      <p:graphicFrame>
        <p:nvGraphicFramePr>
          <p:cNvPr id="116743" name="Object 7"/>
          <p:cNvGraphicFramePr>
            <a:graphicFrameLocks noChangeAspect="1"/>
          </p:cNvGraphicFramePr>
          <p:nvPr/>
        </p:nvGraphicFramePr>
        <p:xfrm>
          <a:off x="7924800" y="1295400"/>
          <a:ext cx="374650" cy="450850"/>
        </p:xfrm>
        <a:graphic>
          <a:graphicData uri="http://schemas.openxmlformats.org/presentationml/2006/ole">
            <p:oleObj spid="_x0000_s116743" name="Equation" r:id="rId8" imgW="190500" imgH="228600" progId="Equation.DSMT4">
              <p:embed/>
            </p:oleObj>
          </a:graphicData>
        </a:graphic>
      </p:graphicFrame>
      <p:graphicFrame>
        <p:nvGraphicFramePr>
          <p:cNvPr id="116744" name="Object 8"/>
          <p:cNvGraphicFramePr>
            <a:graphicFrameLocks noChangeAspect="1"/>
          </p:cNvGraphicFramePr>
          <p:nvPr/>
        </p:nvGraphicFramePr>
        <p:xfrm>
          <a:off x="844550" y="1676400"/>
          <a:ext cx="374650" cy="450850"/>
        </p:xfrm>
        <a:graphic>
          <a:graphicData uri="http://schemas.openxmlformats.org/presentationml/2006/ole">
            <p:oleObj spid="_x0000_s116744" name="Equation" r:id="rId9" imgW="190500" imgH="228600" progId="Equation.DSMT4">
              <p:embed/>
            </p:oleObj>
          </a:graphicData>
        </a:graphic>
      </p:graphicFrame>
      <p:graphicFrame>
        <p:nvGraphicFramePr>
          <p:cNvPr id="116745" name="Object 9"/>
          <p:cNvGraphicFramePr>
            <a:graphicFrameLocks noChangeAspect="1"/>
          </p:cNvGraphicFramePr>
          <p:nvPr/>
        </p:nvGraphicFramePr>
        <p:xfrm>
          <a:off x="4648200" y="1771650"/>
          <a:ext cx="311150" cy="285750"/>
        </p:xfrm>
        <a:graphic>
          <a:graphicData uri="http://schemas.openxmlformats.org/presentationml/2006/ole">
            <p:oleObj spid="_x0000_s116745" name="Equation" r:id="rId10" imgW="152400" imgH="139700" progId="Equation.DSMT4">
              <p:embed/>
            </p:oleObj>
          </a:graphicData>
        </a:graphic>
      </p:graphicFrame>
      <p:grpSp>
        <p:nvGrpSpPr>
          <p:cNvPr id="18" name="Group 17"/>
          <p:cNvGrpSpPr/>
          <p:nvPr/>
        </p:nvGrpSpPr>
        <p:grpSpPr>
          <a:xfrm>
            <a:off x="609600" y="4724400"/>
            <a:ext cx="6801862" cy="461665"/>
            <a:chOff x="609600" y="4724400"/>
            <a:chExt cx="6801862" cy="461665"/>
          </a:xfrm>
        </p:grpSpPr>
        <p:sp>
          <p:nvSpPr>
            <p:cNvPr id="12" name="TextBox 11"/>
            <p:cNvSpPr txBox="1"/>
            <p:nvPr/>
          </p:nvSpPr>
          <p:spPr>
            <a:xfrm>
              <a:off x="609600" y="4724400"/>
              <a:ext cx="6801862" cy="461665"/>
            </a:xfrm>
            <a:prstGeom prst="rect">
              <a:avLst/>
            </a:prstGeom>
            <a:noFill/>
          </p:spPr>
          <p:txBody>
            <a:bodyPr wrap="none" rtlCol="0">
              <a:spAutoFit/>
            </a:bodyPr>
            <a:lstStyle/>
            <a:p>
              <a:pPr>
                <a:buFont typeface="Arial"/>
                <a:buChar char="•"/>
              </a:pPr>
              <a:r>
                <a:rPr lang="en-US" sz="2400" dirty="0" smtClean="0"/>
                <a:t> </a:t>
              </a:r>
              <a:r>
                <a:rPr lang="en-US" sz="2400" u="sng" dirty="0" smtClean="0"/>
                <a:t>Transverse waves</a:t>
              </a:r>
              <a:r>
                <a:rPr lang="en-US" sz="2400" dirty="0" smtClean="0"/>
                <a:t>.      and      are perpendicular to    .</a:t>
              </a:r>
            </a:p>
          </p:txBody>
        </p:sp>
        <p:graphicFrame>
          <p:nvGraphicFramePr>
            <p:cNvPr id="116748" name="Object 12"/>
            <p:cNvGraphicFramePr>
              <a:graphicFrameLocks noChangeAspect="1"/>
            </p:cNvGraphicFramePr>
            <p:nvPr/>
          </p:nvGraphicFramePr>
          <p:xfrm>
            <a:off x="3130550" y="4724400"/>
            <a:ext cx="374650" cy="450850"/>
          </p:xfrm>
          <a:graphic>
            <a:graphicData uri="http://schemas.openxmlformats.org/presentationml/2006/ole">
              <p:oleObj spid="_x0000_s116748" name="Equation" r:id="rId11" imgW="190500" imgH="228600" progId="Equation.DSMT4">
                <p:embed/>
              </p:oleObj>
            </a:graphicData>
          </a:graphic>
        </p:graphicFrame>
        <p:graphicFrame>
          <p:nvGraphicFramePr>
            <p:cNvPr id="116749" name="Object 13"/>
            <p:cNvGraphicFramePr>
              <a:graphicFrameLocks noChangeAspect="1"/>
            </p:cNvGraphicFramePr>
            <p:nvPr/>
          </p:nvGraphicFramePr>
          <p:xfrm>
            <a:off x="3962400" y="4724400"/>
            <a:ext cx="374650" cy="450850"/>
          </p:xfrm>
          <a:graphic>
            <a:graphicData uri="http://schemas.openxmlformats.org/presentationml/2006/ole">
              <p:oleObj spid="_x0000_s116749" name="Equation" r:id="rId12" imgW="190500" imgH="228600" progId="Equation.DSMT4">
                <p:embed/>
              </p:oleObj>
            </a:graphicData>
          </a:graphic>
        </p:graphicFrame>
        <p:graphicFrame>
          <p:nvGraphicFramePr>
            <p:cNvPr id="116750" name="Object 14"/>
            <p:cNvGraphicFramePr>
              <a:graphicFrameLocks noChangeAspect="1"/>
            </p:cNvGraphicFramePr>
            <p:nvPr/>
          </p:nvGraphicFramePr>
          <p:xfrm>
            <a:off x="6934200" y="4724400"/>
            <a:ext cx="284162" cy="388938"/>
          </p:xfrm>
          <a:graphic>
            <a:graphicData uri="http://schemas.openxmlformats.org/presentationml/2006/ole">
              <p:oleObj spid="_x0000_s116750" name="Equation" r:id="rId13" imgW="139700" imgH="190500" progId="Equation.DSMT4">
                <p:embed/>
              </p:oleObj>
            </a:graphicData>
          </a:graphic>
        </p:graphicFrame>
      </p:grpSp>
      <p:grpSp>
        <p:nvGrpSpPr>
          <p:cNvPr id="22" name="Group 21"/>
          <p:cNvGrpSpPr/>
          <p:nvPr/>
        </p:nvGrpSpPr>
        <p:grpSpPr>
          <a:xfrm>
            <a:off x="609600" y="5481935"/>
            <a:ext cx="5532284" cy="461665"/>
            <a:chOff x="1219200" y="6400800"/>
            <a:chExt cx="5532284" cy="461665"/>
          </a:xfrm>
        </p:grpSpPr>
        <p:sp>
          <p:nvSpPr>
            <p:cNvPr id="19" name="TextBox 18"/>
            <p:cNvSpPr txBox="1"/>
            <p:nvPr/>
          </p:nvSpPr>
          <p:spPr>
            <a:xfrm>
              <a:off x="1219200" y="6400800"/>
              <a:ext cx="5532284" cy="461665"/>
            </a:xfrm>
            <a:prstGeom prst="rect">
              <a:avLst/>
            </a:prstGeom>
            <a:noFill/>
          </p:spPr>
          <p:txBody>
            <a:bodyPr wrap="none" rtlCol="0">
              <a:spAutoFit/>
            </a:bodyPr>
            <a:lstStyle/>
            <a:p>
              <a:pPr>
                <a:buFont typeface="Arial"/>
                <a:buChar char="•"/>
              </a:pPr>
              <a:r>
                <a:rPr lang="en-US" sz="2400" dirty="0" smtClean="0"/>
                <a:t>      </a:t>
              </a:r>
              <a:r>
                <a:rPr lang="en-US" sz="2400" u="sng" dirty="0" smtClean="0"/>
                <a:t>and</a:t>
              </a:r>
              <a:r>
                <a:rPr lang="en-US" sz="2400" dirty="0" smtClean="0"/>
                <a:t>     </a:t>
              </a:r>
              <a:r>
                <a:rPr lang="en-US" sz="2400" u="sng" dirty="0" smtClean="0"/>
                <a:t>are perpendicular to each other.</a:t>
              </a:r>
              <a:r>
                <a:rPr lang="en-US" u="sng" dirty="0" smtClean="0"/>
                <a:t> </a:t>
              </a:r>
              <a:endParaRPr lang="en-US" dirty="0"/>
            </a:p>
          </p:txBody>
        </p:sp>
        <p:graphicFrame>
          <p:nvGraphicFramePr>
            <p:cNvPr id="20" name="Object 10"/>
            <p:cNvGraphicFramePr>
              <a:graphicFrameLocks noChangeAspect="1"/>
            </p:cNvGraphicFramePr>
            <p:nvPr/>
          </p:nvGraphicFramePr>
          <p:xfrm>
            <a:off x="1447800" y="6407150"/>
            <a:ext cx="374650" cy="450850"/>
          </p:xfrm>
          <a:graphic>
            <a:graphicData uri="http://schemas.openxmlformats.org/presentationml/2006/ole">
              <p:oleObj spid="_x0000_s116751" name="Equation" r:id="rId14" imgW="190500" imgH="228600" progId="Equation.DSMT4">
                <p:embed/>
              </p:oleObj>
            </a:graphicData>
          </a:graphic>
        </p:graphicFrame>
        <p:graphicFrame>
          <p:nvGraphicFramePr>
            <p:cNvPr id="21" name="Object 11"/>
            <p:cNvGraphicFramePr>
              <a:graphicFrameLocks noChangeAspect="1"/>
            </p:cNvGraphicFramePr>
            <p:nvPr/>
          </p:nvGraphicFramePr>
          <p:xfrm>
            <a:off x="2286000" y="6407150"/>
            <a:ext cx="374650" cy="450850"/>
          </p:xfrm>
          <a:graphic>
            <a:graphicData uri="http://schemas.openxmlformats.org/presentationml/2006/ole">
              <p:oleObj spid="_x0000_s116752" name="Equation" r:id="rId15" imgW="190500" imgH="228600" progId="Equation.DSMT4">
                <p:embed/>
              </p:oleObj>
            </a:graphicData>
          </a:graphic>
        </p:graphicFrame>
      </p:grpSp>
      <p:sp>
        <p:nvSpPr>
          <p:cNvPr id="23" name="Oval 22"/>
          <p:cNvSpPr/>
          <p:nvPr/>
        </p:nvSpPr>
        <p:spPr>
          <a:xfrm>
            <a:off x="381000" y="2057400"/>
            <a:ext cx="2590800" cy="22860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657600" y="2057400"/>
            <a:ext cx="3200400" cy="1219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722655CB-27B8-4710-B71C-D7430F8FFBEF}" type="slidenum">
              <a:rPr lang="en-US"/>
              <a:pPr/>
              <a:t>3</a:t>
            </a:fld>
            <a:endParaRPr lang="en-US"/>
          </a:p>
        </p:txBody>
      </p:sp>
      <p:sp>
        <p:nvSpPr>
          <p:cNvPr id="14338" name="Rectangle 2"/>
          <p:cNvSpPr>
            <a:spLocks noGrp="1" noChangeArrowheads="1"/>
          </p:cNvSpPr>
          <p:nvPr>
            <p:ph type="title"/>
          </p:nvPr>
        </p:nvSpPr>
        <p:spPr>
          <a:xfrm>
            <a:off x="0" y="0"/>
            <a:ext cx="9144000" cy="427038"/>
          </a:xfrm>
        </p:spPr>
        <p:txBody>
          <a:bodyPr>
            <a:normAutofit fontScale="90000"/>
          </a:bodyPr>
          <a:lstStyle/>
          <a:p>
            <a:r>
              <a:rPr lang="en-US" sz="3200" dirty="0"/>
              <a:t>Maxwell’s Equations: </a:t>
            </a:r>
            <a:r>
              <a:rPr lang="en-US" sz="3200" dirty="0" smtClean="0"/>
              <a:t>Describe </a:t>
            </a:r>
            <a:r>
              <a:rPr lang="en-US" sz="3200" dirty="0" err="1"/>
              <a:t>EM</a:t>
            </a:r>
            <a:r>
              <a:rPr lang="en-US" sz="3200" dirty="0"/>
              <a:t> radiation</a:t>
            </a:r>
          </a:p>
        </p:txBody>
      </p:sp>
      <p:sp>
        <p:nvSpPr>
          <p:cNvPr id="14339" name="Rectangle 3"/>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sp>
        <p:nvSpPr>
          <p:cNvPr id="14340" name="Rectangle 4"/>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4341" name="Object 5"/>
          <p:cNvGraphicFramePr>
            <a:graphicFrameLocks noChangeAspect="1"/>
          </p:cNvGraphicFramePr>
          <p:nvPr/>
        </p:nvGraphicFramePr>
        <p:xfrm>
          <a:off x="460375" y="762000"/>
          <a:ext cx="2816225" cy="1295400"/>
        </p:xfrm>
        <a:graphic>
          <a:graphicData uri="http://schemas.openxmlformats.org/presentationml/2006/ole">
            <p:oleObj spid="_x0000_s1026" name="Equation" r:id="rId4" imgW="939800" imgH="431800" progId="Equation.DSMT4">
              <p:embed/>
            </p:oleObj>
          </a:graphicData>
        </a:graphic>
      </p:graphicFrame>
      <p:graphicFrame>
        <p:nvGraphicFramePr>
          <p:cNvPr id="14342" name="Object 6"/>
          <p:cNvGraphicFramePr>
            <a:graphicFrameLocks noChangeAspect="1"/>
          </p:cNvGraphicFramePr>
          <p:nvPr/>
        </p:nvGraphicFramePr>
        <p:xfrm>
          <a:off x="455612" y="2109788"/>
          <a:ext cx="2211388" cy="876300"/>
        </p:xfrm>
        <a:graphic>
          <a:graphicData uri="http://schemas.openxmlformats.org/presentationml/2006/ole">
            <p:oleObj spid="_x0000_s1027" name="Equation" r:id="rId5" imgW="736600" imgH="292100" progId="Equation.DSMT4">
              <p:embed/>
            </p:oleObj>
          </a:graphicData>
        </a:graphic>
      </p:graphicFrame>
      <p:graphicFrame>
        <p:nvGraphicFramePr>
          <p:cNvPr id="14343" name="Object 7"/>
          <p:cNvGraphicFramePr>
            <a:graphicFrameLocks noChangeAspect="1"/>
          </p:cNvGraphicFramePr>
          <p:nvPr/>
        </p:nvGraphicFramePr>
        <p:xfrm>
          <a:off x="3543300" y="695325"/>
          <a:ext cx="3162300" cy="1181100"/>
        </p:xfrm>
        <a:graphic>
          <a:graphicData uri="http://schemas.openxmlformats.org/presentationml/2006/ole">
            <p:oleObj spid="_x0000_s1028" name="Equation" r:id="rId6" imgW="1054100" imgH="393700" progId="Equation.DSMT4">
              <p:embed/>
            </p:oleObj>
          </a:graphicData>
        </a:graphic>
      </p:graphicFrame>
      <p:graphicFrame>
        <p:nvGraphicFramePr>
          <p:cNvPr id="14344" name="Object 8"/>
          <p:cNvGraphicFramePr>
            <a:graphicFrameLocks noChangeAspect="1"/>
          </p:cNvGraphicFramePr>
          <p:nvPr/>
        </p:nvGraphicFramePr>
        <p:xfrm>
          <a:off x="3463925" y="1914525"/>
          <a:ext cx="5603875" cy="1174750"/>
        </p:xfrm>
        <a:graphic>
          <a:graphicData uri="http://schemas.openxmlformats.org/presentationml/2006/ole">
            <p:oleObj spid="_x0000_s1029" name="Equation" r:id="rId7" imgW="1879600" imgH="393700" progId="Equation.DSMT4">
              <p:embed/>
            </p:oleObj>
          </a:graphicData>
        </a:graphic>
      </p:graphicFrame>
      <p:sp>
        <p:nvSpPr>
          <p:cNvPr id="14345" name="Rectangle 9"/>
          <p:cNvSpPr>
            <a:spLocks noChangeArrowheads="1"/>
          </p:cNvSpPr>
          <p:nvPr/>
        </p:nvSpPr>
        <p:spPr bwMode="auto">
          <a:xfrm>
            <a:off x="39688" y="595313"/>
            <a:ext cx="9064625" cy="2525712"/>
          </a:xfrm>
          <a:prstGeom prst="rect">
            <a:avLst/>
          </a:prstGeom>
          <a:noFill/>
          <a:ln w="38100">
            <a:solidFill>
              <a:schemeClr val="bg2"/>
            </a:solidFill>
            <a:miter lim="800000"/>
            <a:headEnd/>
            <a:tailEnd/>
          </a:ln>
          <a:effectLst/>
        </p:spPr>
        <p:txBody>
          <a:bodyPr wrap="none" anchor="ctr"/>
          <a:lstStyle/>
          <a:p>
            <a:endParaRPr lang="en-US"/>
          </a:p>
        </p:txBody>
      </p:sp>
      <p:grpSp>
        <p:nvGrpSpPr>
          <p:cNvPr id="15" name="Group 14"/>
          <p:cNvGrpSpPr/>
          <p:nvPr/>
        </p:nvGrpSpPr>
        <p:grpSpPr>
          <a:xfrm>
            <a:off x="152400" y="3227388"/>
            <a:ext cx="5208587" cy="3433762"/>
            <a:chOff x="1649413" y="3227388"/>
            <a:chExt cx="5208587" cy="3433762"/>
          </a:xfrm>
        </p:grpSpPr>
        <p:pic>
          <p:nvPicPr>
            <p:cNvPr id="14346" name="Picture 10" descr="EMWave"/>
            <p:cNvPicPr>
              <a:picLocks noChangeAspect="1" noChangeArrowheads="1"/>
            </p:cNvPicPr>
            <p:nvPr/>
          </p:nvPicPr>
          <p:blipFill>
            <a:blip r:embed="rId8" cstate="print"/>
            <a:srcRect/>
            <a:stretch>
              <a:fillRect/>
            </a:stretch>
          </p:blipFill>
          <p:spPr bwMode="auto">
            <a:xfrm>
              <a:off x="1762125" y="3227388"/>
              <a:ext cx="5095875" cy="3333750"/>
            </a:xfrm>
            <a:prstGeom prst="rect">
              <a:avLst/>
            </a:prstGeom>
            <a:noFill/>
          </p:spPr>
        </p:pic>
        <p:sp>
          <p:nvSpPr>
            <p:cNvPr id="14347" name="Text Box 11"/>
            <p:cNvSpPr txBox="1">
              <a:spLocks noChangeArrowheads="1"/>
            </p:cNvSpPr>
            <p:nvPr/>
          </p:nvSpPr>
          <p:spPr bwMode="auto">
            <a:xfrm>
              <a:off x="2762250" y="6203950"/>
              <a:ext cx="376238" cy="457200"/>
            </a:xfrm>
            <a:prstGeom prst="rect">
              <a:avLst/>
            </a:prstGeom>
            <a:solidFill>
              <a:schemeClr val="bg1"/>
            </a:solidFill>
            <a:ln w="9525">
              <a:noFill/>
              <a:miter lim="800000"/>
              <a:headEnd/>
              <a:tailEnd/>
            </a:ln>
            <a:effectLst/>
          </p:spPr>
          <p:txBody>
            <a:bodyPr wrap="none">
              <a:spAutoFit/>
            </a:bodyPr>
            <a:lstStyle/>
            <a:p>
              <a:r>
                <a:rPr lang="en-US" sz="2400">
                  <a:solidFill>
                    <a:srgbClr val="3333CC"/>
                  </a:solidFill>
                  <a:latin typeface="Comic Sans MS" pitchFamily="-96" charset="0"/>
                </a:rPr>
                <a:t>B</a:t>
              </a:r>
            </a:p>
          </p:txBody>
        </p:sp>
        <p:sp>
          <p:nvSpPr>
            <p:cNvPr id="14348" name="Text Box 12"/>
            <p:cNvSpPr txBox="1">
              <a:spLocks noChangeArrowheads="1"/>
            </p:cNvSpPr>
            <p:nvPr/>
          </p:nvSpPr>
          <p:spPr bwMode="auto">
            <a:xfrm>
              <a:off x="1649413" y="5091113"/>
              <a:ext cx="374650" cy="457200"/>
            </a:xfrm>
            <a:prstGeom prst="rect">
              <a:avLst/>
            </a:prstGeom>
            <a:solidFill>
              <a:schemeClr val="bg1"/>
            </a:solidFill>
            <a:ln w="9525">
              <a:noFill/>
              <a:miter lim="800000"/>
              <a:headEnd/>
              <a:tailEnd/>
            </a:ln>
            <a:effectLst/>
          </p:spPr>
          <p:txBody>
            <a:bodyPr wrap="none">
              <a:spAutoFit/>
            </a:bodyPr>
            <a:lstStyle/>
            <a:p>
              <a:r>
                <a:rPr lang="en-US" sz="2400" dirty="0">
                  <a:solidFill>
                    <a:srgbClr val="FF0000"/>
                  </a:solidFill>
                  <a:latin typeface="Comic Sans MS" pitchFamily="-96" charset="0"/>
                </a:rPr>
                <a:t>E</a:t>
              </a:r>
            </a:p>
          </p:txBody>
        </p:sp>
      </p:grpSp>
      <p:sp>
        <p:nvSpPr>
          <p:cNvPr id="16" name="TextBox 15"/>
          <p:cNvSpPr txBox="1"/>
          <p:nvPr/>
        </p:nvSpPr>
        <p:spPr>
          <a:xfrm>
            <a:off x="3810000" y="4549676"/>
            <a:ext cx="5334000" cy="1938992"/>
          </a:xfrm>
          <a:prstGeom prst="rect">
            <a:avLst/>
          </a:prstGeom>
          <a:noFill/>
        </p:spPr>
        <p:txBody>
          <a:bodyPr wrap="square" rtlCol="0">
            <a:spAutoFit/>
          </a:bodyPr>
          <a:lstStyle/>
          <a:p>
            <a:pPr>
              <a:buFont typeface="Arial" pitchFamily="34" charset="0"/>
              <a:buChar char="•"/>
            </a:pPr>
            <a:r>
              <a:rPr lang="en-US" sz="2400" dirty="0" smtClean="0"/>
              <a:t> Aim is to cover Maxwell’s Equations in sufficient depth to understand EM waves</a:t>
            </a:r>
          </a:p>
          <a:p>
            <a:endParaRPr lang="en-US" sz="2400" dirty="0" smtClean="0"/>
          </a:p>
          <a:p>
            <a:pPr>
              <a:buFont typeface="Arial" pitchFamily="34" charset="0"/>
              <a:buChar char="•"/>
            </a:pPr>
            <a:r>
              <a:rPr lang="en-US" sz="2400" dirty="0" smtClean="0"/>
              <a:t> Understand the mathematics we’ll use to describe WAVES in general</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nvGraphicFramePr>
        <p:xfrm>
          <a:off x="758825" y="2278062"/>
          <a:ext cx="1960563" cy="693738"/>
        </p:xfrm>
        <a:graphic>
          <a:graphicData uri="http://schemas.openxmlformats.org/presentationml/2006/ole">
            <p:oleObj spid="_x0000_s117762" name="Equation" r:id="rId3" imgW="647700" imgH="228600" progId="Equation.DSMT4">
              <p:embed/>
            </p:oleObj>
          </a:graphicData>
        </a:graphic>
      </p:graphicFrame>
      <p:graphicFrame>
        <p:nvGraphicFramePr>
          <p:cNvPr id="116739" name="Object 3"/>
          <p:cNvGraphicFramePr>
            <a:graphicFrameLocks noChangeAspect="1"/>
          </p:cNvGraphicFramePr>
          <p:nvPr/>
        </p:nvGraphicFramePr>
        <p:xfrm>
          <a:off x="758825" y="3344863"/>
          <a:ext cx="1960563" cy="693737"/>
        </p:xfrm>
        <a:graphic>
          <a:graphicData uri="http://schemas.openxmlformats.org/presentationml/2006/ole">
            <p:oleObj spid="_x0000_s117763" name="Equation" r:id="rId4" imgW="647700" imgH="228600" progId="Equation.DSMT4">
              <p:embed/>
            </p:oleObj>
          </a:graphicData>
        </a:graphic>
      </p:graphicFrame>
      <p:graphicFrame>
        <p:nvGraphicFramePr>
          <p:cNvPr id="116740" name="Object 4"/>
          <p:cNvGraphicFramePr>
            <a:graphicFrameLocks noChangeAspect="1"/>
          </p:cNvGraphicFramePr>
          <p:nvPr/>
        </p:nvGraphicFramePr>
        <p:xfrm>
          <a:off x="3865563" y="2278062"/>
          <a:ext cx="2806700" cy="693738"/>
        </p:xfrm>
        <a:graphic>
          <a:graphicData uri="http://schemas.openxmlformats.org/presentationml/2006/ole">
            <p:oleObj spid="_x0000_s117764" name="Equation" r:id="rId5" imgW="927100" imgH="228600" progId="Equation.DSMT4">
              <p:embed/>
            </p:oleObj>
          </a:graphicData>
        </a:graphic>
      </p:graphicFrame>
      <p:graphicFrame>
        <p:nvGraphicFramePr>
          <p:cNvPr id="116741" name="Object 5"/>
          <p:cNvGraphicFramePr>
            <a:graphicFrameLocks noChangeAspect="1"/>
          </p:cNvGraphicFramePr>
          <p:nvPr/>
        </p:nvGraphicFramePr>
        <p:xfrm>
          <a:off x="3851275" y="3352800"/>
          <a:ext cx="3844925" cy="693738"/>
        </p:xfrm>
        <a:graphic>
          <a:graphicData uri="http://schemas.openxmlformats.org/presentationml/2006/ole">
            <p:oleObj spid="_x0000_s117765" name="Equation" r:id="rId6" imgW="1270000" imgH="228600" progId="Equation.DSMT4">
              <p:embed/>
            </p:oleObj>
          </a:graphicData>
        </a:graphic>
      </p:graphicFrame>
      <p:sp>
        <p:nvSpPr>
          <p:cNvPr id="6" name="Rectangle 2"/>
          <p:cNvSpPr txBox="1">
            <a:spLocks noChangeArrowheads="1"/>
          </p:cNvSpPr>
          <p:nvPr/>
        </p:nvSpPr>
        <p:spPr>
          <a:xfrm>
            <a:off x="0" y="46038"/>
            <a:ext cx="9144000" cy="94456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u="sng" dirty="0" smtClean="0">
                <a:latin typeface="+mj-lt"/>
                <a:ea typeface="+mj-ea"/>
                <a:cs typeface="+mj-cs"/>
              </a:rPr>
              <a:t>Complex Exponential Solutions</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39775" y="914400"/>
            <a:ext cx="8904225" cy="1200328"/>
          </a:xfrm>
          <a:prstGeom prst="rect">
            <a:avLst/>
          </a:prstGeom>
          <a:noFill/>
        </p:spPr>
        <p:txBody>
          <a:bodyPr wrap="square" rtlCol="0">
            <a:spAutoFit/>
          </a:bodyPr>
          <a:lstStyle/>
          <a:p>
            <a:r>
              <a:rPr lang="en-US" sz="2400" dirty="0" smtClean="0"/>
              <a:t>The complex equations reduce Maxwell’s Equations (in vacuum) to a set of vector algebraic relations between the three vectors    ,      and      , and the angular frequency     :</a:t>
            </a:r>
            <a:endParaRPr lang="en-US" sz="2400" dirty="0"/>
          </a:p>
        </p:txBody>
      </p:sp>
      <p:graphicFrame>
        <p:nvGraphicFramePr>
          <p:cNvPr id="116742" name="Object 6"/>
          <p:cNvGraphicFramePr>
            <a:graphicFrameLocks noChangeAspect="1"/>
          </p:cNvGraphicFramePr>
          <p:nvPr/>
        </p:nvGraphicFramePr>
        <p:xfrm>
          <a:off x="7564437" y="1295400"/>
          <a:ext cx="284163" cy="388937"/>
        </p:xfrm>
        <a:graphic>
          <a:graphicData uri="http://schemas.openxmlformats.org/presentationml/2006/ole">
            <p:oleObj spid="_x0000_s117766" name="Equation" r:id="rId7" imgW="139700" imgH="190500" progId="Equation.DSMT4">
              <p:embed/>
            </p:oleObj>
          </a:graphicData>
        </a:graphic>
      </p:graphicFrame>
      <p:graphicFrame>
        <p:nvGraphicFramePr>
          <p:cNvPr id="116743" name="Object 7"/>
          <p:cNvGraphicFramePr>
            <a:graphicFrameLocks noChangeAspect="1"/>
          </p:cNvGraphicFramePr>
          <p:nvPr/>
        </p:nvGraphicFramePr>
        <p:xfrm>
          <a:off x="7924800" y="1295400"/>
          <a:ext cx="374650" cy="450850"/>
        </p:xfrm>
        <a:graphic>
          <a:graphicData uri="http://schemas.openxmlformats.org/presentationml/2006/ole">
            <p:oleObj spid="_x0000_s117767" name="Equation" r:id="rId8" imgW="190500" imgH="228600" progId="Equation.DSMT4">
              <p:embed/>
            </p:oleObj>
          </a:graphicData>
        </a:graphic>
      </p:graphicFrame>
      <p:graphicFrame>
        <p:nvGraphicFramePr>
          <p:cNvPr id="116744" name="Object 8"/>
          <p:cNvGraphicFramePr>
            <a:graphicFrameLocks noChangeAspect="1"/>
          </p:cNvGraphicFramePr>
          <p:nvPr/>
        </p:nvGraphicFramePr>
        <p:xfrm>
          <a:off x="844550" y="1676400"/>
          <a:ext cx="374650" cy="450850"/>
        </p:xfrm>
        <a:graphic>
          <a:graphicData uri="http://schemas.openxmlformats.org/presentationml/2006/ole">
            <p:oleObj spid="_x0000_s117768" name="Equation" r:id="rId9" imgW="190500" imgH="228600" progId="Equation.DSMT4">
              <p:embed/>
            </p:oleObj>
          </a:graphicData>
        </a:graphic>
      </p:graphicFrame>
      <p:graphicFrame>
        <p:nvGraphicFramePr>
          <p:cNvPr id="116745" name="Object 9"/>
          <p:cNvGraphicFramePr>
            <a:graphicFrameLocks noChangeAspect="1"/>
          </p:cNvGraphicFramePr>
          <p:nvPr/>
        </p:nvGraphicFramePr>
        <p:xfrm>
          <a:off x="4648200" y="1771650"/>
          <a:ext cx="311150" cy="285750"/>
        </p:xfrm>
        <a:graphic>
          <a:graphicData uri="http://schemas.openxmlformats.org/presentationml/2006/ole">
            <p:oleObj spid="_x0000_s117769" name="Equation" r:id="rId10" imgW="152400" imgH="139700" progId="Equation.DSMT4">
              <p:embed/>
            </p:oleObj>
          </a:graphicData>
        </a:graphic>
      </p:graphicFrame>
      <p:sp>
        <p:nvSpPr>
          <p:cNvPr id="24" name="Oval 23"/>
          <p:cNvSpPr/>
          <p:nvPr/>
        </p:nvSpPr>
        <p:spPr>
          <a:xfrm>
            <a:off x="3200400" y="1981200"/>
            <a:ext cx="4953000" cy="2514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7775" name="Object 15"/>
          <p:cNvGraphicFramePr>
            <a:graphicFrameLocks noChangeAspect="1"/>
          </p:cNvGraphicFramePr>
          <p:nvPr/>
        </p:nvGraphicFramePr>
        <p:xfrm>
          <a:off x="760413" y="4738688"/>
          <a:ext cx="3114675" cy="1579562"/>
        </p:xfrm>
        <a:graphic>
          <a:graphicData uri="http://schemas.openxmlformats.org/presentationml/2006/ole">
            <p:oleObj spid="_x0000_s117775" name="Equation" r:id="rId11" imgW="1028700" imgH="520700" progId="Equation.DSMT4">
              <p:embed/>
            </p:oleObj>
          </a:graphicData>
        </a:graphic>
      </p:graphicFrame>
      <p:graphicFrame>
        <p:nvGraphicFramePr>
          <p:cNvPr id="117776" name="Object 16"/>
          <p:cNvGraphicFramePr>
            <a:graphicFrameLocks noChangeAspect="1"/>
          </p:cNvGraphicFramePr>
          <p:nvPr/>
        </p:nvGraphicFramePr>
        <p:xfrm>
          <a:off x="5662613" y="4719638"/>
          <a:ext cx="1538287" cy="1619250"/>
        </p:xfrm>
        <a:graphic>
          <a:graphicData uri="http://schemas.openxmlformats.org/presentationml/2006/ole">
            <p:oleObj spid="_x0000_s117776" name="Equation" r:id="rId12" imgW="508000" imgH="533400" progId="Equation.DSMT4">
              <p:embed/>
            </p:oleObj>
          </a:graphicData>
        </a:graphic>
      </p:graphicFrame>
      <p:cxnSp>
        <p:nvCxnSpPr>
          <p:cNvPr id="25" name="Straight Arrow Connector 24"/>
          <p:cNvCxnSpPr/>
          <p:nvPr/>
        </p:nvCxnSpPr>
        <p:spPr>
          <a:xfrm rot="10800000" flipV="1">
            <a:off x="1981200" y="4114800"/>
            <a:ext cx="1752600" cy="838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733801" y="4114800"/>
            <a:ext cx="1904999"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174750" y="762000"/>
            <a:ext cx="6899275" cy="4605338"/>
            <a:chOff x="1174750" y="762000"/>
            <a:chExt cx="6899275" cy="4605338"/>
          </a:xfrm>
        </p:grpSpPr>
        <p:pic>
          <p:nvPicPr>
            <p:cNvPr id="4" name="Picture 3"/>
            <p:cNvPicPr>
              <a:picLocks noChangeAspect="1"/>
            </p:cNvPicPr>
            <p:nvPr/>
          </p:nvPicPr>
          <p:blipFill>
            <a:blip r:embed="rId3"/>
            <a:stretch>
              <a:fillRect/>
            </a:stretch>
          </p:blipFill>
          <p:spPr>
            <a:xfrm>
              <a:off x="1174750" y="762000"/>
              <a:ext cx="6794500" cy="4445000"/>
            </a:xfrm>
            <a:prstGeom prst="rect">
              <a:avLst/>
            </a:prstGeom>
          </p:spPr>
        </p:pic>
        <p:graphicFrame>
          <p:nvGraphicFramePr>
            <p:cNvPr id="118786" name="Object 2"/>
            <p:cNvGraphicFramePr>
              <a:graphicFrameLocks noChangeAspect="1"/>
            </p:cNvGraphicFramePr>
            <p:nvPr/>
          </p:nvGraphicFramePr>
          <p:xfrm>
            <a:off x="6172200" y="4800600"/>
            <a:ext cx="454025" cy="566738"/>
          </p:xfrm>
          <a:graphic>
            <a:graphicData uri="http://schemas.openxmlformats.org/presentationml/2006/ole">
              <p:oleObj spid="_x0000_s118786" name="Equation" r:id="rId4" imgW="152400" imgH="190500" progId="Equation.DSMT4">
                <p:embed/>
              </p:oleObj>
            </a:graphicData>
          </a:graphic>
        </p:graphicFrame>
        <p:graphicFrame>
          <p:nvGraphicFramePr>
            <p:cNvPr id="118787" name="Object 3"/>
            <p:cNvGraphicFramePr>
              <a:graphicFrameLocks noChangeAspect="1"/>
            </p:cNvGraphicFramePr>
            <p:nvPr/>
          </p:nvGraphicFramePr>
          <p:xfrm>
            <a:off x="7620000" y="3276600"/>
            <a:ext cx="454025" cy="566738"/>
          </p:xfrm>
          <a:graphic>
            <a:graphicData uri="http://schemas.openxmlformats.org/presentationml/2006/ole">
              <p:oleObj spid="_x0000_s118787" name="Equation" r:id="rId5" imgW="152400" imgH="190500" progId="Equation.DSMT4">
                <p:embed/>
              </p:oleObj>
            </a:graphicData>
          </a:graphic>
        </p:graphicFrame>
        <p:graphicFrame>
          <p:nvGraphicFramePr>
            <p:cNvPr id="118788" name="Object 4"/>
            <p:cNvGraphicFramePr>
              <a:graphicFrameLocks noChangeAspect="1"/>
            </p:cNvGraphicFramePr>
            <p:nvPr/>
          </p:nvGraphicFramePr>
          <p:xfrm>
            <a:off x="7642225" y="4343400"/>
            <a:ext cx="415925" cy="566738"/>
          </p:xfrm>
          <a:graphic>
            <a:graphicData uri="http://schemas.openxmlformats.org/presentationml/2006/ole">
              <p:oleObj spid="_x0000_s118788" name="Equation" r:id="rId6" imgW="139700" imgH="190500" progId="Equation.DSMT4">
                <p:embed/>
              </p:oleObj>
            </a:graphicData>
          </a:graphic>
        </p:graphicFrame>
      </p:grpSp>
      <p:sp>
        <p:nvSpPr>
          <p:cNvPr id="9" name="TextBox 8"/>
          <p:cNvSpPr txBox="1"/>
          <p:nvPr/>
        </p:nvSpPr>
        <p:spPr>
          <a:xfrm>
            <a:off x="239775" y="5410200"/>
            <a:ext cx="8904225" cy="2923878"/>
          </a:xfrm>
          <a:prstGeom prst="rect">
            <a:avLst/>
          </a:prstGeom>
          <a:noFill/>
        </p:spPr>
        <p:txBody>
          <a:bodyPr wrap="square" rtlCol="0">
            <a:spAutoFit/>
          </a:bodyPr>
          <a:lstStyle/>
          <a:p>
            <a:r>
              <a:rPr lang="en-US" sz="3200" dirty="0" smtClean="0"/>
              <a:t>     ,     , and      form a ‘right-handed system’, with the     wave traveling in the direction    , at speed </a:t>
            </a:r>
            <a:r>
              <a:rPr lang="en-US" sz="3200" dirty="0" err="1" smtClean="0"/>
              <a:t>c</a:t>
            </a:r>
            <a:r>
              <a:rPr lang="en-US" sz="3200" dirty="0" smtClean="0"/>
              <a:t>.</a:t>
            </a:r>
          </a:p>
          <a:p>
            <a:endParaRPr lang="en-US" sz="2400" dirty="0" smtClean="0"/>
          </a:p>
          <a:p>
            <a:endParaRPr lang="en-US" sz="2400" dirty="0" smtClean="0"/>
          </a:p>
          <a:p>
            <a:r>
              <a:rPr lang="en-US" sz="2400" dirty="0" smtClean="0"/>
              <a:t>The complex equations reduce Maxwell’s Equations (in vacuum) to a set of vector algebraic relations between the three vectors    ,      and      , and the angular frequency     :</a:t>
            </a:r>
            <a:endParaRPr lang="en-US" sz="2400" dirty="0"/>
          </a:p>
        </p:txBody>
      </p:sp>
      <p:graphicFrame>
        <p:nvGraphicFramePr>
          <p:cNvPr id="10" name="Object 2"/>
          <p:cNvGraphicFramePr>
            <a:graphicFrameLocks noChangeAspect="1"/>
          </p:cNvGraphicFramePr>
          <p:nvPr/>
        </p:nvGraphicFramePr>
        <p:xfrm>
          <a:off x="381000" y="5410200"/>
          <a:ext cx="454025" cy="566738"/>
        </p:xfrm>
        <a:graphic>
          <a:graphicData uri="http://schemas.openxmlformats.org/presentationml/2006/ole">
            <p:oleObj spid="_x0000_s118789" name="Equation" r:id="rId7" imgW="152400" imgH="190500" progId="Equation.DSMT4">
              <p:embed/>
            </p:oleObj>
          </a:graphicData>
        </a:graphic>
      </p:graphicFrame>
      <p:graphicFrame>
        <p:nvGraphicFramePr>
          <p:cNvPr id="11" name="Object 3"/>
          <p:cNvGraphicFramePr>
            <a:graphicFrameLocks noChangeAspect="1"/>
          </p:cNvGraphicFramePr>
          <p:nvPr/>
        </p:nvGraphicFramePr>
        <p:xfrm>
          <a:off x="914400" y="5410200"/>
          <a:ext cx="454025" cy="566738"/>
        </p:xfrm>
        <a:graphic>
          <a:graphicData uri="http://schemas.openxmlformats.org/presentationml/2006/ole">
            <p:oleObj spid="_x0000_s118790" name="Equation" r:id="rId8" imgW="152400" imgH="190500" progId="Equation.DSMT4">
              <p:embed/>
            </p:oleObj>
          </a:graphicData>
        </a:graphic>
      </p:graphicFrame>
      <p:graphicFrame>
        <p:nvGraphicFramePr>
          <p:cNvPr id="12" name="Object 4"/>
          <p:cNvGraphicFramePr>
            <a:graphicFrameLocks noChangeAspect="1"/>
          </p:cNvGraphicFramePr>
          <p:nvPr/>
        </p:nvGraphicFramePr>
        <p:xfrm>
          <a:off x="2209800" y="5410200"/>
          <a:ext cx="415925" cy="566738"/>
        </p:xfrm>
        <a:graphic>
          <a:graphicData uri="http://schemas.openxmlformats.org/presentationml/2006/ole">
            <p:oleObj spid="_x0000_s118791" name="Equation" r:id="rId9" imgW="139700" imgH="190500" progId="Equation.DSMT4">
              <p:embed/>
            </p:oleObj>
          </a:graphicData>
        </a:graphic>
      </p:graphicFrame>
      <p:graphicFrame>
        <p:nvGraphicFramePr>
          <p:cNvPr id="118792" name="Object 8"/>
          <p:cNvGraphicFramePr>
            <a:graphicFrameLocks noChangeAspect="1"/>
          </p:cNvGraphicFramePr>
          <p:nvPr/>
        </p:nvGraphicFramePr>
        <p:xfrm>
          <a:off x="5334000" y="5867400"/>
          <a:ext cx="415925" cy="566738"/>
        </p:xfrm>
        <a:graphic>
          <a:graphicData uri="http://schemas.openxmlformats.org/presentationml/2006/ole">
            <p:oleObj spid="_x0000_s118792" name="Equation" r:id="rId10" imgW="139700" imgH="19050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827AB6B2-4A23-4191-A66D-AE97710BBD75}" type="slidenum">
              <a:rPr lang="en-US"/>
              <a:pPr/>
              <a:t>32</a:t>
            </a:fld>
            <a:endParaRPr lang="en-US"/>
          </a:p>
        </p:txBody>
      </p:sp>
      <p:sp>
        <p:nvSpPr>
          <p:cNvPr id="37890" name="Rectangle 2"/>
          <p:cNvSpPr>
            <a:spLocks noGrp="1" noChangeArrowheads="1"/>
          </p:cNvSpPr>
          <p:nvPr>
            <p:ph type="title"/>
          </p:nvPr>
        </p:nvSpPr>
        <p:spPr>
          <a:xfrm>
            <a:off x="0" y="76200"/>
            <a:ext cx="9144000" cy="533400"/>
          </a:xfrm>
        </p:spPr>
        <p:txBody>
          <a:bodyPr/>
          <a:lstStyle/>
          <a:p>
            <a:r>
              <a:rPr lang="en-US" sz="2800"/>
              <a:t>How do you generate light (electromagnetic radiation)?</a:t>
            </a:r>
          </a:p>
        </p:txBody>
      </p:sp>
      <p:sp>
        <p:nvSpPr>
          <p:cNvPr id="37891" name="Rectangle 3"/>
          <p:cNvSpPr>
            <a:spLocks noGrp="1" noChangeArrowheads="1"/>
          </p:cNvSpPr>
          <p:nvPr>
            <p:ph type="body" idx="1"/>
          </p:nvPr>
        </p:nvSpPr>
        <p:spPr>
          <a:xfrm>
            <a:off x="457200" y="685800"/>
            <a:ext cx="6705600" cy="2286000"/>
          </a:xfrm>
        </p:spPr>
        <p:txBody>
          <a:bodyPr>
            <a:normAutofit/>
          </a:bodyPr>
          <a:lstStyle/>
          <a:p>
            <a:pPr marL="609600" indent="-609600">
              <a:lnSpc>
                <a:spcPct val="90000"/>
              </a:lnSpc>
              <a:buAutoNum type="alphaUcParenR"/>
            </a:pPr>
            <a:r>
              <a:rPr lang="en-US" sz="2400" dirty="0" smtClean="0">
                <a:solidFill>
                  <a:srgbClr val="000000"/>
                </a:solidFill>
                <a:cs typeface="Times New Roman" pitchFamily="18" charset="0"/>
              </a:rPr>
              <a:t>Stationary charges</a:t>
            </a:r>
          </a:p>
          <a:p>
            <a:pPr marL="609600" indent="-609600">
              <a:lnSpc>
                <a:spcPct val="90000"/>
              </a:lnSpc>
              <a:buAutoNum type="alphaUcParenR"/>
            </a:pPr>
            <a:r>
              <a:rPr lang="en-US" sz="2400" dirty="0" smtClean="0">
                <a:solidFill>
                  <a:srgbClr val="000000"/>
                </a:solidFill>
                <a:cs typeface="Times New Roman" pitchFamily="18" charset="0"/>
              </a:rPr>
              <a:t>Charges </a:t>
            </a:r>
            <a:r>
              <a:rPr lang="en-US" sz="2400" dirty="0">
                <a:solidFill>
                  <a:srgbClr val="000000"/>
                </a:solidFill>
                <a:cs typeface="Times New Roman" pitchFamily="18" charset="0"/>
              </a:rPr>
              <a:t>moving at a constant </a:t>
            </a:r>
            <a:r>
              <a:rPr lang="en-US" sz="2400" dirty="0" smtClean="0">
                <a:solidFill>
                  <a:srgbClr val="000000"/>
                </a:solidFill>
                <a:cs typeface="Times New Roman" pitchFamily="18" charset="0"/>
              </a:rPr>
              <a:t>velocity</a:t>
            </a:r>
          </a:p>
          <a:p>
            <a:pPr marL="609600" indent="-609600">
              <a:lnSpc>
                <a:spcPct val="90000"/>
              </a:lnSpc>
              <a:buAutoNum type="alphaUcParenR"/>
            </a:pPr>
            <a:r>
              <a:rPr lang="en-US" sz="2400" dirty="0" smtClean="0">
                <a:solidFill>
                  <a:srgbClr val="000000"/>
                </a:solidFill>
                <a:cs typeface="Times New Roman" pitchFamily="18" charset="0"/>
              </a:rPr>
              <a:t>Accelerating charges</a:t>
            </a:r>
          </a:p>
          <a:p>
            <a:pPr marL="609600" indent="-609600">
              <a:lnSpc>
                <a:spcPct val="90000"/>
              </a:lnSpc>
              <a:buAutoNum type="alphaUcParenR"/>
            </a:pPr>
            <a:r>
              <a:rPr lang="en-US" sz="2400" dirty="0" smtClean="0">
                <a:solidFill>
                  <a:srgbClr val="000000"/>
                </a:solidFill>
                <a:cs typeface="Times New Roman" pitchFamily="18" charset="0"/>
              </a:rPr>
              <a:t>B </a:t>
            </a:r>
            <a:r>
              <a:rPr lang="en-US" sz="2400" dirty="0">
                <a:solidFill>
                  <a:srgbClr val="000000"/>
                </a:solidFill>
                <a:cs typeface="Times New Roman" pitchFamily="18" charset="0"/>
              </a:rPr>
              <a:t>and </a:t>
            </a:r>
            <a:r>
              <a:rPr lang="en-US" sz="2400" dirty="0" smtClean="0">
                <a:solidFill>
                  <a:srgbClr val="000000"/>
                </a:solidFill>
                <a:cs typeface="Times New Roman" pitchFamily="18" charset="0"/>
              </a:rPr>
              <a:t>C</a:t>
            </a:r>
          </a:p>
          <a:p>
            <a:pPr marL="609600" indent="-609600">
              <a:lnSpc>
                <a:spcPct val="90000"/>
              </a:lnSpc>
              <a:buAutoNum type="alphaUcParenR"/>
            </a:pPr>
            <a:r>
              <a:rPr lang="en-US" sz="2400" dirty="0" smtClean="0">
                <a:solidFill>
                  <a:srgbClr val="000000"/>
                </a:solidFill>
                <a:cs typeface="Times New Roman" pitchFamily="18" charset="0"/>
              </a:rPr>
              <a:t>A, B, </a:t>
            </a:r>
            <a:r>
              <a:rPr lang="en-US" sz="2400" dirty="0">
                <a:solidFill>
                  <a:srgbClr val="000000"/>
                </a:solidFill>
                <a:cs typeface="Times New Roman" pitchFamily="18" charset="0"/>
              </a:rPr>
              <a:t>and </a:t>
            </a:r>
            <a:r>
              <a:rPr lang="en-US" sz="2400" dirty="0" smtClean="0">
                <a:solidFill>
                  <a:srgbClr val="000000"/>
                </a:solidFill>
                <a:cs typeface="Times New Roman" pitchFamily="18" charset="0"/>
              </a:rPr>
              <a:t>C</a:t>
            </a:r>
            <a:endParaRPr lang="en-US" sz="2400" dirty="0"/>
          </a:p>
        </p:txBody>
      </p:sp>
      <p:sp>
        <p:nvSpPr>
          <p:cNvPr id="37894" name="Rectangle 6"/>
          <p:cNvSpPr>
            <a:spLocks noChangeArrowheads="1"/>
          </p:cNvSpPr>
          <p:nvPr/>
        </p:nvSpPr>
        <p:spPr bwMode="auto">
          <a:xfrm>
            <a:off x="152400" y="5334000"/>
            <a:ext cx="7086600" cy="1200329"/>
          </a:xfrm>
          <a:prstGeom prst="rect">
            <a:avLst/>
          </a:prstGeom>
          <a:noFill/>
          <a:ln w="9525">
            <a:noFill/>
            <a:miter lim="800000"/>
            <a:headEnd/>
            <a:tailEnd/>
          </a:ln>
          <a:effectLst/>
        </p:spPr>
        <p:txBody>
          <a:bodyPr>
            <a:spAutoFit/>
          </a:bodyPr>
          <a:lstStyle/>
          <a:p>
            <a:r>
              <a:rPr lang="en-US" sz="2400" dirty="0">
                <a:solidFill>
                  <a:srgbClr val="FF0000"/>
                </a:solidFill>
                <a:sym typeface="Wingdings" pitchFamily="2" charset="2"/>
              </a:rPr>
              <a:t>Accelerating charges </a:t>
            </a:r>
          </a:p>
          <a:p>
            <a:r>
              <a:rPr lang="en-US" sz="2400" dirty="0">
                <a:solidFill>
                  <a:srgbClr val="000000"/>
                </a:solidFill>
                <a:sym typeface="Wingdings" pitchFamily="2" charset="2"/>
              </a:rPr>
              <a:t>changing E-field and changing B-field </a:t>
            </a:r>
          </a:p>
          <a:p>
            <a:r>
              <a:rPr lang="en-US" sz="2400" dirty="0">
                <a:solidFill>
                  <a:srgbClr val="000000"/>
                </a:solidFill>
                <a:sym typeface="Wingdings" pitchFamily="2" charset="2"/>
              </a:rPr>
              <a:t>(EM radiation  </a:t>
            </a:r>
            <a:r>
              <a:rPr lang="en-US" sz="2400" u="sng" dirty="0">
                <a:solidFill>
                  <a:srgbClr val="000000"/>
                </a:solidFill>
                <a:sym typeface="Wingdings" pitchFamily="2" charset="2"/>
              </a:rPr>
              <a:t>both E and B are oscillating</a:t>
            </a:r>
            <a:r>
              <a:rPr lang="en-US" sz="2400" dirty="0">
                <a:solidFill>
                  <a:srgbClr val="000000"/>
                </a:solidFill>
                <a:sym typeface="Wingdings" pitchFamily="2" charset="2"/>
              </a:rPr>
              <a:t>)</a:t>
            </a:r>
          </a:p>
        </p:txBody>
      </p:sp>
      <p:grpSp>
        <p:nvGrpSpPr>
          <p:cNvPr id="2" name="Group 23"/>
          <p:cNvGrpSpPr>
            <a:grpSpLocks/>
          </p:cNvGrpSpPr>
          <p:nvPr/>
        </p:nvGrpSpPr>
        <p:grpSpPr bwMode="auto">
          <a:xfrm>
            <a:off x="152400" y="2554287"/>
            <a:ext cx="6823075" cy="1171574"/>
            <a:chOff x="96" y="1609"/>
            <a:chExt cx="4298" cy="738"/>
          </a:xfrm>
        </p:grpSpPr>
        <p:sp>
          <p:nvSpPr>
            <p:cNvPr id="37892" name="Rectangle 4"/>
            <p:cNvSpPr>
              <a:spLocks noChangeArrowheads="1"/>
            </p:cNvSpPr>
            <p:nvPr/>
          </p:nvSpPr>
          <p:spPr bwMode="auto">
            <a:xfrm>
              <a:off x="96" y="1824"/>
              <a:ext cx="3078" cy="523"/>
            </a:xfrm>
            <a:prstGeom prst="rect">
              <a:avLst/>
            </a:prstGeom>
            <a:noFill/>
            <a:ln w="9525">
              <a:noFill/>
              <a:miter lim="800000"/>
              <a:headEnd/>
              <a:tailEnd/>
            </a:ln>
            <a:effectLst/>
          </p:spPr>
          <p:txBody>
            <a:bodyPr wrap="none">
              <a:spAutoFit/>
            </a:bodyPr>
            <a:lstStyle/>
            <a:p>
              <a:r>
                <a:rPr lang="en-US" sz="2400" dirty="0">
                  <a:solidFill>
                    <a:srgbClr val="FF0000"/>
                  </a:solidFill>
                </a:rPr>
                <a:t>Stationary charges </a:t>
              </a:r>
              <a:r>
                <a:rPr lang="en-US" sz="2400" dirty="0">
                  <a:solidFill>
                    <a:srgbClr val="FF0000"/>
                  </a:solidFill>
                  <a:sym typeface="Wingdings" pitchFamily="2" charset="2"/>
                </a:rPr>
                <a:t> </a:t>
              </a:r>
            </a:p>
            <a:p>
              <a:r>
                <a:rPr lang="en-US" sz="2400" dirty="0">
                  <a:solidFill>
                    <a:srgbClr val="000000"/>
                  </a:solidFill>
                  <a:sym typeface="Wingdings" pitchFamily="2" charset="2"/>
                </a:rPr>
                <a:t>constant E-field, no magnetic (B)-field</a:t>
              </a:r>
              <a:endParaRPr lang="en-US" sz="2400" dirty="0">
                <a:solidFill>
                  <a:srgbClr val="000000"/>
                </a:solidFill>
              </a:endParaRPr>
            </a:p>
          </p:txBody>
        </p:sp>
        <p:grpSp>
          <p:nvGrpSpPr>
            <p:cNvPr id="3" name="Group 7"/>
            <p:cNvGrpSpPr>
              <a:grpSpLocks/>
            </p:cNvGrpSpPr>
            <p:nvPr/>
          </p:nvGrpSpPr>
          <p:grpSpPr bwMode="auto">
            <a:xfrm>
              <a:off x="3852" y="1609"/>
              <a:ext cx="542" cy="695"/>
              <a:chOff x="3852" y="1609"/>
              <a:chExt cx="542" cy="695"/>
            </a:xfrm>
          </p:grpSpPr>
          <p:sp>
            <p:nvSpPr>
              <p:cNvPr id="37896" name="Oval 8"/>
              <p:cNvSpPr>
                <a:spLocks noChangeArrowheads="1"/>
              </p:cNvSpPr>
              <p:nvPr/>
            </p:nvSpPr>
            <p:spPr bwMode="auto">
              <a:xfrm>
                <a:off x="4080" y="1968"/>
                <a:ext cx="96" cy="96"/>
              </a:xfrm>
              <a:prstGeom prst="ellipse">
                <a:avLst/>
              </a:prstGeom>
              <a:solidFill>
                <a:schemeClr val="accent1"/>
              </a:solidFill>
              <a:ln w="9525">
                <a:solidFill>
                  <a:schemeClr val="tx1"/>
                </a:solidFill>
                <a:round/>
                <a:headEnd/>
                <a:tailEnd/>
              </a:ln>
              <a:effectLst/>
            </p:spPr>
            <p:txBody>
              <a:bodyPr wrap="none" anchor="ctr"/>
              <a:lstStyle/>
              <a:p>
                <a:pPr algn="ctr"/>
                <a:r>
                  <a:rPr lang="en-US"/>
                  <a:t>+</a:t>
                </a:r>
              </a:p>
            </p:txBody>
          </p:sp>
          <p:sp>
            <p:nvSpPr>
              <p:cNvPr id="37897" name="Line 9"/>
              <p:cNvSpPr>
                <a:spLocks noChangeShapeType="1"/>
              </p:cNvSpPr>
              <p:nvPr/>
            </p:nvSpPr>
            <p:spPr bwMode="auto">
              <a:xfrm>
                <a:off x="4118" y="1720"/>
                <a:ext cx="0" cy="192"/>
              </a:xfrm>
              <a:prstGeom prst="line">
                <a:avLst/>
              </a:prstGeom>
              <a:noFill/>
              <a:ln w="38100">
                <a:solidFill>
                  <a:srgbClr val="FF0000"/>
                </a:solidFill>
                <a:round/>
                <a:headEnd type="triangle" w="med" len="med"/>
                <a:tailEnd/>
              </a:ln>
              <a:effectLst/>
            </p:spPr>
            <p:txBody>
              <a:bodyPr/>
              <a:lstStyle/>
              <a:p>
                <a:endParaRPr lang="en-US"/>
              </a:p>
            </p:txBody>
          </p:sp>
          <p:sp>
            <p:nvSpPr>
              <p:cNvPr id="37898" name="Line 10"/>
              <p:cNvSpPr>
                <a:spLocks noChangeShapeType="1"/>
              </p:cNvSpPr>
              <p:nvPr/>
            </p:nvSpPr>
            <p:spPr bwMode="auto">
              <a:xfrm flipH="1">
                <a:off x="4214" y="1998"/>
                <a:ext cx="180" cy="10"/>
              </a:xfrm>
              <a:prstGeom prst="line">
                <a:avLst/>
              </a:prstGeom>
              <a:noFill/>
              <a:ln w="38100">
                <a:solidFill>
                  <a:srgbClr val="FF0000"/>
                </a:solidFill>
                <a:round/>
                <a:headEnd type="triangle" w="med" len="med"/>
                <a:tailEnd/>
              </a:ln>
              <a:effectLst/>
            </p:spPr>
            <p:txBody>
              <a:bodyPr/>
              <a:lstStyle/>
              <a:p>
                <a:endParaRPr lang="en-US"/>
              </a:p>
            </p:txBody>
          </p:sp>
          <p:sp>
            <p:nvSpPr>
              <p:cNvPr id="37899" name="Line 11"/>
              <p:cNvSpPr>
                <a:spLocks noChangeShapeType="1"/>
              </p:cNvSpPr>
              <p:nvPr/>
            </p:nvSpPr>
            <p:spPr bwMode="auto">
              <a:xfrm flipV="1">
                <a:off x="4126" y="2112"/>
                <a:ext cx="2" cy="192"/>
              </a:xfrm>
              <a:prstGeom prst="line">
                <a:avLst/>
              </a:prstGeom>
              <a:noFill/>
              <a:ln w="38100">
                <a:solidFill>
                  <a:srgbClr val="FF0000"/>
                </a:solidFill>
                <a:round/>
                <a:headEnd type="triangle" w="med" len="med"/>
                <a:tailEnd/>
              </a:ln>
              <a:effectLst/>
            </p:spPr>
            <p:txBody>
              <a:bodyPr/>
              <a:lstStyle/>
              <a:p>
                <a:endParaRPr lang="en-US"/>
              </a:p>
            </p:txBody>
          </p:sp>
          <p:sp>
            <p:nvSpPr>
              <p:cNvPr id="37900" name="Line 12"/>
              <p:cNvSpPr>
                <a:spLocks noChangeShapeType="1"/>
              </p:cNvSpPr>
              <p:nvPr/>
            </p:nvSpPr>
            <p:spPr bwMode="auto">
              <a:xfrm flipH="1">
                <a:off x="3852" y="2016"/>
                <a:ext cx="180" cy="10"/>
              </a:xfrm>
              <a:prstGeom prst="line">
                <a:avLst/>
              </a:prstGeom>
              <a:noFill/>
              <a:ln w="38100">
                <a:solidFill>
                  <a:srgbClr val="FF0000"/>
                </a:solidFill>
                <a:round/>
                <a:headEnd/>
                <a:tailEnd type="triangle" w="med" len="med"/>
              </a:ln>
              <a:effectLst/>
            </p:spPr>
            <p:txBody>
              <a:bodyPr/>
              <a:lstStyle/>
              <a:p>
                <a:endParaRPr lang="en-US"/>
              </a:p>
            </p:txBody>
          </p:sp>
          <p:sp>
            <p:nvSpPr>
              <p:cNvPr id="37901" name="Text Box 13"/>
              <p:cNvSpPr txBox="1">
                <a:spLocks noChangeArrowheads="1"/>
              </p:cNvSpPr>
              <p:nvPr/>
            </p:nvSpPr>
            <p:spPr bwMode="auto">
              <a:xfrm>
                <a:off x="4118" y="1609"/>
                <a:ext cx="244" cy="288"/>
              </a:xfrm>
              <a:prstGeom prst="rect">
                <a:avLst/>
              </a:prstGeom>
              <a:noFill/>
              <a:ln w="9525">
                <a:noFill/>
                <a:miter lim="800000"/>
                <a:headEnd/>
                <a:tailEnd/>
              </a:ln>
              <a:effectLst/>
            </p:spPr>
            <p:txBody>
              <a:bodyPr wrap="none">
                <a:spAutoFit/>
              </a:bodyPr>
              <a:lstStyle/>
              <a:p>
                <a:r>
                  <a:rPr lang="en-US">
                    <a:solidFill>
                      <a:srgbClr val="FF0000"/>
                    </a:solidFill>
                  </a:rPr>
                  <a:t>E</a:t>
                </a:r>
              </a:p>
            </p:txBody>
          </p:sp>
        </p:grpSp>
      </p:grpSp>
      <p:grpSp>
        <p:nvGrpSpPr>
          <p:cNvPr id="4" name="Group 24"/>
          <p:cNvGrpSpPr>
            <a:grpSpLocks/>
          </p:cNvGrpSpPr>
          <p:nvPr/>
        </p:nvGrpSpPr>
        <p:grpSpPr bwMode="auto">
          <a:xfrm>
            <a:off x="152400" y="3962400"/>
            <a:ext cx="8534400" cy="1219200"/>
            <a:chOff x="96" y="2496"/>
            <a:chExt cx="5376" cy="768"/>
          </a:xfrm>
        </p:grpSpPr>
        <p:sp>
          <p:nvSpPr>
            <p:cNvPr id="37893" name="Rectangle 5"/>
            <p:cNvSpPr>
              <a:spLocks noChangeArrowheads="1"/>
            </p:cNvSpPr>
            <p:nvPr/>
          </p:nvSpPr>
          <p:spPr bwMode="auto">
            <a:xfrm>
              <a:off x="96" y="2496"/>
              <a:ext cx="4224" cy="756"/>
            </a:xfrm>
            <a:prstGeom prst="rect">
              <a:avLst/>
            </a:prstGeom>
            <a:noFill/>
            <a:ln w="9525">
              <a:noFill/>
              <a:miter lim="800000"/>
              <a:headEnd/>
              <a:tailEnd/>
            </a:ln>
            <a:effectLst/>
          </p:spPr>
          <p:txBody>
            <a:bodyPr>
              <a:spAutoFit/>
            </a:bodyPr>
            <a:lstStyle/>
            <a:p>
              <a:r>
                <a:rPr lang="en-US" sz="2400" dirty="0">
                  <a:solidFill>
                    <a:srgbClr val="FF0000"/>
                  </a:solidFill>
                </a:rPr>
                <a:t>Charges moving at a constant velocity </a:t>
              </a:r>
              <a:r>
                <a:rPr lang="en-US" sz="2400" dirty="0">
                  <a:solidFill>
                    <a:srgbClr val="FF0000"/>
                  </a:solidFill>
                  <a:sym typeface="Wingdings" pitchFamily="2" charset="2"/>
                </a:rPr>
                <a:t></a:t>
              </a:r>
              <a:r>
                <a:rPr lang="en-US" sz="2400" dirty="0">
                  <a:solidFill>
                    <a:srgbClr val="000000"/>
                  </a:solidFill>
                  <a:sym typeface="Wingdings" pitchFamily="2" charset="2"/>
                </a:rPr>
                <a:t> </a:t>
              </a:r>
            </a:p>
            <a:p>
              <a:r>
                <a:rPr lang="en-US" sz="2400" dirty="0">
                  <a:solidFill>
                    <a:srgbClr val="000000"/>
                  </a:solidFill>
                  <a:sym typeface="Wingdings" pitchFamily="2" charset="2"/>
                </a:rPr>
                <a:t>Constant current through wire creates a B-field</a:t>
              </a:r>
            </a:p>
            <a:p>
              <a:r>
                <a:rPr lang="en-US" sz="2400" dirty="0">
                  <a:solidFill>
                    <a:srgbClr val="000000"/>
                  </a:solidFill>
                  <a:sym typeface="Wingdings" pitchFamily="2" charset="2"/>
                </a:rPr>
                <a:t>But B-field is constant</a:t>
              </a:r>
            </a:p>
          </p:txBody>
        </p:sp>
        <p:grpSp>
          <p:nvGrpSpPr>
            <p:cNvPr id="5" name="Group 14"/>
            <p:cNvGrpSpPr>
              <a:grpSpLocks/>
            </p:cNvGrpSpPr>
            <p:nvPr/>
          </p:nvGrpSpPr>
          <p:grpSpPr bwMode="auto">
            <a:xfrm>
              <a:off x="3911" y="2496"/>
              <a:ext cx="1561" cy="768"/>
              <a:chOff x="3911" y="2496"/>
              <a:chExt cx="1561" cy="768"/>
            </a:xfrm>
          </p:grpSpPr>
          <p:sp>
            <p:nvSpPr>
              <p:cNvPr id="37903" name="Line 15"/>
              <p:cNvSpPr>
                <a:spLocks noChangeShapeType="1"/>
              </p:cNvSpPr>
              <p:nvPr/>
            </p:nvSpPr>
            <p:spPr bwMode="auto">
              <a:xfrm flipV="1">
                <a:off x="4257" y="2592"/>
                <a:ext cx="1056" cy="528"/>
              </a:xfrm>
              <a:prstGeom prst="line">
                <a:avLst/>
              </a:prstGeom>
              <a:noFill/>
              <a:ln w="57150">
                <a:solidFill>
                  <a:schemeClr val="tx1"/>
                </a:solidFill>
                <a:round/>
                <a:headEnd/>
                <a:tailEnd/>
              </a:ln>
              <a:effectLst/>
            </p:spPr>
            <p:txBody>
              <a:bodyPr/>
              <a:lstStyle/>
              <a:p>
                <a:endParaRPr lang="en-US"/>
              </a:p>
            </p:txBody>
          </p:sp>
          <p:sp>
            <p:nvSpPr>
              <p:cNvPr id="37904" name="Freeform 16"/>
              <p:cNvSpPr>
                <a:spLocks/>
              </p:cNvSpPr>
              <p:nvPr/>
            </p:nvSpPr>
            <p:spPr bwMode="auto">
              <a:xfrm>
                <a:off x="4257" y="2872"/>
                <a:ext cx="256" cy="376"/>
              </a:xfrm>
              <a:custGeom>
                <a:avLst/>
                <a:gdLst/>
                <a:ahLst/>
                <a:cxnLst>
                  <a:cxn ang="0">
                    <a:pos x="0" y="152"/>
                  </a:cxn>
                  <a:cxn ang="0">
                    <a:pos x="96" y="8"/>
                  </a:cxn>
                  <a:cxn ang="0">
                    <a:pos x="240" y="104"/>
                  </a:cxn>
                  <a:cxn ang="0">
                    <a:pos x="192" y="344"/>
                  </a:cxn>
                  <a:cxn ang="0">
                    <a:pos x="48" y="296"/>
                  </a:cxn>
                </a:cxnLst>
                <a:rect l="0" t="0" r="r" b="b"/>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a:effectLst/>
            </p:spPr>
            <p:txBody>
              <a:bodyPr/>
              <a:lstStyle/>
              <a:p>
                <a:endParaRPr lang="en-US"/>
              </a:p>
            </p:txBody>
          </p:sp>
          <p:sp>
            <p:nvSpPr>
              <p:cNvPr id="37905" name="Freeform 17"/>
              <p:cNvSpPr>
                <a:spLocks/>
              </p:cNvSpPr>
              <p:nvPr/>
            </p:nvSpPr>
            <p:spPr bwMode="auto">
              <a:xfrm>
                <a:off x="4497" y="2744"/>
                <a:ext cx="256" cy="376"/>
              </a:xfrm>
              <a:custGeom>
                <a:avLst/>
                <a:gdLst/>
                <a:ahLst/>
                <a:cxnLst>
                  <a:cxn ang="0">
                    <a:pos x="0" y="152"/>
                  </a:cxn>
                  <a:cxn ang="0">
                    <a:pos x="96" y="8"/>
                  </a:cxn>
                  <a:cxn ang="0">
                    <a:pos x="240" y="104"/>
                  </a:cxn>
                  <a:cxn ang="0">
                    <a:pos x="192" y="344"/>
                  </a:cxn>
                  <a:cxn ang="0">
                    <a:pos x="48" y="296"/>
                  </a:cxn>
                </a:cxnLst>
                <a:rect l="0" t="0" r="r" b="b"/>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a:effectLst/>
            </p:spPr>
            <p:txBody>
              <a:bodyPr/>
              <a:lstStyle/>
              <a:p>
                <a:endParaRPr lang="en-US"/>
              </a:p>
            </p:txBody>
          </p:sp>
          <p:sp>
            <p:nvSpPr>
              <p:cNvPr id="37906" name="Freeform 18"/>
              <p:cNvSpPr>
                <a:spLocks/>
              </p:cNvSpPr>
              <p:nvPr/>
            </p:nvSpPr>
            <p:spPr bwMode="auto">
              <a:xfrm>
                <a:off x="4785" y="2600"/>
                <a:ext cx="256" cy="376"/>
              </a:xfrm>
              <a:custGeom>
                <a:avLst/>
                <a:gdLst/>
                <a:ahLst/>
                <a:cxnLst>
                  <a:cxn ang="0">
                    <a:pos x="0" y="152"/>
                  </a:cxn>
                  <a:cxn ang="0">
                    <a:pos x="96" y="8"/>
                  </a:cxn>
                  <a:cxn ang="0">
                    <a:pos x="240" y="104"/>
                  </a:cxn>
                  <a:cxn ang="0">
                    <a:pos x="192" y="344"/>
                  </a:cxn>
                  <a:cxn ang="0">
                    <a:pos x="48" y="296"/>
                  </a:cxn>
                </a:cxnLst>
                <a:rect l="0" t="0" r="r" b="b"/>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a:effectLst/>
            </p:spPr>
            <p:txBody>
              <a:bodyPr/>
              <a:lstStyle/>
              <a:p>
                <a:endParaRPr lang="en-US"/>
              </a:p>
            </p:txBody>
          </p:sp>
          <p:sp>
            <p:nvSpPr>
              <p:cNvPr id="37907" name="Freeform 19"/>
              <p:cNvSpPr>
                <a:spLocks/>
              </p:cNvSpPr>
              <p:nvPr/>
            </p:nvSpPr>
            <p:spPr bwMode="auto">
              <a:xfrm>
                <a:off x="5025" y="2496"/>
                <a:ext cx="256" cy="376"/>
              </a:xfrm>
              <a:custGeom>
                <a:avLst/>
                <a:gdLst/>
                <a:ahLst/>
                <a:cxnLst>
                  <a:cxn ang="0">
                    <a:pos x="0" y="152"/>
                  </a:cxn>
                  <a:cxn ang="0">
                    <a:pos x="96" y="8"/>
                  </a:cxn>
                  <a:cxn ang="0">
                    <a:pos x="240" y="104"/>
                  </a:cxn>
                  <a:cxn ang="0">
                    <a:pos x="192" y="344"/>
                  </a:cxn>
                  <a:cxn ang="0">
                    <a:pos x="48" y="296"/>
                  </a:cxn>
                </a:cxnLst>
                <a:rect l="0" t="0" r="r" b="b"/>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a:effectLst/>
            </p:spPr>
            <p:txBody>
              <a:bodyPr/>
              <a:lstStyle/>
              <a:p>
                <a:endParaRPr lang="en-US"/>
              </a:p>
            </p:txBody>
          </p:sp>
          <p:sp>
            <p:nvSpPr>
              <p:cNvPr id="37908" name="Line 20"/>
              <p:cNvSpPr>
                <a:spLocks noChangeShapeType="1"/>
              </p:cNvSpPr>
              <p:nvPr/>
            </p:nvSpPr>
            <p:spPr bwMode="auto">
              <a:xfrm flipV="1">
                <a:off x="3969" y="3138"/>
                <a:ext cx="250" cy="126"/>
              </a:xfrm>
              <a:prstGeom prst="line">
                <a:avLst/>
              </a:prstGeom>
              <a:noFill/>
              <a:ln w="9525">
                <a:solidFill>
                  <a:schemeClr val="tx1"/>
                </a:solidFill>
                <a:round/>
                <a:headEnd/>
                <a:tailEnd type="triangle" w="med" len="med"/>
              </a:ln>
              <a:effectLst/>
            </p:spPr>
            <p:txBody>
              <a:bodyPr/>
              <a:lstStyle/>
              <a:p>
                <a:endParaRPr lang="en-US"/>
              </a:p>
            </p:txBody>
          </p:sp>
          <p:sp>
            <p:nvSpPr>
              <p:cNvPr id="37909" name="Text Box 21"/>
              <p:cNvSpPr txBox="1">
                <a:spLocks noChangeArrowheads="1"/>
              </p:cNvSpPr>
              <p:nvPr/>
            </p:nvSpPr>
            <p:spPr bwMode="auto">
              <a:xfrm>
                <a:off x="3911" y="2957"/>
                <a:ext cx="221" cy="288"/>
              </a:xfrm>
              <a:prstGeom prst="rect">
                <a:avLst/>
              </a:prstGeom>
              <a:noFill/>
              <a:ln w="9525">
                <a:noFill/>
                <a:miter lim="800000"/>
                <a:headEnd/>
                <a:tailEnd/>
              </a:ln>
              <a:effectLst/>
            </p:spPr>
            <p:txBody>
              <a:bodyPr wrap="none">
                <a:spAutoFit/>
              </a:bodyPr>
              <a:lstStyle/>
              <a:p>
                <a:r>
                  <a:rPr lang="en-US">
                    <a:latin typeface="Comic Sans MS" pitchFamily="66" charset="0"/>
                  </a:rPr>
                  <a:t>I</a:t>
                </a:r>
              </a:p>
            </p:txBody>
          </p:sp>
          <p:sp>
            <p:nvSpPr>
              <p:cNvPr id="37910" name="Text Box 22"/>
              <p:cNvSpPr txBox="1">
                <a:spLocks noChangeArrowheads="1"/>
              </p:cNvSpPr>
              <p:nvPr/>
            </p:nvSpPr>
            <p:spPr bwMode="auto">
              <a:xfrm>
                <a:off x="5217" y="2640"/>
                <a:ext cx="255" cy="288"/>
              </a:xfrm>
              <a:prstGeom prst="rect">
                <a:avLst/>
              </a:prstGeom>
              <a:noFill/>
              <a:ln w="9525">
                <a:noFill/>
                <a:miter lim="800000"/>
                <a:headEnd/>
                <a:tailEnd/>
              </a:ln>
              <a:effectLst/>
            </p:spPr>
            <p:txBody>
              <a:bodyPr wrap="none">
                <a:spAutoFit/>
              </a:bodyPr>
              <a:lstStyle/>
              <a:p>
                <a:r>
                  <a:rPr lang="en-US" b="1">
                    <a:solidFill>
                      <a:srgbClr val="33CC33"/>
                    </a:solidFill>
                  </a:rPr>
                  <a:t>B</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789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78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827AB6B2-4A23-4191-A66D-AE97710BBD75}" type="slidenum">
              <a:rPr lang="en-US"/>
              <a:pPr/>
              <a:t>33</a:t>
            </a:fld>
            <a:endParaRPr lang="en-US"/>
          </a:p>
        </p:txBody>
      </p:sp>
      <p:sp>
        <p:nvSpPr>
          <p:cNvPr id="37890" name="Rectangle 2"/>
          <p:cNvSpPr>
            <a:spLocks noGrp="1" noChangeArrowheads="1"/>
          </p:cNvSpPr>
          <p:nvPr>
            <p:ph type="title"/>
          </p:nvPr>
        </p:nvSpPr>
        <p:spPr>
          <a:xfrm>
            <a:off x="0" y="76200"/>
            <a:ext cx="9144000" cy="533400"/>
          </a:xfrm>
        </p:spPr>
        <p:txBody>
          <a:bodyPr/>
          <a:lstStyle/>
          <a:p>
            <a:r>
              <a:rPr lang="en-US" sz="2800"/>
              <a:t>How do you generate light (electromagnetic radiation)?</a:t>
            </a:r>
          </a:p>
        </p:txBody>
      </p:sp>
      <p:sp>
        <p:nvSpPr>
          <p:cNvPr id="37891" name="Rectangle 3"/>
          <p:cNvSpPr>
            <a:spLocks noGrp="1" noChangeArrowheads="1"/>
          </p:cNvSpPr>
          <p:nvPr>
            <p:ph type="body" idx="1"/>
          </p:nvPr>
        </p:nvSpPr>
        <p:spPr>
          <a:xfrm>
            <a:off x="457200" y="685800"/>
            <a:ext cx="6705600" cy="2286000"/>
          </a:xfrm>
        </p:spPr>
        <p:txBody>
          <a:bodyPr>
            <a:normAutofit/>
          </a:bodyPr>
          <a:lstStyle/>
          <a:p>
            <a:pPr marL="609600" indent="-609600">
              <a:lnSpc>
                <a:spcPct val="90000"/>
              </a:lnSpc>
              <a:buAutoNum type="alphaUcParenR"/>
            </a:pPr>
            <a:r>
              <a:rPr lang="en-US" sz="2400" dirty="0" smtClean="0">
                <a:solidFill>
                  <a:srgbClr val="000000"/>
                </a:solidFill>
                <a:cs typeface="Times New Roman" pitchFamily="18" charset="0"/>
              </a:rPr>
              <a:t>Stationary charges</a:t>
            </a:r>
          </a:p>
          <a:p>
            <a:pPr marL="609600" indent="-609600">
              <a:lnSpc>
                <a:spcPct val="90000"/>
              </a:lnSpc>
              <a:buAutoNum type="alphaUcParenR"/>
            </a:pPr>
            <a:r>
              <a:rPr lang="en-US" sz="2400" dirty="0" smtClean="0">
                <a:solidFill>
                  <a:srgbClr val="000000"/>
                </a:solidFill>
                <a:cs typeface="Times New Roman" pitchFamily="18" charset="0"/>
              </a:rPr>
              <a:t>Charges </a:t>
            </a:r>
            <a:r>
              <a:rPr lang="en-US" sz="2400" dirty="0">
                <a:solidFill>
                  <a:srgbClr val="000000"/>
                </a:solidFill>
                <a:cs typeface="Times New Roman" pitchFamily="18" charset="0"/>
              </a:rPr>
              <a:t>moving at a constant </a:t>
            </a:r>
            <a:r>
              <a:rPr lang="en-US" sz="2400" dirty="0" smtClean="0">
                <a:solidFill>
                  <a:srgbClr val="000000"/>
                </a:solidFill>
                <a:cs typeface="Times New Roman" pitchFamily="18" charset="0"/>
              </a:rPr>
              <a:t>velocity</a:t>
            </a:r>
          </a:p>
          <a:p>
            <a:pPr marL="609600" indent="-609600">
              <a:lnSpc>
                <a:spcPct val="90000"/>
              </a:lnSpc>
              <a:buAutoNum type="alphaUcParenR"/>
            </a:pPr>
            <a:r>
              <a:rPr lang="en-US" sz="2400" dirty="0" smtClean="0">
                <a:solidFill>
                  <a:srgbClr val="000000"/>
                </a:solidFill>
                <a:cs typeface="Times New Roman" pitchFamily="18" charset="0"/>
              </a:rPr>
              <a:t>Accelerating charges</a:t>
            </a:r>
          </a:p>
          <a:p>
            <a:pPr marL="609600" indent="-609600">
              <a:lnSpc>
                <a:spcPct val="90000"/>
              </a:lnSpc>
              <a:buAutoNum type="alphaUcParenR"/>
            </a:pPr>
            <a:r>
              <a:rPr lang="en-US" sz="2400" dirty="0" smtClean="0">
                <a:solidFill>
                  <a:srgbClr val="000000"/>
                </a:solidFill>
                <a:cs typeface="Times New Roman" pitchFamily="18" charset="0"/>
              </a:rPr>
              <a:t>B </a:t>
            </a:r>
            <a:r>
              <a:rPr lang="en-US" sz="2400" dirty="0">
                <a:solidFill>
                  <a:srgbClr val="000000"/>
                </a:solidFill>
                <a:cs typeface="Times New Roman" pitchFamily="18" charset="0"/>
              </a:rPr>
              <a:t>and </a:t>
            </a:r>
            <a:r>
              <a:rPr lang="en-US" sz="2400" dirty="0" smtClean="0">
                <a:solidFill>
                  <a:srgbClr val="000000"/>
                </a:solidFill>
                <a:cs typeface="Times New Roman" pitchFamily="18" charset="0"/>
              </a:rPr>
              <a:t>C</a:t>
            </a:r>
          </a:p>
          <a:p>
            <a:pPr marL="609600" indent="-609600">
              <a:lnSpc>
                <a:spcPct val="90000"/>
              </a:lnSpc>
              <a:buAutoNum type="alphaUcParenR"/>
            </a:pPr>
            <a:r>
              <a:rPr lang="en-US" sz="2400" dirty="0" smtClean="0">
                <a:solidFill>
                  <a:srgbClr val="000000"/>
                </a:solidFill>
                <a:cs typeface="Times New Roman" pitchFamily="18" charset="0"/>
              </a:rPr>
              <a:t>A, B, </a:t>
            </a:r>
            <a:r>
              <a:rPr lang="en-US" sz="2400" dirty="0">
                <a:solidFill>
                  <a:srgbClr val="000000"/>
                </a:solidFill>
                <a:cs typeface="Times New Roman" pitchFamily="18" charset="0"/>
              </a:rPr>
              <a:t>and </a:t>
            </a:r>
            <a:r>
              <a:rPr lang="en-US" sz="2400" dirty="0" smtClean="0">
                <a:solidFill>
                  <a:srgbClr val="000000"/>
                </a:solidFill>
                <a:cs typeface="Times New Roman" pitchFamily="18" charset="0"/>
              </a:rPr>
              <a:t>C</a:t>
            </a:r>
            <a:endParaRPr lang="en-US" sz="2400" dirty="0"/>
          </a:p>
        </p:txBody>
      </p:sp>
      <p:sp>
        <p:nvSpPr>
          <p:cNvPr id="27" name="Rectangle 3"/>
          <p:cNvSpPr>
            <a:spLocks noChangeArrowheads="1"/>
          </p:cNvSpPr>
          <p:nvPr/>
        </p:nvSpPr>
        <p:spPr bwMode="auto">
          <a:xfrm>
            <a:off x="457200" y="3198168"/>
            <a:ext cx="7409977" cy="461665"/>
          </a:xfrm>
          <a:prstGeom prst="rect">
            <a:avLst/>
          </a:prstGeom>
          <a:noFill/>
          <a:ln w="9525">
            <a:noFill/>
            <a:miter lim="800000"/>
            <a:headEnd/>
            <a:tailEnd/>
          </a:ln>
          <a:effectLst/>
        </p:spPr>
        <p:txBody>
          <a:bodyPr wrap="none" anchor="ctr">
            <a:spAutoFit/>
          </a:bodyPr>
          <a:lstStyle/>
          <a:p>
            <a:r>
              <a:rPr lang="en-US" sz="2400" b="1" dirty="0" smtClean="0">
                <a:solidFill>
                  <a:schemeClr val="accent2"/>
                </a:solidFill>
                <a:cs typeface="Times New Roman" pitchFamily="18" charset="0"/>
              </a:rPr>
              <a:t>Answer </a:t>
            </a:r>
            <a:r>
              <a:rPr lang="en-US" sz="2400" b="1" dirty="0">
                <a:solidFill>
                  <a:schemeClr val="accent2"/>
                </a:solidFill>
                <a:cs typeface="Times New Roman" pitchFamily="18" charset="0"/>
              </a:rPr>
              <a:t>is </a:t>
            </a:r>
            <a:r>
              <a:rPr lang="en-US" sz="2400" b="1" dirty="0" smtClean="0">
                <a:solidFill>
                  <a:schemeClr val="accent2"/>
                </a:solidFill>
                <a:cs typeface="Times New Roman" pitchFamily="18" charset="0"/>
              </a:rPr>
              <a:t>(C)  </a:t>
            </a:r>
            <a:r>
              <a:rPr lang="en-US" sz="2400" b="1" i="1" u="sng" dirty="0">
                <a:solidFill>
                  <a:schemeClr val="accent2"/>
                </a:solidFill>
                <a:cs typeface="Times New Roman" pitchFamily="18" charset="0"/>
              </a:rPr>
              <a:t>Accelerating</a:t>
            </a:r>
            <a:r>
              <a:rPr lang="en-US" sz="2400" b="1" dirty="0">
                <a:solidFill>
                  <a:schemeClr val="accent2"/>
                </a:solidFill>
                <a:cs typeface="Times New Roman" pitchFamily="18" charset="0"/>
              </a:rPr>
              <a:t> charges create EM radiation. </a:t>
            </a:r>
            <a:r>
              <a:rPr lang="en-US" sz="2400" b="1" dirty="0">
                <a:solidFill>
                  <a:schemeClr val="accent2"/>
                </a:solidFill>
              </a:rPr>
              <a:t> </a:t>
            </a:r>
          </a:p>
        </p:txBody>
      </p:sp>
      <p:sp>
        <p:nvSpPr>
          <p:cNvPr id="28" name="Text Box 4"/>
          <p:cNvSpPr txBox="1">
            <a:spLocks noChangeArrowheads="1"/>
          </p:cNvSpPr>
          <p:nvPr/>
        </p:nvSpPr>
        <p:spPr bwMode="auto">
          <a:xfrm>
            <a:off x="4267200" y="4114800"/>
            <a:ext cx="4551363" cy="2308324"/>
          </a:xfrm>
          <a:prstGeom prst="rect">
            <a:avLst/>
          </a:prstGeom>
          <a:noFill/>
          <a:ln w="9525">
            <a:noFill/>
            <a:miter lim="800000"/>
            <a:headEnd/>
            <a:tailEnd/>
          </a:ln>
          <a:effectLst/>
        </p:spPr>
        <p:txBody>
          <a:bodyPr>
            <a:spAutoFit/>
          </a:bodyPr>
          <a:lstStyle/>
          <a:p>
            <a:r>
              <a:rPr lang="en-US" sz="2400" i="1" dirty="0">
                <a:latin typeface="Times New Roman" pitchFamily="18" charset="0"/>
              </a:rPr>
              <a:t>Surface of sun- very hot! </a:t>
            </a:r>
          </a:p>
          <a:p>
            <a:r>
              <a:rPr lang="en-US" sz="2400" i="1" dirty="0">
                <a:latin typeface="Times New Roman" pitchFamily="18" charset="0"/>
              </a:rPr>
              <a:t>Whole bunch of free electrons whizzing around like crazy.  Equal number of protons, but heavier so moving slower, less EM waves generated.  </a:t>
            </a:r>
            <a:endParaRPr lang="en-US" sz="2400" dirty="0">
              <a:latin typeface="Times New Roman" pitchFamily="18" charset="0"/>
            </a:endParaRPr>
          </a:p>
        </p:txBody>
      </p:sp>
      <p:pic>
        <p:nvPicPr>
          <p:cNvPr id="29" name="Picture 5" descr="Fig7"/>
          <p:cNvPicPr>
            <a:picLocks noChangeAspect="1" noChangeArrowheads="1"/>
          </p:cNvPicPr>
          <p:nvPr/>
        </p:nvPicPr>
        <p:blipFill>
          <a:blip r:embed="rId3" cstate="print"/>
          <a:srcRect t="24074"/>
          <a:stretch>
            <a:fillRect/>
          </a:stretch>
        </p:blipFill>
        <p:spPr bwMode="auto">
          <a:xfrm>
            <a:off x="131763" y="4191000"/>
            <a:ext cx="2235200" cy="2286000"/>
          </a:xfrm>
          <a:prstGeom prst="rect">
            <a:avLst/>
          </a:prstGeom>
          <a:noFill/>
          <a:ln w="9525">
            <a:noFill/>
            <a:miter lim="800000"/>
            <a:headEnd/>
            <a:tailEnd/>
          </a:ln>
        </p:spPr>
      </p:pic>
      <p:grpSp>
        <p:nvGrpSpPr>
          <p:cNvPr id="30" name="Group 6"/>
          <p:cNvGrpSpPr>
            <a:grpSpLocks/>
          </p:cNvGrpSpPr>
          <p:nvPr/>
        </p:nvGrpSpPr>
        <p:grpSpPr bwMode="auto">
          <a:xfrm>
            <a:off x="2646363" y="4572000"/>
            <a:ext cx="1576387" cy="1765300"/>
            <a:chOff x="485" y="2257"/>
            <a:chExt cx="993" cy="1112"/>
          </a:xfrm>
        </p:grpSpPr>
        <p:sp>
          <p:nvSpPr>
            <p:cNvPr id="31" name="Oval 7"/>
            <p:cNvSpPr>
              <a:spLocks noChangeArrowheads="1"/>
            </p:cNvSpPr>
            <p:nvPr/>
          </p:nvSpPr>
          <p:spPr bwMode="auto">
            <a:xfrm>
              <a:off x="1138" y="2475"/>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2" name="Oval 8"/>
            <p:cNvSpPr>
              <a:spLocks noChangeArrowheads="1"/>
            </p:cNvSpPr>
            <p:nvPr/>
          </p:nvSpPr>
          <p:spPr bwMode="auto">
            <a:xfrm>
              <a:off x="1235" y="2572"/>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3" name="Oval 9"/>
            <p:cNvSpPr>
              <a:spLocks noChangeArrowheads="1"/>
            </p:cNvSpPr>
            <p:nvPr/>
          </p:nvSpPr>
          <p:spPr bwMode="auto">
            <a:xfrm>
              <a:off x="1162" y="2813"/>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4" name="Oval 10"/>
            <p:cNvSpPr>
              <a:spLocks noChangeArrowheads="1"/>
            </p:cNvSpPr>
            <p:nvPr/>
          </p:nvSpPr>
          <p:spPr bwMode="auto">
            <a:xfrm>
              <a:off x="1307" y="2741"/>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5" name="Oval 11"/>
            <p:cNvSpPr>
              <a:spLocks noChangeArrowheads="1"/>
            </p:cNvSpPr>
            <p:nvPr/>
          </p:nvSpPr>
          <p:spPr bwMode="auto">
            <a:xfrm>
              <a:off x="1259" y="2886"/>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1090" y="2692"/>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7" name="Oval 13"/>
            <p:cNvSpPr>
              <a:spLocks noChangeArrowheads="1"/>
            </p:cNvSpPr>
            <p:nvPr/>
          </p:nvSpPr>
          <p:spPr bwMode="auto">
            <a:xfrm>
              <a:off x="1235" y="2983"/>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8" name="Oval 14"/>
            <p:cNvSpPr>
              <a:spLocks noChangeArrowheads="1"/>
            </p:cNvSpPr>
            <p:nvPr/>
          </p:nvSpPr>
          <p:spPr bwMode="auto">
            <a:xfrm>
              <a:off x="1090" y="2958"/>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9" name="Oval 15"/>
            <p:cNvSpPr>
              <a:spLocks noChangeArrowheads="1"/>
            </p:cNvSpPr>
            <p:nvPr/>
          </p:nvSpPr>
          <p:spPr bwMode="auto">
            <a:xfrm>
              <a:off x="1041" y="2547"/>
              <a:ext cx="73" cy="96"/>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40" name="Line 16"/>
            <p:cNvSpPr>
              <a:spLocks noChangeShapeType="1"/>
            </p:cNvSpPr>
            <p:nvPr/>
          </p:nvSpPr>
          <p:spPr bwMode="auto">
            <a:xfrm>
              <a:off x="1187" y="2595"/>
              <a:ext cx="0" cy="146"/>
            </a:xfrm>
            <a:prstGeom prst="line">
              <a:avLst/>
            </a:prstGeom>
            <a:noFill/>
            <a:ln w="9525">
              <a:solidFill>
                <a:schemeClr val="tx1"/>
              </a:solidFill>
              <a:round/>
              <a:headEnd/>
              <a:tailEnd type="triangle" w="med" len="med"/>
            </a:ln>
            <a:effectLst/>
          </p:spPr>
          <p:txBody>
            <a:bodyPr/>
            <a:lstStyle/>
            <a:p>
              <a:endParaRPr lang="en-US"/>
            </a:p>
          </p:txBody>
        </p:sp>
        <p:sp>
          <p:nvSpPr>
            <p:cNvPr id="41" name="Line 17"/>
            <p:cNvSpPr>
              <a:spLocks noChangeShapeType="1"/>
            </p:cNvSpPr>
            <p:nvPr/>
          </p:nvSpPr>
          <p:spPr bwMode="auto">
            <a:xfrm flipV="1">
              <a:off x="1307" y="2450"/>
              <a:ext cx="73" cy="170"/>
            </a:xfrm>
            <a:prstGeom prst="line">
              <a:avLst/>
            </a:prstGeom>
            <a:noFill/>
            <a:ln w="9525">
              <a:solidFill>
                <a:schemeClr val="tx1"/>
              </a:solidFill>
              <a:round/>
              <a:headEnd/>
              <a:tailEnd type="triangle" w="med" len="med"/>
            </a:ln>
            <a:effectLst/>
          </p:spPr>
          <p:txBody>
            <a:bodyPr/>
            <a:lstStyle/>
            <a:p>
              <a:endParaRPr lang="en-US"/>
            </a:p>
          </p:txBody>
        </p:sp>
        <p:sp>
          <p:nvSpPr>
            <p:cNvPr id="42" name="Line 18"/>
            <p:cNvSpPr>
              <a:spLocks noChangeShapeType="1"/>
            </p:cNvSpPr>
            <p:nvPr/>
          </p:nvSpPr>
          <p:spPr bwMode="auto">
            <a:xfrm flipH="1">
              <a:off x="1017" y="2644"/>
              <a:ext cx="49" cy="72"/>
            </a:xfrm>
            <a:prstGeom prst="line">
              <a:avLst/>
            </a:prstGeom>
            <a:noFill/>
            <a:ln w="9525">
              <a:solidFill>
                <a:schemeClr val="tx1"/>
              </a:solidFill>
              <a:round/>
              <a:headEnd/>
              <a:tailEnd type="triangle" w="med" len="med"/>
            </a:ln>
            <a:effectLst/>
          </p:spPr>
          <p:txBody>
            <a:bodyPr/>
            <a:lstStyle/>
            <a:p>
              <a:endParaRPr lang="en-US"/>
            </a:p>
          </p:txBody>
        </p:sp>
        <p:sp>
          <p:nvSpPr>
            <p:cNvPr id="43" name="Line 19"/>
            <p:cNvSpPr>
              <a:spLocks noChangeShapeType="1"/>
            </p:cNvSpPr>
            <p:nvPr/>
          </p:nvSpPr>
          <p:spPr bwMode="auto">
            <a:xfrm flipH="1" flipV="1">
              <a:off x="1114" y="2523"/>
              <a:ext cx="24" cy="193"/>
            </a:xfrm>
            <a:prstGeom prst="line">
              <a:avLst/>
            </a:prstGeom>
            <a:noFill/>
            <a:ln w="9525">
              <a:solidFill>
                <a:schemeClr val="tx1"/>
              </a:solidFill>
              <a:round/>
              <a:headEnd/>
              <a:tailEnd type="triangle" w="med" len="med"/>
            </a:ln>
            <a:effectLst/>
          </p:spPr>
          <p:txBody>
            <a:bodyPr/>
            <a:lstStyle/>
            <a:p>
              <a:endParaRPr lang="en-US"/>
            </a:p>
          </p:txBody>
        </p:sp>
        <p:sp>
          <p:nvSpPr>
            <p:cNvPr id="44" name="Line 20"/>
            <p:cNvSpPr>
              <a:spLocks noChangeShapeType="1"/>
            </p:cNvSpPr>
            <p:nvPr/>
          </p:nvSpPr>
          <p:spPr bwMode="auto">
            <a:xfrm>
              <a:off x="1138" y="3055"/>
              <a:ext cx="145" cy="49"/>
            </a:xfrm>
            <a:prstGeom prst="line">
              <a:avLst/>
            </a:prstGeom>
            <a:noFill/>
            <a:ln w="9525">
              <a:solidFill>
                <a:schemeClr val="tx1"/>
              </a:solidFill>
              <a:round/>
              <a:headEnd/>
              <a:tailEnd type="triangle" w="med" len="med"/>
            </a:ln>
            <a:effectLst/>
          </p:spPr>
          <p:txBody>
            <a:bodyPr/>
            <a:lstStyle/>
            <a:p>
              <a:endParaRPr lang="en-US"/>
            </a:p>
          </p:txBody>
        </p:sp>
        <p:sp>
          <p:nvSpPr>
            <p:cNvPr id="45" name="Line 21"/>
            <p:cNvSpPr>
              <a:spLocks noChangeShapeType="1"/>
            </p:cNvSpPr>
            <p:nvPr/>
          </p:nvSpPr>
          <p:spPr bwMode="auto">
            <a:xfrm flipH="1" flipV="1">
              <a:off x="1017" y="2789"/>
              <a:ext cx="145" cy="97"/>
            </a:xfrm>
            <a:prstGeom prst="line">
              <a:avLst/>
            </a:prstGeom>
            <a:noFill/>
            <a:ln w="9525">
              <a:solidFill>
                <a:schemeClr val="tx1"/>
              </a:solidFill>
              <a:round/>
              <a:headEnd/>
              <a:tailEnd type="triangle" w="med" len="med"/>
            </a:ln>
            <a:effectLst/>
          </p:spPr>
          <p:txBody>
            <a:bodyPr/>
            <a:lstStyle/>
            <a:p>
              <a:endParaRPr lang="en-US"/>
            </a:p>
          </p:txBody>
        </p:sp>
        <p:sp>
          <p:nvSpPr>
            <p:cNvPr id="46" name="Line 22"/>
            <p:cNvSpPr>
              <a:spLocks noChangeShapeType="1"/>
            </p:cNvSpPr>
            <p:nvPr/>
          </p:nvSpPr>
          <p:spPr bwMode="auto">
            <a:xfrm flipH="1" flipV="1">
              <a:off x="1235" y="2716"/>
              <a:ext cx="72" cy="97"/>
            </a:xfrm>
            <a:prstGeom prst="line">
              <a:avLst/>
            </a:prstGeom>
            <a:noFill/>
            <a:ln w="9525">
              <a:solidFill>
                <a:schemeClr val="tx1"/>
              </a:solidFill>
              <a:round/>
              <a:headEnd/>
              <a:tailEnd type="triangle" w="med" len="med"/>
            </a:ln>
            <a:effectLst/>
          </p:spPr>
          <p:txBody>
            <a:bodyPr/>
            <a:lstStyle/>
            <a:p>
              <a:endParaRPr lang="en-US"/>
            </a:p>
          </p:txBody>
        </p:sp>
        <p:sp>
          <p:nvSpPr>
            <p:cNvPr id="47" name="Line 23"/>
            <p:cNvSpPr>
              <a:spLocks noChangeShapeType="1"/>
            </p:cNvSpPr>
            <p:nvPr/>
          </p:nvSpPr>
          <p:spPr bwMode="auto">
            <a:xfrm flipH="1">
              <a:off x="1162" y="2958"/>
              <a:ext cx="97" cy="121"/>
            </a:xfrm>
            <a:prstGeom prst="line">
              <a:avLst/>
            </a:prstGeom>
            <a:noFill/>
            <a:ln w="9525">
              <a:solidFill>
                <a:schemeClr val="tx1"/>
              </a:solidFill>
              <a:round/>
              <a:headEnd/>
              <a:tailEnd type="triangle" w="med" len="med"/>
            </a:ln>
            <a:effectLst/>
          </p:spPr>
          <p:txBody>
            <a:bodyPr/>
            <a:lstStyle/>
            <a:p>
              <a:endParaRPr lang="en-US"/>
            </a:p>
          </p:txBody>
        </p:sp>
        <p:sp>
          <p:nvSpPr>
            <p:cNvPr id="48" name="Line 24"/>
            <p:cNvSpPr>
              <a:spLocks noChangeShapeType="1"/>
            </p:cNvSpPr>
            <p:nvPr/>
          </p:nvSpPr>
          <p:spPr bwMode="auto">
            <a:xfrm flipV="1">
              <a:off x="1235" y="2813"/>
              <a:ext cx="24" cy="242"/>
            </a:xfrm>
            <a:prstGeom prst="line">
              <a:avLst/>
            </a:prstGeom>
            <a:noFill/>
            <a:ln w="9525">
              <a:solidFill>
                <a:schemeClr val="tx1"/>
              </a:solidFill>
              <a:round/>
              <a:headEnd/>
              <a:tailEnd type="triangle" w="med" len="med"/>
            </a:ln>
            <a:effectLst/>
          </p:spPr>
          <p:txBody>
            <a:bodyPr/>
            <a:lstStyle/>
            <a:p>
              <a:endParaRPr lang="en-US"/>
            </a:p>
          </p:txBody>
        </p:sp>
        <p:sp>
          <p:nvSpPr>
            <p:cNvPr id="49" name="Oval 25"/>
            <p:cNvSpPr>
              <a:spLocks noChangeArrowheads="1"/>
            </p:cNvSpPr>
            <p:nvPr/>
          </p:nvSpPr>
          <p:spPr bwMode="auto">
            <a:xfrm>
              <a:off x="969" y="2329"/>
              <a:ext cx="146" cy="194"/>
            </a:xfrm>
            <a:prstGeom prst="ellipse">
              <a:avLst/>
            </a:prstGeom>
            <a:solidFill>
              <a:srgbClr val="FF0000"/>
            </a:solidFill>
            <a:ln w="9525">
              <a:solidFill>
                <a:schemeClr val="tx1"/>
              </a:solidFill>
              <a:round/>
              <a:headEnd/>
              <a:tailEnd/>
            </a:ln>
            <a:effectLst/>
          </p:spPr>
          <p:txBody>
            <a:bodyPr wrap="none" anchor="ctr"/>
            <a:lstStyle/>
            <a:p>
              <a:pPr algn="ctr"/>
              <a:r>
                <a:rPr lang="en-US">
                  <a:latin typeface="Times New Roman" pitchFamily="18" charset="0"/>
                </a:rPr>
                <a:t>+</a:t>
              </a:r>
            </a:p>
          </p:txBody>
        </p:sp>
        <p:sp>
          <p:nvSpPr>
            <p:cNvPr id="50" name="Oval 26"/>
            <p:cNvSpPr>
              <a:spLocks noChangeArrowheads="1"/>
            </p:cNvSpPr>
            <p:nvPr/>
          </p:nvSpPr>
          <p:spPr bwMode="auto">
            <a:xfrm>
              <a:off x="1332" y="2523"/>
              <a:ext cx="146" cy="194"/>
            </a:xfrm>
            <a:prstGeom prst="ellipse">
              <a:avLst/>
            </a:prstGeom>
            <a:solidFill>
              <a:srgbClr val="FF0000"/>
            </a:solidFill>
            <a:ln w="9525">
              <a:solidFill>
                <a:schemeClr val="tx1"/>
              </a:solidFill>
              <a:round/>
              <a:headEnd/>
              <a:tailEnd/>
            </a:ln>
            <a:effectLst/>
          </p:spPr>
          <p:txBody>
            <a:bodyPr wrap="none" anchor="ctr"/>
            <a:lstStyle/>
            <a:p>
              <a:pPr algn="ctr"/>
              <a:r>
                <a:rPr lang="en-US">
                  <a:latin typeface="Times New Roman" pitchFamily="18" charset="0"/>
                </a:rPr>
                <a:t>+</a:t>
              </a:r>
            </a:p>
          </p:txBody>
        </p:sp>
        <p:sp>
          <p:nvSpPr>
            <p:cNvPr id="51" name="Oval 27"/>
            <p:cNvSpPr>
              <a:spLocks noChangeArrowheads="1"/>
            </p:cNvSpPr>
            <p:nvPr/>
          </p:nvSpPr>
          <p:spPr bwMode="auto">
            <a:xfrm>
              <a:off x="1138" y="2257"/>
              <a:ext cx="146" cy="194"/>
            </a:xfrm>
            <a:prstGeom prst="ellipse">
              <a:avLst/>
            </a:prstGeom>
            <a:solidFill>
              <a:srgbClr val="FF0000"/>
            </a:solidFill>
            <a:ln w="9525">
              <a:solidFill>
                <a:schemeClr val="tx1"/>
              </a:solidFill>
              <a:round/>
              <a:headEnd/>
              <a:tailEnd/>
            </a:ln>
            <a:effectLst/>
          </p:spPr>
          <p:txBody>
            <a:bodyPr wrap="none" anchor="ctr"/>
            <a:lstStyle/>
            <a:p>
              <a:pPr algn="ctr"/>
              <a:r>
                <a:rPr lang="en-US">
                  <a:latin typeface="Times New Roman" pitchFamily="18" charset="0"/>
                </a:rPr>
                <a:t>+</a:t>
              </a:r>
            </a:p>
          </p:txBody>
        </p:sp>
        <p:sp>
          <p:nvSpPr>
            <p:cNvPr id="52" name="Oval 28"/>
            <p:cNvSpPr>
              <a:spLocks noChangeArrowheads="1"/>
            </p:cNvSpPr>
            <p:nvPr/>
          </p:nvSpPr>
          <p:spPr bwMode="auto">
            <a:xfrm>
              <a:off x="945" y="2813"/>
              <a:ext cx="146" cy="194"/>
            </a:xfrm>
            <a:prstGeom prst="ellipse">
              <a:avLst/>
            </a:prstGeom>
            <a:solidFill>
              <a:srgbClr val="FF0000"/>
            </a:solidFill>
            <a:ln w="9525">
              <a:solidFill>
                <a:schemeClr val="tx1"/>
              </a:solidFill>
              <a:round/>
              <a:headEnd/>
              <a:tailEnd/>
            </a:ln>
            <a:effectLst/>
          </p:spPr>
          <p:txBody>
            <a:bodyPr wrap="none" anchor="ctr"/>
            <a:lstStyle/>
            <a:p>
              <a:pPr algn="ctr"/>
              <a:r>
                <a:rPr lang="en-US">
                  <a:latin typeface="Times New Roman" pitchFamily="18" charset="0"/>
                </a:rPr>
                <a:t>+</a:t>
              </a:r>
            </a:p>
          </p:txBody>
        </p:sp>
        <p:sp>
          <p:nvSpPr>
            <p:cNvPr id="53" name="Freeform 29"/>
            <p:cNvSpPr>
              <a:spLocks/>
            </p:cNvSpPr>
            <p:nvPr/>
          </p:nvSpPr>
          <p:spPr bwMode="auto">
            <a:xfrm rot="10291327">
              <a:off x="509" y="2475"/>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lstStyle/>
            <a:p>
              <a:endParaRPr lang="en-US"/>
            </a:p>
          </p:txBody>
        </p:sp>
        <p:sp>
          <p:nvSpPr>
            <p:cNvPr id="54" name="Freeform 30"/>
            <p:cNvSpPr>
              <a:spLocks/>
            </p:cNvSpPr>
            <p:nvPr/>
          </p:nvSpPr>
          <p:spPr bwMode="auto">
            <a:xfrm rot="12528209">
              <a:off x="533" y="2281"/>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lstStyle/>
            <a:p>
              <a:endParaRPr lang="en-US"/>
            </a:p>
          </p:txBody>
        </p:sp>
        <p:sp>
          <p:nvSpPr>
            <p:cNvPr id="55" name="Freeform 31"/>
            <p:cNvSpPr>
              <a:spLocks/>
            </p:cNvSpPr>
            <p:nvPr/>
          </p:nvSpPr>
          <p:spPr bwMode="auto">
            <a:xfrm rot="9905288">
              <a:off x="485" y="2765"/>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66FF"/>
              </a:solidFill>
              <a:round/>
              <a:headEnd type="none" w="med" len="med"/>
              <a:tailEnd type="triangle" w="med" len="med"/>
            </a:ln>
            <a:effectLst/>
          </p:spPr>
          <p:txBody>
            <a:bodyPr/>
            <a:lstStyle/>
            <a:p>
              <a:endParaRPr lang="en-US"/>
            </a:p>
          </p:txBody>
        </p:sp>
        <p:sp>
          <p:nvSpPr>
            <p:cNvPr id="56" name="Freeform 32"/>
            <p:cNvSpPr>
              <a:spLocks/>
            </p:cNvSpPr>
            <p:nvPr/>
          </p:nvSpPr>
          <p:spPr bwMode="auto">
            <a:xfrm rot="8060733">
              <a:off x="725" y="3057"/>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8F808"/>
              </a:solidFill>
              <a:round/>
              <a:headEnd type="none" w="med" len="med"/>
              <a:tailEnd type="triangle" w="med" len="med"/>
            </a:ln>
            <a:effectLst/>
          </p:spPr>
          <p:txBody>
            <a:bodyPr/>
            <a:lstStyle/>
            <a:p>
              <a:endParaRPr lang="en-US"/>
            </a:p>
          </p:txBody>
        </p:sp>
      </p:grpSp>
      <p:sp>
        <p:nvSpPr>
          <p:cNvPr id="57" name="Text Box 33"/>
          <p:cNvSpPr txBox="1">
            <a:spLocks noChangeArrowheads="1"/>
          </p:cNvSpPr>
          <p:nvPr/>
        </p:nvSpPr>
        <p:spPr bwMode="auto">
          <a:xfrm>
            <a:off x="492125" y="3810000"/>
            <a:ext cx="1184940" cy="461665"/>
          </a:xfrm>
          <a:prstGeom prst="rect">
            <a:avLst/>
          </a:prstGeom>
          <a:noFill/>
          <a:ln w="9525">
            <a:noFill/>
            <a:miter lim="800000"/>
            <a:headEnd/>
            <a:tailEnd/>
          </a:ln>
          <a:effectLst/>
        </p:spPr>
        <p:txBody>
          <a:bodyPr wrap="none">
            <a:spAutoFit/>
          </a:bodyPr>
          <a:lstStyle/>
          <a:p>
            <a:r>
              <a:rPr lang="en-US" sz="2400" u="sng" dirty="0"/>
              <a:t>The Sun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0E03969-1C52-4230-85D5-88FDABB4364C}" type="slidenum">
              <a:rPr lang="en-US"/>
              <a:pPr/>
              <a:t>34</a:t>
            </a:fld>
            <a:endParaRPr lang="en-US"/>
          </a:p>
        </p:txBody>
      </p:sp>
      <p:pic>
        <p:nvPicPr>
          <p:cNvPr id="88066" name="Picture 2"/>
          <p:cNvPicPr>
            <a:picLocks noChangeAspect="1" noChangeArrowheads="1"/>
          </p:cNvPicPr>
          <p:nvPr/>
        </p:nvPicPr>
        <p:blipFill>
          <a:blip r:embed="rId4" cstate="print"/>
          <a:srcRect l="17999" t="17999" r="18001" b="18001"/>
          <a:stretch>
            <a:fillRect/>
          </a:stretch>
        </p:blipFill>
        <p:spPr bwMode="auto">
          <a:xfrm>
            <a:off x="228600" y="838200"/>
            <a:ext cx="3657600" cy="2743200"/>
          </a:xfrm>
          <a:prstGeom prst="rect">
            <a:avLst/>
          </a:prstGeom>
          <a:noFill/>
          <a:ln w="9525">
            <a:noFill/>
            <a:miter lim="800000"/>
            <a:headEnd/>
            <a:tailEnd/>
          </a:ln>
          <a:effectLst/>
        </p:spPr>
      </p:pic>
      <p:sp>
        <p:nvSpPr>
          <p:cNvPr id="88067" name="Rectangle 3"/>
          <p:cNvSpPr>
            <a:spLocks noChangeArrowheads="1"/>
          </p:cNvSpPr>
          <p:nvPr/>
        </p:nvSpPr>
        <p:spPr bwMode="auto">
          <a:xfrm>
            <a:off x="152400" y="3348285"/>
            <a:ext cx="8991600" cy="3231654"/>
          </a:xfrm>
          <a:prstGeom prst="rect">
            <a:avLst/>
          </a:prstGeom>
          <a:noFill/>
          <a:ln w="9525">
            <a:noFill/>
            <a:miter lim="800000"/>
            <a:headEnd/>
            <a:tailEnd/>
          </a:ln>
          <a:effectLst/>
        </p:spPr>
        <p:txBody>
          <a:bodyPr tIns="0" bIns="0" anchor="ctr">
            <a:spAutoFit/>
          </a:bodyPr>
          <a:lstStyle/>
          <a:p>
            <a:pPr marL="285750" indent="-285750"/>
            <a:endParaRPr lang="en-US" dirty="0">
              <a:cs typeface="Times New Roman" pitchFamily="18" charset="0"/>
            </a:endParaRPr>
          </a:p>
          <a:p>
            <a:pPr marL="285750" indent="-285750"/>
            <a:r>
              <a:rPr lang="en-US" sz="2400" dirty="0" smtClean="0">
                <a:cs typeface="Times New Roman" pitchFamily="18" charset="0"/>
              </a:rPr>
              <a:t>What </a:t>
            </a:r>
            <a:r>
              <a:rPr lang="en-US" sz="2400" dirty="0">
                <a:cs typeface="Times New Roman" pitchFamily="18" charset="0"/>
              </a:rPr>
              <a:t>does the curve tell you? </a:t>
            </a:r>
            <a:endParaRPr lang="en-US" sz="2400" dirty="0" smtClean="0"/>
          </a:p>
          <a:p>
            <a:pPr marL="457200" indent="-457200">
              <a:buAutoNum type="alphaUcParenR"/>
            </a:pPr>
            <a:r>
              <a:rPr lang="en-US" sz="2400" dirty="0" smtClean="0">
                <a:cs typeface="Times New Roman" pitchFamily="18" charset="0"/>
              </a:rPr>
              <a:t>The </a:t>
            </a:r>
            <a:r>
              <a:rPr lang="en-US" sz="2400" dirty="0">
                <a:cs typeface="Times New Roman" pitchFamily="18" charset="0"/>
              </a:rPr>
              <a:t>spatial extent of the E-field. At the peaks and troughs the E-field is covering a larger extent in </a:t>
            </a:r>
            <a:r>
              <a:rPr lang="en-US" sz="2400" dirty="0" smtClean="0">
                <a:cs typeface="Times New Roman" pitchFamily="18" charset="0"/>
              </a:rPr>
              <a:t>space</a:t>
            </a:r>
          </a:p>
          <a:p>
            <a:pPr marL="457200" indent="-457200">
              <a:buAutoNum type="alphaUcParenR"/>
            </a:pPr>
            <a:r>
              <a:rPr lang="en-US" sz="2400" dirty="0" smtClean="0">
                <a:cs typeface="Times New Roman" pitchFamily="18" charset="0"/>
              </a:rPr>
              <a:t>The </a:t>
            </a:r>
            <a:r>
              <a:rPr lang="en-US" sz="2400" dirty="0">
                <a:cs typeface="Times New Roman" pitchFamily="18" charset="0"/>
              </a:rPr>
              <a:t>E-field’s direction and strength along the center line of the </a:t>
            </a:r>
            <a:r>
              <a:rPr lang="en-US" sz="2400" dirty="0" smtClean="0">
                <a:cs typeface="Times New Roman" pitchFamily="18" charset="0"/>
              </a:rPr>
              <a:t>curve</a:t>
            </a:r>
          </a:p>
          <a:p>
            <a:pPr marL="457200" indent="-457200">
              <a:buAutoNum type="alphaUcParenR"/>
            </a:pPr>
            <a:r>
              <a:rPr lang="en-US" sz="2400" dirty="0" smtClean="0">
                <a:cs typeface="Times New Roman" pitchFamily="18" charset="0"/>
              </a:rPr>
              <a:t>The </a:t>
            </a:r>
            <a:r>
              <a:rPr lang="en-US" sz="2400" dirty="0">
                <a:cs typeface="Times New Roman" pitchFamily="18" charset="0"/>
              </a:rPr>
              <a:t>actual path of the light </a:t>
            </a:r>
            <a:r>
              <a:rPr lang="en-US" sz="2400" dirty="0" smtClean="0">
                <a:cs typeface="Times New Roman" pitchFamily="18" charset="0"/>
              </a:rPr>
              <a:t>travels</a:t>
            </a:r>
          </a:p>
          <a:p>
            <a:pPr marL="457200" indent="-457200">
              <a:buAutoNum type="alphaUcParenR"/>
            </a:pPr>
            <a:r>
              <a:rPr lang="en-US" sz="2400" dirty="0" smtClean="0">
                <a:cs typeface="Times New Roman" pitchFamily="18" charset="0"/>
              </a:rPr>
              <a:t>More </a:t>
            </a:r>
            <a:r>
              <a:rPr lang="en-US" sz="2400" dirty="0">
                <a:cs typeface="Times New Roman" pitchFamily="18" charset="0"/>
              </a:rPr>
              <a:t>than one of </a:t>
            </a:r>
            <a:r>
              <a:rPr lang="en-US" sz="2400" dirty="0" smtClean="0">
                <a:cs typeface="Times New Roman" pitchFamily="18" charset="0"/>
              </a:rPr>
              <a:t>these</a:t>
            </a:r>
          </a:p>
          <a:p>
            <a:pPr marL="457200" indent="-457200">
              <a:buAutoNum type="alphaUcParenR"/>
            </a:pPr>
            <a:r>
              <a:rPr lang="en-US" sz="2400" dirty="0" smtClean="0">
                <a:cs typeface="Times New Roman" pitchFamily="18" charset="0"/>
              </a:rPr>
              <a:t>None </a:t>
            </a:r>
            <a:r>
              <a:rPr lang="en-US" sz="2400" dirty="0">
                <a:cs typeface="Times New Roman" pitchFamily="18" charset="0"/>
              </a:rPr>
              <a:t>of these. </a:t>
            </a:r>
          </a:p>
        </p:txBody>
      </p:sp>
      <p:sp>
        <p:nvSpPr>
          <p:cNvPr id="88068" name="Freeform 4"/>
          <p:cNvSpPr>
            <a:spLocks/>
          </p:cNvSpPr>
          <p:nvPr/>
        </p:nvSpPr>
        <p:spPr bwMode="auto">
          <a:xfrm>
            <a:off x="4884738" y="1973263"/>
            <a:ext cx="2055812"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88069" name="Freeform 5"/>
          <p:cNvSpPr>
            <a:spLocks/>
          </p:cNvSpPr>
          <p:nvPr/>
        </p:nvSpPr>
        <p:spPr bwMode="auto">
          <a:xfrm>
            <a:off x="6705600" y="1981200"/>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88070" name="Text Box 6"/>
          <p:cNvSpPr txBox="1">
            <a:spLocks noChangeArrowheads="1"/>
          </p:cNvSpPr>
          <p:nvPr/>
        </p:nvSpPr>
        <p:spPr bwMode="auto">
          <a:xfrm>
            <a:off x="4038600" y="2057400"/>
            <a:ext cx="527050" cy="366713"/>
          </a:xfrm>
          <a:prstGeom prst="rect">
            <a:avLst/>
          </a:prstGeom>
          <a:noFill/>
          <a:ln w="9525">
            <a:noFill/>
            <a:miter lim="800000"/>
            <a:headEnd/>
            <a:tailEnd/>
          </a:ln>
          <a:effectLst/>
        </p:spPr>
        <p:txBody>
          <a:bodyPr wrap="none">
            <a:spAutoFit/>
          </a:bodyPr>
          <a:lstStyle/>
          <a:p>
            <a:r>
              <a:rPr lang="en-US" sz="1800"/>
              <a:t>OR</a:t>
            </a:r>
          </a:p>
        </p:txBody>
      </p:sp>
      <p:sp>
        <p:nvSpPr>
          <p:cNvPr id="88071" name="Freeform 7"/>
          <p:cNvSpPr>
            <a:spLocks/>
          </p:cNvSpPr>
          <p:nvPr/>
        </p:nvSpPr>
        <p:spPr bwMode="auto">
          <a:xfrm>
            <a:off x="8515350" y="1973263"/>
            <a:ext cx="2055813"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88072" name="Rectangle 8"/>
          <p:cNvSpPr>
            <a:spLocks noChangeArrowheads="1"/>
          </p:cNvSpPr>
          <p:nvPr/>
        </p:nvSpPr>
        <p:spPr bwMode="auto">
          <a:xfrm>
            <a:off x="55563" y="166688"/>
            <a:ext cx="9075737" cy="519112"/>
          </a:xfrm>
          <a:prstGeom prst="rect">
            <a:avLst/>
          </a:prstGeom>
          <a:noFill/>
          <a:ln w="9525">
            <a:noFill/>
            <a:miter lim="800000"/>
            <a:headEnd/>
            <a:tailEnd/>
          </a:ln>
          <a:effectLst/>
        </p:spPr>
        <p:txBody>
          <a:bodyPr wrap="none">
            <a:spAutoFit/>
          </a:bodyPr>
          <a:lstStyle/>
          <a:p>
            <a:r>
              <a:rPr lang="en-US" sz="2800">
                <a:solidFill>
                  <a:srgbClr val="333399"/>
                </a:solidFill>
                <a:latin typeface="Comic Sans MS" pitchFamily="66" charset="0"/>
              </a:rPr>
              <a:t>EM radiation often represented by a sinusoidal curve.</a:t>
            </a:r>
          </a:p>
        </p:txBody>
      </p:sp>
      <p:graphicFrame>
        <p:nvGraphicFramePr>
          <p:cNvPr id="11" name="Object 10">
            <a:hlinkClick r:id="rId5" action="ppaction://hlinkfile"/>
          </p:cNvPr>
          <p:cNvGraphicFramePr>
            <a:graphicFrameLocks noChangeAspect="1"/>
          </p:cNvGraphicFramePr>
          <p:nvPr/>
        </p:nvGraphicFramePr>
        <p:xfrm>
          <a:off x="5486400" y="2743200"/>
          <a:ext cx="2422525" cy="414338"/>
        </p:xfrm>
        <a:graphic>
          <a:graphicData uri="http://schemas.openxmlformats.org/presentationml/2006/ole">
            <p:oleObj spid="_x0000_s138242" name="Equation" r:id="rId6" imgW="965200" imgH="165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3E7DD4A1-EA48-460E-884A-89ED9A92DC98}" type="slidenum">
              <a:rPr lang="en-US"/>
              <a:pPr/>
              <a:t>35</a:t>
            </a:fld>
            <a:endParaRPr lang="en-US"/>
          </a:p>
        </p:txBody>
      </p:sp>
      <p:sp>
        <p:nvSpPr>
          <p:cNvPr id="101379" name="Rectangle 1027"/>
          <p:cNvSpPr>
            <a:spLocks noChangeArrowheads="1"/>
          </p:cNvSpPr>
          <p:nvPr/>
        </p:nvSpPr>
        <p:spPr bwMode="auto">
          <a:xfrm>
            <a:off x="152400" y="4539735"/>
            <a:ext cx="8991600" cy="369332"/>
          </a:xfrm>
          <a:prstGeom prst="rect">
            <a:avLst/>
          </a:prstGeom>
          <a:noFill/>
          <a:ln w="9525">
            <a:noFill/>
            <a:miter lim="800000"/>
            <a:headEnd/>
            <a:tailEnd/>
          </a:ln>
          <a:effectLst/>
        </p:spPr>
        <p:txBody>
          <a:bodyPr tIns="0" bIns="0" anchor="ctr">
            <a:spAutoFit/>
          </a:bodyPr>
          <a:lstStyle/>
          <a:p>
            <a:pPr marL="285750" indent="-285750"/>
            <a:r>
              <a:rPr lang="en-US" sz="2400" dirty="0" smtClean="0">
                <a:cs typeface="Times New Roman" pitchFamily="18" charset="0"/>
              </a:rPr>
              <a:t>What </a:t>
            </a:r>
            <a:r>
              <a:rPr lang="en-US" sz="2400" dirty="0">
                <a:cs typeface="Times New Roman" pitchFamily="18" charset="0"/>
              </a:rPr>
              <a:t>does the curve tell you? </a:t>
            </a:r>
          </a:p>
        </p:txBody>
      </p:sp>
      <p:grpSp>
        <p:nvGrpSpPr>
          <p:cNvPr id="2" name="Group 1034"/>
          <p:cNvGrpSpPr>
            <a:grpSpLocks/>
          </p:cNvGrpSpPr>
          <p:nvPr/>
        </p:nvGrpSpPr>
        <p:grpSpPr bwMode="auto">
          <a:xfrm>
            <a:off x="1728788" y="885825"/>
            <a:ext cx="5686425" cy="554038"/>
            <a:chOff x="3077" y="1243"/>
            <a:chExt cx="3582" cy="349"/>
          </a:xfrm>
        </p:grpSpPr>
        <p:sp>
          <p:nvSpPr>
            <p:cNvPr id="101380" name="Freeform 1028"/>
            <p:cNvSpPr>
              <a:spLocks/>
            </p:cNvSpPr>
            <p:nvPr/>
          </p:nvSpPr>
          <p:spPr bwMode="auto">
            <a:xfrm>
              <a:off x="3077" y="1243"/>
              <a:ext cx="1295"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101381" name="Freeform 1029"/>
            <p:cNvSpPr>
              <a:spLocks/>
            </p:cNvSpPr>
            <p:nvPr/>
          </p:nvSpPr>
          <p:spPr bwMode="auto">
            <a:xfrm>
              <a:off x="4224" y="1248"/>
              <a:ext cx="1295"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sp>
          <p:nvSpPr>
            <p:cNvPr id="101383" name="Freeform 1031"/>
            <p:cNvSpPr>
              <a:spLocks/>
            </p:cNvSpPr>
            <p:nvPr/>
          </p:nvSpPr>
          <p:spPr bwMode="auto">
            <a:xfrm>
              <a:off x="5364" y="1243"/>
              <a:ext cx="1295"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lstStyle/>
            <a:p>
              <a:endParaRPr lang="en-US"/>
            </a:p>
          </p:txBody>
        </p:sp>
      </p:grpSp>
      <p:sp>
        <p:nvSpPr>
          <p:cNvPr id="101384" name="Rectangle 1032"/>
          <p:cNvSpPr>
            <a:spLocks noChangeArrowheads="1"/>
          </p:cNvSpPr>
          <p:nvPr/>
        </p:nvSpPr>
        <p:spPr bwMode="auto">
          <a:xfrm>
            <a:off x="55563" y="166688"/>
            <a:ext cx="5381625" cy="519112"/>
          </a:xfrm>
          <a:prstGeom prst="rect">
            <a:avLst/>
          </a:prstGeom>
          <a:noFill/>
          <a:ln w="9525">
            <a:noFill/>
            <a:miter lim="800000"/>
            <a:headEnd/>
            <a:tailEnd/>
          </a:ln>
          <a:effectLst/>
        </p:spPr>
        <p:txBody>
          <a:bodyPr wrap="none">
            <a:spAutoFit/>
          </a:bodyPr>
          <a:lstStyle/>
          <a:p>
            <a:r>
              <a:rPr lang="en-US" sz="2800">
                <a:solidFill>
                  <a:srgbClr val="333399"/>
                </a:solidFill>
                <a:latin typeface="Comic Sans MS" pitchFamily="66" charset="0"/>
              </a:rPr>
              <a:t>Making sense of the Sine Wave</a:t>
            </a:r>
          </a:p>
        </p:txBody>
      </p:sp>
      <p:pic>
        <p:nvPicPr>
          <p:cNvPr id="101387" name="Picture 1035" descr="Picture 1"/>
          <p:cNvPicPr>
            <a:picLocks noChangeAspect="1" noChangeArrowheads="1"/>
          </p:cNvPicPr>
          <p:nvPr/>
        </p:nvPicPr>
        <p:blipFill>
          <a:blip r:embed="rId4" cstate="print"/>
          <a:srcRect/>
          <a:stretch>
            <a:fillRect/>
          </a:stretch>
        </p:blipFill>
        <p:spPr bwMode="auto">
          <a:xfrm>
            <a:off x="239713" y="1652588"/>
            <a:ext cx="2854325" cy="2801937"/>
          </a:xfrm>
          <a:prstGeom prst="rect">
            <a:avLst/>
          </a:prstGeom>
          <a:noFill/>
        </p:spPr>
      </p:pic>
      <p:pic>
        <p:nvPicPr>
          <p:cNvPr id="101388" name="Picture 1036" descr="Picture 2"/>
          <p:cNvPicPr>
            <a:picLocks noChangeAspect="1" noChangeArrowheads="1"/>
          </p:cNvPicPr>
          <p:nvPr/>
        </p:nvPicPr>
        <p:blipFill>
          <a:blip r:embed="rId5" cstate="print"/>
          <a:srcRect/>
          <a:stretch>
            <a:fillRect/>
          </a:stretch>
        </p:blipFill>
        <p:spPr bwMode="auto">
          <a:xfrm>
            <a:off x="3246438" y="1508125"/>
            <a:ext cx="2598737" cy="3003550"/>
          </a:xfrm>
          <a:prstGeom prst="rect">
            <a:avLst/>
          </a:prstGeom>
          <a:noFill/>
        </p:spPr>
      </p:pic>
      <p:pic>
        <p:nvPicPr>
          <p:cNvPr id="101389" name="Picture 1037" descr="Picture 3"/>
          <p:cNvPicPr>
            <a:picLocks noChangeAspect="1" noChangeArrowheads="1"/>
          </p:cNvPicPr>
          <p:nvPr/>
        </p:nvPicPr>
        <p:blipFill>
          <a:blip r:embed="rId6" cstate="print"/>
          <a:srcRect/>
          <a:stretch>
            <a:fillRect/>
          </a:stretch>
        </p:blipFill>
        <p:spPr bwMode="auto">
          <a:xfrm>
            <a:off x="6297613" y="1452563"/>
            <a:ext cx="2655887" cy="3113087"/>
          </a:xfrm>
          <a:prstGeom prst="rect">
            <a:avLst/>
          </a:prstGeom>
          <a:noFill/>
        </p:spPr>
      </p:pic>
      <p:sp>
        <p:nvSpPr>
          <p:cNvPr id="101390" name="Rectangle 1038"/>
          <p:cNvSpPr>
            <a:spLocks noChangeArrowheads="1"/>
          </p:cNvSpPr>
          <p:nvPr/>
        </p:nvSpPr>
        <p:spPr bwMode="auto">
          <a:xfrm>
            <a:off x="339725" y="5230813"/>
            <a:ext cx="2550891" cy="1200329"/>
          </a:xfrm>
          <a:prstGeom prst="rect">
            <a:avLst/>
          </a:prstGeom>
          <a:noFill/>
          <a:ln w="9525">
            <a:noFill/>
            <a:miter lim="800000"/>
            <a:headEnd/>
            <a:tailEnd/>
          </a:ln>
          <a:effectLst/>
        </p:spPr>
        <p:txBody>
          <a:bodyPr wrap="none">
            <a:spAutoFit/>
          </a:bodyPr>
          <a:lstStyle/>
          <a:p>
            <a:pPr>
              <a:buFontTx/>
              <a:buChar char="-"/>
            </a:pPr>
            <a:r>
              <a:rPr lang="en-US" sz="2400" dirty="0"/>
              <a:t>For Water Waves?</a:t>
            </a:r>
          </a:p>
          <a:p>
            <a:pPr>
              <a:buFontTx/>
              <a:buChar char="-"/>
            </a:pPr>
            <a:r>
              <a:rPr lang="en-US" sz="2400" dirty="0">
                <a:cs typeface="Times New Roman" pitchFamily="18" charset="0"/>
              </a:rPr>
              <a:t>For Sound Wave?</a:t>
            </a:r>
          </a:p>
          <a:p>
            <a:pPr>
              <a:buFontTx/>
              <a:buChar char="-"/>
            </a:pPr>
            <a:r>
              <a:rPr lang="en-US" sz="2400" dirty="0">
                <a:cs typeface="Times New Roman" pitchFamily="18" charset="0"/>
              </a:rPr>
              <a:t>For E/M Waves?</a:t>
            </a:r>
          </a:p>
        </p:txBody>
      </p:sp>
      <p:graphicFrame>
        <p:nvGraphicFramePr>
          <p:cNvPr id="140290" name="Object 2">
            <a:hlinkClick r:id="rId7" action="ppaction://hlinkfile"/>
          </p:cNvPr>
          <p:cNvGraphicFramePr>
            <a:graphicFrameLocks noChangeAspect="1"/>
          </p:cNvGraphicFramePr>
          <p:nvPr/>
        </p:nvGraphicFramePr>
        <p:xfrm>
          <a:off x="5638800" y="5638800"/>
          <a:ext cx="2741613" cy="330200"/>
        </p:xfrm>
        <a:graphic>
          <a:graphicData uri="http://schemas.openxmlformats.org/presentationml/2006/ole">
            <p:oleObj spid="_x0000_s140290" name="Equation" r:id="rId8" imgW="1371600" imgH="165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013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139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1013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139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01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0" grpId="0" uiExpand="1" build="p"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3C759B76-0188-40BF-A0C2-1E947BAF65DF}" type="slidenum">
              <a:rPr lang="en-US"/>
              <a:pPr/>
              <a:t>36</a:t>
            </a:fld>
            <a:endParaRPr lang="en-US"/>
          </a:p>
        </p:txBody>
      </p:sp>
      <p:sp>
        <p:nvSpPr>
          <p:cNvPr id="90114" name="Rectangle 1026"/>
          <p:cNvSpPr>
            <a:spLocks noChangeArrowheads="1"/>
          </p:cNvSpPr>
          <p:nvPr/>
        </p:nvSpPr>
        <p:spPr bwMode="auto">
          <a:xfrm>
            <a:off x="152400" y="402749"/>
            <a:ext cx="8991600" cy="1477328"/>
          </a:xfrm>
          <a:prstGeom prst="rect">
            <a:avLst/>
          </a:prstGeom>
          <a:noFill/>
          <a:ln w="9525">
            <a:noFill/>
            <a:miter lim="800000"/>
            <a:headEnd/>
            <a:tailEnd/>
          </a:ln>
          <a:effectLst/>
        </p:spPr>
        <p:txBody>
          <a:bodyPr tIns="0" bIns="0" anchor="ctr">
            <a:spAutoFit/>
          </a:bodyPr>
          <a:lstStyle/>
          <a:p>
            <a:pPr marL="285750" indent="-285750"/>
            <a:r>
              <a:rPr lang="en-US" sz="2400" dirty="0">
                <a:cs typeface="Times New Roman" pitchFamily="18" charset="0"/>
              </a:rPr>
              <a:t>EM radiation often represented by a sinusoidal curve.  </a:t>
            </a:r>
          </a:p>
          <a:p>
            <a:pPr marL="285750" indent="-285750"/>
            <a:r>
              <a:rPr lang="en-US" sz="2400" dirty="0" smtClean="0">
                <a:cs typeface="Times New Roman" pitchFamily="18" charset="0"/>
              </a:rPr>
              <a:t>What </a:t>
            </a:r>
            <a:r>
              <a:rPr lang="en-US" sz="2400" dirty="0">
                <a:cs typeface="Times New Roman" pitchFamily="18" charset="0"/>
              </a:rPr>
              <a:t>does the curve tell you? </a:t>
            </a:r>
            <a:endParaRPr lang="en-US" sz="2400" dirty="0"/>
          </a:p>
          <a:p>
            <a:pPr marL="285750" indent="-285750" eaLnBrk="0" hangingPunct="0"/>
            <a:r>
              <a:rPr lang="en-US" sz="2400" dirty="0">
                <a:solidFill>
                  <a:srgbClr val="FF0505"/>
                </a:solidFill>
                <a:cs typeface="Times New Roman" pitchFamily="18" charset="0"/>
              </a:rPr>
              <a:t>Correct answer is </a:t>
            </a:r>
            <a:r>
              <a:rPr lang="en-US" sz="2400" dirty="0" smtClean="0">
                <a:solidFill>
                  <a:srgbClr val="FF0505"/>
                </a:solidFill>
                <a:cs typeface="Times New Roman" pitchFamily="18" charset="0"/>
              </a:rPr>
              <a:t>(B) – the </a:t>
            </a:r>
            <a:r>
              <a:rPr lang="en-US" sz="2400" dirty="0">
                <a:solidFill>
                  <a:srgbClr val="FF0505"/>
                </a:solidFill>
                <a:cs typeface="Times New Roman" pitchFamily="18" charset="0"/>
              </a:rPr>
              <a:t>E-field’s direction and strength along the center line of the </a:t>
            </a:r>
            <a:r>
              <a:rPr lang="en-US" sz="2400" dirty="0" smtClean="0">
                <a:solidFill>
                  <a:srgbClr val="FF0505"/>
                </a:solidFill>
                <a:cs typeface="Times New Roman" pitchFamily="18" charset="0"/>
              </a:rPr>
              <a:t>curve.</a:t>
            </a:r>
            <a:endParaRPr lang="en-US" sz="2400" dirty="0">
              <a:solidFill>
                <a:srgbClr val="FF0505"/>
              </a:solidFill>
              <a:cs typeface="Times New Roman" pitchFamily="18" charset="0"/>
            </a:endParaRPr>
          </a:p>
        </p:txBody>
      </p:sp>
      <p:pic>
        <p:nvPicPr>
          <p:cNvPr id="90115" name="Picture 1027"/>
          <p:cNvPicPr>
            <a:picLocks noChangeAspect="1" noChangeArrowheads="1"/>
          </p:cNvPicPr>
          <p:nvPr/>
        </p:nvPicPr>
        <p:blipFill>
          <a:blip r:embed="rId3" cstate="print"/>
          <a:srcRect l="17999" t="30000" r="28999" b="26666"/>
          <a:stretch>
            <a:fillRect/>
          </a:stretch>
        </p:blipFill>
        <p:spPr bwMode="auto">
          <a:xfrm>
            <a:off x="152400" y="2209800"/>
            <a:ext cx="6934200" cy="4251325"/>
          </a:xfrm>
          <a:prstGeom prst="rect">
            <a:avLst/>
          </a:prstGeom>
          <a:noFill/>
          <a:ln w="9525">
            <a:noFill/>
            <a:miter lim="800000"/>
            <a:headEnd/>
            <a:tailEnd/>
          </a:ln>
          <a:effectLst/>
        </p:spPr>
      </p:pic>
      <p:sp>
        <p:nvSpPr>
          <p:cNvPr id="90116" name="Text Box 1028"/>
          <p:cNvSpPr txBox="1">
            <a:spLocks noChangeArrowheads="1"/>
          </p:cNvSpPr>
          <p:nvPr/>
        </p:nvSpPr>
        <p:spPr bwMode="auto">
          <a:xfrm>
            <a:off x="7467600" y="3657600"/>
            <a:ext cx="184150" cy="366713"/>
          </a:xfrm>
          <a:prstGeom prst="rect">
            <a:avLst/>
          </a:prstGeom>
          <a:noFill/>
          <a:ln w="9525">
            <a:noFill/>
            <a:miter lim="800000"/>
            <a:headEnd/>
            <a:tailEnd/>
          </a:ln>
          <a:effectLst/>
        </p:spPr>
        <p:txBody>
          <a:bodyPr wrap="none">
            <a:spAutoFit/>
          </a:bodyPr>
          <a:lstStyle/>
          <a:p>
            <a:endParaRPr lang="en-US" sz="1800"/>
          </a:p>
        </p:txBody>
      </p:sp>
      <p:sp>
        <p:nvSpPr>
          <p:cNvPr id="90117" name="Rectangle 1029"/>
          <p:cNvSpPr>
            <a:spLocks noChangeArrowheads="1"/>
          </p:cNvSpPr>
          <p:nvPr/>
        </p:nvSpPr>
        <p:spPr bwMode="auto">
          <a:xfrm>
            <a:off x="1143000" y="2590800"/>
            <a:ext cx="128588" cy="3124200"/>
          </a:xfrm>
          <a:prstGeom prst="rect">
            <a:avLst/>
          </a:prstGeom>
          <a:solidFill>
            <a:srgbClr val="CBCFD3"/>
          </a:solidFill>
          <a:ln w="9525">
            <a:solidFill>
              <a:schemeClr val="tx1"/>
            </a:solidFill>
            <a:miter lim="800000"/>
            <a:headEnd/>
            <a:tailEnd/>
          </a:ln>
          <a:effectLst/>
        </p:spPr>
        <p:txBody>
          <a:bodyPr wrap="none" anchor="ctr"/>
          <a:lstStyle/>
          <a:p>
            <a:endParaRPr lang="en-US"/>
          </a:p>
        </p:txBody>
      </p:sp>
      <p:sp>
        <p:nvSpPr>
          <p:cNvPr id="90118" name="Rectangle 1030"/>
          <p:cNvSpPr>
            <a:spLocks noChangeArrowheads="1"/>
          </p:cNvSpPr>
          <p:nvPr/>
        </p:nvSpPr>
        <p:spPr bwMode="auto">
          <a:xfrm>
            <a:off x="6726238" y="3917950"/>
            <a:ext cx="76200" cy="533400"/>
          </a:xfrm>
          <a:prstGeom prst="rect">
            <a:avLst/>
          </a:prstGeom>
          <a:solidFill>
            <a:srgbClr val="CBCFD3"/>
          </a:solidFill>
          <a:ln w="9525">
            <a:solidFill>
              <a:schemeClr val="tx1"/>
            </a:solidFill>
            <a:miter lim="800000"/>
            <a:headEnd/>
            <a:tailEnd/>
          </a:ln>
          <a:effectLst/>
        </p:spPr>
        <p:txBody>
          <a:bodyPr wrap="none" anchor="ctr"/>
          <a:lstStyle/>
          <a:p>
            <a:endParaRPr lang="en-US"/>
          </a:p>
        </p:txBody>
      </p:sp>
      <p:grpSp>
        <p:nvGrpSpPr>
          <p:cNvPr id="2" name="Group 1031"/>
          <p:cNvGrpSpPr>
            <a:grpSpLocks/>
          </p:cNvGrpSpPr>
          <p:nvPr/>
        </p:nvGrpSpPr>
        <p:grpSpPr bwMode="auto">
          <a:xfrm>
            <a:off x="1219200" y="2209800"/>
            <a:ext cx="8229600" cy="1858963"/>
            <a:chOff x="768" y="1392"/>
            <a:chExt cx="5184" cy="1171"/>
          </a:xfrm>
        </p:grpSpPr>
        <p:sp>
          <p:nvSpPr>
            <p:cNvPr id="90120" name="Text Box 1032"/>
            <p:cNvSpPr txBox="1">
              <a:spLocks noChangeArrowheads="1"/>
            </p:cNvSpPr>
            <p:nvPr/>
          </p:nvSpPr>
          <p:spPr bwMode="auto">
            <a:xfrm>
              <a:off x="1811" y="2332"/>
              <a:ext cx="212" cy="231"/>
            </a:xfrm>
            <a:prstGeom prst="rect">
              <a:avLst/>
            </a:prstGeom>
            <a:noFill/>
            <a:ln w="9525">
              <a:noFill/>
              <a:miter lim="800000"/>
              <a:headEnd/>
              <a:tailEnd/>
            </a:ln>
            <a:effectLst/>
          </p:spPr>
          <p:txBody>
            <a:bodyPr wrap="none">
              <a:spAutoFit/>
            </a:bodyPr>
            <a:lstStyle/>
            <a:p>
              <a:r>
                <a:rPr lang="en-US" sz="1800" b="1"/>
                <a:t>X</a:t>
              </a:r>
            </a:p>
          </p:txBody>
        </p:sp>
        <p:sp>
          <p:nvSpPr>
            <p:cNvPr id="90121" name="Line 1033"/>
            <p:cNvSpPr>
              <a:spLocks noChangeShapeType="1"/>
            </p:cNvSpPr>
            <p:nvPr/>
          </p:nvSpPr>
          <p:spPr bwMode="auto">
            <a:xfrm>
              <a:off x="768" y="2448"/>
              <a:ext cx="3888" cy="0"/>
            </a:xfrm>
            <a:prstGeom prst="line">
              <a:avLst/>
            </a:prstGeom>
            <a:noFill/>
            <a:ln w="19050">
              <a:solidFill>
                <a:schemeClr val="tx1"/>
              </a:solidFill>
              <a:round/>
              <a:headEnd/>
              <a:tailEnd/>
            </a:ln>
            <a:effectLst/>
          </p:spPr>
          <p:txBody>
            <a:bodyPr/>
            <a:lstStyle/>
            <a:p>
              <a:endParaRPr lang="en-US"/>
            </a:p>
          </p:txBody>
        </p:sp>
        <p:sp>
          <p:nvSpPr>
            <p:cNvPr id="90122" name="Text Box 1034"/>
            <p:cNvSpPr txBox="1">
              <a:spLocks noChangeArrowheads="1"/>
            </p:cNvSpPr>
            <p:nvPr/>
          </p:nvSpPr>
          <p:spPr bwMode="auto">
            <a:xfrm>
              <a:off x="4272" y="1728"/>
              <a:ext cx="1680" cy="480"/>
            </a:xfrm>
            <a:prstGeom prst="rect">
              <a:avLst/>
            </a:prstGeom>
            <a:noFill/>
            <a:ln w="9525">
              <a:noFill/>
              <a:miter lim="800000"/>
              <a:headEnd/>
              <a:tailEnd/>
            </a:ln>
            <a:effectLst/>
          </p:spPr>
          <p:txBody>
            <a:bodyPr>
              <a:spAutoFit/>
            </a:bodyPr>
            <a:lstStyle/>
            <a:p>
              <a:r>
                <a:rPr lang="en-US" sz="2200"/>
                <a:t>Only know E-field, </a:t>
              </a:r>
            </a:p>
            <a:p>
              <a:r>
                <a:rPr lang="en-US" sz="2200"/>
                <a:t>along this line. </a:t>
              </a:r>
              <a:endParaRPr lang="en-US" sz="1800"/>
            </a:p>
          </p:txBody>
        </p:sp>
        <p:sp>
          <p:nvSpPr>
            <p:cNvPr id="90123" name="Line 1035"/>
            <p:cNvSpPr>
              <a:spLocks noChangeShapeType="1"/>
            </p:cNvSpPr>
            <p:nvPr/>
          </p:nvSpPr>
          <p:spPr bwMode="auto">
            <a:xfrm flipH="1">
              <a:off x="4608" y="2160"/>
              <a:ext cx="192" cy="240"/>
            </a:xfrm>
            <a:prstGeom prst="line">
              <a:avLst/>
            </a:prstGeom>
            <a:noFill/>
            <a:ln w="38100">
              <a:solidFill>
                <a:schemeClr val="tx1"/>
              </a:solidFill>
              <a:round/>
              <a:headEnd/>
              <a:tailEnd type="triangle" w="med" len="med"/>
            </a:ln>
            <a:effectLst/>
          </p:spPr>
          <p:txBody>
            <a:bodyPr/>
            <a:lstStyle/>
            <a:p>
              <a:endParaRPr lang="en-US"/>
            </a:p>
          </p:txBody>
        </p:sp>
        <p:sp>
          <p:nvSpPr>
            <p:cNvPr id="90124" name="Text Box 1036"/>
            <p:cNvSpPr txBox="1">
              <a:spLocks noChangeArrowheads="1"/>
            </p:cNvSpPr>
            <p:nvPr/>
          </p:nvSpPr>
          <p:spPr bwMode="auto">
            <a:xfrm>
              <a:off x="2016" y="1392"/>
              <a:ext cx="2352" cy="691"/>
            </a:xfrm>
            <a:prstGeom prst="rect">
              <a:avLst/>
            </a:prstGeom>
            <a:noFill/>
            <a:ln w="9525">
              <a:noFill/>
              <a:miter lim="800000"/>
              <a:headEnd/>
              <a:tailEnd/>
            </a:ln>
            <a:effectLst/>
          </p:spPr>
          <p:txBody>
            <a:bodyPr>
              <a:spAutoFit/>
            </a:bodyPr>
            <a:lstStyle/>
            <a:p>
              <a:r>
                <a:rPr lang="en-US" sz="2200"/>
                <a:t>At this time, E-field at point X is strong and in the points upward.</a:t>
              </a:r>
            </a:p>
          </p:txBody>
        </p:sp>
        <p:sp>
          <p:nvSpPr>
            <p:cNvPr id="90125" name="Line 1037"/>
            <p:cNvSpPr>
              <a:spLocks noChangeShapeType="1"/>
            </p:cNvSpPr>
            <p:nvPr/>
          </p:nvSpPr>
          <p:spPr bwMode="auto">
            <a:xfrm flipH="1">
              <a:off x="1968" y="2064"/>
              <a:ext cx="288" cy="336"/>
            </a:xfrm>
            <a:prstGeom prst="line">
              <a:avLst/>
            </a:prstGeom>
            <a:noFill/>
            <a:ln w="38100">
              <a:solidFill>
                <a:schemeClr val="tx1"/>
              </a:solidFill>
              <a:round/>
              <a:headEnd/>
              <a:tailEnd type="triangle" w="med" len="med"/>
            </a:ln>
            <a:effectLst/>
          </p:spPr>
          <p:txBody>
            <a:bodyPr/>
            <a:lstStyle/>
            <a:p>
              <a:endParaRPr lang="en-US"/>
            </a:p>
          </p:txBody>
        </p:sp>
      </p:grpSp>
      <p:sp>
        <p:nvSpPr>
          <p:cNvPr id="90126" name="Line 1038"/>
          <p:cNvSpPr>
            <a:spLocks noChangeShapeType="1"/>
          </p:cNvSpPr>
          <p:nvPr/>
        </p:nvSpPr>
        <p:spPr bwMode="auto">
          <a:xfrm>
            <a:off x="4343400" y="3886200"/>
            <a:ext cx="1219200" cy="0"/>
          </a:xfrm>
          <a:prstGeom prst="line">
            <a:avLst/>
          </a:prstGeom>
          <a:noFill/>
          <a:ln w="57150">
            <a:solidFill>
              <a:srgbClr val="FFFF00"/>
            </a:solidFill>
            <a:round/>
            <a:headEnd/>
            <a:tailEnd type="triangle" w="med" len="med"/>
          </a:ln>
          <a:effectLst/>
        </p:spPr>
        <p:txBody>
          <a:bodyPr/>
          <a:lstStyle/>
          <a:p>
            <a:endParaRPr lang="en-US"/>
          </a:p>
        </p:txBody>
      </p:sp>
      <p:sp>
        <p:nvSpPr>
          <p:cNvPr id="90127" name="Text Box 1039"/>
          <p:cNvSpPr txBox="1">
            <a:spLocks noChangeArrowheads="1"/>
          </p:cNvSpPr>
          <p:nvPr/>
        </p:nvSpPr>
        <p:spPr bwMode="auto">
          <a:xfrm>
            <a:off x="3505200" y="4038600"/>
            <a:ext cx="4648200" cy="395288"/>
          </a:xfrm>
          <a:prstGeom prst="rect">
            <a:avLst/>
          </a:prstGeom>
          <a:solidFill>
            <a:srgbClr val="FFFF00"/>
          </a:solidFill>
          <a:ln w="28575">
            <a:solidFill>
              <a:srgbClr val="FFFF00"/>
            </a:solidFill>
            <a:miter lim="800000"/>
            <a:headEnd/>
            <a:tailEnd/>
          </a:ln>
          <a:effectLst/>
        </p:spPr>
        <p:txBody>
          <a:bodyPr>
            <a:spAutoFit/>
          </a:bodyPr>
          <a:lstStyle/>
          <a:p>
            <a:r>
              <a:rPr lang="en-US" sz="1800" u="sng"/>
              <a:t>Path</a:t>
            </a:r>
            <a:r>
              <a:rPr lang="en-US" sz="1800"/>
              <a:t> of EM Radiation is a </a:t>
            </a:r>
            <a:r>
              <a:rPr lang="en-US" sz="1800" i="1" u="sng"/>
              <a:t>straight line</a:t>
            </a:r>
            <a:r>
              <a:rPr lang="en-US" sz="1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18" grpId="0" animBg="1"/>
      <p:bldP spid="90126" grpId="0" animBg="1"/>
      <p:bldP spid="90127"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E6065F9A-3192-4855-9779-04575D8893D6}" type="slidenum">
              <a:rPr lang="en-US"/>
              <a:pPr/>
              <a:t>37</a:t>
            </a:fld>
            <a:endParaRPr lang="en-US"/>
          </a:p>
        </p:txBody>
      </p:sp>
      <p:pic>
        <p:nvPicPr>
          <p:cNvPr id="39938" name="Picture 2"/>
          <p:cNvPicPr>
            <a:picLocks noChangeAspect="1" noChangeArrowheads="1"/>
          </p:cNvPicPr>
          <p:nvPr/>
        </p:nvPicPr>
        <p:blipFill>
          <a:blip r:embed="rId3" cstate="print"/>
          <a:srcRect l="30000" t="37332" r="36000" b="44667"/>
          <a:stretch>
            <a:fillRect/>
          </a:stretch>
        </p:blipFill>
        <p:spPr bwMode="auto">
          <a:xfrm>
            <a:off x="1371600" y="533400"/>
            <a:ext cx="5181600" cy="2057400"/>
          </a:xfrm>
          <a:prstGeom prst="rect">
            <a:avLst/>
          </a:prstGeom>
          <a:noFill/>
          <a:ln w="9525">
            <a:noFill/>
            <a:miter lim="800000"/>
            <a:headEnd/>
            <a:tailEnd/>
          </a:ln>
          <a:effectLst/>
        </p:spPr>
      </p:pic>
      <p:sp>
        <p:nvSpPr>
          <p:cNvPr id="39939" name="Text Box 3"/>
          <p:cNvSpPr txBox="1">
            <a:spLocks noChangeArrowheads="1"/>
          </p:cNvSpPr>
          <p:nvPr/>
        </p:nvSpPr>
        <p:spPr bwMode="auto">
          <a:xfrm>
            <a:off x="228600" y="3048000"/>
            <a:ext cx="8610600" cy="2308324"/>
          </a:xfrm>
          <a:prstGeom prst="rect">
            <a:avLst/>
          </a:prstGeom>
          <a:noFill/>
          <a:ln w="9525">
            <a:noFill/>
            <a:miter lim="800000"/>
            <a:headEnd/>
            <a:tailEnd/>
          </a:ln>
          <a:effectLst/>
        </p:spPr>
        <p:txBody>
          <a:bodyPr>
            <a:spAutoFit/>
          </a:bodyPr>
          <a:lstStyle/>
          <a:p>
            <a:r>
              <a:rPr lang="en-US" sz="2400" dirty="0"/>
              <a:t>What </a:t>
            </a:r>
            <a:r>
              <a:rPr lang="en-US" sz="2400" u="sng" dirty="0" smtClean="0"/>
              <a:t>stuff </a:t>
            </a:r>
            <a:r>
              <a:rPr lang="en-US" sz="2400" dirty="0" smtClean="0"/>
              <a:t> is moving </a:t>
            </a:r>
            <a:r>
              <a:rPr lang="en-US" sz="2400" dirty="0"/>
              <a:t>up and down in space </a:t>
            </a:r>
            <a:r>
              <a:rPr lang="en-US" sz="2400" dirty="0" smtClean="0"/>
              <a:t>as a </a:t>
            </a:r>
            <a:r>
              <a:rPr lang="en-US" sz="2400" dirty="0"/>
              <a:t>radio wave passes? </a:t>
            </a:r>
          </a:p>
          <a:p>
            <a:pPr marL="457200" indent="-457200">
              <a:buAutoNum type="alphaUcParenR"/>
            </a:pPr>
            <a:r>
              <a:rPr lang="en-US" sz="2400" dirty="0" smtClean="0"/>
              <a:t>Electric field</a:t>
            </a:r>
          </a:p>
          <a:p>
            <a:pPr marL="457200" indent="-457200">
              <a:buAutoNum type="alphaUcParenR"/>
            </a:pPr>
            <a:r>
              <a:rPr lang="en-US" sz="2400" dirty="0" smtClean="0"/>
              <a:t>Electrons</a:t>
            </a:r>
          </a:p>
          <a:p>
            <a:pPr marL="457200" indent="-457200">
              <a:buAutoNum type="alphaUcParenR"/>
            </a:pPr>
            <a:r>
              <a:rPr lang="en-US" sz="2400" dirty="0" smtClean="0"/>
              <a:t>Air molecules</a:t>
            </a:r>
          </a:p>
          <a:p>
            <a:pPr marL="457200" indent="-457200">
              <a:buAutoNum type="alphaUcParenR"/>
            </a:pPr>
            <a:r>
              <a:rPr lang="en-US" sz="2400" dirty="0" smtClean="0"/>
              <a:t>Light ray</a:t>
            </a:r>
          </a:p>
          <a:p>
            <a:pPr marL="457200" indent="-457200">
              <a:buAutoNum type="alphaUcParenR"/>
            </a:pPr>
            <a:r>
              <a:rPr lang="en-US" sz="2400" dirty="0" smtClean="0"/>
              <a:t>Nothing</a:t>
            </a:r>
            <a:endParaRPr lang="en-US" sz="2400" dirty="0"/>
          </a:p>
        </p:txBody>
      </p:sp>
      <p:sp>
        <p:nvSpPr>
          <p:cNvPr id="39940" name="Text Box 4"/>
          <p:cNvSpPr txBox="1">
            <a:spLocks noChangeArrowheads="1"/>
          </p:cNvSpPr>
          <p:nvPr/>
        </p:nvSpPr>
        <p:spPr bwMode="auto">
          <a:xfrm>
            <a:off x="1431925" y="115888"/>
            <a:ext cx="3838871" cy="461665"/>
          </a:xfrm>
          <a:prstGeom prst="rect">
            <a:avLst/>
          </a:prstGeom>
          <a:noFill/>
          <a:ln w="9525">
            <a:noFill/>
            <a:miter lim="800000"/>
            <a:headEnd/>
            <a:tailEnd/>
          </a:ln>
          <a:effectLst/>
        </p:spPr>
        <p:txBody>
          <a:bodyPr wrap="none">
            <a:spAutoFit/>
          </a:bodyPr>
          <a:lstStyle/>
          <a:p>
            <a:r>
              <a:rPr lang="en-US" sz="2400" dirty="0"/>
              <a:t>Snapshot of radio wave in air.</a:t>
            </a:r>
          </a:p>
        </p:txBody>
      </p:sp>
      <p:sp>
        <p:nvSpPr>
          <p:cNvPr id="39941" name="Text Box 5"/>
          <p:cNvSpPr txBox="1">
            <a:spLocks noChangeArrowheads="1"/>
          </p:cNvSpPr>
          <p:nvPr/>
        </p:nvSpPr>
        <p:spPr bwMode="auto">
          <a:xfrm>
            <a:off x="3276600" y="4611688"/>
            <a:ext cx="5682838" cy="1815882"/>
          </a:xfrm>
          <a:prstGeom prst="rect">
            <a:avLst/>
          </a:prstGeom>
          <a:noFill/>
          <a:ln w="9525">
            <a:noFill/>
            <a:miter lim="800000"/>
            <a:headEnd/>
            <a:tailEnd/>
          </a:ln>
          <a:effectLst/>
        </p:spPr>
        <p:txBody>
          <a:bodyPr wrap="none">
            <a:spAutoFit/>
          </a:bodyPr>
          <a:lstStyle/>
          <a:p>
            <a:r>
              <a:rPr lang="en-US" sz="2800" dirty="0" smtClean="0">
                <a:solidFill>
                  <a:srgbClr val="FF0000"/>
                </a:solidFill>
              </a:rPr>
              <a:t>Answer is (E): Nothing </a:t>
            </a:r>
          </a:p>
          <a:p>
            <a:r>
              <a:rPr lang="en-US" sz="2800" dirty="0" smtClean="0">
                <a:solidFill>
                  <a:srgbClr val="FF0000"/>
                </a:solidFill>
              </a:rPr>
              <a:t>Electric field strength</a:t>
            </a:r>
          </a:p>
          <a:p>
            <a:r>
              <a:rPr lang="en-US" sz="2800" i="1" dirty="0" smtClean="0">
                <a:solidFill>
                  <a:srgbClr val="FF0000"/>
                </a:solidFill>
              </a:rPr>
              <a:t>increases </a:t>
            </a:r>
            <a:r>
              <a:rPr lang="en-US" sz="2800" i="1" dirty="0">
                <a:solidFill>
                  <a:srgbClr val="FF0000"/>
                </a:solidFill>
              </a:rPr>
              <a:t>and decreases</a:t>
            </a:r>
            <a:r>
              <a:rPr lang="en-US" sz="2800" dirty="0">
                <a:solidFill>
                  <a:srgbClr val="FF0000"/>
                </a:solidFill>
              </a:rPr>
              <a:t> </a:t>
            </a:r>
          </a:p>
          <a:p>
            <a:r>
              <a:rPr lang="en-US" sz="2800" dirty="0">
                <a:solidFill>
                  <a:srgbClr val="FF0000"/>
                </a:solidFill>
              </a:rPr>
              <a:t>– E-field </a:t>
            </a:r>
            <a:r>
              <a:rPr lang="en-US" sz="2800" i="1" u="sng" dirty="0">
                <a:solidFill>
                  <a:srgbClr val="FF0000"/>
                </a:solidFill>
              </a:rPr>
              <a:t>does not</a:t>
            </a:r>
            <a:r>
              <a:rPr lang="en-US" sz="2800" dirty="0">
                <a:solidFill>
                  <a:srgbClr val="FF0000"/>
                </a:solidFill>
              </a:rPr>
              <a:t> move up and down.</a:t>
            </a:r>
          </a:p>
        </p:txBody>
      </p:sp>
      <p:sp>
        <p:nvSpPr>
          <p:cNvPr id="39942" name="Line 6"/>
          <p:cNvSpPr>
            <a:spLocks noChangeShapeType="1"/>
          </p:cNvSpPr>
          <p:nvPr/>
        </p:nvSpPr>
        <p:spPr bwMode="auto">
          <a:xfrm>
            <a:off x="2840038" y="1568450"/>
            <a:ext cx="139700" cy="152400"/>
          </a:xfrm>
          <a:prstGeom prst="line">
            <a:avLst/>
          </a:prstGeom>
          <a:noFill/>
          <a:ln w="38100">
            <a:solidFill>
              <a:schemeClr val="tx1"/>
            </a:solidFill>
            <a:round/>
            <a:headEnd/>
            <a:tailEnd/>
          </a:ln>
          <a:effectLst/>
        </p:spPr>
        <p:txBody>
          <a:bodyPr/>
          <a:lstStyle/>
          <a:p>
            <a:endParaRPr lang="en-US"/>
          </a:p>
        </p:txBody>
      </p:sp>
      <p:sp>
        <p:nvSpPr>
          <p:cNvPr id="39943" name="Line 7"/>
          <p:cNvSpPr>
            <a:spLocks noChangeShapeType="1"/>
          </p:cNvSpPr>
          <p:nvPr/>
        </p:nvSpPr>
        <p:spPr bwMode="auto">
          <a:xfrm flipV="1">
            <a:off x="2819400" y="1568450"/>
            <a:ext cx="152400" cy="152400"/>
          </a:xfrm>
          <a:prstGeom prst="line">
            <a:avLst/>
          </a:prstGeom>
          <a:noFill/>
          <a:ln w="38100">
            <a:solidFill>
              <a:schemeClr val="tx1"/>
            </a:solidFill>
            <a:round/>
            <a:headEnd/>
            <a:tailEnd/>
          </a:ln>
          <a:effectLst/>
        </p:spPr>
        <p:txBody>
          <a:bodyPr/>
          <a:lstStyle/>
          <a:p>
            <a:endParaRPr lang="en-US"/>
          </a:p>
        </p:txBody>
      </p:sp>
      <p:sp>
        <p:nvSpPr>
          <p:cNvPr id="39944" name="Text Box 8"/>
          <p:cNvSpPr txBox="1">
            <a:spLocks noChangeArrowheads="1"/>
          </p:cNvSpPr>
          <p:nvPr/>
        </p:nvSpPr>
        <p:spPr bwMode="auto">
          <a:xfrm>
            <a:off x="2743200" y="1997075"/>
            <a:ext cx="5921621" cy="830997"/>
          </a:xfrm>
          <a:prstGeom prst="rect">
            <a:avLst/>
          </a:prstGeom>
          <a:noFill/>
          <a:ln w="9525">
            <a:solidFill>
              <a:schemeClr val="tx1"/>
            </a:solidFill>
            <a:miter lim="800000"/>
            <a:headEnd/>
            <a:tailEnd/>
          </a:ln>
          <a:effectLst/>
        </p:spPr>
        <p:txBody>
          <a:bodyPr wrap="none">
            <a:spAutoFit/>
          </a:bodyPr>
          <a:lstStyle/>
          <a:p>
            <a:r>
              <a:rPr lang="en-US" sz="2400" dirty="0"/>
              <a:t>Length of vector represents strength of E-field</a:t>
            </a:r>
          </a:p>
          <a:p>
            <a:r>
              <a:rPr lang="en-US" sz="2400" dirty="0"/>
              <a:t>Orientation represents direction of E-field</a:t>
            </a:r>
          </a:p>
        </p:txBody>
      </p:sp>
      <p:sp>
        <p:nvSpPr>
          <p:cNvPr id="39945" name="Line 9"/>
          <p:cNvSpPr>
            <a:spLocks noChangeShapeType="1"/>
          </p:cNvSpPr>
          <p:nvPr/>
        </p:nvSpPr>
        <p:spPr bwMode="auto">
          <a:xfrm>
            <a:off x="2895600" y="1752600"/>
            <a:ext cx="76200" cy="381000"/>
          </a:xfrm>
          <a:prstGeom prst="line">
            <a:avLst/>
          </a:prstGeom>
          <a:noFill/>
          <a:ln w="9525">
            <a:solidFill>
              <a:schemeClr val="tx1"/>
            </a:solidFill>
            <a:round/>
            <a:headEnd type="triangle" w="med" len="me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animBg="1"/>
      <p:bldP spid="39943" grpId="0" animBg="1"/>
      <p:bldP spid="39944" grpId="0" animBg="1"/>
      <p:bldP spid="39945"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F6197083-82F2-4CA0-B08A-205C2D191BDE}" type="slidenum">
              <a:rPr lang="en-US"/>
              <a:pPr/>
              <a:t>38</a:t>
            </a:fld>
            <a:endParaRPr lang="en-US"/>
          </a:p>
        </p:txBody>
      </p:sp>
      <p:pic>
        <p:nvPicPr>
          <p:cNvPr id="83970" name="Picture 2"/>
          <p:cNvPicPr>
            <a:picLocks noChangeAspect="1" noChangeArrowheads="1"/>
          </p:cNvPicPr>
          <p:nvPr/>
        </p:nvPicPr>
        <p:blipFill>
          <a:blip r:embed="rId3" cstate="print"/>
          <a:srcRect l="23001" t="37332" r="36000" b="43333"/>
          <a:stretch>
            <a:fillRect/>
          </a:stretch>
        </p:blipFill>
        <p:spPr bwMode="auto">
          <a:xfrm>
            <a:off x="304800" y="533400"/>
            <a:ext cx="6248400" cy="2209800"/>
          </a:xfrm>
          <a:prstGeom prst="rect">
            <a:avLst/>
          </a:prstGeom>
          <a:noFill/>
          <a:ln w="9525">
            <a:noFill/>
            <a:miter lim="800000"/>
            <a:headEnd/>
            <a:tailEnd/>
          </a:ln>
          <a:effectLst/>
        </p:spPr>
      </p:pic>
      <p:sp>
        <p:nvSpPr>
          <p:cNvPr id="83971" name="Text Box 3"/>
          <p:cNvSpPr txBox="1">
            <a:spLocks noChangeArrowheads="1"/>
          </p:cNvSpPr>
          <p:nvPr/>
        </p:nvSpPr>
        <p:spPr bwMode="auto">
          <a:xfrm>
            <a:off x="228600" y="2819400"/>
            <a:ext cx="8610600" cy="2308324"/>
          </a:xfrm>
          <a:prstGeom prst="rect">
            <a:avLst/>
          </a:prstGeom>
          <a:noFill/>
          <a:ln w="9525">
            <a:noFill/>
            <a:miter lim="800000"/>
            <a:headEnd/>
            <a:tailEnd/>
          </a:ln>
          <a:effectLst/>
        </p:spPr>
        <p:txBody>
          <a:bodyPr>
            <a:spAutoFit/>
          </a:bodyPr>
          <a:lstStyle/>
          <a:p>
            <a:r>
              <a:rPr lang="en-US" sz="2400" dirty="0" smtClean="0"/>
              <a:t>What is moving </a:t>
            </a:r>
            <a:r>
              <a:rPr lang="en-US" sz="2400" dirty="0"/>
              <a:t>to the right in space as radio wave propagates? </a:t>
            </a:r>
          </a:p>
          <a:p>
            <a:endParaRPr lang="en-US" sz="2400" dirty="0" smtClean="0"/>
          </a:p>
          <a:p>
            <a:pPr marL="457200" indent="-457200">
              <a:buAutoNum type="alphaUcParenR"/>
            </a:pPr>
            <a:r>
              <a:rPr lang="en-US" sz="2400" dirty="0" smtClean="0"/>
              <a:t>Disturbance </a:t>
            </a:r>
            <a:r>
              <a:rPr lang="en-US" sz="2400" dirty="0"/>
              <a:t>in</a:t>
            </a:r>
            <a:r>
              <a:rPr lang="en-US" sz="2400" dirty="0" smtClean="0"/>
              <a:t> the electric field</a:t>
            </a:r>
          </a:p>
          <a:p>
            <a:pPr marL="457200" indent="-457200">
              <a:buAutoNum type="alphaUcParenR"/>
            </a:pPr>
            <a:r>
              <a:rPr lang="en-US" sz="2400" dirty="0" smtClean="0"/>
              <a:t>Electrons</a:t>
            </a:r>
          </a:p>
          <a:p>
            <a:pPr marL="457200" indent="-457200">
              <a:buAutoNum type="alphaUcParenR"/>
            </a:pPr>
            <a:r>
              <a:rPr lang="en-US" sz="2400" dirty="0" smtClean="0"/>
              <a:t>Air molecules</a:t>
            </a:r>
          </a:p>
          <a:p>
            <a:pPr marL="457200" indent="-457200">
              <a:buAutoNum type="alphaUcParenR"/>
            </a:pPr>
            <a:r>
              <a:rPr lang="en-US" sz="2400" dirty="0" smtClean="0"/>
              <a:t>Nothing            </a:t>
            </a:r>
            <a:endParaRPr lang="en-US" sz="2400" dirty="0">
              <a:solidFill>
                <a:srgbClr val="FF0000"/>
              </a:solidFill>
            </a:endParaRPr>
          </a:p>
        </p:txBody>
      </p:sp>
      <p:sp>
        <p:nvSpPr>
          <p:cNvPr id="83972" name="Text Box 4"/>
          <p:cNvSpPr txBox="1">
            <a:spLocks noChangeArrowheads="1"/>
          </p:cNvSpPr>
          <p:nvPr/>
        </p:nvSpPr>
        <p:spPr bwMode="auto">
          <a:xfrm>
            <a:off x="1431925" y="115888"/>
            <a:ext cx="3838871" cy="461665"/>
          </a:xfrm>
          <a:prstGeom prst="rect">
            <a:avLst/>
          </a:prstGeom>
          <a:noFill/>
          <a:ln w="9525">
            <a:noFill/>
            <a:miter lim="800000"/>
            <a:headEnd/>
            <a:tailEnd/>
          </a:ln>
          <a:effectLst/>
        </p:spPr>
        <p:txBody>
          <a:bodyPr wrap="none">
            <a:spAutoFit/>
          </a:bodyPr>
          <a:lstStyle/>
          <a:p>
            <a:r>
              <a:rPr lang="en-US" sz="2400" dirty="0"/>
              <a:t>Snapshot of radio wave in air.</a:t>
            </a:r>
          </a:p>
        </p:txBody>
      </p:sp>
      <p:sp>
        <p:nvSpPr>
          <p:cNvPr id="83973" name="Text Box 5"/>
          <p:cNvSpPr txBox="1">
            <a:spLocks noChangeArrowheads="1"/>
          </p:cNvSpPr>
          <p:nvPr/>
        </p:nvSpPr>
        <p:spPr bwMode="auto">
          <a:xfrm>
            <a:off x="2971800" y="4648200"/>
            <a:ext cx="6172200" cy="461665"/>
          </a:xfrm>
          <a:prstGeom prst="rect">
            <a:avLst/>
          </a:prstGeom>
          <a:noFill/>
          <a:ln w="9525">
            <a:noFill/>
            <a:miter lim="800000"/>
            <a:headEnd/>
            <a:tailEnd/>
          </a:ln>
          <a:effectLst/>
        </p:spPr>
        <p:txBody>
          <a:bodyPr wrap="square">
            <a:spAutoFit/>
          </a:bodyPr>
          <a:lstStyle/>
          <a:p>
            <a:r>
              <a:rPr lang="en-US" sz="2400" dirty="0" smtClean="0">
                <a:solidFill>
                  <a:srgbClr val="FF0000"/>
                </a:solidFill>
              </a:rPr>
              <a:t>Answer is (A). Disturbance </a:t>
            </a:r>
            <a:r>
              <a:rPr lang="en-US" sz="2400" dirty="0">
                <a:solidFill>
                  <a:srgbClr val="FF0000"/>
                </a:solidFill>
              </a:rPr>
              <a:t>in the electric field. </a:t>
            </a:r>
          </a:p>
        </p:txBody>
      </p:sp>
      <p:sp>
        <p:nvSpPr>
          <p:cNvPr id="83974" name="Line 6"/>
          <p:cNvSpPr>
            <a:spLocks noChangeShapeType="1"/>
          </p:cNvSpPr>
          <p:nvPr/>
        </p:nvSpPr>
        <p:spPr bwMode="auto">
          <a:xfrm>
            <a:off x="4511675" y="5675313"/>
            <a:ext cx="0" cy="762000"/>
          </a:xfrm>
          <a:prstGeom prst="line">
            <a:avLst/>
          </a:prstGeom>
          <a:noFill/>
          <a:ln w="41275" cmpd="dbl">
            <a:solidFill>
              <a:schemeClr val="tx1"/>
            </a:solidFill>
            <a:round/>
            <a:headEnd type="triangle" w="med" len="med"/>
            <a:tailEnd/>
          </a:ln>
          <a:effectLst/>
        </p:spPr>
        <p:txBody>
          <a:bodyPr/>
          <a:lstStyle/>
          <a:p>
            <a:endParaRPr lang="en-US"/>
          </a:p>
        </p:txBody>
      </p:sp>
      <p:sp>
        <p:nvSpPr>
          <p:cNvPr id="83975" name="Line 7"/>
          <p:cNvSpPr>
            <a:spLocks noChangeShapeType="1"/>
          </p:cNvSpPr>
          <p:nvPr/>
        </p:nvSpPr>
        <p:spPr bwMode="auto">
          <a:xfrm>
            <a:off x="4664075" y="5980113"/>
            <a:ext cx="1066800" cy="0"/>
          </a:xfrm>
          <a:prstGeom prst="line">
            <a:avLst/>
          </a:prstGeom>
          <a:noFill/>
          <a:ln w="9525">
            <a:solidFill>
              <a:schemeClr val="tx1"/>
            </a:solidFill>
            <a:round/>
            <a:headEnd/>
            <a:tailEnd type="triangle" w="med" len="med"/>
          </a:ln>
          <a:effectLst/>
        </p:spPr>
        <p:txBody>
          <a:bodyPr/>
          <a:lstStyle/>
          <a:p>
            <a:endParaRPr lang="en-US"/>
          </a:p>
        </p:txBody>
      </p:sp>
      <p:sp>
        <p:nvSpPr>
          <p:cNvPr id="83976" name="Text Box 8"/>
          <p:cNvSpPr txBox="1">
            <a:spLocks noChangeArrowheads="1"/>
          </p:cNvSpPr>
          <p:nvPr/>
        </p:nvSpPr>
        <p:spPr bwMode="auto">
          <a:xfrm>
            <a:off x="4587875" y="5980113"/>
            <a:ext cx="1624013" cy="457200"/>
          </a:xfrm>
          <a:prstGeom prst="rect">
            <a:avLst/>
          </a:prstGeom>
          <a:noFill/>
          <a:ln w="9525">
            <a:noFill/>
            <a:miter lim="800000"/>
            <a:headEnd/>
            <a:tailEnd/>
          </a:ln>
          <a:effectLst/>
        </p:spPr>
        <p:txBody>
          <a:bodyPr wrap="none">
            <a:spAutoFit/>
          </a:bodyPr>
          <a:lstStyle/>
          <a:p>
            <a:r>
              <a:rPr lang="en-US"/>
              <a:t>At speed c</a:t>
            </a:r>
          </a:p>
        </p:txBody>
      </p:sp>
      <p:sp>
        <p:nvSpPr>
          <p:cNvPr id="83977" name="Line 9"/>
          <p:cNvSpPr>
            <a:spLocks noChangeShapeType="1"/>
          </p:cNvSpPr>
          <p:nvPr/>
        </p:nvSpPr>
        <p:spPr bwMode="auto">
          <a:xfrm>
            <a:off x="4448175" y="6361113"/>
            <a:ext cx="139700" cy="152400"/>
          </a:xfrm>
          <a:prstGeom prst="line">
            <a:avLst/>
          </a:prstGeom>
          <a:noFill/>
          <a:ln w="38100">
            <a:solidFill>
              <a:schemeClr val="tx1"/>
            </a:solidFill>
            <a:round/>
            <a:headEnd/>
            <a:tailEnd/>
          </a:ln>
          <a:effectLst/>
        </p:spPr>
        <p:txBody>
          <a:bodyPr/>
          <a:lstStyle/>
          <a:p>
            <a:endParaRPr lang="en-US"/>
          </a:p>
        </p:txBody>
      </p:sp>
      <p:sp>
        <p:nvSpPr>
          <p:cNvPr id="83978" name="Line 10"/>
          <p:cNvSpPr>
            <a:spLocks noChangeShapeType="1"/>
          </p:cNvSpPr>
          <p:nvPr/>
        </p:nvSpPr>
        <p:spPr bwMode="auto">
          <a:xfrm flipV="1">
            <a:off x="4427538" y="6361113"/>
            <a:ext cx="152400" cy="152400"/>
          </a:xfrm>
          <a:prstGeom prst="line">
            <a:avLst/>
          </a:prstGeom>
          <a:noFill/>
          <a:ln w="38100">
            <a:solidFill>
              <a:schemeClr val="tx1"/>
            </a:solidFill>
            <a:round/>
            <a:headEnd/>
            <a:tailEnd/>
          </a:ln>
          <a:effectLst/>
        </p:spPr>
        <p:txBody>
          <a:bodyPr/>
          <a:lstStyle/>
          <a:p>
            <a:endParaRPr lang="en-US"/>
          </a:p>
        </p:txBody>
      </p:sp>
      <p:sp>
        <p:nvSpPr>
          <p:cNvPr id="83979" name="Line 11"/>
          <p:cNvSpPr>
            <a:spLocks noChangeShapeType="1"/>
          </p:cNvSpPr>
          <p:nvPr/>
        </p:nvSpPr>
        <p:spPr bwMode="auto">
          <a:xfrm>
            <a:off x="4206875" y="6437313"/>
            <a:ext cx="4572000" cy="0"/>
          </a:xfrm>
          <a:prstGeom prst="line">
            <a:avLst/>
          </a:prstGeom>
          <a:noFill/>
          <a:ln w="127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9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9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9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3.33333E-6 -2.22222E-6 L 0.54167 -2.22222E-6 " pathEditMode="relative" rAng="0" ptsTypes="AA">
                                      <p:cBhvr>
                                        <p:cTn id="24" dur="2000" fill="hold"/>
                                        <p:tgtEl>
                                          <p:spTgt spid="83974"/>
                                        </p:tgtEl>
                                        <p:attrNameLst>
                                          <p:attrName>ppt_x</p:attrName>
                                          <p:attrName>ppt_y</p:attrName>
                                        </p:attrNameLst>
                                      </p:cBhvr>
                                      <p:rCtr x="2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P spid="83974" grpId="0" animBg="1"/>
      <p:bldP spid="83974" grpId="1" animBg="1"/>
      <p:bldP spid="83975" grpId="0" animBg="1"/>
      <p:bldP spid="83976" grpId="0"/>
      <p:bldP spid="83977" grpId="0" animBg="1"/>
      <p:bldP spid="83978" grpId="0" animBg="1"/>
      <p:bldP spid="83979"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4927A72-E149-447C-AD36-67490241DE5D}" type="slidenum">
              <a:rPr lang="en-US"/>
              <a:pPr/>
              <a:t>39</a:t>
            </a:fld>
            <a:endParaRPr lang="en-US"/>
          </a:p>
        </p:txBody>
      </p:sp>
      <p:sp>
        <p:nvSpPr>
          <p:cNvPr id="86018"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r>
              <a:rPr lang="en-US" sz="3200"/>
              <a:t>Review :</a:t>
            </a:r>
            <a:endParaRPr lang="en-US" sz="3600">
              <a:solidFill>
                <a:srgbClr val="FF0000"/>
              </a:solidFill>
            </a:endParaRPr>
          </a:p>
        </p:txBody>
      </p:sp>
      <p:sp>
        <p:nvSpPr>
          <p:cNvPr id="86019" name="Text Box 3"/>
          <p:cNvSpPr txBox="1">
            <a:spLocks noChangeArrowheads="1"/>
          </p:cNvSpPr>
          <p:nvPr/>
        </p:nvSpPr>
        <p:spPr bwMode="auto">
          <a:xfrm>
            <a:off x="0" y="1371600"/>
            <a:ext cx="8458200" cy="3785652"/>
          </a:xfrm>
          <a:prstGeom prst="rect">
            <a:avLst/>
          </a:prstGeom>
          <a:noFill/>
          <a:ln w="9525">
            <a:noFill/>
            <a:miter lim="800000"/>
            <a:headEnd/>
            <a:tailEnd/>
          </a:ln>
          <a:effectLst/>
        </p:spPr>
        <p:txBody>
          <a:bodyPr>
            <a:spAutoFit/>
          </a:bodyPr>
          <a:lstStyle/>
          <a:p>
            <a:pPr marL="168275" indent="-168275">
              <a:buFontTx/>
              <a:buChar char="•"/>
            </a:pPr>
            <a:r>
              <a:rPr lang="en-US" sz="2400" dirty="0"/>
              <a:t> Light interacts with matter when its electric field exerts forces on electrons. </a:t>
            </a:r>
          </a:p>
          <a:p>
            <a:pPr marL="168275" indent="-168275"/>
            <a:endParaRPr lang="en-US" sz="2400" dirty="0"/>
          </a:p>
          <a:p>
            <a:pPr marL="168275" indent="-168275">
              <a:buFontTx/>
              <a:buChar char="•"/>
            </a:pPr>
            <a:r>
              <a:rPr lang="en-US" sz="2400" dirty="0"/>
              <a:t> In order to create light, we need both changing E and B fields. Can do this only with accelerating charges.</a:t>
            </a:r>
          </a:p>
          <a:p>
            <a:pPr marL="168275" indent="-168275"/>
            <a:endParaRPr lang="en-US" sz="2400" dirty="0"/>
          </a:p>
          <a:p>
            <a:pPr marL="168275" indent="-168275">
              <a:buFontTx/>
              <a:buChar char="•"/>
            </a:pPr>
            <a:r>
              <a:rPr lang="en-US" sz="2400" dirty="0"/>
              <a:t> Light has a sinusoidally changing electric field</a:t>
            </a:r>
          </a:p>
          <a:p>
            <a:pPr lvl="1"/>
            <a:r>
              <a:rPr lang="en-US" sz="2400" dirty="0"/>
              <a:t>Sinusoidal pattern of vectors represents increase and decrease in </a:t>
            </a:r>
            <a:r>
              <a:rPr lang="en-US" sz="2400" b="1" u="sng" dirty="0"/>
              <a:t>strength</a:t>
            </a:r>
            <a:r>
              <a:rPr lang="en-US" sz="2400" b="1" dirty="0"/>
              <a:t> of field, nothing is physically moving up and down in space</a:t>
            </a:r>
          </a:p>
        </p:txBody>
      </p:sp>
      <p:pic>
        <p:nvPicPr>
          <p:cNvPr id="86020" name="Picture 4"/>
          <p:cNvPicPr>
            <a:picLocks noChangeAspect="1" noChangeArrowheads="1"/>
          </p:cNvPicPr>
          <p:nvPr/>
        </p:nvPicPr>
        <p:blipFill>
          <a:blip r:embed="rId3" cstate="print"/>
          <a:srcRect l="30000" t="41998" r="36000" b="49335"/>
          <a:stretch>
            <a:fillRect/>
          </a:stretch>
        </p:blipFill>
        <p:spPr bwMode="auto">
          <a:xfrm>
            <a:off x="3657600" y="5486400"/>
            <a:ext cx="5181600" cy="990600"/>
          </a:xfrm>
          <a:prstGeom prst="rect">
            <a:avLst/>
          </a:prstGeom>
          <a:noFill/>
          <a:ln w="9525">
            <a:noFill/>
            <a:miter lim="800000"/>
            <a:headEnd/>
            <a:tailEnd/>
          </a:ln>
          <a:effectLst/>
        </p:spPr>
      </p:pic>
      <p:sp>
        <p:nvSpPr>
          <p:cNvPr id="86021" name="Line 5"/>
          <p:cNvSpPr>
            <a:spLocks noChangeShapeType="1"/>
          </p:cNvSpPr>
          <p:nvPr/>
        </p:nvSpPr>
        <p:spPr bwMode="auto">
          <a:xfrm>
            <a:off x="5126038" y="6008688"/>
            <a:ext cx="139700" cy="152400"/>
          </a:xfrm>
          <a:prstGeom prst="line">
            <a:avLst/>
          </a:prstGeom>
          <a:noFill/>
          <a:ln w="38100">
            <a:solidFill>
              <a:schemeClr val="tx1"/>
            </a:solidFill>
            <a:round/>
            <a:headEnd/>
            <a:tailEnd/>
          </a:ln>
          <a:effectLst/>
        </p:spPr>
        <p:txBody>
          <a:bodyPr/>
          <a:lstStyle/>
          <a:p>
            <a:endParaRPr lang="en-US"/>
          </a:p>
        </p:txBody>
      </p:sp>
      <p:sp>
        <p:nvSpPr>
          <p:cNvPr id="86022" name="Line 6"/>
          <p:cNvSpPr>
            <a:spLocks noChangeShapeType="1"/>
          </p:cNvSpPr>
          <p:nvPr/>
        </p:nvSpPr>
        <p:spPr bwMode="auto">
          <a:xfrm flipV="1">
            <a:off x="5105400" y="6008688"/>
            <a:ext cx="152400" cy="15240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686175" y="1905000"/>
          <a:ext cx="3043238" cy="1217613"/>
        </p:xfrm>
        <a:graphic>
          <a:graphicData uri="http://schemas.openxmlformats.org/presentationml/2006/ole">
            <p:oleObj spid="_x0000_s56322" name="Equation" r:id="rId3" imgW="1016000" imgH="406400" progId="Equation.DSMT4">
              <p:embed/>
            </p:oleObj>
          </a:graphicData>
        </a:graphic>
      </p:graphicFrame>
      <p:graphicFrame>
        <p:nvGraphicFramePr>
          <p:cNvPr id="56323" name="Object 3"/>
          <p:cNvGraphicFramePr>
            <a:graphicFrameLocks noChangeAspect="1"/>
          </p:cNvGraphicFramePr>
          <p:nvPr/>
        </p:nvGraphicFramePr>
        <p:xfrm>
          <a:off x="3886200" y="5105400"/>
          <a:ext cx="2587625" cy="1217613"/>
        </p:xfrm>
        <a:graphic>
          <a:graphicData uri="http://schemas.openxmlformats.org/presentationml/2006/ole">
            <p:oleObj spid="_x0000_s56323" name="Equation" r:id="rId4" imgW="863600" imgH="406400" progId="Equation.DSMT4">
              <p:embed/>
            </p:oleObj>
          </a:graphicData>
        </a:graphic>
      </p:graphicFrame>
      <p:sp>
        <p:nvSpPr>
          <p:cNvPr id="6" name="TextBox 5"/>
          <p:cNvSpPr txBox="1"/>
          <p:nvPr/>
        </p:nvSpPr>
        <p:spPr>
          <a:xfrm>
            <a:off x="533400" y="533400"/>
            <a:ext cx="6035902" cy="523220"/>
          </a:xfrm>
          <a:prstGeom prst="rect">
            <a:avLst/>
          </a:prstGeom>
          <a:noFill/>
        </p:spPr>
        <p:txBody>
          <a:bodyPr wrap="none" rtlCol="0">
            <a:spAutoFit/>
          </a:bodyPr>
          <a:lstStyle/>
          <a:p>
            <a:r>
              <a:rPr lang="en-US" sz="2800" u="sng" dirty="0" smtClean="0"/>
              <a:t>‘Flux’ of a vector field through a surface: </a:t>
            </a:r>
            <a:endParaRPr lang="en-US" sz="2800" u="sng" dirty="0"/>
          </a:p>
        </p:txBody>
      </p:sp>
      <p:sp>
        <p:nvSpPr>
          <p:cNvPr id="7" name="TextBox 6"/>
          <p:cNvSpPr txBox="1"/>
          <p:nvPr/>
        </p:nvSpPr>
        <p:spPr>
          <a:xfrm>
            <a:off x="381000" y="1295400"/>
            <a:ext cx="7473019" cy="830997"/>
          </a:xfrm>
          <a:prstGeom prst="rect">
            <a:avLst/>
          </a:prstGeom>
          <a:noFill/>
        </p:spPr>
        <p:txBody>
          <a:bodyPr wrap="none" rtlCol="0">
            <a:spAutoFit/>
          </a:bodyPr>
          <a:lstStyle/>
          <a:p>
            <a:r>
              <a:rPr lang="en-US" sz="2400" dirty="0" smtClean="0"/>
              <a:t>The average outward-directed component of a vector field</a:t>
            </a:r>
          </a:p>
          <a:p>
            <a:r>
              <a:rPr lang="en-US" sz="2400" dirty="0" smtClean="0"/>
              <a:t>multiplied by a surface area.</a:t>
            </a:r>
            <a:r>
              <a:rPr lang="en-US" dirty="0" smtClean="0"/>
              <a:t> </a:t>
            </a:r>
          </a:p>
        </p:txBody>
      </p:sp>
      <p:sp>
        <p:nvSpPr>
          <p:cNvPr id="8" name="TextBox 7"/>
          <p:cNvSpPr txBox="1"/>
          <p:nvPr/>
        </p:nvSpPr>
        <p:spPr>
          <a:xfrm>
            <a:off x="530284" y="3591580"/>
            <a:ext cx="6511042" cy="523220"/>
          </a:xfrm>
          <a:prstGeom prst="rect">
            <a:avLst/>
          </a:prstGeom>
          <a:noFill/>
        </p:spPr>
        <p:txBody>
          <a:bodyPr wrap="none" rtlCol="0">
            <a:spAutoFit/>
          </a:bodyPr>
          <a:lstStyle/>
          <a:p>
            <a:r>
              <a:rPr lang="en-US" sz="2800" dirty="0" smtClean="0"/>
              <a:t>‘</a:t>
            </a:r>
            <a:r>
              <a:rPr lang="en-US" sz="2800" u="sng" dirty="0" smtClean="0"/>
              <a:t>Circulation’ of a vector field around a path:</a:t>
            </a:r>
            <a:endParaRPr lang="en-US" sz="2800" u="sng" dirty="0"/>
          </a:p>
        </p:txBody>
      </p:sp>
      <p:sp>
        <p:nvSpPr>
          <p:cNvPr id="9" name="TextBox 8"/>
          <p:cNvSpPr txBox="1"/>
          <p:nvPr/>
        </p:nvSpPr>
        <p:spPr>
          <a:xfrm>
            <a:off x="457200" y="4191000"/>
            <a:ext cx="6544580" cy="830997"/>
          </a:xfrm>
          <a:prstGeom prst="rect">
            <a:avLst/>
          </a:prstGeom>
          <a:noFill/>
        </p:spPr>
        <p:txBody>
          <a:bodyPr wrap="none" rtlCol="0">
            <a:spAutoFit/>
          </a:bodyPr>
          <a:lstStyle/>
          <a:p>
            <a:r>
              <a:rPr lang="en-US" sz="2400" dirty="0" smtClean="0"/>
              <a:t>The average tangential component of a vector field</a:t>
            </a:r>
          </a:p>
          <a:p>
            <a:r>
              <a:rPr lang="en-US" sz="2400" dirty="0" smtClean="0"/>
              <a:t>multiplied by the path length.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p>
            <a:fld id="{E9F255C4-7D63-4355-82F7-1C82F36FA1BE}" type="slidenum">
              <a:rPr lang="en-US"/>
              <a:pPr/>
              <a:t>40</a:t>
            </a:fld>
            <a:endParaRPr lang="en-US"/>
          </a:p>
        </p:txBody>
      </p:sp>
      <p:sp>
        <p:nvSpPr>
          <p:cNvPr id="92162" name="Text Box 2"/>
          <p:cNvSpPr txBox="1">
            <a:spLocks noChangeArrowheads="1"/>
          </p:cNvSpPr>
          <p:nvPr/>
        </p:nvSpPr>
        <p:spPr bwMode="auto">
          <a:xfrm>
            <a:off x="0" y="381000"/>
            <a:ext cx="8915400" cy="457200"/>
          </a:xfrm>
          <a:prstGeom prst="rect">
            <a:avLst/>
          </a:prstGeom>
          <a:noFill/>
          <a:ln w="9525">
            <a:noFill/>
            <a:miter lim="800000"/>
            <a:headEnd/>
            <a:tailEnd/>
          </a:ln>
          <a:effectLst/>
        </p:spPr>
        <p:txBody>
          <a:bodyPr>
            <a:spAutoFit/>
          </a:bodyPr>
          <a:lstStyle/>
          <a:p>
            <a:r>
              <a:rPr lang="en-US">
                <a:latin typeface="Comic Sans MS" pitchFamily="66" charset="0"/>
              </a:rPr>
              <a:t>Spectrum: All EM waves.  Complete range of wavelengths. </a:t>
            </a:r>
          </a:p>
        </p:txBody>
      </p:sp>
      <p:sp>
        <p:nvSpPr>
          <p:cNvPr id="92163" name="Text Box 3"/>
          <p:cNvSpPr txBox="1">
            <a:spLocks noChangeArrowheads="1"/>
          </p:cNvSpPr>
          <p:nvPr/>
        </p:nvSpPr>
        <p:spPr bwMode="auto">
          <a:xfrm>
            <a:off x="123825" y="-60325"/>
            <a:ext cx="9020175" cy="579438"/>
          </a:xfrm>
          <a:prstGeom prst="rect">
            <a:avLst/>
          </a:prstGeom>
          <a:noFill/>
          <a:ln w="9525">
            <a:noFill/>
            <a:miter lim="800000"/>
            <a:headEnd/>
            <a:tailEnd/>
          </a:ln>
          <a:effectLst/>
        </p:spPr>
        <p:txBody>
          <a:bodyPr>
            <a:spAutoFit/>
          </a:bodyPr>
          <a:lstStyle/>
          <a:p>
            <a:pPr marL="401638" indent="-401638" algn="ctr"/>
            <a:r>
              <a:rPr lang="en-US" sz="3200" b="1">
                <a:solidFill>
                  <a:schemeClr val="accent2"/>
                </a:solidFill>
              </a:rPr>
              <a:t>Electromagnetic Spectrum</a:t>
            </a:r>
            <a:r>
              <a:rPr lang="en-US" sz="3200">
                <a:solidFill>
                  <a:schemeClr val="accent2"/>
                </a:solidFill>
              </a:rPr>
              <a:t>  </a:t>
            </a:r>
          </a:p>
        </p:txBody>
      </p:sp>
      <p:pic>
        <p:nvPicPr>
          <p:cNvPr id="92164" name="Picture 4" descr="spectrum"/>
          <p:cNvPicPr>
            <a:picLocks noChangeAspect="1" noChangeArrowheads="1"/>
          </p:cNvPicPr>
          <p:nvPr/>
        </p:nvPicPr>
        <p:blipFill>
          <a:blip r:embed="rId3" cstate="print"/>
          <a:srcRect b="16231"/>
          <a:stretch>
            <a:fillRect/>
          </a:stretch>
        </p:blipFill>
        <p:spPr bwMode="auto">
          <a:xfrm>
            <a:off x="1066800" y="3517900"/>
            <a:ext cx="7162800" cy="3416300"/>
          </a:xfrm>
          <a:prstGeom prst="rect">
            <a:avLst/>
          </a:prstGeom>
          <a:noFill/>
        </p:spPr>
      </p:pic>
      <p:sp>
        <p:nvSpPr>
          <p:cNvPr id="92165" name="Freeform 5"/>
          <p:cNvSpPr>
            <a:spLocks/>
          </p:cNvSpPr>
          <p:nvPr/>
        </p:nvSpPr>
        <p:spPr bwMode="auto">
          <a:xfrm>
            <a:off x="2057400" y="1808163"/>
            <a:ext cx="2057400" cy="457200"/>
          </a:xfrm>
          <a:custGeom>
            <a:avLst/>
            <a:gdLst/>
            <a:ahLst/>
            <a:cxnLst>
              <a:cxn ang="0">
                <a:pos x="0" y="112"/>
              </a:cxn>
              <a:cxn ang="0">
                <a:pos x="38" y="54"/>
              </a:cxn>
              <a:cxn ang="0">
                <a:pos x="102" y="8"/>
              </a:cxn>
              <a:cxn ang="0">
                <a:pos x="182" y="72"/>
              </a:cxn>
              <a:cxn ang="0">
                <a:pos x="270" y="270"/>
              </a:cxn>
              <a:cxn ang="0">
                <a:pos x="334" y="438"/>
              </a:cxn>
              <a:cxn ang="0">
                <a:pos x="398" y="582"/>
              </a:cxn>
              <a:cxn ang="0">
                <a:pos x="482" y="674"/>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3" y="543"/>
                  <a:pt x="398" y="582"/>
                </a:cubicBezTo>
                <a:cubicBezTo>
                  <a:pt x="423" y="621"/>
                  <a:pt x="449" y="675"/>
                  <a:pt x="482" y="674"/>
                </a:cubicBezTo>
                <a:cubicBezTo>
                  <a:pt x="515" y="673"/>
                  <a:pt x="550" y="662"/>
                  <a:pt x="596" y="576"/>
                </a:cubicBezTo>
                <a:cubicBezTo>
                  <a:pt x="642"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38100" cmpd="sng">
            <a:solidFill>
              <a:srgbClr val="0000FF"/>
            </a:solidFill>
            <a:round/>
            <a:headEnd/>
            <a:tailEnd/>
          </a:ln>
          <a:effectLst/>
        </p:spPr>
        <p:txBody>
          <a:bodyPr/>
          <a:lstStyle/>
          <a:p>
            <a:endParaRPr lang="en-US"/>
          </a:p>
        </p:txBody>
      </p:sp>
      <p:sp>
        <p:nvSpPr>
          <p:cNvPr id="92166" name="Text Box 6"/>
          <p:cNvSpPr txBox="1">
            <a:spLocks noChangeArrowheads="1"/>
          </p:cNvSpPr>
          <p:nvPr/>
        </p:nvSpPr>
        <p:spPr bwMode="auto">
          <a:xfrm>
            <a:off x="0" y="833438"/>
            <a:ext cx="3031599" cy="646331"/>
          </a:xfrm>
          <a:prstGeom prst="rect">
            <a:avLst/>
          </a:prstGeom>
          <a:noFill/>
          <a:ln w="9525">
            <a:noFill/>
            <a:miter lim="800000"/>
            <a:headEnd/>
            <a:tailEnd/>
          </a:ln>
          <a:effectLst/>
        </p:spPr>
        <p:txBody>
          <a:bodyPr wrap="none">
            <a:spAutoFit/>
          </a:bodyPr>
          <a:lstStyle/>
          <a:p>
            <a:r>
              <a:rPr lang="en-US" dirty="0">
                <a:solidFill>
                  <a:srgbClr val="800080"/>
                </a:solidFill>
              </a:rPr>
              <a:t>	Wavelength </a:t>
            </a:r>
            <a:r>
              <a:rPr lang="en-US" dirty="0" smtClean="0">
                <a:solidFill>
                  <a:srgbClr val="800080"/>
                </a:solidFill>
              </a:rPr>
              <a:t>(</a:t>
            </a:r>
            <a:r>
              <a:rPr lang="en-US" dirty="0" err="1" smtClean="0">
                <a:solidFill>
                  <a:srgbClr val="800080"/>
                </a:solidFill>
              </a:rPr>
              <a:t>λ</a:t>
            </a:r>
            <a:r>
              <a:rPr lang="en-US" dirty="0" smtClean="0">
                <a:solidFill>
                  <a:srgbClr val="800080"/>
                </a:solidFill>
              </a:rPr>
              <a:t>) </a:t>
            </a:r>
            <a:r>
              <a:rPr lang="en-US" dirty="0">
                <a:solidFill>
                  <a:srgbClr val="800080"/>
                </a:solidFill>
              </a:rPr>
              <a:t>=</a:t>
            </a:r>
          </a:p>
          <a:p>
            <a:r>
              <a:rPr lang="en-US" dirty="0">
                <a:solidFill>
                  <a:srgbClr val="800080"/>
                </a:solidFill>
              </a:rPr>
              <a:t>distance </a:t>
            </a:r>
            <a:r>
              <a:rPr lang="en-US" dirty="0" smtClean="0">
                <a:solidFill>
                  <a:srgbClr val="800080"/>
                </a:solidFill>
              </a:rPr>
              <a:t>(</a:t>
            </a:r>
            <a:r>
              <a:rPr lang="en-US" dirty="0" err="1" smtClean="0">
                <a:solidFill>
                  <a:srgbClr val="800080"/>
                </a:solidFill>
              </a:rPr>
              <a:t>x</a:t>
            </a:r>
            <a:r>
              <a:rPr lang="en-US" dirty="0">
                <a:solidFill>
                  <a:srgbClr val="800080"/>
                </a:solidFill>
              </a:rPr>
              <a:t>) until wave repeats</a:t>
            </a:r>
          </a:p>
        </p:txBody>
      </p:sp>
      <p:sp>
        <p:nvSpPr>
          <p:cNvPr id="92167" name="Text Box 7"/>
          <p:cNvSpPr txBox="1">
            <a:spLocks noChangeArrowheads="1"/>
          </p:cNvSpPr>
          <p:nvPr/>
        </p:nvSpPr>
        <p:spPr bwMode="auto">
          <a:xfrm>
            <a:off x="2582863" y="2365375"/>
            <a:ext cx="312906" cy="369332"/>
          </a:xfrm>
          <a:prstGeom prst="rect">
            <a:avLst/>
          </a:prstGeom>
          <a:noFill/>
          <a:ln w="9525">
            <a:noFill/>
            <a:miter lim="800000"/>
            <a:headEnd/>
            <a:tailEnd/>
          </a:ln>
          <a:effectLst/>
        </p:spPr>
        <p:txBody>
          <a:bodyPr wrap="none">
            <a:spAutoFit/>
          </a:bodyPr>
          <a:lstStyle/>
          <a:p>
            <a:r>
              <a:rPr lang="en-US" dirty="0" err="1" smtClean="0">
                <a:latin typeface="Symbol" pitchFamily="18" charset="2"/>
              </a:rPr>
              <a:t>λ</a:t>
            </a:r>
            <a:endParaRPr lang="en-US" dirty="0">
              <a:latin typeface="Symbol" pitchFamily="18" charset="2"/>
            </a:endParaRPr>
          </a:p>
        </p:txBody>
      </p:sp>
      <p:sp>
        <p:nvSpPr>
          <p:cNvPr id="92168" name="Text Box 8"/>
          <p:cNvSpPr txBox="1">
            <a:spLocks noChangeArrowheads="1"/>
          </p:cNvSpPr>
          <p:nvPr/>
        </p:nvSpPr>
        <p:spPr bwMode="auto">
          <a:xfrm>
            <a:off x="3629025" y="3027363"/>
            <a:ext cx="312906" cy="369332"/>
          </a:xfrm>
          <a:prstGeom prst="rect">
            <a:avLst/>
          </a:prstGeom>
          <a:noFill/>
          <a:ln w="9525">
            <a:noFill/>
            <a:miter lim="800000"/>
            <a:headEnd/>
            <a:tailEnd/>
          </a:ln>
          <a:effectLst/>
        </p:spPr>
        <p:txBody>
          <a:bodyPr wrap="none">
            <a:spAutoFit/>
          </a:bodyPr>
          <a:lstStyle/>
          <a:p>
            <a:r>
              <a:rPr lang="en-US" dirty="0" err="1" smtClean="0">
                <a:latin typeface="Symbol" pitchFamily="18" charset="2"/>
              </a:rPr>
              <a:t>λ</a:t>
            </a:r>
            <a:endParaRPr lang="en-US" dirty="0">
              <a:latin typeface="Symbol" pitchFamily="18" charset="2"/>
            </a:endParaRPr>
          </a:p>
        </p:txBody>
      </p:sp>
      <p:sp>
        <p:nvSpPr>
          <p:cNvPr id="92169" name="Line 9"/>
          <p:cNvSpPr>
            <a:spLocks noChangeShapeType="1"/>
          </p:cNvSpPr>
          <p:nvPr/>
        </p:nvSpPr>
        <p:spPr bwMode="auto">
          <a:xfrm>
            <a:off x="2863850" y="1960563"/>
            <a:ext cx="866775" cy="31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2170" name="Text Box 10"/>
          <p:cNvSpPr txBox="1">
            <a:spLocks noChangeArrowheads="1"/>
          </p:cNvSpPr>
          <p:nvPr/>
        </p:nvSpPr>
        <p:spPr bwMode="auto">
          <a:xfrm>
            <a:off x="3200400" y="1524000"/>
            <a:ext cx="312906" cy="369332"/>
          </a:xfrm>
          <a:prstGeom prst="rect">
            <a:avLst/>
          </a:prstGeom>
          <a:noFill/>
          <a:ln w="9525">
            <a:noFill/>
            <a:miter lim="800000"/>
            <a:headEnd/>
            <a:tailEnd/>
          </a:ln>
          <a:effectLst/>
        </p:spPr>
        <p:txBody>
          <a:bodyPr wrap="none">
            <a:spAutoFit/>
          </a:bodyPr>
          <a:lstStyle/>
          <a:p>
            <a:r>
              <a:rPr lang="en-US" dirty="0" err="1" smtClean="0">
                <a:latin typeface="Symbol" pitchFamily="18" charset="2"/>
              </a:rPr>
              <a:t>λ</a:t>
            </a:r>
            <a:endParaRPr lang="en-US" dirty="0">
              <a:latin typeface="Symbol" pitchFamily="18" charset="2"/>
            </a:endParaRPr>
          </a:p>
        </p:txBody>
      </p:sp>
      <p:sp>
        <p:nvSpPr>
          <p:cNvPr id="92171" name="Text Box 11"/>
          <p:cNvSpPr txBox="1">
            <a:spLocks noChangeArrowheads="1"/>
          </p:cNvSpPr>
          <p:nvPr/>
        </p:nvSpPr>
        <p:spPr bwMode="auto">
          <a:xfrm>
            <a:off x="152400" y="1808163"/>
            <a:ext cx="1438275" cy="457200"/>
          </a:xfrm>
          <a:prstGeom prst="rect">
            <a:avLst/>
          </a:prstGeom>
          <a:noFill/>
          <a:ln w="9525">
            <a:noFill/>
            <a:miter lim="800000"/>
            <a:headEnd/>
            <a:tailEnd/>
          </a:ln>
          <a:effectLst/>
        </p:spPr>
        <p:txBody>
          <a:bodyPr wrap="none">
            <a:spAutoFit/>
          </a:bodyPr>
          <a:lstStyle/>
          <a:p>
            <a:r>
              <a:rPr lang="en-US">
                <a:solidFill>
                  <a:srgbClr val="0000FF"/>
                </a:solidFill>
              </a:rPr>
              <a:t>Blue light</a:t>
            </a:r>
          </a:p>
        </p:txBody>
      </p:sp>
      <p:sp>
        <p:nvSpPr>
          <p:cNvPr id="92172" name="Text Box 12"/>
          <p:cNvSpPr txBox="1">
            <a:spLocks noChangeArrowheads="1"/>
          </p:cNvSpPr>
          <p:nvPr/>
        </p:nvSpPr>
        <p:spPr bwMode="auto">
          <a:xfrm>
            <a:off x="228600" y="2798763"/>
            <a:ext cx="1387475" cy="457200"/>
          </a:xfrm>
          <a:prstGeom prst="rect">
            <a:avLst/>
          </a:prstGeom>
          <a:noFill/>
          <a:ln w="9525">
            <a:noFill/>
            <a:miter lim="800000"/>
            <a:headEnd/>
            <a:tailEnd/>
          </a:ln>
          <a:effectLst/>
        </p:spPr>
        <p:txBody>
          <a:bodyPr wrap="none">
            <a:spAutoFit/>
          </a:bodyPr>
          <a:lstStyle/>
          <a:p>
            <a:r>
              <a:rPr lang="en-US">
                <a:solidFill>
                  <a:srgbClr val="FF0000"/>
                </a:solidFill>
              </a:rPr>
              <a:t>Red light</a:t>
            </a:r>
          </a:p>
        </p:txBody>
      </p:sp>
      <p:sp>
        <p:nvSpPr>
          <p:cNvPr id="92173" name="Text Box 13"/>
          <p:cNvSpPr txBox="1">
            <a:spLocks noChangeArrowheads="1"/>
          </p:cNvSpPr>
          <p:nvPr/>
        </p:nvSpPr>
        <p:spPr bwMode="auto">
          <a:xfrm>
            <a:off x="533400" y="3581400"/>
            <a:ext cx="946150" cy="641350"/>
          </a:xfrm>
          <a:prstGeom prst="rect">
            <a:avLst/>
          </a:prstGeom>
          <a:noFill/>
          <a:ln w="9525">
            <a:noFill/>
            <a:miter lim="800000"/>
            <a:headEnd/>
            <a:tailEnd/>
          </a:ln>
          <a:effectLst/>
        </p:spPr>
        <p:txBody>
          <a:bodyPr wrap="none">
            <a:spAutoFit/>
          </a:bodyPr>
          <a:lstStyle/>
          <a:p>
            <a:r>
              <a:rPr lang="en-US" sz="1800"/>
              <a:t>Cosmic</a:t>
            </a:r>
          </a:p>
          <a:p>
            <a:r>
              <a:rPr lang="en-US" sz="1800"/>
              <a:t>rays</a:t>
            </a:r>
          </a:p>
        </p:txBody>
      </p:sp>
      <p:sp>
        <p:nvSpPr>
          <p:cNvPr id="92174" name="Text Box 14"/>
          <p:cNvSpPr txBox="1">
            <a:spLocks noChangeArrowheads="1"/>
          </p:cNvSpPr>
          <p:nvPr/>
        </p:nvSpPr>
        <p:spPr bwMode="auto">
          <a:xfrm>
            <a:off x="0" y="5638800"/>
            <a:ext cx="1271588" cy="457200"/>
          </a:xfrm>
          <a:prstGeom prst="rect">
            <a:avLst/>
          </a:prstGeom>
          <a:noFill/>
          <a:ln w="9525">
            <a:noFill/>
            <a:miter lim="800000"/>
            <a:headEnd/>
            <a:tailEnd/>
          </a:ln>
          <a:effectLst/>
        </p:spPr>
        <p:txBody>
          <a:bodyPr wrap="none">
            <a:spAutoFit/>
          </a:bodyPr>
          <a:lstStyle/>
          <a:p>
            <a:r>
              <a:rPr lang="en-US">
                <a:solidFill>
                  <a:srgbClr val="800080"/>
                </a:solidFill>
                <a:latin typeface="Comic Sans MS" pitchFamily="66" charset="0"/>
              </a:rPr>
              <a:t>SHORT</a:t>
            </a:r>
          </a:p>
        </p:txBody>
      </p:sp>
      <p:sp>
        <p:nvSpPr>
          <p:cNvPr id="92175" name="Text Box 15"/>
          <p:cNvSpPr txBox="1">
            <a:spLocks noChangeArrowheads="1"/>
          </p:cNvSpPr>
          <p:nvPr/>
        </p:nvSpPr>
        <p:spPr bwMode="auto">
          <a:xfrm>
            <a:off x="7924800" y="5638800"/>
            <a:ext cx="1046163" cy="457200"/>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LONG</a:t>
            </a:r>
          </a:p>
        </p:txBody>
      </p:sp>
      <p:sp>
        <p:nvSpPr>
          <p:cNvPr id="92176" name="Text Box 16"/>
          <p:cNvSpPr txBox="1">
            <a:spLocks noChangeArrowheads="1"/>
          </p:cNvSpPr>
          <p:nvPr/>
        </p:nvSpPr>
        <p:spPr bwMode="auto">
          <a:xfrm>
            <a:off x="4654550" y="842963"/>
            <a:ext cx="4641850" cy="1552575"/>
          </a:xfrm>
          <a:prstGeom prst="rect">
            <a:avLst/>
          </a:prstGeom>
          <a:noFill/>
          <a:ln w="9525">
            <a:noFill/>
            <a:miter lim="800000"/>
            <a:headEnd/>
            <a:tailEnd/>
          </a:ln>
          <a:effectLst/>
        </p:spPr>
        <p:txBody>
          <a:bodyPr>
            <a:spAutoFit/>
          </a:bodyPr>
          <a:lstStyle/>
          <a:p>
            <a:r>
              <a:rPr lang="en-US">
                <a:solidFill>
                  <a:srgbClr val="006600"/>
                </a:solidFill>
              </a:rPr>
              <a:t>	Frequency (f) =</a:t>
            </a:r>
          </a:p>
          <a:p>
            <a:r>
              <a:rPr lang="en-US">
                <a:solidFill>
                  <a:srgbClr val="006600"/>
                </a:solidFill>
              </a:rPr>
              <a:t># of times per second E-field at point changes through complete cycle as wave passes</a:t>
            </a:r>
          </a:p>
        </p:txBody>
      </p:sp>
      <p:grpSp>
        <p:nvGrpSpPr>
          <p:cNvPr id="2" name="Group 17"/>
          <p:cNvGrpSpPr>
            <a:grpSpLocks/>
          </p:cNvGrpSpPr>
          <p:nvPr/>
        </p:nvGrpSpPr>
        <p:grpSpPr bwMode="auto">
          <a:xfrm>
            <a:off x="1905000" y="2743200"/>
            <a:ext cx="6858000" cy="574675"/>
            <a:chOff x="1200" y="1728"/>
            <a:chExt cx="4320" cy="362"/>
          </a:xfrm>
        </p:grpSpPr>
        <p:sp>
          <p:nvSpPr>
            <p:cNvPr id="92178" name="Freeform 18"/>
            <p:cNvSpPr>
              <a:spLocks/>
            </p:cNvSpPr>
            <p:nvPr/>
          </p:nvSpPr>
          <p:spPr bwMode="auto">
            <a:xfrm>
              <a:off x="1200" y="1728"/>
              <a:ext cx="2352" cy="362"/>
            </a:xfrm>
            <a:custGeom>
              <a:avLst/>
              <a:gdLst/>
              <a:ahLst/>
              <a:cxnLst>
                <a:cxn ang="0">
                  <a:pos x="0" y="112"/>
                </a:cxn>
                <a:cxn ang="0">
                  <a:pos x="38" y="54"/>
                </a:cxn>
                <a:cxn ang="0">
                  <a:pos x="102" y="8"/>
                </a:cxn>
                <a:cxn ang="0">
                  <a:pos x="182" y="72"/>
                </a:cxn>
                <a:cxn ang="0">
                  <a:pos x="270" y="270"/>
                </a:cxn>
                <a:cxn ang="0">
                  <a:pos x="334" y="438"/>
                </a:cxn>
                <a:cxn ang="0">
                  <a:pos x="398" y="582"/>
                </a:cxn>
                <a:cxn ang="0">
                  <a:pos x="482" y="674"/>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3" y="543"/>
                    <a:pt x="398" y="582"/>
                  </a:cubicBezTo>
                  <a:cubicBezTo>
                    <a:pt x="423" y="621"/>
                    <a:pt x="449" y="675"/>
                    <a:pt x="482" y="674"/>
                  </a:cubicBezTo>
                  <a:cubicBezTo>
                    <a:pt x="515" y="673"/>
                    <a:pt x="550" y="662"/>
                    <a:pt x="596" y="576"/>
                  </a:cubicBezTo>
                  <a:cubicBezTo>
                    <a:pt x="642"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38100" cmpd="sng">
              <a:solidFill>
                <a:srgbClr val="FF0000"/>
              </a:solidFill>
              <a:round/>
              <a:headEnd/>
              <a:tailEnd/>
            </a:ln>
            <a:effectLst/>
          </p:spPr>
          <p:txBody>
            <a:bodyPr/>
            <a:lstStyle/>
            <a:p>
              <a:endParaRPr lang="en-US"/>
            </a:p>
          </p:txBody>
        </p:sp>
        <p:sp>
          <p:nvSpPr>
            <p:cNvPr id="92179" name="Freeform 19"/>
            <p:cNvSpPr>
              <a:spLocks/>
            </p:cNvSpPr>
            <p:nvPr/>
          </p:nvSpPr>
          <p:spPr bwMode="auto">
            <a:xfrm>
              <a:off x="3168" y="1728"/>
              <a:ext cx="2352" cy="362"/>
            </a:xfrm>
            <a:custGeom>
              <a:avLst/>
              <a:gdLst/>
              <a:ahLst/>
              <a:cxnLst>
                <a:cxn ang="0">
                  <a:pos x="0" y="112"/>
                </a:cxn>
                <a:cxn ang="0">
                  <a:pos x="38" y="54"/>
                </a:cxn>
                <a:cxn ang="0">
                  <a:pos x="102" y="8"/>
                </a:cxn>
                <a:cxn ang="0">
                  <a:pos x="182" y="72"/>
                </a:cxn>
                <a:cxn ang="0">
                  <a:pos x="270" y="270"/>
                </a:cxn>
                <a:cxn ang="0">
                  <a:pos x="334" y="438"/>
                </a:cxn>
                <a:cxn ang="0">
                  <a:pos x="398" y="582"/>
                </a:cxn>
                <a:cxn ang="0">
                  <a:pos x="482" y="674"/>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3" y="543"/>
                    <a:pt x="398" y="582"/>
                  </a:cubicBezTo>
                  <a:cubicBezTo>
                    <a:pt x="423" y="621"/>
                    <a:pt x="449" y="675"/>
                    <a:pt x="482" y="674"/>
                  </a:cubicBezTo>
                  <a:cubicBezTo>
                    <a:pt x="515" y="673"/>
                    <a:pt x="550" y="662"/>
                    <a:pt x="596" y="576"/>
                  </a:cubicBezTo>
                  <a:cubicBezTo>
                    <a:pt x="642"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38100" cmpd="sng">
              <a:solidFill>
                <a:srgbClr val="FF0000"/>
              </a:solidFill>
              <a:round/>
              <a:headEnd/>
              <a:tailEnd/>
            </a:ln>
            <a:effectLst/>
          </p:spPr>
          <p:txBody>
            <a:bodyPr/>
            <a:lstStyle/>
            <a:p>
              <a:endParaRPr lang="en-US"/>
            </a:p>
          </p:txBody>
        </p:sp>
      </p:grpSp>
      <p:sp>
        <p:nvSpPr>
          <p:cNvPr id="92180" name="Line 20"/>
          <p:cNvSpPr>
            <a:spLocks noChangeShapeType="1"/>
          </p:cNvSpPr>
          <p:nvPr/>
        </p:nvSpPr>
        <p:spPr bwMode="auto">
          <a:xfrm>
            <a:off x="8229600" y="2924175"/>
            <a:ext cx="152400" cy="152400"/>
          </a:xfrm>
          <a:prstGeom prst="line">
            <a:avLst/>
          </a:prstGeom>
          <a:noFill/>
          <a:ln w="38100">
            <a:solidFill>
              <a:schemeClr val="tx1"/>
            </a:solidFill>
            <a:round/>
            <a:headEnd/>
            <a:tailEnd/>
          </a:ln>
          <a:effectLst/>
        </p:spPr>
        <p:txBody>
          <a:bodyPr/>
          <a:lstStyle/>
          <a:p>
            <a:endParaRPr lang="en-US"/>
          </a:p>
        </p:txBody>
      </p:sp>
      <p:sp>
        <p:nvSpPr>
          <p:cNvPr id="92181" name="Line 21"/>
          <p:cNvSpPr>
            <a:spLocks noChangeShapeType="1"/>
          </p:cNvSpPr>
          <p:nvPr/>
        </p:nvSpPr>
        <p:spPr bwMode="auto">
          <a:xfrm flipV="1">
            <a:off x="8229600" y="2895600"/>
            <a:ext cx="152400" cy="188913"/>
          </a:xfrm>
          <a:prstGeom prst="line">
            <a:avLst/>
          </a:prstGeom>
          <a:noFill/>
          <a:ln w="38100">
            <a:solidFill>
              <a:schemeClr val="tx1"/>
            </a:solidFill>
            <a:round/>
            <a:headEnd/>
            <a:tailEnd/>
          </a:ln>
          <a:effectLst/>
        </p:spPr>
        <p:txBody>
          <a:bodyPr/>
          <a:lstStyle/>
          <a:p>
            <a:endParaRPr lang="en-US"/>
          </a:p>
        </p:txBody>
      </p:sp>
      <p:sp>
        <p:nvSpPr>
          <p:cNvPr id="92182" name="Line 22"/>
          <p:cNvSpPr>
            <a:spLocks noChangeShapeType="1"/>
          </p:cNvSpPr>
          <p:nvPr/>
        </p:nvSpPr>
        <p:spPr bwMode="auto">
          <a:xfrm>
            <a:off x="2097088" y="2743200"/>
            <a:ext cx="1627187"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2183" name="Line 23"/>
          <p:cNvSpPr>
            <a:spLocks noChangeShapeType="1"/>
          </p:cNvSpPr>
          <p:nvPr/>
        </p:nvSpPr>
        <p:spPr bwMode="auto">
          <a:xfrm>
            <a:off x="3149600" y="3125788"/>
            <a:ext cx="1627188" cy="0"/>
          </a:xfrm>
          <a:prstGeom prst="line">
            <a:avLst/>
          </a:prstGeom>
          <a:noFill/>
          <a:ln w="9525">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1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1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1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1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3" presetClass="path" presetSubtype="0" fill="hold" nodeType="clickEffect">
                                  <p:stCondLst>
                                    <p:cond delay="0"/>
                                  </p:stCondLst>
                                  <p:childTnLst>
                                    <p:animMotion origin="layout" path="M -3.33333E-6 1.85185E-6 L 0.575 0.00254 " pathEditMode="relative" rAng="0" ptsTypes="AA">
                                      <p:cBhvr>
                                        <p:cTn id="48" dur="5000" fill="hold"/>
                                        <p:tgtEl>
                                          <p:spTgt spid="2"/>
                                        </p:tgtEl>
                                        <p:attrNameLst>
                                          <p:attrName>ppt_x</p:attrName>
                                          <p:attrName>ppt_y</p:attrName>
                                        </p:attrNameLst>
                                      </p:cBhvr>
                                      <p:rCtr x="287"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6" grpId="0"/>
      <p:bldP spid="92167" grpId="0"/>
      <p:bldP spid="92168" grpId="0"/>
      <p:bldP spid="92169" grpId="0" animBg="1"/>
      <p:bldP spid="92170" grpId="0"/>
      <p:bldP spid="92171" grpId="0"/>
      <p:bldP spid="92172" grpId="0"/>
      <p:bldP spid="92173" grpId="0"/>
      <p:bldP spid="92174" grpId="0"/>
      <p:bldP spid="92175" grpId="0"/>
      <p:bldP spid="92176" grpId="0"/>
      <p:bldP spid="92180" grpId="0" animBg="1"/>
      <p:bldP spid="92181" grpId="0" animBg="1"/>
      <p:bldP spid="92182" grpId="0" animBg="1"/>
      <p:bldP spid="92183"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E9CC710A-9646-4132-B46F-BA2EDCA1E035}" type="slidenum">
              <a:rPr lang="en-US"/>
              <a:pPr/>
              <a:t>41</a:t>
            </a:fld>
            <a:endParaRPr lang="en-US"/>
          </a:p>
        </p:txBody>
      </p:sp>
      <p:pic>
        <p:nvPicPr>
          <p:cNvPr id="94210" name="Picture 2"/>
          <p:cNvPicPr>
            <a:picLocks noChangeAspect="1" noChangeArrowheads="1"/>
          </p:cNvPicPr>
          <p:nvPr/>
        </p:nvPicPr>
        <p:blipFill>
          <a:blip r:embed="rId3" cstate="print"/>
          <a:srcRect l="30499" t="36000" r="29500" b="41333"/>
          <a:stretch>
            <a:fillRect/>
          </a:stretch>
        </p:blipFill>
        <p:spPr bwMode="auto">
          <a:xfrm>
            <a:off x="228600" y="0"/>
            <a:ext cx="6096000" cy="2590800"/>
          </a:xfrm>
          <a:prstGeom prst="rect">
            <a:avLst/>
          </a:prstGeom>
          <a:noFill/>
          <a:ln w="9525">
            <a:noFill/>
            <a:miter lim="800000"/>
            <a:headEnd/>
            <a:tailEnd/>
          </a:ln>
          <a:effectLst/>
        </p:spPr>
      </p:pic>
      <p:sp>
        <p:nvSpPr>
          <p:cNvPr id="94211" name="Text Box 3"/>
          <p:cNvSpPr txBox="1">
            <a:spLocks noChangeArrowheads="1"/>
          </p:cNvSpPr>
          <p:nvPr/>
        </p:nvSpPr>
        <p:spPr bwMode="auto">
          <a:xfrm>
            <a:off x="76200" y="2743200"/>
            <a:ext cx="8139729" cy="830997"/>
          </a:xfrm>
          <a:prstGeom prst="rect">
            <a:avLst/>
          </a:prstGeom>
          <a:noFill/>
          <a:ln w="9525">
            <a:noFill/>
            <a:miter lim="800000"/>
            <a:headEnd/>
            <a:tailEnd/>
          </a:ln>
          <a:effectLst/>
        </p:spPr>
        <p:txBody>
          <a:bodyPr wrap="none">
            <a:spAutoFit/>
          </a:bodyPr>
          <a:lstStyle/>
          <a:p>
            <a:r>
              <a:rPr lang="en-US" sz="2400" dirty="0"/>
              <a:t>How much time will pass before this peak reaches </a:t>
            </a:r>
            <a:r>
              <a:rPr lang="en-US" sz="2400" dirty="0" smtClean="0"/>
              <a:t>the antenna</a:t>
            </a:r>
            <a:r>
              <a:rPr lang="en-US" sz="2400" dirty="0"/>
              <a:t>? </a:t>
            </a:r>
          </a:p>
          <a:p>
            <a:r>
              <a:rPr lang="en-US" sz="2400" dirty="0" smtClean="0"/>
              <a:t>c = speed </a:t>
            </a:r>
            <a:r>
              <a:rPr lang="en-US" sz="2400" dirty="0"/>
              <a:t>of light</a:t>
            </a:r>
          </a:p>
        </p:txBody>
      </p:sp>
      <p:sp>
        <p:nvSpPr>
          <p:cNvPr id="94212" name="Line 4"/>
          <p:cNvSpPr>
            <a:spLocks noChangeShapeType="1"/>
          </p:cNvSpPr>
          <p:nvPr/>
        </p:nvSpPr>
        <p:spPr bwMode="auto">
          <a:xfrm flipH="1" flipV="1">
            <a:off x="1066800" y="685800"/>
            <a:ext cx="3581400" cy="2209800"/>
          </a:xfrm>
          <a:prstGeom prst="line">
            <a:avLst/>
          </a:prstGeom>
          <a:noFill/>
          <a:ln w="9525">
            <a:solidFill>
              <a:schemeClr val="tx1"/>
            </a:solidFill>
            <a:round/>
            <a:headEnd/>
            <a:tailEnd type="triangle" w="med" len="med"/>
          </a:ln>
          <a:effectLst/>
        </p:spPr>
        <p:txBody>
          <a:bodyPr/>
          <a:lstStyle/>
          <a:p>
            <a:endParaRPr lang="en-US"/>
          </a:p>
        </p:txBody>
      </p:sp>
      <p:sp>
        <p:nvSpPr>
          <p:cNvPr id="94213" name="Text Box 5"/>
          <p:cNvSpPr txBox="1">
            <a:spLocks noChangeArrowheads="1"/>
          </p:cNvSpPr>
          <p:nvPr/>
        </p:nvSpPr>
        <p:spPr bwMode="auto">
          <a:xfrm>
            <a:off x="5029200" y="3492500"/>
            <a:ext cx="3699026" cy="830997"/>
          </a:xfrm>
          <a:prstGeom prst="rect">
            <a:avLst/>
          </a:prstGeom>
          <a:noFill/>
          <a:ln w="28575">
            <a:solidFill>
              <a:schemeClr val="tx1"/>
            </a:solidFill>
            <a:miter lim="800000"/>
            <a:headEnd/>
            <a:tailEnd/>
          </a:ln>
          <a:effectLst/>
        </p:spPr>
        <p:txBody>
          <a:bodyPr wrap="none">
            <a:spAutoFit/>
          </a:bodyPr>
          <a:lstStyle/>
          <a:p>
            <a:r>
              <a:rPr lang="en-US" sz="2400" dirty="0">
                <a:solidFill>
                  <a:srgbClr val="FF0000"/>
                </a:solidFill>
              </a:rPr>
              <a:t>Distance = speed * time </a:t>
            </a:r>
          </a:p>
          <a:p>
            <a:r>
              <a:rPr lang="en-US" sz="2400" dirty="0">
                <a:solidFill>
                  <a:srgbClr val="FF0000"/>
                </a:solidFill>
              </a:rPr>
              <a:t>Time = distance/speed = d/c</a:t>
            </a:r>
          </a:p>
        </p:txBody>
      </p:sp>
      <p:sp>
        <p:nvSpPr>
          <p:cNvPr id="94214" name="Text Box 6"/>
          <p:cNvSpPr txBox="1">
            <a:spLocks noChangeArrowheads="1"/>
          </p:cNvSpPr>
          <p:nvPr/>
        </p:nvSpPr>
        <p:spPr bwMode="auto">
          <a:xfrm>
            <a:off x="76200" y="6035675"/>
            <a:ext cx="4618508" cy="830997"/>
          </a:xfrm>
          <a:prstGeom prst="rect">
            <a:avLst/>
          </a:prstGeom>
          <a:noFill/>
          <a:ln w="9525">
            <a:noFill/>
            <a:miter lim="800000"/>
            <a:headEnd/>
            <a:tailEnd/>
          </a:ln>
          <a:effectLst/>
        </p:spPr>
        <p:txBody>
          <a:bodyPr wrap="none">
            <a:spAutoFit/>
          </a:bodyPr>
          <a:lstStyle/>
          <a:p>
            <a:r>
              <a:rPr lang="en-US" sz="2400" dirty="0">
                <a:solidFill>
                  <a:srgbClr val="FF0000"/>
                </a:solidFill>
              </a:rPr>
              <a:t>Frequency = (1 </a:t>
            </a:r>
            <a:r>
              <a:rPr lang="en-US" sz="2400" dirty="0" smtClean="0">
                <a:solidFill>
                  <a:srgbClr val="FF0000"/>
                </a:solidFill>
              </a:rPr>
              <a:t>)/</a:t>
            </a:r>
            <a:r>
              <a:rPr lang="en-US" sz="2400" dirty="0">
                <a:solidFill>
                  <a:srgbClr val="FF0000"/>
                </a:solidFill>
              </a:rPr>
              <a:t>Period  (Hertz) </a:t>
            </a:r>
          </a:p>
          <a:p>
            <a:r>
              <a:rPr lang="en-US" sz="2400" dirty="0">
                <a:solidFill>
                  <a:srgbClr val="FF0000"/>
                </a:solidFill>
              </a:rPr>
              <a:t>	       = # </a:t>
            </a:r>
            <a:r>
              <a:rPr lang="en-US" sz="2400" dirty="0" smtClean="0">
                <a:solidFill>
                  <a:srgbClr val="FF0000"/>
                </a:solidFill>
              </a:rPr>
              <a:t>of cycles per second </a:t>
            </a:r>
            <a:endParaRPr lang="en-US" sz="2400" dirty="0">
              <a:solidFill>
                <a:srgbClr val="FF0000"/>
              </a:solidFill>
            </a:endParaRPr>
          </a:p>
        </p:txBody>
      </p:sp>
      <p:sp>
        <p:nvSpPr>
          <p:cNvPr id="94215" name="Text Box 7"/>
          <p:cNvSpPr txBox="1">
            <a:spLocks noChangeArrowheads="1"/>
          </p:cNvSpPr>
          <p:nvPr/>
        </p:nvSpPr>
        <p:spPr bwMode="auto">
          <a:xfrm>
            <a:off x="76200" y="3505200"/>
            <a:ext cx="5724644" cy="830997"/>
          </a:xfrm>
          <a:prstGeom prst="rect">
            <a:avLst/>
          </a:prstGeom>
          <a:noFill/>
          <a:ln w="9525">
            <a:noFill/>
            <a:miter lim="800000"/>
            <a:headEnd/>
            <a:tailEnd/>
          </a:ln>
          <a:effectLst/>
        </p:spPr>
        <p:txBody>
          <a:bodyPr wrap="none">
            <a:spAutoFit/>
          </a:bodyPr>
          <a:lstStyle/>
          <a:p>
            <a:r>
              <a:rPr lang="en-US" sz="2400" dirty="0" smtClean="0"/>
              <a:t>A) </a:t>
            </a:r>
            <a:r>
              <a:rPr lang="en-US" sz="2400" dirty="0" err="1" smtClean="0"/>
              <a:t>cd</a:t>
            </a:r>
            <a:r>
              <a:rPr lang="en-US" sz="2400" dirty="0" smtClean="0"/>
              <a:t>		B)  c/d	</a:t>
            </a:r>
            <a:r>
              <a:rPr lang="en-US" sz="2400" dirty="0"/>
              <a:t>	</a:t>
            </a:r>
            <a:r>
              <a:rPr lang="en-US" sz="2400" dirty="0" smtClean="0"/>
              <a:t>C)  d/c</a:t>
            </a:r>
            <a:r>
              <a:rPr lang="en-US" sz="2400" dirty="0"/>
              <a:t>		</a:t>
            </a:r>
          </a:p>
          <a:p>
            <a:r>
              <a:rPr lang="en-US" sz="2400" dirty="0" smtClean="0"/>
              <a:t>D) sin(</a:t>
            </a:r>
            <a:r>
              <a:rPr lang="en-US" sz="2400" dirty="0" err="1" smtClean="0"/>
              <a:t>cd</a:t>
            </a:r>
            <a:r>
              <a:rPr lang="en-US" sz="2400" dirty="0"/>
              <a:t>)	</a:t>
            </a:r>
            <a:r>
              <a:rPr lang="en-US" sz="2400" dirty="0" smtClean="0"/>
              <a:t>E) None </a:t>
            </a:r>
            <a:r>
              <a:rPr lang="en-US" sz="2400" dirty="0"/>
              <a:t>of </a:t>
            </a:r>
            <a:r>
              <a:rPr lang="en-US" sz="2400" dirty="0" smtClean="0"/>
              <a:t>these</a:t>
            </a:r>
            <a:endParaRPr lang="en-US" sz="2400" dirty="0"/>
          </a:p>
        </p:txBody>
      </p:sp>
      <p:sp>
        <p:nvSpPr>
          <p:cNvPr id="94216" name="Line 8"/>
          <p:cNvSpPr>
            <a:spLocks noChangeShapeType="1"/>
          </p:cNvSpPr>
          <p:nvPr/>
        </p:nvSpPr>
        <p:spPr bwMode="auto">
          <a:xfrm>
            <a:off x="1066800" y="457200"/>
            <a:ext cx="4953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4217" name="Text Box 9"/>
          <p:cNvSpPr txBox="1">
            <a:spLocks noChangeArrowheads="1"/>
          </p:cNvSpPr>
          <p:nvPr/>
        </p:nvSpPr>
        <p:spPr bwMode="auto">
          <a:xfrm>
            <a:off x="3260725" y="39688"/>
            <a:ext cx="354013" cy="457200"/>
          </a:xfrm>
          <a:prstGeom prst="rect">
            <a:avLst/>
          </a:prstGeom>
          <a:noFill/>
          <a:ln w="9525">
            <a:noFill/>
            <a:miter lim="800000"/>
            <a:headEnd/>
            <a:tailEnd/>
          </a:ln>
          <a:effectLst/>
        </p:spPr>
        <p:txBody>
          <a:bodyPr wrap="none">
            <a:spAutoFit/>
          </a:bodyPr>
          <a:lstStyle/>
          <a:p>
            <a:r>
              <a:rPr lang="en-US"/>
              <a:t>d</a:t>
            </a:r>
          </a:p>
        </p:txBody>
      </p:sp>
      <p:sp>
        <p:nvSpPr>
          <p:cNvPr id="94218" name="Rectangle 10"/>
          <p:cNvSpPr>
            <a:spLocks noChangeArrowheads="1"/>
          </p:cNvSpPr>
          <p:nvPr/>
        </p:nvSpPr>
        <p:spPr bwMode="auto">
          <a:xfrm>
            <a:off x="115888" y="5389563"/>
            <a:ext cx="3667140" cy="461665"/>
          </a:xfrm>
          <a:prstGeom prst="rect">
            <a:avLst/>
          </a:prstGeom>
          <a:noFill/>
          <a:ln w="28575">
            <a:solidFill>
              <a:schemeClr val="tx1"/>
            </a:solidFill>
            <a:miter lim="800000"/>
            <a:headEnd/>
            <a:tailEnd/>
          </a:ln>
          <a:effectLst/>
        </p:spPr>
        <p:txBody>
          <a:bodyPr wrap="none">
            <a:spAutoFit/>
          </a:bodyPr>
          <a:lstStyle/>
          <a:p>
            <a:r>
              <a:rPr lang="en-US" sz="2400" dirty="0">
                <a:solidFill>
                  <a:srgbClr val="FF0000"/>
                </a:solidFill>
              </a:rPr>
              <a:t>Period (seconds/cycle) =</a:t>
            </a:r>
            <a:r>
              <a:rPr lang="en-US" sz="2400" dirty="0" smtClean="0">
                <a:solidFill>
                  <a:srgbClr val="FF0000"/>
                </a:solidFill>
              </a:rPr>
              <a:t> </a:t>
            </a:r>
            <a:r>
              <a:rPr lang="en-US" sz="2400" dirty="0" err="1" smtClean="0">
                <a:solidFill>
                  <a:srgbClr val="FF0000"/>
                </a:solidFill>
              </a:rPr>
              <a:t>λ/</a:t>
            </a:r>
            <a:r>
              <a:rPr lang="en-US" sz="2400" dirty="0" err="1">
                <a:solidFill>
                  <a:srgbClr val="FF0000"/>
                </a:solidFill>
              </a:rPr>
              <a:t>c</a:t>
            </a:r>
            <a:endParaRPr lang="en-US" sz="2400" dirty="0">
              <a:solidFill>
                <a:srgbClr val="FF0000"/>
              </a:solidFill>
            </a:endParaRPr>
          </a:p>
        </p:txBody>
      </p:sp>
      <p:sp>
        <p:nvSpPr>
          <p:cNvPr id="94219" name="Text Box 11"/>
          <p:cNvSpPr txBox="1">
            <a:spLocks noChangeArrowheads="1"/>
          </p:cNvSpPr>
          <p:nvPr/>
        </p:nvSpPr>
        <p:spPr bwMode="auto">
          <a:xfrm>
            <a:off x="22225" y="4484688"/>
            <a:ext cx="8915400" cy="830997"/>
          </a:xfrm>
          <a:prstGeom prst="rect">
            <a:avLst/>
          </a:prstGeom>
          <a:noFill/>
          <a:ln w="9525">
            <a:noFill/>
            <a:miter lim="800000"/>
            <a:headEnd/>
            <a:tailEnd/>
          </a:ln>
          <a:effectLst/>
        </p:spPr>
        <p:txBody>
          <a:bodyPr>
            <a:spAutoFit/>
          </a:bodyPr>
          <a:lstStyle/>
          <a:p>
            <a:r>
              <a:rPr lang="en-US" sz="2400" dirty="0"/>
              <a:t>How much time does it take for E-field at point (</a:t>
            </a:r>
            <a:r>
              <a:rPr lang="en-US" sz="2400" b="1" dirty="0"/>
              <a:t>X</a:t>
            </a:r>
            <a:r>
              <a:rPr lang="en-US" sz="2400" dirty="0"/>
              <a:t>) to go through 1 complete oscillation?  </a:t>
            </a:r>
          </a:p>
        </p:txBody>
      </p:sp>
      <p:sp>
        <p:nvSpPr>
          <p:cNvPr id="94220" name="Line 12"/>
          <p:cNvSpPr>
            <a:spLocks noChangeShapeType="1"/>
          </p:cNvSpPr>
          <p:nvPr/>
        </p:nvSpPr>
        <p:spPr bwMode="auto">
          <a:xfrm>
            <a:off x="5886450" y="1209675"/>
            <a:ext cx="228600" cy="152400"/>
          </a:xfrm>
          <a:prstGeom prst="line">
            <a:avLst/>
          </a:prstGeom>
          <a:noFill/>
          <a:ln w="38100">
            <a:solidFill>
              <a:schemeClr val="tx1"/>
            </a:solidFill>
            <a:round/>
            <a:headEnd/>
            <a:tailEnd/>
          </a:ln>
          <a:effectLst/>
        </p:spPr>
        <p:txBody>
          <a:bodyPr/>
          <a:lstStyle/>
          <a:p>
            <a:endParaRPr lang="en-US"/>
          </a:p>
        </p:txBody>
      </p:sp>
      <p:sp>
        <p:nvSpPr>
          <p:cNvPr id="94221" name="Line 13"/>
          <p:cNvSpPr>
            <a:spLocks noChangeShapeType="1"/>
          </p:cNvSpPr>
          <p:nvPr/>
        </p:nvSpPr>
        <p:spPr bwMode="auto">
          <a:xfrm flipV="1">
            <a:off x="5905500" y="1247775"/>
            <a:ext cx="228600" cy="76200"/>
          </a:xfrm>
          <a:prstGeom prst="line">
            <a:avLst/>
          </a:prstGeom>
          <a:noFill/>
          <a:ln w="38100">
            <a:solidFill>
              <a:schemeClr val="tx1"/>
            </a:solidFill>
            <a:round/>
            <a:headEnd/>
            <a:tailEnd/>
          </a:ln>
          <a:effectLst/>
        </p:spPr>
        <p:txBody>
          <a:bodyPr/>
          <a:lstStyle/>
          <a:p>
            <a:endParaRPr lang="en-US"/>
          </a:p>
        </p:txBody>
      </p:sp>
      <p:sp>
        <p:nvSpPr>
          <p:cNvPr id="94223" name="Rectangle 15"/>
          <p:cNvSpPr>
            <a:spLocks noChangeArrowheads="1"/>
          </p:cNvSpPr>
          <p:nvPr/>
        </p:nvSpPr>
        <p:spPr bwMode="auto">
          <a:xfrm>
            <a:off x="6248400" y="5562600"/>
            <a:ext cx="1068772" cy="646331"/>
          </a:xfrm>
          <a:prstGeom prst="rect">
            <a:avLst/>
          </a:prstGeom>
          <a:noFill/>
          <a:ln w="38100">
            <a:solidFill>
              <a:schemeClr val="tx1"/>
            </a:solidFill>
            <a:miter lim="800000"/>
            <a:headEnd/>
            <a:tailEnd/>
          </a:ln>
          <a:effectLst/>
        </p:spPr>
        <p:txBody>
          <a:bodyPr wrap="none">
            <a:spAutoFit/>
          </a:bodyPr>
          <a:lstStyle/>
          <a:p>
            <a:r>
              <a:rPr lang="en-US" sz="3600" dirty="0" err="1" smtClean="0">
                <a:solidFill>
                  <a:srgbClr val="FF0000"/>
                </a:solidFill>
              </a:rPr>
              <a:t>f</a:t>
            </a:r>
            <a:r>
              <a:rPr lang="en-US" sz="3600" dirty="0" smtClean="0">
                <a:solidFill>
                  <a:srgbClr val="FF0000"/>
                </a:solidFill>
              </a:rPr>
              <a:t> </a:t>
            </a:r>
            <a:r>
              <a:rPr lang="en-US" sz="3600" dirty="0" err="1" smtClean="0">
                <a:solidFill>
                  <a:srgbClr val="FF0000"/>
                </a:solidFill>
              </a:rPr>
              <a:t>λ</a:t>
            </a:r>
            <a:r>
              <a:rPr lang="en-US" sz="3600" dirty="0" smtClean="0">
                <a:solidFill>
                  <a:srgbClr val="FF0000"/>
                </a:solidFill>
              </a:rPr>
              <a:t>=</a:t>
            </a:r>
            <a:r>
              <a:rPr lang="en-US" sz="3600" dirty="0">
                <a:solidFill>
                  <a:srgbClr val="FF0000"/>
                </a:solidFill>
              </a:rPr>
              <a:t>c</a:t>
            </a:r>
          </a:p>
        </p:txBody>
      </p:sp>
      <p:sp>
        <p:nvSpPr>
          <p:cNvPr id="94224" name="AutoShape 16"/>
          <p:cNvSpPr>
            <a:spLocks/>
          </p:cNvSpPr>
          <p:nvPr/>
        </p:nvSpPr>
        <p:spPr bwMode="auto">
          <a:xfrm>
            <a:off x="5638800" y="5257800"/>
            <a:ext cx="381000" cy="1371600"/>
          </a:xfrm>
          <a:prstGeom prst="rightBrace">
            <a:avLst>
              <a:gd name="adj1" fmla="val 30000"/>
              <a:gd name="adj2" fmla="val 50000"/>
            </a:avLst>
          </a:prstGeom>
          <a:no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p:bldP spid="94214" grpId="0"/>
      <p:bldP spid="94218" grpId="0" animBg="1"/>
      <p:bldP spid="94219" grpId="0"/>
      <p:bldP spid="94223" grpId="0" animBg="1"/>
      <p:bldP spid="94224"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3DFB070-965E-458D-B769-940119F4A939}" type="slidenum">
              <a:rPr lang="en-US"/>
              <a:pPr/>
              <a:t>42</a:t>
            </a:fld>
            <a:endParaRPr lang="en-US"/>
          </a:p>
        </p:txBody>
      </p:sp>
      <p:pic>
        <p:nvPicPr>
          <p:cNvPr id="96258" name="Picture 2"/>
          <p:cNvPicPr>
            <a:picLocks noChangeAspect="1" noChangeArrowheads="1"/>
          </p:cNvPicPr>
          <p:nvPr/>
        </p:nvPicPr>
        <p:blipFill>
          <a:blip r:embed="rId3" cstate="print"/>
          <a:srcRect l="23999" t="36000" r="29500" b="41333"/>
          <a:stretch>
            <a:fillRect/>
          </a:stretch>
        </p:blipFill>
        <p:spPr bwMode="auto">
          <a:xfrm>
            <a:off x="1524000" y="457200"/>
            <a:ext cx="7086600" cy="2590800"/>
          </a:xfrm>
          <a:prstGeom prst="rect">
            <a:avLst/>
          </a:prstGeom>
          <a:noFill/>
          <a:ln w="9525">
            <a:noFill/>
            <a:miter lim="800000"/>
            <a:headEnd/>
            <a:tailEnd/>
          </a:ln>
          <a:effectLst/>
        </p:spPr>
      </p:pic>
      <p:sp>
        <p:nvSpPr>
          <p:cNvPr id="96259" name="Text Box 3"/>
          <p:cNvSpPr txBox="1">
            <a:spLocks noChangeArrowheads="1"/>
          </p:cNvSpPr>
          <p:nvPr/>
        </p:nvSpPr>
        <p:spPr bwMode="auto">
          <a:xfrm>
            <a:off x="0" y="3200400"/>
            <a:ext cx="9144000" cy="830997"/>
          </a:xfrm>
          <a:prstGeom prst="rect">
            <a:avLst/>
          </a:prstGeom>
          <a:noFill/>
          <a:ln w="9525">
            <a:noFill/>
            <a:miter lim="800000"/>
            <a:headEnd/>
            <a:tailEnd/>
          </a:ln>
          <a:effectLst/>
        </p:spPr>
        <p:txBody>
          <a:bodyPr>
            <a:spAutoFit/>
          </a:bodyPr>
          <a:lstStyle/>
          <a:p>
            <a:r>
              <a:rPr lang="en-US" sz="2400" dirty="0"/>
              <a:t>How far away will </a:t>
            </a:r>
            <a:r>
              <a:rPr lang="en-US" sz="2400" dirty="0" smtClean="0"/>
              <a:t>this peak in the </a:t>
            </a:r>
            <a:r>
              <a:rPr lang="en-US" sz="2400" dirty="0"/>
              <a:t>E-field be before the next peak is generated at this spot</a:t>
            </a:r>
            <a:r>
              <a:rPr lang="en-US" dirty="0"/>
              <a:t>? </a:t>
            </a:r>
          </a:p>
        </p:txBody>
      </p:sp>
      <p:sp>
        <p:nvSpPr>
          <p:cNvPr id="96260" name="Line 4"/>
          <p:cNvSpPr>
            <a:spLocks noChangeShapeType="1"/>
          </p:cNvSpPr>
          <p:nvPr/>
        </p:nvSpPr>
        <p:spPr bwMode="auto">
          <a:xfrm>
            <a:off x="1295400" y="609600"/>
            <a:ext cx="457200" cy="838200"/>
          </a:xfrm>
          <a:prstGeom prst="line">
            <a:avLst/>
          </a:prstGeom>
          <a:noFill/>
          <a:ln w="9525">
            <a:solidFill>
              <a:schemeClr val="tx1"/>
            </a:solidFill>
            <a:round/>
            <a:headEnd/>
            <a:tailEnd type="triangle" w="med" len="med"/>
          </a:ln>
          <a:effectLst/>
        </p:spPr>
        <p:txBody>
          <a:bodyPr/>
          <a:lstStyle/>
          <a:p>
            <a:endParaRPr lang="en-US"/>
          </a:p>
        </p:txBody>
      </p:sp>
      <p:sp>
        <p:nvSpPr>
          <p:cNvPr id="96261" name="Text Box 5"/>
          <p:cNvSpPr txBox="1">
            <a:spLocks noChangeArrowheads="1"/>
          </p:cNvSpPr>
          <p:nvPr/>
        </p:nvSpPr>
        <p:spPr bwMode="auto">
          <a:xfrm>
            <a:off x="0" y="292100"/>
            <a:ext cx="1844675" cy="1569660"/>
          </a:xfrm>
          <a:prstGeom prst="rect">
            <a:avLst/>
          </a:prstGeom>
          <a:noFill/>
          <a:ln w="9525">
            <a:noFill/>
            <a:miter lim="800000"/>
            <a:headEnd/>
            <a:tailEnd/>
          </a:ln>
          <a:effectLst/>
        </p:spPr>
        <p:txBody>
          <a:bodyPr>
            <a:spAutoFit/>
          </a:bodyPr>
          <a:lstStyle/>
          <a:p>
            <a:r>
              <a:rPr lang="en-US" sz="2400" dirty="0"/>
              <a:t>Electron oscillates with period of</a:t>
            </a:r>
            <a:r>
              <a:rPr lang="en-US" sz="2400" dirty="0" smtClean="0"/>
              <a:t> </a:t>
            </a:r>
            <a:r>
              <a:rPr lang="en-US" sz="2400" dirty="0" err="1" smtClean="0">
                <a:latin typeface="Symbol" pitchFamily="18" charset="2"/>
              </a:rPr>
              <a:t>T</a:t>
            </a:r>
            <a:r>
              <a:rPr lang="en-US" sz="2400" dirty="0" smtClean="0">
                <a:latin typeface="Symbol" pitchFamily="18" charset="2"/>
              </a:rPr>
              <a:t>=1/f</a:t>
            </a:r>
            <a:endParaRPr lang="en-US" sz="2400" dirty="0">
              <a:latin typeface="Symbol" pitchFamily="18" charset="2"/>
            </a:endParaRPr>
          </a:p>
        </p:txBody>
      </p:sp>
      <p:sp>
        <p:nvSpPr>
          <p:cNvPr id="96262" name="Line 6"/>
          <p:cNvSpPr>
            <a:spLocks noChangeShapeType="1"/>
          </p:cNvSpPr>
          <p:nvPr/>
        </p:nvSpPr>
        <p:spPr bwMode="auto">
          <a:xfrm>
            <a:off x="3276600" y="1143000"/>
            <a:ext cx="0" cy="609600"/>
          </a:xfrm>
          <a:prstGeom prst="line">
            <a:avLst/>
          </a:prstGeom>
          <a:noFill/>
          <a:ln w="28575">
            <a:solidFill>
              <a:schemeClr val="tx1"/>
            </a:solidFill>
            <a:round/>
            <a:headEnd type="triangle" w="med" len="med"/>
            <a:tailEnd/>
          </a:ln>
          <a:effectLst/>
        </p:spPr>
        <p:txBody>
          <a:bodyPr/>
          <a:lstStyle/>
          <a:p>
            <a:endParaRPr lang="en-US"/>
          </a:p>
        </p:txBody>
      </p:sp>
      <p:sp>
        <p:nvSpPr>
          <p:cNvPr id="96263" name="Text Box 7"/>
          <p:cNvSpPr txBox="1">
            <a:spLocks noChangeArrowheads="1"/>
          </p:cNvSpPr>
          <p:nvPr/>
        </p:nvSpPr>
        <p:spPr bwMode="auto">
          <a:xfrm>
            <a:off x="120650" y="4049713"/>
            <a:ext cx="5724644" cy="830997"/>
          </a:xfrm>
          <a:prstGeom prst="rect">
            <a:avLst/>
          </a:prstGeom>
          <a:noFill/>
          <a:ln w="9525">
            <a:noFill/>
            <a:miter lim="800000"/>
            <a:headEnd/>
            <a:tailEnd/>
          </a:ln>
          <a:effectLst/>
        </p:spPr>
        <p:txBody>
          <a:bodyPr wrap="none">
            <a:spAutoFit/>
          </a:bodyPr>
          <a:lstStyle/>
          <a:p>
            <a:r>
              <a:rPr lang="en-US" sz="2400" dirty="0" smtClean="0"/>
              <a:t>A)  </a:t>
            </a:r>
            <a:r>
              <a:rPr lang="en-US" sz="2400" dirty="0" err="1" smtClean="0"/>
              <a:t>cλ</a:t>
            </a:r>
            <a:r>
              <a:rPr lang="en-US" sz="2400" dirty="0" smtClean="0"/>
              <a:t> 	</a:t>
            </a:r>
            <a:r>
              <a:rPr lang="en-US" sz="2400" dirty="0"/>
              <a:t>	</a:t>
            </a:r>
            <a:r>
              <a:rPr lang="en-US" sz="2400" dirty="0" smtClean="0"/>
              <a:t>B)  </a:t>
            </a:r>
            <a:r>
              <a:rPr lang="en-US" sz="2400" dirty="0" err="1" smtClean="0"/>
              <a:t>c/λ</a:t>
            </a:r>
            <a:r>
              <a:rPr lang="en-US" sz="2400" dirty="0" smtClean="0"/>
              <a:t> </a:t>
            </a:r>
            <a:r>
              <a:rPr lang="en-US" sz="2400" dirty="0"/>
              <a:t>		</a:t>
            </a:r>
            <a:r>
              <a:rPr lang="en-US" sz="2400" dirty="0" smtClean="0"/>
              <a:t>C)  </a:t>
            </a:r>
            <a:r>
              <a:rPr lang="en-US" sz="2400" dirty="0" err="1" smtClean="0"/>
              <a:t>λ/</a:t>
            </a:r>
            <a:r>
              <a:rPr lang="en-US" sz="2400" dirty="0" err="1"/>
              <a:t>c</a:t>
            </a:r>
            <a:r>
              <a:rPr lang="en-US" sz="2400" dirty="0"/>
              <a:t>		</a:t>
            </a:r>
          </a:p>
          <a:p>
            <a:r>
              <a:rPr lang="en-US" sz="2400" dirty="0" smtClean="0"/>
              <a:t>D)  </a:t>
            </a:r>
            <a:r>
              <a:rPr lang="en-US" sz="2400" dirty="0" err="1"/>
              <a:t>sin(</a:t>
            </a:r>
            <a:r>
              <a:rPr lang="en-US" sz="2400" dirty="0" err="1" smtClean="0"/>
              <a:t>cλ</a:t>
            </a:r>
            <a:r>
              <a:rPr lang="en-US" sz="2400" dirty="0" smtClean="0"/>
              <a:t>)</a:t>
            </a:r>
            <a:r>
              <a:rPr lang="en-US" sz="2400" dirty="0"/>
              <a:t>	</a:t>
            </a:r>
            <a:r>
              <a:rPr lang="en-US" sz="2400" dirty="0" smtClean="0"/>
              <a:t>E)  None </a:t>
            </a:r>
            <a:r>
              <a:rPr lang="en-US" sz="2400" dirty="0"/>
              <a:t>of </a:t>
            </a:r>
            <a:r>
              <a:rPr lang="en-US" sz="2400" dirty="0" smtClean="0"/>
              <a:t>these</a:t>
            </a:r>
            <a:endParaRPr lang="en-US" sz="2400" dirty="0"/>
          </a:p>
        </p:txBody>
      </p:sp>
      <p:sp>
        <p:nvSpPr>
          <p:cNvPr id="96264" name="Text Box 8"/>
          <p:cNvSpPr txBox="1">
            <a:spLocks noChangeArrowheads="1"/>
          </p:cNvSpPr>
          <p:nvPr/>
        </p:nvSpPr>
        <p:spPr bwMode="auto">
          <a:xfrm>
            <a:off x="1295400" y="4953000"/>
            <a:ext cx="4410282" cy="1569660"/>
          </a:xfrm>
          <a:prstGeom prst="rect">
            <a:avLst/>
          </a:prstGeom>
          <a:noFill/>
          <a:ln w="28575">
            <a:solidFill>
              <a:schemeClr val="tx1"/>
            </a:solidFill>
            <a:miter lim="800000"/>
            <a:headEnd/>
            <a:tailEnd/>
          </a:ln>
          <a:effectLst/>
        </p:spPr>
        <p:txBody>
          <a:bodyPr wrap="none">
            <a:spAutoFit/>
          </a:bodyPr>
          <a:lstStyle/>
          <a:p>
            <a:r>
              <a:rPr lang="en-US" sz="2400" dirty="0" smtClean="0">
                <a:solidFill>
                  <a:srgbClr val="FF0000"/>
                </a:solidFill>
              </a:rPr>
              <a:t>Answer is (A):</a:t>
            </a:r>
            <a:endParaRPr lang="en-US" sz="2400" dirty="0">
              <a:solidFill>
                <a:srgbClr val="FF0000"/>
              </a:solidFill>
            </a:endParaRPr>
          </a:p>
          <a:p>
            <a:r>
              <a:rPr lang="en-US" sz="2400" dirty="0">
                <a:solidFill>
                  <a:srgbClr val="FF0000"/>
                </a:solidFill>
              </a:rPr>
              <a:t>Distance = velocity * time </a:t>
            </a:r>
          </a:p>
          <a:p>
            <a:r>
              <a:rPr lang="en-US" sz="2400" dirty="0">
                <a:solidFill>
                  <a:srgbClr val="FF0000"/>
                </a:solidFill>
              </a:rPr>
              <a:t>Distance = </a:t>
            </a:r>
            <a:r>
              <a:rPr lang="en-US" sz="2400" dirty="0" err="1" smtClean="0">
                <a:solidFill>
                  <a:srgbClr val="FF0000"/>
                </a:solidFill>
              </a:rPr>
              <a:t>cλ</a:t>
            </a:r>
            <a:r>
              <a:rPr lang="en-US" sz="2400" dirty="0" smtClean="0">
                <a:solidFill>
                  <a:srgbClr val="FF0000"/>
                </a:solidFill>
              </a:rPr>
              <a:t> </a:t>
            </a:r>
            <a:r>
              <a:rPr lang="en-US" sz="2400" dirty="0">
                <a:solidFill>
                  <a:srgbClr val="FF0000"/>
                </a:solidFill>
              </a:rPr>
              <a:t>= c/f = 1 wavelength</a:t>
            </a:r>
          </a:p>
          <a:p>
            <a:r>
              <a:rPr lang="en-US" sz="2400" dirty="0">
                <a:solidFill>
                  <a:srgbClr val="FF0000"/>
                </a:solidFill>
              </a:rPr>
              <a:t>                       so c/f = </a:t>
            </a:r>
            <a:r>
              <a:rPr lang="el-GR" sz="2400" dirty="0">
                <a:solidFill>
                  <a:srgbClr val="FF0000"/>
                </a:solidFill>
                <a:cs typeface="Arial" charset="0"/>
              </a:rPr>
              <a:t>λ</a:t>
            </a:r>
          </a:p>
        </p:txBody>
      </p:sp>
      <p:sp>
        <p:nvSpPr>
          <p:cNvPr id="96265" name="Line 9"/>
          <p:cNvSpPr>
            <a:spLocks noChangeShapeType="1"/>
          </p:cNvSpPr>
          <p:nvPr/>
        </p:nvSpPr>
        <p:spPr bwMode="auto">
          <a:xfrm flipV="1">
            <a:off x="2941638" y="1795463"/>
            <a:ext cx="341312" cy="1498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487363"/>
          </a:xfrm>
        </p:spPr>
        <p:txBody>
          <a:bodyPr>
            <a:normAutofit fontScale="90000"/>
          </a:bodyPr>
          <a:lstStyle/>
          <a:p>
            <a:r>
              <a:rPr lang="en-US" sz="4000" dirty="0"/>
              <a:t>Wave or Particle? </a:t>
            </a:r>
          </a:p>
        </p:txBody>
      </p:sp>
      <p:sp>
        <p:nvSpPr>
          <p:cNvPr id="3075" name="Rectangle 3"/>
          <p:cNvSpPr>
            <a:spLocks noGrp="1" noChangeArrowheads="1"/>
          </p:cNvSpPr>
          <p:nvPr>
            <p:ph type="body" idx="1"/>
          </p:nvPr>
        </p:nvSpPr>
        <p:spPr>
          <a:xfrm>
            <a:off x="457200" y="762000"/>
            <a:ext cx="8229600" cy="2438400"/>
          </a:xfrm>
        </p:spPr>
        <p:txBody>
          <a:bodyPr/>
          <a:lstStyle/>
          <a:p>
            <a:pPr marL="609600" indent="-609600">
              <a:buFontTx/>
              <a:buNone/>
            </a:pPr>
            <a:r>
              <a:rPr lang="en-US" sz="2800" dirty="0"/>
              <a:t>Question arises often throughout course: </a:t>
            </a:r>
          </a:p>
          <a:p>
            <a:pPr marL="609600" indent="-609600"/>
            <a:r>
              <a:rPr lang="en-US" sz="2800" dirty="0"/>
              <a:t>Is something a wave, a particle, or both</a:t>
            </a:r>
            <a:r>
              <a:rPr lang="en-US" sz="2800" dirty="0" smtClean="0"/>
              <a:t>?</a:t>
            </a:r>
          </a:p>
          <a:p>
            <a:pPr marL="609600" indent="-609600"/>
            <a:r>
              <a:rPr lang="en-US" sz="2800" dirty="0" smtClean="0"/>
              <a:t>How </a:t>
            </a:r>
            <a:r>
              <a:rPr lang="en-US" sz="2800" dirty="0"/>
              <a:t>do we know?  </a:t>
            </a:r>
          </a:p>
          <a:p>
            <a:pPr marL="609600" indent="-609600"/>
            <a:r>
              <a:rPr lang="en-US" sz="2800" dirty="0"/>
              <a:t>When best to think of as a wave? as a particle? </a:t>
            </a:r>
          </a:p>
        </p:txBody>
      </p:sp>
      <p:sp>
        <p:nvSpPr>
          <p:cNvPr id="3076" name="Text Box 4"/>
          <p:cNvSpPr txBox="1">
            <a:spLocks noChangeArrowheads="1"/>
          </p:cNvSpPr>
          <p:nvPr/>
        </p:nvSpPr>
        <p:spPr bwMode="auto">
          <a:xfrm>
            <a:off x="0" y="3810000"/>
            <a:ext cx="9144000" cy="1785104"/>
          </a:xfrm>
          <a:prstGeom prst="rect">
            <a:avLst/>
          </a:prstGeom>
          <a:noFill/>
          <a:ln w="9525">
            <a:noFill/>
            <a:miter lim="800000"/>
            <a:headEnd/>
            <a:tailEnd/>
          </a:ln>
          <a:effectLst/>
        </p:spPr>
        <p:txBody>
          <a:bodyPr wrap="square">
            <a:spAutoFit/>
          </a:bodyPr>
          <a:lstStyle/>
          <a:p>
            <a:pPr eaLnBrk="1" hangingPunct="1"/>
            <a:r>
              <a:rPr lang="en-US" sz="2400" dirty="0" smtClean="0"/>
              <a:t>	In </a:t>
            </a:r>
            <a:r>
              <a:rPr lang="en-US" sz="2400" dirty="0"/>
              <a:t>classical view of light, </a:t>
            </a:r>
            <a:r>
              <a:rPr lang="en-US" sz="2400" dirty="0" err="1"/>
              <a:t>EM</a:t>
            </a:r>
            <a:r>
              <a:rPr lang="en-US" sz="2400" dirty="0"/>
              <a:t> radiation viewed as a wave</a:t>
            </a:r>
            <a:endParaRPr lang="en-US" sz="2400" dirty="0" smtClean="0"/>
          </a:p>
          <a:p>
            <a:pPr eaLnBrk="1" hangingPunct="1"/>
            <a:r>
              <a:rPr lang="en-US" sz="2400" dirty="0" smtClean="0"/>
              <a:t>		(</a:t>
            </a:r>
            <a:r>
              <a:rPr lang="en-US" sz="2400" dirty="0"/>
              <a:t>after lots of debate in 1600-1800’s).</a:t>
            </a:r>
            <a:endParaRPr lang="en-US" sz="2400" dirty="0" smtClean="0"/>
          </a:p>
          <a:p>
            <a:pPr eaLnBrk="1" hangingPunct="1"/>
            <a:r>
              <a:rPr lang="en-US" sz="2400" dirty="0" smtClean="0"/>
              <a:t>	How </a:t>
            </a:r>
            <a:r>
              <a:rPr lang="en-US" sz="2400" dirty="0"/>
              <a:t>decided it is a wave?</a:t>
            </a:r>
            <a:r>
              <a:rPr lang="en-US" dirty="0"/>
              <a:t>   </a:t>
            </a:r>
          </a:p>
          <a:p>
            <a:pPr eaLnBrk="1" hangingPunct="1"/>
            <a:endParaRPr lang="en-US" dirty="0"/>
          </a:p>
          <a:p>
            <a:pPr eaLnBrk="1" hangingPunct="1"/>
            <a:r>
              <a:rPr lang="en-US" sz="2000" b="1" dirty="0">
                <a:solidFill>
                  <a:srgbClr val="FF0000"/>
                </a:solidFill>
              </a:rPr>
              <a:t>What is most definitive observation we can make that tells us something is a wave?</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allAtOnce"/>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6088" y="0"/>
            <a:ext cx="8229600" cy="492125"/>
          </a:xfrm>
        </p:spPr>
        <p:txBody>
          <a:bodyPr>
            <a:normAutofit fontScale="90000"/>
          </a:bodyPr>
          <a:lstStyle/>
          <a:p>
            <a:r>
              <a:rPr lang="en-US" sz="4000"/>
              <a:t>EM radiation is a wave</a:t>
            </a:r>
          </a:p>
        </p:txBody>
      </p:sp>
      <p:sp>
        <p:nvSpPr>
          <p:cNvPr id="6147" name="Rectangle 3"/>
          <p:cNvSpPr>
            <a:spLocks noGrp="1" noChangeArrowheads="1"/>
          </p:cNvSpPr>
          <p:nvPr>
            <p:ph type="body" idx="1"/>
          </p:nvPr>
        </p:nvSpPr>
        <p:spPr>
          <a:xfrm>
            <a:off x="138113" y="654050"/>
            <a:ext cx="8229600" cy="4525963"/>
          </a:xfrm>
        </p:spPr>
        <p:txBody>
          <a:bodyPr/>
          <a:lstStyle/>
          <a:p>
            <a:pPr>
              <a:buFontTx/>
              <a:buNone/>
            </a:pPr>
            <a:r>
              <a:rPr lang="en-US" dirty="0"/>
              <a:t>What is most definitive observation we can make that tells us something is a wave? </a:t>
            </a:r>
          </a:p>
        </p:txBody>
      </p:sp>
      <p:sp>
        <p:nvSpPr>
          <p:cNvPr id="6148" name="Text Box 4"/>
          <p:cNvSpPr txBox="1">
            <a:spLocks noChangeArrowheads="1"/>
          </p:cNvSpPr>
          <p:nvPr/>
        </p:nvSpPr>
        <p:spPr bwMode="auto">
          <a:xfrm>
            <a:off x="2365375" y="1795463"/>
            <a:ext cx="3511298" cy="461665"/>
          </a:xfrm>
          <a:prstGeom prst="rect">
            <a:avLst/>
          </a:prstGeom>
          <a:noFill/>
          <a:ln w="9525">
            <a:noFill/>
            <a:miter lim="800000"/>
            <a:headEnd/>
            <a:tailEnd/>
          </a:ln>
          <a:effectLst/>
        </p:spPr>
        <p:txBody>
          <a:bodyPr wrap="none">
            <a:spAutoFit/>
          </a:bodyPr>
          <a:lstStyle/>
          <a:p>
            <a:pPr eaLnBrk="1" hangingPunct="1"/>
            <a:r>
              <a:rPr lang="en-US" sz="2400" dirty="0" err="1">
                <a:solidFill>
                  <a:srgbClr val="FF3300"/>
                </a:solidFill>
              </a:rPr>
              <a:t>Ans</a:t>
            </a:r>
            <a:r>
              <a:rPr lang="en-US" sz="2400" dirty="0">
                <a:solidFill>
                  <a:srgbClr val="FF3300"/>
                </a:solidFill>
              </a:rPr>
              <a:t>: Observe interference.</a:t>
            </a:r>
            <a:r>
              <a:rPr lang="en-US" dirty="0">
                <a:solidFill>
                  <a:srgbClr val="FF3300"/>
                </a:solidFill>
              </a:rPr>
              <a:t> </a:t>
            </a:r>
          </a:p>
        </p:txBody>
      </p:sp>
      <p:sp>
        <p:nvSpPr>
          <p:cNvPr id="6149" name="Text Box 5"/>
          <p:cNvSpPr txBox="1">
            <a:spLocks noChangeArrowheads="1"/>
          </p:cNvSpPr>
          <p:nvPr/>
        </p:nvSpPr>
        <p:spPr bwMode="auto">
          <a:xfrm>
            <a:off x="0" y="2463800"/>
            <a:ext cx="3434955" cy="461665"/>
          </a:xfrm>
          <a:prstGeom prst="rect">
            <a:avLst/>
          </a:prstGeom>
          <a:noFill/>
          <a:ln w="9525">
            <a:noFill/>
            <a:miter lim="800000"/>
            <a:headEnd/>
            <a:tailEnd/>
          </a:ln>
          <a:effectLst/>
        </p:spPr>
        <p:txBody>
          <a:bodyPr wrap="none">
            <a:spAutoFit/>
          </a:bodyPr>
          <a:lstStyle/>
          <a:p>
            <a:pPr eaLnBrk="1" hangingPunct="1"/>
            <a:r>
              <a:rPr lang="en-US" sz="2400" dirty="0"/>
              <a:t>Constructive interference:</a:t>
            </a:r>
            <a:r>
              <a:rPr lang="en-US" dirty="0"/>
              <a:t> </a:t>
            </a:r>
          </a:p>
        </p:txBody>
      </p:sp>
      <p:grpSp>
        <p:nvGrpSpPr>
          <p:cNvPr id="2" name="Group 6"/>
          <p:cNvGrpSpPr>
            <a:grpSpLocks/>
          </p:cNvGrpSpPr>
          <p:nvPr/>
        </p:nvGrpSpPr>
        <p:grpSpPr bwMode="auto">
          <a:xfrm>
            <a:off x="146050" y="3338513"/>
            <a:ext cx="5949950" cy="1524000"/>
            <a:chOff x="236" y="1440"/>
            <a:chExt cx="5184" cy="1439"/>
          </a:xfrm>
        </p:grpSpPr>
        <p:sp>
          <p:nvSpPr>
            <p:cNvPr id="6151" name="Freeform 7"/>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6152" name="Freeform 8"/>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6153" name="Line 9"/>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6154" name="Line 10"/>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6155" name="Line 11"/>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6156" name="Line 12"/>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6157" name="Line 13"/>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6158" name="Line 14"/>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6159" name="Line 15"/>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6160" name="Line 16"/>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6161" name="Line 17"/>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6162" name="Line 18"/>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6163" name="Line 19"/>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164" name="Line 20"/>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6165" name="Line 21"/>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6166" name="Line 22"/>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167" name="Line 23"/>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6168" name="Line 24"/>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6169" name="Line 25"/>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6170" name="Line 26"/>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6171" name="Line 27"/>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6172" name="Line 28"/>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6173" name="Line 29"/>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6174" name="Line 30"/>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6175" name="Line 31"/>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6176" name="Line 32"/>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177" name="Line 33"/>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6178" name="Line 34"/>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6179" name="Line 35"/>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180" name="Line 36"/>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6181" name="Line 37"/>
          <p:cNvSpPr>
            <a:spLocks noChangeShapeType="1"/>
          </p:cNvSpPr>
          <p:nvPr/>
        </p:nvSpPr>
        <p:spPr bwMode="auto">
          <a:xfrm>
            <a:off x="560388" y="3568700"/>
            <a:ext cx="609600" cy="0"/>
          </a:xfrm>
          <a:prstGeom prst="line">
            <a:avLst/>
          </a:prstGeom>
          <a:noFill/>
          <a:ln w="9525">
            <a:solidFill>
              <a:schemeClr val="tx1"/>
            </a:solidFill>
            <a:round/>
            <a:headEnd/>
            <a:tailEnd type="triangle" w="med" len="med"/>
          </a:ln>
          <a:effectLst/>
        </p:spPr>
        <p:txBody>
          <a:bodyPr/>
          <a:lstStyle/>
          <a:p>
            <a:endParaRPr lang="en-US"/>
          </a:p>
        </p:txBody>
      </p:sp>
      <p:sp>
        <p:nvSpPr>
          <p:cNvPr id="6182" name="Text Box 38"/>
          <p:cNvSpPr txBox="1">
            <a:spLocks noChangeArrowheads="1"/>
          </p:cNvSpPr>
          <p:nvPr/>
        </p:nvSpPr>
        <p:spPr bwMode="auto">
          <a:xfrm>
            <a:off x="696913" y="3151188"/>
            <a:ext cx="336550" cy="457200"/>
          </a:xfrm>
          <a:prstGeom prst="rect">
            <a:avLst/>
          </a:prstGeom>
          <a:noFill/>
          <a:ln w="9525">
            <a:noFill/>
            <a:miter lim="800000"/>
            <a:headEnd/>
            <a:tailEnd/>
          </a:ln>
          <a:effectLst/>
        </p:spPr>
        <p:txBody>
          <a:bodyPr wrap="none">
            <a:spAutoFit/>
          </a:bodyPr>
          <a:lstStyle/>
          <a:p>
            <a:pPr eaLnBrk="1" hangingPunct="1"/>
            <a:r>
              <a:rPr lang="en-US"/>
              <a:t>c</a:t>
            </a:r>
          </a:p>
        </p:txBody>
      </p:sp>
      <p:grpSp>
        <p:nvGrpSpPr>
          <p:cNvPr id="3" name="Group 39"/>
          <p:cNvGrpSpPr>
            <a:grpSpLocks/>
          </p:cNvGrpSpPr>
          <p:nvPr/>
        </p:nvGrpSpPr>
        <p:grpSpPr bwMode="auto">
          <a:xfrm rot="-444344">
            <a:off x="223838" y="3743325"/>
            <a:ext cx="5949950" cy="1524000"/>
            <a:chOff x="238" y="3653"/>
            <a:chExt cx="3748" cy="960"/>
          </a:xfrm>
        </p:grpSpPr>
        <p:grpSp>
          <p:nvGrpSpPr>
            <p:cNvPr id="4" name="Group 40"/>
            <p:cNvGrpSpPr>
              <a:grpSpLocks/>
            </p:cNvGrpSpPr>
            <p:nvPr/>
          </p:nvGrpSpPr>
          <p:grpSpPr bwMode="auto">
            <a:xfrm>
              <a:off x="238" y="3653"/>
              <a:ext cx="3748" cy="960"/>
              <a:chOff x="236" y="1440"/>
              <a:chExt cx="5184" cy="1439"/>
            </a:xfrm>
          </p:grpSpPr>
          <p:sp>
            <p:nvSpPr>
              <p:cNvPr id="6185" name="Freeform 41"/>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3333CC"/>
                </a:solidFill>
                <a:round/>
                <a:headEnd/>
                <a:tailEnd/>
              </a:ln>
              <a:effectLst/>
            </p:spPr>
            <p:txBody>
              <a:bodyPr/>
              <a:lstStyle/>
              <a:p>
                <a:endParaRPr lang="en-US"/>
              </a:p>
            </p:txBody>
          </p:sp>
          <p:sp>
            <p:nvSpPr>
              <p:cNvPr id="6186" name="Freeform 42"/>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3333CC"/>
                </a:solidFill>
                <a:round/>
                <a:headEnd/>
                <a:tailEnd/>
              </a:ln>
              <a:effectLst/>
            </p:spPr>
            <p:txBody>
              <a:bodyPr/>
              <a:lstStyle/>
              <a:p>
                <a:endParaRPr lang="en-US"/>
              </a:p>
            </p:txBody>
          </p:sp>
          <p:sp>
            <p:nvSpPr>
              <p:cNvPr id="6187" name="Line 43"/>
              <p:cNvSpPr>
                <a:spLocks noChangeShapeType="1"/>
              </p:cNvSpPr>
              <p:nvPr/>
            </p:nvSpPr>
            <p:spPr bwMode="auto">
              <a:xfrm flipV="1">
                <a:off x="250" y="1664"/>
                <a:ext cx="0" cy="496"/>
              </a:xfrm>
              <a:prstGeom prst="line">
                <a:avLst/>
              </a:prstGeom>
              <a:noFill/>
              <a:ln w="19050">
                <a:solidFill>
                  <a:srgbClr val="3333CC"/>
                </a:solidFill>
                <a:round/>
                <a:headEnd/>
                <a:tailEnd type="triangle" w="med" len="med"/>
              </a:ln>
              <a:effectLst/>
            </p:spPr>
            <p:txBody>
              <a:bodyPr/>
              <a:lstStyle/>
              <a:p>
                <a:endParaRPr lang="en-US"/>
              </a:p>
            </p:txBody>
          </p:sp>
          <p:sp>
            <p:nvSpPr>
              <p:cNvPr id="6188" name="Line 44"/>
              <p:cNvSpPr>
                <a:spLocks noChangeShapeType="1"/>
              </p:cNvSpPr>
              <p:nvPr/>
            </p:nvSpPr>
            <p:spPr bwMode="auto">
              <a:xfrm flipV="1">
                <a:off x="387" y="1449"/>
                <a:ext cx="0" cy="711"/>
              </a:xfrm>
              <a:prstGeom prst="line">
                <a:avLst/>
              </a:prstGeom>
              <a:noFill/>
              <a:ln w="19050">
                <a:solidFill>
                  <a:srgbClr val="3333CC"/>
                </a:solidFill>
                <a:round/>
                <a:headEnd/>
                <a:tailEnd type="triangle" w="med" len="med"/>
              </a:ln>
              <a:effectLst/>
            </p:spPr>
            <p:txBody>
              <a:bodyPr/>
              <a:lstStyle/>
              <a:p>
                <a:endParaRPr lang="en-US"/>
              </a:p>
            </p:txBody>
          </p:sp>
          <p:sp>
            <p:nvSpPr>
              <p:cNvPr id="6189" name="Line 45"/>
              <p:cNvSpPr>
                <a:spLocks noChangeShapeType="1"/>
              </p:cNvSpPr>
              <p:nvPr/>
            </p:nvSpPr>
            <p:spPr bwMode="auto">
              <a:xfrm flipV="1">
                <a:off x="519" y="1664"/>
                <a:ext cx="3" cy="492"/>
              </a:xfrm>
              <a:prstGeom prst="line">
                <a:avLst/>
              </a:prstGeom>
              <a:noFill/>
              <a:ln w="19050">
                <a:solidFill>
                  <a:srgbClr val="3333CC"/>
                </a:solidFill>
                <a:round/>
                <a:headEnd/>
                <a:tailEnd type="triangle" w="med" len="med"/>
              </a:ln>
              <a:effectLst/>
            </p:spPr>
            <p:txBody>
              <a:bodyPr/>
              <a:lstStyle/>
              <a:p>
                <a:endParaRPr lang="en-US"/>
              </a:p>
            </p:txBody>
          </p:sp>
          <p:sp>
            <p:nvSpPr>
              <p:cNvPr id="6190" name="Line 46"/>
              <p:cNvSpPr>
                <a:spLocks noChangeShapeType="1"/>
              </p:cNvSpPr>
              <p:nvPr/>
            </p:nvSpPr>
            <p:spPr bwMode="auto">
              <a:xfrm flipV="1">
                <a:off x="1352" y="1667"/>
                <a:ext cx="0" cy="493"/>
              </a:xfrm>
              <a:prstGeom prst="line">
                <a:avLst/>
              </a:prstGeom>
              <a:noFill/>
              <a:ln w="19050">
                <a:solidFill>
                  <a:srgbClr val="3333CC"/>
                </a:solidFill>
                <a:round/>
                <a:headEnd/>
                <a:tailEnd type="triangle" w="med" len="med"/>
              </a:ln>
              <a:effectLst/>
            </p:spPr>
            <p:txBody>
              <a:bodyPr/>
              <a:lstStyle/>
              <a:p>
                <a:endParaRPr lang="en-US"/>
              </a:p>
            </p:txBody>
          </p:sp>
          <p:sp>
            <p:nvSpPr>
              <p:cNvPr id="6191" name="Line 47"/>
              <p:cNvSpPr>
                <a:spLocks noChangeShapeType="1"/>
              </p:cNvSpPr>
              <p:nvPr/>
            </p:nvSpPr>
            <p:spPr bwMode="auto">
              <a:xfrm flipV="1">
                <a:off x="1490" y="1452"/>
                <a:ext cx="0" cy="708"/>
              </a:xfrm>
              <a:prstGeom prst="line">
                <a:avLst/>
              </a:prstGeom>
              <a:noFill/>
              <a:ln w="19050">
                <a:solidFill>
                  <a:srgbClr val="3333CC"/>
                </a:solidFill>
                <a:round/>
                <a:headEnd/>
                <a:tailEnd type="triangle" w="med" len="med"/>
              </a:ln>
              <a:effectLst/>
            </p:spPr>
            <p:txBody>
              <a:bodyPr/>
              <a:lstStyle/>
              <a:p>
                <a:endParaRPr lang="en-US"/>
              </a:p>
            </p:txBody>
          </p:sp>
          <p:sp>
            <p:nvSpPr>
              <p:cNvPr id="6192" name="Line 48"/>
              <p:cNvSpPr>
                <a:spLocks noChangeShapeType="1"/>
              </p:cNvSpPr>
              <p:nvPr/>
            </p:nvSpPr>
            <p:spPr bwMode="auto">
              <a:xfrm flipV="1">
                <a:off x="1622" y="1667"/>
                <a:ext cx="3" cy="493"/>
              </a:xfrm>
              <a:prstGeom prst="line">
                <a:avLst/>
              </a:prstGeom>
              <a:noFill/>
              <a:ln w="19050">
                <a:solidFill>
                  <a:srgbClr val="3333CC"/>
                </a:solidFill>
                <a:round/>
                <a:headEnd/>
                <a:tailEnd type="triangle" w="med" len="med"/>
              </a:ln>
              <a:effectLst/>
            </p:spPr>
            <p:txBody>
              <a:bodyPr/>
              <a:lstStyle/>
              <a:p>
                <a:endParaRPr lang="en-US"/>
              </a:p>
            </p:txBody>
          </p:sp>
          <p:sp>
            <p:nvSpPr>
              <p:cNvPr id="6193" name="Line 49"/>
              <p:cNvSpPr>
                <a:spLocks noChangeShapeType="1"/>
              </p:cNvSpPr>
              <p:nvPr/>
            </p:nvSpPr>
            <p:spPr bwMode="auto">
              <a:xfrm flipV="1">
                <a:off x="2446" y="1671"/>
                <a:ext cx="0" cy="480"/>
              </a:xfrm>
              <a:prstGeom prst="line">
                <a:avLst/>
              </a:prstGeom>
              <a:noFill/>
              <a:ln w="19050">
                <a:solidFill>
                  <a:srgbClr val="3333CC"/>
                </a:solidFill>
                <a:round/>
                <a:headEnd/>
                <a:tailEnd type="triangle" w="med" len="med"/>
              </a:ln>
              <a:effectLst/>
            </p:spPr>
            <p:txBody>
              <a:bodyPr/>
              <a:lstStyle/>
              <a:p>
                <a:endParaRPr lang="en-US"/>
              </a:p>
            </p:txBody>
          </p:sp>
          <p:sp>
            <p:nvSpPr>
              <p:cNvPr id="6194" name="Line 50"/>
              <p:cNvSpPr>
                <a:spLocks noChangeShapeType="1"/>
              </p:cNvSpPr>
              <p:nvPr/>
            </p:nvSpPr>
            <p:spPr bwMode="auto">
              <a:xfrm flipV="1">
                <a:off x="2584" y="1466"/>
                <a:ext cx="3" cy="690"/>
              </a:xfrm>
              <a:prstGeom prst="line">
                <a:avLst/>
              </a:prstGeom>
              <a:noFill/>
              <a:ln w="19050">
                <a:solidFill>
                  <a:srgbClr val="3333CC"/>
                </a:solidFill>
                <a:round/>
                <a:headEnd/>
                <a:tailEnd type="triangle" w="med" len="med"/>
              </a:ln>
              <a:effectLst/>
            </p:spPr>
            <p:txBody>
              <a:bodyPr/>
              <a:lstStyle/>
              <a:p>
                <a:endParaRPr lang="en-US"/>
              </a:p>
            </p:txBody>
          </p:sp>
          <p:sp>
            <p:nvSpPr>
              <p:cNvPr id="6195" name="Line 51"/>
              <p:cNvSpPr>
                <a:spLocks noChangeShapeType="1"/>
              </p:cNvSpPr>
              <p:nvPr/>
            </p:nvSpPr>
            <p:spPr bwMode="auto">
              <a:xfrm flipV="1">
                <a:off x="2727" y="1680"/>
                <a:ext cx="3" cy="480"/>
              </a:xfrm>
              <a:prstGeom prst="line">
                <a:avLst/>
              </a:prstGeom>
              <a:noFill/>
              <a:ln w="19050">
                <a:solidFill>
                  <a:srgbClr val="3333CC"/>
                </a:solidFill>
                <a:round/>
                <a:headEnd/>
                <a:tailEnd type="triangle" w="med" len="med"/>
              </a:ln>
              <a:effectLst/>
            </p:spPr>
            <p:txBody>
              <a:bodyPr/>
              <a:lstStyle/>
              <a:p>
                <a:endParaRPr lang="en-US"/>
              </a:p>
            </p:txBody>
          </p:sp>
          <p:sp>
            <p:nvSpPr>
              <p:cNvPr id="6196" name="Line 52"/>
              <p:cNvSpPr>
                <a:spLocks noChangeShapeType="1"/>
              </p:cNvSpPr>
              <p:nvPr/>
            </p:nvSpPr>
            <p:spPr bwMode="auto">
              <a:xfrm rot="10800000" flipV="1">
                <a:off x="2173" y="2169"/>
                <a:ext cx="0" cy="479"/>
              </a:xfrm>
              <a:prstGeom prst="line">
                <a:avLst/>
              </a:prstGeom>
              <a:noFill/>
              <a:ln w="19050">
                <a:solidFill>
                  <a:srgbClr val="3333CC"/>
                </a:solidFill>
                <a:round/>
                <a:headEnd/>
                <a:tailEnd type="triangle" w="med" len="med"/>
              </a:ln>
              <a:effectLst/>
            </p:spPr>
            <p:txBody>
              <a:bodyPr/>
              <a:lstStyle/>
              <a:p>
                <a:endParaRPr lang="en-US"/>
              </a:p>
            </p:txBody>
          </p:sp>
          <p:sp>
            <p:nvSpPr>
              <p:cNvPr id="6197" name="Line 53"/>
              <p:cNvSpPr>
                <a:spLocks noChangeShapeType="1"/>
              </p:cNvSpPr>
              <p:nvPr/>
            </p:nvSpPr>
            <p:spPr bwMode="auto">
              <a:xfrm rot="10800000" flipV="1">
                <a:off x="2033"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198" name="Line 54"/>
              <p:cNvSpPr>
                <a:spLocks noChangeShapeType="1"/>
              </p:cNvSpPr>
              <p:nvPr/>
            </p:nvSpPr>
            <p:spPr bwMode="auto">
              <a:xfrm rot="10800000" flipV="1">
                <a:off x="1890" y="2160"/>
                <a:ext cx="3" cy="479"/>
              </a:xfrm>
              <a:prstGeom prst="line">
                <a:avLst/>
              </a:prstGeom>
              <a:noFill/>
              <a:ln w="19050">
                <a:solidFill>
                  <a:srgbClr val="3333CC"/>
                </a:solidFill>
                <a:round/>
                <a:headEnd/>
                <a:tailEnd type="triangle" w="med" len="med"/>
              </a:ln>
              <a:effectLst/>
            </p:spPr>
            <p:txBody>
              <a:bodyPr/>
              <a:lstStyle/>
              <a:p>
                <a:endParaRPr lang="en-US"/>
              </a:p>
            </p:txBody>
          </p:sp>
          <p:sp>
            <p:nvSpPr>
              <p:cNvPr id="6199" name="Line 55"/>
              <p:cNvSpPr>
                <a:spLocks noChangeShapeType="1"/>
              </p:cNvSpPr>
              <p:nvPr/>
            </p:nvSpPr>
            <p:spPr bwMode="auto">
              <a:xfrm rot="10800000" flipV="1">
                <a:off x="1078" y="2169"/>
                <a:ext cx="0" cy="479"/>
              </a:xfrm>
              <a:prstGeom prst="line">
                <a:avLst/>
              </a:prstGeom>
              <a:noFill/>
              <a:ln w="19050">
                <a:solidFill>
                  <a:srgbClr val="3333CC"/>
                </a:solidFill>
                <a:round/>
                <a:headEnd/>
                <a:tailEnd type="triangle" w="med" len="med"/>
              </a:ln>
              <a:effectLst/>
            </p:spPr>
            <p:txBody>
              <a:bodyPr/>
              <a:lstStyle/>
              <a:p>
                <a:endParaRPr lang="en-US"/>
              </a:p>
            </p:txBody>
          </p:sp>
          <p:sp>
            <p:nvSpPr>
              <p:cNvPr id="6200" name="Line 56"/>
              <p:cNvSpPr>
                <a:spLocks noChangeShapeType="1"/>
              </p:cNvSpPr>
              <p:nvPr/>
            </p:nvSpPr>
            <p:spPr bwMode="auto">
              <a:xfrm rot="10800000" flipV="1">
                <a:off x="937"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201" name="Line 57"/>
              <p:cNvSpPr>
                <a:spLocks noChangeShapeType="1"/>
              </p:cNvSpPr>
              <p:nvPr/>
            </p:nvSpPr>
            <p:spPr bwMode="auto">
              <a:xfrm rot="10800000" flipV="1">
                <a:off x="794" y="2160"/>
                <a:ext cx="3" cy="479"/>
              </a:xfrm>
              <a:prstGeom prst="line">
                <a:avLst/>
              </a:prstGeom>
              <a:noFill/>
              <a:ln w="19050">
                <a:solidFill>
                  <a:srgbClr val="3333CC"/>
                </a:solidFill>
                <a:round/>
                <a:headEnd/>
                <a:tailEnd type="triangle" w="med" len="med"/>
              </a:ln>
              <a:effectLst/>
            </p:spPr>
            <p:txBody>
              <a:bodyPr/>
              <a:lstStyle/>
              <a:p>
                <a:endParaRPr lang="en-US"/>
              </a:p>
            </p:txBody>
          </p:sp>
          <p:sp>
            <p:nvSpPr>
              <p:cNvPr id="6202" name="Line 58"/>
              <p:cNvSpPr>
                <a:spLocks noChangeShapeType="1"/>
              </p:cNvSpPr>
              <p:nvPr/>
            </p:nvSpPr>
            <p:spPr bwMode="auto">
              <a:xfrm>
                <a:off x="236" y="2160"/>
                <a:ext cx="5184" cy="0"/>
              </a:xfrm>
              <a:prstGeom prst="line">
                <a:avLst/>
              </a:prstGeom>
              <a:noFill/>
              <a:ln w="28575">
                <a:solidFill>
                  <a:srgbClr val="3333CC"/>
                </a:solidFill>
                <a:round/>
                <a:headEnd/>
                <a:tailEnd type="triangle" w="med" len="med"/>
              </a:ln>
              <a:effectLst/>
            </p:spPr>
            <p:txBody>
              <a:bodyPr/>
              <a:lstStyle/>
              <a:p>
                <a:endParaRPr lang="en-US"/>
              </a:p>
            </p:txBody>
          </p:sp>
          <p:sp>
            <p:nvSpPr>
              <p:cNvPr id="6203" name="Line 59"/>
              <p:cNvSpPr>
                <a:spLocks noChangeShapeType="1"/>
              </p:cNvSpPr>
              <p:nvPr/>
            </p:nvSpPr>
            <p:spPr bwMode="auto">
              <a:xfrm flipV="1">
                <a:off x="3552" y="1667"/>
                <a:ext cx="0" cy="493"/>
              </a:xfrm>
              <a:prstGeom prst="line">
                <a:avLst/>
              </a:prstGeom>
              <a:noFill/>
              <a:ln w="19050">
                <a:solidFill>
                  <a:srgbClr val="3333CC"/>
                </a:solidFill>
                <a:round/>
                <a:headEnd/>
                <a:tailEnd type="triangle" w="med" len="med"/>
              </a:ln>
              <a:effectLst/>
            </p:spPr>
            <p:txBody>
              <a:bodyPr/>
              <a:lstStyle/>
              <a:p>
                <a:endParaRPr lang="en-US"/>
              </a:p>
            </p:txBody>
          </p:sp>
          <p:sp>
            <p:nvSpPr>
              <p:cNvPr id="6204" name="Line 60"/>
              <p:cNvSpPr>
                <a:spLocks noChangeShapeType="1"/>
              </p:cNvSpPr>
              <p:nvPr/>
            </p:nvSpPr>
            <p:spPr bwMode="auto">
              <a:xfrm flipV="1">
                <a:off x="3689" y="1452"/>
                <a:ext cx="0" cy="708"/>
              </a:xfrm>
              <a:prstGeom prst="line">
                <a:avLst/>
              </a:prstGeom>
              <a:noFill/>
              <a:ln w="19050">
                <a:solidFill>
                  <a:srgbClr val="3333CC"/>
                </a:solidFill>
                <a:round/>
                <a:headEnd/>
                <a:tailEnd type="triangle" w="med" len="med"/>
              </a:ln>
              <a:effectLst/>
            </p:spPr>
            <p:txBody>
              <a:bodyPr/>
              <a:lstStyle/>
              <a:p>
                <a:endParaRPr lang="en-US"/>
              </a:p>
            </p:txBody>
          </p:sp>
          <p:sp>
            <p:nvSpPr>
              <p:cNvPr id="6205" name="Line 61"/>
              <p:cNvSpPr>
                <a:spLocks noChangeShapeType="1"/>
              </p:cNvSpPr>
              <p:nvPr/>
            </p:nvSpPr>
            <p:spPr bwMode="auto">
              <a:xfrm flipV="1">
                <a:off x="3821" y="1667"/>
                <a:ext cx="3" cy="493"/>
              </a:xfrm>
              <a:prstGeom prst="line">
                <a:avLst/>
              </a:prstGeom>
              <a:noFill/>
              <a:ln w="19050">
                <a:solidFill>
                  <a:srgbClr val="3333CC"/>
                </a:solidFill>
                <a:round/>
                <a:headEnd/>
                <a:tailEnd type="triangle" w="med" len="med"/>
              </a:ln>
              <a:effectLst/>
            </p:spPr>
            <p:txBody>
              <a:bodyPr/>
              <a:lstStyle/>
              <a:p>
                <a:endParaRPr lang="en-US"/>
              </a:p>
            </p:txBody>
          </p:sp>
          <p:sp>
            <p:nvSpPr>
              <p:cNvPr id="6206" name="Line 62"/>
              <p:cNvSpPr>
                <a:spLocks noChangeShapeType="1"/>
              </p:cNvSpPr>
              <p:nvPr/>
            </p:nvSpPr>
            <p:spPr bwMode="auto">
              <a:xfrm flipV="1">
                <a:off x="4646" y="1671"/>
                <a:ext cx="0" cy="480"/>
              </a:xfrm>
              <a:prstGeom prst="line">
                <a:avLst/>
              </a:prstGeom>
              <a:noFill/>
              <a:ln w="19050">
                <a:solidFill>
                  <a:srgbClr val="3333CC"/>
                </a:solidFill>
                <a:round/>
                <a:headEnd/>
                <a:tailEnd type="triangle" w="med" len="med"/>
              </a:ln>
              <a:effectLst/>
            </p:spPr>
            <p:txBody>
              <a:bodyPr/>
              <a:lstStyle/>
              <a:p>
                <a:endParaRPr lang="en-US"/>
              </a:p>
            </p:txBody>
          </p:sp>
          <p:sp>
            <p:nvSpPr>
              <p:cNvPr id="6207" name="Line 63"/>
              <p:cNvSpPr>
                <a:spLocks noChangeShapeType="1"/>
              </p:cNvSpPr>
              <p:nvPr/>
            </p:nvSpPr>
            <p:spPr bwMode="auto">
              <a:xfrm flipV="1">
                <a:off x="4783" y="1466"/>
                <a:ext cx="3" cy="690"/>
              </a:xfrm>
              <a:prstGeom prst="line">
                <a:avLst/>
              </a:prstGeom>
              <a:noFill/>
              <a:ln w="19050">
                <a:solidFill>
                  <a:srgbClr val="3333CC"/>
                </a:solidFill>
                <a:round/>
                <a:headEnd/>
                <a:tailEnd type="triangle" w="med" len="med"/>
              </a:ln>
              <a:effectLst/>
            </p:spPr>
            <p:txBody>
              <a:bodyPr/>
              <a:lstStyle/>
              <a:p>
                <a:endParaRPr lang="en-US"/>
              </a:p>
            </p:txBody>
          </p:sp>
          <p:sp>
            <p:nvSpPr>
              <p:cNvPr id="6208" name="Line 64"/>
              <p:cNvSpPr>
                <a:spLocks noChangeShapeType="1"/>
              </p:cNvSpPr>
              <p:nvPr/>
            </p:nvSpPr>
            <p:spPr bwMode="auto">
              <a:xfrm flipV="1">
                <a:off x="4926" y="1680"/>
                <a:ext cx="3" cy="480"/>
              </a:xfrm>
              <a:prstGeom prst="line">
                <a:avLst/>
              </a:prstGeom>
              <a:noFill/>
              <a:ln w="19050">
                <a:solidFill>
                  <a:srgbClr val="3333CC"/>
                </a:solidFill>
                <a:round/>
                <a:headEnd/>
                <a:tailEnd type="triangle" w="med" len="med"/>
              </a:ln>
              <a:effectLst/>
            </p:spPr>
            <p:txBody>
              <a:bodyPr/>
              <a:lstStyle/>
              <a:p>
                <a:endParaRPr lang="en-US"/>
              </a:p>
            </p:txBody>
          </p:sp>
          <p:sp>
            <p:nvSpPr>
              <p:cNvPr id="6209" name="Line 65"/>
              <p:cNvSpPr>
                <a:spLocks noChangeShapeType="1"/>
              </p:cNvSpPr>
              <p:nvPr/>
            </p:nvSpPr>
            <p:spPr bwMode="auto">
              <a:xfrm rot="10800000" flipV="1">
                <a:off x="4372" y="2168"/>
                <a:ext cx="0" cy="480"/>
              </a:xfrm>
              <a:prstGeom prst="line">
                <a:avLst/>
              </a:prstGeom>
              <a:noFill/>
              <a:ln w="19050">
                <a:solidFill>
                  <a:srgbClr val="3333CC"/>
                </a:solidFill>
                <a:round/>
                <a:headEnd/>
                <a:tailEnd type="triangle" w="med" len="med"/>
              </a:ln>
              <a:effectLst/>
            </p:spPr>
            <p:txBody>
              <a:bodyPr/>
              <a:lstStyle/>
              <a:p>
                <a:endParaRPr lang="en-US"/>
              </a:p>
            </p:txBody>
          </p:sp>
          <p:sp>
            <p:nvSpPr>
              <p:cNvPr id="6210" name="Line 66"/>
              <p:cNvSpPr>
                <a:spLocks noChangeShapeType="1"/>
              </p:cNvSpPr>
              <p:nvPr/>
            </p:nvSpPr>
            <p:spPr bwMode="auto">
              <a:xfrm rot="10800000" flipV="1">
                <a:off x="4232"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211" name="Line 67"/>
              <p:cNvSpPr>
                <a:spLocks noChangeShapeType="1"/>
              </p:cNvSpPr>
              <p:nvPr/>
            </p:nvSpPr>
            <p:spPr bwMode="auto">
              <a:xfrm rot="10800000" flipV="1">
                <a:off x="4089" y="2160"/>
                <a:ext cx="3" cy="479"/>
              </a:xfrm>
              <a:prstGeom prst="line">
                <a:avLst/>
              </a:prstGeom>
              <a:noFill/>
              <a:ln w="19050">
                <a:solidFill>
                  <a:srgbClr val="3333CC"/>
                </a:solidFill>
                <a:round/>
                <a:headEnd/>
                <a:tailEnd type="triangle" w="med" len="med"/>
              </a:ln>
              <a:effectLst/>
            </p:spPr>
            <p:txBody>
              <a:bodyPr/>
              <a:lstStyle/>
              <a:p>
                <a:endParaRPr lang="en-US"/>
              </a:p>
            </p:txBody>
          </p:sp>
          <p:sp>
            <p:nvSpPr>
              <p:cNvPr id="6212" name="Line 68"/>
              <p:cNvSpPr>
                <a:spLocks noChangeShapeType="1"/>
              </p:cNvSpPr>
              <p:nvPr/>
            </p:nvSpPr>
            <p:spPr bwMode="auto">
              <a:xfrm rot="10800000" flipV="1">
                <a:off x="3277" y="2168"/>
                <a:ext cx="0" cy="480"/>
              </a:xfrm>
              <a:prstGeom prst="line">
                <a:avLst/>
              </a:prstGeom>
              <a:noFill/>
              <a:ln w="19050">
                <a:solidFill>
                  <a:srgbClr val="3333CC"/>
                </a:solidFill>
                <a:round/>
                <a:headEnd/>
                <a:tailEnd type="triangle" w="med" len="med"/>
              </a:ln>
              <a:effectLst/>
            </p:spPr>
            <p:txBody>
              <a:bodyPr/>
              <a:lstStyle/>
              <a:p>
                <a:endParaRPr lang="en-US"/>
              </a:p>
            </p:txBody>
          </p:sp>
          <p:sp>
            <p:nvSpPr>
              <p:cNvPr id="6213" name="Line 69"/>
              <p:cNvSpPr>
                <a:spLocks noChangeShapeType="1"/>
              </p:cNvSpPr>
              <p:nvPr/>
            </p:nvSpPr>
            <p:spPr bwMode="auto">
              <a:xfrm rot="10800000" flipV="1">
                <a:off x="3137"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214" name="Line 70"/>
              <p:cNvSpPr>
                <a:spLocks noChangeShapeType="1"/>
              </p:cNvSpPr>
              <p:nvPr/>
            </p:nvSpPr>
            <p:spPr bwMode="auto">
              <a:xfrm rot="10800000" flipV="1">
                <a:off x="2994" y="2160"/>
                <a:ext cx="2" cy="479"/>
              </a:xfrm>
              <a:prstGeom prst="line">
                <a:avLst/>
              </a:prstGeom>
              <a:noFill/>
              <a:ln w="19050">
                <a:solidFill>
                  <a:srgbClr val="3333CC"/>
                </a:solidFill>
                <a:round/>
                <a:headEnd/>
                <a:tailEnd type="triangle" w="med" len="med"/>
              </a:ln>
              <a:effectLst/>
            </p:spPr>
            <p:txBody>
              <a:bodyPr/>
              <a:lstStyle/>
              <a:p>
                <a:endParaRPr lang="en-US"/>
              </a:p>
            </p:txBody>
          </p:sp>
        </p:grpSp>
        <p:sp>
          <p:nvSpPr>
            <p:cNvPr id="6215" name="Line 71"/>
            <p:cNvSpPr>
              <a:spLocks noChangeShapeType="1"/>
            </p:cNvSpPr>
            <p:nvPr/>
          </p:nvSpPr>
          <p:spPr bwMode="auto">
            <a:xfrm>
              <a:off x="450" y="3930"/>
              <a:ext cx="384" cy="0"/>
            </a:xfrm>
            <a:prstGeom prst="line">
              <a:avLst/>
            </a:prstGeom>
            <a:noFill/>
            <a:ln w="9525">
              <a:solidFill>
                <a:srgbClr val="3333CC"/>
              </a:solidFill>
              <a:round/>
              <a:headEnd/>
              <a:tailEnd type="triangle" w="med" len="med"/>
            </a:ln>
            <a:effectLst/>
          </p:spPr>
          <p:txBody>
            <a:bodyPr/>
            <a:lstStyle/>
            <a:p>
              <a:endParaRPr lang="en-US"/>
            </a:p>
          </p:txBody>
        </p:sp>
        <p:sp>
          <p:nvSpPr>
            <p:cNvPr id="6216" name="Text Box 72"/>
            <p:cNvSpPr txBox="1">
              <a:spLocks noChangeArrowheads="1"/>
            </p:cNvSpPr>
            <p:nvPr/>
          </p:nvSpPr>
          <p:spPr bwMode="auto">
            <a:xfrm>
              <a:off x="534" y="3667"/>
              <a:ext cx="218" cy="294"/>
            </a:xfrm>
            <a:prstGeom prst="rect">
              <a:avLst/>
            </a:prstGeom>
            <a:noFill/>
            <a:ln w="9525">
              <a:solidFill>
                <a:srgbClr val="3333CC"/>
              </a:solidFill>
              <a:miter lim="800000"/>
              <a:headEnd/>
              <a:tailEnd/>
            </a:ln>
            <a:effectLst/>
          </p:spPr>
          <p:txBody>
            <a:bodyPr wrap="none">
              <a:spAutoFit/>
            </a:bodyPr>
            <a:lstStyle/>
            <a:p>
              <a:pPr eaLnBrk="1" hangingPunct="1"/>
              <a:r>
                <a:rPr lang="en-US"/>
                <a:t>c</a:t>
              </a:r>
            </a:p>
          </p:txBody>
        </p:sp>
      </p:grpSp>
      <p:sp>
        <p:nvSpPr>
          <p:cNvPr id="6217" name="Text Box 73"/>
          <p:cNvSpPr txBox="1">
            <a:spLocks noChangeArrowheads="1"/>
          </p:cNvSpPr>
          <p:nvPr/>
        </p:nvSpPr>
        <p:spPr bwMode="auto">
          <a:xfrm>
            <a:off x="3390900" y="2514600"/>
            <a:ext cx="5292725" cy="400110"/>
          </a:xfrm>
          <a:prstGeom prst="rect">
            <a:avLst/>
          </a:prstGeom>
          <a:noFill/>
          <a:ln w="9525">
            <a:noFill/>
            <a:miter lim="800000"/>
            <a:headEnd/>
            <a:tailEnd/>
          </a:ln>
          <a:effectLst/>
        </p:spPr>
        <p:txBody>
          <a:bodyPr>
            <a:spAutoFit/>
          </a:bodyPr>
          <a:lstStyle/>
          <a:p>
            <a:pPr eaLnBrk="1" hangingPunct="1"/>
            <a:r>
              <a:rPr lang="en-US" dirty="0"/>
              <a:t> </a:t>
            </a:r>
            <a:r>
              <a:rPr lang="en-US" sz="2000" dirty="0"/>
              <a:t>(peaks are lined up and valleys are lined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81" grpId="0" animBg="1"/>
      <p:bldP spid="6182" grpId="0"/>
      <p:bldP spid="6217"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446088" y="0"/>
            <a:ext cx="8229600" cy="492125"/>
          </a:xfrm>
        </p:spPr>
        <p:txBody>
          <a:bodyPr>
            <a:normAutofit fontScale="90000"/>
          </a:bodyPr>
          <a:lstStyle/>
          <a:p>
            <a:r>
              <a:rPr lang="en-US" sz="4000"/>
              <a:t>EM radiation is a wave</a:t>
            </a:r>
          </a:p>
        </p:txBody>
      </p:sp>
      <p:sp>
        <p:nvSpPr>
          <p:cNvPr id="60419" name="Rectangle 1027"/>
          <p:cNvSpPr>
            <a:spLocks noGrp="1" noChangeArrowheads="1"/>
          </p:cNvSpPr>
          <p:nvPr>
            <p:ph type="body" idx="1"/>
          </p:nvPr>
        </p:nvSpPr>
        <p:spPr>
          <a:xfrm>
            <a:off x="138113" y="654050"/>
            <a:ext cx="8229600" cy="4525963"/>
          </a:xfrm>
        </p:spPr>
        <p:txBody>
          <a:bodyPr/>
          <a:lstStyle/>
          <a:p>
            <a:pPr>
              <a:buFontTx/>
              <a:buNone/>
            </a:pPr>
            <a:r>
              <a:rPr lang="en-US" dirty="0"/>
              <a:t>What is most definitive observation we can make that tells us something is a wave? </a:t>
            </a:r>
          </a:p>
        </p:txBody>
      </p:sp>
      <p:sp>
        <p:nvSpPr>
          <p:cNvPr id="60421" name="Text Box 1029"/>
          <p:cNvSpPr txBox="1">
            <a:spLocks noChangeArrowheads="1"/>
          </p:cNvSpPr>
          <p:nvPr/>
        </p:nvSpPr>
        <p:spPr bwMode="auto">
          <a:xfrm>
            <a:off x="0" y="2463800"/>
            <a:ext cx="3289332" cy="461665"/>
          </a:xfrm>
          <a:prstGeom prst="rect">
            <a:avLst/>
          </a:prstGeom>
          <a:noFill/>
          <a:ln w="9525">
            <a:noFill/>
            <a:miter lim="800000"/>
            <a:headEnd/>
            <a:tailEnd/>
          </a:ln>
          <a:effectLst/>
        </p:spPr>
        <p:txBody>
          <a:bodyPr wrap="none">
            <a:spAutoFit/>
          </a:bodyPr>
          <a:lstStyle/>
          <a:p>
            <a:pPr eaLnBrk="1" hangingPunct="1"/>
            <a:r>
              <a:rPr lang="en-US" sz="2400" dirty="0"/>
              <a:t>Destructive interference: </a:t>
            </a:r>
          </a:p>
        </p:txBody>
      </p:sp>
      <p:grpSp>
        <p:nvGrpSpPr>
          <p:cNvPr id="2" name="Group 1030"/>
          <p:cNvGrpSpPr>
            <a:grpSpLocks/>
          </p:cNvGrpSpPr>
          <p:nvPr/>
        </p:nvGrpSpPr>
        <p:grpSpPr bwMode="auto">
          <a:xfrm>
            <a:off x="146050" y="3338513"/>
            <a:ext cx="5949950" cy="1524000"/>
            <a:chOff x="236" y="1440"/>
            <a:chExt cx="5184" cy="1439"/>
          </a:xfrm>
        </p:grpSpPr>
        <p:sp>
          <p:nvSpPr>
            <p:cNvPr id="60423" name="Freeform 1031"/>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60424" name="Freeform 1032"/>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60425" name="Line 1033"/>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60426" name="Line 1034"/>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60427" name="Line 1035"/>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60428" name="Line 1036"/>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60429" name="Line 1037"/>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60430" name="Line 1038"/>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60431" name="Line 1039"/>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60432" name="Line 1040"/>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60433" name="Line 1041"/>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60434" name="Line 1042"/>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60435" name="Line 1043"/>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0436" name="Line 1044"/>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60437" name="Line 1045"/>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60438" name="Line 1046"/>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0439" name="Line 1047"/>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60440" name="Line 1048"/>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60441" name="Line 1049"/>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60442" name="Line 1050"/>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60443" name="Line 1051"/>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60444" name="Line 1052"/>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60445" name="Line 1053"/>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60446" name="Line 1054"/>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60447" name="Line 1055"/>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60448" name="Line 1056"/>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0449" name="Line 1057"/>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60450" name="Line 1058"/>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60451" name="Line 1059"/>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60452" name="Line 1060"/>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60453" name="Line 1061"/>
          <p:cNvSpPr>
            <a:spLocks noChangeShapeType="1"/>
          </p:cNvSpPr>
          <p:nvPr/>
        </p:nvSpPr>
        <p:spPr bwMode="auto">
          <a:xfrm>
            <a:off x="560388" y="3568700"/>
            <a:ext cx="609600" cy="0"/>
          </a:xfrm>
          <a:prstGeom prst="line">
            <a:avLst/>
          </a:prstGeom>
          <a:noFill/>
          <a:ln w="9525">
            <a:solidFill>
              <a:schemeClr val="tx1"/>
            </a:solidFill>
            <a:round/>
            <a:headEnd/>
            <a:tailEnd type="triangle" w="med" len="med"/>
          </a:ln>
          <a:effectLst/>
        </p:spPr>
        <p:txBody>
          <a:bodyPr/>
          <a:lstStyle/>
          <a:p>
            <a:endParaRPr lang="en-US"/>
          </a:p>
        </p:txBody>
      </p:sp>
      <p:sp>
        <p:nvSpPr>
          <p:cNvPr id="60454" name="Text Box 1062"/>
          <p:cNvSpPr txBox="1">
            <a:spLocks noChangeArrowheads="1"/>
          </p:cNvSpPr>
          <p:nvPr/>
        </p:nvSpPr>
        <p:spPr bwMode="auto">
          <a:xfrm>
            <a:off x="696913" y="3151188"/>
            <a:ext cx="336550" cy="457200"/>
          </a:xfrm>
          <a:prstGeom prst="rect">
            <a:avLst/>
          </a:prstGeom>
          <a:noFill/>
          <a:ln w="9525">
            <a:noFill/>
            <a:miter lim="800000"/>
            <a:headEnd/>
            <a:tailEnd/>
          </a:ln>
          <a:effectLst/>
        </p:spPr>
        <p:txBody>
          <a:bodyPr wrap="none">
            <a:spAutoFit/>
          </a:bodyPr>
          <a:lstStyle/>
          <a:p>
            <a:pPr eaLnBrk="1" hangingPunct="1"/>
            <a:r>
              <a:rPr lang="en-US"/>
              <a:t>c</a:t>
            </a:r>
          </a:p>
        </p:txBody>
      </p:sp>
      <p:sp>
        <p:nvSpPr>
          <p:cNvPr id="60455" name="Text Box 1063"/>
          <p:cNvSpPr txBox="1">
            <a:spLocks noChangeArrowheads="1"/>
          </p:cNvSpPr>
          <p:nvPr/>
        </p:nvSpPr>
        <p:spPr bwMode="auto">
          <a:xfrm>
            <a:off x="3390900" y="2430463"/>
            <a:ext cx="5292725" cy="707886"/>
          </a:xfrm>
          <a:prstGeom prst="rect">
            <a:avLst/>
          </a:prstGeom>
          <a:noFill/>
          <a:ln w="9525">
            <a:noFill/>
            <a:miter lim="800000"/>
            <a:headEnd/>
            <a:tailEnd/>
          </a:ln>
          <a:effectLst/>
        </p:spPr>
        <p:txBody>
          <a:bodyPr>
            <a:spAutoFit/>
          </a:bodyPr>
          <a:lstStyle/>
          <a:p>
            <a:pPr eaLnBrk="1" hangingPunct="1"/>
            <a:r>
              <a:rPr lang="en-US" dirty="0"/>
              <a:t> </a:t>
            </a:r>
            <a:r>
              <a:rPr lang="en-US" sz="2000" dirty="0"/>
              <a:t>(peaks align with valleys </a:t>
            </a:r>
            <a:br>
              <a:rPr lang="en-US" sz="2000" dirty="0"/>
            </a:br>
            <a:r>
              <a:rPr lang="en-US" sz="2000" dirty="0"/>
              <a:t> </a:t>
            </a:r>
            <a:r>
              <a:rPr lang="en-US" sz="2000" dirty="0" smtClean="0"/>
              <a:t> </a:t>
            </a:r>
            <a:r>
              <a:rPr lang="en-US" sz="2000" dirty="0" err="1" smtClean="0">
                <a:latin typeface="Wingdings"/>
                <a:ea typeface="Wingdings"/>
                <a:cs typeface="Wingdings"/>
              </a:rPr>
              <a:t></a:t>
            </a:r>
            <a:r>
              <a:rPr lang="en-US" sz="2000" i="1" dirty="0" smtClean="0">
                <a:sym typeface="Symbol" pitchFamily="-96" charset="2"/>
              </a:rPr>
              <a:t> </a:t>
            </a:r>
            <a:r>
              <a:rPr lang="en-US" sz="2000" i="1" dirty="0">
                <a:sym typeface="Symbol" pitchFamily="-96" charset="2"/>
              </a:rPr>
              <a:t>add magnitudes</a:t>
            </a:r>
            <a:r>
              <a:rPr lang="en-US" sz="2000" i="1" dirty="0" smtClean="0">
                <a:sym typeface="Symbol" pitchFamily="-96" charset="2"/>
              </a:rPr>
              <a:t> </a:t>
            </a:r>
            <a:r>
              <a:rPr lang="en-US" sz="2000" i="1" dirty="0" err="1" smtClean="0">
                <a:latin typeface="Wingdings"/>
                <a:ea typeface="Wingdings"/>
                <a:cs typeface="Wingdings"/>
                <a:sym typeface="Symbol" pitchFamily="-96" charset="2"/>
              </a:rPr>
              <a:t></a:t>
            </a:r>
            <a:r>
              <a:rPr lang="en-US" sz="2000" i="1" dirty="0" smtClean="0">
                <a:sym typeface="Symbol" pitchFamily="-96" charset="2"/>
              </a:rPr>
              <a:t> </a:t>
            </a:r>
            <a:r>
              <a:rPr lang="en-US" sz="2000" i="1" dirty="0">
                <a:sym typeface="Symbol" pitchFamily="-96" charset="2"/>
              </a:rPr>
              <a:t>cancel out</a:t>
            </a:r>
            <a:r>
              <a:rPr lang="en-US" sz="2000" dirty="0"/>
              <a:t>)</a:t>
            </a:r>
          </a:p>
        </p:txBody>
      </p:sp>
      <p:grpSp>
        <p:nvGrpSpPr>
          <p:cNvPr id="3" name="Group 1065"/>
          <p:cNvGrpSpPr>
            <a:grpSpLocks/>
          </p:cNvGrpSpPr>
          <p:nvPr/>
        </p:nvGrpSpPr>
        <p:grpSpPr bwMode="auto">
          <a:xfrm>
            <a:off x="787400" y="3319463"/>
            <a:ext cx="5949950" cy="1827212"/>
            <a:chOff x="496" y="2091"/>
            <a:chExt cx="3748" cy="1151"/>
          </a:xfrm>
        </p:grpSpPr>
        <p:grpSp>
          <p:nvGrpSpPr>
            <p:cNvPr id="4" name="Group 1066"/>
            <p:cNvGrpSpPr>
              <a:grpSpLocks/>
            </p:cNvGrpSpPr>
            <p:nvPr/>
          </p:nvGrpSpPr>
          <p:grpSpPr bwMode="auto">
            <a:xfrm rot="-444344">
              <a:off x="496" y="2282"/>
              <a:ext cx="3748" cy="960"/>
              <a:chOff x="238" y="3653"/>
              <a:chExt cx="3748" cy="960"/>
            </a:xfrm>
          </p:grpSpPr>
          <p:grpSp>
            <p:nvGrpSpPr>
              <p:cNvPr id="5" name="Group 1067"/>
              <p:cNvGrpSpPr>
                <a:grpSpLocks/>
              </p:cNvGrpSpPr>
              <p:nvPr/>
            </p:nvGrpSpPr>
            <p:grpSpPr bwMode="auto">
              <a:xfrm>
                <a:off x="238" y="3653"/>
                <a:ext cx="3748" cy="960"/>
                <a:chOff x="236" y="1440"/>
                <a:chExt cx="5184" cy="1439"/>
              </a:xfrm>
            </p:grpSpPr>
            <p:sp>
              <p:nvSpPr>
                <p:cNvPr id="60460" name="Freeform 1068"/>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3333CC"/>
                  </a:solidFill>
                  <a:round/>
                  <a:headEnd/>
                  <a:tailEnd/>
                </a:ln>
                <a:effectLst/>
              </p:spPr>
              <p:txBody>
                <a:bodyPr/>
                <a:lstStyle/>
                <a:p>
                  <a:endParaRPr lang="en-US"/>
                </a:p>
              </p:txBody>
            </p:sp>
            <p:sp>
              <p:nvSpPr>
                <p:cNvPr id="60461" name="Freeform 1069"/>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3333CC"/>
                  </a:solidFill>
                  <a:round/>
                  <a:headEnd/>
                  <a:tailEnd/>
                </a:ln>
                <a:effectLst/>
              </p:spPr>
              <p:txBody>
                <a:bodyPr/>
                <a:lstStyle/>
                <a:p>
                  <a:endParaRPr lang="en-US"/>
                </a:p>
              </p:txBody>
            </p:sp>
            <p:sp>
              <p:nvSpPr>
                <p:cNvPr id="60462" name="Line 1070"/>
                <p:cNvSpPr>
                  <a:spLocks noChangeShapeType="1"/>
                </p:cNvSpPr>
                <p:nvPr/>
              </p:nvSpPr>
              <p:spPr bwMode="auto">
                <a:xfrm flipV="1">
                  <a:off x="250" y="1664"/>
                  <a:ext cx="0" cy="496"/>
                </a:xfrm>
                <a:prstGeom prst="line">
                  <a:avLst/>
                </a:prstGeom>
                <a:noFill/>
                <a:ln w="19050">
                  <a:solidFill>
                    <a:srgbClr val="3333CC"/>
                  </a:solidFill>
                  <a:round/>
                  <a:headEnd/>
                  <a:tailEnd type="triangle" w="med" len="med"/>
                </a:ln>
                <a:effectLst/>
              </p:spPr>
              <p:txBody>
                <a:bodyPr/>
                <a:lstStyle/>
                <a:p>
                  <a:endParaRPr lang="en-US"/>
                </a:p>
              </p:txBody>
            </p:sp>
            <p:sp>
              <p:nvSpPr>
                <p:cNvPr id="60463" name="Line 1071"/>
                <p:cNvSpPr>
                  <a:spLocks noChangeShapeType="1"/>
                </p:cNvSpPr>
                <p:nvPr/>
              </p:nvSpPr>
              <p:spPr bwMode="auto">
                <a:xfrm flipV="1">
                  <a:off x="387" y="1449"/>
                  <a:ext cx="0" cy="711"/>
                </a:xfrm>
                <a:prstGeom prst="line">
                  <a:avLst/>
                </a:prstGeom>
                <a:noFill/>
                <a:ln w="19050">
                  <a:solidFill>
                    <a:srgbClr val="3333CC"/>
                  </a:solidFill>
                  <a:round/>
                  <a:headEnd/>
                  <a:tailEnd type="triangle" w="med" len="med"/>
                </a:ln>
                <a:effectLst/>
              </p:spPr>
              <p:txBody>
                <a:bodyPr/>
                <a:lstStyle/>
                <a:p>
                  <a:endParaRPr lang="en-US"/>
                </a:p>
              </p:txBody>
            </p:sp>
            <p:sp>
              <p:nvSpPr>
                <p:cNvPr id="60464" name="Line 1072"/>
                <p:cNvSpPr>
                  <a:spLocks noChangeShapeType="1"/>
                </p:cNvSpPr>
                <p:nvPr/>
              </p:nvSpPr>
              <p:spPr bwMode="auto">
                <a:xfrm flipV="1">
                  <a:off x="519" y="1664"/>
                  <a:ext cx="3" cy="492"/>
                </a:xfrm>
                <a:prstGeom prst="line">
                  <a:avLst/>
                </a:prstGeom>
                <a:noFill/>
                <a:ln w="19050">
                  <a:solidFill>
                    <a:srgbClr val="3333CC"/>
                  </a:solidFill>
                  <a:round/>
                  <a:headEnd/>
                  <a:tailEnd type="triangle" w="med" len="med"/>
                </a:ln>
                <a:effectLst/>
              </p:spPr>
              <p:txBody>
                <a:bodyPr/>
                <a:lstStyle/>
                <a:p>
                  <a:endParaRPr lang="en-US"/>
                </a:p>
              </p:txBody>
            </p:sp>
            <p:sp>
              <p:nvSpPr>
                <p:cNvPr id="60465" name="Line 1073"/>
                <p:cNvSpPr>
                  <a:spLocks noChangeShapeType="1"/>
                </p:cNvSpPr>
                <p:nvPr/>
              </p:nvSpPr>
              <p:spPr bwMode="auto">
                <a:xfrm flipV="1">
                  <a:off x="1352" y="1667"/>
                  <a:ext cx="0" cy="493"/>
                </a:xfrm>
                <a:prstGeom prst="line">
                  <a:avLst/>
                </a:prstGeom>
                <a:noFill/>
                <a:ln w="19050">
                  <a:solidFill>
                    <a:srgbClr val="3333CC"/>
                  </a:solidFill>
                  <a:round/>
                  <a:headEnd/>
                  <a:tailEnd type="triangle" w="med" len="med"/>
                </a:ln>
                <a:effectLst/>
              </p:spPr>
              <p:txBody>
                <a:bodyPr/>
                <a:lstStyle/>
                <a:p>
                  <a:endParaRPr lang="en-US"/>
                </a:p>
              </p:txBody>
            </p:sp>
            <p:sp>
              <p:nvSpPr>
                <p:cNvPr id="60466" name="Line 1074"/>
                <p:cNvSpPr>
                  <a:spLocks noChangeShapeType="1"/>
                </p:cNvSpPr>
                <p:nvPr/>
              </p:nvSpPr>
              <p:spPr bwMode="auto">
                <a:xfrm flipV="1">
                  <a:off x="1490" y="1452"/>
                  <a:ext cx="0" cy="708"/>
                </a:xfrm>
                <a:prstGeom prst="line">
                  <a:avLst/>
                </a:prstGeom>
                <a:noFill/>
                <a:ln w="19050">
                  <a:solidFill>
                    <a:srgbClr val="3333CC"/>
                  </a:solidFill>
                  <a:round/>
                  <a:headEnd/>
                  <a:tailEnd type="triangle" w="med" len="med"/>
                </a:ln>
                <a:effectLst/>
              </p:spPr>
              <p:txBody>
                <a:bodyPr/>
                <a:lstStyle/>
                <a:p>
                  <a:endParaRPr lang="en-US"/>
                </a:p>
              </p:txBody>
            </p:sp>
            <p:sp>
              <p:nvSpPr>
                <p:cNvPr id="60467" name="Line 1075"/>
                <p:cNvSpPr>
                  <a:spLocks noChangeShapeType="1"/>
                </p:cNvSpPr>
                <p:nvPr/>
              </p:nvSpPr>
              <p:spPr bwMode="auto">
                <a:xfrm flipV="1">
                  <a:off x="1622" y="1667"/>
                  <a:ext cx="3" cy="493"/>
                </a:xfrm>
                <a:prstGeom prst="line">
                  <a:avLst/>
                </a:prstGeom>
                <a:noFill/>
                <a:ln w="19050">
                  <a:solidFill>
                    <a:srgbClr val="3333CC"/>
                  </a:solidFill>
                  <a:round/>
                  <a:headEnd/>
                  <a:tailEnd type="triangle" w="med" len="med"/>
                </a:ln>
                <a:effectLst/>
              </p:spPr>
              <p:txBody>
                <a:bodyPr/>
                <a:lstStyle/>
                <a:p>
                  <a:endParaRPr lang="en-US"/>
                </a:p>
              </p:txBody>
            </p:sp>
            <p:sp>
              <p:nvSpPr>
                <p:cNvPr id="60468" name="Line 1076"/>
                <p:cNvSpPr>
                  <a:spLocks noChangeShapeType="1"/>
                </p:cNvSpPr>
                <p:nvPr/>
              </p:nvSpPr>
              <p:spPr bwMode="auto">
                <a:xfrm flipV="1">
                  <a:off x="2446" y="1671"/>
                  <a:ext cx="0" cy="480"/>
                </a:xfrm>
                <a:prstGeom prst="line">
                  <a:avLst/>
                </a:prstGeom>
                <a:noFill/>
                <a:ln w="19050">
                  <a:solidFill>
                    <a:srgbClr val="3333CC"/>
                  </a:solidFill>
                  <a:round/>
                  <a:headEnd/>
                  <a:tailEnd type="triangle" w="med" len="med"/>
                </a:ln>
                <a:effectLst/>
              </p:spPr>
              <p:txBody>
                <a:bodyPr/>
                <a:lstStyle/>
                <a:p>
                  <a:endParaRPr lang="en-US"/>
                </a:p>
              </p:txBody>
            </p:sp>
            <p:sp>
              <p:nvSpPr>
                <p:cNvPr id="60469" name="Line 1077"/>
                <p:cNvSpPr>
                  <a:spLocks noChangeShapeType="1"/>
                </p:cNvSpPr>
                <p:nvPr/>
              </p:nvSpPr>
              <p:spPr bwMode="auto">
                <a:xfrm flipV="1">
                  <a:off x="2584" y="1466"/>
                  <a:ext cx="3" cy="690"/>
                </a:xfrm>
                <a:prstGeom prst="line">
                  <a:avLst/>
                </a:prstGeom>
                <a:noFill/>
                <a:ln w="19050">
                  <a:solidFill>
                    <a:srgbClr val="3333CC"/>
                  </a:solidFill>
                  <a:round/>
                  <a:headEnd/>
                  <a:tailEnd type="triangle" w="med" len="med"/>
                </a:ln>
                <a:effectLst/>
              </p:spPr>
              <p:txBody>
                <a:bodyPr/>
                <a:lstStyle/>
                <a:p>
                  <a:endParaRPr lang="en-US"/>
                </a:p>
              </p:txBody>
            </p:sp>
            <p:sp>
              <p:nvSpPr>
                <p:cNvPr id="60470" name="Line 1078"/>
                <p:cNvSpPr>
                  <a:spLocks noChangeShapeType="1"/>
                </p:cNvSpPr>
                <p:nvPr/>
              </p:nvSpPr>
              <p:spPr bwMode="auto">
                <a:xfrm flipV="1">
                  <a:off x="2727" y="1680"/>
                  <a:ext cx="3" cy="480"/>
                </a:xfrm>
                <a:prstGeom prst="line">
                  <a:avLst/>
                </a:prstGeom>
                <a:noFill/>
                <a:ln w="19050">
                  <a:solidFill>
                    <a:srgbClr val="3333CC"/>
                  </a:solidFill>
                  <a:round/>
                  <a:headEnd/>
                  <a:tailEnd type="triangle" w="med" len="med"/>
                </a:ln>
                <a:effectLst/>
              </p:spPr>
              <p:txBody>
                <a:bodyPr/>
                <a:lstStyle/>
                <a:p>
                  <a:endParaRPr lang="en-US"/>
                </a:p>
              </p:txBody>
            </p:sp>
            <p:sp>
              <p:nvSpPr>
                <p:cNvPr id="60471" name="Line 1079"/>
                <p:cNvSpPr>
                  <a:spLocks noChangeShapeType="1"/>
                </p:cNvSpPr>
                <p:nvPr/>
              </p:nvSpPr>
              <p:spPr bwMode="auto">
                <a:xfrm rot="10800000" flipV="1">
                  <a:off x="2173" y="2169"/>
                  <a:ext cx="0" cy="479"/>
                </a:xfrm>
                <a:prstGeom prst="line">
                  <a:avLst/>
                </a:prstGeom>
                <a:noFill/>
                <a:ln w="19050">
                  <a:solidFill>
                    <a:srgbClr val="3333CC"/>
                  </a:solidFill>
                  <a:round/>
                  <a:headEnd/>
                  <a:tailEnd type="triangle" w="med" len="med"/>
                </a:ln>
                <a:effectLst/>
              </p:spPr>
              <p:txBody>
                <a:bodyPr/>
                <a:lstStyle/>
                <a:p>
                  <a:endParaRPr lang="en-US"/>
                </a:p>
              </p:txBody>
            </p:sp>
            <p:sp>
              <p:nvSpPr>
                <p:cNvPr id="60472" name="Line 1080"/>
                <p:cNvSpPr>
                  <a:spLocks noChangeShapeType="1"/>
                </p:cNvSpPr>
                <p:nvPr/>
              </p:nvSpPr>
              <p:spPr bwMode="auto">
                <a:xfrm rot="10800000" flipV="1">
                  <a:off x="2033"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0473" name="Line 1081"/>
                <p:cNvSpPr>
                  <a:spLocks noChangeShapeType="1"/>
                </p:cNvSpPr>
                <p:nvPr/>
              </p:nvSpPr>
              <p:spPr bwMode="auto">
                <a:xfrm rot="10800000" flipV="1">
                  <a:off x="1890" y="2160"/>
                  <a:ext cx="3" cy="479"/>
                </a:xfrm>
                <a:prstGeom prst="line">
                  <a:avLst/>
                </a:prstGeom>
                <a:noFill/>
                <a:ln w="19050">
                  <a:solidFill>
                    <a:srgbClr val="3333CC"/>
                  </a:solidFill>
                  <a:round/>
                  <a:headEnd/>
                  <a:tailEnd type="triangle" w="med" len="med"/>
                </a:ln>
                <a:effectLst/>
              </p:spPr>
              <p:txBody>
                <a:bodyPr/>
                <a:lstStyle/>
                <a:p>
                  <a:endParaRPr lang="en-US"/>
                </a:p>
              </p:txBody>
            </p:sp>
            <p:sp>
              <p:nvSpPr>
                <p:cNvPr id="60474" name="Line 1082"/>
                <p:cNvSpPr>
                  <a:spLocks noChangeShapeType="1"/>
                </p:cNvSpPr>
                <p:nvPr/>
              </p:nvSpPr>
              <p:spPr bwMode="auto">
                <a:xfrm rot="10800000" flipV="1">
                  <a:off x="1078" y="2169"/>
                  <a:ext cx="0" cy="479"/>
                </a:xfrm>
                <a:prstGeom prst="line">
                  <a:avLst/>
                </a:prstGeom>
                <a:noFill/>
                <a:ln w="19050">
                  <a:solidFill>
                    <a:srgbClr val="3333CC"/>
                  </a:solidFill>
                  <a:round/>
                  <a:headEnd/>
                  <a:tailEnd type="triangle" w="med" len="med"/>
                </a:ln>
                <a:effectLst/>
              </p:spPr>
              <p:txBody>
                <a:bodyPr/>
                <a:lstStyle/>
                <a:p>
                  <a:endParaRPr lang="en-US"/>
                </a:p>
              </p:txBody>
            </p:sp>
            <p:sp>
              <p:nvSpPr>
                <p:cNvPr id="60475" name="Line 1083"/>
                <p:cNvSpPr>
                  <a:spLocks noChangeShapeType="1"/>
                </p:cNvSpPr>
                <p:nvPr/>
              </p:nvSpPr>
              <p:spPr bwMode="auto">
                <a:xfrm rot="10800000" flipV="1">
                  <a:off x="937"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0476" name="Line 1084"/>
                <p:cNvSpPr>
                  <a:spLocks noChangeShapeType="1"/>
                </p:cNvSpPr>
                <p:nvPr/>
              </p:nvSpPr>
              <p:spPr bwMode="auto">
                <a:xfrm rot="10800000" flipV="1">
                  <a:off x="794" y="2160"/>
                  <a:ext cx="3" cy="479"/>
                </a:xfrm>
                <a:prstGeom prst="line">
                  <a:avLst/>
                </a:prstGeom>
                <a:noFill/>
                <a:ln w="19050">
                  <a:solidFill>
                    <a:srgbClr val="3333CC"/>
                  </a:solidFill>
                  <a:round/>
                  <a:headEnd/>
                  <a:tailEnd type="triangle" w="med" len="med"/>
                </a:ln>
                <a:effectLst/>
              </p:spPr>
              <p:txBody>
                <a:bodyPr/>
                <a:lstStyle/>
                <a:p>
                  <a:endParaRPr lang="en-US"/>
                </a:p>
              </p:txBody>
            </p:sp>
            <p:sp>
              <p:nvSpPr>
                <p:cNvPr id="60477" name="Line 1085"/>
                <p:cNvSpPr>
                  <a:spLocks noChangeShapeType="1"/>
                </p:cNvSpPr>
                <p:nvPr/>
              </p:nvSpPr>
              <p:spPr bwMode="auto">
                <a:xfrm>
                  <a:off x="236" y="2160"/>
                  <a:ext cx="5184" cy="0"/>
                </a:xfrm>
                <a:prstGeom prst="line">
                  <a:avLst/>
                </a:prstGeom>
                <a:noFill/>
                <a:ln w="28575">
                  <a:solidFill>
                    <a:srgbClr val="3333CC"/>
                  </a:solidFill>
                  <a:round/>
                  <a:headEnd/>
                  <a:tailEnd type="triangle" w="med" len="med"/>
                </a:ln>
                <a:effectLst/>
              </p:spPr>
              <p:txBody>
                <a:bodyPr/>
                <a:lstStyle/>
                <a:p>
                  <a:endParaRPr lang="en-US"/>
                </a:p>
              </p:txBody>
            </p:sp>
            <p:sp>
              <p:nvSpPr>
                <p:cNvPr id="60478" name="Line 1086"/>
                <p:cNvSpPr>
                  <a:spLocks noChangeShapeType="1"/>
                </p:cNvSpPr>
                <p:nvPr/>
              </p:nvSpPr>
              <p:spPr bwMode="auto">
                <a:xfrm flipV="1">
                  <a:off x="3552" y="1667"/>
                  <a:ext cx="0" cy="493"/>
                </a:xfrm>
                <a:prstGeom prst="line">
                  <a:avLst/>
                </a:prstGeom>
                <a:noFill/>
                <a:ln w="19050">
                  <a:solidFill>
                    <a:srgbClr val="3333CC"/>
                  </a:solidFill>
                  <a:round/>
                  <a:headEnd/>
                  <a:tailEnd type="triangle" w="med" len="med"/>
                </a:ln>
                <a:effectLst/>
              </p:spPr>
              <p:txBody>
                <a:bodyPr/>
                <a:lstStyle/>
                <a:p>
                  <a:endParaRPr lang="en-US"/>
                </a:p>
              </p:txBody>
            </p:sp>
            <p:sp>
              <p:nvSpPr>
                <p:cNvPr id="60479" name="Line 1087"/>
                <p:cNvSpPr>
                  <a:spLocks noChangeShapeType="1"/>
                </p:cNvSpPr>
                <p:nvPr/>
              </p:nvSpPr>
              <p:spPr bwMode="auto">
                <a:xfrm flipV="1">
                  <a:off x="3689" y="1452"/>
                  <a:ext cx="0" cy="708"/>
                </a:xfrm>
                <a:prstGeom prst="line">
                  <a:avLst/>
                </a:prstGeom>
                <a:noFill/>
                <a:ln w="19050">
                  <a:solidFill>
                    <a:srgbClr val="3333CC"/>
                  </a:solidFill>
                  <a:round/>
                  <a:headEnd/>
                  <a:tailEnd type="triangle" w="med" len="med"/>
                </a:ln>
                <a:effectLst/>
              </p:spPr>
              <p:txBody>
                <a:bodyPr/>
                <a:lstStyle/>
                <a:p>
                  <a:endParaRPr lang="en-US"/>
                </a:p>
              </p:txBody>
            </p:sp>
            <p:sp>
              <p:nvSpPr>
                <p:cNvPr id="60480" name="Line 1088"/>
                <p:cNvSpPr>
                  <a:spLocks noChangeShapeType="1"/>
                </p:cNvSpPr>
                <p:nvPr/>
              </p:nvSpPr>
              <p:spPr bwMode="auto">
                <a:xfrm flipV="1">
                  <a:off x="3821" y="1667"/>
                  <a:ext cx="3" cy="493"/>
                </a:xfrm>
                <a:prstGeom prst="line">
                  <a:avLst/>
                </a:prstGeom>
                <a:noFill/>
                <a:ln w="19050">
                  <a:solidFill>
                    <a:srgbClr val="3333CC"/>
                  </a:solidFill>
                  <a:round/>
                  <a:headEnd/>
                  <a:tailEnd type="triangle" w="med" len="med"/>
                </a:ln>
                <a:effectLst/>
              </p:spPr>
              <p:txBody>
                <a:bodyPr/>
                <a:lstStyle/>
                <a:p>
                  <a:endParaRPr lang="en-US"/>
                </a:p>
              </p:txBody>
            </p:sp>
            <p:sp>
              <p:nvSpPr>
                <p:cNvPr id="60481" name="Line 1089"/>
                <p:cNvSpPr>
                  <a:spLocks noChangeShapeType="1"/>
                </p:cNvSpPr>
                <p:nvPr/>
              </p:nvSpPr>
              <p:spPr bwMode="auto">
                <a:xfrm flipV="1">
                  <a:off x="4646" y="1671"/>
                  <a:ext cx="0" cy="480"/>
                </a:xfrm>
                <a:prstGeom prst="line">
                  <a:avLst/>
                </a:prstGeom>
                <a:noFill/>
                <a:ln w="19050">
                  <a:solidFill>
                    <a:srgbClr val="3333CC"/>
                  </a:solidFill>
                  <a:round/>
                  <a:headEnd/>
                  <a:tailEnd type="triangle" w="med" len="med"/>
                </a:ln>
                <a:effectLst/>
              </p:spPr>
              <p:txBody>
                <a:bodyPr/>
                <a:lstStyle/>
                <a:p>
                  <a:endParaRPr lang="en-US"/>
                </a:p>
              </p:txBody>
            </p:sp>
            <p:sp>
              <p:nvSpPr>
                <p:cNvPr id="60482" name="Line 1090"/>
                <p:cNvSpPr>
                  <a:spLocks noChangeShapeType="1"/>
                </p:cNvSpPr>
                <p:nvPr/>
              </p:nvSpPr>
              <p:spPr bwMode="auto">
                <a:xfrm flipV="1">
                  <a:off x="4783" y="1466"/>
                  <a:ext cx="3" cy="690"/>
                </a:xfrm>
                <a:prstGeom prst="line">
                  <a:avLst/>
                </a:prstGeom>
                <a:noFill/>
                <a:ln w="19050">
                  <a:solidFill>
                    <a:srgbClr val="3333CC"/>
                  </a:solidFill>
                  <a:round/>
                  <a:headEnd/>
                  <a:tailEnd type="triangle" w="med" len="med"/>
                </a:ln>
                <a:effectLst/>
              </p:spPr>
              <p:txBody>
                <a:bodyPr/>
                <a:lstStyle/>
                <a:p>
                  <a:endParaRPr lang="en-US"/>
                </a:p>
              </p:txBody>
            </p:sp>
            <p:sp>
              <p:nvSpPr>
                <p:cNvPr id="60483" name="Line 1091"/>
                <p:cNvSpPr>
                  <a:spLocks noChangeShapeType="1"/>
                </p:cNvSpPr>
                <p:nvPr/>
              </p:nvSpPr>
              <p:spPr bwMode="auto">
                <a:xfrm flipV="1">
                  <a:off x="4926" y="1680"/>
                  <a:ext cx="3" cy="480"/>
                </a:xfrm>
                <a:prstGeom prst="line">
                  <a:avLst/>
                </a:prstGeom>
                <a:noFill/>
                <a:ln w="19050">
                  <a:solidFill>
                    <a:srgbClr val="3333CC"/>
                  </a:solidFill>
                  <a:round/>
                  <a:headEnd/>
                  <a:tailEnd type="triangle" w="med" len="med"/>
                </a:ln>
                <a:effectLst/>
              </p:spPr>
              <p:txBody>
                <a:bodyPr/>
                <a:lstStyle/>
                <a:p>
                  <a:endParaRPr lang="en-US"/>
                </a:p>
              </p:txBody>
            </p:sp>
            <p:sp>
              <p:nvSpPr>
                <p:cNvPr id="60484" name="Line 1092"/>
                <p:cNvSpPr>
                  <a:spLocks noChangeShapeType="1"/>
                </p:cNvSpPr>
                <p:nvPr/>
              </p:nvSpPr>
              <p:spPr bwMode="auto">
                <a:xfrm rot="10800000" flipV="1">
                  <a:off x="4372" y="2168"/>
                  <a:ext cx="0" cy="480"/>
                </a:xfrm>
                <a:prstGeom prst="line">
                  <a:avLst/>
                </a:prstGeom>
                <a:noFill/>
                <a:ln w="19050">
                  <a:solidFill>
                    <a:srgbClr val="3333CC"/>
                  </a:solidFill>
                  <a:round/>
                  <a:headEnd/>
                  <a:tailEnd type="triangle" w="med" len="med"/>
                </a:ln>
                <a:effectLst/>
              </p:spPr>
              <p:txBody>
                <a:bodyPr/>
                <a:lstStyle/>
                <a:p>
                  <a:endParaRPr lang="en-US"/>
                </a:p>
              </p:txBody>
            </p:sp>
            <p:sp>
              <p:nvSpPr>
                <p:cNvPr id="60485" name="Line 1093"/>
                <p:cNvSpPr>
                  <a:spLocks noChangeShapeType="1"/>
                </p:cNvSpPr>
                <p:nvPr/>
              </p:nvSpPr>
              <p:spPr bwMode="auto">
                <a:xfrm rot="10800000" flipV="1">
                  <a:off x="4232"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0486" name="Line 1094"/>
                <p:cNvSpPr>
                  <a:spLocks noChangeShapeType="1"/>
                </p:cNvSpPr>
                <p:nvPr/>
              </p:nvSpPr>
              <p:spPr bwMode="auto">
                <a:xfrm rot="10800000" flipV="1">
                  <a:off x="4089" y="2160"/>
                  <a:ext cx="3" cy="479"/>
                </a:xfrm>
                <a:prstGeom prst="line">
                  <a:avLst/>
                </a:prstGeom>
                <a:noFill/>
                <a:ln w="19050">
                  <a:solidFill>
                    <a:srgbClr val="3333CC"/>
                  </a:solidFill>
                  <a:round/>
                  <a:headEnd/>
                  <a:tailEnd type="triangle" w="med" len="med"/>
                </a:ln>
                <a:effectLst/>
              </p:spPr>
              <p:txBody>
                <a:bodyPr/>
                <a:lstStyle/>
                <a:p>
                  <a:endParaRPr lang="en-US"/>
                </a:p>
              </p:txBody>
            </p:sp>
            <p:sp>
              <p:nvSpPr>
                <p:cNvPr id="60487" name="Line 1095"/>
                <p:cNvSpPr>
                  <a:spLocks noChangeShapeType="1"/>
                </p:cNvSpPr>
                <p:nvPr/>
              </p:nvSpPr>
              <p:spPr bwMode="auto">
                <a:xfrm rot="10800000" flipV="1">
                  <a:off x="3277" y="2168"/>
                  <a:ext cx="0" cy="480"/>
                </a:xfrm>
                <a:prstGeom prst="line">
                  <a:avLst/>
                </a:prstGeom>
                <a:noFill/>
                <a:ln w="19050">
                  <a:solidFill>
                    <a:srgbClr val="3333CC"/>
                  </a:solidFill>
                  <a:round/>
                  <a:headEnd/>
                  <a:tailEnd type="triangle" w="med" len="med"/>
                </a:ln>
                <a:effectLst/>
              </p:spPr>
              <p:txBody>
                <a:bodyPr/>
                <a:lstStyle/>
                <a:p>
                  <a:endParaRPr lang="en-US"/>
                </a:p>
              </p:txBody>
            </p:sp>
            <p:sp>
              <p:nvSpPr>
                <p:cNvPr id="60488" name="Line 1096"/>
                <p:cNvSpPr>
                  <a:spLocks noChangeShapeType="1"/>
                </p:cNvSpPr>
                <p:nvPr/>
              </p:nvSpPr>
              <p:spPr bwMode="auto">
                <a:xfrm rot="10800000" flipV="1">
                  <a:off x="3137" y="2160"/>
                  <a:ext cx="0" cy="693"/>
                </a:xfrm>
                <a:prstGeom prst="line">
                  <a:avLst/>
                </a:prstGeom>
                <a:noFill/>
                <a:ln w="19050">
                  <a:solidFill>
                    <a:srgbClr val="3333CC"/>
                  </a:solidFill>
                  <a:round/>
                  <a:headEnd/>
                  <a:tailEnd type="triangle" w="med" len="med"/>
                </a:ln>
                <a:effectLst/>
              </p:spPr>
              <p:txBody>
                <a:bodyPr/>
                <a:lstStyle/>
                <a:p>
                  <a:endParaRPr lang="en-US"/>
                </a:p>
              </p:txBody>
            </p:sp>
            <p:sp>
              <p:nvSpPr>
                <p:cNvPr id="60489" name="Line 1097"/>
                <p:cNvSpPr>
                  <a:spLocks noChangeShapeType="1"/>
                </p:cNvSpPr>
                <p:nvPr/>
              </p:nvSpPr>
              <p:spPr bwMode="auto">
                <a:xfrm rot="10800000" flipV="1">
                  <a:off x="2994" y="2160"/>
                  <a:ext cx="2" cy="479"/>
                </a:xfrm>
                <a:prstGeom prst="line">
                  <a:avLst/>
                </a:prstGeom>
                <a:noFill/>
                <a:ln w="19050">
                  <a:solidFill>
                    <a:srgbClr val="3333CC"/>
                  </a:solidFill>
                  <a:round/>
                  <a:headEnd/>
                  <a:tailEnd type="triangle" w="med" len="med"/>
                </a:ln>
                <a:effectLst/>
              </p:spPr>
              <p:txBody>
                <a:bodyPr/>
                <a:lstStyle/>
                <a:p>
                  <a:endParaRPr lang="en-US"/>
                </a:p>
              </p:txBody>
            </p:sp>
          </p:grpSp>
          <p:sp>
            <p:nvSpPr>
              <p:cNvPr id="60490" name="Line 1098"/>
              <p:cNvSpPr>
                <a:spLocks noChangeShapeType="1"/>
              </p:cNvSpPr>
              <p:nvPr/>
            </p:nvSpPr>
            <p:spPr bwMode="auto">
              <a:xfrm>
                <a:off x="450" y="3930"/>
                <a:ext cx="384" cy="0"/>
              </a:xfrm>
              <a:prstGeom prst="line">
                <a:avLst/>
              </a:prstGeom>
              <a:noFill/>
              <a:ln w="9525">
                <a:solidFill>
                  <a:srgbClr val="3333CC"/>
                </a:solidFill>
                <a:round/>
                <a:headEnd/>
                <a:tailEnd type="triangle" w="med" len="med"/>
              </a:ln>
              <a:effectLst/>
            </p:spPr>
            <p:txBody>
              <a:bodyPr/>
              <a:lstStyle/>
              <a:p>
                <a:endParaRPr lang="en-US"/>
              </a:p>
            </p:txBody>
          </p:sp>
          <p:sp>
            <p:nvSpPr>
              <p:cNvPr id="60491" name="Text Box 1099"/>
              <p:cNvSpPr txBox="1">
                <a:spLocks noChangeArrowheads="1"/>
              </p:cNvSpPr>
              <p:nvPr/>
            </p:nvSpPr>
            <p:spPr bwMode="auto">
              <a:xfrm>
                <a:off x="534" y="3667"/>
                <a:ext cx="218" cy="294"/>
              </a:xfrm>
              <a:prstGeom prst="rect">
                <a:avLst/>
              </a:prstGeom>
              <a:noFill/>
              <a:ln w="9525">
                <a:solidFill>
                  <a:srgbClr val="3333CC"/>
                </a:solidFill>
                <a:miter lim="800000"/>
                <a:headEnd/>
                <a:tailEnd/>
              </a:ln>
              <a:effectLst/>
            </p:spPr>
            <p:txBody>
              <a:bodyPr wrap="none">
                <a:spAutoFit/>
              </a:bodyPr>
              <a:lstStyle/>
              <a:p>
                <a:pPr eaLnBrk="1" hangingPunct="1"/>
                <a:r>
                  <a:rPr lang="en-US"/>
                  <a:t>c</a:t>
                </a:r>
              </a:p>
            </p:txBody>
          </p:sp>
        </p:grpSp>
        <p:sp>
          <p:nvSpPr>
            <p:cNvPr id="60492" name="Rectangle 1100"/>
            <p:cNvSpPr>
              <a:spLocks noChangeArrowheads="1"/>
            </p:cNvSpPr>
            <p:nvPr/>
          </p:nvSpPr>
          <p:spPr bwMode="auto">
            <a:xfrm rot="-533370">
              <a:off x="3545" y="2091"/>
              <a:ext cx="432" cy="480"/>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78" name="Object 77">
            <a:hlinkClick r:id="rId4" action="ppaction://hlinkfile"/>
          </p:cNvPr>
          <p:cNvGraphicFramePr>
            <a:graphicFrameLocks noChangeAspect="1"/>
          </p:cNvGraphicFramePr>
          <p:nvPr/>
        </p:nvGraphicFramePr>
        <p:xfrm>
          <a:off x="5867400" y="5943600"/>
          <a:ext cx="2741613" cy="330200"/>
        </p:xfrm>
        <a:graphic>
          <a:graphicData uri="http://schemas.openxmlformats.org/presentationml/2006/ole">
            <p:oleObj spid="_x0000_s161794" name="Equation" r:id="rId5" imgW="1371600" imgH="165100" progId="Equation.DSMT4">
              <p:embed/>
            </p:oleObj>
          </a:graphicData>
        </a:graphic>
      </p:graphicFrame>
      <p:sp>
        <p:nvSpPr>
          <p:cNvPr id="79" name="Text Box 4"/>
          <p:cNvSpPr txBox="1">
            <a:spLocks noChangeArrowheads="1"/>
          </p:cNvSpPr>
          <p:nvPr/>
        </p:nvSpPr>
        <p:spPr bwMode="auto">
          <a:xfrm>
            <a:off x="2365375" y="1795463"/>
            <a:ext cx="3511298" cy="461665"/>
          </a:xfrm>
          <a:prstGeom prst="rect">
            <a:avLst/>
          </a:prstGeom>
          <a:noFill/>
          <a:ln w="9525">
            <a:noFill/>
            <a:miter lim="800000"/>
            <a:headEnd/>
            <a:tailEnd/>
          </a:ln>
          <a:effectLst/>
        </p:spPr>
        <p:txBody>
          <a:bodyPr wrap="none">
            <a:spAutoFit/>
          </a:bodyPr>
          <a:lstStyle/>
          <a:p>
            <a:pPr eaLnBrk="1" hangingPunct="1"/>
            <a:r>
              <a:rPr lang="en-US" sz="2400" dirty="0" err="1">
                <a:solidFill>
                  <a:srgbClr val="FF3300"/>
                </a:solidFill>
              </a:rPr>
              <a:t>Ans</a:t>
            </a:r>
            <a:r>
              <a:rPr lang="en-US" sz="2400" dirty="0">
                <a:solidFill>
                  <a:srgbClr val="FF3300"/>
                </a:solidFill>
              </a:rPr>
              <a:t>: Observe interference.</a:t>
            </a:r>
            <a:r>
              <a:rPr lang="en-US" dirty="0">
                <a:solidFill>
                  <a:srgbClr val="FF33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p:txBody>
          <a:bodyPr/>
          <a:lstStyle/>
          <a:p>
            <a:r>
              <a:rPr lang="en-US"/>
              <a:t>1-D interference</a:t>
            </a:r>
          </a:p>
        </p:txBody>
      </p:sp>
      <p:sp>
        <p:nvSpPr>
          <p:cNvPr id="62467" name="Rectangle 1027"/>
          <p:cNvSpPr>
            <a:spLocks noGrp="1" noChangeArrowheads="1"/>
          </p:cNvSpPr>
          <p:nvPr>
            <p:ph type="body" idx="1"/>
          </p:nvPr>
        </p:nvSpPr>
        <p:spPr>
          <a:xfrm>
            <a:off x="423863" y="1525588"/>
            <a:ext cx="8394700" cy="4887912"/>
          </a:xfrm>
        </p:spPr>
        <p:txBody>
          <a:bodyPr/>
          <a:lstStyle/>
          <a:p>
            <a:pPr>
              <a:buFontTx/>
              <a:buNone/>
            </a:pPr>
            <a:r>
              <a:rPr lang="en-US"/>
              <a:t>Constructive</a:t>
            </a:r>
          </a:p>
          <a:p>
            <a:pPr>
              <a:buFontTx/>
              <a:buNone/>
            </a:pPr>
            <a:endParaRPr lang="en-US"/>
          </a:p>
          <a:p>
            <a:pPr>
              <a:buFontTx/>
              <a:buNone/>
            </a:pPr>
            <a:endParaRPr lang="en-US" sz="1800"/>
          </a:p>
          <a:p>
            <a:pPr>
              <a:buFontTx/>
              <a:buNone/>
            </a:pPr>
            <a:endParaRPr lang="en-US"/>
          </a:p>
          <a:p>
            <a:pPr>
              <a:buFontTx/>
              <a:buNone/>
            </a:pPr>
            <a:r>
              <a:rPr lang="en-US"/>
              <a:t>Destructive</a:t>
            </a:r>
          </a:p>
          <a:p>
            <a:endParaRPr lang="en-US"/>
          </a:p>
          <a:p>
            <a:pPr>
              <a:buFontTx/>
              <a:buNone/>
            </a:pPr>
            <a:endParaRPr lang="en-US"/>
          </a:p>
          <a:p>
            <a:pPr>
              <a:buFontTx/>
              <a:buNone/>
            </a:pPr>
            <a:r>
              <a:rPr lang="en-US"/>
              <a:t>What happens with 1/4 phase interference?</a:t>
            </a:r>
          </a:p>
        </p:txBody>
      </p:sp>
      <p:grpSp>
        <p:nvGrpSpPr>
          <p:cNvPr id="2" name="Group 1162"/>
          <p:cNvGrpSpPr>
            <a:grpSpLocks/>
          </p:cNvGrpSpPr>
          <p:nvPr/>
        </p:nvGrpSpPr>
        <p:grpSpPr bwMode="auto">
          <a:xfrm>
            <a:off x="4370388" y="1589088"/>
            <a:ext cx="4064000" cy="1768475"/>
            <a:chOff x="2753" y="1001"/>
            <a:chExt cx="2560" cy="1114"/>
          </a:xfrm>
        </p:grpSpPr>
        <p:grpSp>
          <p:nvGrpSpPr>
            <p:cNvPr id="3" name="Group 1028"/>
            <p:cNvGrpSpPr>
              <a:grpSpLocks/>
            </p:cNvGrpSpPr>
            <p:nvPr/>
          </p:nvGrpSpPr>
          <p:grpSpPr bwMode="auto">
            <a:xfrm>
              <a:off x="2753" y="1001"/>
              <a:ext cx="2539" cy="650"/>
              <a:chOff x="236" y="1440"/>
              <a:chExt cx="5184" cy="1439"/>
            </a:xfrm>
          </p:grpSpPr>
          <p:sp>
            <p:nvSpPr>
              <p:cNvPr id="62469" name="Freeform 1029"/>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62470" name="Freeform 1030"/>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62471" name="Line 1031"/>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2" name="Line 1032"/>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3" name="Line 1033"/>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4" name="Line 1034"/>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5" name="Line 1035"/>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6" name="Line 1036"/>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7" name="Line 1037"/>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8" name="Line 1038"/>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79" name="Line 1039"/>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0" name="Line 1040"/>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1" name="Line 1041"/>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2" name="Line 1042"/>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3" name="Line 1043"/>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4" name="Line 1044"/>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5" name="Line 1045"/>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6" name="Line 1046"/>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62487" name="Line 1047"/>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8" name="Line 1048"/>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89" name="Line 1049"/>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0" name="Line 1050"/>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1" name="Line 1051"/>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2" name="Line 1052"/>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3" name="Line 1053"/>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4" name="Line 1054"/>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5" name="Line 1055"/>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6" name="Line 1056"/>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7" name="Line 1057"/>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498" name="Line 1058"/>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grpSp>
        <p:grpSp>
          <p:nvGrpSpPr>
            <p:cNvPr id="4" name="Group 1059"/>
            <p:cNvGrpSpPr>
              <a:grpSpLocks/>
            </p:cNvGrpSpPr>
            <p:nvPr/>
          </p:nvGrpSpPr>
          <p:grpSpPr bwMode="auto">
            <a:xfrm>
              <a:off x="2774" y="1465"/>
              <a:ext cx="2539" cy="650"/>
              <a:chOff x="238" y="3653"/>
              <a:chExt cx="3748" cy="960"/>
            </a:xfrm>
          </p:grpSpPr>
          <p:grpSp>
            <p:nvGrpSpPr>
              <p:cNvPr id="5" name="Group 1060"/>
              <p:cNvGrpSpPr>
                <a:grpSpLocks/>
              </p:cNvGrpSpPr>
              <p:nvPr/>
            </p:nvGrpSpPr>
            <p:grpSpPr bwMode="auto">
              <a:xfrm>
                <a:off x="238" y="3653"/>
                <a:ext cx="3748" cy="960"/>
                <a:chOff x="236" y="1440"/>
                <a:chExt cx="5184" cy="1439"/>
              </a:xfrm>
            </p:grpSpPr>
            <p:sp>
              <p:nvSpPr>
                <p:cNvPr id="62501" name="Freeform 1061"/>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2"/>
                  </a:solidFill>
                  <a:round/>
                  <a:headEnd/>
                  <a:tailEnd/>
                </a:ln>
                <a:effectLst/>
              </p:spPr>
              <p:txBody>
                <a:bodyPr>
                  <a:prstTxWarp prst="textNoShape">
                    <a:avLst/>
                  </a:prstTxWarp>
                </a:bodyPr>
                <a:lstStyle/>
                <a:p>
                  <a:endParaRPr lang="en-US"/>
                </a:p>
              </p:txBody>
            </p:sp>
            <p:sp>
              <p:nvSpPr>
                <p:cNvPr id="62502" name="Freeform 1062"/>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2"/>
                  </a:solidFill>
                  <a:round/>
                  <a:headEnd/>
                  <a:tailEnd/>
                </a:ln>
                <a:effectLst/>
              </p:spPr>
              <p:txBody>
                <a:bodyPr>
                  <a:prstTxWarp prst="textNoShape">
                    <a:avLst/>
                  </a:prstTxWarp>
                </a:bodyPr>
                <a:lstStyle/>
                <a:p>
                  <a:endParaRPr lang="en-US"/>
                </a:p>
              </p:txBody>
            </p:sp>
            <p:sp>
              <p:nvSpPr>
                <p:cNvPr id="62503" name="Line 1063"/>
                <p:cNvSpPr>
                  <a:spLocks noChangeShapeType="1"/>
                </p:cNvSpPr>
                <p:nvPr/>
              </p:nvSpPr>
              <p:spPr bwMode="auto">
                <a:xfrm flipV="1">
                  <a:off x="250" y="1664"/>
                  <a:ext cx="0" cy="496"/>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04" name="Line 1064"/>
                <p:cNvSpPr>
                  <a:spLocks noChangeShapeType="1"/>
                </p:cNvSpPr>
                <p:nvPr/>
              </p:nvSpPr>
              <p:spPr bwMode="auto">
                <a:xfrm flipV="1">
                  <a:off x="387" y="1449"/>
                  <a:ext cx="0" cy="711"/>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05" name="Line 1065"/>
                <p:cNvSpPr>
                  <a:spLocks noChangeShapeType="1"/>
                </p:cNvSpPr>
                <p:nvPr/>
              </p:nvSpPr>
              <p:spPr bwMode="auto">
                <a:xfrm flipV="1">
                  <a:off x="519" y="1664"/>
                  <a:ext cx="3" cy="492"/>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06" name="Line 1066"/>
                <p:cNvSpPr>
                  <a:spLocks noChangeShapeType="1"/>
                </p:cNvSpPr>
                <p:nvPr/>
              </p:nvSpPr>
              <p:spPr bwMode="auto">
                <a:xfrm flipV="1">
                  <a:off x="1352" y="1667"/>
                  <a:ext cx="0"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07" name="Line 1067"/>
                <p:cNvSpPr>
                  <a:spLocks noChangeShapeType="1"/>
                </p:cNvSpPr>
                <p:nvPr/>
              </p:nvSpPr>
              <p:spPr bwMode="auto">
                <a:xfrm flipV="1">
                  <a:off x="1490" y="1452"/>
                  <a:ext cx="0" cy="708"/>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08" name="Line 1068"/>
                <p:cNvSpPr>
                  <a:spLocks noChangeShapeType="1"/>
                </p:cNvSpPr>
                <p:nvPr/>
              </p:nvSpPr>
              <p:spPr bwMode="auto">
                <a:xfrm flipV="1">
                  <a:off x="1622" y="1667"/>
                  <a:ext cx="3"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09" name="Line 1069"/>
                <p:cNvSpPr>
                  <a:spLocks noChangeShapeType="1"/>
                </p:cNvSpPr>
                <p:nvPr/>
              </p:nvSpPr>
              <p:spPr bwMode="auto">
                <a:xfrm flipV="1">
                  <a:off x="2446" y="1671"/>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0" name="Line 1070"/>
                <p:cNvSpPr>
                  <a:spLocks noChangeShapeType="1"/>
                </p:cNvSpPr>
                <p:nvPr/>
              </p:nvSpPr>
              <p:spPr bwMode="auto">
                <a:xfrm flipV="1">
                  <a:off x="2584" y="1466"/>
                  <a:ext cx="3" cy="69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1" name="Line 1071"/>
                <p:cNvSpPr>
                  <a:spLocks noChangeShapeType="1"/>
                </p:cNvSpPr>
                <p:nvPr/>
              </p:nvSpPr>
              <p:spPr bwMode="auto">
                <a:xfrm flipV="1">
                  <a:off x="2727" y="1680"/>
                  <a:ext cx="3"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2" name="Line 1072"/>
                <p:cNvSpPr>
                  <a:spLocks noChangeShapeType="1"/>
                </p:cNvSpPr>
                <p:nvPr/>
              </p:nvSpPr>
              <p:spPr bwMode="auto">
                <a:xfrm rot="10800000" flipV="1">
                  <a:off x="2173" y="2169"/>
                  <a:ext cx="0"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3" name="Line 1073"/>
                <p:cNvSpPr>
                  <a:spLocks noChangeShapeType="1"/>
                </p:cNvSpPr>
                <p:nvPr/>
              </p:nvSpPr>
              <p:spPr bwMode="auto">
                <a:xfrm rot="10800000" flipV="1">
                  <a:off x="2033"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4" name="Line 1074"/>
                <p:cNvSpPr>
                  <a:spLocks noChangeShapeType="1"/>
                </p:cNvSpPr>
                <p:nvPr/>
              </p:nvSpPr>
              <p:spPr bwMode="auto">
                <a:xfrm rot="10800000" flipV="1">
                  <a:off x="1890"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5" name="Line 1075"/>
                <p:cNvSpPr>
                  <a:spLocks noChangeShapeType="1"/>
                </p:cNvSpPr>
                <p:nvPr/>
              </p:nvSpPr>
              <p:spPr bwMode="auto">
                <a:xfrm rot="10800000" flipV="1">
                  <a:off x="1078" y="2169"/>
                  <a:ext cx="0"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6" name="Line 1076"/>
                <p:cNvSpPr>
                  <a:spLocks noChangeShapeType="1"/>
                </p:cNvSpPr>
                <p:nvPr/>
              </p:nvSpPr>
              <p:spPr bwMode="auto">
                <a:xfrm rot="10800000" flipV="1">
                  <a:off x="937"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7" name="Line 1077"/>
                <p:cNvSpPr>
                  <a:spLocks noChangeShapeType="1"/>
                </p:cNvSpPr>
                <p:nvPr/>
              </p:nvSpPr>
              <p:spPr bwMode="auto">
                <a:xfrm rot="10800000" flipV="1">
                  <a:off x="794"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18" name="Line 1078"/>
                <p:cNvSpPr>
                  <a:spLocks noChangeShapeType="1"/>
                </p:cNvSpPr>
                <p:nvPr/>
              </p:nvSpPr>
              <p:spPr bwMode="auto">
                <a:xfrm>
                  <a:off x="236" y="2160"/>
                  <a:ext cx="5184" cy="0"/>
                </a:xfrm>
                <a:prstGeom prst="line">
                  <a:avLst/>
                </a:prstGeom>
                <a:noFill/>
                <a:ln w="28575">
                  <a:solidFill>
                    <a:schemeClr val="tx2"/>
                  </a:solidFill>
                  <a:round/>
                  <a:headEnd/>
                  <a:tailEnd type="triangle" w="med" len="med"/>
                </a:ln>
                <a:effectLst/>
              </p:spPr>
              <p:txBody>
                <a:bodyPr>
                  <a:prstTxWarp prst="textNoShape">
                    <a:avLst/>
                  </a:prstTxWarp>
                </a:bodyPr>
                <a:lstStyle/>
                <a:p>
                  <a:endParaRPr lang="en-US"/>
                </a:p>
              </p:txBody>
            </p:sp>
            <p:sp>
              <p:nvSpPr>
                <p:cNvPr id="62519" name="Line 1079"/>
                <p:cNvSpPr>
                  <a:spLocks noChangeShapeType="1"/>
                </p:cNvSpPr>
                <p:nvPr/>
              </p:nvSpPr>
              <p:spPr bwMode="auto">
                <a:xfrm flipV="1">
                  <a:off x="3552" y="1667"/>
                  <a:ext cx="0"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0" name="Line 1080"/>
                <p:cNvSpPr>
                  <a:spLocks noChangeShapeType="1"/>
                </p:cNvSpPr>
                <p:nvPr/>
              </p:nvSpPr>
              <p:spPr bwMode="auto">
                <a:xfrm flipV="1">
                  <a:off x="3689" y="1452"/>
                  <a:ext cx="0" cy="708"/>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1" name="Line 1081"/>
                <p:cNvSpPr>
                  <a:spLocks noChangeShapeType="1"/>
                </p:cNvSpPr>
                <p:nvPr/>
              </p:nvSpPr>
              <p:spPr bwMode="auto">
                <a:xfrm flipV="1">
                  <a:off x="3821" y="1667"/>
                  <a:ext cx="3"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2" name="Line 1082"/>
                <p:cNvSpPr>
                  <a:spLocks noChangeShapeType="1"/>
                </p:cNvSpPr>
                <p:nvPr/>
              </p:nvSpPr>
              <p:spPr bwMode="auto">
                <a:xfrm flipV="1">
                  <a:off x="4646" y="1671"/>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3" name="Line 1083"/>
                <p:cNvSpPr>
                  <a:spLocks noChangeShapeType="1"/>
                </p:cNvSpPr>
                <p:nvPr/>
              </p:nvSpPr>
              <p:spPr bwMode="auto">
                <a:xfrm flipV="1">
                  <a:off x="4783" y="1466"/>
                  <a:ext cx="3" cy="69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4" name="Line 1084"/>
                <p:cNvSpPr>
                  <a:spLocks noChangeShapeType="1"/>
                </p:cNvSpPr>
                <p:nvPr/>
              </p:nvSpPr>
              <p:spPr bwMode="auto">
                <a:xfrm flipV="1">
                  <a:off x="4926" y="1680"/>
                  <a:ext cx="3"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5" name="Line 1085"/>
                <p:cNvSpPr>
                  <a:spLocks noChangeShapeType="1"/>
                </p:cNvSpPr>
                <p:nvPr/>
              </p:nvSpPr>
              <p:spPr bwMode="auto">
                <a:xfrm rot="10800000" flipV="1">
                  <a:off x="4372" y="2168"/>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6" name="Line 1086"/>
                <p:cNvSpPr>
                  <a:spLocks noChangeShapeType="1"/>
                </p:cNvSpPr>
                <p:nvPr/>
              </p:nvSpPr>
              <p:spPr bwMode="auto">
                <a:xfrm rot="10800000" flipV="1">
                  <a:off x="4232"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7" name="Line 1087"/>
                <p:cNvSpPr>
                  <a:spLocks noChangeShapeType="1"/>
                </p:cNvSpPr>
                <p:nvPr/>
              </p:nvSpPr>
              <p:spPr bwMode="auto">
                <a:xfrm rot="10800000" flipV="1">
                  <a:off x="4089"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8" name="Line 1088"/>
                <p:cNvSpPr>
                  <a:spLocks noChangeShapeType="1"/>
                </p:cNvSpPr>
                <p:nvPr/>
              </p:nvSpPr>
              <p:spPr bwMode="auto">
                <a:xfrm rot="10800000" flipV="1">
                  <a:off x="3277" y="2168"/>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29" name="Line 1089"/>
                <p:cNvSpPr>
                  <a:spLocks noChangeShapeType="1"/>
                </p:cNvSpPr>
                <p:nvPr/>
              </p:nvSpPr>
              <p:spPr bwMode="auto">
                <a:xfrm rot="10800000" flipV="1">
                  <a:off x="3137"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30" name="Line 1090"/>
                <p:cNvSpPr>
                  <a:spLocks noChangeShapeType="1"/>
                </p:cNvSpPr>
                <p:nvPr/>
              </p:nvSpPr>
              <p:spPr bwMode="auto">
                <a:xfrm rot="10800000" flipV="1">
                  <a:off x="2994" y="2160"/>
                  <a:ext cx="2"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grpSp>
          <p:sp>
            <p:nvSpPr>
              <p:cNvPr id="62531" name="Line 1091"/>
              <p:cNvSpPr>
                <a:spLocks noChangeShapeType="1"/>
              </p:cNvSpPr>
              <p:nvPr/>
            </p:nvSpPr>
            <p:spPr bwMode="auto">
              <a:xfrm>
                <a:off x="450" y="3930"/>
                <a:ext cx="384" cy="0"/>
              </a:xfrm>
              <a:prstGeom prst="line">
                <a:avLst/>
              </a:prstGeom>
              <a:noFill/>
              <a:ln w="9525">
                <a:solidFill>
                  <a:schemeClr val="tx2"/>
                </a:solidFill>
                <a:round/>
                <a:headEnd/>
                <a:tailEnd type="triangle" w="med" len="med"/>
              </a:ln>
              <a:effectLst/>
            </p:spPr>
            <p:txBody>
              <a:bodyPr>
                <a:prstTxWarp prst="textNoShape">
                  <a:avLst/>
                </a:prstTxWarp>
              </a:bodyPr>
              <a:lstStyle/>
              <a:p>
                <a:endParaRPr lang="en-US"/>
              </a:p>
            </p:txBody>
          </p:sp>
          <p:sp>
            <p:nvSpPr>
              <p:cNvPr id="62532" name="Text Box 1092"/>
              <p:cNvSpPr txBox="1">
                <a:spLocks noChangeArrowheads="1"/>
              </p:cNvSpPr>
              <p:nvPr/>
            </p:nvSpPr>
            <p:spPr bwMode="auto">
              <a:xfrm>
                <a:off x="535" y="3666"/>
                <a:ext cx="322" cy="435"/>
              </a:xfrm>
              <a:prstGeom prst="rect">
                <a:avLst/>
              </a:prstGeom>
              <a:noFill/>
              <a:ln w="9525">
                <a:solidFill>
                  <a:schemeClr val="tx2"/>
                </a:solidFill>
                <a:miter lim="800000"/>
                <a:headEnd/>
                <a:tailEnd/>
              </a:ln>
              <a:effectLst/>
            </p:spPr>
            <p:txBody>
              <a:bodyPr wrap="none">
                <a:prstTxWarp prst="textNoShape">
                  <a:avLst/>
                </a:prstTxWarp>
                <a:spAutoFit/>
              </a:bodyPr>
              <a:lstStyle/>
              <a:p>
                <a:pPr eaLnBrk="1" hangingPunct="1"/>
                <a:r>
                  <a:rPr lang="en-US"/>
                  <a:t>c</a:t>
                </a:r>
              </a:p>
            </p:txBody>
          </p:sp>
        </p:grpSp>
      </p:grpSp>
      <p:grpSp>
        <p:nvGrpSpPr>
          <p:cNvPr id="6" name="Group 1163"/>
          <p:cNvGrpSpPr>
            <a:grpSpLocks/>
          </p:cNvGrpSpPr>
          <p:nvPr/>
        </p:nvGrpSpPr>
        <p:grpSpPr bwMode="auto">
          <a:xfrm>
            <a:off x="4314825" y="3457575"/>
            <a:ext cx="4049713" cy="1768475"/>
            <a:chOff x="2718" y="2178"/>
            <a:chExt cx="2551" cy="1114"/>
          </a:xfrm>
        </p:grpSpPr>
        <p:grpSp>
          <p:nvGrpSpPr>
            <p:cNvPr id="7" name="Group 1093"/>
            <p:cNvGrpSpPr>
              <a:grpSpLocks/>
            </p:cNvGrpSpPr>
            <p:nvPr/>
          </p:nvGrpSpPr>
          <p:grpSpPr bwMode="auto">
            <a:xfrm>
              <a:off x="2718" y="2178"/>
              <a:ext cx="2539" cy="650"/>
              <a:chOff x="236" y="1440"/>
              <a:chExt cx="5184" cy="1439"/>
            </a:xfrm>
          </p:grpSpPr>
          <p:sp>
            <p:nvSpPr>
              <p:cNvPr id="62534" name="Freeform 1094"/>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62535" name="Freeform 1095"/>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62536" name="Line 1096"/>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37" name="Line 1097"/>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38" name="Line 1098"/>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39" name="Line 1099"/>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0" name="Line 1100"/>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1" name="Line 1101"/>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2" name="Line 1102"/>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3" name="Line 1103"/>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4" name="Line 1104"/>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5" name="Line 1105"/>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6" name="Line 1106"/>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7" name="Line 1107"/>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8" name="Line 1108"/>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49" name="Line 1109"/>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0" name="Line 1110"/>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1" name="Line 1111"/>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62552" name="Line 1112"/>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3" name="Line 1113"/>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4" name="Line 1114"/>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5" name="Line 1115"/>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6" name="Line 1116"/>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7" name="Line 1117"/>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8" name="Line 1118"/>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59" name="Line 1119"/>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60" name="Line 1120"/>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61" name="Line 1121"/>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62" name="Line 1122"/>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62563" name="Line 1123"/>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grpSp>
        <p:grpSp>
          <p:nvGrpSpPr>
            <p:cNvPr id="8" name="Group 1124"/>
            <p:cNvGrpSpPr>
              <a:grpSpLocks/>
            </p:cNvGrpSpPr>
            <p:nvPr/>
          </p:nvGrpSpPr>
          <p:grpSpPr bwMode="auto">
            <a:xfrm flipV="1">
              <a:off x="2730" y="2642"/>
              <a:ext cx="2539" cy="650"/>
              <a:chOff x="238" y="3653"/>
              <a:chExt cx="3748" cy="960"/>
            </a:xfrm>
          </p:grpSpPr>
          <p:grpSp>
            <p:nvGrpSpPr>
              <p:cNvPr id="9" name="Group 1125"/>
              <p:cNvGrpSpPr>
                <a:grpSpLocks/>
              </p:cNvGrpSpPr>
              <p:nvPr/>
            </p:nvGrpSpPr>
            <p:grpSpPr bwMode="auto">
              <a:xfrm>
                <a:off x="238" y="3653"/>
                <a:ext cx="3748" cy="960"/>
                <a:chOff x="236" y="1440"/>
                <a:chExt cx="5184" cy="1439"/>
              </a:xfrm>
            </p:grpSpPr>
            <p:sp>
              <p:nvSpPr>
                <p:cNvPr id="62566" name="Freeform 1126"/>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2"/>
                  </a:solidFill>
                  <a:round/>
                  <a:headEnd/>
                  <a:tailEnd/>
                </a:ln>
                <a:effectLst/>
              </p:spPr>
              <p:txBody>
                <a:bodyPr>
                  <a:prstTxWarp prst="textNoShape">
                    <a:avLst/>
                  </a:prstTxWarp>
                </a:bodyPr>
                <a:lstStyle/>
                <a:p>
                  <a:endParaRPr lang="en-US"/>
                </a:p>
              </p:txBody>
            </p:sp>
            <p:sp>
              <p:nvSpPr>
                <p:cNvPr id="62567" name="Freeform 1127"/>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2"/>
                  </a:solidFill>
                  <a:round/>
                  <a:headEnd/>
                  <a:tailEnd/>
                </a:ln>
                <a:effectLst/>
              </p:spPr>
              <p:txBody>
                <a:bodyPr>
                  <a:prstTxWarp prst="textNoShape">
                    <a:avLst/>
                  </a:prstTxWarp>
                </a:bodyPr>
                <a:lstStyle/>
                <a:p>
                  <a:endParaRPr lang="en-US"/>
                </a:p>
              </p:txBody>
            </p:sp>
            <p:sp>
              <p:nvSpPr>
                <p:cNvPr id="62568" name="Line 1128"/>
                <p:cNvSpPr>
                  <a:spLocks noChangeShapeType="1"/>
                </p:cNvSpPr>
                <p:nvPr/>
              </p:nvSpPr>
              <p:spPr bwMode="auto">
                <a:xfrm flipV="1">
                  <a:off x="250" y="1664"/>
                  <a:ext cx="0" cy="496"/>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69" name="Line 1129"/>
                <p:cNvSpPr>
                  <a:spLocks noChangeShapeType="1"/>
                </p:cNvSpPr>
                <p:nvPr/>
              </p:nvSpPr>
              <p:spPr bwMode="auto">
                <a:xfrm flipV="1">
                  <a:off x="387" y="1449"/>
                  <a:ext cx="0" cy="711"/>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0" name="Line 1130"/>
                <p:cNvSpPr>
                  <a:spLocks noChangeShapeType="1"/>
                </p:cNvSpPr>
                <p:nvPr/>
              </p:nvSpPr>
              <p:spPr bwMode="auto">
                <a:xfrm flipV="1">
                  <a:off x="519" y="1664"/>
                  <a:ext cx="3" cy="492"/>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1" name="Line 1131"/>
                <p:cNvSpPr>
                  <a:spLocks noChangeShapeType="1"/>
                </p:cNvSpPr>
                <p:nvPr/>
              </p:nvSpPr>
              <p:spPr bwMode="auto">
                <a:xfrm flipV="1">
                  <a:off x="1352" y="1667"/>
                  <a:ext cx="0"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2" name="Line 1132"/>
                <p:cNvSpPr>
                  <a:spLocks noChangeShapeType="1"/>
                </p:cNvSpPr>
                <p:nvPr/>
              </p:nvSpPr>
              <p:spPr bwMode="auto">
                <a:xfrm flipV="1">
                  <a:off x="1490" y="1452"/>
                  <a:ext cx="0" cy="708"/>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3" name="Line 1133"/>
                <p:cNvSpPr>
                  <a:spLocks noChangeShapeType="1"/>
                </p:cNvSpPr>
                <p:nvPr/>
              </p:nvSpPr>
              <p:spPr bwMode="auto">
                <a:xfrm flipV="1">
                  <a:off x="1622" y="1667"/>
                  <a:ext cx="3"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4" name="Line 1134"/>
                <p:cNvSpPr>
                  <a:spLocks noChangeShapeType="1"/>
                </p:cNvSpPr>
                <p:nvPr/>
              </p:nvSpPr>
              <p:spPr bwMode="auto">
                <a:xfrm flipV="1">
                  <a:off x="2446" y="1671"/>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5" name="Line 1135"/>
                <p:cNvSpPr>
                  <a:spLocks noChangeShapeType="1"/>
                </p:cNvSpPr>
                <p:nvPr/>
              </p:nvSpPr>
              <p:spPr bwMode="auto">
                <a:xfrm flipV="1">
                  <a:off x="2584" y="1466"/>
                  <a:ext cx="3" cy="69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6" name="Line 1136"/>
                <p:cNvSpPr>
                  <a:spLocks noChangeShapeType="1"/>
                </p:cNvSpPr>
                <p:nvPr/>
              </p:nvSpPr>
              <p:spPr bwMode="auto">
                <a:xfrm flipV="1">
                  <a:off x="2727" y="1680"/>
                  <a:ext cx="3"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7" name="Line 1137"/>
                <p:cNvSpPr>
                  <a:spLocks noChangeShapeType="1"/>
                </p:cNvSpPr>
                <p:nvPr/>
              </p:nvSpPr>
              <p:spPr bwMode="auto">
                <a:xfrm rot="10800000" flipV="1">
                  <a:off x="2173" y="2169"/>
                  <a:ext cx="0"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8" name="Line 1138"/>
                <p:cNvSpPr>
                  <a:spLocks noChangeShapeType="1"/>
                </p:cNvSpPr>
                <p:nvPr/>
              </p:nvSpPr>
              <p:spPr bwMode="auto">
                <a:xfrm rot="10800000" flipV="1">
                  <a:off x="2033"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79" name="Line 1139"/>
                <p:cNvSpPr>
                  <a:spLocks noChangeShapeType="1"/>
                </p:cNvSpPr>
                <p:nvPr/>
              </p:nvSpPr>
              <p:spPr bwMode="auto">
                <a:xfrm rot="10800000" flipV="1">
                  <a:off x="1890"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0" name="Line 1140"/>
                <p:cNvSpPr>
                  <a:spLocks noChangeShapeType="1"/>
                </p:cNvSpPr>
                <p:nvPr/>
              </p:nvSpPr>
              <p:spPr bwMode="auto">
                <a:xfrm rot="10800000" flipV="1">
                  <a:off x="1078" y="2169"/>
                  <a:ext cx="0"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1" name="Line 1141"/>
                <p:cNvSpPr>
                  <a:spLocks noChangeShapeType="1"/>
                </p:cNvSpPr>
                <p:nvPr/>
              </p:nvSpPr>
              <p:spPr bwMode="auto">
                <a:xfrm rot="10800000" flipV="1">
                  <a:off x="937"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2" name="Line 1142"/>
                <p:cNvSpPr>
                  <a:spLocks noChangeShapeType="1"/>
                </p:cNvSpPr>
                <p:nvPr/>
              </p:nvSpPr>
              <p:spPr bwMode="auto">
                <a:xfrm rot="10800000" flipV="1">
                  <a:off x="794"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3" name="Line 1143"/>
                <p:cNvSpPr>
                  <a:spLocks noChangeShapeType="1"/>
                </p:cNvSpPr>
                <p:nvPr/>
              </p:nvSpPr>
              <p:spPr bwMode="auto">
                <a:xfrm>
                  <a:off x="236" y="2160"/>
                  <a:ext cx="5184" cy="0"/>
                </a:xfrm>
                <a:prstGeom prst="line">
                  <a:avLst/>
                </a:prstGeom>
                <a:noFill/>
                <a:ln w="28575">
                  <a:solidFill>
                    <a:schemeClr val="tx2"/>
                  </a:solidFill>
                  <a:round/>
                  <a:headEnd/>
                  <a:tailEnd type="triangle" w="med" len="med"/>
                </a:ln>
                <a:effectLst/>
              </p:spPr>
              <p:txBody>
                <a:bodyPr>
                  <a:prstTxWarp prst="textNoShape">
                    <a:avLst/>
                  </a:prstTxWarp>
                </a:bodyPr>
                <a:lstStyle/>
                <a:p>
                  <a:endParaRPr lang="en-US"/>
                </a:p>
              </p:txBody>
            </p:sp>
            <p:sp>
              <p:nvSpPr>
                <p:cNvPr id="62584" name="Line 1144"/>
                <p:cNvSpPr>
                  <a:spLocks noChangeShapeType="1"/>
                </p:cNvSpPr>
                <p:nvPr/>
              </p:nvSpPr>
              <p:spPr bwMode="auto">
                <a:xfrm flipV="1">
                  <a:off x="3552" y="1667"/>
                  <a:ext cx="0"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5" name="Line 1145"/>
                <p:cNvSpPr>
                  <a:spLocks noChangeShapeType="1"/>
                </p:cNvSpPr>
                <p:nvPr/>
              </p:nvSpPr>
              <p:spPr bwMode="auto">
                <a:xfrm flipV="1">
                  <a:off x="3689" y="1452"/>
                  <a:ext cx="0" cy="708"/>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6" name="Line 1146"/>
                <p:cNvSpPr>
                  <a:spLocks noChangeShapeType="1"/>
                </p:cNvSpPr>
                <p:nvPr/>
              </p:nvSpPr>
              <p:spPr bwMode="auto">
                <a:xfrm flipV="1">
                  <a:off x="3821" y="1667"/>
                  <a:ext cx="3"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7" name="Line 1147"/>
                <p:cNvSpPr>
                  <a:spLocks noChangeShapeType="1"/>
                </p:cNvSpPr>
                <p:nvPr/>
              </p:nvSpPr>
              <p:spPr bwMode="auto">
                <a:xfrm flipV="1">
                  <a:off x="4646" y="1671"/>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8" name="Line 1148"/>
                <p:cNvSpPr>
                  <a:spLocks noChangeShapeType="1"/>
                </p:cNvSpPr>
                <p:nvPr/>
              </p:nvSpPr>
              <p:spPr bwMode="auto">
                <a:xfrm flipV="1">
                  <a:off x="4783" y="1466"/>
                  <a:ext cx="3" cy="69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89" name="Line 1149"/>
                <p:cNvSpPr>
                  <a:spLocks noChangeShapeType="1"/>
                </p:cNvSpPr>
                <p:nvPr/>
              </p:nvSpPr>
              <p:spPr bwMode="auto">
                <a:xfrm flipV="1">
                  <a:off x="4926" y="1680"/>
                  <a:ext cx="3"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90" name="Line 1150"/>
                <p:cNvSpPr>
                  <a:spLocks noChangeShapeType="1"/>
                </p:cNvSpPr>
                <p:nvPr/>
              </p:nvSpPr>
              <p:spPr bwMode="auto">
                <a:xfrm rot="10800000" flipV="1">
                  <a:off x="4372" y="2168"/>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91" name="Line 1151"/>
                <p:cNvSpPr>
                  <a:spLocks noChangeShapeType="1"/>
                </p:cNvSpPr>
                <p:nvPr/>
              </p:nvSpPr>
              <p:spPr bwMode="auto">
                <a:xfrm rot="10800000" flipV="1">
                  <a:off x="4232"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92" name="Line 1152"/>
                <p:cNvSpPr>
                  <a:spLocks noChangeShapeType="1"/>
                </p:cNvSpPr>
                <p:nvPr/>
              </p:nvSpPr>
              <p:spPr bwMode="auto">
                <a:xfrm rot="10800000" flipV="1">
                  <a:off x="4089"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93" name="Line 1153"/>
                <p:cNvSpPr>
                  <a:spLocks noChangeShapeType="1"/>
                </p:cNvSpPr>
                <p:nvPr/>
              </p:nvSpPr>
              <p:spPr bwMode="auto">
                <a:xfrm rot="10800000" flipV="1">
                  <a:off x="3277" y="2168"/>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94" name="Line 1154"/>
                <p:cNvSpPr>
                  <a:spLocks noChangeShapeType="1"/>
                </p:cNvSpPr>
                <p:nvPr/>
              </p:nvSpPr>
              <p:spPr bwMode="auto">
                <a:xfrm rot="10800000" flipV="1">
                  <a:off x="3137"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62595" name="Line 1155"/>
                <p:cNvSpPr>
                  <a:spLocks noChangeShapeType="1"/>
                </p:cNvSpPr>
                <p:nvPr/>
              </p:nvSpPr>
              <p:spPr bwMode="auto">
                <a:xfrm rot="10800000" flipV="1">
                  <a:off x="2994" y="2160"/>
                  <a:ext cx="2"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grpSp>
          <p:sp>
            <p:nvSpPr>
              <p:cNvPr id="62596" name="Line 1156"/>
              <p:cNvSpPr>
                <a:spLocks noChangeShapeType="1"/>
              </p:cNvSpPr>
              <p:nvPr/>
            </p:nvSpPr>
            <p:spPr bwMode="auto">
              <a:xfrm>
                <a:off x="450" y="3930"/>
                <a:ext cx="384" cy="0"/>
              </a:xfrm>
              <a:prstGeom prst="line">
                <a:avLst/>
              </a:prstGeom>
              <a:noFill/>
              <a:ln w="9525">
                <a:solidFill>
                  <a:schemeClr val="tx2"/>
                </a:solidFill>
                <a:round/>
                <a:headEnd/>
                <a:tailEnd type="triangle" w="med" len="med"/>
              </a:ln>
              <a:effectLst/>
            </p:spPr>
            <p:txBody>
              <a:bodyPr>
                <a:prstTxWarp prst="textNoShape">
                  <a:avLst/>
                </a:prstTxWarp>
              </a:bodyPr>
              <a:lstStyle/>
              <a:p>
                <a:endParaRPr lang="en-US"/>
              </a:p>
            </p:txBody>
          </p:sp>
          <p:sp>
            <p:nvSpPr>
              <p:cNvPr id="62597" name="Text Box 1157"/>
              <p:cNvSpPr txBox="1">
                <a:spLocks noChangeArrowheads="1"/>
              </p:cNvSpPr>
              <p:nvPr/>
            </p:nvSpPr>
            <p:spPr bwMode="auto">
              <a:xfrm>
                <a:off x="676" y="4165"/>
                <a:ext cx="181" cy="435"/>
              </a:xfrm>
              <a:prstGeom prst="rect">
                <a:avLst/>
              </a:prstGeom>
              <a:noFill/>
              <a:ln w="9525">
                <a:solidFill>
                  <a:schemeClr val="tx2"/>
                </a:solidFill>
                <a:miter lim="800000"/>
                <a:headEnd/>
                <a:tailEnd/>
              </a:ln>
              <a:effectLst/>
            </p:spPr>
            <p:txBody>
              <a:bodyPr rot="10800000" wrap="none">
                <a:prstTxWarp prst="textNoShape">
                  <a:avLst/>
                </a:prstTxWarp>
                <a:spAutoFit/>
              </a:bodyPr>
              <a:lstStyle/>
              <a:p>
                <a:pPr eaLnBrk="1" hangingPunct="1"/>
                <a:endParaRPr lang="en-US"/>
              </a:p>
            </p:txBody>
          </p:sp>
        </p:grpSp>
      </p:grpSp>
      <p:sp>
        <p:nvSpPr>
          <p:cNvPr id="62598" name="Line 1158"/>
          <p:cNvSpPr>
            <a:spLocks noChangeShapeType="1"/>
          </p:cNvSpPr>
          <p:nvPr/>
        </p:nvSpPr>
        <p:spPr bwMode="auto">
          <a:xfrm>
            <a:off x="455613" y="3436938"/>
            <a:ext cx="8688387"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2599" name="Line 1159"/>
          <p:cNvSpPr>
            <a:spLocks noChangeShapeType="1"/>
          </p:cNvSpPr>
          <p:nvPr/>
        </p:nvSpPr>
        <p:spPr bwMode="auto">
          <a:xfrm>
            <a:off x="455613" y="5370513"/>
            <a:ext cx="8688387"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62600" name="Picture 1160" descr="Picture 3"/>
          <p:cNvPicPr>
            <a:picLocks noChangeAspect="1" noChangeArrowheads="1"/>
          </p:cNvPicPr>
          <p:nvPr/>
        </p:nvPicPr>
        <p:blipFill>
          <a:blip r:embed="rId3"/>
          <a:srcRect/>
          <a:stretch>
            <a:fillRect/>
          </a:stretch>
        </p:blipFill>
        <p:spPr bwMode="auto">
          <a:xfrm>
            <a:off x="1235075" y="2214563"/>
            <a:ext cx="1814513" cy="1125537"/>
          </a:xfrm>
          <a:prstGeom prst="rect">
            <a:avLst/>
          </a:prstGeom>
          <a:noFill/>
        </p:spPr>
      </p:pic>
      <p:pic>
        <p:nvPicPr>
          <p:cNvPr id="62601" name="Picture 1161" descr="Picture 9"/>
          <p:cNvPicPr>
            <a:picLocks noChangeAspect="1" noChangeArrowheads="1"/>
          </p:cNvPicPr>
          <p:nvPr/>
        </p:nvPicPr>
        <p:blipFill>
          <a:blip r:embed="rId4"/>
          <a:srcRect/>
          <a:stretch>
            <a:fillRect/>
          </a:stretch>
        </p:blipFill>
        <p:spPr bwMode="auto">
          <a:xfrm>
            <a:off x="1171575" y="4192588"/>
            <a:ext cx="1882775" cy="1144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626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24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26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1/4 Phase Interference</a:t>
            </a:r>
            <a:endParaRPr lang="en-US" dirty="0"/>
          </a:p>
        </p:txBody>
      </p:sp>
      <p:grpSp>
        <p:nvGrpSpPr>
          <p:cNvPr id="2" name="Group 4"/>
          <p:cNvGrpSpPr>
            <a:grpSpLocks/>
          </p:cNvGrpSpPr>
          <p:nvPr/>
        </p:nvGrpSpPr>
        <p:grpSpPr bwMode="auto">
          <a:xfrm>
            <a:off x="1565275" y="1770063"/>
            <a:ext cx="6561138" cy="1679575"/>
            <a:chOff x="236" y="1440"/>
            <a:chExt cx="5184" cy="1439"/>
          </a:xfrm>
        </p:grpSpPr>
        <p:sp>
          <p:nvSpPr>
            <p:cNvPr id="87045" name="Freeform 5"/>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87046" name="Freeform 6"/>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87047" name="Line 7"/>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48" name="Line 8"/>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49" name="Line 9"/>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0" name="Line 10"/>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1" name="Line 11"/>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2" name="Line 12"/>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3" name="Line 13"/>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4" name="Line 14"/>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5" name="Line 15"/>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6" name="Line 16"/>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7" name="Line 17"/>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8" name="Line 18"/>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59" name="Line 19"/>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0" name="Line 20"/>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1" name="Line 21"/>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2" name="Line 22"/>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7063" name="Line 23"/>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4" name="Line 24"/>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5" name="Line 25"/>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6" name="Line 26"/>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7" name="Line 27"/>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8" name="Line 28"/>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69" name="Line 29"/>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70" name="Line 30"/>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71" name="Line 31"/>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72" name="Line 32"/>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73" name="Line 33"/>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87074" name="Line 34"/>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grpSp>
      <p:grpSp>
        <p:nvGrpSpPr>
          <p:cNvPr id="3" name="Group 35"/>
          <p:cNvGrpSpPr>
            <a:grpSpLocks/>
          </p:cNvGrpSpPr>
          <p:nvPr/>
        </p:nvGrpSpPr>
        <p:grpSpPr bwMode="auto">
          <a:xfrm>
            <a:off x="1920875" y="3236913"/>
            <a:ext cx="6561138" cy="1679575"/>
            <a:chOff x="238" y="3653"/>
            <a:chExt cx="3748" cy="960"/>
          </a:xfrm>
        </p:grpSpPr>
        <p:grpSp>
          <p:nvGrpSpPr>
            <p:cNvPr id="4" name="Group 36"/>
            <p:cNvGrpSpPr>
              <a:grpSpLocks/>
            </p:cNvGrpSpPr>
            <p:nvPr/>
          </p:nvGrpSpPr>
          <p:grpSpPr bwMode="auto">
            <a:xfrm>
              <a:off x="238" y="3653"/>
              <a:ext cx="3748" cy="960"/>
              <a:chOff x="236" y="1440"/>
              <a:chExt cx="5184" cy="1439"/>
            </a:xfrm>
          </p:grpSpPr>
          <p:sp>
            <p:nvSpPr>
              <p:cNvPr id="87077" name="Freeform 37"/>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2"/>
                </a:solidFill>
                <a:round/>
                <a:headEnd/>
                <a:tailEnd/>
              </a:ln>
              <a:effectLst/>
            </p:spPr>
            <p:txBody>
              <a:bodyPr>
                <a:prstTxWarp prst="textNoShape">
                  <a:avLst/>
                </a:prstTxWarp>
              </a:bodyPr>
              <a:lstStyle/>
              <a:p>
                <a:endParaRPr lang="en-US"/>
              </a:p>
            </p:txBody>
          </p:sp>
          <p:sp>
            <p:nvSpPr>
              <p:cNvPr id="87078" name="Freeform 38"/>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2"/>
                </a:solidFill>
                <a:round/>
                <a:headEnd/>
                <a:tailEnd/>
              </a:ln>
              <a:effectLst/>
            </p:spPr>
            <p:txBody>
              <a:bodyPr>
                <a:prstTxWarp prst="textNoShape">
                  <a:avLst/>
                </a:prstTxWarp>
              </a:bodyPr>
              <a:lstStyle/>
              <a:p>
                <a:endParaRPr lang="en-US"/>
              </a:p>
            </p:txBody>
          </p:sp>
          <p:sp>
            <p:nvSpPr>
              <p:cNvPr id="87079" name="Line 39"/>
              <p:cNvSpPr>
                <a:spLocks noChangeShapeType="1"/>
              </p:cNvSpPr>
              <p:nvPr/>
            </p:nvSpPr>
            <p:spPr bwMode="auto">
              <a:xfrm flipV="1">
                <a:off x="250" y="1664"/>
                <a:ext cx="0" cy="496"/>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0" name="Line 40"/>
              <p:cNvSpPr>
                <a:spLocks noChangeShapeType="1"/>
              </p:cNvSpPr>
              <p:nvPr/>
            </p:nvSpPr>
            <p:spPr bwMode="auto">
              <a:xfrm flipV="1">
                <a:off x="387" y="1449"/>
                <a:ext cx="0" cy="711"/>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1" name="Line 41"/>
              <p:cNvSpPr>
                <a:spLocks noChangeShapeType="1"/>
              </p:cNvSpPr>
              <p:nvPr/>
            </p:nvSpPr>
            <p:spPr bwMode="auto">
              <a:xfrm flipV="1">
                <a:off x="519" y="1664"/>
                <a:ext cx="3" cy="492"/>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2" name="Line 42"/>
              <p:cNvSpPr>
                <a:spLocks noChangeShapeType="1"/>
              </p:cNvSpPr>
              <p:nvPr/>
            </p:nvSpPr>
            <p:spPr bwMode="auto">
              <a:xfrm flipV="1">
                <a:off x="1352" y="1667"/>
                <a:ext cx="0"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3" name="Line 43"/>
              <p:cNvSpPr>
                <a:spLocks noChangeShapeType="1"/>
              </p:cNvSpPr>
              <p:nvPr/>
            </p:nvSpPr>
            <p:spPr bwMode="auto">
              <a:xfrm flipV="1">
                <a:off x="1490" y="1452"/>
                <a:ext cx="0" cy="708"/>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4" name="Line 44"/>
              <p:cNvSpPr>
                <a:spLocks noChangeShapeType="1"/>
              </p:cNvSpPr>
              <p:nvPr/>
            </p:nvSpPr>
            <p:spPr bwMode="auto">
              <a:xfrm flipV="1">
                <a:off x="1622" y="1667"/>
                <a:ext cx="3"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5" name="Line 45"/>
              <p:cNvSpPr>
                <a:spLocks noChangeShapeType="1"/>
              </p:cNvSpPr>
              <p:nvPr/>
            </p:nvSpPr>
            <p:spPr bwMode="auto">
              <a:xfrm flipV="1">
                <a:off x="2446" y="1671"/>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6" name="Line 46"/>
              <p:cNvSpPr>
                <a:spLocks noChangeShapeType="1"/>
              </p:cNvSpPr>
              <p:nvPr/>
            </p:nvSpPr>
            <p:spPr bwMode="auto">
              <a:xfrm flipV="1">
                <a:off x="2584" y="1466"/>
                <a:ext cx="3" cy="69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7" name="Line 47"/>
              <p:cNvSpPr>
                <a:spLocks noChangeShapeType="1"/>
              </p:cNvSpPr>
              <p:nvPr/>
            </p:nvSpPr>
            <p:spPr bwMode="auto">
              <a:xfrm flipV="1">
                <a:off x="2727" y="1680"/>
                <a:ext cx="3"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8" name="Line 48"/>
              <p:cNvSpPr>
                <a:spLocks noChangeShapeType="1"/>
              </p:cNvSpPr>
              <p:nvPr/>
            </p:nvSpPr>
            <p:spPr bwMode="auto">
              <a:xfrm rot="10800000" flipV="1">
                <a:off x="2173" y="2169"/>
                <a:ext cx="0"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89" name="Line 49"/>
              <p:cNvSpPr>
                <a:spLocks noChangeShapeType="1"/>
              </p:cNvSpPr>
              <p:nvPr/>
            </p:nvSpPr>
            <p:spPr bwMode="auto">
              <a:xfrm rot="10800000" flipV="1">
                <a:off x="2033"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0" name="Line 50"/>
              <p:cNvSpPr>
                <a:spLocks noChangeShapeType="1"/>
              </p:cNvSpPr>
              <p:nvPr/>
            </p:nvSpPr>
            <p:spPr bwMode="auto">
              <a:xfrm rot="10800000" flipV="1">
                <a:off x="1890"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1" name="Line 51"/>
              <p:cNvSpPr>
                <a:spLocks noChangeShapeType="1"/>
              </p:cNvSpPr>
              <p:nvPr/>
            </p:nvSpPr>
            <p:spPr bwMode="auto">
              <a:xfrm rot="10800000" flipV="1">
                <a:off x="1078" y="2169"/>
                <a:ext cx="0"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2" name="Line 52"/>
              <p:cNvSpPr>
                <a:spLocks noChangeShapeType="1"/>
              </p:cNvSpPr>
              <p:nvPr/>
            </p:nvSpPr>
            <p:spPr bwMode="auto">
              <a:xfrm rot="10800000" flipV="1">
                <a:off x="937"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3" name="Line 53"/>
              <p:cNvSpPr>
                <a:spLocks noChangeShapeType="1"/>
              </p:cNvSpPr>
              <p:nvPr/>
            </p:nvSpPr>
            <p:spPr bwMode="auto">
              <a:xfrm rot="10800000" flipV="1">
                <a:off x="794"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4" name="Line 54"/>
              <p:cNvSpPr>
                <a:spLocks noChangeShapeType="1"/>
              </p:cNvSpPr>
              <p:nvPr/>
            </p:nvSpPr>
            <p:spPr bwMode="auto">
              <a:xfrm>
                <a:off x="236" y="2160"/>
                <a:ext cx="5184" cy="0"/>
              </a:xfrm>
              <a:prstGeom prst="line">
                <a:avLst/>
              </a:prstGeom>
              <a:noFill/>
              <a:ln w="28575">
                <a:solidFill>
                  <a:schemeClr val="tx2"/>
                </a:solidFill>
                <a:round/>
                <a:headEnd/>
                <a:tailEnd type="triangle" w="med" len="med"/>
              </a:ln>
              <a:effectLst/>
            </p:spPr>
            <p:txBody>
              <a:bodyPr>
                <a:prstTxWarp prst="textNoShape">
                  <a:avLst/>
                </a:prstTxWarp>
              </a:bodyPr>
              <a:lstStyle/>
              <a:p>
                <a:endParaRPr lang="en-US"/>
              </a:p>
            </p:txBody>
          </p:sp>
          <p:sp>
            <p:nvSpPr>
              <p:cNvPr id="87095" name="Line 55"/>
              <p:cNvSpPr>
                <a:spLocks noChangeShapeType="1"/>
              </p:cNvSpPr>
              <p:nvPr/>
            </p:nvSpPr>
            <p:spPr bwMode="auto">
              <a:xfrm flipV="1">
                <a:off x="3552" y="1667"/>
                <a:ext cx="0"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6" name="Line 56"/>
              <p:cNvSpPr>
                <a:spLocks noChangeShapeType="1"/>
              </p:cNvSpPr>
              <p:nvPr/>
            </p:nvSpPr>
            <p:spPr bwMode="auto">
              <a:xfrm flipV="1">
                <a:off x="3689" y="1452"/>
                <a:ext cx="0" cy="708"/>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7" name="Line 57"/>
              <p:cNvSpPr>
                <a:spLocks noChangeShapeType="1"/>
              </p:cNvSpPr>
              <p:nvPr/>
            </p:nvSpPr>
            <p:spPr bwMode="auto">
              <a:xfrm flipV="1">
                <a:off x="3821" y="1667"/>
                <a:ext cx="3" cy="4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8" name="Line 58"/>
              <p:cNvSpPr>
                <a:spLocks noChangeShapeType="1"/>
              </p:cNvSpPr>
              <p:nvPr/>
            </p:nvSpPr>
            <p:spPr bwMode="auto">
              <a:xfrm flipV="1">
                <a:off x="4646" y="1671"/>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099" name="Line 59"/>
              <p:cNvSpPr>
                <a:spLocks noChangeShapeType="1"/>
              </p:cNvSpPr>
              <p:nvPr/>
            </p:nvSpPr>
            <p:spPr bwMode="auto">
              <a:xfrm flipV="1">
                <a:off x="4783" y="1466"/>
                <a:ext cx="3" cy="69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100" name="Line 60"/>
              <p:cNvSpPr>
                <a:spLocks noChangeShapeType="1"/>
              </p:cNvSpPr>
              <p:nvPr/>
            </p:nvSpPr>
            <p:spPr bwMode="auto">
              <a:xfrm flipV="1">
                <a:off x="4926" y="1680"/>
                <a:ext cx="3"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101" name="Line 61"/>
              <p:cNvSpPr>
                <a:spLocks noChangeShapeType="1"/>
              </p:cNvSpPr>
              <p:nvPr/>
            </p:nvSpPr>
            <p:spPr bwMode="auto">
              <a:xfrm rot="10800000" flipV="1">
                <a:off x="4372" y="2168"/>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102" name="Line 62"/>
              <p:cNvSpPr>
                <a:spLocks noChangeShapeType="1"/>
              </p:cNvSpPr>
              <p:nvPr/>
            </p:nvSpPr>
            <p:spPr bwMode="auto">
              <a:xfrm rot="10800000" flipV="1">
                <a:off x="4232"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103" name="Line 63"/>
              <p:cNvSpPr>
                <a:spLocks noChangeShapeType="1"/>
              </p:cNvSpPr>
              <p:nvPr/>
            </p:nvSpPr>
            <p:spPr bwMode="auto">
              <a:xfrm rot="10800000" flipV="1">
                <a:off x="4089" y="2160"/>
                <a:ext cx="3"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104" name="Line 64"/>
              <p:cNvSpPr>
                <a:spLocks noChangeShapeType="1"/>
              </p:cNvSpPr>
              <p:nvPr/>
            </p:nvSpPr>
            <p:spPr bwMode="auto">
              <a:xfrm rot="10800000" flipV="1">
                <a:off x="3277" y="2168"/>
                <a:ext cx="0" cy="480"/>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105" name="Line 65"/>
              <p:cNvSpPr>
                <a:spLocks noChangeShapeType="1"/>
              </p:cNvSpPr>
              <p:nvPr/>
            </p:nvSpPr>
            <p:spPr bwMode="auto">
              <a:xfrm rot="10800000" flipV="1">
                <a:off x="3137" y="2160"/>
                <a:ext cx="0" cy="693"/>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sp>
            <p:nvSpPr>
              <p:cNvPr id="87106" name="Line 66"/>
              <p:cNvSpPr>
                <a:spLocks noChangeShapeType="1"/>
              </p:cNvSpPr>
              <p:nvPr/>
            </p:nvSpPr>
            <p:spPr bwMode="auto">
              <a:xfrm rot="10800000" flipV="1">
                <a:off x="2994" y="2160"/>
                <a:ext cx="2" cy="479"/>
              </a:xfrm>
              <a:prstGeom prst="line">
                <a:avLst/>
              </a:prstGeom>
              <a:noFill/>
              <a:ln w="19050">
                <a:solidFill>
                  <a:schemeClr val="tx2"/>
                </a:solidFill>
                <a:round/>
                <a:headEnd/>
                <a:tailEnd type="triangle" w="med" len="med"/>
              </a:ln>
              <a:effectLst/>
            </p:spPr>
            <p:txBody>
              <a:bodyPr>
                <a:prstTxWarp prst="textNoShape">
                  <a:avLst/>
                </a:prstTxWarp>
              </a:bodyPr>
              <a:lstStyle/>
              <a:p>
                <a:endParaRPr lang="en-US"/>
              </a:p>
            </p:txBody>
          </p:sp>
        </p:grpSp>
        <p:sp>
          <p:nvSpPr>
            <p:cNvPr id="87107" name="Line 67"/>
            <p:cNvSpPr>
              <a:spLocks noChangeShapeType="1"/>
            </p:cNvSpPr>
            <p:nvPr/>
          </p:nvSpPr>
          <p:spPr bwMode="auto">
            <a:xfrm>
              <a:off x="450" y="3930"/>
              <a:ext cx="384" cy="0"/>
            </a:xfrm>
            <a:prstGeom prst="line">
              <a:avLst/>
            </a:prstGeom>
            <a:noFill/>
            <a:ln w="9525">
              <a:solidFill>
                <a:schemeClr val="tx2"/>
              </a:solidFill>
              <a:round/>
              <a:headEnd/>
              <a:tailEnd type="triangle" w="med" len="med"/>
            </a:ln>
            <a:effectLst/>
          </p:spPr>
          <p:txBody>
            <a:bodyPr>
              <a:prstTxWarp prst="textNoShape">
                <a:avLst/>
              </a:prstTxWarp>
            </a:bodyPr>
            <a:lstStyle/>
            <a:p>
              <a:endParaRPr lang="en-US"/>
            </a:p>
          </p:txBody>
        </p:sp>
        <p:sp>
          <p:nvSpPr>
            <p:cNvPr id="87108" name="Text Box 68"/>
            <p:cNvSpPr txBox="1">
              <a:spLocks noChangeArrowheads="1"/>
            </p:cNvSpPr>
            <p:nvPr/>
          </p:nvSpPr>
          <p:spPr bwMode="auto">
            <a:xfrm>
              <a:off x="535" y="3666"/>
              <a:ext cx="198" cy="266"/>
            </a:xfrm>
            <a:prstGeom prst="rect">
              <a:avLst/>
            </a:prstGeom>
            <a:noFill/>
            <a:ln w="9525">
              <a:solidFill>
                <a:schemeClr val="tx2"/>
              </a:solidFill>
              <a:miter lim="800000"/>
              <a:headEnd/>
              <a:tailEnd/>
            </a:ln>
            <a:effectLst/>
          </p:spPr>
          <p:txBody>
            <a:bodyPr wrap="none">
              <a:prstTxWarp prst="textNoShape">
                <a:avLst/>
              </a:prstTxWarp>
              <a:spAutoFit/>
            </a:bodyPr>
            <a:lstStyle/>
            <a:p>
              <a:pPr eaLnBrk="1" hangingPunct="1"/>
              <a:r>
                <a:rPr lang="en-US"/>
                <a:t>c</a:t>
              </a:r>
            </a:p>
          </p:txBody>
        </p:sp>
      </p:grpSp>
      <p:pic>
        <p:nvPicPr>
          <p:cNvPr id="87178" name="Picture 138" descr="Picture 4"/>
          <p:cNvPicPr>
            <a:picLocks noChangeAspect="1" noChangeArrowheads="1"/>
          </p:cNvPicPr>
          <p:nvPr/>
        </p:nvPicPr>
        <p:blipFill>
          <a:blip r:embed="rId3"/>
          <a:srcRect/>
          <a:stretch>
            <a:fillRect/>
          </a:stretch>
        </p:blipFill>
        <p:spPr bwMode="auto">
          <a:xfrm>
            <a:off x="1485900" y="2551113"/>
            <a:ext cx="4471988" cy="4306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8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diagramdoubleslit.JPG"/>
          <p:cNvPicPr>
            <a:picLocks noChangeAspect="1"/>
          </p:cNvPicPr>
          <p:nvPr/>
        </p:nvPicPr>
        <p:blipFill>
          <a:blip r:embed="rId3" cstate="print"/>
          <a:srcRect/>
          <a:stretch>
            <a:fillRect/>
          </a:stretch>
        </p:blipFill>
        <p:spPr bwMode="auto">
          <a:xfrm>
            <a:off x="1371600" y="1219200"/>
            <a:ext cx="6677025" cy="5467350"/>
          </a:xfrm>
          <a:prstGeom prst="rect">
            <a:avLst/>
          </a:prstGeom>
          <a:noFill/>
          <a:ln w="9525">
            <a:noFill/>
            <a:miter lim="800000"/>
            <a:headEnd/>
            <a:tailEnd/>
          </a:ln>
        </p:spPr>
      </p:pic>
      <p:sp>
        <p:nvSpPr>
          <p:cNvPr id="3" name="Rectangle 2"/>
          <p:cNvSpPr/>
          <p:nvPr/>
        </p:nvSpPr>
        <p:spPr>
          <a:xfrm>
            <a:off x="2895600" y="19050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5410200"/>
            <a:ext cx="2895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800" y="5867400"/>
            <a:ext cx="3048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1828800"/>
            <a:ext cx="14478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228600"/>
            <a:ext cx="3505200" cy="6400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657600" y="1447800"/>
            <a:ext cx="1676400" cy="4800600"/>
            <a:chOff x="3276600" y="762000"/>
            <a:chExt cx="2057400" cy="5105400"/>
          </a:xfrm>
        </p:grpSpPr>
        <p:sp>
          <p:nvSpPr>
            <p:cNvPr id="8" name="Rectangle 7"/>
            <p:cNvSpPr/>
            <p:nvPr/>
          </p:nvSpPr>
          <p:spPr>
            <a:xfrm>
              <a:off x="3276600" y="1752600"/>
              <a:ext cx="2057400" cy="4114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72693" y="762000"/>
              <a:ext cx="661307" cy="1143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0" y="152400"/>
            <a:ext cx="9144000" cy="584776"/>
          </a:xfrm>
          <a:prstGeom prst="rect">
            <a:avLst/>
          </a:prstGeom>
          <a:noFill/>
        </p:spPr>
        <p:txBody>
          <a:bodyPr wrap="square" rtlCol="0">
            <a:spAutoFit/>
          </a:bodyPr>
          <a:lstStyle/>
          <a:p>
            <a:pPr algn="ctr"/>
            <a:r>
              <a:rPr lang="en-US" sz="3200" dirty="0" smtClean="0"/>
              <a:t>Two-Slit Interference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244600" y="2336800"/>
          <a:ext cx="3327400" cy="1625600"/>
        </p:xfrm>
        <a:graphic>
          <a:graphicData uri="http://schemas.openxmlformats.org/presentationml/2006/ole">
            <p:oleObj spid="_x0000_s62466" name="Equation" r:id="rId3" imgW="1117600" imgH="546100" progId="Equation.DSMT4">
              <p:embed/>
            </p:oleObj>
          </a:graphicData>
        </a:graphic>
      </p:graphicFrame>
      <p:sp>
        <p:nvSpPr>
          <p:cNvPr id="3" name="TextBox 2"/>
          <p:cNvSpPr txBox="1"/>
          <p:nvPr/>
        </p:nvSpPr>
        <p:spPr>
          <a:xfrm>
            <a:off x="533400" y="228600"/>
            <a:ext cx="2246929" cy="584776"/>
          </a:xfrm>
          <a:prstGeom prst="rect">
            <a:avLst/>
          </a:prstGeom>
          <a:noFill/>
        </p:spPr>
        <p:txBody>
          <a:bodyPr wrap="none" rtlCol="0">
            <a:spAutoFit/>
          </a:bodyPr>
          <a:lstStyle/>
          <a:p>
            <a:r>
              <a:rPr lang="en-US" sz="3200" dirty="0" smtClean="0"/>
              <a:t>An example:</a:t>
            </a:r>
            <a:endParaRPr lang="en-US" sz="3200" dirty="0"/>
          </a:p>
        </p:txBody>
      </p:sp>
      <p:sp>
        <p:nvSpPr>
          <p:cNvPr id="4" name="TextBox 3"/>
          <p:cNvSpPr txBox="1"/>
          <p:nvPr/>
        </p:nvSpPr>
        <p:spPr>
          <a:xfrm>
            <a:off x="561532" y="914400"/>
            <a:ext cx="1800668" cy="523220"/>
          </a:xfrm>
          <a:prstGeom prst="rect">
            <a:avLst/>
          </a:prstGeom>
          <a:noFill/>
        </p:spPr>
        <p:txBody>
          <a:bodyPr wrap="none" rtlCol="0">
            <a:spAutoFit/>
          </a:bodyPr>
          <a:lstStyle/>
          <a:p>
            <a:r>
              <a:rPr lang="en-US" sz="2800" dirty="0" smtClean="0"/>
              <a:t>Gauss’ Law</a:t>
            </a:r>
            <a:endParaRPr lang="en-US" sz="2800" dirty="0"/>
          </a:p>
        </p:txBody>
      </p:sp>
      <p:sp>
        <p:nvSpPr>
          <p:cNvPr id="5" name="TextBox 4"/>
          <p:cNvSpPr txBox="1"/>
          <p:nvPr/>
        </p:nvSpPr>
        <p:spPr>
          <a:xfrm>
            <a:off x="606282" y="1447800"/>
            <a:ext cx="5870718" cy="830997"/>
          </a:xfrm>
          <a:prstGeom prst="rect">
            <a:avLst/>
          </a:prstGeom>
          <a:noFill/>
        </p:spPr>
        <p:txBody>
          <a:bodyPr wrap="none" rtlCol="0">
            <a:spAutoFit/>
          </a:bodyPr>
          <a:lstStyle/>
          <a:p>
            <a:r>
              <a:rPr lang="en-US" sz="2400" dirty="0" smtClean="0"/>
              <a:t>Electric flux through a closed surface tells you</a:t>
            </a:r>
          </a:p>
          <a:p>
            <a:r>
              <a:rPr lang="en-US" sz="2400" dirty="0" smtClean="0"/>
              <a:t>the total charge inside the surface. </a:t>
            </a:r>
          </a:p>
        </p:txBody>
      </p:sp>
      <p:pic>
        <p:nvPicPr>
          <p:cNvPr id="6" name="Picture 5" descr="Screen shot 2011-01-17 at 9.51.04 AM.png"/>
          <p:cNvPicPr>
            <a:picLocks noChangeAspect="1"/>
          </p:cNvPicPr>
          <p:nvPr/>
        </p:nvPicPr>
        <p:blipFill>
          <a:blip r:embed="rId4"/>
          <a:stretch>
            <a:fillRect/>
          </a:stretch>
        </p:blipFill>
        <p:spPr>
          <a:xfrm>
            <a:off x="5486400" y="1981200"/>
            <a:ext cx="3263900" cy="2616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85800" y="3048000"/>
            <a:ext cx="3200916" cy="2800767"/>
          </a:xfrm>
          <a:prstGeom prst="rect">
            <a:avLst/>
          </a:prstGeom>
          <a:noFill/>
        </p:spPr>
        <p:txBody>
          <a:bodyPr wrap="none" rtlCol="0">
            <a:spAutoFit/>
          </a:bodyPr>
          <a:lstStyle/>
          <a:p>
            <a:r>
              <a:rPr lang="en-US" sz="3200" dirty="0" smtClean="0"/>
              <a:t>A)</a:t>
            </a:r>
          </a:p>
          <a:p>
            <a:endParaRPr lang="en-US" sz="1000" dirty="0" smtClean="0"/>
          </a:p>
          <a:p>
            <a:r>
              <a:rPr lang="en-US" sz="3200" dirty="0" err="1" smtClean="0"/>
              <a:t>B</a:t>
            </a:r>
            <a:r>
              <a:rPr lang="en-US" sz="3200" dirty="0" smtClean="0"/>
              <a:t>)</a:t>
            </a:r>
          </a:p>
          <a:p>
            <a:endParaRPr lang="en-US" dirty="0" smtClean="0"/>
          </a:p>
          <a:p>
            <a:r>
              <a:rPr lang="en-US" sz="3200" dirty="0" err="1" smtClean="0"/>
              <a:t>C</a:t>
            </a:r>
            <a:r>
              <a:rPr lang="en-US" sz="3200" dirty="0" smtClean="0"/>
              <a:t>)</a:t>
            </a:r>
          </a:p>
          <a:p>
            <a:endParaRPr lang="en-US" sz="2000" dirty="0" smtClean="0"/>
          </a:p>
          <a:p>
            <a:r>
              <a:rPr lang="en-US" sz="3200" dirty="0" err="1" smtClean="0"/>
              <a:t>D</a:t>
            </a:r>
            <a:r>
              <a:rPr lang="en-US" sz="3200" dirty="0" smtClean="0"/>
              <a:t>) Something else</a:t>
            </a:r>
            <a:endParaRPr lang="en-US" sz="3200" dirty="0"/>
          </a:p>
        </p:txBody>
      </p:sp>
      <p:grpSp>
        <p:nvGrpSpPr>
          <p:cNvPr id="5" name="Group 4"/>
          <p:cNvGrpSpPr/>
          <p:nvPr/>
        </p:nvGrpSpPr>
        <p:grpSpPr>
          <a:xfrm>
            <a:off x="228600" y="304800"/>
            <a:ext cx="8101096" cy="1782763"/>
            <a:chOff x="228600" y="1752600"/>
            <a:chExt cx="8101096" cy="1782763"/>
          </a:xfrm>
        </p:grpSpPr>
        <p:sp>
          <p:nvSpPr>
            <p:cNvPr id="2" name="TextBox 1"/>
            <p:cNvSpPr txBox="1"/>
            <p:nvPr/>
          </p:nvSpPr>
          <p:spPr>
            <a:xfrm>
              <a:off x="228600" y="1752600"/>
              <a:ext cx="8101096" cy="1569660"/>
            </a:xfrm>
            <a:prstGeom prst="rect">
              <a:avLst/>
            </a:prstGeom>
            <a:noFill/>
          </p:spPr>
          <p:txBody>
            <a:bodyPr wrap="none" rtlCol="0">
              <a:spAutoFit/>
            </a:bodyPr>
            <a:lstStyle/>
            <a:p>
              <a:r>
                <a:rPr lang="en-US" sz="2800" dirty="0" smtClean="0"/>
                <a:t>If the electric field at the surface of a sphere (radius, </a:t>
              </a:r>
              <a:r>
                <a:rPr lang="en-US" sz="2800" dirty="0" err="1" smtClean="0"/>
                <a:t>r</a:t>
              </a:r>
              <a:r>
                <a:rPr lang="en-US" sz="2800" dirty="0" smtClean="0"/>
                <a:t>)</a:t>
              </a:r>
            </a:p>
            <a:p>
              <a:r>
                <a:rPr lang="en-US" sz="2800" dirty="0" smtClean="0"/>
                <a:t>is radial and of constant magnitude,</a:t>
              </a:r>
            </a:p>
            <a:p>
              <a:endParaRPr lang="en-US" sz="1200" dirty="0" smtClean="0"/>
            </a:p>
            <a:p>
              <a:r>
                <a:rPr lang="en-US" sz="2800" dirty="0" smtClean="0"/>
                <a:t>what is the flux                    out of the sphere? </a:t>
              </a:r>
            </a:p>
          </p:txBody>
        </p:sp>
        <p:graphicFrame>
          <p:nvGraphicFramePr>
            <p:cNvPr id="59394" name="Object 2"/>
            <p:cNvGraphicFramePr>
              <a:graphicFrameLocks noChangeAspect="1"/>
            </p:cNvGraphicFramePr>
            <p:nvPr/>
          </p:nvGraphicFramePr>
          <p:xfrm>
            <a:off x="2590800" y="2667000"/>
            <a:ext cx="1512887" cy="868363"/>
          </p:xfrm>
          <a:graphic>
            <a:graphicData uri="http://schemas.openxmlformats.org/presentationml/2006/ole">
              <p:oleObj spid="_x0000_s59394" name="Equation" r:id="rId3" imgW="508000" imgH="292100" progId="Equation.DSMT4">
                <p:embed/>
              </p:oleObj>
            </a:graphicData>
          </a:graphic>
        </p:graphicFrame>
      </p:grpSp>
      <p:graphicFrame>
        <p:nvGraphicFramePr>
          <p:cNvPr id="6" name="Object 5"/>
          <p:cNvGraphicFramePr>
            <a:graphicFrameLocks noChangeAspect="1"/>
          </p:cNvGraphicFramePr>
          <p:nvPr/>
        </p:nvGraphicFramePr>
        <p:xfrm>
          <a:off x="1304925" y="3048000"/>
          <a:ext cx="1362075" cy="622300"/>
        </p:xfrm>
        <a:graphic>
          <a:graphicData uri="http://schemas.openxmlformats.org/presentationml/2006/ole">
            <p:oleObj spid="_x0000_s59395" name="Equation" r:id="rId4" imgW="444500" imgH="203200" progId="Equation.DSMT4">
              <p:embed/>
            </p:oleObj>
          </a:graphicData>
        </a:graphic>
      </p:graphicFrame>
      <p:graphicFrame>
        <p:nvGraphicFramePr>
          <p:cNvPr id="59396" name="Object 4"/>
          <p:cNvGraphicFramePr>
            <a:graphicFrameLocks noChangeAspect="1"/>
          </p:cNvGraphicFramePr>
          <p:nvPr/>
        </p:nvGraphicFramePr>
        <p:xfrm>
          <a:off x="1260475" y="3657600"/>
          <a:ext cx="1635125" cy="622300"/>
        </p:xfrm>
        <a:graphic>
          <a:graphicData uri="http://schemas.openxmlformats.org/presentationml/2006/ole">
            <p:oleObj spid="_x0000_s59396" name="Equation" r:id="rId5" imgW="533400" imgH="203200" progId="Equation.DSMT4">
              <p:embed/>
            </p:oleObj>
          </a:graphicData>
        </a:graphic>
      </p:graphicFrame>
      <p:graphicFrame>
        <p:nvGraphicFramePr>
          <p:cNvPr id="59397" name="Object 5"/>
          <p:cNvGraphicFramePr>
            <a:graphicFrameLocks noChangeAspect="1"/>
          </p:cNvGraphicFramePr>
          <p:nvPr/>
        </p:nvGraphicFramePr>
        <p:xfrm>
          <a:off x="1219200" y="4203700"/>
          <a:ext cx="1751013" cy="1206500"/>
        </p:xfrm>
        <a:graphic>
          <a:graphicData uri="http://schemas.openxmlformats.org/presentationml/2006/ole">
            <p:oleObj spid="_x0000_s59397" name="Equation" r:id="rId6" imgW="571500" imgH="393700" progId="Equation.DSMT4">
              <p:embed/>
            </p:oleObj>
          </a:graphicData>
        </a:graphic>
      </p:graphicFrame>
      <p:sp>
        <p:nvSpPr>
          <p:cNvPr id="10" name="Rectangle 9"/>
          <p:cNvSpPr/>
          <p:nvPr/>
        </p:nvSpPr>
        <p:spPr>
          <a:xfrm>
            <a:off x="609600" y="3657600"/>
            <a:ext cx="2362200" cy="609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creen shot 2011-01-17 at 9.51.04 AM.png"/>
          <p:cNvPicPr>
            <a:picLocks noChangeAspect="1"/>
          </p:cNvPicPr>
          <p:nvPr/>
        </p:nvPicPr>
        <p:blipFill>
          <a:blip r:embed="rId7"/>
          <a:stretch>
            <a:fillRect/>
          </a:stretch>
        </p:blipFill>
        <p:spPr>
          <a:xfrm>
            <a:off x="5486400" y="1981200"/>
            <a:ext cx="3263900" cy="261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244600" y="2336800"/>
          <a:ext cx="3327400" cy="1625600"/>
        </p:xfrm>
        <a:graphic>
          <a:graphicData uri="http://schemas.openxmlformats.org/presentationml/2006/ole">
            <p:oleObj spid="_x0000_s61442" name="Equation" r:id="rId3" imgW="1117600" imgH="546100" progId="Equation.DSMT4">
              <p:embed/>
            </p:oleObj>
          </a:graphicData>
        </a:graphic>
      </p:graphicFrame>
      <p:sp>
        <p:nvSpPr>
          <p:cNvPr id="3" name="TextBox 2"/>
          <p:cNvSpPr txBox="1"/>
          <p:nvPr/>
        </p:nvSpPr>
        <p:spPr>
          <a:xfrm>
            <a:off x="533400" y="228600"/>
            <a:ext cx="2246929" cy="584776"/>
          </a:xfrm>
          <a:prstGeom prst="rect">
            <a:avLst/>
          </a:prstGeom>
          <a:noFill/>
        </p:spPr>
        <p:txBody>
          <a:bodyPr wrap="none" rtlCol="0">
            <a:spAutoFit/>
          </a:bodyPr>
          <a:lstStyle/>
          <a:p>
            <a:r>
              <a:rPr lang="en-US" sz="3200" dirty="0" smtClean="0"/>
              <a:t>An example:</a:t>
            </a:r>
            <a:endParaRPr lang="en-US" sz="3200" dirty="0"/>
          </a:p>
        </p:txBody>
      </p:sp>
      <p:sp>
        <p:nvSpPr>
          <p:cNvPr id="4" name="TextBox 3"/>
          <p:cNvSpPr txBox="1"/>
          <p:nvPr/>
        </p:nvSpPr>
        <p:spPr>
          <a:xfrm>
            <a:off x="561532" y="914400"/>
            <a:ext cx="1800668" cy="523220"/>
          </a:xfrm>
          <a:prstGeom prst="rect">
            <a:avLst/>
          </a:prstGeom>
          <a:noFill/>
        </p:spPr>
        <p:txBody>
          <a:bodyPr wrap="none" rtlCol="0">
            <a:spAutoFit/>
          </a:bodyPr>
          <a:lstStyle/>
          <a:p>
            <a:r>
              <a:rPr lang="en-US" sz="2800" dirty="0" smtClean="0"/>
              <a:t>Gauss’ Law</a:t>
            </a:r>
            <a:endParaRPr lang="en-US" sz="2800" dirty="0"/>
          </a:p>
        </p:txBody>
      </p:sp>
      <p:sp>
        <p:nvSpPr>
          <p:cNvPr id="5" name="TextBox 4"/>
          <p:cNvSpPr txBox="1"/>
          <p:nvPr/>
        </p:nvSpPr>
        <p:spPr>
          <a:xfrm>
            <a:off x="606282" y="1447800"/>
            <a:ext cx="5870718" cy="830997"/>
          </a:xfrm>
          <a:prstGeom prst="rect">
            <a:avLst/>
          </a:prstGeom>
          <a:noFill/>
        </p:spPr>
        <p:txBody>
          <a:bodyPr wrap="none" rtlCol="0">
            <a:spAutoFit/>
          </a:bodyPr>
          <a:lstStyle/>
          <a:p>
            <a:r>
              <a:rPr lang="en-US" sz="2400" dirty="0" smtClean="0"/>
              <a:t>Electric flux through a closed surface tells you</a:t>
            </a:r>
          </a:p>
          <a:p>
            <a:r>
              <a:rPr lang="en-US" sz="2400" dirty="0" smtClean="0"/>
              <a:t>the total charge inside the surface. </a:t>
            </a:r>
          </a:p>
        </p:txBody>
      </p:sp>
      <p:pic>
        <p:nvPicPr>
          <p:cNvPr id="6" name="Picture 5" descr="Screen shot 2011-01-17 at 9.51.04 AM.png"/>
          <p:cNvPicPr>
            <a:picLocks noChangeAspect="1"/>
          </p:cNvPicPr>
          <p:nvPr/>
        </p:nvPicPr>
        <p:blipFill>
          <a:blip r:embed="rId4"/>
          <a:stretch>
            <a:fillRect/>
          </a:stretch>
        </p:blipFill>
        <p:spPr>
          <a:xfrm>
            <a:off x="5486400" y="1981200"/>
            <a:ext cx="3263900" cy="2616200"/>
          </a:xfrm>
          <a:prstGeom prst="rect">
            <a:avLst/>
          </a:prstGeom>
        </p:spPr>
      </p:pic>
      <p:graphicFrame>
        <p:nvGraphicFramePr>
          <p:cNvPr id="61444" name="Object 4"/>
          <p:cNvGraphicFramePr>
            <a:graphicFrameLocks noChangeAspect="1"/>
          </p:cNvGraphicFramePr>
          <p:nvPr/>
        </p:nvGraphicFramePr>
        <p:xfrm>
          <a:off x="1624013" y="5334000"/>
          <a:ext cx="2490787" cy="1322388"/>
        </p:xfrm>
        <a:graphic>
          <a:graphicData uri="http://schemas.openxmlformats.org/presentationml/2006/ole">
            <p:oleObj spid="_x0000_s61444" name="Equation" r:id="rId5" imgW="812800" imgH="431800" progId="Equation.DSMT4">
              <p:embed/>
            </p:oleObj>
          </a:graphicData>
        </a:graphic>
      </p:graphicFrame>
      <p:graphicFrame>
        <p:nvGraphicFramePr>
          <p:cNvPr id="61445" name="Object 5"/>
          <p:cNvGraphicFramePr>
            <a:graphicFrameLocks noChangeAspect="1"/>
          </p:cNvGraphicFramePr>
          <p:nvPr/>
        </p:nvGraphicFramePr>
        <p:xfrm>
          <a:off x="1698625" y="3962400"/>
          <a:ext cx="2646363" cy="1322388"/>
        </p:xfrm>
        <a:graphic>
          <a:graphicData uri="http://schemas.openxmlformats.org/presentationml/2006/ole">
            <p:oleObj spid="_x0000_s61445" name="Equation" r:id="rId6" imgW="863600" imgH="431800" progId="Equation.DSMT4">
              <p:embed/>
            </p:oleObj>
          </a:graphicData>
        </a:graphic>
      </p:graphicFrame>
      <p:sp>
        <p:nvSpPr>
          <p:cNvPr id="10" name="TextBox 9"/>
          <p:cNvSpPr txBox="1"/>
          <p:nvPr/>
        </p:nvSpPr>
        <p:spPr>
          <a:xfrm>
            <a:off x="533400" y="4267200"/>
            <a:ext cx="635085" cy="523220"/>
          </a:xfrm>
          <a:prstGeom prst="rect">
            <a:avLst/>
          </a:prstGeom>
          <a:noFill/>
        </p:spPr>
        <p:txBody>
          <a:bodyPr wrap="none" rtlCol="0">
            <a:spAutoFit/>
          </a:bodyPr>
          <a:lstStyle/>
          <a:p>
            <a:r>
              <a:rPr lang="en-US" sz="2800" u="sng" dirty="0" smtClean="0"/>
              <a:t>So:</a:t>
            </a:r>
            <a:endParaRPr lang="en-US" sz="2800" u="sng" dirty="0"/>
          </a:p>
        </p:txBody>
      </p:sp>
      <p:sp>
        <p:nvSpPr>
          <p:cNvPr id="11" name="TextBox 10"/>
          <p:cNvSpPr txBox="1"/>
          <p:nvPr/>
        </p:nvSpPr>
        <p:spPr>
          <a:xfrm>
            <a:off x="4800600" y="5562600"/>
            <a:ext cx="3628818" cy="830997"/>
          </a:xfrm>
          <a:prstGeom prst="rect">
            <a:avLst/>
          </a:prstGeom>
          <a:noFill/>
        </p:spPr>
        <p:txBody>
          <a:bodyPr wrap="none" rtlCol="0">
            <a:spAutoFit/>
          </a:bodyPr>
          <a:lstStyle/>
          <a:p>
            <a:pPr algn="ctr"/>
            <a:r>
              <a:rPr lang="en-US" sz="2400" dirty="0" smtClean="0"/>
              <a:t>Coulomb’s Law is contained</a:t>
            </a:r>
          </a:p>
          <a:p>
            <a:pPr algn="ctr"/>
            <a:r>
              <a:rPr lang="en-US" sz="2400" dirty="0" smtClean="0"/>
              <a:t>in Gauss’ Law</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1-01-17 at 10.14.21 AM.png"/>
          <p:cNvPicPr>
            <a:picLocks noChangeAspect="1"/>
          </p:cNvPicPr>
          <p:nvPr/>
        </p:nvPicPr>
        <p:blipFill>
          <a:blip r:embed="rId3"/>
          <a:stretch>
            <a:fillRect/>
          </a:stretch>
        </p:blipFill>
        <p:spPr>
          <a:xfrm>
            <a:off x="3848100" y="2844800"/>
            <a:ext cx="5295900" cy="4013200"/>
          </a:xfrm>
          <a:prstGeom prst="rect">
            <a:avLst/>
          </a:prstGeom>
          <a:noFill/>
        </p:spPr>
      </p:pic>
      <p:sp>
        <p:nvSpPr>
          <p:cNvPr id="3" name="TextBox 2"/>
          <p:cNvSpPr txBox="1"/>
          <p:nvPr/>
        </p:nvSpPr>
        <p:spPr>
          <a:xfrm>
            <a:off x="533400" y="228600"/>
            <a:ext cx="2246929" cy="584776"/>
          </a:xfrm>
          <a:prstGeom prst="rect">
            <a:avLst/>
          </a:prstGeom>
          <a:noFill/>
        </p:spPr>
        <p:txBody>
          <a:bodyPr wrap="none" rtlCol="0">
            <a:spAutoFit/>
          </a:bodyPr>
          <a:lstStyle/>
          <a:p>
            <a:r>
              <a:rPr lang="en-US" sz="3200" dirty="0" smtClean="0"/>
              <a:t>An example:</a:t>
            </a:r>
            <a:endParaRPr lang="en-US" sz="3200" dirty="0"/>
          </a:p>
        </p:txBody>
      </p:sp>
      <p:sp>
        <p:nvSpPr>
          <p:cNvPr id="4" name="TextBox 3"/>
          <p:cNvSpPr txBox="1"/>
          <p:nvPr/>
        </p:nvSpPr>
        <p:spPr>
          <a:xfrm>
            <a:off x="561532" y="914400"/>
            <a:ext cx="2198038" cy="523220"/>
          </a:xfrm>
          <a:prstGeom prst="rect">
            <a:avLst/>
          </a:prstGeom>
          <a:noFill/>
        </p:spPr>
        <p:txBody>
          <a:bodyPr wrap="none" rtlCol="0">
            <a:spAutoFit/>
          </a:bodyPr>
          <a:lstStyle/>
          <a:p>
            <a:r>
              <a:rPr lang="en-US" sz="2800" dirty="0" smtClean="0"/>
              <a:t>Faraday’s Law</a:t>
            </a:r>
            <a:endParaRPr lang="en-US" sz="2800" dirty="0"/>
          </a:p>
        </p:txBody>
      </p:sp>
      <p:sp>
        <p:nvSpPr>
          <p:cNvPr id="5" name="TextBox 4"/>
          <p:cNvSpPr txBox="1"/>
          <p:nvPr/>
        </p:nvSpPr>
        <p:spPr>
          <a:xfrm>
            <a:off x="606282" y="1447800"/>
            <a:ext cx="6935074" cy="1569660"/>
          </a:xfrm>
          <a:prstGeom prst="rect">
            <a:avLst/>
          </a:prstGeom>
          <a:noFill/>
        </p:spPr>
        <p:txBody>
          <a:bodyPr wrap="none" rtlCol="0">
            <a:spAutoFit/>
          </a:bodyPr>
          <a:lstStyle/>
          <a:p>
            <a:r>
              <a:rPr lang="en-US" sz="2400" dirty="0" smtClean="0"/>
              <a:t>Electric circulation around a closed path tells you the</a:t>
            </a:r>
          </a:p>
          <a:p>
            <a:r>
              <a:rPr lang="en-US" sz="2400" dirty="0" smtClean="0"/>
              <a:t>(negative of) the time change of flux of </a:t>
            </a:r>
            <a:r>
              <a:rPr lang="en-US" sz="2400" i="1" dirty="0" err="1" smtClean="0"/>
              <a:t>B</a:t>
            </a:r>
            <a:r>
              <a:rPr lang="en-US" sz="2400" i="1" dirty="0" smtClean="0"/>
              <a:t> through any</a:t>
            </a:r>
          </a:p>
          <a:p>
            <a:r>
              <a:rPr lang="en-US" sz="2400" i="1" dirty="0" smtClean="0"/>
              <a:t>open surface bounded by the path. </a:t>
            </a:r>
          </a:p>
          <a:p>
            <a:r>
              <a:rPr lang="en-US" sz="2400" dirty="0" smtClean="0"/>
              <a:t> </a:t>
            </a:r>
          </a:p>
        </p:txBody>
      </p:sp>
      <p:graphicFrame>
        <p:nvGraphicFramePr>
          <p:cNvPr id="60418" name="Object 2"/>
          <p:cNvGraphicFramePr>
            <a:graphicFrameLocks noChangeAspect="1"/>
          </p:cNvGraphicFramePr>
          <p:nvPr/>
        </p:nvGraphicFramePr>
        <p:xfrm>
          <a:off x="457200" y="3124200"/>
          <a:ext cx="3162300" cy="1181100"/>
        </p:xfrm>
        <a:graphic>
          <a:graphicData uri="http://schemas.openxmlformats.org/presentationml/2006/ole">
            <p:oleObj spid="_x0000_s60418" name="Equation" r:id="rId4" imgW="1054100" imgH="393700" progId="Equation.DSMT4">
              <p:embed/>
            </p:oleObj>
          </a:graphicData>
        </a:graphic>
      </p:graphicFrame>
      <p:graphicFrame>
        <p:nvGraphicFramePr>
          <p:cNvPr id="60419" name="Object 3"/>
          <p:cNvGraphicFramePr>
            <a:graphicFrameLocks noChangeAspect="1"/>
          </p:cNvGraphicFramePr>
          <p:nvPr/>
        </p:nvGraphicFramePr>
        <p:xfrm>
          <a:off x="568325" y="4686300"/>
          <a:ext cx="3013075" cy="876300"/>
        </p:xfrm>
        <a:graphic>
          <a:graphicData uri="http://schemas.openxmlformats.org/presentationml/2006/ole">
            <p:oleObj spid="_x0000_s60419" name="Equation" r:id="rId5" imgW="1003300" imgH="2921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1-01-17 at 10.24.02 AM.png"/>
          <p:cNvPicPr>
            <a:picLocks noChangeAspect="1"/>
          </p:cNvPicPr>
          <p:nvPr/>
        </p:nvPicPr>
        <p:blipFill>
          <a:blip r:embed="rId3"/>
          <a:stretch>
            <a:fillRect/>
          </a:stretch>
        </p:blipFill>
        <p:spPr>
          <a:xfrm>
            <a:off x="5791200" y="4406900"/>
            <a:ext cx="3352800" cy="2451100"/>
          </a:xfrm>
          <a:prstGeom prst="rect">
            <a:avLst/>
          </a:prstGeom>
        </p:spPr>
      </p:pic>
      <p:pic>
        <p:nvPicPr>
          <p:cNvPr id="4" name="Picture 3" descr="Screen shot 2011-01-17 at 9.51.04 AM.png"/>
          <p:cNvPicPr>
            <a:picLocks noChangeAspect="1"/>
          </p:cNvPicPr>
          <p:nvPr/>
        </p:nvPicPr>
        <p:blipFill>
          <a:blip r:embed="rId4"/>
          <a:stretch>
            <a:fillRect/>
          </a:stretch>
        </p:blipFill>
        <p:spPr>
          <a:xfrm>
            <a:off x="685800" y="1371600"/>
            <a:ext cx="2447925" cy="1962150"/>
          </a:xfrm>
          <a:prstGeom prst="rect">
            <a:avLst/>
          </a:prstGeom>
        </p:spPr>
      </p:pic>
      <p:pic>
        <p:nvPicPr>
          <p:cNvPr id="5" name="Picture 4" descr="Screen shot 2011-01-17 at 10.14.21 AM.png"/>
          <p:cNvPicPr>
            <a:picLocks noChangeAspect="1"/>
          </p:cNvPicPr>
          <p:nvPr/>
        </p:nvPicPr>
        <p:blipFill>
          <a:blip r:embed="rId5"/>
          <a:stretch>
            <a:fillRect/>
          </a:stretch>
        </p:blipFill>
        <p:spPr>
          <a:xfrm>
            <a:off x="0" y="4450080"/>
            <a:ext cx="3177540" cy="2407920"/>
          </a:xfrm>
          <a:prstGeom prst="rect">
            <a:avLst/>
          </a:prstGeom>
          <a:noFill/>
        </p:spPr>
      </p:pic>
      <p:pic>
        <p:nvPicPr>
          <p:cNvPr id="6" name="Picture 5" descr="magnetism-magnetic_field.gif"/>
          <p:cNvPicPr>
            <a:picLocks noChangeAspect="1"/>
          </p:cNvPicPr>
          <p:nvPr/>
        </p:nvPicPr>
        <p:blipFill>
          <a:blip r:embed="rId6"/>
          <a:stretch>
            <a:fillRect/>
          </a:stretch>
        </p:blipFill>
        <p:spPr>
          <a:xfrm>
            <a:off x="5562600" y="1428750"/>
            <a:ext cx="2143125" cy="1771650"/>
          </a:xfrm>
          <a:prstGeom prst="rect">
            <a:avLst/>
          </a:prstGeom>
          <a:noFill/>
        </p:spPr>
      </p:pic>
      <p:graphicFrame>
        <p:nvGraphicFramePr>
          <p:cNvPr id="63494" name="Object 6"/>
          <p:cNvGraphicFramePr>
            <a:graphicFrameLocks noChangeAspect="1"/>
          </p:cNvGraphicFramePr>
          <p:nvPr/>
        </p:nvGraphicFramePr>
        <p:xfrm>
          <a:off x="5410200" y="381000"/>
          <a:ext cx="2211387" cy="876300"/>
        </p:xfrm>
        <a:graphic>
          <a:graphicData uri="http://schemas.openxmlformats.org/presentationml/2006/ole">
            <p:oleObj spid="_x0000_s63494" name="Equation" r:id="rId7" imgW="736600" imgH="292100" progId="Equation.DSMT4">
              <p:embed/>
            </p:oleObj>
          </a:graphicData>
        </a:graphic>
      </p:graphicFrame>
      <p:graphicFrame>
        <p:nvGraphicFramePr>
          <p:cNvPr id="63495" name="Object 7"/>
          <p:cNvGraphicFramePr>
            <a:graphicFrameLocks noChangeAspect="1"/>
          </p:cNvGraphicFramePr>
          <p:nvPr/>
        </p:nvGraphicFramePr>
        <p:xfrm>
          <a:off x="381000" y="228600"/>
          <a:ext cx="2816225" cy="1295400"/>
        </p:xfrm>
        <a:graphic>
          <a:graphicData uri="http://schemas.openxmlformats.org/presentationml/2006/ole">
            <p:oleObj spid="_x0000_s63495" name="Equation" r:id="rId8" imgW="939800" imgH="431800" progId="Equation.DSMT4">
              <p:embed/>
            </p:oleObj>
          </a:graphicData>
        </a:graphic>
      </p:graphicFrame>
      <p:graphicFrame>
        <p:nvGraphicFramePr>
          <p:cNvPr id="63496" name="Object 8"/>
          <p:cNvGraphicFramePr>
            <a:graphicFrameLocks noChangeAspect="1"/>
          </p:cNvGraphicFramePr>
          <p:nvPr/>
        </p:nvGraphicFramePr>
        <p:xfrm>
          <a:off x="-38100" y="3505200"/>
          <a:ext cx="3162300" cy="1181100"/>
        </p:xfrm>
        <a:graphic>
          <a:graphicData uri="http://schemas.openxmlformats.org/presentationml/2006/ole">
            <p:oleObj spid="_x0000_s63496" name="Equation" r:id="rId9" imgW="1054100" imgH="393700" progId="Equation.DSMT4">
              <p:embed/>
            </p:oleObj>
          </a:graphicData>
        </a:graphic>
      </p:graphicFrame>
      <p:graphicFrame>
        <p:nvGraphicFramePr>
          <p:cNvPr id="63497" name="Object 9"/>
          <p:cNvGraphicFramePr>
            <a:graphicFrameLocks noChangeAspect="1"/>
          </p:cNvGraphicFramePr>
          <p:nvPr/>
        </p:nvGraphicFramePr>
        <p:xfrm>
          <a:off x="3657600" y="3429000"/>
          <a:ext cx="5603875" cy="1174750"/>
        </p:xfrm>
        <a:graphic>
          <a:graphicData uri="http://schemas.openxmlformats.org/presentationml/2006/ole">
            <p:oleObj spid="_x0000_s63497" name="Equation" r:id="rId10" imgW="1879600" imgH="3937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2183</Words>
  <Application>Microsoft Macintosh PowerPoint</Application>
  <PresentationFormat>On-screen Show (4:3)</PresentationFormat>
  <Paragraphs>379</Paragraphs>
  <Slides>48</Slides>
  <Notes>23</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Office Theme</vt:lpstr>
      <vt:lpstr>Equation</vt:lpstr>
      <vt:lpstr>MathType 6.0 Equation</vt:lpstr>
      <vt:lpstr>Slide 1</vt:lpstr>
      <vt:lpstr>Slide 2</vt:lpstr>
      <vt:lpstr>Maxwell’s Equations: Describe EM radiation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Sinusoidal waves:</vt:lpstr>
      <vt:lpstr>Waves in space &amp; time:</vt:lpstr>
      <vt:lpstr>Light is an oscillating E-field</vt:lpstr>
      <vt:lpstr>Slide 23</vt:lpstr>
      <vt:lpstr>Slide 24</vt:lpstr>
      <vt:lpstr>Slide 25</vt:lpstr>
      <vt:lpstr>Slide 26</vt:lpstr>
      <vt:lpstr>Slide 27</vt:lpstr>
      <vt:lpstr>Slide 28</vt:lpstr>
      <vt:lpstr>Slide 29</vt:lpstr>
      <vt:lpstr>Slide 30</vt:lpstr>
      <vt:lpstr>Slide 31</vt:lpstr>
      <vt:lpstr>How do you generate light (electromagnetic radiation)?</vt:lpstr>
      <vt:lpstr>How do you generate light (electromagnetic radiation)?</vt:lpstr>
      <vt:lpstr>Slide 34</vt:lpstr>
      <vt:lpstr>Slide 35</vt:lpstr>
      <vt:lpstr>Slide 36</vt:lpstr>
      <vt:lpstr>Slide 37</vt:lpstr>
      <vt:lpstr>Slide 38</vt:lpstr>
      <vt:lpstr>Slide 39</vt:lpstr>
      <vt:lpstr>Slide 40</vt:lpstr>
      <vt:lpstr>Slide 41</vt:lpstr>
      <vt:lpstr>Slide 42</vt:lpstr>
      <vt:lpstr>Wave or Particle? </vt:lpstr>
      <vt:lpstr>EM radiation is a wave</vt:lpstr>
      <vt:lpstr>EM radiation is a wave</vt:lpstr>
      <vt:lpstr>1-D interference</vt:lpstr>
      <vt:lpstr>1/4 Phase Interference</vt:lpstr>
      <vt:lpstr>Slide 48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Zombie</dc:creator>
  <cp:lastModifiedBy>Zombie</cp:lastModifiedBy>
  <cp:revision>26</cp:revision>
  <dcterms:created xsi:type="dcterms:W3CDTF">2011-01-18T14:27:50Z</dcterms:created>
  <dcterms:modified xsi:type="dcterms:W3CDTF">2011-01-18T14:46:24Z</dcterms:modified>
</cp:coreProperties>
</file>