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embeddings/oleObject10.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notesSlides/notesSlide13.xml" ContentType="application/vnd.openxmlformats-officedocument.presentationml.notesSlide+xml"/>
  <Default Extension="wmf" ContentType="image/x-wmf"/>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embeddings/oleObject21.bin" ContentType="application/vnd.openxmlformats-officedocument.oleObject"/>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8.xml" ContentType="application/vnd.openxmlformats-officedocument.presentationml.notesSlide+xml"/>
  <Override PartName="/ppt/embeddings/oleObject2.bin" ContentType="application/vnd.openxmlformats-officedocument.oleObject"/>
  <Override PartName="/ppt/embeddings/oleObject25.bin" ContentType="application/vnd.openxmlformats-officedocument.oleObject"/>
  <Override PartName="/ppt/slideLayouts/slideLayout9.xml" ContentType="application/vnd.openxmlformats-officedocument.presentationml.slideLayout+xml"/>
  <Override PartName="/ppt/slides/slide34.xml" ContentType="application/vnd.openxmlformats-officedocument.presentationml.slide+xml"/>
  <Override PartName="/ppt/embeddings/oleObject11.bin" ContentType="application/vnd.openxmlformats-officedocument.oleObject"/>
  <Override PartName="/ppt/slides/slide15.xml" ContentType="application/vnd.openxmlformats-officedocument.presentationml.slide+xml"/>
  <Override PartName="/ppt/embeddings/oleObject30.bin" ContentType="application/vnd.openxmlformats-officedocument.oleObject"/>
  <Override PartName="/ppt/slides/slide20.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embeddings/oleObject17.bin" ContentType="application/vnd.openxmlformats-officedocument.oleObject"/>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embeddings/oleObject22.bin" ContentType="application/vnd.openxmlformats-officedocument.oleObject"/>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31.xml" ContentType="application/vnd.openxmlformats-officedocument.presentationml.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embeddings/oleObject3.bin" ContentType="application/vnd.openxmlformats-officedocument.oleObject"/>
  <Override PartName="/ppt/embeddings/oleObject26.bin" ContentType="application/vnd.openxmlformats-officedocument.oleObject"/>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slides/slide1.xml" ContentType="application/vnd.openxmlformats-officedocument.presentationml.slide+xml"/>
  <Override PartName="/ppt/slides/slide21.xml" ContentType="application/vnd.openxmlformats-officedocument.presentationml.slide+xml"/>
  <Override PartName="/ppt/embeddings/oleObject7.bin" ContentType="application/vnd.openxmlformats-officedocument.oleObject"/>
  <Override PartName="/ppt/slides/slide40.xml" ContentType="application/vnd.openxmlformats-officedocument.presentationml.slide+xml"/>
  <Override PartName="/ppt/embeddings/oleObject14.bin" ContentType="application/vnd.openxmlformats-officedocument.oleObject"/>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embeddings/oleObject18.bin" ContentType="application/vnd.openxmlformats-officedocument.oleObject"/>
  <Override PartName="/ppt/notesSlides/notesSlide19.xml" ContentType="application/vnd.openxmlformats-officedocument.presentationml.notesSlide+xml"/>
  <Override PartName="/ppt/embeddings/oleObject23.bin" ContentType="application/vnd.openxmlformats-officedocument.oleObject"/>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32.xml" ContentType="application/vnd.openxmlformats-officedocument.presentationml.slide+xml"/>
  <Override PartName="/ppt/slides/slide29.xml" ContentType="application/vnd.openxmlformats-officedocument.presentationml.slide+xml"/>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embeddings/oleObject32.bin" ContentType="application/vnd.openxmlformats-officedocument.oleObject"/>
  <Override PartName="/ppt/slides/slide2.xml" ContentType="application/vnd.openxmlformats-officedocument.presentationml.slide+xml"/>
  <Override PartName="/ppt/slides/slide22.xml" ContentType="application/vnd.openxmlformats-officedocument.presentationml.slide+xml"/>
  <Override PartName="/ppt/embeddings/oleObject8.bin" ContentType="application/vnd.openxmlformats-officedocument.oleObject"/>
  <Override PartName="/ppt/slides/slide41.xml" ContentType="application/vnd.openxmlformats-officedocument.presentationml.slide+xml"/>
  <Override PartName="/ppt/embeddings/oleObject15.bin" ContentType="application/vnd.openxmlformats-officedocument.oleObject"/>
  <Override PartName="/ppt/notesSlides/notesSlide16.xml" ContentType="application/vnd.openxmlformats-officedocument.presentationml.notesSlide+xml"/>
  <Override PartName="/ppt/notesSlides/notesSlide5.xml" ContentType="application/vnd.openxmlformats-officedocument.presentationml.notesSlide+xml"/>
  <Override PartName="/ppt/embeddings/oleObject20.bin" ContentType="application/vnd.openxmlformats-officedocument.oleObject"/>
  <Default Extension="pict" ContentType="image/pi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notesSlides/notesSlide21.xml" ContentType="application/vnd.openxmlformats-officedocument.presentationml.notesSlide+xml"/>
  <Override PartName="/ppt/embeddings/Microsoft_Equation1.bin" ContentType="application/vnd.openxmlformats-officedocument.oleObject"/>
  <Override PartName="/ppt/embeddings/oleObject1.bin" ContentType="application/vnd.openxmlformats-officedocument.oleObject"/>
  <Override PartName="/ppt/embeddings/oleObject19.bin" ContentType="application/vnd.openxmlformats-officedocument.oleObject"/>
  <Override PartName="/ppt/embeddings/oleObject24.bin" ContentType="application/vnd.openxmlformats-officedocument.oleObject"/>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48"/>
  </p:notesMasterIdLst>
  <p:sldIdLst>
    <p:sldId id="257" r:id="rId2"/>
    <p:sldId id="326" r:id="rId3"/>
    <p:sldId id="304" r:id="rId4"/>
    <p:sldId id="322" r:id="rId5"/>
    <p:sldId id="323" r:id="rId6"/>
    <p:sldId id="324" r:id="rId7"/>
    <p:sldId id="325" r:id="rId8"/>
    <p:sldId id="258" r:id="rId9"/>
    <p:sldId id="259" r:id="rId10"/>
    <p:sldId id="260" r:id="rId11"/>
    <p:sldId id="261" r:id="rId12"/>
    <p:sldId id="284" r:id="rId13"/>
    <p:sldId id="282" r:id="rId14"/>
    <p:sldId id="286" r:id="rId15"/>
    <p:sldId id="287" r:id="rId16"/>
    <p:sldId id="288" r:id="rId17"/>
    <p:sldId id="290" r:id="rId18"/>
    <p:sldId id="296" r:id="rId19"/>
    <p:sldId id="291" r:id="rId20"/>
    <p:sldId id="293" r:id="rId21"/>
    <p:sldId id="295" r:id="rId22"/>
    <p:sldId id="297" r:id="rId23"/>
    <p:sldId id="270" r:id="rId24"/>
    <p:sldId id="275" r:id="rId25"/>
    <p:sldId id="298" r:id="rId26"/>
    <p:sldId id="299" r:id="rId27"/>
    <p:sldId id="300" r:id="rId28"/>
    <p:sldId id="301" r:id="rId29"/>
    <p:sldId id="302" r:id="rId30"/>
    <p:sldId id="303" r:id="rId31"/>
    <p:sldId id="305" r:id="rId32"/>
    <p:sldId id="307" r:id="rId33"/>
    <p:sldId id="306" r:id="rId34"/>
    <p:sldId id="309" r:id="rId35"/>
    <p:sldId id="310" r:id="rId36"/>
    <p:sldId id="311" r:id="rId37"/>
    <p:sldId id="312" r:id="rId38"/>
    <p:sldId id="313" r:id="rId39"/>
    <p:sldId id="314" r:id="rId40"/>
    <p:sldId id="318" r:id="rId41"/>
    <p:sldId id="320" r:id="rId42"/>
    <p:sldId id="327" r:id="rId43"/>
    <p:sldId id="328" r:id="rId44"/>
    <p:sldId id="329" r:id="rId45"/>
    <p:sldId id="330" r:id="rId46"/>
    <p:sldId id="33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44" d="100"/>
          <a:sy n="44" d="100"/>
        </p:scale>
        <p:origin x="-13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pict"/><Relationship Id="rId4" Type="http://schemas.openxmlformats.org/officeDocument/2006/relationships/image" Target="../media/image16.pict"/><Relationship Id="rId5" Type="http://schemas.openxmlformats.org/officeDocument/2006/relationships/image" Target="../media/image17.wmf"/><Relationship Id="rId6" Type="http://schemas.openxmlformats.org/officeDocument/2006/relationships/image" Target="../media/image18.wmf"/><Relationship Id="rId1" Type="http://schemas.openxmlformats.org/officeDocument/2006/relationships/image" Target="../media/image13.pict"/><Relationship Id="rId2" Type="http://schemas.openxmlformats.org/officeDocument/2006/relationships/image" Target="../media/image14.pict"/></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6" Type="http://schemas.openxmlformats.org/officeDocument/2006/relationships/image" Target="../media/image24.wmf"/><Relationship Id="rId7" Type="http://schemas.openxmlformats.org/officeDocument/2006/relationships/image" Target="../media/image25.wmf"/><Relationship Id="rId1" Type="http://schemas.openxmlformats.org/officeDocument/2006/relationships/image" Target="../media/image19.pict"/><Relationship Id="rId2" Type="http://schemas.openxmlformats.org/officeDocument/2006/relationships/image" Target="../media/image20.pict"/></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pict"/><Relationship Id="rId4" Type="http://schemas.openxmlformats.org/officeDocument/2006/relationships/image" Target="../media/image29.pict"/><Relationship Id="rId5" Type="http://schemas.openxmlformats.org/officeDocument/2006/relationships/image" Target="../media/image30.pict"/><Relationship Id="rId1" Type="http://schemas.openxmlformats.org/officeDocument/2006/relationships/image" Target="../media/image26.pict"/><Relationship Id="rId2" Type="http://schemas.openxmlformats.org/officeDocument/2006/relationships/image" Target="../media/image27.pict"/></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pict"/><Relationship Id="rId7" Type="http://schemas.openxmlformats.org/officeDocument/2006/relationships/image" Target="../media/image41.pict"/><Relationship Id="rId8" Type="http://schemas.openxmlformats.org/officeDocument/2006/relationships/image" Target="../media/image42.pict"/><Relationship Id="rId1" Type="http://schemas.openxmlformats.org/officeDocument/2006/relationships/image" Target="../media/image35.wmf"/><Relationship Id="rId2"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D1051-48C4-4042-883E-733A8C53A3A5}" type="datetimeFigureOut">
              <a:rPr lang="en-US" smtClean="0"/>
              <a:pPr/>
              <a:t>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00807-946B-4D74-AAEF-AC120E535D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23CA9-2830-4CF3-AC6B-246E276FDB9B}" type="slidenum">
              <a:rPr lang="en-US"/>
              <a:pPr/>
              <a:t>1</a:t>
            </a:fld>
            <a:endParaRPr lang="en-US"/>
          </a:p>
        </p:txBody>
      </p:sp>
      <p:sp>
        <p:nvSpPr>
          <p:cNvPr id="593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a:spcBef>
                <a:spcPct val="0"/>
              </a:spcBef>
            </a:pPr>
            <a:r>
              <a:rPr lang="en-US" sz="2800">
                <a:latin typeface="Times New Roman" pitchFamily="-96" charset="0"/>
              </a:rPr>
              <a:t>21.1 - 21,3, 21.5, 21.7,</a:t>
            </a:r>
          </a:p>
          <a:p>
            <a:pPr>
              <a:spcBef>
                <a:spcPct val="0"/>
              </a:spcBef>
            </a:pPr>
            <a:r>
              <a:rPr lang="en-US" sz="2800">
                <a:latin typeface="Times New Roman" pitchFamily="-96" charset="0"/>
              </a:rPr>
              <a:t> 22.1-2, 22.6</a:t>
            </a:r>
          </a:p>
          <a:p>
            <a:pPr>
              <a:spcBef>
                <a:spcPct val="0"/>
              </a:spcBef>
            </a:pPr>
            <a:endParaRPr lang="en-US" sz="2800">
              <a:latin typeface="Times New Roman" pitchFamily="-96" charset="0"/>
            </a:endParaRPr>
          </a:p>
          <a:p>
            <a:pPr>
              <a:spcBef>
                <a:spcPct val="0"/>
              </a:spcBef>
            </a:pPr>
            <a:r>
              <a:rPr lang="en-US" sz="2800">
                <a:latin typeface="Times New Roman" pitchFamily="-96" charset="0"/>
              </a:rPr>
              <a:t>1. Pick up group assignment; HW1.</a:t>
            </a:r>
          </a:p>
          <a:p>
            <a:pPr>
              <a:spcBef>
                <a:spcPct val="0"/>
              </a:spcBef>
            </a:pPr>
            <a:r>
              <a:rPr lang="en-US" sz="2800">
                <a:latin typeface="Times New Roman" pitchFamily="-96" charset="0"/>
              </a:rPr>
              <a:t>2. Pick up partial syllabus (full version on the web)</a:t>
            </a:r>
          </a:p>
          <a:p>
            <a:pPr>
              <a:spcBef>
                <a:spcPct val="0"/>
              </a:spcBef>
            </a:pPr>
            <a:r>
              <a:rPr lang="en-US" sz="2800">
                <a:latin typeface="Times New Roman" pitchFamily="-96" charset="0"/>
              </a:rPr>
              <a:t>3. Sit with your group and introduce yourself. </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395DA-C592-4A42-A661-C97050B6FCAD}" type="slidenum">
              <a:rPr lang="en-US"/>
              <a:pPr/>
              <a:t>11</a:t>
            </a:fld>
            <a:endParaRPr lang="en-US"/>
          </a:p>
        </p:txBody>
      </p:sp>
      <p:sp>
        <p:nvSpPr>
          <p:cNvPr id="61442" name="Rectangle 1026"/>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3" name="Rectangle 1027"/>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BD142B-FFFD-B245-91AD-70E4469EB5CD}" type="slidenum">
              <a:rPr lang="en-US"/>
              <a:pPr/>
              <a:t>12</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3F806E-3C66-482D-97FF-4838EDDE424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C136DD-F242-4F4B-9FD4-DDFA0F761527}" type="slidenum">
              <a:rPr lang="en-US"/>
              <a:pPr/>
              <a:t>18</a:t>
            </a:fld>
            <a:endParaRPr lang="en-US"/>
          </a:p>
        </p:txBody>
      </p:sp>
      <p:sp>
        <p:nvSpPr>
          <p:cNvPr id="41986"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7" name="Rectangle 1027"/>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a:spcBef>
                <a:spcPct val="0"/>
              </a:spcBef>
            </a:pPr>
            <a:r>
              <a:rPr lang="en-US" sz="2400"/>
              <a:t>technical issues have to worry about (</a:t>
            </a:r>
            <a:r>
              <a:rPr lang="en-US" sz="2400" i="1"/>
              <a:t>mentioned in Wed. class</a:t>
            </a:r>
            <a:r>
              <a:rPr lang="en-US" sz="2400"/>
              <a:t>)</a:t>
            </a:r>
          </a:p>
          <a:p>
            <a:pPr>
              <a:spcBef>
                <a:spcPct val="0"/>
              </a:spcBef>
            </a:pPr>
            <a:r>
              <a:rPr lang="en-US" sz="2400"/>
              <a:t>1. electrons repel each other.  Keep number small enough, so only one through slits at a time, can’t repel itself.</a:t>
            </a:r>
          </a:p>
          <a:p>
            <a:pPr>
              <a:spcBef>
                <a:spcPct val="0"/>
              </a:spcBef>
            </a:pPr>
            <a:r>
              <a:rPr lang="en-US" sz="2400"/>
              <a:t>2. Electron has to cover both slits.  Too small? How far electron wave is spread out sideways</a:t>
            </a:r>
            <a:r>
              <a:rPr lang="en-US" sz="2400">
                <a:sym typeface="Symbol" pitchFamily="-96" charset="2"/>
              </a:rPr>
              <a:t></a:t>
            </a:r>
            <a:r>
              <a:rPr lang="en-US" sz="2400"/>
              <a:t> spread in momentum.  “wave packets” Monday class.</a:t>
            </a:r>
          </a:p>
          <a:p>
            <a:pPr>
              <a:spcBef>
                <a:spcPct val="0"/>
              </a:spcBef>
            </a:pPr>
            <a:r>
              <a:rPr lang="en-US" sz="2400"/>
              <a:t> Size is </a:t>
            </a:r>
            <a:r>
              <a:rPr lang="en-US" sz="2400" b="1">
                <a:solidFill>
                  <a:srgbClr val="FF0000"/>
                </a:solidFill>
              </a:rPr>
              <a:t>NOT amplitude of wave</a:t>
            </a:r>
            <a:r>
              <a:rPr lang="en-US" sz="2400"/>
              <a:t>- </a:t>
            </a:r>
            <a:r>
              <a:rPr lang="en-US" sz="2400">
                <a:solidFill>
                  <a:srgbClr val="FF0000"/>
                </a:solidFill>
              </a:rPr>
              <a:t>that is just probability </a:t>
            </a:r>
            <a:r>
              <a:rPr lang="en-US" sz="2400" b="1" u="sng">
                <a:solidFill>
                  <a:srgbClr val="FF0000"/>
                </a:solidFill>
              </a:rPr>
              <a:t>not</a:t>
            </a:r>
            <a:r>
              <a:rPr lang="en-US" sz="2400">
                <a:solidFill>
                  <a:srgbClr val="FF0000"/>
                </a:solidFill>
              </a:rPr>
              <a:t> spatial size. </a:t>
            </a:r>
            <a:r>
              <a:rPr lang="en-US" sz="2400" b="1">
                <a:solidFill>
                  <a:srgbClr val="FF0000"/>
                </a:solidFill>
              </a:rPr>
              <a:t>(convince everyone in group so remember!!) </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4C902B1-A857-AC42-A666-80D4BAD6EA66}" type="slidenum">
              <a:rPr lang="en-US"/>
              <a:pPr/>
              <a:t>19</a:t>
            </a:fld>
            <a:endParaRPr lang="en-US"/>
          </a:p>
        </p:txBody>
      </p:sp>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4C902B1-A857-AC42-A666-80D4BAD6EA66}" type="slidenum">
              <a:rPr lang="en-US"/>
              <a:pPr/>
              <a:t>20</a:t>
            </a:fld>
            <a:endParaRPr lang="en-US"/>
          </a:p>
        </p:txBody>
      </p:sp>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4C902B1-A857-AC42-A666-80D4BAD6EA66}" type="slidenum">
              <a:rPr lang="en-US"/>
              <a:pPr/>
              <a:t>21</a:t>
            </a:fld>
            <a:endParaRPr lang="en-US"/>
          </a:p>
        </p:txBody>
      </p:sp>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4C902B1-A857-AC42-A666-80D4BAD6EA66}" type="slidenum">
              <a:rPr lang="en-US"/>
              <a:pPr/>
              <a:t>22</a:t>
            </a:fld>
            <a:endParaRPr lang="en-US"/>
          </a:p>
        </p:txBody>
      </p:sp>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0B52D-BDE2-4651-8F65-FF34105563A4}" type="slidenum">
              <a:rPr lang="en-US"/>
              <a:pPr/>
              <a:t>23</a:t>
            </a:fld>
            <a:endParaRPr lang="en-US"/>
          </a:p>
        </p:txBody>
      </p:sp>
      <p:sp>
        <p:nvSpPr>
          <p:cNvPr id="50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a:t>Change to bright / dark screen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71DF4-6541-4C90-81AA-C2F8B5FAE6D3}" type="slidenum">
              <a:rPr lang="en-US"/>
              <a:pPr/>
              <a:t>24</a:t>
            </a:fld>
            <a:endParaRPr lang="en-US"/>
          </a:p>
        </p:txBody>
      </p:sp>
      <p:sp>
        <p:nvSpPr>
          <p:cNvPr id="133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71009-CC3E-4906-9CA7-D98B9E368CC9}" type="slidenum">
              <a:rPr lang="en-US"/>
              <a:pPr/>
              <a:t>2</a:t>
            </a:fld>
            <a:endParaRPr lang="en-US"/>
          </a:p>
        </p:txBody>
      </p:sp>
      <p:sp>
        <p:nvSpPr>
          <p:cNvPr id="64514" name="Rectangle 1026"/>
          <p:cNvSpPr>
            <a:spLocks noGrp="1" noRot="1" noChangeAspect="1" noChangeArrowheads="1" noTextEdit="1"/>
          </p:cNvSpPr>
          <p:nvPr>
            <p:ph type="sldImg"/>
          </p:nvPr>
        </p:nvSpPr>
        <p:spPr>
          <a:ln/>
        </p:spPr>
      </p:sp>
      <p:sp>
        <p:nvSpPr>
          <p:cNvPr id="6451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C9C23-9C89-6C44-8462-B45B8B6CE22F}" type="slidenum">
              <a:rPr lang="en-US"/>
              <a:pPr/>
              <a:t>25</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9E18F-13BB-1D44-989E-4A443D102F5D}" type="slidenum">
              <a:rPr lang="en-US"/>
              <a:pPr/>
              <a:t>26</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841222-852C-894D-8086-AADC32807098}" type="slidenum">
              <a:rPr lang="en-US"/>
              <a:pPr/>
              <a:t>27</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4679F-17EF-404D-A144-CCDBB7F5BC1A}" type="slidenum">
              <a:rPr lang="en-US"/>
              <a:pPr/>
              <a:t>28</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1ADF14-5CAD-834E-A26A-E66F91948015}" type="slidenum">
              <a:rPr lang="en-US"/>
              <a:pPr/>
              <a:t>29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CB612E-C356-054B-9A22-8CDC4F196213}" type="slidenum">
              <a:rPr lang="en-US"/>
              <a:pPr/>
              <a:t>30</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59357-57DA-4092-9B2E-A093112F847B}" type="slidenum">
              <a:rPr lang="en-US"/>
              <a:pPr/>
              <a:t>4</a:t>
            </a:fld>
            <a:endParaRPr lang="en-US"/>
          </a:p>
        </p:txBody>
      </p:sp>
      <p:sp>
        <p:nvSpPr>
          <p:cNvPr id="931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C0717-1B42-48B5-876C-837382AD1710}" type="slidenum">
              <a:rPr lang="en-US"/>
              <a:pPr/>
              <a:t>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8B9A7C4-6A17-4B46-9E89-E8B16D4B3D4B}" type="slidenum">
              <a:rPr lang="en-US"/>
              <a:pPr/>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2FA248-C332-4D2A-906A-AB7874ECDD07}" type="slidenum">
              <a:rPr lang="en-US"/>
              <a:pPr/>
              <a:t>7</a:t>
            </a:fld>
            <a:endParaRPr lang="en-US"/>
          </a:p>
        </p:txBody>
      </p:sp>
      <p:sp>
        <p:nvSpPr>
          <p:cNvPr id="91138" name="Rectangle 1026"/>
          <p:cNvSpPr>
            <a:spLocks noGrp="1" noRot="1" noChangeAspect="1" noChangeArrowheads="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p:spPr>
      </p:sp>
      <p:sp>
        <p:nvSpPr>
          <p:cNvPr id="91139" name="Rectangle 1027"/>
          <p:cNvSpPr>
            <a:spLocks noGrp="1" noChangeArrowheads="1"/>
          </p:cNvSpPr>
          <p:nvPr>
            <p:ph type="body" idx="1"/>
          </p:nvPr>
        </p:nvSpPr>
        <p:spPr bwMode="auto">
          <a:xfrm>
            <a:off x="685800" y="4343520"/>
            <a:ext cx="5486400" cy="4114246"/>
          </a:xfrm>
          <a:prstGeom prst="rect">
            <a:avLst/>
          </a:prstGeom>
          <a:solidFill>
            <a:srgbClr val="FFFFFF"/>
          </a:solidFill>
          <a:ln>
            <a:solidFill>
              <a:srgbClr val="000000"/>
            </a:solidFill>
            <a:miter lim="800000"/>
            <a:headEnd/>
            <a:tailEnd/>
          </a:ln>
        </p:spPr>
        <p:txBody>
          <a:bodyPr/>
          <a:lstStyle/>
          <a:p>
            <a:r>
              <a:rPr lang="en-US"/>
              <a:t>Integral is the same…</a:t>
            </a:r>
          </a:p>
          <a:p>
            <a:r>
              <a:rPr lang="en-US"/>
              <a:t>Wave view consistent with experiment.</a:t>
            </a:r>
          </a:p>
          <a:p>
            <a:r>
              <a:rPr lang="en-US"/>
              <a:t>DO NOT KNOW ABOUT… or NEED photons yet.</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91A502-DB31-4197-AFD3-03119D21C5E2}" type="slidenum">
              <a:rPr lang="en-US"/>
              <a:pPr/>
              <a:t>8</a:t>
            </a:fld>
            <a:endParaRPr lang="en-US"/>
          </a:p>
        </p:txBody>
      </p:sp>
      <p:sp>
        <p:nvSpPr>
          <p:cNvPr id="54274" name="Rectangle 1026"/>
          <p:cNvSpPr>
            <a:spLocks noGrp="1" noRot="1" noChangeAspect="1" noChangeArrowheads="1" noTextEdit="1"/>
          </p:cNvSpPr>
          <p:nvPr>
            <p:ph type="sldImg"/>
          </p:nvPr>
        </p:nvSpPr>
        <p:spPr>
          <a:ln/>
        </p:spPr>
      </p:sp>
      <p:sp>
        <p:nvSpPr>
          <p:cNvPr id="54275" name="Rectangle 1027"/>
          <p:cNvSpPr>
            <a:spLocks noGrp="1" noChangeArrowheads="1"/>
          </p:cNvSpPr>
          <p:nvPr>
            <p:ph type="body" idx="1"/>
          </p:nvPr>
        </p:nvSpPr>
        <p:spPr/>
        <p:txBody>
          <a:bodyPr/>
          <a:lstStyle/>
          <a:p>
            <a:pPr lvl="2"/>
            <a:r>
              <a:rPr lang="en-US" altLang="en-US">
                <a:latin typeface="Symbol" pitchFamily="-96" charset="2"/>
                <a:ea typeface="ヒラギノ明朝 ProN W3" pitchFamily="-96" charset="-128"/>
                <a:sym typeface="Symbol" pitchFamily="-96" charset="2"/>
              </a:rPr>
              <a:t>ｷ</a:t>
            </a:r>
            <a:r>
              <a:rPr lang="en-US">
                <a:latin typeface="Symbol" pitchFamily="-96" charset="2"/>
                <a:cs typeface="Times New Roman" pitchFamily="-96" charset="0"/>
                <a:sym typeface="Symbol" pitchFamily="-96" charset="2"/>
              </a:rPr>
              <a:t>	</a:t>
            </a:r>
            <a:r>
              <a:rPr lang="en-US">
                <a:latin typeface="Times New Roman" pitchFamily="-96" charset="0"/>
              </a:rPr>
              <a:t>WATER WAVES</a:t>
            </a:r>
          </a:p>
          <a:p>
            <a:pPr lvl="2"/>
            <a:endParaRPr lang="en-US">
              <a:latin typeface="Times New Roman" pitchFamily="-96" charset="0"/>
            </a:endParaRPr>
          </a:p>
          <a:p>
            <a:pPr lvl="2"/>
            <a:r>
              <a:rPr lang="en-US">
                <a:latin typeface="Times New Roman" pitchFamily="-96" charset="0"/>
              </a:rPr>
              <a:t>http://phet.colorado.edu/simulations/sims.php?sim=Wave_Interference</a:t>
            </a:r>
          </a:p>
          <a:p>
            <a:endParaRPr lang="en-US">
              <a:latin typeface="Times New Roman" pitchFamily="-96" charset="0"/>
            </a:endParaRPr>
          </a:p>
          <a:p>
            <a:pPr lvl="2" algn="just"/>
            <a:r>
              <a:rPr lang="en-US" altLang="en-US">
                <a:latin typeface="Symbol" pitchFamily="-96" charset="2"/>
                <a:ea typeface="ヒラギノ明朝 ProN W3" pitchFamily="-96" charset="-128"/>
                <a:sym typeface="Symbol" pitchFamily="-96" charset="2"/>
              </a:rPr>
              <a:t>ｷ</a:t>
            </a:r>
            <a:r>
              <a:rPr lang="en-US">
                <a:latin typeface="Symbol" pitchFamily="-96" charset="2"/>
                <a:cs typeface="Times New Roman" pitchFamily="-96" charset="0"/>
                <a:sym typeface="Symbol" pitchFamily="-96" charset="2"/>
              </a:rPr>
              <a:t>	</a:t>
            </a:r>
            <a:r>
              <a:rPr lang="en-US">
                <a:latin typeface="Times New Roman" pitchFamily="-96" charset="0"/>
              </a:rPr>
              <a:t>STANDING WAVES: An applet showing how standing waves form from a superposition of two traveling waves can be found at:</a:t>
            </a:r>
          </a:p>
          <a:p>
            <a:pPr lvl="2" algn="just"/>
            <a:endParaRPr lang="en-US">
              <a:latin typeface="Times New Roman" pitchFamily="-96" charset="0"/>
            </a:endParaRPr>
          </a:p>
          <a:p>
            <a:pPr lvl="2" algn="just"/>
            <a:r>
              <a:rPr lang="en-US">
                <a:latin typeface="Times New Roman" pitchFamily="-96" charset="0"/>
              </a:rPr>
              <a:t>http://www.walter-fendt.de/ph14e/stwaverefl.htm</a:t>
            </a:r>
          </a:p>
          <a:p>
            <a:pPr algn="just"/>
            <a:endParaRPr lang="en-US">
              <a:latin typeface="Times New Roman" pitchFamily="-96" charset="0"/>
            </a:endParaRPr>
          </a:p>
          <a:p>
            <a:pPr lvl="2"/>
            <a:r>
              <a:rPr lang="en-US" altLang="en-US">
                <a:latin typeface="Symbol" pitchFamily="-96" charset="2"/>
                <a:ea typeface="ヒラギノ明朝 ProN W3" pitchFamily="-96" charset="-128"/>
                <a:sym typeface="Symbol" pitchFamily="-96" charset="2"/>
              </a:rPr>
              <a:t>ｷ</a:t>
            </a:r>
            <a:r>
              <a:rPr lang="en-US">
                <a:latin typeface="Symbol" pitchFamily="-96" charset="2"/>
                <a:cs typeface="Times New Roman" pitchFamily="-96" charset="0"/>
                <a:sym typeface="Symbol" pitchFamily="-96" charset="2"/>
              </a:rPr>
              <a:t>	</a:t>
            </a:r>
            <a:r>
              <a:rPr lang="en-US">
                <a:latin typeface="Times New Roman" pitchFamily="-96" charset="0"/>
              </a:rPr>
              <a:t>ELECTROMAGNETIC WAVES</a:t>
            </a:r>
          </a:p>
          <a:p>
            <a:pPr lvl="2"/>
            <a:endParaRPr lang="en-US">
              <a:latin typeface="Times New Roman" pitchFamily="-96" charset="0"/>
            </a:endParaRPr>
          </a:p>
          <a:p>
            <a:pPr lvl="2"/>
            <a:r>
              <a:rPr lang="en-US">
                <a:latin typeface="Times New Roman" pitchFamily="-96" charset="0"/>
              </a:rPr>
              <a:t>http://phet.colorado.edu/simulations/sims.php?sim=Radio_Waves_and_Electromagnetic_Fields</a:t>
            </a:r>
          </a:p>
          <a:p>
            <a:endParaRPr lang="en-US" b="1">
              <a:latin typeface="Times New Roman" pitchFamily="-96" charset="0"/>
            </a:endParaRPr>
          </a:p>
          <a:p>
            <a:pPr lvl="2" algn="just"/>
            <a:r>
              <a:rPr lang="en-US" altLang="en-US">
                <a:latin typeface="Symbol" pitchFamily="-96" charset="2"/>
                <a:ea typeface="ヒラギノ明朝 ProN W3" pitchFamily="-96" charset="-128"/>
                <a:sym typeface="Symbol" pitchFamily="-96" charset="2"/>
              </a:rPr>
              <a:t>ｷ</a:t>
            </a:r>
            <a:r>
              <a:rPr lang="en-US">
                <a:latin typeface="Symbol" pitchFamily="-96" charset="2"/>
                <a:cs typeface="Times New Roman" pitchFamily="-96" charset="0"/>
                <a:sym typeface="Symbol" pitchFamily="-96" charset="2"/>
              </a:rPr>
              <a:t>	</a:t>
            </a:r>
            <a:r>
              <a:rPr lang="en-US">
                <a:latin typeface="Times New Roman" pitchFamily="-96" charset="0"/>
              </a:rPr>
              <a:t>YOUNG</a:t>
            </a:r>
            <a:r>
              <a:rPr lang="en-US">
                <a:latin typeface="Arial"/>
              </a:rPr>
              <a:t>’</a:t>
            </a:r>
            <a:r>
              <a:rPr lang="en-US">
                <a:latin typeface="Times New Roman" pitchFamily="-96" charset="0"/>
              </a:rPr>
              <a:t>S DOUBLE-SLIT EXPERIMENT </a:t>
            </a:r>
            <a:r>
              <a:rPr lang="en-US">
                <a:latin typeface="Arial"/>
              </a:rPr>
              <a:t>–</a:t>
            </a:r>
            <a:r>
              <a:rPr lang="en-US">
                <a:latin typeface="Times New Roman" pitchFamily="-96" charset="0"/>
              </a:rPr>
              <a:t> How can we know that something is behaving like a wave?  By observing interference effects.  Students should be able to connect features of the interference pattern with the wavelength of the light and the spacing between the two slits.</a:t>
            </a:r>
          </a:p>
          <a:p>
            <a:pPr algn="just"/>
            <a:endParaRPr lang="en-US">
              <a:latin typeface="Times New Roman" pitchFamily="-96" charset="0"/>
            </a:endParaRPr>
          </a:p>
          <a:p>
            <a:r>
              <a:rPr lang="en-US">
                <a:latin typeface="Times New Roman" pitchFamily="-96" charset="0"/>
              </a:rPr>
              <a:t>POLARIZATION</a:t>
            </a:r>
          </a:p>
          <a:p>
            <a:endParaRPr lang="en-US">
              <a:latin typeface="Times New Roman" pitchFamily="-96" charset="0"/>
            </a:endParaRPr>
          </a:p>
          <a:p>
            <a:r>
              <a:rPr lang="en-US">
                <a:latin typeface="Times New Roman" pitchFamily="-96" charset="0"/>
              </a:rPr>
              <a:t>POLARIZERS</a:t>
            </a:r>
          </a:p>
          <a:p>
            <a:endParaRPr lang="en-US">
              <a:latin typeface="Times New Roman" pitchFamily="-96" charset="0"/>
            </a:endParaRPr>
          </a:p>
          <a:p>
            <a:r>
              <a:rPr lang="en-US">
                <a:latin typeface="Times New Roman" pitchFamily="-96" charset="0"/>
              </a:rPr>
              <a:t>MIRRORS/BEAM SPLITTERS</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95A970-E09A-4C7F-99B9-2C00E65FCED9}" type="slidenum">
              <a:rPr lang="en-US"/>
              <a:pPr/>
              <a:t>9</a:t>
            </a:fld>
            <a:endParaRPr lang="en-US"/>
          </a:p>
        </p:txBody>
      </p:sp>
      <p:sp>
        <p:nvSpPr>
          <p:cNvPr id="512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BC62A7-63CF-4E7A-BC1B-B2BB5296A60B}" type="slidenum">
              <a:rPr lang="en-US"/>
              <a:pPr/>
              <a:t>10</a:t>
            </a:fld>
            <a:endParaRPr lang="en-US"/>
          </a:p>
        </p:txBody>
      </p:sp>
      <p:sp>
        <p:nvSpPr>
          <p:cNvPr id="71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7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F8F997-6642-407D-A250-B535B7E51D97}" type="datetimeFigureOut">
              <a:rPr lang="en-US" smtClean="0"/>
              <a:pPr/>
              <a:t>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8F997-6642-407D-A250-B535B7E51D97}" type="datetimeFigureOut">
              <a:rPr lang="en-US" smtClean="0"/>
              <a:pPr/>
              <a:t>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8F997-6642-407D-A250-B535B7E51D97}" type="datetimeFigureOut">
              <a:rPr lang="en-US" smtClean="0"/>
              <a:pPr/>
              <a:t>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8F997-6642-407D-A250-B535B7E51D97}" type="datetimeFigureOut">
              <a:rPr lang="en-US" smtClean="0"/>
              <a:pPr/>
              <a:t>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8F997-6642-407D-A250-B535B7E51D97}" type="datetimeFigureOut">
              <a:rPr lang="en-US" smtClean="0"/>
              <a:pPr/>
              <a:t>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F8F997-6642-407D-A250-B535B7E51D97}" type="datetimeFigureOut">
              <a:rPr lang="en-US" smtClean="0"/>
              <a:pPr/>
              <a:t>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F8F997-6642-407D-A250-B535B7E51D97}" type="datetimeFigureOut">
              <a:rPr lang="en-US" smtClean="0"/>
              <a:pPr/>
              <a:t>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F8F997-6642-407D-A250-B535B7E51D97}" type="datetimeFigureOut">
              <a:rPr lang="en-US" smtClean="0"/>
              <a:pPr/>
              <a:t>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8F997-6642-407D-A250-B535B7E51D97}" type="datetimeFigureOut">
              <a:rPr lang="en-US" smtClean="0"/>
              <a:pPr/>
              <a:t>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8F997-6642-407D-A250-B535B7E51D97}" type="datetimeFigureOut">
              <a:rPr lang="en-US" smtClean="0"/>
              <a:pPr/>
              <a:t>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8F997-6642-407D-A250-B535B7E51D97}" type="datetimeFigureOut">
              <a:rPr lang="en-US" smtClean="0"/>
              <a:pPr/>
              <a:t>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F0B3C-AFB9-4BC0-80EB-1FFFFE2672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8F997-6642-407D-A250-B535B7E51D97}" type="datetimeFigureOut">
              <a:rPr lang="en-US" smtClean="0"/>
              <a:pPr/>
              <a:t>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F0B3C-AFB9-4BC0-80EB-1FFFFE267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1" Type="http://schemas.openxmlformats.org/officeDocument/2006/relationships/video" Target="file://localhost/Users/zombie/Desktop/School/CSMines/CSMSP11/CSMSP11_Lectures/CSMSP11_Lecture03_EMWaves2/Images_L03/emanim.gif" TargetMode="Externa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hyperlink" Target="file://localhost/Users/zombie/Desktop/School/CSMines/CSMSP11/CSMSP11_Lectures/CSMSP11_Lecture03_EMWaves2/wave-interference_en.jar" TargetMode="External"/><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jpeg"/><Relationship Id="rId5" Type="http://schemas.openxmlformats.org/officeDocument/2006/relationships/oleObject" Target="../embeddings/oleObject3.bin"/><Relationship Id="rId6" Type="http://schemas.openxmlformats.org/officeDocument/2006/relationships/oleObject" Target="../embeddings/oleObject4.bin"/><Relationship Id="rId7" Type="http://schemas.openxmlformats.org/officeDocument/2006/relationships/oleObject" Target="../embeddings/oleObject5.bin"/><Relationship Id="rId8" Type="http://schemas.openxmlformats.org/officeDocument/2006/relationships/oleObject" Target="../embeddings/oleObject6.bin"/><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oleObject" Target="../embeddings/oleObject8.bin"/><Relationship Id="rId5" Type="http://schemas.openxmlformats.org/officeDocument/2006/relationships/oleObject" Target="../embeddings/oleObject9.bin"/><Relationship Id="rId6" Type="http://schemas.openxmlformats.org/officeDocument/2006/relationships/oleObject" Target="../embeddings/oleObject10.bin"/><Relationship Id="rId7" Type="http://schemas.openxmlformats.org/officeDocument/2006/relationships/oleObject" Target="../embeddings/oleObject11.bin"/><Relationship Id="rId8" Type="http://schemas.openxmlformats.org/officeDocument/2006/relationships/image" Target="../media/image7.jpeg"/><Relationship Id="rId9" Type="http://schemas.openxmlformats.org/officeDocument/2006/relationships/oleObject" Target="../embeddings/oleObject12.bin"/><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oleObject" Target="../embeddings/oleObject14.bin"/><Relationship Id="rId5" Type="http://schemas.openxmlformats.org/officeDocument/2006/relationships/oleObject" Target="../embeddings/oleObject15.bin"/><Relationship Id="rId6" Type="http://schemas.openxmlformats.org/officeDocument/2006/relationships/oleObject" Target="../embeddings/oleObject16.bin"/><Relationship Id="rId7" Type="http://schemas.openxmlformats.org/officeDocument/2006/relationships/oleObject" Target="../embeddings/oleObject17.bin"/><Relationship Id="rId8" Type="http://schemas.openxmlformats.org/officeDocument/2006/relationships/oleObject" Target="../embeddings/oleObject18.bin"/><Relationship Id="rId9"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4" Type="http://schemas.openxmlformats.org/officeDocument/2006/relationships/image" Target="../media/image32.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26.bin"/><Relationship Id="rId5" Type="http://schemas.openxmlformats.org/officeDocument/2006/relationships/oleObject" Target="../embeddings/oleObject27.bin"/><Relationship Id="rId6" Type="http://schemas.openxmlformats.org/officeDocument/2006/relationships/oleObject" Target="../embeddings/oleObject28.bin"/><Relationship Id="rId7" Type="http://schemas.openxmlformats.org/officeDocument/2006/relationships/oleObject" Target="../embeddings/oleObject29.bin"/><Relationship Id="rId8" Type="http://schemas.openxmlformats.org/officeDocument/2006/relationships/oleObject" Target="../embeddings/Microsoft_Equation1.bin"/><Relationship Id="rId9" Type="http://schemas.openxmlformats.org/officeDocument/2006/relationships/oleObject" Target="../embeddings/oleObject30.bin"/><Relationship Id="rId10" Type="http://schemas.openxmlformats.org/officeDocument/2006/relationships/oleObject" Target="../embeddings/oleObject31.bin"/><Relationship Id="rId11" Type="http://schemas.openxmlformats.org/officeDocument/2006/relationships/oleObject" Target="../embeddings/oleObject32.bin"/><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3.png"/></Relationships>
</file>

<file path=ppt/slides/_rels/slide27.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image" Target="../media/image45.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6.png"/></Relationships>
</file>

<file path=ppt/slides/_rels/slide29.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image" Target="../media/image45.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image" Target="../media/image45.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9.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0.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81000" y="1495425"/>
            <a:ext cx="184150" cy="519113"/>
          </a:xfrm>
          <a:prstGeom prst="rect">
            <a:avLst/>
          </a:prstGeom>
          <a:noFill/>
          <a:ln w="9525">
            <a:noFill/>
            <a:miter lim="800000"/>
            <a:headEnd/>
            <a:tailEnd/>
          </a:ln>
          <a:effectLst/>
        </p:spPr>
        <p:txBody>
          <a:bodyPr wrap="none">
            <a:spAutoFit/>
          </a:bodyPr>
          <a:lstStyle/>
          <a:p>
            <a:pPr eaLnBrk="1" hangingPunct="1"/>
            <a:endParaRPr lang="en-US" sz="2800">
              <a:latin typeface="Times New Roman" pitchFamily="-96" charset="0"/>
            </a:endParaRPr>
          </a:p>
        </p:txBody>
      </p:sp>
      <p:sp>
        <p:nvSpPr>
          <p:cNvPr id="58372" name="Rectangle 4"/>
          <p:cNvSpPr>
            <a:spLocks noChangeArrowheads="1"/>
          </p:cNvSpPr>
          <p:nvPr/>
        </p:nvSpPr>
        <p:spPr bwMode="auto">
          <a:xfrm>
            <a:off x="228600" y="3886200"/>
            <a:ext cx="8382000" cy="1200329"/>
          </a:xfrm>
          <a:prstGeom prst="rect">
            <a:avLst/>
          </a:prstGeom>
          <a:noFill/>
          <a:ln w="9525">
            <a:noFill/>
            <a:miter lim="800000"/>
            <a:headEnd/>
            <a:tailEnd/>
          </a:ln>
          <a:effectLst/>
        </p:spPr>
        <p:txBody>
          <a:bodyPr>
            <a:spAutoFit/>
          </a:bodyPr>
          <a:lstStyle/>
          <a:p>
            <a:pPr algn="ctr"/>
            <a:r>
              <a:rPr lang="en-US" sz="1800" dirty="0" smtClean="0">
                <a:latin typeface="Verdana" pitchFamily="-96" charset="0"/>
              </a:rPr>
              <a:t>"</a:t>
            </a:r>
            <a:r>
              <a:rPr lang="en-US" dirty="0" smtClean="0"/>
              <a:t>The precise formulation of the time space laws of [electromagnetic] fields was the work of Maxwell (1870s). Imagine his feelings when the differential equations he had formulated proved to him that the electromagnetic fields spread in the form of polarized waves and with the speed of light! </a:t>
            </a:r>
            <a:r>
              <a:rPr lang="en-US" sz="1800" dirty="0" smtClean="0">
                <a:latin typeface="Verdana" pitchFamily="-96" charset="0"/>
              </a:rPr>
              <a:t>” - </a:t>
            </a:r>
            <a:r>
              <a:rPr lang="en-US" dirty="0" smtClean="0">
                <a:latin typeface="Verdana" pitchFamily="-96" charset="0"/>
              </a:rPr>
              <a:t>Albert Einstein</a:t>
            </a:r>
            <a:endParaRPr lang="en-US" sz="1800" dirty="0">
              <a:latin typeface="Verdana" pitchFamily="-96" charset="0"/>
            </a:endParaRPr>
          </a:p>
        </p:txBody>
      </p:sp>
      <p:sp>
        <p:nvSpPr>
          <p:cNvPr id="58375" name="Rectangle 7"/>
          <p:cNvSpPr>
            <a:spLocks noChangeArrowheads="1"/>
          </p:cNvSpPr>
          <p:nvPr/>
        </p:nvSpPr>
        <p:spPr bwMode="auto">
          <a:xfrm>
            <a:off x="0" y="76200"/>
            <a:ext cx="9144000" cy="584776"/>
          </a:xfrm>
          <a:prstGeom prst="rect">
            <a:avLst/>
          </a:prstGeom>
          <a:noFill/>
          <a:ln w="9525">
            <a:noFill/>
            <a:miter lim="800000"/>
            <a:headEnd/>
            <a:tailEnd/>
          </a:ln>
          <a:effectLst/>
        </p:spPr>
        <p:txBody>
          <a:bodyPr wrap="square">
            <a:spAutoFit/>
          </a:bodyPr>
          <a:lstStyle/>
          <a:p>
            <a:pPr algn="ctr" eaLnBrk="1" hangingPunct="1"/>
            <a:r>
              <a:rPr lang="en-US" sz="3200" dirty="0"/>
              <a:t>How do I know a wave is a wave?</a:t>
            </a:r>
          </a:p>
        </p:txBody>
      </p:sp>
      <p:sp>
        <p:nvSpPr>
          <p:cNvPr id="7" name="Rectangle 7"/>
          <p:cNvSpPr>
            <a:spLocks noChangeArrowheads="1"/>
          </p:cNvSpPr>
          <p:nvPr/>
        </p:nvSpPr>
        <p:spPr bwMode="auto">
          <a:xfrm>
            <a:off x="304800" y="5305425"/>
            <a:ext cx="4114800" cy="1200329"/>
          </a:xfrm>
          <a:prstGeom prst="rect">
            <a:avLst/>
          </a:prstGeom>
          <a:noFill/>
          <a:ln w="9525">
            <a:noFill/>
            <a:miter lim="800000"/>
            <a:headEnd/>
            <a:tailEnd/>
          </a:ln>
          <a:effectLst/>
        </p:spPr>
        <p:txBody>
          <a:bodyPr wrap="square">
            <a:spAutoFit/>
          </a:bodyPr>
          <a:lstStyle/>
          <a:p>
            <a:r>
              <a:rPr lang="en-US" b="1" dirty="0" smtClean="0"/>
              <a:t>1/20 Day </a:t>
            </a:r>
            <a:r>
              <a:rPr lang="en-US" b="1" dirty="0"/>
              <a:t>3</a:t>
            </a:r>
            <a:r>
              <a:rPr lang="en-US" b="1" dirty="0" smtClean="0"/>
              <a:t>: </a:t>
            </a:r>
            <a:endParaRPr lang="en-US" b="1" dirty="0"/>
          </a:p>
          <a:p>
            <a:r>
              <a:rPr lang="en-US" dirty="0" smtClean="0"/>
              <a:t>Questions?</a:t>
            </a:r>
          </a:p>
          <a:p>
            <a:r>
              <a:rPr lang="en-US" dirty="0" smtClean="0"/>
              <a:t>Interference, Double-Slit</a:t>
            </a:r>
          </a:p>
          <a:p>
            <a:r>
              <a:rPr lang="en-US" dirty="0" smtClean="0"/>
              <a:t>Polarization, Interferometers</a:t>
            </a:r>
            <a:endParaRPr lang="en-US" dirty="0"/>
          </a:p>
        </p:txBody>
      </p:sp>
      <p:sp>
        <p:nvSpPr>
          <p:cNvPr id="8" name="Rectangle 7"/>
          <p:cNvSpPr>
            <a:spLocks noChangeArrowheads="1"/>
          </p:cNvSpPr>
          <p:nvPr/>
        </p:nvSpPr>
        <p:spPr bwMode="auto">
          <a:xfrm>
            <a:off x="4648200" y="5334000"/>
            <a:ext cx="4114800" cy="1200329"/>
          </a:xfrm>
          <a:prstGeom prst="rect">
            <a:avLst/>
          </a:prstGeom>
          <a:noFill/>
          <a:ln w="9525">
            <a:noFill/>
            <a:miter lim="800000"/>
            <a:headEnd/>
            <a:tailEnd/>
          </a:ln>
          <a:effectLst/>
        </p:spPr>
        <p:txBody>
          <a:bodyPr wrap="square">
            <a:spAutoFit/>
          </a:bodyPr>
          <a:lstStyle/>
          <a:p>
            <a:pPr algn="r"/>
            <a:r>
              <a:rPr lang="en-US" b="1" dirty="0" smtClean="0"/>
              <a:t>Reminders: </a:t>
            </a:r>
          </a:p>
          <a:p>
            <a:pPr algn="r"/>
            <a:r>
              <a:rPr lang="en-US" dirty="0" smtClean="0"/>
              <a:t>HW01 due today</a:t>
            </a:r>
          </a:p>
          <a:p>
            <a:pPr algn="r"/>
            <a:r>
              <a:rPr lang="en-US" dirty="0" smtClean="0"/>
              <a:t>HW02 assigned today</a:t>
            </a:r>
          </a:p>
          <a:p>
            <a:pPr algn="r"/>
            <a:r>
              <a:rPr lang="en-US" dirty="0" smtClean="0"/>
              <a:t>Problem-Solving Sessions on Tuesdays</a:t>
            </a:r>
          </a:p>
        </p:txBody>
      </p:sp>
      <p:pic>
        <p:nvPicPr>
          <p:cNvPr id="9" name="emanim.gif">
            <a:hlinkClick r:id="" action="ppaction://media"/>
          </p:cNvPr>
          <p:cNvPicPr/>
          <p:nvPr>
            <a:videoFile r:link="rId1"/>
          </p:nvPr>
        </p:nvPicPr>
        <p:blipFill>
          <a:blip r:embed="rId4"/>
          <a:stretch>
            <a:fillRect/>
          </a:stretch>
        </p:blipFill>
        <p:spPr>
          <a:xfrm>
            <a:off x="2047240" y="650240"/>
            <a:ext cx="5039360" cy="31597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Prev" delay="0">
                      <p:tgtEl>
                        <p:sldTgt/>
                      </p:tgtEl>
                    </p:cond>
                  </p:end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6088" y="0"/>
            <a:ext cx="8229600" cy="492125"/>
          </a:xfrm>
        </p:spPr>
        <p:txBody>
          <a:bodyPr>
            <a:normAutofit fontScale="90000"/>
          </a:bodyPr>
          <a:lstStyle/>
          <a:p>
            <a:r>
              <a:rPr lang="en-US" sz="4000"/>
              <a:t>EM radiation is a wave</a:t>
            </a:r>
          </a:p>
        </p:txBody>
      </p:sp>
      <p:sp>
        <p:nvSpPr>
          <p:cNvPr id="6147" name="Rectangle 3"/>
          <p:cNvSpPr>
            <a:spLocks noGrp="1" noChangeArrowheads="1"/>
          </p:cNvSpPr>
          <p:nvPr>
            <p:ph type="body" idx="1"/>
          </p:nvPr>
        </p:nvSpPr>
        <p:spPr>
          <a:xfrm>
            <a:off x="138113" y="654050"/>
            <a:ext cx="8229600" cy="4525963"/>
          </a:xfrm>
        </p:spPr>
        <p:txBody>
          <a:bodyPr/>
          <a:lstStyle/>
          <a:p>
            <a:pPr>
              <a:buFontTx/>
              <a:buNone/>
            </a:pPr>
            <a:r>
              <a:rPr lang="en-US" dirty="0"/>
              <a:t>What is most definitive observation we can make that tells us something is a wave? </a:t>
            </a:r>
          </a:p>
        </p:txBody>
      </p:sp>
      <p:sp>
        <p:nvSpPr>
          <p:cNvPr id="6148" name="Text Box 4"/>
          <p:cNvSpPr txBox="1">
            <a:spLocks noChangeArrowheads="1"/>
          </p:cNvSpPr>
          <p:nvPr/>
        </p:nvSpPr>
        <p:spPr bwMode="auto">
          <a:xfrm>
            <a:off x="2365375" y="1795463"/>
            <a:ext cx="2899201" cy="461665"/>
          </a:xfrm>
          <a:prstGeom prst="rect">
            <a:avLst/>
          </a:prstGeom>
          <a:noFill/>
          <a:ln w="9525">
            <a:noFill/>
            <a:miter lim="800000"/>
            <a:headEnd/>
            <a:tailEnd/>
          </a:ln>
          <a:effectLst/>
        </p:spPr>
        <p:txBody>
          <a:bodyPr wrap="none">
            <a:spAutoFit/>
          </a:bodyPr>
          <a:lstStyle/>
          <a:p>
            <a:pPr eaLnBrk="1" hangingPunct="1"/>
            <a:r>
              <a:rPr lang="en-US" sz="2400" dirty="0" smtClean="0">
                <a:solidFill>
                  <a:srgbClr val="FF3300"/>
                </a:solidFill>
              </a:rPr>
              <a:t>Observe </a:t>
            </a:r>
            <a:r>
              <a:rPr lang="en-US" sz="2400" dirty="0">
                <a:solidFill>
                  <a:srgbClr val="FF3300"/>
                </a:solidFill>
              </a:rPr>
              <a:t>interference.</a:t>
            </a:r>
            <a:r>
              <a:rPr lang="en-US" dirty="0">
                <a:solidFill>
                  <a:srgbClr val="FF3300"/>
                </a:solidFill>
              </a:rPr>
              <a:t> </a:t>
            </a:r>
          </a:p>
        </p:txBody>
      </p:sp>
      <p:sp>
        <p:nvSpPr>
          <p:cNvPr id="6149" name="Text Box 5"/>
          <p:cNvSpPr txBox="1">
            <a:spLocks noChangeArrowheads="1"/>
          </p:cNvSpPr>
          <p:nvPr/>
        </p:nvSpPr>
        <p:spPr bwMode="auto">
          <a:xfrm>
            <a:off x="0" y="2463800"/>
            <a:ext cx="3434955" cy="461665"/>
          </a:xfrm>
          <a:prstGeom prst="rect">
            <a:avLst/>
          </a:prstGeom>
          <a:noFill/>
          <a:ln w="9525">
            <a:noFill/>
            <a:miter lim="800000"/>
            <a:headEnd/>
            <a:tailEnd/>
          </a:ln>
          <a:effectLst/>
        </p:spPr>
        <p:txBody>
          <a:bodyPr wrap="none">
            <a:spAutoFit/>
          </a:bodyPr>
          <a:lstStyle/>
          <a:p>
            <a:pPr eaLnBrk="1" hangingPunct="1"/>
            <a:r>
              <a:rPr lang="en-US" sz="2400" dirty="0"/>
              <a:t>Constructive interference:</a:t>
            </a:r>
            <a:r>
              <a:rPr lang="en-US" dirty="0"/>
              <a:t> </a:t>
            </a:r>
          </a:p>
        </p:txBody>
      </p:sp>
      <p:grpSp>
        <p:nvGrpSpPr>
          <p:cNvPr id="2" name="Group 6"/>
          <p:cNvGrpSpPr>
            <a:grpSpLocks/>
          </p:cNvGrpSpPr>
          <p:nvPr/>
        </p:nvGrpSpPr>
        <p:grpSpPr bwMode="auto">
          <a:xfrm>
            <a:off x="146050" y="3338513"/>
            <a:ext cx="5949950" cy="1524000"/>
            <a:chOff x="236" y="1440"/>
            <a:chExt cx="5184" cy="1439"/>
          </a:xfrm>
        </p:grpSpPr>
        <p:sp>
          <p:nvSpPr>
            <p:cNvPr id="6151" name="Freeform 7"/>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6152" name="Freeform 8"/>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6153" name="Line 9"/>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6154" name="Line 10"/>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6155" name="Line 11"/>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6156" name="Line 12"/>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6157" name="Line 13"/>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6158" name="Line 14"/>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6159" name="Line 15"/>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6160" name="Line 16"/>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6161" name="Line 17"/>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6162" name="Line 18"/>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6163" name="Line 19"/>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164" name="Line 20"/>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165" name="Line 21"/>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6166" name="Line 22"/>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167" name="Line 23"/>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168" name="Line 24"/>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6169" name="Line 25"/>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6170" name="Line 26"/>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6171" name="Line 27"/>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6172" name="Line 28"/>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6173" name="Line 29"/>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6174" name="Line 30"/>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6175" name="Line 31"/>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6176" name="Line 32"/>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177" name="Line 33"/>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178" name="Line 34"/>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6179" name="Line 35"/>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180" name="Line 36"/>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6181" name="Line 37"/>
          <p:cNvSpPr>
            <a:spLocks noChangeShapeType="1"/>
          </p:cNvSpPr>
          <p:nvPr/>
        </p:nvSpPr>
        <p:spPr bwMode="auto">
          <a:xfrm>
            <a:off x="560388" y="3568700"/>
            <a:ext cx="609600" cy="0"/>
          </a:xfrm>
          <a:prstGeom prst="line">
            <a:avLst/>
          </a:prstGeom>
          <a:noFill/>
          <a:ln w="9525">
            <a:solidFill>
              <a:schemeClr val="tx1"/>
            </a:solidFill>
            <a:round/>
            <a:headEnd/>
            <a:tailEnd type="triangle" w="med" len="med"/>
          </a:ln>
          <a:effectLst/>
        </p:spPr>
        <p:txBody>
          <a:bodyPr/>
          <a:lstStyle/>
          <a:p>
            <a:endParaRPr lang="en-US"/>
          </a:p>
        </p:txBody>
      </p:sp>
      <p:sp>
        <p:nvSpPr>
          <p:cNvPr id="6182" name="Text Box 38"/>
          <p:cNvSpPr txBox="1">
            <a:spLocks noChangeArrowheads="1"/>
          </p:cNvSpPr>
          <p:nvPr/>
        </p:nvSpPr>
        <p:spPr bwMode="auto">
          <a:xfrm>
            <a:off x="696913" y="3151188"/>
            <a:ext cx="336550" cy="457200"/>
          </a:xfrm>
          <a:prstGeom prst="rect">
            <a:avLst/>
          </a:prstGeom>
          <a:noFill/>
          <a:ln w="9525">
            <a:noFill/>
            <a:miter lim="800000"/>
            <a:headEnd/>
            <a:tailEnd/>
          </a:ln>
          <a:effectLst/>
        </p:spPr>
        <p:txBody>
          <a:bodyPr wrap="none">
            <a:spAutoFit/>
          </a:bodyPr>
          <a:lstStyle/>
          <a:p>
            <a:pPr eaLnBrk="1" hangingPunct="1"/>
            <a:r>
              <a:rPr lang="en-US"/>
              <a:t>c</a:t>
            </a:r>
          </a:p>
        </p:txBody>
      </p:sp>
      <p:grpSp>
        <p:nvGrpSpPr>
          <p:cNvPr id="3" name="Group 39"/>
          <p:cNvGrpSpPr>
            <a:grpSpLocks/>
          </p:cNvGrpSpPr>
          <p:nvPr/>
        </p:nvGrpSpPr>
        <p:grpSpPr bwMode="auto">
          <a:xfrm rot="-444344">
            <a:off x="223838" y="3743325"/>
            <a:ext cx="5949950" cy="1524000"/>
            <a:chOff x="238" y="3653"/>
            <a:chExt cx="3748" cy="960"/>
          </a:xfrm>
        </p:grpSpPr>
        <p:grpSp>
          <p:nvGrpSpPr>
            <p:cNvPr id="4" name="Group 40"/>
            <p:cNvGrpSpPr>
              <a:grpSpLocks/>
            </p:cNvGrpSpPr>
            <p:nvPr/>
          </p:nvGrpSpPr>
          <p:grpSpPr bwMode="auto">
            <a:xfrm>
              <a:off x="238" y="3653"/>
              <a:ext cx="3748" cy="960"/>
              <a:chOff x="236" y="1440"/>
              <a:chExt cx="5184" cy="1439"/>
            </a:xfrm>
          </p:grpSpPr>
          <p:sp>
            <p:nvSpPr>
              <p:cNvPr id="6185" name="Freeform 41"/>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lstStyle/>
              <a:p>
                <a:endParaRPr lang="en-US"/>
              </a:p>
            </p:txBody>
          </p:sp>
          <p:sp>
            <p:nvSpPr>
              <p:cNvPr id="6186" name="Freeform 42"/>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lstStyle/>
              <a:p>
                <a:endParaRPr lang="en-US"/>
              </a:p>
            </p:txBody>
          </p:sp>
          <p:sp>
            <p:nvSpPr>
              <p:cNvPr id="6187" name="Line 43"/>
              <p:cNvSpPr>
                <a:spLocks noChangeShapeType="1"/>
              </p:cNvSpPr>
              <p:nvPr/>
            </p:nvSpPr>
            <p:spPr bwMode="auto">
              <a:xfrm flipV="1">
                <a:off x="250" y="1664"/>
                <a:ext cx="0" cy="496"/>
              </a:xfrm>
              <a:prstGeom prst="line">
                <a:avLst/>
              </a:prstGeom>
              <a:noFill/>
              <a:ln w="19050">
                <a:solidFill>
                  <a:srgbClr val="3333CC"/>
                </a:solidFill>
                <a:round/>
                <a:headEnd/>
                <a:tailEnd type="triangle" w="med" len="med"/>
              </a:ln>
              <a:effectLst/>
            </p:spPr>
            <p:txBody>
              <a:bodyPr/>
              <a:lstStyle/>
              <a:p>
                <a:endParaRPr lang="en-US"/>
              </a:p>
            </p:txBody>
          </p:sp>
          <p:sp>
            <p:nvSpPr>
              <p:cNvPr id="6188" name="Line 44"/>
              <p:cNvSpPr>
                <a:spLocks noChangeShapeType="1"/>
              </p:cNvSpPr>
              <p:nvPr/>
            </p:nvSpPr>
            <p:spPr bwMode="auto">
              <a:xfrm flipV="1">
                <a:off x="387" y="1449"/>
                <a:ext cx="0" cy="711"/>
              </a:xfrm>
              <a:prstGeom prst="line">
                <a:avLst/>
              </a:prstGeom>
              <a:noFill/>
              <a:ln w="19050">
                <a:solidFill>
                  <a:srgbClr val="3333CC"/>
                </a:solidFill>
                <a:round/>
                <a:headEnd/>
                <a:tailEnd type="triangle" w="med" len="med"/>
              </a:ln>
              <a:effectLst/>
            </p:spPr>
            <p:txBody>
              <a:bodyPr/>
              <a:lstStyle/>
              <a:p>
                <a:endParaRPr lang="en-US"/>
              </a:p>
            </p:txBody>
          </p:sp>
          <p:sp>
            <p:nvSpPr>
              <p:cNvPr id="6189" name="Line 45"/>
              <p:cNvSpPr>
                <a:spLocks noChangeShapeType="1"/>
              </p:cNvSpPr>
              <p:nvPr/>
            </p:nvSpPr>
            <p:spPr bwMode="auto">
              <a:xfrm flipV="1">
                <a:off x="519" y="1664"/>
                <a:ext cx="3" cy="492"/>
              </a:xfrm>
              <a:prstGeom prst="line">
                <a:avLst/>
              </a:prstGeom>
              <a:noFill/>
              <a:ln w="19050">
                <a:solidFill>
                  <a:srgbClr val="3333CC"/>
                </a:solidFill>
                <a:round/>
                <a:headEnd/>
                <a:tailEnd type="triangle" w="med" len="med"/>
              </a:ln>
              <a:effectLst/>
            </p:spPr>
            <p:txBody>
              <a:bodyPr/>
              <a:lstStyle/>
              <a:p>
                <a:endParaRPr lang="en-US"/>
              </a:p>
            </p:txBody>
          </p:sp>
          <p:sp>
            <p:nvSpPr>
              <p:cNvPr id="6190" name="Line 46"/>
              <p:cNvSpPr>
                <a:spLocks noChangeShapeType="1"/>
              </p:cNvSpPr>
              <p:nvPr/>
            </p:nvSpPr>
            <p:spPr bwMode="auto">
              <a:xfrm flipV="1">
                <a:off x="1352" y="1667"/>
                <a:ext cx="0" cy="493"/>
              </a:xfrm>
              <a:prstGeom prst="line">
                <a:avLst/>
              </a:prstGeom>
              <a:noFill/>
              <a:ln w="19050">
                <a:solidFill>
                  <a:srgbClr val="3333CC"/>
                </a:solidFill>
                <a:round/>
                <a:headEnd/>
                <a:tailEnd type="triangle" w="med" len="med"/>
              </a:ln>
              <a:effectLst/>
            </p:spPr>
            <p:txBody>
              <a:bodyPr/>
              <a:lstStyle/>
              <a:p>
                <a:endParaRPr lang="en-US"/>
              </a:p>
            </p:txBody>
          </p:sp>
          <p:sp>
            <p:nvSpPr>
              <p:cNvPr id="6191" name="Line 47"/>
              <p:cNvSpPr>
                <a:spLocks noChangeShapeType="1"/>
              </p:cNvSpPr>
              <p:nvPr/>
            </p:nvSpPr>
            <p:spPr bwMode="auto">
              <a:xfrm flipV="1">
                <a:off x="1490" y="1452"/>
                <a:ext cx="0" cy="708"/>
              </a:xfrm>
              <a:prstGeom prst="line">
                <a:avLst/>
              </a:prstGeom>
              <a:noFill/>
              <a:ln w="19050">
                <a:solidFill>
                  <a:srgbClr val="3333CC"/>
                </a:solidFill>
                <a:round/>
                <a:headEnd/>
                <a:tailEnd type="triangle" w="med" len="med"/>
              </a:ln>
              <a:effectLst/>
            </p:spPr>
            <p:txBody>
              <a:bodyPr/>
              <a:lstStyle/>
              <a:p>
                <a:endParaRPr lang="en-US"/>
              </a:p>
            </p:txBody>
          </p:sp>
          <p:sp>
            <p:nvSpPr>
              <p:cNvPr id="6192" name="Line 48"/>
              <p:cNvSpPr>
                <a:spLocks noChangeShapeType="1"/>
              </p:cNvSpPr>
              <p:nvPr/>
            </p:nvSpPr>
            <p:spPr bwMode="auto">
              <a:xfrm flipV="1">
                <a:off x="1622" y="1667"/>
                <a:ext cx="3" cy="493"/>
              </a:xfrm>
              <a:prstGeom prst="line">
                <a:avLst/>
              </a:prstGeom>
              <a:noFill/>
              <a:ln w="19050">
                <a:solidFill>
                  <a:srgbClr val="3333CC"/>
                </a:solidFill>
                <a:round/>
                <a:headEnd/>
                <a:tailEnd type="triangle" w="med" len="med"/>
              </a:ln>
              <a:effectLst/>
            </p:spPr>
            <p:txBody>
              <a:bodyPr/>
              <a:lstStyle/>
              <a:p>
                <a:endParaRPr lang="en-US"/>
              </a:p>
            </p:txBody>
          </p:sp>
          <p:sp>
            <p:nvSpPr>
              <p:cNvPr id="6193" name="Line 49"/>
              <p:cNvSpPr>
                <a:spLocks noChangeShapeType="1"/>
              </p:cNvSpPr>
              <p:nvPr/>
            </p:nvSpPr>
            <p:spPr bwMode="auto">
              <a:xfrm flipV="1">
                <a:off x="2446" y="1671"/>
                <a:ext cx="0" cy="480"/>
              </a:xfrm>
              <a:prstGeom prst="line">
                <a:avLst/>
              </a:prstGeom>
              <a:noFill/>
              <a:ln w="19050">
                <a:solidFill>
                  <a:srgbClr val="3333CC"/>
                </a:solidFill>
                <a:round/>
                <a:headEnd/>
                <a:tailEnd type="triangle" w="med" len="med"/>
              </a:ln>
              <a:effectLst/>
            </p:spPr>
            <p:txBody>
              <a:bodyPr/>
              <a:lstStyle/>
              <a:p>
                <a:endParaRPr lang="en-US"/>
              </a:p>
            </p:txBody>
          </p:sp>
          <p:sp>
            <p:nvSpPr>
              <p:cNvPr id="6194" name="Line 50"/>
              <p:cNvSpPr>
                <a:spLocks noChangeShapeType="1"/>
              </p:cNvSpPr>
              <p:nvPr/>
            </p:nvSpPr>
            <p:spPr bwMode="auto">
              <a:xfrm flipV="1">
                <a:off x="2584" y="1466"/>
                <a:ext cx="3" cy="690"/>
              </a:xfrm>
              <a:prstGeom prst="line">
                <a:avLst/>
              </a:prstGeom>
              <a:noFill/>
              <a:ln w="19050">
                <a:solidFill>
                  <a:srgbClr val="3333CC"/>
                </a:solidFill>
                <a:round/>
                <a:headEnd/>
                <a:tailEnd type="triangle" w="med" len="med"/>
              </a:ln>
              <a:effectLst/>
            </p:spPr>
            <p:txBody>
              <a:bodyPr/>
              <a:lstStyle/>
              <a:p>
                <a:endParaRPr lang="en-US"/>
              </a:p>
            </p:txBody>
          </p:sp>
          <p:sp>
            <p:nvSpPr>
              <p:cNvPr id="6195" name="Line 51"/>
              <p:cNvSpPr>
                <a:spLocks noChangeShapeType="1"/>
              </p:cNvSpPr>
              <p:nvPr/>
            </p:nvSpPr>
            <p:spPr bwMode="auto">
              <a:xfrm flipV="1">
                <a:off x="2727" y="1680"/>
                <a:ext cx="3" cy="480"/>
              </a:xfrm>
              <a:prstGeom prst="line">
                <a:avLst/>
              </a:prstGeom>
              <a:noFill/>
              <a:ln w="19050">
                <a:solidFill>
                  <a:srgbClr val="3333CC"/>
                </a:solidFill>
                <a:round/>
                <a:headEnd/>
                <a:tailEnd type="triangle" w="med" len="med"/>
              </a:ln>
              <a:effectLst/>
            </p:spPr>
            <p:txBody>
              <a:bodyPr/>
              <a:lstStyle/>
              <a:p>
                <a:endParaRPr lang="en-US"/>
              </a:p>
            </p:txBody>
          </p:sp>
          <p:sp>
            <p:nvSpPr>
              <p:cNvPr id="6196" name="Line 52"/>
              <p:cNvSpPr>
                <a:spLocks noChangeShapeType="1"/>
              </p:cNvSpPr>
              <p:nvPr/>
            </p:nvSpPr>
            <p:spPr bwMode="auto">
              <a:xfrm rot="10800000" flipV="1">
                <a:off x="2173" y="2169"/>
                <a:ext cx="0" cy="479"/>
              </a:xfrm>
              <a:prstGeom prst="line">
                <a:avLst/>
              </a:prstGeom>
              <a:noFill/>
              <a:ln w="19050">
                <a:solidFill>
                  <a:srgbClr val="3333CC"/>
                </a:solidFill>
                <a:round/>
                <a:headEnd/>
                <a:tailEnd type="triangle" w="med" len="med"/>
              </a:ln>
              <a:effectLst/>
            </p:spPr>
            <p:txBody>
              <a:bodyPr/>
              <a:lstStyle/>
              <a:p>
                <a:endParaRPr lang="en-US"/>
              </a:p>
            </p:txBody>
          </p:sp>
          <p:sp>
            <p:nvSpPr>
              <p:cNvPr id="6197" name="Line 53"/>
              <p:cNvSpPr>
                <a:spLocks noChangeShapeType="1"/>
              </p:cNvSpPr>
              <p:nvPr/>
            </p:nvSpPr>
            <p:spPr bwMode="auto">
              <a:xfrm rot="10800000" flipV="1">
                <a:off x="2033"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198" name="Line 54"/>
              <p:cNvSpPr>
                <a:spLocks noChangeShapeType="1"/>
              </p:cNvSpPr>
              <p:nvPr/>
            </p:nvSpPr>
            <p:spPr bwMode="auto">
              <a:xfrm rot="10800000" flipV="1">
                <a:off x="1890"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199" name="Line 55"/>
              <p:cNvSpPr>
                <a:spLocks noChangeShapeType="1"/>
              </p:cNvSpPr>
              <p:nvPr/>
            </p:nvSpPr>
            <p:spPr bwMode="auto">
              <a:xfrm rot="10800000" flipV="1">
                <a:off x="1078" y="2169"/>
                <a:ext cx="0" cy="479"/>
              </a:xfrm>
              <a:prstGeom prst="line">
                <a:avLst/>
              </a:prstGeom>
              <a:noFill/>
              <a:ln w="19050">
                <a:solidFill>
                  <a:srgbClr val="3333CC"/>
                </a:solidFill>
                <a:round/>
                <a:headEnd/>
                <a:tailEnd type="triangle" w="med" len="med"/>
              </a:ln>
              <a:effectLst/>
            </p:spPr>
            <p:txBody>
              <a:bodyPr/>
              <a:lstStyle/>
              <a:p>
                <a:endParaRPr lang="en-US"/>
              </a:p>
            </p:txBody>
          </p:sp>
          <p:sp>
            <p:nvSpPr>
              <p:cNvPr id="6200" name="Line 56"/>
              <p:cNvSpPr>
                <a:spLocks noChangeShapeType="1"/>
              </p:cNvSpPr>
              <p:nvPr/>
            </p:nvSpPr>
            <p:spPr bwMode="auto">
              <a:xfrm rot="10800000" flipV="1">
                <a:off x="937"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201" name="Line 57"/>
              <p:cNvSpPr>
                <a:spLocks noChangeShapeType="1"/>
              </p:cNvSpPr>
              <p:nvPr/>
            </p:nvSpPr>
            <p:spPr bwMode="auto">
              <a:xfrm rot="10800000" flipV="1">
                <a:off x="794"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202" name="Line 58"/>
              <p:cNvSpPr>
                <a:spLocks noChangeShapeType="1"/>
              </p:cNvSpPr>
              <p:nvPr/>
            </p:nvSpPr>
            <p:spPr bwMode="auto">
              <a:xfrm>
                <a:off x="236" y="2160"/>
                <a:ext cx="5184" cy="0"/>
              </a:xfrm>
              <a:prstGeom prst="line">
                <a:avLst/>
              </a:prstGeom>
              <a:noFill/>
              <a:ln w="28575">
                <a:solidFill>
                  <a:srgbClr val="3333CC"/>
                </a:solidFill>
                <a:round/>
                <a:headEnd/>
                <a:tailEnd type="triangle" w="med" len="med"/>
              </a:ln>
              <a:effectLst/>
            </p:spPr>
            <p:txBody>
              <a:bodyPr/>
              <a:lstStyle/>
              <a:p>
                <a:endParaRPr lang="en-US"/>
              </a:p>
            </p:txBody>
          </p:sp>
          <p:sp>
            <p:nvSpPr>
              <p:cNvPr id="6203" name="Line 59"/>
              <p:cNvSpPr>
                <a:spLocks noChangeShapeType="1"/>
              </p:cNvSpPr>
              <p:nvPr/>
            </p:nvSpPr>
            <p:spPr bwMode="auto">
              <a:xfrm flipV="1">
                <a:off x="3552" y="1667"/>
                <a:ext cx="0" cy="493"/>
              </a:xfrm>
              <a:prstGeom prst="line">
                <a:avLst/>
              </a:prstGeom>
              <a:noFill/>
              <a:ln w="19050">
                <a:solidFill>
                  <a:srgbClr val="3333CC"/>
                </a:solidFill>
                <a:round/>
                <a:headEnd/>
                <a:tailEnd type="triangle" w="med" len="med"/>
              </a:ln>
              <a:effectLst/>
            </p:spPr>
            <p:txBody>
              <a:bodyPr/>
              <a:lstStyle/>
              <a:p>
                <a:endParaRPr lang="en-US"/>
              </a:p>
            </p:txBody>
          </p:sp>
          <p:sp>
            <p:nvSpPr>
              <p:cNvPr id="6204" name="Line 60"/>
              <p:cNvSpPr>
                <a:spLocks noChangeShapeType="1"/>
              </p:cNvSpPr>
              <p:nvPr/>
            </p:nvSpPr>
            <p:spPr bwMode="auto">
              <a:xfrm flipV="1">
                <a:off x="3689" y="1452"/>
                <a:ext cx="0" cy="708"/>
              </a:xfrm>
              <a:prstGeom prst="line">
                <a:avLst/>
              </a:prstGeom>
              <a:noFill/>
              <a:ln w="19050">
                <a:solidFill>
                  <a:srgbClr val="3333CC"/>
                </a:solidFill>
                <a:round/>
                <a:headEnd/>
                <a:tailEnd type="triangle" w="med" len="med"/>
              </a:ln>
              <a:effectLst/>
            </p:spPr>
            <p:txBody>
              <a:bodyPr/>
              <a:lstStyle/>
              <a:p>
                <a:endParaRPr lang="en-US"/>
              </a:p>
            </p:txBody>
          </p:sp>
          <p:sp>
            <p:nvSpPr>
              <p:cNvPr id="6205" name="Line 61"/>
              <p:cNvSpPr>
                <a:spLocks noChangeShapeType="1"/>
              </p:cNvSpPr>
              <p:nvPr/>
            </p:nvSpPr>
            <p:spPr bwMode="auto">
              <a:xfrm flipV="1">
                <a:off x="3821" y="1667"/>
                <a:ext cx="3" cy="493"/>
              </a:xfrm>
              <a:prstGeom prst="line">
                <a:avLst/>
              </a:prstGeom>
              <a:noFill/>
              <a:ln w="19050">
                <a:solidFill>
                  <a:srgbClr val="3333CC"/>
                </a:solidFill>
                <a:round/>
                <a:headEnd/>
                <a:tailEnd type="triangle" w="med" len="med"/>
              </a:ln>
              <a:effectLst/>
            </p:spPr>
            <p:txBody>
              <a:bodyPr/>
              <a:lstStyle/>
              <a:p>
                <a:endParaRPr lang="en-US"/>
              </a:p>
            </p:txBody>
          </p:sp>
          <p:sp>
            <p:nvSpPr>
              <p:cNvPr id="6206" name="Line 62"/>
              <p:cNvSpPr>
                <a:spLocks noChangeShapeType="1"/>
              </p:cNvSpPr>
              <p:nvPr/>
            </p:nvSpPr>
            <p:spPr bwMode="auto">
              <a:xfrm flipV="1">
                <a:off x="4646" y="1671"/>
                <a:ext cx="0" cy="480"/>
              </a:xfrm>
              <a:prstGeom prst="line">
                <a:avLst/>
              </a:prstGeom>
              <a:noFill/>
              <a:ln w="19050">
                <a:solidFill>
                  <a:srgbClr val="3333CC"/>
                </a:solidFill>
                <a:round/>
                <a:headEnd/>
                <a:tailEnd type="triangle" w="med" len="med"/>
              </a:ln>
              <a:effectLst/>
            </p:spPr>
            <p:txBody>
              <a:bodyPr/>
              <a:lstStyle/>
              <a:p>
                <a:endParaRPr lang="en-US"/>
              </a:p>
            </p:txBody>
          </p:sp>
          <p:sp>
            <p:nvSpPr>
              <p:cNvPr id="6207" name="Line 63"/>
              <p:cNvSpPr>
                <a:spLocks noChangeShapeType="1"/>
              </p:cNvSpPr>
              <p:nvPr/>
            </p:nvSpPr>
            <p:spPr bwMode="auto">
              <a:xfrm flipV="1">
                <a:off x="4783" y="1466"/>
                <a:ext cx="3" cy="690"/>
              </a:xfrm>
              <a:prstGeom prst="line">
                <a:avLst/>
              </a:prstGeom>
              <a:noFill/>
              <a:ln w="19050">
                <a:solidFill>
                  <a:srgbClr val="3333CC"/>
                </a:solidFill>
                <a:round/>
                <a:headEnd/>
                <a:tailEnd type="triangle" w="med" len="med"/>
              </a:ln>
              <a:effectLst/>
            </p:spPr>
            <p:txBody>
              <a:bodyPr/>
              <a:lstStyle/>
              <a:p>
                <a:endParaRPr lang="en-US"/>
              </a:p>
            </p:txBody>
          </p:sp>
          <p:sp>
            <p:nvSpPr>
              <p:cNvPr id="6208" name="Line 64"/>
              <p:cNvSpPr>
                <a:spLocks noChangeShapeType="1"/>
              </p:cNvSpPr>
              <p:nvPr/>
            </p:nvSpPr>
            <p:spPr bwMode="auto">
              <a:xfrm flipV="1">
                <a:off x="4926" y="1680"/>
                <a:ext cx="3" cy="480"/>
              </a:xfrm>
              <a:prstGeom prst="line">
                <a:avLst/>
              </a:prstGeom>
              <a:noFill/>
              <a:ln w="19050">
                <a:solidFill>
                  <a:srgbClr val="3333CC"/>
                </a:solidFill>
                <a:round/>
                <a:headEnd/>
                <a:tailEnd type="triangle" w="med" len="med"/>
              </a:ln>
              <a:effectLst/>
            </p:spPr>
            <p:txBody>
              <a:bodyPr/>
              <a:lstStyle/>
              <a:p>
                <a:endParaRPr lang="en-US"/>
              </a:p>
            </p:txBody>
          </p:sp>
          <p:sp>
            <p:nvSpPr>
              <p:cNvPr id="6209" name="Line 65"/>
              <p:cNvSpPr>
                <a:spLocks noChangeShapeType="1"/>
              </p:cNvSpPr>
              <p:nvPr/>
            </p:nvSpPr>
            <p:spPr bwMode="auto">
              <a:xfrm rot="10800000" flipV="1">
                <a:off x="4372" y="2168"/>
                <a:ext cx="0" cy="480"/>
              </a:xfrm>
              <a:prstGeom prst="line">
                <a:avLst/>
              </a:prstGeom>
              <a:noFill/>
              <a:ln w="19050">
                <a:solidFill>
                  <a:srgbClr val="3333CC"/>
                </a:solidFill>
                <a:round/>
                <a:headEnd/>
                <a:tailEnd type="triangle" w="med" len="med"/>
              </a:ln>
              <a:effectLst/>
            </p:spPr>
            <p:txBody>
              <a:bodyPr/>
              <a:lstStyle/>
              <a:p>
                <a:endParaRPr lang="en-US"/>
              </a:p>
            </p:txBody>
          </p:sp>
          <p:sp>
            <p:nvSpPr>
              <p:cNvPr id="6210" name="Line 66"/>
              <p:cNvSpPr>
                <a:spLocks noChangeShapeType="1"/>
              </p:cNvSpPr>
              <p:nvPr/>
            </p:nvSpPr>
            <p:spPr bwMode="auto">
              <a:xfrm rot="10800000" flipV="1">
                <a:off x="4232"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211" name="Line 67"/>
              <p:cNvSpPr>
                <a:spLocks noChangeShapeType="1"/>
              </p:cNvSpPr>
              <p:nvPr/>
            </p:nvSpPr>
            <p:spPr bwMode="auto">
              <a:xfrm rot="10800000" flipV="1">
                <a:off x="4089"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212" name="Line 68"/>
              <p:cNvSpPr>
                <a:spLocks noChangeShapeType="1"/>
              </p:cNvSpPr>
              <p:nvPr/>
            </p:nvSpPr>
            <p:spPr bwMode="auto">
              <a:xfrm rot="10800000" flipV="1">
                <a:off x="3277" y="2168"/>
                <a:ext cx="0" cy="480"/>
              </a:xfrm>
              <a:prstGeom prst="line">
                <a:avLst/>
              </a:prstGeom>
              <a:noFill/>
              <a:ln w="19050">
                <a:solidFill>
                  <a:srgbClr val="3333CC"/>
                </a:solidFill>
                <a:round/>
                <a:headEnd/>
                <a:tailEnd type="triangle" w="med" len="med"/>
              </a:ln>
              <a:effectLst/>
            </p:spPr>
            <p:txBody>
              <a:bodyPr/>
              <a:lstStyle/>
              <a:p>
                <a:endParaRPr lang="en-US"/>
              </a:p>
            </p:txBody>
          </p:sp>
          <p:sp>
            <p:nvSpPr>
              <p:cNvPr id="6213" name="Line 69"/>
              <p:cNvSpPr>
                <a:spLocks noChangeShapeType="1"/>
              </p:cNvSpPr>
              <p:nvPr/>
            </p:nvSpPr>
            <p:spPr bwMode="auto">
              <a:xfrm rot="10800000" flipV="1">
                <a:off x="3137"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214" name="Line 70"/>
              <p:cNvSpPr>
                <a:spLocks noChangeShapeType="1"/>
              </p:cNvSpPr>
              <p:nvPr/>
            </p:nvSpPr>
            <p:spPr bwMode="auto">
              <a:xfrm rot="10800000" flipV="1">
                <a:off x="2994" y="2160"/>
                <a:ext cx="2" cy="479"/>
              </a:xfrm>
              <a:prstGeom prst="line">
                <a:avLst/>
              </a:prstGeom>
              <a:noFill/>
              <a:ln w="19050">
                <a:solidFill>
                  <a:srgbClr val="3333CC"/>
                </a:solidFill>
                <a:round/>
                <a:headEnd/>
                <a:tailEnd type="triangle" w="med" len="med"/>
              </a:ln>
              <a:effectLst/>
            </p:spPr>
            <p:txBody>
              <a:bodyPr/>
              <a:lstStyle/>
              <a:p>
                <a:endParaRPr lang="en-US"/>
              </a:p>
            </p:txBody>
          </p:sp>
        </p:grpSp>
        <p:sp>
          <p:nvSpPr>
            <p:cNvPr id="6215" name="Line 71"/>
            <p:cNvSpPr>
              <a:spLocks noChangeShapeType="1"/>
            </p:cNvSpPr>
            <p:nvPr/>
          </p:nvSpPr>
          <p:spPr bwMode="auto">
            <a:xfrm>
              <a:off x="450" y="3930"/>
              <a:ext cx="384" cy="0"/>
            </a:xfrm>
            <a:prstGeom prst="line">
              <a:avLst/>
            </a:prstGeom>
            <a:noFill/>
            <a:ln w="9525">
              <a:solidFill>
                <a:srgbClr val="3333CC"/>
              </a:solidFill>
              <a:round/>
              <a:headEnd/>
              <a:tailEnd type="triangle" w="med" len="med"/>
            </a:ln>
            <a:effectLst/>
          </p:spPr>
          <p:txBody>
            <a:bodyPr/>
            <a:lstStyle/>
            <a:p>
              <a:endParaRPr lang="en-US"/>
            </a:p>
          </p:txBody>
        </p:sp>
        <p:sp>
          <p:nvSpPr>
            <p:cNvPr id="6216" name="Text Box 72"/>
            <p:cNvSpPr txBox="1">
              <a:spLocks noChangeArrowheads="1"/>
            </p:cNvSpPr>
            <p:nvPr/>
          </p:nvSpPr>
          <p:spPr bwMode="auto">
            <a:xfrm>
              <a:off x="534" y="3667"/>
              <a:ext cx="218" cy="294"/>
            </a:xfrm>
            <a:prstGeom prst="rect">
              <a:avLst/>
            </a:prstGeom>
            <a:noFill/>
            <a:ln w="9525">
              <a:solidFill>
                <a:srgbClr val="3333CC"/>
              </a:solidFill>
              <a:miter lim="800000"/>
              <a:headEnd/>
              <a:tailEnd/>
            </a:ln>
            <a:effectLst/>
          </p:spPr>
          <p:txBody>
            <a:bodyPr wrap="none">
              <a:spAutoFit/>
            </a:bodyPr>
            <a:lstStyle/>
            <a:p>
              <a:pPr eaLnBrk="1" hangingPunct="1"/>
              <a:r>
                <a:rPr lang="en-US"/>
                <a:t>c</a:t>
              </a:r>
            </a:p>
          </p:txBody>
        </p:sp>
      </p:grpSp>
      <p:sp>
        <p:nvSpPr>
          <p:cNvPr id="6217" name="Text Box 73"/>
          <p:cNvSpPr txBox="1">
            <a:spLocks noChangeArrowheads="1"/>
          </p:cNvSpPr>
          <p:nvPr/>
        </p:nvSpPr>
        <p:spPr bwMode="auto">
          <a:xfrm>
            <a:off x="3390900" y="2514600"/>
            <a:ext cx="5292725" cy="400110"/>
          </a:xfrm>
          <a:prstGeom prst="rect">
            <a:avLst/>
          </a:prstGeom>
          <a:noFill/>
          <a:ln w="9525">
            <a:noFill/>
            <a:miter lim="800000"/>
            <a:headEnd/>
            <a:tailEnd/>
          </a:ln>
          <a:effectLst/>
        </p:spPr>
        <p:txBody>
          <a:bodyPr>
            <a:spAutoFit/>
          </a:bodyPr>
          <a:lstStyle/>
          <a:p>
            <a:pPr eaLnBrk="1" hangingPunct="1"/>
            <a:r>
              <a:rPr lang="en-US" dirty="0"/>
              <a:t> </a:t>
            </a:r>
            <a:r>
              <a:rPr lang="en-US" sz="2000" dirty="0"/>
              <a:t>(peaks are lined up and valleys are lined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81" grpId="0" animBg="1"/>
      <p:bldP spid="6182" grpId="0"/>
      <p:bldP spid="621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1026"/>
          <p:cNvSpPr>
            <a:spLocks noGrp="1" noChangeArrowheads="1"/>
          </p:cNvSpPr>
          <p:nvPr>
            <p:ph type="title"/>
          </p:nvPr>
        </p:nvSpPr>
        <p:spPr>
          <a:xfrm>
            <a:off x="446088" y="0"/>
            <a:ext cx="8229600" cy="492125"/>
          </a:xfrm>
        </p:spPr>
        <p:txBody>
          <a:bodyPr>
            <a:normAutofit fontScale="90000"/>
          </a:bodyPr>
          <a:lstStyle/>
          <a:p>
            <a:r>
              <a:rPr lang="en-US" sz="4000"/>
              <a:t>EM radiation is a wave</a:t>
            </a:r>
          </a:p>
        </p:txBody>
      </p:sp>
      <p:sp>
        <p:nvSpPr>
          <p:cNvPr id="60419" name="Rectangle 1027"/>
          <p:cNvSpPr>
            <a:spLocks noGrp="1" noChangeArrowheads="1"/>
          </p:cNvSpPr>
          <p:nvPr>
            <p:ph type="body" idx="1"/>
          </p:nvPr>
        </p:nvSpPr>
        <p:spPr>
          <a:xfrm>
            <a:off x="138113" y="654050"/>
            <a:ext cx="8229600" cy="4525963"/>
          </a:xfrm>
        </p:spPr>
        <p:txBody>
          <a:bodyPr/>
          <a:lstStyle/>
          <a:p>
            <a:pPr>
              <a:buFontTx/>
              <a:buNone/>
            </a:pPr>
            <a:r>
              <a:rPr lang="en-US" dirty="0"/>
              <a:t>What is most definitive observation we can make that tells us something is a wave? </a:t>
            </a:r>
          </a:p>
        </p:txBody>
      </p:sp>
      <p:sp>
        <p:nvSpPr>
          <p:cNvPr id="60421" name="Text Box 1029"/>
          <p:cNvSpPr txBox="1">
            <a:spLocks noChangeArrowheads="1"/>
          </p:cNvSpPr>
          <p:nvPr/>
        </p:nvSpPr>
        <p:spPr bwMode="auto">
          <a:xfrm>
            <a:off x="0" y="2463800"/>
            <a:ext cx="3289332" cy="461665"/>
          </a:xfrm>
          <a:prstGeom prst="rect">
            <a:avLst/>
          </a:prstGeom>
          <a:noFill/>
          <a:ln w="9525">
            <a:noFill/>
            <a:miter lim="800000"/>
            <a:headEnd/>
            <a:tailEnd/>
          </a:ln>
          <a:effectLst/>
        </p:spPr>
        <p:txBody>
          <a:bodyPr wrap="none">
            <a:spAutoFit/>
          </a:bodyPr>
          <a:lstStyle/>
          <a:p>
            <a:pPr eaLnBrk="1" hangingPunct="1"/>
            <a:r>
              <a:rPr lang="en-US" sz="2400" dirty="0"/>
              <a:t>Destructive interference: </a:t>
            </a:r>
          </a:p>
        </p:txBody>
      </p:sp>
      <p:grpSp>
        <p:nvGrpSpPr>
          <p:cNvPr id="2" name="Group 1030"/>
          <p:cNvGrpSpPr>
            <a:grpSpLocks/>
          </p:cNvGrpSpPr>
          <p:nvPr/>
        </p:nvGrpSpPr>
        <p:grpSpPr bwMode="auto">
          <a:xfrm>
            <a:off x="146050" y="3338513"/>
            <a:ext cx="5949950" cy="1524000"/>
            <a:chOff x="236" y="1440"/>
            <a:chExt cx="5184" cy="1439"/>
          </a:xfrm>
        </p:grpSpPr>
        <p:sp>
          <p:nvSpPr>
            <p:cNvPr id="60423" name="Freeform 1031"/>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60424" name="Freeform 1032"/>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60425" name="Line 1033"/>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60426" name="Line 1034"/>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60427" name="Line 1035"/>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60428" name="Line 1036"/>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60429" name="Line 1037"/>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60430" name="Line 1038"/>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60431" name="Line 1039"/>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60432" name="Line 1040"/>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60433" name="Line 1041"/>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60434" name="Line 1042"/>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60435" name="Line 1043"/>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0436" name="Line 1044"/>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0437" name="Line 1045"/>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60438" name="Line 1046"/>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0439" name="Line 1047"/>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0440" name="Line 1048"/>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60441" name="Line 1049"/>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60442" name="Line 1050"/>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60443" name="Line 1051"/>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60444" name="Line 1052"/>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60445" name="Line 1053"/>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60446" name="Line 1054"/>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60447" name="Line 1055"/>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60448" name="Line 1056"/>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0449" name="Line 1057"/>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60450" name="Line 1058"/>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60451" name="Line 1059"/>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60452" name="Line 1060"/>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60453" name="Line 1061"/>
          <p:cNvSpPr>
            <a:spLocks noChangeShapeType="1"/>
          </p:cNvSpPr>
          <p:nvPr/>
        </p:nvSpPr>
        <p:spPr bwMode="auto">
          <a:xfrm>
            <a:off x="560388" y="3568700"/>
            <a:ext cx="609600" cy="0"/>
          </a:xfrm>
          <a:prstGeom prst="line">
            <a:avLst/>
          </a:prstGeom>
          <a:noFill/>
          <a:ln w="9525">
            <a:solidFill>
              <a:schemeClr val="tx1"/>
            </a:solidFill>
            <a:round/>
            <a:headEnd/>
            <a:tailEnd type="triangle" w="med" len="med"/>
          </a:ln>
          <a:effectLst/>
        </p:spPr>
        <p:txBody>
          <a:bodyPr/>
          <a:lstStyle/>
          <a:p>
            <a:endParaRPr lang="en-US"/>
          </a:p>
        </p:txBody>
      </p:sp>
      <p:sp>
        <p:nvSpPr>
          <p:cNvPr id="60454" name="Text Box 1062"/>
          <p:cNvSpPr txBox="1">
            <a:spLocks noChangeArrowheads="1"/>
          </p:cNvSpPr>
          <p:nvPr/>
        </p:nvSpPr>
        <p:spPr bwMode="auto">
          <a:xfrm>
            <a:off x="696913" y="3151188"/>
            <a:ext cx="336550" cy="457200"/>
          </a:xfrm>
          <a:prstGeom prst="rect">
            <a:avLst/>
          </a:prstGeom>
          <a:noFill/>
          <a:ln w="9525">
            <a:noFill/>
            <a:miter lim="800000"/>
            <a:headEnd/>
            <a:tailEnd/>
          </a:ln>
          <a:effectLst/>
        </p:spPr>
        <p:txBody>
          <a:bodyPr wrap="none">
            <a:spAutoFit/>
          </a:bodyPr>
          <a:lstStyle/>
          <a:p>
            <a:pPr eaLnBrk="1" hangingPunct="1"/>
            <a:r>
              <a:rPr lang="en-US"/>
              <a:t>c</a:t>
            </a:r>
          </a:p>
        </p:txBody>
      </p:sp>
      <p:sp>
        <p:nvSpPr>
          <p:cNvPr id="60455" name="Text Box 1063"/>
          <p:cNvSpPr txBox="1">
            <a:spLocks noChangeArrowheads="1"/>
          </p:cNvSpPr>
          <p:nvPr/>
        </p:nvSpPr>
        <p:spPr bwMode="auto">
          <a:xfrm>
            <a:off x="3390900" y="2430463"/>
            <a:ext cx="5292725" cy="707886"/>
          </a:xfrm>
          <a:prstGeom prst="rect">
            <a:avLst/>
          </a:prstGeom>
          <a:noFill/>
          <a:ln w="9525">
            <a:noFill/>
            <a:miter lim="800000"/>
            <a:headEnd/>
            <a:tailEnd/>
          </a:ln>
          <a:effectLst/>
        </p:spPr>
        <p:txBody>
          <a:bodyPr>
            <a:spAutoFit/>
          </a:bodyPr>
          <a:lstStyle/>
          <a:p>
            <a:pPr eaLnBrk="1" hangingPunct="1"/>
            <a:r>
              <a:rPr lang="en-US" dirty="0"/>
              <a:t> </a:t>
            </a:r>
            <a:r>
              <a:rPr lang="en-US" sz="2000" dirty="0"/>
              <a:t>(peaks align with valleys </a:t>
            </a:r>
            <a:br>
              <a:rPr lang="en-US" sz="2000" dirty="0"/>
            </a:br>
            <a:r>
              <a:rPr lang="en-US" sz="2000" dirty="0"/>
              <a:t> </a:t>
            </a:r>
            <a:r>
              <a:rPr lang="en-US" sz="2000" dirty="0" smtClean="0"/>
              <a:t> </a:t>
            </a:r>
            <a:r>
              <a:rPr lang="en-US" sz="2000" dirty="0" err="1" smtClean="0">
                <a:latin typeface="Wingdings"/>
                <a:ea typeface="Wingdings"/>
                <a:cs typeface="Wingdings"/>
              </a:rPr>
              <a:t></a:t>
            </a:r>
            <a:r>
              <a:rPr lang="en-US" sz="2000" i="1" dirty="0" smtClean="0">
                <a:sym typeface="Symbol" pitchFamily="-96" charset="2"/>
              </a:rPr>
              <a:t> </a:t>
            </a:r>
            <a:r>
              <a:rPr lang="en-US" sz="2000" i="1" dirty="0">
                <a:sym typeface="Symbol" pitchFamily="-96" charset="2"/>
              </a:rPr>
              <a:t>add magnitudes</a:t>
            </a:r>
            <a:r>
              <a:rPr lang="en-US" sz="2000" i="1" dirty="0" smtClean="0">
                <a:sym typeface="Symbol" pitchFamily="-96" charset="2"/>
              </a:rPr>
              <a:t> </a:t>
            </a:r>
            <a:r>
              <a:rPr lang="en-US" sz="2000" i="1" dirty="0" err="1" smtClean="0">
                <a:latin typeface="Wingdings"/>
                <a:ea typeface="Wingdings"/>
                <a:cs typeface="Wingdings"/>
                <a:sym typeface="Symbol" pitchFamily="-96" charset="2"/>
              </a:rPr>
              <a:t></a:t>
            </a:r>
            <a:r>
              <a:rPr lang="en-US" sz="2000" i="1" dirty="0" smtClean="0">
                <a:sym typeface="Symbol" pitchFamily="-96" charset="2"/>
              </a:rPr>
              <a:t> </a:t>
            </a:r>
            <a:r>
              <a:rPr lang="en-US" sz="2000" i="1" dirty="0">
                <a:sym typeface="Symbol" pitchFamily="-96" charset="2"/>
              </a:rPr>
              <a:t>cancel out</a:t>
            </a:r>
            <a:r>
              <a:rPr lang="en-US" sz="2000" dirty="0"/>
              <a:t>)</a:t>
            </a:r>
          </a:p>
        </p:txBody>
      </p:sp>
      <p:grpSp>
        <p:nvGrpSpPr>
          <p:cNvPr id="3" name="Group 1065"/>
          <p:cNvGrpSpPr>
            <a:grpSpLocks/>
          </p:cNvGrpSpPr>
          <p:nvPr/>
        </p:nvGrpSpPr>
        <p:grpSpPr bwMode="auto">
          <a:xfrm>
            <a:off x="787400" y="3319463"/>
            <a:ext cx="5949950" cy="1827212"/>
            <a:chOff x="496" y="2091"/>
            <a:chExt cx="3748" cy="1151"/>
          </a:xfrm>
        </p:grpSpPr>
        <p:grpSp>
          <p:nvGrpSpPr>
            <p:cNvPr id="4" name="Group 1066"/>
            <p:cNvGrpSpPr>
              <a:grpSpLocks/>
            </p:cNvGrpSpPr>
            <p:nvPr/>
          </p:nvGrpSpPr>
          <p:grpSpPr bwMode="auto">
            <a:xfrm rot="-444344">
              <a:off x="496" y="2282"/>
              <a:ext cx="3748" cy="960"/>
              <a:chOff x="238" y="3653"/>
              <a:chExt cx="3748" cy="960"/>
            </a:xfrm>
          </p:grpSpPr>
          <p:grpSp>
            <p:nvGrpSpPr>
              <p:cNvPr id="5" name="Group 1067"/>
              <p:cNvGrpSpPr>
                <a:grpSpLocks/>
              </p:cNvGrpSpPr>
              <p:nvPr/>
            </p:nvGrpSpPr>
            <p:grpSpPr bwMode="auto">
              <a:xfrm>
                <a:off x="238" y="3653"/>
                <a:ext cx="3748" cy="960"/>
                <a:chOff x="236" y="1440"/>
                <a:chExt cx="5184" cy="1439"/>
              </a:xfrm>
            </p:grpSpPr>
            <p:sp>
              <p:nvSpPr>
                <p:cNvPr id="60460" name="Freeform 1068"/>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lstStyle/>
                <a:p>
                  <a:endParaRPr lang="en-US"/>
                </a:p>
              </p:txBody>
            </p:sp>
            <p:sp>
              <p:nvSpPr>
                <p:cNvPr id="60461" name="Freeform 1069"/>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lstStyle/>
                <a:p>
                  <a:endParaRPr lang="en-US"/>
                </a:p>
              </p:txBody>
            </p:sp>
            <p:sp>
              <p:nvSpPr>
                <p:cNvPr id="60462" name="Line 1070"/>
                <p:cNvSpPr>
                  <a:spLocks noChangeShapeType="1"/>
                </p:cNvSpPr>
                <p:nvPr/>
              </p:nvSpPr>
              <p:spPr bwMode="auto">
                <a:xfrm flipV="1">
                  <a:off x="250" y="1664"/>
                  <a:ext cx="0" cy="496"/>
                </a:xfrm>
                <a:prstGeom prst="line">
                  <a:avLst/>
                </a:prstGeom>
                <a:noFill/>
                <a:ln w="19050">
                  <a:solidFill>
                    <a:srgbClr val="3333CC"/>
                  </a:solidFill>
                  <a:round/>
                  <a:headEnd/>
                  <a:tailEnd type="triangle" w="med" len="med"/>
                </a:ln>
                <a:effectLst/>
              </p:spPr>
              <p:txBody>
                <a:bodyPr/>
                <a:lstStyle/>
                <a:p>
                  <a:endParaRPr lang="en-US"/>
                </a:p>
              </p:txBody>
            </p:sp>
            <p:sp>
              <p:nvSpPr>
                <p:cNvPr id="60463" name="Line 1071"/>
                <p:cNvSpPr>
                  <a:spLocks noChangeShapeType="1"/>
                </p:cNvSpPr>
                <p:nvPr/>
              </p:nvSpPr>
              <p:spPr bwMode="auto">
                <a:xfrm flipV="1">
                  <a:off x="387" y="1449"/>
                  <a:ext cx="0" cy="711"/>
                </a:xfrm>
                <a:prstGeom prst="line">
                  <a:avLst/>
                </a:prstGeom>
                <a:noFill/>
                <a:ln w="19050">
                  <a:solidFill>
                    <a:srgbClr val="3333CC"/>
                  </a:solidFill>
                  <a:round/>
                  <a:headEnd/>
                  <a:tailEnd type="triangle" w="med" len="med"/>
                </a:ln>
                <a:effectLst/>
              </p:spPr>
              <p:txBody>
                <a:bodyPr/>
                <a:lstStyle/>
                <a:p>
                  <a:endParaRPr lang="en-US"/>
                </a:p>
              </p:txBody>
            </p:sp>
            <p:sp>
              <p:nvSpPr>
                <p:cNvPr id="60464" name="Line 1072"/>
                <p:cNvSpPr>
                  <a:spLocks noChangeShapeType="1"/>
                </p:cNvSpPr>
                <p:nvPr/>
              </p:nvSpPr>
              <p:spPr bwMode="auto">
                <a:xfrm flipV="1">
                  <a:off x="519" y="1664"/>
                  <a:ext cx="3" cy="492"/>
                </a:xfrm>
                <a:prstGeom prst="line">
                  <a:avLst/>
                </a:prstGeom>
                <a:noFill/>
                <a:ln w="19050">
                  <a:solidFill>
                    <a:srgbClr val="3333CC"/>
                  </a:solidFill>
                  <a:round/>
                  <a:headEnd/>
                  <a:tailEnd type="triangle" w="med" len="med"/>
                </a:ln>
                <a:effectLst/>
              </p:spPr>
              <p:txBody>
                <a:bodyPr/>
                <a:lstStyle/>
                <a:p>
                  <a:endParaRPr lang="en-US"/>
                </a:p>
              </p:txBody>
            </p:sp>
            <p:sp>
              <p:nvSpPr>
                <p:cNvPr id="60465" name="Line 1073"/>
                <p:cNvSpPr>
                  <a:spLocks noChangeShapeType="1"/>
                </p:cNvSpPr>
                <p:nvPr/>
              </p:nvSpPr>
              <p:spPr bwMode="auto">
                <a:xfrm flipV="1">
                  <a:off x="1352" y="1667"/>
                  <a:ext cx="0" cy="493"/>
                </a:xfrm>
                <a:prstGeom prst="line">
                  <a:avLst/>
                </a:prstGeom>
                <a:noFill/>
                <a:ln w="19050">
                  <a:solidFill>
                    <a:srgbClr val="3333CC"/>
                  </a:solidFill>
                  <a:round/>
                  <a:headEnd/>
                  <a:tailEnd type="triangle" w="med" len="med"/>
                </a:ln>
                <a:effectLst/>
              </p:spPr>
              <p:txBody>
                <a:bodyPr/>
                <a:lstStyle/>
                <a:p>
                  <a:endParaRPr lang="en-US"/>
                </a:p>
              </p:txBody>
            </p:sp>
            <p:sp>
              <p:nvSpPr>
                <p:cNvPr id="60466" name="Line 1074"/>
                <p:cNvSpPr>
                  <a:spLocks noChangeShapeType="1"/>
                </p:cNvSpPr>
                <p:nvPr/>
              </p:nvSpPr>
              <p:spPr bwMode="auto">
                <a:xfrm flipV="1">
                  <a:off x="1490" y="1452"/>
                  <a:ext cx="0" cy="708"/>
                </a:xfrm>
                <a:prstGeom prst="line">
                  <a:avLst/>
                </a:prstGeom>
                <a:noFill/>
                <a:ln w="19050">
                  <a:solidFill>
                    <a:srgbClr val="3333CC"/>
                  </a:solidFill>
                  <a:round/>
                  <a:headEnd/>
                  <a:tailEnd type="triangle" w="med" len="med"/>
                </a:ln>
                <a:effectLst/>
              </p:spPr>
              <p:txBody>
                <a:bodyPr/>
                <a:lstStyle/>
                <a:p>
                  <a:endParaRPr lang="en-US"/>
                </a:p>
              </p:txBody>
            </p:sp>
            <p:sp>
              <p:nvSpPr>
                <p:cNvPr id="60467" name="Line 1075"/>
                <p:cNvSpPr>
                  <a:spLocks noChangeShapeType="1"/>
                </p:cNvSpPr>
                <p:nvPr/>
              </p:nvSpPr>
              <p:spPr bwMode="auto">
                <a:xfrm flipV="1">
                  <a:off x="1622" y="1667"/>
                  <a:ext cx="3" cy="493"/>
                </a:xfrm>
                <a:prstGeom prst="line">
                  <a:avLst/>
                </a:prstGeom>
                <a:noFill/>
                <a:ln w="19050">
                  <a:solidFill>
                    <a:srgbClr val="3333CC"/>
                  </a:solidFill>
                  <a:round/>
                  <a:headEnd/>
                  <a:tailEnd type="triangle" w="med" len="med"/>
                </a:ln>
                <a:effectLst/>
              </p:spPr>
              <p:txBody>
                <a:bodyPr/>
                <a:lstStyle/>
                <a:p>
                  <a:endParaRPr lang="en-US"/>
                </a:p>
              </p:txBody>
            </p:sp>
            <p:sp>
              <p:nvSpPr>
                <p:cNvPr id="60468" name="Line 1076"/>
                <p:cNvSpPr>
                  <a:spLocks noChangeShapeType="1"/>
                </p:cNvSpPr>
                <p:nvPr/>
              </p:nvSpPr>
              <p:spPr bwMode="auto">
                <a:xfrm flipV="1">
                  <a:off x="2446" y="1671"/>
                  <a:ext cx="0" cy="480"/>
                </a:xfrm>
                <a:prstGeom prst="line">
                  <a:avLst/>
                </a:prstGeom>
                <a:noFill/>
                <a:ln w="19050">
                  <a:solidFill>
                    <a:srgbClr val="3333CC"/>
                  </a:solidFill>
                  <a:round/>
                  <a:headEnd/>
                  <a:tailEnd type="triangle" w="med" len="med"/>
                </a:ln>
                <a:effectLst/>
              </p:spPr>
              <p:txBody>
                <a:bodyPr/>
                <a:lstStyle/>
                <a:p>
                  <a:endParaRPr lang="en-US"/>
                </a:p>
              </p:txBody>
            </p:sp>
            <p:sp>
              <p:nvSpPr>
                <p:cNvPr id="60469" name="Line 1077"/>
                <p:cNvSpPr>
                  <a:spLocks noChangeShapeType="1"/>
                </p:cNvSpPr>
                <p:nvPr/>
              </p:nvSpPr>
              <p:spPr bwMode="auto">
                <a:xfrm flipV="1">
                  <a:off x="2584" y="1466"/>
                  <a:ext cx="3" cy="690"/>
                </a:xfrm>
                <a:prstGeom prst="line">
                  <a:avLst/>
                </a:prstGeom>
                <a:noFill/>
                <a:ln w="19050">
                  <a:solidFill>
                    <a:srgbClr val="3333CC"/>
                  </a:solidFill>
                  <a:round/>
                  <a:headEnd/>
                  <a:tailEnd type="triangle" w="med" len="med"/>
                </a:ln>
                <a:effectLst/>
              </p:spPr>
              <p:txBody>
                <a:bodyPr/>
                <a:lstStyle/>
                <a:p>
                  <a:endParaRPr lang="en-US"/>
                </a:p>
              </p:txBody>
            </p:sp>
            <p:sp>
              <p:nvSpPr>
                <p:cNvPr id="60470" name="Line 1078"/>
                <p:cNvSpPr>
                  <a:spLocks noChangeShapeType="1"/>
                </p:cNvSpPr>
                <p:nvPr/>
              </p:nvSpPr>
              <p:spPr bwMode="auto">
                <a:xfrm flipV="1">
                  <a:off x="2727" y="1680"/>
                  <a:ext cx="3" cy="480"/>
                </a:xfrm>
                <a:prstGeom prst="line">
                  <a:avLst/>
                </a:prstGeom>
                <a:noFill/>
                <a:ln w="19050">
                  <a:solidFill>
                    <a:srgbClr val="3333CC"/>
                  </a:solidFill>
                  <a:round/>
                  <a:headEnd/>
                  <a:tailEnd type="triangle" w="med" len="med"/>
                </a:ln>
                <a:effectLst/>
              </p:spPr>
              <p:txBody>
                <a:bodyPr/>
                <a:lstStyle/>
                <a:p>
                  <a:endParaRPr lang="en-US"/>
                </a:p>
              </p:txBody>
            </p:sp>
            <p:sp>
              <p:nvSpPr>
                <p:cNvPr id="60471" name="Line 1079"/>
                <p:cNvSpPr>
                  <a:spLocks noChangeShapeType="1"/>
                </p:cNvSpPr>
                <p:nvPr/>
              </p:nvSpPr>
              <p:spPr bwMode="auto">
                <a:xfrm rot="10800000" flipV="1">
                  <a:off x="2173" y="2169"/>
                  <a:ext cx="0" cy="479"/>
                </a:xfrm>
                <a:prstGeom prst="line">
                  <a:avLst/>
                </a:prstGeom>
                <a:noFill/>
                <a:ln w="19050">
                  <a:solidFill>
                    <a:srgbClr val="3333CC"/>
                  </a:solidFill>
                  <a:round/>
                  <a:headEnd/>
                  <a:tailEnd type="triangle" w="med" len="med"/>
                </a:ln>
                <a:effectLst/>
              </p:spPr>
              <p:txBody>
                <a:bodyPr/>
                <a:lstStyle/>
                <a:p>
                  <a:endParaRPr lang="en-US"/>
                </a:p>
              </p:txBody>
            </p:sp>
            <p:sp>
              <p:nvSpPr>
                <p:cNvPr id="60472" name="Line 1080"/>
                <p:cNvSpPr>
                  <a:spLocks noChangeShapeType="1"/>
                </p:cNvSpPr>
                <p:nvPr/>
              </p:nvSpPr>
              <p:spPr bwMode="auto">
                <a:xfrm rot="10800000" flipV="1">
                  <a:off x="2033"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0473" name="Line 1081"/>
                <p:cNvSpPr>
                  <a:spLocks noChangeShapeType="1"/>
                </p:cNvSpPr>
                <p:nvPr/>
              </p:nvSpPr>
              <p:spPr bwMode="auto">
                <a:xfrm rot="10800000" flipV="1">
                  <a:off x="1890"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0474" name="Line 1082"/>
                <p:cNvSpPr>
                  <a:spLocks noChangeShapeType="1"/>
                </p:cNvSpPr>
                <p:nvPr/>
              </p:nvSpPr>
              <p:spPr bwMode="auto">
                <a:xfrm rot="10800000" flipV="1">
                  <a:off x="1078" y="2169"/>
                  <a:ext cx="0" cy="479"/>
                </a:xfrm>
                <a:prstGeom prst="line">
                  <a:avLst/>
                </a:prstGeom>
                <a:noFill/>
                <a:ln w="19050">
                  <a:solidFill>
                    <a:srgbClr val="3333CC"/>
                  </a:solidFill>
                  <a:round/>
                  <a:headEnd/>
                  <a:tailEnd type="triangle" w="med" len="med"/>
                </a:ln>
                <a:effectLst/>
              </p:spPr>
              <p:txBody>
                <a:bodyPr/>
                <a:lstStyle/>
                <a:p>
                  <a:endParaRPr lang="en-US"/>
                </a:p>
              </p:txBody>
            </p:sp>
            <p:sp>
              <p:nvSpPr>
                <p:cNvPr id="60475" name="Line 1083"/>
                <p:cNvSpPr>
                  <a:spLocks noChangeShapeType="1"/>
                </p:cNvSpPr>
                <p:nvPr/>
              </p:nvSpPr>
              <p:spPr bwMode="auto">
                <a:xfrm rot="10800000" flipV="1">
                  <a:off x="937"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0476" name="Line 1084"/>
                <p:cNvSpPr>
                  <a:spLocks noChangeShapeType="1"/>
                </p:cNvSpPr>
                <p:nvPr/>
              </p:nvSpPr>
              <p:spPr bwMode="auto">
                <a:xfrm rot="10800000" flipV="1">
                  <a:off x="794"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0477" name="Line 1085"/>
                <p:cNvSpPr>
                  <a:spLocks noChangeShapeType="1"/>
                </p:cNvSpPr>
                <p:nvPr/>
              </p:nvSpPr>
              <p:spPr bwMode="auto">
                <a:xfrm>
                  <a:off x="236" y="2160"/>
                  <a:ext cx="5184" cy="0"/>
                </a:xfrm>
                <a:prstGeom prst="line">
                  <a:avLst/>
                </a:prstGeom>
                <a:noFill/>
                <a:ln w="28575">
                  <a:solidFill>
                    <a:srgbClr val="3333CC"/>
                  </a:solidFill>
                  <a:round/>
                  <a:headEnd/>
                  <a:tailEnd type="triangle" w="med" len="med"/>
                </a:ln>
                <a:effectLst/>
              </p:spPr>
              <p:txBody>
                <a:bodyPr/>
                <a:lstStyle/>
                <a:p>
                  <a:endParaRPr lang="en-US"/>
                </a:p>
              </p:txBody>
            </p:sp>
            <p:sp>
              <p:nvSpPr>
                <p:cNvPr id="60478" name="Line 1086"/>
                <p:cNvSpPr>
                  <a:spLocks noChangeShapeType="1"/>
                </p:cNvSpPr>
                <p:nvPr/>
              </p:nvSpPr>
              <p:spPr bwMode="auto">
                <a:xfrm flipV="1">
                  <a:off x="3552" y="1667"/>
                  <a:ext cx="0" cy="493"/>
                </a:xfrm>
                <a:prstGeom prst="line">
                  <a:avLst/>
                </a:prstGeom>
                <a:noFill/>
                <a:ln w="19050">
                  <a:solidFill>
                    <a:srgbClr val="3333CC"/>
                  </a:solidFill>
                  <a:round/>
                  <a:headEnd/>
                  <a:tailEnd type="triangle" w="med" len="med"/>
                </a:ln>
                <a:effectLst/>
              </p:spPr>
              <p:txBody>
                <a:bodyPr/>
                <a:lstStyle/>
                <a:p>
                  <a:endParaRPr lang="en-US"/>
                </a:p>
              </p:txBody>
            </p:sp>
            <p:sp>
              <p:nvSpPr>
                <p:cNvPr id="60479" name="Line 1087"/>
                <p:cNvSpPr>
                  <a:spLocks noChangeShapeType="1"/>
                </p:cNvSpPr>
                <p:nvPr/>
              </p:nvSpPr>
              <p:spPr bwMode="auto">
                <a:xfrm flipV="1">
                  <a:off x="3689" y="1452"/>
                  <a:ext cx="0" cy="708"/>
                </a:xfrm>
                <a:prstGeom prst="line">
                  <a:avLst/>
                </a:prstGeom>
                <a:noFill/>
                <a:ln w="19050">
                  <a:solidFill>
                    <a:srgbClr val="3333CC"/>
                  </a:solidFill>
                  <a:round/>
                  <a:headEnd/>
                  <a:tailEnd type="triangle" w="med" len="med"/>
                </a:ln>
                <a:effectLst/>
              </p:spPr>
              <p:txBody>
                <a:bodyPr/>
                <a:lstStyle/>
                <a:p>
                  <a:endParaRPr lang="en-US"/>
                </a:p>
              </p:txBody>
            </p:sp>
            <p:sp>
              <p:nvSpPr>
                <p:cNvPr id="60480" name="Line 1088"/>
                <p:cNvSpPr>
                  <a:spLocks noChangeShapeType="1"/>
                </p:cNvSpPr>
                <p:nvPr/>
              </p:nvSpPr>
              <p:spPr bwMode="auto">
                <a:xfrm flipV="1">
                  <a:off x="3821" y="1667"/>
                  <a:ext cx="3" cy="493"/>
                </a:xfrm>
                <a:prstGeom prst="line">
                  <a:avLst/>
                </a:prstGeom>
                <a:noFill/>
                <a:ln w="19050">
                  <a:solidFill>
                    <a:srgbClr val="3333CC"/>
                  </a:solidFill>
                  <a:round/>
                  <a:headEnd/>
                  <a:tailEnd type="triangle" w="med" len="med"/>
                </a:ln>
                <a:effectLst/>
              </p:spPr>
              <p:txBody>
                <a:bodyPr/>
                <a:lstStyle/>
                <a:p>
                  <a:endParaRPr lang="en-US"/>
                </a:p>
              </p:txBody>
            </p:sp>
            <p:sp>
              <p:nvSpPr>
                <p:cNvPr id="60481" name="Line 1089"/>
                <p:cNvSpPr>
                  <a:spLocks noChangeShapeType="1"/>
                </p:cNvSpPr>
                <p:nvPr/>
              </p:nvSpPr>
              <p:spPr bwMode="auto">
                <a:xfrm flipV="1">
                  <a:off x="4646" y="1671"/>
                  <a:ext cx="0" cy="480"/>
                </a:xfrm>
                <a:prstGeom prst="line">
                  <a:avLst/>
                </a:prstGeom>
                <a:noFill/>
                <a:ln w="19050">
                  <a:solidFill>
                    <a:srgbClr val="3333CC"/>
                  </a:solidFill>
                  <a:round/>
                  <a:headEnd/>
                  <a:tailEnd type="triangle" w="med" len="med"/>
                </a:ln>
                <a:effectLst/>
              </p:spPr>
              <p:txBody>
                <a:bodyPr/>
                <a:lstStyle/>
                <a:p>
                  <a:endParaRPr lang="en-US"/>
                </a:p>
              </p:txBody>
            </p:sp>
            <p:sp>
              <p:nvSpPr>
                <p:cNvPr id="60482" name="Line 1090"/>
                <p:cNvSpPr>
                  <a:spLocks noChangeShapeType="1"/>
                </p:cNvSpPr>
                <p:nvPr/>
              </p:nvSpPr>
              <p:spPr bwMode="auto">
                <a:xfrm flipV="1">
                  <a:off x="4783" y="1466"/>
                  <a:ext cx="3" cy="690"/>
                </a:xfrm>
                <a:prstGeom prst="line">
                  <a:avLst/>
                </a:prstGeom>
                <a:noFill/>
                <a:ln w="19050">
                  <a:solidFill>
                    <a:srgbClr val="3333CC"/>
                  </a:solidFill>
                  <a:round/>
                  <a:headEnd/>
                  <a:tailEnd type="triangle" w="med" len="med"/>
                </a:ln>
                <a:effectLst/>
              </p:spPr>
              <p:txBody>
                <a:bodyPr/>
                <a:lstStyle/>
                <a:p>
                  <a:endParaRPr lang="en-US"/>
                </a:p>
              </p:txBody>
            </p:sp>
            <p:sp>
              <p:nvSpPr>
                <p:cNvPr id="60483" name="Line 1091"/>
                <p:cNvSpPr>
                  <a:spLocks noChangeShapeType="1"/>
                </p:cNvSpPr>
                <p:nvPr/>
              </p:nvSpPr>
              <p:spPr bwMode="auto">
                <a:xfrm flipV="1">
                  <a:off x="4926" y="1680"/>
                  <a:ext cx="3" cy="480"/>
                </a:xfrm>
                <a:prstGeom prst="line">
                  <a:avLst/>
                </a:prstGeom>
                <a:noFill/>
                <a:ln w="19050">
                  <a:solidFill>
                    <a:srgbClr val="3333CC"/>
                  </a:solidFill>
                  <a:round/>
                  <a:headEnd/>
                  <a:tailEnd type="triangle" w="med" len="med"/>
                </a:ln>
                <a:effectLst/>
              </p:spPr>
              <p:txBody>
                <a:bodyPr/>
                <a:lstStyle/>
                <a:p>
                  <a:endParaRPr lang="en-US"/>
                </a:p>
              </p:txBody>
            </p:sp>
            <p:sp>
              <p:nvSpPr>
                <p:cNvPr id="60484" name="Line 1092"/>
                <p:cNvSpPr>
                  <a:spLocks noChangeShapeType="1"/>
                </p:cNvSpPr>
                <p:nvPr/>
              </p:nvSpPr>
              <p:spPr bwMode="auto">
                <a:xfrm rot="10800000" flipV="1">
                  <a:off x="4372" y="2168"/>
                  <a:ext cx="0" cy="480"/>
                </a:xfrm>
                <a:prstGeom prst="line">
                  <a:avLst/>
                </a:prstGeom>
                <a:noFill/>
                <a:ln w="19050">
                  <a:solidFill>
                    <a:srgbClr val="3333CC"/>
                  </a:solidFill>
                  <a:round/>
                  <a:headEnd/>
                  <a:tailEnd type="triangle" w="med" len="med"/>
                </a:ln>
                <a:effectLst/>
              </p:spPr>
              <p:txBody>
                <a:bodyPr/>
                <a:lstStyle/>
                <a:p>
                  <a:endParaRPr lang="en-US"/>
                </a:p>
              </p:txBody>
            </p:sp>
            <p:sp>
              <p:nvSpPr>
                <p:cNvPr id="60485" name="Line 1093"/>
                <p:cNvSpPr>
                  <a:spLocks noChangeShapeType="1"/>
                </p:cNvSpPr>
                <p:nvPr/>
              </p:nvSpPr>
              <p:spPr bwMode="auto">
                <a:xfrm rot="10800000" flipV="1">
                  <a:off x="4232"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0486" name="Line 1094"/>
                <p:cNvSpPr>
                  <a:spLocks noChangeShapeType="1"/>
                </p:cNvSpPr>
                <p:nvPr/>
              </p:nvSpPr>
              <p:spPr bwMode="auto">
                <a:xfrm rot="10800000" flipV="1">
                  <a:off x="4089" y="2160"/>
                  <a:ext cx="3" cy="479"/>
                </a:xfrm>
                <a:prstGeom prst="line">
                  <a:avLst/>
                </a:prstGeom>
                <a:noFill/>
                <a:ln w="19050">
                  <a:solidFill>
                    <a:srgbClr val="3333CC"/>
                  </a:solidFill>
                  <a:round/>
                  <a:headEnd/>
                  <a:tailEnd type="triangle" w="med" len="med"/>
                </a:ln>
                <a:effectLst/>
              </p:spPr>
              <p:txBody>
                <a:bodyPr/>
                <a:lstStyle/>
                <a:p>
                  <a:endParaRPr lang="en-US"/>
                </a:p>
              </p:txBody>
            </p:sp>
            <p:sp>
              <p:nvSpPr>
                <p:cNvPr id="60487" name="Line 1095"/>
                <p:cNvSpPr>
                  <a:spLocks noChangeShapeType="1"/>
                </p:cNvSpPr>
                <p:nvPr/>
              </p:nvSpPr>
              <p:spPr bwMode="auto">
                <a:xfrm rot="10800000" flipV="1">
                  <a:off x="3277" y="2168"/>
                  <a:ext cx="0" cy="480"/>
                </a:xfrm>
                <a:prstGeom prst="line">
                  <a:avLst/>
                </a:prstGeom>
                <a:noFill/>
                <a:ln w="19050">
                  <a:solidFill>
                    <a:srgbClr val="3333CC"/>
                  </a:solidFill>
                  <a:round/>
                  <a:headEnd/>
                  <a:tailEnd type="triangle" w="med" len="med"/>
                </a:ln>
                <a:effectLst/>
              </p:spPr>
              <p:txBody>
                <a:bodyPr/>
                <a:lstStyle/>
                <a:p>
                  <a:endParaRPr lang="en-US"/>
                </a:p>
              </p:txBody>
            </p:sp>
            <p:sp>
              <p:nvSpPr>
                <p:cNvPr id="60488" name="Line 1096"/>
                <p:cNvSpPr>
                  <a:spLocks noChangeShapeType="1"/>
                </p:cNvSpPr>
                <p:nvPr/>
              </p:nvSpPr>
              <p:spPr bwMode="auto">
                <a:xfrm rot="10800000" flipV="1">
                  <a:off x="3137" y="2160"/>
                  <a:ext cx="0" cy="693"/>
                </a:xfrm>
                <a:prstGeom prst="line">
                  <a:avLst/>
                </a:prstGeom>
                <a:noFill/>
                <a:ln w="19050">
                  <a:solidFill>
                    <a:srgbClr val="3333CC"/>
                  </a:solidFill>
                  <a:round/>
                  <a:headEnd/>
                  <a:tailEnd type="triangle" w="med" len="med"/>
                </a:ln>
                <a:effectLst/>
              </p:spPr>
              <p:txBody>
                <a:bodyPr/>
                <a:lstStyle/>
                <a:p>
                  <a:endParaRPr lang="en-US"/>
                </a:p>
              </p:txBody>
            </p:sp>
            <p:sp>
              <p:nvSpPr>
                <p:cNvPr id="60489" name="Line 1097"/>
                <p:cNvSpPr>
                  <a:spLocks noChangeShapeType="1"/>
                </p:cNvSpPr>
                <p:nvPr/>
              </p:nvSpPr>
              <p:spPr bwMode="auto">
                <a:xfrm rot="10800000" flipV="1">
                  <a:off x="2994" y="2160"/>
                  <a:ext cx="2" cy="479"/>
                </a:xfrm>
                <a:prstGeom prst="line">
                  <a:avLst/>
                </a:prstGeom>
                <a:noFill/>
                <a:ln w="19050">
                  <a:solidFill>
                    <a:srgbClr val="3333CC"/>
                  </a:solidFill>
                  <a:round/>
                  <a:headEnd/>
                  <a:tailEnd type="triangle" w="med" len="med"/>
                </a:ln>
                <a:effectLst/>
              </p:spPr>
              <p:txBody>
                <a:bodyPr/>
                <a:lstStyle/>
                <a:p>
                  <a:endParaRPr lang="en-US"/>
                </a:p>
              </p:txBody>
            </p:sp>
          </p:grpSp>
          <p:sp>
            <p:nvSpPr>
              <p:cNvPr id="60490" name="Line 1098"/>
              <p:cNvSpPr>
                <a:spLocks noChangeShapeType="1"/>
              </p:cNvSpPr>
              <p:nvPr/>
            </p:nvSpPr>
            <p:spPr bwMode="auto">
              <a:xfrm>
                <a:off x="450" y="3930"/>
                <a:ext cx="384" cy="0"/>
              </a:xfrm>
              <a:prstGeom prst="line">
                <a:avLst/>
              </a:prstGeom>
              <a:noFill/>
              <a:ln w="9525">
                <a:solidFill>
                  <a:srgbClr val="3333CC"/>
                </a:solidFill>
                <a:round/>
                <a:headEnd/>
                <a:tailEnd type="triangle" w="med" len="med"/>
              </a:ln>
              <a:effectLst/>
            </p:spPr>
            <p:txBody>
              <a:bodyPr/>
              <a:lstStyle/>
              <a:p>
                <a:endParaRPr lang="en-US"/>
              </a:p>
            </p:txBody>
          </p:sp>
          <p:sp>
            <p:nvSpPr>
              <p:cNvPr id="60491" name="Text Box 1099"/>
              <p:cNvSpPr txBox="1">
                <a:spLocks noChangeArrowheads="1"/>
              </p:cNvSpPr>
              <p:nvPr/>
            </p:nvSpPr>
            <p:spPr bwMode="auto">
              <a:xfrm>
                <a:off x="534" y="3667"/>
                <a:ext cx="218" cy="294"/>
              </a:xfrm>
              <a:prstGeom prst="rect">
                <a:avLst/>
              </a:prstGeom>
              <a:noFill/>
              <a:ln w="9525">
                <a:solidFill>
                  <a:srgbClr val="3333CC"/>
                </a:solidFill>
                <a:miter lim="800000"/>
                <a:headEnd/>
                <a:tailEnd/>
              </a:ln>
              <a:effectLst/>
            </p:spPr>
            <p:txBody>
              <a:bodyPr wrap="none">
                <a:spAutoFit/>
              </a:bodyPr>
              <a:lstStyle/>
              <a:p>
                <a:pPr eaLnBrk="1" hangingPunct="1"/>
                <a:r>
                  <a:rPr lang="en-US"/>
                  <a:t>c</a:t>
                </a:r>
              </a:p>
            </p:txBody>
          </p:sp>
        </p:grpSp>
        <p:sp>
          <p:nvSpPr>
            <p:cNvPr id="60492" name="Rectangle 1100"/>
            <p:cNvSpPr>
              <a:spLocks noChangeArrowheads="1"/>
            </p:cNvSpPr>
            <p:nvPr/>
          </p:nvSpPr>
          <p:spPr bwMode="auto">
            <a:xfrm rot="-533370">
              <a:off x="3545" y="2091"/>
              <a:ext cx="432" cy="480"/>
            </a:xfrm>
            <a:prstGeom prst="rect">
              <a:avLst/>
            </a:prstGeom>
            <a:solidFill>
              <a:schemeClr val="bg1"/>
            </a:solidFill>
            <a:ln w="9525">
              <a:noFill/>
              <a:miter lim="800000"/>
              <a:headEnd/>
              <a:tailEnd/>
            </a:ln>
            <a:effectLst/>
          </p:spPr>
          <p:txBody>
            <a:bodyPr wrap="none" anchor="ctr"/>
            <a:lstStyle/>
            <a:p>
              <a:endParaRPr lang="en-US"/>
            </a:p>
          </p:txBody>
        </p:sp>
      </p:grpSp>
      <p:graphicFrame>
        <p:nvGraphicFramePr>
          <p:cNvPr id="78" name="Object 77">
            <a:hlinkClick r:id="rId4" action="ppaction://hlinkfile"/>
          </p:cNvPr>
          <p:cNvGraphicFramePr>
            <a:graphicFrameLocks noChangeAspect="1"/>
          </p:cNvGraphicFramePr>
          <p:nvPr/>
        </p:nvGraphicFramePr>
        <p:xfrm>
          <a:off x="5867400" y="5943600"/>
          <a:ext cx="2741613" cy="330200"/>
        </p:xfrm>
        <a:graphic>
          <a:graphicData uri="http://schemas.openxmlformats.org/presentationml/2006/ole">
            <p:oleObj spid="_x0000_s23555" name="Equation" r:id="rId5" imgW="1371600" imgH="165100" progId="Equation.DSMT4">
              <p:embed/>
            </p:oleObj>
          </a:graphicData>
        </a:graphic>
      </p:graphicFrame>
      <p:sp>
        <p:nvSpPr>
          <p:cNvPr id="79" name="Text Box 4"/>
          <p:cNvSpPr txBox="1">
            <a:spLocks noChangeArrowheads="1"/>
          </p:cNvSpPr>
          <p:nvPr/>
        </p:nvSpPr>
        <p:spPr bwMode="auto">
          <a:xfrm>
            <a:off x="2365375" y="1795463"/>
            <a:ext cx="2899201" cy="461665"/>
          </a:xfrm>
          <a:prstGeom prst="rect">
            <a:avLst/>
          </a:prstGeom>
          <a:noFill/>
          <a:ln w="9525">
            <a:noFill/>
            <a:miter lim="800000"/>
            <a:headEnd/>
            <a:tailEnd/>
          </a:ln>
          <a:effectLst/>
        </p:spPr>
        <p:txBody>
          <a:bodyPr wrap="none">
            <a:spAutoFit/>
          </a:bodyPr>
          <a:lstStyle/>
          <a:p>
            <a:pPr eaLnBrk="1" hangingPunct="1"/>
            <a:r>
              <a:rPr lang="en-US" sz="2400" dirty="0" smtClean="0">
                <a:solidFill>
                  <a:srgbClr val="FF3300"/>
                </a:solidFill>
              </a:rPr>
              <a:t>Observe </a:t>
            </a:r>
            <a:r>
              <a:rPr lang="en-US" sz="2400" dirty="0">
                <a:solidFill>
                  <a:srgbClr val="FF3300"/>
                </a:solidFill>
              </a:rPr>
              <a:t>interference.</a:t>
            </a:r>
            <a:r>
              <a:rPr lang="en-US" dirty="0">
                <a:solidFill>
                  <a:srgbClr val="FF33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a:t>1-D interference</a:t>
            </a:r>
          </a:p>
        </p:txBody>
      </p:sp>
      <p:sp>
        <p:nvSpPr>
          <p:cNvPr id="62467" name="Rectangle 1027"/>
          <p:cNvSpPr>
            <a:spLocks noGrp="1" noChangeArrowheads="1"/>
          </p:cNvSpPr>
          <p:nvPr>
            <p:ph type="body" idx="1"/>
          </p:nvPr>
        </p:nvSpPr>
        <p:spPr>
          <a:xfrm>
            <a:off x="423863" y="1525588"/>
            <a:ext cx="8394700" cy="4887912"/>
          </a:xfrm>
        </p:spPr>
        <p:txBody>
          <a:bodyPr/>
          <a:lstStyle/>
          <a:p>
            <a:pPr>
              <a:buFontTx/>
              <a:buNone/>
            </a:pPr>
            <a:r>
              <a:rPr lang="en-US" dirty="0"/>
              <a:t>Constructive</a:t>
            </a:r>
          </a:p>
          <a:p>
            <a:pPr>
              <a:buFontTx/>
              <a:buNone/>
            </a:pPr>
            <a:endParaRPr lang="en-US" dirty="0"/>
          </a:p>
          <a:p>
            <a:pPr>
              <a:buFontTx/>
              <a:buNone/>
            </a:pPr>
            <a:endParaRPr lang="en-US" sz="1800" dirty="0"/>
          </a:p>
          <a:p>
            <a:pPr>
              <a:buFontTx/>
              <a:buNone/>
            </a:pPr>
            <a:endParaRPr lang="en-US" dirty="0"/>
          </a:p>
          <a:p>
            <a:pPr>
              <a:buFontTx/>
              <a:buNone/>
            </a:pPr>
            <a:r>
              <a:rPr lang="en-US" dirty="0"/>
              <a:t>Destructive</a:t>
            </a:r>
          </a:p>
          <a:p>
            <a:endParaRPr lang="en-US" dirty="0"/>
          </a:p>
          <a:p>
            <a:pPr>
              <a:buFontTx/>
              <a:buNone/>
            </a:pPr>
            <a:endParaRPr lang="en-US" dirty="0"/>
          </a:p>
          <a:p>
            <a:pPr>
              <a:buFontTx/>
              <a:buNone/>
            </a:pPr>
            <a:r>
              <a:rPr lang="en-US" dirty="0"/>
              <a:t>What happens with 1/4 phase interference?</a:t>
            </a:r>
          </a:p>
        </p:txBody>
      </p:sp>
      <p:grpSp>
        <p:nvGrpSpPr>
          <p:cNvPr id="2" name="Group 1162"/>
          <p:cNvGrpSpPr>
            <a:grpSpLocks/>
          </p:cNvGrpSpPr>
          <p:nvPr/>
        </p:nvGrpSpPr>
        <p:grpSpPr bwMode="auto">
          <a:xfrm>
            <a:off x="4370388" y="1589088"/>
            <a:ext cx="4064000" cy="1768475"/>
            <a:chOff x="2753" y="1001"/>
            <a:chExt cx="2560" cy="1114"/>
          </a:xfrm>
        </p:grpSpPr>
        <p:grpSp>
          <p:nvGrpSpPr>
            <p:cNvPr id="3" name="Group 1028"/>
            <p:cNvGrpSpPr>
              <a:grpSpLocks/>
            </p:cNvGrpSpPr>
            <p:nvPr/>
          </p:nvGrpSpPr>
          <p:grpSpPr bwMode="auto">
            <a:xfrm>
              <a:off x="2753" y="1001"/>
              <a:ext cx="2539" cy="650"/>
              <a:chOff x="236" y="1440"/>
              <a:chExt cx="5184" cy="1439"/>
            </a:xfrm>
          </p:grpSpPr>
          <p:sp>
            <p:nvSpPr>
              <p:cNvPr id="62469" name="Freeform 1029"/>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62470" name="Freeform 1030"/>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62471" name="Line 1031"/>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2" name="Line 1032"/>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3" name="Line 1033"/>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4" name="Line 1034"/>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5" name="Line 1035"/>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6" name="Line 1036"/>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7" name="Line 1037"/>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8" name="Line 1038"/>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79" name="Line 1039"/>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0" name="Line 1040"/>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1" name="Line 1041"/>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2" name="Line 1042"/>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3" name="Line 1043"/>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4" name="Line 1044"/>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5" name="Line 1045"/>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6" name="Line 1046"/>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62487" name="Line 1047"/>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8" name="Line 1048"/>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89" name="Line 1049"/>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0" name="Line 1050"/>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1" name="Line 1051"/>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2" name="Line 1052"/>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3" name="Line 1053"/>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4" name="Line 1054"/>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5" name="Line 1055"/>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6" name="Line 1056"/>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7" name="Line 1057"/>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498" name="Line 1058"/>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grpSp>
        <p:grpSp>
          <p:nvGrpSpPr>
            <p:cNvPr id="4" name="Group 1059"/>
            <p:cNvGrpSpPr>
              <a:grpSpLocks/>
            </p:cNvGrpSpPr>
            <p:nvPr/>
          </p:nvGrpSpPr>
          <p:grpSpPr bwMode="auto">
            <a:xfrm>
              <a:off x="2774" y="1465"/>
              <a:ext cx="2539" cy="650"/>
              <a:chOff x="238" y="3653"/>
              <a:chExt cx="3748" cy="960"/>
            </a:xfrm>
          </p:grpSpPr>
          <p:grpSp>
            <p:nvGrpSpPr>
              <p:cNvPr id="5" name="Group 1060"/>
              <p:cNvGrpSpPr>
                <a:grpSpLocks/>
              </p:cNvGrpSpPr>
              <p:nvPr/>
            </p:nvGrpSpPr>
            <p:grpSpPr bwMode="auto">
              <a:xfrm>
                <a:off x="238" y="3653"/>
                <a:ext cx="3748" cy="960"/>
                <a:chOff x="236" y="1440"/>
                <a:chExt cx="5184" cy="1439"/>
              </a:xfrm>
            </p:grpSpPr>
            <p:sp>
              <p:nvSpPr>
                <p:cNvPr id="62501" name="Freeform 1061"/>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2"/>
                  </a:solidFill>
                  <a:round/>
                  <a:headEnd/>
                  <a:tailEnd/>
                </a:ln>
                <a:effectLst/>
              </p:spPr>
              <p:txBody>
                <a:bodyPr>
                  <a:prstTxWarp prst="textNoShape">
                    <a:avLst/>
                  </a:prstTxWarp>
                </a:bodyPr>
                <a:lstStyle/>
                <a:p>
                  <a:endParaRPr lang="en-US"/>
                </a:p>
              </p:txBody>
            </p:sp>
            <p:sp>
              <p:nvSpPr>
                <p:cNvPr id="62502" name="Freeform 1062"/>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2"/>
                  </a:solidFill>
                  <a:round/>
                  <a:headEnd/>
                  <a:tailEnd/>
                </a:ln>
                <a:effectLst/>
              </p:spPr>
              <p:txBody>
                <a:bodyPr>
                  <a:prstTxWarp prst="textNoShape">
                    <a:avLst/>
                  </a:prstTxWarp>
                </a:bodyPr>
                <a:lstStyle/>
                <a:p>
                  <a:endParaRPr lang="en-US"/>
                </a:p>
              </p:txBody>
            </p:sp>
            <p:sp>
              <p:nvSpPr>
                <p:cNvPr id="62503" name="Line 1063"/>
                <p:cNvSpPr>
                  <a:spLocks noChangeShapeType="1"/>
                </p:cNvSpPr>
                <p:nvPr/>
              </p:nvSpPr>
              <p:spPr bwMode="auto">
                <a:xfrm flipV="1">
                  <a:off x="250" y="1664"/>
                  <a:ext cx="0" cy="496"/>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4" name="Line 1064"/>
                <p:cNvSpPr>
                  <a:spLocks noChangeShapeType="1"/>
                </p:cNvSpPr>
                <p:nvPr/>
              </p:nvSpPr>
              <p:spPr bwMode="auto">
                <a:xfrm flipV="1">
                  <a:off x="387" y="1449"/>
                  <a:ext cx="0" cy="711"/>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5" name="Line 1065"/>
                <p:cNvSpPr>
                  <a:spLocks noChangeShapeType="1"/>
                </p:cNvSpPr>
                <p:nvPr/>
              </p:nvSpPr>
              <p:spPr bwMode="auto">
                <a:xfrm flipV="1">
                  <a:off x="519" y="1664"/>
                  <a:ext cx="3" cy="492"/>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6" name="Line 1066"/>
                <p:cNvSpPr>
                  <a:spLocks noChangeShapeType="1"/>
                </p:cNvSpPr>
                <p:nvPr/>
              </p:nvSpPr>
              <p:spPr bwMode="auto">
                <a:xfrm flipV="1">
                  <a:off x="1352" y="1667"/>
                  <a:ext cx="0"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7" name="Line 1067"/>
                <p:cNvSpPr>
                  <a:spLocks noChangeShapeType="1"/>
                </p:cNvSpPr>
                <p:nvPr/>
              </p:nvSpPr>
              <p:spPr bwMode="auto">
                <a:xfrm flipV="1">
                  <a:off x="1490" y="1452"/>
                  <a:ext cx="0" cy="708"/>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8" name="Line 1068"/>
                <p:cNvSpPr>
                  <a:spLocks noChangeShapeType="1"/>
                </p:cNvSpPr>
                <p:nvPr/>
              </p:nvSpPr>
              <p:spPr bwMode="auto">
                <a:xfrm flipV="1">
                  <a:off x="1622" y="1667"/>
                  <a:ext cx="3"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09" name="Line 1069"/>
                <p:cNvSpPr>
                  <a:spLocks noChangeShapeType="1"/>
                </p:cNvSpPr>
                <p:nvPr/>
              </p:nvSpPr>
              <p:spPr bwMode="auto">
                <a:xfrm flipV="1">
                  <a:off x="2446" y="1671"/>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0" name="Line 1070"/>
                <p:cNvSpPr>
                  <a:spLocks noChangeShapeType="1"/>
                </p:cNvSpPr>
                <p:nvPr/>
              </p:nvSpPr>
              <p:spPr bwMode="auto">
                <a:xfrm flipV="1">
                  <a:off x="2584" y="1466"/>
                  <a:ext cx="3" cy="69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1" name="Line 1071"/>
                <p:cNvSpPr>
                  <a:spLocks noChangeShapeType="1"/>
                </p:cNvSpPr>
                <p:nvPr/>
              </p:nvSpPr>
              <p:spPr bwMode="auto">
                <a:xfrm flipV="1">
                  <a:off x="2727" y="1680"/>
                  <a:ext cx="3"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2" name="Line 1072"/>
                <p:cNvSpPr>
                  <a:spLocks noChangeShapeType="1"/>
                </p:cNvSpPr>
                <p:nvPr/>
              </p:nvSpPr>
              <p:spPr bwMode="auto">
                <a:xfrm rot="10800000" flipV="1">
                  <a:off x="2173" y="2169"/>
                  <a:ext cx="0"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3" name="Line 1073"/>
                <p:cNvSpPr>
                  <a:spLocks noChangeShapeType="1"/>
                </p:cNvSpPr>
                <p:nvPr/>
              </p:nvSpPr>
              <p:spPr bwMode="auto">
                <a:xfrm rot="10800000" flipV="1">
                  <a:off x="2033"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4" name="Line 1074"/>
                <p:cNvSpPr>
                  <a:spLocks noChangeShapeType="1"/>
                </p:cNvSpPr>
                <p:nvPr/>
              </p:nvSpPr>
              <p:spPr bwMode="auto">
                <a:xfrm rot="10800000" flipV="1">
                  <a:off x="1890"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5" name="Line 1075"/>
                <p:cNvSpPr>
                  <a:spLocks noChangeShapeType="1"/>
                </p:cNvSpPr>
                <p:nvPr/>
              </p:nvSpPr>
              <p:spPr bwMode="auto">
                <a:xfrm rot="10800000" flipV="1">
                  <a:off x="1078" y="2169"/>
                  <a:ext cx="0"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6" name="Line 1076"/>
                <p:cNvSpPr>
                  <a:spLocks noChangeShapeType="1"/>
                </p:cNvSpPr>
                <p:nvPr/>
              </p:nvSpPr>
              <p:spPr bwMode="auto">
                <a:xfrm rot="10800000" flipV="1">
                  <a:off x="937"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7" name="Line 1077"/>
                <p:cNvSpPr>
                  <a:spLocks noChangeShapeType="1"/>
                </p:cNvSpPr>
                <p:nvPr/>
              </p:nvSpPr>
              <p:spPr bwMode="auto">
                <a:xfrm rot="10800000" flipV="1">
                  <a:off x="794"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18" name="Line 1078"/>
                <p:cNvSpPr>
                  <a:spLocks noChangeShapeType="1"/>
                </p:cNvSpPr>
                <p:nvPr/>
              </p:nvSpPr>
              <p:spPr bwMode="auto">
                <a:xfrm>
                  <a:off x="236" y="2160"/>
                  <a:ext cx="5184" cy="0"/>
                </a:xfrm>
                <a:prstGeom prst="line">
                  <a:avLst/>
                </a:prstGeom>
                <a:noFill/>
                <a:ln w="28575">
                  <a:solidFill>
                    <a:schemeClr val="tx2"/>
                  </a:solidFill>
                  <a:round/>
                  <a:headEnd/>
                  <a:tailEnd type="triangle" w="med" len="med"/>
                </a:ln>
                <a:effectLst/>
              </p:spPr>
              <p:txBody>
                <a:bodyPr>
                  <a:prstTxWarp prst="textNoShape">
                    <a:avLst/>
                  </a:prstTxWarp>
                </a:bodyPr>
                <a:lstStyle/>
                <a:p>
                  <a:endParaRPr lang="en-US"/>
                </a:p>
              </p:txBody>
            </p:sp>
            <p:sp>
              <p:nvSpPr>
                <p:cNvPr id="62519" name="Line 1079"/>
                <p:cNvSpPr>
                  <a:spLocks noChangeShapeType="1"/>
                </p:cNvSpPr>
                <p:nvPr/>
              </p:nvSpPr>
              <p:spPr bwMode="auto">
                <a:xfrm flipV="1">
                  <a:off x="3552" y="1667"/>
                  <a:ext cx="0"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0" name="Line 1080"/>
                <p:cNvSpPr>
                  <a:spLocks noChangeShapeType="1"/>
                </p:cNvSpPr>
                <p:nvPr/>
              </p:nvSpPr>
              <p:spPr bwMode="auto">
                <a:xfrm flipV="1">
                  <a:off x="3689" y="1452"/>
                  <a:ext cx="0" cy="708"/>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1" name="Line 1081"/>
                <p:cNvSpPr>
                  <a:spLocks noChangeShapeType="1"/>
                </p:cNvSpPr>
                <p:nvPr/>
              </p:nvSpPr>
              <p:spPr bwMode="auto">
                <a:xfrm flipV="1">
                  <a:off x="3821" y="1667"/>
                  <a:ext cx="3"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2" name="Line 1082"/>
                <p:cNvSpPr>
                  <a:spLocks noChangeShapeType="1"/>
                </p:cNvSpPr>
                <p:nvPr/>
              </p:nvSpPr>
              <p:spPr bwMode="auto">
                <a:xfrm flipV="1">
                  <a:off x="4646" y="1671"/>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3" name="Line 1083"/>
                <p:cNvSpPr>
                  <a:spLocks noChangeShapeType="1"/>
                </p:cNvSpPr>
                <p:nvPr/>
              </p:nvSpPr>
              <p:spPr bwMode="auto">
                <a:xfrm flipV="1">
                  <a:off x="4783" y="1466"/>
                  <a:ext cx="3" cy="69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4" name="Line 1084"/>
                <p:cNvSpPr>
                  <a:spLocks noChangeShapeType="1"/>
                </p:cNvSpPr>
                <p:nvPr/>
              </p:nvSpPr>
              <p:spPr bwMode="auto">
                <a:xfrm flipV="1">
                  <a:off x="4926" y="1680"/>
                  <a:ext cx="3"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5" name="Line 1085"/>
                <p:cNvSpPr>
                  <a:spLocks noChangeShapeType="1"/>
                </p:cNvSpPr>
                <p:nvPr/>
              </p:nvSpPr>
              <p:spPr bwMode="auto">
                <a:xfrm rot="10800000" flipV="1">
                  <a:off x="4372" y="2168"/>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6" name="Line 1086"/>
                <p:cNvSpPr>
                  <a:spLocks noChangeShapeType="1"/>
                </p:cNvSpPr>
                <p:nvPr/>
              </p:nvSpPr>
              <p:spPr bwMode="auto">
                <a:xfrm rot="10800000" flipV="1">
                  <a:off x="4232"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7" name="Line 1087"/>
                <p:cNvSpPr>
                  <a:spLocks noChangeShapeType="1"/>
                </p:cNvSpPr>
                <p:nvPr/>
              </p:nvSpPr>
              <p:spPr bwMode="auto">
                <a:xfrm rot="10800000" flipV="1">
                  <a:off x="4089"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8" name="Line 1088"/>
                <p:cNvSpPr>
                  <a:spLocks noChangeShapeType="1"/>
                </p:cNvSpPr>
                <p:nvPr/>
              </p:nvSpPr>
              <p:spPr bwMode="auto">
                <a:xfrm rot="10800000" flipV="1">
                  <a:off x="3277" y="2168"/>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29" name="Line 1089"/>
                <p:cNvSpPr>
                  <a:spLocks noChangeShapeType="1"/>
                </p:cNvSpPr>
                <p:nvPr/>
              </p:nvSpPr>
              <p:spPr bwMode="auto">
                <a:xfrm rot="10800000" flipV="1">
                  <a:off x="3137"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30" name="Line 1090"/>
                <p:cNvSpPr>
                  <a:spLocks noChangeShapeType="1"/>
                </p:cNvSpPr>
                <p:nvPr/>
              </p:nvSpPr>
              <p:spPr bwMode="auto">
                <a:xfrm rot="10800000" flipV="1">
                  <a:off x="2994" y="2160"/>
                  <a:ext cx="2"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grpSp>
          <p:sp>
            <p:nvSpPr>
              <p:cNvPr id="62531" name="Line 1091"/>
              <p:cNvSpPr>
                <a:spLocks noChangeShapeType="1"/>
              </p:cNvSpPr>
              <p:nvPr/>
            </p:nvSpPr>
            <p:spPr bwMode="auto">
              <a:xfrm>
                <a:off x="450" y="3930"/>
                <a:ext cx="384" cy="0"/>
              </a:xfrm>
              <a:prstGeom prst="line">
                <a:avLst/>
              </a:prstGeom>
              <a:noFill/>
              <a:ln w="9525">
                <a:solidFill>
                  <a:schemeClr val="tx2"/>
                </a:solidFill>
                <a:round/>
                <a:headEnd/>
                <a:tailEnd type="triangle" w="med" len="med"/>
              </a:ln>
              <a:effectLst/>
            </p:spPr>
            <p:txBody>
              <a:bodyPr>
                <a:prstTxWarp prst="textNoShape">
                  <a:avLst/>
                </a:prstTxWarp>
              </a:bodyPr>
              <a:lstStyle/>
              <a:p>
                <a:endParaRPr lang="en-US"/>
              </a:p>
            </p:txBody>
          </p:sp>
          <p:sp>
            <p:nvSpPr>
              <p:cNvPr id="62532" name="Text Box 1092"/>
              <p:cNvSpPr txBox="1">
                <a:spLocks noChangeArrowheads="1"/>
              </p:cNvSpPr>
              <p:nvPr/>
            </p:nvSpPr>
            <p:spPr bwMode="auto">
              <a:xfrm>
                <a:off x="535" y="3666"/>
                <a:ext cx="322" cy="435"/>
              </a:xfrm>
              <a:prstGeom prst="rect">
                <a:avLst/>
              </a:prstGeom>
              <a:noFill/>
              <a:ln w="9525">
                <a:solidFill>
                  <a:schemeClr val="tx2"/>
                </a:solidFill>
                <a:miter lim="800000"/>
                <a:headEnd/>
                <a:tailEnd/>
              </a:ln>
              <a:effectLst/>
            </p:spPr>
            <p:txBody>
              <a:bodyPr wrap="none">
                <a:prstTxWarp prst="textNoShape">
                  <a:avLst/>
                </a:prstTxWarp>
                <a:spAutoFit/>
              </a:bodyPr>
              <a:lstStyle/>
              <a:p>
                <a:pPr eaLnBrk="1" hangingPunct="1"/>
                <a:r>
                  <a:rPr lang="en-US"/>
                  <a:t>c</a:t>
                </a:r>
              </a:p>
            </p:txBody>
          </p:sp>
        </p:grpSp>
      </p:grpSp>
      <p:grpSp>
        <p:nvGrpSpPr>
          <p:cNvPr id="6" name="Group 1163"/>
          <p:cNvGrpSpPr>
            <a:grpSpLocks/>
          </p:cNvGrpSpPr>
          <p:nvPr/>
        </p:nvGrpSpPr>
        <p:grpSpPr bwMode="auto">
          <a:xfrm>
            <a:off x="4314825" y="3457575"/>
            <a:ext cx="4049713" cy="1768475"/>
            <a:chOff x="2718" y="2178"/>
            <a:chExt cx="2551" cy="1114"/>
          </a:xfrm>
        </p:grpSpPr>
        <p:grpSp>
          <p:nvGrpSpPr>
            <p:cNvPr id="7" name="Group 1093"/>
            <p:cNvGrpSpPr>
              <a:grpSpLocks/>
            </p:cNvGrpSpPr>
            <p:nvPr/>
          </p:nvGrpSpPr>
          <p:grpSpPr bwMode="auto">
            <a:xfrm>
              <a:off x="2718" y="2178"/>
              <a:ext cx="2539" cy="650"/>
              <a:chOff x="236" y="1440"/>
              <a:chExt cx="5184" cy="1439"/>
            </a:xfrm>
          </p:grpSpPr>
          <p:sp>
            <p:nvSpPr>
              <p:cNvPr id="62534" name="Freeform 1094"/>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62535" name="Freeform 1095"/>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62536" name="Line 1096"/>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37" name="Line 1097"/>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38" name="Line 1098"/>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39" name="Line 1099"/>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0" name="Line 1100"/>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1" name="Line 1101"/>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2" name="Line 1102"/>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3" name="Line 1103"/>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4" name="Line 1104"/>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5" name="Line 1105"/>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6" name="Line 1106"/>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7" name="Line 1107"/>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8" name="Line 1108"/>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49" name="Line 1109"/>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0" name="Line 1110"/>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1" name="Line 1111"/>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62552" name="Line 1112"/>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3" name="Line 1113"/>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4" name="Line 1114"/>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5" name="Line 1115"/>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6" name="Line 1116"/>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7" name="Line 1117"/>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8" name="Line 1118"/>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59" name="Line 1119"/>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60" name="Line 1120"/>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61" name="Line 1121"/>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62" name="Line 1122"/>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62563" name="Line 1123"/>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grpSp>
        <p:grpSp>
          <p:nvGrpSpPr>
            <p:cNvPr id="8" name="Group 1124"/>
            <p:cNvGrpSpPr>
              <a:grpSpLocks/>
            </p:cNvGrpSpPr>
            <p:nvPr/>
          </p:nvGrpSpPr>
          <p:grpSpPr bwMode="auto">
            <a:xfrm flipV="1">
              <a:off x="2730" y="2642"/>
              <a:ext cx="2539" cy="650"/>
              <a:chOff x="238" y="3653"/>
              <a:chExt cx="3748" cy="960"/>
            </a:xfrm>
          </p:grpSpPr>
          <p:grpSp>
            <p:nvGrpSpPr>
              <p:cNvPr id="9" name="Group 1125"/>
              <p:cNvGrpSpPr>
                <a:grpSpLocks/>
              </p:cNvGrpSpPr>
              <p:nvPr/>
            </p:nvGrpSpPr>
            <p:grpSpPr bwMode="auto">
              <a:xfrm>
                <a:off x="238" y="3653"/>
                <a:ext cx="3748" cy="960"/>
                <a:chOff x="236" y="1440"/>
                <a:chExt cx="5184" cy="1439"/>
              </a:xfrm>
            </p:grpSpPr>
            <p:sp>
              <p:nvSpPr>
                <p:cNvPr id="62566" name="Freeform 1126"/>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2"/>
                  </a:solidFill>
                  <a:round/>
                  <a:headEnd/>
                  <a:tailEnd/>
                </a:ln>
                <a:effectLst/>
              </p:spPr>
              <p:txBody>
                <a:bodyPr>
                  <a:prstTxWarp prst="textNoShape">
                    <a:avLst/>
                  </a:prstTxWarp>
                </a:bodyPr>
                <a:lstStyle/>
                <a:p>
                  <a:endParaRPr lang="en-US"/>
                </a:p>
              </p:txBody>
            </p:sp>
            <p:sp>
              <p:nvSpPr>
                <p:cNvPr id="62567" name="Freeform 1127"/>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2"/>
                  </a:solidFill>
                  <a:round/>
                  <a:headEnd/>
                  <a:tailEnd/>
                </a:ln>
                <a:effectLst/>
              </p:spPr>
              <p:txBody>
                <a:bodyPr>
                  <a:prstTxWarp prst="textNoShape">
                    <a:avLst/>
                  </a:prstTxWarp>
                </a:bodyPr>
                <a:lstStyle/>
                <a:p>
                  <a:endParaRPr lang="en-US"/>
                </a:p>
              </p:txBody>
            </p:sp>
            <p:sp>
              <p:nvSpPr>
                <p:cNvPr id="62568" name="Line 1128"/>
                <p:cNvSpPr>
                  <a:spLocks noChangeShapeType="1"/>
                </p:cNvSpPr>
                <p:nvPr/>
              </p:nvSpPr>
              <p:spPr bwMode="auto">
                <a:xfrm flipV="1">
                  <a:off x="250" y="1664"/>
                  <a:ext cx="0" cy="496"/>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69" name="Line 1129"/>
                <p:cNvSpPr>
                  <a:spLocks noChangeShapeType="1"/>
                </p:cNvSpPr>
                <p:nvPr/>
              </p:nvSpPr>
              <p:spPr bwMode="auto">
                <a:xfrm flipV="1">
                  <a:off x="387" y="1449"/>
                  <a:ext cx="0" cy="711"/>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0" name="Line 1130"/>
                <p:cNvSpPr>
                  <a:spLocks noChangeShapeType="1"/>
                </p:cNvSpPr>
                <p:nvPr/>
              </p:nvSpPr>
              <p:spPr bwMode="auto">
                <a:xfrm flipV="1">
                  <a:off x="519" y="1664"/>
                  <a:ext cx="3" cy="492"/>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1" name="Line 1131"/>
                <p:cNvSpPr>
                  <a:spLocks noChangeShapeType="1"/>
                </p:cNvSpPr>
                <p:nvPr/>
              </p:nvSpPr>
              <p:spPr bwMode="auto">
                <a:xfrm flipV="1">
                  <a:off x="1352" y="1667"/>
                  <a:ext cx="0"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2" name="Line 1132"/>
                <p:cNvSpPr>
                  <a:spLocks noChangeShapeType="1"/>
                </p:cNvSpPr>
                <p:nvPr/>
              </p:nvSpPr>
              <p:spPr bwMode="auto">
                <a:xfrm flipV="1">
                  <a:off x="1490" y="1452"/>
                  <a:ext cx="0" cy="708"/>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3" name="Line 1133"/>
                <p:cNvSpPr>
                  <a:spLocks noChangeShapeType="1"/>
                </p:cNvSpPr>
                <p:nvPr/>
              </p:nvSpPr>
              <p:spPr bwMode="auto">
                <a:xfrm flipV="1">
                  <a:off x="1622" y="1667"/>
                  <a:ext cx="3"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4" name="Line 1134"/>
                <p:cNvSpPr>
                  <a:spLocks noChangeShapeType="1"/>
                </p:cNvSpPr>
                <p:nvPr/>
              </p:nvSpPr>
              <p:spPr bwMode="auto">
                <a:xfrm flipV="1">
                  <a:off x="2446" y="1671"/>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5" name="Line 1135"/>
                <p:cNvSpPr>
                  <a:spLocks noChangeShapeType="1"/>
                </p:cNvSpPr>
                <p:nvPr/>
              </p:nvSpPr>
              <p:spPr bwMode="auto">
                <a:xfrm flipV="1">
                  <a:off x="2584" y="1466"/>
                  <a:ext cx="3" cy="69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6" name="Line 1136"/>
                <p:cNvSpPr>
                  <a:spLocks noChangeShapeType="1"/>
                </p:cNvSpPr>
                <p:nvPr/>
              </p:nvSpPr>
              <p:spPr bwMode="auto">
                <a:xfrm flipV="1">
                  <a:off x="2727" y="1680"/>
                  <a:ext cx="3"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7" name="Line 1137"/>
                <p:cNvSpPr>
                  <a:spLocks noChangeShapeType="1"/>
                </p:cNvSpPr>
                <p:nvPr/>
              </p:nvSpPr>
              <p:spPr bwMode="auto">
                <a:xfrm rot="10800000" flipV="1">
                  <a:off x="2173" y="2169"/>
                  <a:ext cx="0"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8" name="Line 1138"/>
                <p:cNvSpPr>
                  <a:spLocks noChangeShapeType="1"/>
                </p:cNvSpPr>
                <p:nvPr/>
              </p:nvSpPr>
              <p:spPr bwMode="auto">
                <a:xfrm rot="10800000" flipV="1">
                  <a:off x="2033"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79" name="Line 1139"/>
                <p:cNvSpPr>
                  <a:spLocks noChangeShapeType="1"/>
                </p:cNvSpPr>
                <p:nvPr/>
              </p:nvSpPr>
              <p:spPr bwMode="auto">
                <a:xfrm rot="10800000" flipV="1">
                  <a:off x="1890"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0" name="Line 1140"/>
                <p:cNvSpPr>
                  <a:spLocks noChangeShapeType="1"/>
                </p:cNvSpPr>
                <p:nvPr/>
              </p:nvSpPr>
              <p:spPr bwMode="auto">
                <a:xfrm rot="10800000" flipV="1">
                  <a:off x="1078" y="2169"/>
                  <a:ext cx="0"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1" name="Line 1141"/>
                <p:cNvSpPr>
                  <a:spLocks noChangeShapeType="1"/>
                </p:cNvSpPr>
                <p:nvPr/>
              </p:nvSpPr>
              <p:spPr bwMode="auto">
                <a:xfrm rot="10800000" flipV="1">
                  <a:off x="937"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2" name="Line 1142"/>
                <p:cNvSpPr>
                  <a:spLocks noChangeShapeType="1"/>
                </p:cNvSpPr>
                <p:nvPr/>
              </p:nvSpPr>
              <p:spPr bwMode="auto">
                <a:xfrm rot="10800000" flipV="1">
                  <a:off x="794"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3" name="Line 1143"/>
                <p:cNvSpPr>
                  <a:spLocks noChangeShapeType="1"/>
                </p:cNvSpPr>
                <p:nvPr/>
              </p:nvSpPr>
              <p:spPr bwMode="auto">
                <a:xfrm>
                  <a:off x="236" y="2160"/>
                  <a:ext cx="5184" cy="0"/>
                </a:xfrm>
                <a:prstGeom prst="line">
                  <a:avLst/>
                </a:prstGeom>
                <a:noFill/>
                <a:ln w="28575">
                  <a:solidFill>
                    <a:schemeClr val="tx2"/>
                  </a:solidFill>
                  <a:round/>
                  <a:headEnd/>
                  <a:tailEnd type="triangle" w="med" len="med"/>
                </a:ln>
                <a:effectLst/>
              </p:spPr>
              <p:txBody>
                <a:bodyPr>
                  <a:prstTxWarp prst="textNoShape">
                    <a:avLst/>
                  </a:prstTxWarp>
                </a:bodyPr>
                <a:lstStyle/>
                <a:p>
                  <a:endParaRPr lang="en-US"/>
                </a:p>
              </p:txBody>
            </p:sp>
            <p:sp>
              <p:nvSpPr>
                <p:cNvPr id="62584" name="Line 1144"/>
                <p:cNvSpPr>
                  <a:spLocks noChangeShapeType="1"/>
                </p:cNvSpPr>
                <p:nvPr/>
              </p:nvSpPr>
              <p:spPr bwMode="auto">
                <a:xfrm flipV="1">
                  <a:off x="3552" y="1667"/>
                  <a:ext cx="0"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5" name="Line 1145"/>
                <p:cNvSpPr>
                  <a:spLocks noChangeShapeType="1"/>
                </p:cNvSpPr>
                <p:nvPr/>
              </p:nvSpPr>
              <p:spPr bwMode="auto">
                <a:xfrm flipV="1">
                  <a:off x="3689" y="1452"/>
                  <a:ext cx="0" cy="708"/>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6" name="Line 1146"/>
                <p:cNvSpPr>
                  <a:spLocks noChangeShapeType="1"/>
                </p:cNvSpPr>
                <p:nvPr/>
              </p:nvSpPr>
              <p:spPr bwMode="auto">
                <a:xfrm flipV="1">
                  <a:off x="3821" y="1667"/>
                  <a:ext cx="3" cy="4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7" name="Line 1147"/>
                <p:cNvSpPr>
                  <a:spLocks noChangeShapeType="1"/>
                </p:cNvSpPr>
                <p:nvPr/>
              </p:nvSpPr>
              <p:spPr bwMode="auto">
                <a:xfrm flipV="1">
                  <a:off x="4646" y="1671"/>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8" name="Line 1148"/>
                <p:cNvSpPr>
                  <a:spLocks noChangeShapeType="1"/>
                </p:cNvSpPr>
                <p:nvPr/>
              </p:nvSpPr>
              <p:spPr bwMode="auto">
                <a:xfrm flipV="1">
                  <a:off x="4783" y="1466"/>
                  <a:ext cx="3" cy="69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89" name="Line 1149"/>
                <p:cNvSpPr>
                  <a:spLocks noChangeShapeType="1"/>
                </p:cNvSpPr>
                <p:nvPr/>
              </p:nvSpPr>
              <p:spPr bwMode="auto">
                <a:xfrm flipV="1">
                  <a:off x="4926" y="1680"/>
                  <a:ext cx="3"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0" name="Line 1150"/>
                <p:cNvSpPr>
                  <a:spLocks noChangeShapeType="1"/>
                </p:cNvSpPr>
                <p:nvPr/>
              </p:nvSpPr>
              <p:spPr bwMode="auto">
                <a:xfrm rot="10800000" flipV="1">
                  <a:off x="4372" y="2168"/>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1" name="Line 1151"/>
                <p:cNvSpPr>
                  <a:spLocks noChangeShapeType="1"/>
                </p:cNvSpPr>
                <p:nvPr/>
              </p:nvSpPr>
              <p:spPr bwMode="auto">
                <a:xfrm rot="10800000" flipV="1">
                  <a:off x="4232"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2" name="Line 1152"/>
                <p:cNvSpPr>
                  <a:spLocks noChangeShapeType="1"/>
                </p:cNvSpPr>
                <p:nvPr/>
              </p:nvSpPr>
              <p:spPr bwMode="auto">
                <a:xfrm rot="10800000" flipV="1">
                  <a:off x="4089" y="2160"/>
                  <a:ext cx="3"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3" name="Line 1153"/>
                <p:cNvSpPr>
                  <a:spLocks noChangeShapeType="1"/>
                </p:cNvSpPr>
                <p:nvPr/>
              </p:nvSpPr>
              <p:spPr bwMode="auto">
                <a:xfrm rot="10800000" flipV="1">
                  <a:off x="3277" y="2168"/>
                  <a:ext cx="0" cy="480"/>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4" name="Line 1154"/>
                <p:cNvSpPr>
                  <a:spLocks noChangeShapeType="1"/>
                </p:cNvSpPr>
                <p:nvPr/>
              </p:nvSpPr>
              <p:spPr bwMode="auto">
                <a:xfrm rot="10800000" flipV="1">
                  <a:off x="3137" y="2160"/>
                  <a:ext cx="0" cy="693"/>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sp>
              <p:nvSpPr>
                <p:cNvPr id="62595" name="Line 1155"/>
                <p:cNvSpPr>
                  <a:spLocks noChangeShapeType="1"/>
                </p:cNvSpPr>
                <p:nvPr/>
              </p:nvSpPr>
              <p:spPr bwMode="auto">
                <a:xfrm rot="10800000" flipV="1">
                  <a:off x="2994" y="2160"/>
                  <a:ext cx="2" cy="479"/>
                </a:xfrm>
                <a:prstGeom prst="line">
                  <a:avLst/>
                </a:prstGeom>
                <a:noFill/>
                <a:ln w="19050">
                  <a:solidFill>
                    <a:schemeClr val="tx2"/>
                  </a:solidFill>
                  <a:round/>
                  <a:headEnd/>
                  <a:tailEnd type="triangle" w="med" len="med"/>
                </a:ln>
                <a:effectLst/>
              </p:spPr>
              <p:txBody>
                <a:bodyPr>
                  <a:prstTxWarp prst="textNoShape">
                    <a:avLst/>
                  </a:prstTxWarp>
                </a:bodyPr>
                <a:lstStyle/>
                <a:p>
                  <a:endParaRPr lang="en-US"/>
                </a:p>
              </p:txBody>
            </p:sp>
          </p:grpSp>
          <p:sp>
            <p:nvSpPr>
              <p:cNvPr id="62596" name="Line 1156"/>
              <p:cNvSpPr>
                <a:spLocks noChangeShapeType="1"/>
              </p:cNvSpPr>
              <p:nvPr/>
            </p:nvSpPr>
            <p:spPr bwMode="auto">
              <a:xfrm>
                <a:off x="450" y="3930"/>
                <a:ext cx="384" cy="0"/>
              </a:xfrm>
              <a:prstGeom prst="line">
                <a:avLst/>
              </a:prstGeom>
              <a:noFill/>
              <a:ln w="9525">
                <a:solidFill>
                  <a:schemeClr val="tx2"/>
                </a:solidFill>
                <a:round/>
                <a:headEnd/>
                <a:tailEnd type="triangle" w="med" len="med"/>
              </a:ln>
              <a:effectLst/>
            </p:spPr>
            <p:txBody>
              <a:bodyPr>
                <a:prstTxWarp prst="textNoShape">
                  <a:avLst/>
                </a:prstTxWarp>
              </a:bodyPr>
              <a:lstStyle/>
              <a:p>
                <a:endParaRPr lang="en-US"/>
              </a:p>
            </p:txBody>
          </p:sp>
          <p:sp>
            <p:nvSpPr>
              <p:cNvPr id="62597" name="Text Box 1157"/>
              <p:cNvSpPr txBox="1">
                <a:spLocks noChangeArrowheads="1"/>
              </p:cNvSpPr>
              <p:nvPr/>
            </p:nvSpPr>
            <p:spPr bwMode="auto">
              <a:xfrm>
                <a:off x="676" y="4165"/>
                <a:ext cx="181" cy="435"/>
              </a:xfrm>
              <a:prstGeom prst="rect">
                <a:avLst/>
              </a:prstGeom>
              <a:noFill/>
              <a:ln w="9525">
                <a:solidFill>
                  <a:schemeClr val="tx2"/>
                </a:solidFill>
                <a:miter lim="800000"/>
                <a:headEnd/>
                <a:tailEnd/>
              </a:ln>
              <a:effectLst/>
            </p:spPr>
            <p:txBody>
              <a:bodyPr rot="10800000" wrap="none">
                <a:prstTxWarp prst="textNoShape">
                  <a:avLst/>
                </a:prstTxWarp>
                <a:spAutoFit/>
              </a:bodyPr>
              <a:lstStyle/>
              <a:p>
                <a:pPr eaLnBrk="1" hangingPunct="1"/>
                <a:endParaRPr lang="en-US"/>
              </a:p>
            </p:txBody>
          </p:sp>
        </p:grpSp>
      </p:grpSp>
      <p:sp>
        <p:nvSpPr>
          <p:cNvPr id="62598" name="Line 1158"/>
          <p:cNvSpPr>
            <a:spLocks noChangeShapeType="1"/>
          </p:cNvSpPr>
          <p:nvPr/>
        </p:nvSpPr>
        <p:spPr bwMode="auto">
          <a:xfrm>
            <a:off x="455613" y="3436938"/>
            <a:ext cx="8688387"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62599" name="Line 1159"/>
          <p:cNvSpPr>
            <a:spLocks noChangeShapeType="1"/>
          </p:cNvSpPr>
          <p:nvPr/>
        </p:nvSpPr>
        <p:spPr bwMode="auto">
          <a:xfrm>
            <a:off x="455613" y="5370513"/>
            <a:ext cx="8688387"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pic>
        <p:nvPicPr>
          <p:cNvPr id="62600" name="Picture 1160" descr="Picture 3"/>
          <p:cNvPicPr>
            <a:picLocks noChangeAspect="1" noChangeArrowheads="1"/>
          </p:cNvPicPr>
          <p:nvPr/>
        </p:nvPicPr>
        <p:blipFill>
          <a:blip r:embed="rId3"/>
          <a:srcRect/>
          <a:stretch>
            <a:fillRect/>
          </a:stretch>
        </p:blipFill>
        <p:spPr bwMode="auto">
          <a:xfrm>
            <a:off x="1235075" y="2214563"/>
            <a:ext cx="1814513" cy="1125537"/>
          </a:xfrm>
          <a:prstGeom prst="rect">
            <a:avLst/>
          </a:prstGeom>
          <a:noFill/>
        </p:spPr>
      </p:pic>
      <p:pic>
        <p:nvPicPr>
          <p:cNvPr id="62601" name="Picture 1161" descr="Picture 9"/>
          <p:cNvPicPr>
            <a:picLocks noChangeAspect="1" noChangeArrowheads="1"/>
          </p:cNvPicPr>
          <p:nvPr/>
        </p:nvPicPr>
        <p:blipFill>
          <a:blip r:embed="rId4"/>
          <a:srcRect/>
          <a:stretch>
            <a:fillRect/>
          </a:stretch>
        </p:blipFill>
        <p:spPr bwMode="auto">
          <a:xfrm>
            <a:off x="1171575" y="4192588"/>
            <a:ext cx="1882775" cy="1144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6260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246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26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4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C:\Users\Zombie\Desktop\diagramdoubleslit.JPG"/>
          <p:cNvPicPr>
            <a:picLocks noChangeAspect="1"/>
          </p:cNvPicPr>
          <p:nvPr/>
        </p:nvPicPr>
        <p:blipFill>
          <a:blip r:embed="rId3" cstate="print"/>
          <a:srcRect/>
          <a:stretch>
            <a:fillRect/>
          </a:stretch>
        </p:blipFill>
        <p:spPr bwMode="auto">
          <a:xfrm>
            <a:off x="1371600" y="1219200"/>
            <a:ext cx="6677025" cy="5467350"/>
          </a:xfrm>
          <a:prstGeom prst="rect">
            <a:avLst/>
          </a:prstGeom>
          <a:noFill/>
          <a:ln w="9525">
            <a:noFill/>
            <a:miter lim="800000"/>
            <a:headEnd/>
            <a:tailEnd/>
          </a:ln>
        </p:spPr>
      </p:pic>
      <p:sp>
        <p:nvSpPr>
          <p:cNvPr id="3" name="Rectangle 2"/>
          <p:cNvSpPr/>
          <p:nvPr/>
        </p:nvSpPr>
        <p:spPr>
          <a:xfrm>
            <a:off x="2895600" y="1905000"/>
            <a:ext cx="2133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4400" y="5410200"/>
            <a:ext cx="2895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09800" y="5867400"/>
            <a:ext cx="30480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62200" y="1828800"/>
            <a:ext cx="1447800" cy="48768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0" y="228600"/>
            <a:ext cx="3505200" cy="64008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657600" y="1447800"/>
            <a:ext cx="1676400" cy="4800600"/>
            <a:chOff x="3276600" y="762000"/>
            <a:chExt cx="2057400" cy="5105400"/>
          </a:xfrm>
        </p:grpSpPr>
        <p:sp>
          <p:nvSpPr>
            <p:cNvPr id="8" name="Rectangle 7"/>
            <p:cNvSpPr/>
            <p:nvPr/>
          </p:nvSpPr>
          <p:spPr>
            <a:xfrm>
              <a:off x="3276600" y="1752600"/>
              <a:ext cx="2057400" cy="41148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72693" y="762000"/>
              <a:ext cx="661307" cy="1143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0" y="152400"/>
            <a:ext cx="9144000" cy="584776"/>
          </a:xfrm>
          <a:prstGeom prst="rect">
            <a:avLst/>
          </a:prstGeom>
          <a:noFill/>
        </p:spPr>
        <p:txBody>
          <a:bodyPr wrap="square" rtlCol="0">
            <a:spAutoFit/>
          </a:bodyPr>
          <a:lstStyle/>
          <a:p>
            <a:pPr algn="ctr"/>
            <a:r>
              <a:rPr lang="en-US" sz="3200" dirty="0" smtClean="0"/>
              <a:t>Two-Slit Interference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4637087" y="1928812"/>
          <a:ext cx="2906713" cy="509588"/>
        </p:xfrm>
        <a:graphic>
          <a:graphicData uri="http://schemas.openxmlformats.org/presentationml/2006/ole">
            <p:oleObj spid="_x0000_s73730" name="Equation" r:id="rId3" imgW="1155600" imgH="203040" progId="Equation.DSMT4">
              <p:embed/>
            </p:oleObj>
          </a:graphicData>
        </a:graphic>
      </p:graphicFrame>
      <p:pic>
        <p:nvPicPr>
          <p:cNvPr id="7" name="Picture 6" descr="C:\Users\Zombie\Desktop\diagramdoubleslit.JPG"/>
          <p:cNvPicPr>
            <a:picLocks noChangeAspect="1"/>
          </p:cNvPicPr>
          <p:nvPr/>
        </p:nvPicPr>
        <p:blipFill>
          <a:blip r:embed="rId4" cstate="print"/>
          <a:srcRect/>
          <a:stretch>
            <a:fillRect/>
          </a:stretch>
        </p:blipFill>
        <p:spPr bwMode="auto">
          <a:xfrm>
            <a:off x="304800" y="990600"/>
            <a:ext cx="3338513" cy="2733675"/>
          </a:xfrm>
          <a:prstGeom prst="rect">
            <a:avLst/>
          </a:prstGeom>
          <a:noFill/>
          <a:ln w="9525">
            <a:noFill/>
            <a:miter lim="800000"/>
            <a:headEnd/>
            <a:tailEnd/>
          </a:ln>
        </p:spPr>
      </p:pic>
      <p:sp>
        <p:nvSpPr>
          <p:cNvPr id="8" name="TextBox 7"/>
          <p:cNvSpPr txBox="1"/>
          <p:nvPr/>
        </p:nvSpPr>
        <p:spPr>
          <a:xfrm>
            <a:off x="1290227" y="152400"/>
            <a:ext cx="6634573" cy="646331"/>
          </a:xfrm>
          <a:prstGeom prst="rect">
            <a:avLst/>
          </a:prstGeom>
          <a:noFill/>
        </p:spPr>
        <p:txBody>
          <a:bodyPr wrap="none" rtlCol="0">
            <a:spAutoFit/>
          </a:bodyPr>
          <a:lstStyle/>
          <a:p>
            <a:r>
              <a:rPr lang="en-US" sz="3600" b="1" u="sng" dirty="0" smtClean="0"/>
              <a:t>Double-Slit Experiment with Light</a:t>
            </a:r>
            <a:endParaRPr lang="en-US" sz="3600" b="1" u="sng" dirty="0"/>
          </a:p>
        </p:txBody>
      </p:sp>
      <p:sp>
        <p:nvSpPr>
          <p:cNvPr id="9" name="TextBox 8"/>
          <p:cNvSpPr txBox="1"/>
          <p:nvPr/>
        </p:nvSpPr>
        <p:spPr>
          <a:xfrm>
            <a:off x="3991771" y="1143000"/>
            <a:ext cx="4533870" cy="830997"/>
          </a:xfrm>
          <a:prstGeom prst="rect">
            <a:avLst/>
          </a:prstGeom>
          <a:noFill/>
        </p:spPr>
        <p:txBody>
          <a:bodyPr wrap="none" rtlCol="0">
            <a:spAutoFit/>
          </a:bodyPr>
          <a:lstStyle/>
          <a:p>
            <a:r>
              <a:rPr lang="en-US" sz="2400" b="1" dirty="0" smtClean="0"/>
              <a:t>Recall solution for Electric field (E)</a:t>
            </a:r>
          </a:p>
          <a:p>
            <a:r>
              <a:rPr lang="en-US" sz="2400" b="1" dirty="0" smtClean="0"/>
              <a:t>from the wave equation:</a:t>
            </a:r>
            <a:endParaRPr lang="en-US" sz="2400" b="1" dirty="0"/>
          </a:p>
        </p:txBody>
      </p:sp>
      <p:graphicFrame>
        <p:nvGraphicFramePr>
          <p:cNvPr id="1033" name="Object 9"/>
          <p:cNvGraphicFramePr>
            <a:graphicFrameLocks noChangeAspect="1"/>
          </p:cNvGraphicFramePr>
          <p:nvPr/>
        </p:nvGraphicFramePr>
        <p:xfrm>
          <a:off x="4648200" y="3505200"/>
          <a:ext cx="2203450" cy="509588"/>
        </p:xfrm>
        <a:graphic>
          <a:graphicData uri="http://schemas.openxmlformats.org/presentationml/2006/ole">
            <p:oleObj spid="_x0000_s73731" name="Equation" r:id="rId5" imgW="876240" imgH="203040" progId="Equation.DSMT4">
              <p:embed/>
            </p:oleObj>
          </a:graphicData>
        </a:graphic>
      </p:graphicFrame>
      <p:graphicFrame>
        <p:nvGraphicFramePr>
          <p:cNvPr id="1034" name="Object 10"/>
          <p:cNvGraphicFramePr>
            <a:graphicFrameLocks noChangeAspect="1"/>
          </p:cNvGraphicFramePr>
          <p:nvPr/>
        </p:nvGraphicFramePr>
        <p:xfrm>
          <a:off x="3124200" y="4267200"/>
          <a:ext cx="4438650" cy="509588"/>
        </p:xfrm>
        <a:graphic>
          <a:graphicData uri="http://schemas.openxmlformats.org/presentationml/2006/ole">
            <p:oleObj spid="_x0000_s73732" name="Equation" r:id="rId6" imgW="1765080" imgH="203040" progId="Equation.DSMT4">
              <p:embed/>
            </p:oleObj>
          </a:graphicData>
        </a:graphic>
      </p:graphicFrame>
      <p:graphicFrame>
        <p:nvGraphicFramePr>
          <p:cNvPr id="1035" name="Object 11"/>
          <p:cNvGraphicFramePr>
            <a:graphicFrameLocks noChangeAspect="1"/>
          </p:cNvGraphicFramePr>
          <p:nvPr/>
        </p:nvGraphicFramePr>
        <p:xfrm>
          <a:off x="76200" y="5029200"/>
          <a:ext cx="9067800" cy="509588"/>
        </p:xfrm>
        <a:graphic>
          <a:graphicData uri="http://schemas.openxmlformats.org/presentationml/2006/ole">
            <p:oleObj spid="_x0000_s73733" name="Equation" r:id="rId7" imgW="3606480" imgH="203040" progId="Equation.DSMT4">
              <p:embed/>
            </p:oleObj>
          </a:graphicData>
        </a:graphic>
      </p:graphicFrame>
      <p:graphicFrame>
        <p:nvGraphicFramePr>
          <p:cNvPr id="1036" name="Object 2"/>
          <p:cNvGraphicFramePr>
            <a:graphicFrameLocks noChangeAspect="1"/>
          </p:cNvGraphicFramePr>
          <p:nvPr/>
        </p:nvGraphicFramePr>
        <p:xfrm>
          <a:off x="3459162" y="5943600"/>
          <a:ext cx="2332038" cy="509588"/>
        </p:xfrm>
        <a:graphic>
          <a:graphicData uri="http://schemas.openxmlformats.org/presentationml/2006/ole">
            <p:oleObj spid="_x0000_s73734" name="Equation" r:id="rId8" imgW="927000" imgH="203040" progId="Equation.DSMT4">
              <p:embed/>
            </p:oleObj>
          </a:graphicData>
        </a:graphic>
      </p:graphicFrame>
      <p:sp>
        <p:nvSpPr>
          <p:cNvPr id="18" name="TextBox 17"/>
          <p:cNvSpPr txBox="1"/>
          <p:nvPr/>
        </p:nvSpPr>
        <p:spPr>
          <a:xfrm>
            <a:off x="4036365" y="2590800"/>
            <a:ext cx="4879035" cy="830997"/>
          </a:xfrm>
          <a:prstGeom prst="rect">
            <a:avLst/>
          </a:prstGeom>
          <a:noFill/>
        </p:spPr>
        <p:txBody>
          <a:bodyPr wrap="square" rtlCol="0">
            <a:spAutoFit/>
          </a:bodyPr>
          <a:lstStyle/>
          <a:p>
            <a:r>
              <a:rPr lang="en-US" sz="2400" b="1" dirty="0" smtClean="0"/>
              <a:t>Let’s forget about the time-dependence for now:</a:t>
            </a:r>
          </a:p>
        </p:txBody>
      </p:sp>
      <p:sp>
        <p:nvSpPr>
          <p:cNvPr id="20" name="TextBox 19"/>
          <p:cNvSpPr txBox="1"/>
          <p:nvPr/>
        </p:nvSpPr>
        <p:spPr>
          <a:xfrm>
            <a:off x="228600" y="4262735"/>
            <a:ext cx="4879035" cy="461665"/>
          </a:xfrm>
          <a:prstGeom prst="rect">
            <a:avLst/>
          </a:prstGeom>
          <a:noFill/>
        </p:spPr>
        <p:txBody>
          <a:bodyPr wrap="square" rtlCol="0">
            <a:spAutoFit/>
          </a:bodyPr>
          <a:lstStyle/>
          <a:p>
            <a:r>
              <a:rPr lang="en-US" sz="2400" b="1" dirty="0" smtClean="0"/>
              <a:t>Euler’s Formula says:</a:t>
            </a:r>
          </a:p>
        </p:txBody>
      </p:sp>
      <p:sp>
        <p:nvSpPr>
          <p:cNvPr id="21" name="TextBox 20"/>
          <p:cNvSpPr txBox="1"/>
          <p:nvPr/>
        </p:nvSpPr>
        <p:spPr>
          <a:xfrm>
            <a:off x="304800" y="5943600"/>
            <a:ext cx="4879035" cy="461665"/>
          </a:xfrm>
          <a:prstGeom prst="rect">
            <a:avLst/>
          </a:prstGeom>
          <a:noFill/>
        </p:spPr>
        <p:txBody>
          <a:bodyPr wrap="square" rtlCol="0">
            <a:spAutoFit/>
          </a:bodyPr>
          <a:lstStyle/>
          <a:p>
            <a:r>
              <a:rPr lang="en-US" sz="2400" b="1" dirty="0" smtClean="0"/>
              <a:t>For convenience, write: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1"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4864100" y="2273300"/>
          <a:ext cx="2363788" cy="509588"/>
        </p:xfrm>
        <a:graphic>
          <a:graphicData uri="http://schemas.openxmlformats.org/presentationml/2006/ole">
            <p:oleObj spid="_x0000_s74754" name="Equation" r:id="rId3" imgW="939800" imgH="203200" progId="Equation.DSMT4">
              <p:embed/>
            </p:oleObj>
          </a:graphicData>
        </a:graphic>
      </p:graphicFrame>
      <p:graphicFrame>
        <p:nvGraphicFramePr>
          <p:cNvPr id="3" name="Object 2"/>
          <p:cNvGraphicFramePr>
            <a:graphicFrameLocks noChangeAspect="1"/>
          </p:cNvGraphicFramePr>
          <p:nvPr/>
        </p:nvGraphicFramePr>
        <p:xfrm>
          <a:off x="3570288" y="5045075"/>
          <a:ext cx="2397125" cy="606425"/>
        </p:xfrm>
        <a:graphic>
          <a:graphicData uri="http://schemas.openxmlformats.org/presentationml/2006/ole">
            <p:oleObj spid="_x0000_s74755" name="Equation" r:id="rId4" imgW="952500" imgH="241300" progId="Equation.DSMT4">
              <p:embed/>
            </p:oleObj>
          </a:graphicData>
        </a:graphic>
      </p:graphicFrame>
      <p:graphicFrame>
        <p:nvGraphicFramePr>
          <p:cNvPr id="4" name="Object 3"/>
          <p:cNvGraphicFramePr>
            <a:graphicFrameLocks noChangeAspect="1"/>
          </p:cNvGraphicFramePr>
          <p:nvPr/>
        </p:nvGraphicFramePr>
        <p:xfrm>
          <a:off x="1204913" y="4206875"/>
          <a:ext cx="2655887" cy="606425"/>
        </p:xfrm>
        <a:graphic>
          <a:graphicData uri="http://schemas.openxmlformats.org/presentationml/2006/ole">
            <p:oleObj spid="_x0000_s74756" name="Equation" r:id="rId5" imgW="1054100" imgH="241300" progId="Equation.DSMT4">
              <p:embed/>
            </p:oleObj>
          </a:graphicData>
        </a:graphic>
      </p:graphicFrame>
      <p:graphicFrame>
        <p:nvGraphicFramePr>
          <p:cNvPr id="1029" name="Object 5"/>
          <p:cNvGraphicFramePr>
            <a:graphicFrameLocks noChangeAspect="1"/>
          </p:cNvGraphicFramePr>
          <p:nvPr/>
        </p:nvGraphicFramePr>
        <p:xfrm>
          <a:off x="5319713" y="4206875"/>
          <a:ext cx="2782887" cy="606425"/>
        </p:xfrm>
        <a:graphic>
          <a:graphicData uri="http://schemas.openxmlformats.org/presentationml/2006/ole">
            <p:oleObj spid="_x0000_s74757" name="Equation" r:id="rId6" imgW="1104900" imgH="241300" progId="Equation.DSMT4">
              <p:embed/>
            </p:oleObj>
          </a:graphicData>
        </a:graphic>
      </p:graphicFrame>
      <p:graphicFrame>
        <p:nvGraphicFramePr>
          <p:cNvPr id="1030" name="Object 6"/>
          <p:cNvGraphicFramePr>
            <a:graphicFrameLocks noChangeAspect="1"/>
          </p:cNvGraphicFramePr>
          <p:nvPr/>
        </p:nvGraphicFramePr>
        <p:xfrm>
          <a:off x="4265613" y="5791200"/>
          <a:ext cx="4344987" cy="574675"/>
        </p:xfrm>
        <a:graphic>
          <a:graphicData uri="http://schemas.openxmlformats.org/presentationml/2006/ole">
            <p:oleObj spid="_x0000_s74758" name="Equation" r:id="rId7" imgW="1726920" imgH="228600" progId="Equation.DSMT4">
              <p:embed/>
            </p:oleObj>
          </a:graphicData>
        </a:graphic>
      </p:graphicFrame>
      <p:pic>
        <p:nvPicPr>
          <p:cNvPr id="7" name="Picture 6" descr="C:\Users\Zombie\Desktop\diagramdoubleslit.JPG"/>
          <p:cNvPicPr>
            <a:picLocks noChangeAspect="1"/>
          </p:cNvPicPr>
          <p:nvPr/>
        </p:nvPicPr>
        <p:blipFill>
          <a:blip r:embed="rId8" cstate="print"/>
          <a:srcRect/>
          <a:stretch>
            <a:fillRect/>
          </a:stretch>
        </p:blipFill>
        <p:spPr bwMode="auto">
          <a:xfrm>
            <a:off x="304800" y="990600"/>
            <a:ext cx="3338513" cy="2733675"/>
          </a:xfrm>
          <a:prstGeom prst="rect">
            <a:avLst/>
          </a:prstGeom>
          <a:noFill/>
          <a:ln w="9525">
            <a:noFill/>
            <a:miter lim="800000"/>
            <a:headEnd/>
            <a:tailEnd/>
          </a:ln>
        </p:spPr>
      </p:pic>
      <p:sp>
        <p:nvSpPr>
          <p:cNvPr id="9" name="TextBox 8"/>
          <p:cNvSpPr txBox="1"/>
          <p:nvPr/>
        </p:nvSpPr>
        <p:spPr>
          <a:xfrm>
            <a:off x="5105400" y="1447800"/>
            <a:ext cx="1626599" cy="461665"/>
          </a:xfrm>
          <a:prstGeom prst="rect">
            <a:avLst/>
          </a:prstGeom>
          <a:noFill/>
        </p:spPr>
        <p:txBody>
          <a:bodyPr wrap="none" rtlCol="0">
            <a:spAutoFit/>
          </a:bodyPr>
          <a:lstStyle/>
          <a:p>
            <a:r>
              <a:rPr lang="en-US" sz="2400" b="1" u="sng" dirty="0" smtClean="0"/>
              <a:t>Before Slits</a:t>
            </a:r>
            <a:endParaRPr lang="en-US" sz="2400" b="1" u="sng" dirty="0"/>
          </a:p>
        </p:txBody>
      </p:sp>
      <p:sp>
        <p:nvSpPr>
          <p:cNvPr id="10" name="TextBox 9"/>
          <p:cNvSpPr txBox="1"/>
          <p:nvPr/>
        </p:nvSpPr>
        <p:spPr>
          <a:xfrm>
            <a:off x="3631201" y="3729335"/>
            <a:ext cx="1432828" cy="461665"/>
          </a:xfrm>
          <a:prstGeom prst="rect">
            <a:avLst/>
          </a:prstGeom>
          <a:noFill/>
        </p:spPr>
        <p:txBody>
          <a:bodyPr wrap="none" rtlCol="0">
            <a:spAutoFit/>
          </a:bodyPr>
          <a:lstStyle/>
          <a:p>
            <a:r>
              <a:rPr lang="en-US" sz="2400" b="1" u="sng" dirty="0" smtClean="0"/>
              <a:t>After Slits</a:t>
            </a:r>
            <a:endParaRPr lang="en-US" sz="2400" b="1" u="sng" dirty="0"/>
          </a:p>
        </p:txBody>
      </p:sp>
      <p:sp>
        <p:nvSpPr>
          <p:cNvPr id="11" name="TextBox 10"/>
          <p:cNvSpPr txBox="1"/>
          <p:nvPr/>
        </p:nvSpPr>
        <p:spPr>
          <a:xfrm>
            <a:off x="4343400" y="4215825"/>
            <a:ext cx="465192" cy="584775"/>
          </a:xfrm>
          <a:prstGeom prst="rect">
            <a:avLst/>
          </a:prstGeom>
          <a:noFill/>
        </p:spPr>
        <p:txBody>
          <a:bodyPr wrap="none" rtlCol="0">
            <a:spAutoFit/>
          </a:bodyPr>
          <a:lstStyle/>
          <a:p>
            <a:r>
              <a:rPr lang="en-US" sz="3200" dirty="0" smtClean="0"/>
              <a:t>&amp;</a:t>
            </a:r>
            <a:endParaRPr lang="en-US" sz="3200" dirty="0"/>
          </a:p>
        </p:txBody>
      </p:sp>
      <p:graphicFrame>
        <p:nvGraphicFramePr>
          <p:cNvPr id="12" name="Object 11"/>
          <p:cNvGraphicFramePr>
            <a:graphicFrameLocks noChangeAspect="1"/>
          </p:cNvGraphicFramePr>
          <p:nvPr/>
        </p:nvGraphicFramePr>
        <p:xfrm>
          <a:off x="2362200" y="5181600"/>
          <a:ext cx="484188" cy="387350"/>
        </p:xfrm>
        <a:graphic>
          <a:graphicData uri="http://schemas.openxmlformats.org/presentationml/2006/ole">
            <p:oleObj spid="_x0000_s74759" name="Equation" r:id="rId9" imgW="190440" imgH="152280" progId="Equation.DSMT4">
              <p:embed/>
            </p:oleObj>
          </a:graphicData>
        </a:graphic>
      </p:graphicFrame>
      <p:sp>
        <p:nvSpPr>
          <p:cNvPr id="13" name="TextBox 12"/>
          <p:cNvSpPr txBox="1"/>
          <p:nvPr/>
        </p:nvSpPr>
        <p:spPr>
          <a:xfrm>
            <a:off x="1290227" y="152400"/>
            <a:ext cx="6634573" cy="646331"/>
          </a:xfrm>
          <a:prstGeom prst="rect">
            <a:avLst/>
          </a:prstGeom>
          <a:noFill/>
        </p:spPr>
        <p:txBody>
          <a:bodyPr wrap="none" rtlCol="0">
            <a:spAutoFit/>
          </a:bodyPr>
          <a:lstStyle/>
          <a:p>
            <a:r>
              <a:rPr lang="en-US" sz="3600" b="1" u="sng" dirty="0" smtClean="0"/>
              <a:t>Double-Slit Experiment with Light</a:t>
            </a:r>
            <a:endParaRPr lang="en-US" sz="36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058" name="Object 10"/>
          <p:cNvGraphicFramePr>
            <a:graphicFrameLocks noChangeAspect="1"/>
          </p:cNvGraphicFramePr>
          <p:nvPr/>
        </p:nvGraphicFramePr>
        <p:xfrm>
          <a:off x="36513" y="2713037"/>
          <a:ext cx="9107487" cy="639763"/>
        </p:xfrm>
        <a:graphic>
          <a:graphicData uri="http://schemas.openxmlformats.org/presentationml/2006/ole">
            <p:oleObj spid="_x0000_s75780" name="Equation" r:id="rId3" imgW="3619440" imgH="253800" progId="Equation.DSMT4">
              <p:embed/>
            </p:oleObj>
          </a:graphicData>
        </a:graphic>
      </p:graphicFrame>
      <p:sp>
        <p:nvSpPr>
          <p:cNvPr id="13" name="Rectangle 12"/>
          <p:cNvSpPr/>
          <p:nvPr/>
        </p:nvSpPr>
        <p:spPr>
          <a:xfrm>
            <a:off x="4724400" y="2667000"/>
            <a:ext cx="4419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30" name="Object 6"/>
          <p:cNvGraphicFramePr>
            <a:graphicFrameLocks noChangeAspect="1"/>
          </p:cNvGraphicFramePr>
          <p:nvPr/>
        </p:nvGraphicFramePr>
        <p:xfrm>
          <a:off x="1941513" y="1052513"/>
          <a:ext cx="5238750" cy="608012"/>
        </p:xfrm>
        <a:graphic>
          <a:graphicData uri="http://schemas.openxmlformats.org/presentationml/2006/ole">
            <p:oleObj spid="_x0000_s75778" name="Equation" r:id="rId4" imgW="2082800" imgH="241300" progId="Equation.DSMT4">
              <p:embed/>
            </p:oleObj>
          </a:graphicData>
        </a:graphic>
      </p:graphicFrame>
      <p:graphicFrame>
        <p:nvGraphicFramePr>
          <p:cNvPr id="14" name="Object 13"/>
          <p:cNvGraphicFramePr>
            <a:graphicFrameLocks noChangeAspect="1"/>
          </p:cNvGraphicFramePr>
          <p:nvPr/>
        </p:nvGraphicFramePr>
        <p:xfrm>
          <a:off x="3214688" y="1797050"/>
          <a:ext cx="2636837" cy="793750"/>
        </p:xfrm>
        <a:graphic>
          <a:graphicData uri="http://schemas.openxmlformats.org/presentationml/2006/ole">
            <p:oleObj spid="_x0000_s75779" name="Equation" r:id="rId5" imgW="1054100" imgH="317500" progId="Equation.DSMT4">
              <p:embed/>
            </p:oleObj>
          </a:graphicData>
        </a:graphic>
      </p:graphicFrame>
      <p:graphicFrame>
        <p:nvGraphicFramePr>
          <p:cNvPr id="2059" name="Object 11"/>
          <p:cNvGraphicFramePr>
            <a:graphicFrameLocks noChangeAspect="1"/>
          </p:cNvGraphicFramePr>
          <p:nvPr/>
        </p:nvGraphicFramePr>
        <p:xfrm>
          <a:off x="427038" y="3733800"/>
          <a:ext cx="8404225" cy="576262"/>
        </p:xfrm>
        <a:graphic>
          <a:graphicData uri="http://schemas.openxmlformats.org/presentationml/2006/ole">
            <p:oleObj spid="_x0000_s75781" name="Equation" r:id="rId6" imgW="3340080" imgH="228600" progId="Equation.DSMT4">
              <p:embed/>
            </p:oleObj>
          </a:graphicData>
        </a:graphic>
      </p:graphicFrame>
      <p:graphicFrame>
        <p:nvGraphicFramePr>
          <p:cNvPr id="2060" name="Object 12"/>
          <p:cNvGraphicFramePr>
            <a:graphicFrameLocks noChangeAspect="1"/>
          </p:cNvGraphicFramePr>
          <p:nvPr/>
        </p:nvGraphicFramePr>
        <p:xfrm>
          <a:off x="455612" y="4267200"/>
          <a:ext cx="8307388" cy="576263"/>
        </p:xfrm>
        <a:graphic>
          <a:graphicData uri="http://schemas.openxmlformats.org/presentationml/2006/ole">
            <p:oleObj spid="_x0000_s75782" name="Equation" r:id="rId7" imgW="3301920" imgH="228600" progId="Equation.DSMT4">
              <p:embed/>
            </p:oleObj>
          </a:graphicData>
        </a:graphic>
      </p:graphicFrame>
      <p:graphicFrame>
        <p:nvGraphicFramePr>
          <p:cNvPr id="2062" name="Object 14"/>
          <p:cNvGraphicFramePr>
            <a:graphicFrameLocks noChangeAspect="1"/>
          </p:cNvGraphicFramePr>
          <p:nvPr/>
        </p:nvGraphicFramePr>
        <p:xfrm>
          <a:off x="488950" y="5226050"/>
          <a:ext cx="8340725" cy="641350"/>
        </p:xfrm>
        <a:graphic>
          <a:graphicData uri="http://schemas.openxmlformats.org/presentationml/2006/ole">
            <p:oleObj spid="_x0000_s75783" name="Equation" r:id="rId8" imgW="3314520" imgH="253800" progId="Equation.DSMT4">
              <p:embed/>
            </p:oleObj>
          </a:graphicData>
        </a:graphic>
      </p:graphicFrame>
      <p:graphicFrame>
        <p:nvGraphicFramePr>
          <p:cNvPr id="2063" name="Object 15"/>
          <p:cNvGraphicFramePr>
            <a:graphicFrameLocks noChangeAspect="1"/>
          </p:cNvGraphicFramePr>
          <p:nvPr/>
        </p:nvGraphicFramePr>
        <p:xfrm>
          <a:off x="530225" y="6096000"/>
          <a:ext cx="5337175" cy="641350"/>
        </p:xfrm>
        <a:graphic>
          <a:graphicData uri="http://schemas.openxmlformats.org/presentationml/2006/ole">
            <p:oleObj spid="_x0000_s75784" name="Equation" r:id="rId9" imgW="2120760" imgH="253800" progId="Equation.DSMT4">
              <p:embed/>
            </p:oleObj>
          </a:graphicData>
        </a:graphic>
      </p:graphicFrame>
      <p:cxnSp>
        <p:nvCxnSpPr>
          <p:cNvPr id="11" name="Straight Arrow Connector 10"/>
          <p:cNvCxnSpPr/>
          <p:nvPr/>
        </p:nvCxnSpPr>
        <p:spPr>
          <a:xfrm rot="10800000" flipV="1">
            <a:off x="2362200" y="2438400"/>
            <a:ext cx="274320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638800" y="2438400"/>
            <a:ext cx="1600200" cy="3810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90227" y="152400"/>
            <a:ext cx="6634573" cy="646331"/>
          </a:xfrm>
          <a:prstGeom prst="rect">
            <a:avLst/>
          </a:prstGeom>
          <a:noFill/>
        </p:spPr>
        <p:txBody>
          <a:bodyPr wrap="none" rtlCol="0">
            <a:spAutoFit/>
          </a:bodyPr>
          <a:lstStyle/>
          <a:p>
            <a:r>
              <a:rPr lang="en-US" sz="3600" b="1" u="sng" dirty="0" smtClean="0"/>
              <a:t>Double-Slit Experiment with Light</a:t>
            </a:r>
            <a:endParaRPr lang="en-US" sz="36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2" name="Object 21"/>
          <p:cNvGraphicFramePr>
            <a:graphicFrameLocks noChangeAspect="1"/>
          </p:cNvGraphicFramePr>
          <p:nvPr/>
        </p:nvGraphicFramePr>
        <p:xfrm>
          <a:off x="2660650" y="3535363"/>
          <a:ext cx="4203700" cy="788987"/>
        </p:xfrm>
        <a:graphic>
          <a:graphicData uri="http://schemas.openxmlformats.org/presentationml/2006/ole">
            <p:oleObj spid="_x0000_s79877" name="Equation" r:id="rId3" imgW="1689100" imgH="317500" progId="Equation.DSMT4">
              <p:embed/>
            </p:oleObj>
          </a:graphicData>
        </a:graphic>
      </p:graphicFrame>
      <p:grpSp>
        <p:nvGrpSpPr>
          <p:cNvPr id="2" name="Group 14"/>
          <p:cNvGrpSpPr/>
          <p:nvPr/>
        </p:nvGrpSpPr>
        <p:grpSpPr>
          <a:xfrm>
            <a:off x="1065213" y="1003300"/>
            <a:ext cx="7621587" cy="2352675"/>
            <a:chOff x="1065213" y="1895475"/>
            <a:chExt cx="7621587" cy="2352675"/>
          </a:xfrm>
        </p:grpSpPr>
        <p:graphicFrame>
          <p:nvGraphicFramePr>
            <p:cNvPr id="18441" name="Object 9"/>
            <p:cNvGraphicFramePr>
              <a:graphicFrameLocks noChangeAspect="1"/>
            </p:cNvGraphicFramePr>
            <p:nvPr/>
          </p:nvGraphicFramePr>
          <p:xfrm>
            <a:off x="1065213" y="1895475"/>
            <a:ext cx="7448550" cy="1217613"/>
          </p:xfrm>
          <a:graphic>
            <a:graphicData uri="http://schemas.openxmlformats.org/presentationml/2006/ole">
              <p:oleObj spid="_x0000_s79874" name="Equation" r:id="rId4" imgW="2959100" imgH="482600" progId="Equation.DSMT4">
                <p:embed/>
              </p:oleObj>
            </a:graphicData>
          </a:graphic>
        </p:graphicFrame>
        <p:graphicFrame>
          <p:nvGraphicFramePr>
            <p:cNvPr id="18445" name="Object 13"/>
            <p:cNvGraphicFramePr>
              <a:graphicFrameLocks noChangeAspect="1"/>
            </p:cNvGraphicFramePr>
            <p:nvPr/>
          </p:nvGraphicFramePr>
          <p:xfrm>
            <a:off x="2241550" y="3457575"/>
            <a:ext cx="757238" cy="790575"/>
          </p:xfrm>
          <a:graphic>
            <a:graphicData uri="http://schemas.openxmlformats.org/presentationml/2006/ole">
              <p:oleObj spid="_x0000_s79875" name="Equation" r:id="rId5" imgW="304800" imgH="317500" progId="Equation.DSMT4">
                <p:embed/>
              </p:oleObj>
            </a:graphicData>
          </a:graphic>
        </p:graphicFrame>
        <p:graphicFrame>
          <p:nvGraphicFramePr>
            <p:cNvPr id="18446" name="Object 14"/>
            <p:cNvGraphicFramePr>
              <a:graphicFrameLocks noChangeAspect="1"/>
            </p:cNvGraphicFramePr>
            <p:nvPr/>
          </p:nvGraphicFramePr>
          <p:xfrm>
            <a:off x="3529013" y="3457575"/>
            <a:ext cx="790575" cy="790575"/>
          </p:xfrm>
          <a:graphic>
            <a:graphicData uri="http://schemas.openxmlformats.org/presentationml/2006/ole">
              <p:oleObj spid="_x0000_s79876" name="Equation" r:id="rId6" imgW="317500" imgH="317500" progId="Equation.DSMT4">
                <p:embed/>
              </p:oleObj>
            </a:graphicData>
          </a:graphic>
        </p:graphicFrame>
        <p:sp>
          <p:nvSpPr>
            <p:cNvPr id="9" name="Oval 8"/>
            <p:cNvSpPr>
              <a:spLocks noChangeAspect="1"/>
            </p:cNvSpPr>
            <p:nvPr/>
          </p:nvSpPr>
          <p:spPr>
            <a:xfrm>
              <a:off x="3048000" y="2133600"/>
              <a:ext cx="670560" cy="670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825240" y="2111375"/>
              <a:ext cx="670560" cy="670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rot="5400000" flipH="1" flipV="1">
              <a:off x="2590800" y="2797175"/>
              <a:ext cx="7620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3760787" y="3074988"/>
              <a:ext cx="860425" cy="3048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0" y="3048000"/>
              <a:ext cx="3657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91200" y="3657600"/>
              <a:ext cx="2151551" cy="461665"/>
            </a:xfrm>
            <a:prstGeom prst="rect">
              <a:avLst/>
            </a:prstGeom>
            <a:noFill/>
          </p:spPr>
          <p:txBody>
            <a:bodyPr wrap="none" rtlCol="0">
              <a:spAutoFit/>
            </a:bodyPr>
            <a:lstStyle/>
            <a:p>
              <a:r>
                <a:rPr lang="en-US" sz="2400" u="sng" dirty="0" smtClean="0">
                  <a:solidFill>
                    <a:srgbClr val="FF0000"/>
                  </a:solidFill>
                </a:rPr>
                <a:t>INTERFERENCE!</a:t>
              </a:r>
              <a:endParaRPr lang="en-US" sz="2400" u="sng" dirty="0">
                <a:solidFill>
                  <a:srgbClr val="FF0000"/>
                </a:solidFill>
              </a:endParaRPr>
            </a:p>
          </p:txBody>
        </p:sp>
        <p:cxnSp>
          <p:nvCxnSpPr>
            <p:cNvPr id="19" name="Straight Arrow Connector 18"/>
            <p:cNvCxnSpPr/>
            <p:nvPr/>
          </p:nvCxnSpPr>
          <p:spPr>
            <a:xfrm rot="16200000" flipV="1">
              <a:off x="6286500" y="3314700"/>
              <a:ext cx="685800" cy="152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1290227" y="152400"/>
            <a:ext cx="6634573" cy="646331"/>
          </a:xfrm>
          <a:prstGeom prst="rect">
            <a:avLst/>
          </a:prstGeom>
          <a:noFill/>
        </p:spPr>
        <p:txBody>
          <a:bodyPr wrap="none" rtlCol="0">
            <a:spAutoFit/>
          </a:bodyPr>
          <a:lstStyle/>
          <a:p>
            <a:r>
              <a:rPr lang="en-US" sz="3600" b="1" u="sng" dirty="0" smtClean="0"/>
              <a:t>Double-Slit Experiment with Light</a:t>
            </a:r>
            <a:endParaRPr lang="en-US" sz="3600" b="1" u="sng" dirty="0"/>
          </a:p>
        </p:txBody>
      </p:sp>
      <p:grpSp>
        <p:nvGrpSpPr>
          <p:cNvPr id="27" name="Group 26"/>
          <p:cNvGrpSpPr/>
          <p:nvPr/>
        </p:nvGrpSpPr>
        <p:grpSpPr>
          <a:xfrm>
            <a:off x="609600" y="4495800"/>
            <a:ext cx="6776214" cy="860425"/>
            <a:chOff x="609600" y="4495800"/>
            <a:chExt cx="6776214" cy="860425"/>
          </a:xfrm>
        </p:grpSpPr>
        <p:sp>
          <p:nvSpPr>
            <p:cNvPr id="21" name="TextBox 20"/>
            <p:cNvSpPr txBox="1"/>
            <p:nvPr/>
          </p:nvSpPr>
          <p:spPr>
            <a:xfrm>
              <a:off x="609600" y="4495800"/>
              <a:ext cx="6776214" cy="830997"/>
            </a:xfrm>
            <a:prstGeom prst="rect">
              <a:avLst/>
            </a:prstGeom>
            <a:noFill/>
          </p:spPr>
          <p:txBody>
            <a:bodyPr wrap="none" rtlCol="0">
              <a:spAutoFit/>
            </a:bodyPr>
            <a:lstStyle/>
            <a:p>
              <a:pPr>
                <a:buFont typeface="Arial" pitchFamily="34" charset="0"/>
                <a:buChar char="•"/>
              </a:pPr>
              <a:r>
                <a:rPr lang="en-US" sz="2400" dirty="0" smtClean="0"/>
                <a:t> For waves, we add the individual amplitudes to find</a:t>
              </a:r>
            </a:p>
            <a:p>
              <a:r>
                <a:rPr lang="en-US" sz="2400" dirty="0" smtClean="0"/>
                <a:t>	the amplitude of the total wave (         )</a:t>
              </a:r>
            </a:p>
          </p:txBody>
        </p:sp>
        <p:graphicFrame>
          <p:nvGraphicFramePr>
            <p:cNvPr id="23" name="Object 9"/>
            <p:cNvGraphicFramePr>
              <a:graphicFrameLocks noChangeAspect="1"/>
            </p:cNvGraphicFramePr>
            <p:nvPr/>
          </p:nvGraphicFramePr>
          <p:xfrm>
            <a:off x="5638800" y="4876800"/>
            <a:ext cx="679450" cy="479425"/>
          </p:xfrm>
          <a:graphic>
            <a:graphicData uri="http://schemas.openxmlformats.org/presentationml/2006/ole">
              <p:oleObj spid="_x0000_s79878" name="Equation" r:id="rId7" imgW="342900" imgH="241300" progId="Equation.DSMT4">
                <p:embed/>
              </p:oleObj>
            </a:graphicData>
          </a:graphic>
        </p:graphicFrame>
      </p:grpSp>
      <p:grpSp>
        <p:nvGrpSpPr>
          <p:cNvPr id="26" name="Group 25"/>
          <p:cNvGrpSpPr/>
          <p:nvPr/>
        </p:nvGrpSpPr>
        <p:grpSpPr>
          <a:xfrm>
            <a:off x="609600" y="5692775"/>
            <a:ext cx="6186309" cy="479425"/>
            <a:chOff x="990600" y="6378575"/>
            <a:chExt cx="6186309" cy="479425"/>
          </a:xfrm>
        </p:grpSpPr>
        <p:sp>
          <p:nvSpPr>
            <p:cNvPr id="25" name="TextBox 24"/>
            <p:cNvSpPr txBox="1"/>
            <p:nvPr/>
          </p:nvSpPr>
          <p:spPr>
            <a:xfrm>
              <a:off x="990600" y="6396335"/>
              <a:ext cx="6186309" cy="461665"/>
            </a:xfrm>
            <a:prstGeom prst="rect">
              <a:avLst/>
            </a:prstGeom>
            <a:noFill/>
          </p:spPr>
          <p:txBody>
            <a:bodyPr wrap="none" rtlCol="0">
              <a:spAutoFit/>
            </a:bodyPr>
            <a:lstStyle/>
            <a:p>
              <a:pPr>
                <a:buFont typeface="Arial" pitchFamily="34" charset="0"/>
                <a:buChar char="•"/>
              </a:pPr>
              <a:r>
                <a:rPr lang="en-US" sz="2400" dirty="0" smtClean="0"/>
                <a:t> We square the sum (         ) to find the intensity.</a:t>
              </a:r>
            </a:p>
          </p:txBody>
        </p:sp>
        <p:graphicFrame>
          <p:nvGraphicFramePr>
            <p:cNvPr id="79882" name="Object 10"/>
            <p:cNvGraphicFramePr>
              <a:graphicFrameLocks noChangeAspect="1"/>
            </p:cNvGraphicFramePr>
            <p:nvPr/>
          </p:nvGraphicFramePr>
          <p:xfrm>
            <a:off x="3733800" y="6378575"/>
            <a:ext cx="679450" cy="479425"/>
          </p:xfrm>
          <a:graphic>
            <a:graphicData uri="http://schemas.openxmlformats.org/presentationml/2006/ole">
              <p:oleObj spid="_x0000_s79882" name="Equation" r:id="rId8" imgW="342900" imgH="241300"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TextBox 48"/>
          <p:cNvSpPr txBox="1"/>
          <p:nvPr/>
        </p:nvSpPr>
        <p:spPr>
          <a:xfrm>
            <a:off x="1290227" y="152400"/>
            <a:ext cx="6634573" cy="646331"/>
          </a:xfrm>
          <a:prstGeom prst="rect">
            <a:avLst/>
          </a:prstGeom>
          <a:noFill/>
        </p:spPr>
        <p:txBody>
          <a:bodyPr wrap="none" rtlCol="0">
            <a:spAutoFit/>
          </a:bodyPr>
          <a:lstStyle/>
          <a:p>
            <a:r>
              <a:rPr lang="en-US" sz="3600" b="1" u="sng" dirty="0" smtClean="0"/>
              <a:t>Double-Slit Experiment with Light</a:t>
            </a:r>
            <a:endParaRPr lang="en-US" sz="3600" b="1" u="sng" dirty="0"/>
          </a:p>
        </p:txBody>
      </p:sp>
      <p:sp>
        <p:nvSpPr>
          <p:cNvPr id="40962" name="Line 2"/>
          <p:cNvSpPr>
            <a:spLocks noChangeShapeType="1"/>
          </p:cNvSpPr>
          <p:nvPr/>
        </p:nvSpPr>
        <p:spPr bwMode="auto">
          <a:xfrm>
            <a:off x="1981200" y="2209800"/>
            <a:ext cx="0" cy="1447800"/>
          </a:xfrm>
          <a:prstGeom prst="line">
            <a:avLst/>
          </a:prstGeom>
          <a:noFill/>
          <a:ln w="28575">
            <a:solidFill>
              <a:schemeClr val="tx1"/>
            </a:solidFill>
            <a:round/>
            <a:headEnd/>
            <a:tailEnd/>
          </a:ln>
          <a:effectLst/>
        </p:spPr>
        <p:txBody>
          <a:bodyPr/>
          <a:lstStyle/>
          <a:p>
            <a:endParaRPr lang="en-US"/>
          </a:p>
        </p:txBody>
      </p:sp>
      <p:sp>
        <p:nvSpPr>
          <p:cNvPr id="40963" name="Line 3"/>
          <p:cNvSpPr>
            <a:spLocks noChangeShapeType="1"/>
          </p:cNvSpPr>
          <p:nvPr/>
        </p:nvSpPr>
        <p:spPr bwMode="auto">
          <a:xfrm>
            <a:off x="1981200" y="3733800"/>
            <a:ext cx="0" cy="228600"/>
          </a:xfrm>
          <a:prstGeom prst="line">
            <a:avLst/>
          </a:prstGeom>
          <a:noFill/>
          <a:ln w="28575">
            <a:solidFill>
              <a:schemeClr val="tx1"/>
            </a:solidFill>
            <a:round/>
            <a:headEnd/>
            <a:tailEnd/>
          </a:ln>
          <a:effectLst/>
        </p:spPr>
        <p:txBody>
          <a:bodyPr/>
          <a:lstStyle/>
          <a:p>
            <a:endParaRPr lang="en-US"/>
          </a:p>
        </p:txBody>
      </p:sp>
      <p:sp>
        <p:nvSpPr>
          <p:cNvPr id="40964" name="Line 4"/>
          <p:cNvSpPr>
            <a:spLocks noChangeShapeType="1"/>
          </p:cNvSpPr>
          <p:nvPr/>
        </p:nvSpPr>
        <p:spPr bwMode="auto">
          <a:xfrm>
            <a:off x="1981200" y="4038600"/>
            <a:ext cx="0" cy="1447800"/>
          </a:xfrm>
          <a:prstGeom prst="line">
            <a:avLst/>
          </a:prstGeom>
          <a:noFill/>
          <a:ln w="28575">
            <a:solidFill>
              <a:schemeClr val="tx1"/>
            </a:solidFill>
            <a:round/>
            <a:headEnd/>
            <a:tailEnd/>
          </a:ln>
          <a:effectLst/>
        </p:spPr>
        <p:txBody>
          <a:bodyPr/>
          <a:lstStyle/>
          <a:p>
            <a:endParaRPr lang="en-US"/>
          </a:p>
        </p:txBody>
      </p:sp>
      <p:sp>
        <p:nvSpPr>
          <p:cNvPr id="40965" name="Line 5"/>
          <p:cNvSpPr>
            <a:spLocks noChangeShapeType="1"/>
          </p:cNvSpPr>
          <p:nvPr/>
        </p:nvSpPr>
        <p:spPr bwMode="auto">
          <a:xfrm flipH="1">
            <a:off x="7696200" y="1600200"/>
            <a:ext cx="0" cy="4953000"/>
          </a:xfrm>
          <a:prstGeom prst="line">
            <a:avLst/>
          </a:prstGeom>
          <a:noFill/>
          <a:ln w="9525">
            <a:solidFill>
              <a:schemeClr val="tx1"/>
            </a:solidFill>
            <a:round/>
            <a:headEnd/>
            <a:tailEnd/>
          </a:ln>
          <a:effectLst/>
        </p:spPr>
        <p:txBody>
          <a:bodyPr/>
          <a:lstStyle/>
          <a:p>
            <a:endParaRPr lang="en-US"/>
          </a:p>
        </p:txBody>
      </p:sp>
      <p:sp>
        <p:nvSpPr>
          <p:cNvPr id="41127" name="Line 167"/>
          <p:cNvSpPr>
            <a:spLocks noChangeShapeType="1"/>
          </p:cNvSpPr>
          <p:nvPr/>
        </p:nvSpPr>
        <p:spPr bwMode="auto">
          <a:xfrm>
            <a:off x="1752600" y="2209800"/>
            <a:ext cx="0" cy="3352800"/>
          </a:xfrm>
          <a:prstGeom prst="line">
            <a:avLst/>
          </a:prstGeom>
          <a:noFill/>
          <a:ln w="38100">
            <a:solidFill>
              <a:srgbClr val="336699"/>
            </a:solidFill>
            <a:round/>
            <a:headEnd/>
            <a:tailEnd/>
          </a:ln>
          <a:effectLst/>
        </p:spPr>
        <p:txBody>
          <a:bodyPr/>
          <a:lstStyle/>
          <a:p>
            <a:endParaRPr lang="en-US"/>
          </a:p>
        </p:txBody>
      </p:sp>
      <p:sp>
        <p:nvSpPr>
          <p:cNvPr id="41128" name="Line 168"/>
          <p:cNvSpPr>
            <a:spLocks noChangeShapeType="1"/>
          </p:cNvSpPr>
          <p:nvPr/>
        </p:nvSpPr>
        <p:spPr bwMode="auto">
          <a:xfrm>
            <a:off x="1600200" y="2209800"/>
            <a:ext cx="0" cy="3352800"/>
          </a:xfrm>
          <a:prstGeom prst="line">
            <a:avLst/>
          </a:prstGeom>
          <a:noFill/>
          <a:ln w="38100">
            <a:solidFill>
              <a:srgbClr val="336699"/>
            </a:solidFill>
            <a:round/>
            <a:headEnd/>
            <a:tailEnd/>
          </a:ln>
          <a:effectLst/>
        </p:spPr>
        <p:txBody>
          <a:bodyPr/>
          <a:lstStyle/>
          <a:p>
            <a:endParaRPr lang="en-US"/>
          </a:p>
        </p:txBody>
      </p:sp>
      <p:sp>
        <p:nvSpPr>
          <p:cNvPr id="41129" name="Line 169"/>
          <p:cNvSpPr>
            <a:spLocks noChangeShapeType="1"/>
          </p:cNvSpPr>
          <p:nvPr/>
        </p:nvSpPr>
        <p:spPr bwMode="auto">
          <a:xfrm>
            <a:off x="1447800" y="2286000"/>
            <a:ext cx="0" cy="3352800"/>
          </a:xfrm>
          <a:prstGeom prst="line">
            <a:avLst/>
          </a:prstGeom>
          <a:noFill/>
          <a:ln w="38100">
            <a:solidFill>
              <a:srgbClr val="336699"/>
            </a:solidFill>
            <a:round/>
            <a:headEnd/>
            <a:tailEnd/>
          </a:ln>
          <a:effectLst/>
        </p:spPr>
        <p:txBody>
          <a:bodyPr/>
          <a:lstStyle/>
          <a:p>
            <a:endParaRPr lang="en-US"/>
          </a:p>
        </p:txBody>
      </p:sp>
      <p:sp>
        <p:nvSpPr>
          <p:cNvPr id="41130" name="Line 170"/>
          <p:cNvSpPr>
            <a:spLocks noChangeShapeType="1"/>
          </p:cNvSpPr>
          <p:nvPr/>
        </p:nvSpPr>
        <p:spPr bwMode="auto">
          <a:xfrm>
            <a:off x="1905000" y="2209800"/>
            <a:ext cx="0" cy="3352800"/>
          </a:xfrm>
          <a:prstGeom prst="line">
            <a:avLst/>
          </a:prstGeom>
          <a:noFill/>
          <a:ln w="38100">
            <a:solidFill>
              <a:srgbClr val="336699"/>
            </a:solidFill>
            <a:round/>
            <a:headEnd/>
            <a:tailEnd/>
          </a:ln>
          <a:effectLst/>
        </p:spPr>
        <p:txBody>
          <a:bodyPr/>
          <a:lstStyle/>
          <a:p>
            <a:endParaRPr lang="en-US"/>
          </a:p>
        </p:txBody>
      </p:sp>
      <p:grpSp>
        <p:nvGrpSpPr>
          <p:cNvPr id="2" name="Group 171"/>
          <p:cNvGrpSpPr>
            <a:grpSpLocks/>
          </p:cNvGrpSpPr>
          <p:nvPr/>
        </p:nvGrpSpPr>
        <p:grpSpPr bwMode="auto">
          <a:xfrm>
            <a:off x="2008188" y="3581400"/>
            <a:ext cx="428625" cy="838200"/>
            <a:chOff x="1282" y="1872"/>
            <a:chExt cx="662" cy="1296"/>
          </a:xfrm>
        </p:grpSpPr>
        <p:grpSp>
          <p:nvGrpSpPr>
            <p:cNvPr id="3" name="Group 172"/>
            <p:cNvGrpSpPr>
              <a:grpSpLocks/>
            </p:cNvGrpSpPr>
            <p:nvPr/>
          </p:nvGrpSpPr>
          <p:grpSpPr bwMode="auto">
            <a:xfrm>
              <a:off x="1282" y="2428"/>
              <a:ext cx="96" cy="192"/>
              <a:chOff x="1296" y="2448"/>
              <a:chExt cx="240" cy="480"/>
            </a:xfrm>
          </p:grpSpPr>
          <p:sp>
            <p:nvSpPr>
              <p:cNvPr id="41133" name="Arc 173"/>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34" name="Arc 174"/>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4" name="Group 175"/>
            <p:cNvGrpSpPr>
              <a:grpSpLocks/>
            </p:cNvGrpSpPr>
            <p:nvPr/>
          </p:nvGrpSpPr>
          <p:grpSpPr bwMode="auto">
            <a:xfrm>
              <a:off x="1296" y="2264"/>
              <a:ext cx="257" cy="514"/>
              <a:chOff x="1296" y="2448"/>
              <a:chExt cx="240" cy="480"/>
            </a:xfrm>
          </p:grpSpPr>
          <p:sp>
            <p:nvSpPr>
              <p:cNvPr id="41136" name="Arc 176"/>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37" name="Arc 177"/>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5" name="Group 178"/>
            <p:cNvGrpSpPr>
              <a:grpSpLocks/>
            </p:cNvGrpSpPr>
            <p:nvPr/>
          </p:nvGrpSpPr>
          <p:grpSpPr bwMode="auto">
            <a:xfrm>
              <a:off x="1296" y="2064"/>
              <a:ext cx="452" cy="904"/>
              <a:chOff x="1296" y="2448"/>
              <a:chExt cx="240" cy="480"/>
            </a:xfrm>
          </p:grpSpPr>
          <p:sp>
            <p:nvSpPr>
              <p:cNvPr id="41139" name="Arc 179"/>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40" name="Arc 180"/>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6" name="Group 181"/>
            <p:cNvGrpSpPr>
              <a:grpSpLocks/>
            </p:cNvGrpSpPr>
            <p:nvPr/>
          </p:nvGrpSpPr>
          <p:grpSpPr bwMode="auto">
            <a:xfrm>
              <a:off x="1296" y="1872"/>
              <a:ext cx="648" cy="1296"/>
              <a:chOff x="1296" y="2448"/>
              <a:chExt cx="240" cy="480"/>
            </a:xfrm>
          </p:grpSpPr>
          <p:sp>
            <p:nvSpPr>
              <p:cNvPr id="41142" name="Arc 182"/>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43" name="Arc 183"/>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grpSp>
        <p:nvGrpSpPr>
          <p:cNvPr id="7" name="Group 184"/>
          <p:cNvGrpSpPr>
            <a:grpSpLocks/>
          </p:cNvGrpSpPr>
          <p:nvPr/>
        </p:nvGrpSpPr>
        <p:grpSpPr bwMode="auto">
          <a:xfrm>
            <a:off x="1993900" y="3287713"/>
            <a:ext cx="422275" cy="815975"/>
            <a:chOff x="1282" y="1872"/>
            <a:chExt cx="662" cy="1296"/>
          </a:xfrm>
        </p:grpSpPr>
        <p:grpSp>
          <p:nvGrpSpPr>
            <p:cNvPr id="8" name="Group 185"/>
            <p:cNvGrpSpPr>
              <a:grpSpLocks/>
            </p:cNvGrpSpPr>
            <p:nvPr/>
          </p:nvGrpSpPr>
          <p:grpSpPr bwMode="auto">
            <a:xfrm>
              <a:off x="1282" y="2428"/>
              <a:ext cx="96" cy="192"/>
              <a:chOff x="1296" y="2448"/>
              <a:chExt cx="240" cy="480"/>
            </a:xfrm>
          </p:grpSpPr>
          <p:sp>
            <p:nvSpPr>
              <p:cNvPr id="41146" name="Arc 186"/>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47" name="Arc 187"/>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9" name="Group 188"/>
            <p:cNvGrpSpPr>
              <a:grpSpLocks/>
            </p:cNvGrpSpPr>
            <p:nvPr/>
          </p:nvGrpSpPr>
          <p:grpSpPr bwMode="auto">
            <a:xfrm>
              <a:off x="1296" y="2264"/>
              <a:ext cx="257" cy="514"/>
              <a:chOff x="1296" y="2448"/>
              <a:chExt cx="240" cy="480"/>
            </a:xfrm>
          </p:grpSpPr>
          <p:sp>
            <p:nvSpPr>
              <p:cNvPr id="41149" name="Arc 189"/>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50" name="Arc 190"/>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10" name="Group 191"/>
            <p:cNvGrpSpPr>
              <a:grpSpLocks/>
            </p:cNvGrpSpPr>
            <p:nvPr/>
          </p:nvGrpSpPr>
          <p:grpSpPr bwMode="auto">
            <a:xfrm>
              <a:off x="1296" y="2064"/>
              <a:ext cx="452" cy="904"/>
              <a:chOff x="1296" y="2448"/>
              <a:chExt cx="240" cy="480"/>
            </a:xfrm>
          </p:grpSpPr>
          <p:sp>
            <p:nvSpPr>
              <p:cNvPr id="41152" name="Arc 192"/>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53" name="Arc 193"/>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nvGrpSpPr>
            <p:cNvPr id="11" name="Group 194"/>
            <p:cNvGrpSpPr>
              <a:grpSpLocks/>
            </p:cNvGrpSpPr>
            <p:nvPr/>
          </p:nvGrpSpPr>
          <p:grpSpPr bwMode="auto">
            <a:xfrm>
              <a:off x="1296" y="1872"/>
              <a:ext cx="648" cy="1296"/>
              <a:chOff x="1296" y="2448"/>
              <a:chExt cx="240" cy="480"/>
            </a:xfrm>
          </p:grpSpPr>
          <p:sp>
            <p:nvSpPr>
              <p:cNvPr id="41155" name="Arc 195"/>
              <p:cNvSpPr>
                <a:spLocks/>
              </p:cNvSpPr>
              <p:nvPr/>
            </p:nvSpPr>
            <p:spPr bwMode="auto">
              <a:xfrm flipV="1">
                <a:off x="1296" y="268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sp>
            <p:nvSpPr>
              <p:cNvPr id="41156" name="Arc 196"/>
              <p:cNvSpPr>
                <a:spLocks/>
              </p:cNvSpPr>
              <p:nvPr/>
            </p:nvSpPr>
            <p:spPr bwMode="auto">
              <a:xfrm>
                <a:off x="1296" y="2448"/>
                <a:ext cx="240" cy="2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336699"/>
                </a:solidFill>
                <a:round/>
                <a:headEnd/>
                <a:tailEnd/>
              </a:ln>
              <a:effectLst/>
            </p:spPr>
            <p:txBody>
              <a:bodyPr wrap="none" anchor="ctr"/>
              <a:lstStyle/>
              <a:p>
                <a:endParaRPr lang="en-US"/>
              </a:p>
            </p:txBody>
          </p:sp>
        </p:grpSp>
      </p:grpSp>
      <p:sp>
        <p:nvSpPr>
          <p:cNvPr id="41157" name="Line 197"/>
          <p:cNvSpPr>
            <a:spLocks noChangeShapeType="1"/>
          </p:cNvSpPr>
          <p:nvPr/>
        </p:nvSpPr>
        <p:spPr bwMode="auto">
          <a:xfrm>
            <a:off x="2027238" y="3852863"/>
            <a:ext cx="5668962" cy="0"/>
          </a:xfrm>
          <a:prstGeom prst="line">
            <a:avLst/>
          </a:prstGeom>
          <a:noFill/>
          <a:ln w="9525">
            <a:solidFill>
              <a:schemeClr val="tx1"/>
            </a:solidFill>
            <a:round/>
            <a:headEnd/>
            <a:tailEnd/>
          </a:ln>
          <a:effectLst/>
        </p:spPr>
        <p:txBody>
          <a:bodyPr/>
          <a:lstStyle/>
          <a:p>
            <a:endParaRPr lang="en-US"/>
          </a:p>
        </p:txBody>
      </p:sp>
      <p:grpSp>
        <p:nvGrpSpPr>
          <p:cNvPr id="12" name="Group 206"/>
          <p:cNvGrpSpPr>
            <a:grpSpLocks/>
          </p:cNvGrpSpPr>
          <p:nvPr/>
        </p:nvGrpSpPr>
        <p:grpSpPr bwMode="auto">
          <a:xfrm>
            <a:off x="2025650" y="2198688"/>
            <a:ext cx="5746750" cy="1566862"/>
            <a:chOff x="1276" y="1385"/>
            <a:chExt cx="3620" cy="987"/>
          </a:xfrm>
        </p:grpSpPr>
        <p:sp>
          <p:nvSpPr>
            <p:cNvPr id="41158" name="Line 198"/>
            <p:cNvSpPr>
              <a:spLocks noChangeShapeType="1"/>
            </p:cNvSpPr>
            <p:nvPr/>
          </p:nvSpPr>
          <p:spPr bwMode="auto">
            <a:xfrm flipV="1">
              <a:off x="1276" y="1385"/>
              <a:ext cx="3620" cy="987"/>
            </a:xfrm>
            <a:prstGeom prst="line">
              <a:avLst/>
            </a:prstGeom>
            <a:noFill/>
            <a:ln w="9525">
              <a:solidFill>
                <a:schemeClr val="tx1"/>
              </a:solidFill>
              <a:round/>
              <a:headEnd/>
              <a:tailEnd/>
            </a:ln>
            <a:effectLst/>
          </p:spPr>
          <p:txBody>
            <a:bodyPr/>
            <a:lstStyle/>
            <a:p>
              <a:endParaRPr lang="en-US"/>
            </a:p>
          </p:txBody>
        </p:sp>
        <p:sp>
          <p:nvSpPr>
            <p:cNvPr id="41159" name="Text Box 199"/>
            <p:cNvSpPr txBox="1">
              <a:spLocks noChangeArrowheads="1"/>
            </p:cNvSpPr>
            <p:nvPr/>
          </p:nvSpPr>
          <p:spPr bwMode="auto">
            <a:xfrm rot="20658825">
              <a:off x="1769" y="1602"/>
              <a:ext cx="2746" cy="252"/>
            </a:xfrm>
            <a:prstGeom prst="rect">
              <a:avLst/>
            </a:prstGeom>
            <a:noFill/>
            <a:ln w="9525">
              <a:noFill/>
              <a:miter lim="800000"/>
              <a:headEnd/>
              <a:tailEnd/>
            </a:ln>
            <a:effectLst/>
          </p:spPr>
          <p:txBody>
            <a:bodyPr wrap="none">
              <a:spAutoFit/>
            </a:bodyPr>
            <a:lstStyle/>
            <a:p>
              <a:pPr eaLnBrk="1" hangingPunct="1"/>
              <a:r>
                <a:rPr lang="en-US" sz="2000" dirty="0"/>
                <a:t>Waves from slits constructively interfere</a:t>
              </a:r>
            </a:p>
          </p:txBody>
        </p:sp>
      </p:grpSp>
      <p:sp>
        <p:nvSpPr>
          <p:cNvPr id="41160" name="Text Box 200"/>
          <p:cNvSpPr txBox="1">
            <a:spLocks noChangeArrowheads="1"/>
          </p:cNvSpPr>
          <p:nvPr/>
        </p:nvSpPr>
        <p:spPr bwMode="auto">
          <a:xfrm>
            <a:off x="2438400" y="990600"/>
            <a:ext cx="184150" cy="457200"/>
          </a:xfrm>
          <a:prstGeom prst="rect">
            <a:avLst/>
          </a:prstGeom>
          <a:noFill/>
          <a:ln w="9525">
            <a:noFill/>
            <a:miter lim="800000"/>
            <a:headEnd/>
            <a:tailEnd/>
          </a:ln>
          <a:effectLst/>
        </p:spPr>
        <p:txBody>
          <a:bodyPr wrap="none">
            <a:spAutoFit/>
          </a:bodyPr>
          <a:lstStyle/>
          <a:p>
            <a:pPr eaLnBrk="1" hangingPunct="1"/>
            <a:endParaRPr lang="en-US"/>
          </a:p>
        </p:txBody>
      </p:sp>
      <p:sp>
        <p:nvSpPr>
          <p:cNvPr id="41161" name="Text Box 201"/>
          <p:cNvSpPr txBox="1">
            <a:spLocks noChangeArrowheads="1"/>
          </p:cNvSpPr>
          <p:nvPr/>
        </p:nvSpPr>
        <p:spPr bwMode="auto">
          <a:xfrm>
            <a:off x="2057400" y="1219200"/>
            <a:ext cx="2301875" cy="1206500"/>
          </a:xfrm>
          <a:prstGeom prst="rect">
            <a:avLst/>
          </a:prstGeom>
          <a:noFill/>
          <a:ln w="19050">
            <a:solidFill>
              <a:schemeClr val="tx1"/>
            </a:solidFill>
            <a:miter lim="800000"/>
            <a:headEnd/>
            <a:tailEnd/>
          </a:ln>
          <a:effectLst/>
        </p:spPr>
        <p:txBody>
          <a:bodyPr>
            <a:spAutoFit/>
          </a:bodyPr>
          <a:lstStyle/>
          <a:p>
            <a:pPr eaLnBrk="1" hangingPunct="1"/>
            <a:r>
              <a:rPr lang="en-US" sz="2400" dirty="0"/>
              <a:t>After slit, wave spreads in all directions</a:t>
            </a:r>
          </a:p>
        </p:txBody>
      </p:sp>
      <p:sp>
        <p:nvSpPr>
          <p:cNvPr id="41162" name="Line 202"/>
          <p:cNvSpPr>
            <a:spLocks noChangeShapeType="1"/>
          </p:cNvSpPr>
          <p:nvPr/>
        </p:nvSpPr>
        <p:spPr bwMode="auto">
          <a:xfrm flipH="1">
            <a:off x="2133600" y="2438400"/>
            <a:ext cx="304800" cy="838200"/>
          </a:xfrm>
          <a:prstGeom prst="line">
            <a:avLst/>
          </a:prstGeom>
          <a:noFill/>
          <a:ln w="9525">
            <a:solidFill>
              <a:schemeClr val="tx1"/>
            </a:solidFill>
            <a:round/>
            <a:headEnd/>
            <a:tailEnd type="triangle" w="med" len="med"/>
          </a:ln>
          <a:effectLst/>
        </p:spPr>
        <p:txBody>
          <a:bodyPr/>
          <a:lstStyle/>
          <a:p>
            <a:endParaRPr lang="en-US"/>
          </a:p>
        </p:txBody>
      </p:sp>
      <p:grpSp>
        <p:nvGrpSpPr>
          <p:cNvPr id="13" name="Group 205"/>
          <p:cNvGrpSpPr>
            <a:grpSpLocks/>
          </p:cNvGrpSpPr>
          <p:nvPr/>
        </p:nvGrpSpPr>
        <p:grpSpPr bwMode="auto">
          <a:xfrm>
            <a:off x="2133600" y="2667000"/>
            <a:ext cx="5746750" cy="1566863"/>
            <a:chOff x="1344" y="1680"/>
            <a:chExt cx="3620" cy="987"/>
          </a:xfrm>
        </p:grpSpPr>
        <p:sp>
          <p:nvSpPr>
            <p:cNvPr id="41163" name="Line 203"/>
            <p:cNvSpPr>
              <a:spLocks noChangeShapeType="1"/>
            </p:cNvSpPr>
            <p:nvPr/>
          </p:nvSpPr>
          <p:spPr bwMode="auto">
            <a:xfrm rot="396626" flipV="1">
              <a:off x="1344" y="1680"/>
              <a:ext cx="3620" cy="987"/>
            </a:xfrm>
            <a:prstGeom prst="line">
              <a:avLst/>
            </a:prstGeom>
            <a:noFill/>
            <a:ln w="9525">
              <a:solidFill>
                <a:schemeClr val="tx1"/>
              </a:solidFill>
              <a:round/>
              <a:headEnd/>
              <a:tailEnd/>
            </a:ln>
            <a:effectLst/>
          </p:spPr>
          <p:txBody>
            <a:bodyPr/>
            <a:lstStyle/>
            <a:p>
              <a:endParaRPr lang="en-US"/>
            </a:p>
          </p:txBody>
        </p:sp>
        <p:sp>
          <p:nvSpPr>
            <p:cNvPr id="41164" name="Text Box 204"/>
            <p:cNvSpPr txBox="1">
              <a:spLocks noChangeArrowheads="1"/>
            </p:cNvSpPr>
            <p:nvPr/>
          </p:nvSpPr>
          <p:spPr bwMode="auto">
            <a:xfrm rot="21055019">
              <a:off x="1826" y="1938"/>
              <a:ext cx="2674" cy="252"/>
            </a:xfrm>
            <a:prstGeom prst="rect">
              <a:avLst/>
            </a:prstGeom>
            <a:noFill/>
            <a:ln w="9525">
              <a:noFill/>
              <a:miter lim="800000"/>
              <a:headEnd/>
              <a:tailEnd/>
            </a:ln>
            <a:effectLst/>
          </p:spPr>
          <p:txBody>
            <a:bodyPr wrap="none">
              <a:spAutoFit/>
            </a:bodyPr>
            <a:lstStyle/>
            <a:p>
              <a:pPr eaLnBrk="1" hangingPunct="1"/>
              <a:r>
                <a:rPr lang="en-US" sz="2000" dirty="0"/>
                <a:t>Waves from slits destructively interfere</a:t>
              </a:r>
            </a:p>
          </p:txBody>
        </p:sp>
      </p:grpSp>
      <p:pic>
        <p:nvPicPr>
          <p:cNvPr id="51" name="Picture 50" descr="Screen shot 2011-01-17 at 9.52.52 PM.png"/>
          <p:cNvPicPr>
            <a:picLocks/>
          </p:cNvPicPr>
          <p:nvPr/>
        </p:nvPicPr>
        <p:blipFill>
          <a:blip r:embed="rId3"/>
          <a:stretch>
            <a:fillRect/>
          </a:stretch>
        </p:blipFill>
        <p:spPr>
          <a:xfrm>
            <a:off x="7696200" y="1371600"/>
            <a:ext cx="571500" cy="4953000"/>
          </a:xfrm>
          <a:prstGeom prst="rect">
            <a:avLst/>
          </a:prstGeom>
        </p:spPr>
      </p:pic>
      <p:pic>
        <p:nvPicPr>
          <p:cNvPr id="48" name="Picture 1" descr="C:\Users\Zombie\Desktop\2130FA10_L22_WavesConstructive.JPG"/>
          <p:cNvPicPr>
            <a:picLocks noChangeAspect="1" noChangeArrowheads="1"/>
          </p:cNvPicPr>
          <p:nvPr/>
        </p:nvPicPr>
        <p:blipFill>
          <a:blip r:embed="rId4" cstate="print"/>
          <a:srcRect/>
          <a:stretch>
            <a:fillRect/>
          </a:stretch>
        </p:blipFill>
        <p:spPr bwMode="auto">
          <a:xfrm>
            <a:off x="2819400" y="4114800"/>
            <a:ext cx="4114800" cy="1685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28"/>
          <p:cNvGrpSpPr>
            <a:grpSpLocks/>
          </p:cNvGrpSpPr>
          <p:nvPr/>
        </p:nvGrpSpPr>
        <p:grpSpPr bwMode="auto">
          <a:xfrm>
            <a:off x="457200" y="2819400"/>
            <a:ext cx="3886200" cy="3048000"/>
            <a:chOff x="288" y="1776"/>
            <a:chExt cx="2448" cy="1920"/>
          </a:xfrm>
        </p:grpSpPr>
        <p:grpSp>
          <p:nvGrpSpPr>
            <p:cNvPr id="3" name="Group 217"/>
            <p:cNvGrpSpPr>
              <a:grpSpLocks/>
            </p:cNvGrpSpPr>
            <p:nvPr/>
          </p:nvGrpSpPr>
          <p:grpSpPr bwMode="auto">
            <a:xfrm>
              <a:off x="288" y="1776"/>
              <a:ext cx="2448" cy="1920"/>
              <a:chOff x="288" y="1776"/>
              <a:chExt cx="2448" cy="1920"/>
            </a:xfrm>
          </p:grpSpPr>
          <p:sp>
            <p:nvSpPr>
              <p:cNvPr id="43220" name="Rectangle 212"/>
              <p:cNvSpPr>
                <a:spLocks noChangeArrowheads="1"/>
              </p:cNvSpPr>
              <p:nvPr/>
            </p:nvSpPr>
            <p:spPr bwMode="auto">
              <a:xfrm>
                <a:off x="864" y="1776"/>
                <a:ext cx="864" cy="336"/>
              </a:xfrm>
              <a:prstGeom prst="rect">
                <a:avLst/>
              </a:prstGeom>
              <a:solidFill>
                <a:schemeClr val="accent1">
                  <a:alpha val="35001"/>
                </a:schemeClr>
              </a:solidFill>
              <a:ln w="9525">
                <a:solidFill>
                  <a:schemeClr val="tx1"/>
                </a:solidFill>
                <a:miter lim="800000"/>
                <a:headEnd/>
                <a:tailEnd/>
              </a:ln>
            </p:spPr>
            <p:txBody>
              <a:bodyPr wrap="none" anchor="ctr">
                <a:prstTxWarp prst="textNoShape">
                  <a:avLst/>
                </a:prstTxWarp>
              </a:bodyPr>
              <a:lstStyle/>
              <a:p>
                <a:endParaRPr lang="en-US"/>
              </a:p>
            </p:txBody>
          </p:sp>
          <p:grpSp>
            <p:nvGrpSpPr>
              <p:cNvPr id="4" name="Group 216"/>
              <p:cNvGrpSpPr>
                <a:grpSpLocks/>
              </p:cNvGrpSpPr>
              <p:nvPr/>
            </p:nvGrpSpPr>
            <p:grpSpPr bwMode="auto">
              <a:xfrm>
                <a:off x="288" y="2112"/>
                <a:ext cx="2448" cy="1584"/>
                <a:chOff x="288" y="2112"/>
                <a:chExt cx="2448" cy="1584"/>
              </a:xfrm>
            </p:grpSpPr>
            <p:sp>
              <p:nvSpPr>
                <p:cNvPr id="43223" name="Rectangle 215"/>
                <p:cNvSpPr>
                  <a:spLocks noChangeArrowheads="1"/>
                </p:cNvSpPr>
                <p:nvPr/>
              </p:nvSpPr>
              <p:spPr bwMode="auto">
                <a:xfrm>
                  <a:off x="288" y="2592"/>
                  <a:ext cx="2448" cy="1104"/>
                </a:xfrm>
                <a:prstGeom prst="rect">
                  <a:avLst/>
                </a:prstGeom>
                <a:solidFill>
                  <a:schemeClr val="accent1">
                    <a:alpha val="35001"/>
                  </a:schemeClr>
                </a:solidFill>
                <a:ln w="9525">
                  <a:solidFill>
                    <a:schemeClr val="tx1"/>
                  </a:solidFill>
                  <a:miter lim="800000"/>
                  <a:headEnd/>
                  <a:tailEnd/>
                </a:ln>
              </p:spPr>
              <p:txBody>
                <a:bodyPr wrap="none" anchor="ctr">
                  <a:prstTxWarp prst="textNoShape">
                    <a:avLst/>
                  </a:prstTxWarp>
                </a:bodyPr>
                <a:lstStyle/>
                <a:p>
                  <a:endParaRPr lang="en-US"/>
                </a:p>
              </p:txBody>
            </p:sp>
            <p:sp>
              <p:nvSpPr>
                <p:cNvPr id="43221" name="Line 213"/>
                <p:cNvSpPr>
                  <a:spLocks noChangeShapeType="1"/>
                </p:cNvSpPr>
                <p:nvPr/>
              </p:nvSpPr>
              <p:spPr bwMode="auto">
                <a:xfrm flipH="1">
                  <a:off x="336" y="2112"/>
                  <a:ext cx="528" cy="48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sp>
          <p:nvSpPr>
            <p:cNvPr id="43222" name="Line 214"/>
            <p:cNvSpPr>
              <a:spLocks noChangeShapeType="1"/>
            </p:cNvSpPr>
            <p:nvPr/>
          </p:nvSpPr>
          <p:spPr bwMode="auto">
            <a:xfrm>
              <a:off x="1392" y="2112"/>
              <a:ext cx="1344" cy="48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43010" name="Line 2"/>
          <p:cNvSpPr>
            <a:spLocks noChangeShapeType="1"/>
          </p:cNvSpPr>
          <p:nvPr/>
        </p:nvSpPr>
        <p:spPr bwMode="auto">
          <a:xfrm>
            <a:off x="1905000" y="1447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1" name="Line 3"/>
          <p:cNvSpPr>
            <a:spLocks noChangeShapeType="1"/>
          </p:cNvSpPr>
          <p:nvPr/>
        </p:nvSpPr>
        <p:spPr bwMode="auto">
          <a:xfrm>
            <a:off x="1905000" y="2971800"/>
            <a:ext cx="0" cy="2286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2" name="Line 4"/>
          <p:cNvSpPr>
            <a:spLocks noChangeShapeType="1"/>
          </p:cNvSpPr>
          <p:nvPr/>
        </p:nvSpPr>
        <p:spPr bwMode="auto">
          <a:xfrm>
            <a:off x="1905000" y="3276600"/>
            <a:ext cx="0" cy="8382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3" name="Line 5"/>
          <p:cNvSpPr>
            <a:spLocks noChangeShapeType="1"/>
          </p:cNvSpPr>
          <p:nvPr/>
        </p:nvSpPr>
        <p:spPr bwMode="auto">
          <a:xfrm flipH="1">
            <a:off x="7620000" y="838200"/>
            <a:ext cx="0" cy="4953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4" name="Text Box 166"/>
          <p:cNvSpPr txBox="1">
            <a:spLocks noChangeArrowheads="1"/>
          </p:cNvSpPr>
          <p:nvPr/>
        </p:nvSpPr>
        <p:spPr bwMode="auto">
          <a:xfrm>
            <a:off x="0" y="0"/>
            <a:ext cx="5581939" cy="830997"/>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Double-slit experiment </a:t>
            </a:r>
            <a:br>
              <a:rPr lang="en-US" sz="2400" dirty="0"/>
            </a:br>
            <a:r>
              <a:rPr lang="en-US" sz="2400" b="1" i="1" dirty="0"/>
              <a:t>Determining the space between peaks </a:t>
            </a:r>
            <a:r>
              <a:rPr lang="en-US" sz="2400" b="1" i="1" dirty="0" smtClean="0"/>
              <a:t>(</a:t>
            </a:r>
            <a:r>
              <a:rPr lang="en-US" sz="2400" b="1" i="1" dirty="0" err="1" smtClean="0"/>
              <a:t>H</a:t>
            </a:r>
            <a:r>
              <a:rPr lang="en-US" sz="2400" b="1" i="1" dirty="0" smtClean="0"/>
              <a:t>)</a:t>
            </a:r>
            <a:endParaRPr lang="en-US" sz="2400" b="1" i="1" dirty="0"/>
          </a:p>
        </p:txBody>
      </p:sp>
      <p:sp>
        <p:nvSpPr>
          <p:cNvPr id="43175" name="Line 167"/>
          <p:cNvSpPr>
            <a:spLocks noChangeShapeType="1"/>
          </p:cNvSpPr>
          <p:nvPr/>
        </p:nvSpPr>
        <p:spPr bwMode="auto">
          <a:xfrm>
            <a:off x="1951038" y="3090863"/>
            <a:ext cx="5668962"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6" name="Line 168"/>
          <p:cNvSpPr>
            <a:spLocks noChangeShapeType="1"/>
          </p:cNvSpPr>
          <p:nvPr/>
        </p:nvSpPr>
        <p:spPr bwMode="auto">
          <a:xfrm flipV="1">
            <a:off x="1905000" y="1371600"/>
            <a:ext cx="5746750" cy="1566863"/>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77" name="Text Box 169"/>
          <p:cNvSpPr txBox="1">
            <a:spLocks noChangeArrowheads="1"/>
          </p:cNvSpPr>
          <p:nvPr/>
        </p:nvSpPr>
        <p:spPr bwMode="auto">
          <a:xfrm>
            <a:off x="2362200" y="228600"/>
            <a:ext cx="184150" cy="457200"/>
          </a:xfrm>
          <a:prstGeom prst="rect">
            <a:avLst/>
          </a:prstGeom>
          <a:noFill/>
          <a:ln w="9525">
            <a:noFill/>
            <a:miter lim="800000"/>
            <a:headEnd/>
            <a:tailEnd/>
          </a:ln>
          <a:effectLst/>
        </p:spPr>
        <p:txBody>
          <a:bodyPr wrap="none">
            <a:prstTxWarp prst="textNoShape">
              <a:avLst/>
            </a:prstTxWarp>
            <a:spAutoFit/>
          </a:bodyPr>
          <a:lstStyle/>
          <a:p>
            <a:pPr eaLnBrk="1" hangingPunct="1"/>
            <a:endParaRPr lang="en-US"/>
          </a:p>
        </p:txBody>
      </p:sp>
      <p:sp>
        <p:nvSpPr>
          <p:cNvPr id="43178" name="Line 170"/>
          <p:cNvSpPr>
            <a:spLocks noChangeShapeType="1"/>
          </p:cNvSpPr>
          <p:nvPr/>
        </p:nvSpPr>
        <p:spPr bwMode="auto">
          <a:xfrm flipV="1">
            <a:off x="1914525" y="1371600"/>
            <a:ext cx="5781675" cy="1862138"/>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80" name="Line 172"/>
          <p:cNvSpPr>
            <a:spLocks noChangeShapeType="1"/>
          </p:cNvSpPr>
          <p:nvPr/>
        </p:nvSpPr>
        <p:spPr bwMode="auto">
          <a:xfrm>
            <a:off x="1905000" y="2895600"/>
            <a:ext cx="152400" cy="304800"/>
          </a:xfrm>
          <a:prstGeom prst="line">
            <a:avLst/>
          </a:prstGeom>
          <a:noFill/>
          <a:ln w="9525">
            <a:solidFill>
              <a:schemeClr val="tx1"/>
            </a:solidFill>
            <a:prstDash val="dashDot"/>
            <a:round/>
            <a:headEnd/>
            <a:tailEnd/>
          </a:ln>
          <a:effectLst/>
        </p:spPr>
        <p:txBody>
          <a:bodyPr>
            <a:prstTxWarp prst="textNoShape">
              <a:avLst/>
            </a:prstTxWarp>
          </a:bodyPr>
          <a:lstStyle/>
          <a:p>
            <a:endParaRPr lang="en-US"/>
          </a:p>
        </p:txBody>
      </p:sp>
      <p:sp>
        <p:nvSpPr>
          <p:cNvPr id="43181" name="Line 173"/>
          <p:cNvSpPr>
            <a:spLocks noChangeShapeType="1"/>
          </p:cNvSpPr>
          <p:nvPr/>
        </p:nvSpPr>
        <p:spPr bwMode="auto">
          <a:xfrm flipV="1">
            <a:off x="1882775" y="3200400"/>
            <a:ext cx="174625" cy="42863"/>
          </a:xfrm>
          <a:prstGeom prst="line">
            <a:avLst/>
          </a:prstGeom>
          <a:noFill/>
          <a:ln w="38100">
            <a:solidFill>
              <a:srgbClr val="9933FF"/>
            </a:solidFill>
            <a:round/>
            <a:headEnd/>
            <a:tailEnd/>
          </a:ln>
          <a:effectLst/>
        </p:spPr>
        <p:txBody>
          <a:bodyPr>
            <a:prstTxWarp prst="textNoShape">
              <a:avLst/>
            </a:prstTxWarp>
          </a:bodyPr>
          <a:lstStyle/>
          <a:p>
            <a:endParaRPr lang="en-US"/>
          </a:p>
        </p:txBody>
      </p:sp>
      <p:sp>
        <p:nvSpPr>
          <p:cNvPr id="43183" name="AutoShape 175"/>
          <p:cNvSpPr>
            <a:spLocks/>
          </p:cNvSpPr>
          <p:nvPr/>
        </p:nvSpPr>
        <p:spPr bwMode="auto">
          <a:xfrm>
            <a:off x="1752600" y="2971800"/>
            <a:ext cx="76200" cy="228600"/>
          </a:xfrm>
          <a:prstGeom prst="leftBrace">
            <a:avLst>
              <a:gd name="adj1" fmla="val 25000"/>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3184" name="Text Box 176"/>
          <p:cNvSpPr txBox="1">
            <a:spLocks noChangeArrowheads="1"/>
          </p:cNvSpPr>
          <p:nvPr/>
        </p:nvSpPr>
        <p:spPr bwMode="auto">
          <a:xfrm>
            <a:off x="1295400" y="2819400"/>
            <a:ext cx="374021" cy="461665"/>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err="1"/>
              <a:t>D</a:t>
            </a:r>
            <a:endParaRPr lang="en-US" sz="2400" dirty="0"/>
          </a:p>
        </p:txBody>
      </p:sp>
      <p:sp>
        <p:nvSpPr>
          <p:cNvPr id="43185" name="Text Box 177"/>
          <p:cNvSpPr txBox="1">
            <a:spLocks noChangeArrowheads="1"/>
          </p:cNvSpPr>
          <p:nvPr/>
        </p:nvSpPr>
        <p:spPr bwMode="auto">
          <a:xfrm>
            <a:off x="3505200" y="19050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1</a:t>
            </a:r>
          </a:p>
        </p:txBody>
      </p:sp>
      <p:sp>
        <p:nvSpPr>
          <p:cNvPr id="43186" name="Text Box 178"/>
          <p:cNvSpPr txBox="1">
            <a:spLocks noChangeArrowheads="1"/>
          </p:cNvSpPr>
          <p:nvPr/>
        </p:nvSpPr>
        <p:spPr bwMode="auto">
          <a:xfrm>
            <a:off x="4114800" y="24384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2</a:t>
            </a:r>
          </a:p>
        </p:txBody>
      </p:sp>
      <p:sp>
        <p:nvSpPr>
          <p:cNvPr id="43199" name="Text Box 191"/>
          <p:cNvSpPr txBox="1">
            <a:spLocks noChangeArrowheads="1"/>
          </p:cNvSpPr>
          <p:nvPr/>
        </p:nvSpPr>
        <p:spPr bwMode="auto">
          <a:xfrm>
            <a:off x="2057400" y="2743200"/>
            <a:ext cx="412793"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err="1" smtClean="0">
                <a:latin typeface="Symbol" charset="2"/>
              </a:rPr>
              <a:t>Θ</a:t>
            </a:r>
            <a:endParaRPr lang="en-US" sz="2400" dirty="0">
              <a:latin typeface="Symbol" charset="2"/>
            </a:endParaRPr>
          </a:p>
        </p:txBody>
      </p:sp>
      <p:grpSp>
        <p:nvGrpSpPr>
          <p:cNvPr id="6" name="Group 192"/>
          <p:cNvGrpSpPr>
            <a:grpSpLocks/>
          </p:cNvGrpSpPr>
          <p:nvPr/>
        </p:nvGrpSpPr>
        <p:grpSpPr bwMode="auto">
          <a:xfrm>
            <a:off x="1905000" y="685800"/>
            <a:ext cx="5715000" cy="2362200"/>
            <a:chOff x="1200" y="432"/>
            <a:chExt cx="3600" cy="1488"/>
          </a:xfrm>
        </p:grpSpPr>
        <p:sp>
          <p:nvSpPr>
            <p:cNvPr id="43201" name="AutoShape 193"/>
            <p:cNvSpPr>
              <a:spLocks/>
            </p:cNvSpPr>
            <p:nvPr/>
          </p:nvSpPr>
          <p:spPr bwMode="auto">
            <a:xfrm>
              <a:off x="4608" y="864"/>
              <a:ext cx="192" cy="1056"/>
            </a:xfrm>
            <a:prstGeom prst="leftBrace">
              <a:avLst>
                <a:gd name="adj1" fmla="val 45833"/>
                <a:gd name="adj2" fmla="val 50000"/>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2" name="Text Box 194"/>
            <p:cNvSpPr txBox="1">
              <a:spLocks noChangeArrowheads="1"/>
            </p:cNvSpPr>
            <p:nvPr/>
          </p:nvSpPr>
          <p:spPr bwMode="auto">
            <a:xfrm>
              <a:off x="4412" y="1248"/>
              <a:ext cx="237"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H</a:t>
              </a:r>
              <a:endParaRPr lang="en-US" sz="2400" dirty="0">
                <a:solidFill>
                  <a:srgbClr val="FF5050"/>
                </a:solidFill>
              </a:endParaRPr>
            </a:p>
          </p:txBody>
        </p:sp>
        <p:sp>
          <p:nvSpPr>
            <p:cNvPr id="43203" name="AutoShape 195"/>
            <p:cNvSpPr>
              <a:spLocks/>
            </p:cNvSpPr>
            <p:nvPr/>
          </p:nvSpPr>
          <p:spPr bwMode="auto">
            <a:xfrm rot="5400000">
              <a:off x="2863" y="-991"/>
              <a:ext cx="240" cy="3566"/>
            </a:xfrm>
            <a:prstGeom prst="leftBrace">
              <a:avLst>
                <a:gd name="adj1" fmla="val 123819"/>
                <a:gd name="adj2" fmla="val 50000"/>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4" name="Text Box 196"/>
            <p:cNvSpPr txBox="1">
              <a:spLocks noChangeArrowheads="1"/>
            </p:cNvSpPr>
            <p:nvPr/>
          </p:nvSpPr>
          <p:spPr bwMode="auto">
            <a:xfrm>
              <a:off x="2880" y="432"/>
              <a:ext cx="198"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L</a:t>
              </a:r>
              <a:endParaRPr lang="en-US" sz="2400" dirty="0">
                <a:solidFill>
                  <a:srgbClr val="FF5050"/>
                </a:solidFill>
              </a:endParaRPr>
            </a:p>
          </p:txBody>
        </p:sp>
      </p:grpSp>
      <p:grpSp>
        <p:nvGrpSpPr>
          <p:cNvPr id="9" name="Group 230"/>
          <p:cNvGrpSpPr>
            <a:grpSpLocks/>
          </p:cNvGrpSpPr>
          <p:nvPr/>
        </p:nvGrpSpPr>
        <p:grpSpPr bwMode="auto">
          <a:xfrm>
            <a:off x="2009775" y="4643439"/>
            <a:ext cx="5857876" cy="1604963"/>
            <a:chOff x="1152" y="2963"/>
            <a:chExt cx="3690" cy="1011"/>
          </a:xfrm>
        </p:grpSpPr>
        <p:sp>
          <p:nvSpPr>
            <p:cNvPr id="43187" name="Rectangle 179"/>
            <p:cNvSpPr>
              <a:spLocks noChangeArrowheads="1"/>
            </p:cNvSpPr>
            <p:nvPr/>
          </p:nvSpPr>
          <p:spPr bwMode="auto">
            <a:xfrm>
              <a:off x="2639" y="3451"/>
              <a:ext cx="2203" cy="523"/>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err="1" smtClean="0"/>
                <a:t>Δr</a:t>
              </a:r>
              <a:r>
                <a:rPr lang="en-US" sz="2400" dirty="0" smtClean="0"/>
                <a:t> </a:t>
              </a:r>
              <a:r>
                <a:rPr lang="en-US" sz="2400" dirty="0"/>
                <a:t>= r</a:t>
              </a:r>
              <a:r>
                <a:rPr lang="en-US" sz="2400" baseline="-25000" dirty="0"/>
                <a:t>2</a:t>
              </a:r>
              <a:r>
                <a:rPr lang="en-US" sz="2400" dirty="0"/>
                <a:t>-r</a:t>
              </a:r>
              <a:r>
                <a:rPr lang="en-US" sz="2400" baseline="-25000" dirty="0"/>
                <a:t>1</a:t>
              </a:r>
              <a:endParaRPr lang="en-US" sz="2400" baseline="-25000" dirty="0" smtClean="0"/>
            </a:p>
            <a:p>
              <a:pPr eaLnBrk="1" hangingPunct="1"/>
              <a:r>
                <a:rPr lang="en-US" sz="2400" dirty="0" err="1" smtClean="0"/>
                <a:t>Δr</a:t>
              </a:r>
              <a:r>
                <a:rPr lang="en-US" sz="2400" dirty="0" smtClean="0"/>
                <a:t> </a:t>
              </a:r>
              <a:r>
                <a:rPr lang="en-US" sz="2400" dirty="0"/>
                <a:t>= </a:t>
              </a:r>
              <a:r>
                <a:rPr lang="en-US" sz="2400" dirty="0" err="1" smtClean="0"/>
                <a:t>mλ</a:t>
              </a:r>
              <a:r>
                <a:rPr lang="en-US" sz="2400" dirty="0" smtClean="0"/>
                <a:t> </a:t>
              </a:r>
              <a:r>
                <a:rPr lang="en-US" sz="2400" dirty="0"/>
                <a:t>(where </a:t>
              </a:r>
              <a:r>
                <a:rPr lang="en-US" sz="2400" dirty="0" err="1"/>
                <a:t>m</a:t>
              </a:r>
              <a:r>
                <a:rPr lang="en-US" sz="2400" dirty="0"/>
                <a:t>=1,2,3…)</a:t>
              </a:r>
            </a:p>
          </p:txBody>
        </p:sp>
        <p:sp>
          <p:nvSpPr>
            <p:cNvPr id="43207" name="Line 199"/>
            <p:cNvSpPr>
              <a:spLocks noChangeShapeType="1"/>
            </p:cNvSpPr>
            <p:nvPr/>
          </p:nvSpPr>
          <p:spPr bwMode="auto">
            <a:xfrm>
              <a:off x="1152" y="3648"/>
              <a:ext cx="1440" cy="195"/>
            </a:xfrm>
            <a:prstGeom prst="line">
              <a:avLst/>
            </a:prstGeom>
            <a:noFill/>
            <a:ln w="28575">
              <a:solidFill>
                <a:schemeClr val="tx1"/>
              </a:solidFill>
              <a:round/>
              <a:headEnd type="triangle" w="med" len="med"/>
              <a:tailEnd/>
            </a:ln>
            <a:effectLst/>
          </p:spPr>
          <p:txBody>
            <a:bodyPr>
              <a:prstTxWarp prst="textNoShape">
                <a:avLst/>
              </a:prstTxWarp>
            </a:bodyPr>
            <a:lstStyle/>
            <a:p>
              <a:endParaRPr lang="en-US"/>
            </a:p>
          </p:txBody>
        </p:sp>
        <p:sp>
          <p:nvSpPr>
            <p:cNvPr id="43235" name="Rectangle 227"/>
            <p:cNvSpPr>
              <a:spLocks noChangeArrowheads="1"/>
            </p:cNvSpPr>
            <p:nvPr/>
          </p:nvSpPr>
          <p:spPr bwMode="auto">
            <a:xfrm>
              <a:off x="2976" y="2963"/>
              <a:ext cx="1381" cy="291"/>
            </a:xfrm>
            <a:prstGeom prst="rect">
              <a:avLst/>
            </a:prstGeom>
            <a:noFill/>
            <a:ln w="9525">
              <a:noFill/>
              <a:miter lim="800000"/>
              <a:headEnd/>
              <a:tailEnd/>
            </a:ln>
          </p:spPr>
          <p:txBody>
            <a:bodyPr wrap="none">
              <a:prstTxWarp prst="textNoShape">
                <a:avLst/>
              </a:prstTxWarp>
              <a:spAutoFit/>
            </a:bodyPr>
            <a:lstStyle/>
            <a:p>
              <a:r>
                <a:rPr lang="en-US" sz="2400" dirty="0"/>
                <a:t>For constructive</a:t>
              </a:r>
            </a:p>
          </p:txBody>
        </p:sp>
      </p:grpSp>
      <p:sp>
        <p:nvSpPr>
          <p:cNvPr id="43239" name="Rectangle 231"/>
          <p:cNvSpPr>
            <a:spLocks noChangeArrowheads="1"/>
          </p:cNvSpPr>
          <p:nvPr/>
        </p:nvSpPr>
        <p:spPr bwMode="auto">
          <a:xfrm>
            <a:off x="3581400" y="6248400"/>
            <a:ext cx="2852063" cy="461665"/>
          </a:xfrm>
          <a:prstGeom prst="rect">
            <a:avLst/>
          </a:prstGeom>
          <a:noFill/>
          <a:ln w="28575">
            <a:solidFill>
              <a:schemeClr val="accent2"/>
            </a:solidFill>
            <a:miter lim="800000"/>
            <a:headEnd/>
            <a:tailEnd/>
          </a:ln>
        </p:spPr>
        <p:txBody>
          <a:bodyPr wrap="none">
            <a:prstTxWarp prst="textNoShape">
              <a:avLst/>
            </a:prstTxWarp>
            <a:spAutoFit/>
          </a:bodyPr>
          <a:lstStyle/>
          <a:p>
            <a:pPr eaLnBrk="1" hangingPunct="1"/>
            <a:r>
              <a:rPr lang="en-US" sz="2400" dirty="0" err="1" smtClean="0"/>
              <a:t>Δr</a:t>
            </a:r>
            <a:r>
              <a:rPr lang="en-US" sz="2400" dirty="0" smtClean="0"/>
              <a:t> </a:t>
            </a:r>
            <a:r>
              <a:rPr lang="en-US" sz="2400" dirty="0"/>
              <a:t>= </a:t>
            </a:r>
            <a:r>
              <a:rPr lang="en-US" sz="2400" dirty="0" err="1"/>
              <a:t>Dsin</a:t>
            </a:r>
            <a:r>
              <a:rPr lang="en-US" sz="2400" dirty="0" err="1" smtClean="0"/>
              <a:t>(Θ</a:t>
            </a:r>
            <a:r>
              <a:rPr lang="en-US" sz="2400" dirty="0" smtClean="0"/>
              <a:t>)</a:t>
            </a:r>
            <a:r>
              <a:rPr lang="en-US" sz="2400" dirty="0"/>
              <a:t>=</a:t>
            </a:r>
            <a:r>
              <a:rPr lang="en-US" sz="2400" dirty="0" err="1" smtClean="0"/>
              <a:t>DΘ</a:t>
            </a:r>
            <a:r>
              <a:rPr lang="en-US" sz="2400" dirty="0" smtClean="0"/>
              <a:t> </a:t>
            </a:r>
            <a:r>
              <a:rPr lang="en-US" sz="2400" dirty="0"/>
              <a:t>=</a:t>
            </a:r>
            <a:r>
              <a:rPr lang="en-US" sz="2400" dirty="0" err="1" smtClean="0"/>
              <a:t>mλ</a:t>
            </a:r>
            <a:r>
              <a:rPr lang="en-US" dirty="0" smtClean="0"/>
              <a:t>  </a:t>
            </a:r>
            <a:endParaRPr lang="en-US" dirty="0"/>
          </a:p>
        </p:txBody>
      </p:sp>
      <p:grpSp>
        <p:nvGrpSpPr>
          <p:cNvPr id="59" name="Group 58"/>
          <p:cNvGrpSpPr/>
          <p:nvPr/>
        </p:nvGrpSpPr>
        <p:grpSpPr>
          <a:xfrm>
            <a:off x="620713" y="4114800"/>
            <a:ext cx="3505200" cy="1600200"/>
            <a:chOff x="620713" y="4114800"/>
            <a:chExt cx="3505200" cy="1600200"/>
          </a:xfrm>
        </p:grpSpPr>
        <p:grpSp>
          <p:nvGrpSpPr>
            <p:cNvPr id="7" name="Group 229"/>
            <p:cNvGrpSpPr>
              <a:grpSpLocks/>
            </p:cNvGrpSpPr>
            <p:nvPr/>
          </p:nvGrpSpPr>
          <p:grpSpPr bwMode="auto">
            <a:xfrm>
              <a:off x="620713" y="4222750"/>
              <a:ext cx="3505200" cy="1492250"/>
              <a:chOff x="391" y="2660"/>
              <a:chExt cx="2208" cy="940"/>
            </a:xfrm>
          </p:grpSpPr>
          <p:sp>
            <p:nvSpPr>
              <p:cNvPr id="43179" name="Text Box 171"/>
              <p:cNvSpPr txBox="1">
                <a:spLocks noChangeArrowheads="1"/>
              </p:cNvSpPr>
              <p:nvPr/>
            </p:nvSpPr>
            <p:spPr bwMode="auto">
              <a:xfrm>
                <a:off x="866" y="3078"/>
                <a:ext cx="260" cy="291"/>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err="1" smtClean="0">
                    <a:latin typeface="Symbol" charset="2"/>
                  </a:rPr>
                  <a:t>Θ</a:t>
                </a:r>
                <a:endParaRPr lang="en-US" sz="2400" dirty="0">
                  <a:latin typeface="Symbol" charset="2"/>
                </a:endParaRPr>
              </a:p>
            </p:txBody>
          </p:sp>
          <p:sp>
            <p:nvSpPr>
              <p:cNvPr id="43188" name="Line 180"/>
              <p:cNvSpPr>
                <a:spLocks noChangeShapeType="1"/>
              </p:cNvSpPr>
              <p:nvPr/>
            </p:nvSpPr>
            <p:spPr bwMode="auto">
              <a:xfrm>
                <a:off x="932" y="2925"/>
                <a:ext cx="7" cy="629"/>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189" name="Line 181"/>
              <p:cNvSpPr>
                <a:spLocks noChangeShapeType="1"/>
              </p:cNvSpPr>
              <p:nvPr/>
            </p:nvSpPr>
            <p:spPr bwMode="auto">
              <a:xfrm>
                <a:off x="946" y="2895"/>
                <a:ext cx="206" cy="646"/>
              </a:xfrm>
              <a:prstGeom prst="line">
                <a:avLst/>
              </a:prstGeom>
              <a:noFill/>
              <a:ln w="9525">
                <a:solidFill>
                  <a:schemeClr val="tx1"/>
                </a:solidFill>
                <a:prstDash val="dashDot"/>
                <a:round/>
                <a:headEnd/>
                <a:tailEnd/>
              </a:ln>
              <a:effectLst/>
            </p:spPr>
            <p:txBody>
              <a:bodyPr>
                <a:prstTxWarp prst="textNoShape">
                  <a:avLst/>
                </a:prstTxWarp>
              </a:bodyPr>
              <a:lstStyle/>
              <a:p>
                <a:endParaRPr lang="en-US"/>
              </a:p>
            </p:txBody>
          </p:sp>
          <p:sp>
            <p:nvSpPr>
              <p:cNvPr id="43190" name="AutoShape 182"/>
              <p:cNvSpPr>
                <a:spLocks/>
              </p:cNvSpPr>
              <p:nvPr/>
            </p:nvSpPr>
            <p:spPr bwMode="auto">
              <a:xfrm>
                <a:off x="636" y="2900"/>
                <a:ext cx="289" cy="686"/>
              </a:xfrm>
              <a:prstGeom prst="leftBrace">
                <a:avLst>
                  <a:gd name="adj1" fmla="val 19781"/>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3191" name="Text Box 183"/>
              <p:cNvSpPr txBox="1">
                <a:spLocks noChangeArrowheads="1"/>
              </p:cNvSpPr>
              <p:nvPr/>
            </p:nvSpPr>
            <p:spPr bwMode="auto">
              <a:xfrm>
                <a:off x="391" y="3092"/>
                <a:ext cx="236" cy="291"/>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err="1"/>
                  <a:t>D</a:t>
                </a:r>
                <a:endParaRPr lang="en-US" sz="2400" dirty="0"/>
              </a:p>
            </p:txBody>
          </p:sp>
          <p:sp>
            <p:nvSpPr>
              <p:cNvPr id="43192" name="Line 184"/>
              <p:cNvSpPr>
                <a:spLocks noChangeShapeType="1"/>
              </p:cNvSpPr>
              <p:nvPr/>
            </p:nvSpPr>
            <p:spPr bwMode="auto">
              <a:xfrm flipV="1">
                <a:off x="967" y="2660"/>
                <a:ext cx="816" cy="240"/>
              </a:xfrm>
              <a:prstGeom prst="line">
                <a:avLst/>
              </a:prstGeom>
              <a:noFill/>
              <a:ln w="28575">
                <a:solidFill>
                  <a:srgbClr val="800080"/>
                </a:solidFill>
                <a:round/>
                <a:headEnd/>
                <a:tailEnd/>
              </a:ln>
              <a:effectLst/>
            </p:spPr>
            <p:txBody>
              <a:bodyPr>
                <a:prstTxWarp prst="textNoShape">
                  <a:avLst/>
                </a:prstTxWarp>
              </a:bodyPr>
              <a:lstStyle/>
              <a:p>
                <a:endParaRPr lang="en-US"/>
              </a:p>
            </p:txBody>
          </p:sp>
          <p:sp>
            <p:nvSpPr>
              <p:cNvPr id="43193" name="Line 185"/>
              <p:cNvSpPr>
                <a:spLocks noChangeShapeType="1"/>
              </p:cNvSpPr>
              <p:nvPr/>
            </p:nvSpPr>
            <p:spPr bwMode="auto">
              <a:xfrm flipV="1">
                <a:off x="960" y="3168"/>
                <a:ext cx="1584" cy="432"/>
              </a:xfrm>
              <a:prstGeom prst="line">
                <a:avLst/>
              </a:prstGeom>
              <a:noFill/>
              <a:ln w="28575">
                <a:solidFill>
                  <a:srgbClr val="800080"/>
                </a:solidFill>
                <a:round/>
                <a:headEnd/>
                <a:tailEnd/>
              </a:ln>
              <a:effectLst/>
            </p:spPr>
            <p:txBody>
              <a:bodyPr>
                <a:prstTxWarp prst="textNoShape">
                  <a:avLst/>
                </a:prstTxWarp>
              </a:bodyPr>
              <a:lstStyle/>
              <a:p>
                <a:endParaRPr lang="en-US"/>
              </a:p>
            </p:txBody>
          </p:sp>
          <p:sp>
            <p:nvSpPr>
              <p:cNvPr id="43194" name="Line 186"/>
              <p:cNvSpPr>
                <a:spLocks noChangeShapeType="1"/>
              </p:cNvSpPr>
              <p:nvPr/>
            </p:nvSpPr>
            <p:spPr bwMode="auto">
              <a:xfrm flipV="1">
                <a:off x="960" y="3600"/>
                <a:ext cx="1639" cy="0"/>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sp>
            <p:nvSpPr>
              <p:cNvPr id="43197" name="Line 189"/>
              <p:cNvSpPr>
                <a:spLocks noChangeShapeType="1"/>
              </p:cNvSpPr>
              <p:nvPr/>
            </p:nvSpPr>
            <p:spPr bwMode="auto">
              <a:xfrm flipH="1">
                <a:off x="1015" y="3442"/>
                <a:ext cx="103" cy="27"/>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98" name="Line 190"/>
              <p:cNvSpPr>
                <a:spLocks noChangeShapeType="1"/>
              </p:cNvSpPr>
              <p:nvPr/>
            </p:nvSpPr>
            <p:spPr bwMode="auto">
              <a:xfrm>
                <a:off x="1029" y="3463"/>
                <a:ext cx="27" cy="82"/>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205" name="Line 197"/>
              <p:cNvSpPr>
                <a:spLocks noChangeShapeType="1"/>
              </p:cNvSpPr>
              <p:nvPr/>
            </p:nvSpPr>
            <p:spPr bwMode="auto">
              <a:xfrm flipV="1">
                <a:off x="960" y="2908"/>
                <a:ext cx="1639" cy="0"/>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sp>
            <p:nvSpPr>
              <p:cNvPr id="43208" name="Line 200"/>
              <p:cNvSpPr>
                <a:spLocks noChangeShapeType="1"/>
              </p:cNvSpPr>
              <p:nvPr/>
            </p:nvSpPr>
            <p:spPr bwMode="auto">
              <a:xfrm flipV="1">
                <a:off x="950" y="3531"/>
                <a:ext cx="223" cy="69"/>
              </a:xfrm>
              <a:prstGeom prst="line">
                <a:avLst/>
              </a:prstGeom>
              <a:noFill/>
              <a:ln w="38100">
                <a:solidFill>
                  <a:srgbClr val="9933FF"/>
                </a:solidFill>
                <a:round/>
                <a:headEnd/>
                <a:tailEnd/>
              </a:ln>
              <a:effectLst/>
            </p:spPr>
            <p:txBody>
              <a:bodyPr>
                <a:prstTxWarp prst="textNoShape">
                  <a:avLst/>
                </a:prstTxWarp>
              </a:bodyPr>
              <a:lstStyle/>
              <a:p>
                <a:endParaRPr lang="en-US"/>
              </a:p>
            </p:txBody>
          </p:sp>
        </p:grpSp>
        <p:sp>
          <p:nvSpPr>
            <p:cNvPr id="62" name="Text Box 171"/>
            <p:cNvSpPr txBox="1">
              <a:spLocks noChangeArrowheads="1"/>
            </p:cNvSpPr>
            <p:nvPr/>
          </p:nvSpPr>
          <p:spPr bwMode="auto">
            <a:xfrm>
              <a:off x="2685015" y="4114800"/>
              <a:ext cx="515385"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smtClean="0">
                  <a:latin typeface="Symbol" charset="2"/>
                </a:rPr>
                <a:t>Θ</a:t>
              </a:r>
              <a:r>
                <a:rPr lang="en-US" sz="2400" baseline="-25000" dirty="0" smtClean="0">
                  <a:latin typeface="Symbol" charset="2"/>
                </a:rPr>
                <a:t>1</a:t>
              </a:r>
              <a:endParaRPr lang="en-US" sz="2400" dirty="0">
                <a:latin typeface="Symbol" charset="2"/>
              </a:endParaRPr>
            </a:p>
          </p:txBody>
        </p:sp>
        <p:sp>
          <p:nvSpPr>
            <p:cNvPr id="63" name="Text Box 171"/>
            <p:cNvSpPr txBox="1">
              <a:spLocks noChangeArrowheads="1"/>
            </p:cNvSpPr>
            <p:nvPr/>
          </p:nvSpPr>
          <p:spPr bwMode="auto">
            <a:xfrm>
              <a:off x="2683662" y="5253335"/>
              <a:ext cx="518091"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smtClean="0">
                  <a:latin typeface="Symbol" charset="2"/>
                </a:rPr>
                <a:t>Θ</a:t>
              </a:r>
              <a:r>
                <a:rPr lang="en-US" sz="2400" baseline="-25000" dirty="0" smtClean="0">
                  <a:latin typeface="Symbol" charset="2"/>
                </a:rPr>
                <a:t>2</a:t>
              </a:r>
              <a:endParaRPr lang="en-US" sz="2400" dirty="0">
                <a:latin typeface="Symbol" charset="2"/>
              </a:endParaRPr>
            </a:p>
          </p:txBody>
        </p:sp>
      </p:grpSp>
      <p:pic>
        <p:nvPicPr>
          <p:cNvPr id="64" name="Picture 63" descr="Screen shot 2011-01-17 at 9.52.52 PM.png"/>
          <p:cNvPicPr>
            <a:picLocks/>
          </p:cNvPicPr>
          <p:nvPr/>
        </p:nvPicPr>
        <p:blipFill>
          <a:blip r:embed="rId3"/>
          <a:stretch>
            <a:fillRect/>
          </a:stretch>
        </p:blipFill>
        <p:spPr>
          <a:xfrm>
            <a:off x="7620000" y="457200"/>
            <a:ext cx="571500" cy="5257800"/>
          </a:xfrm>
          <a:prstGeom prst="rect">
            <a:avLst/>
          </a:prstGeom>
        </p:spPr>
      </p:pic>
      <p:grpSp>
        <p:nvGrpSpPr>
          <p:cNvPr id="60" name="Group 59"/>
          <p:cNvGrpSpPr/>
          <p:nvPr/>
        </p:nvGrpSpPr>
        <p:grpSpPr>
          <a:xfrm>
            <a:off x="228600" y="6096000"/>
            <a:ext cx="2667000" cy="762000"/>
            <a:chOff x="228600" y="6096000"/>
            <a:chExt cx="2667000" cy="762000"/>
          </a:xfrm>
        </p:grpSpPr>
        <p:grpSp>
          <p:nvGrpSpPr>
            <p:cNvPr id="8" name="Group 219"/>
            <p:cNvGrpSpPr>
              <a:grpSpLocks/>
            </p:cNvGrpSpPr>
            <p:nvPr/>
          </p:nvGrpSpPr>
          <p:grpSpPr bwMode="auto">
            <a:xfrm>
              <a:off x="228600" y="6096000"/>
              <a:ext cx="2667000" cy="762000"/>
              <a:chOff x="0" y="3840"/>
              <a:chExt cx="1680" cy="480"/>
            </a:xfrm>
          </p:grpSpPr>
          <p:sp>
            <p:nvSpPr>
              <p:cNvPr id="43232" name="Text Box 224"/>
              <p:cNvSpPr txBox="1">
                <a:spLocks noChangeArrowheads="1"/>
              </p:cNvSpPr>
              <p:nvPr/>
            </p:nvSpPr>
            <p:spPr bwMode="auto">
              <a:xfrm>
                <a:off x="643" y="3984"/>
                <a:ext cx="221" cy="288"/>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a:t>
                </a:r>
              </a:p>
            </p:txBody>
          </p:sp>
          <p:sp>
            <p:nvSpPr>
              <p:cNvPr id="43233" name="Rectangle 225"/>
              <p:cNvSpPr>
                <a:spLocks noChangeArrowheads="1"/>
              </p:cNvSpPr>
              <p:nvPr/>
            </p:nvSpPr>
            <p:spPr bwMode="auto">
              <a:xfrm>
                <a:off x="48" y="3840"/>
                <a:ext cx="1265" cy="252"/>
              </a:xfrm>
              <a:prstGeom prst="rect">
                <a:avLst/>
              </a:prstGeom>
              <a:noFill/>
              <a:ln w="9525">
                <a:noFill/>
                <a:miter lim="800000"/>
                <a:headEnd/>
                <a:tailEnd/>
              </a:ln>
              <a:effectLst/>
            </p:spPr>
            <p:txBody>
              <a:bodyPr wrap="none">
                <a:prstTxWarp prst="textNoShape">
                  <a:avLst/>
                </a:prstTxWarp>
                <a:spAutoFit/>
              </a:bodyPr>
              <a:lstStyle/>
              <a:p>
                <a:pPr eaLnBrk="1" hangingPunct="1"/>
                <a:r>
                  <a:rPr lang="en-US" sz="2000" dirty="0"/>
                  <a:t>If screen far away</a:t>
                </a:r>
              </a:p>
            </p:txBody>
          </p:sp>
          <p:sp>
            <p:nvSpPr>
              <p:cNvPr id="43234" name="Rectangle 226"/>
              <p:cNvSpPr>
                <a:spLocks noChangeArrowheads="1"/>
              </p:cNvSpPr>
              <p:nvPr/>
            </p:nvSpPr>
            <p:spPr bwMode="auto">
              <a:xfrm>
                <a:off x="0" y="3840"/>
                <a:ext cx="1680" cy="48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sp>
          <p:nvSpPr>
            <p:cNvPr id="65" name="Text Box 171"/>
            <p:cNvSpPr txBox="1">
              <a:spLocks noChangeArrowheads="1"/>
            </p:cNvSpPr>
            <p:nvPr/>
          </p:nvSpPr>
          <p:spPr bwMode="auto">
            <a:xfrm>
              <a:off x="1527155" y="6320135"/>
              <a:ext cx="412793"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err="1" smtClean="0">
                  <a:latin typeface="Symbol" charset="2"/>
                </a:rPr>
                <a:t>Θ</a:t>
              </a:r>
              <a:endParaRPr lang="en-US" sz="2400" dirty="0">
                <a:latin typeface="Symbol" charset="2"/>
              </a:endParaRPr>
            </a:p>
          </p:txBody>
        </p:sp>
        <p:sp>
          <p:nvSpPr>
            <p:cNvPr id="66" name="Text Box 171"/>
            <p:cNvSpPr txBox="1">
              <a:spLocks noChangeArrowheads="1"/>
            </p:cNvSpPr>
            <p:nvPr/>
          </p:nvSpPr>
          <p:spPr bwMode="auto">
            <a:xfrm>
              <a:off x="853509" y="6324600"/>
              <a:ext cx="518091"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smtClean="0">
                  <a:latin typeface="Symbol" charset="2"/>
                </a:rPr>
                <a:t>Θ</a:t>
              </a:r>
              <a:r>
                <a:rPr lang="en-US" sz="2400" baseline="-25000" dirty="0" smtClean="0">
                  <a:latin typeface="Symbol" charset="2"/>
                </a:rPr>
                <a:t>2</a:t>
              </a:r>
              <a:endParaRPr lang="en-US" sz="2400" dirty="0">
                <a:latin typeface="Symbol" charset="2"/>
              </a:endParaRPr>
            </a:p>
          </p:txBody>
        </p:sp>
        <p:sp>
          <p:nvSpPr>
            <p:cNvPr id="67" name="Text Box 171"/>
            <p:cNvSpPr txBox="1">
              <a:spLocks noChangeArrowheads="1"/>
            </p:cNvSpPr>
            <p:nvPr/>
          </p:nvSpPr>
          <p:spPr bwMode="auto">
            <a:xfrm>
              <a:off x="304800" y="6324600"/>
              <a:ext cx="515385"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smtClean="0">
                  <a:latin typeface="Symbol" charset="2"/>
                </a:rPr>
                <a:t>Θ</a:t>
              </a:r>
              <a:r>
                <a:rPr lang="en-US" sz="2400" baseline="-25000" dirty="0" smtClean="0">
                  <a:latin typeface="Symbol" charset="2"/>
                </a:rPr>
                <a:t>1</a:t>
              </a:r>
              <a:endParaRPr lang="en-US" sz="2400" dirty="0">
                <a:latin typeface="Symbol" charset="2"/>
              </a:endParaRPr>
            </a:p>
          </p:txBody>
        </p:sp>
        <p:sp>
          <p:nvSpPr>
            <p:cNvPr id="68" name="Text Box 224"/>
            <p:cNvSpPr txBox="1">
              <a:spLocks noChangeArrowheads="1"/>
            </p:cNvSpPr>
            <p:nvPr/>
          </p:nvSpPr>
          <p:spPr bwMode="auto">
            <a:xfrm>
              <a:off x="639762" y="6324600"/>
              <a:ext cx="350838"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a:t>
              </a:r>
            </a:p>
          </p:txBody>
        </p:sp>
      </p:grpSp>
      <p:sp>
        <p:nvSpPr>
          <p:cNvPr id="61" name="Rectangle 215"/>
          <p:cNvSpPr>
            <a:spLocks noChangeArrowheads="1"/>
          </p:cNvSpPr>
          <p:nvPr/>
        </p:nvSpPr>
        <p:spPr bwMode="auto">
          <a:xfrm>
            <a:off x="457200" y="4114800"/>
            <a:ext cx="3886200" cy="17526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499"/>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39" grpId="0" animBg="1"/>
      <p:bldP spid="61"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126A016-9014-42BE-9631-EF07EE9B8042}" type="slidenum">
              <a:rPr lang="en-US"/>
              <a:pPr/>
              <a:t>2</a:t>
            </a:fld>
            <a:endParaRPr lang="en-US"/>
          </a:p>
        </p:txBody>
      </p:sp>
      <p:grpSp>
        <p:nvGrpSpPr>
          <p:cNvPr id="2" name="Group 5"/>
          <p:cNvGrpSpPr>
            <a:grpSpLocks/>
          </p:cNvGrpSpPr>
          <p:nvPr/>
        </p:nvGrpSpPr>
        <p:grpSpPr bwMode="auto">
          <a:xfrm>
            <a:off x="228600" y="762000"/>
            <a:ext cx="9144000" cy="1668463"/>
            <a:chOff x="144" y="480"/>
            <a:chExt cx="5760" cy="1051"/>
          </a:xfrm>
        </p:grpSpPr>
        <p:sp>
          <p:nvSpPr>
            <p:cNvPr id="34818" name="Text Box 2"/>
            <p:cNvSpPr txBox="1">
              <a:spLocks noChangeArrowheads="1"/>
            </p:cNvSpPr>
            <p:nvPr/>
          </p:nvSpPr>
          <p:spPr bwMode="auto">
            <a:xfrm>
              <a:off x="144" y="480"/>
              <a:ext cx="5760" cy="557"/>
            </a:xfrm>
            <a:prstGeom prst="rect">
              <a:avLst/>
            </a:prstGeom>
            <a:noFill/>
            <a:ln w="9525">
              <a:noFill/>
              <a:miter lim="800000"/>
              <a:headEnd/>
              <a:tailEnd/>
            </a:ln>
            <a:effectLst/>
          </p:spPr>
          <p:txBody>
            <a:bodyPr>
              <a:spAutoFit/>
            </a:bodyPr>
            <a:lstStyle/>
            <a:p>
              <a:r>
                <a:rPr lang="en-US" sz="2400" dirty="0" smtClean="0"/>
                <a:t>Today:</a:t>
              </a:r>
              <a:r>
                <a:rPr lang="en-US" dirty="0" smtClean="0"/>
                <a:t> </a:t>
              </a:r>
              <a:endParaRPr lang="en-US" dirty="0"/>
            </a:p>
            <a:p>
              <a:pPr algn="ctr"/>
              <a:r>
                <a:rPr lang="en-US" sz="2800" dirty="0">
                  <a:solidFill>
                    <a:srgbClr val="FF0000"/>
                  </a:solidFill>
                </a:rPr>
                <a:t>“Classical” wave-view of light &amp; its interaction with matter</a:t>
              </a:r>
            </a:p>
          </p:txBody>
        </p:sp>
        <p:sp>
          <p:nvSpPr>
            <p:cNvPr id="34819" name="Text Box 3"/>
            <p:cNvSpPr txBox="1">
              <a:spLocks noChangeArrowheads="1"/>
            </p:cNvSpPr>
            <p:nvPr/>
          </p:nvSpPr>
          <p:spPr bwMode="auto">
            <a:xfrm>
              <a:off x="336" y="1008"/>
              <a:ext cx="2579" cy="523"/>
            </a:xfrm>
            <a:prstGeom prst="rect">
              <a:avLst/>
            </a:prstGeom>
            <a:noFill/>
            <a:ln w="9525">
              <a:noFill/>
              <a:miter lim="800000"/>
              <a:headEnd/>
              <a:tailEnd/>
            </a:ln>
            <a:effectLst/>
          </p:spPr>
          <p:txBody>
            <a:bodyPr wrap="none">
              <a:spAutoFit/>
            </a:bodyPr>
            <a:lstStyle/>
            <a:p>
              <a:pPr marL="168275" indent="-168275">
                <a:buFontTx/>
                <a:buChar char="•"/>
              </a:pPr>
              <a:r>
                <a:rPr lang="en-US" sz="2400" dirty="0"/>
                <a:t>Pre-quantum</a:t>
              </a:r>
            </a:p>
            <a:p>
              <a:pPr marL="168275" indent="-168275">
                <a:buFontTx/>
                <a:buChar char="•"/>
              </a:pPr>
              <a:r>
                <a:rPr lang="en-US" sz="2400" dirty="0"/>
                <a:t>Still </a:t>
              </a:r>
              <a:r>
                <a:rPr lang="en-US" sz="2400" dirty="0" smtClean="0"/>
                <a:t>useful </a:t>
              </a:r>
              <a:r>
                <a:rPr lang="en-US" sz="2400" dirty="0"/>
                <a:t>in many situations</a:t>
              </a:r>
              <a:r>
                <a:rPr lang="en-US" dirty="0"/>
                <a:t>. </a:t>
              </a:r>
            </a:p>
          </p:txBody>
        </p:sp>
      </p:grpSp>
      <p:sp>
        <p:nvSpPr>
          <p:cNvPr id="34820" name="Text Box 4"/>
          <p:cNvSpPr txBox="1">
            <a:spLocks noChangeArrowheads="1"/>
          </p:cNvSpPr>
          <p:nvPr/>
        </p:nvSpPr>
        <p:spPr bwMode="auto">
          <a:xfrm>
            <a:off x="228600" y="3919716"/>
            <a:ext cx="9144000" cy="1754327"/>
          </a:xfrm>
          <a:prstGeom prst="rect">
            <a:avLst/>
          </a:prstGeom>
          <a:noFill/>
          <a:ln w="9525">
            <a:noFill/>
            <a:miter lim="800000"/>
            <a:headEnd/>
            <a:tailEnd/>
          </a:ln>
          <a:effectLst/>
        </p:spPr>
        <p:txBody>
          <a:bodyPr>
            <a:spAutoFit/>
          </a:bodyPr>
          <a:lstStyle/>
          <a:p>
            <a:r>
              <a:rPr lang="en-US" sz="2400" dirty="0"/>
              <a:t>Next week: </a:t>
            </a:r>
            <a:endParaRPr lang="en-US" sz="2400" dirty="0" smtClean="0"/>
          </a:p>
          <a:p>
            <a:r>
              <a:rPr lang="en-US" sz="2400" dirty="0" smtClean="0">
                <a:solidFill>
                  <a:srgbClr val="FF0000"/>
                </a:solidFill>
              </a:rPr>
              <a:t>      </a:t>
            </a:r>
            <a:r>
              <a:rPr lang="en-US" sz="2800" dirty="0" smtClean="0">
                <a:solidFill>
                  <a:srgbClr val="FF0000"/>
                </a:solidFill>
              </a:rPr>
              <a:t>Special Relativity   </a:t>
            </a:r>
            <a:r>
              <a:rPr lang="en-US" sz="2800" dirty="0" err="1" smtClean="0">
                <a:solidFill>
                  <a:srgbClr val="FF0000"/>
                </a:solidFill>
                <a:sym typeface="Wingdings" pitchFamily="2" charset="2"/>
              </a:rPr>
              <a:t></a:t>
            </a:r>
            <a:r>
              <a:rPr lang="en-US" sz="2800" dirty="0" smtClean="0">
                <a:solidFill>
                  <a:srgbClr val="FF0000"/>
                </a:solidFill>
                <a:sym typeface="Wingdings" pitchFamily="2" charset="2"/>
              </a:rPr>
              <a:t> </a:t>
            </a:r>
            <a:r>
              <a:rPr lang="en-US" sz="2800" dirty="0" smtClean="0">
                <a:solidFill>
                  <a:srgbClr val="FF0000"/>
                </a:solidFill>
                <a:sym typeface="Wingdings" pitchFamily="2" charset="2"/>
              </a:rPr>
              <a:t>	Michelson-Morley </a:t>
            </a:r>
            <a:r>
              <a:rPr lang="en-US" sz="2800" dirty="0" smtClean="0">
                <a:solidFill>
                  <a:srgbClr val="FF0000"/>
                </a:solidFill>
                <a:sym typeface="Wingdings" pitchFamily="2" charset="2"/>
              </a:rPr>
              <a:t>experiment</a:t>
            </a:r>
            <a:endParaRPr lang="en-US" sz="2800" dirty="0" smtClean="0">
              <a:solidFill>
                <a:srgbClr val="FF0000"/>
              </a:solidFill>
              <a:sym typeface="Wingdings" pitchFamily="2" charset="2"/>
            </a:endParaRPr>
          </a:p>
          <a:p>
            <a:r>
              <a:rPr lang="en-US" sz="2800" dirty="0" smtClean="0">
                <a:solidFill>
                  <a:srgbClr val="FF0000"/>
                </a:solidFill>
                <a:sym typeface="Wingdings" pitchFamily="2" charset="2"/>
              </a:rPr>
              <a:t>				</a:t>
            </a:r>
            <a:r>
              <a:rPr lang="en-US" sz="2800" dirty="0" smtClean="0">
                <a:solidFill>
                  <a:srgbClr val="FF0000"/>
                </a:solidFill>
                <a:sym typeface="Wingdings" pitchFamily="2" charset="2"/>
              </a:rPr>
              <a:t>Universal </a:t>
            </a:r>
            <a:r>
              <a:rPr lang="en-US" sz="2800" dirty="0" smtClean="0">
                <a:solidFill>
                  <a:srgbClr val="FF0000"/>
                </a:solidFill>
                <a:sym typeface="Wingdings" pitchFamily="2" charset="2"/>
              </a:rPr>
              <a:t>speed of light</a:t>
            </a:r>
          </a:p>
          <a:p>
            <a:r>
              <a:rPr lang="en-US" sz="2800" dirty="0" smtClean="0">
                <a:solidFill>
                  <a:srgbClr val="FF0000"/>
                </a:solidFill>
                <a:sym typeface="Wingdings" pitchFamily="2" charset="2"/>
              </a:rPr>
              <a:t>				Length contraction, time dilation</a:t>
            </a:r>
          </a:p>
        </p:txBody>
      </p:sp>
      <p:sp>
        <p:nvSpPr>
          <p:cNvPr id="8" name="Text Box 2"/>
          <p:cNvSpPr txBox="1">
            <a:spLocks noChangeArrowheads="1"/>
          </p:cNvSpPr>
          <p:nvPr/>
        </p:nvSpPr>
        <p:spPr bwMode="auto">
          <a:xfrm>
            <a:off x="228600" y="2514600"/>
            <a:ext cx="9144000" cy="800219"/>
          </a:xfrm>
          <a:prstGeom prst="rect">
            <a:avLst/>
          </a:prstGeom>
          <a:noFill/>
          <a:ln w="9525">
            <a:noFill/>
            <a:miter lim="800000"/>
            <a:headEnd/>
            <a:tailEnd/>
          </a:ln>
          <a:effectLst/>
        </p:spPr>
        <p:txBody>
          <a:bodyPr>
            <a:spAutoFit/>
          </a:bodyPr>
          <a:lstStyle/>
          <a:p>
            <a:r>
              <a:rPr lang="en-US" dirty="0" smtClean="0"/>
              <a:t> </a:t>
            </a:r>
            <a:endParaRPr lang="en-US" dirty="0" smtClean="0"/>
          </a:p>
          <a:p>
            <a:r>
              <a:rPr lang="en-US" sz="2800" dirty="0" smtClean="0">
                <a:solidFill>
                  <a:srgbClr val="FF0000"/>
                </a:solidFill>
              </a:rPr>
              <a:t>     HW01 due, beginning of class; HW02 assigned</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20">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4820">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482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48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P spid="8"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1905000" y="1447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1" name="Line 3"/>
          <p:cNvSpPr>
            <a:spLocks noChangeShapeType="1"/>
          </p:cNvSpPr>
          <p:nvPr/>
        </p:nvSpPr>
        <p:spPr bwMode="auto">
          <a:xfrm>
            <a:off x="1905000" y="2971800"/>
            <a:ext cx="0" cy="2286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2" name="Line 4"/>
          <p:cNvSpPr>
            <a:spLocks noChangeShapeType="1"/>
          </p:cNvSpPr>
          <p:nvPr/>
        </p:nvSpPr>
        <p:spPr bwMode="auto">
          <a:xfrm>
            <a:off x="1905000" y="3276600"/>
            <a:ext cx="0" cy="8382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3" name="Line 5"/>
          <p:cNvSpPr>
            <a:spLocks noChangeShapeType="1"/>
          </p:cNvSpPr>
          <p:nvPr/>
        </p:nvSpPr>
        <p:spPr bwMode="auto">
          <a:xfrm flipH="1">
            <a:off x="7620000" y="838200"/>
            <a:ext cx="0" cy="4953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5" name="Line 167"/>
          <p:cNvSpPr>
            <a:spLocks noChangeShapeType="1"/>
          </p:cNvSpPr>
          <p:nvPr/>
        </p:nvSpPr>
        <p:spPr bwMode="auto">
          <a:xfrm>
            <a:off x="1951038" y="3090863"/>
            <a:ext cx="5668962"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6" name="Line 168"/>
          <p:cNvSpPr>
            <a:spLocks noChangeShapeType="1"/>
          </p:cNvSpPr>
          <p:nvPr/>
        </p:nvSpPr>
        <p:spPr bwMode="auto">
          <a:xfrm flipV="1">
            <a:off x="1905000" y="1371600"/>
            <a:ext cx="5746750" cy="1566863"/>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77" name="Text Box 169"/>
          <p:cNvSpPr txBox="1">
            <a:spLocks noChangeArrowheads="1"/>
          </p:cNvSpPr>
          <p:nvPr/>
        </p:nvSpPr>
        <p:spPr bwMode="auto">
          <a:xfrm>
            <a:off x="2362200" y="228600"/>
            <a:ext cx="184150" cy="457200"/>
          </a:xfrm>
          <a:prstGeom prst="rect">
            <a:avLst/>
          </a:prstGeom>
          <a:noFill/>
          <a:ln w="9525">
            <a:noFill/>
            <a:miter lim="800000"/>
            <a:headEnd/>
            <a:tailEnd/>
          </a:ln>
          <a:effectLst/>
        </p:spPr>
        <p:txBody>
          <a:bodyPr wrap="none">
            <a:prstTxWarp prst="textNoShape">
              <a:avLst/>
            </a:prstTxWarp>
            <a:spAutoFit/>
          </a:bodyPr>
          <a:lstStyle/>
          <a:p>
            <a:pPr eaLnBrk="1" hangingPunct="1"/>
            <a:endParaRPr lang="en-US"/>
          </a:p>
        </p:txBody>
      </p:sp>
      <p:sp>
        <p:nvSpPr>
          <p:cNvPr id="43178" name="Line 170"/>
          <p:cNvSpPr>
            <a:spLocks noChangeShapeType="1"/>
          </p:cNvSpPr>
          <p:nvPr/>
        </p:nvSpPr>
        <p:spPr bwMode="auto">
          <a:xfrm flipV="1">
            <a:off x="1914525" y="1371600"/>
            <a:ext cx="5781675" cy="1862138"/>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80" name="Line 172"/>
          <p:cNvSpPr>
            <a:spLocks noChangeShapeType="1"/>
          </p:cNvSpPr>
          <p:nvPr/>
        </p:nvSpPr>
        <p:spPr bwMode="auto">
          <a:xfrm>
            <a:off x="1905000" y="2895600"/>
            <a:ext cx="152400" cy="304800"/>
          </a:xfrm>
          <a:prstGeom prst="line">
            <a:avLst/>
          </a:prstGeom>
          <a:noFill/>
          <a:ln w="9525">
            <a:solidFill>
              <a:schemeClr val="tx1"/>
            </a:solidFill>
            <a:prstDash val="dashDot"/>
            <a:round/>
            <a:headEnd/>
            <a:tailEnd/>
          </a:ln>
          <a:effectLst/>
        </p:spPr>
        <p:txBody>
          <a:bodyPr>
            <a:prstTxWarp prst="textNoShape">
              <a:avLst/>
            </a:prstTxWarp>
          </a:bodyPr>
          <a:lstStyle/>
          <a:p>
            <a:endParaRPr lang="en-US"/>
          </a:p>
        </p:txBody>
      </p:sp>
      <p:sp>
        <p:nvSpPr>
          <p:cNvPr id="43181" name="Line 173"/>
          <p:cNvSpPr>
            <a:spLocks noChangeShapeType="1"/>
          </p:cNvSpPr>
          <p:nvPr/>
        </p:nvSpPr>
        <p:spPr bwMode="auto">
          <a:xfrm flipV="1">
            <a:off x="1882775" y="3200400"/>
            <a:ext cx="174625" cy="42863"/>
          </a:xfrm>
          <a:prstGeom prst="line">
            <a:avLst/>
          </a:prstGeom>
          <a:noFill/>
          <a:ln w="38100">
            <a:solidFill>
              <a:srgbClr val="9933FF"/>
            </a:solidFill>
            <a:round/>
            <a:headEnd/>
            <a:tailEnd/>
          </a:ln>
          <a:effectLst/>
        </p:spPr>
        <p:txBody>
          <a:bodyPr>
            <a:prstTxWarp prst="textNoShape">
              <a:avLst/>
            </a:prstTxWarp>
          </a:bodyPr>
          <a:lstStyle/>
          <a:p>
            <a:endParaRPr lang="en-US"/>
          </a:p>
        </p:txBody>
      </p:sp>
      <p:sp>
        <p:nvSpPr>
          <p:cNvPr id="43183" name="AutoShape 175"/>
          <p:cNvSpPr>
            <a:spLocks/>
          </p:cNvSpPr>
          <p:nvPr/>
        </p:nvSpPr>
        <p:spPr bwMode="auto">
          <a:xfrm>
            <a:off x="1752600" y="2971800"/>
            <a:ext cx="76200" cy="228600"/>
          </a:xfrm>
          <a:prstGeom prst="leftBrace">
            <a:avLst>
              <a:gd name="adj1" fmla="val 25000"/>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3184" name="Text Box 176"/>
          <p:cNvSpPr txBox="1">
            <a:spLocks noChangeArrowheads="1"/>
          </p:cNvSpPr>
          <p:nvPr/>
        </p:nvSpPr>
        <p:spPr bwMode="auto">
          <a:xfrm>
            <a:off x="1295400" y="2819400"/>
            <a:ext cx="374021" cy="461665"/>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err="1"/>
              <a:t>D</a:t>
            </a:r>
            <a:endParaRPr lang="en-US" sz="2400" dirty="0"/>
          </a:p>
        </p:txBody>
      </p:sp>
      <p:sp>
        <p:nvSpPr>
          <p:cNvPr id="43185" name="Text Box 177"/>
          <p:cNvSpPr txBox="1">
            <a:spLocks noChangeArrowheads="1"/>
          </p:cNvSpPr>
          <p:nvPr/>
        </p:nvSpPr>
        <p:spPr bwMode="auto">
          <a:xfrm>
            <a:off x="3505200" y="19050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1</a:t>
            </a:r>
          </a:p>
        </p:txBody>
      </p:sp>
      <p:sp>
        <p:nvSpPr>
          <p:cNvPr id="43186" name="Text Box 178"/>
          <p:cNvSpPr txBox="1">
            <a:spLocks noChangeArrowheads="1"/>
          </p:cNvSpPr>
          <p:nvPr/>
        </p:nvSpPr>
        <p:spPr bwMode="auto">
          <a:xfrm>
            <a:off x="4114800" y="24384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2</a:t>
            </a:r>
          </a:p>
        </p:txBody>
      </p:sp>
      <p:sp>
        <p:nvSpPr>
          <p:cNvPr id="43199" name="Text Box 191"/>
          <p:cNvSpPr txBox="1">
            <a:spLocks noChangeArrowheads="1"/>
          </p:cNvSpPr>
          <p:nvPr/>
        </p:nvSpPr>
        <p:spPr bwMode="auto">
          <a:xfrm>
            <a:off x="2057400" y="2743200"/>
            <a:ext cx="412793"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err="1" smtClean="0">
                <a:latin typeface="Symbol" charset="2"/>
              </a:rPr>
              <a:t>Θ</a:t>
            </a:r>
            <a:endParaRPr lang="en-US" sz="2400" dirty="0">
              <a:latin typeface="Symbol" charset="2"/>
            </a:endParaRPr>
          </a:p>
        </p:txBody>
      </p:sp>
      <p:grpSp>
        <p:nvGrpSpPr>
          <p:cNvPr id="5" name="Group 192"/>
          <p:cNvGrpSpPr>
            <a:grpSpLocks/>
          </p:cNvGrpSpPr>
          <p:nvPr/>
        </p:nvGrpSpPr>
        <p:grpSpPr bwMode="auto">
          <a:xfrm>
            <a:off x="1905000" y="685800"/>
            <a:ext cx="5715000" cy="2362200"/>
            <a:chOff x="1200" y="432"/>
            <a:chExt cx="3600" cy="1488"/>
          </a:xfrm>
        </p:grpSpPr>
        <p:sp>
          <p:nvSpPr>
            <p:cNvPr id="43201" name="AutoShape 193"/>
            <p:cNvSpPr>
              <a:spLocks/>
            </p:cNvSpPr>
            <p:nvPr/>
          </p:nvSpPr>
          <p:spPr bwMode="auto">
            <a:xfrm>
              <a:off x="4608" y="864"/>
              <a:ext cx="192" cy="1056"/>
            </a:xfrm>
            <a:prstGeom prst="leftBrace">
              <a:avLst>
                <a:gd name="adj1" fmla="val 45833"/>
                <a:gd name="adj2" fmla="val 50000"/>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2" name="Text Box 194"/>
            <p:cNvSpPr txBox="1">
              <a:spLocks noChangeArrowheads="1"/>
            </p:cNvSpPr>
            <p:nvPr/>
          </p:nvSpPr>
          <p:spPr bwMode="auto">
            <a:xfrm>
              <a:off x="4412" y="1248"/>
              <a:ext cx="237"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H</a:t>
              </a:r>
              <a:endParaRPr lang="en-US" sz="2400" dirty="0">
                <a:solidFill>
                  <a:srgbClr val="FF5050"/>
                </a:solidFill>
              </a:endParaRPr>
            </a:p>
          </p:txBody>
        </p:sp>
        <p:sp>
          <p:nvSpPr>
            <p:cNvPr id="43203" name="AutoShape 195"/>
            <p:cNvSpPr>
              <a:spLocks/>
            </p:cNvSpPr>
            <p:nvPr/>
          </p:nvSpPr>
          <p:spPr bwMode="auto">
            <a:xfrm rot="5400000">
              <a:off x="2863" y="-991"/>
              <a:ext cx="240" cy="3566"/>
            </a:xfrm>
            <a:prstGeom prst="leftBrace">
              <a:avLst>
                <a:gd name="adj1" fmla="val 123819"/>
                <a:gd name="adj2" fmla="val 50274"/>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4" name="Text Box 196"/>
            <p:cNvSpPr txBox="1">
              <a:spLocks noChangeArrowheads="1"/>
            </p:cNvSpPr>
            <p:nvPr/>
          </p:nvSpPr>
          <p:spPr bwMode="auto">
            <a:xfrm>
              <a:off x="2880" y="432"/>
              <a:ext cx="198"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L</a:t>
              </a:r>
              <a:endParaRPr lang="en-US" sz="2400" dirty="0">
                <a:solidFill>
                  <a:srgbClr val="FF5050"/>
                </a:solidFill>
              </a:endParaRPr>
            </a:p>
          </p:txBody>
        </p:sp>
      </p:grpSp>
      <p:pic>
        <p:nvPicPr>
          <p:cNvPr id="64" name="Picture 63" descr="Screen shot 2011-01-17 at 9.52.52 PM.png"/>
          <p:cNvPicPr>
            <a:picLocks/>
          </p:cNvPicPr>
          <p:nvPr/>
        </p:nvPicPr>
        <p:blipFill>
          <a:blip r:embed="rId3"/>
          <a:stretch>
            <a:fillRect/>
          </a:stretch>
        </p:blipFill>
        <p:spPr>
          <a:xfrm>
            <a:off x="7620000" y="457200"/>
            <a:ext cx="571500" cy="5257800"/>
          </a:xfrm>
          <a:prstGeom prst="rect">
            <a:avLst/>
          </a:prstGeom>
        </p:spPr>
      </p:pic>
      <p:sp>
        <p:nvSpPr>
          <p:cNvPr id="59" name="Rectangle 1026"/>
          <p:cNvSpPr>
            <a:spLocks noGrp="1" noChangeArrowheads="1"/>
          </p:cNvSpPr>
          <p:nvPr>
            <p:ph type="title"/>
          </p:nvPr>
        </p:nvSpPr>
        <p:spPr>
          <a:xfrm>
            <a:off x="609600" y="-152400"/>
            <a:ext cx="7772400" cy="1143000"/>
          </a:xfrm>
        </p:spPr>
        <p:txBody>
          <a:bodyPr>
            <a:normAutofit/>
          </a:bodyPr>
          <a:lstStyle/>
          <a:p>
            <a:r>
              <a:rPr lang="en-US" sz="3200" dirty="0"/>
              <a:t>Are they in phase?</a:t>
            </a:r>
            <a:br>
              <a:rPr lang="en-US" sz="3200" dirty="0"/>
            </a:br>
            <a:r>
              <a:rPr lang="en-US" sz="3200" dirty="0" smtClean="0"/>
              <a:t>What’s the </a:t>
            </a:r>
            <a:r>
              <a:rPr lang="en-US" sz="3200" dirty="0"/>
              <a:t>difference in path?</a:t>
            </a:r>
          </a:p>
        </p:txBody>
      </p:sp>
      <p:sp>
        <p:nvSpPr>
          <p:cNvPr id="60" name="Text Box 1044"/>
          <p:cNvSpPr txBox="1">
            <a:spLocks noChangeArrowheads="1"/>
          </p:cNvSpPr>
          <p:nvPr/>
        </p:nvSpPr>
        <p:spPr bwMode="auto">
          <a:xfrm>
            <a:off x="2667000" y="3505200"/>
            <a:ext cx="2497424" cy="523220"/>
          </a:xfrm>
          <a:prstGeom prst="rect">
            <a:avLst/>
          </a:prstGeom>
          <a:noFill/>
          <a:ln w="38100">
            <a:solidFill>
              <a:srgbClr val="FF5050"/>
            </a:solidFill>
            <a:miter lim="800000"/>
            <a:headEnd/>
            <a:tailEnd/>
          </a:ln>
          <a:effectLst/>
        </p:spPr>
        <p:txBody>
          <a:bodyPr wrap="none">
            <a:prstTxWarp prst="textNoShape">
              <a:avLst/>
            </a:prstTxWarp>
            <a:spAutoFit/>
          </a:bodyPr>
          <a:lstStyle/>
          <a:p>
            <a:pPr eaLnBrk="1" hangingPunct="1"/>
            <a:r>
              <a:rPr lang="en-US" sz="2800" dirty="0" err="1" smtClean="0"/>
              <a:t>H</a:t>
            </a:r>
            <a:r>
              <a:rPr lang="en-US" sz="2800" dirty="0" smtClean="0"/>
              <a:t> = </a:t>
            </a:r>
            <a:r>
              <a:rPr lang="en-US" sz="2800" dirty="0" err="1"/>
              <a:t>Lsin</a:t>
            </a:r>
            <a:r>
              <a:rPr lang="en-US" sz="2800" dirty="0" err="1" smtClean="0"/>
              <a:t>(Θ</a:t>
            </a:r>
            <a:r>
              <a:rPr lang="en-US" sz="2800" dirty="0" smtClean="0"/>
              <a:t>) = </a:t>
            </a:r>
            <a:r>
              <a:rPr lang="en-US" sz="2800" dirty="0" err="1" smtClean="0"/>
              <a:t>LΘ</a:t>
            </a:r>
            <a:r>
              <a:rPr lang="en-US" dirty="0" smtClean="0"/>
              <a:t> </a:t>
            </a:r>
            <a:endParaRPr lang="en-US" dirty="0"/>
          </a:p>
        </p:txBody>
      </p:sp>
      <p:grpSp>
        <p:nvGrpSpPr>
          <p:cNvPr id="61" name="Group 1147"/>
          <p:cNvGrpSpPr>
            <a:grpSpLocks/>
          </p:cNvGrpSpPr>
          <p:nvPr/>
        </p:nvGrpSpPr>
        <p:grpSpPr bwMode="auto">
          <a:xfrm>
            <a:off x="76200" y="4114800"/>
            <a:ext cx="5029203" cy="2590801"/>
            <a:chOff x="142" y="2765"/>
            <a:chExt cx="3168" cy="1632"/>
          </a:xfrm>
        </p:grpSpPr>
        <p:grpSp>
          <p:nvGrpSpPr>
            <p:cNvPr id="69" name="Group 1056"/>
            <p:cNvGrpSpPr>
              <a:grpSpLocks/>
            </p:cNvGrpSpPr>
            <p:nvPr/>
          </p:nvGrpSpPr>
          <p:grpSpPr bwMode="auto">
            <a:xfrm rot="-336519">
              <a:off x="142" y="3504"/>
              <a:ext cx="2739" cy="701"/>
              <a:chOff x="236" y="1440"/>
              <a:chExt cx="5184" cy="1439"/>
            </a:xfrm>
          </p:grpSpPr>
          <p:sp>
            <p:nvSpPr>
              <p:cNvPr id="107" name="Freeform 1057"/>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108" name="Freeform 1058"/>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prstTxWarp prst="textNoShape">
                  <a:avLst/>
                </a:prstTxWarp>
              </a:bodyPr>
              <a:lstStyle/>
              <a:p>
                <a:endParaRPr lang="en-US"/>
              </a:p>
            </p:txBody>
          </p:sp>
          <p:sp>
            <p:nvSpPr>
              <p:cNvPr id="109" name="Line 1059"/>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0" name="Line 1060"/>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1" name="Line 1061"/>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2" name="Line 1062"/>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3" name="Line 1063"/>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4" name="Line 1064"/>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5" name="Line 1065"/>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6" name="Line 1066"/>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7" name="Line 1067"/>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8" name="Line 1068"/>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19" name="Line 1069"/>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0" name="Line 1070"/>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1" name="Line 1071"/>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2" name="Line 1072"/>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3" name="Line 1073"/>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4" name="Line 1074"/>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prstTxWarp prst="textNoShape">
                  <a:avLst/>
                </a:prstTxWarp>
              </a:bodyPr>
              <a:lstStyle/>
              <a:p>
                <a:endParaRPr lang="en-US"/>
              </a:p>
            </p:txBody>
          </p:sp>
          <p:sp>
            <p:nvSpPr>
              <p:cNvPr id="125" name="Line 1075"/>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6" name="Line 1076"/>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7" name="Line 1077"/>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8" name="Line 1078"/>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29" name="Line 1079"/>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0" name="Line 1080"/>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1" name="Line 1081"/>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2" name="Line 1082"/>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3" name="Line 1083"/>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4" name="Line 1084"/>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5" name="Line 1085"/>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sp>
            <p:nvSpPr>
              <p:cNvPr id="136" name="Line 1086"/>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grpSp>
        <p:sp>
          <p:nvSpPr>
            <p:cNvPr id="70" name="Line 1087"/>
            <p:cNvSpPr>
              <a:spLocks noChangeShapeType="1"/>
            </p:cNvSpPr>
            <p:nvPr/>
          </p:nvSpPr>
          <p:spPr bwMode="auto">
            <a:xfrm>
              <a:off x="229" y="3648"/>
              <a:ext cx="281" cy="1"/>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1" name="Text Box 1088"/>
            <p:cNvSpPr txBox="1">
              <a:spLocks noChangeArrowheads="1"/>
            </p:cNvSpPr>
            <p:nvPr/>
          </p:nvSpPr>
          <p:spPr bwMode="auto">
            <a:xfrm>
              <a:off x="336" y="3456"/>
              <a:ext cx="212" cy="288"/>
            </a:xfrm>
            <a:prstGeom prst="rect">
              <a:avLst/>
            </a:prstGeom>
            <a:noFill/>
            <a:ln w="9525">
              <a:noFill/>
              <a:miter lim="800000"/>
              <a:headEnd/>
              <a:tailEnd/>
            </a:ln>
            <a:effectLst/>
          </p:spPr>
          <p:txBody>
            <a:bodyPr wrap="none">
              <a:prstTxWarp prst="textNoShape">
                <a:avLst/>
              </a:prstTxWarp>
              <a:spAutoFit/>
            </a:bodyPr>
            <a:lstStyle/>
            <a:p>
              <a:pPr eaLnBrk="1" hangingPunct="1"/>
              <a:r>
                <a:rPr lang="en-US"/>
                <a:t>c</a:t>
              </a:r>
            </a:p>
          </p:txBody>
        </p:sp>
        <p:grpSp>
          <p:nvGrpSpPr>
            <p:cNvPr id="72" name="Group 1089"/>
            <p:cNvGrpSpPr>
              <a:grpSpLocks/>
            </p:cNvGrpSpPr>
            <p:nvPr/>
          </p:nvGrpSpPr>
          <p:grpSpPr bwMode="auto">
            <a:xfrm rot="-444344">
              <a:off x="214" y="3709"/>
              <a:ext cx="2687" cy="688"/>
              <a:chOff x="238" y="3653"/>
              <a:chExt cx="3748" cy="960"/>
            </a:xfrm>
          </p:grpSpPr>
          <p:grpSp>
            <p:nvGrpSpPr>
              <p:cNvPr id="74" name="Group 1090"/>
              <p:cNvGrpSpPr>
                <a:grpSpLocks/>
              </p:cNvGrpSpPr>
              <p:nvPr/>
            </p:nvGrpSpPr>
            <p:grpSpPr bwMode="auto">
              <a:xfrm>
                <a:off x="238" y="3653"/>
                <a:ext cx="3748" cy="960"/>
                <a:chOff x="236" y="1440"/>
                <a:chExt cx="5184" cy="1439"/>
              </a:xfrm>
            </p:grpSpPr>
            <p:sp>
              <p:nvSpPr>
                <p:cNvPr id="77" name="Freeform 1091"/>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prstTxWarp prst="textNoShape">
                    <a:avLst/>
                  </a:prstTxWarp>
                </a:bodyPr>
                <a:lstStyle/>
                <a:p>
                  <a:endParaRPr lang="en-US"/>
                </a:p>
              </p:txBody>
            </p:sp>
            <p:sp>
              <p:nvSpPr>
                <p:cNvPr id="78" name="Freeform 1092"/>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3333CC"/>
                  </a:solidFill>
                  <a:round/>
                  <a:headEnd/>
                  <a:tailEnd/>
                </a:ln>
                <a:effectLst/>
              </p:spPr>
              <p:txBody>
                <a:bodyPr>
                  <a:prstTxWarp prst="textNoShape">
                    <a:avLst/>
                  </a:prstTxWarp>
                </a:bodyPr>
                <a:lstStyle/>
                <a:p>
                  <a:endParaRPr lang="en-US"/>
                </a:p>
              </p:txBody>
            </p:sp>
            <p:sp>
              <p:nvSpPr>
                <p:cNvPr id="79" name="Line 1093"/>
                <p:cNvSpPr>
                  <a:spLocks noChangeShapeType="1"/>
                </p:cNvSpPr>
                <p:nvPr/>
              </p:nvSpPr>
              <p:spPr bwMode="auto">
                <a:xfrm flipV="1">
                  <a:off x="250" y="1664"/>
                  <a:ext cx="0" cy="496"/>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0" name="Line 1094"/>
                <p:cNvSpPr>
                  <a:spLocks noChangeShapeType="1"/>
                </p:cNvSpPr>
                <p:nvPr/>
              </p:nvSpPr>
              <p:spPr bwMode="auto">
                <a:xfrm flipV="1">
                  <a:off x="387" y="1449"/>
                  <a:ext cx="0" cy="711"/>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1" name="Line 1095"/>
                <p:cNvSpPr>
                  <a:spLocks noChangeShapeType="1"/>
                </p:cNvSpPr>
                <p:nvPr/>
              </p:nvSpPr>
              <p:spPr bwMode="auto">
                <a:xfrm flipV="1">
                  <a:off x="519" y="1664"/>
                  <a:ext cx="3" cy="492"/>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2" name="Line 1096"/>
                <p:cNvSpPr>
                  <a:spLocks noChangeShapeType="1"/>
                </p:cNvSpPr>
                <p:nvPr/>
              </p:nvSpPr>
              <p:spPr bwMode="auto">
                <a:xfrm flipV="1">
                  <a:off x="1352" y="1667"/>
                  <a:ext cx="0" cy="4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3" name="Line 1097"/>
                <p:cNvSpPr>
                  <a:spLocks noChangeShapeType="1"/>
                </p:cNvSpPr>
                <p:nvPr/>
              </p:nvSpPr>
              <p:spPr bwMode="auto">
                <a:xfrm flipV="1">
                  <a:off x="1490" y="1452"/>
                  <a:ext cx="0" cy="708"/>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4" name="Line 1098"/>
                <p:cNvSpPr>
                  <a:spLocks noChangeShapeType="1"/>
                </p:cNvSpPr>
                <p:nvPr/>
              </p:nvSpPr>
              <p:spPr bwMode="auto">
                <a:xfrm flipV="1">
                  <a:off x="1622" y="1667"/>
                  <a:ext cx="3" cy="4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5" name="Line 1099"/>
                <p:cNvSpPr>
                  <a:spLocks noChangeShapeType="1"/>
                </p:cNvSpPr>
                <p:nvPr/>
              </p:nvSpPr>
              <p:spPr bwMode="auto">
                <a:xfrm flipV="1">
                  <a:off x="2446" y="1671"/>
                  <a:ext cx="0"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6" name="Line 1100"/>
                <p:cNvSpPr>
                  <a:spLocks noChangeShapeType="1"/>
                </p:cNvSpPr>
                <p:nvPr/>
              </p:nvSpPr>
              <p:spPr bwMode="auto">
                <a:xfrm flipV="1">
                  <a:off x="2584" y="1466"/>
                  <a:ext cx="3" cy="69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7" name="Line 1101"/>
                <p:cNvSpPr>
                  <a:spLocks noChangeShapeType="1"/>
                </p:cNvSpPr>
                <p:nvPr/>
              </p:nvSpPr>
              <p:spPr bwMode="auto">
                <a:xfrm flipV="1">
                  <a:off x="2727" y="1680"/>
                  <a:ext cx="3"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8" name="Line 1102"/>
                <p:cNvSpPr>
                  <a:spLocks noChangeShapeType="1"/>
                </p:cNvSpPr>
                <p:nvPr/>
              </p:nvSpPr>
              <p:spPr bwMode="auto">
                <a:xfrm rot="10800000" flipV="1">
                  <a:off x="2173" y="2169"/>
                  <a:ext cx="0"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89" name="Line 1103"/>
                <p:cNvSpPr>
                  <a:spLocks noChangeShapeType="1"/>
                </p:cNvSpPr>
                <p:nvPr/>
              </p:nvSpPr>
              <p:spPr bwMode="auto">
                <a:xfrm rot="10800000" flipV="1">
                  <a:off x="2033" y="2160"/>
                  <a:ext cx="0" cy="6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0" name="Line 1104"/>
                <p:cNvSpPr>
                  <a:spLocks noChangeShapeType="1"/>
                </p:cNvSpPr>
                <p:nvPr/>
              </p:nvSpPr>
              <p:spPr bwMode="auto">
                <a:xfrm rot="10800000" flipV="1">
                  <a:off x="1890" y="2160"/>
                  <a:ext cx="3"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1" name="Line 1105"/>
                <p:cNvSpPr>
                  <a:spLocks noChangeShapeType="1"/>
                </p:cNvSpPr>
                <p:nvPr/>
              </p:nvSpPr>
              <p:spPr bwMode="auto">
                <a:xfrm rot="10800000" flipV="1">
                  <a:off x="1078" y="2169"/>
                  <a:ext cx="0"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2" name="Line 1106"/>
                <p:cNvSpPr>
                  <a:spLocks noChangeShapeType="1"/>
                </p:cNvSpPr>
                <p:nvPr/>
              </p:nvSpPr>
              <p:spPr bwMode="auto">
                <a:xfrm rot="10800000" flipV="1">
                  <a:off x="937" y="2160"/>
                  <a:ext cx="0" cy="6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3" name="Line 1107"/>
                <p:cNvSpPr>
                  <a:spLocks noChangeShapeType="1"/>
                </p:cNvSpPr>
                <p:nvPr/>
              </p:nvSpPr>
              <p:spPr bwMode="auto">
                <a:xfrm rot="10800000" flipV="1">
                  <a:off x="794" y="2160"/>
                  <a:ext cx="3"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4" name="Line 1108"/>
                <p:cNvSpPr>
                  <a:spLocks noChangeShapeType="1"/>
                </p:cNvSpPr>
                <p:nvPr/>
              </p:nvSpPr>
              <p:spPr bwMode="auto">
                <a:xfrm>
                  <a:off x="236" y="2160"/>
                  <a:ext cx="5184" cy="0"/>
                </a:xfrm>
                <a:prstGeom prst="line">
                  <a:avLst/>
                </a:prstGeom>
                <a:noFill/>
                <a:ln w="28575">
                  <a:solidFill>
                    <a:srgbClr val="3333CC"/>
                  </a:solidFill>
                  <a:round/>
                  <a:headEnd/>
                  <a:tailEnd type="triangle" w="med" len="med"/>
                </a:ln>
                <a:effectLst/>
              </p:spPr>
              <p:txBody>
                <a:bodyPr>
                  <a:prstTxWarp prst="textNoShape">
                    <a:avLst/>
                  </a:prstTxWarp>
                </a:bodyPr>
                <a:lstStyle/>
                <a:p>
                  <a:endParaRPr lang="en-US"/>
                </a:p>
              </p:txBody>
            </p:sp>
            <p:sp>
              <p:nvSpPr>
                <p:cNvPr id="95" name="Line 1109"/>
                <p:cNvSpPr>
                  <a:spLocks noChangeShapeType="1"/>
                </p:cNvSpPr>
                <p:nvPr/>
              </p:nvSpPr>
              <p:spPr bwMode="auto">
                <a:xfrm flipV="1">
                  <a:off x="3552" y="1667"/>
                  <a:ext cx="0" cy="4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6" name="Line 1110"/>
                <p:cNvSpPr>
                  <a:spLocks noChangeShapeType="1"/>
                </p:cNvSpPr>
                <p:nvPr/>
              </p:nvSpPr>
              <p:spPr bwMode="auto">
                <a:xfrm flipV="1">
                  <a:off x="3689" y="1452"/>
                  <a:ext cx="0" cy="708"/>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7" name="Line 1111"/>
                <p:cNvSpPr>
                  <a:spLocks noChangeShapeType="1"/>
                </p:cNvSpPr>
                <p:nvPr/>
              </p:nvSpPr>
              <p:spPr bwMode="auto">
                <a:xfrm flipV="1">
                  <a:off x="3821" y="1667"/>
                  <a:ext cx="3" cy="4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8" name="Line 1112"/>
                <p:cNvSpPr>
                  <a:spLocks noChangeShapeType="1"/>
                </p:cNvSpPr>
                <p:nvPr/>
              </p:nvSpPr>
              <p:spPr bwMode="auto">
                <a:xfrm flipV="1">
                  <a:off x="4646" y="1671"/>
                  <a:ext cx="0"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99" name="Line 1113"/>
                <p:cNvSpPr>
                  <a:spLocks noChangeShapeType="1"/>
                </p:cNvSpPr>
                <p:nvPr/>
              </p:nvSpPr>
              <p:spPr bwMode="auto">
                <a:xfrm flipV="1">
                  <a:off x="4783" y="1466"/>
                  <a:ext cx="3" cy="69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0" name="Line 1114"/>
                <p:cNvSpPr>
                  <a:spLocks noChangeShapeType="1"/>
                </p:cNvSpPr>
                <p:nvPr/>
              </p:nvSpPr>
              <p:spPr bwMode="auto">
                <a:xfrm flipV="1">
                  <a:off x="4926" y="1680"/>
                  <a:ext cx="3"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1" name="Line 1115"/>
                <p:cNvSpPr>
                  <a:spLocks noChangeShapeType="1"/>
                </p:cNvSpPr>
                <p:nvPr/>
              </p:nvSpPr>
              <p:spPr bwMode="auto">
                <a:xfrm rot="10800000" flipV="1">
                  <a:off x="4372" y="2168"/>
                  <a:ext cx="0"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2" name="Line 1116"/>
                <p:cNvSpPr>
                  <a:spLocks noChangeShapeType="1"/>
                </p:cNvSpPr>
                <p:nvPr/>
              </p:nvSpPr>
              <p:spPr bwMode="auto">
                <a:xfrm rot="10800000" flipV="1">
                  <a:off x="4232" y="2160"/>
                  <a:ext cx="0" cy="6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3" name="Line 1117"/>
                <p:cNvSpPr>
                  <a:spLocks noChangeShapeType="1"/>
                </p:cNvSpPr>
                <p:nvPr/>
              </p:nvSpPr>
              <p:spPr bwMode="auto">
                <a:xfrm rot="10800000" flipV="1">
                  <a:off x="4089" y="2160"/>
                  <a:ext cx="3"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4" name="Line 1118"/>
                <p:cNvSpPr>
                  <a:spLocks noChangeShapeType="1"/>
                </p:cNvSpPr>
                <p:nvPr/>
              </p:nvSpPr>
              <p:spPr bwMode="auto">
                <a:xfrm rot="10800000" flipV="1">
                  <a:off x="3277" y="2168"/>
                  <a:ext cx="0" cy="480"/>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5" name="Line 1119"/>
                <p:cNvSpPr>
                  <a:spLocks noChangeShapeType="1"/>
                </p:cNvSpPr>
                <p:nvPr/>
              </p:nvSpPr>
              <p:spPr bwMode="auto">
                <a:xfrm rot="10800000" flipV="1">
                  <a:off x="3137" y="2160"/>
                  <a:ext cx="0" cy="693"/>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sp>
              <p:nvSpPr>
                <p:cNvPr id="106" name="Line 1120"/>
                <p:cNvSpPr>
                  <a:spLocks noChangeShapeType="1"/>
                </p:cNvSpPr>
                <p:nvPr/>
              </p:nvSpPr>
              <p:spPr bwMode="auto">
                <a:xfrm rot="10800000" flipV="1">
                  <a:off x="2994" y="2160"/>
                  <a:ext cx="2" cy="479"/>
                </a:xfrm>
                <a:prstGeom prst="line">
                  <a:avLst/>
                </a:prstGeom>
                <a:noFill/>
                <a:ln w="19050">
                  <a:solidFill>
                    <a:srgbClr val="3333CC"/>
                  </a:solidFill>
                  <a:round/>
                  <a:headEnd/>
                  <a:tailEnd type="triangle" w="med" len="med"/>
                </a:ln>
                <a:effectLst/>
              </p:spPr>
              <p:txBody>
                <a:bodyPr>
                  <a:prstTxWarp prst="textNoShape">
                    <a:avLst/>
                  </a:prstTxWarp>
                </a:bodyPr>
                <a:lstStyle/>
                <a:p>
                  <a:endParaRPr lang="en-US"/>
                </a:p>
              </p:txBody>
            </p:sp>
          </p:grpSp>
          <p:sp>
            <p:nvSpPr>
              <p:cNvPr id="75" name="Line 1121"/>
              <p:cNvSpPr>
                <a:spLocks noChangeShapeType="1"/>
              </p:cNvSpPr>
              <p:nvPr/>
            </p:nvSpPr>
            <p:spPr bwMode="auto">
              <a:xfrm>
                <a:off x="450" y="3930"/>
                <a:ext cx="384" cy="0"/>
              </a:xfrm>
              <a:prstGeom prst="line">
                <a:avLst/>
              </a:prstGeom>
              <a:noFill/>
              <a:ln w="9525">
                <a:solidFill>
                  <a:srgbClr val="3333CC"/>
                </a:solidFill>
                <a:round/>
                <a:headEnd/>
                <a:tailEnd type="triangle" w="med" len="med"/>
              </a:ln>
              <a:effectLst/>
            </p:spPr>
            <p:txBody>
              <a:bodyPr>
                <a:prstTxWarp prst="textNoShape">
                  <a:avLst/>
                </a:prstTxWarp>
              </a:bodyPr>
              <a:lstStyle/>
              <a:p>
                <a:endParaRPr lang="en-US"/>
              </a:p>
            </p:txBody>
          </p:sp>
          <p:sp>
            <p:nvSpPr>
              <p:cNvPr id="76" name="Text Box 1122"/>
              <p:cNvSpPr txBox="1">
                <a:spLocks noChangeArrowheads="1"/>
              </p:cNvSpPr>
              <p:nvPr/>
            </p:nvSpPr>
            <p:spPr bwMode="auto">
              <a:xfrm>
                <a:off x="534" y="3667"/>
                <a:ext cx="304" cy="410"/>
              </a:xfrm>
              <a:prstGeom prst="rect">
                <a:avLst/>
              </a:prstGeom>
              <a:noFill/>
              <a:ln w="9525">
                <a:solidFill>
                  <a:srgbClr val="3333CC"/>
                </a:solidFill>
                <a:miter lim="800000"/>
                <a:headEnd/>
                <a:tailEnd/>
              </a:ln>
              <a:effectLst/>
            </p:spPr>
            <p:txBody>
              <a:bodyPr wrap="none">
                <a:prstTxWarp prst="textNoShape">
                  <a:avLst/>
                </a:prstTxWarp>
                <a:spAutoFit/>
              </a:bodyPr>
              <a:lstStyle/>
              <a:p>
                <a:pPr eaLnBrk="1" hangingPunct="1"/>
                <a:r>
                  <a:rPr lang="en-US"/>
                  <a:t>c</a:t>
                </a:r>
              </a:p>
            </p:txBody>
          </p:sp>
        </p:grpSp>
        <p:sp>
          <p:nvSpPr>
            <p:cNvPr id="73" name="Rectangle 1146"/>
            <p:cNvSpPr>
              <a:spLocks noChangeArrowheads="1"/>
            </p:cNvSpPr>
            <p:nvPr/>
          </p:nvSpPr>
          <p:spPr bwMode="auto">
            <a:xfrm>
              <a:off x="2317" y="2765"/>
              <a:ext cx="993" cy="601"/>
            </a:xfrm>
            <a:prstGeom prst="rect">
              <a:avLst/>
            </a:prstGeom>
            <a:noFill/>
            <a:ln w="28575">
              <a:solidFill>
                <a:schemeClr val="accent2"/>
              </a:solidFill>
              <a:miter lim="800000"/>
              <a:headEnd/>
              <a:tailEnd/>
            </a:ln>
          </p:spPr>
          <p:txBody>
            <a:bodyPr wrap="none">
              <a:prstTxWarp prst="textNoShape">
                <a:avLst/>
              </a:prstTxWarp>
              <a:spAutoFit/>
            </a:bodyPr>
            <a:lstStyle/>
            <a:p>
              <a:pPr eaLnBrk="1" hangingPunct="1"/>
              <a:r>
                <a:rPr lang="en-US" sz="2800" dirty="0" err="1" smtClean="0"/>
                <a:t>DΘ</a:t>
              </a:r>
              <a:r>
                <a:rPr lang="en-US" sz="2800" dirty="0" smtClean="0"/>
                <a:t> </a:t>
              </a:r>
              <a:r>
                <a:rPr lang="en-US" sz="2800" dirty="0"/>
                <a:t>=</a:t>
              </a:r>
              <a:r>
                <a:rPr lang="en-US" sz="2800" dirty="0" err="1" smtClean="0"/>
                <a:t>mλ</a:t>
              </a:r>
              <a:endParaRPr lang="en-US" sz="2800" dirty="0" smtClean="0"/>
            </a:p>
            <a:p>
              <a:pPr eaLnBrk="1" hangingPunct="1"/>
              <a:r>
                <a:rPr lang="en-US" sz="2800" dirty="0" err="1" smtClean="0"/>
                <a:t>Θ</a:t>
              </a:r>
              <a:r>
                <a:rPr lang="en-US" sz="2800" dirty="0" smtClean="0"/>
                <a:t> = </a:t>
              </a:r>
              <a:r>
                <a:rPr lang="en-US" sz="2800" dirty="0" err="1" smtClean="0"/>
                <a:t>mλ/D</a:t>
              </a:r>
              <a:endParaRPr lang="en-US" sz="2800" dirty="0">
                <a:latin typeface="Symbol" charset="2"/>
              </a:endParaRPr>
            </a:p>
          </p:txBody>
        </p:sp>
      </p:grpSp>
      <p:sp>
        <p:nvSpPr>
          <p:cNvPr id="138" name="Text Box 182"/>
          <p:cNvSpPr txBox="1">
            <a:spLocks noChangeArrowheads="1"/>
          </p:cNvSpPr>
          <p:nvPr/>
        </p:nvSpPr>
        <p:spPr bwMode="auto">
          <a:xfrm>
            <a:off x="152400" y="609600"/>
            <a:ext cx="1494670" cy="1200328"/>
          </a:xfrm>
          <a:prstGeom prst="rect">
            <a:avLst/>
          </a:prstGeom>
          <a:noFill/>
          <a:ln w="38100">
            <a:solidFill>
              <a:srgbClr val="FF0000"/>
            </a:solidFill>
            <a:miter lim="800000"/>
            <a:headEnd/>
            <a:tailEnd/>
          </a:ln>
          <a:effectLst/>
        </p:spPr>
        <p:txBody>
          <a:bodyPr wrap="none">
            <a:prstTxWarp prst="textNoShape">
              <a:avLst/>
            </a:prstTxWarp>
            <a:spAutoFit/>
          </a:bodyPr>
          <a:lstStyle/>
          <a:p>
            <a:pPr eaLnBrk="1" hangingPunct="1"/>
            <a:r>
              <a:rPr lang="en-US" sz="2400" dirty="0" err="1"/>
              <a:t>H</a:t>
            </a:r>
            <a:r>
              <a:rPr lang="en-US" sz="2400" dirty="0"/>
              <a:t>=</a:t>
            </a:r>
            <a:r>
              <a:rPr lang="en-US" sz="2400" u="sng" dirty="0" err="1" smtClean="0"/>
              <a:t>mLλ</a:t>
            </a:r>
            <a:endParaRPr lang="en-US" sz="2400" u="sng" dirty="0" smtClean="0">
              <a:latin typeface="Symbol" charset="2"/>
            </a:endParaRPr>
          </a:p>
          <a:p>
            <a:pPr eaLnBrk="1" hangingPunct="1"/>
            <a:r>
              <a:rPr lang="en-US" sz="2400" dirty="0"/>
              <a:t>     </a:t>
            </a:r>
            <a:r>
              <a:rPr lang="en-US" sz="2400" dirty="0" smtClean="0"/>
              <a:t>  </a:t>
            </a:r>
            <a:r>
              <a:rPr lang="en-US" sz="2400" dirty="0" err="1" smtClean="0"/>
              <a:t>D</a:t>
            </a:r>
            <a:endParaRPr lang="en-US" sz="2400" dirty="0"/>
          </a:p>
          <a:p>
            <a:pPr eaLnBrk="1" hangingPunct="1"/>
            <a:r>
              <a:rPr lang="en-US" sz="2400" dirty="0" err="1"/>
              <a:t>m</a:t>
            </a:r>
            <a:r>
              <a:rPr lang="en-US" sz="2400" dirty="0"/>
              <a:t>=1,2,3,…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autoUpdateAnimBg="0"/>
      <p:bldP spid="138" grpId="0" animBg="1"/>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1905000" y="1447800"/>
            <a:ext cx="0" cy="14478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1" name="Line 3"/>
          <p:cNvSpPr>
            <a:spLocks noChangeShapeType="1"/>
          </p:cNvSpPr>
          <p:nvPr/>
        </p:nvSpPr>
        <p:spPr bwMode="auto">
          <a:xfrm>
            <a:off x="1905000" y="2971800"/>
            <a:ext cx="0" cy="2286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2" name="Line 4"/>
          <p:cNvSpPr>
            <a:spLocks noChangeShapeType="1"/>
          </p:cNvSpPr>
          <p:nvPr/>
        </p:nvSpPr>
        <p:spPr bwMode="auto">
          <a:xfrm>
            <a:off x="1905000" y="3276600"/>
            <a:ext cx="0" cy="83820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43013" name="Line 5"/>
          <p:cNvSpPr>
            <a:spLocks noChangeShapeType="1"/>
          </p:cNvSpPr>
          <p:nvPr/>
        </p:nvSpPr>
        <p:spPr bwMode="auto">
          <a:xfrm flipH="1">
            <a:off x="7620000" y="838200"/>
            <a:ext cx="0" cy="49530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5" name="Line 167"/>
          <p:cNvSpPr>
            <a:spLocks noChangeShapeType="1"/>
          </p:cNvSpPr>
          <p:nvPr/>
        </p:nvSpPr>
        <p:spPr bwMode="auto">
          <a:xfrm>
            <a:off x="1951038" y="3090863"/>
            <a:ext cx="5668962"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43176" name="Line 168"/>
          <p:cNvSpPr>
            <a:spLocks noChangeShapeType="1"/>
          </p:cNvSpPr>
          <p:nvPr/>
        </p:nvSpPr>
        <p:spPr bwMode="auto">
          <a:xfrm flipV="1">
            <a:off x="1905000" y="1371600"/>
            <a:ext cx="5746750" cy="1566863"/>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77" name="Text Box 169"/>
          <p:cNvSpPr txBox="1">
            <a:spLocks noChangeArrowheads="1"/>
          </p:cNvSpPr>
          <p:nvPr/>
        </p:nvSpPr>
        <p:spPr bwMode="auto">
          <a:xfrm>
            <a:off x="2362200" y="228600"/>
            <a:ext cx="184150" cy="457200"/>
          </a:xfrm>
          <a:prstGeom prst="rect">
            <a:avLst/>
          </a:prstGeom>
          <a:noFill/>
          <a:ln w="9525">
            <a:noFill/>
            <a:miter lim="800000"/>
            <a:headEnd/>
            <a:tailEnd/>
          </a:ln>
          <a:effectLst/>
        </p:spPr>
        <p:txBody>
          <a:bodyPr wrap="none">
            <a:prstTxWarp prst="textNoShape">
              <a:avLst/>
            </a:prstTxWarp>
            <a:spAutoFit/>
          </a:bodyPr>
          <a:lstStyle/>
          <a:p>
            <a:pPr eaLnBrk="1" hangingPunct="1"/>
            <a:endParaRPr lang="en-US"/>
          </a:p>
        </p:txBody>
      </p:sp>
      <p:sp>
        <p:nvSpPr>
          <p:cNvPr id="43178" name="Line 170"/>
          <p:cNvSpPr>
            <a:spLocks noChangeShapeType="1"/>
          </p:cNvSpPr>
          <p:nvPr/>
        </p:nvSpPr>
        <p:spPr bwMode="auto">
          <a:xfrm flipV="1">
            <a:off x="1914525" y="1371600"/>
            <a:ext cx="5781675" cy="1862138"/>
          </a:xfrm>
          <a:prstGeom prst="line">
            <a:avLst/>
          </a:prstGeom>
          <a:noFill/>
          <a:ln w="38100">
            <a:solidFill>
              <a:srgbClr val="800080"/>
            </a:solidFill>
            <a:round/>
            <a:headEnd/>
            <a:tailEnd/>
          </a:ln>
          <a:effectLst/>
        </p:spPr>
        <p:txBody>
          <a:bodyPr>
            <a:prstTxWarp prst="textNoShape">
              <a:avLst/>
            </a:prstTxWarp>
          </a:bodyPr>
          <a:lstStyle/>
          <a:p>
            <a:endParaRPr lang="en-US"/>
          </a:p>
        </p:txBody>
      </p:sp>
      <p:sp>
        <p:nvSpPr>
          <p:cNvPr id="43180" name="Line 172"/>
          <p:cNvSpPr>
            <a:spLocks noChangeShapeType="1"/>
          </p:cNvSpPr>
          <p:nvPr/>
        </p:nvSpPr>
        <p:spPr bwMode="auto">
          <a:xfrm>
            <a:off x="1905000" y="2895600"/>
            <a:ext cx="152400" cy="304800"/>
          </a:xfrm>
          <a:prstGeom prst="line">
            <a:avLst/>
          </a:prstGeom>
          <a:noFill/>
          <a:ln w="9525">
            <a:solidFill>
              <a:schemeClr val="tx1"/>
            </a:solidFill>
            <a:prstDash val="dashDot"/>
            <a:round/>
            <a:headEnd/>
            <a:tailEnd/>
          </a:ln>
          <a:effectLst/>
        </p:spPr>
        <p:txBody>
          <a:bodyPr>
            <a:prstTxWarp prst="textNoShape">
              <a:avLst/>
            </a:prstTxWarp>
          </a:bodyPr>
          <a:lstStyle/>
          <a:p>
            <a:endParaRPr lang="en-US"/>
          </a:p>
        </p:txBody>
      </p:sp>
      <p:sp>
        <p:nvSpPr>
          <p:cNvPr id="43181" name="Line 173"/>
          <p:cNvSpPr>
            <a:spLocks noChangeShapeType="1"/>
          </p:cNvSpPr>
          <p:nvPr/>
        </p:nvSpPr>
        <p:spPr bwMode="auto">
          <a:xfrm flipV="1">
            <a:off x="1882775" y="3200400"/>
            <a:ext cx="174625" cy="42863"/>
          </a:xfrm>
          <a:prstGeom prst="line">
            <a:avLst/>
          </a:prstGeom>
          <a:noFill/>
          <a:ln w="38100">
            <a:solidFill>
              <a:srgbClr val="9933FF"/>
            </a:solidFill>
            <a:round/>
            <a:headEnd/>
            <a:tailEnd/>
          </a:ln>
          <a:effectLst/>
        </p:spPr>
        <p:txBody>
          <a:bodyPr>
            <a:prstTxWarp prst="textNoShape">
              <a:avLst/>
            </a:prstTxWarp>
          </a:bodyPr>
          <a:lstStyle/>
          <a:p>
            <a:endParaRPr lang="en-US"/>
          </a:p>
        </p:txBody>
      </p:sp>
      <p:sp>
        <p:nvSpPr>
          <p:cNvPr id="43183" name="AutoShape 175"/>
          <p:cNvSpPr>
            <a:spLocks/>
          </p:cNvSpPr>
          <p:nvPr/>
        </p:nvSpPr>
        <p:spPr bwMode="auto">
          <a:xfrm>
            <a:off x="1752600" y="2971800"/>
            <a:ext cx="76200" cy="228600"/>
          </a:xfrm>
          <a:prstGeom prst="leftBrace">
            <a:avLst>
              <a:gd name="adj1" fmla="val 25000"/>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3184" name="Text Box 176"/>
          <p:cNvSpPr txBox="1">
            <a:spLocks noChangeArrowheads="1"/>
          </p:cNvSpPr>
          <p:nvPr/>
        </p:nvSpPr>
        <p:spPr bwMode="auto">
          <a:xfrm>
            <a:off x="1295400" y="2819400"/>
            <a:ext cx="374021" cy="461665"/>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err="1"/>
              <a:t>D</a:t>
            </a:r>
            <a:endParaRPr lang="en-US" sz="2400" dirty="0"/>
          </a:p>
        </p:txBody>
      </p:sp>
      <p:sp>
        <p:nvSpPr>
          <p:cNvPr id="43185" name="Text Box 177"/>
          <p:cNvSpPr txBox="1">
            <a:spLocks noChangeArrowheads="1"/>
          </p:cNvSpPr>
          <p:nvPr/>
        </p:nvSpPr>
        <p:spPr bwMode="auto">
          <a:xfrm>
            <a:off x="3505200" y="19050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1</a:t>
            </a:r>
          </a:p>
        </p:txBody>
      </p:sp>
      <p:sp>
        <p:nvSpPr>
          <p:cNvPr id="43186" name="Text Box 178"/>
          <p:cNvSpPr txBox="1">
            <a:spLocks noChangeArrowheads="1"/>
          </p:cNvSpPr>
          <p:nvPr/>
        </p:nvSpPr>
        <p:spPr bwMode="auto">
          <a:xfrm>
            <a:off x="4114800" y="2438400"/>
            <a:ext cx="398463" cy="457200"/>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r</a:t>
            </a:r>
            <a:r>
              <a:rPr lang="en-US" sz="2400" baseline="-25000" dirty="0"/>
              <a:t>2</a:t>
            </a:r>
          </a:p>
        </p:txBody>
      </p:sp>
      <p:sp>
        <p:nvSpPr>
          <p:cNvPr id="43199" name="Text Box 191"/>
          <p:cNvSpPr txBox="1">
            <a:spLocks noChangeArrowheads="1"/>
          </p:cNvSpPr>
          <p:nvPr/>
        </p:nvSpPr>
        <p:spPr bwMode="auto">
          <a:xfrm>
            <a:off x="2057400" y="2743200"/>
            <a:ext cx="412793" cy="461665"/>
          </a:xfrm>
          <a:prstGeom prst="rect">
            <a:avLst/>
          </a:prstGeom>
          <a:noFill/>
          <a:ln w="9525">
            <a:noFill/>
            <a:miter lim="800000"/>
            <a:headEnd/>
            <a:tailEnd/>
          </a:ln>
          <a:effectLst/>
        </p:spPr>
        <p:txBody>
          <a:bodyPr wrap="none">
            <a:prstTxWarp prst="textNoShape">
              <a:avLst/>
            </a:prstTxWarp>
            <a:spAutoFit/>
          </a:bodyPr>
          <a:lstStyle/>
          <a:p>
            <a:pPr algn="just" eaLnBrk="1" hangingPunct="1"/>
            <a:r>
              <a:rPr lang="en-US" sz="2400" dirty="0" err="1" smtClean="0">
                <a:latin typeface="Symbol" charset="2"/>
              </a:rPr>
              <a:t>Θ</a:t>
            </a:r>
            <a:endParaRPr lang="en-US" sz="2400" dirty="0">
              <a:latin typeface="Symbol" charset="2"/>
            </a:endParaRPr>
          </a:p>
        </p:txBody>
      </p:sp>
      <p:grpSp>
        <p:nvGrpSpPr>
          <p:cNvPr id="2" name="Group 192"/>
          <p:cNvGrpSpPr>
            <a:grpSpLocks/>
          </p:cNvGrpSpPr>
          <p:nvPr/>
        </p:nvGrpSpPr>
        <p:grpSpPr bwMode="auto">
          <a:xfrm>
            <a:off x="1905000" y="685800"/>
            <a:ext cx="5715000" cy="2362200"/>
            <a:chOff x="1200" y="432"/>
            <a:chExt cx="3600" cy="1488"/>
          </a:xfrm>
        </p:grpSpPr>
        <p:sp>
          <p:nvSpPr>
            <p:cNvPr id="43201" name="AutoShape 193"/>
            <p:cNvSpPr>
              <a:spLocks/>
            </p:cNvSpPr>
            <p:nvPr/>
          </p:nvSpPr>
          <p:spPr bwMode="auto">
            <a:xfrm>
              <a:off x="4608" y="864"/>
              <a:ext cx="192" cy="1056"/>
            </a:xfrm>
            <a:prstGeom prst="leftBrace">
              <a:avLst>
                <a:gd name="adj1" fmla="val 45833"/>
                <a:gd name="adj2" fmla="val 50000"/>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2" name="Text Box 194"/>
            <p:cNvSpPr txBox="1">
              <a:spLocks noChangeArrowheads="1"/>
            </p:cNvSpPr>
            <p:nvPr/>
          </p:nvSpPr>
          <p:spPr bwMode="auto">
            <a:xfrm>
              <a:off x="4412" y="1248"/>
              <a:ext cx="237"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H</a:t>
              </a:r>
              <a:endParaRPr lang="en-US" sz="2400" dirty="0">
                <a:solidFill>
                  <a:srgbClr val="FF5050"/>
                </a:solidFill>
              </a:endParaRPr>
            </a:p>
          </p:txBody>
        </p:sp>
        <p:sp>
          <p:nvSpPr>
            <p:cNvPr id="43203" name="AutoShape 195"/>
            <p:cNvSpPr>
              <a:spLocks/>
            </p:cNvSpPr>
            <p:nvPr/>
          </p:nvSpPr>
          <p:spPr bwMode="auto">
            <a:xfrm rot="5400000">
              <a:off x="2863" y="-991"/>
              <a:ext cx="240" cy="3566"/>
            </a:xfrm>
            <a:prstGeom prst="leftBrace">
              <a:avLst>
                <a:gd name="adj1" fmla="val 123819"/>
                <a:gd name="adj2" fmla="val 50274"/>
              </a:avLst>
            </a:prstGeom>
            <a:noFill/>
            <a:ln w="28575">
              <a:solidFill>
                <a:srgbClr val="FF5050"/>
              </a:solidFill>
              <a:round/>
              <a:headEnd/>
              <a:tailEnd/>
            </a:ln>
            <a:effectLst/>
          </p:spPr>
          <p:txBody>
            <a:bodyPr wrap="none" anchor="ctr">
              <a:prstTxWarp prst="textNoShape">
                <a:avLst/>
              </a:prstTxWarp>
            </a:bodyPr>
            <a:lstStyle/>
            <a:p>
              <a:endParaRPr lang="en-US"/>
            </a:p>
          </p:txBody>
        </p:sp>
        <p:sp>
          <p:nvSpPr>
            <p:cNvPr id="43204" name="Text Box 196"/>
            <p:cNvSpPr txBox="1">
              <a:spLocks noChangeArrowheads="1"/>
            </p:cNvSpPr>
            <p:nvPr/>
          </p:nvSpPr>
          <p:spPr bwMode="auto">
            <a:xfrm>
              <a:off x="2880" y="432"/>
              <a:ext cx="198" cy="291"/>
            </a:xfrm>
            <a:prstGeom prst="rect">
              <a:avLst/>
            </a:prstGeom>
            <a:noFill/>
            <a:ln w="28575">
              <a:noFill/>
              <a:miter lim="800000"/>
              <a:headEnd/>
              <a:tailEnd/>
            </a:ln>
            <a:effectLst/>
          </p:spPr>
          <p:txBody>
            <a:bodyPr wrap="none">
              <a:prstTxWarp prst="textNoShape">
                <a:avLst/>
              </a:prstTxWarp>
              <a:spAutoFit/>
            </a:bodyPr>
            <a:lstStyle/>
            <a:p>
              <a:pPr eaLnBrk="1" hangingPunct="1"/>
              <a:r>
                <a:rPr lang="en-US" sz="2400" dirty="0" err="1">
                  <a:solidFill>
                    <a:srgbClr val="FF5050"/>
                  </a:solidFill>
                </a:rPr>
                <a:t>L</a:t>
              </a:r>
              <a:endParaRPr lang="en-US" sz="2400" dirty="0">
                <a:solidFill>
                  <a:srgbClr val="FF5050"/>
                </a:solidFill>
              </a:endParaRPr>
            </a:p>
          </p:txBody>
        </p:sp>
      </p:grpSp>
      <p:pic>
        <p:nvPicPr>
          <p:cNvPr id="64" name="Picture 63" descr="Screen shot 2011-01-17 at 9.52.52 PM.png"/>
          <p:cNvPicPr>
            <a:picLocks/>
          </p:cNvPicPr>
          <p:nvPr/>
        </p:nvPicPr>
        <p:blipFill>
          <a:blip r:embed="rId3"/>
          <a:stretch>
            <a:fillRect/>
          </a:stretch>
        </p:blipFill>
        <p:spPr>
          <a:xfrm>
            <a:off x="7620000" y="457200"/>
            <a:ext cx="571500" cy="5257800"/>
          </a:xfrm>
          <a:prstGeom prst="rect">
            <a:avLst/>
          </a:prstGeom>
        </p:spPr>
      </p:pic>
      <p:sp>
        <p:nvSpPr>
          <p:cNvPr id="138" name="Text Box 182"/>
          <p:cNvSpPr txBox="1">
            <a:spLocks noChangeArrowheads="1"/>
          </p:cNvSpPr>
          <p:nvPr/>
        </p:nvSpPr>
        <p:spPr bwMode="auto">
          <a:xfrm>
            <a:off x="152400" y="609600"/>
            <a:ext cx="1494670" cy="1200328"/>
          </a:xfrm>
          <a:prstGeom prst="rect">
            <a:avLst/>
          </a:prstGeom>
          <a:noFill/>
          <a:ln w="38100">
            <a:solidFill>
              <a:srgbClr val="FF0000"/>
            </a:solidFill>
            <a:miter lim="800000"/>
            <a:headEnd/>
            <a:tailEnd/>
          </a:ln>
          <a:effectLst/>
        </p:spPr>
        <p:txBody>
          <a:bodyPr wrap="none">
            <a:prstTxWarp prst="textNoShape">
              <a:avLst/>
            </a:prstTxWarp>
            <a:spAutoFit/>
          </a:bodyPr>
          <a:lstStyle/>
          <a:p>
            <a:pPr eaLnBrk="1" hangingPunct="1"/>
            <a:r>
              <a:rPr lang="en-US" sz="2400" dirty="0" err="1"/>
              <a:t>H</a:t>
            </a:r>
            <a:r>
              <a:rPr lang="en-US" sz="2400" dirty="0"/>
              <a:t>=</a:t>
            </a:r>
            <a:r>
              <a:rPr lang="en-US" sz="2400" u="sng" dirty="0" err="1" smtClean="0"/>
              <a:t>mLλ</a:t>
            </a:r>
            <a:endParaRPr lang="en-US" sz="2400" u="sng" dirty="0" smtClean="0">
              <a:latin typeface="Symbol" charset="2"/>
            </a:endParaRPr>
          </a:p>
          <a:p>
            <a:pPr eaLnBrk="1" hangingPunct="1"/>
            <a:r>
              <a:rPr lang="en-US" sz="2400" dirty="0"/>
              <a:t>     </a:t>
            </a:r>
            <a:r>
              <a:rPr lang="en-US" sz="2400" dirty="0" smtClean="0"/>
              <a:t>  </a:t>
            </a:r>
            <a:r>
              <a:rPr lang="en-US" sz="2400" dirty="0" err="1" smtClean="0"/>
              <a:t>D</a:t>
            </a:r>
            <a:endParaRPr lang="en-US" sz="2400" dirty="0"/>
          </a:p>
          <a:p>
            <a:pPr eaLnBrk="1" hangingPunct="1"/>
            <a:r>
              <a:rPr lang="en-US" sz="2400" dirty="0" err="1"/>
              <a:t>m</a:t>
            </a:r>
            <a:r>
              <a:rPr lang="en-US" sz="2400" dirty="0"/>
              <a:t>=1,2,3,…</a:t>
            </a:r>
          </a:p>
        </p:txBody>
      </p:sp>
      <p:sp>
        <p:nvSpPr>
          <p:cNvPr id="140" name="Text Box 183"/>
          <p:cNvSpPr txBox="1">
            <a:spLocks noChangeArrowheads="1"/>
          </p:cNvSpPr>
          <p:nvPr/>
        </p:nvSpPr>
        <p:spPr bwMode="auto">
          <a:xfrm>
            <a:off x="228600" y="4724400"/>
            <a:ext cx="7102475" cy="1569660"/>
          </a:xfrm>
          <a:prstGeom prst="rect">
            <a:avLst/>
          </a:prstGeom>
          <a:noFill/>
          <a:ln w="9525">
            <a:noFill/>
            <a:miter lim="800000"/>
            <a:headEnd/>
            <a:tailEnd/>
          </a:ln>
          <a:effectLst/>
        </p:spPr>
        <p:txBody>
          <a:bodyPr>
            <a:prstTxWarp prst="textNoShape">
              <a:avLst/>
            </a:prstTxWarp>
            <a:spAutoFit/>
          </a:bodyPr>
          <a:lstStyle/>
          <a:p>
            <a:pPr eaLnBrk="1" hangingPunct="1"/>
            <a:r>
              <a:rPr lang="en-US" sz="2400" dirty="0"/>
              <a:t>If we change from blue light (high </a:t>
            </a:r>
            <a:r>
              <a:rPr lang="en-US" sz="2400" dirty="0" err="1"/>
              <a:t>f</a:t>
            </a:r>
            <a:r>
              <a:rPr lang="en-US" sz="2400" dirty="0"/>
              <a:t>) to red </a:t>
            </a:r>
            <a:r>
              <a:rPr lang="en-US" sz="2400" dirty="0" smtClean="0"/>
              <a:t>(small </a:t>
            </a:r>
            <a:r>
              <a:rPr lang="en-US" sz="2400" dirty="0" err="1"/>
              <a:t>f</a:t>
            </a:r>
            <a:r>
              <a:rPr lang="en-US" sz="2400" dirty="0"/>
              <a:t>) what happens</a:t>
            </a:r>
            <a:r>
              <a:rPr lang="en-US" sz="2400" dirty="0" smtClean="0"/>
              <a:t> to the spacing </a:t>
            </a:r>
            <a:r>
              <a:rPr lang="en-US" sz="2400" dirty="0"/>
              <a:t>between peaks, </a:t>
            </a:r>
            <a:r>
              <a:rPr lang="en-US" sz="2400" dirty="0" err="1"/>
              <a:t>H</a:t>
            </a:r>
            <a:r>
              <a:rPr lang="en-US" sz="2400" dirty="0" smtClean="0"/>
              <a:t>?</a:t>
            </a:r>
          </a:p>
          <a:p>
            <a:pPr eaLnBrk="1" hangingPunct="1"/>
            <a:endParaRPr lang="en-US" sz="2400" dirty="0" smtClean="0"/>
          </a:p>
          <a:p>
            <a:pPr eaLnBrk="1" hangingPunct="1"/>
            <a:r>
              <a:rPr lang="en-US" sz="2400" dirty="0" smtClean="0"/>
              <a:t>A) Increases   </a:t>
            </a:r>
            <a:r>
              <a:rPr lang="en-US" sz="2400" dirty="0" err="1" smtClean="0"/>
              <a:t>B</a:t>
            </a:r>
            <a:r>
              <a:rPr lang="en-US" sz="2400" dirty="0" smtClean="0"/>
              <a:t>) </a:t>
            </a:r>
            <a:r>
              <a:rPr lang="en-US" sz="2400" dirty="0"/>
              <a:t>S</a:t>
            </a:r>
            <a:r>
              <a:rPr lang="en-US" sz="2400" dirty="0" smtClean="0"/>
              <a:t>tays </a:t>
            </a:r>
            <a:r>
              <a:rPr lang="en-US" sz="2400" dirty="0"/>
              <a:t>the same   </a:t>
            </a:r>
            <a:r>
              <a:rPr lang="en-US" sz="2400" dirty="0" smtClean="0"/>
              <a:t> </a:t>
            </a:r>
            <a:r>
              <a:rPr lang="en-US" sz="2400" dirty="0" err="1" smtClean="0"/>
              <a:t>C</a:t>
            </a:r>
            <a:r>
              <a:rPr lang="en-US" sz="2400" dirty="0" smtClean="0"/>
              <a:t>) </a:t>
            </a:r>
            <a:r>
              <a:rPr lang="en-US" sz="2400" dirty="0"/>
              <a:t>D</a:t>
            </a:r>
            <a:r>
              <a:rPr lang="en-US" sz="2400" dirty="0" smtClean="0"/>
              <a:t>ecreases</a:t>
            </a:r>
            <a:endParaRPr lang="en-US" sz="2400" dirty="0"/>
          </a:p>
        </p:txBody>
      </p:sp>
      <p:sp>
        <p:nvSpPr>
          <p:cNvPr id="141" name="Text Box 166"/>
          <p:cNvSpPr txBox="1">
            <a:spLocks noChangeArrowheads="1"/>
          </p:cNvSpPr>
          <p:nvPr/>
        </p:nvSpPr>
        <p:spPr bwMode="auto">
          <a:xfrm>
            <a:off x="0" y="0"/>
            <a:ext cx="3047529" cy="461665"/>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Double-slit experiment</a:t>
            </a:r>
            <a:r>
              <a:rPr lang="en-US" sz="2400" dirty="0" smtClean="0"/>
              <a:t> </a:t>
            </a:r>
            <a:endParaRPr lang="en-US" sz="24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177" name="Text Box 169"/>
          <p:cNvSpPr txBox="1">
            <a:spLocks noChangeArrowheads="1"/>
          </p:cNvSpPr>
          <p:nvPr/>
        </p:nvSpPr>
        <p:spPr bwMode="auto">
          <a:xfrm>
            <a:off x="2362200" y="228600"/>
            <a:ext cx="184150" cy="457200"/>
          </a:xfrm>
          <a:prstGeom prst="rect">
            <a:avLst/>
          </a:prstGeom>
          <a:noFill/>
          <a:ln w="9525">
            <a:noFill/>
            <a:miter lim="800000"/>
            <a:headEnd/>
            <a:tailEnd/>
          </a:ln>
          <a:effectLst/>
        </p:spPr>
        <p:txBody>
          <a:bodyPr wrap="none">
            <a:prstTxWarp prst="textNoShape">
              <a:avLst/>
            </a:prstTxWarp>
            <a:spAutoFit/>
          </a:bodyPr>
          <a:lstStyle/>
          <a:p>
            <a:pPr eaLnBrk="1" hangingPunct="1"/>
            <a:endParaRPr lang="en-US"/>
          </a:p>
        </p:txBody>
      </p:sp>
      <p:sp>
        <p:nvSpPr>
          <p:cNvPr id="138" name="Text Box 182"/>
          <p:cNvSpPr txBox="1">
            <a:spLocks noChangeArrowheads="1"/>
          </p:cNvSpPr>
          <p:nvPr/>
        </p:nvSpPr>
        <p:spPr bwMode="auto">
          <a:xfrm>
            <a:off x="152400" y="609600"/>
            <a:ext cx="1494670" cy="1200328"/>
          </a:xfrm>
          <a:prstGeom prst="rect">
            <a:avLst/>
          </a:prstGeom>
          <a:noFill/>
          <a:ln w="38100">
            <a:solidFill>
              <a:srgbClr val="FF0000"/>
            </a:solidFill>
            <a:miter lim="800000"/>
            <a:headEnd/>
            <a:tailEnd/>
          </a:ln>
          <a:effectLst/>
        </p:spPr>
        <p:txBody>
          <a:bodyPr wrap="none">
            <a:prstTxWarp prst="textNoShape">
              <a:avLst/>
            </a:prstTxWarp>
            <a:spAutoFit/>
          </a:bodyPr>
          <a:lstStyle/>
          <a:p>
            <a:pPr eaLnBrk="1" hangingPunct="1"/>
            <a:r>
              <a:rPr lang="en-US" sz="2400" dirty="0" err="1"/>
              <a:t>H</a:t>
            </a:r>
            <a:r>
              <a:rPr lang="en-US" sz="2400" dirty="0"/>
              <a:t>=</a:t>
            </a:r>
            <a:r>
              <a:rPr lang="en-US" sz="2400" u="sng" dirty="0" err="1" smtClean="0"/>
              <a:t>mLλ</a:t>
            </a:r>
            <a:endParaRPr lang="en-US" sz="2400" u="sng" dirty="0" smtClean="0">
              <a:latin typeface="Symbol" charset="2"/>
            </a:endParaRPr>
          </a:p>
          <a:p>
            <a:pPr eaLnBrk="1" hangingPunct="1"/>
            <a:r>
              <a:rPr lang="en-US" sz="2400" dirty="0"/>
              <a:t>     </a:t>
            </a:r>
            <a:r>
              <a:rPr lang="en-US" sz="2400" dirty="0" smtClean="0"/>
              <a:t>  </a:t>
            </a:r>
            <a:r>
              <a:rPr lang="en-US" sz="2400" dirty="0" err="1" smtClean="0"/>
              <a:t>D</a:t>
            </a:r>
            <a:endParaRPr lang="en-US" sz="2400" dirty="0"/>
          </a:p>
          <a:p>
            <a:pPr eaLnBrk="1" hangingPunct="1"/>
            <a:r>
              <a:rPr lang="en-US" sz="2400" dirty="0" err="1"/>
              <a:t>m</a:t>
            </a:r>
            <a:r>
              <a:rPr lang="en-US" sz="2400" dirty="0"/>
              <a:t>=1,2,3,…</a:t>
            </a:r>
          </a:p>
        </p:txBody>
      </p:sp>
      <p:sp>
        <p:nvSpPr>
          <p:cNvPr id="140" name="Text Box 183"/>
          <p:cNvSpPr txBox="1">
            <a:spLocks noChangeArrowheads="1"/>
          </p:cNvSpPr>
          <p:nvPr/>
        </p:nvSpPr>
        <p:spPr bwMode="auto">
          <a:xfrm>
            <a:off x="228600" y="4724400"/>
            <a:ext cx="7102475" cy="1569660"/>
          </a:xfrm>
          <a:prstGeom prst="rect">
            <a:avLst/>
          </a:prstGeom>
          <a:noFill/>
          <a:ln w="9525">
            <a:noFill/>
            <a:miter lim="800000"/>
            <a:headEnd/>
            <a:tailEnd/>
          </a:ln>
          <a:effectLst/>
        </p:spPr>
        <p:txBody>
          <a:bodyPr>
            <a:prstTxWarp prst="textNoShape">
              <a:avLst/>
            </a:prstTxWarp>
            <a:spAutoFit/>
          </a:bodyPr>
          <a:lstStyle/>
          <a:p>
            <a:pPr eaLnBrk="1" hangingPunct="1"/>
            <a:r>
              <a:rPr lang="en-US" sz="2400" dirty="0"/>
              <a:t>If we change from blue light (high </a:t>
            </a:r>
            <a:r>
              <a:rPr lang="en-US" sz="2400" dirty="0" err="1"/>
              <a:t>f</a:t>
            </a:r>
            <a:r>
              <a:rPr lang="en-US" sz="2400" dirty="0"/>
              <a:t>) to red (low </a:t>
            </a:r>
            <a:r>
              <a:rPr lang="en-US" sz="2400" dirty="0" err="1"/>
              <a:t>f</a:t>
            </a:r>
            <a:r>
              <a:rPr lang="en-US" sz="2400" dirty="0"/>
              <a:t>) what happens</a:t>
            </a:r>
            <a:r>
              <a:rPr lang="en-US" sz="2400" dirty="0" smtClean="0"/>
              <a:t> to the spacing </a:t>
            </a:r>
            <a:r>
              <a:rPr lang="en-US" sz="2400" dirty="0"/>
              <a:t>between peaks, </a:t>
            </a:r>
            <a:r>
              <a:rPr lang="en-US" sz="2400" dirty="0" err="1"/>
              <a:t>H</a:t>
            </a:r>
            <a:r>
              <a:rPr lang="en-US" sz="2400" dirty="0" smtClean="0"/>
              <a:t>?</a:t>
            </a:r>
          </a:p>
          <a:p>
            <a:pPr eaLnBrk="1" hangingPunct="1"/>
            <a:endParaRPr lang="en-US" sz="2400" dirty="0" smtClean="0"/>
          </a:p>
          <a:p>
            <a:pPr eaLnBrk="1" hangingPunct="1"/>
            <a:r>
              <a:rPr lang="en-US" sz="2400" dirty="0" smtClean="0"/>
              <a:t>A) Increases   </a:t>
            </a:r>
            <a:r>
              <a:rPr lang="en-US" sz="2400" dirty="0" err="1" smtClean="0"/>
              <a:t>B</a:t>
            </a:r>
            <a:r>
              <a:rPr lang="en-US" sz="2400" dirty="0" smtClean="0"/>
              <a:t>) </a:t>
            </a:r>
            <a:r>
              <a:rPr lang="en-US" sz="2400" dirty="0"/>
              <a:t>S</a:t>
            </a:r>
            <a:r>
              <a:rPr lang="en-US" sz="2400" dirty="0" smtClean="0"/>
              <a:t>tays </a:t>
            </a:r>
            <a:r>
              <a:rPr lang="en-US" sz="2400" dirty="0"/>
              <a:t>the same   </a:t>
            </a:r>
            <a:r>
              <a:rPr lang="en-US" sz="2400" dirty="0" smtClean="0"/>
              <a:t> </a:t>
            </a:r>
            <a:r>
              <a:rPr lang="en-US" sz="2400" dirty="0" err="1" smtClean="0"/>
              <a:t>C</a:t>
            </a:r>
            <a:r>
              <a:rPr lang="en-US" sz="2400" dirty="0" smtClean="0"/>
              <a:t>) </a:t>
            </a:r>
            <a:r>
              <a:rPr lang="en-US" sz="2400" dirty="0"/>
              <a:t>D</a:t>
            </a:r>
            <a:r>
              <a:rPr lang="en-US" sz="2400" dirty="0" smtClean="0"/>
              <a:t>ecreases</a:t>
            </a:r>
            <a:endParaRPr lang="en-US" sz="2400" dirty="0"/>
          </a:p>
        </p:txBody>
      </p:sp>
      <p:grpSp>
        <p:nvGrpSpPr>
          <p:cNvPr id="25" name="Group 11"/>
          <p:cNvGrpSpPr>
            <a:grpSpLocks/>
          </p:cNvGrpSpPr>
          <p:nvPr/>
        </p:nvGrpSpPr>
        <p:grpSpPr bwMode="auto">
          <a:xfrm>
            <a:off x="493711" y="1295400"/>
            <a:ext cx="4305301" cy="3187700"/>
            <a:chOff x="0" y="2160"/>
            <a:chExt cx="2712" cy="2008"/>
          </a:xfrm>
        </p:grpSpPr>
        <p:pic>
          <p:nvPicPr>
            <p:cNvPr id="26" name="Picture 6" descr="Picture 6"/>
            <p:cNvPicPr>
              <a:picLocks noChangeAspect="1" noChangeArrowheads="1"/>
            </p:cNvPicPr>
            <p:nvPr/>
          </p:nvPicPr>
          <p:blipFill>
            <a:blip r:embed="rId3" cstate="print"/>
            <a:srcRect/>
            <a:stretch>
              <a:fillRect/>
            </a:stretch>
          </p:blipFill>
          <p:spPr bwMode="auto">
            <a:xfrm>
              <a:off x="0" y="2544"/>
              <a:ext cx="2712" cy="1624"/>
            </a:xfrm>
            <a:prstGeom prst="rect">
              <a:avLst/>
            </a:prstGeom>
            <a:noFill/>
          </p:spPr>
        </p:pic>
        <p:sp>
          <p:nvSpPr>
            <p:cNvPr id="27" name="Rectangle 8"/>
            <p:cNvSpPr>
              <a:spLocks noChangeArrowheads="1"/>
            </p:cNvSpPr>
            <p:nvPr/>
          </p:nvSpPr>
          <p:spPr bwMode="auto">
            <a:xfrm>
              <a:off x="1177" y="2160"/>
              <a:ext cx="1217" cy="291"/>
            </a:xfrm>
            <a:prstGeom prst="rect">
              <a:avLst/>
            </a:prstGeom>
            <a:noFill/>
            <a:ln w="9525">
              <a:noFill/>
              <a:miter lim="800000"/>
              <a:headEnd/>
              <a:tailEnd/>
            </a:ln>
          </p:spPr>
          <p:txBody>
            <a:bodyPr wrap="none">
              <a:spAutoFit/>
            </a:bodyPr>
            <a:lstStyle/>
            <a:p>
              <a:r>
                <a:rPr lang="en-US" sz="2400" dirty="0" smtClean="0"/>
                <a:t>High </a:t>
              </a:r>
              <a:r>
                <a:rPr lang="en-US" sz="2400" dirty="0" err="1" smtClean="0"/>
                <a:t>f</a:t>
              </a:r>
              <a:r>
                <a:rPr lang="en-US" sz="2400" dirty="0" smtClean="0"/>
                <a:t>, Small </a:t>
              </a:r>
              <a:r>
                <a:rPr lang="en-US" sz="2400" dirty="0" err="1" smtClean="0"/>
                <a:t>λ</a:t>
              </a:r>
              <a:r>
                <a:rPr lang="en-US" dirty="0" smtClean="0"/>
                <a:t> </a:t>
              </a:r>
              <a:endParaRPr lang="en-US" dirty="0"/>
            </a:p>
          </p:txBody>
        </p:sp>
      </p:grpSp>
      <p:grpSp>
        <p:nvGrpSpPr>
          <p:cNvPr id="28" name="Group 12"/>
          <p:cNvGrpSpPr>
            <a:grpSpLocks/>
          </p:cNvGrpSpPr>
          <p:nvPr/>
        </p:nvGrpSpPr>
        <p:grpSpPr bwMode="auto">
          <a:xfrm>
            <a:off x="4800600" y="1295400"/>
            <a:ext cx="4267200" cy="3200400"/>
            <a:chOff x="2688" y="2208"/>
            <a:chExt cx="2688" cy="2016"/>
          </a:xfrm>
        </p:grpSpPr>
        <p:pic>
          <p:nvPicPr>
            <p:cNvPr id="29" name="Picture 9" descr="Picture 7"/>
            <p:cNvPicPr>
              <a:picLocks noChangeAspect="1" noChangeArrowheads="1"/>
            </p:cNvPicPr>
            <p:nvPr/>
          </p:nvPicPr>
          <p:blipFill>
            <a:blip r:embed="rId4" cstate="print"/>
            <a:srcRect/>
            <a:stretch>
              <a:fillRect/>
            </a:stretch>
          </p:blipFill>
          <p:spPr bwMode="auto">
            <a:xfrm>
              <a:off x="2688" y="2592"/>
              <a:ext cx="2688" cy="1632"/>
            </a:xfrm>
            <a:prstGeom prst="rect">
              <a:avLst/>
            </a:prstGeom>
            <a:noFill/>
          </p:spPr>
        </p:pic>
        <p:sp>
          <p:nvSpPr>
            <p:cNvPr id="30" name="Rectangle 10"/>
            <p:cNvSpPr>
              <a:spLocks noChangeArrowheads="1"/>
            </p:cNvSpPr>
            <p:nvPr/>
          </p:nvSpPr>
          <p:spPr bwMode="auto">
            <a:xfrm>
              <a:off x="3312" y="2208"/>
              <a:ext cx="1356" cy="291"/>
            </a:xfrm>
            <a:prstGeom prst="rect">
              <a:avLst/>
            </a:prstGeom>
            <a:noFill/>
            <a:ln w="9525">
              <a:noFill/>
              <a:miter lim="800000"/>
              <a:headEnd/>
              <a:tailEnd/>
            </a:ln>
          </p:spPr>
          <p:txBody>
            <a:bodyPr wrap="none">
              <a:spAutoFit/>
            </a:bodyPr>
            <a:lstStyle/>
            <a:p>
              <a:r>
                <a:rPr lang="en-US" sz="2400" dirty="0" smtClean="0"/>
                <a:t>Small </a:t>
              </a:r>
              <a:r>
                <a:rPr lang="en-US" sz="2400" dirty="0" err="1" smtClean="0"/>
                <a:t>f</a:t>
              </a:r>
              <a:r>
                <a:rPr lang="en-US" sz="2400" dirty="0" smtClean="0"/>
                <a:t>, Bigger </a:t>
              </a:r>
              <a:r>
                <a:rPr lang="en-US" sz="2400" dirty="0" err="1" smtClean="0"/>
                <a:t>λ</a:t>
              </a:r>
              <a:r>
                <a:rPr lang="en-US" dirty="0" smtClean="0"/>
                <a:t> </a:t>
              </a:r>
              <a:endParaRPr lang="en-US" dirty="0"/>
            </a:p>
          </p:txBody>
        </p:sp>
      </p:grpSp>
      <p:sp>
        <p:nvSpPr>
          <p:cNvPr id="31" name="Text Box 166"/>
          <p:cNvSpPr txBox="1">
            <a:spLocks noChangeArrowheads="1"/>
          </p:cNvSpPr>
          <p:nvPr/>
        </p:nvSpPr>
        <p:spPr bwMode="auto">
          <a:xfrm>
            <a:off x="0" y="0"/>
            <a:ext cx="3047529" cy="461665"/>
          </a:xfrm>
          <a:prstGeom prst="rect">
            <a:avLst/>
          </a:prstGeom>
          <a:noFill/>
          <a:ln w="9525">
            <a:noFill/>
            <a:miter lim="800000"/>
            <a:headEnd/>
            <a:tailEnd/>
          </a:ln>
          <a:effectLst/>
        </p:spPr>
        <p:txBody>
          <a:bodyPr wrap="none">
            <a:prstTxWarp prst="textNoShape">
              <a:avLst/>
            </a:prstTxWarp>
            <a:spAutoFit/>
          </a:bodyPr>
          <a:lstStyle/>
          <a:p>
            <a:pPr eaLnBrk="1" hangingPunct="1"/>
            <a:r>
              <a:rPr lang="en-US" sz="2400" dirty="0"/>
              <a:t>Double-slit experiment</a:t>
            </a:r>
            <a:r>
              <a:rPr lang="en-US" sz="2400" dirty="0" smtClean="0"/>
              <a:t> </a:t>
            </a:r>
            <a:endParaRPr lang="en-US" sz="2400" b="1" i="1" dirty="0"/>
          </a:p>
        </p:txBody>
      </p:sp>
      <p:sp>
        <p:nvSpPr>
          <p:cNvPr id="32" name="Rectangle 31"/>
          <p:cNvSpPr/>
          <p:nvPr/>
        </p:nvSpPr>
        <p:spPr>
          <a:xfrm>
            <a:off x="228600" y="5791200"/>
            <a:ext cx="1676400" cy="609600"/>
          </a:xfrm>
          <a:prstGeom prst="rect">
            <a:avLst/>
          </a:prstGeom>
          <a:no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84" name="Picture 32" descr="Picture 7"/>
          <p:cNvPicPr>
            <a:picLocks noChangeAspect="1" noChangeArrowheads="1"/>
          </p:cNvPicPr>
          <p:nvPr/>
        </p:nvPicPr>
        <p:blipFill>
          <a:blip r:embed="rId3" cstate="print"/>
          <a:srcRect/>
          <a:stretch>
            <a:fillRect/>
          </a:stretch>
        </p:blipFill>
        <p:spPr bwMode="auto">
          <a:xfrm>
            <a:off x="228600" y="1676400"/>
            <a:ext cx="5486400" cy="3097213"/>
          </a:xfrm>
          <a:prstGeom prst="rect">
            <a:avLst/>
          </a:prstGeom>
          <a:noFill/>
        </p:spPr>
      </p:pic>
      <p:sp>
        <p:nvSpPr>
          <p:cNvPr id="49154" name="Rectangle 2"/>
          <p:cNvSpPr>
            <a:spLocks noGrp="1" noChangeArrowheads="1"/>
          </p:cNvSpPr>
          <p:nvPr>
            <p:ph type="title"/>
          </p:nvPr>
        </p:nvSpPr>
        <p:spPr>
          <a:xfrm>
            <a:off x="304800" y="0"/>
            <a:ext cx="8382000" cy="914400"/>
          </a:xfrm>
        </p:spPr>
        <p:txBody>
          <a:bodyPr/>
          <a:lstStyle/>
          <a:p>
            <a:pPr algn="l"/>
            <a:r>
              <a:rPr lang="en-US" sz="3000"/>
              <a:t>E-field describes probability of finding light there</a:t>
            </a:r>
          </a:p>
        </p:txBody>
      </p:sp>
      <p:sp>
        <p:nvSpPr>
          <p:cNvPr id="49156" name="Text Box 4"/>
          <p:cNvSpPr txBox="1">
            <a:spLocks noChangeArrowheads="1"/>
          </p:cNvSpPr>
          <p:nvPr/>
        </p:nvSpPr>
        <p:spPr bwMode="auto">
          <a:xfrm>
            <a:off x="0" y="1219200"/>
            <a:ext cx="8686800" cy="457200"/>
          </a:xfrm>
          <a:prstGeom prst="rect">
            <a:avLst/>
          </a:prstGeom>
          <a:noFill/>
          <a:ln w="9525">
            <a:noFill/>
            <a:miter lim="800000"/>
            <a:headEnd/>
            <a:tailEnd/>
          </a:ln>
          <a:effectLst/>
        </p:spPr>
        <p:txBody>
          <a:bodyPr>
            <a:spAutoFit/>
          </a:bodyPr>
          <a:lstStyle/>
          <a:p>
            <a:pPr eaLnBrk="1" hangingPunct="1"/>
            <a:r>
              <a:rPr lang="en-US" sz="2400" dirty="0"/>
              <a:t>Electromagnetic wave (e.g. hitting screen of double slit)</a:t>
            </a:r>
          </a:p>
        </p:txBody>
      </p:sp>
      <p:sp>
        <p:nvSpPr>
          <p:cNvPr id="49157" name="Text Box 5"/>
          <p:cNvSpPr txBox="1">
            <a:spLocks noChangeArrowheads="1"/>
          </p:cNvSpPr>
          <p:nvPr/>
        </p:nvSpPr>
        <p:spPr bwMode="auto">
          <a:xfrm>
            <a:off x="152400" y="5638800"/>
            <a:ext cx="8839200" cy="830997"/>
          </a:xfrm>
          <a:prstGeom prst="rect">
            <a:avLst/>
          </a:prstGeom>
          <a:noFill/>
          <a:ln w="9525">
            <a:noFill/>
            <a:miter lim="800000"/>
            <a:headEnd/>
            <a:tailEnd/>
          </a:ln>
          <a:effectLst/>
        </p:spPr>
        <p:txBody>
          <a:bodyPr>
            <a:spAutoFit/>
          </a:bodyPr>
          <a:lstStyle/>
          <a:p>
            <a:pPr eaLnBrk="1" hangingPunct="1"/>
            <a:r>
              <a:rPr lang="en-US" sz="2400" dirty="0">
                <a:solidFill>
                  <a:srgbClr val="FF0000"/>
                </a:solidFill>
              </a:rPr>
              <a:t>Probability of detection (peak / trough) </a:t>
            </a:r>
          </a:p>
          <a:p>
            <a:pPr eaLnBrk="1" hangingPunct="1"/>
            <a:r>
              <a:rPr lang="en-US" sz="2400" dirty="0">
                <a:solidFill>
                  <a:srgbClr val="FF0000"/>
                </a:solidFill>
              </a:rPr>
              <a:t>		~ (Amplitude of </a:t>
            </a:r>
            <a:r>
              <a:rPr lang="en-US" sz="2400" dirty="0" err="1">
                <a:solidFill>
                  <a:srgbClr val="FF0000"/>
                </a:solidFill>
              </a:rPr>
              <a:t>EM</a:t>
            </a:r>
            <a:r>
              <a:rPr lang="en-US" sz="2400" dirty="0">
                <a:solidFill>
                  <a:srgbClr val="FF0000"/>
                </a:solidFill>
              </a:rPr>
              <a:t> wave)</a:t>
            </a:r>
            <a:r>
              <a:rPr lang="en-US" sz="2400" baseline="30000" dirty="0">
                <a:solidFill>
                  <a:srgbClr val="FF0000"/>
                </a:solidFill>
              </a:rPr>
              <a:t>2</a:t>
            </a:r>
            <a:endParaRPr lang="en-US" sz="2400" dirty="0">
              <a:solidFill>
                <a:srgbClr val="FF0000"/>
              </a:solidFill>
            </a:endParaRPr>
          </a:p>
        </p:txBody>
      </p:sp>
      <p:sp>
        <p:nvSpPr>
          <p:cNvPr id="49159" name="Text Box 7"/>
          <p:cNvSpPr txBox="1">
            <a:spLocks noChangeArrowheads="1"/>
          </p:cNvSpPr>
          <p:nvPr/>
        </p:nvSpPr>
        <p:spPr bwMode="auto">
          <a:xfrm>
            <a:off x="4572000" y="1524000"/>
            <a:ext cx="1149350" cy="457200"/>
          </a:xfrm>
          <a:prstGeom prst="rect">
            <a:avLst/>
          </a:prstGeom>
          <a:noFill/>
          <a:ln w="9525">
            <a:noFill/>
            <a:miter lim="800000"/>
            <a:headEnd/>
            <a:tailEnd/>
          </a:ln>
          <a:effectLst/>
        </p:spPr>
        <p:txBody>
          <a:bodyPr wrap="none">
            <a:spAutoFit/>
          </a:bodyPr>
          <a:lstStyle/>
          <a:p>
            <a:pPr eaLnBrk="1" hangingPunct="1"/>
            <a:r>
              <a:rPr lang="en-US"/>
              <a:t>Screen</a:t>
            </a:r>
          </a:p>
        </p:txBody>
      </p:sp>
      <p:sp>
        <p:nvSpPr>
          <p:cNvPr id="49161" name="Freeform 9"/>
          <p:cNvSpPr>
            <a:spLocks/>
          </p:cNvSpPr>
          <p:nvPr/>
        </p:nvSpPr>
        <p:spPr bwMode="auto">
          <a:xfrm>
            <a:off x="203200" y="2667000"/>
            <a:ext cx="635000" cy="2667000"/>
          </a:xfrm>
          <a:custGeom>
            <a:avLst/>
            <a:gdLst/>
            <a:ahLst/>
            <a:cxnLst>
              <a:cxn ang="0">
                <a:pos x="256" y="0"/>
              </a:cxn>
              <a:cxn ang="0">
                <a:pos x="16" y="528"/>
              </a:cxn>
              <a:cxn ang="0">
                <a:pos x="352" y="960"/>
              </a:cxn>
            </a:cxnLst>
            <a:rect l="0" t="0" r="r" b="b"/>
            <a:pathLst>
              <a:path w="352" h="960">
                <a:moveTo>
                  <a:pt x="256" y="0"/>
                </a:moveTo>
                <a:cubicBezTo>
                  <a:pt x="128" y="184"/>
                  <a:pt x="0" y="368"/>
                  <a:pt x="16" y="528"/>
                </a:cubicBezTo>
                <a:cubicBezTo>
                  <a:pt x="32" y="688"/>
                  <a:pt x="192" y="824"/>
                  <a:pt x="352" y="960"/>
                </a:cubicBezTo>
              </a:path>
            </a:pathLst>
          </a:custGeom>
          <a:noFill/>
          <a:ln w="28575" cmpd="sng">
            <a:solidFill>
              <a:srgbClr val="969696"/>
            </a:solidFill>
            <a:round/>
            <a:headEnd type="none" w="med" len="med"/>
            <a:tailEnd type="triangle" w="med" len="med"/>
          </a:ln>
          <a:effectLst/>
        </p:spPr>
        <p:txBody>
          <a:bodyPr/>
          <a:lstStyle/>
          <a:p>
            <a:endParaRPr lang="en-US"/>
          </a:p>
        </p:txBody>
      </p:sp>
      <p:sp>
        <p:nvSpPr>
          <p:cNvPr id="49162" name="Text Box 10"/>
          <p:cNvSpPr txBox="1">
            <a:spLocks noChangeArrowheads="1"/>
          </p:cNvSpPr>
          <p:nvPr/>
        </p:nvSpPr>
        <p:spPr bwMode="auto">
          <a:xfrm>
            <a:off x="762000" y="5105400"/>
            <a:ext cx="7696200" cy="457200"/>
          </a:xfrm>
          <a:prstGeom prst="rect">
            <a:avLst/>
          </a:prstGeom>
          <a:noFill/>
          <a:ln w="9525">
            <a:noFill/>
            <a:miter lim="800000"/>
            <a:headEnd/>
            <a:tailEnd/>
          </a:ln>
          <a:effectLst/>
        </p:spPr>
        <p:txBody>
          <a:bodyPr>
            <a:spAutoFit/>
          </a:bodyPr>
          <a:lstStyle/>
          <a:p>
            <a:pPr eaLnBrk="1" hangingPunct="1"/>
            <a:r>
              <a:rPr lang="en-US" sz="2400" dirty="0"/>
              <a:t>Describe </a:t>
            </a:r>
            <a:r>
              <a:rPr lang="en-US" sz="2400" dirty="0" err="1"/>
              <a:t>EM</a:t>
            </a:r>
            <a:r>
              <a:rPr lang="en-US" sz="2400" dirty="0"/>
              <a:t> wave spread out in space.</a:t>
            </a:r>
          </a:p>
        </p:txBody>
      </p:sp>
      <p:grpSp>
        <p:nvGrpSpPr>
          <p:cNvPr id="2" name="Group 11"/>
          <p:cNvGrpSpPr>
            <a:grpSpLocks/>
          </p:cNvGrpSpPr>
          <p:nvPr/>
        </p:nvGrpSpPr>
        <p:grpSpPr bwMode="auto">
          <a:xfrm>
            <a:off x="2743200" y="2209800"/>
            <a:ext cx="450850" cy="1738313"/>
            <a:chOff x="1588" y="1488"/>
            <a:chExt cx="476" cy="1095"/>
          </a:xfrm>
        </p:grpSpPr>
        <p:sp>
          <p:nvSpPr>
            <p:cNvPr id="49164" name="Freeform 12"/>
            <p:cNvSpPr>
              <a:spLocks/>
            </p:cNvSpPr>
            <p:nvPr/>
          </p:nvSpPr>
          <p:spPr bwMode="auto">
            <a:xfrm>
              <a:off x="1588" y="1488"/>
              <a:ext cx="476" cy="1095"/>
            </a:xfrm>
            <a:custGeom>
              <a:avLst/>
              <a:gdLst/>
              <a:ahLst/>
              <a:cxnLst>
                <a:cxn ang="0">
                  <a:pos x="150" y="1095"/>
                </a:cxn>
                <a:cxn ang="0">
                  <a:pos x="178" y="1034"/>
                </a:cxn>
                <a:cxn ang="0">
                  <a:pos x="220" y="994"/>
                </a:cxn>
                <a:cxn ang="0">
                  <a:pos x="307" y="945"/>
                </a:cxn>
                <a:cxn ang="0">
                  <a:pos x="353" y="906"/>
                </a:cxn>
                <a:cxn ang="0">
                  <a:pos x="360" y="862"/>
                </a:cxn>
                <a:cxn ang="0">
                  <a:pos x="318" y="792"/>
                </a:cxn>
                <a:cxn ang="0">
                  <a:pos x="141" y="703"/>
                </a:cxn>
                <a:cxn ang="0">
                  <a:pos x="53" y="629"/>
                </a:cxn>
                <a:cxn ang="0">
                  <a:pos x="126" y="560"/>
                </a:cxn>
                <a:cxn ang="0">
                  <a:pos x="247" y="515"/>
                </a:cxn>
                <a:cxn ang="0">
                  <a:pos x="417" y="451"/>
                </a:cxn>
                <a:cxn ang="0">
                  <a:pos x="466" y="394"/>
                </a:cxn>
                <a:cxn ang="0">
                  <a:pos x="353" y="327"/>
                </a:cxn>
                <a:cxn ang="0">
                  <a:pos x="51" y="247"/>
                </a:cxn>
                <a:cxn ang="0">
                  <a:pos x="44" y="123"/>
                </a:cxn>
                <a:cxn ang="0">
                  <a:pos x="167" y="62"/>
                </a:cxn>
                <a:cxn ang="0">
                  <a:pos x="359" y="0"/>
                </a:cxn>
              </a:cxnLst>
              <a:rect l="0" t="0" r="r" b="b"/>
              <a:pathLst>
                <a:path w="476" h="1095">
                  <a:moveTo>
                    <a:pt x="150" y="1095"/>
                  </a:moveTo>
                  <a:cubicBezTo>
                    <a:pt x="157" y="1085"/>
                    <a:pt x="166" y="1051"/>
                    <a:pt x="178" y="1034"/>
                  </a:cubicBezTo>
                  <a:cubicBezTo>
                    <a:pt x="190" y="1017"/>
                    <a:pt x="199" y="1008"/>
                    <a:pt x="220" y="994"/>
                  </a:cubicBezTo>
                  <a:cubicBezTo>
                    <a:pt x="241" y="979"/>
                    <a:pt x="285" y="960"/>
                    <a:pt x="307" y="945"/>
                  </a:cubicBezTo>
                  <a:cubicBezTo>
                    <a:pt x="329" y="930"/>
                    <a:pt x="344" y="920"/>
                    <a:pt x="353" y="906"/>
                  </a:cubicBezTo>
                  <a:cubicBezTo>
                    <a:pt x="361" y="893"/>
                    <a:pt x="365" y="881"/>
                    <a:pt x="360" y="862"/>
                  </a:cubicBezTo>
                  <a:cubicBezTo>
                    <a:pt x="354" y="843"/>
                    <a:pt x="354" y="818"/>
                    <a:pt x="318" y="792"/>
                  </a:cubicBezTo>
                  <a:cubicBezTo>
                    <a:pt x="282" y="765"/>
                    <a:pt x="185" y="730"/>
                    <a:pt x="141" y="703"/>
                  </a:cubicBezTo>
                  <a:cubicBezTo>
                    <a:pt x="96" y="676"/>
                    <a:pt x="56" y="653"/>
                    <a:pt x="53" y="629"/>
                  </a:cubicBezTo>
                  <a:cubicBezTo>
                    <a:pt x="51" y="606"/>
                    <a:pt x="92" y="579"/>
                    <a:pt x="126" y="560"/>
                  </a:cubicBezTo>
                  <a:cubicBezTo>
                    <a:pt x="158" y="541"/>
                    <a:pt x="198" y="533"/>
                    <a:pt x="247" y="515"/>
                  </a:cubicBezTo>
                  <a:cubicBezTo>
                    <a:pt x="294" y="497"/>
                    <a:pt x="381" y="471"/>
                    <a:pt x="417" y="451"/>
                  </a:cubicBezTo>
                  <a:cubicBezTo>
                    <a:pt x="453" y="431"/>
                    <a:pt x="476" y="414"/>
                    <a:pt x="466" y="394"/>
                  </a:cubicBezTo>
                  <a:cubicBezTo>
                    <a:pt x="456" y="373"/>
                    <a:pt x="422" y="351"/>
                    <a:pt x="353" y="327"/>
                  </a:cubicBezTo>
                  <a:cubicBezTo>
                    <a:pt x="284" y="303"/>
                    <a:pt x="102" y="281"/>
                    <a:pt x="51" y="247"/>
                  </a:cubicBezTo>
                  <a:cubicBezTo>
                    <a:pt x="0" y="213"/>
                    <a:pt x="25" y="154"/>
                    <a:pt x="44" y="123"/>
                  </a:cubicBezTo>
                  <a:cubicBezTo>
                    <a:pt x="63" y="92"/>
                    <a:pt x="114" y="83"/>
                    <a:pt x="167" y="62"/>
                  </a:cubicBezTo>
                  <a:cubicBezTo>
                    <a:pt x="220" y="41"/>
                    <a:pt x="319" y="13"/>
                    <a:pt x="359" y="0"/>
                  </a:cubicBezTo>
                </a:path>
              </a:pathLst>
            </a:custGeom>
            <a:noFill/>
            <a:ln w="19050" cmpd="sng">
              <a:solidFill>
                <a:srgbClr val="FFFF00"/>
              </a:solidFill>
              <a:round/>
              <a:headEnd type="none" w="med" len="med"/>
              <a:tailEnd type="none" w="med" len="med"/>
            </a:ln>
            <a:effectLst/>
          </p:spPr>
          <p:txBody>
            <a:bodyPr/>
            <a:lstStyle/>
            <a:p>
              <a:endParaRPr lang="en-US"/>
            </a:p>
          </p:txBody>
        </p:sp>
        <p:sp>
          <p:nvSpPr>
            <p:cNvPr id="49165" name="Line 13"/>
            <p:cNvSpPr>
              <a:spLocks noChangeShapeType="1"/>
            </p:cNvSpPr>
            <p:nvPr/>
          </p:nvSpPr>
          <p:spPr bwMode="auto">
            <a:xfrm rot="16200000" flipV="1">
              <a:off x="1733" y="2012"/>
              <a:ext cx="0" cy="201"/>
            </a:xfrm>
            <a:prstGeom prst="line">
              <a:avLst/>
            </a:prstGeom>
            <a:noFill/>
            <a:ln w="9525">
              <a:solidFill>
                <a:srgbClr val="FFFF00"/>
              </a:solidFill>
              <a:round/>
              <a:headEnd/>
              <a:tailEnd type="triangle" w="med" len="med"/>
            </a:ln>
            <a:effectLst/>
          </p:spPr>
          <p:txBody>
            <a:bodyPr/>
            <a:lstStyle/>
            <a:p>
              <a:endParaRPr lang="en-US"/>
            </a:p>
          </p:txBody>
        </p:sp>
        <p:sp>
          <p:nvSpPr>
            <p:cNvPr id="49166" name="Line 14"/>
            <p:cNvSpPr>
              <a:spLocks noChangeShapeType="1"/>
            </p:cNvSpPr>
            <p:nvPr/>
          </p:nvSpPr>
          <p:spPr bwMode="auto">
            <a:xfrm rot="16200000" flipV="1">
              <a:off x="1745" y="1994"/>
              <a:ext cx="0" cy="146"/>
            </a:xfrm>
            <a:prstGeom prst="line">
              <a:avLst/>
            </a:prstGeom>
            <a:noFill/>
            <a:ln w="9525">
              <a:solidFill>
                <a:srgbClr val="FFFF00"/>
              </a:solidFill>
              <a:round/>
              <a:headEnd/>
              <a:tailEnd type="triangle" w="med" len="med"/>
            </a:ln>
            <a:effectLst/>
          </p:spPr>
          <p:txBody>
            <a:bodyPr/>
            <a:lstStyle/>
            <a:p>
              <a:endParaRPr lang="en-US"/>
            </a:p>
          </p:txBody>
        </p:sp>
        <p:sp>
          <p:nvSpPr>
            <p:cNvPr id="49167" name="Line 15"/>
            <p:cNvSpPr>
              <a:spLocks noChangeShapeType="1"/>
            </p:cNvSpPr>
            <p:nvPr/>
          </p:nvSpPr>
          <p:spPr bwMode="auto">
            <a:xfrm rot="16200000" flipV="1">
              <a:off x="1760" y="2075"/>
              <a:ext cx="0" cy="172"/>
            </a:xfrm>
            <a:prstGeom prst="line">
              <a:avLst/>
            </a:prstGeom>
            <a:noFill/>
            <a:ln w="9525">
              <a:solidFill>
                <a:srgbClr val="FFFF00"/>
              </a:solidFill>
              <a:round/>
              <a:headEnd/>
              <a:tailEnd type="triangle" w="med" len="med"/>
            </a:ln>
            <a:effectLst/>
          </p:spPr>
          <p:txBody>
            <a:bodyPr/>
            <a:lstStyle/>
            <a:p>
              <a:endParaRPr lang="en-US"/>
            </a:p>
          </p:txBody>
        </p:sp>
        <p:grpSp>
          <p:nvGrpSpPr>
            <p:cNvPr id="3" name="Group 16"/>
            <p:cNvGrpSpPr>
              <a:grpSpLocks/>
            </p:cNvGrpSpPr>
            <p:nvPr/>
          </p:nvGrpSpPr>
          <p:grpSpPr bwMode="auto">
            <a:xfrm rot="27000000">
              <a:off x="1867" y="1784"/>
              <a:ext cx="95" cy="214"/>
              <a:chOff x="1795" y="2600"/>
              <a:chExt cx="168" cy="102"/>
            </a:xfrm>
          </p:grpSpPr>
          <p:sp>
            <p:nvSpPr>
              <p:cNvPr id="49169" name="Line 17"/>
              <p:cNvSpPr>
                <a:spLocks noChangeShapeType="1"/>
              </p:cNvSpPr>
              <p:nvPr/>
            </p:nvSpPr>
            <p:spPr bwMode="auto">
              <a:xfrm flipV="1">
                <a:off x="1880" y="2600"/>
                <a:ext cx="0" cy="96"/>
              </a:xfrm>
              <a:prstGeom prst="line">
                <a:avLst/>
              </a:prstGeom>
              <a:noFill/>
              <a:ln w="9525">
                <a:solidFill>
                  <a:srgbClr val="FFFF00"/>
                </a:solidFill>
                <a:round/>
                <a:headEnd/>
                <a:tailEnd type="triangle" w="med" len="med"/>
              </a:ln>
              <a:effectLst/>
            </p:spPr>
            <p:txBody>
              <a:bodyPr/>
              <a:lstStyle/>
              <a:p>
                <a:endParaRPr lang="en-US"/>
              </a:p>
            </p:txBody>
          </p:sp>
          <p:sp>
            <p:nvSpPr>
              <p:cNvPr id="49170" name="Line 18"/>
              <p:cNvSpPr>
                <a:spLocks noChangeShapeType="1"/>
              </p:cNvSpPr>
              <p:nvPr/>
            </p:nvSpPr>
            <p:spPr bwMode="auto">
              <a:xfrm flipV="1">
                <a:off x="1963" y="2619"/>
                <a:ext cx="0" cy="70"/>
              </a:xfrm>
              <a:prstGeom prst="line">
                <a:avLst/>
              </a:prstGeom>
              <a:noFill/>
              <a:ln w="9525">
                <a:solidFill>
                  <a:srgbClr val="FFFF00"/>
                </a:solidFill>
                <a:round/>
                <a:headEnd/>
                <a:tailEnd type="triangle" w="med" len="med"/>
              </a:ln>
              <a:effectLst/>
            </p:spPr>
            <p:txBody>
              <a:bodyPr/>
              <a:lstStyle/>
              <a:p>
                <a:endParaRPr lang="en-US"/>
              </a:p>
            </p:txBody>
          </p:sp>
          <p:sp>
            <p:nvSpPr>
              <p:cNvPr id="49171" name="Line 19"/>
              <p:cNvSpPr>
                <a:spLocks noChangeShapeType="1"/>
              </p:cNvSpPr>
              <p:nvPr/>
            </p:nvSpPr>
            <p:spPr bwMode="auto">
              <a:xfrm flipV="1">
                <a:off x="1795" y="2620"/>
                <a:ext cx="0" cy="82"/>
              </a:xfrm>
              <a:prstGeom prst="line">
                <a:avLst/>
              </a:prstGeom>
              <a:noFill/>
              <a:ln w="9525">
                <a:solidFill>
                  <a:srgbClr val="FFFF00"/>
                </a:solidFill>
                <a:round/>
                <a:headEnd/>
                <a:tailEnd type="triangle" w="med" len="med"/>
              </a:ln>
              <a:effectLst/>
            </p:spPr>
            <p:txBody>
              <a:bodyPr/>
              <a:lstStyle/>
              <a:p>
                <a:endParaRPr lang="en-US"/>
              </a:p>
            </p:txBody>
          </p:sp>
        </p:grpSp>
        <p:grpSp>
          <p:nvGrpSpPr>
            <p:cNvPr id="4" name="Group 20"/>
            <p:cNvGrpSpPr>
              <a:grpSpLocks/>
            </p:cNvGrpSpPr>
            <p:nvPr/>
          </p:nvGrpSpPr>
          <p:grpSpPr bwMode="auto">
            <a:xfrm rot="27000000">
              <a:off x="1838" y="2265"/>
              <a:ext cx="95" cy="157"/>
              <a:chOff x="1795" y="2600"/>
              <a:chExt cx="168" cy="102"/>
            </a:xfrm>
          </p:grpSpPr>
          <p:sp>
            <p:nvSpPr>
              <p:cNvPr id="49173" name="Line 21"/>
              <p:cNvSpPr>
                <a:spLocks noChangeShapeType="1"/>
              </p:cNvSpPr>
              <p:nvPr/>
            </p:nvSpPr>
            <p:spPr bwMode="auto">
              <a:xfrm flipV="1">
                <a:off x="1880" y="2600"/>
                <a:ext cx="0" cy="96"/>
              </a:xfrm>
              <a:prstGeom prst="line">
                <a:avLst/>
              </a:prstGeom>
              <a:noFill/>
              <a:ln w="9525">
                <a:solidFill>
                  <a:srgbClr val="FFFF00"/>
                </a:solidFill>
                <a:round/>
                <a:headEnd/>
                <a:tailEnd type="triangle" w="med" len="med"/>
              </a:ln>
              <a:effectLst/>
            </p:spPr>
            <p:txBody>
              <a:bodyPr/>
              <a:lstStyle/>
              <a:p>
                <a:endParaRPr lang="en-US"/>
              </a:p>
            </p:txBody>
          </p:sp>
          <p:sp>
            <p:nvSpPr>
              <p:cNvPr id="49174" name="Line 22"/>
              <p:cNvSpPr>
                <a:spLocks noChangeShapeType="1"/>
              </p:cNvSpPr>
              <p:nvPr/>
            </p:nvSpPr>
            <p:spPr bwMode="auto">
              <a:xfrm flipV="1">
                <a:off x="1963" y="2619"/>
                <a:ext cx="0" cy="70"/>
              </a:xfrm>
              <a:prstGeom prst="line">
                <a:avLst/>
              </a:prstGeom>
              <a:noFill/>
              <a:ln w="9525">
                <a:solidFill>
                  <a:srgbClr val="FFFF00"/>
                </a:solidFill>
                <a:round/>
                <a:headEnd/>
                <a:tailEnd type="triangle" w="med" len="med"/>
              </a:ln>
              <a:effectLst/>
            </p:spPr>
            <p:txBody>
              <a:bodyPr/>
              <a:lstStyle/>
              <a:p>
                <a:endParaRPr lang="en-US"/>
              </a:p>
            </p:txBody>
          </p:sp>
          <p:sp>
            <p:nvSpPr>
              <p:cNvPr id="49175" name="Line 23"/>
              <p:cNvSpPr>
                <a:spLocks noChangeShapeType="1"/>
              </p:cNvSpPr>
              <p:nvPr/>
            </p:nvSpPr>
            <p:spPr bwMode="auto">
              <a:xfrm flipV="1">
                <a:off x="1795" y="2620"/>
                <a:ext cx="0" cy="82"/>
              </a:xfrm>
              <a:prstGeom prst="line">
                <a:avLst/>
              </a:prstGeom>
              <a:noFill/>
              <a:ln w="9525">
                <a:solidFill>
                  <a:srgbClr val="FFFF00"/>
                </a:solidFill>
                <a:round/>
                <a:headEnd/>
                <a:tailEnd type="triangle" w="med" len="med"/>
              </a:ln>
              <a:effectLst/>
            </p:spPr>
            <p:txBody>
              <a:bodyPr/>
              <a:lstStyle/>
              <a:p>
                <a:endParaRPr lang="en-US"/>
              </a:p>
            </p:txBody>
          </p:sp>
        </p:grpSp>
        <p:grpSp>
          <p:nvGrpSpPr>
            <p:cNvPr id="5" name="Group 24"/>
            <p:cNvGrpSpPr>
              <a:grpSpLocks/>
            </p:cNvGrpSpPr>
            <p:nvPr/>
          </p:nvGrpSpPr>
          <p:grpSpPr bwMode="auto">
            <a:xfrm rot="16200000">
              <a:off x="1657" y="1559"/>
              <a:ext cx="127" cy="178"/>
              <a:chOff x="1795" y="2600"/>
              <a:chExt cx="168" cy="102"/>
            </a:xfrm>
          </p:grpSpPr>
          <p:sp>
            <p:nvSpPr>
              <p:cNvPr id="49177" name="Line 25"/>
              <p:cNvSpPr>
                <a:spLocks noChangeShapeType="1"/>
              </p:cNvSpPr>
              <p:nvPr/>
            </p:nvSpPr>
            <p:spPr bwMode="auto">
              <a:xfrm flipV="1">
                <a:off x="1880" y="2600"/>
                <a:ext cx="0" cy="96"/>
              </a:xfrm>
              <a:prstGeom prst="line">
                <a:avLst/>
              </a:prstGeom>
              <a:noFill/>
              <a:ln w="9525">
                <a:solidFill>
                  <a:srgbClr val="FFFF00"/>
                </a:solidFill>
                <a:round/>
                <a:headEnd/>
                <a:tailEnd type="triangle" w="med" len="med"/>
              </a:ln>
              <a:effectLst/>
            </p:spPr>
            <p:txBody>
              <a:bodyPr/>
              <a:lstStyle/>
              <a:p>
                <a:endParaRPr lang="en-US"/>
              </a:p>
            </p:txBody>
          </p:sp>
          <p:sp>
            <p:nvSpPr>
              <p:cNvPr id="49178" name="Line 26"/>
              <p:cNvSpPr>
                <a:spLocks noChangeShapeType="1"/>
              </p:cNvSpPr>
              <p:nvPr/>
            </p:nvSpPr>
            <p:spPr bwMode="auto">
              <a:xfrm flipV="1">
                <a:off x="1963" y="2619"/>
                <a:ext cx="0" cy="70"/>
              </a:xfrm>
              <a:prstGeom prst="line">
                <a:avLst/>
              </a:prstGeom>
              <a:noFill/>
              <a:ln w="9525">
                <a:solidFill>
                  <a:srgbClr val="FFFF00"/>
                </a:solidFill>
                <a:round/>
                <a:headEnd/>
                <a:tailEnd type="triangle" w="med" len="med"/>
              </a:ln>
              <a:effectLst/>
            </p:spPr>
            <p:txBody>
              <a:bodyPr/>
              <a:lstStyle/>
              <a:p>
                <a:endParaRPr lang="en-US"/>
              </a:p>
            </p:txBody>
          </p:sp>
          <p:sp>
            <p:nvSpPr>
              <p:cNvPr id="49179" name="Line 27"/>
              <p:cNvSpPr>
                <a:spLocks noChangeShapeType="1"/>
              </p:cNvSpPr>
              <p:nvPr/>
            </p:nvSpPr>
            <p:spPr bwMode="auto">
              <a:xfrm flipV="1">
                <a:off x="1795" y="2620"/>
                <a:ext cx="0" cy="82"/>
              </a:xfrm>
              <a:prstGeom prst="line">
                <a:avLst/>
              </a:prstGeom>
              <a:noFill/>
              <a:ln w="9525">
                <a:solidFill>
                  <a:srgbClr val="FFFF00"/>
                </a:solidFill>
                <a:round/>
                <a:headEnd/>
                <a:tailEnd type="triangle" w="med" len="med"/>
              </a:ln>
              <a:effectLst/>
            </p:spPr>
            <p:txBody>
              <a:bodyPr/>
              <a:lstStyle/>
              <a:p>
                <a:endParaRPr lang="en-US"/>
              </a:p>
            </p:txBody>
          </p:sp>
        </p:grpSp>
      </p:grpSp>
      <p:sp>
        <p:nvSpPr>
          <p:cNvPr id="49180" name="Line 28"/>
          <p:cNvSpPr>
            <a:spLocks noChangeShapeType="1"/>
          </p:cNvSpPr>
          <p:nvPr/>
        </p:nvSpPr>
        <p:spPr bwMode="auto">
          <a:xfrm flipV="1">
            <a:off x="2971800" y="2133600"/>
            <a:ext cx="3429000" cy="152400"/>
          </a:xfrm>
          <a:prstGeom prst="line">
            <a:avLst/>
          </a:prstGeom>
          <a:noFill/>
          <a:ln w="38100">
            <a:solidFill>
              <a:srgbClr val="CC99FF"/>
            </a:solidFill>
            <a:round/>
            <a:headEnd type="triangle" w="med" len="med"/>
            <a:tailEnd/>
          </a:ln>
          <a:effectLst/>
        </p:spPr>
        <p:txBody>
          <a:bodyPr/>
          <a:lstStyle/>
          <a:p>
            <a:endParaRPr lang="en-US"/>
          </a:p>
        </p:txBody>
      </p:sp>
      <p:sp>
        <p:nvSpPr>
          <p:cNvPr id="49181" name="Line 29"/>
          <p:cNvSpPr>
            <a:spLocks noChangeShapeType="1"/>
          </p:cNvSpPr>
          <p:nvPr/>
        </p:nvSpPr>
        <p:spPr bwMode="auto">
          <a:xfrm>
            <a:off x="3886200" y="2438400"/>
            <a:ext cx="2819400" cy="609600"/>
          </a:xfrm>
          <a:prstGeom prst="line">
            <a:avLst/>
          </a:prstGeom>
          <a:noFill/>
          <a:ln w="38100">
            <a:solidFill>
              <a:srgbClr val="CC99FF"/>
            </a:solidFill>
            <a:round/>
            <a:headEnd type="triangle" w="med" len="med"/>
            <a:tailEnd/>
          </a:ln>
          <a:effectLst/>
        </p:spPr>
        <p:txBody>
          <a:bodyPr/>
          <a:lstStyle/>
          <a:p>
            <a:endParaRPr lang="en-US"/>
          </a:p>
        </p:txBody>
      </p:sp>
      <p:sp>
        <p:nvSpPr>
          <p:cNvPr id="49182" name="Text Box 30"/>
          <p:cNvSpPr txBox="1">
            <a:spLocks noChangeArrowheads="1"/>
          </p:cNvSpPr>
          <p:nvPr/>
        </p:nvSpPr>
        <p:spPr bwMode="auto">
          <a:xfrm>
            <a:off x="6384925" y="1868488"/>
            <a:ext cx="2129760" cy="461665"/>
          </a:xfrm>
          <a:prstGeom prst="rect">
            <a:avLst/>
          </a:prstGeom>
          <a:noFill/>
          <a:ln w="9525">
            <a:noFill/>
            <a:miter lim="800000"/>
            <a:headEnd/>
            <a:tailEnd/>
          </a:ln>
          <a:effectLst/>
        </p:spPr>
        <p:txBody>
          <a:bodyPr wrap="none">
            <a:spAutoFit/>
          </a:bodyPr>
          <a:lstStyle/>
          <a:p>
            <a:pPr eaLnBrk="1" hangingPunct="1"/>
            <a:r>
              <a:rPr lang="en-US" sz="2400" dirty="0"/>
              <a:t>High Amplitude</a:t>
            </a:r>
          </a:p>
        </p:txBody>
      </p:sp>
      <p:sp>
        <p:nvSpPr>
          <p:cNvPr id="49183" name="Text Box 31"/>
          <p:cNvSpPr txBox="1">
            <a:spLocks noChangeArrowheads="1"/>
          </p:cNvSpPr>
          <p:nvPr/>
        </p:nvSpPr>
        <p:spPr bwMode="auto">
          <a:xfrm>
            <a:off x="6629400" y="2819400"/>
            <a:ext cx="2071300" cy="461665"/>
          </a:xfrm>
          <a:prstGeom prst="rect">
            <a:avLst/>
          </a:prstGeom>
          <a:noFill/>
          <a:ln w="9525">
            <a:noFill/>
            <a:miter lim="800000"/>
            <a:headEnd/>
            <a:tailEnd/>
          </a:ln>
          <a:effectLst/>
        </p:spPr>
        <p:txBody>
          <a:bodyPr wrap="none">
            <a:spAutoFit/>
          </a:bodyPr>
          <a:lstStyle/>
          <a:p>
            <a:pPr eaLnBrk="1" hangingPunct="1"/>
            <a:r>
              <a:rPr lang="en-US" sz="2400" dirty="0"/>
              <a:t>Low Amplitude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304800" y="1255216"/>
            <a:ext cx="4114800" cy="4154984"/>
          </a:xfrm>
          <a:prstGeom prst="rect">
            <a:avLst/>
          </a:prstGeom>
          <a:noFill/>
        </p:spPr>
        <p:txBody>
          <a:bodyPr wrap="square" rtlCol="0">
            <a:spAutoFit/>
          </a:bodyPr>
          <a:lstStyle/>
          <a:p>
            <a:pPr algn="ctr"/>
            <a:r>
              <a:rPr lang="en-US" sz="2400" b="1" u="sng" dirty="0" err="1" smtClean="0"/>
              <a:t>EM</a:t>
            </a:r>
            <a:r>
              <a:rPr lang="en-US" sz="2400" b="1" u="sng" dirty="0" smtClean="0"/>
              <a:t> Waves</a:t>
            </a:r>
            <a:endParaRPr lang="en-US" sz="2400" dirty="0" smtClean="0"/>
          </a:p>
          <a:p>
            <a:endParaRPr lang="en-US" sz="2400" dirty="0" smtClean="0"/>
          </a:p>
          <a:p>
            <a:pPr>
              <a:buFont typeface="Arial" pitchFamily="34" charset="0"/>
              <a:buChar char="•"/>
            </a:pPr>
            <a:r>
              <a:rPr lang="en-US" sz="2400" dirty="0" smtClean="0"/>
              <a:t>  Amplitude       = electric field</a:t>
            </a:r>
          </a:p>
          <a:p>
            <a:pPr>
              <a:buFont typeface="Arial" pitchFamily="34" charset="0"/>
              <a:buChar char="•"/>
            </a:pPr>
            <a:endParaRPr lang="en-US" sz="800" dirty="0" smtClean="0"/>
          </a:p>
          <a:p>
            <a:pPr>
              <a:buFont typeface="Arial" pitchFamily="34" charset="0"/>
              <a:buChar char="•"/>
            </a:pPr>
            <a:r>
              <a:rPr lang="en-US" sz="2400" dirty="0" smtClean="0"/>
              <a:t>         tells you the intensity of 	the wave.</a:t>
            </a:r>
          </a:p>
          <a:p>
            <a:pPr>
              <a:buFont typeface="Arial" pitchFamily="34" charset="0"/>
              <a:buChar char="•"/>
            </a:pPr>
            <a:endParaRPr lang="en-US" sz="800" dirty="0" smtClean="0"/>
          </a:p>
          <a:p>
            <a:pPr>
              <a:buFont typeface="Arial" pitchFamily="34" charset="0"/>
              <a:buChar char="•"/>
            </a:pPr>
            <a:r>
              <a:rPr lang="en-US" sz="2400" dirty="0" smtClean="0"/>
              <a:t>  Maxwell’s Equations:</a:t>
            </a:r>
          </a:p>
          <a:p>
            <a:pPr>
              <a:buFont typeface="Arial" pitchFamily="34" charset="0"/>
              <a:buChar char="•"/>
            </a:pPr>
            <a:endParaRPr lang="en-US" sz="2400" dirty="0" smtClean="0"/>
          </a:p>
          <a:p>
            <a:pPr>
              <a:buFont typeface="Arial" pitchFamily="34" charset="0"/>
              <a:buChar char="•"/>
            </a:pPr>
            <a:endParaRPr lang="en-US" sz="2400" dirty="0" smtClean="0"/>
          </a:p>
          <a:p>
            <a:pPr>
              <a:buFont typeface="Arial" pitchFamily="34" charset="0"/>
              <a:buChar char="•"/>
            </a:pPr>
            <a:endParaRPr lang="en-US" sz="800" dirty="0" smtClean="0"/>
          </a:p>
          <a:p>
            <a:pPr>
              <a:buFont typeface="Arial" pitchFamily="34" charset="0"/>
              <a:buChar char="•"/>
            </a:pPr>
            <a:r>
              <a:rPr lang="en-US" sz="2400" dirty="0" smtClean="0"/>
              <a:t>  Solutions are sine/cosine 	waves:</a:t>
            </a:r>
          </a:p>
        </p:txBody>
      </p:sp>
      <p:sp>
        <p:nvSpPr>
          <p:cNvPr id="12290" name="Rectangle 2"/>
          <p:cNvSpPr>
            <a:spLocks noGrp="1" noChangeArrowheads="1"/>
          </p:cNvSpPr>
          <p:nvPr>
            <p:ph type="title"/>
          </p:nvPr>
        </p:nvSpPr>
        <p:spPr>
          <a:xfrm>
            <a:off x="457200" y="0"/>
            <a:ext cx="8229600" cy="1143000"/>
          </a:xfrm>
        </p:spPr>
        <p:txBody>
          <a:bodyPr/>
          <a:lstStyle/>
          <a:p>
            <a:r>
              <a:rPr lang="en-US" dirty="0"/>
              <a:t>What are these waves?</a:t>
            </a:r>
          </a:p>
        </p:txBody>
      </p:sp>
      <p:graphicFrame>
        <p:nvGraphicFramePr>
          <p:cNvPr id="1030" name="Object 6"/>
          <p:cNvGraphicFramePr>
            <a:graphicFrameLocks noChangeAspect="1"/>
          </p:cNvGraphicFramePr>
          <p:nvPr/>
        </p:nvGraphicFramePr>
        <p:xfrm>
          <a:off x="800100" y="6172200"/>
          <a:ext cx="2933700" cy="411163"/>
        </p:xfrm>
        <a:graphic>
          <a:graphicData uri="http://schemas.openxmlformats.org/presentationml/2006/ole">
            <p:oleObj spid="_x0000_s1030" name="Equation" r:id="rId4" imgW="1447560" imgH="203040" progId="Equation.DSMT4">
              <p:embed/>
            </p:oleObj>
          </a:graphicData>
        </a:graphic>
      </p:graphicFrame>
      <p:graphicFrame>
        <p:nvGraphicFramePr>
          <p:cNvPr id="1031" name="Object 7"/>
          <p:cNvGraphicFramePr>
            <a:graphicFrameLocks noChangeAspect="1"/>
          </p:cNvGraphicFramePr>
          <p:nvPr/>
        </p:nvGraphicFramePr>
        <p:xfrm>
          <a:off x="838200" y="5608638"/>
          <a:ext cx="2879725" cy="411162"/>
        </p:xfrm>
        <a:graphic>
          <a:graphicData uri="http://schemas.openxmlformats.org/presentationml/2006/ole">
            <p:oleObj spid="_x0000_s1031" name="Equation" r:id="rId5" imgW="1422360" imgH="203040" progId="Equation.DSMT4">
              <p:embed/>
            </p:oleObj>
          </a:graphicData>
        </a:graphic>
      </p:graphicFrame>
      <p:graphicFrame>
        <p:nvGraphicFramePr>
          <p:cNvPr id="1032" name="Object 8"/>
          <p:cNvGraphicFramePr>
            <a:graphicFrameLocks noChangeAspect="1"/>
          </p:cNvGraphicFramePr>
          <p:nvPr/>
        </p:nvGraphicFramePr>
        <p:xfrm>
          <a:off x="2060575" y="2057400"/>
          <a:ext cx="301625" cy="327025"/>
        </p:xfrm>
        <a:graphic>
          <a:graphicData uri="http://schemas.openxmlformats.org/presentationml/2006/ole">
            <p:oleObj spid="_x0000_s1032" name="Equation" r:id="rId6" imgW="152280" imgH="164880" progId="Equation.DSMT4">
              <p:embed/>
            </p:oleObj>
          </a:graphicData>
        </a:graphic>
      </p:graphicFrame>
      <p:graphicFrame>
        <p:nvGraphicFramePr>
          <p:cNvPr id="1033" name="Object 9"/>
          <p:cNvGraphicFramePr>
            <a:graphicFrameLocks noChangeAspect="1"/>
          </p:cNvGraphicFramePr>
          <p:nvPr/>
        </p:nvGraphicFramePr>
        <p:xfrm>
          <a:off x="609600" y="2438400"/>
          <a:ext cx="511175" cy="561975"/>
        </p:xfrm>
        <a:graphic>
          <a:graphicData uri="http://schemas.openxmlformats.org/presentationml/2006/ole">
            <p:oleObj spid="_x0000_s1033" name="Equation" r:id="rId7" imgW="253800" imgH="279360" progId="Equation.DSMT4">
              <p:embed/>
            </p:oleObj>
          </a:graphicData>
        </a:graphic>
      </p:graphicFrame>
      <p:graphicFrame>
        <p:nvGraphicFramePr>
          <p:cNvPr id="1034" name="Object 10"/>
          <p:cNvGraphicFramePr>
            <a:graphicFrameLocks noChangeAspect="1"/>
          </p:cNvGraphicFramePr>
          <p:nvPr/>
        </p:nvGraphicFramePr>
        <p:xfrm>
          <a:off x="1039813" y="3733800"/>
          <a:ext cx="1836737" cy="841375"/>
        </p:xfrm>
        <a:graphic>
          <a:graphicData uri="http://schemas.openxmlformats.org/presentationml/2006/ole">
            <p:oleObj spid="_x0000_s1034" name="Equation" r:id="rId8" imgW="914400" imgH="419040" progId="Equation.3">
              <p:embed/>
            </p:oleObj>
          </a:graphicData>
        </a:graphic>
      </p:graphicFrame>
      <p:grpSp>
        <p:nvGrpSpPr>
          <p:cNvPr id="14" name="Group 13"/>
          <p:cNvGrpSpPr/>
          <p:nvPr/>
        </p:nvGrpSpPr>
        <p:grpSpPr>
          <a:xfrm>
            <a:off x="4648200" y="2819400"/>
            <a:ext cx="4495801" cy="1905000"/>
            <a:chOff x="4648200" y="1219200"/>
            <a:chExt cx="4495801" cy="1905000"/>
          </a:xfrm>
        </p:grpSpPr>
        <p:sp>
          <p:nvSpPr>
            <p:cNvPr id="6" name="Rectangle 3"/>
            <p:cNvSpPr txBox="1">
              <a:spLocks noChangeArrowheads="1"/>
            </p:cNvSpPr>
            <p:nvPr/>
          </p:nvSpPr>
          <p:spPr>
            <a:xfrm>
              <a:off x="4648201" y="1219200"/>
              <a:ext cx="4495800" cy="1905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2400" u="sng" noProof="0" dirty="0" smtClean="0"/>
                <a:t>Superposition</a:t>
              </a:r>
              <a:r>
                <a:rPr kumimoji="0" lang="en-US" sz="2400" b="0" i="0" u="sng"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400" dirty="0" smtClean="0"/>
                <a:t>If               is a solution, and</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noProof="0" dirty="0" smtClean="0">
                  <a:ln>
                    <a:noFill/>
                  </a:ln>
                  <a:solidFill>
                    <a:schemeClr val="tx1"/>
                  </a:solidFill>
                  <a:effectLst/>
                  <a:uLnTx/>
                  <a:uFillTx/>
                  <a:latin typeface="+mn-lt"/>
                  <a:ea typeface="+mn-ea"/>
                  <a:cs typeface="+mn-cs"/>
                </a:rPr>
                <a:t>             is </a:t>
              </a:r>
              <a:r>
                <a:rPr lang="en-US" sz="2400" dirty="0" smtClean="0"/>
                <a:t>a solution, then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US" sz="2400" dirty="0" smtClean="0"/>
                <a:t>                               </a:t>
              </a:r>
              <a:r>
                <a:rPr kumimoji="0" lang="en-US" sz="2400" b="0" i="0" u="none" strike="noStrike" kern="1200" cap="none" spc="0" normalizeH="0" noProof="0" dirty="0" smtClean="0">
                  <a:ln>
                    <a:noFill/>
                  </a:ln>
                  <a:solidFill>
                    <a:schemeClr val="tx1"/>
                  </a:solidFill>
                  <a:effectLst/>
                  <a:uLnTx/>
                  <a:uFillTx/>
                  <a:latin typeface="+mn-lt"/>
                  <a:ea typeface="+mn-ea"/>
                  <a:cs typeface="+mn-cs"/>
                </a:rPr>
                <a:t>is also a solution.</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US" sz="2400" baseline="0" dirty="0" smtClean="0"/>
            </a:p>
          </p:txBody>
        </p:sp>
        <p:graphicFrame>
          <p:nvGraphicFramePr>
            <p:cNvPr id="1037" name="Object 13"/>
            <p:cNvGraphicFramePr>
              <a:graphicFrameLocks noChangeAspect="1"/>
            </p:cNvGraphicFramePr>
            <p:nvPr/>
          </p:nvGraphicFramePr>
          <p:xfrm>
            <a:off x="4953000" y="1676400"/>
            <a:ext cx="955675" cy="477837"/>
          </p:xfrm>
          <a:graphic>
            <a:graphicData uri="http://schemas.openxmlformats.org/presentationml/2006/ole">
              <p:oleObj spid="_x0000_s1037" name="Equation" r:id="rId9" imgW="482600" imgH="241300" progId="Equation.DSMT4">
                <p:embed/>
              </p:oleObj>
            </a:graphicData>
          </a:graphic>
        </p:graphicFrame>
        <p:graphicFrame>
          <p:nvGraphicFramePr>
            <p:cNvPr id="1038" name="Object 14"/>
            <p:cNvGraphicFramePr>
              <a:graphicFrameLocks noChangeAspect="1"/>
            </p:cNvGraphicFramePr>
            <p:nvPr/>
          </p:nvGraphicFramePr>
          <p:xfrm>
            <a:off x="4648200" y="2112963"/>
            <a:ext cx="979487" cy="477837"/>
          </p:xfrm>
          <a:graphic>
            <a:graphicData uri="http://schemas.openxmlformats.org/presentationml/2006/ole">
              <p:oleObj spid="_x0000_s1038" name="Equation" r:id="rId10" imgW="495300" imgH="241300" progId="Equation.DSMT4">
                <p:embed/>
              </p:oleObj>
            </a:graphicData>
          </a:graphic>
        </p:graphicFrame>
        <p:graphicFrame>
          <p:nvGraphicFramePr>
            <p:cNvPr id="1039" name="Object 15"/>
            <p:cNvGraphicFramePr>
              <a:graphicFrameLocks noChangeAspect="1"/>
            </p:cNvGraphicFramePr>
            <p:nvPr/>
          </p:nvGraphicFramePr>
          <p:xfrm>
            <a:off x="4648200" y="2570163"/>
            <a:ext cx="2184400" cy="477837"/>
          </p:xfrm>
          <a:graphic>
            <a:graphicData uri="http://schemas.openxmlformats.org/presentationml/2006/ole">
              <p:oleObj spid="_x0000_s1039" name="Equation" r:id="rId11" imgW="1104900" imgH="241300" progId="Equation.DSMT4">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r>
              <a:rPr lang="en-US"/>
              <a:t>So far…</a:t>
            </a:r>
            <a:br>
              <a:rPr lang="en-US"/>
            </a:br>
            <a:r>
              <a:rPr lang="en-US"/>
              <a:t>very 2D .. What about 3-D </a:t>
            </a:r>
          </a:p>
        </p:txBody>
      </p:sp>
      <p:pic>
        <p:nvPicPr>
          <p:cNvPr id="73732" name="Picture 4"/>
          <p:cNvPicPr>
            <a:picLocks noChangeAspect="1" noChangeArrowheads="1"/>
          </p:cNvPicPr>
          <p:nvPr/>
        </p:nvPicPr>
        <p:blipFill>
          <a:blip r:embed="rId3"/>
          <a:srcRect/>
          <a:stretch>
            <a:fillRect/>
          </a:stretch>
        </p:blipFill>
        <p:spPr bwMode="auto">
          <a:xfrm>
            <a:off x="1905000" y="2209800"/>
            <a:ext cx="5600700" cy="1651000"/>
          </a:xfrm>
          <a:prstGeom prst="rect">
            <a:avLst/>
          </a:prstGeom>
          <a:noFill/>
          <a:ln w="9525">
            <a:noFill/>
            <a:miter lim="800000"/>
            <a:headEnd/>
            <a:tailEnd/>
          </a:ln>
          <a:effectLst/>
        </p:spPr>
      </p:pic>
      <p:sp>
        <p:nvSpPr>
          <p:cNvPr id="73733" name="Rectangle 5"/>
          <p:cNvSpPr>
            <a:spLocks noChangeArrowheads="1"/>
          </p:cNvSpPr>
          <p:nvPr/>
        </p:nvSpPr>
        <p:spPr bwMode="auto">
          <a:xfrm>
            <a:off x="1219200" y="4191000"/>
            <a:ext cx="6394749" cy="830997"/>
          </a:xfrm>
          <a:prstGeom prst="rect">
            <a:avLst/>
          </a:prstGeom>
          <a:noFill/>
          <a:ln w="9525">
            <a:noFill/>
            <a:miter lim="800000"/>
            <a:headEnd/>
            <a:tailEnd/>
          </a:ln>
        </p:spPr>
        <p:txBody>
          <a:bodyPr wrap="none">
            <a:prstTxWarp prst="textNoShape">
              <a:avLst/>
            </a:prstTxWarp>
            <a:spAutoFit/>
          </a:bodyPr>
          <a:lstStyle/>
          <a:p>
            <a:r>
              <a:rPr lang="en-US" sz="2400" dirty="0"/>
              <a:t>Note: light is transverse wave .. Not longitudinal </a:t>
            </a:r>
          </a:p>
          <a:p>
            <a:r>
              <a:rPr lang="en-US" sz="2400" dirty="0" err="1"/>
              <a:t>E</a:t>
            </a:r>
            <a:r>
              <a:rPr lang="en-US" sz="2400" dirty="0"/>
              <a:t>-field cannot oscillate in direction of propagation</a:t>
            </a:r>
          </a:p>
        </p:txBody>
      </p:sp>
      <p:sp>
        <p:nvSpPr>
          <p:cNvPr id="73735" name="Line 7"/>
          <p:cNvSpPr>
            <a:spLocks noChangeShapeType="1"/>
          </p:cNvSpPr>
          <p:nvPr/>
        </p:nvSpPr>
        <p:spPr bwMode="auto">
          <a:xfrm>
            <a:off x="7620000" y="2514600"/>
            <a:ext cx="0" cy="10668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3736" name="Rectangle 8"/>
          <p:cNvSpPr>
            <a:spLocks noChangeArrowheads="1"/>
          </p:cNvSpPr>
          <p:nvPr/>
        </p:nvSpPr>
        <p:spPr bwMode="auto">
          <a:xfrm>
            <a:off x="2057400" y="3048000"/>
            <a:ext cx="381000" cy="3810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Light is generally unpolarized</a:t>
            </a:r>
          </a:p>
        </p:txBody>
      </p:sp>
      <p:pic>
        <p:nvPicPr>
          <p:cNvPr id="75783" name="Picture 7"/>
          <p:cNvPicPr>
            <a:picLocks noChangeAspect="1" noChangeArrowheads="1"/>
          </p:cNvPicPr>
          <p:nvPr/>
        </p:nvPicPr>
        <p:blipFill>
          <a:blip r:embed="rId3"/>
          <a:srcRect/>
          <a:stretch>
            <a:fillRect/>
          </a:stretch>
        </p:blipFill>
        <p:spPr bwMode="auto">
          <a:xfrm>
            <a:off x="381000" y="1981200"/>
            <a:ext cx="5600700" cy="1651000"/>
          </a:xfrm>
          <a:prstGeom prst="rect">
            <a:avLst/>
          </a:prstGeom>
          <a:noFill/>
          <a:ln w="9525">
            <a:noFill/>
            <a:miter lim="800000"/>
            <a:headEnd/>
            <a:tailEnd/>
          </a:ln>
          <a:effectLst/>
        </p:spPr>
      </p:pic>
      <p:sp>
        <p:nvSpPr>
          <p:cNvPr id="75785" name="Line 9"/>
          <p:cNvSpPr>
            <a:spLocks noChangeShapeType="1"/>
          </p:cNvSpPr>
          <p:nvPr/>
        </p:nvSpPr>
        <p:spPr bwMode="auto">
          <a:xfrm>
            <a:off x="6324600" y="2286000"/>
            <a:ext cx="0" cy="9906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95" name="Rectangle 19"/>
          <p:cNvSpPr>
            <a:spLocks noChangeArrowheads="1"/>
          </p:cNvSpPr>
          <p:nvPr/>
        </p:nvSpPr>
        <p:spPr bwMode="auto">
          <a:xfrm>
            <a:off x="87313" y="3514725"/>
            <a:ext cx="5987637" cy="461665"/>
          </a:xfrm>
          <a:prstGeom prst="rect">
            <a:avLst/>
          </a:prstGeom>
          <a:noFill/>
          <a:ln w="9525">
            <a:noFill/>
            <a:miter lim="800000"/>
            <a:headEnd/>
            <a:tailEnd/>
          </a:ln>
        </p:spPr>
        <p:txBody>
          <a:bodyPr wrap="none">
            <a:prstTxWarp prst="textNoShape">
              <a:avLst/>
            </a:prstTxWarp>
            <a:spAutoFit/>
          </a:bodyPr>
          <a:lstStyle/>
          <a:p>
            <a:r>
              <a:rPr lang="en-US" sz="2400" dirty="0"/>
              <a:t>Now Imagine looking end on… down the x-axis</a:t>
            </a:r>
          </a:p>
        </p:txBody>
      </p:sp>
      <p:sp>
        <p:nvSpPr>
          <p:cNvPr id="75800" name="Rectangle 24"/>
          <p:cNvSpPr>
            <a:spLocks noChangeArrowheads="1"/>
          </p:cNvSpPr>
          <p:nvPr/>
        </p:nvSpPr>
        <p:spPr bwMode="auto">
          <a:xfrm>
            <a:off x="533400" y="2743200"/>
            <a:ext cx="381000" cy="3810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nvGrpSpPr>
          <p:cNvPr id="25" name="Group 24"/>
          <p:cNvGrpSpPr/>
          <p:nvPr/>
        </p:nvGrpSpPr>
        <p:grpSpPr>
          <a:xfrm>
            <a:off x="1041400" y="4495800"/>
            <a:ext cx="76200" cy="990600"/>
            <a:chOff x="1041400" y="4495800"/>
            <a:chExt cx="76200" cy="990600"/>
          </a:xfrm>
        </p:grpSpPr>
        <p:sp>
          <p:nvSpPr>
            <p:cNvPr id="75812" name="Line 36"/>
            <p:cNvSpPr>
              <a:spLocks noChangeShapeType="1"/>
            </p:cNvSpPr>
            <p:nvPr/>
          </p:nvSpPr>
          <p:spPr bwMode="auto">
            <a:xfrm>
              <a:off x="1066800" y="4495800"/>
              <a:ext cx="0" cy="990600"/>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813" name="Oval 37"/>
            <p:cNvSpPr>
              <a:spLocks noChangeArrowheads="1"/>
            </p:cNvSpPr>
            <p:nvPr/>
          </p:nvSpPr>
          <p:spPr bwMode="auto">
            <a:xfrm>
              <a:off x="1041400" y="4953000"/>
              <a:ext cx="76200" cy="76200"/>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nvGrpSpPr>
          <p:cNvPr id="2" name="Group 40"/>
          <p:cNvGrpSpPr>
            <a:grpSpLocks/>
          </p:cNvGrpSpPr>
          <p:nvPr/>
        </p:nvGrpSpPr>
        <p:grpSpPr bwMode="auto">
          <a:xfrm>
            <a:off x="2673350" y="4038599"/>
            <a:ext cx="1860550" cy="1523999"/>
            <a:chOff x="1684" y="2544"/>
            <a:chExt cx="1172" cy="960"/>
          </a:xfrm>
        </p:grpSpPr>
        <p:sp>
          <p:nvSpPr>
            <p:cNvPr id="75786" name="Line 10"/>
            <p:cNvSpPr>
              <a:spLocks noChangeShapeType="1"/>
            </p:cNvSpPr>
            <p:nvPr/>
          </p:nvSpPr>
          <p:spPr bwMode="auto">
            <a:xfrm>
              <a:off x="2256" y="2880"/>
              <a:ext cx="0" cy="624"/>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87" name="Rectangle 11"/>
            <p:cNvSpPr>
              <a:spLocks noChangeArrowheads="1"/>
            </p:cNvSpPr>
            <p:nvPr/>
          </p:nvSpPr>
          <p:spPr bwMode="auto">
            <a:xfrm>
              <a:off x="1684" y="2544"/>
              <a:ext cx="1172" cy="291"/>
            </a:xfrm>
            <a:prstGeom prst="rect">
              <a:avLst/>
            </a:prstGeom>
            <a:noFill/>
            <a:ln w="9525">
              <a:noFill/>
              <a:miter lim="800000"/>
              <a:headEnd/>
              <a:tailEnd/>
            </a:ln>
          </p:spPr>
          <p:txBody>
            <a:bodyPr wrap="none">
              <a:prstTxWarp prst="textNoShape">
                <a:avLst/>
              </a:prstTxWarp>
              <a:spAutoFit/>
            </a:bodyPr>
            <a:lstStyle/>
            <a:p>
              <a:r>
                <a:rPr lang="en-US" sz="2400" dirty="0"/>
                <a:t>Could also be</a:t>
              </a:r>
            </a:p>
          </p:txBody>
        </p:sp>
        <p:sp>
          <p:nvSpPr>
            <p:cNvPr id="75788" name="Line 12"/>
            <p:cNvSpPr>
              <a:spLocks noChangeShapeType="1"/>
            </p:cNvSpPr>
            <p:nvPr/>
          </p:nvSpPr>
          <p:spPr bwMode="auto">
            <a:xfrm flipV="1">
              <a:off x="1920" y="3168"/>
              <a:ext cx="672" cy="0"/>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97" name="Text Box 21"/>
            <p:cNvSpPr txBox="1">
              <a:spLocks noChangeArrowheads="1"/>
            </p:cNvSpPr>
            <p:nvPr/>
          </p:nvSpPr>
          <p:spPr bwMode="auto">
            <a:xfrm>
              <a:off x="2256" y="2784"/>
              <a:ext cx="144" cy="231"/>
            </a:xfrm>
            <a:prstGeom prst="rect">
              <a:avLst/>
            </a:prstGeom>
            <a:noFill/>
            <a:ln w="9525">
              <a:noFill/>
              <a:miter lim="800000"/>
              <a:headEnd/>
              <a:tailEnd/>
            </a:ln>
          </p:spPr>
          <p:txBody>
            <a:bodyPr>
              <a:prstTxWarp prst="textNoShape">
                <a:avLst/>
              </a:prstTxWarp>
              <a:spAutoFit/>
            </a:bodyPr>
            <a:lstStyle/>
            <a:p>
              <a:pPr>
                <a:spcBef>
                  <a:spcPct val="50000"/>
                </a:spcBef>
              </a:pPr>
              <a:r>
                <a:rPr lang="en-US" sz="1800"/>
                <a:t>y</a:t>
              </a:r>
              <a:endParaRPr lang="en-US"/>
            </a:p>
          </p:txBody>
        </p:sp>
        <p:sp>
          <p:nvSpPr>
            <p:cNvPr id="75798" name="Text Box 22"/>
            <p:cNvSpPr txBox="1">
              <a:spLocks noChangeArrowheads="1"/>
            </p:cNvSpPr>
            <p:nvPr/>
          </p:nvSpPr>
          <p:spPr bwMode="auto">
            <a:xfrm>
              <a:off x="2448" y="3168"/>
              <a:ext cx="144" cy="231"/>
            </a:xfrm>
            <a:prstGeom prst="rect">
              <a:avLst/>
            </a:prstGeom>
            <a:noFill/>
            <a:ln w="9525">
              <a:noFill/>
              <a:miter lim="800000"/>
              <a:headEnd/>
              <a:tailEnd/>
            </a:ln>
          </p:spPr>
          <p:txBody>
            <a:bodyPr>
              <a:prstTxWarp prst="textNoShape">
                <a:avLst/>
              </a:prstTxWarp>
              <a:spAutoFit/>
            </a:bodyPr>
            <a:lstStyle/>
            <a:p>
              <a:pPr>
                <a:spcBef>
                  <a:spcPct val="50000"/>
                </a:spcBef>
              </a:pPr>
              <a:r>
                <a:rPr lang="en-US" sz="1800"/>
                <a:t>z</a:t>
              </a:r>
              <a:endParaRPr lang="en-US"/>
            </a:p>
          </p:txBody>
        </p:sp>
        <p:sp>
          <p:nvSpPr>
            <p:cNvPr id="75814" name="Oval 38"/>
            <p:cNvSpPr>
              <a:spLocks noChangeArrowheads="1"/>
            </p:cNvSpPr>
            <p:nvPr/>
          </p:nvSpPr>
          <p:spPr bwMode="auto">
            <a:xfrm>
              <a:off x="2239" y="3151"/>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grpSp>
        <p:nvGrpSpPr>
          <p:cNvPr id="3" name="Group 41"/>
          <p:cNvGrpSpPr>
            <a:grpSpLocks/>
          </p:cNvGrpSpPr>
          <p:nvPr/>
        </p:nvGrpSpPr>
        <p:grpSpPr bwMode="auto">
          <a:xfrm>
            <a:off x="6248400" y="4114800"/>
            <a:ext cx="2441575" cy="1323975"/>
            <a:chOff x="3936" y="2718"/>
            <a:chExt cx="1538" cy="834"/>
          </a:xfrm>
        </p:grpSpPr>
        <p:sp>
          <p:nvSpPr>
            <p:cNvPr id="75789" name="Rectangle 13"/>
            <p:cNvSpPr>
              <a:spLocks noChangeArrowheads="1"/>
            </p:cNvSpPr>
            <p:nvPr/>
          </p:nvSpPr>
          <p:spPr bwMode="auto">
            <a:xfrm>
              <a:off x="3936" y="2718"/>
              <a:ext cx="1538" cy="291"/>
            </a:xfrm>
            <a:prstGeom prst="rect">
              <a:avLst/>
            </a:prstGeom>
            <a:noFill/>
            <a:ln w="9525">
              <a:noFill/>
              <a:miter lim="800000"/>
              <a:headEnd/>
              <a:tailEnd/>
            </a:ln>
          </p:spPr>
          <p:txBody>
            <a:bodyPr wrap="none">
              <a:prstTxWarp prst="textNoShape">
                <a:avLst/>
              </a:prstTxWarp>
              <a:spAutoFit/>
            </a:bodyPr>
            <a:lstStyle/>
            <a:p>
              <a:r>
                <a:rPr lang="en-US" sz="2400" dirty="0"/>
                <a:t>Or more generally</a:t>
              </a:r>
            </a:p>
          </p:txBody>
        </p:sp>
        <p:grpSp>
          <p:nvGrpSpPr>
            <p:cNvPr id="4" name="Group 20"/>
            <p:cNvGrpSpPr>
              <a:grpSpLocks/>
            </p:cNvGrpSpPr>
            <p:nvPr/>
          </p:nvGrpSpPr>
          <p:grpSpPr bwMode="auto">
            <a:xfrm>
              <a:off x="4464" y="2928"/>
              <a:ext cx="576" cy="624"/>
              <a:chOff x="2688" y="2832"/>
              <a:chExt cx="576" cy="624"/>
            </a:xfrm>
          </p:grpSpPr>
          <p:sp>
            <p:nvSpPr>
              <p:cNvPr id="75790" name="Line 14"/>
              <p:cNvSpPr>
                <a:spLocks noChangeShapeType="1"/>
              </p:cNvSpPr>
              <p:nvPr/>
            </p:nvSpPr>
            <p:spPr bwMode="auto">
              <a:xfrm>
                <a:off x="2976" y="2832"/>
                <a:ext cx="0" cy="624"/>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91" name="Line 15"/>
              <p:cNvSpPr>
                <a:spLocks noChangeShapeType="1"/>
              </p:cNvSpPr>
              <p:nvPr/>
            </p:nvSpPr>
            <p:spPr bwMode="auto">
              <a:xfrm flipV="1">
                <a:off x="2736" y="2928"/>
                <a:ext cx="528" cy="432"/>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92" name="Line 16"/>
              <p:cNvSpPr>
                <a:spLocks noChangeShapeType="1"/>
              </p:cNvSpPr>
              <p:nvPr/>
            </p:nvSpPr>
            <p:spPr bwMode="auto">
              <a:xfrm>
                <a:off x="2688" y="2928"/>
                <a:ext cx="528" cy="432"/>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75793" name="Line 17"/>
              <p:cNvSpPr>
                <a:spLocks noChangeShapeType="1"/>
              </p:cNvSpPr>
              <p:nvPr/>
            </p:nvSpPr>
            <p:spPr bwMode="auto">
              <a:xfrm>
                <a:off x="2688" y="3168"/>
                <a:ext cx="576" cy="0"/>
              </a:xfrm>
              <a:prstGeom prst="line">
                <a:avLst/>
              </a:prstGeom>
              <a:noFill/>
              <a:ln w="19050">
                <a:solidFill>
                  <a:schemeClr val="tx1"/>
                </a:solidFill>
                <a:round/>
                <a:headEnd type="triangle" w="med" len="med"/>
                <a:tailEnd type="triangle" w="med" len="med"/>
              </a:ln>
            </p:spPr>
            <p:txBody>
              <a:bodyPr wrap="none" anchor="ctr">
                <a:prstTxWarp prst="textNoShape">
                  <a:avLst/>
                </a:prstTxWarp>
              </a:bodyPr>
              <a:lstStyle/>
              <a:p>
                <a:endParaRPr lang="en-US"/>
              </a:p>
            </p:txBody>
          </p:sp>
        </p:grpSp>
        <p:sp>
          <p:nvSpPr>
            <p:cNvPr id="75815" name="Oval 39"/>
            <p:cNvSpPr>
              <a:spLocks noChangeArrowheads="1"/>
            </p:cNvSpPr>
            <p:nvPr/>
          </p:nvSpPr>
          <p:spPr bwMode="auto">
            <a:xfrm>
              <a:off x="4728" y="3247"/>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en-US"/>
            </a:p>
          </p:txBody>
        </p:sp>
      </p:grpSp>
      <p:sp>
        <p:nvSpPr>
          <p:cNvPr id="75818" name="Rectangle 42"/>
          <p:cNvSpPr>
            <a:spLocks noChangeArrowheads="1"/>
          </p:cNvSpPr>
          <p:nvPr/>
        </p:nvSpPr>
        <p:spPr bwMode="auto">
          <a:xfrm>
            <a:off x="255588" y="5835650"/>
            <a:ext cx="5932634" cy="830997"/>
          </a:xfrm>
          <a:prstGeom prst="rect">
            <a:avLst/>
          </a:prstGeom>
          <a:noFill/>
          <a:ln w="9525">
            <a:noFill/>
            <a:miter lim="800000"/>
            <a:headEnd/>
            <a:tailEnd/>
          </a:ln>
        </p:spPr>
        <p:txBody>
          <a:bodyPr wrap="none">
            <a:prstTxWarp prst="textNoShape">
              <a:avLst/>
            </a:prstTxWarp>
            <a:spAutoFit/>
          </a:bodyPr>
          <a:lstStyle/>
          <a:p>
            <a:r>
              <a:rPr lang="en-US" sz="2400" dirty="0"/>
              <a:t>Light is generally oscillating every which way…</a:t>
            </a:r>
          </a:p>
          <a:p>
            <a:r>
              <a:rPr lang="en-US" sz="2400" dirty="0"/>
              <a:t>Simplify by having just two components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9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5" grpId="0"/>
      <p:bldP spid="75818"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6804" name="Picture 4"/>
          <p:cNvPicPr>
            <a:picLocks noChangeAspect="1" noChangeArrowheads="1"/>
          </p:cNvPicPr>
          <p:nvPr/>
        </p:nvPicPr>
        <p:blipFill>
          <a:blip r:embed="rId3"/>
          <a:srcRect/>
          <a:stretch>
            <a:fillRect/>
          </a:stretch>
        </p:blipFill>
        <p:spPr bwMode="auto">
          <a:xfrm>
            <a:off x="2432050" y="735013"/>
            <a:ext cx="4394200" cy="1790700"/>
          </a:xfrm>
          <a:prstGeom prst="rect">
            <a:avLst/>
          </a:prstGeom>
          <a:noFill/>
          <a:ln w="9525">
            <a:noFill/>
            <a:miter lim="800000"/>
            <a:headEnd/>
            <a:tailEnd/>
          </a:ln>
          <a:effectLst/>
        </p:spPr>
      </p:pic>
      <p:grpSp>
        <p:nvGrpSpPr>
          <p:cNvPr id="16" name="Group 15"/>
          <p:cNvGrpSpPr/>
          <p:nvPr/>
        </p:nvGrpSpPr>
        <p:grpSpPr>
          <a:xfrm>
            <a:off x="279400" y="2732088"/>
            <a:ext cx="7826376" cy="4142997"/>
            <a:chOff x="279400" y="2732088"/>
            <a:chExt cx="7826376" cy="4142997"/>
          </a:xfrm>
        </p:grpSpPr>
        <p:grpSp>
          <p:nvGrpSpPr>
            <p:cNvPr id="2" name="Group 17"/>
            <p:cNvGrpSpPr>
              <a:grpSpLocks/>
            </p:cNvGrpSpPr>
            <p:nvPr/>
          </p:nvGrpSpPr>
          <p:grpSpPr bwMode="auto">
            <a:xfrm>
              <a:off x="395288" y="2732088"/>
              <a:ext cx="7710488" cy="2822575"/>
              <a:chOff x="249" y="1721"/>
              <a:chExt cx="4857" cy="1778"/>
            </a:xfrm>
          </p:grpSpPr>
          <p:grpSp>
            <p:nvGrpSpPr>
              <p:cNvPr id="3" name="Group 16"/>
              <p:cNvGrpSpPr>
                <a:grpSpLocks/>
              </p:cNvGrpSpPr>
              <p:nvPr/>
            </p:nvGrpSpPr>
            <p:grpSpPr bwMode="auto">
              <a:xfrm>
                <a:off x="249" y="1721"/>
                <a:ext cx="4857" cy="1704"/>
                <a:chOff x="289" y="1931"/>
                <a:chExt cx="4857" cy="1704"/>
              </a:xfrm>
            </p:grpSpPr>
            <p:sp>
              <p:nvSpPr>
                <p:cNvPr id="76805" name="Rectangle 5"/>
                <p:cNvSpPr>
                  <a:spLocks noChangeArrowheads="1"/>
                </p:cNvSpPr>
                <p:nvPr/>
              </p:nvSpPr>
              <p:spPr bwMode="auto">
                <a:xfrm>
                  <a:off x="289" y="1931"/>
                  <a:ext cx="3785" cy="291"/>
                </a:xfrm>
                <a:prstGeom prst="rect">
                  <a:avLst/>
                </a:prstGeom>
                <a:noFill/>
                <a:ln w="9525">
                  <a:noFill/>
                  <a:miter lim="800000"/>
                  <a:headEnd/>
                  <a:tailEnd/>
                </a:ln>
              </p:spPr>
              <p:txBody>
                <a:bodyPr wrap="none">
                  <a:prstTxWarp prst="textNoShape">
                    <a:avLst/>
                  </a:prstTxWarp>
                  <a:spAutoFit/>
                </a:bodyPr>
                <a:lstStyle/>
                <a:p>
                  <a:r>
                    <a:rPr lang="en-US" sz="2400" dirty="0"/>
                    <a:t>What happens if I run it through another </a:t>
                  </a:r>
                  <a:r>
                    <a:rPr lang="en-US" sz="2400" dirty="0" smtClean="0"/>
                    <a:t>filter:</a:t>
                  </a:r>
                  <a:endParaRPr lang="en-US" sz="2400" dirty="0"/>
                </a:p>
              </p:txBody>
            </p:sp>
            <p:pic>
              <p:nvPicPr>
                <p:cNvPr id="76806" name="Picture 6"/>
                <p:cNvPicPr>
                  <a:picLocks noChangeAspect="1" noChangeArrowheads="1"/>
                </p:cNvPicPr>
                <p:nvPr/>
              </p:nvPicPr>
              <p:blipFill>
                <a:blip r:embed="rId3"/>
                <a:srcRect/>
                <a:stretch>
                  <a:fillRect/>
                </a:stretch>
              </p:blipFill>
              <p:spPr bwMode="auto">
                <a:xfrm>
                  <a:off x="764" y="2507"/>
                  <a:ext cx="2768" cy="1128"/>
                </a:xfrm>
                <a:prstGeom prst="rect">
                  <a:avLst/>
                </a:prstGeom>
                <a:noFill/>
                <a:ln w="9525">
                  <a:noFill/>
                  <a:miter lim="800000"/>
                  <a:headEnd/>
                  <a:tailEnd/>
                </a:ln>
                <a:effectLst/>
              </p:spPr>
            </p:pic>
            <p:pic>
              <p:nvPicPr>
                <p:cNvPr id="76808" name="Picture 8" descr="Picture 8"/>
                <p:cNvPicPr>
                  <a:picLocks noChangeAspect="1" noChangeArrowheads="1"/>
                </p:cNvPicPr>
                <p:nvPr/>
              </p:nvPicPr>
              <p:blipFill>
                <a:blip r:embed="rId4"/>
                <a:srcRect/>
                <a:stretch>
                  <a:fillRect/>
                </a:stretch>
              </p:blipFill>
              <p:spPr bwMode="auto">
                <a:xfrm rot="5400000">
                  <a:off x="3737" y="2471"/>
                  <a:ext cx="856" cy="816"/>
                </a:xfrm>
                <a:prstGeom prst="rect">
                  <a:avLst/>
                </a:prstGeom>
                <a:noFill/>
              </p:spPr>
            </p:pic>
            <p:sp>
              <p:nvSpPr>
                <p:cNvPr id="76809" name="Text Box 9"/>
                <p:cNvSpPr txBox="1">
                  <a:spLocks noChangeArrowheads="1"/>
                </p:cNvSpPr>
                <p:nvPr/>
              </p:nvSpPr>
              <p:spPr bwMode="auto">
                <a:xfrm>
                  <a:off x="3449" y="2755"/>
                  <a:ext cx="213" cy="291"/>
                </a:xfrm>
                <a:prstGeom prst="rect">
                  <a:avLst/>
                </a:prstGeom>
                <a:noFill/>
                <a:ln w="9525">
                  <a:noFill/>
                  <a:miter lim="800000"/>
                  <a:headEnd/>
                  <a:tailEnd/>
                </a:ln>
              </p:spPr>
              <p:txBody>
                <a:bodyPr wrap="none">
                  <a:prstTxWarp prst="textNoShape">
                    <a:avLst/>
                  </a:prstTxWarp>
                  <a:spAutoFit/>
                </a:bodyPr>
                <a:lstStyle/>
                <a:p>
                  <a:r>
                    <a:rPr lang="en-US" sz="2400" dirty="0"/>
                    <a:t>+</a:t>
                  </a:r>
                </a:p>
              </p:txBody>
            </p:sp>
            <p:sp>
              <p:nvSpPr>
                <p:cNvPr id="76810" name="Rectangle 10"/>
                <p:cNvSpPr>
                  <a:spLocks noChangeArrowheads="1"/>
                </p:cNvSpPr>
                <p:nvPr/>
              </p:nvSpPr>
              <p:spPr bwMode="auto">
                <a:xfrm>
                  <a:off x="4799" y="2732"/>
                  <a:ext cx="347" cy="291"/>
                </a:xfrm>
                <a:prstGeom prst="rect">
                  <a:avLst/>
                </a:prstGeom>
                <a:noFill/>
                <a:ln w="9525">
                  <a:noFill/>
                  <a:miter lim="800000"/>
                  <a:headEnd/>
                  <a:tailEnd/>
                </a:ln>
              </p:spPr>
              <p:txBody>
                <a:bodyPr wrap="none">
                  <a:prstTxWarp prst="textNoShape">
                    <a:avLst/>
                  </a:prstTxWarp>
                  <a:spAutoFit/>
                </a:bodyPr>
                <a:lstStyle/>
                <a:p>
                  <a:r>
                    <a:rPr lang="en-US" sz="2400" dirty="0"/>
                    <a:t>= ?</a:t>
                  </a:r>
                </a:p>
              </p:txBody>
            </p:sp>
          </p:grpSp>
          <p:sp>
            <p:nvSpPr>
              <p:cNvPr id="76807" name="Rectangle 7"/>
              <p:cNvSpPr>
                <a:spLocks noChangeArrowheads="1"/>
              </p:cNvSpPr>
              <p:nvPr/>
            </p:nvSpPr>
            <p:spPr bwMode="auto">
              <a:xfrm>
                <a:off x="679" y="3111"/>
                <a:ext cx="2861" cy="388"/>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grpSp>
        <p:sp>
          <p:nvSpPr>
            <p:cNvPr id="76811" name="Rectangle 11"/>
            <p:cNvSpPr>
              <a:spLocks noChangeArrowheads="1"/>
            </p:cNvSpPr>
            <p:nvPr/>
          </p:nvSpPr>
          <p:spPr bwMode="auto">
            <a:xfrm>
              <a:off x="279400" y="5305425"/>
              <a:ext cx="5468164" cy="1569660"/>
            </a:xfrm>
            <a:prstGeom prst="rect">
              <a:avLst/>
            </a:prstGeom>
            <a:noFill/>
            <a:ln w="9525">
              <a:noFill/>
              <a:miter lim="800000"/>
              <a:headEnd/>
              <a:tailEnd/>
            </a:ln>
          </p:spPr>
          <p:txBody>
            <a:bodyPr wrap="none">
              <a:prstTxWarp prst="textNoShape">
                <a:avLst/>
              </a:prstTxWarp>
              <a:spAutoFit/>
            </a:bodyPr>
            <a:lstStyle/>
            <a:p>
              <a:pPr marL="457200" indent="-457200">
                <a:buAutoNum type="alphaUcParenR"/>
              </a:pPr>
              <a:r>
                <a:rPr lang="en-US" sz="2400" dirty="0" smtClean="0"/>
                <a:t>All </a:t>
              </a:r>
              <a:r>
                <a:rPr lang="en-US" sz="2400" dirty="0"/>
                <a:t>light </a:t>
              </a:r>
              <a:r>
                <a:rPr lang="en-US" sz="2400" dirty="0" smtClean="0"/>
                <a:t>passes</a:t>
              </a:r>
            </a:p>
            <a:p>
              <a:pPr marL="457200" indent="-457200">
                <a:buAutoNum type="alphaUcParenR"/>
              </a:pPr>
              <a:r>
                <a:rPr lang="en-US" sz="2400" dirty="0" smtClean="0"/>
                <a:t>All </a:t>
              </a:r>
              <a:r>
                <a:rPr lang="en-US" sz="2400" dirty="0"/>
                <a:t>light passes</a:t>
              </a:r>
              <a:r>
                <a:rPr lang="en-US" sz="2400" dirty="0" smtClean="0"/>
                <a:t> &amp; becomes </a:t>
              </a:r>
              <a:r>
                <a:rPr lang="en-US" sz="2400" dirty="0" err="1" smtClean="0"/>
                <a:t>unpolarized</a:t>
              </a:r>
              <a:endParaRPr lang="en-US" sz="2400" dirty="0" smtClean="0"/>
            </a:p>
            <a:p>
              <a:pPr marL="457200" indent="-457200">
                <a:buAutoNum type="alphaUcParenR"/>
              </a:pPr>
              <a:r>
                <a:rPr lang="en-US" sz="2400" dirty="0" smtClean="0"/>
                <a:t>1</a:t>
              </a:r>
              <a:r>
                <a:rPr lang="en-US" sz="2400" dirty="0"/>
                <a:t>/2 of light </a:t>
              </a:r>
              <a:r>
                <a:rPr lang="en-US" sz="2400" dirty="0" smtClean="0"/>
                <a:t>passes</a:t>
              </a:r>
            </a:p>
            <a:p>
              <a:pPr marL="457200" indent="-457200">
                <a:buAutoNum type="alphaUcParenR"/>
              </a:pPr>
              <a:r>
                <a:rPr lang="en-US" sz="2400" dirty="0" smtClean="0"/>
                <a:t>No </a:t>
              </a:r>
              <a:r>
                <a:rPr lang="en-US" sz="2400" dirty="0"/>
                <a:t>light passes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Polarizers</a:t>
            </a:r>
          </a:p>
        </p:txBody>
      </p:sp>
      <p:pic>
        <p:nvPicPr>
          <p:cNvPr id="74756" name="Picture 4"/>
          <p:cNvPicPr>
            <a:picLocks noChangeAspect="1" noChangeArrowheads="1"/>
          </p:cNvPicPr>
          <p:nvPr/>
        </p:nvPicPr>
        <p:blipFill>
          <a:blip r:embed="rId3"/>
          <a:srcRect/>
          <a:stretch>
            <a:fillRect/>
          </a:stretch>
        </p:blipFill>
        <p:spPr bwMode="auto">
          <a:xfrm>
            <a:off x="1941513" y="2089150"/>
            <a:ext cx="5638800" cy="3552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Polarization</a:t>
            </a:r>
          </a:p>
        </p:txBody>
      </p:sp>
      <p:sp>
        <p:nvSpPr>
          <p:cNvPr id="52231" name="Rectangle 7"/>
          <p:cNvSpPr>
            <a:spLocks noChangeArrowheads="1"/>
          </p:cNvSpPr>
          <p:nvPr/>
        </p:nvSpPr>
        <p:spPr bwMode="auto">
          <a:xfrm>
            <a:off x="355600" y="1744663"/>
            <a:ext cx="6009277" cy="461665"/>
          </a:xfrm>
          <a:prstGeom prst="rect">
            <a:avLst/>
          </a:prstGeom>
          <a:noFill/>
          <a:ln w="9525">
            <a:noFill/>
            <a:miter lim="800000"/>
            <a:headEnd/>
            <a:tailEnd/>
          </a:ln>
        </p:spPr>
        <p:txBody>
          <a:bodyPr wrap="none">
            <a:prstTxWarp prst="textNoShape">
              <a:avLst/>
            </a:prstTxWarp>
            <a:spAutoFit/>
          </a:bodyPr>
          <a:lstStyle/>
          <a:p>
            <a:r>
              <a:rPr lang="en-US" sz="2400" dirty="0"/>
              <a:t>What happens if I run it through another </a:t>
            </a:r>
            <a:r>
              <a:rPr lang="en-US" sz="2400" dirty="0" smtClean="0"/>
              <a:t>filter:</a:t>
            </a:r>
            <a:endParaRPr lang="en-US" sz="2400" dirty="0"/>
          </a:p>
        </p:txBody>
      </p:sp>
      <p:pic>
        <p:nvPicPr>
          <p:cNvPr id="52232" name="Picture 8"/>
          <p:cNvPicPr>
            <a:picLocks noChangeAspect="1" noChangeArrowheads="1"/>
          </p:cNvPicPr>
          <p:nvPr/>
        </p:nvPicPr>
        <p:blipFill>
          <a:blip r:embed="rId3"/>
          <a:srcRect/>
          <a:stretch>
            <a:fillRect/>
          </a:stretch>
        </p:blipFill>
        <p:spPr bwMode="auto">
          <a:xfrm>
            <a:off x="1109663" y="2659063"/>
            <a:ext cx="4394200" cy="1790700"/>
          </a:xfrm>
          <a:prstGeom prst="rect">
            <a:avLst/>
          </a:prstGeom>
          <a:noFill/>
          <a:ln w="9525">
            <a:noFill/>
            <a:miter lim="800000"/>
            <a:headEnd/>
            <a:tailEnd/>
          </a:ln>
          <a:effectLst/>
        </p:spPr>
      </p:pic>
      <p:pic>
        <p:nvPicPr>
          <p:cNvPr id="52233" name="Picture 9" descr="Picture 8"/>
          <p:cNvPicPr>
            <a:picLocks noChangeAspect="1" noChangeArrowheads="1"/>
          </p:cNvPicPr>
          <p:nvPr/>
        </p:nvPicPr>
        <p:blipFill>
          <a:blip r:embed="rId4"/>
          <a:srcRect/>
          <a:stretch>
            <a:fillRect/>
          </a:stretch>
        </p:blipFill>
        <p:spPr bwMode="auto">
          <a:xfrm rot="2700000">
            <a:off x="5829300" y="2601913"/>
            <a:ext cx="1358900" cy="1295400"/>
          </a:xfrm>
          <a:prstGeom prst="rect">
            <a:avLst/>
          </a:prstGeom>
          <a:noFill/>
        </p:spPr>
      </p:pic>
      <p:sp>
        <p:nvSpPr>
          <p:cNvPr id="52234" name="Text Box 10"/>
          <p:cNvSpPr txBox="1">
            <a:spLocks noChangeArrowheads="1"/>
          </p:cNvSpPr>
          <p:nvPr/>
        </p:nvSpPr>
        <p:spPr bwMode="auto">
          <a:xfrm>
            <a:off x="5372100" y="3052763"/>
            <a:ext cx="338554" cy="461665"/>
          </a:xfrm>
          <a:prstGeom prst="rect">
            <a:avLst/>
          </a:prstGeom>
          <a:noFill/>
          <a:ln w="9525">
            <a:noFill/>
            <a:miter lim="800000"/>
            <a:headEnd/>
            <a:tailEnd/>
          </a:ln>
        </p:spPr>
        <p:txBody>
          <a:bodyPr wrap="none">
            <a:prstTxWarp prst="textNoShape">
              <a:avLst/>
            </a:prstTxWarp>
            <a:spAutoFit/>
          </a:bodyPr>
          <a:lstStyle/>
          <a:p>
            <a:r>
              <a:rPr lang="en-US" sz="2400" dirty="0"/>
              <a:t>+</a:t>
            </a:r>
          </a:p>
        </p:txBody>
      </p:sp>
      <p:sp>
        <p:nvSpPr>
          <p:cNvPr id="52235" name="Rectangle 11"/>
          <p:cNvSpPr>
            <a:spLocks noChangeArrowheads="1"/>
          </p:cNvSpPr>
          <p:nvPr/>
        </p:nvSpPr>
        <p:spPr bwMode="auto">
          <a:xfrm>
            <a:off x="7515225" y="3016250"/>
            <a:ext cx="550151" cy="461665"/>
          </a:xfrm>
          <a:prstGeom prst="rect">
            <a:avLst/>
          </a:prstGeom>
          <a:noFill/>
          <a:ln w="9525">
            <a:noFill/>
            <a:miter lim="800000"/>
            <a:headEnd/>
            <a:tailEnd/>
          </a:ln>
        </p:spPr>
        <p:txBody>
          <a:bodyPr wrap="none">
            <a:prstTxWarp prst="textNoShape">
              <a:avLst/>
            </a:prstTxWarp>
            <a:spAutoFit/>
          </a:bodyPr>
          <a:lstStyle/>
          <a:p>
            <a:r>
              <a:rPr lang="en-US" sz="2400" dirty="0"/>
              <a:t>= ?</a:t>
            </a:r>
          </a:p>
        </p:txBody>
      </p:sp>
      <p:sp>
        <p:nvSpPr>
          <p:cNvPr id="52236" name="Rectangle 12"/>
          <p:cNvSpPr>
            <a:spLocks noChangeArrowheads="1"/>
          </p:cNvSpPr>
          <p:nvPr/>
        </p:nvSpPr>
        <p:spPr bwMode="auto">
          <a:xfrm>
            <a:off x="1038225" y="3951288"/>
            <a:ext cx="4541838" cy="61595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grpSp>
        <p:nvGrpSpPr>
          <p:cNvPr id="21" name="Group 20"/>
          <p:cNvGrpSpPr/>
          <p:nvPr/>
        </p:nvGrpSpPr>
        <p:grpSpPr>
          <a:xfrm>
            <a:off x="457200" y="4335463"/>
            <a:ext cx="3313113" cy="1782762"/>
            <a:chOff x="457200" y="4335463"/>
            <a:chExt cx="3313113" cy="1782762"/>
          </a:xfrm>
        </p:grpSpPr>
        <p:sp>
          <p:nvSpPr>
            <p:cNvPr id="52237" name="Rectangle 13"/>
            <p:cNvSpPr>
              <a:spLocks noChangeArrowheads="1"/>
            </p:cNvSpPr>
            <p:nvPr/>
          </p:nvSpPr>
          <p:spPr bwMode="auto">
            <a:xfrm>
              <a:off x="457200" y="4335463"/>
              <a:ext cx="811213" cy="457200"/>
            </a:xfrm>
            <a:prstGeom prst="rect">
              <a:avLst/>
            </a:prstGeom>
            <a:noFill/>
            <a:ln w="9525">
              <a:noFill/>
              <a:miter lim="800000"/>
              <a:headEnd/>
              <a:tailEnd/>
            </a:ln>
          </p:spPr>
          <p:txBody>
            <a:bodyPr wrap="none">
              <a:prstTxWarp prst="textNoShape">
                <a:avLst/>
              </a:prstTxWarp>
              <a:spAutoFit/>
            </a:bodyPr>
            <a:lstStyle/>
            <a:p>
              <a:r>
                <a:rPr lang="en-US" sz="2400" dirty="0"/>
                <a:t>Hint:</a:t>
              </a:r>
            </a:p>
          </p:txBody>
        </p:sp>
        <p:sp>
          <p:nvSpPr>
            <p:cNvPr id="52238" name="Line 14"/>
            <p:cNvSpPr>
              <a:spLocks noChangeShapeType="1"/>
            </p:cNvSpPr>
            <p:nvPr/>
          </p:nvSpPr>
          <p:spPr bwMode="auto">
            <a:xfrm>
              <a:off x="2036763" y="4848225"/>
              <a:ext cx="0" cy="1270000"/>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sp>
          <p:nvSpPr>
            <p:cNvPr id="52239" name="Text Box 15"/>
            <p:cNvSpPr txBox="1">
              <a:spLocks noChangeArrowheads="1"/>
            </p:cNvSpPr>
            <p:nvPr/>
          </p:nvSpPr>
          <p:spPr bwMode="auto">
            <a:xfrm>
              <a:off x="2344738" y="5221288"/>
              <a:ext cx="1025525" cy="457200"/>
            </a:xfrm>
            <a:prstGeom prst="rect">
              <a:avLst/>
            </a:prstGeom>
            <a:noFill/>
            <a:ln w="9525">
              <a:noFill/>
              <a:miter lim="800000"/>
              <a:headEnd/>
              <a:tailEnd/>
            </a:ln>
          </p:spPr>
          <p:txBody>
            <a:bodyPr>
              <a:prstTxWarp prst="textNoShape">
                <a:avLst/>
              </a:prstTxWarp>
              <a:spAutoFit/>
            </a:bodyPr>
            <a:lstStyle/>
            <a:p>
              <a:pPr>
                <a:spcBef>
                  <a:spcPct val="50000"/>
                </a:spcBef>
              </a:pPr>
              <a:r>
                <a:rPr lang="en-US" sz="2400" dirty="0"/>
                <a:t>=</a:t>
              </a:r>
            </a:p>
          </p:txBody>
        </p:sp>
        <p:sp>
          <p:nvSpPr>
            <p:cNvPr id="52240" name="Line 16"/>
            <p:cNvSpPr>
              <a:spLocks noChangeShapeType="1"/>
            </p:cNvSpPr>
            <p:nvPr/>
          </p:nvSpPr>
          <p:spPr bwMode="auto">
            <a:xfrm>
              <a:off x="3049588" y="4835525"/>
              <a:ext cx="0" cy="1270000"/>
            </a:xfrm>
            <a:prstGeom prst="line">
              <a:avLst/>
            </a:prstGeom>
            <a:noFill/>
            <a:ln w="38100">
              <a:solidFill>
                <a:srgbClr val="FF0000">
                  <a:alpha val="35001"/>
                </a:srgbClr>
              </a:solidFill>
              <a:round/>
              <a:headEnd type="triangle" w="med" len="med"/>
              <a:tailEnd type="triangle" w="med" len="med"/>
            </a:ln>
          </p:spPr>
          <p:txBody>
            <a:bodyPr wrap="none" anchor="ctr">
              <a:prstTxWarp prst="textNoShape">
                <a:avLst/>
              </a:prstTxWarp>
            </a:bodyPr>
            <a:lstStyle/>
            <a:p>
              <a:endParaRPr lang="en-US"/>
            </a:p>
          </p:txBody>
        </p:sp>
        <p:sp>
          <p:nvSpPr>
            <p:cNvPr id="52241" name="Line 17"/>
            <p:cNvSpPr>
              <a:spLocks noChangeShapeType="1"/>
            </p:cNvSpPr>
            <p:nvPr/>
          </p:nvSpPr>
          <p:spPr bwMode="auto">
            <a:xfrm flipV="1">
              <a:off x="3179763" y="5426075"/>
              <a:ext cx="590550" cy="590550"/>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sp>
          <p:nvSpPr>
            <p:cNvPr id="52242" name="Line 18"/>
            <p:cNvSpPr>
              <a:spLocks noChangeShapeType="1"/>
            </p:cNvSpPr>
            <p:nvPr/>
          </p:nvSpPr>
          <p:spPr bwMode="auto">
            <a:xfrm flipH="1" flipV="1">
              <a:off x="3178175" y="4926013"/>
              <a:ext cx="577850" cy="487362"/>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grpSp>
      <p:grpSp>
        <p:nvGrpSpPr>
          <p:cNvPr id="22" name="Group 21"/>
          <p:cNvGrpSpPr/>
          <p:nvPr/>
        </p:nvGrpSpPr>
        <p:grpSpPr>
          <a:xfrm>
            <a:off x="3997325" y="4206875"/>
            <a:ext cx="4019550" cy="1876425"/>
            <a:chOff x="3997325" y="4206875"/>
            <a:chExt cx="4019550" cy="1876425"/>
          </a:xfrm>
        </p:grpSpPr>
        <p:pic>
          <p:nvPicPr>
            <p:cNvPr id="52243" name="Picture 19" descr="Picture 8"/>
            <p:cNvPicPr>
              <a:picLocks noChangeAspect="1" noChangeArrowheads="1"/>
            </p:cNvPicPr>
            <p:nvPr/>
          </p:nvPicPr>
          <p:blipFill>
            <a:blip r:embed="rId4"/>
            <a:srcRect/>
            <a:stretch>
              <a:fillRect/>
            </a:stretch>
          </p:blipFill>
          <p:spPr bwMode="auto">
            <a:xfrm rot="2700000">
              <a:off x="4670425" y="4756150"/>
              <a:ext cx="1358900" cy="1295400"/>
            </a:xfrm>
            <a:prstGeom prst="rect">
              <a:avLst/>
            </a:prstGeom>
            <a:noFill/>
          </p:spPr>
        </p:pic>
        <p:sp>
          <p:nvSpPr>
            <p:cNvPr id="52244" name="Rectangle 20"/>
            <p:cNvSpPr>
              <a:spLocks noChangeArrowheads="1"/>
            </p:cNvSpPr>
            <p:nvPr/>
          </p:nvSpPr>
          <p:spPr bwMode="auto">
            <a:xfrm>
              <a:off x="3997325" y="4206875"/>
              <a:ext cx="1387475" cy="461963"/>
            </a:xfrm>
            <a:prstGeom prst="rect">
              <a:avLst/>
            </a:prstGeom>
            <a:noFill/>
            <a:ln w="9525">
              <a:noFill/>
              <a:miter lim="800000"/>
              <a:headEnd/>
              <a:tailEnd/>
            </a:ln>
          </p:spPr>
          <p:txBody>
            <a:bodyPr wrap="none">
              <a:prstTxWarp prst="textNoShape">
                <a:avLst/>
              </a:prstTxWarp>
              <a:spAutoFit/>
            </a:bodyPr>
            <a:lstStyle/>
            <a:p>
              <a:r>
                <a:rPr lang="en-US" sz="2400" dirty="0"/>
                <a:t>Now add:</a:t>
              </a:r>
            </a:p>
          </p:txBody>
        </p:sp>
        <p:sp>
          <p:nvSpPr>
            <p:cNvPr id="52245" name="Line 21"/>
            <p:cNvSpPr>
              <a:spLocks noChangeShapeType="1"/>
            </p:cNvSpPr>
            <p:nvPr/>
          </p:nvSpPr>
          <p:spPr bwMode="auto">
            <a:xfrm flipV="1">
              <a:off x="7426325" y="5143500"/>
              <a:ext cx="590550" cy="590550"/>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sp>
          <p:nvSpPr>
            <p:cNvPr id="52248" name="Rectangle 24"/>
            <p:cNvSpPr>
              <a:spLocks noChangeArrowheads="1"/>
            </p:cNvSpPr>
            <p:nvPr/>
          </p:nvSpPr>
          <p:spPr bwMode="auto">
            <a:xfrm>
              <a:off x="6294438" y="5181600"/>
              <a:ext cx="982811" cy="461665"/>
            </a:xfrm>
            <a:prstGeom prst="rect">
              <a:avLst/>
            </a:prstGeom>
            <a:noFill/>
            <a:ln w="9525">
              <a:noFill/>
              <a:miter lim="800000"/>
              <a:headEnd/>
              <a:tailEnd/>
            </a:ln>
          </p:spPr>
          <p:txBody>
            <a:bodyPr wrap="none">
              <a:prstTxWarp prst="textNoShape">
                <a:avLst/>
              </a:prstTxWarp>
              <a:spAutoFit/>
            </a:bodyPr>
            <a:lstStyle/>
            <a:p>
              <a:r>
                <a:rPr lang="en-US" sz="2400" dirty="0"/>
                <a:t>yields: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914400"/>
          </a:xfrm>
        </p:spPr>
        <p:txBody>
          <a:bodyPr/>
          <a:lstStyle/>
          <a:p>
            <a:r>
              <a:rPr lang="en-US" b="1"/>
              <a:t>Review: How to generate light?</a:t>
            </a:r>
          </a:p>
        </p:txBody>
      </p:sp>
      <p:sp>
        <p:nvSpPr>
          <p:cNvPr id="5" name="Rectangle 5"/>
          <p:cNvSpPr>
            <a:spLocks noChangeArrowheads="1"/>
          </p:cNvSpPr>
          <p:nvPr/>
        </p:nvSpPr>
        <p:spPr bwMode="auto">
          <a:xfrm>
            <a:off x="381000" y="3962400"/>
            <a:ext cx="7086600" cy="1446550"/>
          </a:xfrm>
          <a:prstGeom prst="rect">
            <a:avLst/>
          </a:prstGeom>
          <a:noFill/>
          <a:ln w="9525">
            <a:noFill/>
            <a:miter lim="800000"/>
            <a:headEnd/>
            <a:tailEnd/>
          </a:ln>
        </p:spPr>
        <p:txBody>
          <a:bodyPr>
            <a:prstTxWarp prst="textNoShape">
              <a:avLst/>
            </a:prstTxWarp>
            <a:spAutoFit/>
          </a:bodyPr>
          <a:lstStyle/>
          <a:p>
            <a:r>
              <a:rPr lang="en-US" sz="2800" dirty="0">
                <a:solidFill>
                  <a:srgbClr val="0000FF"/>
                </a:solidFill>
                <a:sym typeface="Wingdings" charset="2"/>
              </a:rPr>
              <a:t>Accelerating charges </a:t>
            </a:r>
            <a:r>
              <a:rPr lang="en-US" sz="2800" dirty="0" err="1">
                <a:solidFill>
                  <a:srgbClr val="0000FF"/>
                </a:solidFill>
                <a:sym typeface="Wingdings" charset="2"/>
              </a:rPr>
              <a:t></a:t>
            </a:r>
            <a:endParaRPr lang="en-US" sz="2800" dirty="0">
              <a:solidFill>
                <a:srgbClr val="0000FF"/>
              </a:solidFill>
              <a:sym typeface="Wingdings" charset="2"/>
            </a:endParaRPr>
          </a:p>
          <a:p>
            <a:r>
              <a:rPr lang="en-US" sz="2000" dirty="0">
                <a:solidFill>
                  <a:srgbClr val="000000"/>
                </a:solidFill>
                <a:sym typeface="Wingdings" charset="2"/>
              </a:rPr>
              <a:t>changing </a:t>
            </a:r>
            <a:r>
              <a:rPr lang="en-US" sz="2000" dirty="0" err="1">
                <a:solidFill>
                  <a:srgbClr val="000000"/>
                </a:solidFill>
                <a:sym typeface="Wingdings" charset="2"/>
              </a:rPr>
              <a:t>E</a:t>
            </a:r>
            <a:r>
              <a:rPr lang="en-US" sz="2000" dirty="0">
                <a:solidFill>
                  <a:srgbClr val="000000"/>
                </a:solidFill>
                <a:sym typeface="Wingdings" charset="2"/>
              </a:rPr>
              <a:t>-field and changing </a:t>
            </a:r>
            <a:r>
              <a:rPr lang="en-US" sz="2000" dirty="0" err="1">
                <a:solidFill>
                  <a:srgbClr val="000000"/>
                </a:solidFill>
                <a:sym typeface="Wingdings" charset="2"/>
              </a:rPr>
              <a:t>B</a:t>
            </a:r>
            <a:r>
              <a:rPr lang="en-US" sz="2000" dirty="0">
                <a:solidFill>
                  <a:srgbClr val="000000"/>
                </a:solidFill>
                <a:sym typeface="Wingdings" charset="2"/>
              </a:rPr>
              <a:t>-field </a:t>
            </a:r>
          </a:p>
          <a:p>
            <a:r>
              <a:rPr lang="en-US" sz="2000" dirty="0">
                <a:solidFill>
                  <a:srgbClr val="000000"/>
                </a:solidFill>
                <a:sym typeface="Wingdings" charset="2"/>
              </a:rPr>
              <a:t>(</a:t>
            </a:r>
            <a:r>
              <a:rPr lang="en-US" sz="2000" dirty="0" err="1">
                <a:solidFill>
                  <a:srgbClr val="000000"/>
                </a:solidFill>
                <a:sym typeface="Wingdings" charset="2"/>
              </a:rPr>
              <a:t>EM</a:t>
            </a:r>
            <a:r>
              <a:rPr lang="en-US" sz="2000" dirty="0">
                <a:solidFill>
                  <a:srgbClr val="000000"/>
                </a:solidFill>
                <a:sym typeface="Wingdings" charset="2"/>
              </a:rPr>
              <a:t> radiation </a:t>
            </a:r>
            <a:r>
              <a:rPr lang="en-US" sz="2000" dirty="0" err="1">
                <a:solidFill>
                  <a:srgbClr val="000000"/>
                </a:solidFill>
                <a:sym typeface="Wingdings" charset="2"/>
              </a:rPr>
              <a:t></a:t>
            </a:r>
            <a:r>
              <a:rPr lang="en-US" sz="2000" dirty="0">
                <a:solidFill>
                  <a:srgbClr val="000000"/>
                </a:solidFill>
                <a:sym typeface="Wingdings" charset="2"/>
              </a:rPr>
              <a:t> </a:t>
            </a:r>
            <a:r>
              <a:rPr lang="en-US" sz="2000" u="sng" dirty="0">
                <a:solidFill>
                  <a:srgbClr val="000000"/>
                </a:solidFill>
                <a:sym typeface="Wingdings" charset="2"/>
              </a:rPr>
              <a:t>both </a:t>
            </a:r>
            <a:r>
              <a:rPr lang="en-US" sz="2000" u="sng" dirty="0" err="1">
                <a:solidFill>
                  <a:srgbClr val="000000"/>
                </a:solidFill>
                <a:sym typeface="Wingdings" charset="2"/>
              </a:rPr>
              <a:t>E</a:t>
            </a:r>
            <a:r>
              <a:rPr lang="en-US" sz="2000" u="sng" dirty="0">
                <a:solidFill>
                  <a:srgbClr val="000000"/>
                </a:solidFill>
                <a:sym typeface="Wingdings" charset="2"/>
              </a:rPr>
              <a:t> and </a:t>
            </a:r>
            <a:r>
              <a:rPr lang="en-US" sz="2000" u="sng" dirty="0" err="1">
                <a:solidFill>
                  <a:srgbClr val="000000"/>
                </a:solidFill>
                <a:sym typeface="Wingdings" charset="2"/>
              </a:rPr>
              <a:t>B</a:t>
            </a:r>
            <a:r>
              <a:rPr lang="en-US" sz="2000" u="sng" dirty="0">
                <a:solidFill>
                  <a:srgbClr val="000000"/>
                </a:solidFill>
                <a:sym typeface="Wingdings" charset="2"/>
              </a:rPr>
              <a:t> are oscillating</a:t>
            </a:r>
            <a:r>
              <a:rPr lang="en-US" sz="2000" dirty="0">
                <a:solidFill>
                  <a:srgbClr val="000000"/>
                </a:solidFill>
                <a:sym typeface="Wingdings" charset="2"/>
              </a:rPr>
              <a:t>)</a:t>
            </a:r>
          </a:p>
          <a:p>
            <a:r>
              <a:rPr lang="en-US" sz="2000" dirty="0">
                <a:solidFill>
                  <a:srgbClr val="000000"/>
                </a:solidFill>
                <a:sym typeface="Wingdings" charset="2"/>
              </a:rPr>
              <a:t>We talked briefly about Maxwell equations</a:t>
            </a:r>
          </a:p>
        </p:txBody>
      </p:sp>
      <p:grpSp>
        <p:nvGrpSpPr>
          <p:cNvPr id="2" name="Group 6"/>
          <p:cNvGrpSpPr>
            <a:grpSpLocks/>
          </p:cNvGrpSpPr>
          <p:nvPr/>
        </p:nvGrpSpPr>
        <p:grpSpPr bwMode="auto">
          <a:xfrm>
            <a:off x="304800" y="1219200"/>
            <a:ext cx="6823075" cy="1138238"/>
            <a:chOff x="96" y="1609"/>
            <a:chExt cx="4298" cy="717"/>
          </a:xfrm>
        </p:grpSpPr>
        <p:sp>
          <p:nvSpPr>
            <p:cNvPr id="5140" name="Rectangle 7"/>
            <p:cNvSpPr>
              <a:spLocks noChangeArrowheads="1"/>
            </p:cNvSpPr>
            <p:nvPr/>
          </p:nvSpPr>
          <p:spPr bwMode="auto">
            <a:xfrm>
              <a:off x="96" y="1609"/>
              <a:ext cx="2711" cy="717"/>
            </a:xfrm>
            <a:prstGeom prst="rect">
              <a:avLst/>
            </a:prstGeom>
            <a:noFill/>
            <a:ln w="9525">
              <a:noFill/>
              <a:miter lim="800000"/>
              <a:headEnd/>
              <a:tailEnd/>
            </a:ln>
          </p:spPr>
          <p:txBody>
            <a:bodyPr wrap="none">
              <a:prstTxWarp prst="textNoShape">
                <a:avLst/>
              </a:prstTxWarp>
              <a:spAutoFit/>
            </a:bodyPr>
            <a:lstStyle/>
            <a:p>
              <a:r>
                <a:rPr lang="en-US" sz="2800" dirty="0">
                  <a:solidFill>
                    <a:srgbClr val="0000FF"/>
                  </a:solidFill>
                </a:rPr>
                <a:t>Stationary charges </a:t>
              </a:r>
              <a:r>
                <a:rPr lang="en-US" sz="2800" dirty="0" err="1">
                  <a:solidFill>
                    <a:srgbClr val="0000FF"/>
                  </a:solidFill>
                  <a:sym typeface="Wingdings" charset="2"/>
                </a:rPr>
                <a:t></a:t>
              </a:r>
              <a:r>
                <a:rPr lang="en-US" dirty="0">
                  <a:solidFill>
                    <a:srgbClr val="0000FF"/>
                  </a:solidFill>
                  <a:sym typeface="Wingdings" charset="2"/>
                </a:rPr>
                <a:t> </a:t>
              </a:r>
            </a:p>
            <a:p>
              <a:r>
                <a:rPr lang="en-US" sz="2000" dirty="0">
                  <a:solidFill>
                    <a:srgbClr val="000000"/>
                  </a:solidFill>
                  <a:sym typeface="Wingdings" charset="2"/>
                </a:rPr>
                <a:t>constant </a:t>
              </a:r>
              <a:r>
                <a:rPr lang="en-US" sz="2000" dirty="0" err="1">
                  <a:solidFill>
                    <a:srgbClr val="000000"/>
                  </a:solidFill>
                  <a:sym typeface="Wingdings" charset="2"/>
                </a:rPr>
                <a:t>E</a:t>
              </a:r>
              <a:r>
                <a:rPr lang="en-US" sz="2000" dirty="0">
                  <a:solidFill>
                    <a:srgbClr val="000000"/>
                  </a:solidFill>
                  <a:sym typeface="Wingdings" charset="2"/>
                </a:rPr>
                <a:t>-field, no magnetic (</a:t>
              </a:r>
              <a:r>
                <a:rPr lang="en-US" sz="2000" dirty="0" err="1">
                  <a:solidFill>
                    <a:srgbClr val="000000"/>
                  </a:solidFill>
                  <a:sym typeface="Wingdings" charset="2"/>
                </a:rPr>
                <a:t>B</a:t>
              </a:r>
              <a:r>
                <a:rPr lang="en-US" sz="2000" dirty="0">
                  <a:solidFill>
                    <a:srgbClr val="000000"/>
                  </a:solidFill>
                  <a:sym typeface="Wingdings" charset="2"/>
                </a:rPr>
                <a:t>)-field</a:t>
              </a:r>
            </a:p>
            <a:p>
              <a:r>
                <a:rPr lang="en-US" sz="2000" dirty="0">
                  <a:solidFill>
                    <a:srgbClr val="000000"/>
                  </a:solidFill>
                  <a:sym typeface="Wingdings" charset="2"/>
                </a:rPr>
                <a:t>(We don’t see charges glow in the dark)</a:t>
              </a:r>
              <a:endParaRPr lang="en-US" sz="2000" dirty="0">
                <a:solidFill>
                  <a:srgbClr val="000000"/>
                </a:solidFill>
              </a:endParaRPr>
            </a:p>
          </p:txBody>
        </p:sp>
        <p:grpSp>
          <p:nvGrpSpPr>
            <p:cNvPr id="3" name="Group 8"/>
            <p:cNvGrpSpPr>
              <a:grpSpLocks/>
            </p:cNvGrpSpPr>
            <p:nvPr/>
          </p:nvGrpSpPr>
          <p:grpSpPr bwMode="auto">
            <a:xfrm>
              <a:off x="3852" y="1609"/>
              <a:ext cx="542" cy="695"/>
              <a:chOff x="3852" y="1609"/>
              <a:chExt cx="542" cy="695"/>
            </a:xfrm>
          </p:grpSpPr>
          <p:sp>
            <p:nvSpPr>
              <p:cNvPr id="5142" name="Oval 9"/>
              <p:cNvSpPr>
                <a:spLocks noChangeArrowheads="1"/>
              </p:cNvSpPr>
              <p:nvPr/>
            </p:nvSpPr>
            <p:spPr bwMode="auto">
              <a:xfrm>
                <a:off x="4080" y="1968"/>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t>+</a:t>
                </a:r>
              </a:p>
            </p:txBody>
          </p:sp>
          <p:sp>
            <p:nvSpPr>
              <p:cNvPr id="5143" name="Line 10"/>
              <p:cNvSpPr>
                <a:spLocks noChangeShapeType="1"/>
              </p:cNvSpPr>
              <p:nvPr/>
            </p:nvSpPr>
            <p:spPr bwMode="auto">
              <a:xfrm>
                <a:off x="4118" y="1720"/>
                <a:ext cx="0" cy="192"/>
              </a:xfrm>
              <a:prstGeom prst="line">
                <a:avLst/>
              </a:prstGeom>
              <a:noFill/>
              <a:ln w="38100">
                <a:solidFill>
                  <a:srgbClr val="FF0000"/>
                </a:solidFill>
                <a:round/>
                <a:headEnd type="triangle" w="med" len="med"/>
                <a:tailEnd/>
              </a:ln>
            </p:spPr>
            <p:txBody>
              <a:bodyPr>
                <a:prstTxWarp prst="textNoShape">
                  <a:avLst/>
                </a:prstTxWarp>
              </a:bodyPr>
              <a:lstStyle/>
              <a:p>
                <a:endParaRPr lang="en-US"/>
              </a:p>
            </p:txBody>
          </p:sp>
          <p:sp>
            <p:nvSpPr>
              <p:cNvPr id="5144" name="Line 11"/>
              <p:cNvSpPr>
                <a:spLocks noChangeShapeType="1"/>
              </p:cNvSpPr>
              <p:nvPr/>
            </p:nvSpPr>
            <p:spPr bwMode="auto">
              <a:xfrm flipH="1">
                <a:off x="4214" y="1998"/>
                <a:ext cx="180" cy="10"/>
              </a:xfrm>
              <a:prstGeom prst="line">
                <a:avLst/>
              </a:prstGeom>
              <a:noFill/>
              <a:ln w="38100">
                <a:solidFill>
                  <a:srgbClr val="FF0000"/>
                </a:solidFill>
                <a:round/>
                <a:headEnd type="triangle" w="med" len="med"/>
                <a:tailEnd/>
              </a:ln>
            </p:spPr>
            <p:txBody>
              <a:bodyPr>
                <a:prstTxWarp prst="textNoShape">
                  <a:avLst/>
                </a:prstTxWarp>
              </a:bodyPr>
              <a:lstStyle/>
              <a:p>
                <a:endParaRPr lang="en-US"/>
              </a:p>
            </p:txBody>
          </p:sp>
          <p:sp>
            <p:nvSpPr>
              <p:cNvPr id="5145" name="Line 12"/>
              <p:cNvSpPr>
                <a:spLocks noChangeShapeType="1"/>
              </p:cNvSpPr>
              <p:nvPr/>
            </p:nvSpPr>
            <p:spPr bwMode="auto">
              <a:xfrm flipV="1">
                <a:off x="4126" y="2112"/>
                <a:ext cx="2" cy="192"/>
              </a:xfrm>
              <a:prstGeom prst="line">
                <a:avLst/>
              </a:prstGeom>
              <a:noFill/>
              <a:ln w="38100">
                <a:solidFill>
                  <a:srgbClr val="FF0000"/>
                </a:solidFill>
                <a:round/>
                <a:headEnd type="triangle" w="med" len="med"/>
                <a:tailEnd/>
              </a:ln>
            </p:spPr>
            <p:txBody>
              <a:bodyPr>
                <a:prstTxWarp prst="textNoShape">
                  <a:avLst/>
                </a:prstTxWarp>
              </a:bodyPr>
              <a:lstStyle/>
              <a:p>
                <a:endParaRPr lang="en-US"/>
              </a:p>
            </p:txBody>
          </p:sp>
          <p:sp>
            <p:nvSpPr>
              <p:cNvPr id="5146" name="Line 13"/>
              <p:cNvSpPr>
                <a:spLocks noChangeShapeType="1"/>
              </p:cNvSpPr>
              <p:nvPr/>
            </p:nvSpPr>
            <p:spPr bwMode="auto">
              <a:xfrm flipH="1">
                <a:off x="3852" y="2016"/>
                <a:ext cx="180" cy="10"/>
              </a:xfrm>
              <a:prstGeom prst="line">
                <a:avLst/>
              </a:prstGeom>
              <a:noFill/>
              <a:ln w="38100">
                <a:solidFill>
                  <a:srgbClr val="FF0000"/>
                </a:solidFill>
                <a:round/>
                <a:headEnd/>
                <a:tailEnd type="triangle" w="med" len="med"/>
              </a:ln>
            </p:spPr>
            <p:txBody>
              <a:bodyPr>
                <a:prstTxWarp prst="textNoShape">
                  <a:avLst/>
                </a:prstTxWarp>
              </a:bodyPr>
              <a:lstStyle/>
              <a:p>
                <a:endParaRPr lang="en-US"/>
              </a:p>
            </p:txBody>
          </p:sp>
          <p:sp>
            <p:nvSpPr>
              <p:cNvPr id="5147" name="Text Box 14"/>
              <p:cNvSpPr txBox="1">
                <a:spLocks noChangeArrowheads="1"/>
              </p:cNvSpPr>
              <p:nvPr/>
            </p:nvSpPr>
            <p:spPr bwMode="auto">
              <a:xfrm>
                <a:off x="4118" y="1609"/>
                <a:ext cx="244" cy="288"/>
              </a:xfrm>
              <a:prstGeom prst="rect">
                <a:avLst/>
              </a:prstGeom>
              <a:noFill/>
              <a:ln w="9525">
                <a:noFill/>
                <a:miter lim="800000"/>
                <a:headEnd/>
                <a:tailEnd/>
              </a:ln>
            </p:spPr>
            <p:txBody>
              <a:bodyPr wrap="none">
                <a:prstTxWarp prst="textNoShape">
                  <a:avLst/>
                </a:prstTxWarp>
                <a:spAutoFit/>
              </a:bodyPr>
              <a:lstStyle/>
              <a:p>
                <a:r>
                  <a:rPr lang="en-US">
                    <a:solidFill>
                      <a:srgbClr val="FF0000"/>
                    </a:solidFill>
                  </a:rPr>
                  <a:t>E</a:t>
                </a:r>
              </a:p>
            </p:txBody>
          </p:sp>
        </p:grpSp>
      </p:grpSp>
      <p:grpSp>
        <p:nvGrpSpPr>
          <p:cNvPr id="4" name="Group 15"/>
          <p:cNvGrpSpPr>
            <a:grpSpLocks/>
          </p:cNvGrpSpPr>
          <p:nvPr/>
        </p:nvGrpSpPr>
        <p:grpSpPr bwMode="auto">
          <a:xfrm>
            <a:off x="304800" y="2627313"/>
            <a:ext cx="8534400" cy="1249362"/>
            <a:chOff x="96" y="2496"/>
            <a:chExt cx="5376" cy="787"/>
          </a:xfrm>
        </p:grpSpPr>
        <p:sp>
          <p:nvSpPr>
            <p:cNvPr id="5130" name="Rectangle 16"/>
            <p:cNvSpPr>
              <a:spLocks noChangeArrowheads="1"/>
            </p:cNvSpPr>
            <p:nvPr/>
          </p:nvSpPr>
          <p:spPr bwMode="auto">
            <a:xfrm>
              <a:off x="96" y="2496"/>
              <a:ext cx="4224" cy="717"/>
            </a:xfrm>
            <a:prstGeom prst="rect">
              <a:avLst/>
            </a:prstGeom>
            <a:noFill/>
            <a:ln w="9525">
              <a:noFill/>
              <a:miter lim="800000"/>
              <a:headEnd/>
              <a:tailEnd/>
            </a:ln>
          </p:spPr>
          <p:txBody>
            <a:bodyPr>
              <a:prstTxWarp prst="textNoShape">
                <a:avLst/>
              </a:prstTxWarp>
              <a:spAutoFit/>
            </a:bodyPr>
            <a:lstStyle/>
            <a:p>
              <a:r>
                <a:rPr lang="en-US" sz="2800" dirty="0">
                  <a:solidFill>
                    <a:srgbClr val="0000FF"/>
                  </a:solidFill>
                </a:rPr>
                <a:t>Charges moving at a constant velocity </a:t>
              </a:r>
              <a:r>
                <a:rPr lang="en-US" sz="2800" dirty="0" err="1">
                  <a:solidFill>
                    <a:srgbClr val="0000FF"/>
                  </a:solidFill>
                  <a:sym typeface="Wingdings" charset="2"/>
                </a:rPr>
                <a:t></a:t>
              </a:r>
              <a:r>
                <a:rPr lang="en-US" dirty="0">
                  <a:solidFill>
                    <a:srgbClr val="0000FF"/>
                  </a:solidFill>
                  <a:sym typeface="Wingdings" charset="2"/>
                </a:rPr>
                <a:t> </a:t>
              </a:r>
            </a:p>
            <a:p>
              <a:r>
                <a:rPr lang="en-US" sz="2000" dirty="0">
                  <a:solidFill>
                    <a:srgbClr val="000000"/>
                  </a:solidFill>
                  <a:sym typeface="Wingdings" charset="2"/>
                </a:rPr>
                <a:t>Constant current through wire creates a </a:t>
              </a:r>
              <a:r>
                <a:rPr lang="en-US" sz="2000" dirty="0" err="1">
                  <a:solidFill>
                    <a:srgbClr val="000000"/>
                  </a:solidFill>
                  <a:sym typeface="Wingdings" charset="2"/>
                </a:rPr>
                <a:t>B</a:t>
              </a:r>
              <a:r>
                <a:rPr lang="en-US" sz="2000" dirty="0">
                  <a:solidFill>
                    <a:srgbClr val="000000"/>
                  </a:solidFill>
                  <a:sym typeface="Wingdings" charset="2"/>
                </a:rPr>
                <a:t>-field</a:t>
              </a:r>
            </a:p>
            <a:p>
              <a:r>
                <a:rPr lang="en-US" sz="2000" dirty="0">
                  <a:solidFill>
                    <a:srgbClr val="000000"/>
                  </a:solidFill>
                  <a:sym typeface="Wingdings" charset="2"/>
                </a:rPr>
                <a:t>but </a:t>
              </a:r>
              <a:r>
                <a:rPr lang="en-US" sz="2000" dirty="0" err="1">
                  <a:solidFill>
                    <a:srgbClr val="000000"/>
                  </a:solidFill>
                  <a:sym typeface="Wingdings" charset="2"/>
                </a:rPr>
                <a:t>B</a:t>
              </a:r>
              <a:r>
                <a:rPr lang="en-US" sz="2000" dirty="0">
                  <a:solidFill>
                    <a:srgbClr val="000000"/>
                  </a:solidFill>
                  <a:sym typeface="Wingdings" charset="2"/>
                </a:rPr>
                <a:t>-field is constant. (We don’t </a:t>
              </a:r>
              <a:r>
                <a:rPr lang="en-US" sz="2000" i="1" dirty="0">
                  <a:solidFill>
                    <a:srgbClr val="000000"/>
                  </a:solidFill>
                  <a:sym typeface="Wingdings" charset="2"/>
                </a:rPr>
                <a:t>see</a:t>
              </a:r>
              <a:r>
                <a:rPr lang="en-US" sz="2000" dirty="0">
                  <a:solidFill>
                    <a:srgbClr val="000000"/>
                  </a:solidFill>
                  <a:sym typeface="Wingdings" charset="2"/>
                </a:rPr>
                <a:t> DC.)</a:t>
              </a:r>
            </a:p>
          </p:txBody>
        </p:sp>
        <p:grpSp>
          <p:nvGrpSpPr>
            <p:cNvPr id="6" name="Group 17"/>
            <p:cNvGrpSpPr>
              <a:grpSpLocks/>
            </p:cNvGrpSpPr>
            <p:nvPr/>
          </p:nvGrpSpPr>
          <p:grpSpPr bwMode="auto">
            <a:xfrm>
              <a:off x="3911" y="2496"/>
              <a:ext cx="1561" cy="787"/>
              <a:chOff x="3911" y="2496"/>
              <a:chExt cx="1561" cy="787"/>
            </a:xfrm>
          </p:grpSpPr>
          <p:sp>
            <p:nvSpPr>
              <p:cNvPr id="5132" name="Line 18"/>
              <p:cNvSpPr>
                <a:spLocks noChangeShapeType="1"/>
              </p:cNvSpPr>
              <p:nvPr/>
            </p:nvSpPr>
            <p:spPr bwMode="auto">
              <a:xfrm flipV="1">
                <a:off x="4257" y="2592"/>
                <a:ext cx="1056" cy="528"/>
              </a:xfrm>
              <a:prstGeom prst="line">
                <a:avLst/>
              </a:prstGeom>
              <a:noFill/>
              <a:ln w="57150">
                <a:solidFill>
                  <a:schemeClr val="tx1"/>
                </a:solidFill>
                <a:round/>
                <a:headEnd/>
                <a:tailEnd/>
              </a:ln>
            </p:spPr>
            <p:txBody>
              <a:bodyPr>
                <a:prstTxWarp prst="textNoShape">
                  <a:avLst/>
                </a:prstTxWarp>
              </a:bodyPr>
              <a:lstStyle/>
              <a:p>
                <a:endParaRPr lang="en-US"/>
              </a:p>
            </p:txBody>
          </p:sp>
          <p:sp>
            <p:nvSpPr>
              <p:cNvPr id="5133" name="Freeform 19"/>
              <p:cNvSpPr>
                <a:spLocks/>
              </p:cNvSpPr>
              <p:nvPr/>
            </p:nvSpPr>
            <p:spPr bwMode="auto">
              <a:xfrm>
                <a:off x="4257" y="2872"/>
                <a:ext cx="256" cy="376"/>
              </a:xfrm>
              <a:custGeom>
                <a:avLst/>
                <a:gdLst>
                  <a:gd name="T0" fmla="*/ 0 w 256"/>
                  <a:gd name="T1" fmla="*/ 152 h 376"/>
                  <a:gd name="T2" fmla="*/ 96 w 256"/>
                  <a:gd name="T3" fmla="*/ 8 h 376"/>
                  <a:gd name="T4" fmla="*/ 240 w 256"/>
                  <a:gd name="T5" fmla="*/ 104 h 376"/>
                  <a:gd name="T6" fmla="*/ 192 w 256"/>
                  <a:gd name="T7" fmla="*/ 344 h 376"/>
                  <a:gd name="T8" fmla="*/ 48 w 256"/>
                  <a:gd name="T9" fmla="*/ 296 h 376"/>
                  <a:gd name="T10" fmla="*/ 0 60000 65536"/>
                  <a:gd name="T11" fmla="*/ 0 60000 65536"/>
                  <a:gd name="T12" fmla="*/ 0 60000 65536"/>
                  <a:gd name="T13" fmla="*/ 0 60000 65536"/>
                  <a:gd name="T14" fmla="*/ 0 60000 65536"/>
                  <a:gd name="T15" fmla="*/ 0 w 256"/>
                  <a:gd name="T16" fmla="*/ 0 h 376"/>
                  <a:gd name="T17" fmla="*/ 256 w 256"/>
                  <a:gd name="T18" fmla="*/ 376 h 376"/>
                </a:gdLst>
                <a:ahLst/>
                <a:cxnLst>
                  <a:cxn ang="T10">
                    <a:pos x="T0" y="T1"/>
                  </a:cxn>
                  <a:cxn ang="T11">
                    <a:pos x="T2" y="T3"/>
                  </a:cxn>
                  <a:cxn ang="T12">
                    <a:pos x="T4" y="T5"/>
                  </a:cxn>
                  <a:cxn ang="T13">
                    <a:pos x="T6" y="T7"/>
                  </a:cxn>
                  <a:cxn ang="T14">
                    <a:pos x="T8" y="T9"/>
                  </a:cxn>
                </a:cxnLst>
                <a:rect l="T15" t="T16" r="T17" b="T18"/>
                <a:pathLst>
                  <a:path w="256" h="376">
                    <a:moveTo>
                      <a:pt x="0" y="152"/>
                    </a:moveTo>
                    <a:cubicBezTo>
                      <a:pt x="28" y="84"/>
                      <a:pt x="56" y="16"/>
                      <a:pt x="96" y="8"/>
                    </a:cubicBezTo>
                    <a:cubicBezTo>
                      <a:pt x="136" y="0"/>
                      <a:pt x="224" y="48"/>
                      <a:pt x="240" y="104"/>
                    </a:cubicBezTo>
                    <a:cubicBezTo>
                      <a:pt x="256" y="160"/>
                      <a:pt x="224" y="312"/>
                      <a:pt x="192" y="344"/>
                    </a:cubicBezTo>
                    <a:cubicBezTo>
                      <a:pt x="160" y="376"/>
                      <a:pt x="104" y="336"/>
                      <a:pt x="48" y="296"/>
                    </a:cubicBezTo>
                  </a:path>
                </a:pathLst>
              </a:custGeom>
              <a:noFill/>
              <a:ln w="28575" cmpd="sng">
                <a:solidFill>
                  <a:srgbClr val="33CC33"/>
                </a:solidFill>
                <a:round/>
                <a:headEnd type="none" w="med" len="med"/>
                <a:tailEnd type="triangle" w="med" len="med"/>
              </a:ln>
            </p:spPr>
            <p:txBody>
              <a:bodyPr>
                <a:prstTxWarp prst="textNoShape">
                  <a:avLst/>
                </a:prstTxWarp>
              </a:bodyPr>
              <a:lstStyle/>
              <a:p>
                <a:endParaRPr lang="en-US"/>
              </a:p>
            </p:txBody>
          </p:sp>
          <p:sp>
            <p:nvSpPr>
              <p:cNvPr id="5134" name="Freeform 20"/>
              <p:cNvSpPr>
                <a:spLocks/>
              </p:cNvSpPr>
              <p:nvPr/>
            </p:nvSpPr>
            <p:spPr bwMode="auto">
              <a:xfrm>
                <a:off x="4497" y="2744"/>
                <a:ext cx="256" cy="376"/>
              </a:xfrm>
              <a:custGeom>
                <a:avLst/>
                <a:gdLst>
                  <a:gd name="T0" fmla="*/ 0 w 256"/>
                  <a:gd name="T1" fmla="*/ 152 h 376"/>
                  <a:gd name="T2" fmla="*/ 96 w 256"/>
                  <a:gd name="T3" fmla="*/ 8 h 376"/>
                  <a:gd name="T4" fmla="*/ 240 w 256"/>
                  <a:gd name="T5" fmla="*/ 104 h 376"/>
                  <a:gd name="T6" fmla="*/ 192 w 256"/>
                  <a:gd name="T7" fmla="*/ 344 h 376"/>
                  <a:gd name="T8" fmla="*/ 48 w 256"/>
                  <a:gd name="T9" fmla="*/ 296 h 376"/>
                  <a:gd name="T10" fmla="*/ 0 60000 65536"/>
                  <a:gd name="T11" fmla="*/ 0 60000 65536"/>
                  <a:gd name="T12" fmla="*/ 0 60000 65536"/>
                  <a:gd name="T13" fmla="*/ 0 60000 65536"/>
                  <a:gd name="T14" fmla="*/ 0 60000 65536"/>
                  <a:gd name="T15" fmla="*/ 0 w 256"/>
                  <a:gd name="T16" fmla="*/ 0 h 376"/>
                  <a:gd name="T17" fmla="*/ 256 w 256"/>
                  <a:gd name="T18" fmla="*/ 376 h 376"/>
                </a:gdLst>
                <a:ahLst/>
                <a:cxnLst>
                  <a:cxn ang="T10">
                    <a:pos x="T0" y="T1"/>
                  </a:cxn>
                  <a:cxn ang="T11">
                    <a:pos x="T2" y="T3"/>
                  </a:cxn>
                  <a:cxn ang="T12">
                    <a:pos x="T4" y="T5"/>
                  </a:cxn>
                  <a:cxn ang="T13">
                    <a:pos x="T6" y="T7"/>
                  </a:cxn>
                  <a:cxn ang="T14">
                    <a:pos x="T8" y="T9"/>
                  </a:cxn>
                </a:cxnLst>
                <a:rect l="T15" t="T16" r="T17" b="T18"/>
                <a:pathLst>
                  <a:path w="256" h="376">
                    <a:moveTo>
                      <a:pt x="0" y="152"/>
                    </a:moveTo>
                    <a:cubicBezTo>
                      <a:pt x="28" y="84"/>
                      <a:pt x="56" y="16"/>
                      <a:pt x="96" y="8"/>
                    </a:cubicBezTo>
                    <a:cubicBezTo>
                      <a:pt x="136" y="0"/>
                      <a:pt x="224" y="48"/>
                      <a:pt x="240" y="104"/>
                    </a:cubicBezTo>
                    <a:cubicBezTo>
                      <a:pt x="256" y="160"/>
                      <a:pt x="224" y="312"/>
                      <a:pt x="192" y="344"/>
                    </a:cubicBezTo>
                    <a:cubicBezTo>
                      <a:pt x="160" y="376"/>
                      <a:pt x="104" y="336"/>
                      <a:pt x="48" y="296"/>
                    </a:cubicBezTo>
                  </a:path>
                </a:pathLst>
              </a:custGeom>
              <a:noFill/>
              <a:ln w="28575" cmpd="sng">
                <a:solidFill>
                  <a:srgbClr val="33CC33"/>
                </a:solidFill>
                <a:round/>
                <a:headEnd type="none" w="med" len="med"/>
                <a:tailEnd type="triangle" w="med" len="med"/>
              </a:ln>
            </p:spPr>
            <p:txBody>
              <a:bodyPr>
                <a:prstTxWarp prst="textNoShape">
                  <a:avLst/>
                </a:prstTxWarp>
              </a:bodyPr>
              <a:lstStyle/>
              <a:p>
                <a:endParaRPr lang="en-US"/>
              </a:p>
            </p:txBody>
          </p:sp>
          <p:sp>
            <p:nvSpPr>
              <p:cNvPr id="5135" name="Freeform 21"/>
              <p:cNvSpPr>
                <a:spLocks/>
              </p:cNvSpPr>
              <p:nvPr/>
            </p:nvSpPr>
            <p:spPr bwMode="auto">
              <a:xfrm>
                <a:off x="4785" y="2600"/>
                <a:ext cx="256" cy="376"/>
              </a:xfrm>
              <a:custGeom>
                <a:avLst/>
                <a:gdLst>
                  <a:gd name="T0" fmla="*/ 0 w 256"/>
                  <a:gd name="T1" fmla="*/ 152 h 376"/>
                  <a:gd name="T2" fmla="*/ 96 w 256"/>
                  <a:gd name="T3" fmla="*/ 8 h 376"/>
                  <a:gd name="T4" fmla="*/ 240 w 256"/>
                  <a:gd name="T5" fmla="*/ 104 h 376"/>
                  <a:gd name="T6" fmla="*/ 192 w 256"/>
                  <a:gd name="T7" fmla="*/ 344 h 376"/>
                  <a:gd name="T8" fmla="*/ 48 w 256"/>
                  <a:gd name="T9" fmla="*/ 296 h 376"/>
                  <a:gd name="T10" fmla="*/ 0 60000 65536"/>
                  <a:gd name="T11" fmla="*/ 0 60000 65536"/>
                  <a:gd name="T12" fmla="*/ 0 60000 65536"/>
                  <a:gd name="T13" fmla="*/ 0 60000 65536"/>
                  <a:gd name="T14" fmla="*/ 0 60000 65536"/>
                  <a:gd name="T15" fmla="*/ 0 w 256"/>
                  <a:gd name="T16" fmla="*/ 0 h 376"/>
                  <a:gd name="T17" fmla="*/ 256 w 256"/>
                  <a:gd name="T18" fmla="*/ 376 h 376"/>
                </a:gdLst>
                <a:ahLst/>
                <a:cxnLst>
                  <a:cxn ang="T10">
                    <a:pos x="T0" y="T1"/>
                  </a:cxn>
                  <a:cxn ang="T11">
                    <a:pos x="T2" y="T3"/>
                  </a:cxn>
                  <a:cxn ang="T12">
                    <a:pos x="T4" y="T5"/>
                  </a:cxn>
                  <a:cxn ang="T13">
                    <a:pos x="T6" y="T7"/>
                  </a:cxn>
                  <a:cxn ang="T14">
                    <a:pos x="T8" y="T9"/>
                  </a:cxn>
                </a:cxnLst>
                <a:rect l="T15" t="T16" r="T17" b="T18"/>
                <a:pathLst>
                  <a:path w="256" h="376">
                    <a:moveTo>
                      <a:pt x="0" y="152"/>
                    </a:moveTo>
                    <a:cubicBezTo>
                      <a:pt x="28" y="84"/>
                      <a:pt x="56" y="16"/>
                      <a:pt x="96" y="8"/>
                    </a:cubicBezTo>
                    <a:cubicBezTo>
                      <a:pt x="136" y="0"/>
                      <a:pt x="224" y="48"/>
                      <a:pt x="240" y="104"/>
                    </a:cubicBezTo>
                    <a:cubicBezTo>
                      <a:pt x="256" y="160"/>
                      <a:pt x="224" y="312"/>
                      <a:pt x="192" y="344"/>
                    </a:cubicBezTo>
                    <a:cubicBezTo>
                      <a:pt x="160" y="376"/>
                      <a:pt x="104" y="336"/>
                      <a:pt x="48" y="296"/>
                    </a:cubicBezTo>
                  </a:path>
                </a:pathLst>
              </a:custGeom>
              <a:noFill/>
              <a:ln w="28575" cmpd="sng">
                <a:solidFill>
                  <a:srgbClr val="33CC33"/>
                </a:solidFill>
                <a:round/>
                <a:headEnd type="none" w="med" len="med"/>
                <a:tailEnd type="triangle" w="med" len="med"/>
              </a:ln>
            </p:spPr>
            <p:txBody>
              <a:bodyPr>
                <a:prstTxWarp prst="textNoShape">
                  <a:avLst/>
                </a:prstTxWarp>
              </a:bodyPr>
              <a:lstStyle/>
              <a:p>
                <a:endParaRPr lang="en-US"/>
              </a:p>
            </p:txBody>
          </p:sp>
          <p:sp>
            <p:nvSpPr>
              <p:cNvPr id="5136" name="Freeform 22"/>
              <p:cNvSpPr>
                <a:spLocks/>
              </p:cNvSpPr>
              <p:nvPr/>
            </p:nvSpPr>
            <p:spPr bwMode="auto">
              <a:xfrm>
                <a:off x="5025" y="2496"/>
                <a:ext cx="256" cy="376"/>
              </a:xfrm>
              <a:custGeom>
                <a:avLst/>
                <a:gdLst>
                  <a:gd name="T0" fmla="*/ 0 w 256"/>
                  <a:gd name="T1" fmla="*/ 152 h 376"/>
                  <a:gd name="T2" fmla="*/ 96 w 256"/>
                  <a:gd name="T3" fmla="*/ 8 h 376"/>
                  <a:gd name="T4" fmla="*/ 240 w 256"/>
                  <a:gd name="T5" fmla="*/ 104 h 376"/>
                  <a:gd name="T6" fmla="*/ 192 w 256"/>
                  <a:gd name="T7" fmla="*/ 344 h 376"/>
                  <a:gd name="T8" fmla="*/ 48 w 256"/>
                  <a:gd name="T9" fmla="*/ 296 h 376"/>
                  <a:gd name="T10" fmla="*/ 0 60000 65536"/>
                  <a:gd name="T11" fmla="*/ 0 60000 65536"/>
                  <a:gd name="T12" fmla="*/ 0 60000 65536"/>
                  <a:gd name="T13" fmla="*/ 0 60000 65536"/>
                  <a:gd name="T14" fmla="*/ 0 60000 65536"/>
                  <a:gd name="T15" fmla="*/ 0 w 256"/>
                  <a:gd name="T16" fmla="*/ 0 h 376"/>
                  <a:gd name="T17" fmla="*/ 256 w 256"/>
                  <a:gd name="T18" fmla="*/ 376 h 376"/>
                </a:gdLst>
                <a:ahLst/>
                <a:cxnLst>
                  <a:cxn ang="T10">
                    <a:pos x="T0" y="T1"/>
                  </a:cxn>
                  <a:cxn ang="T11">
                    <a:pos x="T2" y="T3"/>
                  </a:cxn>
                  <a:cxn ang="T12">
                    <a:pos x="T4" y="T5"/>
                  </a:cxn>
                  <a:cxn ang="T13">
                    <a:pos x="T6" y="T7"/>
                  </a:cxn>
                  <a:cxn ang="T14">
                    <a:pos x="T8" y="T9"/>
                  </a:cxn>
                </a:cxnLst>
                <a:rect l="T15" t="T16" r="T17" b="T18"/>
                <a:pathLst>
                  <a:path w="256" h="376">
                    <a:moveTo>
                      <a:pt x="0" y="152"/>
                    </a:moveTo>
                    <a:cubicBezTo>
                      <a:pt x="28" y="84"/>
                      <a:pt x="56" y="16"/>
                      <a:pt x="96" y="8"/>
                    </a:cubicBezTo>
                    <a:cubicBezTo>
                      <a:pt x="136" y="0"/>
                      <a:pt x="224" y="48"/>
                      <a:pt x="240" y="104"/>
                    </a:cubicBezTo>
                    <a:cubicBezTo>
                      <a:pt x="256" y="160"/>
                      <a:pt x="224" y="312"/>
                      <a:pt x="192" y="344"/>
                    </a:cubicBezTo>
                    <a:cubicBezTo>
                      <a:pt x="160" y="376"/>
                      <a:pt x="104" y="336"/>
                      <a:pt x="48" y="296"/>
                    </a:cubicBezTo>
                  </a:path>
                </a:pathLst>
              </a:custGeom>
              <a:noFill/>
              <a:ln w="28575" cmpd="sng">
                <a:solidFill>
                  <a:srgbClr val="33CC33"/>
                </a:solidFill>
                <a:round/>
                <a:headEnd type="none" w="med" len="med"/>
                <a:tailEnd type="triangle" w="med" len="med"/>
              </a:ln>
            </p:spPr>
            <p:txBody>
              <a:bodyPr>
                <a:prstTxWarp prst="textNoShape">
                  <a:avLst/>
                </a:prstTxWarp>
              </a:bodyPr>
              <a:lstStyle/>
              <a:p>
                <a:endParaRPr lang="en-US"/>
              </a:p>
            </p:txBody>
          </p:sp>
          <p:sp>
            <p:nvSpPr>
              <p:cNvPr id="5137" name="Line 23"/>
              <p:cNvSpPr>
                <a:spLocks noChangeShapeType="1"/>
              </p:cNvSpPr>
              <p:nvPr/>
            </p:nvSpPr>
            <p:spPr bwMode="auto">
              <a:xfrm flipV="1">
                <a:off x="3969" y="3138"/>
                <a:ext cx="250" cy="126"/>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5138" name="Text Box 24"/>
              <p:cNvSpPr txBox="1">
                <a:spLocks noChangeArrowheads="1"/>
              </p:cNvSpPr>
              <p:nvPr/>
            </p:nvSpPr>
            <p:spPr bwMode="auto">
              <a:xfrm>
                <a:off x="3911" y="2957"/>
                <a:ext cx="221" cy="326"/>
              </a:xfrm>
              <a:prstGeom prst="rect">
                <a:avLst/>
              </a:prstGeom>
              <a:noFill/>
              <a:ln w="9525">
                <a:noFill/>
                <a:miter lim="800000"/>
                <a:headEnd/>
                <a:tailEnd/>
              </a:ln>
            </p:spPr>
            <p:txBody>
              <a:bodyPr wrap="none">
                <a:prstTxWarp prst="textNoShape">
                  <a:avLst/>
                </a:prstTxWarp>
                <a:spAutoFit/>
              </a:bodyPr>
              <a:lstStyle/>
              <a:p>
                <a:r>
                  <a:rPr lang="en-US">
                    <a:latin typeface="Comic Sans MS" charset="0"/>
                  </a:rPr>
                  <a:t>I</a:t>
                </a:r>
              </a:p>
            </p:txBody>
          </p:sp>
          <p:sp>
            <p:nvSpPr>
              <p:cNvPr id="5139" name="Text Box 25"/>
              <p:cNvSpPr txBox="1">
                <a:spLocks noChangeArrowheads="1"/>
              </p:cNvSpPr>
              <p:nvPr/>
            </p:nvSpPr>
            <p:spPr bwMode="auto">
              <a:xfrm>
                <a:off x="5217" y="2640"/>
                <a:ext cx="255" cy="288"/>
              </a:xfrm>
              <a:prstGeom prst="rect">
                <a:avLst/>
              </a:prstGeom>
              <a:noFill/>
              <a:ln w="9525">
                <a:noFill/>
                <a:miter lim="800000"/>
                <a:headEnd/>
                <a:tailEnd/>
              </a:ln>
            </p:spPr>
            <p:txBody>
              <a:bodyPr wrap="none">
                <a:prstTxWarp prst="textNoShape">
                  <a:avLst/>
                </a:prstTxWarp>
                <a:spAutoFit/>
              </a:bodyPr>
              <a:lstStyle/>
              <a:p>
                <a:r>
                  <a:rPr lang="en-US" b="1">
                    <a:solidFill>
                      <a:srgbClr val="33CC33"/>
                    </a:solidFill>
                  </a:rPr>
                  <a:t>B</a:t>
                </a:r>
              </a:p>
            </p:txBody>
          </p:sp>
        </p:grpSp>
      </p:grpSp>
      <p:grpSp>
        <p:nvGrpSpPr>
          <p:cNvPr id="7" name="Group 26"/>
          <p:cNvGrpSpPr>
            <a:grpSpLocks/>
          </p:cNvGrpSpPr>
          <p:nvPr/>
        </p:nvGrpSpPr>
        <p:grpSpPr bwMode="auto">
          <a:xfrm>
            <a:off x="5867400" y="4089400"/>
            <a:ext cx="2590800" cy="1625600"/>
            <a:chOff x="989" y="2033"/>
            <a:chExt cx="3323" cy="2649"/>
          </a:xfrm>
        </p:grpSpPr>
        <p:pic>
          <p:nvPicPr>
            <p:cNvPr id="5127" name="Picture 27" descr="EMWave"/>
            <p:cNvPicPr>
              <a:picLocks noChangeAspect="1" noChangeArrowheads="1"/>
            </p:cNvPicPr>
            <p:nvPr/>
          </p:nvPicPr>
          <p:blipFill>
            <a:blip r:embed="rId2"/>
            <a:srcRect/>
            <a:stretch>
              <a:fillRect/>
            </a:stretch>
          </p:blipFill>
          <p:spPr bwMode="auto">
            <a:xfrm>
              <a:off x="1102" y="2033"/>
              <a:ext cx="3210" cy="2100"/>
            </a:xfrm>
            <a:prstGeom prst="rect">
              <a:avLst/>
            </a:prstGeom>
            <a:noFill/>
            <a:ln w="9525">
              <a:noFill/>
              <a:miter lim="800000"/>
              <a:headEnd/>
              <a:tailEnd/>
            </a:ln>
          </p:spPr>
        </p:pic>
        <p:sp>
          <p:nvSpPr>
            <p:cNvPr id="5128" name="Text Box 28"/>
            <p:cNvSpPr txBox="1">
              <a:spLocks noChangeArrowheads="1"/>
            </p:cNvSpPr>
            <p:nvPr/>
          </p:nvSpPr>
          <p:spPr bwMode="auto">
            <a:xfrm>
              <a:off x="1702" y="3937"/>
              <a:ext cx="480" cy="745"/>
            </a:xfrm>
            <a:prstGeom prst="rect">
              <a:avLst/>
            </a:prstGeom>
            <a:solidFill>
              <a:schemeClr val="bg1"/>
            </a:solidFill>
            <a:ln w="9525">
              <a:noFill/>
              <a:miter lim="800000"/>
              <a:headEnd/>
              <a:tailEnd/>
            </a:ln>
          </p:spPr>
          <p:txBody>
            <a:bodyPr wrap="none">
              <a:prstTxWarp prst="textNoShape">
                <a:avLst/>
              </a:prstTxWarp>
              <a:spAutoFit/>
            </a:bodyPr>
            <a:lstStyle/>
            <a:p>
              <a:r>
                <a:rPr lang="en-US" b="1">
                  <a:solidFill>
                    <a:srgbClr val="003399"/>
                  </a:solidFill>
                  <a:latin typeface="Comic Sans MS" charset="0"/>
                </a:rPr>
                <a:t>E</a:t>
              </a:r>
            </a:p>
          </p:txBody>
        </p:sp>
        <p:sp>
          <p:nvSpPr>
            <p:cNvPr id="5129" name="Text Box 29"/>
            <p:cNvSpPr txBox="1">
              <a:spLocks noChangeArrowheads="1"/>
            </p:cNvSpPr>
            <p:nvPr/>
          </p:nvSpPr>
          <p:spPr bwMode="auto">
            <a:xfrm>
              <a:off x="989" y="3210"/>
              <a:ext cx="483" cy="745"/>
            </a:xfrm>
            <a:prstGeom prst="rect">
              <a:avLst/>
            </a:prstGeom>
            <a:solidFill>
              <a:schemeClr val="bg1"/>
            </a:solidFill>
            <a:ln w="9525">
              <a:noFill/>
              <a:miter lim="800000"/>
              <a:headEnd/>
              <a:tailEnd/>
            </a:ln>
          </p:spPr>
          <p:txBody>
            <a:bodyPr wrap="none">
              <a:prstTxWarp prst="textNoShape">
                <a:avLst/>
              </a:prstTxWarp>
              <a:spAutoFit/>
            </a:bodyPr>
            <a:lstStyle/>
            <a:p>
              <a:r>
                <a:rPr lang="en-US" b="1">
                  <a:solidFill>
                    <a:srgbClr val="CC0000"/>
                  </a:solidFill>
                  <a:latin typeface="Comic Sans MS" charset="0"/>
                </a:rPr>
                <a:t>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
                                            <p:txEl>
                                              <p:pRg st="3" end="3"/>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95288" y="474663"/>
            <a:ext cx="7710488" cy="2822575"/>
            <a:chOff x="249" y="1721"/>
            <a:chExt cx="4857" cy="1778"/>
          </a:xfrm>
        </p:grpSpPr>
        <p:grpSp>
          <p:nvGrpSpPr>
            <p:cNvPr id="3" name="Group 4"/>
            <p:cNvGrpSpPr>
              <a:grpSpLocks/>
            </p:cNvGrpSpPr>
            <p:nvPr/>
          </p:nvGrpSpPr>
          <p:grpSpPr bwMode="auto">
            <a:xfrm>
              <a:off x="249" y="1721"/>
              <a:ext cx="4857" cy="1704"/>
              <a:chOff x="289" y="1931"/>
              <a:chExt cx="4857" cy="1704"/>
            </a:xfrm>
          </p:grpSpPr>
          <p:sp>
            <p:nvSpPr>
              <p:cNvPr id="77829" name="Rectangle 5"/>
              <p:cNvSpPr>
                <a:spLocks noChangeArrowheads="1"/>
              </p:cNvSpPr>
              <p:nvPr/>
            </p:nvSpPr>
            <p:spPr bwMode="auto">
              <a:xfrm>
                <a:off x="289" y="1931"/>
                <a:ext cx="3733" cy="291"/>
              </a:xfrm>
              <a:prstGeom prst="rect">
                <a:avLst/>
              </a:prstGeom>
              <a:noFill/>
              <a:ln w="9525">
                <a:noFill/>
                <a:miter lim="800000"/>
                <a:headEnd/>
                <a:tailEnd/>
              </a:ln>
            </p:spPr>
            <p:txBody>
              <a:bodyPr wrap="none">
                <a:prstTxWarp prst="textNoShape">
                  <a:avLst/>
                </a:prstTxWarp>
                <a:spAutoFit/>
              </a:bodyPr>
              <a:lstStyle/>
              <a:p>
                <a:r>
                  <a:rPr lang="en-US" sz="2400" dirty="0"/>
                  <a:t>What happens if I run it through another filter</a:t>
                </a:r>
              </a:p>
            </p:txBody>
          </p:sp>
          <p:pic>
            <p:nvPicPr>
              <p:cNvPr id="77830" name="Picture 6"/>
              <p:cNvPicPr>
                <a:picLocks noChangeAspect="1" noChangeArrowheads="1"/>
              </p:cNvPicPr>
              <p:nvPr/>
            </p:nvPicPr>
            <p:blipFill>
              <a:blip r:embed="rId3"/>
              <a:srcRect/>
              <a:stretch>
                <a:fillRect/>
              </a:stretch>
            </p:blipFill>
            <p:spPr bwMode="auto">
              <a:xfrm>
                <a:off x="764" y="2507"/>
                <a:ext cx="2768" cy="1128"/>
              </a:xfrm>
              <a:prstGeom prst="rect">
                <a:avLst/>
              </a:prstGeom>
              <a:noFill/>
              <a:ln w="9525">
                <a:noFill/>
                <a:miter lim="800000"/>
                <a:headEnd/>
                <a:tailEnd/>
              </a:ln>
              <a:effectLst/>
            </p:spPr>
          </p:pic>
          <p:pic>
            <p:nvPicPr>
              <p:cNvPr id="77831" name="Picture 7" descr="Picture 8"/>
              <p:cNvPicPr>
                <a:picLocks noChangeAspect="1" noChangeArrowheads="1"/>
              </p:cNvPicPr>
              <p:nvPr/>
            </p:nvPicPr>
            <p:blipFill>
              <a:blip r:embed="rId4"/>
              <a:srcRect/>
              <a:stretch>
                <a:fillRect/>
              </a:stretch>
            </p:blipFill>
            <p:spPr bwMode="auto">
              <a:xfrm rot="5400000">
                <a:off x="3737" y="2471"/>
                <a:ext cx="856" cy="816"/>
              </a:xfrm>
              <a:prstGeom prst="rect">
                <a:avLst/>
              </a:prstGeom>
              <a:noFill/>
            </p:spPr>
          </p:pic>
          <p:sp>
            <p:nvSpPr>
              <p:cNvPr id="77832" name="Text Box 8"/>
              <p:cNvSpPr txBox="1">
                <a:spLocks noChangeArrowheads="1"/>
              </p:cNvSpPr>
              <p:nvPr/>
            </p:nvSpPr>
            <p:spPr bwMode="auto">
              <a:xfrm>
                <a:off x="3449" y="2755"/>
                <a:ext cx="213" cy="291"/>
              </a:xfrm>
              <a:prstGeom prst="rect">
                <a:avLst/>
              </a:prstGeom>
              <a:noFill/>
              <a:ln w="9525">
                <a:noFill/>
                <a:miter lim="800000"/>
                <a:headEnd/>
                <a:tailEnd/>
              </a:ln>
            </p:spPr>
            <p:txBody>
              <a:bodyPr wrap="none">
                <a:prstTxWarp prst="textNoShape">
                  <a:avLst/>
                </a:prstTxWarp>
                <a:spAutoFit/>
              </a:bodyPr>
              <a:lstStyle/>
              <a:p>
                <a:r>
                  <a:rPr lang="en-US" sz="2400" dirty="0"/>
                  <a:t>+</a:t>
                </a:r>
              </a:p>
            </p:txBody>
          </p:sp>
          <p:sp>
            <p:nvSpPr>
              <p:cNvPr id="77833" name="Rectangle 9"/>
              <p:cNvSpPr>
                <a:spLocks noChangeArrowheads="1"/>
              </p:cNvSpPr>
              <p:nvPr/>
            </p:nvSpPr>
            <p:spPr bwMode="auto">
              <a:xfrm>
                <a:off x="4799" y="2732"/>
                <a:ext cx="347" cy="291"/>
              </a:xfrm>
              <a:prstGeom prst="rect">
                <a:avLst/>
              </a:prstGeom>
              <a:noFill/>
              <a:ln w="9525">
                <a:noFill/>
                <a:miter lim="800000"/>
                <a:headEnd/>
                <a:tailEnd/>
              </a:ln>
            </p:spPr>
            <p:txBody>
              <a:bodyPr wrap="none">
                <a:prstTxWarp prst="textNoShape">
                  <a:avLst/>
                </a:prstTxWarp>
                <a:spAutoFit/>
              </a:bodyPr>
              <a:lstStyle/>
              <a:p>
                <a:r>
                  <a:rPr lang="en-US" sz="2400" dirty="0"/>
                  <a:t>= ?</a:t>
                </a:r>
              </a:p>
            </p:txBody>
          </p:sp>
        </p:grpSp>
        <p:sp>
          <p:nvSpPr>
            <p:cNvPr id="77834" name="Rectangle 10"/>
            <p:cNvSpPr>
              <a:spLocks noChangeArrowheads="1"/>
            </p:cNvSpPr>
            <p:nvPr/>
          </p:nvSpPr>
          <p:spPr bwMode="auto">
            <a:xfrm>
              <a:off x="679" y="3111"/>
              <a:ext cx="2861" cy="388"/>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grpSp>
      <p:sp>
        <p:nvSpPr>
          <p:cNvPr id="77842" name="Rectangle 18"/>
          <p:cNvSpPr>
            <a:spLocks noChangeArrowheads="1"/>
          </p:cNvSpPr>
          <p:nvPr/>
        </p:nvSpPr>
        <p:spPr bwMode="auto">
          <a:xfrm>
            <a:off x="241300" y="3387725"/>
            <a:ext cx="4441240" cy="830997"/>
          </a:xfrm>
          <a:prstGeom prst="rect">
            <a:avLst/>
          </a:prstGeom>
          <a:noFill/>
          <a:ln w="9525">
            <a:noFill/>
            <a:miter lim="800000"/>
            <a:headEnd/>
            <a:tailEnd/>
          </a:ln>
        </p:spPr>
        <p:txBody>
          <a:bodyPr wrap="none">
            <a:prstTxWarp prst="textNoShape">
              <a:avLst/>
            </a:prstTxWarp>
            <a:spAutoFit/>
          </a:bodyPr>
          <a:lstStyle/>
          <a:p>
            <a:r>
              <a:rPr lang="en-US" sz="2400" dirty="0"/>
              <a:t>Nothing, right?</a:t>
            </a:r>
          </a:p>
          <a:p>
            <a:r>
              <a:rPr lang="en-US" sz="2400" dirty="0"/>
              <a:t>But what if I put this in the middle</a:t>
            </a:r>
          </a:p>
        </p:txBody>
      </p:sp>
      <p:pic>
        <p:nvPicPr>
          <p:cNvPr id="77846" name="Picture 22"/>
          <p:cNvPicPr>
            <a:picLocks noChangeAspect="1" noChangeArrowheads="1"/>
          </p:cNvPicPr>
          <p:nvPr/>
        </p:nvPicPr>
        <p:blipFill>
          <a:blip r:embed="rId3"/>
          <a:srcRect/>
          <a:stretch>
            <a:fillRect/>
          </a:stretch>
        </p:blipFill>
        <p:spPr bwMode="auto">
          <a:xfrm>
            <a:off x="228600" y="4835525"/>
            <a:ext cx="4394200" cy="1790700"/>
          </a:xfrm>
          <a:prstGeom prst="rect">
            <a:avLst/>
          </a:prstGeom>
          <a:noFill/>
          <a:ln w="9525">
            <a:noFill/>
            <a:miter lim="800000"/>
            <a:headEnd/>
            <a:tailEnd/>
          </a:ln>
          <a:effectLst/>
        </p:spPr>
      </p:pic>
      <p:sp>
        <p:nvSpPr>
          <p:cNvPr id="77850" name="Rectangle 26"/>
          <p:cNvSpPr>
            <a:spLocks noChangeArrowheads="1"/>
          </p:cNvSpPr>
          <p:nvPr/>
        </p:nvSpPr>
        <p:spPr bwMode="auto">
          <a:xfrm>
            <a:off x="157163" y="6127750"/>
            <a:ext cx="4541837" cy="61595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pic>
        <p:nvPicPr>
          <p:cNvPr id="77851" name="Picture 27" descr="Picture 8"/>
          <p:cNvPicPr>
            <a:picLocks noChangeAspect="1" noChangeArrowheads="1"/>
          </p:cNvPicPr>
          <p:nvPr/>
        </p:nvPicPr>
        <p:blipFill>
          <a:blip r:embed="rId4"/>
          <a:srcRect/>
          <a:stretch>
            <a:fillRect/>
          </a:stretch>
        </p:blipFill>
        <p:spPr bwMode="auto">
          <a:xfrm rot="2700000">
            <a:off x="4173313" y="2617788"/>
            <a:ext cx="1358900" cy="1295400"/>
          </a:xfrm>
          <a:prstGeom prst="rect">
            <a:avLst/>
          </a:prstGeom>
          <a:noFill/>
        </p:spPr>
      </p:pic>
      <p:grpSp>
        <p:nvGrpSpPr>
          <p:cNvPr id="4" name="Group 38"/>
          <p:cNvGrpSpPr>
            <a:grpSpLocks/>
          </p:cNvGrpSpPr>
          <p:nvPr/>
        </p:nvGrpSpPr>
        <p:grpSpPr bwMode="auto">
          <a:xfrm>
            <a:off x="0" y="4035425"/>
            <a:ext cx="8939213" cy="2133600"/>
            <a:chOff x="0" y="2542"/>
            <a:chExt cx="5631" cy="1344"/>
          </a:xfrm>
        </p:grpSpPr>
        <p:sp>
          <p:nvSpPr>
            <p:cNvPr id="77840" name="Rectangle 16"/>
            <p:cNvSpPr>
              <a:spLocks noChangeArrowheads="1"/>
            </p:cNvSpPr>
            <p:nvPr/>
          </p:nvSpPr>
          <p:spPr bwMode="auto">
            <a:xfrm>
              <a:off x="281" y="2650"/>
              <a:ext cx="1659" cy="291"/>
            </a:xfrm>
            <a:prstGeom prst="rect">
              <a:avLst/>
            </a:prstGeom>
            <a:noFill/>
            <a:ln w="9525">
              <a:noFill/>
              <a:miter lim="800000"/>
              <a:headEnd/>
              <a:tailEnd/>
            </a:ln>
          </p:spPr>
          <p:txBody>
            <a:bodyPr wrap="none">
              <a:prstTxWarp prst="textNoShape">
                <a:avLst/>
              </a:prstTxWarp>
              <a:spAutoFit/>
            </a:bodyPr>
            <a:lstStyle/>
            <a:p>
              <a:r>
                <a:rPr lang="en-US" sz="2400" dirty="0"/>
                <a:t>Put this together….</a:t>
              </a:r>
              <a:r>
                <a:rPr lang="en-US" dirty="0"/>
                <a:t>. </a:t>
              </a:r>
            </a:p>
          </p:txBody>
        </p:sp>
        <p:pic>
          <p:nvPicPr>
            <p:cNvPr id="77841" name="Picture 17" descr="Picture 8"/>
            <p:cNvPicPr>
              <a:picLocks noChangeAspect="1" noChangeArrowheads="1"/>
            </p:cNvPicPr>
            <p:nvPr/>
          </p:nvPicPr>
          <p:blipFill>
            <a:blip r:embed="rId4"/>
            <a:srcRect/>
            <a:stretch>
              <a:fillRect/>
            </a:stretch>
          </p:blipFill>
          <p:spPr bwMode="auto">
            <a:xfrm rot="2700000">
              <a:off x="3026" y="3005"/>
              <a:ext cx="856" cy="816"/>
            </a:xfrm>
            <a:prstGeom prst="rect">
              <a:avLst/>
            </a:prstGeom>
            <a:noFill/>
          </p:spPr>
        </p:pic>
        <p:sp>
          <p:nvSpPr>
            <p:cNvPr id="77845" name="Rectangle 21"/>
            <p:cNvSpPr>
              <a:spLocks noChangeArrowheads="1"/>
            </p:cNvSpPr>
            <p:nvPr/>
          </p:nvSpPr>
          <p:spPr bwMode="auto">
            <a:xfrm>
              <a:off x="0" y="2542"/>
              <a:ext cx="116" cy="288"/>
            </a:xfrm>
            <a:prstGeom prst="rect">
              <a:avLst/>
            </a:prstGeom>
            <a:noFill/>
            <a:ln w="9525">
              <a:noFill/>
              <a:miter lim="800000"/>
              <a:headEnd/>
              <a:tailEnd/>
            </a:ln>
          </p:spPr>
          <p:txBody>
            <a:bodyPr wrap="none">
              <a:prstTxWarp prst="textNoShape">
                <a:avLst/>
              </a:prstTxWarp>
              <a:spAutoFit/>
            </a:bodyPr>
            <a:lstStyle/>
            <a:p>
              <a:endParaRPr lang="en-US"/>
            </a:p>
          </p:txBody>
        </p:sp>
        <p:pic>
          <p:nvPicPr>
            <p:cNvPr id="77847" name="Picture 23" descr="Picture 8"/>
            <p:cNvPicPr>
              <a:picLocks noChangeAspect="1" noChangeArrowheads="1"/>
            </p:cNvPicPr>
            <p:nvPr/>
          </p:nvPicPr>
          <p:blipFill>
            <a:blip r:embed="rId4"/>
            <a:srcRect/>
            <a:stretch>
              <a:fillRect/>
            </a:stretch>
          </p:blipFill>
          <p:spPr bwMode="auto">
            <a:xfrm rot="5400000">
              <a:off x="4795" y="3050"/>
              <a:ext cx="856" cy="816"/>
            </a:xfrm>
            <a:prstGeom prst="rect">
              <a:avLst/>
            </a:prstGeom>
            <a:noFill/>
          </p:spPr>
        </p:pic>
        <p:sp>
          <p:nvSpPr>
            <p:cNvPr id="77848" name="Text Box 24"/>
            <p:cNvSpPr txBox="1">
              <a:spLocks noChangeArrowheads="1"/>
            </p:cNvSpPr>
            <p:nvPr/>
          </p:nvSpPr>
          <p:spPr bwMode="auto">
            <a:xfrm>
              <a:off x="2829" y="3294"/>
              <a:ext cx="213" cy="291"/>
            </a:xfrm>
            <a:prstGeom prst="rect">
              <a:avLst/>
            </a:prstGeom>
            <a:noFill/>
            <a:ln w="9525">
              <a:noFill/>
              <a:miter lim="800000"/>
              <a:headEnd/>
              <a:tailEnd/>
            </a:ln>
          </p:spPr>
          <p:txBody>
            <a:bodyPr wrap="none">
              <a:prstTxWarp prst="textNoShape">
                <a:avLst/>
              </a:prstTxWarp>
              <a:spAutoFit/>
            </a:bodyPr>
            <a:lstStyle/>
            <a:p>
              <a:r>
                <a:rPr lang="en-US" sz="2400" dirty="0"/>
                <a:t>+</a:t>
              </a:r>
            </a:p>
          </p:txBody>
        </p:sp>
        <p:sp>
          <p:nvSpPr>
            <p:cNvPr id="77849" name="Rectangle 25"/>
            <p:cNvSpPr>
              <a:spLocks noChangeArrowheads="1"/>
            </p:cNvSpPr>
            <p:nvPr/>
          </p:nvSpPr>
          <p:spPr bwMode="auto">
            <a:xfrm>
              <a:off x="4718" y="2761"/>
              <a:ext cx="490" cy="288"/>
            </a:xfrm>
            <a:prstGeom prst="rect">
              <a:avLst/>
            </a:prstGeom>
            <a:noFill/>
            <a:ln w="9525">
              <a:noFill/>
              <a:miter lim="800000"/>
              <a:headEnd/>
              <a:tailEnd/>
            </a:ln>
          </p:spPr>
          <p:txBody>
            <a:bodyPr wrap="none">
              <a:prstTxWarp prst="textNoShape">
                <a:avLst/>
              </a:prstTxWarp>
              <a:spAutoFit/>
            </a:bodyPr>
            <a:lstStyle/>
            <a:p>
              <a:r>
                <a:rPr lang="en-US" sz="2400" dirty="0"/>
                <a:t>then</a:t>
              </a:r>
            </a:p>
          </p:txBody>
        </p:sp>
        <p:sp>
          <p:nvSpPr>
            <p:cNvPr id="77852" name="Line 28"/>
            <p:cNvSpPr>
              <a:spLocks noChangeShapeType="1"/>
            </p:cNvSpPr>
            <p:nvPr/>
          </p:nvSpPr>
          <p:spPr bwMode="auto">
            <a:xfrm>
              <a:off x="3847" y="3426"/>
              <a:ext cx="380" cy="0"/>
            </a:xfrm>
            <a:prstGeom prst="line">
              <a:avLst/>
            </a:prstGeom>
            <a:noFill/>
            <a:ln w="88900">
              <a:solidFill>
                <a:schemeClr val="tx1"/>
              </a:solidFill>
              <a:round/>
              <a:headEnd/>
              <a:tailEnd type="triangle" w="med" len="med"/>
            </a:ln>
          </p:spPr>
          <p:txBody>
            <a:bodyPr wrap="none" anchor="ctr">
              <a:prstTxWarp prst="textNoShape">
                <a:avLst/>
              </a:prstTxWarp>
            </a:bodyPr>
            <a:lstStyle/>
            <a:p>
              <a:endParaRPr lang="en-US"/>
            </a:p>
          </p:txBody>
        </p:sp>
        <p:sp>
          <p:nvSpPr>
            <p:cNvPr id="77853" name="Line 29"/>
            <p:cNvSpPr>
              <a:spLocks noChangeShapeType="1"/>
            </p:cNvSpPr>
            <p:nvPr/>
          </p:nvSpPr>
          <p:spPr bwMode="auto">
            <a:xfrm flipV="1">
              <a:off x="4259" y="3240"/>
              <a:ext cx="372" cy="372"/>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sp>
          <p:nvSpPr>
            <p:cNvPr id="77854" name="Rectangle 30"/>
            <p:cNvSpPr>
              <a:spLocks noChangeArrowheads="1"/>
            </p:cNvSpPr>
            <p:nvPr/>
          </p:nvSpPr>
          <p:spPr bwMode="auto">
            <a:xfrm>
              <a:off x="4577" y="3317"/>
              <a:ext cx="213" cy="291"/>
            </a:xfrm>
            <a:prstGeom prst="rect">
              <a:avLst/>
            </a:prstGeom>
            <a:noFill/>
            <a:ln w="9525">
              <a:noFill/>
              <a:miter lim="800000"/>
              <a:headEnd/>
              <a:tailEnd/>
            </a:ln>
          </p:spPr>
          <p:txBody>
            <a:bodyPr wrap="none">
              <a:prstTxWarp prst="textNoShape">
                <a:avLst/>
              </a:prstTxWarp>
              <a:spAutoFit/>
            </a:bodyPr>
            <a:lstStyle/>
            <a:p>
              <a:r>
                <a:rPr lang="en-US" sz="2400" dirty="0"/>
                <a:t>+</a:t>
              </a:r>
            </a:p>
          </p:txBody>
        </p:sp>
      </p:grpSp>
      <p:grpSp>
        <p:nvGrpSpPr>
          <p:cNvPr id="5" name="Group 37"/>
          <p:cNvGrpSpPr>
            <a:grpSpLocks/>
          </p:cNvGrpSpPr>
          <p:nvPr/>
        </p:nvGrpSpPr>
        <p:grpSpPr bwMode="auto">
          <a:xfrm>
            <a:off x="5770563" y="6102350"/>
            <a:ext cx="2451100" cy="692150"/>
            <a:chOff x="3191" y="3774"/>
            <a:chExt cx="1544" cy="436"/>
          </a:xfrm>
        </p:grpSpPr>
        <p:sp>
          <p:nvSpPr>
            <p:cNvPr id="77855" name="Line 31"/>
            <p:cNvSpPr>
              <a:spLocks noChangeShapeType="1"/>
            </p:cNvSpPr>
            <p:nvPr/>
          </p:nvSpPr>
          <p:spPr bwMode="auto">
            <a:xfrm flipV="1">
              <a:off x="3725" y="3838"/>
              <a:ext cx="372" cy="372"/>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grpSp>
          <p:nvGrpSpPr>
            <p:cNvPr id="6" name="Group 34"/>
            <p:cNvGrpSpPr>
              <a:grpSpLocks/>
            </p:cNvGrpSpPr>
            <p:nvPr/>
          </p:nvGrpSpPr>
          <p:grpSpPr bwMode="auto">
            <a:xfrm>
              <a:off x="4388" y="3774"/>
              <a:ext cx="347" cy="347"/>
              <a:chOff x="4275" y="3305"/>
              <a:chExt cx="347" cy="307"/>
            </a:xfrm>
          </p:grpSpPr>
          <p:sp>
            <p:nvSpPr>
              <p:cNvPr id="77856" name="Line 32"/>
              <p:cNvSpPr>
                <a:spLocks noChangeShapeType="1"/>
              </p:cNvSpPr>
              <p:nvPr/>
            </p:nvSpPr>
            <p:spPr bwMode="auto">
              <a:xfrm>
                <a:off x="4275" y="3612"/>
                <a:ext cx="347" cy="0"/>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sp>
            <p:nvSpPr>
              <p:cNvPr id="77857" name="Line 33"/>
              <p:cNvSpPr>
                <a:spLocks noChangeShapeType="1"/>
              </p:cNvSpPr>
              <p:nvPr/>
            </p:nvSpPr>
            <p:spPr bwMode="auto">
              <a:xfrm flipV="1">
                <a:off x="4614" y="3305"/>
                <a:ext cx="0" cy="275"/>
              </a:xfrm>
              <a:prstGeom prst="line">
                <a:avLst/>
              </a:prstGeom>
              <a:noFill/>
              <a:ln w="38100">
                <a:solidFill>
                  <a:srgbClr val="FF0000"/>
                </a:solidFill>
                <a:round/>
                <a:headEnd type="triangle" w="med" len="med"/>
                <a:tailEnd type="triangle" w="med" len="med"/>
              </a:ln>
            </p:spPr>
            <p:txBody>
              <a:bodyPr wrap="none" anchor="ctr">
                <a:prstTxWarp prst="textNoShape">
                  <a:avLst/>
                </a:prstTxWarp>
              </a:bodyPr>
              <a:lstStyle/>
              <a:p>
                <a:endParaRPr lang="en-US"/>
              </a:p>
            </p:txBody>
          </p:sp>
        </p:grpSp>
        <p:sp>
          <p:nvSpPr>
            <p:cNvPr id="77859" name="Rectangle 35"/>
            <p:cNvSpPr>
              <a:spLocks noChangeArrowheads="1"/>
            </p:cNvSpPr>
            <p:nvPr/>
          </p:nvSpPr>
          <p:spPr bwMode="auto">
            <a:xfrm>
              <a:off x="3191" y="3798"/>
              <a:ext cx="511" cy="288"/>
            </a:xfrm>
            <a:prstGeom prst="rect">
              <a:avLst/>
            </a:prstGeom>
            <a:noFill/>
            <a:ln w="9525">
              <a:noFill/>
              <a:miter lim="800000"/>
              <a:headEnd/>
              <a:tailEnd/>
            </a:ln>
          </p:spPr>
          <p:txBody>
            <a:bodyPr wrap="none">
              <a:prstTxWarp prst="textNoShape">
                <a:avLst/>
              </a:prstTxWarp>
              <a:spAutoFit/>
            </a:bodyPr>
            <a:lstStyle/>
            <a:p>
              <a:r>
                <a:rPr lang="en-US" sz="2400" dirty="0"/>
                <a:t>Hint:</a:t>
              </a:r>
            </a:p>
          </p:txBody>
        </p:sp>
        <p:sp>
          <p:nvSpPr>
            <p:cNvPr id="77860" name="Rectangle 36"/>
            <p:cNvSpPr>
              <a:spLocks noChangeArrowheads="1"/>
            </p:cNvSpPr>
            <p:nvPr/>
          </p:nvSpPr>
          <p:spPr bwMode="auto">
            <a:xfrm>
              <a:off x="4103" y="3887"/>
              <a:ext cx="213" cy="291"/>
            </a:xfrm>
            <a:prstGeom prst="rect">
              <a:avLst/>
            </a:prstGeom>
            <a:noFill/>
            <a:ln w="9525">
              <a:noFill/>
              <a:miter lim="800000"/>
              <a:headEnd/>
              <a:tailEnd/>
            </a:ln>
          </p:spPr>
          <p:txBody>
            <a:bodyPr wrap="none">
              <a:prstTxWarp prst="textNoShape">
                <a:avLst/>
              </a:prstTxWarp>
              <a:spAutoFit/>
            </a:bodyPr>
            <a:lstStyle/>
            <a:p>
              <a:r>
                <a:rPr lang="en-US" sz="2400" dirty="0"/>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78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78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2"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dirty="0" smtClean="0"/>
              <a:t>Interferometers</a:t>
            </a:r>
            <a:endParaRPr lang="en-US" b="1" dirty="0"/>
          </a:p>
        </p:txBody>
      </p:sp>
      <p:sp>
        <p:nvSpPr>
          <p:cNvPr id="67588" name="Text Box 4"/>
          <p:cNvSpPr txBox="1">
            <a:spLocks noChangeArrowheads="1"/>
          </p:cNvSpPr>
          <p:nvPr/>
        </p:nvSpPr>
        <p:spPr bwMode="auto">
          <a:xfrm>
            <a:off x="762000" y="1676400"/>
            <a:ext cx="7620000" cy="4339650"/>
          </a:xfrm>
          <a:prstGeom prst="rect">
            <a:avLst/>
          </a:prstGeom>
          <a:noFill/>
          <a:ln w="9525">
            <a:noFill/>
            <a:miter lim="800000"/>
            <a:headEnd/>
            <a:tailEnd/>
          </a:ln>
        </p:spPr>
        <p:txBody>
          <a:bodyPr>
            <a:prstTxWarp prst="textNoShape">
              <a:avLst/>
            </a:prstTxWarp>
            <a:spAutoFit/>
          </a:bodyPr>
          <a:lstStyle/>
          <a:p>
            <a:pPr>
              <a:spcBef>
                <a:spcPct val="50000"/>
              </a:spcBef>
            </a:pPr>
            <a:r>
              <a:rPr lang="en-US" sz="2400" dirty="0"/>
              <a:t>1881 Michelson invented a device now known as the ‘Michelson Interferometer.’</a:t>
            </a:r>
            <a:r>
              <a:rPr lang="en-US" sz="2400" dirty="0" smtClean="0"/>
              <a:t> (Nobel Prize, 1907)</a:t>
            </a:r>
          </a:p>
          <a:p>
            <a:pPr>
              <a:spcBef>
                <a:spcPct val="50000"/>
              </a:spcBef>
            </a:pPr>
            <a:r>
              <a:rPr lang="en-US" sz="2400" dirty="0"/>
              <a:t>We will see it in action in the famous Michelson-Morley experiment, which will lead us to the special relativity theory. </a:t>
            </a:r>
            <a:r>
              <a:rPr lang="en-US" sz="2400" dirty="0" err="1">
                <a:sym typeface="Wingdings" charset="2"/>
              </a:rPr>
              <a:t></a:t>
            </a:r>
            <a:r>
              <a:rPr lang="en-US" sz="2400" dirty="0">
                <a:sym typeface="Wingdings" charset="2"/>
              </a:rPr>
              <a:t> So the interferometer had a huge impact!!</a:t>
            </a:r>
            <a:endParaRPr lang="en-US" sz="2400" dirty="0"/>
          </a:p>
          <a:p>
            <a:pPr>
              <a:spcBef>
                <a:spcPct val="50000"/>
              </a:spcBef>
            </a:pPr>
            <a:r>
              <a:rPr lang="en-US" sz="2400" dirty="0"/>
              <a:t>Such interferometers are nowadays widely used for various precision measurements. State-of-the-art visible-light interferometers achieve resolutions of ~100pm</a:t>
            </a:r>
            <a:r>
              <a:rPr lang="en-US" sz="2400" dirty="0" smtClean="0"/>
              <a:t>!  (</a:t>
            </a:r>
            <a:r>
              <a:rPr lang="en-US" sz="2400" dirty="0"/>
              <a:t>X-ray interferometers are ~1pm).</a:t>
            </a:r>
          </a:p>
          <a:p>
            <a:pPr>
              <a:spcBef>
                <a:spcPct val="50000"/>
              </a:spcBef>
            </a:pPr>
            <a:r>
              <a:rPr lang="en-US" sz="2400" dirty="0"/>
              <a:t>(100pm = 1</a:t>
            </a:r>
            <a:r>
              <a:rPr lang="en-US" sz="2400" dirty="0">
                <a:ea typeface="Arial" charset="0"/>
                <a:cs typeface="Arial" charset="0"/>
              </a:rPr>
              <a:t>Å = diameter of a Hydrogen atom.)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8">
                                            <p:txEl>
                                              <p:pRg st="2" end="2"/>
                                            </p:txEl>
                                          </p:spTgt>
                                        </p:tgtEl>
                                        <p:attrNameLst>
                                          <p:attrName>style.visibility</p:attrName>
                                        </p:attrNameLst>
                                      </p:cBhvr>
                                      <p:to>
                                        <p:strVal val="visible"/>
                                      </p:to>
                                    </p:set>
                                  </p:childTnLst>
                                </p:cTn>
                              </p:par>
                            </p:childTnLst>
                          </p:cTn>
                        </p:par>
                        <p:par>
                          <p:cTn id="11" fill="hold">
                            <p:stCondLst>
                              <p:cond delay="0"/>
                            </p:stCondLst>
                            <p:childTnLst>
                              <p:par>
                                <p:cTn id="12" presetID="10" presetClass="entr" presetSubtype="0" fill="hold" nodeType="afterEffect">
                                  <p:stCondLst>
                                    <p:cond delay="1000"/>
                                  </p:stCondLst>
                                  <p:childTnLst>
                                    <p:set>
                                      <p:cBhvr>
                                        <p:cTn id="13" dur="1" fill="hold">
                                          <p:stCondLst>
                                            <p:cond delay="0"/>
                                          </p:stCondLst>
                                        </p:cTn>
                                        <p:tgtEl>
                                          <p:spTgt spid="67588">
                                            <p:txEl>
                                              <p:pRg st="3" end="3"/>
                                            </p:txEl>
                                          </p:spTgt>
                                        </p:tgtEl>
                                        <p:attrNameLst>
                                          <p:attrName>style.visibility</p:attrName>
                                        </p:attrNameLst>
                                      </p:cBhvr>
                                      <p:to>
                                        <p:strVal val="visible"/>
                                      </p:to>
                                    </p:set>
                                    <p:animEffect transition="in" filter="fade">
                                      <p:cBhvr>
                                        <p:cTn id="14" dur="2000"/>
                                        <p:tgtEl>
                                          <p:spTgt spid="675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57275" y="2295525"/>
            <a:ext cx="1692275" cy="1666875"/>
            <a:chOff x="-192" y="3168"/>
            <a:chExt cx="1066" cy="1050"/>
          </a:xfrm>
        </p:grpSpPr>
        <p:grpSp>
          <p:nvGrpSpPr>
            <p:cNvPr id="3" name="Group 3"/>
            <p:cNvGrpSpPr>
              <a:grpSpLocks/>
            </p:cNvGrpSpPr>
            <p:nvPr/>
          </p:nvGrpSpPr>
          <p:grpSpPr bwMode="auto">
            <a:xfrm>
              <a:off x="-192" y="3168"/>
              <a:ext cx="1066" cy="1050"/>
              <a:chOff x="666" y="1446"/>
              <a:chExt cx="1066" cy="1050"/>
            </a:xfrm>
          </p:grpSpPr>
          <p:sp>
            <p:nvSpPr>
              <p:cNvPr id="14374" name="AutoShape 4"/>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4375" name="Text Box 5"/>
              <p:cNvSpPr txBox="1">
                <a:spLocks noChangeArrowheads="1"/>
              </p:cNvSpPr>
              <p:nvPr/>
            </p:nvSpPr>
            <p:spPr bwMode="auto">
              <a:xfrm>
                <a:off x="666" y="1446"/>
                <a:ext cx="1066" cy="291"/>
              </a:xfrm>
              <a:prstGeom prst="rect">
                <a:avLst/>
              </a:prstGeom>
              <a:noFill/>
              <a:ln w="9525">
                <a:noFill/>
                <a:miter lim="800000"/>
                <a:headEnd/>
                <a:tailEnd/>
              </a:ln>
            </p:spPr>
            <p:txBody>
              <a:bodyPr wrap="none">
                <a:prstTxWarp prst="textNoShape">
                  <a:avLst/>
                </a:prstTxWarp>
                <a:spAutoFit/>
              </a:bodyPr>
              <a:lstStyle/>
              <a:p>
                <a:r>
                  <a:rPr lang="en-US" sz="2400" dirty="0"/>
                  <a:t>Light source</a:t>
                </a:r>
              </a:p>
            </p:txBody>
          </p:sp>
          <p:sp>
            <p:nvSpPr>
              <p:cNvPr id="14376" name="Rectangle 6"/>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4373" name="Rectangle 7"/>
            <p:cNvSpPr>
              <a:spLocks noChangeArrowheads="1"/>
            </p:cNvSpPr>
            <p:nvPr/>
          </p:nvSpPr>
          <p:spPr bwMode="auto">
            <a:xfrm>
              <a:off x="702" y="3738"/>
              <a:ext cx="48" cy="192"/>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14339" name="Rectangle 8"/>
          <p:cNvSpPr>
            <a:spLocks noGrp="1" noChangeArrowheads="1"/>
          </p:cNvSpPr>
          <p:nvPr>
            <p:ph type="title"/>
          </p:nvPr>
        </p:nvSpPr>
        <p:spPr>
          <a:xfrm>
            <a:off x="0" y="0"/>
            <a:ext cx="9144000" cy="838200"/>
          </a:xfrm>
        </p:spPr>
        <p:txBody>
          <a:bodyPr/>
          <a:lstStyle/>
          <a:p>
            <a:pPr eaLnBrk="1" hangingPunct="1"/>
            <a:r>
              <a:rPr lang="en-US" sz="4700" b="1"/>
              <a:t>Electromagnetic waves</a:t>
            </a:r>
          </a:p>
        </p:txBody>
      </p:sp>
      <p:sp>
        <p:nvSpPr>
          <p:cNvPr id="95267" name="Freeform 35"/>
          <p:cNvSpPr>
            <a:spLocks/>
          </p:cNvSpPr>
          <p:nvPr/>
        </p:nvSpPr>
        <p:spPr bwMode="auto">
          <a:xfrm>
            <a:off x="2476500" y="3048000"/>
            <a:ext cx="11166475" cy="609600"/>
          </a:xfrm>
          <a:custGeom>
            <a:avLst/>
            <a:gdLst>
              <a:gd name="T0" fmla="*/ 2147483647 w 1659"/>
              <a:gd name="T1" fmla="*/ 2147483647 h 399"/>
              <a:gd name="T2" fmla="*/ 2147483647 w 1659"/>
              <a:gd name="T3" fmla="*/ 2147483647 h 399"/>
              <a:gd name="T4" fmla="*/ 2147483647 w 1659"/>
              <a:gd name="T5" fmla="*/ 2147483647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0 h 399"/>
              <a:gd name="T76" fmla="*/ 2147483647 w 1659"/>
              <a:gd name="T77" fmla="*/ 2147483647 h 399"/>
              <a:gd name="T78" fmla="*/ 2147483647 w 1659"/>
              <a:gd name="T79" fmla="*/ 2147483647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81"/>
                </a:lnTo>
                <a:lnTo>
                  <a:pt x="3" y="163"/>
                </a:lnTo>
                <a:lnTo>
                  <a:pt x="5" y="146"/>
                </a:lnTo>
                <a:lnTo>
                  <a:pt x="7" y="129"/>
                </a:lnTo>
                <a:lnTo>
                  <a:pt x="8" y="112"/>
                </a:lnTo>
                <a:lnTo>
                  <a:pt x="10" y="97"/>
                </a:lnTo>
                <a:lnTo>
                  <a:pt x="12" y="82"/>
                </a:lnTo>
                <a:lnTo>
                  <a:pt x="13" y="68"/>
                </a:lnTo>
                <a:lnTo>
                  <a:pt x="15" y="55"/>
                </a:lnTo>
                <a:lnTo>
                  <a:pt x="17" y="43"/>
                </a:lnTo>
                <a:lnTo>
                  <a:pt x="18" y="32"/>
                </a:lnTo>
                <a:lnTo>
                  <a:pt x="20" y="23"/>
                </a:lnTo>
                <a:lnTo>
                  <a:pt x="21" y="15"/>
                </a:lnTo>
                <a:lnTo>
                  <a:pt x="23" y="9"/>
                </a:lnTo>
                <a:lnTo>
                  <a:pt x="25" y="4"/>
                </a:lnTo>
                <a:lnTo>
                  <a:pt x="26" y="1"/>
                </a:lnTo>
                <a:lnTo>
                  <a:pt x="28" y="0"/>
                </a:lnTo>
                <a:lnTo>
                  <a:pt x="30" y="0"/>
                </a:lnTo>
                <a:lnTo>
                  <a:pt x="31" y="2"/>
                </a:lnTo>
                <a:lnTo>
                  <a:pt x="33" y="5"/>
                </a:lnTo>
                <a:lnTo>
                  <a:pt x="34" y="10"/>
                </a:lnTo>
                <a:lnTo>
                  <a:pt x="36" y="16"/>
                </a:lnTo>
                <a:lnTo>
                  <a:pt x="38" y="24"/>
                </a:lnTo>
                <a:lnTo>
                  <a:pt x="39" y="33"/>
                </a:lnTo>
                <a:lnTo>
                  <a:pt x="41" y="44"/>
                </a:lnTo>
                <a:lnTo>
                  <a:pt x="42" y="56"/>
                </a:lnTo>
                <a:lnTo>
                  <a:pt x="44" y="69"/>
                </a:lnTo>
                <a:lnTo>
                  <a:pt x="46" y="83"/>
                </a:lnTo>
                <a:lnTo>
                  <a:pt x="47" y="98"/>
                </a:lnTo>
                <a:lnTo>
                  <a:pt x="49" y="114"/>
                </a:lnTo>
                <a:lnTo>
                  <a:pt x="51" y="130"/>
                </a:lnTo>
                <a:lnTo>
                  <a:pt x="52" y="147"/>
                </a:lnTo>
                <a:lnTo>
                  <a:pt x="54" y="165"/>
                </a:lnTo>
                <a:lnTo>
                  <a:pt x="55" y="183"/>
                </a:lnTo>
                <a:lnTo>
                  <a:pt x="57" y="201"/>
                </a:lnTo>
                <a:lnTo>
                  <a:pt x="59" y="219"/>
                </a:lnTo>
                <a:lnTo>
                  <a:pt x="60" y="236"/>
                </a:lnTo>
                <a:lnTo>
                  <a:pt x="62" y="254"/>
                </a:lnTo>
                <a:lnTo>
                  <a:pt x="63" y="271"/>
                </a:lnTo>
                <a:lnTo>
                  <a:pt x="65" y="287"/>
                </a:lnTo>
                <a:lnTo>
                  <a:pt x="67" y="303"/>
                </a:lnTo>
                <a:lnTo>
                  <a:pt x="68" y="318"/>
                </a:lnTo>
                <a:lnTo>
                  <a:pt x="70" y="332"/>
                </a:lnTo>
                <a:lnTo>
                  <a:pt x="72" y="345"/>
                </a:lnTo>
                <a:lnTo>
                  <a:pt x="73" y="356"/>
                </a:lnTo>
                <a:lnTo>
                  <a:pt x="75" y="367"/>
                </a:lnTo>
                <a:lnTo>
                  <a:pt x="76" y="376"/>
                </a:lnTo>
                <a:lnTo>
                  <a:pt x="78" y="383"/>
                </a:lnTo>
                <a:lnTo>
                  <a:pt x="80" y="389"/>
                </a:lnTo>
                <a:lnTo>
                  <a:pt x="81" y="394"/>
                </a:lnTo>
                <a:lnTo>
                  <a:pt x="83" y="397"/>
                </a:lnTo>
                <a:lnTo>
                  <a:pt x="85" y="398"/>
                </a:lnTo>
                <a:lnTo>
                  <a:pt x="86" y="398"/>
                </a:lnTo>
                <a:lnTo>
                  <a:pt x="88" y="396"/>
                </a:lnTo>
                <a:lnTo>
                  <a:pt x="90" y="393"/>
                </a:lnTo>
                <a:lnTo>
                  <a:pt x="91" y="388"/>
                </a:lnTo>
                <a:lnTo>
                  <a:pt x="93" y="381"/>
                </a:lnTo>
                <a:lnTo>
                  <a:pt x="94" y="373"/>
                </a:lnTo>
                <a:lnTo>
                  <a:pt x="96" y="364"/>
                </a:lnTo>
                <a:lnTo>
                  <a:pt x="97" y="353"/>
                </a:lnTo>
                <a:lnTo>
                  <a:pt x="99" y="341"/>
                </a:lnTo>
                <a:lnTo>
                  <a:pt x="101" y="328"/>
                </a:lnTo>
                <a:lnTo>
                  <a:pt x="102" y="314"/>
                </a:lnTo>
                <a:lnTo>
                  <a:pt x="104" y="299"/>
                </a:lnTo>
                <a:lnTo>
                  <a:pt x="106" y="283"/>
                </a:lnTo>
                <a:lnTo>
                  <a:pt x="107" y="266"/>
                </a:lnTo>
                <a:lnTo>
                  <a:pt x="109" y="249"/>
                </a:lnTo>
                <a:lnTo>
                  <a:pt x="111" y="232"/>
                </a:lnTo>
                <a:lnTo>
                  <a:pt x="112" y="214"/>
                </a:lnTo>
                <a:lnTo>
                  <a:pt x="114" y="196"/>
                </a:lnTo>
                <a:lnTo>
                  <a:pt x="115" y="178"/>
                </a:lnTo>
                <a:lnTo>
                  <a:pt x="117" y="160"/>
                </a:lnTo>
                <a:lnTo>
                  <a:pt x="119" y="143"/>
                </a:lnTo>
                <a:lnTo>
                  <a:pt x="120" y="126"/>
                </a:lnTo>
                <a:lnTo>
                  <a:pt x="122" y="109"/>
                </a:lnTo>
                <a:lnTo>
                  <a:pt x="124" y="94"/>
                </a:lnTo>
                <a:lnTo>
                  <a:pt x="125" y="79"/>
                </a:lnTo>
                <a:lnTo>
                  <a:pt x="127" y="65"/>
                </a:lnTo>
                <a:lnTo>
                  <a:pt x="128" y="52"/>
                </a:lnTo>
                <a:lnTo>
                  <a:pt x="130" y="41"/>
                </a:lnTo>
                <a:lnTo>
                  <a:pt x="132" y="31"/>
                </a:lnTo>
                <a:lnTo>
                  <a:pt x="133" y="22"/>
                </a:lnTo>
                <a:lnTo>
                  <a:pt x="135" y="14"/>
                </a:lnTo>
                <a:lnTo>
                  <a:pt x="136" y="8"/>
                </a:lnTo>
                <a:lnTo>
                  <a:pt x="138" y="4"/>
                </a:lnTo>
                <a:lnTo>
                  <a:pt x="140" y="1"/>
                </a:lnTo>
                <a:lnTo>
                  <a:pt x="141" y="0"/>
                </a:lnTo>
                <a:lnTo>
                  <a:pt x="143" y="0"/>
                </a:lnTo>
                <a:lnTo>
                  <a:pt x="145" y="2"/>
                </a:lnTo>
                <a:lnTo>
                  <a:pt x="146" y="6"/>
                </a:lnTo>
                <a:lnTo>
                  <a:pt x="148" y="11"/>
                </a:lnTo>
                <a:lnTo>
                  <a:pt x="149" y="18"/>
                </a:lnTo>
                <a:lnTo>
                  <a:pt x="151" y="26"/>
                </a:lnTo>
                <a:lnTo>
                  <a:pt x="153" y="35"/>
                </a:lnTo>
                <a:lnTo>
                  <a:pt x="154" y="46"/>
                </a:lnTo>
                <a:lnTo>
                  <a:pt x="156" y="58"/>
                </a:lnTo>
                <a:lnTo>
                  <a:pt x="157" y="71"/>
                </a:lnTo>
                <a:lnTo>
                  <a:pt x="159" y="86"/>
                </a:lnTo>
                <a:lnTo>
                  <a:pt x="161" y="101"/>
                </a:lnTo>
                <a:lnTo>
                  <a:pt x="162" y="117"/>
                </a:lnTo>
                <a:lnTo>
                  <a:pt x="164" y="134"/>
                </a:lnTo>
                <a:lnTo>
                  <a:pt x="166" y="151"/>
                </a:lnTo>
                <a:lnTo>
                  <a:pt x="167" y="168"/>
                </a:lnTo>
                <a:lnTo>
                  <a:pt x="169" y="186"/>
                </a:lnTo>
                <a:lnTo>
                  <a:pt x="171" y="204"/>
                </a:lnTo>
                <a:lnTo>
                  <a:pt x="172" y="222"/>
                </a:lnTo>
                <a:lnTo>
                  <a:pt x="174" y="240"/>
                </a:lnTo>
                <a:lnTo>
                  <a:pt x="175" y="257"/>
                </a:lnTo>
                <a:lnTo>
                  <a:pt x="177" y="274"/>
                </a:lnTo>
                <a:lnTo>
                  <a:pt x="179" y="290"/>
                </a:lnTo>
                <a:lnTo>
                  <a:pt x="180" y="306"/>
                </a:lnTo>
                <a:lnTo>
                  <a:pt x="182" y="321"/>
                </a:lnTo>
                <a:lnTo>
                  <a:pt x="184" y="334"/>
                </a:lnTo>
                <a:lnTo>
                  <a:pt x="185" y="347"/>
                </a:lnTo>
                <a:lnTo>
                  <a:pt x="187" y="358"/>
                </a:lnTo>
                <a:lnTo>
                  <a:pt x="188" y="368"/>
                </a:lnTo>
                <a:lnTo>
                  <a:pt x="190" y="377"/>
                </a:lnTo>
                <a:lnTo>
                  <a:pt x="192" y="385"/>
                </a:lnTo>
                <a:lnTo>
                  <a:pt x="193" y="390"/>
                </a:lnTo>
                <a:lnTo>
                  <a:pt x="195" y="395"/>
                </a:lnTo>
                <a:lnTo>
                  <a:pt x="196" y="397"/>
                </a:lnTo>
                <a:lnTo>
                  <a:pt x="198" y="399"/>
                </a:lnTo>
                <a:lnTo>
                  <a:pt x="200" y="398"/>
                </a:lnTo>
                <a:lnTo>
                  <a:pt x="201" y="396"/>
                </a:lnTo>
                <a:lnTo>
                  <a:pt x="203" y="392"/>
                </a:lnTo>
                <a:lnTo>
                  <a:pt x="205" y="387"/>
                </a:lnTo>
                <a:lnTo>
                  <a:pt x="206" y="380"/>
                </a:lnTo>
                <a:lnTo>
                  <a:pt x="208" y="372"/>
                </a:lnTo>
                <a:lnTo>
                  <a:pt x="209" y="362"/>
                </a:lnTo>
                <a:lnTo>
                  <a:pt x="211" y="351"/>
                </a:lnTo>
                <a:lnTo>
                  <a:pt x="213" y="339"/>
                </a:lnTo>
                <a:lnTo>
                  <a:pt x="214" y="326"/>
                </a:lnTo>
                <a:lnTo>
                  <a:pt x="216" y="311"/>
                </a:lnTo>
                <a:lnTo>
                  <a:pt x="218" y="296"/>
                </a:lnTo>
                <a:lnTo>
                  <a:pt x="219" y="280"/>
                </a:lnTo>
                <a:lnTo>
                  <a:pt x="221" y="263"/>
                </a:lnTo>
                <a:lnTo>
                  <a:pt x="222" y="246"/>
                </a:lnTo>
                <a:lnTo>
                  <a:pt x="224" y="228"/>
                </a:lnTo>
                <a:lnTo>
                  <a:pt x="226" y="210"/>
                </a:lnTo>
                <a:lnTo>
                  <a:pt x="227" y="192"/>
                </a:lnTo>
                <a:lnTo>
                  <a:pt x="229" y="174"/>
                </a:lnTo>
                <a:lnTo>
                  <a:pt x="230" y="157"/>
                </a:lnTo>
                <a:lnTo>
                  <a:pt x="232" y="139"/>
                </a:lnTo>
                <a:lnTo>
                  <a:pt x="234" y="123"/>
                </a:lnTo>
                <a:lnTo>
                  <a:pt x="235" y="106"/>
                </a:lnTo>
                <a:lnTo>
                  <a:pt x="237" y="91"/>
                </a:lnTo>
                <a:lnTo>
                  <a:pt x="239" y="76"/>
                </a:lnTo>
                <a:lnTo>
                  <a:pt x="240" y="63"/>
                </a:lnTo>
                <a:lnTo>
                  <a:pt x="242" y="50"/>
                </a:lnTo>
                <a:lnTo>
                  <a:pt x="244" y="39"/>
                </a:lnTo>
                <a:lnTo>
                  <a:pt x="245" y="29"/>
                </a:lnTo>
                <a:lnTo>
                  <a:pt x="247" y="20"/>
                </a:lnTo>
                <a:lnTo>
                  <a:pt x="248" y="13"/>
                </a:lnTo>
                <a:lnTo>
                  <a:pt x="250" y="7"/>
                </a:lnTo>
                <a:lnTo>
                  <a:pt x="251" y="3"/>
                </a:lnTo>
                <a:lnTo>
                  <a:pt x="253" y="1"/>
                </a:lnTo>
                <a:lnTo>
                  <a:pt x="255" y="0"/>
                </a:lnTo>
                <a:lnTo>
                  <a:pt x="256" y="0"/>
                </a:lnTo>
                <a:lnTo>
                  <a:pt x="258" y="3"/>
                </a:lnTo>
                <a:lnTo>
                  <a:pt x="260" y="6"/>
                </a:lnTo>
                <a:lnTo>
                  <a:pt x="261" y="12"/>
                </a:lnTo>
                <a:lnTo>
                  <a:pt x="263" y="19"/>
                </a:lnTo>
                <a:lnTo>
                  <a:pt x="265" y="27"/>
                </a:lnTo>
                <a:lnTo>
                  <a:pt x="266" y="37"/>
                </a:lnTo>
                <a:lnTo>
                  <a:pt x="268" y="48"/>
                </a:lnTo>
                <a:lnTo>
                  <a:pt x="269" y="60"/>
                </a:lnTo>
                <a:lnTo>
                  <a:pt x="271" y="74"/>
                </a:lnTo>
                <a:lnTo>
                  <a:pt x="273" y="88"/>
                </a:lnTo>
                <a:lnTo>
                  <a:pt x="274" y="104"/>
                </a:lnTo>
                <a:lnTo>
                  <a:pt x="276" y="120"/>
                </a:lnTo>
                <a:lnTo>
                  <a:pt x="278" y="137"/>
                </a:lnTo>
                <a:lnTo>
                  <a:pt x="279" y="154"/>
                </a:lnTo>
                <a:lnTo>
                  <a:pt x="281" y="172"/>
                </a:lnTo>
                <a:lnTo>
                  <a:pt x="282" y="190"/>
                </a:lnTo>
                <a:lnTo>
                  <a:pt x="284" y="207"/>
                </a:lnTo>
                <a:lnTo>
                  <a:pt x="286" y="225"/>
                </a:lnTo>
                <a:lnTo>
                  <a:pt x="287" y="243"/>
                </a:lnTo>
                <a:lnTo>
                  <a:pt x="289" y="260"/>
                </a:lnTo>
                <a:lnTo>
                  <a:pt x="290" y="277"/>
                </a:lnTo>
                <a:lnTo>
                  <a:pt x="292" y="293"/>
                </a:lnTo>
                <a:lnTo>
                  <a:pt x="294" y="309"/>
                </a:lnTo>
                <a:lnTo>
                  <a:pt x="295" y="323"/>
                </a:lnTo>
                <a:lnTo>
                  <a:pt x="297" y="337"/>
                </a:lnTo>
                <a:lnTo>
                  <a:pt x="299" y="349"/>
                </a:lnTo>
                <a:lnTo>
                  <a:pt x="300" y="360"/>
                </a:lnTo>
                <a:lnTo>
                  <a:pt x="302" y="370"/>
                </a:lnTo>
                <a:lnTo>
                  <a:pt x="303" y="379"/>
                </a:lnTo>
                <a:lnTo>
                  <a:pt x="305" y="386"/>
                </a:lnTo>
                <a:lnTo>
                  <a:pt x="307" y="391"/>
                </a:lnTo>
                <a:lnTo>
                  <a:pt x="308" y="395"/>
                </a:lnTo>
                <a:lnTo>
                  <a:pt x="310" y="398"/>
                </a:lnTo>
                <a:lnTo>
                  <a:pt x="312" y="399"/>
                </a:lnTo>
                <a:lnTo>
                  <a:pt x="313" y="398"/>
                </a:lnTo>
                <a:lnTo>
                  <a:pt x="315" y="395"/>
                </a:lnTo>
                <a:lnTo>
                  <a:pt x="316" y="391"/>
                </a:lnTo>
                <a:lnTo>
                  <a:pt x="318" y="386"/>
                </a:lnTo>
                <a:lnTo>
                  <a:pt x="320" y="378"/>
                </a:lnTo>
                <a:lnTo>
                  <a:pt x="321" y="370"/>
                </a:lnTo>
                <a:lnTo>
                  <a:pt x="323" y="360"/>
                </a:lnTo>
                <a:lnTo>
                  <a:pt x="324" y="349"/>
                </a:lnTo>
                <a:lnTo>
                  <a:pt x="326" y="336"/>
                </a:lnTo>
                <a:lnTo>
                  <a:pt x="328" y="323"/>
                </a:lnTo>
                <a:lnTo>
                  <a:pt x="329" y="308"/>
                </a:lnTo>
                <a:lnTo>
                  <a:pt x="331" y="293"/>
                </a:lnTo>
                <a:lnTo>
                  <a:pt x="333" y="277"/>
                </a:lnTo>
                <a:lnTo>
                  <a:pt x="334" y="260"/>
                </a:lnTo>
                <a:lnTo>
                  <a:pt x="336" y="242"/>
                </a:lnTo>
                <a:lnTo>
                  <a:pt x="338" y="225"/>
                </a:lnTo>
                <a:lnTo>
                  <a:pt x="339" y="207"/>
                </a:lnTo>
                <a:lnTo>
                  <a:pt x="341" y="189"/>
                </a:lnTo>
                <a:lnTo>
                  <a:pt x="342" y="171"/>
                </a:lnTo>
                <a:lnTo>
                  <a:pt x="344" y="154"/>
                </a:lnTo>
                <a:lnTo>
                  <a:pt x="346" y="136"/>
                </a:lnTo>
                <a:lnTo>
                  <a:pt x="347" y="120"/>
                </a:lnTo>
                <a:lnTo>
                  <a:pt x="349" y="103"/>
                </a:lnTo>
                <a:lnTo>
                  <a:pt x="350" y="88"/>
                </a:lnTo>
                <a:lnTo>
                  <a:pt x="352" y="74"/>
                </a:lnTo>
                <a:lnTo>
                  <a:pt x="354" y="60"/>
                </a:lnTo>
                <a:lnTo>
                  <a:pt x="355" y="48"/>
                </a:lnTo>
                <a:lnTo>
                  <a:pt x="357" y="37"/>
                </a:lnTo>
                <a:lnTo>
                  <a:pt x="359" y="27"/>
                </a:lnTo>
                <a:lnTo>
                  <a:pt x="360" y="19"/>
                </a:lnTo>
                <a:lnTo>
                  <a:pt x="362" y="12"/>
                </a:lnTo>
                <a:lnTo>
                  <a:pt x="363" y="6"/>
                </a:lnTo>
                <a:lnTo>
                  <a:pt x="365" y="3"/>
                </a:lnTo>
                <a:lnTo>
                  <a:pt x="367" y="0"/>
                </a:lnTo>
                <a:lnTo>
                  <a:pt x="368" y="0"/>
                </a:lnTo>
                <a:lnTo>
                  <a:pt x="370" y="1"/>
                </a:lnTo>
                <a:lnTo>
                  <a:pt x="372" y="3"/>
                </a:lnTo>
                <a:lnTo>
                  <a:pt x="373" y="7"/>
                </a:lnTo>
                <a:lnTo>
                  <a:pt x="375" y="13"/>
                </a:lnTo>
                <a:lnTo>
                  <a:pt x="377" y="20"/>
                </a:lnTo>
                <a:lnTo>
                  <a:pt x="378" y="29"/>
                </a:lnTo>
                <a:lnTo>
                  <a:pt x="380" y="39"/>
                </a:lnTo>
                <a:lnTo>
                  <a:pt x="381" y="50"/>
                </a:lnTo>
                <a:lnTo>
                  <a:pt x="383" y="63"/>
                </a:lnTo>
                <a:lnTo>
                  <a:pt x="384" y="77"/>
                </a:lnTo>
                <a:lnTo>
                  <a:pt x="386" y="91"/>
                </a:lnTo>
                <a:lnTo>
                  <a:pt x="388" y="107"/>
                </a:lnTo>
                <a:lnTo>
                  <a:pt x="389" y="123"/>
                </a:lnTo>
                <a:lnTo>
                  <a:pt x="391" y="140"/>
                </a:lnTo>
                <a:lnTo>
                  <a:pt x="393" y="157"/>
                </a:lnTo>
                <a:lnTo>
                  <a:pt x="394" y="175"/>
                </a:lnTo>
                <a:lnTo>
                  <a:pt x="396" y="193"/>
                </a:lnTo>
                <a:lnTo>
                  <a:pt x="398" y="211"/>
                </a:lnTo>
                <a:lnTo>
                  <a:pt x="399" y="229"/>
                </a:lnTo>
                <a:lnTo>
                  <a:pt x="401" y="246"/>
                </a:lnTo>
                <a:lnTo>
                  <a:pt x="402" y="263"/>
                </a:lnTo>
                <a:lnTo>
                  <a:pt x="404" y="280"/>
                </a:lnTo>
                <a:lnTo>
                  <a:pt x="406" y="296"/>
                </a:lnTo>
                <a:lnTo>
                  <a:pt x="407" y="312"/>
                </a:lnTo>
                <a:lnTo>
                  <a:pt x="409" y="326"/>
                </a:lnTo>
                <a:lnTo>
                  <a:pt x="410" y="339"/>
                </a:lnTo>
                <a:lnTo>
                  <a:pt x="412" y="351"/>
                </a:lnTo>
                <a:lnTo>
                  <a:pt x="414" y="362"/>
                </a:lnTo>
                <a:lnTo>
                  <a:pt x="415" y="372"/>
                </a:lnTo>
                <a:lnTo>
                  <a:pt x="417" y="380"/>
                </a:lnTo>
                <a:lnTo>
                  <a:pt x="419" y="387"/>
                </a:lnTo>
                <a:lnTo>
                  <a:pt x="420" y="392"/>
                </a:lnTo>
                <a:lnTo>
                  <a:pt x="422" y="396"/>
                </a:lnTo>
                <a:lnTo>
                  <a:pt x="423" y="398"/>
                </a:lnTo>
                <a:lnTo>
                  <a:pt x="425" y="399"/>
                </a:lnTo>
                <a:lnTo>
                  <a:pt x="427" y="397"/>
                </a:lnTo>
                <a:lnTo>
                  <a:pt x="428" y="395"/>
                </a:lnTo>
                <a:lnTo>
                  <a:pt x="430" y="390"/>
                </a:lnTo>
                <a:lnTo>
                  <a:pt x="432" y="384"/>
                </a:lnTo>
                <a:lnTo>
                  <a:pt x="433" y="377"/>
                </a:lnTo>
                <a:lnTo>
                  <a:pt x="435" y="368"/>
                </a:lnTo>
                <a:lnTo>
                  <a:pt x="436" y="358"/>
                </a:lnTo>
                <a:lnTo>
                  <a:pt x="438" y="347"/>
                </a:lnTo>
                <a:lnTo>
                  <a:pt x="440" y="334"/>
                </a:lnTo>
                <a:lnTo>
                  <a:pt x="441" y="320"/>
                </a:lnTo>
                <a:lnTo>
                  <a:pt x="443" y="305"/>
                </a:lnTo>
                <a:lnTo>
                  <a:pt x="444" y="290"/>
                </a:lnTo>
                <a:lnTo>
                  <a:pt x="446" y="274"/>
                </a:lnTo>
                <a:lnTo>
                  <a:pt x="448" y="257"/>
                </a:lnTo>
                <a:lnTo>
                  <a:pt x="449" y="239"/>
                </a:lnTo>
                <a:lnTo>
                  <a:pt x="451" y="222"/>
                </a:lnTo>
                <a:lnTo>
                  <a:pt x="453" y="204"/>
                </a:lnTo>
                <a:lnTo>
                  <a:pt x="454" y="186"/>
                </a:lnTo>
                <a:lnTo>
                  <a:pt x="456" y="168"/>
                </a:lnTo>
                <a:lnTo>
                  <a:pt x="457" y="150"/>
                </a:lnTo>
                <a:lnTo>
                  <a:pt x="459" y="133"/>
                </a:lnTo>
                <a:lnTo>
                  <a:pt x="461" y="117"/>
                </a:lnTo>
                <a:lnTo>
                  <a:pt x="462" y="100"/>
                </a:lnTo>
                <a:lnTo>
                  <a:pt x="464" y="85"/>
                </a:lnTo>
                <a:lnTo>
                  <a:pt x="466" y="71"/>
                </a:lnTo>
                <a:lnTo>
                  <a:pt x="467" y="58"/>
                </a:lnTo>
                <a:lnTo>
                  <a:pt x="469" y="46"/>
                </a:lnTo>
                <a:lnTo>
                  <a:pt x="471" y="35"/>
                </a:lnTo>
                <a:lnTo>
                  <a:pt x="472" y="25"/>
                </a:lnTo>
                <a:lnTo>
                  <a:pt x="474" y="17"/>
                </a:lnTo>
                <a:lnTo>
                  <a:pt x="475" y="11"/>
                </a:lnTo>
                <a:lnTo>
                  <a:pt x="477" y="6"/>
                </a:lnTo>
                <a:lnTo>
                  <a:pt x="478" y="2"/>
                </a:lnTo>
                <a:lnTo>
                  <a:pt x="480" y="0"/>
                </a:lnTo>
                <a:lnTo>
                  <a:pt x="482" y="0"/>
                </a:lnTo>
                <a:lnTo>
                  <a:pt x="483" y="1"/>
                </a:lnTo>
                <a:lnTo>
                  <a:pt x="485" y="4"/>
                </a:lnTo>
                <a:lnTo>
                  <a:pt x="487" y="8"/>
                </a:lnTo>
                <a:lnTo>
                  <a:pt x="488" y="14"/>
                </a:lnTo>
                <a:lnTo>
                  <a:pt x="490" y="22"/>
                </a:lnTo>
                <a:lnTo>
                  <a:pt x="492" y="31"/>
                </a:lnTo>
                <a:lnTo>
                  <a:pt x="493" y="41"/>
                </a:lnTo>
                <a:lnTo>
                  <a:pt x="495" y="53"/>
                </a:lnTo>
                <a:lnTo>
                  <a:pt x="496" y="66"/>
                </a:lnTo>
                <a:lnTo>
                  <a:pt x="498" y="79"/>
                </a:lnTo>
                <a:lnTo>
                  <a:pt x="500" y="94"/>
                </a:lnTo>
                <a:lnTo>
                  <a:pt x="501" y="110"/>
                </a:lnTo>
                <a:lnTo>
                  <a:pt x="503" y="126"/>
                </a:lnTo>
                <a:lnTo>
                  <a:pt x="504" y="143"/>
                </a:lnTo>
                <a:lnTo>
                  <a:pt x="506" y="161"/>
                </a:lnTo>
                <a:lnTo>
                  <a:pt x="508" y="178"/>
                </a:lnTo>
                <a:lnTo>
                  <a:pt x="509" y="196"/>
                </a:lnTo>
                <a:lnTo>
                  <a:pt x="511" y="214"/>
                </a:lnTo>
                <a:lnTo>
                  <a:pt x="513" y="232"/>
                </a:lnTo>
                <a:lnTo>
                  <a:pt x="514" y="249"/>
                </a:lnTo>
                <a:lnTo>
                  <a:pt x="516" y="267"/>
                </a:lnTo>
                <a:lnTo>
                  <a:pt x="517" y="283"/>
                </a:lnTo>
                <a:lnTo>
                  <a:pt x="519" y="299"/>
                </a:lnTo>
                <a:lnTo>
                  <a:pt x="521" y="314"/>
                </a:lnTo>
                <a:lnTo>
                  <a:pt x="522" y="328"/>
                </a:lnTo>
                <a:lnTo>
                  <a:pt x="524" y="342"/>
                </a:lnTo>
                <a:lnTo>
                  <a:pt x="526" y="354"/>
                </a:lnTo>
                <a:lnTo>
                  <a:pt x="527" y="364"/>
                </a:lnTo>
                <a:lnTo>
                  <a:pt x="529" y="374"/>
                </a:lnTo>
                <a:lnTo>
                  <a:pt x="530" y="382"/>
                </a:lnTo>
                <a:lnTo>
                  <a:pt x="532" y="388"/>
                </a:lnTo>
                <a:lnTo>
                  <a:pt x="534" y="393"/>
                </a:lnTo>
                <a:lnTo>
                  <a:pt x="535" y="396"/>
                </a:lnTo>
                <a:lnTo>
                  <a:pt x="537" y="398"/>
                </a:lnTo>
                <a:lnTo>
                  <a:pt x="538" y="398"/>
                </a:lnTo>
                <a:lnTo>
                  <a:pt x="540" y="397"/>
                </a:lnTo>
                <a:lnTo>
                  <a:pt x="542" y="394"/>
                </a:lnTo>
                <a:lnTo>
                  <a:pt x="543" y="389"/>
                </a:lnTo>
                <a:lnTo>
                  <a:pt x="545" y="383"/>
                </a:lnTo>
                <a:lnTo>
                  <a:pt x="547" y="376"/>
                </a:lnTo>
                <a:lnTo>
                  <a:pt x="548" y="366"/>
                </a:lnTo>
                <a:lnTo>
                  <a:pt x="550" y="356"/>
                </a:lnTo>
                <a:lnTo>
                  <a:pt x="552" y="344"/>
                </a:lnTo>
                <a:lnTo>
                  <a:pt x="553" y="331"/>
                </a:lnTo>
                <a:lnTo>
                  <a:pt x="555" y="317"/>
                </a:lnTo>
                <a:lnTo>
                  <a:pt x="556" y="303"/>
                </a:lnTo>
                <a:lnTo>
                  <a:pt x="558" y="287"/>
                </a:lnTo>
                <a:lnTo>
                  <a:pt x="560" y="270"/>
                </a:lnTo>
                <a:lnTo>
                  <a:pt x="561" y="253"/>
                </a:lnTo>
                <a:lnTo>
                  <a:pt x="563" y="236"/>
                </a:lnTo>
                <a:lnTo>
                  <a:pt x="565" y="218"/>
                </a:lnTo>
                <a:lnTo>
                  <a:pt x="566" y="200"/>
                </a:lnTo>
                <a:lnTo>
                  <a:pt x="568" y="182"/>
                </a:lnTo>
                <a:lnTo>
                  <a:pt x="569" y="164"/>
                </a:lnTo>
                <a:lnTo>
                  <a:pt x="571" y="147"/>
                </a:lnTo>
                <a:lnTo>
                  <a:pt x="573" y="130"/>
                </a:lnTo>
                <a:lnTo>
                  <a:pt x="574" y="113"/>
                </a:lnTo>
                <a:lnTo>
                  <a:pt x="576" y="98"/>
                </a:lnTo>
                <a:lnTo>
                  <a:pt x="577" y="83"/>
                </a:lnTo>
                <a:lnTo>
                  <a:pt x="579" y="69"/>
                </a:lnTo>
                <a:lnTo>
                  <a:pt x="581" y="55"/>
                </a:lnTo>
                <a:lnTo>
                  <a:pt x="582" y="44"/>
                </a:lnTo>
                <a:lnTo>
                  <a:pt x="584" y="33"/>
                </a:lnTo>
                <a:lnTo>
                  <a:pt x="586" y="24"/>
                </a:lnTo>
                <a:lnTo>
                  <a:pt x="587" y="16"/>
                </a:lnTo>
                <a:lnTo>
                  <a:pt x="589" y="10"/>
                </a:lnTo>
                <a:lnTo>
                  <a:pt x="590" y="5"/>
                </a:lnTo>
                <a:lnTo>
                  <a:pt x="592" y="1"/>
                </a:lnTo>
                <a:lnTo>
                  <a:pt x="594" y="0"/>
                </a:lnTo>
                <a:lnTo>
                  <a:pt x="595" y="0"/>
                </a:lnTo>
                <a:lnTo>
                  <a:pt x="597" y="1"/>
                </a:lnTo>
                <a:lnTo>
                  <a:pt x="598" y="5"/>
                </a:lnTo>
                <a:lnTo>
                  <a:pt x="600" y="9"/>
                </a:lnTo>
                <a:lnTo>
                  <a:pt x="602" y="16"/>
                </a:lnTo>
                <a:lnTo>
                  <a:pt x="603" y="23"/>
                </a:lnTo>
                <a:lnTo>
                  <a:pt x="605" y="33"/>
                </a:lnTo>
                <a:lnTo>
                  <a:pt x="607" y="43"/>
                </a:lnTo>
                <a:lnTo>
                  <a:pt x="608" y="55"/>
                </a:lnTo>
                <a:lnTo>
                  <a:pt x="610" y="68"/>
                </a:lnTo>
                <a:lnTo>
                  <a:pt x="611" y="82"/>
                </a:lnTo>
                <a:lnTo>
                  <a:pt x="613" y="97"/>
                </a:lnTo>
                <a:lnTo>
                  <a:pt x="615" y="113"/>
                </a:lnTo>
                <a:lnTo>
                  <a:pt x="616" y="129"/>
                </a:lnTo>
                <a:lnTo>
                  <a:pt x="618" y="146"/>
                </a:lnTo>
                <a:lnTo>
                  <a:pt x="620" y="164"/>
                </a:lnTo>
                <a:lnTo>
                  <a:pt x="621" y="182"/>
                </a:lnTo>
                <a:lnTo>
                  <a:pt x="623" y="200"/>
                </a:lnTo>
                <a:lnTo>
                  <a:pt x="625" y="217"/>
                </a:lnTo>
                <a:lnTo>
                  <a:pt x="626" y="235"/>
                </a:lnTo>
                <a:lnTo>
                  <a:pt x="628" y="253"/>
                </a:lnTo>
                <a:lnTo>
                  <a:pt x="629" y="270"/>
                </a:lnTo>
                <a:lnTo>
                  <a:pt x="631" y="286"/>
                </a:lnTo>
                <a:lnTo>
                  <a:pt x="632" y="302"/>
                </a:lnTo>
                <a:lnTo>
                  <a:pt x="634" y="317"/>
                </a:lnTo>
                <a:lnTo>
                  <a:pt x="636" y="331"/>
                </a:lnTo>
                <a:lnTo>
                  <a:pt x="637" y="344"/>
                </a:lnTo>
                <a:lnTo>
                  <a:pt x="639" y="356"/>
                </a:lnTo>
                <a:lnTo>
                  <a:pt x="641" y="366"/>
                </a:lnTo>
                <a:lnTo>
                  <a:pt x="642" y="375"/>
                </a:lnTo>
                <a:lnTo>
                  <a:pt x="644" y="383"/>
                </a:lnTo>
                <a:lnTo>
                  <a:pt x="646" y="389"/>
                </a:lnTo>
                <a:lnTo>
                  <a:pt x="647" y="394"/>
                </a:lnTo>
                <a:lnTo>
                  <a:pt x="649" y="397"/>
                </a:lnTo>
                <a:lnTo>
                  <a:pt x="650" y="398"/>
                </a:lnTo>
                <a:lnTo>
                  <a:pt x="652" y="398"/>
                </a:lnTo>
                <a:lnTo>
                  <a:pt x="654" y="397"/>
                </a:lnTo>
                <a:lnTo>
                  <a:pt x="655" y="393"/>
                </a:lnTo>
                <a:lnTo>
                  <a:pt x="657" y="388"/>
                </a:lnTo>
                <a:lnTo>
                  <a:pt x="659" y="382"/>
                </a:lnTo>
                <a:lnTo>
                  <a:pt x="660" y="374"/>
                </a:lnTo>
                <a:lnTo>
                  <a:pt x="662" y="365"/>
                </a:lnTo>
                <a:lnTo>
                  <a:pt x="663" y="354"/>
                </a:lnTo>
                <a:lnTo>
                  <a:pt x="665" y="342"/>
                </a:lnTo>
                <a:lnTo>
                  <a:pt x="667" y="329"/>
                </a:lnTo>
                <a:lnTo>
                  <a:pt x="668" y="315"/>
                </a:lnTo>
                <a:lnTo>
                  <a:pt x="670" y="300"/>
                </a:lnTo>
                <a:lnTo>
                  <a:pt x="671" y="284"/>
                </a:lnTo>
                <a:lnTo>
                  <a:pt x="673" y="267"/>
                </a:lnTo>
                <a:lnTo>
                  <a:pt x="675" y="250"/>
                </a:lnTo>
                <a:lnTo>
                  <a:pt x="676" y="233"/>
                </a:lnTo>
                <a:lnTo>
                  <a:pt x="678" y="215"/>
                </a:lnTo>
                <a:lnTo>
                  <a:pt x="680" y="197"/>
                </a:lnTo>
                <a:lnTo>
                  <a:pt x="681" y="179"/>
                </a:lnTo>
                <a:lnTo>
                  <a:pt x="683" y="161"/>
                </a:lnTo>
                <a:lnTo>
                  <a:pt x="684" y="144"/>
                </a:lnTo>
                <a:lnTo>
                  <a:pt x="686" y="127"/>
                </a:lnTo>
                <a:lnTo>
                  <a:pt x="688" y="110"/>
                </a:lnTo>
                <a:lnTo>
                  <a:pt x="689" y="95"/>
                </a:lnTo>
                <a:lnTo>
                  <a:pt x="691" y="80"/>
                </a:lnTo>
                <a:lnTo>
                  <a:pt x="692" y="66"/>
                </a:lnTo>
                <a:lnTo>
                  <a:pt x="694" y="53"/>
                </a:lnTo>
                <a:lnTo>
                  <a:pt x="696" y="42"/>
                </a:lnTo>
                <a:lnTo>
                  <a:pt x="697" y="31"/>
                </a:lnTo>
                <a:lnTo>
                  <a:pt x="699" y="22"/>
                </a:lnTo>
                <a:lnTo>
                  <a:pt x="701" y="15"/>
                </a:lnTo>
                <a:lnTo>
                  <a:pt x="702" y="9"/>
                </a:lnTo>
                <a:lnTo>
                  <a:pt x="704" y="4"/>
                </a:lnTo>
                <a:lnTo>
                  <a:pt x="705" y="1"/>
                </a:lnTo>
                <a:lnTo>
                  <a:pt x="707" y="0"/>
                </a:lnTo>
                <a:lnTo>
                  <a:pt x="709" y="0"/>
                </a:lnTo>
                <a:lnTo>
                  <a:pt x="710" y="2"/>
                </a:lnTo>
                <a:lnTo>
                  <a:pt x="712" y="5"/>
                </a:lnTo>
                <a:lnTo>
                  <a:pt x="714" y="10"/>
                </a:lnTo>
                <a:lnTo>
                  <a:pt x="715" y="17"/>
                </a:lnTo>
                <a:lnTo>
                  <a:pt x="717" y="25"/>
                </a:lnTo>
                <a:lnTo>
                  <a:pt x="719" y="35"/>
                </a:lnTo>
                <a:lnTo>
                  <a:pt x="720" y="45"/>
                </a:lnTo>
                <a:lnTo>
                  <a:pt x="722" y="57"/>
                </a:lnTo>
                <a:lnTo>
                  <a:pt x="723" y="71"/>
                </a:lnTo>
                <a:lnTo>
                  <a:pt x="725" y="85"/>
                </a:lnTo>
                <a:lnTo>
                  <a:pt x="727" y="100"/>
                </a:lnTo>
                <a:lnTo>
                  <a:pt x="728" y="116"/>
                </a:lnTo>
                <a:lnTo>
                  <a:pt x="730" y="132"/>
                </a:lnTo>
                <a:lnTo>
                  <a:pt x="731" y="150"/>
                </a:lnTo>
                <a:lnTo>
                  <a:pt x="733" y="167"/>
                </a:lnTo>
                <a:lnTo>
                  <a:pt x="735" y="185"/>
                </a:lnTo>
                <a:lnTo>
                  <a:pt x="736" y="203"/>
                </a:lnTo>
                <a:lnTo>
                  <a:pt x="738" y="221"/>
                </a:lnTo>
                <a:lnTo>
                  <a:pt x="740" y="239"/>
                </a:lnTo>
                <a:lnTo>
                  <a:pt x="741" y="256"/>
                </a:lnTo>
                <a:lnTo>
                  <a:pt x="743" y="273"/>
                </a:lnTo>
                <a:lnTo>
                  <a:pt x="744" y="289"/>
                </a:lnTo>
                <a:lnTo>
                  <a:pt x="746" y="305"/>
                </a:lnTo>
                <a:lnTo>
                  <a:pt x="748" y="320"/>
                </a:lnTo>
                <a:lnTo>
                  <a:pt x="749" y="333"/>
                </a:lnTo>
                <a:lnTo>
                  <a:pt x="751" y="346"/>
                </a:lnTo>
                <a:lnTo>
                  <a:pt x="753" y="358"/>
                </a:lnTo>
                <a:lnTo>
                  <a:pt x="754" y="368"/>
                </a:lnTo>
                <a:lnTo>
                  <a:pt x="756" y="377"/>
                </a:lnTo>
                <a:lnTo>
                  <a:pt x="757" y="384"/>
                </a:lnTo>
                <a:lnTo>
                  <a:pt x="759" y="390"/>
                </a:lnTo>
                <a:lnTo>
                  <a:pt x="761" y="394"/>
                </a:lnTo>
                <a:lnTo>
                  <a:pt x="762" y="397"/>
                </a:lnTo>
                <a:lnTo>
                  <a:pt x="764" y="399"/>
                </a:lnTo>
                <a:lnTo>
                  <a:pt x="765" y="398"/>
                </a:lnTo>
                <a:lnTo>
                  <a:pt x="767" y="396"/>
                </a:lnTo>
                <a:lnTo>
                  <a:pt x="769" y="392"/>
                </a:lnTo>
                <a:lnTo>
                  <a:pt x="770" y="387"/>
                </a:lnTo>
                <a:lnTo>
                  <a:pt x="772" y="380"/>
                </a:lnTo>
                <a:lnTo>
                  <a:pt x="774" y="372"/>
                </a:lnTo>
                <a:lnTo>
                  <a:pt x="775" y="363"/>
                </a:lnTo>
                <a:lnTo>
                  <a:pt x="777" y="352"/>
                </a:lnTo>
                <a:lnTo>
                  <a:pt x="779" y="340"/>
                </a:lnTo>
                <a:lnTo>
                  <a:pt x="780" y="326"/>
                </a:lnTo>
                <a:lnTo>
                  <a:pt x="782" y="312"/>
                </a:lnTo>
                <a:lnTo>
                  <a:pt x="783" y="297"/>
                </a:lnTo>
                <a:lnTo>
                  <a:pt x="785" y="281"/>
                </a:lnTo>
                <a:lnTo>
                  <a:pt x="786" y="264"/>
                </a:lnTo>
                <a:lnTo>
                  <a:pt x="788" y="247"/>
                </a:lnTo>
                <a:lnTo>
                  <a:pt x="790" y="229"/>
                </a:lnTo>
                <a:lnTo>
                  <a:pt x="791" y="212"/>
                </a:lnTo>
                <a:lnTo>
                  <a:pt x="793" y="194"/>
                </a:lnTo>
                <a:lnTo>
                  <a:pt x="795" y="176"/>
                </a:lnTo>
                <a:lnTo>
                  <a:pt x="796" y="158"/>
                </a:lnTo>
                <a:lnTo>
                  <a:pt x="798" y="141"/>
                </a:lnTo>
                <a:lnTo>
                  <a:pt x="800" y="124"/>
                </a:lnTo>
                <a:lnTo>
                  <a:pt x="801" y="107"/>
                </a:lnTo>
                <a:lnTo>
                  <a:pt x="803" y="92"/>
                </a:lnTo>
                <a:lnTo>
                  <a:pt x="804" y="77"/>
                </a:lnTo>
                <a:lnTo>
                  <a:pt x="806" y="64"/>
                </a:lnTo>
                <a:lnTo>
                  <a:pt x="808" y="51"/>
                </a:lnTo>
                <a:lnTo>
                  <a:pt x="809" y="40"/>
                </a:lnTo>
                <a:lnTo>
                  <a:pt x="811" y="29"/>
                </a:lnTo>
                <a:lnTo>
                  <a:pt x="813" y="21"/>
                </a:lnTo>
                <a:lnTo>
                  <a:pt x="814" y="13"/>
                </a:lnTo>
                <a:lnTo>
                  <a:pt x="816" y="8"/>
                </a:lnTo>
                <a:lnTo>
                  <a:pt x="817" y="3"/>
                </a:lnTo>
                <a:lnTo>
                  <a:pt x="819" y="1"/>
                </a:lnTo>
                <a:lnTo>
                  <a:pt x="821" y="0"/>
                </a:lnTo>
                <a:lnTo>
                  <a:pt x="822" y="0"/>
                </a:lnTo>
                <a:lnTo>
                  <a:pt x="824" y="2"/>
                </a:lnTo>
                <a:lnTo>
                  <a:pt x="825" y="6"/>
                </a:lnTo>
                <a:lnTo>
                  <a:pt x="827" y="11"/>
                </a:lnTo>
                <a:lnTo>
                  <a:pt x="829" y="18"/>
                </a:lnTo>
                <a:lnTo>
                  <a:pt x="830" y="27"/>
                </a:lnTo>
                <a:lnTo>
                  <a:pt x="832" y="36"/>
                </a:lnTo>
                <a:lnTo>
                  <a:pt x="834" y="47"/>
                </a:lnTo>
                <a:lnTo>
                  <a:pt x="835" y="60"/>
                </a:lnTo>
                <a:lnTo>
                  <a:pt x="837" y="73"/>
                </a:lnTo>
                <a:lnTo>
                  <a:pt x="838" y="88"/>
                </a:lnTo>
                <a:lnTo>
                  <a:pt x="840" y="103"/>
                </a:lnTo>
                <a:lnTo>
                  <a:pt x="842" y="119"/>
                </a:lnTo>
                <a:lnTo>
                  <a:pt x="843" y="136"/>
                </a:lnTo>
                <a:lnTo>
                  <a:pt x="845" y="153"/>
                </a:lnTo>
                <a:lnTo>
                  <a:pt x="847" y="171"/>
                </a:lnTo>
                <a:lnTo>
                  <a:pt x="848" y="188"/>
                </a:lnTo>
                <a:lnTo>
                  <a:pt x="850" y="206"/>
                </a:lnTo>
                <a:lnTo>
                  <a:pt x="851" y="224"/>
                </a:lnTo>
                <a:lnTo>
                  <a:pt x="853" y="242"/>
                </a:lnTo>
                <a:lnTo>
                  <a:pt x="855" y="259"/>
                </a:lnTo>
                <a:lnTo>
                  <a:pt x="856" y="276"/>
                </a:lnTo>
                <a:lnTo>
                  <a:pt x="858" y="292"/>
                </a:lnTo>
                <a:lnTo>
                  <a:pt x="859" y="308"/>
                </a:lnTo>
                <a:lnTo>
                  <a:pt x="861" y="322"/>
                </a:lnTo>
                <a:lnTo>
                  <a:pt x="863" y="336"/>
                </a:lnTo>
                <a:lnTo>
                  <a:pt x="864" y="348"/>
                </a:lnTo>
                <a:lnTo>
                  <a:pt x="866" y="360"/>
                </a:lnTo>
                <a:lnTo>
                  <a:pt x="868" y="370"/>
                </a:lnTo>
                <a:lnTo>
                  <a:pt x="869" y="378"/>
                </a:lnTo>
                <a:lnTo>
                  <a:pt x="871" y="385"/>
                </a:lnTo>
                <a:lnTo>
                  <a:pt x="873" y="391"/>
                </a:lnTo>
                <a:lnTo>
                  <a:pt x="874" y="395"/>
                </a:lnTo>
                <a:lnTo>
                  <a:pt x="876" y="398"/>
                </a:lnTo>
                <a:lnTo>
                  <a:pt x="877" y="399"/>
                </a:lnTo>
                <a:lnTo>
                  <a:pt x="879" y="398"/>
                </a:lnTo>
                <a:lnTo>
                  <a:pt x="880" y="395"/>
                </a:lnTo>
                <a:lnTo>
                  <a:pt x="882" y="392"/>
                </a:lnTo>
                <a:lnTo>
                  <a:pt x="884" y="386"/>
                </a:lnTo>
                <a:lnTo>
                  <a:pt x="885" y="379"/>
                </a:lnTo>
                <a:lnTo>
                  <a:pt x="887" y="371"/>
                </a:lnTo>
                <a:lnTo>
                  <a:pt x="889" y="361"/>
                </a:lnTo>
                <a:lnTo>
                  <a:pt x="890" y="350"/>
                </a:lnTo>
                <a:lnTo>
                  <a:pt x="892" y="337"/>
                </a:lnTo>
                <a:lnTo>
                  <a:pt x="894" y="324"/>
                </a:lnTo>
                <a:lnTo>
                  <a:pt x="895" y="309"/>
                </a:lnTo>
                <a:lnTo>
                  <a:pt x="897" y="294"/>
                </a:lnTo>
                <a:lnTo>
                  <a:pt x="898" y="278"/>
                </a:lnTo>
                <a:lnTo>
                  <a:pt x="900" y="261"/>
                </a:lnTo>
                <a:lnTo>
                  <a:pt x="902" y="244"/>
                </a:lnTo>
                <a:lnTo>
                  <a:pt x="903" y="226"/>
                </a:lnTo>
                <a:lnTo>
                  <a:pt x="905" y="208"/>
                </a:lnTo>
                <a:lnTo>
                  <a:pt x="907" y="190"/>
                </a:lnTo>
                <a:lnTo>
                  <a:pt x="908" y="172"/>
                </a:lnTo>
                <a:lnTo>
                  <a:pt x="910" y="155"/>
                </a:lnTo>
                <a:lnTo>
                  <a:pt x="911" y="137"/>
                </a:lnTo>
                <a:lnTo>
                  <a:pt x="913" y="121"/>
                </a:lnTo>
                <a:lnTo>
                  <a:pt x="915" y="105"/>
                </a:lnTo>
                <a:lnTo>
                  <a:pt x="916" y="89"/>
                </a:lnTo>
                <a:lnTo>
                  <a:pt x="918" y="74"/>
                </a:lnTo>
                <a:lnTo>
                  <a:pt x="919" y="61"/>
                </a:lnTo>
                <a:lnTo>
                  <a:pt x="921" y="49"/>
                </a:lnTo>
                <a:lnTo>
                  <a:pt x="923" y="38"/>
                </a:lnTo>
                <a:lnTo>
                  <a:pt x="924" y="28"/>
                </a:lnTo>
                <a:lnTo>
                  <a:pt x="926" y="19"/>
                </a:lnTo>
                <a:lnTo>
                  <a:pt x="928" y="12"/>
                </a:lnTo>
                <a:lnTo>
                  <a:pt x="929" y="7"/>
                </a:lnTo>
                <a:lnTo>
                  <a:pt x="931" y="3"/>
                </a:lnTo>
                <a:lnTo>
                  <a:pt x="932" y="0"/>
                </a:lnTo>
                <a:lnTo>
                  <a:pt x="934" y="0"/>
                </a:lnTo>
                <a:lnTo>
                  <a:pt x="936" y="1"/>
                </a:lnTo>
                <a:lnTo>
                  <a:pt x="937" y="3"/>
                </a:lnTo>
                <a:lnTo>
                  <a:pt x="939" y="7"/>
                </a:lnTo>
                <a:lnTo>
                  <a:pt x="941" y="13"/>
                </a:lnTo>
                <a:lnTo>
                  <a:pt x="942" y="20"/>
                </a:lnTo>
                <a:lnTo>
                  <a:pt x="944" y="28"/>
                </a:lnTo>
                <a:lnTo>
                  <a:pt x="945" y="38"/>
                </a:lnTo>
                <a:lnTo>
                  <a:pt x="947" y="50"/>
                </a:lnTo>
                <a:lnTo>
                  <a:pt x="949" y="62"/>
                </a:lnTo>
                <a:lnTo>
                  <a:pt x="950" y="76"/>
                </a:lnTo>
                <a:lnTo>
                  <a:pt x="952" y="90"/>
                </a:lnTo>
                <a:lnTo>
                  <a:pt x="954" y="106"/>
                </a:lnTo>
                <a:lnTo>
                  <a:pt x="955" y="122"/>
                </a:lnTo>
                <a:lnTo>
                  <a:pt x="957" y="139"/>
                </a:lnTo>
                <a:lnTo>
                  <a:pt x="958" y="156"/>
                </a:lnTo>
                <a:lnTo>
                  <a:pt x="960" y="174"/>
                </a:lnTo>
                <a:lnTo>
                  <a:pt x="962" y="192"/>
                </a:lnTo>
                <a:lnTo>
                  <a:pt x="963" y="210"/>
                </a:lnTo>
                <a:lnTo>
                  <a:pt x="965" y="227"/>
                </a:lnTo>
                <a:lnTo>
                  <a:pt x="967" y="245"/>
                </a:lnTo>
                <a:lnTo>
                  <a:pt x="968" y="262"/>
                </a:lnTo>
                <a:lnTo>
                  <a:pt x="970" y="279"/>
                </a:lnTo>
                <a:lnTo>
                  <a:pt x="971" y="295"/>
                </a:lnTo>
                <a:lnTo>
                  <a:pt x="973" y="310"/>
                </a:lnTo>
                <a:lnTo>
                  <a:pt x="975" y="325"/>
                </a:lnTo>
                <a:lnTo>
                  <a:pt x="976" y="338"/>
                </a:lnTo>
                <a:lnTo>
                  <a:pt x="978" y="351"/>
                </a:lnTo>
                <a:lnTo>
                  <a:pt x="979" y="362"/>
                </a:lnTo>
                <a:lnTo>
                  <a:pt x="981" y="371"/>
                </a:lnTo>
                <a:lnTo>
                  <a:pt x="983" y="380"/>
                </a:lnTo>
                <a:lnTo>
                  <a:pt x="984" y="387"/>
                </a:lnTo>
                <a:lnTo>
                  <a:pt x="986" y="392"/>
                </a:lnTo>
                <a:lnTo>
                  <a:pt x="988" y="396"/>
                </a:lnTo>
                <a:lnTo>
                  <a:pt x="989" y="398"/>
                </a:lnTo>
                <a:lnTo>
                  <a:pt x="991" y="399"/>
                </a:lnTo>
                <a:lnTo>
                  <a:pt x="992" y="397"/>
                </a:lnTo>
                <a:lnTo>
                  <a:pt x="994" y="395"/>
                </a:lnTo>
                <a:lnTo>
                  <a:pt x="996" y="391"/>
                </a:lnTo>
                <a:lnTo>
                  <a:pt x="997" y="385"/>
                </a:lnTo>
                <a:lnTo>
                  <a:pt x="999" y="378"/>
                </a:lnTo>
                <a:lnTo>
                  <a:pt x="1001" y="369"/>
                </a:lnTo>
                <a:lnTo>
                  <a:pt x="1002" y="359"/>
                </a:lnTo>
                <a:lnTo>
                  <a:pt x="1004" y="347"/>
                </a:lnTo>
                <a:lnTo>
                  <a:pt x="1006" y="335"/>
                </a:lnTo>
                <a:lnTo>
                  <a:pt x="1007" y="321"/>
                </a:lnTo>
                <a:lnTo>
                  <a:pt x="1009" y="307"/>
                </a:lnTo>
                <a:lnTo>
                  <a:pt x="1010" y="291"/>
                </a:lnTo>
                <a:lnTo>
                  <a:pt x="1012" y="275"/>
                </a:lnTo>
                <a:lnTo>
                  <a:pt x="1013" y="258"/>
                </a:lnTo>
                <a:lnTo>
                  <a:pt x="1015" y="240"/>
                </a:lnTo>
                <a:lnTo>
                  <a:pt x="1017" y="223"/>
                </a:lnTo>
                <a:lnTo>
                  <a:pt x="1018" y="205"/>
                </a:lnTo>
                <a:lnTo>
                  <a:pt x="1020" y="187"/>
                </a:lnTo>
                <a:lnTo>
                  <a:pt x="1022" y="169"/>
                </a:lnTo>
                <a:lnTo>
                  <a:pt x="1023" y="151"/>
                </a:lnTo>
                <a:lnTo>
                  <a:pt x="1025" y="134"/>
                </a:lnTo>
                <a:lnTo>
                  <a:pt x="1027" y="118"/>
                </a:lnTo>
                <a:lnTo>
                  <a:pt x="1028" y="101"/>
                </a:lnTo>
                <a:lnTo>
                  <a:pt x="1030" y="86"/>
                </a:lnTo>
                <a:lnTo>
                  <a:pt x="1031" y="72"/>
                </a:lnTo>
                <a:lnTo>
                  <a:pt x="1033" y="59"/>
                </a:lnTo>
                <a:lnTo>
                  <a:pt x="1034" y="47"/>
                </a:lnTo>
                <a:lnTo>
                  <a:pt x="1036" y="36"/>
                </a:lnTo>
                <a:lnTo>
                  <a:pt x="1038" y="26"/>
                </a:lnTo>
                <a:lnTo>
                  <a:pt x="1039" y="18"/>
                </a:lnTo>
                <a:lnTo>
                  <a:pt x="1041" y="11"/>
                </a:lnTo>
                <a:lnTo>
                  <a:pt x="1043" y="6"/>
                </a:lnTo>
                <a:lnTo>
                  <a:pt x="1044" y="2"/>
                </a:lnTo>
                <a:lnTo>
                  <a:pt x="1046" y="0"/>
                </a:lnTo>
                <a:lnTo>
                  <a:pt x="1048" y="0"/>
                </a:lnTo>
                <a:lnTo>
                  <a:pt x="1049" y="1"/>
                </a:lnTo>
                <a:lnTo>
                  <a:pt x="1051" y="4"/>
                </a:lnTo>
                <a:lnTo>
                  <a:pt x="1052" y="8"/>
                </a:lnTo>
                <a:lnTo>
                  <a:pt x="1054" y="14"/>
                </a:lnTo>
                <a:lnTo>
                  <a:pt x="1056" y="21"/>
                </a:lnTo>
                <a:lnTo>
                  <a:pt x="1057" y="30"/>
                </a:lnTo>
                <a:lnTo>
                  <a:pt x="1059" y="40"/>
                </a:lnTo>
                <a:lnTo>
                  <a:pt x="1061" y="52"/>
                </a:lnTo>
                <a:lnTo>
                  <a:pt x="1062" y="65"/>
                </a:lnTo>
                <a:lnTo>
                  <a:pt x="1064" y="78"/>
                </a:lnTo>
                <a:lnTo>
                  <a:pt x="1065" y="93"/>
                </a:lnTo>
                <a:lnTo>
                  <a:pt x="1067" y="109"/>
                </a:lnTo>
                <a:lnTo>
                  <a:pt x="1069" y="125"/>
                </a:lnTo>
                <a:lnTo>
                  <a:pt x="1070" y="142"/>
                </a:lnTo>
                <a:lnTo>
                  <a:pt x="1072" y="159"/>
                </a:lnTo>
                <a:lnTo>
                  <a:pt x="1073" y="177"/>
                </a:lnTo>
                <a:lnTo>
                  <a:pt x="1075" y="195"/>
                </a:lnTo>
                <a:lnTo>
                  <a:pt x="1077" y="213"/>
                </a:lnTo>
                <a:lnTo>
                  <a:pt x="1078" y="231"/>
                </a:lnTo>
                <a:lnTo>
                  <a:pt x="1080" y="248"/>
                </a:lnTo>
                <a:lnTo>
                  <a:pt x="1082" y="266"/>
                </a:lnTo>
                <a:lnTo>
                  <a:pt x="1083" y="282"/>
                </a:lnTo>
                <a:lnTo>
                  <a:pt x="1085" y="298"/>
                </a:lnTo>
                <a:lnTo>
                  <a:pt x="1086" y="313"/>
                </a:lnTo>
                <a:lnTo>
                  <a:pt x="1088" y="327"/>
                </a:lnTo>
                <a:lnTo>
                  <a:pt x="1090" y="341"/>
                </a:lnTo>
                <a:lnTo>
                  <a:pt x="1091" y="353"/>
                </a:lnTo>
                <a:lnTo>
                  <a:pt x="1093" y="364"/>
                </a:lnTo>
                <a:lnTo>
                  <a:pt x="1095" y="373"/>
                </a:lnTo>
                <a:lnTo>
                  <a:pt x="1096" y="381"/>
                </a:lnTo>
                <a:lnTo>
                  <a:pt x="1098" y="388"/>
                </a:lnTo>
                <a:lnTo>
                  <a:pt x="1100" y="393"/>
                </a:lnTo>
                <a:lnTo>
                  <a:pt x="1101" y="396"/>
                </a:lnTo>
                <a:lnTo>
                  <a:pt x="1103" y="398"/>
                </a:lnTo>
                <a:lnTo>
                  <a:pt x="1104" y="399"/>
                </a:lnTo>
                <a:lnTo>
                  <a:pt x="1106" y="397"/>
                </a:lnTo>
                <a:lnTo>
                  <a:pt x="1107" y="394"/>
                </a:lnTo>
                <a:lnTo>
                  <a:pt x="1109" y="390"/>
                </a:lnTo>
                <a:lnTo>
                  <a:pt x="1111" y="384"/>
                </a:lnTo>
                <a:lnTo>
                  <a:pt x="1112" y="376"/>
                </a:lnTo>
                <a:lnTo>
                  <a:pt x="1114" y="367"/>
                </a:lnTo>
                <a:lnTo>
                  <a:pt x="1116" y="357"/>
                </a:lnTo>
                <a:lnTo>
                  <a:pt x="1117" y="345"/>
                </a:lnTo>
                <a:lnTo>
                  <a:pt x="1119" y="332"/>
                </a:lnTo>
                <a:lnTo>
                  <a:pt x="1121" y="319"/>
                </a:lnTo>
                <a:lnTo>
                  <a:pt x="1122" y="304"/>
                </a:lnTo>
                <a:lnTo>
                  <a:pt x="1124" y="288"/>
                </a:lnTo>
                <a:lnTo>
                  <a:pt x="1125" y="271"/>
                </a:lnTo>
                <a:lnTo>
                  <a:pt x="1127" y="254"/>
                </a:lnTo>
                <a:lnTo>
                  <a:pt x="1129" y="237"/>
                </a:lnTo>
                <a:lnTo>
                  <a:pt x="1130" y="219"/>
                </a:lnTo>
                <a:lnTo>
                  <a:pt x="1132" y="201"/>
                </a:lnTo>
                <a:lnTo>
                  <a:pt x="1133" y="183"/>
                </a:lnTo>
                <a:lnTo>
                  <a:pt x="1135" y="166"/>
                </a:lnTo>
                <a:lnTo>
                  <a:pt x="1137" y="148"/>
                </a:lnTo>
                <a:lnTo>
                  <a:pt x="1138" y="131"/>
                </a:lnTo>
                <a:lnTo>
                  <a:pt x="1140" y="115"/>
                </a:lnTo>
                <a:lnTo>
                  <a:pt x="1142" y="99"/>
                </a:lnTo>
                <a:lnTo>
                  <a:pt x="1143" y="84"/>
                </a:lnTo>
                <a:lnTo>
                  <a:pt x="1145" y="69"/>
                </a:lnTo>
                <a:lnTo>
                  <a:pt x="1146" y="56"/>
                </a:lnTo>
                <a:lnTo>
                  <a:pt x="1148" y="44"/>
                </a:lnTo>
                <a:lnTo>
                  <a:pt x="1150" y="34"/>
                </a:lnTo>
                <a:lnTo>
                  <a:pt x="1151" y="24"/>
                </a:lnTo>
                <a:lnTo>
                  <a:pt x="1153" y="16"/>
                </a:lnTo>
                <a:lnTo>
                  <a:pt x="1155" y="10"/>
                </a:lnTo>
                <a:lnTo>
                  <a:pt x="1156" y="5"/>
                </a:lnTo>
                <a:lnTo>
                  <a:pt x="1158" y="2"/>
                </a:lnTo>
                <a:lnTo>
                  <a:pt x="1160" y="0"/>
                </a:lnTo>
                <a:lnTo>
                  <a:pt x="1161" y="0"/>
                </a:lnTo>
                <a:lnTo>
                  <a:pt x="1163" y="1"/>
                </a:lnTo>
                <a:lnTo>
                  <a:pt x="1164" y="4"/>
                </a:lnTo>
                <a:lnTo>
                  <a:pt x="1166" y="9"/>
                </a:lnTo>
                <a:lnTo>
                  <a:pt x="1167" y="15"/>
                </a:lnTo>
                <a:lnTo>
                  <a:pt x="1169" y="23"/>
                </a:lnTo>
                <a:lnTo>
                  <a:pt x="1171" y="32"/>
                </a:lnTo>
                <a:lnTo>
                  <a:pt x="1172" y="42"/>
                </a:lnTo>
                <a:lnTo>
                  <a:pt x="1174" y="54"/>
                </a:lnTo>
                <a:lnTo>
                  <a:pt x="1176" y="67"/>
                </a:lnTo>
                <a:lnTo>
                  <a:pt x="1177" y="81"/>
                </a:lnTo>
                <a:lnTo>
                  <a:pt x="1179" y="96"/>
                </a:lnTo>
                <a:lnTo>
                  <a:pt x="1181" y="112"/>
                </a:lnTo>
                <a:lnTo>
                  <a:pt x="1182" y="128"/>
                </a:lnTo>
                <a:lnTo>
                  <a:pt x="1184" y="145"/>
                </a:lnTo>
                <a:lnTo>
                  <a:pt x="1185" y="163"/>
                </a:lnTo>
                <a:lnTo>
                  <a:pt x="1187" y="181"/>
                </a:lnTo>
                <a:lnTo>
                  <a:pt x="1189" y="198"/>
                </a:lnTo>
                <a:lnTo>
                  <a:pt x="1190" y="216"/>
                </a:lnTo>
                <a:lnTo>
                  <a:pt x="1192" y="234"/>
                </a:lnTo>
                <a:lnTo>
                  <a:pt x="1194" y="252"/>
                </a:lnTo>
                <a:lnTo>
                  <a:pt x="1195" y="269"/>
                </a:lnTo>
                <a:lnTo>
                  <a:pt x="1197" y="285"/>
                </a:lnTo>
                <a:lnTo>
                  <a:pt x="1198" y="301"/>
                </a:lnTo>
                <a:lnTo>
                  <a:pt x="1200" y="316"/>
                </a:lnTo>
                <a:lnTo>
                  <a:pt x="1202" y="330"/>
                </a:lnTo>
                <a:lnTo>
                  <a:pt x="1203" y="343"/>
                </a:lnTo>
                <a:lnTo>
                  <a:pt x="1205" y="355"/>
                </a:lnTo>
                <a:lnTo>
                  <a:pt x="1206" y="365"/>
                </a:lnTo>
                <a:lnTo>
                  <a:pt x="1208" y="375"/>
                </a:lnTo>
                <a:lnTo>
                  <a:pt x="1210" y="382"/>
                </a:lnTo>
                <a:lnTo>
                  <a:pt x="1211" y="389"/>
                </a:lnTo>
                <a:lnTo>
                  <a:pt x="1213" y="393"/>
                </a:lnTo>
                <a:lnTo>
                  <a:pt x="1215" y="397"/>
                </a:lnTo>
                <a:lnTo>
                  <a:pt x="1216" y="398"/>
                </a:lnTo>
                <a:lnTo>
                  <a:pt x="1218" y="398"/>
                </a:lnTo>
                <a:lnTo>
                  <a:pt x="1219" y="397"/>
                </a:lnTo>
                <a:lnTo>
                  <a:pt x="1221" y="393"/>
                </a:lnTo>
                <a:lnTo>
                  <a:pt x="1223" y="389"/>
                </a:lnTo>
                <a:lnTo>
                  <a:pt x="1224" y="382"/>
                </a:lnTo>
                <a:lnTo>
                  <a:pt x="1226" y="375"/>
                </a:lnTo>
                <a:lnTo>
                  <a:pt x="1227" y="365"/>
                </a:lnTo>
                <a:lnTo>
                  <a:pt x="1229" y="355"/>
                </a:lnTo>
                <a:lnTo>
                  <a:pt x="1231" y="343"/>
                </a:lnTo>
                <a:lnTo>
                  <a:pt x="1232" y="330"/>
                </a:lnTo>
                <a:lnTo>
                  <a:pt x="1234" y="316"/>
                </a:lnTo>
                <a:lnTo>
                  <a:pt x="1236" y="301"/>
                </a:lnTo>
                <a:lnTo>
                  <a:pt x="1237" y="285"/>
                </a:lnTo>
                <a:lnTo>
                  <a:pt x="1239" y="268"/>
                </a:lnTo>
                <a:lnTo>
                  <a:pt x="1240" y="251"/>
                </a:lnTo>
                <a:lnTo>
                  <a:pt x="1242" y="234"/>
                </a:lnTo>
                <a:lnTo>
                  <a:pt x="1244" y="216"/>
                </a:lnTo>
                <a:lnTo>
                  <a:pt x="1245" y="198"/>
                </a:lnTo>
                <a:lnTo>
                  <a:pt x="1247" y="180"/>
                </a:lnTo>
                <a:lnTo>
                  <a:pt x="1249" y="162"/>
                </a:lnTo>
                <a:lnTo>
                  <a:pt x="1250" y="145"/>
                </a:lnTo>
                <a:lnTo>
                  <a:pt x="1252" y="128"/>
                </a:lnTo>
                <a:lnTo>
                  <a:pt x="1254" y="111"/>
                </a:lnTo>
                <a:lnTo>
                  <a:pt x="1255" y="96"/>
                </a:lnTo>
                <a:lnTo>
                  <a:pt x="1257" y="81"/>
                </a:lnTo>
                <a:lnTo>
                  <a:pt x="1258" y="67"/>
                </a:lnTo>
                <a:lnTo>
                  <a:pt x="1260" y="54"/>
                </a:lnTo>
                <a:lnTo>
                  <a:pt x="1261" y="42"/>
                </a:lnTo>
                <a:lnTo>
                  <a:pt x="1263" y="32"/>
                </a:lnTo>
                <a:lnTo>
                  <a:pt x="1265" y="23"/>
                </a:lnTo>
                <a:lnTo>
                  <a:pt x="1266" y="15"/>
                </a:lnTo>
                <a:lnTo>
                  <a:pt x="1268" y="9"/>
                </a:lnTo>
                <a:lnTo>
                  <a:pt x="1270" y="4"/>
                </a:lnTo>
                <a:lnTo>
                  <a:pt x="1271" y="1"/>
                </a:lnTo>
                <a:lnTo>
                  <a:pt x="1273" y="0"/>
                </a:lnTo>
                <a:lnTo>
                  <a:pt x="1275" y="0"/>
                </a:lnTo>
                <a:lnTo>
                  <a:pt x="1276" y="2"/>
                </a:lnTo>
                <a:lnTo>
                  <a:pt x="1278" y="5"/>
                </a:lnTo>
                <a:lnTo>
                  <a:pt x="1279" y="10"/>
                </a:lnTo>
                <a:lnTo>
                  <a:pt x="1281" y="16"/>
                </a:lnTo>
                <a:lnTo>
                  <a:pt x="1283" y="25"/>
                </a:lnTo>
                <a:lnTo>
                  <a:pt x="1284" y="34"/>
                </a:lnTo>
                <a:lnTo>
                  <a:pt x="1286" y="45"/>
                </a:lnTo>
                <a:lnTo>
                  <a:pt x="1287" y="57"/>
                </a:lnTo>
                <a:lnTo>
                  <a:pt x="1289" y="70"/>
                </a:lnTo>
                <a:lnTo>
                  <a:pt x="1291" y="84"/>
                </a:lnTo>
                <a:lnTo>
                  <a:pt x="1292" y="99"/>
                </a:lnTo>
                <a:lnTo>
                  <a:pt x="1294" y="115"/>
                </a:lnTo>
                <a:lnTo>
                  <a:pt x="1296" y="131"/>
                </a:lnTo>
                <a:lnTo>
                  <a:pt x="1297" y="149"/>
                </a:lnTo>
                <a:lnTo>
                  <a:pt x="1299" y="166"/>
                </a:lnTo>
                <a:lnTo>
                  <a:pt x="1300" y="184"/>
                </a:lnTo>
                <a:lnTo>
                  <a:pt x="1302" y="202"/>
                </a:lnTo>
                <a:lnTo>
                  <a:pt x="1304" y="220"/>
                </a:lnTo>
                <a:lnTo>
                  <a:pt x="1305" y="237"/>
                </a:lnTo>
                <a:lnTo>
                  <a:pt x="1307" y="255"/>
                </a:lnTo>
                <a:lnTo>
                  <a:pt x="1309" y="272"/>
                </a:lnTo>
                <a:lnTo>
                  <a:pt x="1310" y="288"/>
                </a:lnTo>
                <a:lnTo>
                  <a:pt x="1312" y="304"/>
                </a:lnTo>
                <a:lnTo>
                  <a:pt x="1313" y="319"/>
                </a:lnTo>
                <a:lnTo>
                  <a:pt x="1315" y="333"/>
                </a:lnTo>
                <a:lnTo>
                  <a:pt x="1317" y="345"/>
                </a:lnTo>
                <a:lnTo>
                  <a:pt x="1318" y="357"/>
                </a:lnTo>
                <a:lnTo>
                  <a:pt x="1320" y="367"/>
                </a:lnTo>
                <a:lnTo>
                  <a:pt x="1321" y="376"/>
                </a:lnTo>
                <a:lnTo>
                  <a:pt x="1323" y="384"/>
                </a:lnTo>
                <a:lnTo>
                  <a:pt x="1325" y="390"/>
                </a:lnTo>
                <a:lnTo>
                  <a:pt x="1326" y="394"/>
                </a:lnTo>
                <a:lnTo>
                  <a:pt x="1328" y="397"/>
                </a:lnTo>
                <a:lnTo>
                  <a:pt x="1330" y="399"/>
                </a:lnTo>
                <a:lnTo>
                  <a:pt x="1331" y="398"/>
                </a:lnTo>
                <a:lnTo>
                  <a:pt x="1333" y="396"/>
                </a:lnTo>
                <a:lnTo>
                  <a:pt x="1335" y="393"/>
                </a:lnTo>
                <a:lnTo>
                  <a:pt x="1336" y="388"/>
                </a:lnTo>
                <a:lnTo>
                  <a:pt x="1338" y="381"/>
                </a:lnTo>
                <a:lnTo>
                  <a:pt x="1339" y="373"/>
                </a:lnTo>
                <a:lnTo>
                  <a:pt x="1341" y="363"/>
                </a:lnTo>
                <a:lnTo>
                  <a:pt x="1343" y="353"/>
                </a:lnTo>
                <a:lnTo>
                  <a:pt x="1344" y="341"/>
                </a:lnTo>
                <a:lnTo>
                  <a:pt x="1346" y="327"/>
                </a:lnTo>
                <a:lnTo>
                  <a:pt x="1348" y="313"/>
                </a:lnTo>
                <a:lnTo>
                  <a:pt x="1349" y="298"/>
                </a:lnTo>
                <a:lnTo>
                  <a:pt x="1351" y="282"/>
                </a:lnTo>
                <a:lnTo>
                  <a:pt x="1352" y="265"/>
                </a:lnTo>
                <a:lnTo>
                  <a:pt x="1354" y="248"/>
                </a:lnTo>
                <a:lnTo>
                  <a:pt x="1356" y="230"/>
                </a:lnTo>
                <a:lnTo>
                  <a:pt x="1357" y="213"/>
                </a:lnTo>
                <a:lnTo>
                  <a:pt x="1359" y="195"/>
                </a:lnTo>
                <a:lnTo>
                  <a:pt x="1360" y="177"/>
                </a:lnTo>
                <a:lnTo>
                  <a:pt x="1362" y="159"/>
                </a:lnTo>
                <a:lnTo>
                  <a:pt x="1364" y="142"/>
                </a:lnTo>
                <a:lnTo>
                  <a:pt x="1365" y="125"/>
                </a:lnTo>
                <a:lnTo>
                  <a:pt x="1367" y="108"/>
                </a:lnTo>
                <a:lnTo>
                  <a:pt x="1369" y="93"/>
                </a:lnTo>
                <a:lnTo>
                  <a:pt x="1370" y="78"/>
                </a:lnTo>
                <a:lnTo>
                  <a:pt x="1372" y="64"/>
                </a:lnTo>
                <a:lnTo>
                  <a:pt x="1373" y="52"/>
                </a:lnTo>
                <a:lnTo>
                  <a:pt x="1375" y="40"/>
                </a:lnTo>
                <a:lnTo>
                  <a:pt x="1377" y="30"/>
                </a:lnTo>
                <a:lnTo>
                  <a:pt x="1378" y="21"/>
                </a:lnTo>
                <a:lnTo>
                  <a:pt x="1380" y="14"/>
                </a:lnTo>
                <a:lnTo>
                  <a:pt x="1381" y="8"/>
                </a:lnTo>
                <a:lnTo>
                  <a:pt x="1383" y="4"/>
                </a:lnTo>
                <a:lnTo>
                  <a:pt x="1385" y="1"/>
                </a:lnTo>
                <a:lnTo>
                  <a:pt x="1386" y="0"/>
                </a:lnTo>
                <a:lnTo>
                  <a:pt x="1388" y="0"/>
                </a:lnTo>
                <a:lnTo>
                  <a:pt x="1390" y="2"/>
                </a:lnTo>
                <a:lnTo>
                  <a:pt x="1391" y="6"/>
                </a:lnTo>
                <a:lnTo>
                  <a:pt x="1393" y="11"/>
                </a:lnTo>
                <a:lnTo>
                  <a:pt x="1394" y="18"/>
                </a:lnTo>
                <a:lnTo>
                  <a:pt x="1396" y="26"/>
                </a:lnTo>
                <a:lnTo>
                  <a:pt x="1398" y="36"/>
                </a:lnTo>
                <a:lnTo>
                  <a:pt x="1399" y="47"/>
                </a:lnTo>
                <a:lnTo>
                  <a:pt x="1401" y="59"/>
                </a:lnTo>
                <a:lnTo>
                  <a:pt x="1403" y="72"/>
                </a:lnTo>
                <a:lnTo>
                  <a:pt x="1404" y="86"/>
                </a:lnTo>
                <a:lnTo>
                  <a:pt x="1406" y="102"/>
                </a:lnTo>
                <a:lnTo>
                  <a:pt x="1408" y="118"/>
                </a:lnTo>
                <a:lnTo>
                  <a:pt x="1409" y="135"/>
                </a:lnTo>
                <a:lnTo>
                  <a:pt x="1411" y="152"/>
                </a:lnTo>
                <a:lnTo>
                  <a:pt x="1412" y="169"/>
                </a:lnTo>
                <a:lnTo>
                  <a:pt x="1414" y="187"/>
                </a:lnTo>
                <a:lnTo>
                  <a:pt x="1415" y="205"/>
                </a:lnTo>
                <a:lnTo>
                  <a:pt x="1417" y="223"/>
                </a:lnTo>
                <a:lnTo>
                  <a:pt x="1419" y="241"/>
                </a:lnTo>
                <a:lnTo>
                  <a:pt x="1420" y="258"/>
                </a:lnTo>
                <a:lnTo>
                  <a:pt x="1422" y="275"/>
                </a:lnTo>
                <a:lnTo>
                  <a:pt x="1424" y="291"/>
                </a:lnTo>
                <a:lnTo>
                  <a:pt x="1425" y="307"/>
                </a:lnTo>
                <a:lnTo>
                  <a:pt x="1427" y="321"/>
                </a:lnTo>
                <a:lnTo>
                  <a:pt x="1429" y="335"/>
                </a:lnTo>
                <a:lnTo>
                  <a:pt x="1430" y="348"/>
                </a:lnTo>
                <a:lnTo>
                  <a:pt x="1432" y="359"/>
                </a:lnTo>
                <a:lnTo>
                  <a:pt x="1433" y="369"/>
                </a:lnTo>
                <a:lnTo>
                  <a:pt x="1435" y="378"/>
                </a:lnTo>
                <a:lnTo>
                  <a:pt x="1437" y="385"/>
                </a:lnTo>
                <a:lnTo>
                  <a:pt x="1438" y="391"/>
                </a:lnTo>
                <a:lnTo>
                  <a:pt x="1440" y="395"/>
                </a:lnTo>
                <a:lnTo>
                  <a:pt x="1442" y="397"/>
                </a:lnTo>
                <a:lnTo>
                  <a:pt x="1443" y="399"/>
                </a:lnTo>
                <a:lnTo>
                  <a:pt x="1445" y="398"/>
                </a:lnTo>
                <a:lnTo>
                  <a:pt x="1446" y="396"/>
                </a:lnTo>
                <a:lnTo>
                  <a:pt x="1448" y="392"/>
                </a:lnTo>
                <a:lnTo>
                  <a:pt x="1450" y="387"/>
                </a:lnTo>
                <a:lnTo>
                  <a:pt x="1451" y="380"/>
                </a:lnTo>
                <a:lnTo>
                  <a:pt x="1453" y="371"/>
                </a:lnTo>
                <a:lnTo>
                  <a:pt x="1454" y="361"/>
                </a:lnTo>
                <a:lnTo>
                  <a:pt x="1456" y="350"/>
                </a:lnTo>
                <a:lnTo>
                  <a:pt x="1458" y="338"/>
                </a:lnTo>
                <a:lnTo>
                  <a:pt x="1459" y="325"/>
                </a:lnTo>
                <a:lnTo>
                  <a:pt x="1461" y="310"/>
                </a:lnTo>
                <a:lnTo>
                  <a:pt x="1463" y="295"/>
                </a:lnTo>
                <a:lnTo>
                  <a:pt x="1464" y="279"/>
                </a:lnTo>
                <a:lnTo>
                  <a:pt x="1466" y="262"/>
                </a:lnTo>
                <a:lnTo>
                  <a:pt x="1467" y="245"/>
                </a:lnTo>
                <a:lnTo>
                  <a:pt x="1469" y="227"/>
                </a:lnTo>
                <a:lnTo>
                  <a:pt x="1471" y="209"/>
                </a:lnTo>
                <a:lnTo>
                  <a:pt x="1472" y="191"/>
                </a:lnTo>
                <a:lnTo>
                  <a:pt x="1474" y="174"/>
                </a:lnTo>
                <a:lnTo>
                  <a:pt x="1475" y="156"/>
                </a:lnTo>
                <a:lnTo>
                  <a:pt x="1477" y="139"/>
                </a:lnTo>
                <a:lnTo>
                  <a:pt x="1479" y="122"/>
                </a:lnTo>
                <a:lnTo>
                  <a:pt x="1480" y="105"/>
                </a:lnTo>
                <a:lnTo>
                  <a:pt x="1482" y="90"/>
                </a:lnTo>
                <a:lnTo>
                  <a:pt x="1484" y="76"/>
                </a:lnTo>
                <a:lnTo>
                  <a:pt x="1485" y="62"/>
                </a:lnTo>
                <a:lnTo>
                  <a:pt x="1487" y="49"/>
                </a:lnTo>
                <a:lnTo>
                  <a:pt x="1488" y="38"/>
                </a:lnTo>
                <a:lnTo>
                  <a:pt x="1490" y="28"/>
                </a:lnTo>
                <a:lnTo>
                  <a:pt x="1492" y="20"/>
                </a:lnTo>
                <a:lnTo>
                  <a:pt x="1493" y="13"/>
                </a:lnTo>
                <a:lnTo>
                  <a:pt x="1495" y="7"/>
                </a:lnTo>
                <a:lnTo>
                  <a:pt x="1497" y="3"/>
                </a:lnTo>
                <a:lnTo>
                  <a:pt x="1498" y="1"/>
                </a:lnTo>
                <a:lnTo>
                  <a:pt x="1500" y="0"/>
                </a:lnTo>
                <a:lnTo>
                  <a:pt x="1502" y="0"/>
                </a:lnTo>
                <a:lnTo>
                  <a:pt x="1503" y="3"/>
                </a:lnTo>
                <a:lnTo>
                  <a:pt x="1505" y="7"/>
                </a:lnTo>
                <a:lnTo>
                  <a:pt x="1506" y="12"/>
                </a:lnTo>
                <a:lnTo>
                  <a:pt x="1508" y="19"/>
                </a:lnTo>
                <a:lnTo>
                  <a:pt x="1510" y="28"/>
                </a:lnTo>
                <a:lnTo>
                  <a:pt x="1511" y="38"/>
                </a:lnTo>
                <a:lnTo>
                  <a:pt x="1513" y="49"/>
                </a:lnTo>
                <a:lnTo>
                  <a:pt x="1514" y="61"/>
                </a:lnTo>
                <a:lnTo>
                  <a:pt x="1516" y="75"/>
                </a:lnTo>
                <a:lnTo>
                  <a:pt x="1518" y="89"/>
                </a:lnTo>
                <a:lnTo>
                  <a:pt x="1519" y="105"/>
                </a:lnTo>
                <a:lnTo>
                  <a:pt x="1521" y="121"/>
                </a:lnTo>
                <a:lnTo>
                  <a:pt x="1523" y="138"/>
                </a:lnTo>
                <a:lnTo>
                  <a:pt x="1524" y="155"/>
                </a:lnTo>
                <a:lnTo>
                  <a:pt x="1526" y="173"/>
                </a:lnTo>
                <a:lnTo>
                  <a:pt x="1527" y="191"/>
                </a:lnTo>
                <a:lnTo>
                  <a:pt x="1529" y="208"/>
                </a:lnTo>
                <a:lnTo>
                  <a:pt x="1531" y="226"/>
                </a:lnTo>
                <a:lnTo>
                  <a:pt x="1532" y="244"/>
                </a:lnTo>
                <a:lnTo>
                  <a:pt x="1534" y="261"/>
                </a:lnTo>
                <a:lnTo>
                  <a:pt x="1536" y="278"/>
                </a:lnTo>
                <a:lnTo>
                  <a:pt x="1537" y="294"/>
                </a:lnTo>
                <a:lnTo>
                  <a:pt x="1539" y="310"/>
                </a:lnTo>
                <a:lnTo>
                  <a:pt x="1540" y="324"/>
                </a:lnTo>
                <a:lnTo>
                  <a:pt x="1542" y="337"/>
                </a:lnTo>
                <a:lnTo>
                  <a:pt x="1544" y="350"/>
                </a:lnTo>
                <a:lnTo>
                  <a:pt x="1545" y="361"/>
                </a:lnTo>
                <a:lnTo>
                  <a:pt x="1547" y="371"/>
                </a:lnTo>
                <a:lnTo>
                  <a:pt x="1548" y="379"/>
                </a:lnTo>
                <a:lnTo>
                  <a:pt x="1550" y="386"/>
                </a:lnTo>
                <a:lnTo>
                  <a:pt x="1552" y="392"/>
                </a:lnTo>
                <a:lnTo>
                  <a:pt x="1553" y="395"/>
                </a:lnTo>
                <a:lnTo>
                  <a:pt x="1555" y="398"/>
                </a:lnTo>
                <a:lnTo>
                  <a:pt x="1557" y="399"/>
                </a:lnTo>
                <a:lnTo>
                  <a:pt x="1558" y="398"/>
                </a:lnTo>
                <a:lnTo>
                  <a:pt x="1560" y="395"/>
                </a:lnTo>
                <a:lnTo>
                  <a:pt x="1562" y="391"/>
                </a:lnTo>
                <a:lnTo>
                  <a:pt x="1563" y="385"/>
                </a:lnTo>
                <a:lnTo>
                  <a:pt x="1565" y="378"/>
                </a:lnTo>
                <a:lnTo>
                  <a:pt x="1566" y="370"/>
                </a:lnTo>
                <a:lnTo>
                  <a:pt x="1568" y="359"/>
                </a:lnTo>
                <a:lnTo>
                  <a:pt x="1569" y="348"/>
                </a:lnTo>
                <a:lnTo>
                  <a:pt x="1571" y="336"/>
                </a:lnTo>
                <a:lnTo>
                  <a:pt x="1573" y="322"/>
                </a:lnTo>
                <a:lnTo>
                  <a:pt x="1574" y="307"/>
                </a:lnTo>
                <a:lnTo>
                  <a:pt x="1576" y="292"/>
                </a:lnTo>
                <a:lnTo>
                  <a:pt x="1578" y="276"/>
                </a:lnTo>
                <a:lnTo>
                  <a:pt x="1579" y="259"/>
                </a:lnTo>
                <a:lnTo>
                  <a:pt x="1581" y="242"/>
                </a:lnTo>
                <a:lnTo>
                  <a:pt x="1583" y="224"/>
                </a:lnTo>
                <a:lnTo>
                  <a:pt x="1584" y="206"/>
                </a:lnTo>
                <a:lnTo>
                  <a:pt x="1586" y="188"/>
                </a:lnTo>
                <a:lnTo>
                  <a:pt x="1587" y="170"/>
                </a:lnTo>
                <a:lnTo>
                  <a:pt x="1589" y="153"/>
                </a:lnTo>
                <a:lnTo>
                  <a:pt x="1591" y="135"/>
                </a:lnTo>
                <a:lnTo>
                  <a:pt x="1592" y="119"/>
                </a:lnTo>
                <a:lnTo>
                  <a:pt x="1594" y="103"/>
                </a:lnTo>
                <a:lnTo>
                  <a:pt x="1596" y="87"/>
                </a:lnTo>
                <a:lnTo>
                  <a:pt x="1597" y="73"/>
                </a:lnTo>
                <a:lnTo>
                  <a:pt x="1599" y="59"/>
                </a:lnTo>
                <a:lnTo>
                  <a:pt x="1600" y="47"/>
                </a:lnTo>
                <a:lnTo>
                  <a:pt x="1602" y="36"/>
                </a:lnTo>
                <a:lnTo>
                  <a:pt x="1604" y="27"/>
                </a:lnTo>
                <a:lnTo>
                  <a:pt x="1605" y="18"/>
                </a:lnTo>
                <a:lnTo>
                  <a:pt x="1607" y="11"/>
                </a:lnTo>
                <a:lnTo>
                  <a:pt x="1608" y="6"/>
                </a:lnTo>
                <a:lnTo>
                  <a:pt x="1610" y="2"/>
                </a:lnTo>
                <a:lnTo>
                  <a:pt x="1612" y="0"/>
                </a:lnTo>
                <a:lnTo>
                  <a:pt x="1613" y="0"/>
                </a:lnTo>
                <a:lnTo>
                  <a:pt x="1615" y="1"/>
                </a:lnTo>
                <a:lnTo>
                  <a:pt x="1617" y="3"/>
                </a:lnTo>
                <a:lnTo>
                  <a:pt x="1618" y="8"/>
                </a:lnTo>
                <a:lnTo>
                  <a:pt x="1620" y="13"/>
                </a:lnTo>
                <a:lnTo>
                  <a:pt x="1621" y="21"/>
                </a:lnTo>
                <a:lnTo>
                  <a:pt x="1623" y="30"/>
                </a:lnTo>
                <a:lnTo>
                  <a:pt x="1625" y="40"/>
                </a:lnTo>
                <a:lnTo>
                  <a:pt x="1626" y="51"/>
                </a:lnTo>
                <a:lnTo>
                  <a:pt x="1628" y="64"/>
                </a:lnTo>
                <a:lnTo>
                  <a:pt x="1630" y="77"/>
                </a:lnTo>
                <a:lnTo>
                  <a:pt x="1631" y="92"/>
                </a:lnTo>
                <a:lnTo>
                  <a:pt x="1633" y="108"/>
                </a:lnTo>
                <a:lnTo>
                  <a:pt x="1634" y="124"/>
                </a:lnTo>
                <a:lnTo>
                  <a:pt x="1636" y="141"/>
                </a:lnTo>
                <a:lnTo>
                  <a:pt x="1638" y="158"/>
                </a:lnTo>
                <a:lnTo>
                  <a:pt x="1639" y="176"/>
                </a:lnTo>
                <a:lnTo>
                  <a:pt x="1641" y="194"/>
                </a:lnTo>
                <a:lnTo>
                  <a:pt x="1642" y="212"/>
                </a:lnTo>
                <a:lnTo>
                  <a:pt x="1644" y="230"/>
                </a:lnTo>
                <a:lnTo>
                  <a:pt x="1646" y="247"/>
                </a:lnTo>
                <a:lnTo>
                  <a:pt x="1647" y="264"/>
                </a:lnTo>
                <a:lnTo>
                  <a:pt x="1649" y="281"/>
                </a:lnTo>
                <a:lnTo>
                  <a:pt x="1651" y="297"/>
                </a:lnTo>
                <a:lnTo>
                  <a:pt x="1652" y="312"/>
                </a:lnTo>
                <a:lnTo>
                  <a:pt x="1654" y="327"/>
                </a:lnTo>
                <a:lnTo>
                  <a:pt x="1656" y="340"/>
                </a:lnTo>
                <a:lnTo>
                  <a:pt x="1657" y="352"/>
                </a:lnTo>
                <a:lnTo>
                  <a:pt x="1659" y="363"/>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95270" name="Freeform 38"/>
          <p:cNvSpPr>
            <a:spLocks/>
          </p:cNvSpPr>
          <p:nvPr/>
        </p:nvSpPr>
        <p:spPr bwMode="auto">
          <a:xfrm>
            <a:off x="4000500" y="3038475"/>
            <a:ext cx="37338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nvGrpSpPr>
          <p:cNvPr id="4" name="Group 41"/>
          <p:cNvGrpSpPr>
            <a:grpSpLocks/>
          </p:cNvGrpSpPr>
          <p:nvPr/>
        </p:nvGrpSpPr>
        <p:grpSpPr bwMode="auto">
          <a:xfrm>
            <a:off x="3730625" y="2363788"/>
            <a:ext cx="4603750" cy="1446212"/>
            <a:chOff x="2256" y="1489"/>
            <a:chExt cx="2900" cy="911"/>
          </a:xfrm>
        </p:grpSpPr>
        <p:sp>
          <p:nvSpPr>
            <p:cNvPr id="14368" name="Line 36"/>
            <p:cNvSpPr>
              <a:spLocks noChangeShapeType="1"/>
            </p:cNvSpPr>
            <p:nvPr/>
          </p:nvSpPr>
          <p:spPr bwMode="auto">
            <a:xfrm>
              <a:off x="2256" y="2112"/>
              <a:ext cx="2784"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4369" name="Text Box 37"/>
            <p:cNvSpPr txBox="1">
              <a:spLocks noChangeArrowheads="1"/>
            </p:cNvSpPr>
            <p:nvPr/>
          </p:nvSpPr>
          <p:spPr bwMode="auto">
            <a:xfrm>
              <a:off x="4944" y="2065"/>
              <a:ext cx="212" cy="288"/>
            </a:xfrm>
            <a:prstGeom prst="rect">
              <a:avLst/>
            </a:prstGeom>
            <a:noFill/>
            <a:ln w="9525">
              <a:noFill/>
              <a:miter lim="800000"/>
              <a:headEnd/>
              <a:tailEnd/>
            </a:ln>
          </p:spPr>
          <p:txBody>
            <a:bodyPr wrap="none">
              <a:prstTxWarp prst="textNoShape">
                <a:avLst/>
              </a:prstTxWarp>
              <a:spAutoFit/>
            </a:bodyPr>
            <a:lstStyle/>
            <a:p>
              <a:r>
                <a:rPr lang="en-US" b="1" i="1">
                  <a:latin typeface="Times New Roman" charset="0"/>
                </a:rPr>
                <a:t>x</a:t>
              </a:r>
            </a:p>
          </p:txBody>
        </p:sp>
        <p:sp>
          <p:nvSpPr>
            <p:cNvPr id="14370" name="Line 39"/>
            <p:cNvSpPr>
              <a:spLocks noChangeShapeType="1"/>
            </p:cNvSpPr>
            <p:nvPr/>
          </p:nvSpPr>
          <p:spPr bwMode="auto">
            <a:xfrm flipV="1">
              <a:off x="2496" y="1632"/>
              <a:ext cx="0" cy="768"/>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4371" name="Text Box 40"/>
            <p:cNvSpPr txBox="1">
              <a:spLocks noChangeArrowheads="1"/>
            </p:cNvSpPr>
            <p:nvPr/>
          </p:nvSpPr>
          <p:spPr bwMode="auto">
            <a:xfrm>
              <a:off x="2256" y="1489"/>
              <a:ext cx="309" cy="291"/>
            </a:xfrm>
            <a:prstGeom prst="rect">
              <a:avLst/>
            </a:prstGeom>
            <a:noFill/>
            <a:ln w="9525">
              <a:noFill/>
              <a:miter lim="800000"/>
              <a:headEnd/>
              <a:tailEnd/>
            </a:ln>
          </p:spPr>
          <p:txBody>
            <a:bodyPr wrap="none">
              <a:prstTxWarp prst="textNoShape">
                <a:avLst/>
              </a:prstTxWarp>
              <a:spAutoFit/>
            </a:bodyPr>
            <a:lstStyle/>
            <a:p>
              <a:r>
                <a:rPr lang="en-US" sz="2400" b="1" i="1" dirty="0" err="1">
                  <a:latin typeface="Times New Roman" charset="0"/>
                </a:rPr>
                <a:t>E</a:t>
              </a:r>
              <a:endParaRPr lang="en-US" sz="2400" b="1" i="1" dirty="0">
                <a:latin typeface="Times New Roman" charset="0"/>
              </a:endParaRPr>
            </a:p>
          </p:txBody>
        </p:sp>
      </p:grpSp>
      <p:sp>
        <p:nvSpPr>
          <p:cNvPr id="95277" name="Text Box 45"/>
          <p:cNvSpPr txBox="1">
            <a:spLocks noChangeArrowheads="1"/>
          </p:cNvSpPr>
          <p:nvPr/>
        </p:nvSpPr>
        <p:spPr bwMode="auto">
          <a:xfrm>
            <a:off x="3069269" y="914400"/>
            <a:ext cx="5843914" cy="1188018"/>
          </a:xfrm>
          <a:prstGeom prst="rect">
            <a:avLst/>
          </a:prstGeom>
          <a:noFill/>
          <a:ln w="9525">
            <a:noFill/>
            <a:miter lim="800000"/>
            <a:headEnd/>
            <a:tailEnd/>
          </a:ln>
        </p:spPr>
        <p:txBody>
          <a:bodyPr wrap="none">
            <a:prstTxWarp prst="textNoShape">
              <a:avLst/>
            </a:prstTxWarp>
            <a:spAutoFit/>
          </a:bodyPr>
          <a:lstStyle/>
          <a:p>
            <a:pPr algn="ctr"/>
            <a:r>
              <a:rPr lang="en-US" sz="2800" dirty="0" err="1"/>
              <a:t>E</a:t>
            </a:r>
            <a:r>
              <a:rPr lang="en-US" sz="2800" dirty="0"/>
              <a:t>-field (for a single color):</a:t>
            </a:r>
          </a:p>
          <a:p>
            <a:pPr algn="ctr">
              <a:spcBef>
                <a:spcPct val="20000"/>
              </a:spcBef>
            </a:pPr>
            <a:r>
              <a:rPr lang="en-US" sz="3200" dirty="0"/>
              <a:t> </a:t>
            </a:r>
            <a:r>
              <a:rPr lang="en-US" sz="3600" dirty="0"/>
              <a:t> </a:t>
            </a:r>
            <a:r>
              <a:rPr lang="en-US" sz="3600" i="1" dirty="0" err="1">
                <a:latin typeface="Times New Roman" charset="0"/>
              </a:rPr>
              <a:t>E(x,t</a:t>
            </a:r>
            <a:r>
              <a:rPr lang="en-US" sz="3600" i="1" dirty="0">
                <a:latin typeface="Times New Roman" charset="0"/>
              </a:rPr>
              <a:t>) = E</a:t>
            </a:r>
            <a:r>
              <a:rPr lang="en-US" sz="3600" i="1" baseline="-25000" dirty="0">
                <a:latin typeface="Times New Roman" charset="0"/>
              </a:rPr>
              <a:t>0</a:t>
            </a:r>
            <a:r>
              <a:rPr lang="en-US" sz="3600" i="1" dirty="0">
                <a:latin typeface="Times New Roman" charset="0"/>
              </a:rPr>
              <a:t> sin(</a:t>
            </a:r>
            <a:r>
              <a:rPr lang="el-GR" sz="3600" i="1" dirty="0">
                <a:latin typeface="Times New Roman" charset="0"/>
                <a:ea typeface="Arial" charset="0"/>
                <a:cs typeface="Arial" charset="0"/>
                <a:sym typeface="Symbol" charset="2"/>
              </a:rPr>
              <a:t>ω</a:t>
            </a:r>
            <a:r>
              <a:rPr lang="en-US" sz="3600" i="1" dirty="0">
                <a:latin typeface="Times New Roman" charset="0"/>
                <a:ea typeface="Arial" charset="0"/>
                <a:cs typeface="Arial" charset="0"/>
                <a:sym typeface="Symbol" charset="2"/>
              </a:rPr>
              <a:t>t+</a:t>
            </a:r>
            <a:r>
              <a:rPr lang="en-US" sz="4400" i="1" baseline="30000" dirty="0">
                <a:latin typeface="Times New Roman" charset="0"/>
                <a:ea typeface="Arial" charset="0"/>
                <a:cs typeface="Arial" charset="0"/>
                <a:sym typeface="Symbol" charset="2"/>
              </a:rPr>
              <a:t>2</a:t>
            </a:r>
            <a:r>
              <a:rPr lang="el-GR" sz="4400" i="1" baseline="30000" dirty="0">
                <a:latin typeface="Times New Roman" charset="0"/>
                <a:ea typeface="Times New Roman" charset="0"/>
                <a:cs typeface="Times New Roman" charset="0"/>
              </a:rPr>
              <a:t>π</a:t>
            </a:r>
            <a:r>
              <a:rPr lang="en-US" sz="4400" i="1" baseline="30000" dirty="0" err="1">
                <a:latin typeface="Times New Roman" charset="0"/>
                <a:ea typeface="Times New Roman" charset="0"/>
                <a:cs typeface="Times New Roman" charset="0"/>
              </a:rPr>
              <a:t>x</a:t>
            </a:r>
            <a:r>
              <a:rPr lang="en-US" sz="3600" b="1" i="1" dirty="0">
                <a:latin typeface="Times New Roman" charset="0"/>
                <a:ea typeface="Times New Roman" charset="0"/>
                <a:cs typeface="Times New Roman" charset="0"/>
              </a:rPr>
              <a:t>/</a:t>
            </a:r>
            <a:r>
              <a:rPr lang="el-GR" sz="4400" i="1" baseline="-25000" dirty="0">
                <a:latin typeface="Times New Roman" charset="0"/>
                <a:ea typeface="Times New Roman" charset="0"/>
                <a:cs typeface="Times New Roman" charset="0"/>
              </a:rPr>
              <a:t>λ</a:t>
            </a:r>
            <a:r>
              <a:rPr lang="en-US" sz="3600" i="1" baseline="-25000" dirty="0"/>
              <a:t> </a:t>
            </a:r>
            <a:r>
              <a:rPr lang="en-US" sz="3600" i="1" dirty="0" smtClean="0">
                <a:latin typeface="Times New Roman" charset="0"/>
                <a:ea typeface="Arial" charset="0"/>
                <a:cs typeface="Arial" charset="0"/>
                <a:sym typeface="Symbol" charset="2"/>
              </a:rPr>
              <a:t>+</a:t>
            </a:r>
            <a:r>
              <a:rPr lang="en-US" sz="3400" i="1" dirty="0" err="1" smtClean="0">
                <a:latin typeface="Lucida Grande"/>
                <a:ea typeface="Lucida Grande"/>
                <a:cs typeface="Lucida Grande"/>
                <a:sym typeface="Symbol" charset="2"/>
              </a:rPr>
              <a:t>ϕ</a:t>
            </a:r>
            <a:r>
              <a:rPr lang="en-US" sz="3600" i="1" dirty="0" smtClean="0">
                <a:latin typeface="Times New Roman" charset="0"/>
                <a:sym typeface="Symbol" charset="2"/>
              </a:rPr>
              <a:t>)</a:t>
            </a:r>
            <a:endParaRPr lang="el-GR" sz="3600" i="1" dirty="0">
              <a:latin typeface="Times New Roman" charset="0"/>
              <a:sym typeface="Symbol" charset="2"/>
            </a:endParaRPr>
          </a:p>
        </p:txBody>
      </p:sp>
      <p:grpSp>
        <p:nvGrpSpPr>
          <p:cNvPr id="5" name="Group 60"/>
          <p:cNvGrpSpPr>
            <a:grpSpLocks/>
          </p:cNvGrpSpPr>
          <p:nvPr/>
        </p:nvGrpSpPr>
        <p:grpSpPr bwMode="auto">
          <a:xfrm>
            <a:off x="3771899" y="2476501"/>
            <a:ext cx="2409825" cy="1490663"/>
            <a:chOff x="2376" y="1560"/>
            <a:chExt cx="1518" cy="939"/>
          </a:xfrm>
        </p:grpSpPr>
        <p:grpSp>
          <p:nvGrpSpPr>
            <p:cNvPr id="6" name="Group 58"/>
            <p:cNvGrpSpPr>
              <a:grpSpLocks/>
            </p:cNvGrpSpPr>
            <p:nvPr/>
          </p:nvGrpSpPr>
          <p:grpSpPr bwMode="auto">
            <a:xfrm>
              <a:off x="2376" y="1560"/>
              <a:ext cx="1518" cy="939"/>
              <a:chOff x="2376" y="1560"/>
              <a:chExt cx="1518" cy="939"/>
            </a:xfrm>
          </p:grpSpPr>
          <p:grpSp>
            <p:nvGrpSpPr>
              <p:cNvPr id="7" name="Group 55"/>
              <p:cNvGrpSpPr>
                <a:grpSpLocks/>
              </p:cNvGrpSpPr>
              <p:nvPr/>
            </p:nvGrpSpPr>
            <p:grpSpPr bwMode="auto">
              <a:xfrm>
                <a:off x="2640" y="1560"/>
                <a:ext cx="1254" cy="552"/>
                <a:chOff x="2640" y="1560"/>
                <a:chExt cx="1254" cy="552"/>
              </a:xfrm>
            </p:grpSpPr>
            <p:grpSp>
              <p:nvGrpSpPr>
                <p:cNvPr id="8" name="Group 51"/>
                <p:cNvGrpSpPr>
                  <a:grpSpLocks/>
                </p:cNvGrpSpPr>
                <p:nvPr/>
              </p:nvGrpSpPr>
              <p:grpSpPr bwMode="auto">
                <a:xfrm>
                  <a:off x="2640" y="1560"/>
                  <a:ext cx="486" cy="523"/>
                  <a:chOff x="2640" y="1560"/>
                  <a:chExt cx="486" cy="523"/>
                </a:xfrm>
              </p:grpSpPr>
              <p:sp>
                <p:nvSpPr>
                  <p:cNvPr id="14364" name="Line 47"/>
                  <p:cNvSpPr>
                    <a:spLocks noChangeShapeType="1"/>
                  </p:cNvSpPr>
                  <p:nvPr/>
                </p:nvSpPr>
                <p:spPr bwMode="auto">
                  <a:xfrm>
                    <a:off x="2640" y="1776"/>
                    <a:ext cx="0" cy="240"/>
                  </a:xfrm>
                  <a:prstGeom prst="line">
                    <a:avLst/>
                  </a:prstGeom>
                  <a:noFill/>
                  <a:ln w="28575">
                    <a:solidFill>
                      <a:schemeClr val="tx1"/>
                    </a:solidFill>
                    <a:round/>
                    <a:headEnd/>
                    <a:tailEnd/>
                  </a:ln>
                </p:spPr>
                <p:txBody>
                  <a:bodyPr>
                    <a:prstTxWarp prst="textNoShape">
                      <a:avLst/>
                    </a:prstTxWarp>
                  </a:bodyPr>
                  <a:lstStyle/>
                  <a:p>
                    <a:endParaRPr lang="en-US"/>
                  </a:p>
                </p:txBody>
              </p:sp>
              <p:sp>
                <p:nvSpPr>
                  <p:cNvPr id="14365" name="Line 48"/>
                  <p:cNvSpPr>
                    <a:spLocks noChangeShapeType="1"/>
                  </p:cNvSpPr>
                  <p:nvPr/>
                </p:nvSpPr>
                <p:spPr bwMode="auto">
                  <a:xfrm>
                    <a:off x="3126" y="1776"/>
                    <a:ext cx="0" cy="240"/>
                  </a:xfrm>
                  <a:prstGeom prst="line">
                    <a:avLst/>
                  </a:prstGeom>
                  <a:noFill/>
                  <a:ln w="28575">
                    <a:solidFill>
                      <a:schemeClr val="tx1"/>
                    </a:solidFill>
                    <a:round/>
                    <a:headEnd/>
                    <a:tailEnd/>
                  </a:ln>
                </p:spPr>
                <p:txBody>
                  <a:bodyPr>
                    <a:prstTxWarp prst="textNoShape">
                      <a:avLst/>
                    </a:prstTxWarp>
                  </a:bodyPr>
                  <a:lstStyle/>
                  <a:p>
                    <a:endParaRPr lang="en-US"/>
                  </a:p>
                </p:txBody>
              </p:sp>
              <p:sp>
                <p:nvSpPr>
                  <p:cNvPr id="14366" name="Line 49"/>
                  <p:cNvSpPr>
                    <a:spLocks noChangeShapeType="1"/>
                  </p:cNvSpPr>
                  <p:nvPr/>
                </p:nvSpPr>
                <p:spPr bwMode="auto">
                  <a:xfrm>
                    <a:off x="2640" y="1824"/>
                    <a:ext cx="480" cy="0"/>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4367" name="Text Box 50"/>
                  <p:cNvSpPr txBox="1">
                    <a:spLocks noChangeArrowheads="1"/>
                  </p:cNvSpPr>
                  <p:nvPr/>
                </p:nvSpPr>
                <p:spPr bwMode="auto">
                  <a:xfrm>
                    <a:off x="2784" y="1560"/>
                    <a:ext cx="192" cy="523"/>
                  </a:xfrm>
                  <a:prstGeom prst="rect">
                    <a:avLst/>
                  </a:prstGeom>
                  <a:noFill/>
                  <a:ln w="9525">
                    <a:noFill/>
                    <a:miter lim="800000"/>
                    <a:headEnd/>
                    <a:tailEnd/>
                  </a:ln>
                </p:spPr>
                <p:txBody>
                  <a:bodyPr>
                    <a:prstTxWarp prst="textNoShape">
                      <a:avLst/>
                    </a:prstTxWarp>
                    <a:spAutoFit/>
                  </a:bodyPr>
                  <a:lstStyle/>
                  <a:p>
                    <a:pPr>
                      <a:spcBef>
                        <a:spcPct val="50000"/>
                      </a:spcBef>
                    </a:pPr>
                    <a:r>
                      <a:rPr lang="el-GR" sz="2400" dirty="0">
                        <a:latin typeface="Times New Roman" charset="0"/>
                        <a:ea typeface="Arial" charset="0"/>
                        <a:cs typeface="Arial" charset="0"/>
                      </a:rPr>
                      <a:t>λ</a:t>
                    </a:r>
                  </a:p>
                </p:txBody>
              </p:sp>
            </p:grpSp>
            <p:sp>
              <p:nvSpPr>
                <p:cNvPr id="14362" name="Line 52"/>
                <p:cNvSpPr>
                  <a:spLocks noChangeShapeType="1"/>
                </p:cNvSpPr>
                <p:nvPr/>
              </p:nvSpPr>
              <p:spPr bwMode="auto">
                <a:xfrm>
                  <a:off x="3600" y="1920"/>
                  <a:ext cx="0" cy="192"/>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4363" name="Text Box 53"/>
                <p:cNvSpPr txBox="1">
                  <a:spLocks noChangeArrowheads="1"/>
                </p:cNvSpPr>
                <p:nvPr/>
              </p:nvSpPr>
              <p:spPr bwMode="auto">
                <a:xfrm>
                  <a:off x="3600" y="1776"/>
                  <a:ext cx="294" cy="291"/>
                </a:xfrm>
                <a:prstGeom prst="rect">
                  <a:avLst/>
                </a:prstGeom>
                <a:noFill/>
                <a:ln w="9525">
                  <a:noFill/>
                  <a:miter lim="800000"/>
                  <a:headEnd/>
                  <a:tailEnd/>
                </a:ln>
              </p:spPr>
              <p:txBody>
                <a:bodyPr wrap="none">
                  <a:prstTxWarp prst="textNoShape">
                    <a:avLst/>
                  </a:prstTxWarp>
                  <a:spAutoFit/>
                </a:bodyPr>
                <a:lstStyle/>
                <a:p>
                  <a:r>
                    <a:rPr lang="en-US" sz="2400" dirty="0"/>
                    <a:t>A</a:t>
                  </a:r>
                  <a:r>
                    <a:rPr lang="en-US" sz="2400" baseline="-25000" dirty="0"/>
                    <a:t>0</a:t>
                  </a:r>
                  <a:endParaRPr lang="en-US" sz="2400" dirty="0"/>
                </a:p>
              </p:txBody>
            </p:sp>
          </p:grpSp>
          <p:sp>
            <p:nvSpPr>
              <p:cNvPr id="14359" name="Line 56"/>
              <p:cNvSpPr>
                <a:spLocks noChangeShapeType="1"/>
              </p:cNvSpPr>
              <p:nvPr/>
            </p:nvSpPr>
            <p:spPr bwMode="auto">
              <a:xfrm flipH="1">
                <a:off x="2496" y="2208"/>
                <a:ext cx="96" cy="0"/>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4360" name="Rectangle 57"/>
              <p:cNvSpPr>
                <a:spLocks noChangeArrowheads="1"/>
              </p:cNvSpPr>
              <p:nvPr/>
            </p:nvSpPr>
            <p:spPr bwMode="auto">
              <a:xfrm>
                <a:off x="2376" y="2208"/>
                <a:ext cx="313" cy="291"/>
              </a:xfrm>
              <a:prstGeom prst="rect">
                <a:avLst/>
              </a:prstGeom>
              <a:noFill/>
              <a:ln w="9525">
                <a:noFill/>
                <a:miter lim="800000"/>
                <a:headEnd/>
                <a:tailEnd/>
              </a:ln>
            </p:spPr>
            <p:txBody>
              <a:bodyPr wrap="none">
                <a:prstTxWarp prst="textNoShape">
                  <a:avLst/>
                </a:prstTxWarp>
                <a:spAutoFit/>
              </a:bodyPr>
              <a:lstStyle/>
              <a:p>
                <a:r>
                  <a:rPr lang="en-US" sz="2400" i="1" dirty="0" err="1" smtClean="0">
                    <a:latin typeface="Lucida Grande"/>
                    <a:ea typeface="Lucida Grande"/>
                    <a:cs typeface="Lucida Grande"/>
                    <a:sym typeface="Symbol" charset="2"/>
                  </a:rPr>
                  <a:t>ϕ</a:t>
                </a:r>
                <a:endParaRPr lang="en-US" sz="2400" b="1" i="1" dirty="0">
                  <a:sym typeface="Symbol" charset="2"/>
                </a:endParaRPr>
              </a:p>
            </p:txBody>
          </p:sp>
        </p:grpSp>
        <p:sp>
          <p:nvSpPr>
            <p:cNvPr id="14357" name="Line 59"/>
            <p:cNvSpPr>
              <a:spLocks noChangeShapeType="1"/>
            </p:cNvSpPr>
            <p:nvPr/>
          </p:nvSpPr>
          <p:spPr bwMode="auto">
            <a:xfrm>
              <a:off x="2496" y="2064"/>
              <a:ext cx="0" cy="192"/>
            </a:xfrm>
            <a:prstGeom prst="line">
              <a:avLst/>
            </a:prstGeom>
            <a:noFill/>
            <a:ln w="19050">
              <a:solidFill>
                <a:schemeClr val="tx1"/>
              </a:solidFill>
              <a:round/>
              <a:headEnd/>
              <a:tailEnd/>
            </a:ln>
          </p:spPr>
          <p:txBody>
            <a:bodyPr>
              <a:prstTxWarp prst="textNoShape">
                <a:avLst/>
              </a:prstTxWarp>
            </a:bodyPr>
            <a:lstStyle/>
            <a:p>
              <a:endParaRPr lang="en-US"/>
            </a:p>
          </p:txBody>
        </p:sp>
      </p:grpSp>
      <p:sp>
        <p:nvSpPr>
          <p:cNvPr id="95293" name="Rectangle 61"/>
          <p:cNvSpPr>
            <a:spLocks noChangeArrowheads="1"/>
          </p:cNvSpPr>
          <p:nvPr/>
        </p:nvSpPr>
        <p:spPr bwMode="auto">
          <a:xfrm>
            <a:off x="5105400" y="2211388"/>
            <a:ext cx="1585913" cy="461962"/>
          </a:xfrm>
          <a:prstGeom prst="rect">
            <a:avLst/>
          </a:prstGeom>
          <a:noFill/>
          <a:ln w="9525">
            <a:noFill/>
            <a:miter lim="800000"/>
            <a:headEnd/>
            <a:tailEnd/>
          </a:ln>
        </p:spPr>
        <p:txBody>
          <a:bodyPr wrap="none">
            <a:prstTxWarp prst="textNoShape">
              <a:avLst/>
            </a:prstTxWarp>
            <a:spAutoFit/>
          </a:bodyPr>
          <a:lstStyle/>
          <a:p>
            <a:r>
              <a:rPr lang="el-GR" sz="2400" i="1" dirty="0">
                <a:latin typeface="Times New Roman" charset="0"/>
              </a:rPr>
              <a:t>λ</a:t>
            </a:r>
            <a:r>
              <a:rPr lang="en-US" sz="2400" i="1" dirty="0">
                <a:latin typeface="Times New Roman" charset="0"/>
              </a:rPr>
              <a:t> = 2</a:t>
            </a:r>
            <a:r>
              <a:rPr lang="el-GR" sz="2400" i="1" dirty="0">
                <a:latin typeface="Times New Roman" charset="0"/>
                <a:ea typeface="Arial" charset="0"/>
                <a:cs typeface="Arial" charset="0"/>
              </a:rPr>
              <a:t>π</a:t>
            </a:r>
            <a:r>
              <a:rPr lang="en-US" sz="2400" i="1" dirty="0" err="1">
                <a:latin typeface="Times New Roman" charset="0"/>
                <a:ea typeface="Arial" charset="0"/>
                <a:cs typeface="Arial" charset="0"/>
              </a:rPr>
              <a:t>c</a:t>
            </a:r>
            <a:r>
              <a:rPr lang="en-US" sz="2400" i="1" dirty="0">
                <a:latin typeface="Times New Roman" charset="0"/>
                <a:ea typeface="Arial" charset="0"/>
                <a:cs typeface="Arial" charset="0"/>
              </a:rPr>
              <a:t>/</a:t>
            </a:r>
            <a:r>
              <a:rPr lang="el-GR" sz="2400" b="1" i="1" dirty="0">
                <a:latin typeface="Times New Roman" charset="0"/>
                <a:sym typeface="Symbol" charset="2"/>
              </a:rPr>
              <a:t>ω</a:t>
            </a:r>
            <a:r>
              <a:rPr lang="en-US" i="1" dirty="0">
                <a:latin typeface="Times New Roman" charset="0"/>
                <a:sym typeface="Symbol" charset="2"/>
              </a:rPr>
              <a:t>,</a:t>
            </a:r>
            <a:r>
              <a:rPr lang="en-US" i="1" dirty="0">
                <a:latin typeface="Times New Roman" charset="0"/>
              </a:rPr>
              <a:t> </a:t>
            </a:r>
          </a:p>
        </p:txBody>
      </p:sp>
      <p:grpSp>
        <p:nvGrpSpPr>
          <p:cNvPr id="9" name="Group 75"/>
          <p:cNvGrpSpPr>
            <a:grpSpLocks/>
          </p:cNvGrpSpPr>
          <p:nvPr/>
        </p:nvGrpSpPr>
        <p:grpSpPr bwMode="auto">
          <a:xfrm>
            <a:off x="304800" y="4308475"/>
            <a:ext cx="7773988" cy="2241550"/>
            <a:chOff x="192" y="2714"/>
            <a:chExt cx="4897" cy="1412"/>
          </a:xfrm>
        </p:grpSpPr>
        <p:pic>
          <p:nvPicPr>
            <p:cNvPr id="14349" name="Picture 65"/>
            <p:cNvPicPr>
              <a:picLocks noChangeAspect="1" noChangeArrowheads="1"/>
            </p:cNvPicPr>
            <p:nvPr/>
          </p:nvPicPr>
          <p:blipFill>
            <a:blip r:embed="rId2"/>
            <a:srcRect/>
            <a:stretch>
              <a:fillRect/>
            </a:stretch>
          </p:blipFill>
          <p:spPr bwMode="auto">
            <a:xfrm>
              <a:off x="624" y="2928"/>
              <a:ext cx="4272" cy="1198"/>
            </a:xfrm>
            <a:prstGeom prst="rect">
              <a:avLst/>
            </a:prstGeom>
            <a:noFill/>
            <a:ln w="9525">
              <a:noFill/>
              <a:miter lim="800000"/>
              <a:headEnd/>
              <a:tailEnd/>
            </a:ln>
          </p:spPr>
        </p:pic>
        <p:sp>
          <p:nvSpPr>
            <p:cNvPr id="14350" name="Line 66"/>
            <p:cNvSpPr>
              <a:spLocks noChangeShapeType="1"/>
            </p:cNvSpPr>
            <p:nvPr/>
          </p:nvSpPr>
          <p:spPr bwMode="auto">
            <a:xfrm>
              <a:off x="768" y="3468"/>
              <a:ext cx="4128" cy="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4351" name="Line 70"/>
            <p:cNvSpPr>
              <a:spLocks noChangeShapeType="1"/>
            </p:cNvSpPr>
            <p:nvPr/>
          </p:nvSpPr>
          <p:spPr bwMode="auto">
            <a:xfrm flipV="1">
              <a:off x="768" y="2784"/>
              <a:ext cx="0" cy="672"/>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4352" name="Line 71"/>
            <p:cNvSpPr>
              <a:spLocks noChangeShapeType="1"/>
            </p:cNvSpPr>
            <p:nvPr/>
          </p:nvSpPr>
          <p:spPr bwMode="auto">
            <a:xfrm flipH="1">
              <a:off x="384" y="3456"/>
              <a:ext cx="384" cy="48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4353" name="Text Box 72"/>
            <p:cNvSpPr txBox="1">
              <a:spLocks noChangeArrowheads="1"/>
            </p:cNvSpPr>
            <p:nvPr/>
          </p:nvSpPr>
          <p:spPr bwMode="auto">
            <a:xfrm>
              <a:off x="758" y="2714"/>
              <a:ext cx="309" cy="291"/>
            </a:xfrm>
            <a:prstGeom prst="rect">
              <a:avLst/>
            </a:prstGeom>
            <a:noFill/>
            <a:ln w="9525">
              <a:noFill/>
              <a:miter lim="800000"/>
              <a:headEnd/>
              <a:tailEnd/>
            </a:ln>
          </p:spPr>
          <p:txBody>
            <a:bodyPr wrap="none">
              <a:prstTxWarp prst="textNoShape">
                <a:avLst/>
              </a:prstTxWarp>
              <a:spAutoFit/>
            </a:bodyPr>
            <a:lstStyle/>
            <a:p>
              <a:r>
                <a:rPr lang="en-US" sz="2400" b="1" i="1" dirty="0" err="1">
                  <a:latin typeface="Times New Roman" charset="0"/>
                </a:rPr>
                <a:t>E</a:t>
              </a:r>
              <a:endParaRPr lang="en-US" sz="2400" b="1" i="1" dirty="0">
                <a:latin typeface="Times New Roman" charset="0"/>
              </a:endParaRPr>
            </a:p>
          </p:txBody>
        </p:sp>
        <p:sp>
          <p:nvSpPr>
            <p:cNvPr id="14354" name="Text Box 73"/>
            <p:cNvSpPr txBox="1">
              <a:spLocks noChangeArrowheads="1"/>
            </p:cNvSpPr>
            <p:nvPr/>
          </p:nvSpPr>
          <p:spPr bwMode="auto">
            <a:xfrm>
              <a:off x="192" y="3673"/>
              <a:ext cx="309" cy="291"/>
            </a:xfrm>
            <a:prstGeom prst="rect">
              <a:avLst/>
            </a:prstGeom>
            <a:noFill/>
            <a:ln w="9525">
              <a:noFill/>
              <a:miter lim="800000"/>
              <a:headEnd/>
              <a:tailEnd/>
            </a:ln>
          </p:spPr>
          <p:txBody>
            <a:bodyPr wrap="none">
              <a:prstTxWarp prst="textNoShape">
                <a:avLst/>
              </a:prstTxWarp>
              <a:spAutoFit/>
            </a:bodyPr>
            <a:lstStyle/>
            <a:p>
              <a:r>
                <a:rPr lang="en-US" sz="2400" b="1" i="1" dirty="0" err="1">
                  <a:latin typeface="Times New Roman" charset="0"/>
                </a:rPr>
                <a:t>B</a:t>
              </a:r>
              <a:endParaRPr lang="en-US" sz="2400" b="1" i="1" dirty="0">
                <a:latin typeface="Times New Roman" charset="0"/>
              </a:endParaRPr>
            </a:p>
          </p:txBody>
        </p:sp>
        <p:sp>
          <p:nvSpPr>
            <p:cNvPr id="14355" name="Text Box 74"/>
            <p:cNvSpPr txBox="1">
              <a:spLocks noChangeArrowheads="1"/>
            </p:cNvSpPr>
            <p:nvPr/>
          </p:nvSpPr>
          <p:spPr bwMode="auto">
            <a:xfrm>
              <a:off x="4812" y="3391"/>
              <a:ext cx="277" cy="291"/>
            </a:xfrm>
            <a:prstGeom prst="rect">
              <a:avLst/>
            </a:prstGeom>
            <a:noFill/>
            <a:ln w="9525">
              <a:noFill/>
              <a:miter lim="800000"/>
              <a:headEnd/>
              <a:tailEnd/>
            </a:ln>
          </p:spPr>
          <p:txBody>
            <a:bodyPr wrap="none">
              <a:prstTxWarp prst="textNoShape">
                <a:avLst/>
              </a:prstTxWarp>
              <a:spAutoFit/>
            </a:bodyPr>
            <a:lstStyle/>
            <a:p>
              <a:r>
                <a:rPr lang="en-US" sz="2400" b="1" i="1" dirty="0" err="1">
                  <a:latin typeface="Times New Roman" charset="0"/>
                </a:rPr>
                <a:t>x</a:t>
              </a:r>
              <a:endParaRPr lang="en-US" sz="2400" b="1" i="1" dirty="0">
                <a:latin typeface="Times New Roman" charset="0"/>
              </a:endParaRPr>
            </a:p>
          </p:txBody>
        </p:sp>
      </p:grpSp>
      <p:sp>
        <p:nvSpPr>
          <p:cNvPr id="95308" name="Text Box 76"/>
          <p:cNvSpPr txBox="1">
            <a:spLocks noChangeArrowheads="1"/>
          </p:cNvSpPr>
          <p:nvPr/>
        </p:nvSpPr>
        <p:spPr bwMode="auto">
          <a:xfrm>
            <a:off x="4800600" y="3886200"/>
            <a:ext cx="4021138" cy="831850"/>
          </a:xfrm>
          <a:prstGeom prst="rect">
            <a:avLst/>
          </a:prstGeom>
          <a:solidFill>
            <a:srgbClr val="FFFFCC"/>
          </a:solidFill>
          <a:ln w="9525">
            <a:solidFill>
              <a:schemeClr val="tx1"/>
            </a:solidFill>
            <a:miter lim="800000"/>
            <a:headEnd/>
            <a:tailEnd/>
          </a:ln>
        </p:spPr>
        <p:txBody>
          <a:bodyPr>
            <a:prstTxWarp prst="textNoShape">
              <a:avLst/>
            </a:prstTxWarp>
            <a:spAutoFit/>
          </a:bodyPr>
          <a:lstStyle/>
          <a:p>
            <a:r>
              <a:rPr lang="en-US" sz="2400" dirty="0"/>
              <a:t>Wavelength </a:t>
            </a:r>
            <a:r>
              <a:rPr lang="el-GR" sz="2400" dirty="0"/>
              <a:t>λ</a:t>
            </a:r>
            <a:r>
              <a:rPr lang="en-US" sz="2400" dirty="0"/>
              <a:t> of visible light is: </a:t>
            </a:r>
            <a:r>
              <a:rPr lang="el-GR" sz="2400" dirty="0"/>
              <a:t>λ</a:t>
            </a:r>
            <a:r>
              <a:rPr lang="en-US" sz="2400" dirty="0"/>
              <a:t> ~ 350 nm … 750 nm.</a:t>
            </a:r>
          </a:p>
        </p:txBody>
      </p:sp>
      <p:sp>
        <p:nvSpPr>
          <p:cNvPr id="40" name="Rectangle 61"/>
          <p:cNvSpPr>
            <a:spLocks noChangeArrowheads="1"/>
          </p:cNvSpPr>
          <p:nvPr/>
        </p:nvSpPr>
        <p:spPr bwMode="auto">
          <a:xfrm>
            <a:off x="6597650" y="2209800"/>
            <a:ext cx="2184162" cy="461665"/>
          </a:xfrm>
          <a:prstGeom prst="rect">
            <a:avLst/>
          </a:prstGeom>
          <a:noFill/>
          <a:ln w="9525">
            <a:noFill/>
            <a:miter lim="800000"/>
            <a:headEnd/>
            <a:tailEnd/>
          </a:ln>
        </p:spPr>
        <p:txBody>
          <a:bodyPr wrap="none">
            <a:prstTxWarp prst="textNoShape">
              <a:avLst/>
            </a:prstTxWarp>
            <a:spAutoFit/>
          </a:bodyPr>
          <a:lstStyle/>
          <a:p>
            <a:r>
              <a:rPr lang="el-GR" sz="2400" b="1" i="1" dirty="0">
                <a:latin typeface="Times New Roman" charset="0"/>
                <a:sym typeface="Symbol" charset="2"/>
              </a:rPr>
              <a:t>ω</a:t>
            </a:r>
            <a:r>
              <a:rPr lang="en-US" sz="2400" i="1" dirty="0">
                <a:latin typeface="Times New Roman" charset="0"/>
              </a:rPr>
              <a:t> = 2</a:t>
            </a:r>
            <a:r>
              <a:rPr lang="el-GR" sz="2400" i="1" dirty="0">
                <a:latin typeface="Times New Roman" charset="0"/>
                <a:ea typeface="Arial" charset="0"/>
                <a:cs typeface="Arial" charset="0"/>
              </a:rPr>
              <a:t>π</a:t>
            </a:r>
            <a:r>
              <a:rPr lang="en-US" sz="2400" i="1" dirty="0" err="1">
                <a:latin typeface="Times New Roman" charset="0"/>
                <a:ea typeface="Arial" charset="0"/>
                <a:cs typeface="Arial" charset="0"/>
              </a:rPr>
              <a:t>f</a:t>
            </a:r>
            <a:r>
              <a:rPr lang="en-US" sz="2400" i="1" dirty="0">
                <a:latin typeface="Times New Roman" charset="0"/>
                <a:ea typeface="Arial" charset="0"/>
                <a:cs typeface="Arial" charset="0"/>
              </a:rPr>
              <a:t> = 2</a:t>
            </a:r>
            <a:r>
              <a:rPr lang="el-GR" sz="2400" i="1" dirty="0">
                <a:latin typeface="Times New Roman" charset="0"/>
                <a:ea typeface="Arial" charset="0"/>
                <a:cs typeface="Arial" charset="0"/>
              </a:rPr>
              <a:t>π</a:t>
            </a:r>
            <a:r>
              <a:rPr lang="en-US" sz="2400" i="1" dirty="0">
                <a:latin typeface="Times New Roman" charset="0"/>
                <a:ea typeface="Arial" charset="0"/>
                <a:cs typeface="Arial" charset="0"/>
              </a:rPr>
              <a:t>/</a:t>
            </a:r>
            <a:r>
              <a:rPr lang="en-US" sz="2400" i="1" dirty="0" err="1">
                <a:latin typeface="Times New Roman" charset="0"/>
                <a:ea typeface="Arial" charset="0"/>
                <a:cs typeface="Arial" charset="0"/>
              </a:rPr>
              <a:t>T</a:t>
            </a:r>
            <a:endParaRPr lang="en-US" sz="2400" i="1" dirty="0">
              <a:latin typeface="Times New Roman"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95267"/>
                                        </p:tgtEl>
                                        <p:attrNameLst>
                                          <p:attrName>style.visibility</p:attrName>
                                        </p:attrNameLst>
                                      </p:cBhvr>
                                      <p:to>
                                        <p:strVal val="visible"/>
                                      </p:to>
                                    </p:set>
                                    <p:animEffect transition="in" filter="slide(fromLeft)">
                                      <p:cBhvr>
                                        <p:cTn id="7" dur="5000"/>
                                        <p:tgtEl>
                                          <p:spTgt spid="95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95267"/>
                                        </p:tgtEl>
                                      </p:cBhvr>
                                    </p:animEffect>
                                    <p:set>
                                      <p:cBhvr>
                                        <p:cTn id="12" dur="1" fill="hold">
                                          <p:stCondLst>
                                            <p:cond delay="1999"/>
                                          </p:stCondLst>
                                        </p:cTn>
                                        <p:tgtEl>
                                          <p:spTgt spid="95267"/>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2000"/>
                                        <p:tgtEl>
                                          <p:spTgt spid="2"/>
                                        </p:tgtEl>
                                      </p:cBhvr>
                                    </p:animEffect>
                                    <p:set>
                                      <p:cBhvr>
                                        <p:cTn id="15" dur="1" fill="hold">
                                          <p:stCondLst>
                                            <p:cond delay="1999"/>
                                          </p:stCondLst>
                                        </p:cTn>
                                        <p:tgtEl>
                                          <p:spTgt spid="2"/>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95270"/>
                                        </p:tgtEl>
                                        <p:attrNameLst>
                                          <p:attrName>style.visibility</p:attrName>
                                        </p:attrNameLst>
                                      </p:cBhvr>
                                      <p:to>
                                        <p:strVal val="visible"/>
                                      </p:to>
                                    </p:set>
                                    <p:animEffect transition="in" filter="fade">
                                      <p:cBhvr>
                                        <p:cTn id="18" dur="2000"/>
                                        <p:tgtEl>
                                          <p:spTgt spid="95270"/>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95277"/>
                                        </p:tgtEl>
                                        <p:attrNameLst>
                                          <p:attrName>style.visibility</p:attrName>
                                        </p:attrNameLst>
                                      </p:cBhvr>
                                      <p:to>
                                        <p:strVal val="visible"/>
                                      </p:to>
                                    </p:set>
                                    <p:animEffect transition="in" filter="fade">
                                      <p:cBhvr>
                                        <p:cTn id="25" dur="2000"/>
                                        <p:tgtEl>
                                          <p:spTgt spid="95277"/>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2000"/>
                                        <p:tgtEl>
                                          <p:spTgt spid="5"/>
                                        </p:tgtEl>
                                      </p:cBhvr>
                                    </p:animEffect>
                                  </p:childTnLst>
                                </p:cTn>
                              </p:par>
                            </p:childTnLst>
                          </p:cTn>
                        </p:par>
                        <p:par>
                          <p:cTn id="30" fill="hold">
                            <p:stCondLst>
                              <p:cond delay="6000"/>
                            </p:stCondLst>
                            <p:childTnLst>
                              <p:par>
                                <p:cTn id="31" presetID="10" presetClass="entr" presetSubtype="0" fill="hold" grpId="0" nodeType="afterEffect">
                                  <p:stCondLst>
                                    <p:cond delay="0"/>
                                  </p:stCondLst>
                                  <p:childTnLst>
                                    <p:set>
                                      <p:cBhvr>
                                        <p:cTn id="32" dur="1" fill="hold">
                                          <p:stCondLst>
                                            <p:cond delay="0"/>
                                          </p:stCondLst>
                                        </p:cTn>
                                        <p:tgtEl>
                                          <p:spTgt spid="95293"/>
                                        </p:tgtEl>
                                        <p:attrNameLst>
                                          <p:attrName>style.visibility</p:attrName>
                                        </p:attrNameLst>
                                      </p:cBhvr>
                                      <p:to>
                                        <p:strVal val="visible"/>
                                      </p:to>
                                    </p:set>
                                    <p:animEffect transition="in" filter="fade">
                                      <p:cBhvr>
                                        <p:cTn id="33" dur="2000"/>
                                        <p:tgtEl>
                                          <p:spTgt spid="95293"/>
                                        </p:tgtEl>
                                      </p:cBhvr>
                                    </p:animEffect>
                                  </p:childTnLst>
                                </p:cTn>
                              </p:par>
                            </p:childTnLst>
                          </p:cTn>
                        </p:par>
                        <p:par>
                          <p:cTn id="34" fill="hold">
                            <p:stCondLst>
                              <p:cond delay="8000"/>
                            </p:stCondLst>
                            <p:childTnLst>
                              <p:par>
                                <p:cTn id="35" presetID="10" presetClass="entr" presetSubtype="0" fill="hold" grpId="0"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2000"/>
                                        <p:tgtEl>
                                          <p:spTgt spid="40"/>
                                        </p:tgtEl>
                                      </p:cBhvr>
                                    </p:animEffect>
                                  </p:childTnLst>
                                </p:cTn>
                              </p:par>
                            </p:childTnLst>
                          </p:cTn>
                        </p:par>
                        <p:par>
                          <p:cTn id="38" fill="hold">
                            <p:stCondLst>
                              <p:cond delay="10000"/>
                            </p:stCondLst>
                            <p:childTnLst>
                              <p:par>
                                <p:cTn id="39" presetID="10" presetClass="entr" presetSubtype="0" fill="hold" grpId="0" nodeType="afterEffect">
                                  <p:stCondLst>
                                    <p:cond delay="2000"/>
                                  </p:stCondLst>
                                  <p:childTnLst>
                                    <p:set>
                                      <p:cBhvr>
                                        <p:cTn id="40" dur="1" fill="hold">
                                          <p:stCondLst>
                                            <p:cond delay="0"/>
                                          </p:stCondLst>
                                        </p:cTn>
                                        <p:tgtEl>
                                          <p:spTgt spid="95308"/>
                                        </p:tgtEl>
                                        <p:attrNameLst>
                                          <p:attrName>style.visibility</p:attrName>
                                        </p:attrNameLst>
                                      </p:cBhvr>
                                      <p:to>
                                        <p:strVal val="visible"/>
                                      </p:to>
                                    </p:set>
                                    <p:animEffect transition="in" filter="fade">
                                      <p:cBhvr>
                                        <p:cTn id="41" dur="2000"/>
                                        <p:tgtEl>
                                          <p:spTgt spid="95308"/>
                                        </p:tgtEl>
                                      </p:cBhvr>
                                    </p:animEffect>
                                  </p:childTnLst>
                                </p:cTn>
                              </p:par>
                              <p:par>
                                <p:cTn id="42" presetID="10" presetClass="entr" presetSubtype="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7" grpId="0" animBg="1"/>
      <p:bldP spid="95267" grpId="1" animBg="1"/>
      <p:bldP spid="95270" grpId="0" animBg="1"/>
      <p:bldP spid="95277" grpId="0"/>
      <p:bldP spid="95293" grpId="0"/>
      <p:bldP spid="95308" grpId="0" animBg="1"/>
      <p:bldP spid="40"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143000"/>
          </a:xfrm>
        </p:spPr>
        <p:txBody>
          <a:bodyPr/>
          <a:lstStyle/>
          <a:p>
            <a:pPr eaLnBrk="1" hangingPunct="1"/>
            <a:r>
              <a:rPr lang="en-US" sz="4300" b="1"/>
              <a:t>The Michelson interferometer</a:t>
            </a:r>
          </a:p>
        </p:txBody>
      </p:sp>
      <p:sp>
        <p:nvSpPr>
          <p:cNvPr id="90168" name="Line 56"/>
          <p:cNvSpPr>
            <a:spLocks noChangeShapeType="1"/>
          </p:cNvSpPr>
          <p:nvPr/>
        </p:nvSpPr>
        <p:spPr bwMode="auto">
          <a:xfrm flipV="1">
            <a:off x="5119688" y="3376613"/>
            <a:ext cx="2560637"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sp>
        <p:nvSpPr>
          <p:cNvPr id="90169" name="Line 57"/>
          <p:cNvSpPr>
            <a:spLocks noChangeShapeType="1"/>
          </p:cNvSpPr>
          <p:nvPr/>
        </p:nvSpPr>
        <p:spPr bwMode="auto">
          <a:xfrm flipH="1" flipV="1">
            <a:off x="5241925" y="3267075"/>
            <a:ext cx="2438400"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sp>
        <p:nvSpPr>
          <p:cNvPr id="90170" name="Line 58"/>
          <p:cNvSpPr>
            <a:spLocks noChangeShapeType="1"/>
          </p:cNvSpPr>
          <p:nvPr/>
        </p:nvSpPr>
        <p:spPr bwMode="auto">
          <a:xfrm flipV="1">
            <a:off x="5135563" y="3267075"/>
            <a:ext cx="0" cy="2293938"/>
          </a:xfrm>
          <a:prstGeom prst="line">
            <a:avLst/>
          </a:prstGeom>
          <a:noFill/>
          <a:ln w="57150">
            <a:solidFill>
              <a:srgbClr val="FF0000"/>
            </a:solidFill>
            <a:round/>
            <a:headEnd type="triangle" w="med" len="med"/>
            <a:tailEnd/>
          </a:ln>
        </p:spPr>
        <p:txBody>
          <a:bodyPr>
            <a:prstTxWarp prst="textNoShape">
              <a:avLst/>
            </a:prstTxWarp>
          </a:bodyPr>
          <a:lstStyle/>
          <a:p>
            <a:endParaRPr lang="en-US"/>
          </a:p>
        </p:txBody>
      </p:sp>
      <p:sp>
        <p:nvSpPr>
          <p:cNvPr id="90171" name="Line 59"/>
          <p:cNvSpPr>
            <a:spLocks noChangeShapeType="1"/>
          </p:cNvSpPr>
          <p:nvPr/>
        </p:nvSpPr>
        <p:spPr bwMode="auto">
          <a:xfrm rot="16200000" flipV="1">
            <a:off x="3806031" y="2213769"/>
            <a:ext cx="2293938"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sp>
        <p:nvSpPr>
          <p:cNvPr id="90172" name="Line 60"/>
          <p:cNvSpPr>
            <a:spLocks noChangeShapeType="1"/>
          </p:cNvSpPr>
          <p:nvPr/>
        </p:nvSpPr>
        <p:spPr bwMode="auto">
          <a:xfrm rot="-5400000" flipH="1" flipV="1">
            <a:off x="4079875" y="2082800"/>
            <a:ext cx="1955800"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sp>
        <p:nvSpPr>
          <p:cNvPr id="90173" name="Line 61"/>
          <p:cNvSpPr>
            <a:spLocks noChangeShapeType="1"/>
          </p:cNvSpPr>
          <p:nvPr/>
        </p:nvSpPr>
        <p:spPr bwMode="auto">
          <a:xfrm rot="5400000" flipV="1">
            <a:off x="3892550" y="4413250"/>
            <a:ext cx="2284413" cy="11113"/>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grpSp>
        <p:nvGrpSpPr>
          <p:cNvPr id="2" name="Group 88"/>
          <p:cNvGrpSpPr>
            <a:grpSpLocks/>
          </p:cNvGrpSpPr>
          <p:nvPr/>
        </p:nvGrpSpPr>
        <p:grpSpPr bwMode="auto">
          <a:xfrm>
            <a:off x="4405313" y="973138"/>
            <a:ext cx="3397250" cy="2949575"/>
            <a:chOff x="2775" y="613"/>
            <a:chExt cx="2140" cy="1858"/>
          </a:xfrm>
        </p:grpSpPr>
        <p:sp>
          <p:nvSpPr>
            <p:cNvPr id="13335" name="Rectangle 64"/>
            <p:cNvSpPr>
              <a:spLocks noChangeArrowheads="1"/>
            </p:cNvSpPr>
            <p:nvPr/>
          </p:nvSpPr>
          <p:spPr bwMode="auto">
            <a:xfrm>
              <a:off x="4838" y="1783"/>
              <a:ext cx="77" cy="688"/>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13336" name="Rectangle 65"/>
            <p:cNvSpPr>
              <a:spLocks noChangeArrowheads="1"/>
            </p:cNvSpPr>
            <p:nvPr/>
          </p:nvSpPr>
          <p:spPr bwMode="auto">
            <a:xfrm rot="-5400000">
              <a:off x="3124" y="264"/>
              <a:ext cx="69" cy="768"/>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13337" name="Text Box 66"/>
            <p:cNvSpPr txBox="1">
              <a:spLocks noChangeArrowheads="1"/>
            </p:cNvSpPr>
            <p:nvPr/>
          </p:nvSpPr>
          <p:spPr bwMode="auto">
            <a:xfrm>
              <a:off x="4122" y="888"/>
              <a:ext cx="714" cy="288"/>
            </a:xfrm>
            <a:prstGeom prst="rect">
              <a:avLst/>
            </a:prstGeom>
            <a:noFill/>
            <a:ln w="9525">
              <a:noFill/>
              <a:miter lim="800000"/>
              <a:headEnd/>
              <a:tailEnd/>
            </a:ln>
          </p:spPr>
          <p:txBody>
            <a:bodyPr wrap="none">
              <a:prstTxWarp prst="textNoShape">
                <a:avLst/>
              </a:prstTxWarp>
              <a:spAutoFit/>
            </a:bodyPr>
            <a:lstStyle/>
            <a:p>
              <a:r>
                <a:rPr lang="en-US"/>
                <a:t>Mirrors</a:t>
              </a:r>
            </a:p>
          </p:txBody>
        </p:sp>
        <p:sp>
          <p:nvSpPr>
            <p:cNvPr id="13338" name="Line 67"/>
            <p:cNvSpPr>
              <a:spLocks noChangeShapeType="1"/>
            </p:cNvSpPr>
            <p:nvPr/>
          </p:nvSpPr>
          <p:spPr bwMode="auto">
            <a:xfrm flipH="1" flipV="1">
              <a:off x="3624" y="684"/>
              <a:ext cx="528" cy="24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3339" name="Line 68"/>
            <p:cNvSpPr>
              <a:spLocks noChangeShapeType="1"/>
            </p:cNvSpPr>
            <p:nvPr/>
          </p:nvSpPr>
          <p:spPr bwMode="auto">
            <a:xfrm>
              <a:off x="4512" y="1152"/>
              <a:ext cx="317" cy="562"/>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grpSp>
      <p:grpSp>
        <p:nvGrpSpPr>
          <p:cNvPr id="3" name="Group 90"/>
          <p:cNvGrpSpPr>
            <a:grpSpLocks/>
          </p:cNvGrpSpPr>
          <p:nvPr/>
        </p:nvGrpSpPr>
        <p:grpSpPr bwMode="auto">
          <a:xfrm>
            <a:off x="4437063" y="5588000"/>
            <a:ext cx="1336675" cy="1085850"/>
            <a:chOff x="2795" y="3520"/>
            <a:chExt cx="842" cy="684"/>
          </a:xfrm>
        </p:grpSpPr>
        <p:sp>
          <p:nvSpPr>
            <p:cNvPr id="13333" name="Rectangle 62"/>
            <p:cNvSpPr>
              <a:spLocks noChangeArrowheads="1"/>
            </p:cNvSpPr>
            <p:nvPr/>
          </p:nvSpPr>
          <p:spPr bwMode="auto">
            <a:xfrm>
              <a:off x="2898" y="3520"/>
              <a:ext cx="614" cy="413"/>
            </a:xfrm>
            <a:prstGeom prst="rect">
              <a:avLst/>
            </a:prstGeom>
            <a:solidFill>
              <a:srgbClr val="FFCCCC"/>
            </a:solidFill>
            <a:ln w="9525">
              <a:solidFill>
                <a:schemeClr val="tx1"/>
              </a:solidFill>
              <a:miter lim="800000"/>
              <a:headEnd/>
              <a:tailEnd/>
            </a:ln>
          </p:spPr>
          <p:txBody>
            <a:bodyPr wrap="none" anchor="ctr">
              <a:prstTxWarp prst="textNoShape">
                <a:avLst/>
              </a:prstTxWarp>
            </a:bodyPr>
            <a:lstStyle/>
            <a:p>
              <a:endParaRPr lang="en-US"/>
            </a:p>
          </p:txBody>
        </p:sp>
        <p:sp>
          <p:nvSpPr>
            <p:cNvPr id="13334" name="Text Box 77"/>
            <p:cNvSpPr txBox="1">
              <a:spLocks noChangeArrowheads="1"/>
            </p:cNvSpPr>
            <p:nvPr/>
          </p:nvSpPr>
          <p:spPr bwMode="auto">
            <a:xfrm>
              <a:off x="2795" y="3916"/>
              <a:ext cx="842" cy="288"/>
            </a:xfrm>
            <a:prstGeom prst="rect">
              <a:avLst/>
            </a:prstGeom>
            <a:noFill/>
            <a:ln w="9525">
              <a:noFill/>
              <a:miter lim="800000"/>
              <a:headEnd/>
              <a:tailEnd/>
            </a:ln>
          </p:spPr>
          <p:txBody>
            <a:bodyPr wrap="none">
              <a:prstTxWarp prst="textNoShape">
                <a:avLst/>
              </a:prstTxWarp>
              <a:spAutoFit/>
            </a:bodyPr>
            <a:lstStyle/>
            <a:p>
              <a:r>
                <a:rPr lang="en-US"/>
                <a:t>Detector</a:t>
              </a:r>
            </a:p>
          </p:txBody>
        </p:sp>
      </p:grpSp>
      <p:grpSp>
        <p:nvGrpSpPr>
          <p:cNvPr id="4" name="Group 84"/>
          <p:cNvGrpSpPr>
            <a:grpSpLocks/>
          </p:cNvGrpSpPr>
          <p:nvPr/>
        </p:nvGrpSpPr>
        <p:grpSpPr bwMode="auto">
          <a:xfrm>
            <a:off x="1447800" y="3157538"/>
            <a:ext cx="4403725" cy="2314575"/>
            <a:chOff x="912" y="1989"/>
            <a:chExt cx="2774" cy="1458"/>
          </a:xfrm>
        </p:grpSpPr>
        <p:sp>
          <p:nvSpPr>
            <p:cNvPr id="13330" name="Text Box 72"/>
            <p:cNvSpPr txBox="1">
              <a:spLocks noChangeArrowheads="1"/>
            </p:cNvSpPr>
            <p:nvPr/>
          </p:nvSpPr>
          <p:spPr bwMode="auto">
            <a:xfrm>
              <a:off x="912" y="2928"/>
              <a:ext cx="1591" cy="519"/>
            </a:xfrm>
            <a:prstGeom prst="rect">
              <a:avLst/>
            </a:prstGeom>
            <a:noFill/>
            <a:ln w="9525">
              <a:noFill/>
              <a:miter lim="800000"/>
              <a:headEnd/>
              <a:tailEnd/>
            </a:ln>
          </p:spPr>
          <p:txBody>
            <a:bodyPr wrap="none">
              <a:prstTxWarp prst="textNoShape">
                <a:avLst/>
              </a:prstTxWarp>
              <a:spAutoFit/>
            </a:bodyPr>
            <a:lstStyle/>
            <a:p>
              <a:r>
                <a:rPr lang="en-US"/>
                <a:t>Semi-transparent</a:t>
              </a:r>
            </a:p>
            <a:p>
              <a:r>
                <a:rPr lang="en-US"/>
                <a:t>mirror</a:t>
              </a:r>
            </a:p>
          </p:txBody>
        </p:sp>
        <p:sp>
          <p:nvSpPr>
            <p:cNvPr id="13331" name="Line 73"/>
            <p:cNvSpPr>
              <a:spLocks noChangeShapeType="1"/>
            </p:cNvSpPr>
            <p:nvPr/>
          </p:nvSpPr>
          <p:spPr bwMode="auto">
            <a:xfrm flipV="1">
              <a:off x="2227" y="2402"/>
              <a:ext cx="538" cy="551"/>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3332" name="Rectangle 79"/>
            <p:cNvSpPr>
              <a:spLocks noChangeArrowheads="1"/>
            </p:cNvSpPr>
            <p:nvPr/>
          </p:nvSpPr>
          <p:spPr bwMode="auto">
            <a:xfrm rot="-2667261">
              <a:off x="2688" y="1989"/>
              <a:ext cx="998" cy="138"/>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87"/>
          <p:cNvGrpSpPr>
            <a:grpSpLocks/>
          </p:cNvGrpSpPr>
          <p:nvPr/>
        </p:nvGrpSpPr>
        <p:grpSpPr bwMode="auto">
          <a:xfrm>
            <a:off x="1057275" y="2295525"/>
            <a:ext cx="1846263" cy="1666875"/>
            <a:chOff x="666" y="1446"/>
            <a:chExt cx="1163" cy="1050"/>
          </a:xfrm>
        </p:grpSpPr>
        <p:sp>
          <p:nvSpPr>
            <p:cNvPr id="13327" name="AutoShape 69"/>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3328" name="Text Box 70"/>
            <p:cNvSpPr txBox="1">
              <a:spLocks noChangeArrowheads="1"/>
            </p:cNvSpPr>
            <p:nvPr/>
          </p:nvSpPr>
          <p:spPr bwMode="auto">
            <a:xfrm>
              <a:off x="666" y="1446"/>
              <a:ext cx="1163" cy="288"/>
            </a:xfrm>
            <a:prstGeom prst="rect">
              <a:avLst/>
            </a:prstGeom>
            <a:noFill/>
            <a:ln w="9525">
              <a:noFill/>
              <a:miter lim="800000"/>
              <a:headEnd/>
              <a:tailEnd/>
            </a:ln>
          </p:spPr>
          <p:txBody>
            <a:bodyPr wrap="none">
              <a:prstTxWarp prst="textNoShape">
                <a:avLst/>
              </a:prstTxWarp>
              <a:spAutoFit/>
            </a:bodyPr>
            <a:lstStyle/>
            <a:p>
              <a:r>
                <a:rPr lang="en-US"/>
                <a:t>Light source</a:t>
              </a:r>
            </a:p>
          </p:txBody>
        </p:sp>
        <p:sp>
          <p:nvSpPr>
            <p:cNvPr id="13329" name="Rectangle 85"/>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3325" name="Rectangle 86"/>
          <p:cNvSpPr>
            <a:spLocks noChangeArrowheads="1"/>
          </p:cNvSpPr>
          <p:nvPr/>
        </p:nvSpPr>
        <p:spPr bwMode="auto">
          <a:xfrm>
            <a:off x="2476500" y="3200400"/>
            <a:ext cx="762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90190" name="Line 78"/>
          <p:cNvSpPr>
            <a:spLocks noChangeShapeType="1"/>
          </p:cNvSpPr>
          <p:nvPr/>
        </p:nvSpPr>
        <p:spPr bwMode="auto">
          <a:xfrm rot="10800000" flipH="1" flipV="1">
            <a:off x="2362200" y="3352800"/>
            <a:ext cx="2436813" cy="0"/>
          </a:xfrm>
          <a:prstGeom prst="line">
            <a:avLst/>
          </a:prstGeom>
          <a:noFill/>
          <a:ln w="76200">
            <a:solidFill>
              <a:srgbClr val="FF0000"/>
            </a:solidFill>
            <a:round/>
            <a:headEnd/>
            <a:tailEnd type="triangle" w="med" len="med"/>
          </a:ln>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90190"/>
                                        </p:tgtEl>
                                        <p:attrNameLst>
                                          <p:attrName>style.visibility</p:attrName>
                                        </p:attrNameLst>
                                      </p:cBhvr>
                                      <p:to>
                                        <p:strVal val="visible"/>
                                      </p:to>
                                    </p:set>
                                    <p:animEffect transition="in" filter="slide(fromLeft)">
                                      <p:cBhvr>
                                        <p:cTn id="11" dur="1000"/>
                                        <p:tgtEl>
                                          <p:spTgt spid="90190"/>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2" presetClass="entr" presetSubtype="8" fill="hold" grpId="0" nodeType="withEffect">
                                  <p:stCondLst>
                                    <p:cond delay="2000"/>
                                  </p:stCondLst>
                                  <p:childTnLst>
                                    <p:set>
                                      <p:cBhvr>
                                        <p:cTn id="17" dur="1" fill="hold">
                                          <p:stCondLst>
                                            <p:cond delay="0"/>
                                          </p:stCondLst>
                                        </p:cTn>
                                        <p:tgtEl>
                                          <p:spTgt spid="90168"/>
                                        </p:tgtEl>
                                        <p:attrNameLst>
                                          <p:attrName>style.visibility</p:attrName>
                                        </p:attrNameLst>
                                      </p:cBhvr>
                                      <p:to>
                                        <p:strVal val="visible"/>
                                      </p:to>
                                    </p:set>
                                    <p:animEffect transition="in" filter="slide(fromLeft)">
                                      <p:cBhvr>
                                        <p:cTn id="18" dur="1000"/>
                                        <p:tgtEl>
                                          <p:spTgt spid="90168"/>
                                        </p:tgtEl>
                                      </p:cBhvr>
                                    </p:animEffect>
                                  </p:childTnLst>
                                </p:cTn>
                              </p:par>
                              <p:par>
                                <p:cTn id="19" presetID="12" presetClass="entr" presetSubtype="4" fill="hold" grpId="0" nodeType="withEffect">
                                  <p:stCondLst>
                                    <p:cond delay="2000"/>
                                  </p:stCondLst>
                                  <p:childTnLst>
                                    <p:set>
                                      <p:cBhvr>
                                        <p:cTn id="20" dur="1" fill="hold">
                                          <p:stCondLst>
                                            <p:cond delay="0"/>
                                          </p:stCondLst>
                                        </p:cTn>
                                        <p:tgtEl>
                                          <p:spTgt spid="90171"/>
                                        </p:tgtEl>
                                        <p:attrNameLst>
                                          <p:attrName>style.visibility</p:attrName>
                                        </p:attrNameLst>
                                      </p:cBhvr>
                                      <p:to>
                                        <p:strVal val="visible"/>
                                      </p:to>
                                    </p:set>
                                    <p:animEffect transition="in" filter="slide(fromBottom)">
                                      <p:cBhvr>
                                        <p:cTn id="21" dur="1000"/>
                                        <p:tgtEl>
                                          <p:spTgt spid="9017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childTnLst>
                                </p:cTn>
                              </p:par>
                              <p:par>
                                <p:cTn id="27" presetID="12" presetClass="entr" presetSubtype="2" fill="hold" grpId="0" nodeType="withEffect">
                                  <p:stCondLst>
                                    <p:cond delay="2000"/>
                                  </p:stCondLst>
                                  <p:childTnLst>
                                    <p:set>
                                      <p:cBhvr>
                                        <p:cTn id="28" dur="1" fill="hold">
                                          <p:stCondLst>
                                            <p:cond delay="0"/>
                                          </p:stCondLst>
                                        </p:cTn>
                                        <p:tgtEl>
                                          <p:spTgt spid="90169"/>
                                        </p:tgtEl>
                                        <p:attrNameLst>
                                          <p:attrName>style.visibility</p:attrName>
                                        </p:attrNameLst>
                                      </p:cBhvr>
                                      <p:to>
                                        <p:strVal val="visible"/>
                                      </p:to>
                                    </p:set>
                                    <p:animEffect transition="in" filter="slide(fromRight)">
                                      <p:cBhvr>
                                        <p:cTn id="29" dur="1000"/>
                                        <p:tgtEl>
                                          <p:spTgt spid="90169"/>
                                        </p:tgtEl>
                                      </p:cBhvr>
                                    </p:animEffect>
                                  </p:childTnLst>
                                </p:cTn>
                              </p:par>
                              <p:par>
                                <p:cTn id="30" presetID="12" presetClass="entr" presetSubtype="1" fill="hold" grpId="0" nodeType="withEffect">
                                  <p:stCondLst>
                                    <p:cond delay="2000"/>
                                  </p:stCondLst>
                                  <p:childTnLst>
                                    <p:set>
                                      <p:cBhvr>
                                        <p:cTn id="31" dur="1" fill="hold">
                                          <p:stCondLst>
                                            <p:cond delay="0"/>
                                          </p:stCondLst>
                                        </p:cTn>
                                        <p:tgtEl>
                                          <p:spTgt spid="90172"/>
                                        </p:tgtEl>
                                        <p:attrNameLst>
                                          <p:attrName>style.visibility</p:attrName>
                                        </p:attrNameLst>
                                      </p:cBhvr>
                                      <p:to>
                                        <p:strVal val="visible"/>
                                      </p:to>
                                    </p:set>
                                    <p:animEffect transition="in" filter="slide(fromTop)">
                                      <p:cBhvr>
                                        <p:cTn id="32" dur="1000"/>
                                        <p:tgtEl>
                                          <p:spTgt spid="90172"/>
                                        </p:tgtEl>
                                      </p:cBhvr>
                                    </p:animEffect>
                                  </p:childTnLst>
                                </p:cTn>
                              </p:par>
                              <p:par>
                                <p:cTn id="33" presetID="12" presetClass="entr" presetSubtype="1" fill="hold" grpId="0" nodeType="withEffect">
                                  <p:stCondLst>
                                    <p:cond delay="4000"/>
                                  </p:stCondLst>
                                  <p:childTnLst>
                                    <p:set>
                                      <p:cBhvr>
                                        <p:cTn id="34" dur="1" fill="hold">
                                          <p:stCondLst>
                                            <p:cond delay="0"/>
                                          </p:stCondLst>
                                        </p:cTn>
                                        <p:tgtEl>
                                          <p:spTgt spid="90170"/>
                                        </p:tgtEl>
                                        <p:attrNameLst>
                                          <p:attrName>style.visibility</p:attrName>
                                        </p:attrNameLst>
                                      </p:cBhvr>
                                      <p:to>
                                        <p:strVal val="visible"/>
                                      </p:to>
                                    </p:set>
                                    <p:animEffect transition="in" filter="slide(fromTop)">
                                      <p:cBhvr>
                                        <p:cTn id="35" dur="1000"/>
                                        <p:tgtEl>
                                          <p:spTgt spid="90170"/>
                                        </p:tgtEl>
                                      </p:cBhvr>
                                    </p:animEffect>
                                  </p:childTnLst>
                                </p:cTn>
                              </p:par>
                              <p:par>
                                <p:cTn id="36" presetID="12" presetClass="entr" presetSubtype="1" fill="hold" grpId="0" nodeType="withEffect">
                                  <p:stCondLst>
                                    <p:cond delay="4000"/>
                                  </p:stCondLst>
                                  <p:childTnLst>
                                    <p:set>
                                      <p:cBhvr>
                                        <p:cTn id="37" dur="1" fill="hold">
                                          <p:stCondLst>
                                            <p:cond delay="0"/>
                                          </p:stCondLst>
                                        </p:cTn>
                                        <p:tgtEl>
                                          <p:spTgt spid="90173"/>
                                        </p:tgtEl>
                                        <p:attrNameLst>
                                          <p:attrName>style.visibility</p:attrName>
                                        </p:attrNameLst>
                                      </p:cBhvr>
                                      <p:to>
                                        <p:strVal val="visible"/>
                                      </p:to>
                                    </p:set>
                                    <p:animEffect transition="in" filter="slide(fromTop)">
                                      <p:cBhvr>
                                        <p:cTn id="38" dur="1000"/>
                                        <p:tgtEl>
                                          <p:spTgt spid="90173"/>
                                        </p:tgtEl>
                                      </p:cBhvr>
                                    </p:animEffect>
                                  </p:childTnLst>
                                </p:cTn>
                              </p:par>
                            </p:childTnLst>
                          </p:cTn>
                        </p:par>
                        <p:par>
                          <p:cTn id="39" fill="hold">
                            <p:stCondLst>
                              <p:cond delay="5000"/>
                            </p:stCondLst>
                            <p:childTnLst>
                              <p:par>
                                <p:cTn id="40" presetID="10"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68" grpId="0" animBg="1"/>
      <p:bldP spid="90169" grpId="0" animBg="1"/>
      <p:bldP spid="90170" grpId="0" animBg="1"/>
      <p:bldP spid="90171" grpId="0" animBg="1"/>
      <p:bldP spid="90172" grpId="0" animBg="1"/>
      <p:bldP spid="90173" grpId="0" animBg="1"/>
      <p:bldP spid="90190"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71" name="Freeform 63"/>
          <p:cNvSpPr>
            <a:spLocks/>
          </p:cNvSpPr>
          <p:nvPr/>
        </p:nvSpPr>
        <p:spPr bwMode="auto">
          <a:xfrm>
            <a:off x="5105400" y="29718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6387" name="Freeform 64"/>
          <p:cNvSpPr>
            <a:spLocks/>
          </p:cNvSpPr>
          <p:nvPr/>
        </p:nvSpPr>
        <p:spPr bwMode="auto">
          <a:xfrm>
            <a:off x="-46038" y="2735263"/>
            <a:ext cx="5553076" cy="1014412"/>
          </a:xfrm>
          <a:custGeom>
            <a:avLst/>
            <a:gdLst>
              <a:gd name="T0" fmla="*/ 2147483647 w 3498"/>
              <a:gd name="T1" fmla="*/ 2147483647 h 639"/>
              <a:gd name="T2" fmla="*/ 2147483647 w 3498"/>
              <a:gd name="T3" fmla="*/ 2147483647 h 639"/>
              <a:gd name="T4" fmla="*/ 0 w 3498"/>
              <a:gd name="T5" fmla="*/ 2147483647 h 639"/>
              <a:gd name="T6" fmla="*/ 2147483647 w 3498"/>
              <a:gd name="T7" fmla="*/ 0 h 639"/>
              <a:gd name="T8" fmla="*/ 2147483647 w 3498"/>
              <a:gd name="T9" fmla="*/ 2147483647 h 639"/>
              <a:gd name="T10" fmla="*/ 2147483647 w 3498"/>
              <a:gd name="T11" fmla="*/ 2147483647 h 639"/>
              <a:gd name="T12" fmla="*/ 0 60000 65536"/>
              <a:gd name="T13" fmla="*/ 0 60000 65536"/>
              <a:gd name="T14" fmla="*/ 0 60000 65536"/>
              <a:gd name="T15" fmla="*/ 0 60000 65536"/>
              <a:gd name="T16" fmla="*/ 0 60000 65536"/>
              <a:gd name="T17" fmla="*/ 0 60000 65536"/>
              <a:gd name="T18" fmla="*/ 0 w 3498"/>
              <a:gd name="T19" fmla="*/ 0 h 639"/>
              <a:gd name="T20" fmla="*/ 3498 w 3498"/>
              <a:gd name="T21" fmla="*/ 639 h 639"/>
            </a:gdLst>
            <a:ahLst/>
            <a:cxnLst>
              <a:cxn ang="T12">
                <a:pos x="T0" y="T1"/>
              </a:cxn>
              <a:cxn ang="T13">
                <a:pos x="T2" y="T3"/>
              </a:cxn>
              <a:cxn ang="T14">
                <a:pos x="T4" y="T5"/>
              </a:cxn>
              <a:cxn ang="T15">
                <a:pos x="T6" y="T7"/>
              </a:cxn>
              <a:cxn ang="T16">
                <a:pos x="T8" y="T9"/>
              </a:cxn>
              <a:cxn ang="T17">
                <a:pos x="T10" y="T11"/>
              </a:cxn>
            </a:cxnLst>
            <a:rect l="T18" t="T19" r="T20" b="T21"/>
            <a:pathLst>
              <a:path w="3498" h="639">
                <a:moveTo>
                  <a:pt x="3498" y="12"/>
                </a:moveTo>
                <a:lnTo>
                  <a:pt x="2842" y="624"/>
                </a:lnTo>
                <a:lnTo>
                  <a:pt x="0" y="639"/>
                </a:lnTo>
                <a:lnTo>
                  <a:pt x="12" y="0"/>
                </a:lnTo>
                <a:lnTo>
                  <a:pt x="3498" y="12"/>
                </a:lnTo>
                <a:close/>
              </a:path>
            </a:pathLst>
          </a:custGeom>
          <a:solidFill>
            <a:schemeClr val="bg1"/>
          </a:solidFill>
          <a:ln w="9525">
            <a:solidFill>
              <a:schemeClr val="bg1"/>
            </a:solidFill>
            <a:round/>
            <a:headEnd/>
            <a:tailEnd/>
          </a:ln>
        </p:spPr>
        <p:txBody>
          <a:bodyPr>
            <a:prstTxWarp prst="textNoShape">
              <a:avLst/>
            </a:prstTxWarp>
          </a:bodyPr>
          <a:lstStyle/>
          <a:p>
            <a:endParaRPr lang="en-US"/>
          </a:p>
        </p:txBody>
      </p:sp>
      <p:sp>
        <p:nvSpPr>
          <p:cNvPr id="94259" name="Freeform 51"/>
          <p:cNvSpPr>
            <a:spLocks/>
          </p:cNvSpPr>
          <p:nvPr/>
        </p:nvSpPr>
        <p:spPr bwMode="auto">
          <a:xfrm rot="-5400000">
            <a:off x="3695700" y="18669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94270" name="Freeform 62"/>
          <p:cNvSpPr>
            <a:spLocks/>
          </p:cNvSpPr>
          <p:nvPr/>
        </p:nvSpPr>
        <p:spPr bwMode="auto">
          <a:xfrm rot="-5400000">
            <a:off x="3714750" y="18669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6390" name="Freeform 67"/>
          <p:cNvSpPr>
            <a:spLocks/>
          </p:cNvSpPr>
          <p:nvPr/>
        </p:nvSpPr>
        <p:spPr bwMode="auto">
          <a:xfrm rot="5400000" flipH="1">
            <a:off x="3021807" y="4445793"/>
            <a:ext cx="3962400" cy="1014413"/>
          </a:xfrm>
          <a:custGeom>
            <a:avLst/>
            <a:gdLst>
              <a:gd name="T0" fmla="*/ 2147483647 w 3498"/>
              <a:gd name="T1" fmla="*/ 2147483647 h 639"/>
              <a:gd name="T2" fmla="*/ 2147483647 w 3498"/>
              <a:gd name="T3" fmla="*/ 2147483647 h 639"/>
              <a:gd name="T4" fmla="*/ 0 w 3498"/>
              <a:gd name="T5" fmla="*/ 2147483647 h 639"/>
              <a:gd name="T6" fmla="*/ 2147483647 w 3498"/>
              <a:gd name="T7" fmla="*/ 0 h 639"/>
              <a:gd name="T8" fmla="*/ 2147483647 w 3498"/>
              <a:gd name="T9" fmla="*/ 2147483647 h 639"/>
              <a:gd name="T10" fmla="*/ 2147483647 w 3498"/>
              <a:gd name="T11" fmla="*/ 2147483647 h 639"/>
              <a:gd name="T12" fmla="*/ 0 60000 65536"/>
              <a:gd name="T13" fmla="*/ 0 60000 65536"/>
              <a:gd name="T14" fmla="*/ 0 60000 65536"/>
              <a:gd name="T15" fmla="*/ 0 60000 65536"/>
              <a:gd name="T16" fmla="*/ 0 60000 65536"/>
              <a:gd name="T17" fmla="*/ 0 60000 65536"/>
              <a:gd name="T18" fmla="*/ 0 w 3498"/>
              <a:gd name="T19" fmla="*/ 0 h 639"/>
              <a:gd name="T20" fmla="*/ 3498 w 3498"/>
              <a:gd name="T21" fmla="*/ 639 h 639"/>
            </a:gdLst>
            <a:ahLst/>
            <a:cxnLst>
              <a:cxn ang="T12">
                <a:pos x="T0" y="T1"/>
              </a:cxn>
              <a:cxn ang="T13">
                <a:pos x="T2" y="T3"/>
              </a:cxn>
              <a:cxn ang="T14">
                <a:pos x="T4" y="T5"/>
              </a:cxn>
              <a:cxn ang="T15">
                <a:pos x="T6" y="T7"/>
              </a:cxn>
              <a:cxn ang="T16">
                <a:pos x="T8" y="T9"/>
              </a:cxn>
              <a:cxn ang="T17">
                <a:pos x="T10" y="T11"/>
              </a:cxn>
            </a:cxnLst>
            <a:rect l="T18" t="T19" r="T20" b="T21"/>
            <a:pathLst>
              <a:path w="3498" h="639">
                <a:moveTo>
                  <a:pt x="3498" y="12"/>
                </a:moveTo>
                <a:lnTo>
                  <a:pt x="2842" y="624"/>
                </a:lnTo>
                <a:lnTo>
                  <a:pt x="0" y="639"/>
                </a:lnTo>
                <a:lnTo>
                  <a:pt x="12" y="0"/>
                </a:lnTo>
                <a:lnTo>
                  <a:pt x="3498" y="12"/>
                </a:lnTo>
                <a:close/>
              </a:path>
            </a:pathLst>
          </a:custGeom>
          <a:solidFill>
            <a:schemeClr val="bg1"/>
          </a:solidFill>
          <a:ln w="9525">
            <a:solidFill>
              <a:schemeClr val="bg1"/>
            </a:solidFill>
            <a:round/>
            <a:headEnd/>
            <a:tailEnd/>
          </a:ln>
        </p:spPr>
        <p:txBody>
          <a:bodyPr>
            <a:prstTxWarp prst="textNoShape">
              <a:avLst/>
            </a:prstTxWarp>
          </a:bodyPr>
          <a:lstStyle/>
          <a:p>
            <a:endParaRPr lang="en-US"/>
          </a:p>
        </p:txBody>
      </p:sp>
      <p:sp>
        <p:nvSpPr>
          <p:cNvPr id="16391" name="Rectangle 59"/>
          <p:cNvSpPr>
            <a:spLocks noChangeArrowheads="1"/>
          </p:cNvSpPr>
          <p:nvPr/>
        </p:nvSpPr>
        <p:spPr bwMode="auto">
          <a:xfrm rot="2738749">
            <a:off x="4931569" y="3066257"/>
            <a:ext cx="319087" cy="106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94274" name="Freeform 66"/>
          <p:cNvSpPr>
            <a:spLocks/>
          </p:cNvSpPr>
          <p:nvPr/>
        </p:nvSpPr>
        <p:spPr bwMode="auto">
          <a:xfrm rot="-5400000">
            <a:off x="38481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94273" name="Freeform 65"/>
          <p:cNvSpPr>
            <a:spLocks/>
          </p:cNvSpPr>
          <p:nvPr/>
        </p:nvSpPr>
        <p:spPr bwMode="auto">
          <a:xfrm rot="-5400000">
            <a:off x="34671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nvGrpSpPr>
          <p:cNvPr id="2" name="Group 54"/>
          <p:cNvGrpSpPr>
            <a:grpSpLocks/>
          </p:cNvGrpSpPr>
          <p:nvPr/>
        </p:nvGrpSpPr>
        <p:grpSpPr bwMode="auto">
          <a:xfrm>
            <a:off x="2924175" y="2971800"/>
            <a:ext cx="4848225" cy="619125"/>
            <a:chOff x="1842" y="1872"/>
            <a:chExt cx="3054" cy="390"/>
          </a:xfrm>
        </p:grpSpPr>
        <p:sp>
          <p:nvSpPr>
            <p:cNvPr id="16426" name="Freeform 47"/>
            <p:cNvSpPr>
              <a:spLocks/>
            </p:cNvSpPr>
            <p:nvPr/>
          </p:nvSpPr>
          <p:spPr bwMode="auto">
            <a:xfrm>
              <a:off x="3216" y="1872"/>
              <a:ext cx="1680" cy="384"/>
            </a:xfrm>
            <a:custGeom>
              <a:avLst/>
              <a:gdLst>
                <a:gd name="T0" fmla="*/ 26 w 1659"/>
                <a:gd name="T1" fmla="*/ 70 h 399"/>
                <a:gd name="T2" fmla="*/ 65 w 1659"/>
                <a:gd name="T3" fmla="*/ 21 h 399"/>
                <a:gd name="T4" fmla="*/ 92 w 1659"/>
                <a:gd name="T5" fmla="*/ 0 h 399"/>
                <a:gd name="T6" fmla="*/ 121 w 1659"/>
                <a:gd name="T7" fmla="*/ 13 h 399"/>
                <a:gd name="T8" fmla="*/ 158 w 1659"/>
                <a:gd name="T9" fmla="*/ 55 h 399"/>
                <a:gd name="T10" fmla="*/ 186 w 1659"/>
                <a:gd name="T11" fmla="*/ 116 h 399"/>
                <a:gd name="T12" fmla="*/ 222 w 1659"/>
                <a:gd name="T13" fmla="*/ 181 h 399"/>
                <a:gd name="T14" fmla="*/ 252 w 1659"/>
                <a:gd name="T15" fmla="*/ 234 h 399"/>
                <a:gd name="T16" fmla="*/ 281 w 1659"/>
                <a:gd name="T17" fmla="*/ 260 h 399"/>
                <a:gd name="T18" fmla="*/ 317 w 1659"/>
                <a:gd name="T19" fmla="*/ 253 h 399"/>
                <a:gd name="T20" fmla="*/ 346 w 1659"/>
                <a:gd name="T21" fmla="*/ 216 h 399"/>
                <a:gd name="T22" fmla="*/ 377 w 1659"/>
                <a:gd name="T23" fmla="*/ 155 h 399"/>
                <a:gd name="T24" fmla="*/ 412 w 1659"/>
                <a:gd name="T25" fmla="*/ 90 h 399"/>
                <a:gd name="T26" fmla="*/ 439 w 1659"/>
                <a:gd name="T27" fmla="*/ 34 h 399"/>
                <a:gd name="T28" fmla="*/ 473 w 1659"/>
                <a:gd name="T29" fmla="*/ 5 h 399"/>
                <a:gd name="T30" fmla="*/ 506 w 1659"/>
                <a:gd name="T31" fmla="*/ 7 h 399"/>
                <a:gd name="T32" fmla="*/ 536 w 1659"/>
                <a:gd name="T33" fmla="*/ 37 h 399"/>
                <a:gd name="T34" fmla="*/ 568 w 1659"/>
                <a:gd name="T35" fmla="*/ 95 h 399"/>
                <a:gd name="T36" fmla="*/ 599 w 1659"/>
                <a:gd name="T37" fmla="*/ 161 h 399"/>
                <a:gd name="T38" fmla="*/ 631 w 1659"/>
                <a:gd name="T39" fmla="*/ 218 h 399"/>
                <a:gd name="T40" fmla="*/ 662 w 1659"/>
                <a:gd name="T41" fmla="*/ 254 h 399"/>
                <a:gd name="T42" fmla="*/ 695 w 1659"/>
                <a:gd name="T43" fmla="*/ 259 h 399"/>
                <a:gd name="T44" fmla="*/ 726 w 1659"/>
                <a:gd name="T45" fmla="*/ 231 h 399"/>
                <a:gd name="T46" fmla="*/ 757 w 1659"/>
                <a:gd name="T47" fmla="*/ 177 h 399"/>
                <a:gd name="T48" fmla="*/ 791 w 1659"/>
                <a:gd name="T49" fmla="*/ 111 h 399"/>
                <a:gd name="T50" fmla="*/ 821 w 1659"/>
                <a:gd name="T51" fmla="*/ 50 h 399"/>
                <a:gd name="T52" fmla="*/ 854 w 1659"/>
                <a:gd name="T53" fmla="*/ 13 h 399"/>
                <a:gd name="T54" fmla="*/ 885 w 1659"/>
                <a:gd name="T55" fmla="*/ 1 h 399"/>
                <a:gd name="T56" fmla="*/ 915 w 1659"/>
                <a:gd name="T57" fmla="*/ 26 h 399"/>
                <a:gd name="T58" fmla="*/ 948 w 1659"/>
                <a:gd name="T59" fmla="*/ 76 h 399"/>
                <a:gd name="T60" fmla="*/ 979 w 1659"/>
                <a:gd name="T61" fmla="*/ 140 h 399"/>
                <a:gd name="T62" fmla="*/ 1010 w 1659"/>
                <a:gd name="T63" fmla="*/ 202 h 399"/>
                <a:gd name="T64" fmla="*/ 1043 w 1659"/>
                <a:gd name="T65" fmla="*/ 246 h 399"/>
                <a:gd name="T66" fmla="*/ 1074 w 1659"/>
                <a:gd name="T67" fmla="*/ 262 h 399"/>
                <a:gd name="T68" fmla="*/ 1105 w 1659"/>
                <a:gd name="T69" fmla="*/ 243 h 399"/>
                <a:gd name="T70" fmla="*/ 1139 w 1659"/>
                <a:gd name="T71" fmla="*/ 195 h 399"/>
                <a:gd name="T72" fmla="*/ 1169 w 1659"/>
                <a:gd name="T73" fmla="*/ 132 h 399"/>
                <a:gd name="T74" fmla="*/ 1201 w 1659"/>
                <a:gd name="T75" fmla="*/ 67 h 399"/>
                <a:gd name="T76" fmla="*/ 1232 w 1659"/>
                <a:gd name="T77" fmla="*/ 19 h 399"/>
                <a:gd name="T78" fmla="*/ 1264 w 1659"/>
                <a:gd name="T79" fmla="*/ 0 h 399"/>
                <a:gd name="T80" fmla="*/ 1296 w 1659"/>
                <a:gd name="T81" fmla="*/ 13 h 399"/>
                <a:gd name="T82" fmla="*/ 1328 w 1659"/>
                <a:gd name="T83" fmla="*/ 57 h 399"/>
                <a:gd name="T84" fmla="*/ 1360 w 1659"/>
                <a:gd name="T85" fmla="*/ 118 h 399"/>
                <a:gd name="T86" fmla="*/ 1391 w 1659"/>
                <a:gd name="T87" fmla="*/ 184 h 399"/>
                <a:gd name="T88" fmla="*/ 1423 w 1659"/>
                <a:gd name="T89" fmla="*/ 235 h 399"/>
                <a:gd name="T90" fmla="*/ 1453 w 1659"/>
                <a:gd name="T91" fmla="*/ 261 h 399"/>
                <a:gd name="T92" fmla="*/ 1486 w 1659"/>
                <a:gd name="T93" fmla="*/ 252 h 399"/>
                <a:gd name="T94" fmla="*/ 1517 w 1659"/>
                <a:gd name="T95" fmla="*/ 214 h 399"/>
                <a:gd name="T96" fmla="*/ 1549 w 1659"/>
                <a:gd name="T97" fmla="*/ 153 h 399"/>
                <a:gd name="T98" fmla="*/ 1582 w 1659"/>
                <a:gd name="T99" fmla="*/ 87 h 399"/>
                <a:gd name="T100" fmla="*/ 1612 w 1659"/>
                <a:gd name="T101" fmla="*/ 33 h 399"/>
                <a:gd name="T102" fmla="*/ 1645 w 1659"/>
                <a:gd name="T103" fmla="*/ 4 h 399"/>
                <a:gd name="T104" fmla="*/ 1675 w 1659"/>
                <a:gd name="T105" fmla="*/ 8 h 399"/>
                <a:gd name="T106" fmla="*/ 1708 w 1659"/>
                <a:gd name="T107" fmla="*/ 39 h 399"/>
                <a:gd name="T108" fmla="*/ 1738 w 1659"/>
                <a:gd name="T109" fmla="*/ 98 h 399"/>
                <a:gd name="T110" fmla="*/ 1772 w 1659"/>
                <a:gd name="T111" fmla="*/ 164 h 399"/>
                <a:gd name="T112" fmla="*/ 1802 w 1659"/>
                <a:gd name="T113" fmla="*/ 221 h 399"/>
                <a:gd name="T114" fmla="*/ 1834 w 1659"/>
                <a:gd name="T115" fmla="*/ 255 h 399"/>
                <a:gd name="T116" fmla="*/ 1866 w 1659"/>
                <a:gd name="T117" fmla="*/ 259 h 399"/>
                <a:gd name="T118" fmla="*/ 1897 w 1659"/>
                <a:gd name="T119" fmla="*/ 228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6427" name="Freeform 50"/>
            <p:cNvSpPr>
              <a:spLocks/>
            </p:cNvSpPr>
            <p:nvPr/>
          </p:nvSpPr>
          <p:spPr bwMode="auto">
            <a:xfrm>
              <a:off x="1842" y="1878"/>
              <a:ext cx="1680" cy="384"/>
            </a:xfrm>
            <a:custGeom>
              <a:avLst/>
              <a:gdLst>
                <a:gd name="T0" fmla="*/ 26 w 1659"/>
                <a:gd name="T1" fmla="*/ 70 h 399"/>
                <a:gd name="T2" fmla="*/ 65 w 1659"/>
                <a:gd name="T3" fmla="*/ 21 h 399"/>
                <a:gd name="T4" fmla="*/ 92 w 1659"/>
                <a:gd name="T5" fmla="*/ 0 h 399"/>
                <a:gd name="T6" fmla="*/ 121 w 1659"/>
                <a:gd name="T7" fmla="*/ 13 h 399"/>
                <a:gd name="T8" fmla="*/ 158 w 1659"/>
                <a:gd name="T9" fmla="*/ 55 h 399"/>
                <a:gd name="T10" fmla="*/ 186 w 1659"/>
                <a:gd name="T11" fmla="*/ 116 h 399"/>
                <a:gd name="T12" fmla="*/ 222 w 1659"/>
                <a:gd name="T13" fmla="*/ 181 h 399"/>
                <a:gd name="T14" fmla="*/ 252 w 1659"/>
                <a:gd name="T15" fmla="*/ 234 h 399"/>
                <a:gd name="T16" fmla="*/ 281 w 1659"/>
                <a:gd name="T17" fmla="*/ 260 h 399"/>
                <a:gd name="T18" fmla="*/ 317 w 1659"/>
                <a:gd name="T19" fmla="*/ 253 h 399"/>
                <a:gd name="T20" fmla="*/ 346 w 1659"/>
                <a:gd name="T21" fmla="*/ 216 h 399"/>
                <a:gd name="T22" fmla="*/ 377 w 1659"/>
                <a:gd name="T23" fmla="*/ 155 h 399"/>
                <a:gd name="T24" fmla="*/ 412 w 1659"/>
                <a:gd name="T25" fmla="*/ 90 h 399"/>
                <a:gd name="T26" fmla="*/ 439 w 1659"/>
                <a:gd name="T27" fmla="*/ 34 h 399"/>
                <a:gd name="T28" fmla="*/ 473 w 1659"/>
                <a:gd name="T29" fmla="*/ 5 h 399"/>
                <a:gd name="T30" fmla="*/ 506 w 1659"/>
                <a:gd name="T31" fmla="*/ 7 h 399"/>
                <a:gd name="T32" fmla="*/ 536 w 1659"/>
                <a:gd name="T33" fmla="*/ 37 h 399"/>
                <a:gd name="T34" fmla="*/ 568 w 1659"/>
                <a:gd name="T35" fmla="*/ 95 h 399"/>
                <a:gd name="T36" fmla="*/ 599 w 1659"/>
                <a:gd name="T37" fmla="*/ 161 h 399"/>
                <a:gd name="T38" fmla="*/ 631 w 1659"/>
                <a:gd name="T39" fmla="*/ 218 h 399"/>
                <a:gd name="T40" fmla="*/ 662 w 1659"/>
                <a:gd name="T41" fmla="*/ 254 h 399"/>
                <a:gd name="T42" fmla="*/ 695 w 1659"/>
                <a:gd name="T43" fmla="*/ 259 h 399"/>
                <a:gd name="T44" fmla="*/ 726 w 1659"/>
                <a:gd name="T45" fmla="*/ 231 h 399"/>
                <a:gd name="T46" fmla="*/ 757 w 1659"/>
                <a:gd name="T47" fmla="*/ 177 h 399"/>
                <a:gd name="T48" fmla="*/ 791 w 1659"/>
                <a:gd name="T49" fmla="*/ 111 h 399"/>
                <a:gd name="T50" fmla="*/ 821 w 1659"/>
                <a:gd name="T51" fmla="*/ 50 h 399"/>
                <a:gd name="T52" fmla="*/ 854 w 1659"/>
                <a:gd name="T53" fmla="*/ 13 h 399"/>
                <a:gd name="T54" fmla="*/ 885 w 1659"/>
                <a:gd name="T55" fmla="*/ 1 h 399"/>
                <a:gd name="T56" fmla="*/ 915 w 1659"/>
                <a:gd name="T57" fmla="*/ 26 h 399"/>
                <a:gd name="T58" fmla="*/ 948 w 1659"/>
                <a:gd name="T59" fmla="*/ 76 h 399"/>
                <a:gd name="T60" fmla="*/ 979 w 1659"/>
                <a:gd name="T61" fmla="*/ 140 h 399"/>
                <a:gd name="T62" fmla="*/ 1010 w 1659"/>
                <a:gd name="T63" fmla="*/ 202 h 399"/>
                <a:gd name="T64" fmla="*/ 1043 w 1659"/>
                <a:gd name="T65" fmla="*/ 246 h 399"/>
                <a:gd name="T66" fmla="*/ 1074 w 1659"/>
                <a:gd name="T67" fmla="*/ 262 h 399"/>
                <a:gd name="T68" fmla="*/ 1105 w 1659"/>
                <a:gd name="T69" fmla="*/ 243 h 399"/>
                <a:gd name="T70" fmla="*/ 1139 w 1659"/>
                <a:gd name="T71" fmla="*/ 195 h 399"/>
                <a:gd name="T72" fmla="*/ 1169 w 1659"/>
                <a:gd name="T73" fmla="*/ 132 h 399"/>
                <a:gd name="T74" fmla="*/ 1201 w 1659"/>
                <a:gd name="T75" fmla="*/ 67 h 399"/>
                <a:gd name="T76" fmla="*/ 1232 w 1659"/>
                <a:gd name="T77" fmla="*/ 19 h 399"/>
                <a:gd name="T78" fmla="*/ 1264 w 1659"/>
                <a:gd name="T79" fmla="*/ 0 h 399"/>
                <a:gd name="T80" fmla="*/ 1296 w 1659"/>
                <a:gd name="T81" fmla="*/ 13 h 399"/>
                <a:gd name="T82" fmla="*/ 1328 w 1659"/>
                <a:gd name="T83" fmla="*/ 57 h 399"/>
                <a:gd name="T84" fmla="*/ 1360 w 1659"/>
                <a:gd name="T85" fmla="*/ 118 h 399"/>
                <a:gd name="T86" fmla="*/ 1391 w 1659"/>
                <a:gd name="T87" fmla="*/ 184 h 399"/>
                <a:gd name="T88" fmla="*/ 1423 w 1659"/>
                <a:gd name="T89" fmla="*/ 235 h 399"/>
                <a:gd name="T90" fmla="*/ 1453 w 1659"/>
                <a:gd name="T91" fmla="*/ 261 h 399"/>
                <a:gd name="T92" fmla="*/ 1486 w 1659"/>
                <a:gd name="T93" fmla="*/ 252 h 399"/>
                <a:gd name="T94" fmla="*/ 1517 w 1659"/>
                <a:gd name="T95" fmla="*/ 214 h 399"/>
                <a:gd name="T96" fmla="*/ 1549 w 1659"/>
                <a:gd name="T97" fmla="*/ 153 h 399"/>
                <a:gd name="T98" fmla="*/ 1582 w 1659"/>
                <a:gd name="T99" fmla="*/ 87 h 399"/>
                <a:gd name="T100" fmla="*/ 1612 w 1659"/>
                <a:gd name="T101" fmla="*/ 33 h 399"/>
                <a:gd name="T102" fmla="*/ 1645 w 1659"/>
                <a:gd name="T103" fmla="*/ 4 h 399"/>
                <a:gd name="T104" fmla="*/ 1675 w 1659"/>
                <a:gd name="T105" fmla="*/ 8 h 399"/>
                <a:gd name="T106" fmla="*/ 1708 w 1659"/>
                <a:gd name="T107" fmla="*/ 39 h 399"/>
                <a:gd name="T108" fmla="*/ 1738 w 1659"/>
                <a:gd name="T109" fmla="*/ 98 h 399"/>
                <a:gd name="T110" fmla="*/ 1772 w 1659"/>
                <a:gd name="T111" fmla="*/ 164 h 399"/>
                <a:gd name="T112" fmla="*/ 1802 w 1659"/>
                <a:gd name="T113" fmla="*/ 221 h 399"/>
                <a:gd name="T114" fmla="*/ 1834 w 1659"/>
                <a:gd name="T115" fmla="*/ 255 h 399"/>
                <a:gd name="T116" fmla="*/ 1866 w 1659"/>
                <a:gd name="T117" fmla="*/ 259 h 399"/>
                <a:gd name="T118" fmla="*/ 1897 w 1659"/>
                <a:gd name="T119" fmla="*/ 228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sp>
        <p:nvSpPr>
          <p:cNvPr id="16395" name="Text Box 12"/>
          <p:cNvSpPr txBox="1">
            <a:spLocks noChangeArrowheads="1"/>
          </p:cNvSpPr>
          <p:nvPr/>
        </p:nvSpPr>
        <p:spPr bwMode="auto">
          <a:xfrm>
            <a:off x="6543675" y="1409700"/>
            <a:ext cx="1133475" cy="457200"/>
          </a:xfrm>
          <a:prstGeom prst="rect">
            <a:avLst/>
          </a:prstGeom>
          <a:noFill/>
          <a:ln w="9525">
            <a:noFill/>
            <a:miter lim="800000"/>
            <a:headEnd/>
            <a:tailEnd/>
          </a:ln>
        </p:spPr>
        <p:txBody>
          <a:bodyPr wrap="none">
            <a:prstTxWarp prst="textNoShape">
              <a:avLst/>
            </a:prstTxWarp>
            <a:spAutoFit/>
          </a:bodyPr>
          <a:lstStyle/>
          <a:p>
            <a:r>
              <a:rPr lang="en-US"/>
              <a:t>Mirrors</a:t>
            </a:r>
          </a:p>
        </p:txBody>
      </p:sp>
      <p:sp>
        <p:nvSpPr>
          <p:cNvPr id="16396" name="Line 13"/>
          <p:cNvSpPr>
            <a:spLocks noChangeShapeType="1"/>
          </p:cNvSpPr>
          <p:nvPr/>
        </p:nvSpPr>
        <p:spPr bwMode="auto">
          <a:xfrm flipH="1" flipV="1">
            <a:off x="5753100" y="1085850"/>
            <a:ext cx="838200" cy="381000"/>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6397" name="Line 14"/>
          <p:cNvSpPr>
            <a:spLocks noChangeShapeType="1"/>
          </p:cNvSpPr>
          <p:nvPr/>
        </p:nvSpPr>
        <p:spPr bwMode="auto">
          <a:xfrm>
            <a:off x="7162800" y="1828800"/>
            <a:ext cx="503238" cy="892175"/>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6398" name="Line 20"/>
          <p:cNvSpPr>
            <a:spLocks noChangeShapeType="1"/>
          </p:cNvSpPr>
          <p:nvPr/>
        </p:nvSpPr>
        <p:spPr bwMode="auto">
          <a:xfrm flipV="1">
            <a:off x="3535363" y="3813175"/>
            <a:ext cx="854075" cy="874713"/>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16399" name="Rectangle 21"/>
          <p:cNvSpPr>
            <a:spLocks noChangeArrowheads="1"/>
          </p:cNvSpPr>
          <p:nvPr/>
        </p:nvSpPr>
        <p:spPr bwMode="auto">
          <a:xfrm rot="-2667261">
            <a:off x="4267200" y="3157538"/>
            <a:ext cx="1584325" cy="2190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00" name="Rectangle 60"/>
          <p:cNvSpPr>
            <a:spLocks noChangeArrowheads="1"/>
          </p:cNvSpPr>
          <p:nvPr/>
        </p:nvSpPr>
        <p:spPr bwMode="auto">
          <a:xfrm>
            <a:off x="4267200" y="0"/>
            <a:ext cx="16002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6401" name="Rectangle 61"/>
          <p:cNvSpPr>
            <a:spLocks noChangeArrowheads="1"/>
          </p:cNvSpPr>
          <p:nvPr/>
        </p:nvSpPr>
        <p:spPr bwMode="auto">
          <a:xfrm>
            <a:off x="7772400" y="2895600"/>
            <a:ext cx="1600200" cy="9144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grpSp>
        <p:nvGrpSpPr>
          <p:cNvPr id="3" name="Group 39"/>
          <p:cNvGrpSpPr>
            <a:grpSpLocks/>
          </p:cNvGrpSpPr>
          <p:nvPr/>
        </p:nvGrpSpPr>
        <p:grpSpPr bwMode="auto">
          <a:xfrm>
            <a:off x="1430338" y="2295525"/>
            <a:ext cx="1846262" cy="1666875"/>
            <a:chOff x="-192" y="3168"/>
            <a:chExt cx="1163" cy="1050"/>
          </a:xfrm>
        </p:grpSpPr>
        <p:grpSp>
          <p:nvGrpSpPr>
            <p:cNvPr id="4" name="Group 32"/>
            <p:cNvGrpSpPr>
              <a:grpSpLocks/>
            </p:cNvGrpSpPr>
            <p:nvPr/>
          </p:nvGrpSpPr>
          <p:grpSpPr bwMode="auto">
            <a:xfrm>
              <a:off x="-192" y="3168"/>
              <a:ext cx="1163" cy="1050"/>
              <a:chOff x="666" y="1446"/>
              <a:chExt cx="1163" cy="1050"/>
            </a:xfrm>
          </p:grpSpPr>
          <p:sp>
            <p:nvSpPr>
              <p:cNvPr id="16423" name="AutoShape 33"/>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6424" name="Text Box 34"/>
              <p:cNvSpPr txBox="1">
                <a:spLocks noChangeArrowheads="1"/>
              </p:cNvSpPr>
              <p:nvPr/>
            </p:nvSpPr>
            <p:spPr bwMode="auto">
              <a:xfrm>
                <a:off x="666" y="1446"/>
                <a:ext cx="1163" cy="288"/>
              </a:xfrm>
              <a:prstGeom prst="rect">
                <a:avLst/>
              </a:prstGeom>
              <a:noFill/>
              <a:ln w="9525">
                <a:noFill/>
                <a:miter lim="800000"/>
                <a:headEnd/>
                <a:tailEnd/>
              </a:ln>
            </p:spPr>
            <p:txBody>
              <a:bodyPr wrap="none">
                <a:prstTxWarp prst="textNoShape">
                  <a:avLst/>
                </a:prstTxWarp>
                <a:spAutoFit/>
              </a:bodyPr>
              <a:lstStyle/>
              <a:p>
                <a:r>
                  <a:rPr lang="en-US"/>
                  <a:t>Light source</a:t>
                </a:r>
              </a:p>
            </p:txBody>
          </p:sp>
          <p:sp>
            <p:nvSpPr>
              <p:cNvPr id="16425" name="Rectangle 35"/>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6422" name="Rectangle 37"/>
            <p:cNvSpPr>
              <a:spLocks noChangeArrowheads="1"/>
            </p:cNvSpPr>
            <p:nvPr/>
          </p:nvSpPr>
          <p:spPr bwMode="auto">
            <a:xfrm>
              <a:off x="702" y="3738"/>
              <a:ext cx="48" cy="192"/>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16403" name="Rectangle 2"/>
          <p:cNvSpPr>
            <a:spLocks noGrp="1" noChangeArrowheads="1"/>
          </p:cNvSpPr>
          <p:nvPr>
            <p:ph type="title"/>
          </p:nvPr>
        </p:nvSpPr>
        <p:spPr>
          <a:xfrm>
            <a:off x="0" y="-152400"/>
            <a:ext cx="9144000" cy="1066800"/>
          </a:xfrm>
        </p:spPr>
        <p:txBody>
          <a:bodyPr/>
          <a:lstStyle/>
          <a:p>
            <a:pPr eaLnBrk="1" hangingPunct="1"/>
            <a:r>
              <a:rPr lang="en-US" sz="4700" b="1"/>
              <a:t>EM-Waves in an interferometer</a:t>
            </a:r>
          </a:p>
        </p:txBody>
      </p:sp>
      <p:grpSp>
        <p:nvGrpSpPr>
          <p:cNvPr id="5" name="Group 22"/>
          <p:cNvGrpSpPr>
            <a:grpSpLocks/>
          </p:cNvGrpSpPr>
          <p:nvPr/>
        </p:nvGrpSpPr>
        <p:grpSpPr bwMode="auto">
          <a:xfrm>
            <a:off x="1430338" y="2295525"/>
            <a:ext cx="1846262" cy="1666875"/>
            <a:chOff x="666" y="1446"/>
            <a:chExt cx="1163" cy="1050"/>
          </a:xfrm>
        </p:grpSpPr>
        <p:sp>
          <p:nvSpPr>
            <p:cNvPr id="16418" name="AutoShape 23"/>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6419" name="Text Box 24"/>
            <p:cNvSpPr txBox="1">
              <a:spLocks noChangeArrowheads="1"/>
            </p:cNvSpPr>
            <p:nvPr/>
          </p:nvSpPr>
          <p:spPr bwMode="auto">
            <a:xfrm>
              <a:off x="666" y="1446"/>
              <a:ext cx="1163" cy="288"/>
            </a:xfrm>
            <a:prstGeom prst="rect">
              <a:avLst/>
            </a:prstGeom>
            <a:noFill/>
            <a:ln w="9525">
              <a:noFill/>
              <a:miter lim="800000"/>
              <a:headEnd/>
              <a:tailEnd/>
            </a:ln>
          </p:spPr>
          <p:txBody>
            <a:bodyPr wrap="none">
              <a:prstTxWarp prst="textNoShape">
                <a:avLst/>
              </a:prstTxWarp>
              <a:spAutoFit/>
            </a:bodyPr>
            <a:lstStyle/>
            <a:p>
              <a:r>
                <a:rPr lang="en-US"/>
                <a:t>Light source</a:t>
              </a:r>
            </a:p>
          </p:txBody>
        </p:sp>
        <p:sp>
          <p:nvSpPr>
            <p:cNvPr id="16420" name="Rectangle 25"/>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6405" name="Rectangle 26"/>
          <p:cNvSpPr>
            <a:spLocks noChangeArrowheads="1"/>
          </p:cNvSpPr>
          <p:nvPr/>
        </p:nvSpPr>
        <p:spPr bwMode="auto">
          <a:xfrm>
            <a:off x="2849563" y="3200400"/>
            <a:ext cx="762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16406" name="Text Box 19"/>
          <p:cNvSpPr txBox="1">
            <a:spLocks noChangeArrowheads="1"/>
          </p:cNvSpPr>
          <p:nvPr/>
        </p:nvSpPr>
        <p:spPr bwMode="auto">
          <a:xfrm>
            <a:off x="1447800" y="4648200"/>
            <a:ext cx="2525713" cy="823913"/>
          </a:xfrm>
          <a:prstGeom prst="rect">
            <a:avLst/>
          </a:prstGeom>
          <a:noFill/>
          <a:ln w="9525">
            <a:noFill/>
            <a:miter lim="800000"/>
            <a:headEnd/>
            <a:tailEnd/>
          </a:ln>
        </p:spPr>
        <p:txBody>
          <a:bodyPr wrap="none">
            <a:prstTxWarp prst="textNoShape">
              <a:avLst/>
            </a:prstTxWarp>
            <a:spAutoFit/>
          </a:bodyPr>
          <a:lstStyle/>
          <a:p>
            <a:r>
              <a:rPr lang="en-US"/>
              <a:t>Semi-transparent</a:t>
            </a:r>
          </a:p>
          <a:p>
            <a:r>
              <a:rPr lang="en-US"/>
              <a:t>mirror</a:t>
            </a:r>
          </a:p>
        </p:txBody>
      </p:sp>
      <p:sp>
        <p:nvSpPr>
          <p:cNvPr id="16407" name="Rectangle 10"/>
          <p:cNvSpPr>
            <a:spLocks noChangeArrowheads="1"/>
          </p:cNvSpPr>
          <p:nvPr/>
        </p:nvSpPr>
        <p:spPr bwMode="auto">
          <a:xfrm>
            <a:off x="7680325" y="2830513"/>
            <a:ext cx="122238" cy="1092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16408" name="Rectangle 11"/>
          <p:cNvSpPr>
            <a:spLocks noChangeArrowheads="1"/>
          </p:cNvSpPr>
          <p:nvPr/>
        </p:nvSpPr>
        <p:spPr bwMode="auto">
          <a:xfrm rot="-5400000">
            <a:off x="4960144" y="264319"/>
            <a:ext cx="109538" cy="1219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94278" name="Line 70"/>
          <p:cNvSpPr>
            <a:spLocks noChangeShapeType="1"/>
          </p:cNvSpPr>
          <p:nvPr/>
        </p:nvSpPr>
        <p:spPr bwMode="auto">
          <a:xfrm>
            <a:off x="4419600" y="5057775"/>
            <a:ext cx="1447800" cy="0"/>
          </a:xfrm>
          <a:prstGeom prst="line">
            <a:avLst/>
          </a:prstGeom>
          <a:noFill/>
          <a:ln w="28575">
            <a:solidFill>
              <a:schemeClr val="tx1"/>
            </a:solidFill>
            <a:round/>
            <a:headEnd/>
            <a:tailEnd/>
          </a:ln>
        </p:spPr>
        <p:txBody>
          <a:bodyPr>
            <a:prstTxWarp prst="textNoShape">
              <a:avLst/>
            </a:prstTxWarp>
          </a:bodyPr>
          <a:lstStyle/>
          <a:p>
            <a:endParaRPr lang="en-US"/>
          </a:p>
        </p:txBody>
      </p:sp>
      <p:grpSp>
        <p:nvGrpSpPr>
          <p:cNvPr id="6" name="Group 75"/>
          <p:cNvGrpSpPr>
            <a:grpSpLocks/>
          </p:cNvGrpSpPr>
          <p:nvPr/>
        </p:nvGrpSpPr>
        <p:grpSpPr bwMode="auto">
          <a:xfrm>
            <a:off x="5029200" y="952500"/>
            <a:ext cx="2638425" cy="2352675"/>
            <a:chOff x="3168" y="600"/>
            <a:chExt cx="1662" cy="1482"/>
          </a:xfrm>
        </p:grpSpPr>
        <p:sp>
          <p:nvSpPr>
            <p:cNvPr id="16414" name="Line 71"/>
            <p:cNvSpPr>
              <a:spLocks noChangeShapeType="1"/>
            </p:cNvSpPr>
            <p:nvPr/>
          </p:nvSpPr>
          <p:spPr bwMode="auto">
            <a:xfrm>
              <a:off x="3294" y="2082"/>
              <a:ext cx="1536" cy="0"/>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16415" name="Line 72"/>
            <p:cNvSpPr>
              <a:spLocks noChangeShapeType="1"/>
            </p:cNvSpPr>
            <p:nvPr/>
          </p:nvSpPr>
          <p:spPr bwMode="auto">
            <a:xfrm flipH="1" flipV="1">
              <a:off x="3168" y="600"/>
              <a:ext cx="0" cy="1248"/>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16416" name="Text Box 73"/>
            <p:cNvSpPr txBox="1">
              <a:spLocks noChangeArrowheads="1"/>
            </p:cNvSpPr>
            <p:nvPr/>
          </p:nvSpPr>
          <p:spPr bwMode="auto">
            <a:xfrm>
              <a:off x="3264" y="1056"/>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6417" name="Text Box 74"/>
            <p:cNvSpPr txBox="1">
              <a:spLocks noChangeArrowheads="1"/>
            </p:cNvSpPr>
            <p:nvPr/>
          </p:nvSpPr>
          <p:spPr bwMode="auto">
            <a:xfrm>
              <a:off x="3936" y="1680"/>
              <a:ext cx="223" cy="288"/>
            </a:xfrm>
            <a:prstGeom prst="rect">
              <a:avLst/>
            </a:prstGeom>
            <a:noFill/>
            <a:ln w="9525">
              <a:noFill/>
              <a:miter lim="800000"/>
              <a:headEnd/>
              <a:tailEnd/>
            </a:ln>
          </p:spPr>
          <p:txBody>
            <a:bodyPr wrap="none">
              <a:prstTxWarp prst="textNoShape">
                <a:avLst/>
              </a:prstTxWarp>
              <a:spAutoFit/>
            </a:bodyPr>
            <a:lstStyle/>
            <a:p>
              <a:r>
                <a:rPr lang="en-US"/>
                <a:t>L</a:t>
              </a:r>
            </a:p>
          </p:txBody>
        </p:sp>
      </p:grpSp>
      <p:grpSp>
        <p:nvGrpSpPr>
          <p:cNvPr id="7" name="Group 78"/>
          <p:cNvGrpSpPr>
            <a:grpSpLocks/>
          </p:cNvGrpSpPr>
          <p:nvPr/>
        </p:nvGrpSpPr>
        <p:grpSpPr bwMode="auto">
          <a:xfrm>
            <a:off x="1276350" y="904875"/>
            <a:ext cx="6677025" cy="4467225"/>
            <a:chOff x="804" y="570"/>
            <a:chExt cx="4206" cy="2814"/>
          </a:xfrm>
        </p:grpSpPr>
        <p:sp>
          <p:nvSpPr>
            <p:cNvPr id="16412" name="Rectangle 76"/>
            <p:cNvSpPr>
              <a:spLocks noChangeArrowheads="1"/>
            </p:cNvSpPr>
            <p:nvPr/>
          </p:nvSpPr>
          <p:spPr bwMode="auto">
            <a:xfrm>
              <a:off x="3618" y="570"/>
              <a:ext cx="1392" cy="1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6413" name="Rectangle 77"/>
            <p:cNvSpPr>
              <a:spLocks noChangeArrowheads="1"/>
            </p:cNvSpPr>
            <p:nvPr/>
          </p:nvSpPr>
          <p:spPr bwMode="auto">
            <a:xfrm>
              <a:off x="804" y="1368"/>
              <a:ext cx="1968" cy="2016"/>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3000"/>
                                        <p:tgtEl>
                                          <p:spTgt spid="2"/>
                                        </p:tgtEl>
                                      </p:cBhvr>
                                    </p:animEffect>
                                  </p:childTnLst>
                                </p:cTn>
                              </p:par>
                              <p:par>
                                <p:cTn id="8" presetID="12" presetClass="entr" presetSubtype="4" fill="hold" grpId="0" nodeType="withEffect">
                                  <p:stCondLst>
                                    <p:cond delay="1000"/>
                                  </p:stCondLst>
                                  <p:childTnLst>
                                    <p:set>
                                      <p:cBhvr>
                                        <p:cTn id="9" dur="1" fill="hold">
                                          <p:stCondLst>
                                            <p:cond delay="0"/>
                                          </p:stCondLst>
                                        </p:cTn>
                                        <p:tgtEl>
                                          <p:spTgt spid="94259"/>
                                        </p:tgtEl>
                                        <p:attrNameLst>
                                          <p:attrName>style.visibility</p:attrName>
                                        </p:attrNameLst>
                                      </p:cBhvr>
                                      <p:to>
                                        <p:strVal val="visible"/>
                                      </p:to>
                                    </p:set>
                                    <p:animEffect transition="in" filter="slide(fromBottom)">
                                      <p:cBhvr>
                                        <p:cTn id="10" dur="2000"/>
                                        <p:tgtEl>
                                          <p:spTgt spid="9425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1" fill="hold" grpId="1" nodeType="clickEffect">
                                  <p:stCondLst>
                                    <p:cond delay="0"/>
                                  </p:stCondLst>
                                  <p:childTnLst>
                                    <p:anim calcmode="lin" valueType="num">
                                      <p:cBhvr additive="base">
                                        <p:cTn id="14" dur="2000"/>
                                        <p:tgtEl>
                                          <p:spTgt spid="94259"/>
                                        </p:tgtEl>
                                        <p:attrNameLst>
                                          <p:attrName>ppt_x</p:attrName>
                                        </p:attrNameLst>
                                      </p:cBhvr>
                                      <p:tavLst>
                                        <p:tav tm="0">
                                          <p:val>
                                            <p:strVal val="ppt_x"/>
                                          </p:val>
                                        </p:tav>
                                        <p:tav tm="100000">
                                          <p:val>
                                            <p:strVal val="ppt_x"/>
                                          </p:val>
                                        </p:tav>
                                      </p:tavLst>
                                    </p:anim>
                                    <p:anim calcmode="lin" valueType="num">
                                      <p:cBhvr additive="base">
                                        <p:cTn id="15" dur="2000"/>
                                        <p:tgtEl>
                                          <p:spTgt spid="94259"/>
                                        </p:tgtEl>
                                        <p:attrNameLst>
                                          <p:attrName>ppt_y</p:attrName>
                                        </p:attrNameLst>
                                      </p:cBhvr>
                                      <p:tavLst>
                                        <p:tav tm="0">
                                          <p:val>
                                            <p:strVal val="ppt_y"/>
                                          </p:val>
                                        </p:tav>
                                        <p:tav tm="100000">
                                          <p:val>
                                            <p:strVal val="0-ppt_h/2"/>
                                          </p:val>
                                        </p:tav>
                                      </p:tavLst>
                                    </p:anim>
                                    <p:set>
                                      <p:cBhvr>
                                        <p:cTn id="16" dur="1" fill="hold">
                                          <p:stCondLst>
                                            <p:cond delay="1999"/>
                                          </p:stCondLst>
                                        </p:cTn>
                                        <p:tgtEl>
                                          <p:spTgt spid="94259"/>
                                        </p:tgtEl>
                                        <p:attrNameLst>
                                          <p:attrName>style.visibility</p:attrName>
                                        </p:attrNameLst>
                                      </p:cBhvr>
                                      <p:to>
                                        <p:strVal val="hidden"/>
                                      </p:to>
                                    </p:set>
                                  </p:childTnLst>
                                </p:cTn>
                              </p:par>
                              <p:par>
                                <p:cTn id="17" presetID="2" presetClass="exit" presetSubtype="2" fill="hold" nodeType="withEffect">
                                  <p:stCondLst>
                                    <p:cond delay="0"/>
                                  </p:stCondLst>
                                  <p:childTnLst>
                                    <p:anim calcmode="lin" valueType="num">
                                      <p:cBhvr additive="base">
                                        <p:cTn id="18" dur="3000"/>
                                        <p:tgtEl>
                                          <p:spTgt spid="2"/>
                                        </p:tgtEl>
                                        <p:attrNameLst>
                                          <p:attrName>ppt_x</p:attrName>
                                        </p:attrNameLst>
                                      </p:cBhvr>
                                      <p:tavLst>
                                        <p:tav tm="0">
                                          <p:val>
                                            <p:strVal val="ppt_x"/>
                                          </p:val>
                                        </p:tav>
                                        <p:tav tm="100000">
                                          <p:val>
                                            <p:strVal val="1+ppt_w/2"/>
                                          </p:val>
                                        </p:tav>
                                      </p:tavLst>
                                    </p:anim>
                                    <p:anim calcmode="lin" valueType="num">
                                      <p:cBhvr additive="base">
                                        <p:cTn id="19" dur="3000"/>
                                        <p:tgtEl>
                                          <p:spTgt spid="2"/>
                                        </p:tgtEl>
                                        <p:attrNameLst>
                                          <p:attrName>ppt_y</p:attrName>
                                        </p:attrNameLst>
                                      </p:cBhvr>
                                      <p:tavLst>
                                        <p:tav tm="0">
                                          <p:val>
                                            <p:strVal val="ppt_y"/>
                                          </p:val>
                                        </p:tav>
                                        <p:tav tm="100000">
                                          <p:val>
                                            <p:strVal val="ppt_y"/>
                                          </p:val>
                                        </p:tav>
                                      </p:tavLst>
                                    </p:anim>
                                    <p:set>
                                      <p:cBhvr>
                                        <p:cTn id="20" dur="1" fill="hold">
                                          <p:stCondLst>
                                            <p:cond delay="2999"/>
                                          </p:stCondLst>
                                        </p:cTn>
                                        <p:tgtEl>
                                          <p:spTgt spid="2"/>
                                        </p:tgtEl>
                                        <p:attrNameLst>
                                          <p:attrName>style.visibility</p:attrName>
                                        </p:attrNameLst>
                                      </p:cBhvr>
                                      <p:to>
                                        <p:strVal val="hidden"/>
                                      </p:to>
                                    </p:set>
                                  </p:childTnLst>
                                </p:cTn>
                              </p:par>
                              <p:par>
                                <p:cTn id="21" presetID="12" presetClass="entr" presetSubtype="1" fill="hold" grpId="0" nodeType="withEffect">
                                  <p:stCondLst>
                                    <p:cond delay="0"/>
                                  </p:stCondLst>
                                  <p:childTnLst>
                                    <p:set>
                                      <p:cBhvr>
                                        <p:cTn id="22" dur="1" fill="hold">
                                          <p:stCondLst>
                                            <p:cond delay="0"/>
                                          </p:stCondLst>
                                        </p:cTn>
                                        <p:tgtEl>
                                          <p:spTgt spid="94270"/>
                                        </p:tgtEl>
                                        <p:attrNameLst>
                                          <p:attrName>style.visibility</p:attrName>
                                        </p:attrNameLst>
                                      </p:cBhvr>
                                      <p:to>
                                        <p:strVal val="visible"/>
                                      </p:to>
                                    </p:set>
                                    <p:animEffect transition="in" filter="slide(fromTop)">
                                      <p:cBhvr>
                                        <p:cTn id="23" dur="2000"/>
                                        <p:tgtEl>
                                          <p:spTgt spid="94270"/>
                                        </p:tgtEl>
                                      </p:cBhvr>
                                    </p:animEffect>
                                  </p:childTnLst>
                                </p:cTn>
                              </p:par>
                              <p:par>
                                <p:cTn id="24" presetID="12" presetClass="entr" presetSubtype="2" fill="hold" grpId="0" nodeType="withEffect">
                                  <p:stCondLst>
                                    <p:cond delay="0"/>
                                  </p:stCondLst>
                                  <p:childTnLst>
                                    <p:set>
                                      <p:cBhvr>
                                        <p:cTn id="25" dur="1" fill="hold">
                                          <p:stCondLst>
                                            <p:cond delay="0"/>
                                          </p:stCondLst>
                                        </p:cTn>
                                        <p:tgtEl>
                                          <p:spTgt spid="94271"/>
                                        </p:tgtEl>
                                        <p:attrNameLst>
                                          <p:attrName>style.visibility</p:attrName>
                                        </p:attrNameLst>
                                      </p:cBhvr>
                                      <p:to>
                                        <p:strVal val="visible"/>
                                      </p:to>
                                    </p:set>
                                    <p:animEffect transition="in" filter="slide(fromRight)">
                                      <p:cBhvr>
                                        <p:cTn id="26" dur="2000"/>
                                        <p:tgtEl>
                                          <p:spTgt spid="94271"/>
                                        </p:tgtEl>
                                      </p:cBhvr>
                                    </p:animEffect>
                                  </p:childTnLst>
                                </p:cTn>
                              </p:par>
                              <p:par>
                                <p:cTn id="27" presetID="12" presetClass="entr" presetSubtype="1" fill="hold" grpId="0" nodeType="withEffect">
                                  <p:stCondLst>
                                    <p:cond delay="2000"/>
                                  </p:stCondLst>
                                  <p:childTnLst>
                                    <p:set>
                                      <p:cBhvr>
                                        <p:cTn id="28" dur="1" fill="hold">
                                          <p:stCondLst>
                                            <p:cond delay="0"/>
                                          </p:stCondLst>
                                        </p:cTn>
                                        <p:tgtEl>
                                          <p:spTgt spid="94273"/>
                                        </p:tgtEl>
                                        <p:attrNameLst>
                                          <p:attrName>style.visibility</p:attrName>
                                        </p:attrNameLst>
                                      </p:cBhvr>
                                      <p:to>
                                        <p:strVal val="visible"/>
                                      </p:to>
                                    </p:set>
                                    <p:animEffect transition="in" filter="slide(fromTop)">
                                      <p:cBhvr>
                                        <p:cTn id="29" dur="2000"/>
                                        <p:tgtEl>
                                          <p:spTgt spid="94273"/>
                                        </p:tgtEl>
                                      </p:cBhvr>
                                    </p:animEffect>
                                  </p:childTnLst>
                                </p:cTn>
                              </p:par>
                              <p:par>
                                <p:cTn id="30" presetID="12" presetClass="entr" presetSubtype="1" fill="hold" grpId="0" nodeType="withEffect">
                                  <p:stCondLst>
                                    <p:cond delay="2000"/>
                                  </p:stCondLst>
                                  <p:childTnLst>
                                    <p:set>
                                      <p:cBhvr>
                                        <p:cTn id="31" dur="1" fill="hold">
                                          <p:stCondLst>
                                            <p:cond delay="0"/>
                                          </p:stCondLst>
                                        </p:cTn>
                                        <p:tgtEl>
                                          <p:spTgt spid="94274"/>
                                        </p:tgtEl>
                                        <p:attrNameLst>
                                          <p:attrName>style.visibility</p:attrName>
                                        </p:attrNameLst>
                                      </p:cBhvr>
                                      <p:to>
                                        <p:strVal val="visible"/>
                                      </p:to>
                                    </p:set>
                                    <p:animEffect transition="in" filter="slide(fromTop)">
                                      <p:cBhvr>
                                        <p:cTn id="32" dur="2000"/>
                                        <p:tgtEl>
                                          <p:spTgt spid="94274"/>
                                        </p:tgtEl>
                                      </p:cBhvr>
                                    </p:animEffect>
                                  </p:childTnLst>
                                </p:cTn>
                              </p:par>
                              <p:par>
                                <p:cTn id="33" presetID="2" presetClass="exit" presetSubtype="4" fill="hold" grpId="1" nodeType="withEffect">
                                  <p:stCondLst>
                                    <p:cond delay="2000"/>
                                  </p:stCondLst>
                                  <p:childTnLst>
                                    <p:anim calcmode="lin" valueType="num">
                                      <p:cBhvr additive="base">
                                        <p:cTn id="34" dur="5000"/>
                                        <p:tgtEl>
                                          <p:spTgt spid="94270"/>
                                        </p:tgtEl>
                                        <p:attrNameLst>
                                          <p:attrName>ppt_x</p:attrName>
                                        </p:attrNameLst>
                                      </p:cBhvr>
                                      <p:tavLst>
                                        <p:tav tm="0">
                                          <p:val>
                                            <p:strVal val="ppt_x"/>
                                          </p:val>
                                        </p:tav>
                                        <p:tav tm="100000">
                                          <p:val>
                                            <p:strVal val="ppt_x"/>
                                          </p:val>
                                        </p:tav>
                                      </p:tavLst>
                                    </p:anim>
                                    <p:anim calcmode="lin" valueType="num">
                                      <p:cBhvr additive="base">
                                        <p:cTn id="35" dur="5000"/>
                                        <p:tgtEl>
                                          <p:spTgt spid="94270"/>
                                        </p:tgtEl>
                                        <p:attrNameLst>
                                          <p:attrName>ppt_y</p:attrName>
                                        </p:attrNameLst>
                                      </p:cBhvr>
                                      <p:tavLst>
                                        <p:tav tm="0">
                                          <p:val>
                                            <p:strVal val="ppt_y"/>
                                          </p:val>
                                        </p:tav>
                                        <p:tav tm="100000">
                                          <p:val>
                                            <p:strVal val="1+ppt_h/2"/>
                                          </p:val>
                                        </p:tav>
                                      </p:tavLst>
                                    </p:anim>
                                    <p:set>
                                      <p:cBhvr>
                                        <p:cTn id="36" dur="1" fill="hold">
                                          <p:stCondLst>
                                            <p:cond delay="4999"/>
                                          </p:stCondLst>
                                        </p:cTn>
                                        <p:tgtEl>
                                          <p:spTgt spid="94270"/>
                                        </p:tgtEl>
                                        <p:attrNameLst>
                                          <p:attrName>style.visibility</p:attrName>
                                        </p:attrNameLst>
                                      </p:cBhvr>
                                      <p:to>
                                        <p:strVal val="hidden"/>
                                      </p:to>
                                    </p:set>
                                  </p:childTnLst>
                                </p:cTn>
                              </p:par>
                              <p:par>
                                <p:cTn id="37" presetID="2" presetClass="exit" presetSubtype="8" fill="hold" grpId="1" nodeType="withEffect">
                                  <p:stCondLst>
                                    <p:cond delay="2000"/>
                                  </p:stCondLst>
                                  <p:childTnLst>
                                    <p:anim calcmode="lin" valueType="num">
                                      <p:cBhvr additive="base">
                                        <p:cTn id="38" dur="5000"/>
                                        <p:tgtEl>
                                          <p:spTgt spid="94271"/>
                                        </p:tgtEl>
                                        <p:attrNameLst>
                                          <p:attrName>ppt_x</p:attrName>
                                        </p:attrNameLst>
                                      </p:cBhvr>
                                      <p:tavLst>
                                        <p:tav tm="0">
                                          <p:val>
                                            <p:strVal val="ppt_x"/>
                                          </p:val>
                                        </p:tav>
                                        <p:tav tm="100000">
                                          <p:val>
                                            <p:strVal val="0-ppt_w/2"/>
                                          </p:val>
                                        </p:tav>
                                      </p:tavLst>
                                    </p:anim>
                                    <p:anim calcmode="lin" valueType="num">
                                      <p:cBhvr additive="base">
                                        <p:cTn id="39" dur="5000"/>
                                        <p:tgtEl>
                                          <p:spTgt spid="94271"/>
                                        </p:tgtEl>
                                        <p:attrNameLst>
                                          <p:attrName>ppt_y</p:attrName>
                                        </p:attrNameLst>
                                      </p:cBhvr>
                                      <p:tavLst>
                                        <p:tav tm="0">
                                          <p:val>
                                            <p:strVal val="ppt_y"/>
                                          </p:val>
                                        </p:tav>
                                        <p:tav tm="100000">
                                          <p:val>
                                            <p:strVal val="ppt_y"/>
                                          </p:val>
                                        </p:tav>
                                      </p:tavLst>
                                    </p:anim>
                                    <p:set>
                                      <p:cBhvr>
                                        <p:cTn id="40" dur="1" fill="hold">
                                          <p:stCondLst>
                                            <p:cond delay="4999"/>
                                          </p:stCondLst>
                                        </p:cTn>
                                        <p:tgtEl>
                                          <p:spTgt spid="94271"/>
                                        </p:tgtEl>
                                        <p:attrNameLst>
                                          <p:attrName>style.visibility</p:attrName>
                                        </p:attrNameLst>
                                      </p:cBhvr>
                                      <p:to>
                                        <p:strVal val="hidden"/>
                                      </p:to>
                                    </p:set>
                                  </p:childTnLst>
                                </p:cTn>
                              </p:par>
                            </p:childTnLst>
                          </p:cTn>
                        </p:par>
                        <p:par>
                          <p:cTn id="41" fill="hold">
                            <p:stCondLst>
                              <p:cond delay="7000"/>
                            </p:stCondLst>
                            <p:childTnLst>
                              <p:par>
                                <p:cTn id="42" presetID="10" presetClass="entr" presetSubtype="0" fill="hold" grpId="0" nodeType="afterEffect">
                                  <p:stCondLst>
                                    <p:cond delay="0"/>
                                  </p:stCondLst>
                                  <p:childTnLst>
                                    <p:set>
                                      <p:cBhvr>
                                        <p:cTn id="43" dur="1" fill="hold">
                                          <p:stCondLst>
                                            <p:cond delay="0"/>
                                          </p:stCondLst>
                                        </p:cTn>
                                        <p:tgtEl>
                                          <p:spTgt spid="94278"/>
                                        </p:tgtEl>
                                        <p:attrNameLst>
                                          <p:attrName>style.visibility</p:attrName>
                                        </p:attrNameLst>
                                      </p:cBhvr>
                                      <p:to>
                                        <p:strVal val="visible"/>
                                      </p:to>
                                    </p:set>
                                    <p:animEffect transition="in" filter="fade">
                                      <p:cBhvr>
                                        <p:cTn id="44" dur="2000"/>
                                        <p:tgtEl>
                                          <p:spTgt spid="94278"/>
                                        </p:tgtEl>
                                      </p:cBhvr>
                                    </p:animEffect>
                                  </p:childTnLst>
                                </p:cTn>
                              </p:par>
                              <p:par>
                                <p:cTn id="45" presetID="10"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2000"/>
                                        <p:tgtEl>
                                          <p:spTgt spid="6"/>
                                        </p:tgtEl>
                                      </p:cBhvr>
                                    </p:animEffect>
                                  </p:childTnLst>
                                </p:cTn>
                              </p:par>
                              <p:par>
                                <p:cTn id="48" presetID="10" presetClass="entr" presetSubtype="0" fill="hold"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71" grpId="0" animBg="1"/>
      <p:bldP spid="94271" grpId="1" animBg="1"/>
      <p:bldP spid="94259" grpId="0" animBg="1"/>
      <p:bldP spid="94259" grpId="1" animBg="1"/>
      <p:bldP spid="94270" grpId="0" animBg="1"/>
      <p:bldP spid="94270" grpId="1" animBg="1"/>
      <p:bldP spid="94274" grpId="0" animBg="1"/>
      <p:bldP spid="94273" grpId="0" animBg="1"/>
      <p:bldP spid="94278"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8" name="Freeform 8"/>
          <p:cNvSpPr>
            <a:spLocks/>
          </p:cNvSpPr>
          <p:nvPr/>
        </p:nvSpPr>
        <p:spPr bwMode="auto">
          <a:xfrm rot="-5400000">
            <a:off x="36957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97289" name="Freeform 9"/>
          <p:cNvSpPr>
            <a:spLocks/>
          </p:cNvSpPr>
          <p:nvPr/>
        </p:nvSpPr>
        <p:spPr bwMode="auto">
          <a:xfrm rot="-5400000">
            <a:off x="36957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7412" name="Rectangle 26"/>
          <p:cNvSpPr>
            <a:spLocks noGrp="1" noChangeArrowheads="1"/>
          </p:cNvSpPr>
          <p:nvPr>
            <p:ph type="title"/>
          </p:nvPr>
        </p:nvSpPr>
        <p:spPr>
          <a:xfrm>
            <a:off x="0" y="0"/>
            <a:ext cx="9144000" cy="1143000"/>
          </a:xfrm>
        </p:spPr>
        <p:txBody>
          <a:bodyPr/>
          <a:lstStyle/>
          <a:p>
            <a:pPr eaLnBrk="1" hangingPunct="1"/>
            <a:r>
              <a:rPr lang="en-US" sz="4700" b="1"/>
              <a:t>Constructive interference</a:t>
            </a:r>
          </a:p>
        </p:txBody>
      </p:sp>
      <p:sp>
        <p:nvSpPr>
          <p:cNvPr id="17413" name="Text Box 35"/>
          <p:cNvSpPr txBox="1">
            <a:spLocks noChangeArrowheads="1"/>
          </p:cNvSpPr>
          <p:nvPr/>
        </p:nvSpPr>
        <p:spPr bwMode="auto">
          <a:xfrm>
            <a:off x="1508125" y="51450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97317" name="Text Box 37"/>
          <p:cNvSpPr txBox="1">
            <a:spLocks noChangeArrowheads="1"/>
          </p:cNvSpPr>
          <p:nvPr/>
        </p:nvSpPr>
        <p:spPr bwMode="auto">
          <a:xfrm>
            <a:off x="6226175" y="4229100"/>
            <a:ext cx="58420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97318" name="Text Box 38"/>
          <p:cNvSpPr txBox="1">
            <a:spLocks noChangeArrowheads="1"/>
          </p:cNvSpPr>
          <p:nvPr/>
        </p:nvSpPr>
        <p:spPr bwMode="auto">
          <a:xfrm>
            <a:off x="4749800" y="4229100"/>
            <a:ext cx="58420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97319" name="Freeform 39"/>
          <p:cNvSpPr>
            <a:spLocks/>
          </p:cNvSpPr>
          <p:nvPr/>
        </p:nvSpPr>
        <p:spPr bwMode="auto">
          <a:xfrm rot="-5400000">
            <a:off x="6438900" y="4152900"/>
            <a:ext cx="2667000" cy="10668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7417" name="Line 40"/>
          <p:cNvSpPr>
            <a:spLocks noChangeShapeType="1"/>
          </p:cNvSpPr>
          <p:nvPr/>
        </p:nvSpPr>
        <p:spPr bwMode="auto">
          <a:xfrm flipV="1">
            <a:off x="3352800" y="5334000"/>
            <a:ext cx="5105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7418" name="Line 43"/>
          <p:cNvSpPr>
            <a:spLocks noChangeShapeType="1"/>
          </p:cNvSpPr>
          <p:nvPr/>
        </p:nvSpPr>
        <p:spPr bwMode="auto">
          <a:xfrm flipV="1">
            <a:off x="3352800" y="5610225"/>
            <a:ext cx="5105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7419" name="Rectangle 46"/>
          <p:cNvSpPr>
            <a:spLocks noChangeArrowheads="1"/>
          </p:cNvSpPr>
          <p:nvPr/>
        </p:nvSpPr>
        <p:spPr bwMode="auto">
          <a:xfrm>
            <a:off x="3505200" y="6172200"/>
            <a:ext cx="5181600" cy="457200"/>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97327" name="Oval 47"/>
          <p:cNvSpPr>
            <a:spLocks noChangeArrowheads="1"/>
          </p:cNvSpPr>
          <p:nvPr/>
        </p:nvSpPr>
        <p:spPr bwMode="auto">
          <a:xfrm>
            <a:off x="4876800" y="6219825"/>
            <a:ext cx="381000" cy="3810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17421" name="Text Box 48"/>
          <p:cNvSpPr txBox="1">
            <a:spLocks noChangeArrowheads="1"/>
          </p:cNvSpPr>
          <p:nvPr/>
        </p:nvSpPr>
        <p:spPr bwMode="auto">
          <a:xfrm>
            <a:off x="2286000" y="6172200"/>
            <a:ext cx="1235075" cy="457200"/>
          </a:xfrm>
          <a:prstGeom prst="rect">
            <a:avLst/>
          </a:prstGeom>
          <a:noFill/>
          <a:ln w="9525">
            <a:noFill/>
            <a:miter lim="800000"/>
            <a:headEnd/>
            <a:tailEnd/>
          </a:ln>
        </p:spPr>
        <p:txBody>
          <a:bodyPr wrap="none">
            <a:prstTxWarp prst="textNoShape">
              <a:avLst/>
            </a:prstTxWarp>
            <a:spAutoFit/>
          </a:bodyPr>
          <a:lstStyle/>
          <a:p>
            <a:r>
              <a:rPr lang="en-US"/>
              <a:t>Screen:</a:t>
            </a:r>
          </a:p>
        </p:txBody>
      </p:sp>
      <p:sp>
        <p:nvSpPr>
          <p:cNvPr id="97329" name="Oval 49"/>
          <p:cNvSpPr>
            <a:spLocks noChangeArrowheads="1"/>
          </p:cNvSpPr>
          <p:nvPr/>
        </p:nvSpPr>
        <p:spPr bwMode="auto">
          <a:xfrm>
            <a:off x="4876800" y="6210300"/>
            <a:ext cx="381000" cy="3810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97330" name="Oval 50"/>
          <p:cNvSpPr>
            <a:spLocks noChangeArrowheads="1"/>
          </p:cNvSpPr>
          <p:nvPr/>
        </p:nvSpPr>
        <p:spPr bwMode="auto">
          <a:xfrm>
            <a:off x="7553325" y="6172200"/>
            <a:ext cx="457200" cy="4572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97331" name="Text Box 51"/>
          <p:cNvSpPr txBox="1">
            <a:spLocks noChangeArrowheads="1"/>
          </p:cNvSpPr>
          <p:nvPr/>
        </p:nvSpPr>
        <p:spPr bwMode="auto">
          <a:xfrm>
            <a:off x="7493000" y="4229100"/>
            <a:ext cx="56515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97333" name="Rectangle 53"/>
          <p:cNvSpPr>
            <a:spLocks noChangeArrowheads="1"/>
          </p:cNvSpPr>
          <p:nvPr/>
        </p:nvSpPr>
        <p:spPr bwMode="auto">
          <a:xfrm>
            <a:off x="228600" y="1371600"/>
            <a:ext cx="7963751" cy="461665"/>
          </a:xfrm>
          <a:prstGeom prst="rect">
            <a:avLst/>
          </a:prstGeom>
          <a:noFill/>
          <a:ln w="9525">
            <a:noFill/>
            <a:miter lim="800000"/>
            <a:headEnd/>
            <a:tailEnd/>
          </a:ln>
        </p:spPr>
        <p:txBody>
          <a:bodyPr wrap="none">
            <a:prstTxWarp prst="textNoShape">
              <a:avLst/>
            </a:prstTxWarp>
            <a:spAutoFit/>
          </a:bodyPr>
          <a:lstStyle/>
          <a:p>
            <a:pPr>
              <a:spcBef>
                <a:spcPct val="20000"/>
              </a:spcBef>
            </a:pPr>
            <a:r>
              <a:rPr lang="en-US" sz="2400" i="1" dirty="0" err="1"/>
              <a:t>E</a:t>
            </a:r>
            <a:r>
              <a:rPr lang="en-US" sz="2400" i="1" baseline="-25000" dirty="0" err="1"/>
              <a:t>sum</a:t>
            </a:r>
            <a:r>
              <a:rPr lang="en-US" sz="2400" i="1" dirty="0" err="1"/>
              <a:t>(x,t</a:t>
            </a:r>
            <a:r>
              <a:rPr lang="en-US" sz="2400" i="1" dirty="0"/>
              <a:t>) = ½ </a:t>
            </a:r>
            <a:r>
              <a:rPr lang="en-US" sz="2400" i="1" dirty="0">
                <a:ea typeface="Arial" charset="0"/>
                <a:cs typeface="Arial" charset="0"/>
              </a:rPr>
              <a:t>·</a:t>
            </a:r>
            <a:r>
              <a:rPr lang="en-US" sz="2400" i="1" dirty="0"/>
              <a:t>E</a:t>
            </a:r>
            <a:r>
              <a:rPr lang="en-US" sz="2400" i="1" baseline="-25000" dirty="0"/>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 </a:t>
            </a:r>
            <a:r>
              <a:rPr lang="en-US" sz="2400" i="1" dirty="0">
                <a:sym typeface="Symbol" charset="2"/>
              </a:rPr>
              <a:t>+ </a:t>
            </a:r>
            <a:r>
              <a:rPr lang="en-US" sz="2400" i="1" dirty="0"/>
              <a:t>½ ·</a:t>
            </a:r>
            <a:r>
              <a:rPr lang="en-US" sz="2400" i="1" dirty="0">
                <a:sym typeface="Symbol" charset="2"/>
              </a:rPr>
              <a:t>E</a:t>
            </a:r>
            <a:r>
              <a:rPr lang="en-US" sz="2400" i="1" baseline="-25000" dirty="0">
                <a:sym typeface="Symbol" charset="2"/>
              </a:rPr>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 </a:t>
            </a:r>
            <a:r>
              <a:rPr lang="en-US" sz="2400" i="1" dirty="0">
                <a:sym typeface="Symbol" charset="2"/>
              </a:rPr>
              <a:t>= ?</a:t>
            </a:r>
            <a:endParaRPr lang="el-GR" sz="2400" i="1" dirty="0">
              <a:sym typeface="Symbol" charset="2"/>
            </a:endParaRPr>
          </a:p>
        </p:txBody>
      </p:sp>
      <p:sp>
        <p:nvSpPr>
          <p:cNvPr id="97335" name="Rectangle 55"/>
          <p:cNvSpPr>
            <a:spLocks noChangeArrowheads="1"/>
          </p:cNvSpPr>
          <p:nvPr/>
        </p:nvSpPr>
        <p:spPr bwMode="auto">
          <a:xfrm>
            <a:off x="1422400" y="2057400"/>
            <a:ext cx="3328167" cy="461665"/>
          </a:xfrm>
          <a:prstGeom prst="rect">
            <a:avLst/>
          </a:prstGeom>
          <a:noFill/>
          <a:ln w="9525">
            <a:noFill/>
            <a:miter lim="800000"/>
            <a:headEnd/>
            <a:tailEnd/>
          </a:ln>
        </p:spPr>
        <p:txBody>
          <a:bodyPr wrap="none">
            <a:prstTxWarp prst="textNoShape">
              <a:avLst/>
            </a:prstTxWarp>
            <a:spAutoFit/>
          </a:bodyPr>
          <a:lstStyle/>
          <a:p>
            <a:r>
              <a:rPr lang="en-US" sz="2400" i="1" dirty="0"/>
              <a:t>=      E</a:t>
            </a:r>
            <a:r>
              <a:rPr lang="en-US" sz="2400" i="1" baseline="-25000" dirty="0"/>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a:t>
            </a:r>
            <a:endParaRPr lang="en-US" sz="2400" i="1" dirty="0"/>
          </a:p>
        </p:txBody>
      </p:sp>
      <p:sp>
        <p:nvSpPr>
          <p:cNvPr id="20" name="Rectangle 55"/>
          <p:cNvSpPr>
            <a:spLocks noChangeArrowheads="1"/>
          </p:cNvSpPr>
          <p:nvPr/>
        </p:nvSpPr>
        <p:spPr bwMode="auto">
          <a:xfrm>
            <a:off x="4908550" y="2057400"/>
            <a:ext cx="2235621" cy="461665"/>
          </a:xfrm>
          <a:prstGeom prst="rect">
            <a:avLst/>
          </a:prstGeom>
          <a:noFill/>
          <a:ln w="9525">
            <a:noFill/>
            <a:miter lim="800000"/>
            <a:headEnd/>
            <a:tailEnd/>
          </a:ln>
        </p:spPr>
        <p:txBody>
          <a:bodyPr wrap="none">
            <a:prstTxWarp prst="textNoShape">
              <a:avLst/>
            </a:prstTxWarp>
            <a:spAutoFit/>
          </a:bodyPr>
          <a:lstStyle/>
          <a:p>
            <a:r>
              <a:rPr lang="en-US" sz="2400" i="1" dirty="0"/>
              <a:t>=   </a:t>
            </a:r>
            <a:r>
              <a:rPr lang="en-US" sz="2400" i="1" dirty="0" err="1"/>
              <a:t>E</a:t>
            </a:r>
            <a:r>
              <a:rPr lang="en-US" sz="2400" i="1" baseline="-25000" dirty="0" err="1"/>
              <a:t>light</a:t>
            </a:r>
            <a:r>
              <a:rPr lang="en-US" sz="2400" i="1" baseline="-25000" dirty="0"/>
              <a:t> </a:t>
            </a:r>
            <a:r>
              <a:rPr lang="en-US" sz="2400" i="1" baseline="-25000" dirty="0" err="1"/>
              <a:t>source</a:t>
            </a:r>
            <a:r>
              <a:rPr lang="en-US" sz="2400" i="1" dirty="0" err="1"/>
              <a:t>(x,t</a:t>
            </a:r>
            <a:r>
              <a:rPr lang="en-US" sz="2400" i="1" dirty="0"/>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afterEffect">
                                  <p:stCondLst>
                                    <p:cond delay="0"/>
                                  </p:stCondLst>
                                  <p:childTnLst>
                                    <p:animMotion origin="layout" path="M 0 1.11111E-6 L -0.05833 1.11111E-6 " pathEditMode="relative" rAng="0" ptsTypes="AA">
                                      <p:cBhvr>
                                        <p:cTn id="6" dur="2000" fill="hold"/>
                                        <p:tgtEl>
                                          <p:spTgt spid="97289"/>
                                        </p:tgtEl>
                                        <p:attrNameLst>
                                          <p:attrName>ppt_x</p:attrName>
                                          <p:attrName>ppt_y</p:attrName>
                                        </p:attrNameLst>
                                      </p:cBhvr>
                                      <p:rCtr x="-29" y="0"/>
                                    </p:animMotion>
                                  </p:childTnLst>
                                </p:cTn>
                              </p:par>
                              <p:par>
                                <p:cTn id="7" presetID="63" presetClass="path" presetSubtype="0" accel="50000" decel="50000" fill="hold" grpId="0" nodeType="withEffect">
                                  <p:stCondLst>
                                    <p:cond delay="0"/>
                                  </p:stCondLst>
                                  <p:childTnLst>
                                    <p:animMotion origin="layout" path="M -3.33333E-6 1.11111E-6 L 0.05834 1.11111E-6 " pathEditMode="relative" rAng="0" ptsTypes="AA">
                                      <p:cBhvr>
                                        <p:cTn id="8" dur="2000" fill="hold"/>
                                        <p:tgtEl>
                                          <p:spTgt spid="97288"/>
                                        </p:tgtEl>
                                        <p:attrNameLst>
                                          <p:attrName>ppt_x</p:attrName>
                                          <p:attrName>ppt_y</p:attrName>
                                        </p:attrNameLst>
                                      </p:cBhvr>
                                      <p:rCtr x="29" y="0"/>
                                    </p:animMotion>
                                  </p:childTnLst>
                                </p:cTn>
                              </p:par>
                              <p:par>
                                <p:cTn id="9" presetID="35" presetClass="path" presetSubtype="0" accel="50000" decel="50000" fill="hold" grpId="0" nodeType="withEffect">
                                  <p:stCondLst>
                                    <p:cond delay="0"/>
                                  </p:stCondLst>
                                  <p:childTnLst>
                                    <p:animMotion origin="layout" path="M -1.66667E-6 -2.22222E-6 L -0.05 -2.22222E-6 " pathEditMode="relative" rAng="0" ptsTypes="AA">
                                      <p:cBhvr>
                                        <p:cTn id="10" dur="2000" fill="hold"/>
                                        <p:tgtEl>
                                          <p:spTgt spid="97327"/>
                                        </p:tgtEl>
                                        <p:attrNameLst>
                                          <p:attrName>ppt_x</p:attrName>
                                          <p:attrName>ppt_y</p:attrName>
                                        </p:attrNameLst>
                                      </p:cBhvr>
                                      <p:rCtr x="-25" y="0"/>
                                    </p:animMotion>
                                  </p:childTnLst>
                                </p:cTn>
                              </p:par>
                              <p:par>
                                <p:cTn id="11" presetID="63" presetClass="path" presetSubtype="0" accel="50000" decel="50000" fill="hold" grpId="0" nodeType="withEffect">
                                  <p:stCondLst>
                                    <p:cond delay="0"/>
                                  </p:stCondLst>
                                  <p:childTnLst>
                                    <p:animMotion origin="layout" path="M 0 -3.33333E-6 L 0.05417 -3.33333E-6 " pathEditMode="relative" rAng="0" ptsTypes="AA">
                                      <p:cBhvr>
                                        <p:cTn id="12" dur="2000" fill="hold"/>
                                        <p:tgtEl>
                                          <p:spTgt spid="97329"/>
                                        </p:tgtEl>
                                        <p:attrNameLst>
                                          <p:attrName>ppt_x</p:attrName>
                                          <p:attrName>ppt_y</p:attrName>
                                        </p:attrNameLst>
                                      </p:cBhvr>
                                      <p:rCtr x="27" y="0"/>
                                    </p:animMotion>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9731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7317"/>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0"/>
                                  </p:stCondLst>
                                  <p:childTnLst>
                                    <p:set>
                                      <p:cBhvr>
                                        <p:cTn id="21" dur="1" fill="hold">
                                          <p:stCondLst>
                                            <p:cond delay="0"/>
                                          </p:stCondLst>
                                        </p:cTn>
                                        <p:tgtEl>
                                          <p:spTgt spid="9733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733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7335"/>
                                        </p:tgtEl>
                                        <p:attrNameLst>
                                          <p:attrName>style.visibility</p:attrName>
                                        </p:attrNameLst>
                                      </p:cBhvr>
                                      <p:to>
                                        <p:strVal val="visible"/>
                                      </p:to>
                                    </p:set>
                                  </p:childTnLst>
                                </p:cTn>
                              </p:par>
                            </p:childTnLst>
                          </p:cTn>
                        </p:par>
                        <p:par>
                          <p:cTn id="30" fill="hold">
                            <p:stCondLst>
                              <p:cond delay="0"/>
                            </p:stCondLst>
                            <p:childTnLst>
                              <p:par>
                                <p:cTn id="31" presetID="10" presetClass="entr" presetSubtype="0" fill="hold" grpId="0" nodeType="afterEffect">
                                  <p:stCondLst>
                                    <p:cond delay="100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000"/>
                                        <p:tgtEl>
                                          <p:spTgt spid="2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7319"/>
                                        </p:tgtEl>
                                        <p:attrNameLst>
                                          <p:attrName>style.visibility</p:attrName>
                                        </p:attrNameLst>
                                      </p:cBhvr>
                                      <p:to>
                                        <p:strVal val="visible"/>
                                      </p:to>
                                    </p:set>
                                  </p:childTnLst>
                                </p:cTn>
                              </p:par>
                              <p:par>
                                <p:cTn id="38" presetID="10" presetClass="exit" presetSubtype="0" fill="hold" grpId="1" nodeType="withEffect">
                                  <p:stCondLst>
                                    <p:cond delay="0"/>
                                  </p:stCondLst>
                                  <p:childTnLst>
                                    <p:animEffect transition="out" filter="fade">
                                      <p:cBhvr>
                                        <p:cTn id="39" dur="2000"/>
                                        <p:tgtEl>
                                          <p:spTgt spid="97331"/>
                                        </p:tgtEl>
                                      </p:cBhvr>
                                    </p:animEffect>
                                    <p:set>
                                      <p:cBhvr>
                                        <p:cTn id="40" dur="1" fill="hold">
                                          <p:stCondLst>
                                            <p:cond delay="1999"/>
                                          </p:stCondLst>
                                        </p:cTn>
                                        <p:tgtEl>
                                          <p:spTgt spid="97331"/>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97330"/>
                                        </p:tgtEl>
                                        <p:attrNameLst>
                                          <p:attrName>style.visibility</p:attrName>
                                        </p:attrNameLst>
                                      </p:cBhvr>
                                      <p:to>
                                        <p:strVal val="visible"/>
                                      </p:to>
                                    </p:set>
                                    <p:animEffect transition="in" filter="fade">
                                      <p:cBhvr>
                                        <p:cTn id="43" dur="2000"/>
                                        <p:tgtEl>
                                          <p:spTgt spid="97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8" grpId="0" animBg="1"/>
      <p:bldP spid="97289" grpId="0" animBg="1"/>
      <p:bldP spid="97317" grpId="0"/>
      <p:bldP spid="97318" grpId="0"/>
      <p:bldP spid="97319" grpId="0" animBg="1"/>
      <p:bldP spid="97327" grpId="0" animBg="1"/>
      <p:bldP spid="97329" grpId="0" animBg="1"/>
      <p:bldP spid="97330" grpId="0" animBg="1"/>
      <p:bldP spid="97331" grpId="0"/>
      <p:bldP spid="97331" grpId="1"/>
      <p:bldP spid="97333" grpId="0"/>
      <p:bldP spid="97335" grpId="0"/>
      <p:bldP spid="20"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Freeform 4"/>
          <p:cNvSpPr>
            <a:spLocks/>
          </p:cNvSpPr>
          <p:nvPr/>
        </p:nvSpPr>
        <p:spPr bwMode="auto">
          <a:xfrm rot="-5400000">
            <a:off x="3695700" y="18669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8435" name="Freeform 5"/>
          <p:cNvSpPr>
            <a:spLocks/>
          </p:cNvSpPr>
          <p:nvPr/>
        </p:nvSpPr>
        <p:spPr bwMode="auto">
          <a:xfrm rot="-5400000">
            <a:off x="3714750" y="18669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8436" name="Rectangle 7"/>
          <p:cNvSpPr>
            <a:spLocks noChangeArrowheads="1"/>
          </p:cNvSpPr>
          <p:nvPr/>
        </p:nvSpPr>
        <p:spPr bwMode="auto">
          <a:xfrm rot="2738749">
            <a:off x="4931569" y="3066257"/>
            <a:ext cx="319087" cy="106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99336" name="Freeform 8"/>
          <p:cNvSpPr>
            <a:spLocks/>
          </p:cNvSpPr>
          <p:nvPr/>
        </p:nvSpPr>
        <p:spPr bwMode="auto">
          <a:xfrm rot="-5400000">
            <a:off x="38481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8438" name="Freeform 9"/>
          <p:cNvSpPr>
            <a:spLocks/>
          </p:cNvSpPr>
          <p:nvPr/>
        </p:nvSpPr>
        <p:spPr bwMode="auto">
          <a:xfrm rot="-5400000">
            <a:off x="3467100" y="43815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nvGrpSpPr>
          <p:cNvPr id="2" name="Group 20"/>
          <p:cNvGrpSpPr>
            <a:grpSpLocks/>
          </p:cNvGrpSpPr>
          <p:nvPr/>
        </p:nvGrpSpPr>
        <p:grpSpPr bwMode="auto">
          <a:xfrm>
            <a:off x="1430338" y="2295525"/>
            <a:ext cx="1846262" cy="1666875"/>
            <a:chOff x="-192" y="3168"/>
            <a:chExt cx="1163" cy="1050"/>
          </a:xfrm>
        </p:grpSpPr>
        <p:grpSp>
          <p:nvGrpSpPr>
            <p:cNvPr id="3" name="Group 21"/>
            <p:cNvGrpSpPr>
              <a:grpSpLocks/>
            </p:cNvGrpSpPr>
            <p:nvPr/>
          </p:nvGrpSpPr>
          <p:grpSpPr bwMode="auto">
            <a:xfrm>
              <a:off x="-192" y="3168"/>
              <a:ext cx="1163" cy="1050"/>
              <a:chOff x="666" y="1446"/>
              <a:chExt cx="1163" cy="1050"/>
            </a:xfrm>
          </p:grpSpPr>
          <p:sp>
            <p:nvSpPr>
              <p:cNvPr id="18469" name="AutoShape 22"/>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8470" name="Text Box 23"/>
              <p:cNvSpPr txBox="1">
                <a:spLocks noChangeArrowheads="1"/>
              </p:cNvSpPr>
              <p:nvPr/>
            </p:nvSpPr>
            <p:spPr bwMode="auto">
              <a:xfrm>
                <a:off x="666" y="1446"/>
                <a:ext cx="1163" cy="288"/>
              </a:xfrm>
              <a:prstGeom prst="rect">
                <a:avLst/>
              </a:prstGeom>
              <a:noFill/>
              <a:ln w="9525">
                <a:noFill/>
                <a:miter lim="800000"/>
                <a:headEnd/>
                <a:tailEnd/>
              </a:ln>
            </p:spPr>
            <p:txBody>
              <a:bodyPr wrap="none">
                <a:prstTxWarp prst="textNoShape">
                  <a:avLst/>
                </a:prstTxWarp>
                <a:spAutoFit/>
              </a:bodyPr>
              <a:lstStyle/>
              <a:p>
                <a:r>
                  <a:rPr lang="en-US"/>
                  <a:t>Light source</a:t>
                </a:r>
              </a:p>
            </p:txBody>
          </p:sp>
          <p:sp>
            <p:nvSpPr>
              <p:cNvPr id="18471" name="Rectangle 24"/>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8468" name="Rectangle 25"/>
            <p:cNvSpPr>
              <a:spLocks noChangeArrowheads="1"/>
            </p:cNvSpPr>
            <p:nvPr/>
          </p:nvSpPr>
          <p:spPr bwMode="auto">
            <a:xfrm>
              <a:off x="702" y="3738"/>
              <a:ext cx="48" cy="192"/>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4" name="Group 27"/>
          <p:cNvGrpSpPr>
            <a:grpSpLocks/>
          </p:cNvGrpSpPr>
          <p:nvPr/>
        </p:nvGrpSpPr>
        <p:grpSpPr bwMode="auto">
          <a:xfrm>
            <a:off x="1430338" y="2295525"/>
            <a:ext cx="1846262" cy="1666875"/>
            <a:chOff x="666" y="1446"/>
            <a:chExt cx="1163" cy="1050"/>
          </a:xfrm>
        </p:grpSpPr>
        <p:sp>
          <p:nvSpPr>
            <p:cNvPr id="18464" name="AutoShape 28"/>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18465" name="Text Box 29"/>
            <p:cNvSpPr txBox="1">
              <a:spLocks noChangeArrowheads="1"/>
            </p:cNvSpPr>
            <p:nvPr/>
          </p:nvSpPr>
          <p:spPr bwMode="auto">
            <a:xfrm>
              <a:off x="666" y="1446"/>
              <a:ext cx="1163" cy="288"/>
            </a:xfrm>
            <a:prstGeom prst="rect">
              <a:avLst/>
            </a:prstGeom>
            <a:noFill/>
            <a:ln w="9525">
              <a:noFill/>
              <a:miter lim="800000"/>
              <a:headEnd/>
              <a:tailEnd/>
            </a:ln>
          </p:spPr>
          <p:txBody>
            <a:bodyPr wrap="none">
              <a:prstTxWarp prst="textNoShape">
                <a:avLst/>
              </a:prstTxWarp>
              <a:spAutoFit/>
            </a:bodyPr>
            <a:lstStyle/>
            <a:p>
              <a:r>
                <a:rPr lang="en-US"/>
                <a:t>Light source</a:t>
              </a:r>
            </a:p>
          </p:txBody>
        </p:sp>
        <p:sp>
          <p:nvSpPr>
            <p:cNvPr id="18466" name="Rectangle 30"/>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18441" name="Rectangle 31"/>
          <p:cNvSpPr>
            <a:spLocks noChangeArrowheads="1"/>
          </p:cNvSpPr>
          <p:nvPr/>
        </p:nvSpPr>
        <p:spPr bwMode="auto">
          <a:xfrm>
            <a:off x="2849563" y="3200400"/>
            <a:ext cx="762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18442" name="Rectangle 33"/>
          <p:cNvSpPr>
            <a:spLocks noChangeArrowheads="1"/>
          </p:cNvSpPr>
          <p:nvPr/>
        </p:nvSpPr>
        <p:spPr bwMode="auto">
          <a:xfrm>
            <a:off x="7680325" y="2830513"/>
            <a:ext cx="122238" cy="1092200"/>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18443" name="Rectangle 34"/>
          <p:cNvSpPr>
            <a:spLocks noChangeArrowheads="1"/>
          </p:cNvSpPr>
          <p:nvPr/>
        </p:nvSpPr>
        <p:spPr bwMode="auto">
          <a:xfrm rot="-5400000">
            <a:off x="4960144" y="292894"/>
            <a:ext cx="109538" cy="1219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grpSp>
        <p:nvGrpSpPr>
          <p:cNvPr id="5" name="Group 36"/>
          <p:cNvGrpSpPr>
            <a:grpSpLocks/>
          </p:cNvGrpSpPr>
          <p:nvPr/>
        </p:nvGrpSpPr>
        <p:grpSpPr bwMode="auto">
          <a:xfrm>
            <a:off x="5029200" y="1000125"/>
            <a:ext cx="2638425" cy="2352675"/>
            <a:chOff x="3168" y="600"/>
            <a:chExt cx="1662" cy="1482"/>
          </a:xfrm>
        </p:grpSpPr>
        <p:sp>
          <p:nvSpPr>
            <p:cNvPr id="18460" name="Line 37"/>
            <p:cNvSpPr>
              <a:spLocks noChangeShapeType="1"/>
            </p:cNvSpPr>
            <p:nvPr/>
          </p:nvSpPr>
          <p:spPr bwMode="auto">
            <a:xfrm>
              <a:off x="3294" y="2082"/>
              <a:ext cx="1536" cy="0"/>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18461" name="Line 38"/>
            <p:cNvSpPr>
              <a:spLocks noChangeShapeType="1"/>
            </p:cNvSpPr>
            <p:nvPr/>
          </p:nvSpPr>
          <p:spPr bwMode="auto">
            <a:xfrm flipH="1" flipV="1">
              <a:off x="3168" y="600"/>
              <a:ext cx="0" cy="1248"/>
            </a:xfrm>
            <a:prstGeom prst="line">
              <a:avLst/>
            </a:prstGeom>
            <a:noFill/>
            <a:ln w="38100">
              <a:solidFill>
                <a:schemeClr val="tx1"/>
              </a:solidFill>
              <a:round/>
              <a:headEnd type="triangle" w="med" len="med"/>
              <a:tailEnd type="triangle" w="med" len="med"/>
            </a:ln>
          </p:spPr>
          <p:txBody>
            <a:bodyPr>
              <a:prstTxWarp prst="textNoShape">
                <a:avLst/>
              </a:prstTxWarp>
            </a:bodyPr>
            <a:lstStyle/>
            <a:p>
              <a:endParaRPr lang="en-US"/>
            </a:p>
          </p:txBody>
        </p:sp>
        <p:sp>
          <p:nvSpPr>
            <p:cNvPr id="18462" name="Text Box 39"/>
            <p:cNvSpPr txBox="1">
              <a:spLocks noChangeArrowheads="1"/>
            </p:cNvSpPr>
            <p:nvPr/>
          </p:nvSpPr>
          <p:spPr bwMode="auto">
            <a:xfrm>
              <a:off x="3264" y="1056"/>
              <a:ext cx="223" cy="288"/>
            </a:xfrm>
            <a:prstGeom prst="rect">
              <a:avLst/>
            </a:prstGeom>
            <a:noFill/>
            <a:ln w="9525">
              <a:noFill/>
              <a:miter lim="800000"/>
              <a:headEnd/>
              <a:tailEnd/>
            </a:ln>
          </p:spPr>
          <p:txBody>
            <a:bodyPr wrap="none">
              <a:prstTxWarp prst="textNoShape">
                <a:avLst/>
              </a:prstTxWarp>
              <a:spAutoFit/>
            </a:bodyPr>
            <a:lstStyle/>
            <a:p>
              <a:r>
                <a:rPr lang="en-US"/>
                <a:t>L</a:t>
              </a:r>
            </a:p>
          </p:txBody>
        </p:sp>
        <p:sp>
          <p:nvSpPr>
            <p:cNvPr id="18463" name="Text Box 40"/>
            <p:cNvSpPr txBox="1">
              <a:spLocks noChangeArrowheads="1"/>
            </p:cNvSpPr>
            <p:nvPr/>
          </p:nvSpPr>
          <p:spPr bwMode="auto">
            <a:xfrm>
              <a:off x="3936" y="1602"/>
              <a:ext cx="198" cy="291"/>
            </a:xfrm>
            <a:prstGeom prst="rect">
              <a:avLst/>
            </a:prstGeom>
            <a:noFill/>
            <a:ln w="9525">
              <a:noFill/>
              <a:miter lim="800000"/>
              <a:headEnd/>
              <a:tailEnd/>
            </a:ln>
          </p:spPr>
          <p:txBody>
            <a:bodyPr wrap="none">
              <a:prstTxWarp prst="textNoShape">
                <a:avLst/>
              </a:prstTxWarp>
              <a:spAutoFit/>
            </a:bodyPr>
            <a:lstStyle/>
            <a:p>
              <a:r>
                <a:rPr lang="en-US" sz="2400" dirty="0" err="1"/>
                <a:t>L</a:t>
              </a:r>
              <a:endParaRPr lang="en-US" sz="2400" dirty="0"/>
            </a:p>
          </p:txBody>
        </p:sp>
      </p:grpSp>
      <p:grpSp>
        <p:nvGrpSpPr>
          <p:cNvPr id="6" name="Group 10"/>
          <p:cNvGrpSpPr>
            <a:grpSpLocks/>
          </p:cNvGrpSpPr>
          <p:nvPr/>
        </p:nvGrpSpPr>
        <p:grpSpPr bwMode="auto">
          <a:xfrm>
            <a:off x="2895600" y="3048000"/>
            <a:ext cx="4895850" cy="619125"/>
            <a:chOff x="1842" y="1872"/>
            <a:chExt cx="3054" cy="390"/>
          </a:xfrm>
        </p:grpSpPr>
        <p:sp>
          <p:nvSpPr>
            <p:cNvPr id="18458" name="Freeform 11"/>
            <p:cNvSpPr>
              <a:spLocks/>
            </p:cNvSpPr>
            <p:nvPr/>
          </p:nvSpPr>
          <p:spPr bwMode="auto">
            <a:xfrm>
              <a:off x="3216" y="1872"/>
              <a:ext cx="1680" cy="384"/>
            </a:xfrm>
            <a:custGeom>
              <a:avLst/>
              <a:gdLst>
                <a:gd name="T0" fmla="*/ 26 w 1659"/>
                <a:gd name="T1" fmla="*/ 70 h 399"/>
                <a:gd name="T2" fmla="*/ 65 w 1659"/>
                <a:gd name="T3" fmla="*/ 21 h 399"/>
                <a:gd name="T4" fmla="*/ 92 w 1659"/>
                <a:gd name="T5" fmla="*/ 0 h 399"/>
                <a:gd name="T6" fmla="*/ 121 w 1659"/>
                <a:gd name="T7" fmla="*/ 13 h 399"/>
                <a:gd name="T8" fmla="*/ 158 w 1659"/>
                <a:gd name="T9" fmla="*/ 55 h 399"/>
                <a:gd name="T10" fmla="*/ 186 w 1659"/>
                <a:gd name="T11" fmla="*/ 116 h 399"/>
                <a:gd name="T12" fmla="*/ 222 w 1659"/>
                <a:gd name="T13" fmla="*/ 181 h 399"/>
                <a:gd name="T14" fmla="*/ 252 w 1659"/>
                <a:gd name="T15" fmla="*/ 234 h 399"/>
                <a:gd name="T16" fmla="*/ 281 w 1659"/>
                <a:gd name="T17" fmla="*/ 260 h 399"/>
                <a:gd name="T18" fmla="*/ 317 w 1659"/>
                <a:gd name="T19" fmla="*/ 253 h 399"/>
                <a:gd name="T20" fmla="*/ 346 w 1659"/>
                <a:gd name="T21" fmla="*/ 216 h 399"/>
                <a:gd name="T22" fmla="*/ 377 w 1659"/>
                <a:gd name="T23" fmla="*/ 155 h 399"/>
                <a:gd name="T24" fmla="*/ 412 w 1659"/>
                <a:gd name="T25" fmla="*/ 90 h 399"/>
                <a:gd name="T26" fmla="*/ 439 w 1659"/>
                <a:gd name="T27" fmla="*/ 34 h 399"/>
                <a:gd name="T28" fmla="*/ 473 w 1659"/>
                <a:gd name="T29" fmla="*/ 5 h 399"/>
                <a:gd name="T30" fmla="*/ 506 w 1659"/>
                <a:gd name="T31" fmla="*/ 7 h 399"/>
                <a:gd name="T32" fmla="*/ 536 w 1659"/>
                <a:gd name="T33" fmla="*/ 37 h 399"/>
                <a:gd name="T34" fmla="*/ 568 w 1659"/>
                <a:gd name="T35" fmla="*/ 95 h 399"/>
                <a:gd name="T36" fmla="*/ 599 w 1659"/>
                <a:gd name="T37" fmla="*/ 161 h 399"/>
                <a:gd name="T38" fmla="*/ 631 w 1659"/>
                <a:gd name="T39" fmla="*/ 218 h 399"/>
                <a:gd name="T40" fmla="*/ 662 w 1659"/>
                <a:gd name="T41" fmla="*/ 254 h 399"/>
                <a:gd name="T42" fmla="*/ 695 w 1659"/>
                <a:gd name="T43" fmla="*/ 259 h 399"/>
                <a:gd name="T44" fmla="*/ 726 w 1659"/>
                <a:gd name="T45" fmla="*/ 231 h 399"/>
                <a:gd name="T46" fmla="*/ 757 w 1659"/>
                <a:gd name="T47" fmla="*/ 177 h 399"/>
                <a:gd name="T48" fmla="*/ 791 w 1659"/>
                <a:gd name="T49" fmla="*/ 111 h 399"/>
                <a:gd name="T50" fmla="*/ 821 w 1659"/>
                <a:gd name="T51" fmla="*/ 50 h 399"/>
                <a:gd name="T52" fmla="*/ 854 w 1659"/>
                <a:gd name="T53" fmla="*/ 13 h 399"/>
                <a:gd name="T54" fmla="*/ 885 w 1659"/>
                <a:gd name="T55" fmla="*/ 1 h 399"/>
                <a:gd name="T56" fmla="*/ 915 w 1659"/>
                <a:gd name="T57" fmla="*/ 26 h 399"/>
                <a:gd name="T58" fmla="*/ 948 w 1659"/>
                <a:gd name="T59" fmla="*/ 76 h 399"/>
                <a:gd name="T60" fmla="*/ 979 w 1659"/>
                <a:gd name="T61" fmla="*/ 140 h 399"/>
                <a:gd name="T62" fmla="*/ 1010 w 1659"/>
                <a:gd name="T63" fmla="*/ 202 h 399"/>
                <a:gd name="T64" fmla="*/ 1043 w 1659"/>
                <a:gd name="T65" fmla="*/ 246 h 399"/>
                <a:gd name="T66" fmla="*/ 1074 w 1659"/>
                <a:gd name="T67" fmla="*/ 262 h 399"/>
                <a:gd name="T68" fmla="*/ 1105 w 1659"/>
                <a:gd name="T69" fmla="*/ 243 h 399"/>
                <a:gd name="T70" fmla="*/ 1139 w 1659"/>
                <a:gd name="T71" fmla="*/ 195 h 399"/>
                <a:gd name="T72" fmla="*/ 1169 w 1659"/>
                <a:gd name="T73" fmla="*/ 132 h 399"/>
                <a:gd name="T74" fmla="*/ 1201 w 1659"/>
                <a:gd name="T75" fmla="*/ 67 h 399"/>
                <a:gd name="T76" fmla="*/ 1232 w 1659"/>
                <a:gd name="T77" fmla="*/ 19 h 399"/>
                <a:gd name="T78" fmla="*/ 1264 w 1659"/>
                <a:gd name="T79" fmla="*/ 0 h 399"/>
                <a:gd name="T80" fmla="*/ 1296 w 1659"/>
                <a:gd name="T81" fmla="*/ 13 h 399"/>
                <a:gd name="T82" fmla="*/ 1328 w 1659"/>
                <a:gd name="T83" fmla="*/ 57 h 399"/>
                <a:gd name="T84" fmla="*/ 1360 w 1659"/>
                <a:gd name="T85" fmla="*/ 118 h 399"/>
                <a:gd name="T86" fmla="*/ 1391 w 1659"/>
                <a:gd name="T87" fmla="*/ 184 h 399"/>
                <a:gd name="T88" fmla="*/ 1423 w 1659"/>
                <a:gd name="T89" fmla="*/ 235 h 399"/>
                <a:gd name="T90" fmla="*/ 1453 w 1659"/>
                <a:gd name="T91" fmla="*/ 261 h 399"/>
                <a:gd name="T92" fmla="*/ 1486 w 1659"/>
                <a:gd name="T93" fmla="*/ 252 h 399"/>
                <a:gd name="T94" fmla="*/ 1517 w 1659"/>
                <a:gd name="T95" fmla="*/ 214 h 399"/>
                <a:gd name="T96" fmla="*/ 1549 w 1659"/>
                <a:gd name="T97" fmla="*/ 153 h 399"/>
                <a:gd name="T98" fmla="*/ 1582 w 1659"/>
                <a:gd name="T99" fmla="*/ 87 h 399"/>
                <a:gd name="T100" fmla="*/ 1612 w 1659"/>
                <a:gd name="T101" fmla="*/ 33 h 399"/>
                <a:gd name="T102" fmla="*/ 1645 w 1659"/>
                <a:gd name="T103" fmla="*/ 4 h 399"/>
                <a:gd name="T104" fmla="*/ 1675 w 1659"/>
                <a:gd name="T105" fmla="*/ 8 h 399"/>
                <a:gd name="T106" fmla="*/ 1708 w 1659"/>
                <a:gd name="T107" fmla="*/ 39 h 399"/>
                <a:gd name="T108" fmla="*/ 1738 w 1659"/>
                <a:gd name="T109" fmla="*/ 98 h 399"/>
                <a:gd name="T110" fmla="*/ 1772 w 1659"/>
                <a:gd name="T111" fmla="*/ 164 h 399"/>
                <a:gd name="T112" fmla="*/ 1802 w 1659"/>
                <a:gd name="T113" fmla="*/ 221 h 399"/>
                <a:gd name="T114" fmla="*/ 1834 w 1659"/>
                <a:gd name="T115" fmla="*/ 255 h 399"/>
                <a:gd name="T116" fmla="*/ 1866 w 1659"/>
                <a:gd name="T117" fmla="*/ 259 h 399"/>
                <a:gd name="T118" fmla="*/ 1897 w 1659"/>
                <a:gd name="T119" fmla="*/ 228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8459" name="Freeform 12"/>
            <p:cNvSpPr>
              <a:spLocks/>
            </p:cNvSpPr>
            <p:nvPr/>
          </p:nvSpPr>
          <p:spPr bwMode="auto">
            <a:xfrm>
              <a:off x="1842" y="1878"/>
              <a:ext cx="1680" cy="384"/>
            </a:xfrm>
            <a:custGeom>
              <a:avLst/>
              <a:gdLst>
                <a:gd name="T0" fmla="*/ 26 w 1659"/>
                <a:gd name="T1" fmla="*/ 70 h 399"/>
                <a:gd name="T2" fmla="*/ 65 w 1659"/>
                <a:gd name="T3" fmla="*/ 21 h 399"/>
                <a:gd name="T4" fmla="*/ 92 w 1659"/>
                <a:gd name="T5" fmla="*/ 0 h 399"/>
                <a:gd name="T6" fmla="*/ 121 w 1659"/>
                <a:gd name="T7" fmla="*/ 13 h 399"/>
                <a:gd name="T8" fmla="*/ 158 w 1659"/>
                <a:gd name="T9" fmla="*/ 55 h 399"/>
                <a:gd name="T10" fmla="*/ 186 w 1659"/>
                <a:gd name="T11" fmla="*/ 116 h 399"/>
                <a:gd name="T12" fmla="*/ 222 w 1659"/>
                <a:gd name="T13" fmla="*/ 181 h 399"/>
                <a:gd name="T14" fmla="*/ 252 w 1659"/>
                <a:gd name="T15" fmla="*/ 234 h 399"/>
                <a:gd name="T16" fmla="*/ 281 w 1659"/>
                <a:gd name="T17" fmla="*/ 260 h 399"/>
                <a:gd name="T18" fmla="*/ 317 w 1659"/>
                <a:gd name="T19" fmla="*/ 253 h 399"/>
                <a:gd name="T20" fmla="*/ 346 w 1659"/>
                <a:gd name="T21" fmla="*/ 216 h 399"/>
                <a:gd name="T22" fmla="*/ 377 w 1659"/>
                <a:gd name="T23" fmla="*/ 155 h 399"/>
                <a:gd name="T24" fmla="*/ 412 w 1659"/>
                <a:gd name="T25" fmla="*/ 90 h 399"/>
                <a:gd name="T26" fmla="*/ 439 w 1659"/>
                <a:gd name="T27" fmla="*/ 34 h 399"/>
                <a:gd name="T28" fmla="*/ 473 w 1659"/>
                <a:gd name="T29" fmla="*/ 5 h 399"/>
                <a:gd name="T30" fmla="*/ 506 w 1659"/>
                <a:gd name="T31" fmla="*/ 7 h 399"/>
                <a:gd name="T32" fmla="*/ 536 w 1659"/>
                <a:gd name="T33" fmla="*/ 37 h 399"/>
                <a:gd name="T34" fmla="*/ 568 w 1659"/>
                <a:gd name="T35" fmla="*/ 95 h 399"/>
                <a:gd name="T36" fmla="*/ 599 w 1659"/>
                <a:gd name="T37" fmla="*/ 161 h 399"/>
                <a:gd name="T38" fmla="*/ 631 w 1659"/>
                <a:gd name="T39" fmla="*/ 218 h 399"/>
                <a:gd name="T40" fmla="*/ 662 w 1659"/>
                <a:gd name="T41" fmla="*/ 254 h 399"/>
                <a:gd name="T42" fmla="*/ 695 w 1659"/>
                <a:gd name="T43" fmla="*/ 259 h 399"/>
                <a:gd name="T44" fmla="*/ 726 w 1659"/>
                <a:gd name="T45" fmla="*/ 231 h 399"/>
                <a:gd name="T46" fmla="*/ 757 w 1659"/>
                <a:gd name="T47" fmla="*/ 177 h 399"/>
                <a:gd name="T48" fmla="*/ 791 w 1659"/>
                <a:gd name="T49" fmla="*/ 111 h 399"/>
                <a:gd name="T50" fmla="*/ 821 w 1659"/>
                <a:gd name="T51" fmla="*/ 50 h 399"/>
                <a:gd name="T52" fmla="*/ 854 w 1659"/>
                <a:gd name="T53" fmla="*/ 13 h 399"/>
                <a:gd name="T54" fmla="*/ 885 w 1659"/>
                <a:gd name="T55" fmla="*/ 1 h 399"/>
                <a:gd name="T56" fmla="*/ 915 w 1659"/>
                <a:gd name="T57" fmla="*/ 26 h 399"/>
                <a:gd name="T58" fmla="*/ 948 w 1659"/>
                <a:gd name="T59" fmla="*/ 76 h 399"/>
                <a:gd name="T60" fmla="*/ 979 w 1659"/>
                <a:gd name="T61" fmla="*/ 140 h 399"/>
                <a:gd name="T62" fmla="*/ 1010 w 1659"/>
                <a:gd name="T63" fmla="*/ 202 h 399"/>
                <a:gd name="T64" fmla="*/ 1043 w 1659"/>
                <a:gd name="T65" fmla="*/ 246 h 399"/>
                <a:gd name="T66" fmla="*/ 1074 w 1659"/>
                <a:gd name="T67" fmla="*/ 262 h 399"/>
                <a:gd name="T68" fmla="*/ 1105 w 1659"/>
                <a:gd name="T69" fmla="*/ 243 h 399"/>
                <a:gd name="T70" fmla="*/ 1139 w 1659"/>
                <a:gd name="T71" fmla="*/ 195 h 399"/>
                <a:gd name="T72" fmla="*/ 1169 w 1659"/>
                <a:gd name="T73" fmla="*/ 132 h 399"/>
                <a:gd name="T74" fmla="*/ 1201 w 1659"/>
                <a:gd name="T75" fmla="*/ 67 h 399"/>
                <a:gd name="T76" fmla="*/ 1232 w 1659"/>
                <a:gd name="T77" fmla="*/ 19 h 399"/>
                <a:gd name="T78" fmla="*/ 1264 w 1659"/>
                <a:gd name="T79" fmla="*/ 0 h 399"/>
                <a:gd name="T80" fmla="*/ 1296 w 1659"/>
                <a:gd name="T81" fmla="*/ 13 h 399"/>
                <a:gd name="T82" fmla="*/ 1328 w 1659"/>
                <a:gd name="T83" fmla="*/ 57 h 399"/>
                <a:gd name="T84" fmla="*/ 1360 w 1659"/>
                <a:gd name="T85" fmla="*/ 118 h 399"/>
                <a:gd name="T86" fmla="*/ 1391 w 1659"/>
                <a:gd name="T87" fmla="*/ 184 h 399"/>
                <a:gd name="T88" fmla="*/ 1423 w 1659"/>
                <a:gd name="T89" fmla="*/ 235 h 399"/>
                <a:gd name="T90" fmla="*/ 1453 w 1659"/>
                <a:gd name="T91" fmla="*/ 261 h 399"/>
                <a:gd name="T92" fmla="*/ 1486 w 1659"/>
                <a:gd name="T93" fmla="*/ 252 h 399"/>
                <a:gd name="T94" fmla="*/ 1517 w 1659"/>
                <a:gd name="T95" fmla="*/ 214 h 399"/>
                <a:gd name="T96" fmla="*/ 1549 w 1659"/>
                <a:gd name="T97" fmla="*/ 153 h 399"/>
                <a:gd name="T98" fmla="*/ 1582 w 1659"/>
                <a:gd name="T99" fmla="*/ 87 h 399"/>
                <a:gd name="T100" fmla="*/ 1612 w 1659"/>
                <a:gd name="T101" fmla="*/ 33 h 399"/>
                <a:gd name="T102" fmla="*/ 1645 w 1659"/>
                <a:gd name="T103" fmla="*/ 4 h 399"/>
                <a:gd name="T104" fmla="*/ 1675 w 1659"/>
                <a:gd name="T105" fmla="*/ 8 h 399"/>
                <a:gd name="T106" fmla="*/ 1708 w 1659"/>
                <a:gd name="T107" fmla="*/ 39 h 399"/>
                <a:gd name="T108" fmla="*/ 1738 w 1659"/>
                <a:gd name="T109" fmla="*/ 98 h 399"/>
                <a:gd name="T110" fmla="*/ 1772 w 1659"/>
                <a:gd name="T111" fmla="*/ 164 h 399"/>
                <a:gd name="T112" fmla="*/ 1802 w 1659"/>
                <a:gd name="T113" fmla="*/ 221 h 399"/>
                <a:gd name="T114" fmla="*/ 1834 w 1659"/>
                <a:gd name="T115" fmla="*/ 255 h 399"/>
                <a:gd name="T116" fmla="*/ 1866 w 1659"/>
                <a:gd name="T117" fmla="*/ 259 h 399"/>
                <a:gd name="T118" fmla="*/ 1897 w 1659"/>
                <a:gd name="T119" fmla="*/ 228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sp>
        <p:nvSpPr>
          <p:cNvPr id="99372" name="Rectangle 44"/>
          <p:cNvSpPr>
            <a:spLocks noChangeArrowheads="1"/>
          </p:cNvSpPr>
          <p:nvPr/>
        </p:nvSpPr>
        <p:spPr bwMode="auto">
          <a:xfrm>
            <a:off x="7678738" y="2822575"/>
            <a:ext cx="122237" cy="1092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18447" name="Rectangle 18"/>
          <p:cNvSpPr>
            <a:spLocks noChangeArrowheads="1"/>
          </p:cNvSpPr>
          <p:nvPr/>
        </p:nvSpPr>
        <p:spPr bwMode="auto">
          <a:xfrm>
            <a:off x="4267200" y="19050"/>
            <a:ext cx="16002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8448" name="Rectangle 26"/>
          <p:cNvSpPr>
            <a:spLocks noGrp="1" noChangeArrowheads="1"/>
          </p:cNvSpPr>
          <p:nvPr>
            <p:ph type="title"/>
          </p:nvPr>
        </p:nvSpPr>
        <p:spPr>
          <a:xfrm>
            <a:off x="0" y="-152400"/>
            <a:ext cx="9144000" cy="1066800"/>
          </a:xfrm>
        </p:spPr>
        <p:txBody>
          <a:bodyPr/>
          <a:lstStyle/>
          <a:p>
            <a:pPr eaLnBrk="1" hangingPunct="1"/>
            <a:r>
              <a:rPr lang="en-US" sz="4700" b="1"/>
              <a:t>Unequal arm lengths</a:t>
            </a:r>
          </a:p>
        </p:txBody>
      </p:sp>
      <p:grpSp>
        <p:nvGrpSpPr>
          <p:cNvPr id="7" name="Group 50"/>
          <p:cNvGrpSpPr>
            <a:grpSpLocks/>
          </p:cNvGrpSpPr>
          <p:nvPr/>
        </p:nvGrpSpPr>
        <p:grpSpPr bwMode="auto">
          <a:xfrm>
            <a:off x="4724400" y="4006850"/>
            <a:ext cx="3597275" cy="1169988"/>
            <a:chOff x="2976" y="2524"/>
            <a:chExt cx="2266" cy="737"/>
          </a:xfrm>
        </p:grpSpPr>
        <p:sp>
          <p:nvSpPr>
            <p:cNvPr id="18452" name="Line 35"/>
            <p:cNvSpPr>
              <a:spLocks noChangeShapeType="1"/>
            </p:cNvSpPr>
            <p:nvPr/>
          </p:nvSpPr>
          <p:spPr bwMode="auto">
            <a:xfrm>
              <a:off x="2976" y="3192"/>
              <a:ext cx="720"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18453" name="Line 45"/>
            <p:cNvSpPr>
              <a:spLocks noChangeShapeType="1"/>
            </p:cNvSpPr>
            <p:nvPr/>
          </p:nvSpPr>
          <p:spPr bwMode="auto">
            <a:xfrm flipV="1">
              <a:off x="3360" y="3024"/>
              <a:ext cx="336" cy="0"/>
            </a:xfrm>
            <a:prstGeom prst="line">
              <a:avLst/>
            </a:prstGeom>
            <a:noFill/>
            <a:ln w="28575">
              <a:solidFill>
                <a:schemeClr val="tx1"/>
              </a:solidFill>
              <a:round/>
              <a:headEnd/>
              <a:tailEnd/>
            </a:ln>
          </p:spPr>
          <p:txBody>
            <a:bodyPr>
              <a:prstTxWarp prst="textNoShape">
                <a:avLst/>
              </a:prstTxWarp>
            </a:bodyPr>
            <a:lstStyle/>
            <a:p>
              <a:endParaRPr lang="en-US"/>
            </a:p>
          </p:txBody>
        </p:sp>
        <p:sp>
          <p:nvSpPr>
            <p:cNvPr id="18454" name="Line 46"/>
            <p:cNvSpPr>
              <a:spLocks noChangeShapeType="1"/>
            </p:cNvSpPr>
            <p:nvPr/>
          </p:nvSpPr>
          <p:spPr bwMode="auto">
            <a:xfrm>
              <a:off x="4896" y="2544"/>
              <a:ext cx="144" cy="0"/>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8455" name="Text Box 47"/>
            <p:cNvSpPr txBox="1">
              <a:spLocks noChangeArrowheads="1"/>
            </p:cNvSpPr>
            <p:nvPr/>
          </p:nvSpPr>
          <p:spPr bwMode="auto">
            <a:xfrm>
              <a:off x="4704" y="2524"/>
              <a:ext cx="538" cy="404"/>
            </a:xfrm>
            <a:prstGeom prst="rect">
              <a:avLst/>
            </a:prstGeom>
            <a:noFill/>
            <a:ln w="9525">
              <a:noFill/>
              <a:miter lim="800000"/>
              <a:headEnd/>
              <a:tailEnd/>
            </a:ln>
          </p:spPr>
          <p:txBody>
            <a:bodyPr wrap="none">
              <a:prstTxWarp prst="textNoShape">
                <a:avLst/>
              </a:prstTxWarp>
              <a:spAutoFit/>
            </a:bodyPr>
            <a:lstStyle/>
            <a:p>
              <a:r>
                <a:rPr lang="el-GR" sz="3600" baseline="30000"/>
                <a:t>Δ</a:t>
              </a:r>
              <a:r>
                <a:rPr lang="en-US" sz="3600" baseline="30000"/>
                <a:t>L</a:t>
              </a:r>
              <a:r>
                <a:rPr lang="en-US" sz="3600"/>
                <a:t>/</a:t>
              </a:r>
              <a:r>
                <a:rPr lang="en-US" sz="3600" baseline="-25000"/>
                <a:t>2</a:t>
              </a:r>
            </a:p>
          </p:txBody>
        </p:sp>
        <p:sp>
          <p:nvSpPr>
            <p:cNvPr id="18456" name="Line 48"/>
            <p:cNvSpPr>
              <a:spLocks noChangeShapeType="1"/>
            </p:cNvSpPr>
            <p:nvPr/>
          </p:nvSpPr>
          <p:spPr bwMode="auto">
            <a:xfrm flipV="1">
              <a:off x="3714" y="3012"/>
              <a:ext cx="0" cy="192"/>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18457" name="Text Box 49"/>
            <p:cNvSpPr txBox="1">
              <a:spLocks noChangeArrowheads="1"/>
            </p:cNvSpPr>
            <p:nvPr/>
          </p:nvSpPr>
          <p:spPr bwMode="auto">
            <a:xfrm>
              <a:off x="3714" y="2934"/>
              <a:ext cx="391" cy="327"/>
            </a:xfrm>
            <a:prstGeom prst="rect">
              <a:avLst/>
            </a:prstGeom>
            <a:noFill/>
            <a:ln w="9525">
              <a:noFill/>
              <a:miter lim="800000"/>
              <a:headEnd/>
              <a:tailEnd/>
            </a:ln>
          </p:spPr>
          <p:txBody>
            <a:bodyPr wrap="none">
              <a:prstTxWarp prst="textNoShape">
                <a:avLst/>
              </a:prstTxWarp>
              <a:spAutoFit/>
            </a:bodyPr>
            <a:lstStyle/>
            <a:p>
              <a:r>
                <a:rPr lang="el-GR" sz="2800"/>
                <a:t>Δ</a:t>
              </a:r>
              <a:r>
                <a:rPr lang="en-US" sz="2800"/>
                <a:t>L</a:t>
              </a:r>
            </a:p>
          </p:txBody>
        </p:sp>
      </p:grpSp>
      <p:sp>
        <p:nvSpPr>
          <p:cNvPr id="99379" name="Text Box 51"/>
          <p:cNvSpPr txBox="1">
            <a:spLocks noChangeArrowheads="1"/>
          </p:cNvSpPr>
          <p:nvPr/>
        </p:nvSpPr>
        <p:spPr bwMode="auto">
          <a:xfrm>
            <a:off x="6419850" y="2590800"/>
            <a:ext cx="762899" cy="461665"/>
          </a:xfrm>
          <a:prstGeom prst="rect">
            <a:avLst/>
          </a:prstGeom>
          <a:noFill/>
          <a:ln w="9525">
            <a:noFill/>
            <a:miter lim="800000"/>
            <a:headEnd/>
            <a:tailEnd/>
          </a:ln>
        </p:spPr>
        <p:txBody>
          <a:bodyPr wrap="none">
            <a:prstTxWarp prst="textNoShape">
              <a:avLst/>
            </a:prstTxWarp>
            <a:spAutoFit/>
          </a:bodyPr>
          <a:lstStyle/>
          <a:p>
            <a:r>
              <a:rPr lang="en-US" sz="2400" dirty="0"/>
              <a:t>+</a:t>
            </a:r>
            <a:r>
              <a:rPr lang="el-GR" sz="2400" baseline="30000" dirty="0"/>
              <a:t>Δ</a:t>
            </a:r>
            <a:r>
              <a:rPr lang="en-US" sz="2400" baseline="30000" dirty="0"/>
              <a:t>L</a:t>
            </a:r>
            <a:r>
              <a:rPr lang="en-US" sz="2400" dirty="0"/>
              <a:t>/</a:t>
            </a:r>
            <a:r>
              <a:rPr lang="en-US" sz="2400" baseline="-25000" dirty="0"/>
              <a:t>2</a:t>
            </a:r>
          </a:p>
        </p:txBody>
      </p:sp>
      <p:sp>
        <p:nvSpPr>
          <p:cNvPr id="18451" name="Rectangle 17"/>
          <p:cNvSpPr>
            <a:spLocks noChangeArrowheads="1"/>
          </p:cNvSpPr>
          <p:nvPr/>
        </p:nvSpPr>
        <p:spPr bwMode="auto">
          <a:xfrm rot="-2667261">
            <a:off x="4267200" y="3157538"/>
            <a:ext cx="1584325" cy="2190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00105 0.00139 L 0.01407 0.00139 " pathEditMode="relative" rAng="0" ptsTypes="AA">
                                      <p:cBhvr>
                                        <p:cTn id="6" dur="2000" fill="hold"/>
                                        <p:tgtEl>
                                          <p:spTgt spid="99372"/>
                                        </p:tgtEl>
                                        <p:attrNameLst>
                                          <p:attrName>ppt_x</p:attrName>
                                          <p:attrName>ppt_y</p:attrName>
                                        </p:attrNameLst>
                                      </p:cBhvr>
                                      <p:rCtr x="6" y="0"/>
                                    </p:animMotion>
                                  </p:childTnLst>
                                </p:cTn>
                              </p:par>
                              <p:par>
                                <p:cTn id="7" presetID="64" presetClass="path" presetSubtype="0" accel="50000" decel="50000" fill="hold" grpId="0" nodeType="withEffect">
                                  <p:stCondLst>
                                    <p:cond delay="0"/>
                                  </p:stCondLst>
                                  <p:childTnLst>
                                    <p:animMotion origin="layout" path="M 3.33333E-6 -3.33333E-6 L 3.33333E-6 -0.03889 " pathEditMode="relative" rAng="0" ptsTypes="AA">
                                      <p:cBhvr>
                                        <p:cTn id="8" dur="2000" fill="hold"/>
                                        <p:tgtEl>
                                          <p:spTgt spid="99336"/>
                                        </p:tgtEl>
                                        <p:attrNameLst>
                                          <p:attrName>ppt_x</p:attrName>
                                          <p:attrName>ppt_y</p:attrName>
                                        </p:attrNameLst>
                                      </p:cBhvr>
                                      <p:rCtr x="0" y="-19"/>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9379"/>
                                        </p:tgtEl>
                                        <p:attrNameLst>
                                          <p:attrName>style.visibility</p:attrName>
                                        </p:attrNameLst>
                                      </p:cBhvr>
                                      <p:to>
                                        <p:strVal val="visible"/>
                                      </p:to>
                                    </p:set>
                                    <p:animEffect transition="in" filter="fade">
                                      <p:cBhvr>
                                        <p:cTn id="15" dur="2000"/>
                                        <p:tgtEl>
                                          <p:spTgt spid="99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6" grpId="0" animBg="1"/>
      <p:bldP spid="99372" grpId="0" animBg="1"/>
      <p:bldP spid="99379"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Freeform 2"/>
          <p:cNvSpPr>
            <a:spLocks/>
          </p:cNvSpPr>
          <p:nvPr/>
        </p:nvSpPr>
        <p:spPr bwMode="auto">
          <a:xfrm rot="-5400000">
            <a:off x="3695700" y="4114800"/>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00355" name="Freeform 3"/>
          <p:cNvSpPr>
            <a:spLocks/>
          </p:cNvSpPr>
          <p:nvPr/>
        </p:nvSpPr>
        <p:spPr bwMode="auto">
          <a:xfrm rot="-5400000">
            <a:off x="3743325" y="4371975"/>
            <a:ext cx="26670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sp>
        <p:nvSpPr>
          <p:cNvPr id="19460" name="Rectangle 4"/>
          <p:cNvSpPr>
            <a:spLocks noGrp="1" noChangeArrowheads="1"/>
          </p:cNvSpPr>
          <p:nvPr>
            <p:ph type="title"/>
          </p:nvPr>
        </p:nvSpPr>
        <p:spPr>
          <a:xfrm>
            <a:off x="0" y="0"/>
            <a:ext cx="9144000" cy="1143000"/>
          </a:xfrm>
        </p:spPr>
        <p:txBody>
          <a:bodyPr/>
          <a:lstStyle/>
          <a:p>
            <a:pPr eaLnBrk="1" hangingPunct="1"/>
            <a:r>
              <a:rPr lang="en-US" sz="4700" b="1"/>
              <a:t>Destructive interference</a:t>
            </a:r>
          </a:p>
        </p:txBody>
      </p:sp>
      <p:sp>
        <p:nvSpPr>
          <p:cNvPr id="19461" name="Text Box 5"/>
          <p:cNvSpPr txBox="1">
            <a:spLocks noChangeArrowheads="1"/>
          </p:cNvSpPr>
          <p:nvPr/>
        </p:nvSpPr>
        <p:spPr bwMode="auto">
          <a:xfrm>
            <a:off x="1508125" y="51450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00358" name="Text Box 6"/>
          <p:cNvSpPr txBox="1">
            <a:spLocks noChangeArrowheads="1"/>
          </p:cNvSpPr>
          <p:nvPr/>
        </p:nvSpPr>
        <p:spPr bwMode="auto">
          <a:xfrm>
            <a:off x="6235700" y="4229100"/>
            <a:ext cx="58420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100359" name="Text Box 7"/>
          <p:cNvSpPr txBox="1">
            <a:spLocks noChangeArrowheads="1"/>
          </p:cNvSpPr>
          <p:nvPr/>
        </p:nvSpPr>
        <p:spPr bwMode="auto">
          <a:xfrm>
            <a:off x="4752975" y="4229100"/>
            <a:ext cx="58420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100363" name="Line 11"/>
          <p:cNvSpPr>
            <a:spLocks noChangeShapeType="1"/>
          </p:cNvSpPr>
          <p:nvPr/>
        </p:nvSpPr>
        <p:spPr bwMode="auto">
          <a:xfrm>
            <a:off x="7696200" y="3124200"/>
            <a:ext cx="0" cy="2895600"/>
          </a:xfrm>
          <a:prstGeom prst="line">
            <a:avLst/>
          </a:prstGeom>
          <a:noFill/>
          <a:ln w="38100">
            <a:solidFill>
              <a:srgbClr val="FF0000"/>
            </a:solidFill>
            <a:round/>
            <a:headEnd/>
            <a:tailEnd/>
          </a:ln>
        </p:spPr>
        <p:txBody>
          <a:bodyPr>
            <a:prstTxWarp prst="textNoShape">
              <a:avLst/>
            </a:prstTxWarp>
          </a:bodyPr>
          <a:lstStyle/>
          <a:p>
            <a:endParaRPr lang="en-US"/>
          </a:p>
        </p:txBody>
      </p:sp>
      <p:sp>
        <p:nvSpPr>
          <p:cNvPr id="19465" name="Line 13"/>
          <p:cNvSpPr>
            <a:spLocks noChangeShapeType="1"/>
          </p:cNvSpPr>
          <p:nvPr/>
        </p:nvSpPr>
        <p:spPr bwMode="auto">
          <a:xfrm flipV="1">
            <a:off x="3352800" y="5334000"/>
            <a:ext cx="5105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6" name="Line 14"/>
          <p:cNvSpPr>
            <a:spLocks noChangeShapeType="1"/>
          </p:cNvSpPr>
          <p:nvPr/>
        </p:nvSpPr>
        <p:spPr bwMode="auto">
          <a:xfrm flipV="1">
            <a:off x="3352800" y="5600700"/>
            <a:ext cx="510540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67" name="Rectangle 15"/>
          <p:cNvSpPr>
            <a:spLocks noChangeArrowheads="1"/>
          </p:cNvSpPr>
          <p:nvPr/>
        </p:nvSpPr>
        <p:spPr bwMode="auto">
          <a:xfrm>
            <a:off x="3505200" y="6172200"/>
            <a:ext cx="5181600" cy="457200"/>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100368" name="Oval 16"/>
          <p:cNvSpPr>
            <a:spLocks noChangeArrowheads="1"/>
          </p:cNvSpPr>
          <p:nvPr/>
        </p:nvSpPr>
        <p:spPr bwMode="auto">
          <a:xfrm>
            <a:off x="4876800" y="6219825"/>
            <a:ext cx="381000" cy="3810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19469" name="Text Box 18"/>
          <p:cNvSpPr txBox="1">
            <a:spLocks noChangeArrowheads="1"/>
          </p:cNvSpPr>
          <p:nvPr/>
        </p:nvSpPr>
        <p:spPr bwMode="auto">
          <a:xfrm>
            <a:off x="2286000" y="6172200"/>
            <a:ext cx="1109799" cy="461665"/>
          </a:xfrm>
          <a:prstGeom prst="rect">
            <a:avLst/>
          </a:prstGeom>
          <a:noFill/>
          <a:ln w="9525">
            <a:noFill/>
            <a:miter lim="800000"/>
            <a:headEnd/>
            <a:tailEnd/>
          </a:ln>
        </p:spPr>
        <p:txBody>
          <a:bodyPr wrap="none">
            <a:prstTxWarp prst="textNoShape">
              <a:avLst/>
            </a:prstTxWarp>
            <a:spAutoFit/>
          </a:bodyPr>
          <a:lstStyle/>
          <a:p>
            <a:r>
              <a:rPr lang="en-US" sz="2400" dirty="0"/>
              <a:t>Screen:</a:t>
            </a:r>
          </a:p>
        </p:txBody>
      </p:sp>
      <p:sp>
        <p:nvSpPr>
          <p:cNvPr id="100371" name="Oval 19"/>
          <p:cNvSpPr>
            <a:spLocks noChangeArrowheads="1"/>
          </p:cNvSpPr>
          <p:nvPr/>
        </p:nvSpPr>
        <p:spPr bwMode="auto">
          <a:xfrm>
            <a:off x="4876800" y="6210300"/>
            <a:ext cx="381000" cy="3810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100373" name="Oval 21"/>
          <p:cNvSpPr>
            <a:spLocks noChangeArrowheads="1"/>
          </p:cNvSpPr>
          <p:nvPr/>
        </p:nvSpPr>
        <p:spPr bwMode="auto">
          <a:xfrm>
            <a:off x="7505700" y="6200775"/>
            <a:ext cx="381000" cy="381000"/>
          </a:xfrm>
          <a:prstGeom prst="ellipse">
            <a:avLst/>
          </a:prstGeom>
          <a:gradFill rotWithShape="1">
            <a:gsLst>
              <a:gs pos="0">
                <a:srgbClr val="FFCCCC">
                  <a:alpha val="15999"/>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100374" name="Text Box 22"/>
          <p:cNvSpPr txBox="1">
            <a:spLocks noChangeArrowheads="1"/>
          </p:cNvSpPr>
          <p:nvPr/>
        </p:nvSpPr>
        <p:spPr bwMode="auto">
          <a:xfrm>
            <a:off x="7493000" y="4229100"/>
            <a:ext cx="565150" cy="914400"/>
          </a:xfrm>
          <a:prstGeom prst="rect">
            <a:avLst/>
          </a:prstGeom>
          <a:noFill/>
          <a:ln w="9525">
            <a:noFill/>
            <a:miter lim="800000"/>
            <a:headEnd/>
            <a:tailEnd/>
          </a:ln>
        </p:spPr>
        <p:txBody>
          <a:bodyPr wrap="none">
            <a:prstTxWarp prst="textNoShape">
              <a:avLst/>
            </a:prstTxWarp>
            <a:spAutoFit/>
          </a:bodyPr>
          <a:lstStyle/>
          <a:p>
            <a:r>
              <a:rPr lang="en-US" sz="5400"/>
              <a:t>?</a:t>
            </a:r>
          </a:p>
        </p:txBody>
      </p:sp>
      <p:sp>
        <p:nvSpPr>
          <p:cNvPr id="17" name="Rectangle 53"/>
          <p:cNvSpPr>
            <a:spLocks noChangeArrowheads="1"/>
          </p:cNvSpPr>
          <p:nvPr/>
        </p:nvSpPr>
        <p:spPr bwMode="auto">
          <a:xfrm>
            <a:off x="157163" y="1371600"/>
            <a:ext cx="8175648" cy="461665"/>
          </a:xfrm>
          <a:prstGeom prst="rect">
            <a:avLst/>
          </a:prstGeom>
          <a:noFill/>
          <a:ln w="9525">
            <a:noFill/>
            <a:miter lim="800000"/>
            <a:headEnd/>
            <a:tailEnd/>
          </a:ln>
        </p:spPr>
        <p:txBody>
          <a:bodyPr wrap="none">
            <a:prstTxWarp prst="textNoShape">
              <a:avLst/>
            </a:prstTxWarp>
            <a:spAutoFit/>
          </a:bodyPr>
          <a:lstStyle/>
          <a:p>
            <a:pPr>
              <a:spcBef>
                <a:spcPct val="20000"/>
              </a:spcBef>
            </a:pPr>
            <a:r>
              <a:rPr lang="en-US" sz="2400" i="1" dirty="0" err="1"/>
              <a:t>E</a:t>
            </a:r>
            <a:r>
              <a:rPr lang="en-US" sz="2400" i="1" baseline="-25000" dirty="0" err="1"/>
              <a:t>sum</a:t>
            </a:r>
            <a:r>
              <a:rPr lang="en-US" sz="2400" i="1" dirty="0" err="1"/>
              <a:t>(x,t</a:t>
            </a:r>
            <a:r>
              <a:rPr lang="en-US" sz="2400" i="1" dirty="0"/>
              <a:t>) = ½ </a:t>
            </a:r>
            <a:r>
              <a:rPr lang="en-US" sz="2400" i="1" dirty="0">
                <a:ea typeface="Arial" charset="0"/>
                <a:cs typeface="Arial" charset="0"/>
              </a:rPr>
              <a:t>·</a:t>
            </a:r>
            <a:r>
              <a:rPr lang="en-US" sz="2400" i="1" dirty="0"/>
              <a:t>E</a:t>
            </a:r>
            <a:r>
              <a:rPr lang="en-US" sz="2400" i="1" baseline="-25000" dirty="0"/>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 </a:t>
            </a:r>
            <a:r>
              <a:rPr lang="en-US" sz="2400" i="1" dirty="0">
                <a:sym typeface="Symbol" charset="2"/>
              </a:rPr>
              <a:t>+ </a:t>
            </a:r>
            <a:r>
              <a:rPr lang="en-US" sz="2400" i="1" dirty="0"/>
              <a:t>½ ·</a:t>
            </a:r>
            <a:r>
              <a:rPr lang="en-US" sz="2400" i="1" dirty="0">
                <a:sym typeface="Symbol" charset="2"/>
              </a:rPr>
              <a:t>E</a:t>
            </a:r>
            <a:r>
              <a:rPr lang="en-US" sz="2400" i="1" baseline="-25000" dirty="0">
                <a:sym typeface="Symbol" charset="2"/>
              </a:rPr>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a:t>(</a:t>
            </a:r>
            <a:r>
              <a:rPr lang="en-US" sz="2400" i="1" dirty="0" err="1"/>
              <a:t>x</a:t>
            </a:r>
            <a:r>
              <a:rPr lang="en-US" sz="2400" i="1" dirty="0"/>
              <a:t>+</a:t>
            </a:r>
            <a:r>
              <a:rPr lang="el-GR" sz="2400" i="1" dirty="0"/>
              <a:t>Δ</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a:t>
            </a:r>
            <a:endParaRPr lang="el-GR" sz="2400" i="1" dirty="0">
              <a:sym typeface="Symbol" charset="2"/>
            </a:endParaRPr>
          </a:p>
        </p:txBody>
      </p:sp>
      <p:sp>
        <p:nvSpPr>
          <p:cNvPr id="18" name="Rectangle 55"/>
          <p:cNvSpPr>
            <a:spLocks noChangeArrowheads="1"/>
          </p:cNvSpPr>
          <p:nvPr/>
        </p:nvSpPr>
        <p:spPr bwMode="auto">
          <a:xfrm>
            <a:off x="1350963" y="2057400"/>
            <a:ext cx="6857930" cy="461665"/>
          </a:xfrm>
          <a:prstGeom prst="rect">
            <a:avLst/>
          </a:prstGeom>
          <a:noFill/>
          <a:ln w="9525">
            <a:noFill/>
            <a:miter lim="800000"/>
            <a:headEnd/>
            <a:tailEnd/>
          </a:ln>
        </p:spPr>
        <p:txBody>
          <a:bodyPr wrap="none">
            <a:prstTxWarp prst="textNoShape">
              <a:avLst/>
            </a:prstTxWarp>
            <a:spAutoFit/>
          </a:bodyPr>
          <a:lstStyle/>
          <a:p>
            <a:pPr>
              <a:spcBef>
                <a:spcPct val="20000"/>
              </a:spcBef>
            </a:pPr>
            <a:r>
              <a:rPr lang="en-US" sz="2400" i="1" dirty="0"/>
              <a:t>= ½ </a:t>
            </a:r>
            <a:r>
              <a:rPr lang="en-US" sz="2400" i="1" dirty="0">
                <a:ea typeface="Arial" charset="0"/>
                <a:cs typeface="Arial" charset="0"/>
              </a:rPr>
              <a:t>·</a:t>
            </a:r>
            <a:r>
              <a:rPr lang="en-US" sz="2400" i="1" dirty="0"/>
              <a:t>E</a:t>
            </a:r>
            <a:r>
              <a:rPr lang="en-US" sz="2400" i="1" baseline="-25000" dirty="0"/>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 </a:t>
            </a:r>
            <a:r>
              <a:rPr lang="en-US" sz="2400" i="1" dirty="0">
                <a:sym typeface="Symbol" charset="2"/>
              </a:rPr>
              <a:t>- </a:t>
            </a:r>
            <a:r>
              <a:rPr lang="en-US" sz="2400" i="1" dirty="0"/>
              <a:t>½ ·</a:t>
            </a:r>
            <a:r>
              <a:rPr lang="en-US" sz="2400" i="1" dirty="0">
                <a:sym typeface="Symbol" charset="2"/>
              </a:rPr>
              <a:t>E</a:t>
            </a:r>
            <a:r>
              <a:rPr lang="en-US" sz="2400" i="1" baseline="-25000" dirty="0">
                <a:sym typeface="Symbol" charset="2"/>
              </a:rPr>
              <a:t>0 </a:t>
            </a:r>
            <a:r>
              <a:rPr lang="en-US" sz="2400" i="1" dirty="0"/>
              <a:t>sin(</a:t>
            </a:r>
            <a:r>
              <a:rPr lang="el-GR" sz="2400" i="1" dirty="0">
                <a:sym typeface="Symbol" charset="2"/>
              </a:rPr>
              <a:t>ω</a:t>
            </a:r>
            <a:r>
              <a:rPr lang="en-US" sz="2400" i="1" dirty="0">
                <a:sym typeface="Symbol" charset="2"/>
              </a:rPr>
              <a:t>t+2</a:t>
            </a:r>
            <a:r>
              <a:rPr lang="el-GR" sz="2400" i="1" dirty="0"/>
              <a:t>π</a:t>
            </a:r>
            <a:r>
              <a:rPr lang="en-US" sz="2400" i="1" dirty="0" err="1"/>
              <a:t>x</a:t>
            </a:r>
            <a:r>
              <a:rPr lang="en-US" sz="2400" i="1" dirty="0"/>
              <a:t>/</a:t>
            </a:r>
            <a:r>
              <a:rPr lang="el-GR" sz="2400" i="1" dirty="0"/>
              <a:t>λ</a:t>
            </a:r>
            <a:r>
              <a:rPr lang="en-US" sz="2400" i="1" dirty="0"/>
              <a:t> </a:t>
            </a:r>
            <a:r>
              <a:rPr lang="en-US" sz="2400" i="1" dirty="0" smtClean="0">
                <a:sym typeface="Symbol" charset="2"/>
              </a:rPr>
              <a:t>+</a:t>
            </a:r>
            <a:r>
              <a:rPr lang="en-US" sz="2400" i="1" dirty="0" err="1" smtClean="0">
                <a:latin typeface="Lucida Grande"/>
                <a:ea typeface="Lucida Grande"/>
                <a:cs typeface="Lucida Grande"/>
                <a:sym typeface="Symbol" charset="2"/>
              </a:rPr>
              <a:t>ϕ</a:t>
            </a:r>
            <a:r>
              <a:rPr lang="en-US" sz="2400" i="1" dirty="0" smtClean="0">
                <a:sym typeface="Symbol" charset="2"/>
              </a:rPr>
              <a:t>) </a:t>
            </a:r>
            <a:r>
              <a:rPr lang="en-US" sz="2400" i="1" dirty="0">
                <a:sym typeface="Symbol" charset="2"/>
              </a:rPr>
              <a:t>= 0</a:t>
            </a:r>
            <a:endParaRPr lang="el-GR" sz="2400" i="1" dirty="0">
              <a:sym typeface="Symbol" charset="2"/>
            </a:endParaRPr>
          </a:p>
        </p:txBody>
      </p:sp>
      <p:grpSp>
        <p:nvGrpSpPr>
          <p:cNvPr id="2" name="Group 22"/>
          <p:cNvGrpSpPr>
            <a:grpSpLocks/>
          </p:cNvGrpSpPr>
          <p:nvPr/>
        </p:nvGrpSpPr>
        <p:grpSpPr bwMode="auto">
          <a:xfrm>
            <a:off x="609600" y="2362200"/>
            <a:ext cx="2309647" cy="1501654"/>
            <a:chOff x="609600" y="2362200"/>
            <a:chExt cx="2309209" cy="1501436"/>
          </a:xfrm>
        </p:grpSpPr>
        <p:cxnSp>
          <p:nvCxnSpPr>
            <p:cNvPr id="19476" name="Straight Arrow Connector 20"/>
            <p:cNvCxnSpPr>
              <a:cxnSpLocks noChangeShapeType="1"/>
            </p:cNvCxnSpPr>
            <p:nvPr/>
          </p:nvCxnSpPr>
          <p:spPr bwMode="auto">
            <a:xfrm rot="5400000" flipH="1" flipV="1">
              <a:off x="1143000" y="2667000"/>
              <a:ext cx="685800" cy="76200"/>
            </a:xfrm>
            <a:prstGeom prst="straightConnector1">
              <a:avLst/>
            </a:prstGeom>
            <a:noFill/>
            <a:ln w="28575">
              <a:solidFill>
                <a:schemeClr val="tx1"/>
              </a:solidFill>
              <a:round/>
              <a:headEnd/>
              <a:tailEnd type="arrow" w="med" len="med"/>
            </a:ln>
          </p:spPr>
        </p:cxnSp>
        <p:sp>
          <p:nvSpPr>
            <p:cNvPr id="19477" name="TextBox 21"/>
            <p:cNvSpPr txBox="1">
              <a:spLocks noChangeArrowheads="1"/>
            </p:cNvSpPr>
            <p:nvPr/>
          </p:nvSpPr>
          <p:spPr bwMode="auto">
            <a:xfrm>
              <a:off x="609600" y="3032760"/>
              <a:ext cx="2309209" cy="830876"/>
            </a:xfrm>
            <a:prstGeom prst="rect">
              <a:avLst/>
            </a:prstGeom>
            <a:noFill/>
            <a:ln w="9525">
              <a:solidFill>
                <a:schemeClr val="tx1"/>
              </a:solidFill>
              <a:miter lim="800000"/>
              <a:headEnd/>
              <a:tailEnd/>
            </a:ln>
          </p:spPr>
          <p:txBody>
            <a:bodyPr wrap="none">
              <a:prstTxWarp prst="textNoShape">
                <a:avLst/>
              </a:prstTxWarp>
              <a:spAutoFit/>
            </a:bodyPr>
            <a:lstStyle/>
            <a:p>
              <a:r>
                <a:rPr lang="en-US" sz="2400" dirty="0"/>
                <a:t>if </a:t>
              </a:r>
              <a:r>
                <a:rPr lang="el-GR" sz="2400" dirty="0"/>
                <a:t>Δ</a:t>
              </a:r>
              <a:r>
                <a:rPr lang="en-US" sz="2400" dirty="0" err="1"/>
                <a:t>x</a:t>
              </a:r>
              <a:r>
                <a:rPr lang="en-US" sz="2400" dirty="0"/>
                <a:t> = </a:t>
              </a:r>
              <a:r>
                <a:rPr lang="el-GR" sz="2400" dirty="0"/>
                <a:t>λ</a:t>
              </a:r>
              <a:r>
                <a:rPr lang="en-US" sz="2400" dirty="0"/>
                <a:t> / 2:</a:t>
              </a:r>
            </a:p>
            <a:p>
              <a:r>
                <a:rPr lang="en-US" sz="2400" dirty="0" err="1"/>
                <a:t>sin(x</a:t>
              </a:r>
              <a:r>
                <a:rPr lang="en-US" sz="2400" dirty="0"/>
                <a:t>+</a:t>
              </a:r>
              <a:r>
                <a:rPr lang="el-GR" sz="2400" dirty="0"/>
                <a:t>π</a:t>
              </a:r>
              <a:r>
                <a:rPr lang="en-US" sz="2400" dirty="0"/>
                <a:t>) = - </a:t>
              </a:r>
              <a:r>
                <a:rPr lang="en-US" sz="2400" dirty="0" err="1"/>
                <a:t>sin(x</a:t>
              </a:r>
              <a:r>
                <a:rPr lang="en-US" sz="2400" dirty="0"/>
                <a:t>)</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afterEffect">
                                  <p:stCondLst>
                                    <p:cond delay="0"/>
                                  </p:stCondLst>
                                  <p:childTnLst>
                                    <p:animMotion origin="layout" path="M 0 1.11111E-6 L -0.05833 1.11111E-6 " pathEditMode="relative" rAng="0" ptsTypes="AA">
                                      <p:cBhvr>
                                        <p:cTn id="6" dur="2000" fill="hold"/>
                                        <p:tgtEl>
                                          <p:spTgt spid="100355"/>
                                        </p:tgtEl>
                                        <p:attrNameLst>
                                          <p:attrName>ppt_x</p:attrName>
                                          <p:attrName>ppt_y</p:attrName>
                                        </p:attrNameLst>
                                      </p:cBhvr>
                                      <p:rCtr x="-29" y="0"/>
                                    </p:animMotion>
                                  </p:childTnLst>
                                </p:cTn>
                              </p:par>
                              <p:par>
                                <p:cTn id="7" presetID="63" presetClass="path" presetSubtype="0" accel="50000" decel="50000" fill="hold" grpId="0" nodeType="withEffect">
                                  <p:stCondLst>
                                    <p:cond delay="0"/>
                                  </p:stCondLst>
                                  <p:childTnLst>
                                    <p:animMotion origin="layout" path="M -3.33333E-6 1.11111E-6 L 0.05834 1.11111E-6 " pathEditMode="relative" rAng="0" ptsTypes="AA">
                                      <p:cBhvr>
                                        <p:cTn id="8" dur="2000" fill="hold"/>
                                        <p:tgtEl>
                                          <p:spTgt spid="100354"/>
                                        </p:tgtEl>
                                        <p:attrNameLst>
                                          <p:attrName>ppt_x</p:attrName>
                                          <p:attrName>ppt_y</p:attrName>
                                        </p:attrNameLst>
                                      </p:cBhvr>
                                      <p:rCtr x="29" y="0"/>
                                    </p:animMotion>
                                  </p:childTnLst>
                                </p:cTn>
                              </p:par>
                              <p:par>
                                <p:cTn id="9" presetID="35" presetClass="path" presetSubtype="0" accel="50000" decel="50000" fill="hold" grpId="0" nodeType="withEffect">
                                  <p:stCondLst>
                                    <p:cond delay="0"/>
                                  </p:stCondLst>
                                  <p:childTnLst>
                                    <p:animMotion origin="layout" path="M -1.66667E-6 -2.22222E-6 L -0.05 -2.22222E-6 " pathEditMode="relative" rAng="0" ptsTypes="AA">
                                      <p:cBhvr>
                                        <p:cTn id="10" dur="2000" fill="hold"/>
                                        <p:tgtEl>
                                          <p:spTgt spid="100368"/>
                                        </p:tgtEl>
                                        <p:attrNameLst>
                                          <p:attrName>ppt_x</p:attrName>
                                          <p:attrName>ppt_y</p:attrName>
                                        </p:attrNameLst>
                                      </p:cBhvr>
                                      <p:rCtr x="-25" y="0"/>
                                    </p:animMotion>
                                  </p:childTnLst>
                                </p:cTn>
                              </p:par>
                              <p:par>
                                <p:cTn id="11" presetID="63" presetClass="path" presetSubtype="0" accel="50000" decel="50000" fill="hold" grpId="0" nodeType="withEffect">
                                  <p:stCondLst>
                                    <p:cond delay="0"/>
                                  </p:stCondLst>
                                  <p:childTnLst>
                                    <p:animMotion origin="layout" path="M 0 -3.33333E-6 L 0.05417 -3.33333E-6 " pathEditMode="relative" rAng="0" ptsTypes="AA">
                                      <p:cBhvr>
                                        <p:cTn id="12" dur="2000" fill="hold"/>
                                        <p:tgtEl>
                                          <p:spTgt spid="100371"/>
                                        </p:tgtEl>
                                        <p:attrNameLst>
                                          <p:attrName>ppt_x</p:attrName>
                                          <p:attrName>ppt_y</p:attrName>
                                        </p:attrNameLst>
                                      </p:cBhvr>
                                      <p:rCtr x="27" y="0"/>
                                    </p:animMotion>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100359"/>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100358"/>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0"/>
                                  </p:stCondLst>
                                  <p:childTnLst>
                                    <p:set>
                                      <p:cBhvr>
                                        <p:cTn id="21" dur="1" fill="hold">
                                          <p:stCondLst>
                                            <p:cond delay="0"/>
                                          </p:stCondLst>
                                        </p:cTn>
                                        <p:tgtEl>
                                          <p:spTgt spid="10037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0363"/>
                                        </p:tgtEl>
                                        <p:attrNameLst>
                                          <p:attrName>style.visibility</p:attrName>
                                        </p:attrNameLst>
                                      </p:cBhvr>
                                      <p:to>
                                        <p:strVal val="visible"/>
                                      </p:to>
                                    </p:set>
                                    <p:animEffect transition="in" filter="fade">
                                      <p:cBhvr>
                                        <p:cTn id="36" dur="2000"/>
                                        <p:tgtEl>
                                          <p:spTgt spid="100363"/>
                                        </p:tgtEl>
                                      </p:cBhvr>
                                    </p:animEffect>
                                  </p:childTnLst>
                                </p:cTn>
                              </p:par>
                              <p:par>
                                <p:cTn id="37" presetID="10" presetClass="exit" presetSubtype="0" fill="hold" grpId="1" nodeType="withEffect">
                                  <p:stCondLst>
                                    <p:cond delay="0"/>
                                  </p:stCondLst>
                                  <p:childTnLst>
                                    <p:animEffect transition="out" filter="fade">
                                      <p:cBhvr>
                                        <p:cTn id="38" dur="2000"/>
                                        <p:tgtEl>
                                          <p:spTgt spid="100374"/>
                                        </p:tgtEl>
                                      </p:cBhvr>
                                    </p:animEffect>
                                    <p:set>
                                      <p:cBhvr>
                                        <p:cTn id="39" dur="1" fill="hold">
                                          <p:stCondLst>
                                            <p:cond delay="1999"/>
                                          </p:stCondLst>
                                        </p:cTn>
                                        <p:tgtEl>
                                          <p:spTgt spid="100374"/>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100373"/>
                                        </p:tgtEl>
                                        <p:attrNameLst>
                                          <p:attrName>style.visibility</p:attrName>
                                        </p:attrNameLst>
                                      </p:cBhvr>
                                      <p:to>
                                        <p:strVal val="visible"/>
                                      </p:to>
                                    </p:set>
                                    <p:animEffect transition="in" filter="fade">
                                      <p:cBhvr>
                                        <p:cTn id="42" dur="2000"/>
                                        <p:tgtEl>
                                          <p:spTgt spid="100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nimBg="1"/>
      <p:bldP spid="100355" grpId="0" animBg="1"/>
      <p:bldP spid="100358" grpId="0"/>
      <p:bldP spid="100359" grpId="0"/>
      <p:bldP spid="100363" grpId="0" animBg="1"/>
      <p:bldP spid="100368" grpId="0" animBg="1"/>
      <p:bldP spid="100371" grpId="0" animBg="1"/>
      <p:bldP spid="100373" grpId="0" animBg="1"/>
      <p:bldP spid="100374" grpId="0"/>
      <p:bldP spid="100374" grpId="1"/>
      <p:bldP spid="17" grpId="0"/>
      <p:bldP spid="18"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64"/>
          <p:cNvSpPr>
            <a:spLocks noChangeArrowheads="1"/>
          </p:cNvSpPr>
          <p:nvPr/>
        </p:nvSpPr>
        <p:spPr bwMode="auto">
          <a:xfrm>
            <a:off x="5943600" y="4495800"/>
            <a:ext cx="2971800" cy="2209800"/>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20483" name="Rectangle 4"/>
          <p:cNvSpPr>
            <a:spLocks noChangeArrowheads="1"/>
          </p:cNvSpPr>
          <p:nvPr/>
        </p:nvSpPr>
        <p:spPr bwMode="auto">
          <a:xfrm rot="2738749">
            <a:off x="4931569" y="3066257"/>
            <a:ext cx="319087" cy="106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0484" name="Rectangle 7"/>
          <p:cNvSpPr>
            <a:spLocks noChangeArrowheads="1"/>
          </p:cNvSpPr>
          <p:nvPr/>
        </p:nvSpPr>
        <p:spPr bwMode="auto">
          <a:xfrm rot="-2667261">
            <a:off x="4171950" y="3238500"/>
            <a:ext cx="1584325" cy="2190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8"/>
          <p:cNvGrpSpPr>
            <a:grpSpLocks/>
          </p:cNvGrpSpPr>
          <p:nvPr/>
        </p:nvGrpSpPr>
        <p:grpSpPr bwMode="auto">
          <a:xfrm>
            <a:off x="1744663" y="2743200"/>
            <a:ext cx="1181100" cy="1219200"/>
            <a:chOff x="6" y="3450"/>
            <a:chExt cx="744" cy="768"/>
          </a:xfrm>
        </p:grpSpPr>
        <p:grpSp>
          <p:nvGrpSpPr>
            <p:cNvPr id="3" name="Group 9"/>
            <p:cNvGrpSpPr>
              <a:grpSpLocks/>
            </p:cNvGrpSpPr>
            <p:nvPr/>
          </p:nvGrpSpPr>
          <p:grpSpPr bwMode="auto">
            <a:xfrm>
              <a:off x="6" y="3450"/>
              <a:ext cx="720" cy="768"/>
              <a:chOff x="864" y="1728"/>
              <a:chExt cx="720" cy="768"/>
            </a:xfrm>
          </p:grpSpPr>
          <p:sp>
            <p:nvSpPr>
              <p:cNvPr id="20515" name="AutoShape 10"/>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0517" name="Rectangle 12"/>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20514" name="Rectangle 13"/>
            <p:cNvSpPr>
              <a:spLocks noChangeArrowheads="1"/>
            </p:cNvSpPr>
            <p:nvPr/>
          </p:nvSpPr>
          <p:spPr bwMode="auto">
            <a:xfrm>
              <a:off x="702" y="3738"/>
              <a:ext cx="48" cy="192"/>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1430338" y="2205038"/>
            <a:ext cx="1692275" cy="1757363"/>
            <a:chOff x="666" y="1389"/>
            <a:chExt cx="1066" cy="1107"/>
          </a:xfrm>
        </p:grpSpPr>
        <p:sp>
          <p:nvSpPr>
            <p:cNvPr id="20510" name="AutoShape 15"/>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0511" name="Text Box 16"/>
            <p:cNvSpPr txBox="1">
              <a:spLocks noChangeArrowheads="1"/>
            </p:cNvSpPr>
            <p:nvPr/>
          </p:nvSpPr>
          <p:spPr bwMode="auto">
            <a:xfrm>
              <a:off x="666" y="1389"/>
              <a:ext cx="1066" cy="291"/>
            </a:xfrm>
            <a:prstGeom prst="rect">
              <a:avLst/>
            </a:prstGeom>
            <a:noFill/>
            <a:ln w="9525">
              <a:noFill/>
              <a:miter lim="800000"/>
              <a:headEnd/>
              <a:tailEnd/>
            </a:ln>
          </p:spPr>
          <p:txBody>
            <a:bodyPr wrap="none">
              <a:prstTxWarp prst="textNoShape">
                <a:avLst/>
              </a:prstTxWarp>
              <a:spAutoFit/>
            </a:bodyPr>
            <a:lstStyle/>
            <a:p>
              <a:r>
                <a:rPr lang="en-US" sz="2400" dirty="0"/>
                <a:t>Light source</a:t>
              </a:r>
            </a:p>
          </p:txBody>
        </p:sp>
        <p:sp>
          <p:nvSpPr>
            <p:cNvPr id="20512" name="Rectangle 17"/>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20487" name="Rectangle 18"/>
          <p:cNvSpPr>
            <a:spLocks noChangeArrowheads="1"/>
          </p:cNvSpPr>
          <p:nvPr/>
        </p:nvSpPr>
        <p:spPr bwMode="auto">
          <a:xfrm>
            <a:off x="2849563" y="3200400"/>
            <a:ext cx="762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20488" name="Rectangle 30"/>
          <p:cNvSpPr>
            <a:spLocks noChangeArrowheads="1"/>
          </p:cNvSpPr>
          <p:nvPr/>
        </p:nvSpPr>
        <p:spPr bwMode="auto">
          <a:xfrm>
            <a:off x="4267200" y="19050"/>
            <a:ext cx="16002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0489" name="Rectangle 31"/>
          <p:cNvSpPr>
            <a:spLocks noGrp="1" noChangeArrowheads="1"/>
          </p:cNvSpPr>
          <p:nvPr>
            <p:ph type="title"/>
          </p:nvPr>
        </p:nvSpPr>
        <p:spPr>
          <a:xfrm>
            <a:off x="0" y="-152400"/>
            <a:ext cx="9144000" cy="1066800"/>
          </a:xfrm>
        </p:spPr>
        <p:txBody>
          <a:bodyPr/>
          <a:lstStyle/>
          <a:p>
            <a:pPr eaLnBrk="1" hangingPunct="1"/>
            <a:r>
              <a:rPr lang="en-US" sz="4300" b="1"/>
              <a:t>Moving mirror: What do you see?</a:t>
            </a:r>
          </a:p>
        </p:txBody>
      </p:sp>
      <p:sp>
        <p:nvSpPr>
          <p:cNvPr id="20490" name="Line 39"/>
          <p:cNvSpPr>
            <a:spLocks noChangeShapeType="1"/>
          </p:cNvSpPr>
          <p:nvPr/>
        </p:nvSpPr>
        <p:spPr bwMode="auto">
          <a:xfrm>
            <a:off x="4953000" y="3352800"/>
            <a:ext cx="2743200" cy="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0491" name="Line 40"/>
          <p:cNvSpPr>
            <a:spLocks noChangeShapeType="1"/>
          </p:cNvSpPr>
          <p:nvPr/>
        </p:nvSpPr>
        <p:spPr bwMode="auto">
          <a:xfrm>
            <a:off x="4953000" y="962025"/>
            <a:ext cx="0" cy="236220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0492" name="Line 42"/>
          <p:cNvSpPr>
            <a:spLocks noChangeShapeType="1"/>
          </p:cNvSpPr>
          <p:nvPr/>
        </p:nvSpPr>
        <p:spPr bwMode="auto">
          <a:xfrm>
            <a:off x="2667000" y="3352800"/>
            <a:ext cx="2286000" cy="0"/>
          </a:xfrm>
          <a:prstGeom prst="line">
            <a:avLst/>
          </a:prstGeom>
          <a:noFill/>
          <a:ln w="76200">
            <a:solidFill>
              <a:srgbClr val="FF0000"/>
            </a:solidFill>
            <a:round/>
            <a:headEnd/>
            <a:tailEnd/>
          </a:ln>
        </p:spPr>
        <p:txBody>
          <a:bodyPr>
            <a:prstTxWarp prst="textNoShape">
              <a:avLst/>
            </a:prstTxWarp>
          </a:bodyPr>
          <a:lstStyle/>
          <a:p>
            <a:endParaRPr lang="en-US"/>
          </a:p>
        </p:txBody>
      </p:sp>
      <p:sp>
        <p:nvSpPr>
          <p:cNvPr id="20493" name="Line 43"/>
          <p:cNvSpPr>
            <a:spLocks noChangeShapeType="1"/>
          </p:cNvSpPr>
          <p:nvPr/>
        </p:nvSpPr>
        <p:spPr bwMode="auto">
          <a:xfrm>
            <a:off x="4953000" y="3200400"/>
            <a:ext cx="0" cy="1219200"/>
          </a:xfrm>
          <a:prstGeom prst="line">
            <a:avLst/>
          </a:prstGeom>
          <a:noFill/>
          <a:ln w="57150" cap="rnd">
            <a:solidFill>
              <a:srgbClr val="FF0000"/>
            </a:solidFill>
            <a:prstDash val="sysDot"/>
            <a:round/>
            <a:headEnd/>
            <a:tailEnd/>
          </a:ln>
        </p:spPr>
        <p:txBody>
          <a:bodyPr>
            <a:prstTxWarp prst="textNoShape">
              <a:avLst/>
            </a:prstTxWarp>
          </a:bodyPr>
          <a:lstStyle/>
          <a:p>
            <a:endParaRPr lang="en-US"/>
          </a:p>
        </p:txBody>
      </p:sp>
      <p:sp>
        <p:nvSpPr>
          <p:cNvPr id="20494" name="Rectangle 46"/>
          <p:cNvSpPr>
            <a:spLocks noChangeArrowheads="1"/>
          </p:cNvSpPr>
          <p:nvPr/>
        </p:nvSpPr>
        <p:spPr bwMode="auto">
          <a:xfrm>
            <a:off x="4210050" y="4695825"/>
            <a:ext cx="1485900" cy="790575"/>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20495" name="Oval 47"/>
          <p:cNvSpPr>
            <a:spLocks noChangeArrowheads="1"/>
          </p:cNvSpPr>
          <p:nvPr/>
        </p:nvSpPr>
        <p:spPr bwMode="auto">
          <a:xfrm>
            <a:off x="4772025" y="4924425"/>
            <a:ext cx="381000" cy="381000"/>
          </a:xfrm>
          <a:prstGeom prst="ellipse">
            <a:avLst/>
          </a:prstGeom>
          <a:gradFill rotWithShape="1">
            <a:gsLst>
              <a:gs pos="0">
                <a:srgbClr val="FFCCCC">
                  <a:alpha val="26999"/>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0496" name="Text Box 48"/>
          <p:cNvSpPr txBox="1">
            <a:spLocks noChangeArrowheads="1"/>
          </p:cNvSpPr>
          <p:nvPr/>
        </p:nvSpPr>
        <p:spPr bwMode="auto">
          <a:xfrm>
            <a:off x="2895600" y="4924425"/>
            <a:ext cx="1027445" cy="461665"/>
          </a:xfrm>
          <a:prstGeom prst="rect">
            <a:avLst/>
          </a:prstGeom>
          <a:noFill/>
          <a:ln w="9525">
            <a:noFill/>
            <a:miter lim="800000"/>
            <a:headEnd/>
            <a:tailEnd/>
          </a:ln>
        </p:spPr>
        <p:txBody>
          <a:bodyPr wrap="none">
            <a:prstTxWarp prst="textNoShape">
              <a:avLst/>
            </a:prstTxWarp>
            <a:spAutoFit/>
          </a:bodyPr>
          <a:lstStyle/>
          <a:p>
            <a:r>
              <a:rPr lang="en-US" sz="2400" dirty="0"/>
              <a:t>Screen</a:t>
            </a:r>
          </a:p>
        </p:txBody>
      </p:sp>
      <p:sp>
        <p:nvSpPr>
          <p:cNvPr id="101425" name="Oval 49"/>
          <p:cNvSpPr>
            <a:spLocks noChangeArrowheads="1"/>
          </p:cNvSpPr>
          <p:nvPr/>
        </p:nvSpPr>
        <p:spPr bwMode="auto">
          <a:xfrm>
            <a:off x="4667250" y="4791075"/>
            <a:ext cx="609600" cy="609600"/>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101405" name="Rectangle 29"/>
          <p:cNvSpPr>
            <a:spLocks noChangeArrowheads="1"/>
          </p:cNvSpPr>
          <p:nvPr/>
        </p:nvSpPr>
        <p:spPr bwMode="auto">
          <a:xfrm>
            <a:off x="7467600" y="2809875"/>
            <a:ext cx="228600" cy="1092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20499" name="Rectangle 20"/>
          <p:cNvSpPr>
            <a:spLocks noChangeArrowheads="1"/>
          </p:cNvSpPr>
          <p:nvPr/>
        </p:nvSpPr>
        <p:spPr bwMode="auto">
          <a:xfrm rot="-5400000">
            <a:off x="4848225" y="347663"/>
            <a:ext cx="219075" cy="1219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20500" name="Line 53"/>
          <p:cNvSpPr>
            <a:spLocks noChangeShapeType="1"/>
          </p:cNvSpPr>
          <p:nvPr/>
        </p:nvSpPr>
        <p:spPr bwMode="auto">
          <a:xfrm>
            <a:off x="6019800" y="6248400"/>
            <a:ext cx="2514600" cy="0"/>
          </a:xfrm>
          <a:prstGeom prst="line">
            <a:avLst/>
          </a:prstGeom>
          <a:noFill/>
          <a:ln w="38100">
            <a:solidFill>
              <a:schemeClr val="tx1"/>
            </a:solidFill>
            <a:round/>
            <a:headEnd/>
            <a:tailEnd type="triangle" w="med" len="med"/>
          </a:ln>
        </p:spPr>
        <p:txBody>
          <a:bodyPr wrap="none">
            <a:prstTxWarp prst="textNoShape">
              <a:avLst/>
            </a:prstTxWarp>
          </a:bodyPr>
          <a:lstStyle/>
          <a:p>
            <a:endParaRPr lang="en-US"/>
          </a:p>
        </p:txBody>
      </p:sp>
      <p:sp>
        <p:nvSpPr>
          <p:cNvPr id="20501" name="Line 57"/>
          <p:cNvSpPr>
            <a:spLocks noChangeShapeType="1"/>
          </p:cNvSpPr>
          <p:nvPr/>
        </p:nvSpPr>
        <p:spPr bwMode="auto">
          <a:xfrm>
            <a:off x="7467600" y="4038600"/>
            <a:ext cx="228600" cy="0"/>
          </a:xfrm>
          <a:prstGeom prst="line">
            <a:avLst/>
          </a:prstGeom>
          <a:noFill/>
          <a:ln w="19050">
            <a:solidFill>
              <a:schemeClr val="tx1"/>
            </a:solidFill>
            <a:round/>
            <a:headEnd type="triangle" w="med" len="med"/>
            <a:tailEnd type="triangle" w="med" len="med"/>
          </a:ln>
        </p:spPr>
        <p:txBody>
          <a:bodyPr>
            <a:prstTxWarp prst="textNoShape">
              <a:avLst/>
            </a:prstTxWarp>
          </a:bodyPr>
          <a:lstStyle/>
          <a:p>
            <a:endParaRPr lang="en-US"/>
          </a:p>
        </p:txBody>
      </p:sp>
      <p:sp>
        <p:nvSpPr>
          <p:cNvPr id="20502" name="Text Box 58"/>
          <p:cNvSpPr txBox="1">
            <a:spLocks noChangeArrowheads="1"/>
          </p:cNvSpPr>
          <p:nvPr/>
        </p:nvSpPr>
        <p:spPr bwMode="auto">
          <a:xfrm>
            <a:off x="8229600" y="6219825"/>
            <a:ext cx="492443" cy="461665"/>
          </a:xfrm>
          <a:prstGeom prst="rect">
            <a:avLst/>
          </a:prstGeom>
          <a:noFill/>
          <a:ln w="9525">
            <a:noFill/>
            <a:miter lim="800000"/>
            <a:headEnd/>
            <a:tailEnd/>
          </a:ln>
        </p:spPr>
        <p:txBody>
          <a:bodyPr wrap="none">
            <a:prstTxWarp prst="textNoShape">
              <a:avLst/>
            </a:prstTxWarp>
            <a:spAutoFit/>
          </a:bodyPr>
          <a:lstStyle/>
          <a:p>
            <a:r>
              <a:rPr lang="el-GR" sz="2400" dirty="0"/>
              <a:t>Δ</a:t>
            </a:r>
            <a:r>
              <a:rPr lang="en-US" sz="2400" dirty="0" err="1"/>
              <a:t>L</a:t>
            </a:r>
            <a:endParaRPr lang="en-US" sz="2400" dirty="0"/>
          </a:p>
        </p:txBody>
      </p:sp>
      <p:sp>
        <p:nvSpPr>
          <p:cNvPr id="20503" name="Rectangle 61"/>
          <p:cNvSpPr>
            <a:spLocks noChangeArrowheads="1"/>
          </p:cNvSpPr>
          <p:nvPr/>
        </p:nvSpPr>
        <p:spPr bwMode="auto">
          <a:xfrm>
            <a:off x="7315200" y="4019550"/>
            <a:ext cx="492443" cy="461665"/>
          </a:xfrm>
          <a:prstGeom prst="rect">
            <a:avLst/>
          </a:prstGeom>
          <a:noFill/>
          <a:ln w="9525">
            <a:noFill/>
            <a:miter lim="800000"/>
            <a:headEnd/>
            <a:tailEnd/>
          </a:ln>
        </p:spPr>
        <p:txBody>
          <a:bodyPr wrap="none">
            <a:prstTxWarp prst="textNoShape">
              <a:avLst/>
            </a:prstTxWarp>
            <a:spAutoFit/>
          </a:bodyPr>
          <a:lstStyle/>
          <a:p>
            <a:r>
              <a:rPr lang="el-GR" sz="2400" dirty="0"/>
              <a:t>Δ</a:t>
            </a:r>
            <a:r>
              <a:rPr lang="en-US" sz="2400" dirty="0" err="1"/>
              <a:t>L</a:t>
            </a:r>
            <a:endParaRPr lang="en-US" sz="2400" dirty="0"/>
          </a:p>
        </p:txBody>
      </p:sp>
      <p:sp>
        <p:nvSpPr>
          <p:cNvPr id="20504" name="Line 62"/>
          <p:cNvSpPr>
            <a:spLocks noChangeShapeType="1"/>
          </p:cNvSpPr>
          <p:nvPr/>
        </p:nvSpPr>
        <p:spPr bwMode="auto">
          <a:xfrm flipV="1">
            <a:off x="6248400" y="4953000"/>
            <a:ext cx="0" cy="1295400"/>
          </a:xfrm>
          <a:prstGeom prst="line">
            <a:avLst/>
          </a:prstGeom>
          <a:noFill/>
          <a:ln w="28575">
            <a:solidFill>
              <a:schemeClr val="tx1"/>
            </a:solidFill>
            <a:round/>
            <a:headEnd/>
            <a:tailEnd type="triangle" w="med" len="med"/>
          </a:ln>
        </p:spPr>
        <p:txBody>
          <a:bodyPr wrap="none">
            <a:prstTxWarp prst="textNoShape">
              <a:avLst/>
            </a:prstTxWarp>
          </a:bodyPr>
          <a:lstStyle/>
          <a:p>
            <a:endParaRPr lang="en-US"/>
          </a:p>
        </p:txBody>
      </p:sp>
      <p:sp>
        <p:nvSpPr>
          <p:cNvPr id="20505" name="Text Box 63"/>
          <p:cNvSpPr txBox="1">
            <a:spLocks noChangeArrowheads="1"/>
          </p:cNvSpPr>
          <p:nvPr/>
        </p:nvSpPr>
        <p:spPr bwMode="auto">
          <a:xfrm>
            <a:off x="6172200" y="4648200"/>
            <a:ext cx="1319213" cy="457200"/>
          </a:xfrm>
          <a:prstGeom prst="rect">
            <a:avLst/>
          </a:prstGeom>
          <a:noFill/>
          <a:ln w="9525">
            <a:noFill/>
            <a:miter lim="800000"/>
            <a:headEnd/>
            <a:tailEnd/>
          </a:ln>
        </p:spPr>
        <p:txBody>
          <a:bodyPr wrap="none">
            <a:prstTxWarp prst="textNoShape">
              <a:avLst/>
            </a:prstTxWarp>
            <a:spAutoFit/>
          </a:bodyPr>
          <a:lstStyle/>
          <a:p>
            <a:r>
              <a:rPr lang="en-US" sz="2400" dirty="0"/>
              <a:t>Intensity</a:t>
            </a:r>
          </a:p>
        </p:txBody>
      </p:sp>
      <p:sp>
        <p:nvSpPr>
          <p:cNvPr id="101441" name="Freeform 65"/>
          <p:cNvSpPr>
            <a:spLocks/>
          </p:cNvSpPr>
          <p:nvPr/>
        </p:nvSpPr>
        <p:spPr bwMode="auto">
          <a:xfrm>
            <a:off x="6134100" y="5610225"/>
            <a:ext cx="2209800" cy="609600"/>
          </a:xfrm>
          <a:custGeom>
            <a:avLst/>
            <a:gdLst>
              <a:gd name="T0" fmla="*/ 2147483647 w 1659"/>
              <a:gd name="T1" fmla="*/ 2147483647 h 399"/>
              <a:gd name="T2" fmla="*/ 2147483647 w 1659"/>
              <a:gd name="T3" fmla="*/ 2147483647 h 399"/>
              <a:gd name="T4" fmla="*/ 2147483647 w 1659"/>
              <a:gd name="T5" fmla="*/ 0 h 399"/>
              <a:gd name="T6" fmla="*/ 2147483647 w 1659"/>
              <a:gd name="T7" fmla="*/ 2147483647 h 399"/>
              <a:gd name="T8" fmla="*/ 2147483647 w 1659"/>
              <a:gd name="T9" fmla="*/ 2147483647 h 399"/>
              <a:gd name="T10" fmla="*/ 2147483647 w 1659"/>
              <a:gd name="T11" fmla="*/ 2147483647 h 399"/>
              <a:gd name="T12" fmla="*/ 2147483647 w 1659"/>
              <a:gd name="T13" fmla="*/ 2147483647 h 399"/>
              <a:gd name="T14" fmla="*/ 2147483647 w 1659"/>
              <a:gd name="T15" fmla="*/ 2147483647 h 399"/>
              <a:gd name="T16" fmla="*/ 2147483647 w 1659"/>
              <a:gd name="T17" fmla="*/ 2147483647 h 399"/>
              <a:gd name="T18" fmla="*/ 2147483647 w 1659"/>
              <a:gd name="T19" fmla="*/ 2147483647 h 399"/>
              <a:gd name="T20" fmla="*/ 2147483647 w 1659"/>
              <a:gd name="T21" fmla="*/ 2147483647 h 399"/>
              <a:gd name="T22" fmla="*/ 2147483647 w 1659"/>
              <a:gd name="T23" fmla="*/ 2147483647 h 399"/>
              <a:gd name="T24" fmla="*/ 2147483647 w 1659"/>
              <a:gd name="T25" fmla="*/ 2147483647 h 399"/>
              <a:gd name="T26" fmla="*/ 2147483647 w 1659"/>
              <a:gd name="T27" fmla="*/ 2147483647 h 399"/>
              <a:gd name="T28" fmla="*/ 2147483647 w 1659"/>
              <a:gd name="T29" fmla="*/ 2147483647 h 399"/>
              <a:gd name="T30" fmla="*/ 2147483647 w 1659"/>
              <a:gd name="T31" fmla="*/ 2147483647 h 399"/>
              <a:gd name="T32" fmla="*/ 2147483647 w 1659"/>
              <a:gd name="T33" fmla="*/ 2147483647 h 399"/>
              <a:gd name="T34" fmla="*/ 2147483647 w 1659"/>
              <a:gd name="T35" fmla="*/ 2147483647 h 399"/>
              <a:gd name="T36" fmla="*/ 2147483647 w 1659"/>
              <a:gd name="T37" fmla="*/ 2147483647 h 399"/>
              <a:gd name="T38" fmla="*/ 2147483647 w 1659"/>
              <a:gd name="T39" fmla="*/ 2147483647 h 399"/>
              <a:gd name="T40" fmla="*/ 2147483647 w 1659"/>
              <a:gd name="T41" fmla="*/ 2147483647 h 399"/>
              <a:gd name="T42" fmla="*/ 2147483647 w 1659"/>
              <a:gd name="T43" fmla="*/ 2147483647 h 399"/>
              <a:gd name="T44" fmla="*/ 2147483647 w 1659"/>
              <a:gd name="T45" fmla="*/ 2147483647 h 399"/>
              <a:gd name="T46" fmla="*/ 2147483647 w 1659"/>
              <a:gd name="T47" fmla="*/ 2147483647 h 399"/>
              <a:gd name="T48" fmla="*/ 2147483647 w 1659"/>
              <a:gd name="T49" fmla="*/ 2147483647 h 399"/>
              <a:gd name="T50" fmla="*/ 2147483647 w 1659"/>
              <a:gd name="T51" fmla="*/ 2147483647 h 399"/>
              <a:gd name="T52" fmla="*/ 2147483647 w 1659"/>
              <a:gd name="T53" fmla="*/ 2147483647 h 399"/>
              <a:gd name="T54" fmla="*/ 2147483647 w 1659"/>
              <a:gd name="T55" fmla="*/ 2147483647 h 399"/>
              <a:gd name="T56" fmla="*/ 2147483647 w 1659"/>
              <a:gd name="T57" fmla="*/ 2147483647 h 399"/>
              <a:gd name="T58" fmla="*/ 2147483647 w 1659"/>
              <a:gd name="T59" fmla="*/ 2147483647 h 399"/>
              <a:gd name="T60" fmla="*/ 2147483647 w 1659"/>
              <a:gd name="T61" fmla="*/ 2147483647 h 399"/>
              <a:gd name="T62" fmla="*/ 2147483647 w 1659"/>
              <a:gd name="T63" fmla="*/ 2147483647 h 399"/>
              <a:gd name="T64" fmla="*/ 2147483647 w 1659"/>
              <a:gd name="T65" fmla="*/ 2147483647 h 399"/>
              <a:gd name="T66" fmla="*/ 2147483647 w 1659"/>
              <a:gd name="T67" fmla="*/ 2147483647 h 399"/>
              <a:gd name="T68" fmla="*/ 2147483647 w 1659"/>
              <a:gd name="T69" fmla="*/ 2147483647 h 399"/>
              <a:gd name="T70" fmla="*/ 2147483647 w 1659"/>
              <a:gd name="T71" fmla="*/ 2147483647 h 399"/>
              <a:gd name="T72" fmla="*/ 2147483647 w 1659"/>
              <a:gd name="T73" fmla="*/ 2147483647 h 399"/>
              <a:gd name="T74" fmla="*/ 2147483647 w 1659"/>
              <a:gd name="T75" fmla="*/ 2147483647 h 399"/>
              <a:gd name="T76" fmla="*/ 2147483647 w 1659"/>
              <a:gd name="T77" fmla="*/ 2147483647 h 399"/>
              <a:gd name="T78" fmla="*/ 2147483647 w 1659"/>
              <a:gd name="T79" fmla="*/ 0 h 399"/>
              <a:gd name="T80" fmla="*/ 2147483647 w 1659"/>
              <a:gd name="T81" fmla="*/ 2147483647 h 399"/>
              <a:gd name="T82" fmla="*/ 2147483647 w 1659"/>
              <a:gd name="T83" fmla="*/ 2147483647 h 399"/>
              <a:gd name="T84" fmla="*/ 2147483647 w 1659"/>
              <a:gd name="T85" fmla="*/ 2147483647 h 399"/>
              <a:gd name="T86" fmla="*/ 2147483647 w 1659"/>
              <a:gd name="T87" fmla="*/ 2147483647 h 399"/>
              <a:gd name="T88" fmla="*/ 2147483647 w 1659"/>
              <a:gd name="T89" fmla="*/ 2147483647 h 399"/>
              <a:gd name="T90" fmla="*/ 2147483647 w 1659"/>
              <a:gd name="T91" fmla="*/ 2147483647 h 399"/>
              <a:gd name="T92" fmla="*/ 2147483647 w 1659"/>
              <a:gd name="T93" fmla="*/ 2147483647 h 399"/>
              <a:gd name="T94" fmla="*/ 2147483647 w 1659"/>
              <a:gd name="T95" fmla="*/ 2147483647 h 399"/>
              <a:gd name="T96" fmla="*/ 2147483647 w 1659"/>
              <a:gd name="T97" fmla="*/ 2147483647 h 399"/>
              <a:gd name="T98" fmla="*/ 2147483647 w 1659"/>
              <a:gd name="T99" fmla="*/ 2147483647 h 399"/>
              <a:gd name="T100" fmla="*/ 2147483647 w 1659"/>
              <a:gd name="T101" fmla="*/ 2147483647 h 399"/>
              <a:gd name="T102" fmla="*/ 2147483647 w 1659"/>
              <a:gd name="T103" fmla="*/ 2147483647 h 399"/>
              <a:gd name="T104" fmla="*/ 2147483647 w 1659"/>
              <a:gd name="T105" fmla="*/ 2147483647 h 399"/>
              <a:gd name="T106" fmla="*/ 2147483647 w 1659"/>
              <a:gd name="T107" fmla="*/ 2147483647 h 399"/>
              <a:gd name="T108" fmla="*/ 2147483647 w 1659"/>
              <a:gd name="T109" fmla="*/ 2147483647 h 399"/>
              <a:gd name="T110" fmla="*/ 2147483647 w 1659"/>
              <a:gd name="T111" fmla="*/ 2147483647 h 399"/>
              <a:gd name="T112" fmla="*/ 2147483647 w 1659"/>
              <a:gd name="T113" fmla="*/ 2147483647 h 399"/>
              <a:gd name="T114" fmla="*/ 2147483647 w 1659"/>
              <a:gd name="T115" fmla="*/ 2147483647 h 399"/>
              <a:gd name="T116" fmla="*/ 2147483647 w 1659"/>
              <a:gd name="T117" fmla="*/ 2147483647 h 399"/>
              <a:gd name="T118" fmla="*/ 2147483647 w 1659"/>
              <a:gd name="T119" fmla="*/ 2147483647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59"/>
              <a:gd name="T181" fmla="*/ 0 h 399"/>
              <a:gd name="T182" fmla="*/ 1659 w 1659"/>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59" h="399">
                <a:moveTo>
                  <a:pt x="0" y="199"/>
                </a:moveTo>
                <a:lnTo>
                  <a:pt x="2" y="193"/>
                </a:lnTo>
                <a:lnTo>
                  <a:pt x="3" y="187"/>
                </a:lnTo>
                <a:lnTo>
                  <a:pt x="5" y="181"/>
                </a:lnTo>
                <a:lnTo>
                  <a:pt x="7" y="175"/>
                </a:lnTo>
                <a:lnTo>
                  <a:pt x="8" y="169"/>
                </a:lnTo>
                <a:lnTo>
                  <a:pt x="10" y="163"/>
                </a:lnTo>
                <a:lnTo>
                  <a:pt x="12" y="157"/>
                </a:lnTo>
                <a:lnTo>
                  <a:pt x="13" y="152"/>
                </a:lnTo>
                <a:lnTo>
                  <a:pt x="15" y="146"/>
                </a:lnTo>
                <a:lnTo>
                  <a:pt x="17" y="140"/>
                </a:lnTo>
                <a:lnTo>
                  <a:pt x="18" y="134"/>
                </a:lnTo>
                <a:lnTo>
                  <a:pt x="20" y="129"/>
                </a:lnTo>
                <a:lnTo>
                  <a:pt x="21" y="123"/>
                </a:lnTo>
                <a:lnTo>
                  <a:pt x="23" y="118"/>
                </a:lnTo>
                <a:lnTo>
                  <a:pt x="25" y="112"/>
                </a:lnTo>
                <a:lnTo>
                  <a:pt x="26" y="107"/>
                </a:lnTo>
                <a:lnTo>
                  <a:pt x="28" y="102"/>
                </a:lnTo>
                <a:lnTo>
                  <a:pt x="30" y="97"/>
                </a:lnTo>
                <a:lnTo>
                  <a:pt x="31" y="91"/>
                </a:lnTo>
                <a:lnTo>
                  <a:pt x="33" y="86"/>
                </a:lnTo>
                <a:lnTo>
                  <a:pt x="34" y="82"/>
                </a:lnTo>
                <a:lnTo>
                  <a:pt x="36" y="77"/>
                </a:lnTo>
                <a:lnTo>
                  <a:pt x="38" y="72"/>
                </a:lnTo>
                <a:lnTo>
                  <a:pt x="39" y="68"/>
                </a:lnTo>
                <a:lnTo>
                  <a:pt x="41" y="63"/>
                </a:lnTo>
                <a:lnTo>
                  <a:pt x="42" y="59"/>
                </a:lnTo>
                <a:lnTo>
                  <a:pt x="44" y="55"/>
                </a:lnTo>
                <a:lnTo>
                  <a:pt x="46" y="51"/>
                </a:lnTo>
                <a:lnTo>
                  <a:pt x="47" y="47"/>
                </a:lnTo>
                <a:lnTo>
                  <a:pt x="49" y="43"/>
                </a:lnTo>
                <a:lnTo>
                  <a:pt x="51" y="39"/>
                </a:lnTo>
                <a:lnTo>
                  <a:pt x="52" y="36"/>
                </a:lnTo>
                <a:lnTo>
                  <a:pt x="54" y="32"/>
                </a:lnTo>
                <a:lnTo>
                  <a:pt x="55" y="29"/>
                </a:lnTo>
                <a:lnTo>
                  <a:pt x="57" y="26"/>
                </a:lnTo>
                <a:lnTo>
                  <a:pt x="59" y="23"/>
                </a:lnTo>
                <a:lnTo>
                  <a:pt x="60" y="20"/>
                </a:lnTo>
                <a:lnTo>
                  <a:pt x="62" y="18"/>
                </a:lnTo>
                <a:lnTo>
                  <a:pt x="63" y="15"/>
                </a:lnTo>
                <a:lnTo>
                  <a:pt x="65" y="13"/>
                </a:lnTo>
                <a:lnTo>
                  <a:pt x="67" y="11"/>
                </a:lnTo>
                <a:lnTo>
                  <a:pt x="68" y="9"/>
                </a:lnTo>
                <a:lnTo>
                  <a:pt x="70" y="8"/>
                </a:lnTo>
                <a:lnTo>
                  <a:pt x="72" y="6"/>
                </a:lnTo>
                <a:lnTo>
                  <a:pt x="73" y="4"/>
                </a:lnTo>
                <a:lnTo>
                  <a:pt x="75" y="3"/>
                </a:lnTo>
                <a:lnTo>
                  <a:pt x="76" y="2"/>
                </a:lnTo>
                <a:lnTo>
                  <a:pt x="78" y="1"/>
                </a:lnTo>
                <a:lnTo>
                  <a:pt x="80" y="1"/>
                </a:lnTo>
                <a:lnTo>
                  <a:pt x="81" y="0"/>
                </a:lnTo>
                <a:lnTo>
                  <a:pt x="83" y="0"/>
                </a:lnTo>
                <a:lnTo>
                  <a:pt x="85" y="0"/>
                </a:lnTo>
                <a:lnTo>
                  <a:pt x="86" y="0"/>
                </a:lnTo>
                <a:lnTo>
                  <a:pt x="88" y="0"/>
                </a:lnTo>
                <a:lnTo>
                  <a:pt x="90" y="0"/>
                </a:lnTo>
                <a:lnTo>
                  <a:pt x="91" y="1"/>
                </a:lnTo>
                <a:lnTo>
                  <a:pt x="93" y="2"/>
                </a:lnTo>
                <a:lnTo>
                  <a:pt x="94" y="3"/>
                </a:lnTo>
                <a:lnTo>
                  <a:pt x="96" y="4"/>
                </a:lnTo>
                <a:lnTo>
                  <a:pt x="97" y="5"/>
                </a:lnTo>
                <a:lnTo>
                  <a:pt x="99" y="6"/>
                </a:lnTo>
                <a:lnTo>
                  <a:pt x="101" y="8"/>
                </a:lnTo>
                <a:lnTo>
                  <a:pt x="102" y="10"/>
                </a:lnTo>
                <a:lnTo>
                  <a:pt x="104" y="12"/>
                </a:lnTo>
                <a:lnTo>
                  <a:pt x="106" y="14"/>
                </a:lnTo>
                <a:lnTo>
                  <a:pt x="107" y="16"/>
                </a:lnTo>
                <a:lnTo>
                  <a:pt x="109" y="19"/>
                </a:lnTo>
                <a:lnTo>
                  <a:pt x="111" y="21"/>
                </a:lnTo>
                <a:lnTo>
                  <a:pt x="112" y="24"/>
                </a:lnTo>
                <a:lnTo>
                  <a:pt x="114" y="27"/>
                </a:lnTo>
                <a:lnTo>
                  <a:pt x="115" y="30"/>
                </a:lnTo>
                <a:lnTo>
                  <a:pt x="117" y="33"/>
                </a:lnTo>
                <a:lnTo>
                  <a:pt x="119" y="37"/>
                </a:lnTo>
                <a:lnTo>
                  <a:pt x="120" y="40"/>
                </a:lnTo>
                <a:lnTo>
                  <a:pt x="122" y="44"/>
                </a:lnTo>
                <a:lnTo>
                  <a:pt x="124" y="48"/>
                </a:lnTo>
                <a:lnTo>
                  <a:pt x="125" y="52"/>
                </a:lnTo>
                <a:lnTo>
                  <a:pt x="127" y="56"/>
                </a:lnTo>
                <a:lnTo>
                  <a:pt x="128" y="60"/>
                </a:lnTo>
                <a:lnTo>
                  <a:pt x="130" y="64"/>
                </a:lnTo>
                <a:lnTo>
                  <a:pt x="132" y="69"/>
                </a:lnTo>
                <a:lnTo>
                  <a:pt x="133" y="73"/>
                </a:lnTo>
                <a:lnTo>
                  <a:pt x="135" y="78"/>
                </a:lnTo>
                <a:lnTo>
                  <a:pt x="136" y="83"/>
                </a:lnTo>
                <a:lnTo>
                  <a:pt x="138" y="88"/>
                </a:lnTo>
                <a:lnTo>
                  <a:pt x="140" y="93"/>
                </a:lnTo>
                <a:lnTo>
                  <a:pt x="141" y="98"/>
                </a:lnTo>
                <a:lnTo>
                  <a:pt x="143" y="103"/>
                </a:lnTo>
                <a:lnTo>
                  <a:pt x="145" y="108"/>
                </a:lnTo>
                <a:lnTo>
                  <a:pt x="146" y="114"/>
                </a:lnTo>
                <a:lnTo>
                  <a:pt x="148" y="119"/>
                </a:lnTo>
                <a:lnTo>
                  <a:pt x="149" y="125"/>
                </a:lnTo>
                <a:lnTo>
                  <a:pt x="151" y="130"/>
                </a:lnTo>
                <a:lnTo>
                  <a:pt x="153" y="136"/>
                </a:lnTo>
                <a:lnTo>
                  <a:pt x="154" y="142"/>
                </a:lnTo>
                <a:lnTo>
                  <a:pt x="156" y="147"/>
                </a:lnTo>
                <a:lnTo>
                  <a:pt x="157" y="153"/>
                </a:lnTo>
                <a:lnTo>
                  <a:pt x="159" y="159"/>
                </a:lnTo>
                <a:lnTo>
                  <a:pt x="161" y="165"/>
                </a:lnTo>
                <a:lnTo>
                  <a:pt x="162" y="171"/>
                </a:lnTo>
                <a:lnTo>
                  <a:pt x="164" y="177"/>
                </a:lnTo>
                <a:lnTo>
                  <a:pt x="166" y="183"/>
                </a:lnTo>
                <a:lnTo>
                  <a:pt x="167" y="189"/>
                </a:lnTo>
                <a:lnTo>
                  <a:pt x="169" y="195"/>
                </a:lnTo>
                <a:lnTo>
                  <a:pt x="171" y="201"/>
                </a:lnTo>
                <a:lnTo>
                  <a:pt x="172" y="207"/>
                </a:lnTo>
                <a:lnTo>
                  <a:pt x="174" y="213"/>
                </a:lnTo>
                <a:lnTo>
                  <a:pt x="175" y="219"/>
                </a:lnTo>
                <a:lnTo>
                  <a:pt x="177" y="225"/>
                </a:lnTo>
                <a:lnTo>
                  <a:pt x="179" y="230"/>
                </a:lnTo>
                <a:lnTo>
                  <a:pt x="180" y="236"/>
                </a:lnTo>
                <a:lnTo>
                  <a:pt x="182" y="242"/>
                </a:lnTo>
                <a:lnTo>
                  <a:pt x="184" y="248"/>
                </a:lnTo>
                <a:lnTo>
                  <a:pt x="185" y="254"/>
                </a:lnTo>
                <a:lnTo>
                  <a:pt x="187" y="260"/>
                </a:lnTo>
                <a:lnTo>
                  <a:pt x="188" y="265"/>
                </a:lnTo>
                <a:lnTo>
                  <a:pt x="190" y="271"/>
                </a:lnTo>
                <a:lnTo>
                  <a:pt x="192" y="276"/>
                </a:lnTo>
                <a:lnTo>
                  <a:pt x="193" y="282"/>
                </a:lnTo>
                <a:lnTo>
                  <a:pt x="195" y="287"/>
                </a:lnTo>
                <a:lnTo>
                  <a:pt x="196" y="293"/>
                </a:lnTo>
                <a:lnTo>
                  <a:pt x="198" y="298"/>
                </a:lnTo>
                <a:lnTo>
                  <a:pt x="200" y="303"/>
                </a:lnTo>
                <a:lnTo>
                  <a:pt x="201" y="308"/>
                </a:lnTo>
                <a:lnTo>
                  <a:pt x="203" y="313"/>
                </a:lnTo>
                <a:lnTo>
                  <a:pt x="205" y="318"/>
                </a:lnTo>
                <a:lnTo>
                  <a:pt x="206" y="323"/>
                </a:lnTo>
                <a:lnTo>
                  <a:pt x="208" y="327"/>
                </a:lnTo>
                <a:lnTo>
                  <a:pt x="209" y="332"/>
                </a:lnTo>
                <a:lnTo>
                  <a:pt x="211" y="336"/>
                </a:lnTo>
                <a:lnTo>
                  <a:pt x="213" y="341"/>
                </a:lnTo>
                <a:lnTo>
                  <a:pt x="214" y="345"/>
                </a:lnTo>
                <a:lnTo>
                  <a:pt x="216" y="349"/>
                </a:lnTo>
                <a:lnTo>
                  <a:pt x="218" y="353"/>
                </a:lnTo>
                <a:lnTo>
                  <a:pt x="219" y="356"/>
                </a:lnTo>
                <a:lnTo>
                  <a:pt x="221" y="360"/>
                </a:lnTo>
                <a:lnTo>
                  <a:pt x="222" y="363"/>
                </a:lnTo>
                <a:lnTo>
                  <a:pt x="224" y="367"/>
                </a:lnTo>
                <a:lnTo>
                  <a:pt x="226" y="370"/>
                </a:lnTo>
                <a:lnTo>
                  <a:pt x="227" y="373"/>
                </a:lnTo>
                <a:lnTo>
                  <a:pt x="229" y="376"/>
                </a:lnTo>
                <a:lnTo>
                  <a:pt x="230" y="378"/>
                </a:lnTo>
                <a:lnTo>
                  <a:pt x="232" y="381"/>
                </a:lnTo>
                <a:lnTo>
                  <a:pt x="234" y="383"/>
                </a:lnTo>
                <a:lnTo>
                  <a:pt x="235" y="386"/>
                </a:lnTo>
                <a:lnTo>
                  <a:pt x="237" y="388"/>
                </a:lnTo>
                <a:lnTo>
                  <a:pt x="239" y="389"/>
                </a:lnTo>
                <a:lnTo>
                  <a:pt x="240" y="391"/>
                </a:lnTo>
                <a:lnTo>
                  <a:pt x="242" y="393"/>
                </a:lnTo>
                <a:lnTo>
                  <a:pt x="244" y="394"/>
                </a:lnTo>
                <a:lnTo>
                  <a:pt x="245" y="395"/>
                </a:lnTo>
                <a:lnTo>
                  <a:pt x="247" y="396"/>
                </a:lnTo>
                <a:lnTo>
                  <a:pt x="248" y="397"/>
                </a:lnTo>
                <a:lnTo>
                  <a:pt x="250" y="398"/>
                </a:lnTo>
                <a:lnTo>
                  <a:pt x="251" y="398"/>
                </a:lnTo>
                <a:lnTo>
                  <a:pt x="253" y="398"/>
                </a:lnTo>
                <a:lnTo>
                  <a:pt x="255" y="399"/>
                </a:lnTo>
                <a:lnTo>
                  <a:pt x="256" y="399"/>
                </a:lnTo>
                <a:lnTo>
                  <a:pt x="258" y="398"/>
                </a:lnTo>
                <a:lnTo>
                  <a:pt x="260" y="398"/>
                </a:lnTo>
                <a:lnTo>
                  <a:pt x="261" y="397"/>
                </a:lnTo>
                <a:lnTo>
                  <a:pt x="263" y="396"/>
                </a:lnTo>
                <a:lnTo>
                  <a:pt x="265" y="395"/>
                </a:lnTo>
                <a:lnTo>
                  <a:pt x="266" y="394"/>
                </a:lnTo>
                <a:lnTo>
                  <a:pt x="268" y="393"/>
                </a:lnTo>
                <a:lnTo>
                  <a:pt x="269" y="391"/>
                </a:lnTo>
                <a:lnTo>
                  <a:pt x="271" y="390"/>
                </a:lnTo>
                <a:lnTo>
                  <a:pt x="273" y="388"/>
                </a:lnTo>
                <a:lnTo>
                  <a:pt x="274" y="386"/>
                </a:lnTo>
                <a:lnTo>
                  <a:pt x="276" y="384"/>
                </a:lnTo>
                <a:lnTo>
                  <a:pt x="278" y="381"/>
                </a:lnTo>
                <a:lnTo>
                  <a:pt x="279" y="379"/>
                </a:lnTo>
                <a:lnTo>
                  <a:pt x="281" y="376"/>
                </a:lnTo>
                <a:lnTo>
                  <a:pt x="282" y="373"/>
                </a:lnTo>
                <a:lnTo>
                  <a:pt x="284" y="370"/>
                </a:lnTo>
                <a:lnTo>
                  <a:pt x="286" y="367"/>
                </a:lnTo>
                <a:lnTo>
                  <a:pt x="287" y="364"/>
                </a:lnTo>
                <a:lnTo>
                  <a:pt x="289" y="361"/>
                </a:lnTo>
                <a:lnTo>
                  <a:pt x="290" y="357"/>
                </a:lnTo>
                <a:lnTo>
                  <a:pt x="292" y="353"/>
                </a:lnTo>
                <a:lnTo>
                  <a:pt x="294" y="349"/>
                </a:lnTo>
                <a:lnTo>
                  <a:pt x="295" y="345"/>
                </a:lnTo>
                <a:lnTo>
                  <a:pt x="297" y="341"/>
                </a:lnTo>
                <a:lnTo>
                  <a:pt x="299" y="337"/>
                </a:lnTo>
                <a:lnTo>
                  <a:pt x="300" y="332"/>
                </a:lnTo>
                <a:lnTo>
                  <a:pt x="302" y="328"/>
                </a:lnTo>
                <a:lnTo>
                  <a:pt x="303" y="323"/>
                </a:lnTo>
                <a:lnTo>
                  <a:pt x="305" y="319"/>
                </a:lnTo>
                <a:lnTo>
                  <a:pt x="307" y="314"/>
                </a:lnTo>
                <a:lnTo>
                  <a:pt x="308" y="309"/>
                </a:lnTo>
                <a:lnTo>
                  <a:pt x="310" y="304"/>
                </a:lnTo>
                <a:lnTo>
                  <a:pt x="312" y="299"/>
                </a:lnTo>
                <a:lnTo>
                  <a:pt x="313" y="293"/>
                </a:lnTo>
                <a:lnTo>
                  <a:pt x="315" y="288"/>
                </a:lnTo>
                <a:lnTo>
                  <a:pt x="316" y="283"/>
                </a:lnTo>
                <a:lnTo>
                  <a:pt x="318" y="277"/>
                </a:lnTo>
                <a:lnTo>
                  <a:pt x="320" y="272"/>
                </a:lnTo>
                <a:lnTo>
                  <a:pt x="321" y="266"/>
                </a:lnTo>
                <a:lnTo>
                  <a:pt x="323" y="261"/>
                </a:lnTo>
                <a:lnTo>
                  <a:pt x="324" y="255"/>
                </a:lnTo>
                <a:lnTo>
                  <a:pt x="326" y="249"/>
                </a:lnTo>
                <a:lnTo>
                  <a:pt x="328" y="243"/>
                </a:lnTo>
                <a:lnTo>
                  <a:pt x="329" y="237"/>
                </a:lnTo>
                <a:lnTo>
                  <a:pt x="331" y="232"/>
                </a:lnTo>
                <a:lnTo>
                  <a:pt x="333" y="225"/>
                </a:lnTo>
                <a:lnTo>
                  <a:pt x="334" y="220"/>
                </a:lnTo>
                <a:lnTo>
                  <a:pt x="336" y="214"/>
                </a:lnTo>
                <a:lnTo>
                  <a:pt x="338" y="208"/>
                </a:lnTo>
                <a:lnTo>
                  <a:pt x="339" y="202"/>
                </a:lnTo>
                <a:lnTo>
                  <a:pt x="341" y="196"/>
                </a:lnTo>
                <a:lnTo>
                  <a:pt x="342" y="190"/>
                </a:lnTo>
                <a:lnTo>
                  <a:pt x="344" y="184"/>
                </a:lnTo>
                <a:lnTo>
                  <a:pt x="346" y="178"/>
                </a:lnTo>
                <a:lnTo>
                  <a:pt x="347" y="172"/>
                </a:lnTo>
                <a:lnTo>
                  <a:pt x="349" y="166"/>
                </a:lnTo>
                <a:lnTo>
                  <a:pt x="350" y="160"/>
                </a:lnTo>
                <a:lnTo>
                  <a:pt x="352" y="154"/>
                </a:lnTo>
                <a:lnTo>
                  <a:pt x="354" y="148"/>
                </a:lnTo>
                <a:lnTo>
                  <a:pt x="355" y="143"/>
                </a:lnTo>
                <a:lnTo>
                  <a:pt x="357" y="137"/>
                </a:lnTo>
                <a:lnTo>
                  <a:pt x="359" y="131"/>
                </a:lnTo>
                <a:lnTo>
                  <a:pt x="360" y="126"/>
                </a:lnTo>
                <a:lnTo>
                  <a:pt x="362" y="120"/>
                </a:lnTo>
                <a:lnTo>
                  <a:pt x="363" y="115"/>
                </a:lnTo>
                <a:lnTo>
                  <a:pt x="365" y="109"/>
                </a:lnTo>
                <a:lnTo>
                  <a:pt x="367" y="104"/>
                </a:lnTo>
                <a:lnTo>
                  <a:pt x="368" y="99"/>
                </a:lnTo>
                <a:lnTo>
                  <a:pt x="370" y="94"/>
                </a:lnTo>
                <a:lnTo>
                  <a:pt x="372" y="89"/>
                </a:lnTo>
                <a:lnTo>
                  <a:pt x="373" y="84"/>
                </a:lnTo>
                <a:lnTo>
                  <a:pt x="375" y="79"/>
                </a:lnTo>
                <a:lnTo>
                  <a:pt x="377" y="74"/>
                </a:lnTo>
                <a:lnTo>
                  <a:pt x="378" y="70"/>
                </a:lnTo>
                <a:lnTo>
                  <a:pt x="380" y="65"/>
                </a:lnTo>
                <a:lnTo>
                  <a:pt x="381" y="61"/>
                </a:lnTo>
                <a:lnTo>
                  <a:pt x="383" y="56"/>
                </a:lnTo>
                <a:lnTo>
                  <a:pt x="384" y="52"/>
                </a:lnTo>
                <a:lnTo>
                  <a:pt x="386" y="48"/>
                </a:lnTo>
                <a:lnTo>
                  <a:pt x="388" y="45"/>
                </a:lnTo>
                <a:lnTo>
                  <a:pt x="389" y="41"/>
                </a:lnTo>
                <a:lnTo>
                  <a:pt x="391" y="37"/>
                </a:lnTo>
                <a:lnTo>
                  <a:pt x="393" y="34"/>
                </a:lnTo>
                <a:lnTo>
                  <a:pt x="394" y="31"/>
                </a:lnTo>
                <a:lnTo>
                  <a:pt x="396" y="27"/>
                </a:lnTo>
                <a:lnTo>
                  <a:pt x="398" y="25"/>
                </a:lnTo>
                <a:lnTo>
                  <a:pt x="399" y="22"/>
                </a:lnTo>
                <a:lnTo>
                  <a:pt x="401" y="19"/>
                </a:lnTo>
                <a:lnTo>
                  <a:pt x="402" y="16"/>
                </a:lnTo>
                <a:lnTo>
                  <a:pt x="404" y="14"/>
                </a:lnTo>
                <a:lnTo>
                  <a:pt x="406" y="12"/>
                </a:lnTo>
                <a:lnTo>
                  <a:pt x="407" y="10"/>
                </a:lnTo>
                <a:lnTo>
                  <a:pt x="409" y="8"/>
                </a:lnTo>
                <a:lnTo>
                  <a:pt x="410" y="7"/>
                </a:lnTo>
                <a:lnTo>
                  <a:pt x="412" y="5"/>
                </a:lnTo>
                <a:lnTo>
                  <a:pt x="414" y="4"/>
                </a:lnTo>
                <a:lnTo>
                  <a:pt x="415" y="3"/>
                </a:lnTo>
                <a:lnTo>
                  <a:pt x="417" y="2"/>
                </a:lnTo>
                <a:lnTo>
                  <a:pt x="419" y="1"/>
                </a:lnTo>
                <a:lnTo>
                  <a:pt x="420" y="0"/>
                </a:lnTo>
                <a:lnTo>
                  <a:pt x="422" y="0"/>
                </a:lnTo>
                <a:lnTo>
                  <a:pt x="423" y="0"/>
                </a:lnTo>
                <a:lnTo>
                  <a:pt x="425" y="0"/>
                </a:lnTo>
                <a:lnTo>
                  <a:pt x="427" y="0"/>
                </a:lnTo>
                <a:lnTo>
                  <a:pt x="428" y="0"/>
                </a:lnTo>
                <a:lnTo>
                  <a:pt x="430" y="1"/>
                </a:lnTo>
                <a:lnTo>
                  <a:pt x="432" y="1"/>
                </a:lnTo>
                <a:lnTo>
                  <a:pt x="433" y="2"/>
                </a:lnTo>
                <a:lnTo>
                  <a:pt x="435" y="3"/>
                </a:lnTo>
                <a:lnTo>
                  <a:pt x="436" y="4"/>
                </a:lnTo>
                <a:lnTo>
                  <a:pt x="438" y="6"/>
                </a:lnTo>
                <a:lnTo>
                  <a:pt x="440" y="7"/>
                </a:lnTo>
                <a:lnTo>
                  <a:pt x="441" y="9"/>
                </a:lnTo>
                <a:lnTo>
                  <a:pt x="443" y="11"/>
                </a:lnTo>
                <a:lnTo>
                  <a:pt x="444" y="13"/>
                </a:lnTo>
                <a:lnTo>
                  <a:pt x="446" y="15"/>
                </a:lnTo>
                <a:lnTo>
                  <a:pt x="448" y="18"/>
                </a:lnTo>
                <a:lnTo>
                  <a:pt x="449" y="20"/>
                </a:lnTo>
                <a:lnTo>
                  <a:pt x="451" y="23"/>
                </a:lnTo>
                <a:lnTo>
                  <a:pt x="453" y="26"/>
                </a:lnTo>
                <a:lnTo>
                  <a:pt x="454" y="29"/>
                </a:lnTo>
                <a:lnTo>
                  <a:pt x="456" y="32"/>
                </a:lnTo>
                <a:lnTo>
                  <a:pt x="457" y="35"/>
                </a:lnTo>
                <a:lnTo>
                  <a:pt x="459" y="39"/>
                </a:lnTo>
                <a:lnTo>
                  <a:pt x="461" y="42"/>
                </a:lnTo>
                <a:lnTo>
                  <a:pt x="462" y="46"/>
                </a:lnTo>
                <a:lnTo>
                  <a:pt x="464" y="50"/>
                </a:lnTo>
                <a:lnTo>
                  <a:pt x="466" y="54"/>
                </a:lnTo>
                <a:lnTo>
                  <a:pt x="467" y="58"/>
                </a:lnTo>
                <a:lnTo>
                  <a:pt x="469" y="62"/>
                </a:lnTo>
                <a:lnTo>
                  <a:pt x="471" y="67"/>
                </a:lnTo>
                <a:lnTo>
                  <a:pt x="472" y="71"/>
                </a:lnTo>
                <a:lnTo>
                  <a:pt x="474" y="76"/>
                </a:lnTo>
                <a:lnTo>
                  <a:pt x="475" y="81"/>
                </a:lnTo>
                <a:lnTo>
                  <a:pt x="477" y="86"/>
                </a:lnTo>
                <a:lnTo>
                  <a:pt x="478" y="91"/>
                </a:lnTo>
                <a:lnTo>
                  <a:pt x="480" y="96"/>
                </a:lnTo>
                <a:lnTo>
                  <a:pt x="482" y="101"/>
                </a:lnTo>
                <a:lnTo>
                  <a:pt x="483" y="106"/>
                </a:lnTo>
                <a:lnTo>
                  <a:pt x="485" y="111"/>
                </a:lnTo>
                <a:lnTo>
                  <a:pt x="487" y="117"/>
                </a:lnTo>
                <a:lnTo>
                  <a:pt x="488" y="122"/>
                </a:lnTo>
                <a:lnTo>
                  <a:pt x="490" y="128"/>
                </a:lnTo>
                <a:lnTo>
                  <a:pt x="492" y="134"/>
                </a:lnTo>
                <a:lnTo>
                  <a:pt x="493" y="139"/>
                </a:lnTo>
                <a:lnTo>
                  <a:pt x="495" y="145"/>
                </a:lnTo>
                <a:lnTo>
                  <a:pt x="496" y="151"/>
                </a:lnTo>
                <a:lnTo>
                  <a:pt x="498" y="157"/>
                </a:lnTo>
                <a:lnTo>
                  <a:pt x="500" y="162"/>
                </a:lnTo>
                <a:lnTo>
                  <a:pt x="501" y="168"/>
                </a:lnTo>
                <a:lnTo>
                  <a:pt x="503" y="174"/>
                </a:lnTo>
                <a:lnTo>
                  <a:pt x="504" y="180"/>
                </a:lnTo>
                <a:lnTo>
                  <a:pt x="506" y="186"/>
                </a:lnTo>
                <a:lnTo>
                  <a:pt x="508" y="192"/>
                </a:lnTo>
                <a:lnTo>
                  <a:pt x="509" y="198"/>
                </a:lnTo>
                <a:lnTo>
                  <a:pt x="511" y="204"/>
                </a:lnTo>
                <a:lnTo>
                  <a:pt x="513" y="210"/>
                </a:lnTo>
                <a:lnTo>
                  <a:pt x="514" y="216"/>
                </a:lnTo>
                <a:lnTo>
                  <a:pt x="516" y="222"/>
                </a:lnTo>
                <a:lnTo>
                  <a:pt x="517" y="228"/>
                </a:lnTo>
                <a:lnTo>
                  <a:pt x="519" y="234"/>
                </a:lnTo>
                <a:lnTo>
                  <a:pt x="521" y="240"/>
                </a:lnTo>
                <a:lnTo>
                  <a:pt x="522" y="246"/>
                </a:lnTo>
                <a:lnTo>
                  <a:pt x="524" y="251"/>
                </a:lnTo>
                <a:lnTo>
                  <a:pt x="526" y="257"/>
                </a:lnTo>
                <a:lnTo>
                  <a:pt x="527" y="263"/>
                </a:lnTo>
                <a:lnTo>
                  <a:pt x="529" y="268"/>
                </a:lnTo>
                <a:lnTo>
                  <a:pt x="530" y="274"/>
                </a:lnTo>
                <a:lnTo>
                  <a:pt x="532" y="280"/>
                </a:lnTo>
                <a:lnTo>
                  <a:pt x="534" y="285"/>
                </a:lnTo>
                <a:lnTo>
                  <a:pt x="535" y="290"/>
                </a:lnTo>
                <a:lnTo>
                  <a:pt x="537" y="296"/>
                </a:lnTo>
                <a:lnTo>
                  <a:pt x="538" y="301"/>
                </a:lnTo>
                <a:lnTo>
                  <a:pt x="540" y="306"/>
                </a:lnTo>
                <a:lnTo>
                  <a:pt x="542" y="311"/>
                </a:lnTo>
                <a:lnTo>
                  <a:pt x="543" y="316"/>
                </a:lnTo>
                <a:lnTo>
                  <a:pt x="545" y="321"/>
                </a:lnTo>
                <a:lnTo>
                  <a:pt x="547" y="325"/>
                </a:lnTo>
                <a:lnTo>
                  <a:pt x="548" y="330"/>
                </a:lnTo>
                <a:lnTo>
                  <a:pt x="550" y="334"/>
                </a:lnTo>
                <a:lnTo>
                  <a:pt x="552" y="339"/>
                </a:lnTo>
                <a:lnTo>
                  <a:pt x="553" y="343"/>
                </a:lnTo>
                <a:lnTo>
                  <a:pt x="555" y="347"/>
                </a:lnTo>
                <a:lnTo>
                  <a:pt x="556" y="351"/>
                </a:lnTo>
                <a:lnTo>
                  <a:pt x="558" y="355"/>
                </a:lnTo>
                <a:lnTo>
                  <a:pt x="560" y="358"/>
                </a:lnTo>
                <a:lnTo>
                  <a:pt x="561" y="362"/>
                </a:lnTo>
                <a:lnTo>
                  <a:pt x="563" y="365"/>
                </a:lnTo>
                <a:lnTo>
                  <a:pt x="565" y="368"/>
                </a:lnTo>
                <a:lnTo>
                  <a:pt x="566" y="372"/>
                </a:lnTo>
                <a:lnTo>
                  <a:pt x="568" y="375"/>
                </a:lnTo>
                <a:lnTo>
                  <a:pt x="569" y="377"/>
                </a:lnTo>
                <a:lnTo>
                  <a:pt x="571" y="380"/>
                </a:lnTo>
                <a:lnTo>
                  <a:pt x="573" y="382"/>
                </a:lnTo>
                <a:lnTo>
                  <a:pt x="574" y="385"/>
                </a:lnTo>
                <a:lnTo>
                  <a:pt x="576" y="387"/>
                </a:lnTo>
                <a:lnTo>
                  <a:pt x="577" y="389"/>
                </a:lnTo>
                <a:lnTo>
                  <a:pt x="579" y="390"/>
                </a:lnTo>
                <a:lnTo>
                  <a:pt x="581" y="392"/>
                </a:lnTo>
                <a:lnTo>
                  <a:pt x="582" y="393"/>
                </a:lnTo>
                <a:lnTo>
                  <a:pt x="584" y="395"/>
                </a:lnTo>
                <a:lnTo>
                  <a:pt x="586" y="396"/>
                </a:lnTo>
                <a:lnTo>
                  <a:pt x="587" y="397"/>
                </a:lnTo>
                <a:lnTo>
                  <a:pt x="589" y="397"/>
                </a:lnTo>
                <a:lnTo>
                  <a:pt x="590" y="398"/>
                </a:lnTo>
                <a:lnTo>
                  <a:pt x="592" y="398"/>
                </a:lnTo>
                <a:lnTo>
                  <a:pt x="594" y="399"/>
                </a:lnTo>
                <a:lnTo>
                  <a:pt x="595" y="399"/>
                </a:lnTo>
                <a:lnTo>
                  <a:pt x="597" y="398"/>
                </a:lnTo>
                <a:lnTo>
                  <a:pt x="598" y="398"/>
                </a:lnTo>
                <a:lnTo>
                  <a:pt x="600" y="397"/>
                </a:lnTo>
                <a:lnTo>
                  <a:pt x="602" y="397"/>
                </a:lnTo>
                <a:lnTo>
                  <a:pt x="603" y="396"/>
                </a:lnTo>
                <a:lnTo>
                  <a:pt x="605" y="395"/>
                </a:lnTo>
                <a:lnTo>
                  <a:pt x="607" y="393"/>
                </a:lnTo>
                <a:lnTo>
                  <a:pt x="608" y="392"/>
                </a:lnTo>
                <a:lnTo>
                  <a:pt x="610" y="390"/>
                </a:lnTo>
                <a:lnTo>
                  <a:pt x="611" y="389"/>
                </a:lnTo>
                <a:lnTo>
                  <a:pt x="613" y="387"/>
                </a:lnTo>
                <a:lnTo>
                  <a:pt x="615" y="385"/>
                </a:lnTo>
                <a:lnTo>
                  <a:pt x="616" y="382"/>
                </a:lnTo>
                <a:lnTo>
                  <a:pt x="618" y="380"/>
                </a:lnTo>
                <a:lnTo>
                  <a:pt x="620" y="377"/>
                </a:lnTo>
                <a:lnTo>
                  <a:pt x="621" y="375"/>
                </a:lnTo>
                <a:lnTo>
                  <a:pt x="623" y="372"/>
                </a:lnTo>
                <a:lnTo>
                  <a:pt x="625" y="369"/>
                </a:lnTo>
                <a:lnTo>
                  <a:pt x="626" y="365"/>
                </a:lnTo>
                <a:lnTo>
                  <a:pt x="628" y="362"/>
                </a:lnTo>
                <a:lnTo>
                  <a:pt x="629" y="358"/>
                </a:lnTo>
                <a:lnTo>
                  <a:pt x="631" y="355"/>
                </a:lnTo>
                <a:lnTo>
                  <a:pt x="632" y="351"/>
                </a:lnTo>
                <a:lnTo>
                  <a:pt x="634" y="347"/>
                </a:lnTo>
                <a:lnTo>
                  <a:pt x="636" y="343"/>
                </a:lnTo>
                <a:lnTo>
                  <a:pt x="637" y="339"/>
                </a:lnTo>
                <a:lnTo>
                  <a:pt x="639" y="334"/>
                </a:lnTo>
                <a:lnTo>
                  <a:pt x="641" y="330"/>
                </a:lnTo>
                <a:lnTo>
                  <a:pt x="642" y="326"/>
                </a:lnTo>
                <a:lnTo>
                  <a:pt x="644" y="321"/>
                </a:lnTo>
                <a:lnTo>
                  <a:pt x="646" y="316"/>
                </a:lnTo>
                <a:lnTo>
                  <a:pt x="647" y="311"/>
                </a:lnTo>
                <a:lnTo>
                  <a:pt x="649" y="306"/>
                </a:lnTo>
                <a:lnTo>
                  <a:pt x="650" y="301"/>
                </a:lnTo>
                <a:lnTo>
                  <a:pt x="652" y="296"/>
                </a:lnTo>
                <a:lnTo>
                  <a:pt x="654" y="291"/>
                </a:lnTo>
                <a:lnTo>
                  <a:pt x="655" y="285"/>
                </a:lnTo>
                <a:lnTo>
                  <a:pt x="657" y="280"/>
                </a:lnTo>
                <a:lnTo>
                  <a:pt x="659" y="274"/>
                </a:lnTo>
                <a:lnTo>
                  <a:pt x="660" y="269"/>
                </a:lnTo>
                <a:lnTo>
                  <a:pt x="662" y="263"/>
                </a:lnTo>
                <a:lnTo>
                  <a:pt x="663" y="257"/>
                </a:lnTo>
                <a:lnTo>
                  <a:pt x="665" y="252"/>
                </a:lnTo>
                <a:lnTo>
                  <a:pt x="667" y="246"/>
                </a:lnTo>
                <a:lnTo>
                  <a:pt x="668" y="240"/>
                </a:lnTo>
                <a:lnTo>
                  <a:pt x="670" y="234"/>
                </a:lnTo>
                <a:lnTo>
                  <a:pt x="671" y="228"/>
                </a:lnTo>
                <a:lnTo>
                  <a:pt x="673" y="222"/>
                </a:lnTo>
                <a:lnTo>
                  <a:pt x="675" y="216"/>
                </a:lnTo>
                <a:lnTo>
                  <a:pt x="676" y="210"/>
                </a:lnTo>
                <a:lnTo>
                  <a:pt x="678" y="204"/>
                </a:lnTo>
                <a:lnTo>
                  <a:pt x="680" y="198"/>
                </a:lnTo>
                <a:lnTo>
                  <a:pt x="681" y="192"/>
                </a:lnTo>
                <a:lnTo>
                  <a:pt x="683" y="186"/>
                </a:lnTo>
                <a:lnTo>
                  <a:pt x="684" y="180"/>
                </a:lnTo>
                <a:lnTo>
                  <a:pt x="686" y="174"/>
                </a:lnTo>
                <a:lnTo>
                  <a:pt x="688" y="169"/>
                </a:lnTo>
                <a:lnTo>
                  <a:pt x="689" y="163"/>
                </a:lnTo>
                <a:lnTo>
                  <a:pt x="691" y="157"/>
                </a:lnTo>
                <a:lnTo>
                  <a:pt x="692" y="151"/>
                </a:lnTo>
                <a:lnTo>
                  <a:pt x="694" y="145"/>
                </a:lnTo>
                <a:lnTo>
                  <a:pt x="696" y="139"/>
                </a:lnTo>
                <a:lnTo>
                  <a:pt x="697" y="134"/>
                </a:lnTo>
                <a:lnTo>
                  <a:pt x="699" y="128"/>
                </a:lnTo>
                <a:lnTo>
                  <a:pt x="701" y="123"/>
                </a:lnTo>
                <a:lnTo>
                  <a:pt x="702" y="117"/>
                </a:lnTo>
                <a:lnTo>
                  <a:pt x="704" y="112"/>
                </a:lnTo>
                <a:lnTo>
                  <a:pt x="705" y="106"/>
                </a:lnTo>
                <a:lnTo>
                  <a:pt x="707" y="101"/>
                </a:lnTo>
                <a:lnTo>
                  <a:pt x="709" y="96"/>
                </a:lnTo>
                <a:lnTo>
                  <a:pt x="710" y="91"/>
                </a:lnTo>
                <a:lnTo>
                  <a:pt x="712" y="86"/>
                </a:lnTo>
                <a:lnTo>
                  <a:pt x="714" y="81"/>
                </a:lnTo>
                <a:lnTo>
                  <a:pt x="715" y="76"/>
                </a:lnTo>
                <a:lnTo>
                  <a:pt x="717" y="72"/>
                </a:lnTo>
                <a:lnTo>
                  <a:pt x="719" y="67"/>
                </a:lnTo>
                <a:lnTo>
                  <a:pt x="720" y="63"/>
                </a:lnTo>
                <a:lnTo>
                  <a:pt x="722" y="58"/>
                </a:lnTo>
                <a:lnTo>
                  <a:pt x="723" y="54"/>
                </a:lnTo>
                <a:lnTo>
                  <a:pt x="725" y="50"/>
                </a:lnTo>
                <a:lnTo>
                  <a:pt x="727" y="46"/>
                </a:lnTo>
                <a:lnTo>
                  <a:pt x="728" y="42"/>
                </a:lnTo>
                <a:lnTo>
                  <a:pt x="730" y="39"/>
                </a:lnTo>
                <a:lnTo>
                  <a:pt x="731" y="35"/>
                </a:lnTo>
                <a:lnTo>
                  <a:pt x="733" y="32"/>
                </a:lnTo>
                <a:lnTo>
                  <a:pt x="735" y="29"/>
                </a:lnTo>
                <a:lnTo>
                  <a:pt x="736" y="26"/>
                </a:lnTo>
                <a:lnTo>
                  <a:pt x="738" y="23"/>
                </a:lnTo>
                <a:lnTo>
                  <a:pt x="740" y="20"/>
                </a:lnTo>
                <a:lnTo>
                  <a:pt x="741" y="18"/>
                </a:lnTo>
                <a:lnTo>
                  <a:pt x="743" y="15"/>
                </a:lnTo>
                <a:lnTo>
                  <a:pt x="744" y="13"/>
                </a:lnTo>
                <a:lnTo>
                  <a:pt x="746" y="11"/>
                </a:lnTo>
                <a:lnTo>
                  <a:pt x="748" y="9"/>
                </a:lnTo>
                <a:lnTo>
                  <a:pt x="749" y="7"/>
                </a:lnTo>
                <a:lnTo>
                  <a:pt x="751" y="6"/>
                </a:lnTo>
                <a:lnTo>
                  <a:pt x="753" y="4"/>
                </a:lnTo>
                <a:lnTo>
                  <a:pt x="754" y="3"/>
                </a:lnTo>
                <a:lnTo>
                  <a:pt x="756" y="2"/>
                </a:lnTo>
                <a:lnTo>
                  <a:pt x="757" y="1"/>
                </a:lnTo>
                <a:lnTo>
                  <a:pt x="759" y="1"/>
                </a:lnTo>
                <a:lnTo>
                  <a:pt x="761" y="0"/>
                </a:lnTo>
                <a:lnTo>
                  <a:pt x="762" y="0"/>
                </a:lnTo>
                <a:lnTo>
                  <a:pt x="764" y="0"/>
                </a:lnTo>
                <a:lnTo>
                  <a:pt x="765" y="0"/>
                </a:lnTo>
                <a:lnTo>
                  <a:pt x="767" y="0"/>
                </a:lnTo>
                <a:lnTo>
                  <a:pt x="769" y="0"/>
                </a:lnTo>
                <a:lnTo>
                  <a:pt x="770" y="1"/>
                </a:lnTo>
                <a:lnTo>
                  <a:pt x="772" y="2"/>
                </a:lnTo>
                <a:lnTo>
                  <a:pt x="774" y="3"/>
                </a:lnTo>
                <a:lnTo>
                  <a:pt x="775" y="4"/>
                </a:lnTo>
                <a:lnTo>
                  <a:pt x="777" y="5"/>
                </a:lnTo>
                <a:lnTo>
                  <a:pt x="779" y="6"/>
                </a:lnTo>
                <a:lnTo>
                  <a:pt x="780" y="8"/>
                </a:lnTo>
                <a:lnTo>
                  <a:pt x="782" y="10"/>
                </a:lnTo>
                <a:lnTo>
                  <a:pt x="783" y="12"/>
                </a:lnTo>
                <a:lnTo>
                  <a:pt x="785" y="14"/>
                </a:lnTo>
                <a:lnTo>
                  <a:pt x="786" y="16"/>
                </a:lnTo>
                <a:lnTo>
                  <a:pt x="788" y="19"/>
                </a:lnTo>
                <a:lnTo>
                  <a:pt x="790" y="21"/>
                </a:lnTo>
                <a:lnTo>
                  <a:pt x="791" y="24"/>
                </a:lnTo>
                <a:lnTo>
                  <a:pt x="793" y="27"/>
                </a:lnTo>
                <a:lnTo>
                  <a:pt x="795" y="30"/>
                </a:lnTo>
                <a:lnTo>
                  <a:pt x="796" y="34"/>
                </a:lnTo>
                <a:lnTo>
                  <a:pt x="798" y="37"/>
                </a:lnTo>
                <a:lnTo>
                  <a:pt x="800" y="41"/>
                </a:lnTo>
                <a:lnTo>
                  <a:pt x="801" y="44"/>
                </a:lnTo>
                <a:lnTo>
                  <a:pt x="803" y="48"/>
                </a:lnTo>
                <a:lnTo>
                  <a:pt x="804" y="52"/>
                </a:lnTo>
                <a:lnTo>
                  <a:pt x="806" y="56"/>
                </a:lnTo>
                <a:lnTo>
                  <a:pt x="808" y="60"/>
                </a:lnTo>
                <a:lnTo>
                  <a:pt x="809" y="65"/>
                </a:lnTo>
                <a:lnTo>
                  <a:pt x="811" y="69"/>
                </a:lnTo>
                <a:lnTo>
                  <a:pt x="813" y="74"/>
                </a:lnTo>
                <a:lnTo>
                  <a:pt x="814" y="79"/>
                </a:lnTo>
                <a:lnTo>
                  <a:pt x="816" y="84"/>
                </a:lnTo>
                <a:lnTo>
                  <a:pt x="817" y="88"/>
                </a:lnTo>
                <a:lnTo>
                  <a:pt x="819" y="93"/>
                </a:lnTo>
                <a:lnTo>
                  <a:pt x="821" y="99"/>
                </a:lnTo>
                <a:lnTo>
                  <a:pt x="822" y="104"/>
                </a:lnTo>
                <a:lnTo>
                  <a:pt x="824" y="109"/>
                </a:lnTo>
                <a:lnTo>
                  <a:pt x="825" y="115"/>
                </a:lnTo>
                <a:lnTo>
                  <a:pt x="827" y="120"/>
                </a:lnTo>
                <a:lnTo>
                  <a:pt x="829" y="125"/>
                </a:lnTo>
                <a:lnTo>
                  <a:pt x="830" y="131"/>
                </a:lnTo>
                <a:lnTo>
                  <a:pt x="832" y="137"/>
                </a:lnTo>
                <a:lnTo>
                  <a:pt x="834" y="142"/>
                </a:lnTo>
                <a:lnTo>
                  <a:pt x="835" y="148"/>
                </a:lnTo>
                <a:lnTo>
                  <a:pt x="837" y="154"/>
                </a:lnTo>
                <a:lnTo>
                  <a:pt x="838" y="160"/>
                </a:lnTo>
                <a:lnTo>
                  <a:pt x="840" y="166"/>
                </a:lnTo>
                <a:lnTo>
                  <a:pt x="842" y="172"/>
                </a:lnTo>
                <a:lnTo>
                  <a:pt x="843" y="178"/>
                </a:lnTo>
                <a:lnTo>
                  <a:pt x="845" y="184"/>
                </a:lnTo>
                <a:lnTo>
                  <a:pt x="847" y="190"/>
                </a:lnTo>
                <a:lnTo>
                  <a:pt x="848" y="195"/>
                </a:lnTo>
                <a:lnTo>
                  <a:pt x="850" y="201"/>
                </a:lnTo>
                <a:lnTo>
                  <a:pt x="851" y="207"/>
                </a:lnTo>
                <a:lnTo>
                  <a:pt x="853" y="213"/>
                </a:lnTo>
                <a:lnTo>
                  <a:pt x="855" y="219"/>
                </a:lnTo>
                <a:lnTo>
                  <a:pt x="856" y="225"/>
                </a:lnTo>
                <a:lnTo>
                  <a:pt x="858" y="231"/>
                </a:lnTo>
                <a:lnTo>
                  <a:pt x="859" y="237"/>
                </a:lnTo>
                <a:lnTo>
                  <a:pt x="861" y="243"/>
                </a:lnTo>
                <a:lnTo>
                  <a:pt x="863" y="249"/>
                </a:lnTo>
                <a:lnTo>
                  <a:pt x="864" y="255"/>
                </a:lnTo>
                <a:lnTo>
                  <a:pt x="866" y="260"/>
                </a:lnTo>
                <a:lnTo>
                  <a:pt x="868" y="266"/>
                </a:lnTo>
                <a:lnTo>
                  <a:pt x="869" y="272"/>
                </a:lnTo>
                <a:lnTo>
                  <a:pt x="871" y="277"/>
                </a:lnTo>
                <a:lnTo>
                  <a:pt x="873" y="283"/>
                </a:lnTo>
                <a:lnTo>
                  <a:pt x="874" y="288"/>
                </a:lnTo>
                <a:lnTo>
                  <a:pt x="876" y="293"/>
                </a:lnTo>
                <a:lnTo>
                  <a:pt x="877" y="298"/>
                </a:lnTo>
                <a:lnTo>
                  <a:pt x="879" y="304"/>
                </a:lnTo>
                <a:lnTo>
                  <a:pt x="880" y="309"/>
                </a:lnTo>
                <a:lnTo>
                  <a:pt x="882" y="314"/>
                </a:lnTo>
                <a:lnTo>
                  <a:pt x="884" y="319"/>
                </a:lnTo>
                <a:lnTo>
                  <a:pt x="885" y="323"/>
                </a:lnTo>
                <a:lnTo>
                  <a:pt x="887" y="328"/>
                </a:lnTo>
                <a:lnTo>
                  <a:pt x="889" y="332"/>
                </a:lnTo>
                <a:lnTo>
                  <a:pt x="890" y="337"/>
                </a:lnTo>
                <a:lnTo>
                  <a:pt x="892" y="341"/>
                </a:lnTo>
                <a:lnTo>
                  <a:pt x="894" y="345"/>
                </a:lnTo>
                <a:lnTo>
                  <a:pt x="895" y="349"/>
                </a:lnTo>
                <a:lnTo>
                  <a:pt x="897" y="353"/>
                </a:lnTo>
                <a:lnTo>
                  <a:pt x="898" y="357"/>
                </a:lnTo>
                <a:lnTo>
                  <a:pt x="900" y="360"/>
                </a:lnTo>
                <a:lnTo>
                  <a:pt x="902" y="364"/>
                </a:lnTo>
                <a:lnTo>
                  <a:pt x="903" y="367"/>
                </a:lnTo>
                <a:lnTo>
                  <a:pt x="905" y="370"/>
                </a:lnTo>
                <a:lnTo>
                  <a:pt x="907" y="373"/>
                </a:lnTo>
                <a:lnTo>
                  <a:pt x="908" y="376"/>
                </a:lnTo>
                <a:lnTo>
                  <a:pt x="910" y="379"/>
                </a:lnTo>
                <a:lnTo>
                  <a:pt x="911" y="381"/>
                </a:lnTo>
                <a:lnTo>
                  <a:pt x="913" y="384"/>
                </a:lnTo>
                <a:lnTo>
                  <a:pt x="915" y="386"/>
                </a:lnTo>
                <a:lnTo>
                  <a:pt x="916" y="388"/>
                </a:lnTo>
                <a:lnTo>
                  <a:pt x="918" y="390"/>
                </a:lnTo>
                <a:lnTo>
                  <a:pt x="919" y="391"/>
                </a:lnTo>
                <a:lnTo>
                  <a:pt x="921" y="393"/>
                </a:lnTo>
                <a:lnTo>
                  <a:pt x="923" y="394"/>
                </a:lnTo>
                <a:lnTo>
                  <a:pt x="924" y="395"/>
                </a:lnTo>
                <a:lnTo>
                  <a:pt x="926" y="396"/>
                </a:lnTo>
                <a:lnTo>
                  <a:pt x="928" y="397"/>
                </a:lnTo>
                <a:lnTo>
                  <a:pt x="929" y="398"/>
                </a:lnTo>
                <a:lnTo>
                  <a:pt x="931" y="398"/>
                </a:lnTo>
                <a:lnTo>
                  <a:pt x="932" y="399"/>
                </a:lnTo>
                <a:lnTo>
                  <a:pt x="934" y="399"/>
                </a:lnTo>
                <a:lnTo>
                  <a:pt x="936" y="398"/>
                </a:lnTo>
                <a:lnTo>
                  <a:pt x="937" y="398"/>
                </a:lnTo>
                <a:lnTo>
                  <a:pt x="939" y="398"/>
                </a:lnTo>
                <a:lnTo>
                  <a:pt x="941" y="397"/>
                </a:lnTo>
                <a:lnTo>
                  <a:pt x="942" y="396"/>
                </a:lnTo>
                <a:lnTo>
                  <a:pt x="944" y="395"/>
                </a:lnTo>
                <a:lnTo>
                  <a:pt x="945" y="394"/>
                </a:lnTo>
                <a:lnTo>
                  <a:pt x="947" y="393"/>
                </a:lnTo>
                <a:lnTo>
                  <a:pt x="949" y="391"/>
                </a:lnTo>
                <a:lnTo>
                  <a:pt x="950" y="390"/>
                </a:lnTo>
                <a:lnTo>
                  <a:pt x="952" y="388"/>
                </a:lnTo>
                <a:lnTo>
                  <a:pt x="954" y="386"/>
                </a:lnTo>
                <a:lnTo>
                  <a:pt x="955" y="383"/>
                </a:lnTo>
                <a:lnTo>
                  <a:pt x="957" y="381"/>
                </a:lnTo>
                <a:lnTo>
                  <a:pt x="958" y="378"/>
                </a:lnTo>
                <a:lnTo>
                  <a:pt x="960" y="376"/>
                </a:lnTo>
                <a:lnTo>
                  <a:pt x="962" y="373"/>
                </a:lnTo>
                <a:lnTo>
                  <a:pt x="963" y="370"/>
                </a:lnTo>
                <a:lnTo>
                  <a:pt x="965" y="367"/>
                </a:lnTo>
                <a:lnTo>
                  <a:pt x="967" y="364"/>
                </a:lnTo>
                <a:lnTo>
                  <a:pt x="968" y="360"/>
                </a:lnTo>
                <a:lnTo>
                  <a:pt x="970" y="356"/>
                </a:lnTo>
                <a:lnTo>
                  <a:pt x="971" y="353"/>
                </a:lnTo>
                <a:lnTo>
                  <a:pt x="973" y="349"/>
                </a:lnTo>
                <a:lnTo>
                  <a:pt x="975" y="345"/>
                </a:lnTo>
                <a:lnTo>
                  <a:pt x="976" y="341"/>
                </a:lnTo>
                <a:lnTo>
                  <a:pt x="978" y="336"/>
                </a:lnTo>
                <a:lnTo>
                  <a:pt x="979" y="332"/>
                </a:lnTo>
                <a:lnTo>
                  <a:pt x="981" y="327"/>
                </a:lnTo>
                <a:lnTo>
                  <a:pt x="983" y="323"/>
                </a:lnTo>
                <a:lnTo>
                  <a:pt x="984" y="318"/>
                </a:lnTo>
                <a:lnTo>
                  <a:pt x="986" y="313"/>
                </a:lnTo>
                <a:lnTo>
                  <a:pt x="988" y="308"/>
                </a:lnTo>
                <a:lnTo>
                  <a:pt x="989" y="303"/>
                </a:lnTo>
                <a:lnTo>
                  <a:pt x="991" y="298"/>
                </a:lnTo>
                <a:lnTo>
                  <a:pt x="992" y="293"/>
                </a:lnTo>
                <a:lnTo>
                  <a:pt x="994" y="288"/>
                </a:lnTo>
                <a:lnTo>
                  <a:pt x="996" y="282"/>
                </a:lnTo>
                <a:lnTo>
                  <a:pt x="997" y="277"/>
                </a:lnTo>
                <a:lnTo>
                  <a:pt x="999" y="271"/>
                </a:lnTo>
                <a:lnTo>
                  <a:pt x="1001" y="266"/>
                </a:lnTo>
                <a:lnTo>
                  <a:pt x="1002" y="260"/>
                </a:lnTo>
                <a:lnTo>
                  <a:pt x="1004" y="254"/>
                </a:lnTo>
                <a:lnTo>
                  <a:pt x="1006" y="248"/>
                </a:lnTo>
                <a:lnTo>
                  <a:pt x="1007" y="242"/>
                </a:lnTo>
                <a:lnTo>
                  <a:pt x="1009" y="237"/>
                </a:lnTo>
                <a:lnTo>
                  <a:pt x="1010" y="231"/>
                </a:lnTo>
                <a:lnTo>
                  <a:pt x="1012" y="225"/>
                </a:lnTo>
                <a:lnTo>
                  <a:pt x="1013" y="219"/>
                </a:lnTo>
                <a:lnTo>
                  <a:pt x="1015" y="213"/>
                </a:lnTo>
                <a:lnTo>
                  <a:pt x="1017" y="207"/>
                </a:lnTo>
                <a:lnTo>
                  <a:pt x="1018" y="201"/>
                </a:lnTo>
                <a:lnTo>
                  <a:pt x="1020" y="195"/>
                </a:lnTo>
                <a:lnTo>
                  <a:pt x="1022" y="189"/>
                </a:lnTo>
                <a:lnTo>
                  <a:pt x="1023" y="183"/>
                </a:lnTo>
                <a:lnTo>
                  <a:pt x="1025" y="177"/>
                </a:lnTo>
                <a:lnTo>
                  <a:pt x="1027" y="171"/>
                </a:lnTo>
                <a:lnTo>
                  <a:pt x="1028" y="165"/>
                </a:lnTo>
                <a:lnTo>
                  <a:pt x="1030" y="159"/>
                </a:lnTo>
                <a:lnTo>
                  <a:pt x="1031" y="154"/>
                </a:lnTo>
                <a:lnTo>
                  <a:pt x="1033" y="148"/>
                </a:lnTo>
                <a:lnTo>
                  <a:pt x="1034" y="142"/>
                </a:lnTo>
                <a:lnTo>
                  <a:pt x="1036" y="136"/>
                </a:lnTo>
                <a:lnTo>
                  <a:pt x="1038" y="131"/>
                </a:lnTo>
                <a:lnTo>
                  <a:pt x="1039" y="125"/>
                </a:lnTo>
                <a:lnTo>
                  <a:pt x="1041" y="120"/>
                </a:lnTo>
                <a:lnTo>
                  <a:pt x="1043" y="114"/>
                </a:lnTo>
                <a:lnTo>
                  <a:pt x="1044" y="109"/>
                </a:lnTo>
                <a:lnTo>
                  <a:pt x="1046" y="103"/>
                </a:lnTo>
                <a:lnTo>
                  <a:pt x="1048" y="98"/>
                </a:lnTo>
                <a:lnTo>
                  <a:pt x="1049" y="93"/>
                </a:lnTo>
                <a:lnTo>
                  <a:pt x="1051" y="88"/>
                </a:lnTo>
                <a:lnTo>
                  <a:pt x="1052" y="83"/>
                </a:lnTo>
                <a:lnTo>
                  <a:pt x="1054" y="78"/>
                </a:lnTo>
                <a:lnTo>
                  <a:pt x="1056" y="74"/>
                </a:lnTo>
                <a:lnTo>
                  <a:pt x="1057" y="69"/>
                </a:lnTo>
                <a:lnTo>
                  <a:pt x="1059" y="65"/>
                </a:lnTo>
                <a:lnTo>
                  <a:pt x="1061" y="60"/>
                </a:lnTo>
                <a:lnTo>
                  <a:pt x="1062" y="56"/>
                </a:lnTo>
                <a:lnTo>
                  <a:pt x="1064" y="52"/>
                </a:lnTo>
                <a:lnTo>
                  <a:pt x="1065" y="48"/>
                </a:lnTo>
                <a:lnTo>
                  <a:pt x="1067" y="44"/>
                </a:lnTo>
                <a:lnTo>
                  <a:pt x="1069" y="40"/>
                </a:lnTo>
                <a:lnTo>
                  <a:pt x="1070" y="37"/>
                </a:lnTo>
                <a:lnTo>
                  <a:pt x="1072" y="33"/>
                </a:lnTo>
                <a:lnTo>
                  <a:pt x="1073" y="30"/>
                </a:lnTo>
                <a:lnTo>
                  <a:pt x="1075" y="27"/>
                </a:lnTo>
                <a:lnTo>
                  <a:pt x="1077" y="24"/>
                </a:lnTo>
                <a:lnTo>
                  <a:pt x="1078" y="21"/>
                </a:lnTo>
                <a:lnTo>
                  <a:pt x="1080" y="19"/>
                </a:lnTo>
                <a:lnTo>
                  <a:pt x="1082" y="16"/>
                </a:lnTo>
                <a:lnTo>
                  <a:pt x="1083" y="14"/>
                </a:lnTo>
                <a:lnTo>
                  <a:pt x="1085" y="12"/>
                </a:lnTo>
                <a:lnTo>
                  <a:pt x="1086" y="10"/>
                </a:lnTo>
                <a:lnTo>
                  <a:pt x="1088" y="8"/>
                </a:lnTo>
                <a:lnTo>
                  <a:pt x="1090" y="6"/>
                </a:lnTo>
                <a:lnTo>
                  <a:pt x="1091" y="5"/>
                </a:lnTo>
                <a:lnTo>
                  <a:pt x="1093" y="4"/>
                </a:lnTo>
                <a:lnTo>
                  <a:pt x="1095" y="3"/>
                </a:lnTo>
                <a:lnTo>
                  <a:pt x="1096" y="2"/>
                </a:lnTo>
                <a:lnTo>
                  <a:pt x="1098" y="1"/>
                </a:lnTo>
                <a:lnTo>
                  <a:pt x="1100" y="0"/>
                </a:lnTo>
                <a:lnTo>
                  <a:pt x="1101" y="0"/>
                </a:lnTo>
                <a:lnTo>
                  <a:pt x="1103" y="0"/>
                </a:lnTo>
                <a:lnTo>
                  <a:pt x="1104" y="0"/>
                </a:lnTo>
                <a:lnTo>
                  <a:pt x="1106" y="0"/>
                </a:lnTo>
                <a:lnTo>
                  <a:pt x="1107" y="0"/>
                </a:lnTo>
                <a:lnTo>
                  <a:pt x="1109" y="1"/>
                </a:lnTo>
                <a:lnTo>
                  <a:pt x="1111" y="1"/>
                </a:lnTo>
                <a:lnTo>
                  <a:pt x="1112" y="2"/>
                </a:lnTo>
                <a:lnTo>
                  <a:pt x="1114" y="3"/>
                </a:lnTo>
                <a:lnTo>
                  <a:pt x="1116" y="4"/>
                </a:lnTo>
                <a:lnTo>
                  <a:pt x="1117" y="6"/>
                </a:lnTo>
                <a:lnTo>
                  <a:pt x="1119" y="7"/>
                </a:lnTo>
                <a:lnTo>
                  <a:pt x="1121" y="9"/>
                </a:lnTo>
                <a:lnTo>
                  <a:pt x="1122" y="11"/>
                </a:lnTo>
                <a:lnTo>
                  <a:pt x="1124" y="13"/>
                </a:lnTo>
                <a:lnTo>
                  <a:pt x="1125" y="15"/>
                </a:lnTo>
                <a:lnTo>
                  <a:pt x="1127" y="18"/>
                </a:lnTo>
                <a:lnTo>
                  <a:pt x="1129" y="20"/>
                </a:lnTo>
                <a:lnTo>
                  <a:pt x="1130" y="23"/>
                </a:lnTo>
                <a:lnTo>
                  <a:pt x="1132" y="26"/>
                </a:lnTo>
                <a:lnTo>
                  <a:pt x="1133" y="29"/>
                </a:lnTo>
                <a:lnTo>
                  <a:pt x="1135" y="32"/>
                </a:lnTo>
                <a:lnTo>
                  <a:pt x="1137" y="36"/>
                </a:lnTo>
                <a:lnTo>
                  <a:pt x="1138" y="39"/>
                </a:lnTo>
                <a:lnTo>
                  <a:pt x="1140" y="43"/>
                </a:lnTo>
                <a:lnTo>
                  <a:pt x="1142" y="47"/>
                </a:lnTo>
                <a:lnTo>
                  <a:pt x="1143" y="50"/>
                </a:lnTo>
                <a:lnTo>
                  <a:pt x="1145" y="54"/>
                </a:lnTo>
                <a:lnTo>
                  <a:pt x="1146" y="59"/>
                </a:lnTo>
                <a:lnTo>
                  <a:pt x="1148" y="63"/>
                </a:lnTo>
                <a:lnTo>
                  <a:pt x="1150" y="67"/>
                </a:lnTo>
                <a:lnTo>
                  <a:pt x="1151" y="72"/>
                </a:lnTo>
                <a:lnTo>
                  <a:pt x="1153" y="77"/>
                </a:lnTo>
                <a:lnTo>
                  <a:pt x="1155" y="81"/>
                </a:lnTo>
                <a:lnTo>
                  <a:pt x="1156" y="86"/>
                </a:lnTo>
                <a:lnTo>
                  <a:pt x="1158" y="91"/>
                </a:lnTo>
                <a:lnTo>
                  <a:pt x="1160" y="96"/>
                </a:lnTo>
                <a:lnTo>
                  <a:pt x="1161" y="101"/>
                </a:lnTo>
                <a:lnTo>
                  <a:pt x="1163" y="107"/>
                </a:lnTo>
                <a:lnTo>
                  <a:pt x="1164" y="112"/>
                </a:lnTo>
                <a:lnTo>
                  <a:pt x="1166" y="118"/>
                </a:lnTo>
                <a:lnTo>
                  <a:pt x="1167" y="123"/>
                </a:lnTo>
                <a:lnTo>
                  <a:pt x="1169" y="129"/>
                </a:lnTo>
                <a:lnTo>
                  <a:pt x="1171" y="134"/>
                </a:lnTo>
                <a:lnTo>
                  <a:pt x="1172" y="140"/>
                </a:lnTo>
                <a:lnTo>
                  <a:pt x="1174" y="146"/>
                </a:lnTo>
                <a:lnTo>
                  <a:pt x="1176" y="151"/>
                </a:lnTo>
                <a:lnTo>
                  <a:pt x="1177" y="157"/>
                </a:lnTo>
                <a:lnTo>
                  <a:pt x="1179" y="163"/>
                </a:lnTo>
                <a:lnTo>
                  <a:pt x="1181" y="169"/>
                </a:lnTo>
                <a:lnTo>
                  <a:pt x="1182" y="175"/>
                </a:lnTo>
                <a:lnTo>
                  <a:pt x="1184" y="181"/>
                </a:lnTo>
                <a:lnTo>
                  <a:pt x="1185" y="187"/>
                </a:lnTo>
                <a:lnTo>
                  <a:pt x="1187" y="193"/>
                </a:lnTo>
                <a:lnTo>
                  <a:pt x="1189" y="199"/>
                </a:lnTo>
                <a:lnTo>
                  <a:pt x="1190" y="205"/>
                </a:lnTo>
                <a:lnTo>
                  <a:pt x="1192" y="211"/>
                </a:lnTo>
                <a:lnTo>
                  <a:pt x="1194" y="217"/>
                </a:lnTo>
                <a:lnTo>
                  <a:pt x="1195" y="223"/>
                </a:lnTo>
                <a:lnTo>
                  <a:pt x="1197" y="229"/>
                </a:lnTo>
                <a:lnTo>
                  <a:pt x="1198" y="235"/>
                </a:lnTo>
                <a:lnTo>
                  <a:pt x="1200" y="241"/>
                </a:lnTo>
                <a:lnTo>
                  <a:pt x="1202" y="246"/>
                </a:lnTo>
                <a:lnTo>
                  <a:pt x="1203" y="252"/>
                </a:lnTo>
                <a:lnTo>
                  <a:pt x="1205" y="258"/>
                </a:lnTo>
                <a:lnTo>
                  <a:pt x="1206" y="263"/>
                </a:lnTo>
                <a:lnTo>
                  <a:pt x="1208" y="269"/>
                </a:lnTo>
                <a:lnTo>
                  <a:pt x="1210" y="275"/>
                </a:lnTo>
                <a:lnTo>
                  <a:pt x="1211" y="280"/>
                </a:lnTo>
                <a:lnTo>
                  <a:pt x="1213" y="286"/>
                </a:lnTo>
                <a:lnTo>
                  <a:pt x="1215" y="291"/>
                </a:lnTo>
                <a:lnTo>
                  <a:pt x="1216" y="296"/>
                </a:lnTo>
                <a:lnTo>
                  <a:pt x="1218" y="301"/>
                </a:lnTo>
                <a:lnTo>
                  <a:pt x="1219" y="307"/>
                </a:lnTo>
                <a:lnTo>
                  <a:pt x="1221" y="312"/>
                </a:lnTo>
                <a:lnTo>
                  <a:pt x="1223" y="316"/>
                </a:lnTo>
                <a:lnTo>
                  <a:pt x="1224" y="321"/>
                </a:lnTo>
                <a:lnTo>
                  <a:pt x="1226" y="326"/>
                </a:lnTo>
                <a:lnTo>
                  <a:pt x="1227" y="330"/>
                </a:lnTo>
                <a:lnTo>
                  <a:pt x="1229" y="335"/>
                </a:lnTo>
                <a:lnTo>
                  <a:pt x="1231" y="339"/>
                </a:lnTo>
                <a:lnTo>
                  <a:pt x="1232" y="343"/>
                </a:lnTo>
                <a:lnTo>
                  <a:pt x="1234" y="348"/>
                </a:lnTo>
                <a:lnTo>
                  <a:pt x="1236" y="351"/>
                </a:lnTo>
                <a:lnTo>
                  <a:pt x="1237" y="355"/>
                </a:lnTo>
                <a:lnTo>
                  <a:pt x="1239" y="359"/>
                </a:lnTo>
                <a:lnTo>
                  <a:pt x="1240" y="362"/>
                </a:lnTo>
                <a:lnTo>
                  <a:pt x="1242" y="366"/>
                </a:lnTo>
                <a:lnTo>
                  <a:pt x="1244" y="369"/>
                </a:lnTo>
                <a:lnTo>
                  <a:pt x="1245" y="372"/>
                </a:lnTo>
                <a:lnTo>
                  <a:pt x="1247" y="375"/>
                </a:lnTo>
                <a:lnTo>
                  <a:pt x="1249" y="378"/>
                </a:lnTo>
                <a:lnTo>
                  <a:pt x="1250" y="380"/>
                </a:lnTo>
                <a:lnTo>
                  <a:pt x="1252" y="383"/>
                </a:lnTo>
                <a:lnTo>
                  <a:pt x="1254" y="385"/>
                </a:lnTo>
                <a:lnTo>
                  <a:pt x="1255" y="387"/>
                </a:lnTo>
                <a:lnTo>
                  <a:pt x="1257" y="389"/>
                </a:lnTo>
                <a:lnTo>
                  <a:pt x="1258" y="391"/>
                </a:lnTo>
                <a:lnTo>
                  <a:pt x="1260" y="392"/>
                </a:lnTo>
                <a:lnTo>
                  <a:pt x="1261" y="394"/>
                </a:lnTo>
                <a:lnTo>
                  <a:pt x="1263" y="395"/>
                </a:lnTo>
                <a:lnTo>
                  <a:pt x="1265" y="396"/>
                </a:lnTo>
                <a:lnTo>
                  <a:pt x="1266" y="397"/>
                </a:lnTo>
                <a:lnTo>
                  <a:pt x="1268" y="397"/>
                </a:lnTo>
                <a:lnTo>
                  <a:pt x="1270" y="398"/>
                </a:lnTo>
                <a:lnTo>
                  <a:pt x="1271" y="398"/>
                </a:lnTo>
                <a:lnTo>
                  <a:pt x="1273" y="399"/>
                </a:lnTo>
                <a:lnTo>
                  <a:pt x="1275" y="399"/>
                </a:lnTo>
                <a:lnTo>
                  <a:pt x="1276" y="398"/>
                </a:lnTo>
                <a:lnTo>
                  <a:pt x="1278" y="398"/>
                </a:lnTo>
                <a:lnTo>
                  <a:pt x="1279" y="397"/>
                </a:lnTo>
                <a:lnTo>
                  <a:pt x="1281" y="397"/>
                </a:lnTo>
                <a:lnTo>
                  <a:pt x="1283" y="396"/>
                </a:lnTo>
                <a:lnTo>
                  <a:pt x="1284" y="395"/>
                </a:lnTo>
                <a:lnTo>
                  <a:pt x="1286" y="393"/>
                </a:lnTo>
                <a:lnTo>
                  <a:pt x="1287" y="392"/>
                </a:lnTo>
                <a:lnTo>
                  <a:pt x="1289" y="390"/>
                </a:lnTo>
                <a:lnTo>
                  <a:pt x="1291" y="388"/>
                </a:lnTo>
                <a:lnTo>
                  <a:pt x="1292" y="387"/>
                </a:lnTo>
                <a:lnTo>
                  <a:pt x="1294" y="384"/>
                </a:lnTo>
                <a:lnTo>
                  <a:pt x="1296" y="382"/>
                </a:lnTo>
                <a:lnTo>
                  <a:pt x="1297" y="380"/>
                </a:lnTo>
                <a:lnTo>
                  <a:pt x="1299" y="377"/>
                </a:lnTo>
                <a:lnTo>
                  <a:pt x="1300" y="374"/>
                </a:lnTo>
                <a:lnTo>
                  <a:pt x="1302" y="371"/>
                </a:lnTo>
                <a:lnTo>
                  <a:pt x="1304" y="368"/>
                </a:lnTo>
                <a:lnTo>
                  <a:pt x="1305" y="365"/>
                </a:lnTo>
                <a:lnTo>
                  <a:pt x="1307" y="362"/>
                </a:lnTo>
                <a:lnTo>
                  <a:pt x="1309" y="358"/>
                </a:lnTo>
                <a:lnTo>
                  <a:pt x="1310" y="354"/>
                </a:lnTo>
                <a:lnTo>
                  <a:pt x="1312" y="351"/>
                </a:lnTo>
                <a:lnTo>
                  <a:pt x="1313" y="347"/>
                </a:lnTo>
                <a:lnTo>
                  <a:pt x="1315" y="343"/>
                </a:lnTo>
                <a:lnTo>
                  <a:pt x="1317" y="338"/>
                </a:lnTo>
                <a:lnTo>
                  <a:pt x="1318" y="334"/>
                </a:lnTo>
                <a:lnTo>
                  <a:pt x="1320" y="329"/>
                </a:lnTo>
                <a:lnTo>
                  <a:pt x="1321" y="325"/>
                </a:lnTo>
                <a:lnTo>
                  <a:pt x="1323" y="320"/>
                </a:lnTo>
                <a:lnTo>
                  <a:pt x="1325" y="315"/>
                </a:lnTo>
                <a:lnTo>
                  <a:pt x="1326" y="310"/>
                </a:lnTo>
                <a:lnTo>
                  <a:pt x="1328" y="305"/>
                </a:lnTo>
                <a:lnTo>
                  <a:pt x="1330" y="300"/>
                </a:lnTo>
                <a:lnTo>
                  <a:pt x="1331" y="295"/>
                </a:lnTo>
                <a:lnTo>
                  <a:pt x="1333" y="290"/>
                </a:lnTo>
                <a:lnTo>
                  <a:pt x="1335" y="285"/>
                </a:lnTo>
                <a:lnTo>
                  <a:pt x="1336" y="279"/>
                </a:lnTo>
                <a:lnTo>
                  <a:pt x="1338" y="274"/>
                </a:lnTo>
                <a:lnTo>
                  <a:pt x="1339" y="268"/>
                </a:lnTo>
                <a:lnTo>
                  <a:pt x="1341" y="262"/>
                </a:lnTo>
                <a:lnTo>
                  <a:pt x="1343" y="257"/>
                </a:lnTo>
                <a:lnTo>
                  <a:pt x="1344" y="251"/>
                </a:lnTo>
                <a:lnTo>
                  <a:pt x="1346" y="245"/>
                </a:lnTo>
                <a:lnTo>
                  <a:pt x="1348" y="239"/>
                </a:lnTo>
                <a:lnTo>
                  <a:pt x="1349" y="233"/>
                </a:lnTo>
                <a:lnTo>
                  <a:pt x="1351" y="227"/>
                </a:lnTo>
                <a:lnTo>
                  <a:pt x="1352" y="222"/>
                </a:lnTo>
                <a:lnTo>
                  <a:pt x="1354" y="216"/>
                </a:lnTo>
                <a:lnTo>
                  <a:pt x="1356" y="210"/>
                </a:lnTo>
                <a:lnTo>
                  <a:pt x="1357" y="204"/>
                </a:lnTo>
                <a:lnTo>
                  <a:pt x="1359" y="198"/>
                </a:lnTo>
                <a:lnTo>
                  <a:pt x="1360" y="192"/>
                </a:lnTo>
                <a:lnTo>
                  <a:pt x="1362" y="186"/>
                </a:lnTo>
                <a:lnTo>
                  <a:pt x="1364" y="180"/>
                </a:lnTo>
                <a:lnTo>
                  <a:pt x="1365" y="174"/>
                </a:lnTo>
                <a:lnTo>
                  <a:pt x="1367" y="168"/>
                </a:lnTo>
                <a:lnTo>
                  <a:pt x="1369" y="162"/>
                </a:lnTo>
                <a:lnTo>
                  <a:pt x="1370" y="156"/>
                </a:lnTo>
                <a:lnTo>
                  <a:pt x="1372" y="150"/>
                </a:lnTo>
                <a:lnTo>
                  <a:pt x="1373" y="144"/>
                </a:lnTo>
                <a:lnTo>
                  <a:pt x="1375" y="139"/>
                </a:lnTo>
                <a:lnTo>
                  <a:pt x="1377" y="133"/>
                </a:lnTo>
                <a:lnTo>
                  <a:pt x="1378" y="127"/>
                </a:lnTo>
                <a:lnTo>
                  <a:pt x="1380" y="122"/>
                </a:lnTo>
                <a:lnTo>
                  <a:pt x="1381" y="117"/>
                </a:lnTo>
                <a:lnTo>
                  <a:pt x="1383" y="111"/>
                </a:lnTo>
                <a:lnTo>
                  <a:pt x="1385" y="106"/>
                </a:lnTo>
                <a:lnTo>
                  <a:pt x="1386" y="100"/>
                </a:lnTo>
                <a:lnTo>
                  <a:pt x="1388" y="95"/>
                </a:lnTo>
                <a:lnTo>
                  <a:pt x="1390" y="90"/>
                </a:lnTo>
                <a:lnTo>
                  <a:pt x="1391" y="85"/>
                </a:lnTo>
                <a:lnTo>
                  <a:pt x="1393" y="80"/>
                </a:lnTo>
                <a:lnTo>
                  <a:pt x="1394" y="76"/>
                </a:lnTo>
                <a:lnTo>
                  <a:pt x="1396" y="71"/>
                </a:lnTo>
                <a:lnTo>
                  <a:pt x="1398" y="67"/>
                </a:lnTo>
                <a:lnTo>
                  <a:pt x="1399" y="62"/>
                </a:lnTo>
                <a:lnTo>
                  <a:pt x="1401" y="58"/>
                </a:lnTo>
                <a:lnTo>
                  <a:pt x="1403" y="54"/>
                </a:lnTo>
                <a:lnTo>
                  <a:pt x="1404" y="50"/>
                </a:lnTo>
                <a:lnTo>
                  <a:pt x="1406" y="46"/>
                </a:lnTo>
                <a:lnTo>
                  <a:pt x="1408" y="42"/>
                </a:lnTo>
                <a:lnTo>
                  <a:pt x="1409" y="38"/>
                </a:lnTo>
                <a:lnTo>
                  <a:pt x="1411" y="35"/>
                </a:lnTo>
                <a:lnTo>
                  <a:pt x="1412" y="32"/>
                </a:lnTo>
                <a:lnTo>
                  <a:pt x="1414" y="28"/>
                </a:lnTo>
                <a:lnTo>
                  <a:pt x="1415" y="25"/>
                </a:lnTo>
                <a:lnTo>
                  <a:pt x="1417" y="23"/>
                </a:lnTo>
                <a:lnTo>
                  <a:pt x="1419" y="20"/>
                </a:lnTo>
                <a:lnTo>
                  <a:pt x="1420" y="17"/>
                </a:lnTo>
                <a:lnTo>
                  <a:pt x="1422" y="15"/>
                </a:lnTo>
                <a:lnTo>
                  <a:pt x="1424" y="13"/>
                </a:lnTo>
                <a:lnTo>
                  <a:pt x="1425" y="11"/>
                </a:lnTo>
                <a:lnTo>
                  <a:pt x="1427" y="9"/>
                </a:lnTo>
                <a:lnTo>
                  <a:pt x="1429" y="7"/>
                </a:lnTo>
                <a:lnTo>
                  <a:pt x="1430" y="6"/>
                </a:lnTo>
                <a:lnTo>
                  <a:pt x="1432" y="4"/>
                </a:lnTo>
                <a:lnTo>
                  <a:pt x="1433" y="3"/>
                </a:lnTo>
                <a:lnTo>
                  <a:pt x="1435" y="2"/>
                </a:lnTo>
                <a:lnTo>
                  <a:pt x="1437" y="1"/>
                </a:lnTo>
                <a:lnTo>
                  <a:pt x="1438" y="1"/>
                </a:lnTo>
                <a:lnTo>
                  <a:pt x="1440" y="0"/>
                </a:lnTo>
                <a:lnTo>
                  <a:pt x="1442" y="0"/>
                </a:lnTo>
                <a:lnTo>
                  <a:pt x="1443" y="0"/>
                </a:lnTo>
                <a:lnTo>
                  <a:pt x="1445" y="0"/>
                </a:lnTo>
                <a:lnTo>
                  <a:pt x="1446" y="0"/>
                </a:lnTo>
                <a:lnTo>
                  <a:pt x="1448" y="0"/>
                </a:lnTo>
                <a:lnTo>
                  <a:pt x="1450" y="1"/>
                </a:lnTo>
                <a:lnTo>
                  <a:pt x="1451" y="2"/>
                </a:lnTo>
                <a:lnTo>
                  <a:pt x="1453" y="3"/>
                </a:lnTo>
                <a:lnTo>
                  <a:pt x="1454" y="4"/>
                </a:lnTo>
                <a:lnTo>
                  <a:pt x="1456" y="5"/>
                </a:lnTo>
                <a:lnTo>
                  <a:pt x="1458" y="7"/>
                </a:lnTo>
                <a:lnTo>
                  <a:pt x="1459" y="8"/>
                </a:lnTo>
                <a:lnTo>
                  <a:pt x="1461" y="10"/>
                </a:lnTo>
                <a:lnTo>
                  <a:pt x="1463" y="12"/>
                </a:lnTo>
                <a:lnTo>
                  <a:pt x="1464" y="14"/>
                </a:lnTo>
                <a:lnTo>
                  <a:pt x="1466" y="17"/>
                </a:lnTo>
                <a:lnTo>
                  <a:pt x="1467" y="19"/>
                </a:lnTo>
                <a:lnTo>
                  <a:pt x="1469" y="22"/>
                </a:lnTo>
                <a:lnTo>
                  <a:pt x="1471" y="25"/>
                </a:lnTo>
                <a:lnTo>
                  <a:pt x="1472" y="28"/>
                </a:lnTo>
                <a:lnTo>
                  <a:pt x="1474" y="31"/>
                </a:lnTo>
                <a:lnTo>
                  <a:pt x="1475" y="34"/>
                </a:lnTo>
                <a:lnTo>
                  <a:pt x="1477" y="38"/>
                </a:lnTo>
                <a:lnTo>
                  <a:pt x="1479" y="41"/>
                </a:lnTo>
                <a:lnTo>
                  <a:pt x="1480" y="45"/>
                </a:lnTo>
                <a:lnTo>
                  <a:pt x="1482" y="49"/>
                </a:lnTo>
                <a:lnTo>
                  <a:pt x="1484" y="53"/>
                </a:lnTo>
                <a:lnTo>
                  <a:pt x="1485" y="57"/>
                </a:lnTo>
                <a:lnTo>
                  <a:pt x="1487" y="61"/>
                </a:lnTo>
                <a:lnTo>
                  <a:pt x="1488" y="66"/>
                </a:lnTo>
                <a:lnTo>
                  <a:pt x="1490" y="70"/>
                </a:lnTo>
                <a:lnTo>
                  <a:pt x="1492" y="75"/>
                </a:lnTo>
                <a:lnTo>
                  <a:pt x="1493" y="79"/>
                </a:lnTo>
                <a:lnTo>
                  <a:pt x="1495" y="84"/>
                </a:lnTo>
                <a:lnTo>
                  <a:pt x="1497" y="89"/>
                </a:lnTo>
                <a:lnTo>
                  <a:pt x="1498" y="94"/>
                </a:lnTo>
                <a:lnTo>
                  <a:pt x="1500" y="99"/>
                </a:lnTo>
                <a:lnTo>
                  <a:pt x="1502" y="105"/>
                </a:lnTo>
                <a:lnTo>
                  <a:pt x="1503" y="110"/>
                </a:lnTo>
                <a:lnTo>
                  <a:pt x="1505" y="115"/>
                </a:lnTo>
                <a:lnTo>
                  <a:pt x="1506" y="121"/>
                </a:lnTo>
                <a:lnTo>
                  <a:pt x="1508" y="126"/>
                </a:lnTo>
                <a:lnTo>
                  <a:pt x="1510" y="132"/>
                </a:lnTo>
                <a:lnTo>
                  <a:pt x="1511" y="137"/>
                </a:lnTo>
                <a:lnTo>
                  <a:pt x="1513" y="143"/>
                </a:lnTo>
                <a:lnTo>
                  <a:pt x="1514" y="149"/>
                </a:lnTo>
                <a:lnTo>
                  <a:pt x="1516" y="155"/>
                </a:lnTo>
                <a:lnTo>
                  <a:pt x="1518" y="161"/>
                </a:lnTo>
                <a:lnTo>
                  <a:pt x="1519" y="166"/>
                </a:lnTo>
                <a:lnTo>
                  <a:pt x="1521" y="172"/>
                </a:lnTo>
                <a:lnTo>
                  <a:pt x="1523" y="178"/>
                </a:lnTo>
                <a:lnTo>
                  <a:pt x="1524" y="184"/>
                </a:lnTo>
                <a:lnTo>
                  <a:pt x="1526" y="190"/>
                </a:lnTo>
                <a:lnTo>
                  <a:pt x="1527" y="196"/>
                </a:lnTo>
                <a:lnTo>
                  <a:pt x="1529" y="202"/>
                </a:lnTo>
                <a:lnTo>
                  <a:pt x="1531" y="208"/>
                </a:lnTo>
                <a:lnTo>
                  <a:pt x="1532" y="214"/>
                </a:lnTo>
                <a:lnTo>
                  <a:pt x="1534" y="220"/>
                </a:lnTo>
                <a:lnTo>
                  <a:pt x="1536" y="226"/>
                </a:lnTo>
                <a:lnTo>
                  <a:pt x="1537" y="232"/>
                </a:lnTo>
                <a:lnTo>
                  <a:pt x="1539" y="238"/>
                </a:lnTo>
                <a:lnTo>
                  <a:pt x="1540" y="244"/>
                </a:lnTo>
                <a:lnTo>
                  <a:pt x="1542" y="249"/>
                </a:lnTo>
                <a:lnTo>
                  <a:pt x="1544" y="255"/>
                </a:lnTo>
                <a:lnTo>
                  <a:pt x="1545" y="261"/>
                </a:lnTo>
                <a:lnTo>
                  <a:pt x="1547" y="267"/>
                </a:lnTo>
                <a:lnTo>
                  <a:pt x="1548" y="272"/>
                </a:lnTo>
                <a:lnTo>
                  <a:pt x="1550" y="278"/>
                </a:lnTo>
                <a:lnTo>
                  <a:pt x="1552" y="283"/>
                </a:lnTo>
                <a:lnTo>
                  <a:pt x="1553" y="289"/>
                </a:lnTo>
                <a:lnTo>
                  <a:pt x="1555" y="294"/>
                </a:lnTo>
                <a:lnTo>
                  <a:pt x="1557" y="299"/>
                </a:lnTo>
                <a:lnTo>
                  <a:pt x="1558" y="304"/>
                </a:lnTo>
                <a:lnTo>
                  <a:pt x="1560" y="309"/>
                </a:lnTo>
                <a:lnTo>
                  <a:pt x="1562" y="314"/>
                </a:lnTo>
                <a:lnTo>
                  <a:pt x="1563" y="319"/>
                </a:lnTo>
                <a:lnTo>
                  <a:pt x="1565" y="324"/>
                </a:lnTo>
                <a:lnTo>
                  <a:pt x="1566" y="328"/>
                </a:lnTo>
                <a:lnTo>
                  <a:pt x="1568" y="333"/>
                </a:lnTo>
                <a:lnTo>
                  <a:pt x="1569" y="337"/>
                </a:lnTo>
                <a:lnTo>
                  <a:pt x="1571" y="342"/>
                </a:lnTo>
                <a:lnTo>
                  <a:pt x="1573" y="346"/>
                </a:lnTo>
                <a:lnTo>
                  <a:pt x="1574" y="350"/>
                </a:lnTo>
                <a:lnTo>
                  <a:pt x="1576" y="354"/>
                </a:lnTo>
                <a:lnTo>
                  <a:pt x="1578" y="357"/>
                </a:lnTo>
                <a:lnTo>
                  <a:pt x="1579" y="361"/>
                </a:lnTo>
                <a:lnTo>
                  <a:pt x="1581" y="364"/>
                </a:lnTo>
                <a:lnTo>
                  <a:pt x="1583" y="368"/>
                </a:lnTo>
                <a:lnTo>
                  <a:pt x="1584" y="371"/>
                </a:lnTo>
                <a:lnTo>
                  <a:pt x="1586" y="374"/>
                </a:lnTo>
                <a:lnTo>
                  <a:pt x="1587" y="376"/>
                </a:lnTo>
                <a:lnTo>
                  <a:pt x="1589" y="379"/>
                </a:lnTo>
                <a:lnTo>
                  <a:pt x="1591" y="382"/>
                </a:lnTo>
                <a:lnTo>
                  <a:pt x="1592" y="384"/>
                </a:lnTo>
                <a:lnTo>
                  <a:pt x="1594" y="386"/>
                </a:lnTo>
                <a:lnTo>
                  <a:pt x="1596" y="388"/>
                </a:lnTo>
                <a:lnTo>
                  <a:pt x="1597" y="390"/>
                </a:lnTo>
                <a:lnTo>
                  <a:pt x="1599" y="392"/>
                </a:lnTo>
                <a:lnTo>
                  <a:pt x="1600" y="393"/>
                </a:lnTo>
                <a:lnTo>
                  <a:pt x="1602" y="394"/>
                </a:lnTo>
                <a:lnTo>
                  <a:pt x="1604" y="395"/>
                </a:lnTo>
                <a:lnTo>
                  <a:pt x="1605" y="396"/>
                </a:lnTo>
                <a:lnTo>
                  <a:pt x="1607" y="397"/>
                </a:lnTo>
                <a:lnTo>
                  <a:pt x="1608" y="398"/>
                </a:lnTo>
                <a:lnTo>
                  <a:pt x="1610" y="398"/>
                </a:lnTo>
                <a:lnTo>
                  <a:pt x="1612" y="399"/>
                </a:lnTo>
                <a:lnTo>
                  <a:pt x="1613" y="399"/>
                </a:lnTo>
                <a:lnTo>
                  <a:pt x="1615" y="398"/>
                </a:lnTo>
                <a:lnTo>
                  <a:pt x="1617" y="398"/>
                </a:lnTo>
                <a:lnTo>
                  <a:pt x="1618" y="398"/>
                </a:lnTo>
                <a:lnTo>
                  <a:pt x="1620" y="397"/>
                </a:lnTo>
                <a:lnTo>
                  <a:pt x="1621" y="396"/>
                </a:lnTo>
                <a:lnTo>
                  <a:pt x="1623" y="395"/>
                </a:lnTo>
                <a:lnTo>
                  <a:pt x="1625" y="394"/>
                </a:lnTo>
                <a:lnTo>
                  <a:pt x="1626" y="393"/>
                </a:lnTo>
                <a:lnTo>
                  <a:pt x="1628" y="391"/>
                </a:lnTo>
                <a:lnTo>
                  <a:pt x="1630" y="389"/>
                </a:lnTo>
                <a:lnTo>
                  <a:pt x="1631" y="387"/>
                </a:lnTo>
                <a:lnTo>
                  <a:pt x="1633" y="385"/>
                </a:lnTo>
                <a:lnTo>
                  <a:pt x="1634" y="383"/>
                </a:lnTo>
                <a:lnTo>
                  <a:pt x="1636" y="381"/>
                </a:lnTo>
                <a:lnTo>
                  <a:pt x="1638" y="378"/>
                </a:lnTo>
                <a:lnTo>
                  <a:pt x="1639" y="376"/>
                </a:lnTo>
                <a:lnTo>
                  <a:pt x="1641" y="373"/>
                </a:lnTo>
                <a:lnTo>
                  <a:pt x="1642" y="370"/>
                </a:lnTo>
                <a:lnTo>
                  <a:pt x="1644" y="366"/>
                </a:lnTo>
                <a:lnTo>
                  <a:pt x="1646" y="363"/>
                </a:lnTo>
                <a:lnTo>
                  <a:pt x="1647" y="360"/>
                </a:lnTo>
                <a:lnTo>
                  <a:pt x="1649" y="356"/>
                </a:lnTo>
                <a:lnTo>
                  <a:pt x="1651" y="352"/>
                </a:lnTo>
                <a:lnTo>
                  <a:pt x="1652" y="348"/>
                </a:lnTo>
                <a:lnTo>
                  <a:pt x="1654" y="344"/>
                </a:lnTo>
                <a:lnTo>
                  <a:pt x="1656" y="340"/>
                </a:lnTo>
                <a:lnTo>
                  <a:pt x="1657" y="336"/>
                </a:lnTo>
                <a:lnTo>
                  <a:pt x="1659" y="331"/>
                </a:lnTo>
              </a:path>
            </a:pathLst>
          </a:custGeom>
          <a:noFill/>
          <a:ln w="38100" cmpd="sng">
            <a:solidFill>
              <a:srgbClr val="FF0000"/>
            </a:solidFill>
            <a:prstDash val="solid"/>
            <a:round/>
            <a:headEnd/>
            <a:tailEnd/>
          </a:ln>
        </p:spPr>
        <p:txBody>
          <a:bodyPr>
            <a:prstTxWarp prst="textNoShape">
              <a:avLst/>
            </a:prstTxWarp>
          </a:bodyPr>
          <a:lstStyle/>
          <a:p>
            <a:endParaRPr lang="en-US"/>
          </a:p>
        </p:txBody>
      </p:sp>
      <p:grpSp>
        <p:nvGrpSpPr>
          <p:cNvPr id="5" name="Group 68"/>
          <p:cNvGrpSpPr>
            <a:grpSpLocks/>
          </p:cNvGrpSpPr>
          <p:nvPr/>
        </p:nvGrpSpPr>
        <p:grpSpPr bwMode="auto">
          <a:xfrm>
            <a:off x="6486531" y="5562603"/>
            <a:ext cx="503238" cy="1100138"/>
            <a:chOff x="4086" y="3504"/>
            <a:chExt cx="317" cy="693"/>
          </a:xfrm>
        </p:grpSpPr>
        <p:sp>
          <p:nvSpPr>
            <p:cNvPr id="20508" name="Line 66"/>
            <p:cNvSpPr>
              <a:spLocks noChangeShapeType="1"/>
            </p:cNvSpPr>
            <p:nvPr/>
          </p:nvSpPr>
          <p:spPr bwMode="auto">
            <a:xfrm>
              <a:off x="4218" y="3504"/>
              <a:ext cx="0" cy="43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0509" name="Text Box 67"/>
            <p:cNvSpPr txBox="1">
              <a:spLocks noChangeArrowheads="1"/>
            </p:cNvSpPr>
            <p:nvPr/>
          </p:nvSpPr>
          <p:spPr bwMode="auto">
            <a:xfrm>
              <a:off x="4086" y="3906"/>
              <a:ext cx="317" cy="291"/>
            </a:xfrm>
            <a:prstGeom prst="rect">
              <a:avLst/>
            </a:prstGeom>
            <a:noFill/>
            <a:ln w="9525">
              <a:noFill/>
              <a:miter lim="800000"/>
              <a:headEnd/>
              <a:tailEnd/>
            </a:ln>
          </p:spPr>
          <p:txBody>
            <a:bodyPr wrap="none">
              <a:prstTxWarp prst="textNoShape">
                <a:avLst/>
              </a:prstTxWarp>
              <a:spAutoFit/>
            </a:bodyPr>
            <a:lstStyle/>
            <a:p>
              <a:r>
                <a:rPr lang="el-GR" sz="2400" baseline="30000" dirty="0">
                  <a:ea typeface="Arial" charset="0"/>
                  <a:cs typeface="Arial" charset="0"/>
                </a:rPr>
                <a:t>λ</a:t>
              </a:r>
              <a:r>
                <a:rPr lang="en-US" sz="2400" dirty="0"/>
                <a:t>/</a:t>
              </a:r>
              <a:r>
                <a:rPr lang="en-US" sz="2400" baseline="-25000" dirty="0">
                  <a:ea typeface="Arial" charset="0"/>
                  <a:cs typeface="Arial" charset="0"/>
                </a:rPr>
                <a:t>2</a:t>
              </a:r>
              <a:endParaRPr lang="el-GR" sz="2400" dirty="0">
                <a:ea typeface="Arial" charset="0"/>
                <a:cs typeface="Arial" charset="0"/>
              </a:endParaRP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autoRev="1" fill="hold" grpId="0" nodeType="clickEffect">
                                  <p:stCondLst>
                                    <p:cond delay="0"/>
                                  </p:stCondLst>
                                  <p:childTnLst>
                                    <p:animMotion origin="layout" path="M 3.33333E-6 0.00046 L 0.02083 -1.85185E-6 " pathEditMode="relative" rAng="0" ptsTypes="AA">
                                      <p:cBhvr>
                                        <p:cTn id="6" dur="2000" fill="hold"/>
                                        <p:tgtEl>
                                          <p:spTgt spid="101405"/>
                                        </p:tgtEl>
                                        <p:attrNameLst>
                                          <p:attrName>ppt_x</p:attrName>
                                          <p:attrName>ppt_y</p:attrName>
                                        </p:attrNameLst>
                                      </p:cBhvr>
                                      <p:rCtr x="10" y="0"/>
                                    </p:animMotion>
                                  </p:childTnLst>
                                </p:cTn>
                              </p:par>
                              <p:par>
                                <p:cTn id="7" presetID="10" presetClass="exit" presetSubtype="0" fill="hold" grpId="0" nodeType="withEffect">
                                  <p:stCondLst>
                                    <p:cond delay="0"/>
                                  </p:stCondLst>
                                  <p:childTnLst>
                                    <p:animEffect transition="out" filter="fade">
                                      <p:cBhvr>
                                        <p:cTn id="8" dur="500"/>
                                        <p:tgtEl>
                                          <p:spTgt spid="101425"/>
                                        </p:tgtEl>
                                      </p:cBhvr>
                                    </p:animEffect>
                                    <p:set>
                                      <p:cBhvr>
                                        <p:cTn id="9" dur="1" fill="hold">
                                          <p:stCondLst>
                                            <p:cond delay="499"/>
                                          </p:stCondLst>
                                        </p:cTn>
                                        <p:tgtEl>
                                          <p:spTgt spid="101425"/>
                                        </p:tgtEl>
                                        <p:attrNameLst>
                                          <p:attrName>style.visibility</p:attrName>
                                        </p:attrNameLst>
                                      </p:cBhvr>
                                      <p:to>
                                        <p:strVal val="hidden"/>
                                      </p:to>
                                    </p:set>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1" nodeType="withEffect">
                                  <p:stCondLst>
                                    <p:cond delay="500"/>
                                  </p:stCondLst>
                                  <p:childTnLst>
                                    <p:set>
                                      <p:cBhvr>
                                        <p:cTn id="14" dur="1" fill="hold">
                                          <p:stCondLst>
                                            <p:cond delay="0"/>
                                          </p:stCondLst>
                                        </p:cTn>
                                        <p:tgtEl>
                                          <p:spTgt spid="101425"/>
                                        </p:tgtEl>
                                        <p:attrNameLst>
                                          <p:attrName>style.visibility</p:attrName>
                                        </p:attrNameLst>
                                      </p:cBhvr>
                                      <p:to>
                                        <p:strVal val="visible"/>
                                      </p:to>
                                    </p:set>
                                    <p:animEffect transition="in" filter="fade">
                                      <p:cBhvr>
                                        <p:cTn id="15" dur="500"/>
                                        <p:tgtEl>
                                          <p:spTgt spid="101425"/>
                                        </p:tgtEl>
                                      </p:cBhvr>
                                    </p:animEffect>
                                  </p:childTnLst>
                                </p:cTn>
                              </p:par>
                              <p:par>
                                <p:cTn id="16" presetID="10" presetClass="exit" presetSubtype="0" fill="hold" grpId="2" nodeType="withEffect">
                                  <p:stCondLst>
                                    <p:cond delay="1000"/>
                                  </p:stCondLst>
                                  <p:childTnLst>
                                    <p:animEffect transition="out" filter="fade">
                                      <p:cBhvr>
                                        <p:cTn id="17" dur="500"/>
                                        <p:tgtEl>
                                          <p:spTgt spid="101425"/>
                                        </p:tgtEl>
                                      </p:cBhvr>
                                    </p:animEffect>
                                    <p:set>
                                      <p:cBhvr>
                                        <p:cTn id="18" dur="1" fill="hold">
                                          <p:stCondLst>
                                            <p:cond delay="499"/>
                                          </p:stCondLst>
                                        </p:cTn>
                                        <p:tgtEl>
                                          <p:spTgt spid="101425"/>
                                        </p:tgtEl>
                                        <p:attrNameLst>
                                          <p:attrName>style.visibility</p:attrName>
                                        </p:attrNameLst>
                                      </p:cBhvr>
                                      <p:to>
                                        <p:strVal val="hidden"/>
                                      </p:to>
                                    </p:set>
                                  </p:childTnLst>
                                </p:cTn>
                              </p:par>
                              <p:par>
                                <p:cTn id="19" presetID="10" presetClass="entr" presetSubtype="0" fill="hold" grpId="3" nodeType="withEffect">
                                  <p:stCondLst>
                                    <p:cond delay="1500"/>
                                  </p:stCondLst>
                                  <p:childTnLst>
                                    <p:set>
                                      <p:cBhvr>
                                        <p:cTn id="20" dur="1" fill="hold">
                                          <p:stCondLst>
                                            <p:cond delay="0"/>
                                          </p:stCondLst>
                                        </p:cTn>
                                        <p:tgtEl>
                                          <p:spTgt spid="101425"/>
                                        </p:tgtEl>
                                        <p:attrNameLst>
                                          <p:attrName>style.visibility</p:attrName>
                                        </p:attrNameLst>
                                      </p:cBhvr>
                                      <p:to>
                                        <p:strVal val="visible"/>
                                      </p:to>
                                    </p:set>
                                    <p:animEffect transition="in" filter="fade">
                                      <p:cBhvr>
                                        <p:cTn id="21" dur="500"/>
                                        <p:tgtEl>
                                          <p:spTgt spid="101425"/>
                                        </p:tgtEl>
                                      </p:cBhvr>
                                    </p:animEffect>
                                  </p:childTnLst>
                                </p:cTn>
                              </p:par>
                              <p:par>
                                <p:cTn id="22" presetID="10" presetClass="exit" presetSubtype="0" fill="hold" grpId="4" nodeType="withEffect">
                                  <p:stCondLst>
                                    <p:cond delay="2000"/>
                                  </p:stCondLst>
                                  <p:childTnLst>
                                    <p:animEffect transition="out" filter="fade">
                                      <p:cBhvr>
                                        <p:cTn id="23" dur="500"/>
                                        <p:tgtEl>
                                          <p:spTgt spid="101425"/>
                                        </p:tgtEl>
                                      </p:cBhvr>
                                    </p:animEffect>
                                    <p:set>
                                      <p:cBhvr>
                                        <p:cTn id="24" dur="1" fill="hold">
                                          <p:stCondLst>
                                            <p:cond delay="499"/>
                                          </p:stCondLst>
                                        </p:cTn>
                                        <p:tgtEl>
                                          <p:spTgt spid="101425"/>
                                        </p:tgtEl>
                                        <p:attrNameLst>
                                          <p:attrName>style.visibility</p:attrName>
                                        </p:attrNameLst>
                                      </p:cBhvr>
                                      <p:to>
                                        <p:strVal val="hidden"/>
                                      </p:to>
                                    </p:set>
                                  </p:childTnLst>
                                </p:cTn>
                              </p:par>
                              <p:par>
                                <p:cTn id="25" presetID="10" presetClass="entr" presetSubtype="0" fill="hold" grpId="5" nodeType="withEffect">
                                  <p:stCondLst>
                                    <p:cond delay="2500"/>
                                  </p:stCondLst>
                                  <p:childTnLst>
                                    <p:set>
                                      <p:cBhvr>
                                        <p:cTn id="26" dur="1" fill="hold">
                                          <p:stCondLst>
                                            <p:cond delay="0"/>
                                          </p:stCondLst>
                                        </p:cTn>
                                        <p:tgtEl>
                                          <p:spTgt spid="101425"/>
                                        </p:tgtEl>
                                        <p:attrNameLst>
                                          <p:attrName>style.visibility</p:attrName>
                                        </p:attrNameLst>
                                      </p:cBhvr>
                                      <p:to>
                                        <p:strVal val="visible"/>
                                      </p:to>
                                    </p:set>
                                    <p:animEffect transition="in" filter="fade">
                                      <p:cBhvr>
                                        <p:cTn id="27" dur="500"/>
                                        <p:tgtEl>
                                          <p:spTgt spid="101425"/>
                                        </p:tgtEl>
                                      </p:cBhvr>
                                    </p:animEffect>
                                  </p:childTnLst>
                                </p:cTn>
                              </p:par>
                              <p:par>
                                <p:cTn id="28" presetID="10" presetClass="exit" presetSubtype="0" fill="hold" grpId="6" nodeType="withEffect">
                                  <p:stCondLst>
                                    <p:cond delay="3000"/>
                                  </p:stCondLst>
                                  <p:childTnLst>
                                    <p:animEffect transition="out" filter="fade">
                                      <p:cBhvr>
                                        <p:cTn id="29" dur="500"/>
                                        <p:tgtEl>
                                          <p:spTgt spid="101425"/>
                                        </p:tgtEl>
                                      </p:cBhvr>
                                    </p:animEffect>
                                    <p:set>
                                      <p:cBhvr>
                                        <p:cTn id="30" dur="1" fill="hold">
                                          <p:stCondLst>
                                            <p:cond delay="499"/>
                                          </p:stCondLst>
                                        </p:cTn>
                                        <p:tgtEl>
                                          <p:spTgt spid="101425"/>
                                        </p:tgtEl>
                                        <p:attrNameLst>
                                          <p:attrName>style.visibility</p:attrName>
                                        </p:attrNameLst>
                                      </p:cBhvr>
                                      <p:to>
                                        <p:strVal val="hidden"/>
                                      </p:to>
                                    </p:set>
                                  </p:childTnLst>
                                </p:cTn>
                              </p:par>
                              <p:par>
                                <p:cTn id="31" presetID="10" presetClass="entr" presetSubtype="0" fill="hold" grpId="7" nodeType="withEffect">
                                  <p:stCondLst>
                                    <p:cond delay="3500"/>
                                  </p:stCondLst>
                                  <p:childTnLst>
                                    <p:set>
                                      <p:cBhvr>
                                        <p:cTn id="32" dur="1" fill="hold">
                                          <p:stCondLst>
                                            <p:cond delay="0"/>
                                          </p:stCondLst>
                                        </p:cTn>
                                        <p:tgtEl>
                                          <p:spTgt spid="101425"/>
                                        </p:tgtEl>
                                        <p:attrNameLst>
                                          <p:attrName>style.visibility</p:attrName>
                                        </p:attrNameLst>
                                      </p:cBhvr>
                                      <p:to>
                                        <p:strVal val="visible"/>
                                      </p:to>
                                    </p:set>
                                    <p:animEffect transition="in" filter="fade">
                                      <p:cBhvr>
                                        <p:cTn id="33" dur="500"/>
                                        <p:tgtEl>
                                          <p:spTgt spid="1014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1441"/>
                                        </p:tgtEl>
                                        <p:attrNameLst>
                                          <p:attrName>style.visibility</p:attrName>
                                        </p:attrNameLst>
                                      </p:cBhvr>
                                      <p:to>
                                        <p:strVal val="visible"/>
                                      </p:to>
                                    </p:set>
                                    <p:animEffect transition="in" filter="fade">
                                      <p:cBhvr>
                                        <p:cTn id="36" dur="2000"/>
                                        <p:tgtEl>
                                          <p:spTgt spid="101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25" grpId="0" animBg="1"/>
      <p:bldP spid="101425" grpId="1" animBg="1"/>
      <p:bldP spid="101425" grpId="2" animBg="1"/>
      <p:bldP spid="101425" grpId="3" animBg="1"/>
      <p:bldP spid="101425" grpId="4" animBg="1"/>
      <p:bldP spid="101425" grpId="5" animBg="1"/>
      <p:bldP spid="101425" grpId="6" animBg="1"/>
      <p:bldP spid="101425" grpId="7" animBg="1"/>
      <p:bldP spid="101405" grpId="0" animBg="1"/>
      <p:bldP spid="101441"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rot="2738749">
            <a:off x="4931569" y="3066257"/>
            <a:ext cx="319087" cy="106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1507" name="Rectangle 3"/>
          <p:cNvSpPr>
            <a:spLocks noChangeArrowheads="1"/>
          </p:cNvSpPr>
          <p:nvPr/>
        </p:nvSpPr>
        <p:spPr bwMode="auto">
          <a:xfrm rot="-2667261">
            <a:off x="4171950" y="3238500"/>
            <a:ext cx="1584325" cy="219075"/>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nvGrpSpPr>
          <p:cNvPr id="2" name="Group 4"/>
          <p:cNvGrpSpPr>
            <a:grpSpLocks/>
          </p:cNvGrpSpPr>
          <p:nvPr/>
        </p:nvGrpSpPr>
        <p:grpSpPr bwMode="auto">
          <a:xfrm>
            <a:off x="1430338" y="2295525"/>
            <a:ext cx="1692275" cy="1666875"/>
            <a:chOff x="-192" y="3168"/>
            <a:chExt cx="1066" cy="1050"/>
          </a:xfrm>
        </p:grpSpPr>
        <p:grpSp>
          <p:nvGrpSpPr>
            <p:cNvPr id="3" name="Group 5"/>
            <p:cNvGrpSpPr>
              <a:grpSpLocks/>
            </p:cNvGrpSpPr>
            <p:nvPr/>
          </p:nvGrpSpPr>
          <p:grpSpPr bwMode="auto">
            <a:xfrm>
              <a:off x="-192" y="3168"/>
              <a:ext cx="1066" cy="1050"/>
              <a:chOff x="666" y="1446"/>
              <a:chExt cx="1066" cy="1050"/>
            </a:xfrm>
          </p:grpSpPr>
          <p:sp>
            <p:nvSpPr>
              <p:cNvPr id="21548" name="AutoShape 6"/>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1549" name="Text Box 7"/>
              <p:cNvSpPr txBox="1">
                <a:spLocks noChangeArrowheads="1"/>
              </p:cNvSpPr>
              <p:nvPr/>
            </p:nvSpPr>
            <p:spPr bwMode="auto">
              <a:xfrm>
                <a:off x="666" y="1446"/>
                <a:ext cx="1066" cy="291"/>
              </a:xfrm>
              <a:prstGeom prst="rect">
                <a:avLst/>
              </a:prstGeom>
              <a:noFill/>
              <a:ln w="9525">
                <a:noFill/>
                <a:miter lim="800000"/>
                <a:headEnd/>
                <a:tailEnd/>
              </a:ln>
            </p:spPr>
            <p:txBody>
              <a:bodyPr wrap="none">
                <a:prstTxWarp prst="textNoShape">
                  <a:avLst/>
                </a:prstTxWarp>
                <a:spAutoFit/>
              </a:bodyPr>
              <a:lstStyle/>
              <a:p>
                <a:r>
                  <a:rPr lang="en-US" sz="2400" dirty="0"/>
                  <a:t>Light source</a:t>
                </a:r>
              </a:p>
            </p:txBody>
          </p:sp>
          <p:sp>
            <p:nvSpPr>
              <p:cNvPr id="21550" name="Rectangle 8"/>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21547" name="Rectangle 9"/>
            <p:cNvSpPr>
              <a:spLocks noChangeArrowheads="1"/>
            </p:cNvSpPr>
            <p:nvPr/>
          </p:nvSpPr>
          <p:spPr bwMode="auto">
            <a:xfrm>
              <a:off x="702" y="3738"/>
              <a:ext cx="48" cy="192"/>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4" name="Group 10"/>
          <p:cNvGrpSpPr>
            <a:grpSpLocks/>
          </p:cNvGrpSpPr>
          <p:nvPr/>
        </p:nvGrpSpPr>
        <p:grpSpPr bwMode="auto">
          <a:xfrm>
            <a:off x="1744663" y="2743200"/>
            <a:ext cx="1143000" cy="1219200"/>
            <a:chOff x="864" y="1728"/>
            <a:chExt cx="720" cy="768"/>
          </a:xfrm>
        </p:grpSpPr>
        <p:sp>
          <p:nvSpPr>
            <p:cNvPr id="21543" name="AutoShape 11"/>
            <p:cNvSpPr>
              <a:spLocks noChangeArrowheads="1"/>
            </p:cNvSpPr>
            <p:nvPr/>
          </p:nvSpPr>
          <p:spPr bwMode="auto">
            <a:xfrm>
              <a:off x="990" y="1834"/>
              <a:ext cx="518" cy="550"/>
            </a:xfrm>
            <a:prstGeom prst="star16">
              <a:avLst>
                <a:gd name="adj" fmla="val 37500"/>
              </a:avLst>
            </a:prstGeom>
            <a:solidFill>
              <a:srgbClr val="FF0000"/>
            </a:solidFill>
            <a:ln w="9525">
              <a:solidFill>
                <a:schemeClr val="tx1"/>
              </a:solidFill>
              <a:miter lim="800000"/>
              <a:headEnd/>
              <a:tailEnd/>
            </a:ln>
          </p:spPr>
          <p:txBody>
            <a:bodyPr wrap="none" anchor="ctr">
              <a:prstTxWarp prst="textNoShape">
                <a:avLst/>
              </a:prstTxWarp>
            </a:bodyPr>
            <a:lstStyle/>
            <a:p>
              <a:endParaRPr lang="en-US"/>
            </a:p>
          </p:txBody>
        </p:sp>
        <p:sp>
          <p:nvSpPr>
            <p:cNvPr id="21545" name="Rectangle 13"/>
            <p:cNvSpPr>
              <a:spLocks noChangeArrowheads="1"/>
            </p:cNvSpPr>
            <p:nvPr/>
          </p:nvSpPr>
          <p:spPr bwMode="auto">
            <a:xfrm>
              <a:off x="864" y="1728"/>
              <a:ext cx="720" cy="768"/>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grpSp>
      <p:sp>
        <p:nvSpPr>
          <p:cNvPr id="21510" name="Rectangle 15"/>
          <p:cNvSpPr>
            <a:spLocks noChangeArrowheads="1"/>
          </p:cNvSpPr>
          <p:nvPr/>
        </p:nvSpPr>
        <p:spPr bwMode="auto">
          <a:xfrm>
            <a:off x="4267200" y="19050"/>
            <a:ext cx="1600200" cy="8382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21511" name="Rectangle 16"/>
          <p:cNvSpPr>
            <a:spLocks noGrp="1" noChangeArrowheads="1"/>
          </p:cNvSpPr>
          <p:nvPr>
            <p:ph type="title"/>
          </p:nvPr>
        </p:nvSpPr>
        <p:spPr>
          <a:xfrm>
            <a:off x="0" y="-152400"/>
            <a:ext cx="9144000" cy="1066800"/>
          </a:xfrm>
        </p:spPr>
        <p:txBody>
          <a:bodyPr/>
          <a:lstStyle/>
          <a:p>
            <a:pPr eaLnBrk="1" hangingPunct="1"/>
            <a:r>
              <a:rPr lang="en-US" sz="4300" b="1"/>
              <a:t>Tilted mirror: W</a:t>
            </a:r>
            <a:r>
              <a:rPr lang="en-US" sz="4300" b="1">
                <a:sym typeface="Wingdings" charset="2"/>
              </a:rPr>
              <a:t>hat do you see?</a:t>
            </a:r>
            <a:endParaRPr lang="en-US" sz="4300" b="1"/>
          </a:p>
        </p:txBody>
      </p:sp>
      <p:sp>
        <p:nvSpPr>
          <p:cNvPr id="21512" name="Line 17"/>
          <p:cNvSpPr>
            <a:spLocks noChangeShapeType="1"/>
          </p:cNvSpPr>
          <p:nvPr/>
        </p:nvSpPr>
        <p:spPr bwMode="auto">
          <a:xfrm>
            <a:off x="4953000" y="3352800"/>
            <a:ext cx="2743200" cy="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1513" name="Line 18"/>
          <p:cNvSpPr>
            <a:spLocks noChangeShapeType="1"/>
          </p:cNvSpPr>
          <p:nvPr/>
        </p:nvSpPr>
        <p:spPr bwMode="auto">
          <a:xfrm>
            <a:off x="4953000" y="962025"/>
            <a:ext cx="0" cy="236220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1514" name="Line 20"/>
          <p:cNvSpPr>
            <a:spLocks noChangeShapeType="1"/>
          </p:cNvSpPr>
          <p:nvPr/>
        </p:nvSpPr>
        <p:spPr bwMode="auto">
          <a:xfrm>
            <a:off x="4953000" y="3200400"/>
            <a:ext cx="0" cy="152400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102425" name="Rectangle 25"/>
          <p:cNvSpPr>
            <a:spLocks noChangeArrowheads="1"/>
          </p:cNvSpPr>
          <p:nvPr/>
        </p:nvSpPr>
        <p:spPr bwMode="auto">
          <a:xfrm>
            <a:off x="7467600" y="2809875"/>
            <a:ext cx="228600" cy="1092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21516" name="Rectangle 26"/>
          <p:cNvSpPr>
            <a:spLocks noChangeArrowheads="1"/>
          </p:cNvSpPr>
          <p:nvPr/>
        </p:nvSpPr>
        <p:spPr bwMode="auto">
          <a:xfrm rot="-5400000">
            <a:off x="4848225" y="347663"/>
            <a:ext cx="219075" cy="1219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pic>
        <p:nvPicPr>
          <p:cNvPr id="102440" name="Picture 40" descr="fringes3"/>
          <p:cNvPicPr>
            <a:picLocks noChangeAspect="1" noChangeArrowheads="1"/>
          </p:cNvPicPr>
          <p:nvPr/>
        </p:nvPicPr>
        <p:blipFill>
          <a:blip r:embed="rId2"/>
          <a:srcRect/>
          <a:stretch>
            <a:fillRect/>
          </a:stretch>
        </p:blipFill>
        <p:spPr bwMode="auto">
          <a:xfrm>
            <a:off x="6400800" y="4191000"/>
            <a:ext cx="2540000" cy="2527300"/>
          </a:xfrm>
          <a:prstGeom prst="rect">
            <a:avLst/>
          </a:prstGeom>
          <a:noFill/>
          <a:ln w="9525">
            <a:noFill/>
            <a:miter lim="800000"/>
            <a:headEnd/>
            <a:tailEnd/>
          </a:ln>
        </p:spPr>
      </p:pic>
      <p:sp>
        <p:nvSpPr>
          <p:cNvPr id="102444" name="Text Box 44"/>
          <p:cNvSpPr txBox="1">
            <a:spLocks noChangeArrowheads="1"/>
          </p:cNvSpPr>
          <p:nvPr/>
        </p:nvSpPr>
        <p:spPr bwMode="auto">
          <a:xfrm>
            <a:off x="4143375" y="9525"/>
            <a:ext cx="5000625" cy="747713"/>
          </a:xfrm>
          <a:prstGeom prst="rect">
            <a:avLst/>
          </a:prstGeom>
          <a:solidFill>
            <a:schemeClr val="bg1"/>
          </a:solidFill>
          <a:ln w="9525">
            <a:noFill/>
            <a:miter lim="800000"/>
            <a:headEnd/>
            <a:tailEnd/>
          </a:ln>
        </p:spPr>
        <p:txBody>
          <a:bodyPr>
            <a:prstTxWarp prst="textNoShape">
              <a:avLst/>
            </a:prstTxWarp>
            <a:spAutoFit/>
          </a:bodyPr>
          <a:lstStyle/>
          <a:p>
            <a:r>
              <a:rPr lang="en-US" sz="4300" b="1"/>
              <a:t>Fringes!</a:t>
            </a:r>
          </a:p>
        </p:txBody>
      </p:sp>
      <p:grpSp>
        <p:nvGrpSpPr>
          <p:cNvPr id="5" name="Group 49"/>
          <p:cNvGrpSpPr>
            <a:grpSpLocks/>
          </p:cNvGrpSpPr>
          <p:nvPr/>
        </p:nvGrpSpPr>
        <p:grpSpPr bwMode="auto">
          <a:xfrm>
            <a:off x="2590800" y="1066800"/>
            <a:ext cx="4943475" cy="3657600"/>
            <a:chOff x="1632" y="672"/>
            <a:chExt cx="3114" cy="2304"/>
          </a:xfrm>
        </p:grpSpPr>
        <p:sp>
          <p:nvSpPr>
            <p:cNvPr id="21535" name="Rectangle 14"/>
            <p:cNvSpPr>
              <a:spLocks noChangeArrowheads="1"/>
            </p:cNvSpPr>
            <p:nvPr/>
          </p:nvSpPr>
          <p:spPr bwMode="auto">
            <a:xfrm>
              <a:off x="1776" y="1920"/>
              <a:ext cx="96" cy="384"/>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nvGrpSpPr>
            <p:cNvPr id="6" name="Group 43"/>
            <p:cNvGrpSpPr>
              <a:grpSpLocks/>
            </p:cNvGrpSpPr>
            <p:nvPr/>
          </p:nvGrpSpPr>
          <p:grpSpPr bwMode="auto">
            <a:xfrm>
              <a:off x="2976" y="672"/>
              <a:ext cx="1770" cy="2304"/>
              <a:chOff x="2976" y="672"/>
              <a:chExt cx="1770" cy="2304"/>
            </a:xfrm>
          </p:grpSpPr>
          <p:sp>
            <p:nvSpPr>
              <p:cNvPr id="21539" name="Line 29"/>
              <p:cNvSpPr>
                <a:spLocks noChangeShapeType="1"/>
              </p:cNvSpPr>
              <p:nvPr/>
            </p:nvSpPr>
            <p:spPr bwMode="auto">
              <a:xfrm>
                <a:off x="2976" y="2256"/>
                <a:ext cx="1770" cy="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1540" name="Line 30"/>
              <p:cNvSpPr>
                <a:spLocks noChangeShapeType="1"/>
              </p:cNvSpPr>
              <p:nvPr/>
            </p:nvSpPr>
            <p:spPr bwMode="auto">
              <a:xfrm>
                <a:off x="3216" y="1968"/>
                <a:ext cx="1488" cy="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1541" name="Line 31"/>
              <p:cNvSpPr>
                <a:spLocks noChangeShapeType="1"/>
              </p:cNvSpPr>
              <p:nvPr/>
            </p:nvSpPr>
            <p:spPr bwMode="auto">
              <a:xfrm>
                <a:off x="3234" y="672"/>
                <a:ext cx="0" cy="2304"/>
              </a:xfrm>
              <a:prstGeom prst="line">
                <a:avLst/>
              </a:prstGeom>
              <a:noFill/>
              <a:ln w="57150">
                <a:solidFill>
                  <a:srgbClr val="FF0000"/>
                </a:solidFill>
                <a:round/>
                <a:headEnd/>
                <a:tailEnd/>
              </a:ln>
            </p:spPr>
            <p:txBody>
              <a:bodyPr>
                <a:prstTxWarp prst="textNoShape">
                  <a:avLst/>
                </a:prstTxWarp>
              </a:bodyPr>
              <a:lstStyle/>
              <a:p>
                <a:endParaRPr lang="en-US"/>
              </a:p>
            </p:txBody>
          </p:sp>
          <p:sp>
            <p:nvSpPr>
              <p:cNvPr id="21542" name="Line 32"/>
              <p:cNvSpPr>
                <a:spLocks noChangeShapeType="1"/>
              </p:cNvSpPr>
              <p:nvPr/>
            </p:nvSpPr>
            <p:spPr bwMode="auto">
              <a:xfrm>
                <a:off x="2994" y="672"/>
                <a:ext cx="0" cy="2304"/>
              </a:xfrm>
              <a:prstGeom prst="line">
                <a:avLst/>
              </a:prstGeom>
              <a:noFill/>
              <a:ln w="57150">
                <a:solidFill>
                  <a:srgbClr val="FF0000"/>
                </a:solidFill>
                <a:round/>
                <a:headEnd/>
                <a:tailEnd/>
              </a:ln>
            </p:spPr>
            <p:txBody>
              <a:bodyPr>
                <a:prstTxWarp prst="textNoShape">
                  <a:avLst/>
                </a:prstTxWarp>
              </a:bodyPr>
              <a:lstStyle/>
              <a:p>
                <a:endParaRPr lang="en-US"/>
              </a:p>
            </p:txBody>
          </p:sp>
        </p:grpSp>
        <p:sp>
          <p:nvSpPr>
            <p:cNvPr id="21537" name="Line 45"/>
            <p:cNvSpPr>
              <a:spLocks noChangeShapeType="1"/>
            </p:cNvSpPr>
            <p:nvPr/>
          </p:nvSpPr>
          <p:spPr bwMode="auto">
            <a:xfrm>
              <a:off x="1632" y="1968"/>
              <a:ext cx="1632" cy="0"/>
            </a:xfrm>
            <a:prstGeom prst="line">
              <a:avLst/>
            </a:prstGeom>
            <a:noFill/>
            <a:ln w="76200">
              <a:solidFill>
                <a:srgbClr val="FF0000"/>
              </a:solidFill>
              <a:round/>
              <a:headEnd/>
              <a:tailEnd/>
            </a:ln>
          </p:spPr>
          <p:txBody>
            <a:bodyPr>
              <a:prstTxWarp prst="textNoShape">
                <a:avLst/>
              </a:prstTxWarp>
            </a:bodyPr>
            <a:lstStyle/>
            <a:p>
              <a:endParaRPr lang="en-US"/>
            </a:p>
          </p:txBody>
        </p:sp>
        <p:sp>
          <p:nvSpPr>
            <p:cNvPr id="21538" name="Line 46"/>
            <p:cNvSpPr>
              <a:spLocks noChangeShapeType="1"/>
            </p:cNvSpPr>
            <p:nvPr/>
          </p:nvSpPr>
          <p:spPr bwMode="auto">
            <a:xfrm>
              <a:off x="1632" y="2256"/>
              <a:ext cx="1392" cy="0"/>
            </a:xfrm>
            <a:prstGeom prst="line">
              <a:avLst/>
            </a:prstGeom>
            <a:noFill/>
            <a:ln w="76200">
              <a:solidFill>
                <a:srgbClr val="FF0000"/>
              </a:solidFill>
              <a:round/>
              <a:headEnd/>
              <a:tailEnd/>
            </a:ln>
          </p:spPr>
          <p:txBody>
            <a:bodyPr>
              <a:prstTxWarp prst="textNoShape">
                <a:avLst/>
              </a:prstTxWarp>
            </a:bodyPr>
            <a:lstStyle/>
            <a:p>
              <a:endParaRPr lang="en-US"/>
            </a:p>
          </p:txBody>
        </p:sp>
      </p:grpSp>
      <p:sp>
        <p:nvSpPr>
          <p:cNvPr id="21520" name="Rectangle 48"/>
          <p:cNvSpPr>
            <a:spLocks noChangeArrowheads="1"/>
          </p:cNvSpPr>
          <p:nvPr/>
        </p:nvSpPr>
        <p:spPr bwMode="auto">
          <a:xfrm>
            <a:off x="2849563" y="3200400"/>
            <a:ext cx="76200" cy="304800"/>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21521" name="Line 19"/>
          <p:cNvSpPr>
            <a:spLocks noChangeShapeType="1"/>
          </p:cNvSpPr>
          <p:nvPr/>
        </p:nvSpPr>
        <p:spPr bwMode="auto">
          <a:xfrm>
            <a:off x="2667000" y="3352800"/>
            <a:ext cx="2286000" cy="0"/>
          </a:xfrm>
          <a:prstGeom prst="line">
            <a:avLst/>
          </a:prstGeom>
          <a:noFill/>
          <a:ln w="76200">
            <a:solidFill>
              <a:srgbClr val="FF0000"/>
            </a:solidFill>
            <a:round/>
            <a:headEnd/>
            <a:tailEnd/>
          </a:ln>
        </p:spPr>
        <p:txBody>
          <a:bodyPr>
            <a:prstTxWarp prst="textNoShape">
              <a:avLst/>
            </a:prstTxWarp>
          </a:bodyPr>
          <a:lstStyle/>
          <a:p>
            <a:endParaRPr lang="en-US"/>
          </a:p>
        </p:txBody>
      </p:sp>
      <p:sp>
        <p:nvSpPr>
          <p:cNvPr id="102427" name="Rectangle 27"/>
          <p:cNvSpPr>
            <a:spLocks noChangeArrowheads="1"/>
          </p:cNvSpPr>
          <p:nvPr/>
        </p:nvSpPr>
        <p:spPr bwMode="auto">
          <a:xfrm rot="-393719">
            <a:off x="7467600" y="2819400"/>
            <a:ext cx="228600" cy="1092200"/>
          </a:xfrm>
          <a:prstGeom prst="rect">
            <a:avLst/>
          </a:prstGeom>
          <a:solidFill>
            <a:schemeClr val="bg2"/>
          </a:solidFill>
          <a:ln w="9525">
            <a:solidFill>
              <a:schemeClr val="tx1"/>
            </a:solidFill>
            <a:miter lim="800000"/>
            <a:headEnd/>
            <a:tailEnd/>
          </a:ln>
        </p:spPr>
        <p:txBody>
          <a:bodyPr wrap="none" anchor="ctr">
            <a:prstTxWarp prst="textNoShape">
              <a:avLst/>
            </a:prstTxWarp>
          </a:bodyPr>
          <a:lstStyle/>
          <a:p>
            <a:endParaRPr lang="en-US"/>
          </a:p>
        </p:txBody>
      </p:sp>
      <p:sp>
        <p:nvSpPr>
          <p:cNvPr id="102450" name="Line 50"/>
          <p:cNvSpPr>
            <a:spLocks noChangeShapeType="1"/>
          </p:cNvSpPr>
          <p:nvPr/>
        </p:nvSpPr>
        <p:spPr bwMode="auto">
          <a:xfrm>
            <a:off x="4953000" y="3600450"/>
            <a:ext cx="0" cy="1143000"/>
          </a:xfrm>
          <a:prstGeom prst="line">
            <a:avLst/>
          </a:prstGeom>
          <a:noFill/>
          <a:ln w="76200">
            <a:solidFill>
              <a:schemeClr val="bg1"/>
            </a:solidFill>
            <a:prstDash val="sysDot"/>
            <a:round/>
            <a:headEnd/>
            <a:tailEnd/>
          </a:ln>
        </p:spPr>
        <p:txBody>
          <a:bodyPr wrap="none">
            <a:prstTxWarp prst="textNoShape">
              <a:avLst/>
            </a:prstTxWarp>
          </a:bodyPr>
          <a:lstStyle/>
          <a:p>
            <a:endParaRPr lang="en-US"/>
          </a:p>
        </p:txBody>
      </p:sp>
      <p:grpSp>
        <p:nvGrpSpPr>
          <p:cNvPr id="7" name="Group 42"/>
          <p:cNvGrpSpPr>
            <a:grpSpLocks/>
          </p:cNvGrpSpPr>
          <p:nvPr/>
        </p:nvGrpSpPr>
        <p:grpSpPr bwMode="auto">
          <a:xfrm>
            <a:off x="2438400" y="4695825"/>
            <a:ext cx="3733800" cy="790575"/>
            <a:chOff x="1536" y="2958"/>
            <a:chExt cx="2352" cy="498"/>
          </a:xfrm>
        </p:grpSpPr>
        <p:sp>
          <p:nvSpPr>
            <p:cNvPr id="21526" name="Text Box 23"/>
            <p:cNvSpPr txBox="1">
              <a:spLocks noChangeArrowheads="1"/>
            </p:cNvSpPr>
            <p:nvPr/>
          </p:nvSpPr>
          <p:spPr bwMode="auto">
            <a:xfrm>
              <a:off x="1536" y="3072"/>
              <a:ext cx="647" cy="291"/>
            </a:xfrm>
            <a:prstGeom prst="rect">
              <a:avLst/>
            </a:prstGeom>
            <a:noFill/>
            <a:ln w="9525">
              <a:noFill/>
              <a:miter lim="800000"/>
              <a:headEnd/>
              <a:tailEnd/>
            </a:ln>
          </p:spPr>
          <p:txBody>
            <a:bodyPr wrap="none">
              <a:prstTxWarp prst="textNoShape">
                <a:avLst/>
              </a:prstTxWarp>
              <a:spAutoFit/>
            </a:bodyPr>
            <a:lstStyle/>
            <a:p>
              <a:r>
                <a:rPr lang="en-US" sz="2400" dirty="0"/>
                <a:t>Screen</a:t>
              </a:r>
            </a:p>
          </p:txBody>
        </p:sp>
        <p:grpSp>
          <p:nvGrpSpPr>
            <p:cNvPr id="8" name="Group 41"/>
            <p:cNvGrpSpPr>
              <a:grpSpLocks/>
            </p:cNvGrpSpPr>
            <p:nvPr/>
          </p:nvGrpSpPr>
          <p:grpSpPr bwMode="auto">
            <a:xfrm>
              <a:off x="2352" y="2958"/>
              <a:ext cx="1536" cy="498"/>
              <a:chOff x="2352" y="2958"/>
              <a:chExt cx="1536" cy="498"/>
            </a:xfrm>
          </p:grpSpPr>
          <p:sp>
            <p:nvSpPr>
              <p:cNvPr id="21528" name="Rectangle 21"/>
              <p:cNvSpPr>
                <a:spLocks noChangeArrowheads="1"/>
              </p:cNvSpPr>
              <p:nvPr/>
            </p:nvSpPr>
            <p:spPr bwMode="auto">
              <a:xfrm>
                <a:off x="2352" y="2958"/>
                <a:ext cx="1536" cy="498"/>
              </a:xfrm>
              <a:prstGeom prst="rect">
                <a:avLst/>
              </a:prstGeom>
              <a:solidFill>
                <a:srgbClr val="EAEAEA"/>
              </a:solidFill>
              <a:ln w="9525">
                <a:solidFill>
                  <a:schemeClr val="tx1"/>
                </a:solidFill>
                <a:miter lim="800000"/>
                <a:headEnd/>
                <a:tailEnd/>
              </a:ln>
            </p:spPr>
            <p:txBody>
              <a:bodyPr wrap="none" anchor="ctr">
                <a:prstTxWarp prst="textNoShape">
                  <a:avLst/>
                </a:prstTxWarp>
              </a:bodyPr>
              <a:lstStyle/>
              <a:p>
                <a:endParaRPr lang="en-US"/>
              </a:p>
            </p:txBody>
          </p:sp>
          <p:sp>
            <p:nvSpPr>
              <p:cNvPr id="21529" name="Oval 24"/>
              <p:cNvSpPr>
                <a:spLocks noChangeArrowheads="1"/>
              </p:cNvSpPr>
              <p:nvPr/>
            </p:nvSpPr>
            <p:spPr bwMode="auto">
              <a:xfrm>
                <a:off x="2880" y="3024"/>
                <a:ext cx="240" cy="384"/>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1530" name="Oval 34"/>
              <p:cNvSpPr>
                <a:spLocks noChangeArrowheads="1"/>
              </p:cNvSpPr>
              <p:nvPr/>
            </p:nvSpPr>
            <p:spPr bwMode="auto">
              <a:xfrm>
                <a:off x="3120" y="3024"/>
                <a:ext cx="240" cy="384"/>
              </a:xfrm>
              <a:prstGeom prst="ellipse">
                <a:avLst/>
              </a:prstGeom>
              <a:gradFill rotWithShape="1">
                <a:gsLst>
                  <a:gs pos="0">
                    <a:srgbClr val="FF0000"/>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1531" name="Oval 36"/>
              <p:cNvSpPr>
                <a:spLocks noChangeArrowheads="1"/>
              </p:cNvSpPr>
              <p:nvPr/>
            </p:nvSpPr>
            <p:spPr bwMode="auto">
              <a:xfrm>
                <a:off x="3360" y="3024"/>
                <a:ext cx="240" cy="384"/>
              </a:xfrm>
              <a:prstGeom prst="ellipse">
                <a:avLst/>
              </a:prstGeom>
              <a:gradFill rotWithShape="1">
                <a:gsLst>
                  <a:gs pos="0">
                    <a:srgbClr val="FF0000">
                      <a:alpha val="42998"/>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1532" name="Oval 37"/>
              <p:cNvSpPr>
                <a:spLocks noChangeArrowheads="1"/>
              </p:cNvSpPr>
              <p:nvPr/>
            </p:nvSpPr>
            <p:spPr bwMode="auto">
              <a:xfrm>
                <a:off x="2640" y="3024"/>
                <a:ext cx="240" cy="384"/>
              </a:xfrm>
              <a:prstGeom prst="ellipse">
                <a:avLst/>
              </a:prstGeom>
              <a:gradFill rotWithShape="1">
                <a:gsLst>
                  <a:gs pos="0">
                    <a:srgbClr val="FF0000">
                      <a:alpha val="42998"/>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1533" name="Oval 38"/>
              <p:cNvSpPr>
                <a:spLocks noChangeArrowheads="1"/>
              </p:cNvSpPr>
              <p:nvPr/>
            </p:nvSpPr>
            <p:spPr bwMode="auto">
              <a:xfrm>
                <a:off x="3600" y="3024"/>
                <a:ext cx="240" cy="384"/>
              </a:xfrm>
              <a:prstGeom prst="ellipse">
                <a:avLst/>
              </a:prstGeom>
              <a:gradFill rotWithShape="1">
                <a:gsLst>
                  <a:gs pos="0">
                    <a:srgbClr val="FF0000">
                      <a:alpha val="14000"/>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sp>
            <p:nvSpPr>
              <p:cNvPr id="21534" name="Oval 39"/>
              <p:cNvSpPr>
                <a:spLocks noChangeArrowheads="1"/>
              </p:cNvSpPr>
              <p:nvPr/>
            </p:nvSpPr>
            <p:spPr bwMode="auto">
              <a:xfrm>
                <a:off x="2400" y="3024"/>
                <a:ext cx="240" cy="384"/>
              </a:xfrm>
              <a:prstGeom prst="ellipse">
                <a:avLst/>
              </a:prstGeom>
              <a:gradFill rotWithShape="1">
                <a:gsLst>
                  <a:gs pos="0">
                    <a:srgbClr val="FF0000">
                      <a:alpha val="14000"/>
                    </a:srgbClr>
                  </a:gs>
                  <a:gs pos="100000">
                    <a:srgbClr val="EAEAEA"/>
                  </a:gs>
                </a:gsLst>
                <a:path path="shape">
                  <a:fillToRect l="50000" t="50000" r="50000" b="50000"/>
                </a:path>
              </a:gradFill>
              <a:ln w="9525">
                <a:noFill/>
                <a:round/>
                <a:headEnd/>
                <a:tailEnd/>
              </a:ln>
            </p:spPr>
            <p:txBody>
              <a:bodyPr wrap="none" anchor="ctr">
                <a:prstTxWarp prst="textNoShape">
                  <a:avLst/>
                </a:prstTxWarp>
              </a:bodyPr>
              <a:lstStyle/>
              <a:p>
                <a:endParaRPr lang="en-US"/>
              </a:p>
            </p:txBody>
          </p:sp>
        </p:grpSp>
      </p:grpSp>
      <p:sp>
        <p:nvSpPr>
          <p:cNvPr id="49" name="Freeform 48"/>
          <p:cNvSpPr>
            <a:spLocks/>
          </p:cNvSpPr>
          <p:nvPr/>
        </p:nvSpPr>
        <p:spPr bwMode="auto">
          <a:xfrm>
            <a:off x="7259638" y="2506663"/>
            <a:ext cx="542925" cy="236537"/>
          </a:xfrm>
          <a:custGeom>
            <a:avLst/>
            <a:gdLst>
              <a:gd name="T0" fmla="*/ 20960 w 751840"/>
              <a:gd name="T1" fmla="*/ 77 h 528321"/>
              <a:gd name="T2" fmla="*/ 11753 w 751840"/>
              <a:gd name="T3" fmla="*/ 1 h 528321"/>
              <a:gd name="T4" fmla="*/ 0 w 751840"/>
              <a:gd name="T5" fmla="*/ 72 h 528321"/>
              <a:gd name="T6" fmla="*/ 0 w 751840"/>
              <a:gd name="T7" fmla="*/ 72 h 528321"/>
              <a:gd name="T8" fmla="*/ 0 60000 65536"/>
              <a:gd name="T9" fmla="*/ 0 60000 65536"/>
              <a:gd name="T10" fmla="*/ 0 60000 65536"/>
              <a:gd name="T11" fmla="*/ 0 60000 65536"/>
              <a:gd name="T12" fmla="*/ 0 w 751840"/>
              <a:gd name="T13" fmla="*/ 0 h 528321"/>
              <a:gd name="T14" fmla="*/ 751840 w 751840"/>
              <a:gd name="T15" fmla="*/ 528321 h 528321"/>
            </a:gdLst>
            <a:ahLst/>
            <a:cxnLst>
              <a:cxn ang="T8">
                <a:pos x="T0" y="T1"/>
              </a:cxn>
              <a:cxn ang="T9">
                <a:pos x="T2" y="T3"/>
              </a:cxn>
              <a:cxn ang="T10">
                <a:pos x="T4" y="T5"/>
              </a:cxn>
              <a:cxn ang="T11">
                <a:pos x="T6" y="T7"/>
              </a:cxn>
            </a:cxnLst>
            <a:rect l="T12" t="T13" r="T14" b="T15"/>
            <a:pathLst>
              <a:path w="751840" h="528321">
                <a:moveTo>
                  <a:pt x="751840" y="528321"/>
                </a:moveTo>
                <a:cubicBezTo>
                  <a:pt x="663613" y="158033"/>
                  <a:pt x="546900" y="10161"/>
                  <a:pt x="421593" y="5081"/>
                </a:cubicBezTo>
                <a:cubicBezTo>
                  <a:pt x="296286" y="1"/>
                  <a:pt x="189717" y="6223"/>
                  <a:pt x="0" y="497841"/>
                </a:cubicBezTo>
              </a:path>
            </a:pathLst>
          </a:custGeom>
          <a:noFill/>
          <a:ln w="38100" cap="flat" cmpd="sng">
            <a:solidFill>
              <a:schemeClr val="tx1"/>
            </a:solidFill>
            <a:prstDash val="solid"/>
            <a:round/>
            <a:headEnd type="none" w="med" len="med"/>
            <a:tailEnd type="triangle" w="med" len="med"/>
          </a:ln>
        </p:spPr>
        <p:txBody>
          <a:bodyPr>
            <a:prstTxWarp prst="textNoShape">
              <a:avLst/>
            </a:prstTxWarp>
          </a:bodyPr>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102427"/>
                                        </p:tgtEl>
                                        <p:attrNameLst>
                                          <p:attrName>style.visibility</p:attrName>
                                        </p:attrNameLst>
                                      </p:cBhvr>
                                      <p:to>
                                        <p:strVal val="visible"/>
                                      </p:to>
                                    </p:set>
                                    <p:animEffect transition="in" filter="fade">
                                      <p:cBhvr>
                                        <p:cTn id="7" dur="2000"/>
                                        <p:tgtEl>
                                          <p:spTgt spid="102427"/>
                                        </p:tgtEl>
                                      </p:cBhvr>
                                    </p:animEffect>
                                  </p:childTnLst>
                                </p:cTn>
                              </p:par>
                              <p:par>
                                <p:cTn id="8" presetID="10" presetClass="exit" presetSubtype="0" fill="hold" grpId="0" nodeType="withEffect">
                                  <p:stCondLst>
                                    <p:cond delay="1000"/>
                                  </p:stCondLst>
                                  <p:childTnLst>
                                    <p:animEffect transition="out" filter="fade">
                                      <p:cBhvr>
                                        <p:cTn id="9" dur="2000"/>
                                        <p:tgtEl>
                                          <p:spTgt spid="102425"/>
                                        </p:tgtEl>
                                      </p:cBhvr>
                                    </p:animEffect>
                                    <p:set>
                                      <p:cBhvr>
                                        <p:cTn id="10" dur="1" fill="hold">
                                          <p:stCondLst>
                                            <p:cond delay="1999"/>
                                          </p:stCondLst>
                                        </p:cTn>
                                        <p:tgtEl>
                                          <p:spTgt spid="102425"/>
                                        </p:tgtEl>
                                        <p:attrNameLst>
                                          <p:attrName>style.visibility</p:attrName>
                                        </p:attrNameLst>
                                      </p:cBhvr>
                                      <p:to>
                                        <p:strVal val="hidden"/>
                                      </p:to>
                                    </p:set>
                                  </p:childTnLst>
                                </p:cTn>
                              </p:par>
                              <p:par>
                                <p:cTn id="11" presetID="10" presetClass="entr" presetSubtype="0" fill="hold" grpId="0" nodeType="withEffect">
                                  <p:stCondLst>
                                    <p:cond delay="1000"/>
                                  </p:stCondLst>
                                  <p:childTnLst>
                                    <p:set>
                                      <p:cBhvr>
                                        <p:cTn id="12" dur="1" fill="hold">
                                          <p:stCondLst>
                                            <p:cond delay="0"/>
                                          </p:stCondLst>
                                        </p:cTn>
                                        <p:tgtEl>
                                          <p:spTgt spid="49"/>
                                        </p:tgtEl>
                                        <p:attrNameLst>
                                          <p:attrName>style.visibility</p:attrName>
                                        </p:attrNameLst>
                                      </p:cBhvr>
                                      <p:to>
                                        <p:strVal val="visible"/>
                                      </p:to>
                                    </p:set>
                                    <p:animEffect transition="in" filter="fade">
                                      <p:cBhvr>
                                        <p:cTn id="13" dur="2000"/>
                                        <p:tgtEl>
                                          <p:spTgt spid="4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450"/>
                                        </p:tgtEl>
                                        <p:attrNameLst>
                                          <p:attrName>style.visibility</p:attrName>
                                        </p:attrNameLst>
                                      </p:cBhvr>
                                      <p:to>
                                        <p:strVal val="visible"/>
                                      </p:to>
                                    </p:set>
                                    <p:animEffect transition="in" filter="fade">
                                      <p:cBhvr>
                                        <p:cTn id="26" dur="2000"/>
                                        <p:tgtEl>
                                          <p:spTgt spid="10245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2444"/>
                                        </p:tgtEl>
                                        <p:attrNameLst>
                                          <p:attrName>style.visibility</p:attrName>
                                        </p:attrNameLst>
                                      </p:cBhvr>
                                      <p:to>
                                        <p:strVal val="visible"/>
                                      </p:to>
                                    </p:set>
                                    <p:animEffect transition="in" filter="fade">
                                      <p:cBhvr>
                                        <p:cTn id="29" dur="2000"/>
                                        <p:tgtEl>
                                          <p:spTgt spid="10244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2440"/>
                                        </p:tgtEl>
                                        <p:attrNameLst>
                                          <p:attrName>style.visibility</p:attrName>
                                        </p:attrNameLst>
                                      </p:cBhvr>
                                      <p:to>
                                        <p:strVal val="visible"/>
                                      </p:to>
                                    </p:set>
                                    <p:animEffect transition="in" filter="fade">
                                      <p:cBhvr>
                                        <p:cTn id="34" dur="2000"/>
                                        <p:tgtEl>
                                          <p:spTgt spid="102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5" grpId="0" animBg="1"/>
      <p:bldP spid="102444" grpId="0" animBg="1"/>
      <p:bldP spid="102427" grpId="0" animBg="1"/>
      <p:bldP spid="102450" grpId="0" animBg="1"/>
      <p:bldP spid="49"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Slide Number Placeholder 3"/>
          <p:cNvSpPr>
            <a:spLocks noGrp="1"/>
          </p:cNvSpPr>
          <p:nvPr>
            <p:ph type="sldNum" sz="quarter" idx="12"/>
          </p:nvPr>
        </p:nvSpPr>
        <p:spPr/>
        <p:txBody>
          <a:bodyPr/>
          <a:lstStyle/>
          <a:p>
            <a:fld id="{E9F255C4-7D63-4355-82F7-1C82F36FA1BE}" type="slidenum">
              <a:rPr lang="en-US"/>
              <a:pPr/>
              <a:t>4</a:t>
            </a:fld>
            <a:endParaRPr lang="en-US"/>
          </a:p>
        </p:txBody>
      </p:sp>
      <p:sp>
        <p:nvSpPr>
          <p:cNvPr id="92162" name="Text Box 2"/>
          <p:cNvSpPr txBox="1">
            <a:spLocks noChangeArrowheads="1"/>
          </p:cNvSpPr>
          <p:nvPr/>
        </p:nvSpPr>
        <p:spPr bwMode="auto">
          <a:xfrm>
            <a:off x="0" y="381000"/>
            <a:ext cx="8915400" cy="457200"/>
          </a:xfrm>
          <a:prstGeom prst="rect">
            <a:avLst/>
          </a:prstGeom>
          <a:noFill/>
          <a:ln w="9525">
            <a:noFill/>
            <a:miter lim="800000"/>
            <a:headEnd/>
            <a:tailEnd/>
          </a:ln>
          <a:effectLst/>
        </p:spPr>
        <p:txBody>
          <a:bodyPr>
            <a:spAutoFit/>
          </a:bodyPr>
          <a:lstStyle/>
          <a:p>
            <a:r>
              <a:rPr lang="en-US">
                <a:latin typeface="Comic Sans MS" pitchFamily="66" charset="0"/>
              </a:rPr>
              <a:t>Spectrum: All EM waves.  Complete range of wavelengths. </a:t>
            </a:r>
          </a:p>
        </p:txBody>
      </p:sp>
      <p:sp>
        <p:nvSpPr>
          <p:cNvPr id="92163" name="Text Box 3"/>
          <p:cNvSpPr txBox="1">
            <a:spLocks noChangeArrowheads="1"/>
          </p:cNvSpPr>
          <p:nvPr/>
        </p:nvSpPr>
        <p:spPr bwMode="auto">
          <a:xfrm>
            <a:off x="123825" y="-60325"/>
            <a:ext cx="9020175" cy="579438"/>
          </a:xfrm>
          <a:prstGeom prst="rect">
            <a:avLst/>
          </a:prstGeom>
          <a:noFill/>
          <a:ln w="9525">
            <a:noFill/>
            <a:miter lim="800000"/>
            <a:headEnd/>
            <a:tailEnd/>
          </a:ln>
          <a:effectLst/>
        </p:spPr>
        <p:txBody>
          <a:bodyPr>
            <a:spAutoFit/>
          </a:bodyPr>
          <a:lstStyle/>
          <a:p>
            <a:pPr marL="401638" indent="-401638" algn="ctr"/>
            <a:r>
              <a:rPr lang="en-US" sz="3200" b="1">
                <a:solidFill>
                  <a:schemeClr val="accent2"/>
                </a:solidFill>
              </a:rPr>
              <a:t>Electromagnetic Spectrum</a:t>
            </a:r>
            <a:r>
              <a:rPr lang="en-US" sz="3200">
                <a:solidFill>
                  <a:schemeClr val="accent2"/>
                </a:solidFill>
              </a:rPr>
              <a:t>  </a:t>
            </a:r>
          </a:p>
        </p:txBody>
      </p:sp>
      <p:pic>
        <p:nvPicPr>
          <p:cNvPr id="92164" name="Picture 4" descr="spectrum"/>
          <p:cNvPicPr>
            <a:picLocks noChangeAspect="1" noChangeArrowheads="1"/>
          </p:cNvPicPr>
          <p:nvPr/>
        </p:nvPicPr>
        <p:blipFill>
          <a:blip r:embed="rId3" cstate="print"/>
          <a:srcRect b="16231"/>
          <a:stretch>
            <a:fillRect/>
          </a:stretch>
        </p:blipFill>
        <p:spPr bwMode="auto">
          <a:xfrm>
            <a:off x="1066800" y="3517900"/>
            <a:ext cx="7162800" cy="3416300"/>
          </a:xfrm>
          <a:prstGeom prst="rect">
            <a:avLst/>
          </a:prstGeom>
          <a:noFill/>
        </p:spPr>
      </p:pic>
      <p:sp>
        <p:nvSpPr>
          <p:cNvPr id="92165" name="Freeform 5"/>
          <p:cNvSpPr>
            <a:spLocks/>
          </p:cNvSpPr>
          <p:nvPr/>
        </p:nvSpPr>
        <p:spPr bwMode="auto">
          <a:xfrm>
            <a:off x="2057400" y="1808163"/>
            <a:ext cx="2057400" cy="457200"/>
          </a:xfrm>
          <a:custGeom>
            <a:avLst/>
            <a:gdLst/>
            <a:ahLst/>
            <a:cxnLst>
              <a:cxn ang="0">
                <a:pos x="0" y="112"/>
              </a:cxn>
              <a:cxn ang="0">
                <a:pos x="38" y="54"/>
              </a:cxn>
              <a:cxn ang="0">
                <a:pos x="102" y="8"/>
              </a:cxn>
              <a:cxn ang="0">
                <a:pos x="182" y="72"/>
              </a:cxn>
              <a:cxn ang="0">
                <a:pos x="270" y="270"/>
              </a:cxn>
              <a:cxn ang="0">
                <a:pos x="334" y="438"/>
              </a:cxn>
              <a:cxn ang="0">
                <a:pos x="398" y="582"/>
              </a:cxn>
              <a:cxn ang="0">
                <a:pos x="482" y="674"/>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3" y="543"/>
                  <a:pt x="398" y="582"/>
                </a:cubicBezTo>
                <a:cubicBezTo>
                  <a:pt x="423" y="621"/>
                  <a:pt x="449" y="675"/>
                  <a:pt x="482" y="674"/>
                </a:cubicBezTo>
                <a:cubicBezTo>
                  <a:pt x="515" y="673"/>
                  <a:pt x="550" y="662"/>
                  <a:pt x="596" y="576"/>
                </a:cubicBezTo>
                <a:cubicBezTo>
                  <a:pt x="642"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38100" cmpd="sng">
            <a:solidFill>
              <a:srgbClr val="0000FF"/>
            </a:solidFill>
            <a:round/>
            <a:headEnd/>
            <a:tailEnd/>
          </a:ln>
          <a:effectLst/>
        </p:spPr>
        <p:txBody>
          <a:bodyPr/>
          <a:lstStyle/>
          <a:p>
            <a:endParaRPr lang="en-US"/>
          </a:p>
        </p:txBody>
      </p:sp>
      <p:sp>
        <p:nvSpPr>
          <p:cNvPr id="92166" name="Text Box 6"/>
          <p:cNvSpPr txBox="1">
            <a:spLocks noChangeArrowheads="1"/>
          </p:cNvSpPr>
          <p:nvPr/>
        </p:nvSpPr>
        <p:spPr bwMode="auto">
          <a:xfrm>
            <a:off x="0" y="833438"/>
            <a:ext cx="3031599" cy="646331"/>
          </a:xfrm>
          <a:prstGeom prst="rect">
            <a:avLst/>
          </a:prstGeom>
          <a:noFill/>
          <a:ln w="9525">
            <a:noFill/>
            <a:miter lim="800000"/>
            <a:headEnd/>
            <a:tailEnd/>
          </a:ln>
          <a:effectLst/>
        </p:spPr>
        <p:txBody>
          <a:bodyPr wrap="none">
            <a:spAutoFit/>
          </a:bodyPr>
          <a:lstStyle/>
          <a:p>
            <a:r>
              <a:rPr lang="en-US" dirty="0">
                <a:solidFill>
                  <a:srgbClr val="800080"/>
                </a:solidFill>
              </a:rPr>
              <a:t>	Wavelength </a:t>
            </a:r>
            <a:r>
              <a:rPr lang="en-US" dirty="0" smtClean="0">
                <a:solidFill>
                  <a:srgbClr val="800080"/>
                </a:solidFill>
              </a:rPr>
              <a:t>(</a:t>
            </a:r>
            <a:r>
              <a:rPr lang="en-US" dirty="0" err="1" smtClean="0">
                <a:solidFill>
                  <a:srgbClr val="800080"/>
                </a:solidFill>
              </a:rPr>
              <a:t>λ</a:t>
            </a:r>
            <a:r>
              <a:rPr lang="en-US" dirty="0" smtClean="0">
                <a:solidFill>
                  <a:srgbClr val="800080"/>
                </a:solidFill>
              </a:rPr>
              <a:t>) </a:t>
            </a:r>
            <a:r>
              <a:rPr lang="en-US" dirty="0">
                <a:solidFill>
                  <a:srgbClr val="800080"/>
                </a:solidFill>
              </a:rPr>
              <a:t>=</a:t>
            </a:r>
          </a:p>
          <a:p>
            <a:r>
              <a:rPr lang="en-US" dirty="0">
                <a:solidFill>
                  <a:srgbClr val="800080"/>
                </a:solidFill>
              </a:rPr>
              <a:t>distance </a:t>
            </a:r>
            <a:r>
              <a:rPr lang="en-US" dirty="0" smtClean="0">
                <a:solidFill>
                  <a:srgbClr val="800080"/>
                </a:solidFill>
              </a:rPr>
              <a:t>(</a:t>
            </a:r>
            <a:r>
              <a:rPr lang="en-US" dirty="0" err="1" smtClean="0">
                <a:solidFill>
                  <a:srgbClr val="800080"/>
                </a:solidFill>
              </a:rPr>
              <a:t>x</a:t>
            </a:r>
            <a:r>
              <a:rPr lang="en-US" dirty="0">
                <a:solidFill>
                  <a:srgbClr val="800080"/>
                </a:solidFill>
              </a:rPr>
              <a:t>) until wave repeats</a:t>
            </a:r>
          </a:p>
        </p:txBody>
      </p:sp>
      <p:sp>
        <p:nvSpPr>
          <p:cNvPr id="92167" name="Text Box 7"/>
          <p:cNvSpPr txBox="1">
            <a:spLocks noChangeArrowheads="1"/>
          </p:cNvSpPr>
          <p:nvPr/>
        </p:nvSpPr>
        <p:spPr bwMode="auto">
          <a:xfrm>
            <a:off x="2582863" y="2365375"/>
            <a:ext cx="312906" cy="369332"/>
          </a:xfrm>
          <a:prstGeom prst="rect">
            <a:avLst/>
          </a:prstGeom>
          <a:noFill/>
          <a:ln w="9525">
            <a:noFill/>
            <a:miter lim="800000"/>
            <a:headEnd/>
            <a:tailEnd/>
          </a:ln>
          <a:effectLst/>
        </p:spPr>
        <p:txBody>
          <a:bodyPr wrap="none">
            <a:spAutoFit/>
          </a:bodyPr>
          <a:lstStyle/>
          <a:p>
            <a:r>
              <a:rPr lang="en-US" dirty="0" err="1" smtClean="0">
                <a:latin typeface="Symbol" pitchFamily="18" charset="2"/>
              </a:rPr>
              <a:t>λ</a:t>
            </a:r>
            <a:endParaRPr lang="en-US" dirty="0">
              <a:latin typeface="Symbol" pitchFamily="18" charset="2"/>
            </a:endParaRPr>
          </a:p>
        </p:txBody>
      </p:sp>
      <p:sp>
        <p:nvSpPr>
          <p:cNvPr id="92168" name="Text Box 8"/>
          <p:cNvSpPr txBox="1">
            <a:spLocks noChangeArrowheads="1"/>
          </p:cNvSpPr>
          <p:nvPr/>
        </p:nvSpPr>
        <p:spPr bwMode="auto">
          <a:xfrm>
            <a:off x="3629025" y="3027363"/>
            <a:ext cx="312906" cy="369332"/>
          </a:xfrm>
          <a:prstGeom prst="rect">
            <a:avLst/>
          </a:prstGeom>
          <a:noFill/>
          <a:ln w="9525">
            <a:noFill/>
            <a:miter lim="800000"/>
            <a:headEnd/>
            <a:tailEnd/>
          </a:ln>
          <a:effectLst/>
        </p:spPr>
        <p:txBody>
          <a:bodyPr wrap="none">
            <a:spAutoFit/>
          </a:bodyPr>
          <a:lstStyle/>
          <a:p>
            <a:r>
              <a:rPr lang="en-US" dirty="0" err="1" smtClean="0">
                <a:latin typeface="Symbol" pitchFamily="18" charset="2"/>
              </a:rPr>
              <a:t>λ</a:t>
            </a:r>
            <a:endParaRPr lang="en-US" dirty="0">
              <a:latin typeface="Symbol" pitchFamily="18" charset="2"/>
            </a:endParaRPr>
          </a:p>
        </p:txBody>
      </p:sp>
      <p:sp>
        <p:nvSpPr>
          <p:cNvPr id="92169" name="Line 9"/>
          <p:cNvSpPr>
            <a:spLocks noChangeShapeType="1"/>
          </p:cNvSpPr>
          <p:nvPr/>
        </p:nvSpPr>
        <p:spPr bwMode="auto">
          <a:xfrm>
            <a:off x="2863850" y="1960563"/>
            <a:ext cx="866775" cy="3175"/>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170" name="Text Box 10"/>
          <p:cNvSpPr txBox="1">
            <a:spLocks noChangeArrowheads="1"/>
          </p:cNvSpPr>
          <p:nvPr/>
        </p:nvSpPr>
        <p:spPr bwMode="auto">
          <a:xfrm>
            <a:off x="3200400" y="1524000"/>
            <a:ext cx="312906" cy="369332"/>
          </a:xfrm>
          <a:prstGeom prst="rect">
            <a:avLst/>
          </a:prstGeom>
          <a:noFill/>
          <a:ln w="9525">
            <a:noFill/>
            <a:miter lim="800000"/>
            <a:headEnd/>
            <a:tailEnd/>
          </a:ln>
          <a:effectLst/>
        </p:spPr>
        <p:txBody>
          <a:bodyPr wrap="none">
            <a:spAutoFit/>
          </a:bodyPr>
          <a:lstStyle/>
          <a:p>
            <a:r>
              <a:rPr lang="en-US" dirty="0" err="1" smtClean="0">
                <a:latin typeface="Symbol" pitchFamily="18" charset="2"/>
              </a:rPr>
              <a:t>λ</a:t>
            </a:r>
            <a:endParaRPr lang="en-US" dirty="0">
              <a:latin typeface="Symbol" pitchFamily="18" charset="2"/>
            </a:endParaRPr>
          </a:p>
        </p:txBody>
      </p:sp>
      <p:sp>
        <p:nvSpPr>
          <p:cNvPr id="92171" name="Text Box 11"/>
          <p:cNvSpPr txBox="1">
            <a:spLocks noChangeArrowheads="1"/>
          </p:cNvSpPr>
          <p:nvPr/>
        </p:nvSpPr>
        <p:spPr bwMode="auto">
          <a:xfrm>
            <a:off x="152400" y="1808163"/>
            <a:ext cx="1438275" cy="457200"/>
          </a:xfrm>
          <a:prstGeom prst="rect">
            <a:avLst/>
          </a:prstGeom>
          <a:noFill/>
          <a:ln w="9525">
            <a:noFill/>
            <a:miter lim="800000"/>
            <a:headEnd/>
            <a:tailEnd/>
          </a:ln>
          <a:effectLst/>
        </p:spPr>
        <p:txBody>
          <a:bodyPr wrap="none">
            <a:spAutoFit/>
          </a:bodyPr>
          <a:lstStyle/>
          <a:p>
            <a:r>
              <a:rPr lang="en-US">
                <a:solidFill>
                  <a:srgbClr val="0000FF"/>
                </a:solidFill>
              </a:rPr>
              <a:t>Blue light</a:t>
            </a:r>
          </a:p>
        </p:txBody>
      </p:sp>
      <p:sp>
        <p:nvSpPr>
          <p:cNvPr id="92172" name="Text Box 12"/>
          <p:cNvSpPr txBox="1">
            <a:spLocks noChangeArrowheads="1"/>
          </p:cNvSpPr>
          <p:nvPr/>
        </p:nvSpPr>
        <p:spPr bwMode="auto">
          <a:xfrm>
            <a:off x="228600" y="2798763"/>
            <a:ext cx="1387475" cy="457200"/>
          </a:xfrm>
          <a:prstGeom prst="rect">
            <a:avLst/>
          </a:prstGeom>
          <a:noFill/>
          <a:ln w="9525">
            <a:noFill/>
            <a:miter lim="800000"/>
            <a:headEnd/>
            <a:tailEnd/>
          </a:ln>
          <a:effectLst/>
        </p:spPr>
        <p:txBody>
          <a:bodyPr wrap="none">
            <a:spAutoFit/>
          </a:bodyPr>
          <a:lstStyle/>
          <a:p>
            <a:r>
              <a:rPr lang="en-US">
                <a:solidFill>
                  <a:srgbClr val="FF0000"/>
                </a:solidFill>
              </a:rPr>
              <a:t>Red light</a:t>
            </a:r>
          </a:p>
        </p:txBody>
      </p:sp>
      <p:sp>
        <p:nvSpPr>
          <p:cNvPr id="92173" name="Text Box 13"/>
          <p:cNvSpPr txBox="1">
            <a:spLocks noChangeArrowheads="1"/>
          </p:cNvSpPr>
          <p:nvPr/>
        </p:nvSpPr>
        <p:spPr bwMode="auto">
          <a:xfrm>
            <a:off x="533400" y="3581400"/>
            <a:ext cx="946150" cy="641350"/>
          </a:xfrm>
          <a:prstGeom prst="rect">
            <a:avLst/>
          </a:prstGeom>
          <a:noFill/>
          <a:ln w="9525">
            <a:noFill/>
            <a:miter lim="800000"/>
            <a:headEnd/>
            <a:tailEnd/>
          </a:ln>
          <a:effectLst/>
        </p:spPr>
        <p:txBody>
          <a:bodyPr wrap="none">
            <a:spAutoFit/>
          </a:bodyPr>
          <a:lstStyle/>
          <a:p>
            <a:r>
              <a:rPr lang="en-US" sz="1800"/>
              <a:t>Cosmic</a:t>
            </a:r>
          </a:p>
          <a:p>
            <a:r>
              <a:rPr lang="en-US" sz="1800"/>
              <a:t>rays</a:t>
            </a:r>
          </a:p>
        </p:txBody>
      </p:sp>
      <p:sp>
        <p:nvSpPr>
          <p:cNvPr id="92174" name="Text Box 14"/>
          <p:cNvSpPr txBox="1">
            <a:spLocks noChangeArrowheads="1"/>
          </p:cNvSpPr>
          <p:nvPr/>
        </p:nvSpPr>
        <p:spPr bwMode="auto">
          <a:xfrm>
            <a:off x="0" y="5638800"/>
            <a:ext cx="1271588" cy="457200"/>
          </a:xfrm>
          <a:prstGeom prst="rect">
            <a:avLst/>
          </a:prstGeom>
          <a:noFill/>
          <a:ln w="9525">
            <a:noFill/>
            <a:miter lim="800000"/>
            <a:headEnd/>
            <a:tailEnd/>
          </a:ln>
          <a:effectLst/>
        </p:spPr>
        <p:txBody>
          <a:bodyPr wrap="none">
            <a:spAutoFit/>
          </a:bodyPr>
          <a:lstStyle/>
          <a:p>
            <a:r>
              <a:rPr lang="en-US">
                <a:solidFill>
                  <a:srgbClr val="800080"/>
                </a:solidFill>
                <a:latin typeface="Comic Sans MS" pitchFamily="66" charset="0"/>
              </a:rPr>
              <a:t>SHORT</a:t>
            </a:r>
          </a:p>
        </p:txBody>
      </p:sp>
      <p:sp>
        <p:nvSpPr>
          <p:cNvPr id="92175" name="Text Box 15"/>
          <p:cNvSpPr txBox="1">
            <a:spLocks noChangeArrowheads="1"/>
          </p:cNvSpPr>
          <p:nvPr/>
        </p:nvSpPr>
        <p:spPr bwMode="auto">
          <a:xfrm>
            <a:off x="8097837" y="5638800"/>
            <a:ext cx="1046163" cy="457200"/>
          </a:xfrm>
          <a:prstGeom prst="rect">
            <a:avLst/>
          </a:prstGeom>
          <a:noFill/>
          <a:ln w="9525">
            <a:noFill/>
            <a:miter lim="800000"/>
            <a:headEnd/>
            <a:tailEnd/>
          </a:ln>
          <a:effectLst/>
        </p:spPr>
        <p:txBody>
          <a:bodyPr wrap="none">
            <a:spAutoFit/>
          </a:bodyPr>
          <a:lstStyle/>
          <a:p>
            <a:r>
              <a:rPr lang="en-US" dirty="0">
                <a:solidFill>
                  <a:srgbClr val="FF0000"/>
                </a:solidFill>
                <a:latin typeface="Comic Sans MS" pitchFamily="66" charset="0"/>
              </a:rPr>
              <a:t>LONG</a:t>
            </a:r>
          </a:p>
        </p:txBody>
      </p:sp>
      <p:sp>
        <p:nvSpPr>
          <p:cNvPr id="92176" name="Text Box 16"/>
          <p:cNvSpPr txBox="1">
            <a:spLocks noChangeArrowheads="1"/>
          </p:cNvSpPr>
          <p:nvPr/>
        </p:nvSpPr>
        <p:spPr bwMode="auto">
          <a:xfrm>
            <a:off x="4654550" y="842963"/>
            <a:ext cx="4641850" cy="1552575"/>
          </a:xfrm>
          <a:prstGeom prst="rect">
            <a:avLst/>
          </a:prstGeom>
          <a:noFill/>
          <a:ln w="9525">
            <a:noFill/>
            <a:miter lim="800000"/>
            <a:headEnd/>
            <a:tailEnd/>
          </a:ln>
          <a:effectLst/>
        </p:spPr>
        <p:txBody>
          <a:bodyPr>
            <a:spAutoFit/>
          </a:bodyPr>
          <a:lstStyle/>
          <a:p>
            <a:r>
              <a:rPr lang="en-US">
                <a:solidFill>
                  <a:srgbClr val="006600"/>
                </a:solidFill>
              </a:rPr>
              <a:t>	Frequency (f) =</a:t>
            </a:r>
          </a:p>
          <a:p>
            <a:r>
              <a:rPr lang="en-US">
                <a:solidFill>
                  <a:srgbClr val="006600"/>
                </a:solidFill>
              </a:rPr>
              <a:t># of times per second E-field at point changes through complete cycle as wave passes</a:t>
            </a:r>
          </a:p>
        </p:txBody>
      </p:sp>
      <p:grpSp>
        <p:nvGrpSpPr>
          <p:cNvPr id="2" name="Group 17"/>
          <p:cNvGrpSpPr>
            <a:grpSpLocks/>
          </p:cNvGrpSpPr>
          <p:nvPr/>
        </p:nvGrpSpPr>
        <p:grpSpPr bwMode="auto">
          <a:xfrm>
            <a:off x="1905000" y="2743200"/>
            <a:ext cx="6858000" cy="574675"/>
            <a:chOff x="1200" y="1728"/>
            <a:chExt cx="4320" cy="362"/>
          </a:xfrm>
        </p:grpSpPr>
        <p:sp>
          <p:nvSpPr>
            <p:cNvPr id="92178" name="Freeform 18"/>
            <p:cNvSpPr>
              <a:spLocks/>
            </p:cNvSpPr>
            <p:nvPr/>
          </p:nvSpPr>
          <p:spPr bwMode="auto">
            <a:xfrm>
              <a:off x="1200" y="1728"/>
              <a:ext cx="2352" cy="362"/>
            </a:xfrm>
            <a:custGeom>
              <a:avLst/>
              <a:gdLst/>
              <a:ahLst/>
              <a:cxnLst>
                <a:cxn ang="0">
                  <a:pos x="0" y="112"/>
                </a:cxn>
                <a:cxn ang="0">
                  <a:pos x="38" y="54"/>
                </a:cxn>
                <a:cxn ang="0">
                  <a:pos x="102" y="8"/>
                </a:cxn>
                <a:cxn ang="0">
                  <a:pos x="182" y="72"/>
                </a:cxn>
                <a:cxn ang="0">
                  <a:pos x="270" y="270"/>
                </a:cxn>
                <a:cxn ang="0">
                  <a:pos x="334" y="438"/>
                </a:cxn>
                <a:cxn ang="0">
                  <a:pos x="398" y="582"/>
                </a:cxn>
                <a:cxn ang="0">
                  <a:pos x="482" y="674"/>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3" y="543"/>
                    <a:pt x="398" y="582"/>
                  </a:cubicBezTo>
                  <a:cubicBezTo>
                    <a:pt x="423" y="621"/>
                    <a:pt x="449" y="675"/>
                    <a:pt x="482" y="674"/>
                  </a:cubicBezTo>
                  <a:cubicBezTo>
                    <a:pt x="515" y="673"/>
                    <a:pt x="550" y="662"/>
                    <a:pt x="596" y="576"/>
                  </a:cubicBezTo>
                  <a:cubicBezTo>
                    <a:pt x="642"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38100" cmpd="sng">
              <a:solidFill>
                <a:srgbClr val="FF0000"/>
              </a:solidFill>
              <a:round/>
              <a:headEnd/>
              <a:tailEnd/>
            </a:ln>
            <a:effectLst/>
          </p:spPr>
          <p:txBody>
            <a:bodyPr/>
            <a:lstStyle/>
            <a:p>
              <a:endParaRPr lang="en-US"/>
            </a:p>
          </p:txBody>
        </p:sp>
        <p:sp>
          <p:nvSpPr>
            <p:cNvPr id="92179" name="Freeform 19"/>
            <p:cNvSpPr>
              <a:spLocks/>
            </p:cNvSpPr>
            <p:nvPr/>
          </p:nvSpPr>
          <p:spPr bwMode="auto">
            <a:xfrm>
              <a:off x="3168" y="1728"/>
              <a:ext cx="2352" cy="362"/>
            </a:xfrm>
            <a:custGeom>
              <a:avLst/>
              <a:gdLst/>
              <a:ahLst/>
              <a:cxnLst>
                <a:cxn ang="0">
                  <a:pos x="0" y="112"/>
                </a:cxn>
                <a:cxn ang="0">
                  <a:pos x="38" y="54"/>
                </a:cxn>
                <a:cxn ang="0">
                  <a:pos x="102" y="8"/>
                </a:cxn>
                <a:cxn ang="0">
                  <a:pos x="182" y="72"/>
                </a:cxn>
                <a:cxn ang="0">
                  <a:pos x="270" y="270"/>
                </a:cxn>
                <a:cxn ang="0">
                  <a:pos x="334" y="438"/>
                </a:cxn>
                <a:cxn ang="0">
                  <a:pos x="398" y="582"/>
                </a:cxn>
                <a:cxn ang="0">
                  <a:pos x="482" y="674"/>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3" y="543"/>
                    <a:pt x="398" y="582"/>
                  </a:cubicBezTo>
                  <a:cubicBezTo>
                    <a:pt x="423" y="621"/>
                    <a:pt x="449" y="675"/>
                    <a:pt x="482" y="674"/>
                  </a:cubicBezTo>
                  <a:cubicBezTo>
                    <a:pt x="515" y="673"/>
                    <a:pt x="550" y="662"/>
                    <a:pt x="596" y="576"/>
                  </a:cubicBezTo>
                  <a:cubicBezTo>
                    <a:pt x="642"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38100" cmpd="sng">
              <a:solidFill>
                <a:srgbClr val="FF0000"/>
              </a:solidFill>
              <a:round/>
              <a:headEnd/>
              <a:tailEnd/>
            </a:ln>
            <a:effectLst/>
          </p:spPr>
          <p:txBody>
            <a:bodyPr/>
            <a:lstStyle/>
            <a:p>
              <a:endParaRPr lang="en-US"/>
            </a:p>
          </p:txBody>
        </p:sp>
      </p:grpSp>
      <p:sp>
        <p:nvSpPr>
          <p:cNvPr id="92180" name="Line 20"/>
          <p:cNvSpPr>
            <a:spLocks noChangeShapeType="1"/>
          </p:cNvSpPr>
          <p:nvPr/>
        </p:nvSpPr>
        <p:spPr bwMode="auto">
          <a:xfrm>
            <a:off x="8229600" y="2924175"/>
            <a:ext cx="152400" cy="152400"/>
          </a:xfrm>
          <a:prstGeom prst="line">
            <a:avLst/>
          </a:prstGeom>
          <a:noFill/>
          <a:ln w="38100">
            <a:solidFill>
              <a:schemeClr val="tx1"/>
            </a:solidFill>
            <a:round/>
            <a:headEnd/>
            <a:tailEnd/>
          </a:ln>
          <a:effectLst/>
        </p:spPr>
        <p:txBody>
          <a:bodyPr/>
          <a:lstStyle/>
          <a:p>
            <a:endParaRPr lang="en-US"/>
          </a:p>
        </p:txBody>
      </p:sp>
      <p:sp>
        <p:nvSpPr>
          <p:cNvPr id="92181" name="Line 21"/>
          <p:cNvSpPr>
            <a:spLocks noChangeShapeType="1"/>
          </p:cNvSpPr>
          <p:nvPr/>
        </p:nvSpPr>
        <p:spPr bwMode="auto">
          <a:xfrm flipV="1">
            <a:off x="8229600" y="2895600"/>
            <a:ext cx="152400" cy="188913"/>
          </a:xfrm>
          <a:prstGeom prst="line">
            <a:avLst/>
          </a:prstGeom>
          <a:noFill/>
          <a:ln w="38100">
            <a:solidFill>
              <a:schemeClr val="tx1"/>
            </a:solidFill>
            <a:round/>
            <a:headEnd/>
            <a:tailEnd/>
          </a:ln>
          <a:effectLst/>
        </p:spPr>
        <p:txBody>
          <a:bodyPr/>
          <a:lstStyle/>
          <a:p>
            <a:endParaRPr lang="en-US"/>
          </a:p>
        </p:txBody>
      </p:sp>
      <p:sp>
        <p:nvSpPr>
          <p:cNvPr id="92182" name="Line 22"/>
          <p:cNvSpPr>
            <a:spLocks noChangeShapeType="1"/>
          </p:cNvSpPr>
          <p:nvPr/>
        </p:nvSpPr>
        <p:spPr bwMode="auto">
          <a:xfrm>
            <a:off x="2097088" y="2743200"/>
            <a:ext cx="1627187"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2183" name="Line 23"/>
          <p:cNvSpPr>
            <a:spLocks noChangeShapeType="1"/>
          </p:cNvSpPr>
          <p:nvPr/>
        </p:nvSpPr>
        <p:spPr bwMode="auto">
          <a:xfrm>
            <a:off x="3149600" y="3125788"/>
            <a:ext cx="1627188" cy="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6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8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17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1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21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21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17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217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218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218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63" presetClass="path" presetSubtype="0" fill="hold" nodeType="clickEffect">
                                  <p:stCondLst>
                                    <p:cond delay="0"/>
                                  </p:stCondLst>
                                  <p:childTnLst>
                                    <p:animMotion origin="layout" path="M -3.33333E-6 1.85185E-6 L 0.575 0.00254 " pathEditMode="relative" rAng="0" ptsTypes="AA">
                                      <p:cBhvr>
                                        <p:cTn id="48" dur="5000" fill="hold"/>
                                        <p:tgtEl>
                                          <p:spTgt spid="2"/>
                                        </p:tgtEl>
                                        <p:attrNameLst>
                                          <p:attrName>ppt_x</p:attrName>
                                          <p:attrName>ppt_y</p:attrName>
                                        </p:attrNameLst>
                                      </p:cBhvr>
                                      <p:rCtr x="287"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6" grpId="0"/>
      <p:bldP spid="92167" grpId="0"/>
      <p:bldP spid="92168" grpId="0"/>
      <p:bldP spid="92169" grpId="0" animBg="1"/>
      <p:bldP spid="92170" grpId="0"/>
      <p:bldP spid="92171" grpId="0"/>
      <p:bldP spid="92172" grpId="0"/>
      <p:bldP spid="92173" grpId="0"/>
      <p:bldP spid="92174" grpId="0"/>
      <p:bldP spid="92175" grpId="0"/>
      <p:bldP spid="92176" grpId="0"/>
      <p:bldP spid="92180" grpId="0" animBg="1"/>
      <p:bldP spid="92181" grpId="0" animBg="1"/>
      <p:bldP spid="92182" grpId="0" animBg="1"/>
      <p:bldP spid="92183" grpId="0" animBg="1"/>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5602" name="Picture 5" descr="Ligo_hanford"/>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5603" name="Rectangle 2"/>
          <p:cNvSpPr>
            <a:spLocks noGrp="1" noChangeArrowheads="1"/>
          </p:cNvSpPr>
          <p:nvPr>
            <p:ph type="title"/>
          </p:nvPr>
        </p:nvSpPr>
        <p:spPr>
          <a:xfrm>
            <a:off x="457200" y="-76200"/>
            <a:ext cx="8229600" cy="1143000"/>
          </a:xfrm>
        </p:spPr>
        <p:txBody>
          <a:bodyPr/>
          <a:lstStyle/>
          <a:p>
            <a:pPr eaLnBrk="1" hangingPunct="1"/>
            <a:r>
              <a:rPr lang="en-US" b="1"/>
              <a:t>Gravitational wave detectors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229600" cy="838200"/>
          </a:xfrm>
        </p:spPr>
        <p:txBody>
          <a:bodyPr/>
          <a:lstStyle/>
          <a:p>
            <a:pPr eaLnBrk="1" hangingPunct="1"/>
            <a:r>
              <a:rPr lang="en-US" b="1"/>
              <a:t>Summary </a:t>
            </a:r>
          </a:p>
        </p:txBody>
      </p:sp>
      <p:sp>
        <p:nvSpPr>
          <p:cNvPr id="27651" name="Text Box 4"/>
          <p:cNvSpPr txBox="1">
            <a:spLocks noChangeArrowheads="1"/>
          </p:cNvSpPr>
          <p:nvPr/>
        </p:nvSpPr>
        <p:spPr bwMode="auto">
          <a:xfrm>
            <a:off x="838200" y="1143000"/>
            <a:ext cx="7696200" cy="1200328"/>
          </a:xfrm>
          <a:prstGeom prst="rect">
            <a:avLst/>
          </a:prstGeom>
          <a:noFill/>
          <a:ln w="9525">
            <a:noFill/>
            <a:miter lim="800000"/>
            <a:headEnd/>
            <a:tailEnd/>
          </a:ln>
        </p:spPr>
        <p:txBody>
          <a:bodyPr>
            <a:prstTxWarp prst="textNoShape">
              <a:avLst/>
            </a:prstTxWarp>
            <a:spAutoFit/>
          </a:bodyPr>
          <a:lstStyle/>
          <a:p>
            <a:pPr>
              <a:spcBef>
                <a:spcPct val="50000"/>
              </a:spcBef>
            </a:pPr>
            <a:r>
              <a:rPr lang="en-US" sz="2400" dirty="0"/>
              <a:t>Michelson interferometers allow us to measure tiny displacements. Displacements of less than 100 nm are made </a:t>
            </a:r>
            <a:r>
              <a:rPr lang="en-US" sz="2400" i="1" dirty="0"/>
              <a:t>visible</a:t>
            </a:r>
            <a:r>
              <a:rPr lang="en-US" sz="2400" dirty="0"/>
              <a:t> to the eye</a:t>
            </a:r>
            <a:r>
              <a:rPr lang="en-US" sz="2400" dirty="0" smtClean="0"/>
              <a:t>!</a:t>
            </a:r>
          </a:p>
        </p:txBody>
      </p:sp>
      <p:sp>
        <p:nvSpPr>
          <p:cNvPr id="4" name="TextBox 3"/>
          <p:cNvSpPr txBox="1"/>
          <p:nvPr/>
        </p:nvSpPr>
        <p:spPr>
          <a:xfrm>
            <a:off x="838200" y="2637473"/>
            <a:ext cx="7696200" cy="1477327"/>
          </a:xfrm>
          <a:prstGeom prst="rect">
            <a:avLst/>
          </a:prstGeom>
          <a:noFill/>
        </p:spPr>
        <p:txBody>
          <a:bodyPr wrap="square" rtlCol="0">
            <a:spAutoFit/>
          </a:bodyPr>
          <a:lstStyle/>
          <a:p>
            <a:r>
              <a:rPr lang="en-US" sz="2400" dirty="0" smtClean="0"/>
              <a:t>Interferometers find many applications in precision metrology such as for displacement, distance and stress measurements as well as flatness measurements.</a:t>
            </a:r>
          </a:p>
          <a:p>
            <a:endParaRPr lang="en-US" dirty="0"/>
          </a:p>
        </p:txBody>
      </p:sp>
      <p:sp>
        <p:nvSpPr>
          <p:cNvPr id="5" name="TextBox 4"/>
          <p:cNvSpPr txBox="1"/>
          <p:nvPr/>
        </p:nvSpPr>
        <p:spPr>
          <a:xfrm>
            <a:off x="838200" y="4339441"/>
            <a:ext cx="7696200" cy="1985159"/>
          </a:xfrm>
          <a:prstGeom prst="rect">
            <a:avLst/>
          </a:prstGeom>
          <a:noFill/>
        </p:spPr>
        <p:txBody>
          <a:bodyPr wrap="square" rtlCol="0">
            <a:spAutoFit/>
          </a:bodyPr>
          <a:lstStyle/>
          <a:p>
            <a:pPr>
              <a:spcBef>
                <a:spcPct val="50000"/>
              </a:spcBef>
            </a:pPr>
            <a:r>
              <a:rPr lang="en-US" sz="2400" dirty="0" smtClean="0"/>
              <a:t>Interferometers have played an important role in physics: </a:t>
            </a:r>
          </a:p>
          <a:p>
            <a:pPr>
              <a:spcBef>
                <a:spcPct val="50000"/>
              </a:spcBef>
            </a:pPr>
            <a:r>
              <a:rPr lang="en-US" sz="2400" dirty="0" smtClean="0"/>
              <a:t>Michelson-Morley experiment </a:t>
            </a:r>
            <a:r>
              <a:rPr lang="en-US" sz="2400" dirty="0" err="1" smtClean="0">
                <a:sym typeface="Wingdings" charset="2"/>
              </a:rPr>
              <a:t></a:t>
            </a:r>
            <a:r>
              <a:rPr lang="en-US" sz="2400" dirty="0" smtClean="0">
                <a:sym typeface="Wingdings" charset="2"/>
              </a:rPr>
              <a:t> special relativity</a:t>
            </a:r>
          </a:p>
          <a:p>
            <a:pPr>
              <a:spcBef>
                <a:spcPct val="50000"/>
              </a:spcBef>
            </a:pPr>
            <a:r>
              <a:rPr lang="en-US" sz="2400" dirty="0" smtClean="0">
                <a:sym typeface="Wingdings" charset="2"/>
              </a:rPr>
              <a:t>Testing general relativity: Gravitational wave detection</a:t>
            </a: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lstStyle/>
          <a:p>
            <a:pPr eaLnBrk="1" hangingPunct="1"/>
            <a:r>
              <a:rPr lang="en-US" b="1" smtClean="0"/>
              <a:t>Michelson and Morley… </a:t>
            </a:r>
          </a:p>
        </p:txBody>
      </p:sp>
      <p:pic>
        <p:nvPicPr>
          <p:cNvPr id="7171" name="Picture 3" descr="michelson_morley_3"/>
          <p:cNvPicPr>
            <a:picLocks noChangeAspect="1" noChangeArrowheads="1"/>
          </p:cNvPicPr>
          <p:nvPr/>
        </p:nvPicPr>
        <p:blipFill>
          <a:blip r:embed="rId2" cstate="print"/>
          <a:srcRect/>
          <a:stretch>
            <a:fillRect/>
          </a:stretch>
        </p:blipFill>
        <p:spPr bwMode="auto">
          <a:xfrm>
            <a:off x="4876800" y="2133600"/>
            <a:ext cx="3657600" cy="3055938"/>
          </a:xfrm>
          <a:prstGeom prst="rect">
            <a:avLst/>
          </a:prstGeom>
          <a:noFill/>
          <a:ln w="9525">
            <a:noFill/>
            <a:miter lim="800000"/>
            <a:headEnd/>
            <a:tailEnd/>
          </a:ln>
        </p:spPr>
      </p:pic>
      <p:sp>
        <p:nvSpPr>
          <p:cNvPr id="7172" name="Text Box 4"/>
          <p:cNvSpPr txBox="1">
            <a:spLocks noChangeArrowheads="1"/>
          </p:cNvSpPr>
          <p:nvPr/>
        </p:nvSpPr>
        <p:spPr bwMode="auto">
          <a:xfrm>
            <a:off x="304800" y="2222500"/>
            <a:ext cx="4495800" cy="2654300"/>
          </a:xfrm>
          <a:prstGeom prst="rect">
            <a:avLst/>
          </a:prstGeom>
          <a:noFill/>
          <a:ln w="9525">
            <a:noFill/>
            <a:miter lim="800000"/>
            <a:headEnd/>
            <a:tailEnd/>
          </a:ln>
        </p:spPr>
        <p:txBody>
          <a:bodyPr>
            <a:spAutoFit/>
          </a:bodyPr>
          <a:lstStyle/>
          <a:p>
            <a:r>
              <a:rPr lang="en-US" sz="2800" dirty="0"/>
              <a:t>…performed a </a:t>
            </a:r>
            <a:r>
              <a:rPr lang="en-US" sz="2800" dirty="0" smtClean="0"/>
              <a:t>famous</a:t>
            </a:r>
            <a:r>
              <a:rPr lang="en-US" sz="2800" baseline="30000" dirty="0" smtClean="0"/>
              <a:t>*</a:t>
            </a:r>
            <a:r>
              <a:rPr lang="en-US" sz="2800" dirty="0" smtClean="0"/>
              <a:t> experiment </a:t>
            </a:r>
            <a:r>
              <a:rPr lang="en-US" sz="2800" dirty="0"/>
              <a:t>that effectively measured the speed of light in different directions with respect to the “</a:t>
            </a:r>
            <a:r>
              <a:rPr lang="en-US" sz="2800" b="1" dirty="0"/>
              <a:t>ether wind.</a:t>
            </a:r>
            <a:r>
              <a:rPr lang="en-US" sz="2800" dirty="0"/>
              <a:t>”</a:t>
            </a:r>
          </a:p>
        </p:txBody>
      </p:sp>
      <p:sp>
        <p:nvSpPr>
          <p:cNvPr id="5" name="TextBox 4"/>
          <p:cNvSpPr txBox="1">
            <a:spLocks noChangeArrowheads="1"/>
          </p:cNvSpPr>
          <p:nvPr/>
        </p:nvSpPr>
        <p:spPr bwMode="auto">
          <a:xfrm>
            <a:off x="457200" y="6172200"/>
            <a:ext cx="5791200" cy="461963"/>
          </a:xfrm>
          <a:prstGeom prst="rect">
            <a:avLst/>
          </a:prstGeom>
          <a:noFill/>
          <a:ln w="9525">
            <a:noFill/>
            <a:miter lim="800000"/>
            <a:headEnd/>
            <a:tailEnd/>
          </a:ln>
        </p:spPr>
        <p:txBody>
          <a:bodyPr wrap="none">
            <a:spAutoFit/>
          </a:bodyPr>
          <a:lstStyle/>
          <a:p>
            <a:r>
              <a:rPr lang="en-US" baseline="30000" dirty="0" smtClean="0"/>
              <a:t>*</a:t>
            </a:r>
            <a:r>
              <a:rPr lang="en-US" dirty="0" smtClean="0"/>
              <a:t>some </a:t>
            </a:r>
            <a:r>
              <a:rPr lang="en-US" dirty="0"/>
              <a:t>say, the most successful failure…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Oval 17"/>
          <p:cNvSpPr>
            <a:spLocks noChangeArrowheads="1"/>
          </p:cNvSpPr>
          <p:nvPr/>
        </p:nvSpPr>
        <p:spPr bwMode="auto">
          <a:xfrm>
            <a:off x="1143000" y="1447800"/>
            <a:ext cx="6781800" cy="2133600"/>
          </a:xfrm>
          <a:prstGeom prst="ellipse">
            <a:avLst/>
          </a:prstGeom>
          <a:solidFill>
            <a:srgbClr val="99CCFF"/>
          </a:solidFill>
          <a:ln w="9525">
            <a:noFill/>
            <a:round/>
            <a:headEnd/>
            <a:tailEnd/>
          </a:ln>
        </p:spPr>
        <p:txBody>
          <a:bodyPr wrap="none" anchor="ctr"/>
          <a:lstStyle/>
          <a:p>
            <a:pPr algn="ctr"/>
            <a:endParaRPr lang="en-US">
              <a:solidFill>
                <a:srgbClr val="FF0000"/>
              </a:solidFill>
            </a:endParaRPr>
          </a:p>
        </p:txBody>
      </p:sp>
      <p:sp>
        <p:nvSpPr>
          <p:cNvPr id="8195" name="Rectangle 2"/>
          <p:cNvSpPr>
            <a:spLocks noGrp="1" noChangeArrowheads="1"/>
          </p:cNvSpPr>
          <p:nvPr>
            <p:ph type="title"/>
          </p:nvPr>
        </p:nvSpPr>
        <p:spPr>
          <a:xfrm>
            <a:off x="457200" y="0"/>
            <a:ext cx="8229600" cy="1143000"/>
          </a:xfrm>
        </p:spPr>
        <p:txBody>
          <a:bodyPr/>
          <a:lstStyle/>
          <a:p>
            <a:pPr eaLnBrk="1" hangingPunct="1"/>
            <a:r>
              <a:rPr lang="en-US" b="1" smtClean="0"/>
              <a:t>Frame of reference</a:t>
            </a:r>
          </a:p>
        </p:txBody>
      </p:sp>
      <p:sp>
        <p:nvSpPr>
          <p:cNvPr id="8196" name="Line 12"/>
          <p:cNvSpPr>
            <a:spLocks noChangeShapeType="1"/>
          </p:cNvSpPr>
          <p:nvPr/>
        </p:nvSpPr>
        <p:spPr bwMode="auto">
          <a:xfrm>
            <a:off x="4127500" y="2514600"/>
            <a:ext cx="1066800" cy="0"/>
          </a:xfrm>
          <a:prstGeom prst="line">
            <a:avLst/>
          </a:prstGeom>
          <a:noFill/>
          <a:ln w="57150">
            <a:solidFill>
              <a:srgbClr val="0033CC"/>
            </a:solidFill>
            <a:round/>
            <a:headEnd/>
            <a:tailEnd type="triangle" w="med" len="med"/>
          </a:ln>
        </p:spPr>
        <p:txBody>
          <a:bodyPr/>
          <a:lstStyle/>
          <a:p>
            <a:endParaRPr lang="en-US"/>
          </a:p>
        </p:txBody>
      </p:sp>
      <p:sp>
        <p:nvSpPr>
          <p:cNvPr id="8197" name="Text Box 16"/>
          <p:cNvSpPr txBox="1">
            <a:spLocks noChangeArrowheads="1"/>
          </p:cNvSpPr>
          <p:nvPr/>
        </p:nvSpPr>
        <p:spPr bwMode="auto">
          <a:xfrm>
            <a:off x="4343400" y="2057400"/>
            <a:ext cx="336550" cy="457200"/>
          </a:xfrm>
          <a:prstGeom prst="rect">
            <a:avLst/>
          </a:prstGeom>
          <a:noFill/>
          <a:ln w="9525">
            <a:noFill/>
            <a:miter lim="800000"/>
            <a:headEnd/>
            <a:tailEnd/>
          </a:ln>
        </p:spPr>
        <p:txBody>
          <a:bodyPr wrap="none">
            <a:spAutoFit/>
          </a:bodyPr>
          <a:lstStyle/>
          <a:p>
            <a:r>
              <a:rPr lang="en-US">
                <a:solidFill>
                  <a:srgbClr val="0033CC"/>
                </a:solidFill>
              </a:rPr>
              <a:t>v</a:t>
            </a:r>
          </a:p>
        </p:txBody>
      </p:sp>
      <p:sp>
        <p:nvSpPr>
          <p:cNvPr id="8198" name="Text Box 18"/>
          <p:cNvSpPr txBox="1">
            <a:spLocks noChangeArrowheads="1"/>
          </p:cNvSpPr>
          <p:nvPr/>
        </p:nvSpPr>
        <p:spPr bwMode="auto">
          <a:xfrm>
            <a:off x="3962400" y="1524000"/>
            <a:ext cx="1049338" cy="457200"/>
          </a:xfrm>
          <a:prstGeom prst="rect">
            <a:avLst/>
          </a:prstGeom>
          <a:noFill/>
          <a:ln w="9525">
            <a:noFill/>
            <a:miter lim="800000"/>
            <a:headEnd/>
            <a:tailEnd/>
          </a:ln>
        </p:spPr>
        <p:txBody>
          <a:bodyPr wrap="none">
            <a:spAutoFit/>
          </a:bodyPr>
          <a:lstStyle/>
          <a:p>
            <a:r>
              <a:rPr lang="en-US"/>
              <a:t>‘Ether’</a:t>
            </a:r>
          </a:p>
        </p:txBody>
      </p:sp>
      <p:grpSp>
        <p:nvGrpSpPr>
          <p:cNvPr id="2" name="Group 23"/>
          <p:cNvGrpSpPr>
            <a:grpSpLocks/>
          </p:cNvGrpSpPr>
          <p:nvPr/>
        </p:nvGrpSpPr>
        <p:grpSpPr bwMode="auto">
          <a:xfrm>
            <a:off x="323850" y="4191000"/>
            <a:ext cx="8591550" cy="2398713"/>
            <a:chOff x="204" y="2617"/>
            <a:chExt cx="5412" cy="1511"/>
          </a:xfrm>
        </p:grpSpPr>
        <p:sp>
          <p:nvSpPr>
            <p:cNvPr id="8202" name="Rectangle 9"/>
            <p:cNvSpPr>
              <a:spLocks noChangeArrowheads="1"/>
            </p:cNvSpPr>
            <p:nvPr/>
          </p:nvSpPr>
          <p:spPr bwMode="auto">
            <a:xfrm>
              <a:off x="576" y="2976"/>
              <a:ext cx="4704" cy="1152"/>
            </a:xfrm>
            <a:prstGeom prst="rect">
              <a:avLst/>
            </a:prstGeom>
            <a:solidFill>
              <a:srgbClr val="99CCFF"/>
            </a:solidFill>
            <a:ln w="9525">
              <a:noFill/>
              <a:miter lim="800000"/>
              <a:headEnd/>
              <a:tailEnd/>
            </a:ln>
          </p:spPr>
          <p:txBody>
            <a:bodyPr wrap="none" anchor="ctr"/>
            <a:lstStyle/>
            <a:p>
              <a:endParaRPr lang="en-US"/>
            </a:p>
          </p:txBody>
        </p:sp>
        <p:sp>
          <p:nvSpPr>
            <p:cNvPr id="8203" name="Line 6"/>
            <p:cNvSpPr>
              <a:spLocks noChangeShapeType="1"/>
            </p:cNvSpPr>
            <p:nvPr/>
          </p:nvSpPr>
          <p:spPr bwMode="auto">
            <a:xfrm>
              <a:off x="576" y="2976"/>
              <a:ext cx="4698" cy="0"/>
            </a:xfrm>
            <a:prstGeom prst="line">
              <a:avLst/>
            </a:prstGeom>
            <a:noFill/>
            <a:ln w="38100">
              <a:solidFill>
                <a:schemeClr val="tx1"/>
              </a:solidFill>
              <a:round/>
              <a:headEnd/>
              <a:tailEnd/>
            </a:ln>
          </p:spPr>
          <p:txBody>
            <a:bodyPr/>
            <a:lstStyle/>
            <a:p>
              <a:endParaRPr lang="en-US"/>
            </a:p>
          </p:txBody>
        </p:sp>
        <p:sp>
          <p:nvSpPr>
            <p:cNvPr id="8204" name="Line 7"/>
            <p:cNvSpPr>
              <a:spLocks noChangeShapeType="1"/>
            </p:cNvSpPr>
            <p:nvPr/>
          </p:nvSpPr>
          <p:spPr bwMode="auto">
            <a:xfrm>
              <a:off x="576" y="4128"/>
              <a:ext cx="4704" cy="0"/>
            </a:xfrm>
            <a:prstGeom prst="line">
              <a:avLst/>
            </a:prstGeom>
            <a:noFill/>
            <a:ln w="38100">
              <a:solidFill>
                <a:schemeClr val="tx1"/>
              </a:solidFill>
              <a:round/>
              <a:headEnd/>
              <a:tailEnd/>
            </a:ln>
          </p:spPr>
          <p:txBody>
            <a:bodyPr/>
            <a:lstStyle/>
            <a:p>
              <a:endParaRPr lang="en-US"/>
            </a:p>
          </p:txBody>
        </p:sp>
        <p:sp>
          <p:nvSpPr>
            <p:cNvPr id="8205" name="Line 11"/>
            <p:cNvSpPr>
              <a:spLocks noChangeShapeType="1"/>
            </p:cNvSpPr>
            <p:nvPr/>
          </p:nvSpPr>
          <p:spPr bwMode="auto">
            <a:xfrm flipH="1">
              <a:off x="288" y="3600"/>
              <a:ext cx="768" cy="0"/>
            </a:xfrm>
            <a:prstGeom prst="line">
              <a:avLst/>
            </a:prstGeom>
            <a:noFill/>
            <a:ln w="57150">
              <a:solidFill>
                <a:srgbClr val="0033CC"/>
              </a:solidFill>
              <a:round/>
              <a:headEnd/>
              <a:tailEnd type="triangle" w="med" len="med"/>
            </a:ln>
          </p:spPr>
          <p:txBody>
            <a:bodyPr/>
            <a:lstStyle/>
            <a:p>
              <a:endParaRPr lang="en-US"/>
            </a:p>
          </p:txBody>
        </p:sp>
        <p:sp>
          <p:nvSpPr>
            <p:cNvPr id="8206" name="Text Box 15"/>
            <p:cNvSpPr txBox="1">
              <a:spLocks noChangeArrowheads="1"/>
            </p:cNvSpPr>
            <p:nvPr/>
          </p:nvSpPr>
          <p:spPr bwMode="auto">
            <a:xfrm>
              <a:off x="204" y="3264"/>
              <a:ext cx="276"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8207" name="Line 19"/>
            <p:cNvSpPr>
              <a:spLocks noChangeShapeType="1"/>
            </p:cNvSpPr>
            <p:nvPr/>
          </p:nvSpPr>
          <p:spPr bwMode="auto">
            <a:xfrm flipH="1">
              <a:off x="4848" y="3600"/>
              <a:ext cx="768" cy="0"/>
            </a:xfrm>
            <a:prstGeom prst="line">
              <a:avLst/>
            </a:prstGeom>
            <a:noFill/>
            <a:ln w="57150">
              <a:solidFill>
                <a:srgbClr val="0033CC"/>
              </a:solidFill>
              <a:round/>
              <a:headEnd/>
              <a:tailEnd type="triangle" w="med" len="med"/>
            </a:ln>
          </p:spPr>
          <p:txBody>
            <a:bodyPr/>
            <a:lstStyle/>
            <a:p>
              <a:endParaRPr lang="en-US"/>
            </a:p>
          </p:txBody>
        </p:sp>
        <p:sp>
          <p:nvSpPr>
            <p:cNvPr id="8208" name="Text Box 20"/>
            <p:cNvSpPr txBox="1">
              <a:spLocks noChangeArrowheads="1"/>
            </p:cNvSpPr>
            <p:nvPr/>
          </p:nvSpPr>
          <p:spPr bwMode="auto">
            <a:xfrm>
              <a:off x="5280" y="3264"/>
              <a:ext cx="276"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8209" name="Text Box 21"/>
            <p:cNvSpPr txBox="1">
              <a:spLocks noChangeArrowheads="1"/>
            </p:cNvSpPr>
            <p:nvPr/>
          </p:nvSpPr>
          <p:spPr bwMode="auto">
            <a:xfrm>
              <a:off x="614" y="2617"/>
              <a:ext cx="3875" cy="288"/>
            </a:xfrm>
            <a:prstGeom prst="rect">
              <a:avLst/>
            </a:prstGeom>
            <a:noFill/>
            <a:ln w="9525">
              <a:noFill/>
              <a:miter lim="800000"/>
              <a:headEnd/>
              <a:tailEnd/>
            </a:ln>
          </p:spPr>
          <p:txBody>
            <a:bodyPr wrap="none">
              <a:spAutoFit/>
            </a:bodyPr>
            <a:lstStyle/>
            <a:p>
              <a:r>
                <a:rPr lang="en-US"/>
                <a:t>Ether ‘viewed’ in the laboratory on the earth:</a:t>
              </a:r>
            </a:p>
          </p:txBody>
        </p:sp>
      </p:grpSp>
      <p:sp>
        <p:nvSpPr>
          <p:cNvPr id="8200" name="Text Box 22"/>
          <p:cNvSpPr txBox="1">
            <a:spLocks noChangeArrowheads="1"/>
          </p:cNvSpPr>
          <p:nvPr/>
        </p:nvSpPr>
        <p:spPr bwMode="auto">
          <a:xfrm>
            <a:off x="914400" y="990600"/>
            <a:ext cx="3030538" cy="457200"/>
          </a:xfrm>
          <a:prstGeom prst="rect">
            <a:avLst/>
          </a:prstGeom>
          <a:noFill/>
          <a:ln w="9525">
            <a:noFill/>
            <a:miter lim="800000"/>
            <a:headEnd/>
            <a:tailEnd/>
          </a:ln>
        </p:spPr>
        <p:txBody>
          <a:bodyPr wrap="none">
            <a:spAutoFit/>
          </a:bodyPr>
          <a:lstStyle/>
          <a:p>
            <a:r>
              <a:rPr lang="en-US"/>
              <a:t>Observer on the sun:</a:t>
            </a:r>
          </a:p>
        </p:txBody>
      </p:sp>
      <p:pic>
        <p:nvPicPr>
          <p:cNvPr id="8201" name="Picture 4" descr="new_earth"/>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7000" y="1808163"/>
            <a:ext cx="1554163" cy="1427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143000"/>
          </a:xfrm>
        </p:spPr>
        <p:txBody>
          <a:bodyPr/>
          <a:lstStyle/>
          <a:p>
            <a:pPr eaLnBrk="1" hangingPunct="1"/>
            <a:r>
              <a:rPr lang="en-US" b="1" smtClean="0"/>
              <a:t>Ether in the laboratory frame</a:t>
            </a:r>
          </a:p>
        </p:txBody>
      </p:sp>
      <p:grpSp>
        <p:nvGrpSpPr>
          <p:cNvPr id="2" name="Group 3"/>
          <p:cNvGrpSpPr>
            <a:grpSpLocks/>
          </p:cNvGrpSpPr>
          <p:nvPr/>
        </p:nvGrpSpPr>
        <p:grpSpPr bwMode="auto">
          <a:xfrm>
            <a:off x="323850" y="304800"/>
            <a:ext cx="8591550" cy="2398713"/>
            <a:chOff x="204" y="2617"/>
            <a:chExt cx="5412" cy="1511"/>
          </a:xfrm>
        </p:grpSpPr>
        <p:sp>
          <p:nvSpPr>
            <p:cNvPr id="9234" name="Rectangle 4"/>
            <p:cNvSpPr>
              <a:spLocks noChangeArrowheads="1"/>
            </p:cNvSpPr>
            <p:nvPr/>
          </p:nvSpPr>
          <p:spPr bwMode="auto">
            <a:xfrm>
              <a:off x="576" y="2976"/>
              <a:ext cx="4704" cy="1152"/>
            </a:xfrm>
            <a:prstGeom prst="rect">
              <a:avLst/>
            </a:prstGeom>
            <a:solidFill>
              <a:srgbClr val="99CCFF"/>
            </a:solidFill>
            <a:ln w="9525">
              <a:noFill/>
              <a:miter lim="800000"/>
              <a:headEnd/>
              <a:tailEnd/>
            </a:ln>
          </p:spPr>
          <p:txBody>
            <a:bodyPr wrap="none" anchor="ctr"/>
            <a:lstStyle/>
            <a:p>
              <a:endParaRPr lang="en-US"/>
            </a:p>
          </p:txBody>
        </p:sp>
        <p:sp>
          <p:nvSpPr>
            <p:cNvPr id="9235" name="Line 5"/>
            <p:cNvSpPr>
              <a:spLocks noChangeShapeType="1"/>
            </p:cNvSpPr>
            <p:nvPr/>
          </p:nvSpPr>
          <p:spPr bwMode="auto">
            <a:xfrm>
              <a:off x="576" y="2976"/>
              <a:ext cx="4698" cy="0"/>
            </a:xfrm>
            <a:prstGeom prst="line">
              <a:avLst/>
            </a:prstGeom>
            <a:noFill/>
            <a:ln w="38100">
              <a:solidFill>
                <a:schemeClr val="tx1"/>
              </a:solidFill>
              <a:round/>
              <a:headEnd/>
              <a:tailEnd/>
            </a:ln>
          </p:spPr>
          <p:txBody>
            <a:bodyPr/>
            <a:lstStyle/>
            <a:p>
              <a:endParaRPr lang="en-US"/>
            </a:p>
          </p:txBody>
        </p:sp>
        <p:sp>
          <p:nvSpPr>
            <p:cNvPr id="9236" name="Line 6"/>
            <p:cNvSpPr>
              <a:spLocks noChangeShapeType="1"/>
            </p:cNvSpPr>
            <p:nvPr/>
          </p:nvSpPr>
          <p:spPr bwMode="auto">
            <a:xfrm>
              <a:off x="576" y="4128"/>
              <a:ext cx="4704" cy="0"/>
            </a:xfrm>
            <a:prstGeom prst="line">
              <a:avLst/>
            </a:prstGeom>
            <a:noFill/>
            <a:ln w="38100">
              <a:solidFill>
                <a:schemeClr val="tx1"/>
              </a:solidFill>
              <a:round/>
              <a:headEnd/>
              <a:tailEnd/>
            </a:ln>
          </p:spPr>
          <p:txBody>
            <a:bodyPr/>
            <a:lstStyle/>
            <a:p>
              <a:endParaRPr lang="en-US"/>
            </a:p>
          </p:txBody>
        </p:sp>
        <p:sp>
          <p:nvSpPr>
            <p:cNvPr id="9237" name="Line 7"/>
            <p:cNvSpPr>
              <a:spLocks noChangeShapeType="1"/>
            </p:cNvSpPr>
            <p:nvPr/>
          </p:nvSpPr>
          <p:spPr bwMode="auto">
            <a:xfrm flipH="1">
              <a:off x="288" y="3600"/>
              <a:ext cx="768" cy="0"/>
            </a:xfrm>
            <a:prstGeom prst="line">
              <a:avLst/>
            </a:prstGeom>
            <a:noFill/>
            <a:ln w="57150">
              <a:solidFill>
                <a:srgbClr val="0033CC"/>
              </a:solidFill>
              <a:round/>
              <a:headEnd/>
              <a:tailEnd type="triangle" w="med" len="med"/>
            </a:ln>
          </p:spPr>
          <p:txBody>
            <a:bodyPr/>
            <a:lstStyle/>
            <a:p>
              <a:endParaRPr lang="en-US"/>
            </a:p>
          </p:txBody>
        </p:sp>
        <p:sp>
          <p:nvSpPr>
            <p:cNvPr id="9238" name="Text Box 8"/>
            <p:cNvSpPr txBox="1">
              <a:spLocks noChangeArrowheads="1"/>
            </p:cNvSpPr>
            <p:nvPr/>
          </p:nvSpPr>
          <p:spPr bwMode="auto">
            <a:xfrm>
              <a:off x="204" y="3264"/>
              <a:ext cx="212"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9239" name="Line 9"/>
            <p:cNvSpPr>
              <a:spLocks noChangeShapeType="1"/>
            </p:cNvSpPr>
            <p:nvPr/>
          </p:nvSpPr>
          <p:spPr bwMode="auto">
            <a:xfrm flipH="1">
              <a:off x="4848" y="3600"/>
              <a:ext cx="768" cy="0"/>
            </a:xfrm>
            <a:prstGeom prst="line">
              <a:avLst/>
            </a:prstGeom>
            <a:noFill/>
            <a:ln w="57150">
              <a:solidFill>
                <a:srgbClr val="0033CC"/>
              </a:solidFill>
              <a:round/>
              <a:headEnd/>
              <a:tailEnd type="triangle" w="med" len="med"/>
            </a:ln>
          </p:spPr>
          <p:txBody>
            <a:bodyPr/>
            <a:lstStyle/>
            <a:p>
              <a:endParaRPr lang="en-US"/>
            </a:p>
          </p:txBody>
        </p:sp>
        <p:sp>
          <p:nvSpPr>
            <p:cNvPr id="9240" name="Text Box 10"/>
            <p:cNvSpPr txBox="1">
              <a:spLocks noChangeArrowheads="1"/>
            </p:cNvSpPr>
            <p:nvPr/>
          </p:nvSpPr>
          <p:spPr bwMode="auto">
            <a:xfrm>
              <a:off x="5280" y="3264"/>
              <a:ext cx="212" cy="288"/>
            </a:xfrm>
            <a:prstGeom prst="rect">
              <a:avLst/>
            </a:prstGeom>
            <a:noFill/>
            <a:ln w="9525">
              <a:noFill/>
              <a:miter lim="800000"/>
              <a:headEnd/>
              <a:tailEnd/>
            </a:ln>
          </p:spPr>
          <p:txBody>
            <a:bodyPr wrap="none">
              <a:spAutoFit/>
            </a:bodyPr>
            <a:lstStyle/>
            <a:p>
              <a:r>
                <a:rPr lang="en-US">
                  <a:solidFill>
                    <a:srgbClr val="0033CC"/>
                  </a:solidFill>
                </a:rPr>
                <a:t>v</a:t>
              </a:r>
            </a:p>
          </p:txBody>
        </p:sp>
        <p:sp>
          <p:nvSpPr>
            <p:cNvPr id="9241" name="Text Box 11"/>
            <p:cNvSpPr txBox="1">
              <a:spLocks noChangeArrowheads="1"/>
            </p:cNvSpPr>
            <p:nvPr/>
          </p:nvSpPr>
          <p:spPr bwMode="auto">
            <a:xfrm>
              <a:off x="614" y="2617"/>
              <a:ext cx="116" cy="288"/>
            </a:xfrm>
            <a:prstGeom prst="rect">
              <a:avLst/>
            </a:prstGeom>
            <a:noFill/>
            <a:ln w="9525">
              <a:noFill/>
              <a:miter lim="800000"/>
              <a:headEnd/>
              <a:tailEnd/>
            </a:ln>
          </p:spPr>
          <p:txBody>
            <a:bodyPr wrap="none">
              <a:spAutoFit/>
            </a:bodyPr>
            <a:lstStyle/>
            <a:p>
              <a:endParaRPr lang="en-US"/>
            </a:p>
          </p:txBody>
        </p:sp>
      </p:grpSp>
      <p:sp>
        <p:nvSpPr>
          <p:cNvPr id="92177" name="Line 17"/>
          <p:cNvSpPr>
            <a:spLocks noChangeShapeType="1"/>
          </p:cNvSpPr>
          <p:nvPr/>
        </p:nvSpPr>
        <p:spPr bwMode="auto">
          <a:xfrm rot="5400000" flipV="1">
            <a:off x="4651375" y="503238"/>
            <a:ext cx="0" cy="2743200"/>
          </a:xfrm>
          <a:prstGeom prst="line">
            <a:avLst/>
          </a:prstGeom>
          <a:noFill/>
          <a:ln w="57150">
            <a:solidFill>
              <a:schemeClr val="tx1"/>
            </a:solidFill>
            <a:round/>
            <a:headEnd/>
            <a:tailEnd type="triangle" w="med" len="med"/>
          </a:ln>
        </p:spPr>
        <p:txBody>
          <a:bodyPr/>
          <a:lstStyle/>
          <a:p>
            <a:endParaRPr lang="en-US"/>
          </a:p>
        </p:txBody>
      </p:sp>
      <p:sp>
        <p:nvSpPr>
          <p:cNvPr id="92183" name="Text Box 23"/>
          <p:cNvSpPr txBox="1">
            <a:spLocks noChangeArrowheads="1"/>
          </p:cNvSpPr>
          <p:nvPr/>
        </p:nvSpPr>
        <p:spPr bwMode="auto">
          <a:xfrm>
            <a:off x="4298950" y="1427163"/>
            <a:ext cx="354013" cy="457200"/>
          </a:xfrm>
          <a:prstGeom prst="rect">
            <a:avLst/>
          </a:prstGeom>
          <a:noFill/>
          <a:ln w="9525">
            <a:noFill/>
            <a:miter lim="800000"/>
            <a:headEnd/>
            <a:tailEnd/>
          </a:ln>
        </p:spPr>
        <p:txBody>
          <a:bodyPr>
            <a:spAutoFit/>
          </a:bodyPr>
          <a:lstStyle/>
          <a:p>
            <a:r>
              <a:rPr lang="en-US"/>
              <a:t>L</a:t>
            </a:r>
          </a:p>
        </p:txBody>
      </p:sp>
      <p:sp>
        <p:nvSpPr>
          <p:cNvPr id="9222" name="Text Box 28"/>
          <p:cNvSpPr txBox="1">
            <a:spLocks noChangeArrowheads="1"/>
          </p:cNvSpPr>
          <p:nvPr/>
        </p:nvSpPr>
        <p:spPr bwMode="auto">
          <a:xfrm>
            <a:off x="685800" y="2819400"/>
            <a:ext cx="7940675" cy="457200"/>
          </a:xfrm>
          <a:prstGeom prst="rect">
            <a:avLst/>
          </a:prstGeom>
          <a:noFill/>
          <a:ln w="9525">
            <a:noFill/>
            <a:miter lim="800000"/>
            <a:headEnd/>
            <a:tailEnd/>
          </a:ln>
        </p:spPr>
        <p:txBody>
          <a:bodyPr>
            <a:spAutoFit/>
          </a:bodyPr>
          <a:lstStyle/>
          <a:p>
            <a:r>
              <a:rPr lang="en-US"/>
              <a:t>How can we measure the speed </a:t>
            </a:r>
            <a:r>
              <a:rPr lang="en-US">
                <a:solidFill>
                  <a:srgbClr val="0033CC"/>
                </a:solidFill>
              </a:rPr>
              <a:t>v</a:t>
            </a:r>
            <a:r>
              <a:rPr lang="en-US"/>
              <a:t> of the ether?</a:t>
            </a:r>
          </a:p>
        </p:txBody>
      </p:sp>
      <p:sp>
        <p:nvSpPr>
          <p:cNvPr id="92189" name="Text Box 29"/>
          <p:cNvSpPr txBox="1">
            <a:spLocks noChangeArrowheads="1"/>
          </p:cNvSpPr>
          <p:nvPr/>
        </p:nvSpPr>
        <p:spPr bwMode="auto">
          <a:xfrm>
            <a:off x="685800" y="3352800"/>
            <a:ext cx="8153400" cy="1200150"/>
          </a:xfrm>
          <a:prstGeom prst="rect">
            <a:avLst/>
          </a:prstGeom>
          <a:noFill/>
          <a:ln w="9525">
            <a:noFill/>
            <a:miter lim="800000"/>
            <a:headEnd/>
            <a:tailEnd/>
          </a:ln>
        </p:spPr>
        <p:txBody>
          <a:bodyPr>
            <a:spAutoFit/>
          </a:bodyPr>
          <a:lstStyle/>
          <a:p>
            <a:r>
              <a:rPr lang="en-US"/>
              <a:t>If the ether would be a river, we could measure the speed of the water using a boat that travels at a known speed u’. (u’ is the relative velocity between the boat and the water.)</a:t>
            </a:r>
          </a:p>
        </p:txBody>
      </p:sp>
      <p:grpSp>
        <p:nvGrpSpPr>
          <p:cNvPr id="3" name="Group 38"/>
          <p:cNvGrpSpPr>
            <a:grpSpLocks/>
          </p:cNvGrpSpPr>
          <p:nvPr/>
        </p:nvGrpSpPr>
        <p:grpSpPr bwMode="auto">
          <a:xfrm>
            <a:off x="3200400" y="1943100"/>
            <a:ext cx="1001713" cy="228600"/>
            <a:chOff x="2315" y="1702"/>
            <a:chExt cx="631" cy="144"/>
          </a:xfrm>
        </p:grpSpPr>
        <p:grpSp>
          <p:nvGrpSpPr>
            <p:cNvPr id="4" name="Group 12"/>
            <p:cNvGrpSpPr>
              <a:grpSpLocks/>
            </p:cNvGrpSpPr>
            <p:nvPr/>
          </p:nvGrpSpPr>
          <p:grpSpPr bwMode="auto">
            <a:xfrm>
              <a:off x="2315" y="1702"/>
              <a:ext cx="396" cy="144"/>
              <a:chOff x="480" y="1968"/>
              <a:chExt cx="396" cy="144"/>
            </a:xfrm>
          </p:grpSpPr>
          <p:sp>
            <p:nvSpPr>
              <p:cNvPr id="9231" name="Oval 13"/>
              <p:cNvSpPr>
                <a:spLocks noChangeArrowheads="1"/>
              </p:cNvSpPr>
              <p:nvPr/>
            </p:nvSpPr>
            <p:spPr bwMode="auto">
              <a:xfrm>
                <a:off x="540" y="1968"/>
                <a:ext cx="336" cy="144"/>
              </a:xfrm>
              <a:prstGeom prst="ellipse">
                <a:avLst/>
              </a:prstGeom>
              <a:solidFill>
                <a:srgbClr val="FFFFCC"/>
              </a:solidFill>
              <a:ln w="9525">
                <a:solidFill>
                  <a:schemeClr val="tx1"/>
                </a:solidFill>
                <a:round/>
                <a:headEnd/>
                <a:tailEnd/>
              </a:ln>
            </p:spPr>
            <p:txBody>
              <a:bodyPr wrap="none" anchor="ctr"/>
              <a:lstStyle/>
              <a:p>
                <a:endParaRPr lang="en-US"/>
              </a:p>
            </p:txBody>
          </p:sp>
          <p:sp>
            <p:nvSpPr>
              <p:cNvPr id="9232" name="Rectangle 14"/>
              <p:cNvSpPr>
                <a:spLocks noChangeArrowheads="1"/>
              </p:cNvSpPr>
              <p:nvPr/>
            </p:nvSpPr>
            <p:spPr bwMode="auto">
              <a:xfrm>
                <a:off x="480" y="1968"/>
                <a:ext cx="240" cy="144"/>
              </a:xfrm>
              <a:prstGeom prst="rect">
                <a:avLst/>
              </a:prstGeom>
              <a:solidFill>
                <a:srgbClr val="FFFFCC"/>
              </a:solidFill>
              <a:ln w="9525">
                <a:solidFill>
                  <a:schemeClr val="tx1"/>
                </a:solidFill>
                <a:miter lim="800000"/>
                <a:headEnd/>
                <a:tailEnd/>
              </a:ln>
            </p:spPr>
            <p:txBody>
              <a:bodyPr wrap="none" anchor="ctr"/>
              <a:lstStyle/>
              <a:p>
                <a:endParaRPr lang="en-US"/>
              </a:p>
            </p:txBody>
          </p:sp>
          <p:sp>
            <p:nvSpPr>
              <p:cNvPr id="9233" name="Rectangle 15"/>
              <p:cNvSpPr>
                <a:spLocks noChangeArrowheads="1"/>
              </p:cNvSpPr>
              <p:nvPr/>
            </p:nvSpPr>
            <p:spPr bwMode="auto">
              <a:xfrm>
                <a:off x="683" y="1973"/>
                <a:ext cx="48" cy="134"/>
              </a:xfrm>
              <a:prstGeom prst="rect">
                <a:avLst/>
              </a:prstGeom>
              <a:solidFill>
                <a:srgbClr val="FFFFCC"/>
              </a:solidFill>
              <a:ln w="9525">
                <a:noFill/>
                <a:miter lim="800000"/>
                <a:headEnd/>
                <a:tailEnd/>
              </a:ln>
            </p:spPr>
            <p:txBody>
              <a:bodyPr wrap="none" anchor="ctr"/>
              <a:lstStyle/>
              <a:p>
                <a:endParaRPr lang="en-US"/>
              </a:p>
            </p:txBody>
          </p:sp>
        </p:grpSp>
        <p:sp>
          <p:nvSpPr>
            <p:cNvPr id="9230" name="Line 30"/>
            <p:cNvSpPr>
              <a:spLocks noChangeShapeType="1"/>
            </p:cNvSpPr>
            <p:nvPr/>
          </p:nvSpPr>
          <p:spPr bwMode="auto">
            <a:xfrm>
              <a:off x="2706" y="1769"/>
              <a:ext cx="240" cy="0"/>
            </a:xfrm>
            <a:prstGeom prst="line">
              <a:avLst/>
            </a:prstGeom>
            <a:noFill/>
            <a:ln w="38100">
              <a:solidFill>
                <a:schemeClr val="tx1"/>
              </a:solidFill>
              <a:round/>
              <a:headEnd/>
              <a:tailEnd type="triangle" w="med" len="med"/>
            </a:ln>
          </p:spPr>
          <p:txBody>
            <a:bodyPr/>
            <a:lstStyle/>
            <a:p>
              <a:endParaRPr lang="en-US"/>
            </a:p>
          </p:txBody>
        </p:sp>
      </p:grpSp>
      <p:sp>
        <p:nvSpPr>
          <p:cNvPr id="92191" name="Text Box 31"/>
          <p:cNvSpPr txBox="1">
            <a:spLocks noChangeArrowheads="1"/>
          </p:cNvSpPr>
          <p:nvPr/>
        </p:nvSpPr>
        <p:spPr bwMode="auto">
          <a:xfrm>
            <a:off x="3741738" y="2011363"/>
            <a:ext cx="671512" cy="461962"/>
          </a:xfrm>
          <a:prstGeom prst="rect">
            <a:avLst/>
          </a:prstGeom>
          <a:noFill/>
          <a:ln w="9525">
            <a:noFill/>
            <a:miter lim="800000"/>
            <a:headEnd/>
            <a:tailEnd/>
          </a:ln>
        </p:spPr>
        <p:txBody>
          <a:bodyPr wrap="none">
            <a:spAutoFit/>
          </a:bodyPr>
          <a:lstStyle/>
          <a:p>
            <a:r>
              <a:rPr lang="en-US"/>
              <a:t>u'-v</a:t>
            </a:r>
          </a:p>
        </p:txBody>
      </p:sp>
      <p:sp>
        <p:nvSpPr>
          <p:cNvPr id="92199" name="Text Box 39"/>
          <p:cNvSpPr txBox="1">
            <a:spLocks noChangeArrowheads="1"/>
          </p:cNvSpPr>
          <p:nvPr/>
        </p:nvSpPr>
        <p:spPr bwMode="auto">
          <a:xfrm>
            <a:off x="381000" y="4648200"/>
            <a:ext cx="8458200" cy="830263"/>
          </a:xfrm>
          <a:prstGeom prst="rect">
            <a:avLst/>
          </a:prstGeom>
          <a:noFill/>
          <a:ln w="9525">
            <a:noFill/>
            <a:miter lim="800000"/>
            <a:headEnd/>
            <a:tailEnd/>
          </a:ln>
        </p:spPr>
        <p:txBody>
          <a:bodyPr>
            <a:spAutoFit/>
          </a:bodyPr>
          <a:lstStyle/>
          <a:p>
            <a:pPr>
              <a:spcBef>
                <a:spcPct val="50000"/>
              </a:spcBef>
            </a:pPr>
            <a:r>
              <a:rPr lang="en-US"/>
              <a:t>If the boat travels the distance L within the time t, then we know v:   L=(u’-v)t, therefore </a:t>
            </a:r>
            <a:r>
              <a:rPr lang="en-US">
                <a:sym typeface="Wingdings" pitchFamily="2" charset="2"/>
              </a:rPr>
              <a:t> v = u’ – </a:t>
            </a:r>
            <a:r>
              <a:rPr lang="en-US" baseline="30000">
                <a:sym typeface="Wingdings" pitchFamily="2" charset="2"/>
              </a:rPr>
              <a:t>L</a:t>
            </a:r>
            <a:r>
              <a:rPr lang="en-US">
                <a:sym typeface="Wingdings" pitchFamily="2" charset="2"/>
              </a:rPr>
              <a:t>/</a:t>
            </a:r>
            <a:r>
              <a:rPr lang="en-US" baseline="-25000">
                <a:sym typeface="Wingdings" pitchFamily="2" charset="2"/>
              </a:rPr>
              <a:t>t</a:t>
            </a:r>
            <a:r>
              <a:rPr lang="en-US">
                <a:sym typeface="Wingdings" pitchFamily="2" charset="2"/>
              </a:rPr>
              <a:t> </a:t>
            </a:r>
            <a:endParaRPr lang="en-US"/>
          </a:p>
        </p:txBody>
      </p:sp>
      <p:sp>
        <p:nvSpPr>
          <p:cNvPr id="9227" name="Text Box 40"/>
          <p:cNvSpPr txBox="1">
            <a:spLocks noChangeArrowheads="1"/>
          </p:cNvSpPr>
          <p:nvPr/>
        </p:nvSpPr>
        <p:spPr bwMode="auto">
          <a:xfrm>
            <a:off x="381000" y="5486400"/>
            <a:ext cx="8534400" cy="457200"/>
          </a:xfrm>
          <a:prstGeom prst="rect">
            <a:avLst/>
          </a:prstGeom>
          <a:noFill/>
          <a:ln w="9525">
            <a:noFill/>
            <a:miter lim="800000"/>
            <a:headEnd/>
            <a:tailEnd/>
          </a:ln>
        </p:spPr>
        <p:txBody>
          <a:bodyPr>
            <a:spAutoFit/>
          </a:bodyPr>
          <a:lstStyle/>
          <a:p>
            <a:endParaRPr lang="en-US"/>
          </a:p>
        </p:txBody>
      </p:sp>
      <p:sp>
        <p:nvSpPr>
          <p:cNvPr id="92201" name="Text Box 41"/>
          <p:cNvSpPr txBox="1">
            <a:spLocks noChangeArrowheads="1"/>
          </p:cNvSpPr>
          <p:nvPr/>
        </p:nvSpPr>
        <p:spPr bwMode="auto">
          <a:xfrm>
            <a:off x="152400" y="5562600"/>
            <a:ext cx="8991600" cy="1200150"/>
          </a:xfrm>
          <a:prstGeom prst="rect">
            <a:avLst/>
          </a:prstGeom>
          <a:noFill/>
          <a:ln w="9525">
            <a:noFill/>
            <a:miter lim="800000"/>
            <a:headEnd/>
            <a:tailEnd/>
          </a:ln>
        </p:spPr>
        <p:txBody>
          <a:bodyPr>
            <a:spAutoFit/>
          </a:bodyPr>
          <a:lstStyle/>
          <a:p>
            <a:r>
              <a:rPr lang="en-US"/>
              <a:t>But: Very difficult with light! u’ = c </a:t>
            </a:r>
            <a:r>
              <a:rPr lang="en-US">
                <a:sym typeface="Wingdings" pitchFamily="2" charset="2"/>
              </a:rPr>
              <a:t> </a:t>
            </a:r>
            <a:r>
              <a:rPr lang="en-US"/>
              <a:t>t ~ 10ns and v ~ 0.0001*c.</a:t>
            </a:r>
          </a:p>
          <a:p>
            <a:r>
              <a:rPr lang="en-US">
                <a:sym typeface="Wingdings" pitchFamily="2" charset="2"/>
              </a:rPr>
              <a:t> We would have to measure t with an absolute precision of ~0.0000000000001s and we have to know c </a:t>
            </a:r>
            <a:r>
              <a:rPr lang="en-US" i="1">
                <a:sym typeface="Wingdings" pitchFamily="2" charset="2"/>
              </a:rPr>
              <a:t>very</a:t>
            </a:r>
            <a:r>
              <a:rPr lang="en-US">
                <a:sym typeface="Wingdings" pitchFamily="2" charset="2"/>
              </a:rPr>
              <a:t> precisely!</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89"/>
                                        </p:tgtEl>
                                        <p:attrNameLst>
                                          <p:attrName>style.visibility</p:attrName>
                                        </p:attrNameLst>
                                      </p:cBhvr>
                                      <p:to>
                                        <p:strVal val="visible"/>
                                      </p:to>
                                    </p:set>
                                    <p:animEffect transition="in" filter="fade">
                                      <p:cBhvr>
                                        <p:cTn id="7" dur="2000"/>
                                        <p:tgtEl>
                                          <p:spTgt spid="92189"/>
                                        </p:tgtEl>
                                      </p:cBhvr>
                                    </p:animEffect>
                                  </p:childTnLst>
                                </p:cTn>
                              </p:par>
                            </p:childTnLst>
                          </p:cTn>
                        </p:par>
                        <p:par>
                          <p:cTn id="8" fill="hold">
                            <p:stCondLst>
                              <p:cond delay="2000"/>
                            </p:stCondLst>
                            <p:childTnLst>
                              <p:par>
                                <p:cTn id="9" presetID="10" presetClass="entr" presetSubtype="0" fill="hold" nodeType="afterEffect">
                                  <p:stCondLst>
                                    <p:cond delay="200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2191"/>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1000"/>
                                  </p:stCondLst>
                                  <p:childTnLst>
                                    <p:set>
                                      <p:cBhvr>
                                        <p:cTn id="18" dur="1" fill="hold">
                                          <p:stCondLst>
                                            <p:cond delay="0"/>
                                          </p:stCondLst>
                                        </p:cTn>
                                        <p:tgtEl>
                                          <p:spTgt spid="92177"/>
                                        </p:tgtEl>
                                        <p:attrNameLst>
                                          <p:attrName>style.visibility</p:attrName>
                                        </p:attrNameLst>
                                      </p:cBhvr>
                                      <p:to>
                                        <p:strVal val="visible"/>
                                      </p:to>
                                    </p:set>
                                  </p:childTnLst>
                                </p:cTn>
                              </p:par>
                              <p:par>
                                <p:cTn id="19" presetID="1" presetClass="entr" presetSubtype="0" fill="hold" grpId="0" nodeType="withEffect">
                                  <p:stCondLst>
                                    <p:cond delay="1000"/>
                                  </p:stCondLst>
                                  <p:childTnLst>
                                    <p:set>
                                      <p:cBhvr>
                                        <p:cTn id="20" dur="1" fill="hold">
                                          <p:stCondLst>
                                            <p:cond delay="0"/>
                                          </p:stCondLst>
                                        </p:cTn>
                                        <p:tgtEl>
                                          <p:spTgt spid="92183"/>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grpId="0" nodeType="afterEffect">
                                  <p:stCondLst>
                                    <p:cond delay="1000"/>
                                  </p:stCondLst>
                                  <p:childTnLst>
                                    <p:set>
                                      <p:cBhvr>
                                        <p:cTn id="23" dur="1" fill="hold">
                                          <p:stCondLst>
                                            <p:cond delay="0"/>
                                          </p:stCondLst>
                                        </p:cTn>
                                        <p:tgtEl>
                                          <p:spTgt spid="9219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2201"/>
                                        </p:tgtEl>
                                        <p:attrNameLst>
                                          <p:attrName>style.visibility</p:attrName>
                                        </p:attrNameLst>
                                      </p:cBhvr>
                                      <p:to>
                                        <p:strVal val="visible"/>
                                      </p:to>
                                    </p:set>
                                    <p:animEffect transition="in" filter="fade">
                                      <p:cBhvr>
                                        <p:cTn id="28" dur="2000"/>
                                        <p:tgtEl>
                                          <p:spTgt spid="92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7" grpId="0" animBg="1"/>
      <p:bldP spid="92183" grpId="0"/>
      <p:bldP spid="92189" grpId="0"/>
      <p:bldP spid="92191" grpId="0"/>
      <p:bldP spid="92199" grpId="0"/>
      <p:bldP spid="92201" grpId="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41275"/>
            <a:ext cx="9144000" cy="1143000"/>
          </a:xfrm>
        </p:spPr>
        <p:txBody>
          <a:bodyPr/>
          <a:lstStyle/>
          <a:p>
            <a:pPr eaLnBrk="1" hangingPunct="1"/>
            <a:r>
              <a:rPr lang="en-US" b="1" smtClean="0"/>
              <a:t>Measuring only </a:t>
            </a:r>
            <a:r>
              <a:rPr lang="en-US" b="1" i="1" smtClean="0"/>
              <a:t>differences</a:t>
            </a:r>
            <a:r>
              <a:rPr lang="en-US" b="1" smtClean="0"/>
              <a:t> in c</a:t>
            </a:r>
          </a:p>
        </p:txBody>
      </p:sp>
      <p:grpSp>
        <p:nvGrpSpPr>
          <p:cNvPr id="2" name="Group 3"/>
          <p:cNvGrpSpPr>
            <a:grpSpLocks/>
          </p:cNvGrpSpPr>
          <p:nvPr/>
        </p:nvGrpSpPr>
        <p:grpSpPr bwMode="auto">
          <a:xfrm>
            <a:off x="323850" y="762000"/>
            <a:ext cx="8591550" cy="3008313"/>
            <a:chOff x="204" y="2617"/>
            <a:chExt cx="5412" cy="1511"/>
          </a:xfrm>
        </p:grpSpPr>
        <p:sp>
          <p:nvSpPr>
            <p:cNvPr id="10270" name="Rectangle 4"/>
            <p:cNvSpPr>
              <a:spLocks noChangeArrowheads="1"/>
            </p:cNvSpPr>
            <p:nvPr/>
          </p:nvSpPr>
          <p:spPr bwMode="auto">
            <a:xfrm>
              <a:off x="576" y="2976"/>
              <a:ext cx="4704" cy="1152"/>
            </a:xfrm>
            <a:prstGeom prst="rect">
              <a:avLst/>
            </a:prstGeom>
            <a:solidFill>
              <a:srgbClr val="99CCFF"/>
            </a:solidFill>
            <a:ln w="9525">
              <a:noFill/>
              <a:miter lim="800000"/>
              <a:headEnd/>
              <a:tailEnd/>
            </a:ln>
          </p:spPr>
          <p:txBody>
            <a:bodyPr wrap="none" anchor="ctr"/>
            <a:lstStyle/>
            <a:p>
              <a:endParaRPr lang="en-US"/>
            </a:p>
          </p:txBody>
        </p:sp>
        <p:sp>
          <p:nvSpPr>
            <p:cNvPr id="10271" name="Line 5"/>
            <p:cNvSpPr>
              <a:spLocks noChangeShapeType="1"/>
            </p:cNvSpPr>
            <p:nvPr/>
          </p:nvSpPr>
          <p:spPr bwMode="auto">
            <a:xfrm>
              <a:off x="576" y="2976"/>
              <a:ext cx="4698" cy="0"/>
            </a:xfrm>
            <a:prstGeom prst="line">
              <a:avLst/>
            </a:prstGeom>
            <a:noFill/>
            <a:ln w="38100">
              <a:solidFill>
                <a:schemeClr val="tx1"/>
              </a:solidFill>
              <a:round/>
              <a:headEnd/>
              <a:tailEnd/>
            </a:ln>
          </p:spPr>
          <p:txBody>
            <a:bodyPr/>
            <a:lstStyle/>
            <a:p>
              <a:endParaRPr lang="en-US"/>
            </a:p>
          </p:txBody>
        </p:sp>
        <p:sp>
          <p:nvSpPr>
            <p:cNvPr id="10272" name="Line 6"/>
            <p:cNvSpPr>
              <a:spLocks noChangeShapeType="1"/>
            </p:cNvSpPr>
            <p:nvPr/>
          </p:nvSpPr>
          <p:spPr bwMode="auto">
            <a:xfrm>
              <a:off x="576" y="4128"/>
              <a:ext cx="4704" cy="0"/>
            </a:xfrm>
            <a:prstGeom prst="line">
              <a:avLst/>
            </a:prstGeom>
            <a:noFill/>
            <a:ln w="38100">
              <a:solidFill>
                <a:schemeClr val="tx1"/>
              </a:solidFill>
              <a:round/>
              <a:headEnd/>
              <a:tailEnd/>
            </a:ln>
          </p:spPr>
          <p:txBody>
            <a:bodyPr/>
            <a:lstStyle/>
            <a:p>
              <a:endParaRPr lang="en-US"/>
            </a:p>
          </p:txBody>
        </p:sp>
        <p:sp>
          <p:nvSpPr>
            <p:cNvPr id="10273" name="Line 7"/>
            <p:cNvSpPr>
              <a:spLocks noChangeShapeType="1"/>
            </p:cNvSpPr>
            <p:nvPr/>
          </p:nvSpPr>
          <p:spPr bwMode="auto">
            <a:xfrm flipH="1">
              <a:off x="288" y="3600"/>
              <a:ext cx="768" cy="0"/>
            </a:xfrm>
            <a:prstGeom prst="line">
              <a:avLst/>
            </a:prstGeom>
            <a:noFill/>
            <a:ln w="57150">
              <a:solidFill>
                <a:srgbClr val="0033CC"/>
              </a:solidFill>
              <a:round/>
              <a:headEnd/>
              <a:tailEnd type="triangle" w="med" len="med"/>
            </a:ln>
          </p:spPr>
          <p:txBody>
            <a:bodyPr/>
            <a:lstStyle/>
            <a:p>
              <a:endParaRPr lang="en-US"/>
            </a:p>
          </p:txBody>
        </p:sp>
        <p:sp>
          <p:nvSpPr>
            <p:cNvPr id="10274" name="Text Box 8"/>
            <p:cNvSpPr txBox="1">
              <a:spLocks noChangeArrowheads="1"/>
            </p:cNvSpPr>
            <p:nvPr/>
          </p:nvSpPr>
          <p:spPr bwMode="auto">
            <a:xfrm>
              <a:off x="204" y="3264"/>
              <a:ext cx="276" cy="229"/>
            </a:xfrm>
            <a:prstGeom prst="rect">
              <a:avLst/>
            </a:prstGeom>
            <a:noFill/>
            <a:ln w="9525">
              <a:noFill/>
              <a:miter lim="800000"/>
              <a:headEnd/>
              <a:tailEnd/>
            </a:ln>
          </p:spPr>
          <p:txBody>
            <a:bodyPr wrap="none">
              <a:spAutoFit/>
            </a:bodyPr>
            <a:lstStyle/>
            <a:p>
              <a:r>
                <a:rPr lang="en-US">
                  <a:solidFill>
                    <a:srgbClr val="0033CC"/>
                  </a:solidFill>
                </a:rPr>
                <a:t>-v</a:t>
              </a:r>
            </a:p>
          </p:txBody>
        </p:sp>
        <p:sp>
          <p:nvSpPr>
            <p:cNvPr id="10275" name="Line 9"/>
            <p:cNvSpPr>
              <a:spLocks noChangeShapeType="1"/>
            </p:cNvSpPr>
            <p:nvPr/>
          </p:nvSpPr>
          <p:spPr bwMode="auto">
            <a:xfrm flipH="1">
              <a:off x="4848" y="3600"/>
              <a:ext cx="768" cy="0"/>
            </a:xfrm>
            <a:prstGeom prst="line">
              <a:avLst/>
            </a:prstGeom>
            <a:noFill/>
            <a:ln w="57150">
              <a:solidFill>
                <a:srgbClr val="0033CC"/>
              </a:solidFill>
              <a:round/>
              <a:headEnd/>
              <a:tailEnd type="triangle" w="med" len="med"/>
            </a:ln>
          </p:spPr>
          <p:txBody>
            <a:bodyPr/>
            <a:lstStyle/>
            <a:p>
              <a:endParaRPr lang="en-US"/>
            </a:p>
          </p:txBody>
        </p:sp>
        <p:sp>
          <p:nvSpPr>
            <p:cNvPr id="10276" name="Text Box 10"/>
            <p:cNvSpPr txBox="1">
              <a:spLocks noChangeArrowheads="1"/>
            </p:cNvSpPr>
            <p:nvPr/>
          </p:nvSpPr>
          <p:spPr bwMode="auto">
            <a:xfrm>
              <a:off x="5280" y="3264"/>
              <a:ext cx="276" cy="229"/>
            </a:xfrm>
            <a:prstGeom prst="rect">
              <a:avLst/>
            </a:prstGeom>
            <a:noFill/>
            <a:ln w="9525">
              <a:noFill/>
              <a:miter lim="800000"/>
              <a:headEnd/>
              <a:tailEnd/>
            </a:ln>
          </p:spPr>
          <p:txBody>
            <a:bodyPr wrap="none">
              <a:spAutoFit/>
            </a:bodyPr>
            <a:lstStyle/>
            <a:p>
              <a:r>
                <a:rPr lang="en-US">
                  <a:solidFill>
                    <a:srgbClr val="0033CC"/>
                  </a:solidFill>
                </a:rPr>
                <a:t>-v</a:t>
              </a:r>
            </a:p>
          </p:txBody>
        </p:sp>
        <p:sp>
          <p:nvSpPr>
            <p:cNvPr id="10277" name="Text Box 11"/>
            <p:cNvSpPr txBox="1">
              <a:spLocks noChangeArrowheads="1"/>
            </p:cNvSpPr>
            <p:nvPr/>
          </p:nvSpPr>
          <p:spPr bwMode="auto">
            <a:xfrm>
              <a:off x="614" y="2617"/>
              <a:ext cx="116" cy="230"/>
            </a:xfrm>
            <a:prstGeom prst="rect">
              <a:avLst/>
            </a:prstGeom>
            <a:noFill/>
            <a:ln w="9525">
              <a:noFill/>
              <a:miter lim="800000"/>
              <a:headEnd/>
              <a:tailEnd/>
            </a:ln>
          </p:spPr>
          <p:txBody>
            <a:bodyPr wrap="none">
              <a:spAutoFit/>
            </a:bodyPr>
            <a:lstStyle/>
            <a:p>
              <a:endParaRPr lang="en-US"/>
            </a:p>
          </p:txBody>
        </p:sp>
      </p:grpSp>
      <p:sp>
        <p:nvSpPr>
          <p:cNvPr id="10244" name="Line 16"/>
          <p:cNvSpPr>
            <a:spLocks noChangeShapeType="1"/>
          </p:cNvSpPr>
          <p:nvPr/>
        </p:nvSpPr>
        <p:spPr bwMode="auto">
          <a:xfrm flipV="1">
            <a:off x="2514600" y="1447800"/>
            <a:ext cx="0" cy="2306638"/>
          </a:xfrm>
          <a:prstGeom prst="line">
            <a:avLst/>
          </a:prstGeom>
          <a:noFill/>
          <a:ln w="57150">
            <a:solidFill>
              <a:schemeClr val="tx1"/>
            </a:solidFill>
            <a:round/>
            <a:headEnd/>
            <a:tailEnd type="triangle" w="med" len="med"/>
          </a:ln>
        </p:spPr>
        <p:txBody>
          <a:bodyPr/>
          <a:lstStyle/>
          <a:p>
            <a:endParaRPr lang="en-US"/>
          </a:p>
        </p:txBody>
      </p:sp>
      <p:grpSp>
        <p:nvGrpSpPr>
          <p:cNvPr id="3" name="Group 18"/>
          <p:cNvGrpSpPr>
            <a:grpSpLocks/>
          </p:cNvGrpSpPr>
          <p:nvPr/>
        </p:nvGrpSpPr>
        <p:grpSpPr bwMode="auto">
          <a:xfrm rot="-5400000">
            <a:off x="2009775" y="3248025"/>
            <a:ext cx="628650" cy="228600"/>
            <a:chOff x="480" y="1968"/>
            <a:chExt cx="396" cy="144"/>
          </a:xfrm>
        </p:grpSpPr>
        <p:sp>
          <p:nvSpPr>
            <p:cNvPr id="10267" name="Oval 19"/>
            <p:cNvSpPr>
              <a:spLocks noChangeArrowheads="1"/>
            </p:cNvSpPr>
            <p:nvPr/>
          </p:nvSpPr>
          <p:spPr bwMode="auto">
            <a:xfrm>
              <a:off x="540" y="1968"/>
              <a:ext cx="336" cy="144"/>
            </a:xfrm>
            <a:prstGeom prst="ellipse">
              <a:avLst/>
            </a:prstGeom>
            <a:solidFill>
              <a:srgbClr val="FFFFCC"/>
            </a:solidFill>
            <a:ln w="9525">
              <a:solidFill>
                <a:schemeClr val="tx1"/>
              </a:solidFill>
              <a:round/>
              <a:headEnd/>
              <a:tailEnd/>
            </a:ln>
          </p:spPr>
          <p:txBody>
            <a:bodyPr wrap="none" anchor="ctr"/>
            <a:lstStyle/>
            <a:p>
              <a:endParaRPr lang="en-US"/>
            </a:p>
          </p:txBody>
        </p:sp>
        <p:sp>
          <p:nvSpPr>
            <p:cNvPr id="10268" name="Rectangle 20"/>
            <p:cNvSpPr>
              <a:spLocks noChangeArrowheads="1"/>
            </p:cNvSpPr>
            <p:nvPr/>
          </p:nvSpPr>
          <p:spPr bwMode="auto">
            <a:xfrm>
              <a:off x="480" y="1968"/>
              <a:ext cx="240" cy="144"/>
            </a:xfrm>
            <a:prstGeom prst="rect">
              <a:avLst/>
            </a:prstGeom>
            <a:solidFill>
              <a:srgbClr val="FFFFCC"/>
            </a:solidFill>
            <a:ln w="9525">
              <a:solidFill>
                <a:schemeClr val="tx1"/>
              </a:solidFill>
              <a:miter lim="800000"/>
              <a:headEnd/>
              <a:tailEnd/>
            </a:ln>
          </p:spPr>
          <p:txBody>
            <a:bodyPr wrap="none" anchor="ctr"/>
            <a:lstStyle/>
            <a:p>
              <a:endParaRPr lang="en-US"/>
            </a:p>
          </p:txBody>
        </p:sp>
        <p:sp>
          <p:nvSpPr>
            <p:cNvPr id="10269" name="Rectangle 21"/>
            <p:cNvSpPr>
              <a:spLocks noChangeArrowheads="1"/>
            </p:cNvSpPr>
            <p:nvPr/>
          </p:nvSpPr>
          <p:spPr bwMode="auto">
            <a:xfrm>
              <a:off x="683" y="1973"/>
              <a:ext cx="48" cy="134"/>
            </a:xfrm>
            <a:prstGeom prst="rect">
              <a:avLst/>
            </a:prstGeom>
            <a:solidFill>
              <a:srgbClr val="FFFFCC"/>
            </a:solidFill>
            <a:ln w="9525">
              <a:noFill/>
              <a:miter lim="800000"/>
              <a:headEnd/>
              <a:tailEnd/>
            </a:ln>
          </p:spPr>
          <p:txBody>
            <a:bodyPr wrap="none" anchor="ctr"/>
            <a:lstStyle/>
            <a:p>
              <a:endParaRPr lang="en-US"/>
            </a:p>
          </p:txBody>
        </p:sp>
      </p:grpSp>
      <p:sp>
        <p:nvSpPr>
          <p:cNvPr id="10246" name="Text Box 22"/>
          <p:cNvSpPr txBox="1">
            <a:spLocks noChangeArrowheads="1"/>
          </p:cNvSpPr>
          <p:nvPr/>
        </p:nvSpPr>
        <p:spPr bwMode="auto">
          <a:xfrm>
            <a:off x="2651125" y="2478088"/>
            <a:ext cx="354013" cy="457200"/>
          </a:xfrm>
          <a:prstGeom prst="rect">
            <a:avLst/>
          </a:prstGeom>
          <a:noFill/>
          <a:ln w="9525">
            <a:noFill/>
            <a:miter lim="800000"/>
            <a:headEnd/>
            <a:tailEnd/>
          </a:ln>
        </p:spPr>
        <p:txBody>
          <a:bodyPr wrap="none">
            <a:spAutoFit/>
          </a:bodyPr>
          <a:lstStyle/>
          <a:p>
            <a:r>
              <a:rPr lang="en-US"/>
              <a:t>L</a:t>
            </a:r>
          </a:p>
        </p:txBody>
      </p:sp>
      <p:sp>
        <p:nvSpPr>
          <p:cNvPr id="10247" name="Text Box 24"/>
          <p:cNvSpPr txBox="1">
            <a:spLocks noChangeArrowheads="1"/>
          </p:cNvSpPr>
          <p:nvPr/>
        </p:nvSpPr>
        <p:spPr bwMode="auto">
          <a:xfrm>
            <a:off x="2117725" y="3163888"/>
            <a:ext cx="387350" cy="457200"/>
          </a:xfrm>
          <a:prstGeom prst="rect">
            <a:avLst/>
          </a:prstGeom>
          <a:noFill/>
          <a:ln w="9525">
            <a:noFill/>
            <a:miter lim="800000"/>
            <a:headEnd/>
            <a:tailEnd/>
          </a:ln>
        </p:spPr>
        <p:txBody>
          <a:bodyPr wrap="none">
            <a:spAutoFit/>
          </a:bodyPr>
          <a:lstStyle/>
          <a:p>
            <a:r>
              <a:rPr lang="en-US"/>
              <a:t>B</a:t>
            </a:r>
          </a:p>
        </p:txBody>
      </p:sp>
      <p:sp>
        <p:nvSpPr>
          <p:cNvPr id="10248" name="Line 27"/>
          <p:cNvSpPr>
            <a:spLocks noChangeShapeType="1"/>
          </p:cNvSpPr>
          <p:nvPr/>
        </p:nvSpPr>
        <p:spPr bwMode="auto">
          <a:xfrm flipH="1">
            <a:off x="2667000" y="1524000"/>
            <a:ext cx="0" cy="2209800"/>
          </a:xfrm>
          <a:prstGeom prst="line">
            <a:avLst/>
          </a:prstGeom>
          <a:noFill/>
          <a:ln w="57150">
            <a:solidFill>
              <a:schemeClr val="tx1"/>
            </a:solidFill>
            <a:round/>
            <a:headEnd/>
            <a:tailEnd type="triangle" w="med" len="med"/>
          </a:ln>
        </p:spPr>
        <p:txBody>
          <a:bodyPr/>
          <a:lstStyle/>
          <a:p>
            <a:endParaRPr lang="en-US"/>
          </a:p>
        </p:txBody>
      </p:sp>
      <p:sp>
        <p:nvSpPr>
          <p:cNvPr id="10249" name="Line 30"/>
          <p:cNvSpPr>
            <a:spLocks noChangeShapeType="1"/>
          </p:cNvSpPr>
          <p:nvPr/>
        </p:nvSpPr>
        <p:spPr bwMode="auto">
          <a:xfrm rot="5400000" flipV="1">
            <a:off x="4648200" y="1871663"/>
            <a:ext cx="0" cy="2743200"/>
          </a:xfrm>
          <a:prstGeom prst="line">
            <a:avLst/>
          </a:prstGeom>
          <a:noFill/>
          <a:ln w="57150">
            <a:solidFill>
              <a:schemeClr val="tx1"/>
            </a:solidFill>
            <a:round/>
            <a:headEnd/>
            <a:tailEnd type="triangle" w="med" len="med"/>
          </a:ln>
        </p:spPr>
        <p:txBody>
          <a:bodyPr/>
          <a:lstStyle/>
          <a:p>
            <a:endParaRPr lang="en-US"/>
          </a:p>
        </p:txBody>
      </p:sp>
      <p:sp>
        <p:nvSpPr>
          <p:cNvPr id="10250" name="Text Box 31"/>
          <p:cNvSpPr txBox="1">
            <a:spLocks noChangeArrowheads="1"/>
          </p:cNvSpPr>
          <p:nvPr/>
        </p:nvSpPr>
        <p:spPr bwMode="auto">
          <a:xfrm>
            <a:off x="5264150" y="3276600"/>
            <a:ext cx="354013" cy="457200"/>
          </a:xfrm>
          <a:prstGeom prst="rect">
            <a:avLst/>
          </a:prstGeom>
          <a:noFill/>
          <a:ln w="9525">
            <a:noFill/>
            <a:miter lim="800000"/>
            <a:headEnd/>
            <a:tailEnd/>
          </a:ln>
        </p:spPr>
        <p:txBody>
          <a:bodyPr>
            <a:spAutoFit/>
          </a:bodyPr>
          <a:lstStyle/>
          <a:p>
            <a:r>
              <a:rPr lang="en-US"/>
              <a:t>L</a:t>
            </a:r>
          </a:p>
        </p:txBody>
      </p:sp>
      <p:sp>
        <p:nvSpPr>
          <p:cNvPr id="10251" name="Line 32"/>
          <p:cNvSpPr>
            <a:spLocks noChangeShapeType="1"/>
          </p:cNvSpPr>
          <p:nvPr/>
        </p:nvSpPr>
        <p:spPr bwMode="auto">
          <a:xfrm rot="-5400000" flipH="1" flipV="1">
            <a:off x="4566444" y="1769269"/>
            <a:ext cx="1588" cy="2711450"/>
          </a:xfrm>
          <a:prstGeom prst="line">
            <a:avLst/>
          </a:prstGeom>
          <a:noFill/>
          <a:ln w="57150">
            <a:solidFill>
              <a:schemeClr val="tx1"/>
            </a:solidFill>
            <a:round/>
            <a:headEnd/>
            <a:tailEnd type="triangle" w="med" len="med"/>
          </a:ln>
        </p:spPr>
        <p:txBody>
          <a:bodyPr/>
          <a:lstStyle/>
          <a:p>
            <a:endParaRPr lang="en-US"/>
          </a:p>
        </p:txBody>
      </p:sp>
      <p:grpSp>
        <p:nvGrpSpPr>
          <p:cNvPr id="4" name="Group 33"/>
          <p:cNvGrpSpPr>
            <a:grpSpLocks/>
          </p:cNvGrpSpPr>
          <p:nvPr/>
        </p:nvGrpSpPr>
        <p:grpSpPr bwMode="auto">
          <a:xfrm>
            <a:off x="3197225" y="3311525"/>
            <a:ext cx="1001713" cy="228600"/>
            <a:chOff x="2315" y="1702"/>
            <a:chExt cx="631" cy="144"/>
          </a:xfrm>
        </p:grpSpPr>
        <p:grpSp>
          <p:nvGrpSpPr>
            <p:cNvPr id="5" name="Group 34"/>
            <p:cNvGrpSpPr>
              <a:grpSpLocks/>
            </p:cNvGrpSpPr>
            <p:nvPr/>
          </p:nvGrpSpPr>
          <p:grpSpPr bwMode="auto">
            <a:xfrm>
              <a:off x="2315" y="1702"/>
              <a:ext cx="396" cy="144"/>
              <a:chOff x="480" y="1968"/>
              <a:chExt cx="396" cy="144"/>
            </a:xfrm>
          </p:grpSpPr>
          <p:sp>
            <p:nvSpPr>
              <p:cNvPr id="10264" name="Oval 35"/>
              <p:cNvSpPr>
                <a:spLocks noChangeArrowheads="1"/>
              </p:cNvSpPr>
              <p:nvPr/>
            </p:nvSpPr>
            <p:spPr bwMode="auto">
              <a:xfrm>
                <a:off x="540" y="1968"/>
                <a:ext cx="336" cy="144"/>
              </a:xfrm>
              <a:prstGeom prst="ellipse">
                <a:avLst/>
              </a:prstGeom>
              <a:solidFill>
                <a:srgbClr val="FFFFCC"/>
              </a:solidFill>
              <a:ln w="9525">
                <a:solidFill>
                  <a:schemeClr val="tx1"/>
                </a:solidFill>
                <a:round/>
                <a:headEnd/>
                <a:tailEnd/>
              </a:ln>
            </p:spPr>
            <p:txBody>
              <a:bodyPr wrap="none" anchor="ctr"/>
              <a:lstStyle/>
              <a:p>
                <a:endParaRPr lang="en-US"/>
              </a:p>
            </p:txBody>
          </p:sp>
          <p:sp>
            <p:nvSpPr>
              <p:cNvPr id="10265" name="Rectangle 36"/>
              <p:cNvSpPr>
                <a:spLocks noChangeArrowheads="1"/>
              </p:cNvSpPr>
              <p:nvPr/>
            </p:nvSpPr>
            <p:spPr bwMode="auto">
              <a:xfrm>
                <a:off x="480" y="1968"/>
                <a:ext cx="240" cy="144"/>
              </a:xfrm>
              <a:prstGeom prst="rect">
                <a:avLst/>
              </a:prstGeom>
              <a:solidFill>
                <a:srgbClr val="FFFFCC"/>
              </a:solidFill>
              <a:ln w="9525">
                <a:solidFill>
                  <a:schemeClr val="tx1"/>
                </a:solidFill>
                <a:miter lim="800000"/>
                <a:headEnd/>
                <a:tailEnd/>
              </a:ln>
            </p:spPr>
            <p:txBody>
              <a:bodyPr wrap="none" anchor="ctr"/>
              <a:lstStyle/>
              <a:p>
                <a:endParaRPr lang="en-US"/>
              </a:p>
            </p:txBody>
          </p:sp>
          <p:sp>
            <p:nvSpPr>
              <p:cNvPr id="10266" name="Rectangle 37"/>
              <p:cNvSpPr>
                <a:spLocks noChangeArrowheads="1"/>
              </p:cNvSpPr>
              <p:nvPr/>
            </p:nvSpPr>
            <p:spPr bwMode="auto">
              <a:xfrm>
                <a:off x="683" y="1973"/>
                <a:ext cx="48" cy="134"/>
              </a:xfrm>
              <a:prstGeom prst="rect">
                <a:avLst/>
              </a:prstGeom>
              <a:solidFill>
                <a:srgbClr val="FFFFCC"/>
              </a:solidFill>
              <a:ln w="9525">
                <a:noFill/>
                <a:miter lim="800000"/>
                <a:headEnd/>
                <a:tailEnd/>
              </a:ln>
            </p:spPr>
            <p:txBody>
              <a:bodyPr wrap="none" anchor="ctr"/>
              <a:lstStyle/>
              <a:p>
                <a:endParaRPr lang="en-US"/>
              </a:p>
            </p:txBody>
          </p:sp>
        </p:grpSp>
        <p:sp>
          <p:nvSpPr>
            <p:cNvPr id="10263" name="Line 38"/>
            <p:cNvSpPr>
              <a:spLocks noChangeShapeType="1"/>
            </p:cNvSpPr>
            <p:nvPr/>
          </p:nvSpPr>
          <p:spPr bwMode="auto">
            <a:xfrm>
              <a:off x="2706" y="1769"/>
              <a:ext cx="240" cy="0"/>
            </a:xfrm>
            <a:prstGeom prst="line">
              <a:avLst/>
            </a:prstGeom>
            <a:noFill/>
            <a:ln w="38100">
              <a:solidFill>
                <a:schemeClr val="tx1"/>
              </a:solidFill>
              <a:round/>
              <a:headEnd/>
              <a:tailEnd type="triangle" w="med" len="med"/>
            </a:ln>
          </p:spPr>
          <p:txBody>
            <a:bodyPr/>
            <a:lstStyle/>
            <a:p>
              <a:endParaRPr lang="en-US"/>
            </a:p>
          </p:txBody>
        </p:sp>
      </p:grpSp>
      <p:sp>
        <p:nvSpPr>
          <p:cNvPr id="10253" name="Text Box 39"/>
          <p:cNvSpPr txBox="1">
            <a:spLocks noChangeArrowheads="1"/>
          </p:cNvSpPr>
          <p:nvPr/>
        </p:nvSpPr>
        <p:spPr bwMode="auto">
          <a:xfrm>
            <a:off x="3724275" y="3349625"/>
            <a:ext cx="681038" cy="461963"/>
          </a:xfrm>
          <a:prstGeom prst="rect">
            <a:avLst/>
          </a:prstGeom>
          <a:noFill/>
          <a:ln w="9525">
            <a:noFill/>
            <a:miter lim="800000"/>
            <a:headEnd/>
            <a:tailEnd/>
          </a:ln>
        </p:spPr>
        <p:txBody>
          <a:bodyPr wrap="none">
            <a:spAutoFit/>
          </a:bodyPr>
          <a:lstStyle/>
          <a:p>
            <a:r>
              <a:rPr lang="en-US"/>
              <a:t>u’-v</a:t>
            </a:r>
          </a:p>
        </p:txBody>
      </p:sp>
      <p:grpSp>
        <p:nvGrpSpPr>
          <p:cNvPr id="6" name="Group 40"/>
          <p:cNvGrpSpPr>
            <a:grpSpLocks/>
          </p:cNvGrpSpPr>
          <p:nvPr/>
        </p:nvGrpSpPr>
        <p:grpSpPr bwMode="auto">
          <a:xfrm flipH="1">
            <a:off x="4837113" y="2743200"/>
            <a:ext cx="628650" cy="228600"/>
            <a:chOff x="480" y="1968"/>
            <a:chExt cx="396" cy="144"/>
          </a:xfrm>
        </p:grpSpPr>
        <p:sp>
          <p:nvSpPr>
            <p:cNvPr id="10259" name="Oval 41"/>
            <p:cNvSpPr>
              <a:spLocks noChangeArrowheads="1"/>
            </p:cNvSpPr>
            <p:nvPr/>
          </p:nvSpPr>
          <p:spPr bwMode="auto">
            <a:xfrm>
              <a:off x="540" y="1968"/>
              <a:ext cx="336" cy="144"/>
            </a:xfrm>
            <a:prstGeom prst="ellipse">
              <a:avLst/>
            </a:prstGeom>
            <a:solidFill>
              <a:srgbClr val="FFFFCC"/>
            </a:solidFill>
            <a:ln w="9525">
              <a:solidFill>
                <a:schemeClr val="tx1"/>
              </a:solidFill>
              <a:round/>
              <a:headEnd/>
              <a:tailEnd/>
            </a:ln>
          </p:spPr>
          <p:txBody>
            <a:bodyPr wrap="none" anchor="ctr"/>
            <a:lstStyle/>
            <a:p>
              <a:endParaRPr lang="en-US"/>
            </a:p>
          </p:txBody>
        </p:sp>
        <p:sp>
          <p:nvSpPr>
            <p:cNvPr id="10260" name="Rectangle 42"/>
            <p:cNvSpPr>
              <a:spLocks noChangeArrowheads="1"/>
            </p:cNvSpPr>
            <p:nvPr/>
          </p:nvSpPr>
          <p:spPr bwMode="auto">
            <a:xfrm>
              <a:off x="480" y="1968"/>
              <a:ext cx="240" cy="144"/>
            </a:xfrm>
            <a:prstGeom prst="rect">
              <a:avLst/>
            </a:prstGeom>
            <a:solidFill>
              <a:srgbClr val="FFFFCC"/>
            </a:solidFill>
            <a:ln w="9525">
              <a:solidFill>
                <a:schemeClr val="tx1"/>
              </a:solidFill>
              <a:miter lim="800000"/>
              <a:headEnd/>
              <a:tailEnd/>
            </a:ln>
          </p:spPr>
          <p:txBody>
            <a:bodyPr wrap="none" anchor="ctr"/>
            <a:lstStyle/>
            <a:p>
              <a:endParaRPr lang="en-US"/>
            </a:p>
          </p:txBody>
        </p:sp>
        <p:sp>
          <p:nvSpPr>
            <p:cNvPr id="10261" name="Rectangle 43"/>
            <p:cNvSpPr>
              <a:spLocks noChangeArrowheads="1"/>
            </p:cNvSpPr>
            <p:nvPr/>
          </p:nvSpPr>
          <p:spPr bwMode="auto">
            <a:xfrm>
              <a:off x="683" y="1973"/>
              <a:ext cx="48" cy="134"/>
            </a:xfrm>
            <a:prstGeom prst="rect">
              <a:avLst/>
            </a:prstGeom>
            <a:solidFill>
              <a:srgbClr val="FFFFCC"/>
            </a:solidFill>
            <a:ln w="9525">
              <a:noFill/>
              <a:miter lim="800000"/>
              <a:headEnd/>
              <a:tailEnd/>
            </a:ln>
          </p:spPr>
          <p:txBody>
            <a:bodyPr wrap="none" anchor="ctr"/>
            <a:lstStyle/>
            <a:p>
              <a:endParaRPr lang="en-US"/>
            </a:p>
          </p:txBody>
        </p:sp>
      </p:grpSp>
      <p:sp>
        <p:nvSpPr>
          <p:cNvPr id="10255" name="Line 44"/>
          <p:cNvSpPr>
            <a:spLocks noChangeShapeType="1"/>
          </p:cNvSpPr>
          <p:nvPr/>
        </p:nvSpPr>
        <p:spPr bwMode="auto">
          <a:xfrm flipH="1" flipV="1">
            <a:off x="4010025" y="2852738"/>
            <a:ext cx="838200" cy="0"/>
          </a:xfrm>
          <a:prstGeom prst="line">
            <a:avLst/>
          </a:prstGeom>
          <a:noFill/>
          <a:ln w="38100">
            <a:solidFill>
              <a:schemeClr val="tx1"/>
            </a:solidFill>
            <a:round/>
            <a:headEnd/>
            <a:tailEnd type="triangle" w="med" len="med"/>
          </a:ln>
        </p:spPr>
        <p:txBody>
          <a:bodyPr/>
          <a:lstStyle/>
          <a:p>
            <a:endParaRPr lang="en-US"/>
          </a:p>
        </p:txBody>
      </p:sp>
      <p:sp>
        <p:nvSpPr>
          <p:cNvPr id="10256" name="Text Box 45"/>
          <p:cNvSpPr txBox="1">
            <a:spLocks noChangeArrowheads="1"/>
          </p:cNvSpPr>
          <p:nvPr/>
        </p:nvSpPr>
        <p:spPr bwMode="auto">
          <a:xfrm>
            <a:off x="4391025" y="2362200"/>
            <a:ext cx="758825" cy="461963"/>
          </a:xfrm>
          <a:prstGeom prst="rect">
            <a:avLst/>
          </a:prstGeom>
          <a:noFill/>
          <a:ln w="9525">
            <a:noFill/>
            <a:miter lim="800000"/>
            <a:headEnd/>
            <a:tailEnd/>
          </a:ln>
        </p:spPr>
        <p:txBody>
          <a:bodyPr wrap="none">
            <a:spAutoFit/>
          </a:bodyPr>
          <a:lstStyle/>
          <a:p>
            <a:r>
              <a:rPr lang="en-US"/>
              <a:t>u’+v</a:t>
            </a:r>
          </a:p>
        </p:txBody>
      </p:sp>
      <p:sp>
        <p:nvSpPr>
          <p:cNvPr id="10257" name="Text Box 46"/>
          <p:cNvSpPr txBox="1">
            <a:spLocks noChangeArrowheads="1"/>
          </p:cNvSpPr>
          <p:nvPr/>
        </p:nvSpPr>
        <p:spPr bwMode="auto">
          <a:xfrm>
            <a:off x="3267075" y="3200400"/>
            <a:ext cx="387350" cy="457200"/>
          </a:xfrm>
          <a:prstGeom prst="rect">
            <a:avLst/>
          </a:prstGeom>
          <a:noFill/>
          <a:ln w="9525">
            <a:noFill/>
            <a:miter lim="800000"/>
            <a:headEnd/>
            <a:tailEnd/>
          </a:ln>
        </p:spPr>
        <p:txBody>
          <a:bodyPr wrap="none">
            <a:spAutoFit/>
          </a:bodyPr>
          <a:lstStyle/>
          <a:p>
            <a:r>
              <a:rPr lang="en-US"/>
              <a:t>A</a:t>
            </a:r>
          </a:p>
        </p:txBody>
      </p:sp>
      <p:sp>
        <p:nvSpPr>
          <p:cNvPr id="10258" name="Text Box 47"/>
          <p:cNvSpPr txBox="1">
            <a:spLocks noChangeArrowheads="1"/>
          </p:cNvSpPr>
          <p:nvPr/>
        </p:nvSpPr>
        <p:spPr bwMode="auto">
          <a:xfrm>
            <a:off x="593725" y="4572000"/>
            <a:ext cx="8016875" cy="1917700"/>
          </a:xfrm>
          <a:prstGeom prst="rect">
            <a:avLst/>
          </a:prstGeom>
          <a:noFill/>
          <a:ln w="9525">
            <a:noFill/>
            <a:miter lim="800000"/>
            <a:headEnd/>
            <a:tailEnd/>
          </a:ln>
        </p:spPr>
        <p:txBody>
          <a:bodyPr>
            <a:spAutoFit/>
          </a:bodyPr>
          <a:lstStyle/>
          <a:p>
            <a:r>
              <a:rPr lang="en-US"/>
              <a:t>Compare the round-trip times t</a:t>
            </a:r>
            <a:r>
              <a:rPr lang="en-US" baseline="-25000"/>
              <a:t>A</a:t>
            </a:r>
            <a:r>
              <a:rPr lang="en-US"/>
              <a:t> and t</a:t>
            </a:r>
            <a:r>
              <a:rPr lang="en-US" baseline="-25000"/>
              <a:t>B</a:t>
            </a:r>
            <a:r>
              <a:rPr lang="en-US"/>
              <a:t> for paths A and B. This has the great benefit, that we do not have to measure the absolute times t</a:t>
            </a:r>
            <a:r>
              <a:rPr lang="en-US" baseline="-25000"/>
              <a:t>A</a:t>
            </a:r>
            <a:r>
              <a:rPr lang="en-US"/>
              <a:t> and t</a:t>
            </a:r>
            <a:r>
              <a:rPr lang="en-US" baseline="-25000"/>
              <a:t>B</a:t>
            </a:r>
            <a:r>
              <a:rPr lang="en-US"/>
              <a:t> (which are only a few ns) and we are less sensitive to uncertainties in the speed of light.</a:t>
            </a:r>
            <a:endParaRPr lang="en-US" baseline="-250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066800"/>
          </a:xfrm>
        </p:spPr>
        <p:txBody>
          <a:bodyPr/>
          <a:lstStyle/>
          <a:p>
            <a:pPr eaLnBrk="1" hangingPunct="1"/>
            <a:r>
              <a:rPr lang="en-US" b="1" smtClean="0"/>
              <a:t>Michelson and Morley</a:t>
            </a:r>
          </a:p>
        </p:txBody>
      </p:sp>
      <p:grpSp>
        <p:nvGrpSpPr>
          <p:cNvPr id="2" name="Group 3"/>
          <p:cNvGrpSpPr>
            <a:grpSpLocks/>
          </p:cNvGrpSpPr>
          <p:nvPr/>
        </p:nvGrpSpPr>
        <p:grpSpPr bwMode="auto">
          <a:xfrm>
            <a:off x="323850" y="762000"/>
            <a:ext cx="8591550" cy="3008313"/>
            <a:chOff x="204" y="2617"/>
            <a:chExt cx="5412" cy="1511"/>
          </a:xfrm>
        </p:grpSpPr>
        <p:sp>
          <p:nvSpPr>
            <p:cNvPr id="11294" name="Rectangle 4"/>
            <p:cNvSpPr>
              <a:spLocks noChangeArrowheads="1"/>
            </p:cNvSpPr>
            <p:nvPr/>
          </p:nvSpPr>
          <p:spPr bwMode="auto">
            <a:xfrm>
              <a:off x="576" y="2976"/>
              <a:ext cx="4704" cy="1152"/>
            </a:xfrm>
            <a:prstGeom prst="rect">
              <a:avLst/>
            </a:prstGeom>
            <a:solidFill>
              <a:srgbClr val="99CCFF"/>
            </a:solidFill>
            <a:ln w="9525">
              <a:noFill/>
              <a:miter lim="800000"/>
              <a:headEnd/>
              <a:tailEnd/>
            </a:ln>
          </p:spPr>
          <p:txBody>
            <a:bodyPr wrap="none" anchor="ctr"/>
            <a:lstStyle/>
            <a:p>
              <a:endParaRPr lang="en-US"/>
            </a:p>
          </p:txBody>
        </p:sp>
        <p:sp>
          <p:nvSpPr>
            <p:cNvPr id="11295" name="Line 5"/>
            <p:cNvSpPr>
              <a:spLocks noChangeShapeType="1"/>
            </p:cNvSpPr>
            <p:nvPr/>
          </p:nvSpPr>
          <p:spPr bwMode="auto">
            <a:xfrm>
              <a:off x="576" y="2976"/>
              <a:ext cx="4698" cy="0"/>
            </a:xfrm>
            <a:prstGeom prst="line">
              <a:avLst/>
            </a:prstGeom>
            <a:noFill/>
            <a:ln w="38100">
              <a:solidFill>
                <a:schemeClr val="tx1"/>
              </a:solidFill>
              <a:round/>
              <a:headEnd/>
              <a:tailEnd/>
            </a:ln>
          </p:spPr>
          <p:txBody>
            <a:bodyPr/>
            <a:lstStyle/>
            <a:p>
              <a:endParaRPr lang="en-US"/>
            </a:p>
          </p:txBody>
        </p:sp>
        <p:sp>
          <p:nvSpPr>
            <p:cNvPr id="11296" name="Line 6"/>
            <p:cNvSpPr>
              <a:spLocks noChangeShapeType="1"/>
            </p:cNvSpPr>
            <p:nvPr/>
          </p:nvSpPr>
          <p:spPr bwMode="auto">
            <a:xfrm>
              <a:off x="576" y="4128"/>
              <a:ext cx="4704" cy="0"/>
            </a:xfrm>
            <a:prstGeom prst="line">
              <a:avLst/>
            </a:prstGeom>
            <a:noFill/>
            <a:ln w="38100">
              <a:solidFill>
                <a:schemeClr val="tx1"/>
              </a:solidFill>
              <a:round/>
              <a:headEnd/>
              <a:tailEnd/>
            </a:ln>
          </p:spPr>
          <p:txBody>
            <a:bodyPr/>
            <a:lstStyle/>
            <a:p>
              <a:endParaRPr lang="en-US"/>
            </a:p>
          </p:txBody>
        </p:sp>
        <p:sp>
          <p:nvSpPr>
            <p:cNvPr id="11297" name="Line 7"/>
            <p:cNvSpPr>
              <a:spLocks noChangeShapeType="1"/>
            </p:cNvSpPr>
            <p:nvPr/>
          </p:nvSpPr>
          <p:spPr bwMode="auto">
            <a:xfrm flipH="1">
              <a:off x="288" y="3600"/>
              <a:ext cx="768" cy="0"/>
            </a:xfrm>
            <a:prstGeom prst="line">
              <a:avLst/>
            </a:prstGeom>
            <a:noFill/>
            <a:ln w="57150">
              <a:solidFill>
                <a:srgbClr val="0033CC"/>
              </a:solidFill>
              <a:round/>
              <a:headEnd/>
              <a:tailEnd type="triangle" w="med" len="med"/>
            </a:ln>
          </p:spPr>
          <p:txBody>
            <a:bodyPr/>
            <a:lstStyle/>
            <a:p>
              <a:endParaRPr lang="en-US"/>
            </a:p>
          </p:txBody>
        </p:sp>
        <p:sp>
          <p:nvSpPr>
            <p:cNvPr id="11298" name="Text Box 8"/>
            <p:cNvSpPr txBox="1">
              <a:spLocks noChangeArrowheads="1"/>
            </p:cNvSpPr>
            <p:nvPr/>
          </p:nvSpPr>
          <p:spPr bwMode="auto">
            <a:xfrm>
              <a:off x="204" y="3264"/>
              <a:ext cx="276" cy="229"/>
            </a:xfrm>
            <a:prstGeom prst="rect">
              <a:avLst/>
            </a:prstGeom>
            <a:noFill/>
            <a:ln w="9525">
              <a:noFill/>
              <a:miter lim="800000"/>
              <a:headEnd/>
              <a:tailEnd/>
            </a:ln>
          </p:spPr>
          <p:txBody>
            <a:bodyPr wrap="none">
              <a:spAutoFit/>
            </a:bodyPr>
            <a:lstStyle/>
            <a:p>
              <a:r>
                <a:rPr lang="en-US">
                  <a:solidFill>
                    <a:srgbClr val="0033CC"/>
                  </a:solidFill>
                </a:rPr>
                <a:t>-v</a:t>
              </a:r>
            </a:p>
          </p:txBody>
        </p:sp>
        <p:sp>
          <p:nvSpPr>
            <p:cNvPr id="11299" name="Line 9"/>
            <p:cNvSpPr>
              <a:spLocks noChangeShapeType="1"/>
            </p:cNvSpPr>
            <p:nvPr/>
          </p:nvSpPr>
          <p:spPr bwMode="auto">
            <a:xfrm flipH="1">
              <a:off x="4848" y="3600"/>
              <a:ext cx="768" cy="0"/>
            </a:xfrm>
            <a:prstGeom prst="line">
              <a:avLst/>
            </a:prstGeom>
            <a:noFill/>
            <a:ln w="57150">
              <a:solidFill>
                <a:srgbClr val="0033CC"/>
              </a:solidFill>
              <a:round/>
              <a:headEnd/>
              <a:tailEnd type="triangle" w="med" len="med"/>
            </a:ln>
          </p:spPr>
          <p:txBody>
            <a:bodyPr/>
            <a:lstStyle/>
            <a:p>
              <a:endParaRPr lang="en-US"/>
            </a:p>
          </p:txBody>
        </p:sp>
        <p:sp>
          <p:nvSpPr>
            <p:cNvPr id="11300" name="Text Box 10"/>
            <p:cNvSpPr txBox="1">
              <a:spLocks noChangeArrowheads="1"/>
            </p:cNvSpPr>
            <p:nvPr/>
          </p:nvSpPr>
          <p:spPr bwMode="auto">
            <a:xfrm>
              <a:off x="5280" y="3264"/>
              <a:ext cx="276" cy="229"/>
            </a:xfrm>
            <a:prstGeom prst="rect">
              <a:avLst/>
            </a:prstGeom>
            <a:noFill/>
            <a:ln w="9525">
              <a:noFill/>
              <a:miter lim="800000"/>
              <a:headEnd/>
              <a:tailEnd/>
            </a:ln>
          </p:spPr>
          <p:txBody>
            <a:bodyPr wrap="none">
              <a:spAutoFit/>
            </a:bodyPr>
            <a:lstStyle/>
            <a:p>
              <a:r>
                <a:rPr lang="en-US">
                  <a:solidFill>
                    <a:srgbClr val="0033CC"/>
                  </a:solidFill>
                </a:rPr>
                <a:t>-v</a:t>
              </a:r>
            </a:p>
          </p:txBody>
        </p:sp>
        <p:sp>
          <p:nvSpPr>
            <p:cNvPr id="11301" name="Text Box 11"/>
            <p:cNvSpPr txBox="1">
              <a:spLocks noChangeArrowheads="1"/>
            </p:cNvSpPr>
            <p:nvPr/>
          </p:nvSpPr>
          <p:spPr bwMode="auto">
            <a:xfrm>
              <a:off x="614" y="2617"/>
              <a:ext cx="116" cy="230"/>
            </a:xfrm>
            <a:prstGeom prst="rect">
              <a:avLst/>
            </a:prstGeom>
            <a:noFill/>
            <a:ln w="9525">
              <a:noFill/>
              <a:miter lim="800000"/>
              <a:headEnd/>
              <a:tailEnd/>
            </a:ln>
          </p:spPr>
          <p:txBody>
            <a:bodyPr wrap="none">
              <a:spAutoFit/>
            </a:bodyPr>
            <a:lstStyle/>
            <a:p>
              <a:endParaRPr lang="en-US"/>
            </a:p>
          </p:txBody>
        </p:sp>
      </p:grpSp>
      <p:sp>
        <p:nvSpPr>
          <p:cNvPr id="94249" name="Line 41"/>
          <p:cNvSpPr>
            <a:spLocks noChangeShapeType="1"/>
          </p:cNvSpPr>
          <p:nvPr/>
        </p:nvSpPr>
        <p:spPr bwMode="auto">
          <a:xfrm flipV="1">
            <a:off x="4495800" y="3246438"/>
            <a:ext cx="1600200" cy="0"/>
          </a:xfrm>
          <a:prstGeom prst="line">
            <a:avLst/>
          </a:prstGeom>
          <a:noFill/>
          <a:ln w="57150">
            <a:solidFill>
              <a:srgbClr val="FFFF00"/>
            </a:solidFill>
            <a:round/>
            <a:headEnd/>
            <a:tailEnd type="triangle" w="med" len="med"/>
          </a:ln>
        </p:spPr>
        <p:txBody>
          <a:bodyPr/>
          <a:lstStyle/>
          <a:p>
            <a:endParaRPr lang="en-US"/>
          </a:p>
        </p:txBody>
      </p:sp>
      <p:sp>
        <p:nvSpPr>
          <p:cNvPr id="94250" name="Line 42"/>
          <p:cNvSpPr>
            <a:spLocks noChangeShapeType="1"/>
          </p:cNvSpPr>
          <p:nvPr/>
        </p:nvSpPr>
        <p:spPr bwMode="auto">
          <a:xfrm flipH="1" flipV="1">
            <a:off x="4572000" y="3124200"/>
            <a:ext cx="1524000" cy="0"/>
          </a:xfrm>
          <a:prstGeom prst="line">
            <a:avLst/>
          </a:prstGeom>
          <a:noFill/>
          <a:ln w="57150">
            <a:solidFill>
              <a:srgbClr val="FFFF00"/>
            </a:solidFill>
            <a:round/>
            <a:headEnd/>
            <a:tailEnd type="triangle" w="med" len="med"/>
          </a:ln>
        </p:spPr>
        <p:txBody>
          <a:bodyPr/>
          <a:lstStyle/>
          <a:p>
            <a:endParaRPr lang="en-US"/>
          </a:p>
        </p:txBody>
      </p:sp>
      <p:sp>
        <p:nvSpPr>
          <p:cNvPr id="94247" name="Line 39"/>
          <p:cNvSpPr>
            <a:spLocks noChangeShapeType="1"/>
          </p:cNvSpPr>
          <p:nvPr/>
        </p:nvSpPr>
        <p:spPr bwMode="auto">
          <a:xfrm flipV="1">
            <a:off x="4495800" y="3200400"/>
            <a:ext cx="0" cy="1600200"/>
          </a:xfrm>
          <a:prstGeom prst="line">
            <a:avLst/>
          </a:prstGeom>
          <a:noFill/>
          <a:ln w="114300">
            <a:solidFill>
              <a:srgbClr val="FFFF00"/>
            </a:solidFill>
            <a:round/>
            <a:headEnd/>
            <a:tailEnd type="triangle" w="med" len="med"/>
          </a:ln>
        </p:spPr>
        <p:txBody>
          <a:bodyPr/>
          <a:lstStyle/>
          <a:p>
            <a:endParaRPr lang="en-US"/>
          </a:p>
        </p:txBody>
      </p:sp>
      <p:sp>
        <p:nvSpPr>
          <p:cNvPr id="94252" name="Line 44"/>
          <p:cNvSpPr>
            <a:spLocks noChangeShapeType="1"/>
          </p:cNvSpPr>
          <p:nvPr/>
        </p:nvSpPr>
        <p:spPr bwMode="auto">
          <a:xfrm rot="16200000" flipV="1">
            <a:off x="3695700" y="2400300"/>
            <a:ext cx="1600200" cy="0"/>
          </a:xfrm>
          <a:prstGeom prst="line">
            <a:avLst/>
          </a:prstGeom>
          <a:noFill/>
          <a:ln w="57150">
            <a:solidFill>
              <a:srgbClr val="FFFF00"/>
            </a:solidFill>
            <a:round/>
            <a:headEnd/>
            <a:tailEnd type="triangle" w="med" len="med"/>
          </a:ln>
        </p:spPr>
        <p:txBody>
          <a:bodyPr/>
          <a:lstStyle/>
          <a:p>
            <a:endParaRPr lang="en-US"/>
          </a:p>
        </p:txBody>
      </p:sp>
      <p:sp>
        <p:nvSpPr>
          <p:cNvPr id="94253" name="Line 45"/>
          <p:cNvSpPr>
            <a:spLocks noChangeShapeType="1"/>
          </p:cNvSpPr>
          <p:nvPr/>
        </p:nvSpPr>
        <p:spPr bwMode="auto">
          <a:xfrm rot="-5400000" flipH="1" flipV="1">
            <a:off x="3581400" y="2362200"/>
            <a:ext cx="1524000" cy="0"/>
          </a:xfrm>
          <a:prstGeom prst="line">
            <a:avLst/>
          </a:prstGeom>
          <a:noFill/>
          <a:ln w="57150">
            <a:solidFill>
              <a:srgbClr val="FFFF00"/>
            </a:solidFill>
            <a:round/>
            <a:headEnd/>
            <a:tailEnd type="triangle" w="med" len="med"/>
          </a:ln>
        </p:spPr>
        <p:txBody>
          <a:bodyPr/>
          <a:lstStyle/>
          <a:p>
            <a:endParaRPr lang="en-US"/>
          </a:p>
        </p:txBody>
      </p:sp>
      <p:sp>
        <p:nvSpPr>
          <p:cNvPr id="94255" name="Line 47"/>
          <p:cNvSpPr>
            <a:spLocks noChangeShapeType="1"/>
          </p:cNvSpPr>
          <p:nvPr/>
        </p:nvSpPr>
        <p:spPr bwMode="auto">
          <a:xfrm flipH="1" flipV="1">
            <a:off x="2819400" y="3124200"/>
            <a:ext cx="1524000" cy="0"/>
          </a:xfrm>
          <a:prstGeom prst="line">
            <a:avLst/>
          </a:prstGeom>
          <a:noFill/>
          <a:ln w="57150">
            <a:solidFill>
              <a:srgbClr val="FFFF00"/>
            </a:solidFill>
            <a:round/>
            <a:headEnd/>
            <a:tailEnd type="triangle" w="med" len="med"/>
          </a:ln>
        </p:spPr>
        <p:txBody>
          <a:bodyPr/>
          <a:lstStyle/>
          <a:p>
            <a:endParaRPr lang="en-US"/>
          </a:p>
        </p:txBody>
      </p:sp>
      <p:sp>
        <p:nvSpPr>
          <p:cNvPr id="94256" name="Rectangle 48"/>
          <p:cNvSpPr>
            <a:spLocks noChangeArrowheads="1"/>
          </p:cNvSpPr>
          <p:nvPr/>
        </p:nvSpPr>
        <p:spPr bwMode="auto">
          <a:xfrm>
            <a:off x="2209800" y="2895600"/>
            <a:ext cx="609600" cy="457200"/>
          </a:xfrm>
          <a:prstGeom prst="rect">
            <a:avLst/>
          </a:prstGeom>
          <a:solidFill>
            <a:srgbClr val="FFCCCC"/>
          </a:solidFill>
          <a:ln w="9525">
            <a:solidFill>
              <a:schemeClr val="tx1"/>
            </a:solidFill>
            <a:miter lim="800000"/>
            <a:headEnd/>
            <a:tailEnd/>
          </a:ln>
        </p:spPr>
        <p:txBody>
          <a:bodyPr wrap="none" anchor="ctr"/>
          <a:lstStyle/>
          <a:p>
            <a:endParaRPr lang="en-US"/>
          </a:p>
        </p:txBody>
      </p:sp>
      <p:grpSp>
        <p:nvGrpSpPr>
          <p:cNvPr id="3" name="Group 59"/>
          <p:cNvGrpSpPr>
            <a:grpSpLocks/>
          </p:cNvGrpSpPr>
          <p:nvPr/>
        </p:nvGrpSpPr>
        <p:grpSpPr bwMode="auto">
          <a:xfrm>
            <a:off x="4114800" y="762000"/>
            <a:ext cx="2276475" cy="2819400"/>
            <a:chOff x="2592" y="672"/>
            <a:chExt cx="1434" cy="1776"/>
          </a:xfrm>
        </p:grpSpPr>
        <p:sp>
          <p:nvSpPr>
            <p:cNvPr id="11289" name="Rectangle 43"/>
            <p:cNvSpPr>
              <a:spLocks noChangeArrowheads="1"/>
            </p:cNvSpPr>
            <p:nvPr/>
          </p:nvSpPr>
          <p:spPr bwMode="auto">
            <a:xfrm>
              <a:off x="3840" y="1968"/>
              <a:ext cx="48" cy="48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1290" name="Rectangle 46"/>
            <p:cNvSpPr>
              <a:spLocks noChangeArrowheads="1"/>
            </p:cNvSpPr>
            <p:nvPr/>
          </p:nvSpPr>
          <p:spPr bwMode="auto">
            <a:xfrm rot="-5400000">
              <a:off x="2808" y="936"/>
              <a:ext cx="48" cy="48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1291" name="Text Box 49"/>
            <p:cNvSpPr txBox="1">
              <a:spLocks noChangeArrowheads="1"/>
            </p:cNvSpPr>
            <p:nvPr/>
          </p:nvSpPr>
          <p:spPr bwMode="auto">
            <a:xfrm>
              <a:off x="3312" y="672"/>
              <a:ext cx="714" cy="288"/>
            </a:xfrm>
            <a:prstGeom prst="rect">
              <a:avLst/>
            </a:prstGeom>
            <a:noFill/>
            <a:ln w="9525">
              <a:noFill/>
              <a:miter lim="800000"/>
              <a:headEnd/>
              <a:tailEnd/>
            </a:ln>
          </p:spPr>
          <p:txBody>
            <a:bodyPr wrap="none">
              <a:spAutoFit/>
            </a:bodyPr>
            <a:lstStyle/>
            <a:p>
              <a:r>
                <a:rPr lang="en-US"/>
                <a:t>Mirrors</a:t>
              </a:r>
            </a:p>
          </p:txBody>
        </p:sp>
        <p:sp>
          <p:nvSpPr>
            <p:cNvPr id="11292" name="Line 50"/>
            <p:cNvSpPr>
              <a:spLocks noChangeShapeType="1"/>
            </p:cNvSpPr>
            <p:nvPr/>
          </p:nvSpPr>
          <p:spPr bwMode="auto">
            <a:xfrm flipH="1">
              <a:off x="3072" y="912"/>
              <a:ext cx="384" cy="268"/>
            </a:xfrm>
            <a:prstGeom prst="line">
              <a:avLst/>
            </a:prstGeom>
            <a:noFill/>
            <a:ln w="28575">
              <a:solidFill>
                <a:schemeClr val="tx1"/>
              </a:solidFill>
              <a:round/>
              <a:headEnd/>
              <a:tailEnd type="triangle" w="med" len="med"/>
            </a:ln>
          </p:spPr>
          <p:txBody>
            <a:bodyPr/>
            <a:lstStyle/>
            <a:p>
              <a:endParaRPr lang="en-US"/>
            </a:p>
          </p:txBody>
        </p:sp>
        <p:sp>
          <p:nvSpPr>
            <p:cNvPr id="11293" name="Line 51"/>
            <p:cNvSpPr>
              <a:spLocks noChangeShapeType="1"/>
            </p:cNvSpPr>
            <p:nvPr/>
          </p:nvSpPr>
          <p:spPr bwMode="auto">
            <a:xfrm>
              <a:off x="3600" y="912"/>
              <a:ext cx="240" cy="912"/>
            </a:xfrm>
            <a:prstGeom prst="line">
              <a:avLst/>
            </a:prstGeom>
            <a:noFill/>
            <a:ln w="28575">
              <a:solidFill>
                <a:schemeClr val="tx1"/>
              </a:solidFill>
              <a:round/>
              <a:headEnd/>
              <a:tailEnd type="triangle" w="med" len="med"/>
            </a:ln>
          </p:spPr>
          <p:txBody>
            <a:bodyPr/>
            <a:lstStyle/>
            <a:p>
              <a:endParaRPr lang="en-US"/>
            </a:p>
          </p:txBody>
        </p:sp>
      </p:grpSp>
      <p:sp>
        <p:nvSpPr>
          <p:cNvPr id="94261" name="AutoShape 53"/>
          <p:cNvSpPr>
            <a:spLocks noChangeArrowheads="1"/>
          </p:cNvSpPr>
          <p:nvPr/>
        </p:nvSpPr>
        <p:spPr bwMode="auto">
          <a:xfrm>
            <a:off x="4191000" y="4724400"/>
            <a:ext cx="609600" cy="609600"/>
          </a:xfrm>
          <a:prstGeom prst="star16">
            <a:avLst>
              <a:gd name="adj" fmla="val 37500"/>
            </a:avLst>
          </a:prstGeom>
          <a:solidFill>
            <a:srgbClr val="FFFF00"/>
          </a:solidFill>
          <a:ln w="9525">
            <a:solidFill>
              <a:schemeClr val="tx1"/>
            </a:solidFill>
            <a:miter lim="800000"/>
            <a:headEnd/>
            <a:tailEnd/>
          </a:ln>
        </p:spPr>
        <p:txBody>
          <a:bodyPr wrap="none" anchor="ctr"/>
          <a:lstStyle/>
          <a:p>
            <a:endParaRPr lang="en-US"/>
          </a:p>
        </p:txBody>
      </p:sp>
      <p:sp>
        <p:nvSpPr>
          <p:cNvPr id="94262" name="Text Box 54"/>
          <p:cNvSpPr txBox="1">
            <a:spLocks noChangeArrowheads="1"/>
          </p:cNvSpPr>
          <p:nvPr/>
        </p:nvSpPr>
        <p:spPr bwMode="auto">
          <a:xfrm>
            <a:off x="3505200" y="5373688"/>
            <a:ext cx="1846263" cy="457200"/>
          </a:xfrm>
          <a:prstGeom prst="rect">
            <a:avLst/>
          </a:prstGeom>
          <a:noFill/>
          <a:ln w="9525">
            <a:noFill/>
            <a:miter lim="800000"/>
            <a:headEnd/>
            <a:tailEnd/>
          </a:ln>
        </p:spPr>
        <p:txBody>
          <a:bodyPr wrap="none">
            <a:spAutoFit/>
          </a:bodyPr>
          <a:lstStyle/>
          <a:p>
            <a:r>
              <a:rPr lang="en-US"/>
              <a:t>Light source</a:t>
            </a:r>
          </a:p>
        </p:txBody>
      </p:sp>
      <p:sp>
        <p:nvSpPr>
          <p:cNvPr id="94263" name="Text Box 55"/>
          <p:cNvSpPr txBox="1">
            <a:spLocks noChangeArrowheads="1"/>
          </p:cNvSpPr>
          <p:nvPr/>
        </p:nvSpPr>
        <p:spPr bwMode="auto">
          <a:xfrm>
            <a:off x="5638800" y="4038600"/>
            <a:ext cx="2301875" cy="457200"/>
          </a:xfrm>
          <a:prstGeom prst="rect">
            <a:avLst/>
          </a:prstGeom>
          <a:noFill/>
          <a:ln w="9525">
            <a:noFill/>
            <a:miter lim="800000"/>
            <a:headEnd/>
            <a:tailEnd/>
          </a:ln>
        </p:spPr>
        <p:txBody>
          <a:bodyPr wrap="none">
            <a:spAutoFit/>
          </a:bodyPr>
          <a:lstStyle/>
          <a:p>
            <a:r>
              <a:rPr lang="en-US"/>
              <a:t>“Interferometer”</a:t>
            </a:r>
          </a:p>
        </p:txBody>
      </p:sp>
      <p:grpSp>
        <p:nvGrpSpPr>
          <p:cNvPr id="4" name="Group 58"/>
          <p:cNvGrpSpPr>
            <a:grpSpLocks/>
          </p:cNvGrpSpPr>
          <p:nvPr/>
        </p:nvGrpSpPr>
        <p:grpSpPr bwMode="auto">
          <a:xfrm>
            <a:off x="1295400" y="3505200"/>
            <a:ext cx="2743200" cy="1355725"/>
            <a:chOff x="816" y="2400"/>
            <a:chExt cx="1728" cy="854"/>
          </a:xfrm>
        </p:grpSpPr>
        <p:sp>
          <p:nvSpPr>
            <p:cNvPr id="11287" name="Text Box 56"/>
            <p:cNvSpPr txBox="1">
              <a:spLocks noChangeArrowheads="1"/>
            </p:cNvSpPr>
            <p:nvPr/>
          </p:nvSpPr>
          <p:spPr bwMode="auto">
            <a:xfrm>
              <a:off x="816" y="2736"/>
              <a:ext cx="1590" cy="518"/>
            </a:xfrm>
            <a:prstGeom prst="rect">
              <a:avLst/>
            </a:prstGeom>
            <a:noFill/>
            <a:ln w="9525">
              <a:noFill/>
              <a:miter lim="800000"/>
              <a:headEnd/>
              <a:tailEnd/>
            </a:ln>
          </p:spPr>
          <p:txBody>
            <a:bodyPr wrap="none">
              <a:spAutoFit/>
            </a:bodyPr>
            <a:lstStyle/>
            <a:p>
              <a:r>
                <a:rPr lang="en-US"/>
                <a:t>Semi-transparent</a:t>
              </a:r>
            </a:p>
            <a:p>
              <a:r>
                <a:rPr lang="en-US"/>
                <a:t>mirror</a:t>
              </a:r>
            </a:p>
          </p:txBody>
        </p:sp>
        <p:sp>
          <p:nvSpPr>
            <p:cNvPr id="11288" name="Line 57"/>
            <p:cNvSpPr>
              <a:spLocks noChangeShapeType="1"/>
            </p:cNvSpPr>
            <p:nvPr/>
          </p:nvSpPr>
          <p:spPr bwMode="auto">
            <a:xfrm flipV="1">
              <a:off x="2208" y="2400"/>
              <a:ext cx="336" cy="384"/>
            </a:xfrm>
            <a:prstGeom prst="line">
              <a:avLst/>
            </a:prstGeom>
            <a:noFill/>
            <a:ln w="28575">
              <a:solidFill>
                <a:schemeClr val="tx1"/>
              </a:solidFill>
              <a:round/>
              <a:headEnd/>
              <a:tailEnd type="triangle" w="med" len="med"/>
            </a:ln>
          </p:spPr>
          <p:txBody>
            <a:bodyPr/>
            <a:lstStyle/>
            <a:p>
              <a:endParaRPr lang="en-US"/>
            </a:p>
          </p:txBody>
        </p:sp>
      </p:grpSp>
      <p:grpSp>
        <p:nvGrpSpPr>
          <p:cNvPr id="5" name="Group 62"/>
          <p:cNvGrpSpPr>
            <a:grpSpLocks/>
          </p:cNvGrpSpPr>
          <p:nvPr/>
        </p:nvGrpSpPr>
        <p:grpSpPr bwMode="auto">
          <a:xfrm>
            <a:off x="4522788" y="2020888"/>
            <a:ext cx="963612" cy="1103312"/>
            <a:chOff x="2849" y="1465"/>
            <a:chExt cx="607" cy="695"/>
          </a:xfrm>
        </p:grpSpPr>
        <p:sp>
          <p:nvSpPr>
            <p:cNvPr id="11285" name="Text Box 60"/>
            <p:cNvSpPr txBox="1">
              <a:spLocks noChangeArrowheads="1"/>
            </p:cNvSpPr>
            <p:nvPr/>
          </p:nvSpPr>
          <p:spPr bwMode="auto">
            <a:xfrm>
              <a:off x="2849" y="1465"/>
              <a:ext cx="223" cy="288"/>
            </a:xfrm>
            <a:prstGeom prst="rect">
              <a:avLst/>
            </a:prstGeom>
            <a:noFill/>
            <a:ln w="9525">
              <a:noFill/>
              <a:miter lim="800000"/>
              <a:headEnd/>
              <a:tailEnd/>
            </a:ln>
          </p:spPr>
          <p:txBody>
            <a:bodyPr wrap="none">
              <a:spAutoFit/>
            </a:bodyPr>
            <a:lstStyle/>
            <a:p>
              <a:r>
                <a:rPr lang="en-US"/>
                <a:t>L</a:t>
              </a:r>
            </a:p>
          </p:txBody>
        </p:sp>
        <p:sp>
          <p:nvSpPr>
            <p:cNvPr id="11286" name="Text Box 61"/>
            <p:cNvSpPr txBox="1">
              <a:spLocks noChangeArrowheads="1"/>
            </p:cNvSpPr>
            <p:nvPr/>
          </p:nvSpPr>
          <p:spPr bwMode="auto">
            <a:xfrm>
              <a:off x="3233" y="1872"/>
              <a:ext cx="223" cy="288"/>
            </a:xfrm>
            <a:prstGeom prst="rect">
              <a:avLst/>
            </a:prstGeom>
            <a:noFill/>
            <a:ln w="9525">
              <a:noFill/>
              <a:miter lim="800000"/>
              <a:headEnd/>
              <a:tailEnd/>
            </a:ln>
          </p:spPr>
          <p:txBody>
            <a:bodyPr wrap="none">
              <a:spAutoFit/>
            </a:bodyPr>
            <a:lstStyle/>
            <a:p>
              <a:r>
                <a:rPr lang="en-US"/>
                <a:t>L</a:t>
              </a:r>
            </a:p>
          </p:txBody>
        </p:sp>
      </p:grpSp>
      <p:sp>
        <p:nvSpPr>
          <p:cNvPr id="94271" name="Text Box 63"/>
          <p:cNvSpPr txBox="1">
            <a:spLocks noChangeArrowheads="1"/>
          </p:cNvSpPr>
          <p:nvPr/>
        </p:nvSpPr>
        <p:spPr bwMode="auto">
          <a:xfrm>
            <a:off x="1828800" y="2478088"/>
            <a:ext cx="1336675" cy="457200"/>
          </a:xfrm>
          <a:prstGeom prst="rect">
            <a:avLst/>
          </a:prstGeom>
          <a:noFill/>
          <a:ln w="9525">
            <a:noFill/>
            <a:miter lim="800000"/>
            <a:headEnd/>
            <a:tailEnd/>
          </a:ln>
        </p:spPr>
        <p:txBody>
          <a:bodyPr wrap="none">
            <a:spAutoFit/>
          </a:bodyPr>
          <a:lstStyle/>
          <a:p>
            <a:r>
              <a:rPr lang="en-US"/>
              <a:t>Detector</a:t>
            </a:r>
          </a:p>
        </p:txBody>
      </p:sp>
      <p:sp>
        <p:nvSpPr>
          <p:cNvPr id="94273" name="Line 65"/>
          <p:cNvSpPr>
            <a:spLocks noChangeShapeType="1"/>
          </p:cNvSpPr>
          <p:nvPr/>
        </p:nvSpPr>
        <p:spPr bwMode="auto">
          <a:xfrm flipH="1" flipV="1">
            <a:off x="2819400" y="3200400"/>
            <a:ext cx="1524000" cy="0"/>
          </a:xfrm>
          <a:prstGeom prst="line">
            <a:avLst/>
          </a:prstGeom>
          <a:noFill/>
          <a:ln w="57150">
            <a:solidFill>
              <a:srgbClr val="FFFF00"/>
            </a:solidFill>
            <a:round/>
            <a:headEnd/>
            <a:tailEnd type="triangle" w="med" len="med"/>
          </a:ln>
        </p:spPr>
        <p:txBody>
          <a:bodyPr/>
          <a:lstStyle/>
          <a:p>
            <a:endParaRPr lang="en-US"/>
          </a:p>
        </p:txBody>
      </p:sp>
      <p:sp>
        <p:nvSpPr>
          <p:cNvPr id="94274" name="Text Box 66"/>
          <p:cNvSpPr txBox="1">
            <a:spLocks noChangeArrowheads="1"/>
          </p:cNvSpPr>
          <p:nvPr/>
        </p:nvSpPr>
        <p:spPr bwMode="auto">
          <a:xfrm>
            <a:off x="228600" y="6003925"/>
            <a:ext cx="8839200" cy="701675"/>
          </a:xfrm>
          <a:prstGeom prst="rect">
            <a:avLst/>
          </a:prstGeom>
          <a:noFill/>
          <a:ln w="9525">
            <a:noFill/>
            <a:miter lim="800000"/>
            <a:headEnd/>
            <a:tailEnd/>
          </a:ln>
        </p:spPr>
        <p:txBody>
          <a:bodyPr>
            <a:spAutoFit/>
          </a:bodyPr>
          <a:lstStyle/>
          <a:p>
            <a:pPr>
              <a:spcBef>
                <a:spcPct val="50000"/>
              </a:spcBef>
            </a:pPr>
            <a:r>
              <a:rPr lang="en-US" sz="2000"/>
              <a:t>The detector measures differences in the position of the maxima or minima of the light-waves of each of the two beams. (Yes, light is a wave!) </a:t>
            </a:r>
          </a:p>
        </p:txBody>
      </p:sp>
      <p:sp>
        <p:nvSpPr>
          <p:cNvPr id="94248" name="Rectangle 40"/>
          <p:cNvSpPr>
            <a:spLocks noChangeArrowheads="1"/>
          </p:cNvSpPr>
          <p:nvPr/>
        </p:nvSpPr>
        <p:spPr bwMode="auto">
          <a:xfrm rot="-2667261">
            <a:off x="3962400" y="3068638"/>
            <a:ext cx="9906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61"/>
                                        </p:tgtEl>
                                        <p:attrNameLst>
                                          <p:attrName>style.visibility</p:attrName>
                                        </p:attrNameLst>
                                      </p:cBhvr>
                                      <p:to>
                                        <p:strVal val="visible"/>
                                      </p:to>
                                    </p:set>
                                    <p:animEffect transition="in" filter="fade">
                                      <p:cBhvr>
                                        <p:cTn id="7" dur="2000"/>
                                        <p:tgtEl>
                                          <p:spTgt spid="942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62"/>
                                        </p:tgtEl>
                                        <p:attrNameLst>
                                          <p:attrName>style.visibility</p:attrName>
                                        </p:attrNameLst>
                                      </p:cBhvr>
                                      <p:to>
                                        <p:strVal val="visible"/>
                                      </p:to>
                                    </p:set>
                                    <p:animEffect transition="in" filter="fade">
                                      <p:cBhvr>
                                        <p:cTn id="10" dur="2000"/>
                                        <p:tgtEl>
                                          <p:spTgt spid="94262"/>
                                        </p:tgtEl>
                                      </p:cBhvr>
                                    </p:animEffect>
                                  </p:childTnLst>
                                </p:cTn>
                              </p:par>
                            </p:childTnLst>
                          </p:cTn>
                        </p:par>
                        <p:par>
                          <p:cTn id="11" fill="hold">
                            <p:stCondLst>
                              <p:cond delay="2000"/>
                            </p:stCondLst>
                            <p:childTnLst>
                              <p:par>
                                <p:cTn id="12" presetID="12" presetClass="entr" presetSubtype="4" fill="hold" grpId="0" nodeType="afterEffect">
                                  <p:stCondLst>
                                    <p:cond delay="1000"/>
                                  </p:stCondLst>
                                  <p:childTnLst>
                                    <p:set>
                                      <p:cBhvr>
                                        <p:cTn id="13" dur="1" fill="hold">
                                          <p:stCondLst>
                                            <p:cond delay="0"/>
                                          </p:stCondLst>
                                        </p:cTn>
                                        <p:tgtEl>
                                          <p:spTgt spid="94247"/>
                                        </p:tgtEl>
                                        <p:attrNameLst>
                                          <p:attrName>style.visibility</p:attrName>
                                        </p:attrNameLst>
                                      </p:cBhvr>
                                      <p:to>
                                        <p:strVal val="visible"/>
                                      </p:to>
                                    </p:set>
                                    <p:animEffect transition="in" filter="slide(fromBottom)">
                                      <p:cBhvr>
                                        <p:cTn id="14" dur="1000"/>
                                        <p:tgtEl>
                                          <p:spTgt spid="9424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48"/>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425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94249"/>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425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4250"/>
                                        </p:tgtEl>
                                        <p:attrNameLst>
                                          <p:attrName>style.visibility</p:attrName>
                                        </p:attrNameLst>
                                      </p:cBhvr>
                                      <p:to>
                                        <p:strVal val="visible"/>
                                      </p:to>
                                    </p:set>
                                  </p:childTnLst>
                                </p:cTn>
                              </p:par>
                            </p:childTnLst>
                          </p:cTn>
                        </p:par>
                        <p:par>
                          <p:cTn id="41" fill="hold">
                            <p:stCondLst>
                              <p:cond delay="0"/>
                            </p:stCondLst>
                            <p:childTnLst>
                              <p:par>
                                <p:cTn id="42" presetID="10" presetClass="entr" presetSubtype="0" fill="hold" grpId="0" nodeType="afterEffect">
                                  <p:stCondLst>
                                    <p:cond delay="0"/>
                                  </p:stCondLst>
                                  <p:childTnLst>
                                    <p:set>
                                      <p:cBhvr>
                                        <p:cTn id="43" dur="1" fill="hold">
                                          <p:stCondLst>
                                            <p:cond delay="0"/>
                                          </p:stCondLst>
                                        </p:cTn>
                                        <p:tgtEl>
                                          <p:spTgt spid="94263"/>
                                        </p:tgtEl>
                                        <p:attrNameLst>
                                          <p:attrName>style.visibility</p:attrName>
                                        </p:attrNameLst>
                                      </p:cBhvr>
                                      <p:to>
                                        <p:strVal val="visible"/>
                                      </p:to>
                                    </p:set>
                                    <p:animEffect transition="in" filter="fade">
                                      <p:cBhvr>
                                        <p:cTn id="44" dur="2000"/>
                                        <p:tgtEl>
                                          <p:spTgt spid="94263"/>
                                        </p:tgtEl>
                                      </p:cBhvr>
                                    </p:animEffect>
                                  </p:childTnLst>
                                </p:cTn>
                              </p:par>
                            </p:childTnLst>
                          </p:cTn>
                        </p:par>
                        <p:par>
                          <p:cTn id="45" fill="hold">
                            <p:stCondLst>
                              <p:cond delay="2000"/>
                            </p:stCondLst>
                            <p:childTnLst>
                              <p:par>
                                <p:cTn id="46" presetID="1" presetClass="entr" presetSubtype="0" fill="hold" grpId="0" nodeType="afterEffect">
                                  <p:stCondLst>
                                    <p:cond delay="1000"/>
                                  </p:stCondLst>
                                  <p:childTnLst>
                                    <p:set>
                                      <p:cBhvr>
                                        <p:cTn id="47" dur="1" fill="hold">
                                          <p:stCondLst>
                                            <p:cond delay="0"/>
                                          </p:stCondLst>
                                        </p:cTn>
                                        <p:tgtEl>
                                          <p:spTgt spid="94255"/>
                                        </p:tgtEl>
                                        <p:attrNameLst>
                                          <p:attrName>style.visibility</p:attrName>
                                        </p:attrNameLst>
                                      </p:cBhvr>
                                      <p:to>
                                        <p:strVal val="visible"/>
                                      </p:to>
                                    </p:set>
                                  </p:childTnLst>
                                </p:cTn>
                              </p:par>
                            </p:childTnLst>
                          </p:cTn>
                        </p:par>
                        <p:par>
                          <p:cTn id="48" fill="hold">
                            <p:stCondLst>
                              <p:cond delay="3000"/>
                            </p:stCondLst>
                            <p:childTnLst>
                              <p:par>
                                <p:cTn id="49" presetID="1" presetClass="entr" presetSubtype="0" fill="hold" grpId="0" nodeType="afterEffect">
                                  <p:stCondLst>
                                    <p:cond delay="1000"/>
                                  </p:stCondLst>
                                  <p:childTnLst>
                                    <p:set>
                                      <p:cBhvr>
                                        <p:cTn id="50" dur="1" fill="hold">
                                          <p:stCondLst>
                                            <p:cond delay="0"/>
                                          </p:stCondLst>
                                        </p:cTn>
                                        <p:tgtEl>
                                          <p:spTgt spid="94256"/>
                                        </p:tgtEl>
                                        <p:attrNameLst>
                                          <p:attrName>style.visibility</p:attrName>
                                        </p:attrNameLst>
                                      </p:cBhvr>
                                      <p:to>
                                        <p:strVal val="visible"/>
                                      </p:to>
                                    </p:set>
                                  </p:childTnLst>
                                </p:cTn>
                              </p:par>
                            </p:childTnLst>
                          </p:cTn>
                        </p:par>
                        <p:par>
                          <p:cTn id="51" fill="hold">
                            <p:stCondLst>
                              <p:cond delay="4000"/>
                            </p:stCondLst>
                            <p:childTnLst>
                              <p:par>
                                <p:cTn id="52" presetID="1" presetClass="entr" presetSubtype="0" fill="hold" grpId="0" nodeType="afterEffect">
                                  <p:stCondLst>
                                    <p:cond delay="1000"/>
                                  </p:stCondLst>
                                  <p:childTnLst>
                                    <p:set>
                                      <p:cBhvr>
                                        <p:cTn id="53" dur="1" fill="hold">
                                          <p:stCondLst>
                                            <p:cond delay="0"/>
                                          </p:stCondLst>
                                        </p:cTn>
                                        <p:tgtEl>
                                          <p:spTgt spid="94273"/>
                                        </p:tgtEl>
                                        <p:attrNameLst>
                                          <p:attrName>style.visibility</p:attrName>
                                        </p:attrNameLst>
                                      </p:cBhvr>
                                      <p:to>
                                        <p:strVal val="visible"/>
                                      </p:to>
                                    </p:set>
                                  </p:childTnLst>
                                </p:cTn>
                              </p:par>
                            </p:childTnLst>
                          </p:cTn>
                        </p:par>
                        <p:par>
                          <p:cTn id="54" fill="hold">
                            <p:stCondLst>
                              <p:cond delay="5000"/>
                            </p:stCondLst>
                            <p:childTnLst>
                              <p:par>
                                <p:cTn id="55" presetID="1" presetClass="entr" presetSubtype="0" fill="hold" grpId="0" nodeType="afterEffect">
                                  <p:stCondLst>
                                    <p:cond delay="0"/>
                                  </p:stCondLst>
                                  <p:childTnLst>
                                    <p:set>
                                      <p:cBhvr>
                                        <p:cTn id="56" dur="1" fill="hold">
                                          <p:stCondLst>
                                            <p:cond delay="0"/>
                                          </p:stCondLst>
                                        </p:cTn>
                                        <p:tgtEl>
                                          <p:spTgt spid="94271"/>
                                        </p:tgtEl>
                                        <p:attrNameLst>
                                          <p:attrName>style.visibility</p:attrName>
                                        </p:attrNameLst>
                                      </p:cBhvr>
                                      <p:to>
                                        <p:strVal val="visible"/>
                                      </p:to>
                                    </p:set>
                                  </p:childTnLst>
                                </p:cTn>
                              </p:par>
                            </p:childTnLst>
                          </p:cTn>
                        </p:par>
                        <p:par>
                          <p:cTn id="57" fill="hold">
                            <p:stCondLst>
                              <p:cond delay="5000"/>
                            </p:stCondLst>
                            <p:childTnLst>
                              <p:par>
                                <p:cTn id="58" presetID="10" presetClass="entr" presetSubtype="0" fill="hold" grpId="0" nodeType="afterEffect">
                                  <p:stCondLst>
                                    <p:cond delay="0"/>
                                  </p:stCondLst>
                                  <p:childTnLst>
                                    <p:set>
                                      <p:cBhvr>
                                        <p:cTn id="59" dur="1" fill="hold">
                                          <p:stCondLst>
                                            <p:cond delay="0"/>
                                          </p:stCondLst>
                                        </p:cTn>
                                        <p:tgtEl>
                                          <p:spTgt spid="94274"/>
                                        </p:tgtEl>
                                        <p:attrNameLst>
                                          <p:attrName>style.visibility</p:attrName>
                                        </p:attrNameLst>
                                      </p:cBhvr>
                                      <p:to>
                                        <p:strVal val="visible"/>
                                      </p:to>
                                    </p:set>
                                    <p:animEffect transition="in" filter="fade">
                                      <p:cBhvr>
                                        <p:cTn id="60" dur="2000"/>
                                        <p:tgtEl>
                                          <p:spTgt spid="9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49" grpId="0" animBg="1"/>
      <p:bldP spid="94250" grpId="0" animBg="1"/>
      <p:bldP spid="94247" grpId="0" animBg="1"/>
      <p:bldP spid="94252" grpId="0" animBg="1"/>
      <p:bldP spid="94253" grpId="0" animBg="1"/>
      <p:bldP spid="94255" grpId="0" animBg="1"/>
      <p:bldP spid="94256" grpId="0" animBg="1"/>
      <p:bldP spid="94261" grpId="0" animBg="1"/>
      <p:bldP spid="94262" grpId="0"/>
      <p:bldP spid="94263" grpId="0"/>
      <p:bldP spid="94271" grpId="0"/>
      <p:bldP spid="94273" grpId="0" animBg="1"/>
      <p:bldP spid="94274" grpId="0"/>
      <p:bldP spid="94248"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Slide Number Placeholder 5"/>
          <p:cNvSpPr>
            <a:spLocks noGrp="1"/>
          </p:cNvSpPr>
          <p:nvPr>
            <p:ph type="sldNum" sz="quarter" idx="12"/>
          </p:nvPr>
        </p:nvSpPr>
        <p:spPr/>
        <p:txBody>
          <a:bodyPr/>
          <a:lstStyle/>
          <a:p>
            <a:fld id="{039F44BC-94E0-4DF9-8EDC-F019AE5467F4}" type="slidenum">
              <a:rPr lang="en-US"/>
              <a:pPr/>
              <a:t>5</a:t>
            </a:fld>
            <a:endParaRPr lang="en-US"/>
          </a:p>
        </p:txBody>
      </p:sp>
      <p:sp>
        <p:nvSpPr>
          <p:cNvPr id="12290" name="Rectangle 2"/>
          <p:cNvSpPr>
            <a:spLocks noGrp="1" noChangeArrowheads="1"/>
          </p:cNvSpPr>
          <p:nvPr>
            <p:ph type="title"/>
          </p:nvPr>
        </p:nvSpPr>
        <p:spPr>
          <a:xfrm>
            <a:off x="228600" y="274638"/>
            <a:ext cx="8458200" cy="563562"/>
          </a:xfrm>
        </p:spPr>
        <p:txBody>
          <a:bodyPr>
            <a:normAutofit fontScale="90000"/>
          </a:bodyPr>
          <a:lstStyle/>
          <a:p>
            <a:r>
              <a:rPr lang="en-US" sz="4000"/>
              <a:t>Electromagnetic waves carry energy</a:t>
            </a:r>
          </a:p>
        </p:txBody>
      </p:sp>
      <p:grpSp>
        <p:nvGrpSpPr>
          <p:cNvPr id="2" name="Group 3"/>
          <p:cNvGrpSpPr>
            <a:grpSpLocks/>
          </p:cNvGrpSpPr>
          <p:nvPr/>
        </p:nvGrpSpPr>
        <p:grpSpPr bwMode="auto">
          <a:xfrm>
            <a:off x="69850" y="1447800"/>
            <a:ext cx="5949950" cy="1524000"/>
            <a:chOff x="236" y="1440"/>
            <a:chExt cx="5184" cy="1439"/>
          </a:xfrm>
        </p:grpSpPr>
        <p:sp>
          <p:nvSpPr>
            <p:cNvPr id="12292" name="Freeform 4"/>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12293" name="Freeform 5"/>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12294" name="Line 6"/>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12295" name="Line 7"/>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12296" name="Line 8"/>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12297" name="Line 9"/>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12298" name="Line 10"/>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12299" name="Line 11"/>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12300" name="Line 12"/>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12301" name="Line 13"/>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12302" name="Line 14"/>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12303" name="Line 15"/>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12304" name="Line 16"/>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12305" name="Line 17"/>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12306" name="Line 18"/>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12307" name="Line 19"/>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12308" name="Line 20"/>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12309" name="Line 21"/>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12310" name="Line 22"/>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12311" name="Line 23"/>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12312" name="Line 24"/>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12313" name="Line 25"/>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12314" name="Line 26"/>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12315" name="Line 27"/>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12316" name="Line 28"/>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12317" name="Line 29"/>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12318" name="Line 30"/>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12319" name="Line 31"/>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12320" name="Line 32"/>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12321" name="Line 33"/>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12322" name="Text Box 34"/>
          <p:cNvSpPr txBox="1">
            <a:spLocks noChangeArrowheads="1"/>
          </p:cNvSpPr>
          <p:nvPr/>
        </p:nvSpPr>
        <p:spPr bwMode="auto">
          <a:xfrm>
            <a:off x="295275" y="990600"/>
            <a:ext cx="3016250" cy="457200"/>
          </a:xfrm>
          <a:prstGeom prst="rect">
            <a:avLst/>
          </a:prstGeom>
          <a:noFill/>
          <a:ln w="9525">
            <a:noFill/>
            <a:miter lim="800000"/>
            <a:headEnd/>
            <a:tailEnd/>
          </a:ln>
          <a:effectLst/>
        </p:spPr>
        <p:txBody>
          <a:bodyPr wrap="none">
            <a:spAutoFit/>
          </a:bodyPr>
          <a:lstStyle/>
          <a:p>
            <a:r>
              <a:rPr lang="en-US" sz="2400"/>
              <a:t>E</a:t>
            </a:r>
            <a:r>
              <a:rPr lang="en-US" sz="2400" baseline="-25000"/>
              <a:t>max</a:t>
            </a:r>
            <a:r>
              <a:rPr lang="en-US" sz="2400"/>
              <a:t>=peak amplitude</a:t>
            </a:r>
            <a:endParaRPr lang="en-US" sz="2400" baseline="-25000"/>
          </a:p>
        </p:txBody>
      </p:sp>
      <p:sp>
        <p:nvSpPr>
          <p:cNvPr id="12323" name="Text Box 35"/>
          <p:cNvSpPr txBox="1">
            <a:spLocks noChangeArrowheads="1"/>
          </p:cNvSpPr>
          <p:nvPr/>
        </p:nvSpPr>
        <p:spPr bwMode="auto">
          <a:xfrm>
            <a:off x="5943600" y="2133600"/>
            <a:ext cx="387350" cy="457200"/>
          </a:xfrm>
          <a:prstGeom prst="rect">
            <a:avLst/>
          </a:prstGeom>
          <a:noFill/>
          <a:ln w="9525">
            <a:noFill/>
            <a:miter lim="800000"/>
            <a:headEnd/>
            <a:tailEnd/>
          </a:ln>
          <a:effectLst/>
        </p:spPr>
        <p:txBody>
          <a:bodyPr wrap="none">
            <a:spAutoFit/>
          </a:bodyPr>
          <a:lstStyle/>
          <a:p>
            <a:r>
              <a:rPr lang="en-US" sz="2400"/>
              <a:t>X</a:t>
            </a:r>
          </a:p>
        </p:txBody>
      </p:sp>
      <p:sp>
        <p:nvSpPr>
          <p:cNvPr id="12324" name="Text Box 36"/>
          <p:cNvSpPr txBox="1">
            <a:spLocks noChangeArrowheads="1"/>
          </p:cNvSpPr>
          <p:nvPr/>
        </p:nvSpPr>
        <p:spPr bwMode="auto">
          <a:xfrm>
            <a:off x="304800" y="2971800"/>
            <a:ext cx="4086225" cy="579438"/>
          </a:xfrm>
          <a:prstGeom prst="rect">
            <a:avLst/>
          </a:prstGeom>
          <a:noFill/>
          <a:ln w="9525">
            <a:noFill/>
            <a:miter lim="800000"/>
            <a:headEnd/>
            <a:tailEnd/>
          </a:ln>
          <a:effectLst/>
        </p:spPr>
        <p:txBody>
          <a:bodyPr wrap="none">
            <a:spAutoFit/>
          </a:bodyPr>
          <a:lstStyle/>
          <a:p>
            <a:r>
              <a:rPr lang="en-US" sz="3200"/>
              <a:t>E(x,t) = E</a:t>
            </a:r>
            <a:r>
              <a:rPr lang="en-US" sz="3200" baseline="-25000"/>
              <a:t>max</a:t>
            </a:r>
            <a:r>
              <a:rPr lang="en-US" sz="3200"/>
              <a:t>sin(ax-bt)</a:t>
            </a:r>
            <a:endParaRPr lang="en-US" sz="3200" baseline="-25000"/>
          </a:p>
        </p:txBody>
      </p:sp>
      <p:sp>
        <p:nvSpPr>
          <p:cNvPr id="12325" name="Line 37"/>
          <p:cNvSpPr>
            <a:spLocks noChangeShapeType="1"/>
          </p:cNvSpPr>
          <p:nvPr/>
        </p:nvSpPr>
        <p:spPr bwMode="auto">
          <a:xfrm>
            <a:off x="473075" y="1865313"/>
            <a:ext cx="609600" cy="0"/>
          </a:xfrm>
          <a:prstGeom prst="line">
            <a:avLst/>
          </a:prstGeom>
          <a:noFill/>
          <a:ln w="9525">
            <a:solidFill>
              <a:schemeClr val="tx1"/>
            </a:solidFill>
            <a:round/>
            <a:headEnd/>
            <a:tailEnd type="triangle" w="med" len="med"/>
          </a:ln>
          <a:effectLst/>
        </p:spPr>
        <p:txBody>
          <a:bodyPr/>
          <a:lstStyle/>
          <a:p>
            <a:endParaRPr lang="en-US"/>
          </a:p>
        </p:txBody>
      </p:sp>
      <p:sp>
        <p:nvSpPr>
          <p:cNvPr id="12326" name="Text Box 38"/>
          <p:cNvSpPr txBox="1">
            <a:spLocks noChangeArrowheads="1"/>
          </p:cNvSpPr>
          <p:nvPr/>
        </p:nvSpPr>
        <p:spPr bwMode="auto">
          <a:xfrm>
            <a:off x="609600" y="1447800"/>
            <a:ext cx="336550" cy="457200"/>
          </a:xfrm>
          <a:prstGeom prst="rect">
            <a:avLst/>
          </a:prstGeom>
          <a:noFill/>
          <a:ln w="9525">
            <a:noFill/>
            <a:miter lim="800000"/>
            <a:headEnd/>
            <a:tailEnd/>
          </a:ln>
          <a:effectLst/>
        </p:spPr>
        <p:txBody>
          <a:bodyPr wrap="none">
            <a:spAutoFit/>
          </a:bodyPr>
          <a:lstStyle/>
          <a:p>
            <a:r>
              <a:rPr lang="en-US" sz="2400"/>
              <a:t>c</a:t>
            </a:r>
          </a:p>
        </p:txBody>
      </p:sp>
      <p:sp>
        <p:nvSpPr>
          <p:cNvPr id="12327" name="Rectangle 39"/>
          <p:cNvSpPr>
            <a:spLocks noChangeArrowheads="1"/>
          </p:cNvSpPr>
          <p:nvPr/>
        </p:nvSpPr>
        <p:spPr bwMode="auto">
          <a:xfrm>
            <a:off x="166688" y="4141788"/>
            <a:ext cx="7938891" cy="1815882"/>
          </a:xfrm>
          <a:prstGeom prst="rect">
            <a:avLst/>
          </a:prstGeom>
          <a:noFill/>
          <a:ln w="9525">
            <a:noFill/>
            <a:miter lim="800000"/>
            <a:headEnd/>
            <a:tailEnd/>
          </a:ln>
          <a:effectLst/>
        </p:spPr>
        <p:txBody>
          <a:bodyPr wrap="none">
            <a:spAutoFit/>
          </a:bodyPr>
          <a:lstStyle/>
          <a:p>
            <a:r>
              <a:rPr lang="en-US" sz="2800" dirty="0">
                <a:solidFill>
                  <a:srgbClr val="FF0505"/>
                </a:solidFill>
                <a:latin typeface="Comic Sans MS" pitchFamily="-96" charset="0"/>
              </a:rPr>
              <a:t>Intensity = </a:t>
            </a:r>
            <a:r>
              <a:rPr lang="en-US" sz="2800" u="sng" dirty="0">
                <a:solidFill>
                  <a:srgbClr val="FF0505"/>
                </a:solidFill>
                <a:latin typeface="Comic Sans MS" pitchFamily="-96" charset="0"/>
              </a:rPr>
              <a:t>Power</a:t>
            </a:r>
            <a:r>
              <a:rPr lang="en-US" sz="2800" dirty="0">
                <a:solidFill>
                  <a:srgbClr val="FF0505"/>
                </a:solidFill>
                <a:latin typeface="Comic Sans MS" pitchFamily="-96" charset="0"/>
              </a:rPr>
              <a:t> = </a:t>
            </a:r>
            <a:r>
              <a:rPr lang="en-US" sz="2800" u="sng" dirty="0">
                <a:solidFill>
                  <a:srgbClr val="FF0505"/>
                </a:solidFill>
                <a:latin typeface="Comic Sans MS" pitchFamily="-96" charset="0"/>
              </a:rPr>
              <a:t>energy/time</a:t>
            </a:r>
            <a:r>
              <a:rPr lang="en-US" sz="2800" dirty="0" smtClean="0">
                <a:solidFill>
                  <a:srgbClr val="FF0505"/>
                </a:solidFill>
                <a:latin typeface="Comic Sans MS" pitchFamily="-96" charset="0"/>
              </a:rPr>
              <a:t> ~ </a:t>
            </a:r>
            <a:r>
              <a:rPr lang="en-US" sz="2800" dirty="0">
                <a:solidFill>
                  <a:srgbClr val="FF0505"/>
                </a:solidFill>
                <a:latin typeface="Comic Sans MS" pitchFamily="-96" charset="0"/>
              </a:rPr>
              <a:t>(E</a:t>
            </a:r>
            <a:r>
              <a:rPr lang="en-US" sz="2800" baseline="-25000" dirty="0">
                <a:solidFill>
                  <a:srgbClr val="FF0505"/>
                </a:solidFill>
                <a:latin typeface="Comic Sans MS" pitchFamily="-96" charset="0"/>
              </a:rPr>
              <a:t>avg</a:t>
            </a:r>
            <a:r>
              <a:rPr lang="en-US" sz="2800" dirty="0">
                <a:solidFill>
                  <a:srgbClr val="FF0505"/>
                </a:solidFill>
                <a:latin typeface="Comic Sans MS" pitchFamily="-96" charset="0"/>
              </a:rPr>
              <a:t>)</a:t>
            </a:r>
            <a:r>
              <a:rPr lang="en-US" sz="2800" baseline="30000" dirty="0">
                <a:solidFill>
                  <a:srgbClr val="FF0505"/>
                </a:solidFill>
                <a:latin typeface="Comic Sans MS" pitchFamily="-96" charset="0"/>
              </a:rPr>
              <a:t>2</a:t>
            </a:r>
          </a:p>
          <a:p>
            <a:r>
              <a:rPr lang="en-US" sz="2800" dirty="0">
                <a:solidFill>
                  <a:srgbClr val="FF0505"/>
                </a:solidFill>
                <a:latin typeface="Comic Sans MS" pitchFamily="-96" charset="0"/>
              </a:rPr>
              <a:t>		   area	 area         </a:t>
            </a:r>
          </a:p>
          <a:p>
            <a:r>
              <a:rPr lang="en-US" sz="2800" dirty="0">
                <a:solidFill>
                  <a:srgbClr val="FF0505"/>
                </a:solidFill>
                <a:latin typeface="Comic Sans MS" pitchFamily="-96" charset="0"/>
              </a:rPr>
              <a:t>				</a:t>
            </a:r>
          </a:p>
          <a:p>
            <a:r>
              <a:rPr lang="en-US" sz="2800" dirty="0">
                <a:solidFill>
                  <a:srgbClr val="FF0505"/>
                </a:solidFill>
                <a:latin typeface="Comic Sans MS" pitchFamily="-96" charset="0"/>
              </a:rPr>
              <a:t>		</a:t>
            </a:r>
            <a:r>
              <a:rPr lang="en-US" sz="2800" dirty="0" smtClean="0">
                <a:solidFill>
                  <a:srgbClr val="FF0505"/>
                </a:solidFill>
                <a:latin typeface="Comic Sans MS" pitchFamily="-96" charset="0"/>
              </a:rPr>
              <a:t>	~ (</a:t>
            </a:r>
            <a:r>
              <a:rPr lang="en-US" sz="2800" dirty="0">
                <a:solidFill>
                  <a:srgbClr val="FF0505"/>
                </a:solidFill>
                <a:latin typeface="Comic Sans MS" pitchFamily="-96" charset="0"/>
              </a:rPr>
              <a:t>amplitude of wave)</a:t>
            </a:r>
            <a:r>
              <a:rPr lang="en-US" sz="2800" baseline="30000" dirty="0" smtClean="0">
                <a:solidFill>
                  <a:srgbClr val="FF0505"/>
                </a:solidFill>
                <a:latin typeface="Comic Sans MS" pitchFamily="-96" charset="0"/>
              </a:rPr>
              <a:t>2</a:t>
            </a:r>
            <a:r>
              <a:rPr lang="en-US" sz="2800" dirty="0" smtClean="0">
                <a:solidFill>
                  <a:srgbClr val="FF0505"/>
                </a:solidFill>
                <a:latin typeface="Comic Sans MS" pitchFamily="-96" charset="0"/>
              </a:rPr>
              <a:t> ~ E</a:t>
            </a:r>
            <a:r>
              <a:rPr lang="en-US" sz="2800" baseline="-25000" dirty="0" smtClean="0">
                <a:solidFill>
                  <a:srgbClr val="FF0505"/>
                </a:solidFill>
                <a:latin typeface="Comic Sans MS" pitchFamily="-96" charset="0"/>
              </a:rPr>
              <a:t>max</a:t>
            </a:r>
            <a:r>
              <a:rPr lang="en-US" sz="2800" baseline="30000" dirty="0" smtClean="0">
                <a:solidFill>
                  <a:srgbClr val="FF0505"/>
                </a:solidFill>
                <a:latin typeface="Comic Sans MS" pitchFamily="-96" charset="0"/>
              </a:rPr>
              <a:t>2</a:t>
            </a:r>
            <a:endParaRPr lang="en-US" sz="2800" baseline="30000" dirty="0">
              <a:solidFill>
                <a:srgbClr val="FF0505"/>
              </a:solidFill>
              <a:latin typeface="Comic Sans MS" pitchFamily="-96" charset="0"/>
            </a:endParaRPr>
          </a:p>
        </p:txBody>
      </p:sp>
      <p:sp>
        <p:nvSpPr>
          <p:cNvPr id="12328" name="Rectangle 40"/>
          <p:cNvSpPr>
            <a:spLocks noChangeArrowheads="1"/>
          </p:cNvSpPr>
          <p:nvPr/>
        </p:nvSpPr>
        <p:spPr bwMode="auto">
          <a:xfrm>
            <a:off x="6019800" y="1752600"/>
            <a:ext cx="914400" cy="990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2329" name="Oval 41"/>
          <p:cNvSpPr>
            <a:spLocks noChangeArrowheads="1"/>
          </p:cNvSpPr>
          <p:nvPr/>
        </p:nvSpPr>
        <p:spPr bwMode="auto">
          <a:xfrm>
            <a:off x="6019800" y="1676400"/>
            <a:ext cx="914400" cy="1127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330" name="Text Box 42"/>
          <p:cNvSpPr txBox="1">
            <a:spLocks noChangeArrowheads="1"/>
          </p:cNvSpPr>
          <p:nvPr/>
        </p:nvSpPr>
        <p:spPr bwMode="auto">
          <a:xfrm>
            <a:off x="7162800" y="1182688"/>
            <a:ext cx="1981200" cy="2677656"/>
          </a:xfrm>
          <a:prstGeom prst="rect">
            <a:avLst/>
          </a:prstGeom>
          <a:noFill/>
          <a:ln w="9525">
            <a:noFill/>
            <a:miter lim="800000"/>
            <a:headEnd/>
            <a:tailEnd/>
          </a:ln>
          <a:effectLst/>
        </p:spPr>
        <p:txBody>
          <a:bodyPr>
            <a:spAutoFit/>
          </a:bodyPr>
          <a:lstStyle/>
          <a:p>
            <a:r>
              <a:rPr lang="en-US" sz="2400" dirty="0"/>
              <a:t>Light shines on</a:t>
            </a:r>
            <a:r>
              <a:rPr lang="en-US" sz="2400" dirty="0" smtClean="0"/>
              <a:t> a black </a:t>
            </a:r>
            <a:r>
              <a:rPr lang="en-US" sz="2400" dirty="0"/>
              <a:t>tank full of water.</a:t>
            </a:r>
          </a:p>
          <a:p>
            <a:r>
              <a:rPr lang="en-US" sz="2400" dirty="0"/>
              <a:t>How much </a:t>
            </a:r>
            <a:r>
              <a:rPr lang="en-US" sz="2400" dirty="0" smtClean="0"/>
              <a:t>energy is </a:t>
            </a:r>
            <a:r>
              <a:rPr lang="en-US" sz="2400" dirty="0"/>
              <a:t>absorbed?  </a:t>
            </a:r>
          </a:p>
        </p:txBody>
      </p:sp>
      <p:sp>
        <p:nvSpPr>
          <p:cNvPr id="12331" name="Oval 43"/>
          <p:cNvSpPr>
            <a:spLocks noChangeArrowheads="1"/>
          </p:cNvSpPr>
          <p:nvPr/>
        </p:nvSpPr>
        <p:spPr bwMode="auto">
          <a:xfrm>
            <a:off x="6019800" y="2667000"/>
            <a:ext cx="914400" cy="112713"/>
          </a:xfrm>
          <a:prstGeom prst="ellipse">
            <a:avLst/>
          </a:prstGeom>
          <a:solidFill>
            <a:schemeClr val="tx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
          <p:cNvGrpSpPr>
            <a:grpSpLocks/>
          </p:cNvGrpSpPr>
          <p:nvPr/>
        </p:nvGrpSpPr>
        <p:grpSpPr bwMode="auto">
          <a:xfrm>
            <a:off x="755650" y="533400"/>
            <a:ext cx="5949950" cy="1524000"/>
            <a:chOff x="236" y="1440"/>
            <a:chExt cx="5184" cy="1439"/>
          </a:xfrm>
        </p:grpSpPr>
        <p:sp>
          <p:nvSpPr>
            <p:cNvPr id="7283" name="Freeform 4"/>
            <p:cNvSpPr>
              <a:spLocks/>
            </p:cNvSpPr>
            <p:nvPr/>
          </p:nvSpPr>
          <p:spPr bwMode="auto">
            <a:xfrm>
              <a:off x="244" y="1440"/>
              <a:ext cx="2629" cy="1439"/>
            </a:xfrm>
            <a:custGeom>
              <a:avLst/>
              <a:gdLst>
                <a:gd name="T0" fmla="*/ 0 w 1874"/>
                <a:gd name="T1" fmla="*/ 153576555 h 684"/>
                <a:gd name="T2" fmla="*/ 23466 w 1874"/>
                <a:gd name="T3" fmla="*/ 74328615 h 684"/>
                <a:gd name="T4" fmla="*/ 63569 w 1874"/>
                <a:gd name="T5" fmla="*/ 11216711 h 684"/>
                <a:gd name="T6" fmla="*/ 112946 w 1874"/>
                <a:gd name="T7" fmla="*/ 98476205 h 684"/>
                <a:gd name="T8" fmla="*/ 167996 w 1874"/>
                <a:gd name="T9" fmla="*/ 370207611 h 684"/>
                <a:gd name="T10" fmla="*/ 207798 w 1874"/>
                <a:gd name="T11" fmla="*/ 600337795 h 684"/>
                <a:gd name="T12" fmla="*/ 247049 w 1874"/>
                <a:gd name="T13" fmla="*/ 797679525 h 684"/>
                <a:gd name="T14" fmla="*/ 304345 w 1874"/>
                <a:gd name="T15" fmla="*/ 926957488 h 684"/>
                <a:gd name="T16" fmla="*/ 370445 w 1874"/>
                <a:gd name="T17" fmla="*/ 790054410 h 684"/>
                <a:gd name="T18" fmla="*/ 472042 w 1874"/>
                <a:gd name="T19" fmla="*/ 219727042 h 684"/>
                <a:gd name="T20" fmla="*/ 547922 w 1874"/>
                <a:gd name="T21" fmla="*/ 11216711 h 684"/>
                <a:gd name="T22" fmla="*/ 613728 w 1874"/>
                <a:gd name="T23" fmla="*/ 156372557 h 684"/>
                <a:gd name="T24" fmla="*/ 667571 w 1874"/>
                <a:gd name="T25" fmla="*/ 441168631 h 684"/>
                <a:gd name="T26" fmla="*/ 733043 w 1874"/>
                <a:gd name="T27" fmla="*/ 803557510 h 684"/>
                <a:gd name="T28" fmla="*/ 803978 w 1874"/>
                <a:gd name="T29" fmla="*/ 924132674 h 684"/>
                <a:gd name="T30" fmla="*/ 867458 w 1874"/>
                <a:gd name="T31" fmla="*/ 721574865 h 684"/>
                <a:gd name="T32" fmla="*/ 925756 w 1874"/>
                <a:gd name="T33" fmla="*/ 392095753 h 684"/>
                <a:gd name="T34" fmla="*/ 984391 w 1874"/>
                <a:gd name="T35" fmla="*/ 106909247 h 684"/>
                <a:gd name="T36" fmla="*/ 1037828 w 1874"/>
                <a:gd name="T37" fmla="*/ 16493429 h 684"/>
                <a:gd name="T38" fmla="*/ 1097204 w 1874"/>
                <a:gd name="T39" fmla="*/ 142871746 h 684"/>
                <a:gd name="T40" fmla="*/ 1164702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84" name="Freeform 5"/>
            <p:cNvSpPr>
              <a:spLocks/>
            </p:cNvSpPr>
            <p:nvPr/>
          </p:nvSpPr>
          <p:spPr bwMode="auto">
            <a:xfrm>
              <a:off x="2444" y="1440"/>
              <a:ext cx="2628" cy="1439"/>
            </a:xfrm>
            <a:custGeom>
              <a:avLst/>
              <a:gdLst>
                <a:gd name="T0" fmla="*/ 0 w 1874"/>
                <a:gd name="T1" fmla="*/ 153576555 h 684"/>
                <a:gd name="T2" fmla="*/ 23269 w 1874"/>
                <a:gd name="T3" fmla="*/ 74328615 h 684"/>
                <a:gd name="T4" fmla="*/ 63075 w 1874"/>
                <a:gd name="T5" fmla="*/ 11216711 h 684"/>
                <a:gd name="T6" fmla="*/ 112282 w 1874"/>
                <a:gd name="T7" fmla="*/ 98476205 h 684"/>
                <a:gd name="T8" fmla="*/ 166609 w 1874"/>
                <a:gd name="T9" fmla="*/ 370207611 h 684"/>
                <a:gd name="T10" fmla="*/ 205862 w 1874"/>
                <a:gd name="T11" fmla="*/ 600337795 h 684"/>
                <a:gd name="T12" fmla="*/ 245728 w 1874"/>
                <a:gd name="T13" fmla="*/ 797679525 h 684"/>
                <a:gd name="T14" fmla="*/ 302014 w 1874"/>
                <a:gd name="T15" fmla="*/ 926957488 h 684"/>
                <a:gd name="T16" fmla="*/ 367627 w 1874"/>
                <a:gd name="T17" fmla="*/ 790054410 h 684"/>
                <a:gd name="T18" fmla="*/ 469132 w 1874"/>
                <a:gd name="T19" fmla="*/ 219727042 h 684"/>
                <a:gd name="T20" fmla="*/ 544302 w 1874"/>
                <a:gd name="T21" fmla="*/ 11216711 h 684"/>
                <a:gd name="T22" fmla="*/ 609874 w 1874"/>
                <a:gd name="T23" fmla="*/ 156372557 h 684"/>
                <a:gd name="T24" fmla="*/ 662663 w 1874"/>
                <a:gd name="T25" fmla="*/ 441168631 h 684"/>
                <a:gd name="T26" fmla="*/ 728294 w 1874"/>
                <a:gd name="T27" fmla="*/ 803557510 h 684"/>
                <a:gd name="T28" fmla="*/ 798463 w 1874"/>
                <a:gd name="T29" fmla="*/ 924132674 h 684"/>
                <a:gd name="T30" fmla="*/ 861482 w 1874"/>
                <a:gd name="T31" fmla="*/ 721574865 h 684"/>
                <a:gd name="T32" fmla="*/ 919172 w 1874"/>
                <a:gd name="T33" fmla="*/ 392095753 h 684"/>
                <a:gd name="T34" fmla="*/ 977058 w 1874"/>
                <a:gd name="T35" fmla="*/ 106909247 h 684"/>
                <a:gd name="T36" fmla="*/ 1030222 w 1874"/>
                <a:gd name="T37" fmla="*/ 16493429 h 684"/>
                <a:gd name="T38" fmla="*/ 1089925 w 1874"/>
                <a:gd name="T39" fmla="*/ 142871746 h 684"/>
                <a:gd name="T40" fmla="*/ 1156101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85" name="Line 6"/>
            <p:cNvSpPr>
              <a:spLocks noChangeShapeType="1"/>
            </p:cNvSpPr>
            <p:nvPr/>
          </p:nvSpPr>
          <p:spPr bwMode="auto">
            <a:xfrm flipV="1">
              <a:off x="250" y="1664"/>
              <a:ext cx="0" cy="496"/>
            </a:xfrm>
            <a:prstGeom prst="line">
              <a:avLst/>
            </a:prstGeom>
            <a:noFill/>
            <a:ln w="19050">
              <a:solidFill>
                <a:schemeClr val="tx1"/>
              </a:solidFill>
              <a:round/>
              <a:headEnd/>
              <a:tailEnd type="triangle" w="med" len="med"/>
            </a:ln>
          </p:spPr>
          <p:txBody>
            <a:bodyPr/>
            <a:lstStyle/>
            <a:p>
              <a:endParaRPr lang="en-US"/>
            </a:p>
          </p:txBody>
        </p:sp>
        <p:sp>
          <p:nvSpPr>
            <p:cNvPr id="7286" name="Line 7"/>
            <p:cNvSpPr>
              <a:spLocks noChangeShapeType="1"/>
            </p:cNvSpPr>
            <p:nvPr/>
          </p:nvSpPr>
          <p:spPr bwMode="auto">
            <a:xfrm flipV="1">
              <a:off x="387" y="1449"/>
              <a:ext cx="0" cy="711"/>
            </a:xfrm>
            <a:prstGeom prst="line">
              <a:avLst/>
            </a:prstGeom>
            <a:noFill/>
            <a:ln w="19050">
              <a:solidFill>
                <a:schemeClr val="tx1"/>
              </a:solidFill>
              <a:round/>
              <a:headEnd/>
              <a:tailEnd type="triangle" w="med" len="med"/>
            </a:ln>
          </p:spPr>
          <p:txBody>
            <a:bodyPr/>
            <a:lstStyle/>
            <a:p>
              <a:endParaRPr lang="en-US"/>
            </a:p>
          </p:txBody>
        </p:sp>
        <p:sp>
          <p:nvSpPr>
            <p:cNvPr id="7287" name="Line 8"/>
            <p:cNvSpPr>
              <a:spLocks noChangeShapeType="1"/>
            </p:cNvSpPr>
            <p:nvPr/>
          </p:nvSpPr>
          <p:spPr bwMode="auto">
            <a:xfrm flipV="1">
              <a:off x="519" y="1664"/>
              <a:ext cx="3" cy="492"/>
            </a:xfrm>
            <a:prstGeom prst="line">
              <a:avLst/>
            </a:prstGeom>
            <a:noFill/>
            <a:ln w="19050">
              <a:solidFill>
                <a:schemeClr val="tx1"/>
              </a:solidFill>
              <a:round/>
              <a:headEnd/>
              <a:tailEnd type="triangle" w="med" len="med"/>
            </a:ln>
          </p:spPr>
          <p:txBody>
            <a:bodyPr/>
            <a:lstStyle/>
            <a:p>
              <a:endParaRPr lang="en-US"/>
            </a:p>
          </p:txBody>
        </p:sp>
        <p:sp>
          <p:nvSpPr>
            <p:cNvPr id="7288" name="Line 9"/>
            <p:cNvSpPr>
              <a:spLocks noChangeShapeType="1"/>
            </p:cNvSpPr>
            <p:nvPr/>
          </p:nvSpPr>
          <p:spPr bwMode="auto">
            <a:xfrm flipV="1">
              <a:off x="1352" y="1667"/>
              <a:ext cx="0" cy="493"/>
            </a:xfrm>
            <a:prstGeom prst="line">
              <a:avLst/>
            </a:prstGeom>
            <a:noFill/>
            <a:ln w="19050">
              <a:solidFill>
                <a:schemeClr val="tx1"/>
              </a:solidFill>
              <a:round/>
              <a:headEnd/>
              <a:tailEnd type="triangle" w="med" len="med"/>
            </a:ln>
          </p:spPr>
          <p:txBody>
            <a:bodyPr/>
            <a:lstStyle/>
            <a:p>
              <a:endParaRPr lang="en-US"/>
            </a:p>
          </p:txBody>
        </p:sp>
        <p:sp>
          <p:nvSpPr>
            <p:cNvPr id="7289" name="Line 10"/>
            <p:cNvSpPr>
              <a:spLocks noChangeShapeType="1"/>
            </p:cNvSpPr>
            <p:nvPr/>
          </p:nvSpPr>
          <p:spPr bwMode="auto">
            <a:xfrm flipV="1">
              <a:off x="1490" y="1452"/>
              <a:ext cx="0" cy="708"/>
            </a:xfrm>
            <a:prstGeom prst="line">
              <a:avLst/>
            </a:prstGeom>
            <a:noFill/>
            <a:ln w="19050">
              <a:solidFill>
                <a:schemeClr val="tx1"/>
              </a:solidFill>
              <a:round/>
              <a:headEnd/>
              <a:tailEnd type="triangle" w="med" len="med"/>
            </a:ln>
          </p:spPr>
          <p:txBody>
            <a:bodyPr/>
            <a:lstStyle/>
            <a:p>
              <a:endParaRPr lang="en-US"/>
            </a:p>
          </p:txBody>
        </p:sp>
        <p:sp>
          <p:nvSpPr>
            <p:cNvPr id="7290" name="Line 11"/>
            <p:cNvSpPr>
              <a:spLocks noChangeShapeType="1"/>
            </p:cNvSpPr>
            <p:nvPr/>
          </p:nvSpPr>
          <p:spPr bwMode="auto">
            <a:xfrm flipV="1">
              <a:off x="1622" y="1667"/>
              <a:ext cx="3" cy="493"/>
            </a:xfrm>
            <a:prstGeom prst="line">
              <a:avLst/>
            </a:prstGeom>
            <a:noFill/>
            <a:ln w="19050">
              <a:solidFill>
                <a:schemeClr val="tx1"/>
              </a:solidFill>
              <a:round/>
              <a:headEnd/>
              <a:tailEnd type="triangle" w="med" len="med"/>
            </a:ln>
          </p:spPr>
          <p:txBody>
            <a:bodyPr/>
            <a:lstStyle/>
            <a:p>
              <a:endParaRPr lang="en-US"/>
            </a:p>
          </p:txBody>
        </p:sp>
        <p:sp>
          <p:nvSpPr>
            <p:cNvPr id="7291" name="Line 12"/>
            <p:cNvSpPr>
              <a:spLocks noChangeShapeType="1"/>
            </p:cNvSpPr>
            <p:nvPr/>
          </p:nvSpPr>
          <p:spPr bwMode="auto">
            <a:xfrm flipV="1">
              <a:off x="2446" y="1671"/>
              <a:ext cx="0" cy="480"/>
            </a:xfrm>
            <a:prstGeom prst="line">
              <a:avLst/>
            </a:prstGeom>
            <a:noFill/>
            <a:ln w="19050">
              <a:solidFill>
                <a:schemeClr val="tx1"/>
              </a:solidFill>
              <a:round/>
              <a:headEnd/>
              <a:tailEnd type="triangle" w="med" len="med"/>
            </a:ln>
          </p:spPr>
          <p:txBody>
            <a:bodyPr/>
            <a:lstStyle/>
            <a:p>
              <a:endParaRPr lang="en-US"/>
            </a:p>
          </p:txBody>
        </p:sp>
        <p:sp>
          <p:nvSpPr>
            <p:cNvPr id="7292" name="Line 13"/>
            <p:cNvSpPr>
              <a:spLocks noChangeShapeType="1"/>
            </p:cNvSpPr>
            <p:nvPr/>
          </p:nvSpPr>
          <p:spPr bwMode="auto">
            <a:xfrm flipV="1">
              <a:off x="2584" y="1466"/>
              <a:ext cx="3" cy="690"/>
            </a:xfrm>
            <a:prstGeom prst="line">
              <a:avLst/>
            </a:prstGeom>
            <a:noFill/>
            <a:ln w="19050">
              <a:solidFill>
                <a:schemeClr val="tx1"/>
              </a:solidFill>
              <a:round/>
              <a:headEnd/>
              <a:tailEnd type="triangle" w="med" len="med"/>
            </a:ln>
          </p:spPr>
          <p:txBody>
            <a:bodyPr/>
            <a:lstStyle/>
            <a:p>
              <a:endParaRPr lang="en-US"/>
            </a:p>
          </p:txBody>
        </p:sp>
        <p:sp>
          <p:nvSpPr>
            <p:cNvPr id="7293" name="Line 14"/>
            <p:cNvSpPr>
              <a:spLocks noChangeShapeType="1"/>
            </p:cNvSpPr>
            <p:nvPr/>
          </p:nvSpPr>
          <p:spPr bwMode="auto">
            <a:xfrm flipV="1">
              <a:off x="2727" y="1680"/>
              <a:ext cx="3" cy="480"/>
            </a:xfrm>
            <a:prstGeom prst="line">
              <a:avLst/>
            </a:prstGeom>
            <a:noFill/>
            <a:ln w="19050">
              <a:solidFill>
                <a:schemeClr val="tx1"/>
              </a:solidFill>
              <a:round/>
              <a:headEnd/>
              <a:tailEnd type="triangle" w="med" len="med"/>
            </a:ln>
          </p:spPr>
          <p:txBody>
            <a:bodyPr/>
            <a:lstStyle/>
            <a:p>
              <a:endParaRPr lang="en-US"/>
            </a:p>
          </p:txBody>
        </p:sp>
        <p:sp>
          <p:nvSpPr>
            <p:cNvPr id="7294" name="Line 15"/>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p:spPr>
          <p:txBody>
            <a:bodyPr/>
            <a:lstStyle/>
            <a:p>
              <a:endParaRPr lang="en-US"/>
            </a:p>
          </p:txBody>
        </p:sp>
        <p:sp>
          <p:nvSpPr>
            <p:cNvPr id="7295" name="Line 16"/>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p:spPr>
          <p:txBody>
            <a:bodyPr/>
            <a:lstStyle/>
            <a:p>
              <a:endParaRPr lang="en-US"/>
            </a:p>
          </p:txBody>
        </p:sp>
        <p:sp>
          <p:nvSpPr>
            <p:cNvPr id="7296" name="Line 17"/>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p:spPr>
          <p:txBody>
            <a:bodyPr/>
            <a:lstStyle/>
            <a:p>
              <a:endParaRPr lang="en-US"/>
            </a:p>
          </p:txBody>
        </p:sp>
        <p:sp>
          <p:nvSpPr>
            <p:cNvPr id="7297" name="Line 18"/>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p:spPr>
          <p:txBody>
            <a:bodyPr/>
            <a:lstStyle/>
            <a:p>
              <a:endParaRPr lang="en-US"/>
            </a:p>
          </p:txBody>
        </p:sp>
        <p:sp>
          <p:nvSpPr>
            <p:cNvPr id="7298" name="Line 19"/>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p:spPr>
          <p:txBody>
            <a:bodyPr/>
            <a:lstStyle/>
            <a:p>
              <a:endParaRPr lang="en-US"/>
            </a:p>
          </p:txBody>
        </p:sp>
        <p:sp>
          <p:nvSpPr>
            <p:cNvPr id="7299" name="Line 20"/>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p:spPr>
          <p:txBody>
            <a:bodyPr/>
            <a:lstStyle/>
            <a:p>
              <a:endParaRPr lang="en-US"/>
            </a:p>
          </p:txBody>
        </p:sp>
        <p:sp>
          <p:nvSpPr>
            <p:cNvPr id="7300" name="Line 21"/>
            <p:cNvSpPr>
              <a:spLocks noChangeShapeType="1"/>
            </p:cNvSpPr>
            <p:nvPr/>
          </p:nvSpPr>
          <p:spPr bwMode="auto">
            <a:xfrm>
              <a:off x="236" y="2160"/>
              <a:ext cx="5184" cy="0"/>
            </a:xfrm>
            <a:prstGeom prst="line">
              <a:avLst/>
            </a:prstGeom>
            <a:noFill/>
            <a:ln w="28575">
              <a:solidFill>
                <a:schemeClr val="tx1"/>
              </a:solidFill>
              <a:round/>
              <a:headEnd/>
              <a:tailEnd type="triangle" w="med" len="med"/>
            </a:ln>
          </p:spPr>
          <p:txBody>
            <a:bodyPr/>
            <a:lstStyle/>
            <a:p>
              <a:endParaRPr lang="en-US"/>
            </a:p>
          </p:txBody>
        </p:sp>
        <p:sp>
          <p:nvSpPr>
            <p:cNvPr id="7301" name="Line 22"/>
            <p:cNvSpPr>
              <a:spLocks noChangeShapeType="1"/>
            </p:cNvSpPr>
            <p:nvPr/>
          </p:nvSpPr>
          <p:spPr bwMode="auto">
            <a:xfrm flipV="1">
              <a:off x="3552" y="1667"/>
              <a:ext cx="0" cy="493"/>
            </a:xfrm>
            <a:prstGeom prst="line">
              <a:avLst/>
            </a:prstGeom>
            <a:noFill/>
            <a:ln w="19050">
              <a:solidFill>
                <a:schemeClr val="tx1"/>
              </a:solidFill>
              <a:round/>
              <a:headEnd/>
              <a:tailEnd type="triangle" w="med" len="med"/>
            </a:ln>
          </p:spPr>
          <p:txBody>
            <a:bodyPr/>
            <a:lstStyle/>
            <a:p>
              <a:endParaRPr lang="en-US"/>
            </a:p>
          </p:txBody>
        </p:sp>
        <p:sp>
          <p:nvSpPr>
            <p:cNvPr id="7302" name="Line 23"/>
            <p:cNvSpPr>
              <a:spLocks noChangeShapeType="1"/>
            </p:cNvSpPr>
            <p:nvPr/>
          </p:nvSpPr>
          <p:spPr bwMode="auto">
            <a:xfrm flipV="1">
              <a:off x="3689" y="1452"/>
              <a:ext cx="0" cy="708"/>
            </a:xfrm>
            <a:prstGeom prst="line">
              <a:avLst/>
            </a:prstGeom>
            <a:noFill/>
            <a:ln w="19050">
              <a:solidFill>
                <a:schemeClr val="tx1"/>
              </a:solidFill>
              <a:round/>
              <a:headEnd/>
              <a:tailEnd type="triangle" w="med" len="med"/>
            </a:ln>
          </p:spPr>
          <p:txBody>
            <a:bodyPr/>
            <a:lstStyle/>
            <a:p>
              <a:endParaRPr lang="en-US"/>
            </a:p>
          </p:txBody>
        </p:sp>
        <p:sp>
          <p:nvSpPr>
            <p:cNvPr id="7303" name="Line 24"/>
            <p:cNvSpPr>
              <a:spLocks noChangeShapeType="1"/>
            </p:cNvSpPr>
            <p:nvPr/>
          </p:nvSpPr>
          <p:spPr bwMode="auto">
            <a:xfrm flipV="1">
              <a:off x="3821" y="1667"/>
              <a:ext cx="3" cy="493"/>
            </a:xfrm>
            <a:prstGeom prst="line">
              <a:avLst/>
            </a:prstGeom>
            <a:noFill/>
            <a:ln w="19050">
              <a:solidFill>
                <a:schemeClr val="tx1"/>
              </a:solidFill>
              <a:round/>
              <a:headEnd/>
              <a:tailEnd type="triangle" w="med" len="med"/>
            </a:ln>
          </p:spPr>
          <p:txBody>
            <a:bodyPr/>
            <a:lstStyle/>
            <a:p>
              <a:endParaRPr lang="en-US"/>
            </a:p>
          </p:txBody>
        </p:sp>
        <p:sp>
          <p:nvSpPr>
            <p:cNvPr id="7304" name="Line 25"/>
            <p:cNvSpPr>
              <a:spLocks noChangeShapeType="1"/>
            </p:cNvSpPr>
            <p:nvPr/>
          </p:nvSpPr>
          <p:spPr bwMode="auto">
            <a:xfrm flipV="1">
              <a:off x="4646" y="1671"/>
              <a:ext cx="0" cy="480"/>
            </a:xfrm>
            <a:prstGeom prst="line">
              <a:avLst/>
            </a:prstGeom>
            <a:noFill/>
            <a:ln w="19050">
              <a:solidFill>
                <a:schemeClr val="tx1"/>
              </a:solidFill>
              <a:round/>
              <a:headEnd/>
              <a:tailEnd type="triangle" w="med" len="med"/>
            </a:ln>
          </p:spPr>
          <p:txBody>
            <a:bodyPr/>
            <a:lstStyle/>
            <a:p>
              <a:endParaRPr lang="en-US"/>
            </a:p>
          </p:txBody>
        </p:sp>
        <p:sp>
          <p:nvSpPr>
            <p:cNvPr id="7305" name="Line 26"/>
            <p:cNvSpPr>
              <a:spLocks noChangeShapeType="1"/>
            </p:cNvSpPr>
            <p:nvPr/>
          </p:nvSpPr>
          <p:spPr bwMode="auto">
            <a:xfrm flipV="1">
              <a:off x="4783" y="1466"/>
              <a:ext cx="3" cy="690"/>
            </a:xfrm>
            <a:prstGeom prst="line">
              <a:avLst/>
            </a:prstGeom>
            <a:noFill/>
            <a:ln w="19050">
              <a:solidFill>
                <a:schemeClr val="tx1"/>
              </a:solidFill>
              <a:round/>
              <a:headEnd/>
              <a:tailEnd type="triangle" w="med" len="med"/>
            </a:ln>
          </p:spPr>
          <p:txBody>
            <a:bodyPr/>
            <a:lstStyle/>
            <a:p>
              <a:endParaRPr lang="en-US"/>
            </a:p>
          </p:txBody>
        </p:sp>
        <p:sp>
          <p:nvSpPr>
            <p:cNvPr id="7306" name="Line 27"/>
            <p:cNvSpPr>
              <a:spLocks noChangeShapeType="1"/>
            </p:cNvSpPr>
            <p:nvPr/>
          </p:nvSpPr>
          <p:spPr bwMode="auto">
            <a:xfrm flipV="1">
              <a:off x="4926" y="1680"/>
              <a:ext cx="3" cy="480"/>
            </a:xfrm>
            <a:prstGeom prst="line">
              <a:avLst/>
            </a:prstGeom>
            <a:noFill/>
            <a:ln w="19050">
              <a:solidFill>
                <a:schemeClr val="tx1"/>
              </a:solidFill>
              <a:round/>
              <a:headEnd/>
              <a:tailEnd type="triangle" w="med" len="med"/>
            </a:ln>
          </p:spPr>
          <p:txBody>
            <a:bodyPr/>
            <a:lstStyle/>
            <a:p>
              <a:endParaRPr lang="en-US"/>
            </a:p>
          </p:txBody>
        </p:sp>
        <p:sp>
          <p:nvSpPr>
            <p:cNvPr id="7307" name="Line 28"/>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p:spPr>
          <p:txBody>
            <a:bodyPr/>
            <a:lstStyle/>
            <a:p>
              <a:endParaRPr lang="en-US"/>
            </a:p>
          </p:txBody>
        </p:sp>
        <p:sp>
          <p:nvSpPr>
            <p:cNvPr id="7308" name="Line 29"/>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p:spPr>
          <p:txBody>
            <a:bodyPr/>
            <a:lstStyle/>
            <a:p>
              <a:endParaRPr lang="en-US"/>
            </a:p>
          </p:txBody>
        </p:sp>
        <p:sp>
          <p:nvSpPr>
            <p:cNvPr id="7309" name="Line 30"/>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p:spPr>
          <p:txBody>
            <a:bodyPr/>
            <a:lstStyle/>
            <a:p>
              <a:endParaRPr lang="en-US"/>
            </a:p>
          </p:txBody>
        </p:sp>
        <p:sp>
          <p:nvSpPr>
            <p:cNvPr id="7310" name="Line 31"/>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p:spPr>
          <p:txBody>
            <a:bodyPr/>
            <a:lstStyle/>
            <a:p>
              <a:endParaRPr lang="en-US"/>
            </a:p>
          </p:txBody>
        </p:sp>
        <p:sp>
          <p:nvSpPr>
            <p:cNvPr id="7311" name="Line 32"/>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p:spPr>
          <p:txBody>
            <a:bodyPr/>
            <a:lstStyle/>
            <a:p>
              <a:endParaRPr lang="en-US"/>
            </a:p>
          </p:txBody>
        </p:sp>
        <p:sp>
          <p:nvSpPr>
            <p:cNvPr id="7312" name="Line 33"/>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p:spPr>
          <p:txBody>
            <a:bodyPr/>
            <a:lstStyle/>
            <a:p>
              <a:endParaRPr lang="en-US"/>
            </a:p>
          </p:txBody>
        </p:sp>
      </p:grpSp>
      <p:sp>
        <p:nvSpPr>
          <p:cNvPr id="7172" name="Text Box 34"/>
          <p:cNvSpPr txBox="1">
            <a:spLocks noChangeArrowheads="1"/>
          </p:cNvSpPr>
          <p:nvPr/>
        </p:nvSpPr>
        <p:spPr bwMode="auto">
          <a:xfrm>
            <a:off x="6394450" y="1295400"/>
            <a:ext cx="387350" cy="457200"/>
          </a:xfrm>
          <a:prstGeom prst="rect">
            <a:avLst/>
          </a:prstGeom>
          <a:noFill/>
          <a:ln w="9525">
            <a:noFill/>
            <a:miter lim="800000"/>
            <a:headEnd/>
            <a:tailEnd/>
          </a:ln>
        </p:spPr>
        <p:txBody>
          <a:bodyPr wrap="none">
            <a:spAutoFit/>
          </a:bodyPr>
          <a:lstStyle/>
          <a:p>
            <a:r>
              <a:rPr lang="en-US" dirty="0"/>
              <a:t>X</a:t>
            </a:r>
          </a:p>
        </p:txBody>
      </p:sp>
      <p:grpSp>
        <p:nvGrpSpPr>
          <p:cNvPr id="3" name="Group 146"/>
          <p:cNvGrpSpPr/>
          <p:nvPr/>
        </p:nvGrpSpPr>
        <p:grpSpPr>
          <a:xfrm>
            <a:off x="6705600" y="762000"/>
            <a:ext cx="914400" cy="1103313"/>
            <a:chOff x="5562600" y="762000"/>
            <a:chExt cx="914400" cy="1103313"/>
          </a:xfrm>
        </p:grpSpPr>
        <p:grpSp>
          <p:nvGrpSpPr>
            <p:cNvPr id="4" name="Group 145"/>
            <p:cNvGrpSpPr/>
            <p:nvPr/>
          </p:nvGrpSpPr>
          <p:grpSpPr>
            <a:xfrm>
              <a:off x="5562600" y="762000"/>
              <a:ext cx="914400" cy="1066800"/>
              <a:chOff x="5562600" y="762000"/>
              <a:chExt cx="914400" cy="1066800"/>
            </a:xfrm>
          </p:grpSpPr>
          <p:sp>
            <p:nvSpPr>
              <p:cNvPr id="7173" name="Rectangle 35"/>
              <p:cNvSpPr>
                <a:spLocks noChangeArrowheads="1"/>
              </p:cNvSpPr>
              <p:nvPr/>
            </p:nvSpPr>
            <p:spPr bwMode="auto">
              <a:xfrm>
                <a:off x="5562600" y="838200"/>
                <a:ext cx="914400" cy="990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4" name="Oval 36"/>
              <p:cNvSpPr>
                <a:spLocks noChangeArrowheads="1"/>
              </p:cNvSpPr>
              <p:nvPr/>
            </p:nvSpPr>
            <p:spPr bwMode="auto">
              <a:xfrm>
                <a:off x="5562600" y="762000"/>
                <a:ext cx="914400" cy="112713"/>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7175" name="Oval 37"/>
            <p:cNvSpPr>
              <a:spLocks noChangeArrowheads="1"/>
            </p:cNvSpPr>
            <p:nvPr/>
          </p:nvSpPr>
          <p:spPr bwMode="auto">
            <a:xfrm>
              <a:off x="5562600" y="1752600"/>
              <a:ext cx="914400" cy="112713"/>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5" name="Group 38"/>
          <p:cNvGrpSpPr>
            <a:grpSpLocks/>
          </p:cNvGrpSpPr>
          <p:nvPr/>
        </p:nvGrpSpPr>
        <p:grpSpPr bwMode="auto">
          <a:xfrm>
            <a:off x="3200400" y="2286000"/>
            <a:ext cx="3505200" cy="1524000"/>
            <a:chOff x="236" y="1440"/>
            <a:chExt cx="5184" cy="1439"/>
          </a:xfrm>
        </p:grpSpPr>
        <p:sp>
          <p:nvSpPr>
            <p:cNvPr id="7253" name="Freeform 39"/>
            <p:cNvSpPr>
              <a:spLocks/>
            </p:cNvSpPr>
            <p:nvPr/>
          </p:nvSpPr>
          <p:spPr bwMode="auto">
            <a:xfrm>
              <a:off x="244" y="1440"/>
              <a:ext cx="2629" cy="1439"/>
            </a:xfrm>
            <a:custGeom>
              <a:avLst/>
              <a:gdLst>
                <a:gd name="T0" fmla="*/ 0 w 1874"/>
                <a:gd name="T1" fmla="*/ 153576555 h 684"/>
                <a:gd name="T2" fmla="*/ 23466 w 1874"/>
                <a:gd name="T3" fmla="*/ 74328615 h 684"/>
                <a:gd name="T4" fmla="*/ 63569 w 1874"/>
                <a:gd name="T5" fmla="*/ 11216711 h 684"/>
                <a:gd name="T6" fmla="*/ 112946 w 1874"/>
                <a:gd name="T7" fmla="*/ 98476205 h 684"/>
                <a:gd name="T8" fmla="*/ 167996 w 1874"/>
                <a:gd name="T9" fmla="*/ 370207611 h 684"/>
                <a:gd name="T10" fmla="*/ 207798 w 1874"/>
                <a:gd name="T11" fmla="*/ 600337795 h 684"/>
                <a:gd name="T12" fmla="*/ 247049 w 1874"/>
                <a:gd name="T13" fmla="*/ 797679525 h 684"/>
                <a:gd name="T14" fmla="*/ 304345 w 1874"/>
                <a:gd name="T15" fmla="*/ 926957488 h 684"/>
                <a:gd name="T16" fmla="*/ 370445 w 1874"/>
                <a:gd name="T17" fmla="*/ 790054410 h 684"/>
                <a:gd name="T18" fmla="*/ 472042 w 1874"/>
                <a:gd name="T19" fmla="*/ 219727042 h 684"/>
                <a:gd name="T20" fmla="*/ 547922 w 1874"/>
                <a:gd name="T21" fmla="*/ 11216711 h 684"/>
                <a:gd name="T22" fmla="*/ 613728 w 1874"/>
                <a:gd name="T23" fmla="*/ 156372557 h 684"/>
                <a:gd name="T24" fmla="*/ 667571 w 1874"/>
                <a:gd name="T25" fmla="*/ 441168631 h 684"/>
                <a:gd name="T26" fmla="*/ 733043 w 1874"/>
                <a:gd name="T27" fmla="*/ 803557510 h 684"/>
                <a:gd name="T28" fmla="*/ 803978 w 1874"/>
                <a:gd name="T29" fmla="*/ 924132674 h 684"/>
                <a:gd name="T30" fmla="*/ 867458 w 1874"/>
                <a:gd name="T31" fmla="*/ 721574865 h 684"/>
                <a:gd name="T32" fmla="*/ 925756 w 1874"/>
                <a:gd name="T33" fmla="*/ 392095753 h 684"/>
                <a:gd name="T34" fmla="*/ 984391 w 1874"/>
                <a:gd name="T35" fmla="*/ 106909247 h 684"/>
                <a:gd name="T36" fmla="*/ 1037828 w 1874"/>
                <a:gd name="T37" fmla="*/ 16493429 h 684"/>
                <a:gd name="T38" fmla="*/ 1097204 w 1874"/>
                <a:gd name="T39" fmla="*/ 142871746 h 684"/>
                <a:gd name="T40" fmla="*/ 1164702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54" name="Freeform 40"/>
            <p:cNvSpPr>
              <a:spLocks/>
            </p:cNvSpPr>
            <p:nvPr/>
          </p:nvSpPr>
          <p:spPr bwMode="auto">
            <a:xfrm>
              <a:off x="2444" y="1440"/>
              <a:ext cx="2628" cy="1439"/>
            </a:xfrm>
            <a:custGeom>
              <a:avLst/>
              <a:gdLst>
                <a:gd name="T0" fmla="*/ 0 w 1874"/>
                <a:gd name="T1" fmla="*/ 153576555 h 684"/>
                <a:gd name="T2" fmla="*/ 23269 w 1874"/>
                <a:gd name="T3" fmla="*/ 74328615 h 684"/>
                <a:gd name="T4" fmla="*/ 63075 w 1874"/>
                <a:gd name="T5" fmla="*/ 11216711 h 684"/>
                <a:gd name="T6" fmla="*/ 112282 w 1874"/>
                <a:gd name="T7" fmla="*/ 98476205 h 684"/>
                <a:gd name="T8" fmla="*/ 166609 w 1874"/>
                <a:gd name="T9" fmla="*/ 370207611 h 684"/>
                <a:gd name="T10" fmla="*/ 205862 w 1874"/>
                <a:gd name="T11" fmla="*/ 600337795 h 684"/>
                <a:gd name="T12" fmla="*/ 245728 w 1874"/>
                <a:gd name="T13" fmla="*/ 797679525 h 684"/>
                <a:gd name="T14" fmla="*/ 302014 w 1874"/>
                <a:gd name="T15" fmla="*/ 926957488 h 684"/>
                <a:gd name="T16" fmla="*/ 367627 w 1874"/>
                <a:gd name="T17" fmla="*/ 790054410 h 684"/>
                <a:gd name="T18" fmla="*/ 469132 w 1874"/>
                <a:gd name="T19" fmla="*/ 219727042 h 684"/>
                <a:gd name="T20" fmla="*/ 544302 w 1874"/>
                <a:gd name="T21" fmla="*/ 11216711 h 684"/>
                <a:gd name="T22" fmla="*/ 609874 w 1874"/>
                <a:gd name="T23" fmla="*/ 156372557 h 684"/>
                <a:gd name="T24" fmla="*/ 662663 w 1874"/>
                <a:gd name="T25" fmla="*/ 441168631 h 684"/>
                <a:gd name="T26" fmla="*/ 728294 w 1874"/>
                <a:gd name="T27" fmla="*/ 803557510 h 684"/>
                <a:gd name="T28" fmla="*/ 798463 w 1874"/>
                <a:gd name="T29" fmla="*/ 924132674 h 684"/>
                <a:gd name="T30" fmla="*/ 861482 w 1874"/>
                <a:gd name="T31" fmla="*/ 721574865 h 684"/>
                <a:gd name="T32" fmla="*/ 919172 w 1874"/>
                <a:gd name="T33" fmla="*/ 392095753 h 684"/>
                <a:gd name="T34" fmla="*/ 977058 w 1874"/>
                <a:gd name="T35" fmla="*/ 106909247 h 684"/>
                <a:gd name="T36" fmla="*/ 1030222 w 1874"/>
                <a:gd name="T37" fmla="*/ 16493429 h 684"/>
                <a:gd name="T38" fmla="*/ 1089925 w 1874"/>
                <a:gd name="T39" fmla="*/ 142871746 h 684"/>
                <a:gd name="T40" fmla="*/ 1156101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55" name="Line 41"/>
            <p:cNvSpPr>
              <a:spLocks noChangeShapeType="1"/>
            </p:cNvSpPr>
            <p:nvPr/>
          </p:nvSpPr>
          <p:spPr bwMode="auto">
            <a:xfrm flipV="1">
              <a:off x="250" y="1664"/>
              <a:ext cx="0" cy="496"/>
            </a:xfrm>
            <a:prstGeom prst="line">
              <a:avLst/>
            </a:prstGeom>
            <a:noFill/>
            <a:ln w="19050">
              <a:solidFill>
                <a:schemeClr val="tx1"/>
              </a:solidFill>
              <a:round/>
              <a:headEnd/>
              <a:tailEnd type="triangle" w="med" len="med"/>
            </a:ln>
          </p:spPr>
          <p:txBody>
            <a:bodyPr/>
            <a:lstStyle/>
            <a:p>
              <a:endParaRPr lang="en-US"/>
            </a:p>
          </p:txBody>
        </p:sp>
        <p:sp>
          <p:nvSpPr>
            <p:cNvPr id="7256" name="Line 42"/>
            <p:cNvSpPr>
              <a:spLocks noChangeShapeType="1"/>
            </p:cNvSpPr>
            <p:nvPr/>
          </p:nvSpPr>
          <p:spPr bwMode="auto">
            <a:xfrm flipV="1">
              <a:off x="387" y="1449"/>
              <a:ext cx="0" cy="711"/>
            </a:xfrm>
            <a:prstGeom prst="line">
              <a:avLst/>
            </a:prstGeom>
            <a:noFill/>
            <a:ln w="19050">
              <a:solidFill>
                <a:schemeClr val="tx1"/>
              </a:solidFill>
              <a:round/>
              <a:headEnd/>
              <a:tailEnd type="triangle" w="med" len="med"/>
            </a:ln>
          </p:spPr>
          <p:txBody>
            <a:bodyPr/>
            <a:lstStyle/>
            <a:p>
              <a:endParaRPr lang="en-US"/>
            </a:p>
          </p:txBody>
        </p:sp>
        <p:sp>
          <p:nvSpPr>
            <p:cNvPr id="7257" name="Line 43"/>
            <p:cNvSpPr>
              <a:spLocks noChangeShapeType="1"/>
            </p:cNvSpPr>
            <p:nvPr/>
          </p:nvSpPr>
          <p:spPr bwMode="auto">
            <a:xfrm flipV="1">
              <a:off x="519" y="1664"/>
              <a:ext cx="3" cy="492"/>
            </a:xfrm>
            <a:prstGeom prst="line">
              <a:avLst/>
            </a:prstGeom>
            <a:noFill/>
            <a:ln w="19050">
              <a:solidFill>
                <a:schemeClr val="tx1"/>
              </a:solidFill>
              <a:round/>
              <a:headEnd/>
              <a:tailEnd type="triangle" w="med" len="med"/>
            </a:ln>
          </p:spPr>
          <p:txBody>
            <a:bodyPr/>
            <a:lstStyle/>
            <a:p>
              <a:endParaRPr lang="en-US"/>
            </a:p>
          </p:txBody>
        </p:sp>
        <p:sp>
          <p:nvSpPr>
            <p:cNvPr id="7258" name="Line 44"/>
            <p:cNvSpPr>
              <a:spLocks noChangeShapeType="1"/>
            </p:cNvSpPr>
            <p:nvPr/>
          </p:nvSpPr>
          <p:spPr bwMode="auto">
            <a:xfrm flipV="1">
              <a:off x="1352" y="1667"/>
              <a:ext cx="0" cy="493"/>
            </a:xfrm>
            <a:prstGeom prst="line">
              <a:avLst/>
            </a:prstGeom>
            <a:noFill/>
            <a:ln w="19050">
              <a:solidFill>
                <a:schemeClr val="tx1"/>
              </a:solidFill>
              <a:round/>
              <a:headEnd/>
              <a:tailEnd type="triangle" w="med" len="med"/>
            </a:ln>
          </p:spPr>
          <p:txBody>
            <a:bodyPr/>
            <a:lstStyle/>
            <a:p>
              <a:endParaRPr lang="en-US"/>
            </a:p>
          </p:txBody>
        </p:sp>
        <p:sp>
          <p:nvSpPr>
            <p:cNvPr id="7259" name="Line 45"/>
            <p:cNvSpPr>
              <a:spLocks noChangeShapeType="1"/>
            </p:cNvSpPr>
            <p:nvPr/>
          </p:nvSpPr>
          <p:spPr bwMode="auto">
            <a:xfrm flipV="1">
              <a:off x="1490" y="1452"/>
              <a:ext cx="0" cy="708"/>
            </a:xfrm>
            <a:prstGeom prst="line">
              <a:avLst/>
            </a:prstGeom>
            <a:noFill/>
            <a:ln w="19050">
              <a:solidFill>
                <a:schemeClr val="tx1"/>
              </a:solidFill>
              <a:round/>
              <a:headEnd/>
              <a:tailEnd type="triangle" w="med" len="med"/>
            </a:ln>
          </p:spPr>
          <p:txBody>
            <a:bodyPr/>
            <a:lstStyle/>
            <a:p>
              <a:endParaRPr lang="en-US"/>
            </a:p>
          </p:txBody>
        </p:sp>
        <p:sp>
          <p:nvSpPr>
            <p:cNvPr id="7260" name="Line 46"/>
            <p:cNvSpPr>
              <a:spLocks noChangeShapeType="1"/>
            </p:cNvSpPr>
            <p:nvPr/>
          </p:nvSpPr>
          <p:spPr bwMode="auto">
            <a:xfrm flipV="1">
              <a:off x="1622" y="1667"/>
              <a:ext cx="3" cy="493"/>
            </a:xfrm>
            <a:prstGeom prst="line">
              <a:avLst/>
            </a:prstGeom>
            <a:noFill/>
            <a:ln w="19050">
              <a:solidFill>
                <a:schemeClr val="tx1"/>
              </a:solidFill>
              <a:round/>
              <a:headEnd/>
              <a:tailEnd type="triangle" w="med" len="med"/>
            </a:ln>
          </p:spPr>
          <p:txBody>
            <a:bodyPr/>
            <a:lstStyle/>
            <a:p>
              <a:endParaRPr lang="en-US"/>
            </a:p>
          </p:txBody>
        </p:sp>
        <p:sp>
          <p:nvSpPr>
            <p:cNvPr id="7261" name="Line 47"/>
            <p:cNvSpPr>
              <a:spLocks noChangeShapeType="1"/>
            </p:cNvSpPr>
            <p:nvPr/>
          </p:nvSpPr>
          <p:spPr bwMode="auto">
            <a:xfrm flipV="1">
              <a:off x="2446" y="1671"/>
              <a:ext cx="0" cy="480"/>
            </a:xfrm>
            <a:prstGeom prst="line">
              <a:avLst/>
            </a:prstGeom>
            <a:noFill/>
            <a:ln w="19050">
              <a:solidFill>
                <a:schemeClr val="tx1"/>
              </a:solidFill>
              <a:round/>
              <a:headEnd/>
              <a:tailEnd type="triangle" w="med" len="med"/>
            </a:ln>
          </p:spPr>
          <p:txBody>
            <a:bodyPr/>
            <a:lstStyle/>
            <a:p>
              <a:endParaRPr lang="en-US"/>
            </a:p>
          </p:txBody>
        </p:sp>
        <p:sp>
          <p:nvSpPr>
            <p:cNvPr id="7262" name="Line 48"/>
            <p:cNvSpPr>
              <a:spLocks noChangeShapeType="1"/>
            </p:cNvSpPr>
            <p:nvPr/>
          </p:nvSpPr>
          <p:spPr bwMode="auto">
            <a:xfrm flipV="1">
              <a:off x="2584" y="1466"/>
              <a:ext cx="3" cy="690"/>
            </a:xfrm>
            <a:prstGeom prst="line">
              <a:avLst/>
            </a:prstGeom>
            <a:noFill/>
            <a:ln w="19050">
              <a:solidFill>
                <a:schemeClr val="tx1"/>
              </a:solidFill>
              <a:round/>
              <a:headEnd/>
              <a:tailEnd type="triangle" w="med" len="med"/>
            </a:ln>
          </p:spPr>
          <p:txBody>
            <a:bodyPr/>
            <a:lstStyle/>
            <a:p>
              <a:endParaRPr lang="en-US"/>
            </a:p>
          </p:txBody>
        </p:sp>
        <p:sp>
          <p:nvSpPr>
            <p:cNvPr id="7263" name="Line 49"/>
            <p:cNvSpPr>
              <a:spLocks noChangeShapeType="1"/>
            </p:cNvSpPr>
            <p:nvPr/>
          </p:nvSpPr>
          <p:spPr bwMode="auto">
            <a:xfrm flipV="1">
              <a:off x="2727" y="1680"/>
              <a:ext cx="3" cy="480"/>
            </a:xfrm>
            <a:prstGeom prst="line">
              <a:avLst/>
            </a:prstGeom>
            <a:noFill/>
            <a:ln w="19050">
              <a:solidFill>
                <a:schemeClr val="tx1"/>
              </a:solidFill>
              <a:round/>
              <a:headEnd/>
              <a:tailEnd type="triangle" w="med" len="med"/>
            </a:ln>
          </p:spPr>
          <p:txBody>
            <a:bodyPr/>
            <a:lstStyle/>
            <a:p>
              <a:endParaRPr lang="en-US"/>
            </a:p>
          </p:txBody>
        </p:sp>
        <p:sp>
          <p:nvSpPr>
            <p:cNvPr id="7264" name="Line 50"/>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p:spPr>
          <p:txBody>
            <a:bodyPr/>
            <a:lstStyle/>
            <a:p>
              <a:endParaRPr lang="en-US"/>
            </a:p>
          </p:txBody>
        </p:sp>
        <p:sp>
          <p:nvSpPr>
            <p:cNvPr id="7265" name="Line 51"/>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p:spPr>
          <p:txBody>
            <a:bodyPr/>
            <a:lstStyle/>
            <a:p>
              <a:endParaRPr lang="en-US"/>
            </a:p>
          </p:txBody>
        </p:sp>
        <p:sp>
          <p:nvSpPr>
            <p:cNvPr id="7266" name="Line 52"/>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p:spPr>
          <p:txBody>
            <a:bodyPr/>
            <a:lstStyle/>
            <a:p>
              <a:endParaRPr lang="en-US"/>
            </a:p>
          </p:txBody>
        </p:sp>
        <p:sp>
          <p:nvSpPr>
            <p:cNvPr id="7267" name="Line 53"/>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p:spPr>
          <p:txBody>
            <a:bodyPr/>
            <a:lstStyle/>
            <a:p>
              <a:endParaRPr lang="en-US"/>
            </a:p>
          </p:txBody>
        </p:sp>
        <p:sp>
          <p:nvSpPr>
            <p:cNvPr id="7268" name="Line 54"/>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p:spPr>
          <p:txBody>
            <a:bodyPr/>
            <a:lstStyle/>
            <a:p>
              <a:endParaRPr lang="en-US"/>
            </a:p>
          </p:txBody>
        </p:sp>
        <p:sp>
          <p:nvSpPr>
            <p:cNvPr id="7269" name="Line 55"/>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p:spPr>
          <p:txBody>
            <a:bodyPr/>
            <a:lstStyle/>
            <a:p>
              <a:endParaRPr lang="en-US"/>
            </a:p>
          </p:txBody>
        </p:sp>
        <p:sp>
          <p:nvSpPr>
            <p:cNvPr id="7270" name="Line 56"/>
            <p:cNvSpPr>
              <a:spLocks noChangeShapeType="1"/>
            </p:cNvSpPr>
            <p:nvPr/>
          </p:nvSpPr>
          <p:spPr bwMode="auto">
            <a:xfrm>
              <a:off x="236" y="2160"/>
              <a:ext cx="5184" cy="0"/>
            </a:xfrm>
            <a:prstGeom prst="line">
              <a:avLst/>
            </a:prstGeom>
            <a:noFill/>
            <a:ln w="28575">
              <a:solidFill>
                <a:schemeClr val="tx1"/>
              </a:solidFill>
              <a:round/>
              <a:headEnd/>
              <a:tailEnd type="triangle" w="med" len="med"/>
            </a:ln>
          </p:spPr>
          <p:txBody>
            <a:bodyPr/>
            <a:lstStyle/>
            <a:p>
              <a:endParaRPr lang="en-US"/>
            </a:p>
          </p:txBody>
        </p:sp>
        <p:sp>
          <p:nvSpPr>
            <p:cNvPr id="7271" name="Line 57"/>
            <p:cNvSpPr>
              <a:spLocks noChangeShapeType="1"/>
            </p:cNvSpPr>
            <p:nvPr/>
          </p:nvSpPr>
          <p:spPr bwMode="auto">
            <a:xfrm flipV="1">
              <a:off x="3552" y="1667"/>
              <a:ext cx="0" cy="493"/>
            </a:xfrm>
            <a:prstGeom prst="line">
              <a:avLst/>
            </a:prstGeom>
            <a:noFill/>
            <a:ln w="19050">
              <a:solidFill>
                <a:schemeClr val="tx1"/>
              </a:solidFill>
              <a:round/>
              <a:headEnd/>
              <a:tailEnd type="triangle" w="med" len="med"/>
            </a:ln>
          </p:spPr>
          <p:txBody>
            <a:bodyPr/>
            <a:lstStyle/>
            <a:p>
              <a:endParaRPr lang="en-US"/>
            </a:p>
          </p:txBody>
        </p:sp>
        <p:sp>
          <p:nvSpPr>
            <p:cNvPr id="7272" name="Line 58"/>
            <p:cNvSpPr>
              <a:spLocks noChangeShapeType="1"/>
            </p:cNvSpPr>
            <p:nvPr/>
          </p:nvSpPr>
          <p:spPr bwMode="auto">
            <a:xfrm flipV="1">
              <a:off x="3689" y="1452"/>
              <a:ext cx="0" cy="708"/>
            </a:xfrm>
            <a:prstGeom prst="line">
              <a:avLst/>
            </a:prstGeom>
            <a:noFill/>
            <a:ln w="19050">
              <a:solidFill>
                <a:schemeClr val="tx1"/>
              </a:solidFill>
              <a:round/>
              <a:headEnd/>
              <a:tailEnd type="triangle" w="med" len="med"/>
            </a:ln>
          </p:spPr>
          <p:txBody>
            <a:bodyPr/>
            <a:lstStyle/>
            <a:p>
              <a:endParaRPr lang="en-US"/>
            </a:p>
          </p:txBody>
        </p:sp>
        <p:sp>
          <p:nvSpPr>
            <p:cNvPr id="7273" name="Line 59"/>
            <p:cNvSpPr>
              <a:spLocks noChangeShapeType="1"/>
            </p:cNvSpPr>
            <p:nvPr/>
          </p:nvSpPr>
          <p:spPr bwMode="auto">
            <a:xfrm flipV="1">
              <a:off x="3821" y="1667"/>
              <a:ext cx="3" cy="493"/>
            </a:xfrm>
            <a:prstGeom prst="line">
              <a:avLst/>
            </a:prstGeom>
            <a:noFill/>
            <a:ln w="19050">
              <a:solidFill>
                <a:schemeClr val="tx1"/>
              </a:solidFill>
              <a:round/>
              <a:headEnd/>
              <a:tailEnd type="triangle" w="med" len="med"/>
            </a:ln>
          </p:spPr>
          <p:txBody>
            <a:bodyPr/>
            <a:lstStyle/>
            <a:p>
              <a:endParaRPr lang="en-US"/>
            </a:p>
          </p:txBody>
        </p:sp>
        <p:sp>
          <p:nvSpPr>
            <p:cNvPr id="7274" name="Line 60"/>
            <p:cNvSpPr>
              <a:spLocks noChangeShapeType="1"/>
            </p:cNvSpPr>
            <p:nvPr/>
          </p:nvSpPr>
          <p:spPr bwMode="auto">
            <a:xfrm flipV="1">
              <a:off x="4646" y="1671"/>
              <a:ext cx="0" cy="480"/>
            </a:xfrm>
            <a:prstGeom prst="line">
              <a:avLst/>
            </a:prstGeom>
            <a:noFill/>
            <a:ln w="19050">
              <a:solidFill>
                <a:schemeClr val="tx1"/>
              </a:solidFill>
              <a:round/>
              <a:headEnd/>
              <a:tailEnd type="triangle" w="med" len="med"/>
            </a:ln>
          </p:spPr>
          <p:txBody>
            <a:bodyPr/>
            <a:lstStyle/>
            <a:p>
              <a:endParaRPr lang="en-US"/>
            </a:p>
          </p:txBody>
        </p:sp>
        <p:sp>
          <p:nvSpPr>
            <p:cNvPr id="7275" name="Line 61"/>
            <p:cNvSpPr>
              <a:spLocks noChangeShapeType="1"/>
            </p:cNvSpPr>
            <p:nvPr/>
          </p:nvSpPr>
          <p:spPr bwMode="auto">
            <a:xfrm flipV="1">
              <a:off x="4783" y="1466"/>
              <a:ext cx="3" cy="690"/>
            </a:xfrm>
            <a:prstGeom prst="line">
              <a:avLst/>
            </a:prstGeom>
            <a:noFill/>
            <a:ln w="19050">
              <a:solidFill>
                <a:schemeClr val="tx1"/>
              </a:solidFill>
              <a:round/>
              <a:headEnd/>
              <a:tailEnd type="triangle" w="med" len="med"/>
            </a:ln>
          </p:spPr>
          <p:txBody>
            <a:bodyPr/>
            <a:lstStyle/>
            <a:p>
              <a:endParaRPr lang="en-US"/>
            </a:p>
          </p:txBody>
        </p:sp>
        <p:sp>
          <p:nvSpPr>
            <p:cNvPr id="7276" name="Line 62"/>
            <p:cNvSpPr>
              <a:spLocks noChangeShapeType="1"/>
            </p:cNvSpPr>
            <p:nvPr/>
          </p:nvSpPr>
          <p:spPr bwMode="auto">
            <a:xfrm flipV="1">
              <a:off x="4926" y="1680"/>
              <a:ext cx="3" cy="480"/>
            </a:xfrm>
            <a:prstGeom prst="line">
              <a:avLst/>
            </a:prstGeom>
            <a:noFill/>
            <a:ln w="19050">
              <a:solidFill>
                <a:schemeClr val="tx1"/>
              </a:solidFill>
              <a:round/>
              <a:headEnd/>
              <a:tailEnd type="triangle" w="med" len="med"/>
            </a:ln>
          </p:spPr>
          <p:txBody>
            <a:bodyPr/>
            <a:lstStyle/>
            <a:p>
              <a:endParaRPr lang="en-US"/>
            </a:p>
          </p:txBody>
        </p:sp>
        <p:sp>
          <p:nvSpPr>
            <p:cNvPr id="7277" name="Line 63"/>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p:spPr>
          <p:txBody>
            <a:bodyPr/>
            <a:lstStyle/>
            <a:p>
              <a:endParaRPr lang="en-US"/>
            </a:p>
          </p:txBody>
        </p:sp>
        <p:sp>
          <p:nvSpPr>
            <p:cNvPr id="7278" name="Line 64"/>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p:spPr>
          <p:txBody>
            <a:bodyPr/>
            <a:lstStyle/>
            <a:p>
              <a:endParaRPr lang="en-US"/>
            </a:p>
          </p:txBody>
        </p:sp>
        <p:sp>
          <p:nvSpPr>
            <p:cNvPr id="7279" name="Line 65"/>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p:spPr>
          <p:txBody>
            <a:bodyPr/>
            <a:lstStyle/>
            <a:p>
              <a:endParaRPr lang="en-US"/>
            </a:p>
          </p:txBody>
        </p:sp>
        <p:sp>
          <p:nvSpPr>
            <p:cNvPr id="7280" name="Line 66"/>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p:spPr>
          <p:txBody>
            <a:bodyPr/>
            <a:lstStyle/>
            <a:p>
              <a:endParaRPr lang="en-US"/>
            </a:p>
          </p:txBody>
        </p:sp>
        <p:sp>
          <p:nvSpPr>
            <p:cNvPr id="7281" name="Line 67"/>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p:spPr>
          <p:txBody>
            <a:bodyPr/>
            <a:lstStyle/>
            <a:p>
              <a:endParaRPr lang="en-US"/>
            </a:p>
          </p:txBody>
        </p:sp>
        <p:sp>
          <p:nvSpPr>
            <p:cNvPr id="7282" name="Line 68"/>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p:spPr>
          <p:txBody>
            <a:bodyPr/>
            <a:lstStyle/>
            <a:p>
              <a:endParaRPr lang="en-US"/>
            </a:p>
          </p:txBody>
        </p:sp>
      </p:grpSp>
      <p:sp>
        <p:nvSpPr>
          <p:cNvPr id="7177" name="Text Box 69"/>
          <p:cNvSpPr txBox="1">
            <a:spLocks noChangeArrowheads="1"/>
          </p:cNvSpPr>
          <p:nvPr/>
        </p:nvSpPr>
        <p:spPr bwMode="auto">
          <a:xfrm>
            <a:off x="6394450" y="3048000"/>
            <a:ext cx="387350" cy="457200"/>
          </a:xfrm>
          <a:prstGeom prst="rect">
            <a:avLst/>
          </a:prstGeom>
          <a:noFill/>
          <a:ln w="9525">
            <a:noFill/>
            <a:miter lim="800000"/>
            <a:headEnd/>
            <a:tailEnd/>
          </a:ln>
        </p:spPr>
        <p:txBody>
          <a:bodyPr wrap="none">
            <a:spAutoFit/>
          </a:bodyPr>
          <a:lstStyle/>
          <a:p>
            <a:r>
              <a:rPr lang="en-US" dirty="0"/>
              <a:t>X</a:t>
            </a:r>
          </a:p>
        </p:txBody>
      </p:sp>
      <p:grpSp>
        <p:nvGrpSpPr>
          <p:cNvPr id="6" name="Group 147"/>
          <p:cNvGrpSpPr/>
          <p:nvPr/>
        </p:nvGrpSpPr>
        <p:grpSpPr>
          <a:xfrm>
            <a:off x="6705600" y="2514600"/>
            <a:ext cx="914400" cy="1103313"/>
            <a:chOff x="5516563" y="2514600"/>
            <a:chExt cx="914400" cy="1103313"/>
          </a:xfrm>
        </p:grpSpPr>
        <p:sp>
          <p:nvSpPr>
            <p:cNvPr id="7178" name="Rectangle 70"/>
            <p:cNvSpPr>
              <a:spLocks noChangeArrowheads="1"/>
            </p:cNvSpPr>
            <p:nvPr/>
          </p:nvSpPr>
          <p:spPr bwMode="auto">
            <a:xfrm>
              <a:off x="5516563" y="2590800"/>
              <a:ext cx="914400" cy="990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79" name="Oval 71"/>
            <p:cNvSpPr>
              <a:spLocks noChangeArrowheads="1"/>
            </p:cNvSpPr>
            <p:nvPr/>
          </p:nvSpPr>
          <p:spPr bwMode="auto">
            <a:xfrm>
              <a:off x="5516563" y="2514600"/>
              <a:ext cx="914400" cy="112713"/>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0" name="Oval 72"/>
            <p:cNvSpPr>
              <a:spLocks noChangeArrowheads="1"/>
            </p:cNvSpPr>
            <p:nvPr/>
          </p:nvSpPr>
          <p:spPr bwMode="auto">
            <a:xfrm>
              <a:off x="5516563" y="3505200"/>
              <a:ext cx="914400" cy="112713"/>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 name="Group 73"/>
          <p:cNvGrpSpPr>
            <a:grpSpLocks/>
          </p:cNvGrpSpPr>
          <p:nvPr/>
        </p:nvGrpSpPr>
        <p:grpSpPr bwMode="auto">
          <a:xfrm>
            <a:off x="762000" y="4449763"/>
            <a:ext cx="5949950" cy="493712"/>
            <a:chOff x="236" y="1440"/>
            <a:chExt cx="5184" cy="1439"/>
          </a:xfrm>
        </p:grpSpPr>
        <p:sp>
          <p:nvSpPr>
            <p:cNvPr id="7223" name="Freeform 74"/>
            <p:cNvSpPr>
              <a:spLocks/>
            </p:cNvSpPr>
            <p:nvPr/>
          </p:nvSpPr>
          <p:spPr bwMode="auto">
            <a:xfrm>
              <a:off x="244" y="1440"/>
              <a:ext cx="2629" cy="1439"/>
            </a:xfrm>
            <a:custGeom>
              <a:avLst/>
              <a:gdLst>
                <a:gd name="T0" fmla="*/ 0 w 1874"/>
                <a:gd name="T1" fmla="*/ 153576555 h 684"/>
                <a:gd name="T2" fmla="*/ 23466 w 1874"/>
                <a:gd name="T3" fmla="*/ 74328615 h 684"/>
                <a:gd name="T4" fmla="*/ 63569 w 1874"/>
                <a:gd name="T5" fmla="*/ 11216711 h 684"/>
                <a:gd name="T6" fmla="*/ 112946 w 1874"/>
                <a:gd name="T7" fmla="*/ 98476205 h 684"/>
                <a:gd name="T8" fmla="*/ 167996 w 1874"/>
                <a:gd name="T9" fmla="*/ 370207611 h 684"/>
                <a:gd name="T10" fmla="*/ 207798 w 1874"/>
                <a:gd name="T11" fmla="*/ 600337795 h 684"/>
                <a:gd name="T12" fmla="*/ 247049 w 1874"/>
                <a:gd name="T13" fmla="*/ 797679525 h 684"/>
                <a:gd name="T14" fmla="*/ 304345 w 1874"/>
                <a:gd name="T15" fmla="*/ 926957488 h 684"/>
                <a:gd name="T16" fmla="*/ 370445 w 1874"/>
                <a:gd name="T17" fmla="*/ 790054410 h 684"/>
                <a:gd name="T18" fmla="*/ 472042 w 1874"/>
                <a:gd name="T19" fmla="*/ 219727042 h 684"/>
                <a:gd name="T20" fmla="*/ 547922 w 1874"/>
                <a:gd name="T21" fmla="*/ 11216711 h 684"/>
                <a:gd name="T22" fmla="*/ 613728 w 1874"/>
                <a:gd name="T23" fmla="*/ 156372557 h 684"/>
                <a:gd name="T24" fmla="*/ 667571 w 1874"/>
                <a:gd name="T25" fmla="*/ 441168631 h 684"/>
                <a:gd name="T26" fmla="*/ 733043 w 1874"/>
                <a:gd name="T27" fmla="*/ 803557510 h 684"/>
                <a:gd name="T28" fmla="*/ 803978 w 1874"/>
                <a:gd name="T29" fmla="*/ 924132674 h 684"/>
                <a:gd name="T30" fmla="*/ 867458 w 1874"/>
                <a:gd name="T31" fmla="*/ 721574865 h 684"/>
                <a:gd name="T32" fmla="*/ 925756 w 1874"/>
                <a:gd name="T33" fmla="*/ 392095753 h 684"/>
                <a:gd name="T34" fmla="*/ 984391 w 1874"/>
                <a:gd name="T35" fmla="*/ 106909247 h 684"/>
                <a:gd name="T36" fmla="*/ 1037828 w 1874"/>
                <a:gd name="T37" fmla="*/ 16493429 h 684"/>
                <a:gd name="T38" fmla="*/ 1097204 w 1874"/>
                <a:gd name="T39" fmla="*/ 142871746 h 684"/>
                <a:gd name="T40" fmla="*/ 1164702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24" name="Freeform 75"/>
            <p:cNvSpPr>
              <a:spLocks/>
            </p:cNvSpPr>
            <p:nvPr/>
          </p:nvSpPr>
          <p:spPr bwMode="auto">
            <a:xfrm>
              <a:off x="2444" y="1440"/>
              <a:ext cx="2628" cy="1439"/>
            </a:xfrm>
            <a:custGeom>
              <a:avLst/>
              <a:gdLst>
                <a:gd name="T0" fmla="*/ 0 w 1874"/>
                <a:gd name="T1" fmla="*/ 153576555 h 684"/>
                <a:gd name="T2" fmla="*/ 23269 w 1874"/>
                <a:gd name="T3" fmla="*/ 74328615 h 684"/>
                <a:gd name="T4" fmla="*/ 63075 w 1874"/>
                <a:gd name="T5" fmla="*/ 11216711 h 684"/>
                <a:gd name="T6" fmla="*/ 112282 w 1874"/>
                <a:gd name="T7" fmla="*/ 98476205 h 684"/>
                <a:gd name="T8" fmla="*/ 166609 w 1874"/>
                <a:gd name="T9" fmla="*/ 370207611 h 684"/>
                <a:gd name="T10" fmla="*/ 205862 w 1874"/>
                <a:gd name="T11" fmla="*/ 600337795 h 684"/>
                <a:gd name="T12" fmla="*/ 245728 w 1874"/>
                <a:gd name="T13" fmla="*/ 797679525 h 684"/>
                <a:gd name="T14" fmla="*/ 302014 w 1874"/>
                <a:gd name="T15" fmla="*/ 926957488 h 684"/>
                <a:gd name="T16" fmla="*/ 367627 w 1874"/>
                <a:gd name="T17" fmla="*/ 790054410 h 684"/>
                <a:gd name="T18" fmla="*/ 469132 w 1874"/>
                <a:gd name="T19" fmla="*/ 219727042 h 684"/>
                <a:gd name="T20" fmla="*/ 544302 w 1874"/>
                <a:gd name="T21" fmla="*/ 11216711 h 684"/>
                <a:gd name="T22" fmla="*/ 609874 w 1874"/>
                <a:gd name="T23" fmla="*/ 156372557 h 684"/>
                <a:gd name="T24" fmla="*/ 662663 w 1874"/>
                <a:gd name="T25" fmla="*/ 441168631 h 684"/>
                <a:gd name="T26" fmla="*/ 728294 w 1874"/>
                <a:gd name="T27" fmla="*/ 803557510 h 684"/>
                <a:gd name="T28" fmla="*/ 798463 w 1874"/>
                <a:gd name="T29" fmla="*/ 924132674 h 684"/>
                <a:gd name="T30" fmla="*/ 861482 w 1874"/>
                <a:gd name="T31" fmla="*/ 721574865 h 684"/>
                <a:gd name="T32" fmla="*/ 919172 w 1874"/>
                <a:gd name="T33" fmla="*/ 392095753 h 684"/>
                <a:gd name="T34" fmla="*/ 977058 w 1874"/>
                <a:gd name="T35" fmla="*/ 106909247 h 684"/>
                <a:gd name="T36" fmla="*/ 1030222 w 1874"/>
                <a:gd name="T37" fmla="*/ 16493429 h 684"/>
                <a:gd name="T38" fmla="*/ 1089925 w 1874"/>
                <a:gd name="T39" fmla="*/ 142871746 h 684"/>
                <a:gd name="T40" fmla="*/ 1156101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225" name="Line 76"/>
            <p:cNvSpPr>
              <a:spLocks noChangeShapeType="1"/>
            </p:cNvSpPr>
            <p:nvPr/>
          </p:nvSpPr>
          <p:spPr bwMode="auto">
            <a:xfrm flipV="1">
              <a:off x="250" y="1664"/>
              <a:ext cx="0" cy="496"/>
            </a:xfrm>
            <a:prstGeom prst="line">
              <a:avLst/>
            </a:prstGeom>
            <a:noFill/>
            <a:ln w="19050">
              <a:solidFill>
                <a:schemeClr val="tx1"/>
              </a:solidFill>
              <a:round/>
              <a:headEnd/>
              <a:tailEnd type="triangle" w="med" len="med"/>
            </a:ln>
          </p:spPr>
          <p:txBody>
            <a:bodyPr/>
            <a:lstStyle/>
            <a:p>
              <a:endParaRPr lang="en-US"/>
            </a:p>
          </p:txBody>
        </p:sp>
        <p:sp>
          <p:nvSpPr>
            <p:cNvPr id="7226" name="Line 77"/>
            <p:cNvSpPr>
              <a:spLocks noChangeShapeType="1"/>
            </p:cNvSpPr>
            <p:nvPr/>
          </p:nvSpPr>
          <p:spPr bwMode="auto">
            <a:xfrm flipV="1">
              <a:off x="387" y="1449"/>
              <a:ext cx="0" cy="711"/>
            </a:xfrm>
            <a:prstGeom prst="line">
              <a:avLst/>
            </a:prstGeom>
            <a:noFill/>
            <a:ln w="19050">
              <a:solidFill>
                <a:schemeClr val="tx1"/>
              </a:solidFill>
              <a:round/>
              <a:headEnd/>
              <a:tailEnd type="triangle" w="med" len="med"/>
            </a:ln>
          </p:spPr>
          <p:txBody>
            <a:bodyPr/>
            <a:lstStyle/>
            <a:p>
              <a:endParaRPr lang="en-US"/>
            </a:p>
          </p:txBody>
        </p:sp>
        <p:sp>
          <p:nvSpPr>
            <p:cNvPr id="7227" name="Line 78"/>
            <p:cNvSpPr>
              <a:spLocks noChangeShapeType="1"/>
            </p:cNvSpPr>
            <p:nvPr/>
          </p:nvSpPr>
          <p:spPr bwMode="auto">
            <a:xfrm flipV="1">
              <a:off x="519" y="1664"/>
              <a:ext cx="3" cy="492"/>
            </a:xfrm>
            <a:prstGeom prst="line">
              <a:avLst/>
            </a:prstGeom>
            <a:noFill/>
            <a:ln w="19050">
              <a:solidFill>
                <a:schemeClr val="tx1"/>
              </a:solidFill>
              <a:round/>
              <a:headEnd/>
              <a:tailEnd type="triangle" w="med" len="med"/>
            </a:ln>
          </p:spPr>
          <p:txBody>
            <a:bodyPr/>
            <a:lstStyle/>
            <a:p>
              <a:endParaRPr lang="en-US"/>
            </a:p>
          </p:txBody>
        </p:sp>
        <p:sp>
          <p:nvSpPr>
            <p:cNvPr id="7228" name="Line 79"/>
            <p:cNvSpPr>
              <a:spLocks noChangeShapeType="1"/>
            </p:cNvSpPr>
            <p:nvPr/>
          </p:nvSpPr>
          <p:spPr bwMode="auto">
            <a:xfrm flipV="1">
              <a:off x="1352" y="1667"/>
              <a:ext cx="0" cy="493"/>
            </a:xfrm>
            <a:prstGeom prst="line">
              <a:avLst/>
            </a:prstGeom>
            <a:noFill/>
            <a:ln w="19050">
              <a:solidFill>
                <a:schemeClr val="tx1"/>
              </a:solidFill>
              <a:round/>
              <a:headEnd/>
              <a:tailEnd type="triangle" w="med" len="med"/>
            </a:ln>
          </p:spPr>
          <p:txBody>
            <a:bodyPr/>
            <a:lstStyle/>
            <a:p>
              <a:endParaRPr lang="en-US"/>
            </a:p>
          </p:txBody>
        </p:sp>
        <p:sp>
          <p:nvSpPr>
            <p:cNvPr id="7229" name="Line 80"/>
            <p:cNvSpPr>
              <a:spLocks noChangeShapeType="1"/>
            </p:cNvSpPr>
            <p:nvPr/>
          </p:nvSpPr>
          <p:spPr bwMode="auto">
            <a:xfrm flipV="1">
              <a:off x="1490" y="1452"/>
              <a:ext cx="0" cy="708"/>
            </a:xfrm>
            <a:prstGeom prst="line">
              <a:avLst/>
            </a:prstGeom>
            <a:noFill/>
            <a:ln w="19050">
              <a:solidFill>
                <a:schemeClr val="tx1"/>
              </a:solidFill>
              <a:round/>
              <a:headEnd/>
              <a:tailEnd type="triangle" w="med" len="med"/>
            </a:ln>
          </p:spPr>
          <p:txBody>
            <a:bodyPr/>
            <a:lstStyle/>
            <a:p>
              <a:endParaRPr lang="en-US"/>
            </a:p>
          </p:txBody>
        </p:sp>
        <p:sp>
          <p:nvSpPr>
            <p:cNvPr id="7230" name="Line 81"/>
            <p:cNvSpPr>
              <a:spLocks noChangeShapeType="1"/>
            </p:cNvSpPr>
            <p:nvPr/>
          </p:nvSpPr>
          <p:spPr bwMode="auto">
            <a:xfrm flipV="1">
              <a:off x="1622" y="1667"/>
              <a:ext cx="3" cy="493"/>
            </a:xfrm>
            <a:prstGeom prst="line">
              <a:avLst/>
            </a:prstGeom>
            <a:noFill/>
            <a:ln w="19050">
              <a:solidFill>
                <a:schemeClr val="tx1"/>
              </a:solidFill>
              <a:round/>
              <a:headEnd/>
              <a:tailEnd type="triangle" w="med" len="med"/>
            </a:ln>
          </p:spPr>
          <p:txBody>
            <a:bodyPr/>
            <a:lstStyle/>
            <a:p>
              <a:endParaRPr lang="en-US"/>
            </a:p>
          </p:txBody>
        </p:sp>
        <p:sp>
          <p:nvSpPr>
            <p:cNvPr id="7231" name="Line 82"/>
            <p:cNvSpPr>
              <a:spLocks noChangeShapeType="1"/>
            </p:cNvSpPr>
            <p:nvPr/>
          </p:nvSpPr>
          <p:spPr bwMode="auto">
            <a:xfrm flipV="1">
              <a:off x="2446" y="1671"/>
              <a:ext cx="0" cy="480"/>
            </a:xfrm>
            <a:prstGeom prst="line">
              <a:avLst/>
            </a:prstGeom>
            <a:noFill/>
            <a:ln w="19050">
              <a:solidFill>
                <a:schemeClr val="tx1"/>
              </a:solidFill>
              <a:round/>
              <a:headEnd/>
              <a:tailEnd type="triangle" w="med" len="med"/>
            </a:ln>
          </p:spPr>
          <p:txBody>
            <a:bodyPr/>
            <a:lstStyle/>
            <a:p>
              <a:endParaRPr lang="en-US"/>
            </a:p>
          </p:txBody>
        </p:sp>
        <p:sp>
          <p:nvSpPr>
            <p:cNvPr id="7232" name="Line 83"/>
            <p:cNvSpPr>
              <a:spLocks noChangeShapeType="1"/>
            </p:cNvSpPr>
            <p:nvPr/>
          </p:nvSpPr>
          <p:spPr bwMode="auto">
            <a:xfrm flipV="1">
              <a:off x="2584" y="1466"/>
              <a:ext cx="3" cy="690"/>
            </a:xfrm>
            <a:prstGeom prst="line">
              <a:avLst/>
            </a:prstGeom>
            <a:noFill/>
            <a:ln w="19050">
              <a:solidFill>
                <a:schemeClr val="tx1"/>
              </a:solidFill>
              <a:round/>
              <a:headEnd/>
              <a:tailEnd type="triangle" w="med" len="med"/>
            </a:ln>
          </p:spPr>
          <p:txBody>
            <a:bodyPr/>
            <a:lstStyle/>
            <a:p>
              <a:endParaRPr lang="en-US"/>
            </a:p>
          </p:txBody>
        </p:sp>
        <p:sp>
          <p:nvSpPr>
            <p:cNvPr id="7233" name="Line 84"/>
            <p:cNvSpPr>
              <a:spLocks noChangeShapeType="1"/>
            </p:cNvSpPr>
            <p:nvPr/>
          </p:nvSpPr>
          <p:spPr bwMode="auto">
            <a:xfrm flipV="1">
              <a:off x="2727" y="1680"/>
              <a:ext cx="3" cy="480"/>
            </a:xfrm>
            <a:prstGeom prst="line">
              <a:avLst/>
            </a:prstGeom>
            <a:noFill/>
            <a:ln w="19050">
              <a:solidFill>
                <a:schemeClr val="tx1"/>
              </a:solidFill>
              <a:round/>
              <a:headEnd/>
              <a:tailEnd type="triangle" w="med" len="med"/>
            </a:ln>
          </p:spPr>
          <p:txBody>
            <a:bodyPr/>
            <a:lstStyle/>
            <a:p>
              <a:endParaRPr lang="en-US"/>
            </a:p>
          </p:txBody>
        </p:sp>
        <p:sp>
          <p:nvSpPr>
            <p:cNvPr id="7234" name="Line 85"/>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p:spPr>
          <p:txBody>
            <a:bodyPr/>
            <a:lstStyle/>
            <a:p>
              <a:endParaRPr lang="en-US"/>
            </a:p>
          </p:txBody>
        </p:sp>
        <p:sp>
          <p:nvSpPr>
            <p:cNvPr id="7235" name="Line 86"/>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p:spPr>
          <p:txBody>
            <a:bodyPr/>
            <a:lstStyle/>
            <a:p>
              <a:endParaRPr lang="en-US"/>
            </a:p>
          </p:txBody>
        </p:sp>
        <p:sp>
          <p:nvSpPr>
            <p:cNvPr id="7236" name="Line 87"/>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p:spPr>
          <p:txBody>
            <a:bodyPr/>
            <a:lstStyle/>
            <a:p>
              <a:endParaRPr lang="en-US"/>
            </a:p>
          </p:txBody>
        </p:sp>
        <p:sp>
          <p:nvSpPr>
            <p:cNvPr id="7237" name="Line 88"/>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p:spPr>
          <p:txBody>
            <a:bodyPr/>
            <a:lstStyle/>
            <a:p>
              <a:endParaRPr lang="en-US"/>
            </a:p>
          </p:txBody>
        </p:sp>
        <p:sp>
          <p:nvSpPr>
            <p:cNvPr id="7238" name="Line 89"/>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p:spPr>
          <p:txBody>
            <a:bodyPr/>
            <a:lstStyle/>
            <a:p>
              <a:endParaRPr lang="en-US"/>
            </a:p>
          </p:txBody>
        </p:sp>
        <p:sp>
          <p:nvSpPr>
            <p:cNvPr id="7239" name="Line 90"/>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p:spPr>
          <p:txBody>
            <a:bodyPr/>
            <a:lstStyle/>
            <a:p>
              <a:endParaRPr lang="en-US"/>
            </a:p>
          </p:txBody>
        </p:sp>
        <p:sp>
          <p:nvSpPr>
            <p:cNvPr id="7240" name="Line 91"/>
            <p:cNvSpPr>
              <a:spLocks noChangeShapeType="1"/>
            </p:cNvSpPr>
            <p:nvPr/>
          </p:nvSpPr>
          <p:spPr bwMode="auto">
            <a:xfrm>
              <a:off x="236" y="2160"/>
              <a:ext cx="5184" cy="0"/>
            </a:xfrm>
            <a:prstGeom prst="line">
              <a:avLst/>
            </a:prstGeom>
            <a:noFill/>
            <a:ln w="28575">
              <a:solidFill>
                <a:schemeClr val="tx1"/>
              </a:solidFill>
              <a:round/>
              <a:headEnd/>
              <a:tailEnd type="triangle" w="med" len="med"/>
            </a:ln>
          </p:spPr>
          <p:txBody>
            <a:bodyPr/>
            <a:lstStyle/>
            <a:p>
              <a:endParaRPr lang="en-US"/>
            </a:p>
          </p:txBody>
        </p:sp>
        <p:sp>
          <p:nvSpPr>
            <p:cNvPr id="7241" name="Line 92"/>
            <p:cNvSpPr>
              <a:spLocks noChangeShapeType="1"/>
            </p:cNvSpPr>
            <p:nvPr/>
          </p:nvSpPr>
          <p:spPr bwMode="auto">
            <a:xfrm flipV="1">
              <a:off x="3552" y="1667"/>
              <a:ext cx="0" cy="493"/>
            </a:xfrm>
            <a:prstGeom prst="line">
              <a:avLst/>
            </a:prstGeom>
            <a:noFill/>
            <a:ln w="19050">
              <a:solidFill>
                <a:schemeClr val="tx1"/>
              </a:solidFill>
              <a:round/>
              <a:headEnd/>
              <a:tailEnd type="triangle" w="med" len="med"/>
            </a:ln>
          </p:spPr>
          <p:txBody>
            <a:bodyPr/>
            <a:lstStyle/>
            <a:p>
              <a:endParaRPr lang="en-US"/>
            </a:p>
          </p:txBody>
        </p:sp>
        <p:sp>
          <p:nvSpPr>
            <p:cNvPr id="7242" name="Line 93"/>
            <p:cNvSpPr>
              <a:spLocks noChangeShapeType="1"/>
            </p:cNvSpPr>
            <p:nvPr/>
          </p:nvSpPr>
          <p:spPr bwMode="auto">
            <a:xfrm flipV="1">
              <a:off x="3689" y="1452"/>
              <a:ext cx="0" cy="708"/>
            </a:xfrm>
            <a:prstGeom prst="line">
              <a:avLst/>
            </a:prstGeom>
            <a:noFill/>
            <a:ln w="19050">
              <a:solidFill>
                <a:schemeClr val="tx1"/>
              </a:solidFill>
              <a:round/>
              <a:headEnd/>
              <a:tailEnd type="triangle" w="med" len="med"/>
            </a:ln>
          </p:spPr>
          <p:txBody>
            <a:bodyPr/>
            <a:lstStyle/>
            <a:p>
              <a:endParaRPr lang="en-US"/>
            </a:p>
          </p:txBody>
        </p:sp>
        <p:sp>
          <p:nvSpPr>
            <p:cNvPr id="7243" name="Line 94"/>
            <p:cNvSpPr>
              <a:spLocks noChangeShapeType="1"/>
            </p:cNvSpPr>
            <p:nvPr/>
          </p:nvSpPr>
          <p:spPr bwMode="auto">
            <a:xfrm flipV="1">
              <a:off x="3821" y="1667"/>
              <a:ext cx="3" cy="493"/>
            </a:xfrm>
            <a:prstGeom prst="line">
              <a:avLst/>
            </a:prstGeom>
            <a:noFill/>
            <a:ln w="19050">
              <a:solidFill>
                <a:schemeClr val="tx1"/>
              </a:solidFill>
              <a:round/>
              <a:headEnd/>
              <a:tailEnd type="triangle" w="med" len="med"/>
            </a:ln>
          </p:spPr>
          <p:txBody>
            <a:bodyPr/>
            <a:lstStyle/>
            <a:p>
              <a:endParaRPr lang="en-US"/>
            </a:p>
          </p:txBody>
        </p:sp>
        <p:sp>
          <p:nvSpPr>
            <p:cNvPr id="7244" name="Line 95"/>
            <p:cNvSpPr>
              <a:spLocks noChangeShapeType="1"/>
            </p:cNvSpPr>
            <p:nvPr/>
          </p:nvSpPr>
          <p:spPr bwMode="auto">
            <a:xfrm flipV="1">
              <a:off x="4646" y="1671"/>
              <a:ext cx="0" cy="480"/>
            </a:xfrm>
            <a:prstGeom prst="line">
              <a:avLst/>
            </a:prstGeom>
            <a:noFill/>
            <a:ln w="19050">
              <a:solidFill>
                <a:schemeClr val="tx1"/>
              </a:solidFill>
              <a:round/>
              <a:headEnd/>
              <a:tailEnd type="triangle" w="med" len="med"/>
            </a:ln>
          </p:spPr>
          <p:txBody>
            <a:bodyPr/>
            <a:lstStyle/>
            <a:p>
              <a:endParaRPr lang="en-US"/>
            </a:p>
          </p:txBody>
        </p:sp>
        <p:sp>
          <p:nvSpPr>
            <p:cNvPr id="7245" name="Line 96"/>
            <p:cNvSpPr>
              <a:spLocks noChangeShapeType="1"/>
            </p:cNvSpPr>
            <p:nvPr/>
          </p:nvSpPr>
          <p:spPr bwMode="auto">
            <a:xfrm flipV="1">
              <a:off x="4783" y="1466"/>
              <a:ext cx="3" cy="690"/>
            </a:xfrm>
            <a:prstGeom prst="line">
              <a:avLst/>
            </a:prstGeom>
            <a:noFill/>
            <a:ln w="19050">
              <a:solidFill>
                <a:schemeClr val="tx1"/>
              </a:solidFill>
              <a:round/>
              <a:headEnd/>
              <a:tailEnd type="triangle" w="med" len="med"/>
            </a:ln>
          </p:spPr>
          <p:txBody>
            <a:bodyPr/>
            <a:lstStyle/>
            <a:p>
              <a:endParaRPr lang="en-US"/>
            </a:p>
          </p:txBody>
        </p:sp>
        <p:sp>
          <p:nvSpPr>
            <p:cNvPr id="7246" name="Line 97"/>
            <p:cNvSpPr>
              <a:spLocks noChangeShapeType="1"/>
            </p:cNvSpPr>
            <p:nvPr/>
          </p:nvSpPr>
          <p:spPr bwMode="auto">
            <a:xfrm flipV="1">
              <a:off x="4926" y="1680"/>
              <a:ext cx="3" cy="480"/>
            </a:xfrm>
            <a:prstGeom prst="line">
              <a:avLst/>
            </a:prstGeom>
            <a:noFill/>
            <a:ln w="19050">
              <a:solidFill>
                <a:schemeClr val="tx1"/>
              </a:solidFill>
              <a:round/>
              <a:headEnd/>
              <a:tailEnd type="triangle" w="med" len="med"/>
            </a:ln>
          </p:spPr>
          <p:txBody>
            <a:bodyPr/>
            <a:lstStyle/>
            <a:p>
              <a:endParaRPr lang="en-US"/>
            </a:p>
          </p:txBody>
        </p:sp>
        <p:sp>
          <p:nvSpPr>
            <p:cNvPr id="7247" name="Line 98"/>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p:spPr>
          <p:txBody>
            <a:bodyPr/>
            <a:lstStyle/>
            <a:p>
              <a:endParaRPr lang="en-US"/>
            </a:p>
          </p:txBody>
        </p:sp>
        <p:sp>
          <p:nvSpPr>
            <p:cNvPr id="7248" name="Line 99"/>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p:spPr>
          <p:txBody>
            <a:bodyPr/>
            <a:lstStyle/>
            <a:p>
              <a:endParaRPr lang="en-US"/>
            </a:p>
          </p:txBody>
        </p:sp>
        <p:sp>
          <p:nvSpPr>
            <p:cNvPr id="7249" name="Line 100"/>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p:spPr>
          <p:txBody>
            <a:bodyPr/>
            <a:lstStyle/>
            <a:p>
              <a:endParaRPr lang="en-US"/>
            </a:p>
          </p:txBody>
        </p:sp>
        <p:sp>
          <p:nvSpPr>
            <p:cNvPr id="7250" name="Line 101"/>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p:spPr>
          <p:txBody>
            <a:bodyPr/>
            <a:lstStyle/>
            <a:p>
              <a:endParaRPr lang="en-US"/>
            </a:p>
          </p:txBody>
        </p:sp>
        <p:sp>
          <p:nvSpPr>
            <p:cNvPr id="7251" name="Line 102"/>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p:spPr>
          <p:txBody>
            <a:bodyPr/>
            <a:lstStyle/>
            <a:p>
              <a:endParaRPr lang="en-US"/>
            </a:p>
          </p:txBody>
        </p:sp>
        <p:sp>
          <p:nvSpPr>
            <p:cNvPr id="7252" name="Line 103"/>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p:spPr>
          <p:txBody>
            <a:bodyPr/>
            <a:lstStyle/>
            <a:p>
              <a:endParaRPr lang="en-US"/>
            </a:p>
          </p:txBody>
        </p:sp>
      </p:grpSp>
      <p:sp>
        <p:nvSpPr>
          <p:cNvPr id="7182" name="Text Box 104"/>
          <p:cNvSpPr txBox="1">
            <a:spLocks noChangeArrowheads="1"/>
          </p:cNvSpPr>
          <p:nvPr/>
        </p:nvSpPr>
        <p:spPr bwMode="auto">
          <a:xfrm>
            <a:off x="6394450" y="4724400"/>
            <a:ext cx="387350" cy="457200"/>
          </a:xfrm>
          <a:prstGeom prst="rect">
            <a:avLst/>
          </a:prstGeom>
          <a:noFill/>
          <a:ln w="9525">
            <a:noFill/>
            <a:miter lim="800000"/>
            <a:headEnd/>
            <a:tailEnd/>
          </a:ln>
        </p:spPr>
        <p:txBody>
          <a:bodyPr wrap="none">
            <a:spAutoFit/>
          </a:bodyPr>
          <a:lstStyle/>
          <a:p>
            <a:r>
              <a:rPr lang="en-US" dirty="0"/>
              <a:t>X</a:t>
            </a:r>
          </a:p>
        </p:txBody>
      </p:sp>
      <p:grpSp>
        <p:nvGrpSpPr>
          <p:cNvPr id="8" name="Group 148"/>
          <p:cNvGrpSpPr/>
          <p:nvPr/>
        </p:nvGrpSpPr>
        <p:grpSpPr>
          <a:xfrm>
            <a:off x="6705600" y="4078288"/>
            <a:ext cx="914400" cy="1103312"/>
            <a:chOff x="5530850" y="4078288"/>
            <a:chExt cx="914400" cy="1103312"/>
          </a:xfrm>
        </p:grpSpPr>
        <p:sp>
          <p:nvSpPr>
            <p:cNvPr id="7183" name="Rectangle 105"/>
            <p:cNvSpPr>
              <a:spLocks noChangeArrowheads="1"/>
            </p:cNvSpPr>
            <p:nvPr/>
          </p:nvSpPr>
          <p:spPr bwMode="auto">
            <a:xfrm>
              <a:off x="5530850" y="4154488"/>
              <a:ext cx="914400" cy="990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84" name="Oval 106"/>
            <p:cNvSpPr>
              <a:spLocks noChangeArrowheads="1"/>
            </p:cNvSpPr>
            <p:nvPr/>
          </p:nvSpPr>
          <p:spPr bwMode="auto">
            <a:xfrm>
              <a:off x="5530850" y="4078288"/>
              <a:ext cx="914400" cy="11271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9713" name="Oval 107"/>
            <p:cNvSpPr>
              <a:spLocks noChangeArrowheads="1"/>
            </p:cNvSpPr>
            <p:nvPr/>
          </p:nvSpPr>
          <p:spPr bwMode="auto">
            <a:xfrm>
              <a:off x="5530850" y="5068888"/>
              <a:ext cx="914400" cy="11271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 name="Group 108"/>
          <p:cNvGrpSpPr>
            <a:grpSpLocks/>
          </p:cNvGrpSpPr>
          <p:nvPr/>
        </p:nvGrpSpPr>
        <p:grpSpPr bwMode="auto">
          <a:xfrm>
            <a:off x="228600" y="2286000"/>
            <a:ext cx="3505200" cy="1524000"/>
            <a:chOff x="236" y="1440"/>
            <a:chExt cx="5184" cy="1439"/>
          </a:xfrm>
        </p:grpSpPr>
        <p:sp>
          <p:nvSpPr>
            <p:cNvPr id="7193" name="Freeform 109"/>
            <p:cNvSpPr>
              <a:spLocks/>
            </p:cNvSpPr>
            <p:nvPr/>
          </p:nvSpPr>
          <p:spPr bwMode="auto">
            <a:xfrm>
              <a:off x="244" y="1440"/>
              <a:ext cx="2629" cy="1439"/>
            </a:xfrm>
            <a:custGeom>
              <a:avLst/>
              <a:gdLst>
                <a:gd name="T0" fmla="*/ 0 w 1874"/>
                <a:gd name="T1" fmla="*/ 153576555 h 684"/>
                <a:gd name="T2" fmla="*/ 23466 w 1874"/>
                <a:gd name="T3" fmla="*/ 74328615 h 684"/>
                <a:gd name="T4" fmla="*/ 63569 w 1874"/>
                <a:gd name="T5" fmla="*/ 11216711 h 684"/>
                <a:gd name="T6" fmla="*/ 112946 w 1874"/>
                <a:gd name="T7" fmla="*/ 98476205 h 684"/>
                <a:gd name="T8" fmla="*/ 167996 w 1874"/>
                <a:gd name="T9" fmla="*/ 370207611 h 684"/>
                <a:gd name="T10" fmla="*/ 207798 w 1874"/>
                <a:gd name="T11" fmla="*/ 600337795 h 684"/>
                <a:gd name="T12" fmla="*/ 247049 w 1874"/>
                <a:gd name="T13" fmla="*/ 797679525 h 684"/>
                <a:gd name="T14" fmla="*/ 304345 w 1874"/>
                <a:gd name="T15" fmla="*/ 926957488 h 684"/>
                <a:gd name="T16" fmla="*/ 370445 w 1874"/>
                <a:gd name="T17" fmla="*/ 790054410 h 684"/>
                <a:gd name="T18" fmla="*/ 472042 w 1874"/>
                <a:gd name="T19" fmla="*/ 219727042 h 684"/>
                <a:gd name="T20" fmla="*/ 547922 w 1874"/>
                <a:gd name="T21" fmla="*/ 11216711 h 684"/>
                <a:gd name="T22" fmla="*/ 613728 w 1874"/>
                <a:gd name="T23" fmla="*/ 156372557 h 684"/>
                <a:gd name="T24" fmla="*/ 667571 w 1874"/>
                <a:gd name="T25" fmla="*/ 441168631 h 684"/>
                <a:gd name="T26" fmla="*/ 733043 w 1874"/>
                <a:gd name="T27" fmla="*/ 803557510 h 684"/>
                <a:gd name="T28" fmla="*/ 803978 w 1874"/>
                <a:gd name="T29" fmla="*/ 924132674 h 684"/>
                <a:gd name="T30" fmla="*/ 867458 w 1874"/>
                <a:gd name="T31" fmla="*/ 721574865 h 684"/>
                <a:gd name="T32" fmla="*/ 925756 w 1874"/>
                <a:gd name="T33" fmla="*/ 392095753 h 684"/>
                <a:gd name="T34" fmla="*/ 984391 w 1874"/>
                <a:gd name="T35" fmla="*/ 106909247 h 684"/>
                <a:gd name="T36" fmla="*/ 1037828 w 1874"/>
                <a:gd name="T37" fmla="*/ 16493429 h 684"/>
                <a:gd name="T38" fmla="*/ 1097204 w 1874"/>
                <a:gd name="T39" fmla="*/ 142871746 h 684"/>
                <a:gd name="T40" fmla="*/ 1164702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194" name="Freeform 110"/>
            <p:cNvSpPr>
              <a:spLocks/>
            </p:cNvSpPr>
            <p:nvPr/>
          </p:nvSpPr>
          <p:spPr bwMode="auto">
            <a:xfrm>
              <a:off x="2444" y="1440"/>
              <a:ext cx="2628" cy="1439"/>
            </a:xfrm>
            <a:custGeom>
              <a:avLst/>
              <a:gdLst>
                <a:gd name="T0" fmla="*/ 0 w 1874"/>
                <a:gd name="T1" fmla="*/ 153576555 h 684"/>
                <a:gd name="T2" fmla="*/ 23269 w 1874"/>
                <a:gd name="T3" fmla="*/ 74328615 h 684"/>
                <a:gd name="T4" fmla="*/ 63075 w 1874"/>
                <a:gd name="T5" fmla="*/ 11216711 h 684"/>
                <a:gd name="T6" fmla="*/ 112282 w 1874"/>
                <a:gd name="T7" fmla="*/ 98476205 h 684"/>
                <a:gd name="T8" fmla="*/ 166609 w 1874"/>
                <a:gd name="T9" fmla="*/ 370207611 h 684"/>
                <a:gd name="T10" fmla="*/ 205862 w 1874"/>
                <a:gd name="T11" fmla="*/ 600337795 h 684"/>
                <a:gd name="T12" fmla="*/ 245728 w 1874"/>
                <a:gd name="T13" fmla="*/ 797679525 h 684"/>
                <a:gd name="T14" fmla="*/ 302014 w 1874"/>
                <a:gd name="T15" fmla="*/ 926957488 h 684"/>
                <a:gd name="T16" fmla="*/ 367627 w 1874"/>
                <a:gd name="T17" fmla="*/ 790054410 h 684"/>
                <a:gd name="T18" fmla="*/ 469132 w 1874"/>
                <a:gd name="T19" fmla="*/ 219727042 h 684"/>
                <a:gd name="T20" fmla="*/ 544302 w 1874"/>
                <a:gd name="T21" fmla="*/ 11216711 h 684"/>
                <a:gd name="T22" fmla="*/ 609874 w 1874"/>
                <a:gd name="T23" fmla="*/ 156372557 h 684"/>
                <a:gd name="T24" fmla="*/ 662663 w 1874"/>
                <a:gd name="T25" fmla="*/ 441168631 h 684"/>
                <a:gd name="T26" fmla="*/ 728294 w 1874"/>
                <a:gd name="T27" fmla="*/ 803557510 h 684"/>
                <a:gd name="T28" fmla="*/ 798463 w 1874"/>
                <a:gd name="T29" fmla="*/ 924132674 h 684"/>
                <a:gd name="T30" fmla="*/ 861482 w 1874"/>
                <a:gd name="T31" fmla="*/ 721574865 h 684"/>
                <a:gd name="T32" fmla="*/ 919172 w 1874"/>
                <a:gd name="T33" fmla="*/ 392095753 h 684"/>
                <a:gd name="T34" fmla="*/ 977058 w 1874"/>
                <a:gd name="T35" fmla="*/ 106909247 h 684"/>
                <a:gd name="T36" fmla="*/ 1030222 w 1874"/>
                <a:gd name="T37" fmla="*/ 16493429 h 684"/>
                <a:gd name="T38" fmla="*/ 1089925 w 1874"/>
                <a:gd name="T39" fmla="*/ 142871746 h 684"/>
                <a:gd name="T40" fmla="*/ 1156101 w 1874"/>
                <a:gd name="T41" fmla="*/ 493480756 h 6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4"/>
                <a:gd name="T64" fmla="*/ 0 h 684"/>
                <a:gd name="T65" fmla="*/ 1874 w 1874"/>
                <a:gd name="T66" fmla="*/ 684 h 68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p:spPr>
          <p:txBody>
            <a:bodyPr/>
            <a:lstStyle/>
            <a:p>
              <a:endParaRPr lang="en-US"/>
            </a:p>
          </p:txBody>
        </p:sp>
        <p:sp>
          <p:nvSpPr>
            <p:cNvPr id="7195" name="Line 111"/>
            <p:cNvSpPr>
              <a:spLocks noChangeShapeType="1"/>
            </p:cNvSpPr>
            <p:nvPr/>
          </p:nvSpPr>
          <p:spPr bwMode="auto">
            <a:xfrm flipV="1">
              <a:off x="250" y="1664"/>
              <a:ext cx="0" cy="496"/>
            </a:xfrm>
            <a:prstGeom prst="line">
              <a:avLst/>
            </a:prstGeom>
            <a:noFill/>
            <a:ln w="19050">
              <a:solidFill>
                <a:schemeClr val="tx1"/>
              </a:solidFill>
              <a:round/>
              <a:headEnd/>
              <a:tailEnd type="triangle" w="med" len="med"/>
            </a:ln>
          </p:spPr>
          <p:txBody>
            <a:bodyPr/>
            <a:lstStyle/>
            <a:p>
              <a:endParaRPr lang="en-US"/>
            </a:p>
          </p:txBody>
        </p:sp>
        <p:sp>
          <p:nvSpPr>
            <p:cNvPr id="7196" name="Line 112"/>
            <p:cNvSpPr>
              <a:spLocks noChangeShapeType="1"/>
            </p:cNvSpPr>
            <p:nvPr/>
          </p:nvSpPr>
          <p:spPr bwMode="auto">
            <a:xfrm flipV="1">
              <a:off x="387" y="1449"/>
              <a:ext cx="0" cy="711"/>
            </a:xfrm>
            <a:prstGeom prst="line">
              <a:avLst/>
            </a:prstGeom>
            <a:noFill/>
            <a:ln w="19050">
              <a:solidFill>
                <a:schemeClr val="tx1"/>
              </a:solidFill>
              <a:round/>
              <a:headEnd/>
              <a:tailEnd type="triangle" w="med" len="med"/>
            </a:ln>
          </p:spPr>
          <p:txBody>
            <a:bodyPr/>
            <a:lstStyle/>
            <a:p>
              <a:endParaRPr lang="en-US"/>
            </a:p>
          </p:txBody>
        </p:sp>
        <p:sp>
          <p:nvSpPr>
            <p:cNvPr id="7197" name="Line 113"/>
            <p:cNvSpPr>
              <a:spLocks noChangeShapeType="1"/>
            </p:cNvSpPr>
            <p:nvPr/>
          </p:nvSpPr>
          <p:spPr bwMode="auto">
            <a:xfrm flipV="1">
              <a:off x="519" y="1664"/>
              <a:ext cx="3" cy="492"/>
            </a:xfrm>
            <a:prstGeom prst="line">
              <a:avLst/>
            </a:prstGeom>
            <a:noFill/>
            <a:ln w="19050">
              <a:solidFill>
                <a:schemeClr val="tx1"/>
              </a:solidFill>
              <a:round/>
              <a:headEnd/>
              <a:tailEnd type="triangle" w="med" len="med"/>
            </a:ln>
          </p:spPr>
          <p:txBody>
            <a:bodyPr/>
            <a:lstStyle/>
            <a:p>
              <a:endParaRPr lang="en-US"/>
            </a:p>
          </p:txBody>
        </p:sp>
        <p:sp>
          <p:nvSpPr>
            <p:cNvPr id="7198" name="Line 114"/>
            <p:cNvSpPr>
              <a:spLocks noChangeShapeType="1"/>
            </p:cNvSpPr>
            <p:nvPr/>
          </p:nvSpPr>
          <p:spPr bwMode="auto">
            <a:xfrm flipV="1">
              <a:off x="1352" y="1667"/>
              <a:ext cx="0" cy="493"/>
            </a:xfrm>
            <a:prstGeom prst="line">
              <a:avLst/>
            </a:prstGeom>
            <a:noFill/>
            <a:ln w="19050">
              <a:solidFill>
                <a:schemeClr val="tx1"/>
              </a:solidFill>
              <a:round/>
              <a:headEnd/>
              <a:tailEnd type="triangle" w="med" len="med"/>
            </a:ln>
          </p:spPr>
          <p:txBody>
            <a:bodyPr/>
            <a:lstStyle/>
            <a:p>
              <a:endParaRPr lang="en-US"/>
            </a:p>
          </p:txBody>
        </p:sp>
        <p:sp>
          <p:nvSpPr>
            <p:cNvPr id="7199" name="Line 115"/>
            <p:cNvSpPr>
              <a:spLocks noChangeShapeType="1"/>
            </p:cNvSpPr>
            <p:nvPr/>
          </p:nvSpPr>
          <p:spPr bwMode="auto">
            <a:xfrm flipV="1">
              <a:off x="1490" y="1452"/>
              <a:ext cx="0" cy="708"/>
            </a:xfrm>
            <a:prstGeom prst="line">
              <a:avLst/>
            </a:prstGeom>
            <a:noFill/>
            <a:ln w="19050">
              <a:solidFill>
                <a:schemeClr val="tx1"/>
              </a:solidFill>
              <a:round/>
              <a:headEnd/>
              <a:tailEnd type="triangle" w="med" len="med"/>
            </a:ln>
          </p:spPr>
          <p:txBody>
            <a:bodyPr/>
            <a:lstStyle/>
            <a:p>
              <a:endParaRPr lang="en-US"/>
            </a:p>
          </p:txBody>
        </p:sp>
        <p:sp>
          <p:nvSpPr>
            <p:cNvPr id="7200" name="Line 116"/>
            <p:cNvSpPr>
              <a:spLocks noChangeShapeType="1"/>
            </p:cNvSpPr>
            <p:nvPr/>
          </p:nvSpPr>
          <p:spPr bwMode="auto">
            <a:xfrm flipV="1">
              <a:off x="1622" y="1667"/>
              <a:ext cx="3" cy="493"/>
            </a:xfrm>
            <a:prstGeom prst="line">
              <a:avLst/>
            </a:prstGeom>
            <a:noFill/>
            <a:ln w="19050">
              <a:solidFill>
                <a:schemeClr val="tx1"/>
              </a:solidFill>
              <a:round/>
              <a:headEnd/>
              <a:tailEnd type="triangle" w="med" len="med"/>
            </a:ln>
          </p:spPr>
          <p:txBody>
            <a:bodyPr/>
            <a:lstStyle/>
            <a:p>
              <a:endParaRPr lang="en-US"/>
            </a:p>
          </p:txBody>
        </p:sp>
        <p:sp>
          <p:nvSpPr>
            <p:cNvPr id="7201" name="Line 117"/>
            <p:cNvSpPr>
              <a:spLocks noChangeShapeType="1"/>
            </p:cNvSpPr>
            <p:nvPr/>
          </p:nvSpPr>
          <p:spPr bwMode="auto">
            <a:xfrm flipV="1">
              <a:off x="2446" y="1671"/>
              <a:ext cx="0" cy="480"/>
            </a:xfrm>
            <a:prstGeom prst="line">
              <a:avLst/>
            </a:prstGeom>
            <a:noFill/>
            <a:ln w="19050">
              <a:solidFill>
                <a:schemeClr val="tx1"/>
              </a:solidFill>
              <a:round/>
              <a:headEnd/>
              <a:tailEnd type="triangle" w="med" len="med"/>
            </a:ln>
          </p:spPr>
          <p:txBody>
            <a:bodyPr/>
            <a:lstStyle/>
            <a:p>
              <a:endParaRPr lang="en-US"/>
            </a:p>
          </p:txBody>
        </p:sp>
        <p:sp>
          <p:nvSpPr>
            <p:cNvPr id="7202" name="Line 118"/>
            <p:cNvSpPr>
              <a:spLocks noChangeShapeType="1"/>
            </p:cNvSpPr>
            <p:nvPr/>
          </p:nvSpPr>
          <p:spPr bwMode="auto">
            <a:xfrm flipV="1">
              <a:off x="2584" y="1466"/>
              <a:ext cx="3" cy="690"/>
            </a:xfrm>
            <a:prstGeom prst="line">
              <a:avLst/>
            </a:prstGeom>
            <a:noFill/>
            <a:ln w="19050">
              <a:solidFill>
                <a:schemeClr val="tx1"/>
              </a:solidFill>
              <a:round/>
              <a:headEnd/>
              <a:tailEnd type="triangle" w="med" len="med"/>
            </a:ln>
          </p:spPr>
          <p:txBody>
            <a:bodyPr/>
            <a:lstStyle/>
            <a:p>
              <a:endParaRPr lang="en-US"/>
            </a:p>
          </p:txBody>
        </p:sp>
        <p:sp>
          <p:nvSpPr>
            <p:cNvPr id="7203" name="Line 119"/>
            <p:cNvSpPr>
              <a:spLocks noChangeShapeType="1"/>
            </p:cNvSpPr>
            <p:nvPr/>
          </p:nvSpPr>
          <p:spPr bwMode="auto">
            <a:xfrm flipV="1">
              <a:off x="2727" y="1680"/>
              <a:ext cx="3" cy="480"/>
            </a:xfrm>
            <a:prstGeom prst="line">
              <a:avLst/>
            </a:prstGeom>
            <a:noFill/>
            <a:ln w="19050">
              <a:solidFill>
                <a:schemeClr val="tx1"/>
              </a:solidFill>
              <a:round/>
              <a:headEnd/>
              <a:tailEnd type="triangle" w="med" len="med"/>
            </a:ln>
          </p:spPr>
          <p:txBody>
            <a:bodyPr/>
            <a:lstStyle/>
            <a:p>
              <a:endParaRPr lang="en-US"/>
            </a:p>
          </p:txBody>
        </p:sp>
        <p:sp>
          <p:nvSpPr>
            <p:cNvPr id="7204" name="Line 120"/>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p:spPr>
          <p:txBody>
            <a:bodyPr/>
            <a:lstStyle/>
            <a:p>
              <a:endParaRPr lang="en-US"/>
            </a:p>
          </p:txBody>
        </p:sp>
        <p:sp>
          <p:nvSpPr>
            <p:cNvPr id="7205" name="Line 121"/>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p:spPr>
          <p:txBody>
            <a:bodyPr/>
            <a:lstStyle/>
            <a:p>
              <a:endParaRPr lang="en-US"/>
            </a:p>
          </p:txBody>
        </p:sp>
        <p:sp>
          <p:nvSpPr>
            <p:cNvPr id="7206" name="Line 122"/>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p:spPr>
          <p:txBody>
            <a:bodyPr/>
            <a:lstStyle/>
            <a:p>
              <a:endParaRPr lang="en-US"/>
            </a:p>
          </p:txBody>
        </p:sp>
        <p:sp>
          <p:nvSpPr>
            <p:cNvPr id="7207" name="Line 123"/>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p:spPr>
          <p:txBody>
            <a:bodyPr/>
            <a:lstStyle/>
            <a:p>
              <a:endParaRPr lang="en-US"/>
            </a:p>
          </p:txBody>
        </p:sp>
        <p:sp>
          <p:nvSpPr>
            <p:cNvPr id="7208" name="Line 124"/>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p:spPr>
          <p:txBody>
            <a:bodyPr/>
            <a:lstStyle/>
            <a:p>
              <a:endParaRPr lang="en-US"/>
            </a:p>
          </p:txBody>
        </p:sp>
        <p:sp>
          <p:nvSpPr>
            <p:cNvPr id="7209" name="Line 125"/>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p:spPr>
          <p:txBody>
            <a:bodyPr/>
            <a:lstStyle/>
            <a:p>
              <a:endParaRPr lang="en-US"/>
            </a:p>
          </p:txBody>
        </p:sp>
        <p:sp>
          <p:nvSpPr>
            <p:cNvPr id="7210" name="Line 126"/>
            <p:cNvSpPr>
              <a:spLocks noChangeShapeType="1"/>
            </p:cNvSpPr>
            <p:nvPr/>
          </p:nvSpPr>
          <p:spPr bwMode="auto">
            <a:xfrm>
              <a:off x="236" y="2160"/>
              <a:ext cx="5184" cy="0"/>
            </a:xfrm>
            <a:prstGeom prst="line">
              <a:avLst/>
            </a:prstGeom>
            <a:noFill/>
            <a:ln w="28575">
              <a:solidFill>
                <a:schemeClr val="tx1"/>
              </a:solidFill>
              <a:round/>
              <a:headEnd/>
              <a:tailEnd type="triangle" w="med" len="med"/>
            </a:ln>
          </p:spPr>
          <p:txBody>
            <a:bodyPr/>
            <a:lstStyle/>
            <a:p>
              <a:endParaRPr lang="en-US"/>
            </a:p>
          </p:txBody>
        </p:sp>
        <p:sp>
          <p:nvSpPr>
            <p:cNvPr id="7211" name="Line 127"/>
            <p:cNvSpPr>
              <a:spLocks noChangeShapeType="1"/>
            </p:cNvSpPr>
            <p:nvPr/>
          </p:nvSpPr>
          <p:spPr bwMode="auto">
            <a:xfrm flipV="1">
              <a:off x="3552" y="1667"/>
              <a:ext cx="0" cy="493"/>
            </a:xfrm>
            <a:prstGeom prst="line">
              <a:avLst/>
            </a:prstGeom>
            <a:noFill/>
            <a:ln w="19050">
              <a:solidFill>
                <a:schemeClr val="tx1"/>
              </a:solidFill>
              <a:round/>
              <a:headEnd/>
              <a:tailEnd type="triangle" w="med" len="med"/>
            </a:ln>
          </p:spPr>
          <p:txBody>
            <a:bodyPr/>
            <a:lstStyle/>
            <a:p>
              <a:endParaRPr lang="en-US"/>
            </a:p>
          </p:txBody>
        </p:sp>
        <p:sp>
          <p:nvSpPr>
            <p:cNvPr id="7212" name="Line 128"/>
            <p:cNvSpPr>
              <a:spLocks noChangeShapeType="1"/>
            </p:cNvSpPr>
            <p:nvPr/>
          </p:nvSpPr>
          <p:spPr bwMode="auto">
            <a:xfrm flipV="1">
              <a:off x="3689" y="1452"/>
              <a:ext cx="0" cy="708"/>
            </a:xfrm>
            <a:prstGeom prst="line">
              <a:avLst/>
            </a:prstGeom>
            <a:noFill/>
            <a:ln w="19050">
              <a:solidFill>
                <a:schemeClr val="tx1"/>
              </a:solidFill>
              <a:round/>
              <a:headEnd/>
              <a:tailEnd type="triangle" w="med" len="med"/>
            </a:ln>
          </p:spPr>
          <p:txBody>
            <a:bodyPr/>
            <a:lstStyle/>
            <a:p>
              <a:endParaRPr lang="en-US"/>
            </a:p>
          </p:txBody>
        </p:sp>
        <p:sp>
          <p:nvSpPr>
            <p:cNvPr id="7213" name="Line 129"/>
            <p:cNvSpPr>
              <a:spLocks noChangeShapeType="1"/>
            </p:cNvSpPr>
            <p:nvPr/>
          </p:nvSpPr>
          <p:spPr bwMode="auto">
            <a:xfrm flipV="1">
              <a:off x="3821" y="1667"/>
              <a:ext cx="3" cy="493"/>
            </a:xfrm>
            <a:prstGeom prst="line">
              <a:avLst/>
            </a:prstGeom>
            <a:noFill/>
            <a:ln w="19050">
              <a:solidFill>
                <a:schemeClr val="tx1"/>
              </a:solidFill>
              <a:round/>
              <a:headEnd/>
              <a:tailEnd type="triangle" w="med" len="med"/>
            </a:ln>
          </p:spPr>
          <p:txBody>
            <a:bodyPr/>
            <a:lstStyle/>
            <a:p>
              <a:endParaRPr lang="en-US"/>
            </a:p>
          </p:txBody>
        </p:sp>
        <p:sp>
          <p:nvSpPr>
            <p:cNvPr id="7214" name="Line 130"/>
            <p:cNvSpPr>
              <a:spLocks noChangeShapeType="1"/>
            </p:cNvSpPr>
            <p:nvPr/>
          </p:nvSpPr>
          <p:spPr bwMode="auto">
            <a:xfrm flipV="1">
              <a:off x="4646" y="1671"/>
              <a:ext cx="0" cy="480"/>
            </a:xfrm>
            <a:prstGeom prst="line">
              <a:avLst/>
            </a:prstGeom>
            <a:noFill/>
            <a:ln w="19050">
              <a:solidFill>
                <a:schemeClr val="tx1"/>
              </a:solidFill>
              <a:round/>
              <a:headEnd/>
              <a:tailEnd type="triangle" w="med" len="med"/>
            </a:ln>
          </p:spPr>
          <p:txBody>
            <a:bodyPr/>
            <a:lstStyle/>
            <a:p>
              <a:endParaRPr lang="en-US"/>
            </a:p>
          </p:txBody>
        </p:sp>
        <p:sp>
          <p:nvSpPr>
            <p:cNvPr id="7215" name="Line 131"/>
            <p:cNvSpPr>
              <a:spLocks noChangeShapeType="1"/>
            </p:cNvSpPr>
            <p:nvPr/>
          </p:nvSpPr>
          <p:spPr bwMode="auto">
            <a:xfrm flipV="1">
              <a:off x="4783" y="1466"/>
              <a:ext cx="3" cy="690"/>
            </a:xfrm>
            <a:prstGeom prst="line">
              <a:avLst/>
            </a:prstGeom>
            <a:noFill/>
            <a:ln w="19050">
              <a:solidFill>
                <a:schemeClr val="tx1"/>
              </a:solidFill>
              <a:round/>
              <a:headEnd/>
              <a:tailEnd type="triangle" w="med" len="med"/>
            </a:ln>
          </p:spPr>
          <p:txBody>
            <a:bodyPr/>
            <a:lstStyle/>
            <a:p>
              <a:endParaRPr lang="en-US"/>
            </a:p>
          </p:txBody>
        </p:sp>
        <p:sp>
          <p:nvSpPr>
            <p:cNvPr id="7216" name="Line 132"/>
            <p:cNvSpPr>
              <a:spLocks noChangeShapeType="1"/>
            </p:cNvSpPr>
            <p:nvPr/>
          </p:nvSpPr>
          <p:spPr bwMode="auto">
            <a:xfrm flipV="1">
              <a:off x="4926" y="1680"/>
              <a:ext cx="3" cy="480"/>
            </a:xfrm>
            <a:prstGeom prst="line">
              <a:avLst/>
            </a:prstGeom>
            <a:noFill/>
            <a:ln w="19050">
              <a:solidFill>
                <a:schemeClr val="tx1"/>
              </a:solidFill>
              <a:round/>
              <a:headEnd/>
              <a:tailEnd type="triangle" w="med" len="med"/>
            </a:ln>
          </p:spPr>
          <p:txBody>
            <a:bodyPr/>
            <a:lstStyle/>
            <a:p>
              <a:endParaRPr lang="en-US"/>
            </a:p>
          </p:txBody>
        </p:sp>
        <p:sp>
          <p:nvSpPr>
            <p:cNvPr id="7217" name="Line 133"/>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p:spPr>
          <p:txBody>
            <a:bodyPr/>
            <a:lstStyle/>
            <a:p>
              <a:endParaRPr lang="en-US"/>
            </a:p>
          </p:txBody>
        </p:sp>
        <p:sp>
          <p:nvSpPr>
            <p:cNvPr id="7218" name="Line 134"/>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p:spPr>
          <p:txBody>
            <a:bodyPr/>
            <a:lstStyle/>
            <a:p>
              <a:endParaRPr lang="en-US"/>
            </a:p>
          </p:txBody>
        </p:sp>
        <p:sp>
          <p:nvSpPr>
            <p:cNvPr id="7219" name="Line 135"/>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p:spPr>
          <p:txBody>
            <a:bodyPr/>
            <a:lstStyle/>
            <a:p>
              <a:endParaRPr lang="en-US"/>
            </a:p>
          </p:txBody>
        </p:sp>
        <p:sp>
          <p:nvSpPr>
            <p:cNvPr id="7220" name="Line 136"/>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p:spPr>
          <p:txBody>
            <a:bodyPr/>
            <a:lstStyle/>
            <a:p>
              <a:endParaRPr lang="en-US"/>
            </a:p>
          </p:txBody>
        </p:sp>
        <p:sp>
          <p:nvSpPr>
            <p:cNvPr id="7221" name="Line 137"/>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p:spPr>
          <p:txBody>
            <a:bodyPr/>
            <a:lstStyle/>
            <a:p>
              <a:endParaRPr lang="en-US"/>
            </a:p>
          </p:txBody>
        </p:sp>
        <p:sp>
          <p:nvSpPr>
            <p:cNvPr id="7222" name="Line 138"/>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p:spPr>
          <p:txBody>
            <a:bodyPr/>
            <a:lstStyle/>
            <a:p>
              <a:endParaRPr lang="en-US"/>
            </a:p>
          </p:txBody>
        </p:sp>
      </p:grpSp>
      <p:sp>
        <p:nvSpPr>
          <p:cNvPr id="29715" name="Text Box 139"/>
          <p:cNvSpPr txBox="1">
            <a:spLocks noChangeArrowheads="1"/>
          </p:cNvSpPr>
          <p:nvPr/>
        </p:nvSpPr>
        <p:spPr bwMode="auto">
          <a:xfrm>
            <a:off x="-31750" y="5264150"/>
            <a:ext cx="8494633" cy="1323439"/>
          </a:xfrm>
          <a:prstGeom prst="rect">
            <a:avLst/>
          </a:prstGeom>
          <a:noFill/>
          <a:ln w="9525">
            <a:noFill/>
            <a:miter lim="800000"/>
            <a:headEnd/>
            <a:tailEnd/>
          </a:ln>
        </p:spPr>
        <p:txBody>
          <a:bodyPr wrap="none">
            <a:spAutoFit/>
          </a:bodyPr>
          <a:lstStyle/>
          <a:p>
            <a:pPr>
              <a:defRPr/>
            </a:pPr>
            <a:r>
              <a:rPr lang="en-US" sz="2400" dirty="0">
                <a:latin typeface="+mj-lt"/>
              </a:rPr>
              <a:t>Which barrel will heat up the fastest?</a:t>
            </a:r>
          </a:p>
          <a:p>
            <a:pPr>
              <a:defRPr/>
            </a:pPr>
            <a:endParaRPr lang="en-US" sz="800" dirty="0" smtClean="0">
              <a:latin typeface="+mj-lt"/>
            </a:endParaRPr>
          </a:p>
          <a:p>
            <a:pPr>
              <a:defRPr/>
            </a:pPr>
            <a:r>
              <a:rPr lang="en-US" sz="2400" dirty="0" smtClean="0">
                <a:latin typeface="+mj-lt"/>
              </a:rPr>
              <a:t>A)  2 &gt; 1 &gt; 3</a:t>
            </a:r>
            <a:r>
              <a:rPr lang="en-US" sz="2400" dirty="0">
                <a:latin typeface="+mj-lt"/>
              </a:rPr>
              <a:t>		</a:t>
            </a:r>
            <a:r>
              <a:rPr lang="en-US" sz="2400" dirty="0" smtClean="0">
                <a:latin typeface="+mj-lt"/>
              </a:rPr>
              <a:t>B)  1 &gt; 2 &gt; 3</a:t>
            </a:r>
            <a:r>
              <a:rPr lang="en-US" sz="2400" dirty="0">
                <a:latin typeface="+mj-lt"/>
              </a:rPr>
              <a:t>		</a:t>
            </a:r>
            <a:r>
              <a:rPr lang="en-US" sz="2400" dirty="0" smtClean="0">
                <a:latin typeface="+mj-lt"/>
              </a:rPr>
              <a:t>C) 1 = 2 &gt; 3</a:t>
            </a:r>
            <a:r>
              <a:rPr lang="en-US" sz="2400" dirty="0">
                <a:latin typeface="+mj-lt"/>
              </a:rPr>
              <a:t>		</a:t>
            </a:r>
          </a:p>
          <a:p>
            <a:pPr>
              <a:defRPr/>
            </a:pPr>
            <a:r>
              <a:rPr lang="en-US" sz="2400" dirty="0" smtClean="0">
                <a:latin typeface="+mj-lt"/>
              </a:rPr>
              <a:t>D)  1 = 3 &gt; 2</a:t>
            </a:r>
            <a:r>
              <a:rPr lang="en-US" sz="2400" dirty="0">
                <a:latin typeface="+mj-lt"/>
              </a:rPr>
              <a:t>		</a:t>
            </a:r>
            <a:r>
              <a:rPr lang="en-US" sz="2400" dirty="0" smtClean="0">
                <a:latin typeface="+mj-lt"/>
              </a:rPr>
              <a:t>E)  2 &gt; 1 = 3</a:t>
            </a:r>
            <a:endParaRPr lang="en-US" sz="2400" dirty="0">
              <a:latin typeface="+mj-lt"/>
            </a:endParaRPr>
          </a:p>
        </p:txBody>
      </p:sp>
      <p:sp>
        <p:nvSpPr>
          <p:cNvPr id="7188" name="Text Box 140"/>
          <p:cNvSpPr txBox="1">
            <a:spLocks noChangeArrowheads="1"/>
          </p:cNvSpPr>
          <p:nvPr/>
        </p:nvSpPr>
        <p:spPr bwMode="auto">
          <a:xfrm>
            <a:off x="7924800" y="990600"/>
            <a:ext cx="494046" cy="461665"/>
          </a:xfrm>
          <a:prstGeom prst="rect">
            <a:avLst/>
          </a:prstGeom>
          <a:noFill/>
          <a:ln w="9525">
            <a:noFill/>
            <a:miter lim="800000"/>
            <a:headEnd/>
            <a:tailEnd/>
          </a:ln>
        </p:spPr>
        <p:txBody>
          <a:bodyPr wrap="none">
            <a:spAutoFit/>
          </a:bodyPr>
          <a:lstStyle/>
          <a:p>
            <a:r>
              <a:rPr lang="en-US" sz="2400" dirty="0"/>
              <a:t>#1</a:t>
            </a:r>
          </a:p>
        </p:txBody>
      </p:sp>
      <p:sp>
        <p:nvSpPr>
          <p:cNvPr id="7189" name="Text Box 141"/>
          <p:cNvSpPr txBox="1">
            <a:spLocks noChangeArrowheads="1"/>
          </p:cNvSpPr>
          <p:nvPr/>
        </p:nvSpPr>
        <p:spPr bwMode="auto">
          <a:xfrm>
            <a:off x="7924800" y="2743200"/>
            <a:ext cx="494046" cy="461665"/>
          </a:xfrm>
          <a:prstGeom prst="rect">
            <a:avLst/>
          </a:prstGeom>
          <a:noFill/>
          <a:ln w="9525">
            <a:noFill/>
            <a:miter lim="800000"/>
            <a:headEnd/>
            <a:tailEnd/>
          </a:ln>
        </p:spPr>
        <p:txBody>
          <a:bodyPr wrap="none">
            <a:spAutoFit/>
          </a:bodyPr>
          <a:lstStyle/>
          <a:p>
            <a:r>
              <a:rPr lang="en-US" sz="2400" dirty="0"/>
              <a:t>#2</a:t>
            </a:r>
          </a:p>
        </p:txBody>
      </p:sp>
      <p:sp>
        <p:nvSpPr>
          <p:cNvPr id="7190" name="Text Box 142"/>
          <p:cNvSpPr txBox="1">
            <a:spLocks noChangeArrowheads="1"/>
          </p:cNvSpPr>
          <p:nvPr/>
        </p:nvSpPr>
        <p:spPr bwMode="auto">
          <a:xfrm>
            <a:off x="7934325" y="4343400"/>
            <a:ext cx="494046" cy="461665"/>
          </a:xfrm>
          <a:prstGeom prst="rect">
            <a:avLst/>
          </a:prstGeom>
          <a:noFill/>
          <a:ln w="9525">
            <a:noFill/>
            <a:miter lim="800000"/>
            <a:headEnd/>
            <a:tailEnd/>
          </a:ln>
        </p:spPr>
        <p:txBody>
          <a:bodyPr wrap="none">
            <a:spAutoFit/>
          </a:bodyPr>
          <a:lstStyle/>
          <a:p>
            <a:r>
              <a:rPr lang="en-US" sz="2400" dirty="0"/>
              <a:t>#3</a:t>
            </a:r>
          </a:p>
        </p:txBody>
      </p:sp>
      <p:sp>
        <p:nvSpPr>
          <p:cNvPr id="29719" name="Text Box 143"/>
          <p:cNvSpPr txBox="1">
            <a:spLocks noChangeArrowheads="1"/>
          </p:cNvSpPr>
          <p:nvPr/>
        </p:nvSpPr>
        <p:spPr bwMode="auto">
          <a:xfrm>
            <a:off x="4648200" y="5253335"/>
            <a:ext cx="3256661" cy="461665"/>
          </a:xfrm>
          <a:prstGeom prst="rect">
            <a:avLst/>
          </a:prstGeom>
          <a:noFill/>
          <a:ln w="9525">
            <a:noFill/>
            <a:miter lim="800000"/>
            <a:headEnd/>
            <a:tailEnd/>
          </a:ln>
        </p:spPr>
        <p:txBody>
          <a:bodyPr wrap="none">
            <a:spAutoFit/>
          </a:bodyPr>
          <a:lstStyle/>
          <a:p>
            <a:pPr>
              <a:defRPr/>
            </a:pPr>
            <a:r>
              <a:rPr lang="en-US" sz="2400" dirty="0">
                <a:solidFill>
                  <a:srgbClr val="FF0000"/>
                </a:solidFill>
                <a:latin typeface="+mj-lt"/>
              </a:rPr>
              <a:t>(</a:t>
            </a:r>
            <a:r>
              <a:rPr lang="en-US" sz="2400" dirty="0" smtClean="0">
                <a:solidFill>
                  <a:srgbClr val="FF0000"/>
                </a:solidFill>
                <a:latin typeface="+mj-lt"/>
              </a:rPr>
              <a:t>Use E</a:t>
            </a:r>
            <a:r>
              <a:rPr lang="en-US" sz="2400" baseline="-25000" dirty="0" smtClean="0">
                <a:solidFill>
                  <a:srgbClr val="FF0000"/>
                </a:solidFill>
                <a:latin typeface="+mj-lt"/>
              </a:rPr>
              <a:t>1max </a:t>
            </a:r>
            <a:r>
              <a:rPr lang="en-US" sz="2400" dirty="0" smtClean="0">
                <a:solidFill>
                  <a:srgbClr val="FF0000"/>
                </a:solidFill>
                <a:latin typeface="+mj-lt"/>
              </a:rPr>
              <a:t>= E</a:t>
            </a:r>
            <a:r>
              <a:rPr lang="en-US" sz="2400" baseline="-25000" dirty="0" smtClean="0">
                <a:solidFill>
                  <a:srgbClr val="FF0000"/>
                </a:solidFill>
                <a:latin typeface="+mj-lt"/>
              </a:rPr>
              <a:t>2max </a:t>
            </a:r>
            <a:r>
              <a:rPr lang="en-US" sz="2400" dirty="0" smtClean="0">
                <a:solidFill>
                  <a:srgbClr val="FF0000"/>
                </a:solidFill>
                <a:latin typeface="+mj-lt"/>
              </a:rPr>
              <a:t>&gt; E</a:t>
            </a:r>
            <a:r>
              <a:rPr lang="en-US" sz="2400" baseline="-25000" dirty="0" smtClean="0">
                <a:solidFill>
                  <a:srgbClr val="FF0000"/>
                </a:solidFill>
                <a:latin typeface="+mj-lt"/>
              </a:rPr>
              <a:t>3max</a:t>
            </a:r>
            <a:r>
              <a:rPr lang="en-US" sz="2400" dirty="0">
                <a:solidFill>
                  <a:srgbClr val="FF0000"/>
                </a:solidFill>
                <a:latin typeface="+mj-lt"/>
              </a:rPr>
              <a:t>)</a:t>
            </a:r>
          </a:p>
        </p:txBody>
      </p:sp>
      <p:sp>
        <p:nvSpPr>
          <p:cNvPr id="495760" name="Rectangle 144"/>
          <p:cNvSpPr>
            <a:spLocks noChangeArrowheads="1"/>
          </p:cNvSpPr>
          <p:nvPr/>
        </p:nvSpPr>
        <p:spPr bwMode="auto">
          <a:xfrm>
            <a:off x="4419600" y="6118225"/>
            <a:ext cx="5105400" cy="723275"/>
          </a:xfrm>
          <a:prstGeom prst="rect">
            <a:avLst/>
          </a:prstGeom>
          <a:noFill/>
          <a:ln w="9525">
            <a:noFill/>
            <a:miter lim="800000"/>
            <a:headEnd/>
            <a:tailEnd/>
          </a:ln>
        </p:spPr>
        <p:txBody>
          <a:bodyPr>
            <a:spAutoFit/>
          </a:bodyPr>
          <a:lstStyle/>
          <a:p>
            <a:r>
              <a:rPr lang="en-US" b="1" dirty="0">
                <a:solidFill>
                  <a:srgbClr val="0000FF"/>
                </a:solidFill>
              </a:rPr>
              <a:t>Intensity = power/area</a:t>
            </a:r>
            <a:r>
              <a:rPr lang="en-US" b="1" dirty="0" smtClean="0">
                <a:solidFill>
                  <a:srgbClr val="0000FF"/>
                </a:solidFill>
              </a:rPr>
              <a:t> ~ </a:t>
            </a:r>
            <a:r>
              <a:rPr lang="en-US" b="1" dirty="0">
                <a:solidFill>
                  <a:srgbClr val="0000FF"/>
                </a:solidFill>
              </a:rPr>
              <a:t>E</a:t>
            </a:r>
            <a:r>
              <a:rPr lang="en-US" b="1" baseline="-25000" dirty="0">
                <a:solidFill>
                  <a:srgbClr val="0000FF"/>
                </a:solidFill>
              </a:rPr>
              <a:t>max</a:t>
            </a:r>
            <a:r>
              <a:rPr lang="en-US" b="1" baseline="30000" dirty="0">
                <a:solidFill>
                  <a:srgbClr val="0000FF"/>
                </a:solidFill>
              </a:rPr>
              <a:t>2</a:t>
            </a:r>
          </a:p>
          <a:p>
            <a:r>
              <a:rPr lang="en-US" sz="2300" dirty="0">
                <a:solidFill>
                  <a:srgbClr val="0000FF"/>
                </a:solidFill>
              </a:rPr>
              <a:t>Does not depend on frequency/color!</a:t>
            </a:r>
            <a:endParaRPr lang="en-US" sz="2300" baseline="30000" dirty="0">
              <a:solidFill>
                <a:srgbClr val="0000FF"/>
              </a:solidFill>
            </a:endParaRPr>
          </a:p>
        </p:txBody>
      </p:sp>
      <p:sp>
        <p:nvSpPr>
          <p:cNvPr id="150" name="Rectangle 149"/>
          <p:cNvSpPr/>
          <p:nvPr/>
        </p:nvSpPr>
        <p:spPr>
          <a:xfrm>
            <a:off x="5486400" y="5715000"/>
            <a:ext cx="15240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 Box 42"/>
          <p:cNvSpPr txBox="1">
            <a:spLocks noChangeArrowheads="1"/>
          </p:cNvSpPr>
          <p:nvPr/>
        </p:nvSpPr>
        <p:spPr bwMode="auto">
          <a:xfrm>
            <a:off x="76200" y="0"/>
            <a:ext cx="8915400" cy="584775"/>
          </a:xfrm>
          <a:prstGeom prst="rect">
            <a:avLst/>
          </a:prstGeom>
          <a:noFill/>
          <a:ln w="9525">
            <a:noFill/>
            <a:miter lim="800000"/>
            <a:headEnd/>
            <a:tailEnd/>
          </a:ln>
        </p:spPr>
        <p:txBody>
          <a:bodyPr wrap="square">
            <a:spAutoFit/>
          </a:bodyPr>
          <a:lstStyle/>
          <a:p>
            <a:r>
              <a:rPr lang="en-US" sz="3200" dirty="0"/>
              <a:t>Light shines </a:t>
            </a:r>
            <a:r>
              <a:rPr lang="en-US" sz="3200" dirty="0" smtClean="0"/>
              <a:t>on three </a:t>
            </a:r>
            <a:r>
              <a:rPr lang="en-US" sz="3200" dirty="0"/>
              <a:t>black </a:t>
            </a:r>
            <a:r>
              <a:rPr lang="en-US" sz="3200" dirty="0" smtClean="0"/>
              <a:t>barrels filled with water: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5760"/>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957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760" grpId="0"/>
      <p:bldP spid="495760" grpId="1"/>
      <p:bldP spid="150"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234950" y="306388"/>
            <a:ext cx="9156700" cy="461665"/>
          </a:xfrm>
          <a:prstGeom prst="rect">
            <a:avLst/>
          </a:prstGeom>
          <a:noFill/>
          <a:ln w="9525">
            <a:noFill/>
            <a:miter lim="800000"/>
            <a:headEnd/>
            <a:tailEnd/>
          </a:ln>
          <a:effectLst/>
        </p:spPr>
        <p:txBody>
          <a:bodyPr>
            <a:spAutoFit/>
          </a:bodyPr>
          <a:lstStyle/>
          <a:p>
            <a:r>
              <a:rPr lang="en-US" sz="2400" b="1" dirty="0" smtClean="0"/>
              <a:t>Classical waves:</a:t>
            </a:r>
            <a:r>
              <a:rPr lang="en-US" sz="2400" dirty="0" smtClean="0"/>
              <a:t> </a:t>
            </a:r>
            <a:r>
              <a:rPr lang="en-US" sz="2400" dirty="0"/>
              <a:t>Intensity</a:t>
            </a:r>
            <a:r>
              <a:rPr lang="en-US" sz="2400" dirty="0" smtClean="0"/>
              <a:t> </a:t>
            </a:r>
            <a:r>
              <a:rPr lang="en-US" sz="2400" dirty="0" smtClean="0">
                <a:sym typeface="Symbol" pitchFamily="-96" charset="2"/>
              </a:rPr>
              <a:t>~ </a:t>
            </a:r>
            <a:r>
              <a:rPr lang="en-US" sz="2400" dirty="0" smtClean="0"/>
              <a:t>E</a:t>
            </a:r>
            <a:r>
              <a:rPr lang="en-US" sz="2400" baseline="-25000" dirty="0" smtClean="0"/>
              <a:t>max</a:t>
            </a:r>
            <a:r>
              <a:rPr lang="en-US" sz="2400" baseline="30000" dirty="0" smtClean="0"/>
              <a:t>2</a:t>
            </a:r>
            <a:r>
              <a:rPr lang="en-US" sz="2400" dirty="0" smtClean="0"/>
              <a:t> </a:t>
            </a:r>
            <a:endParaRPr lang="en-US" sz="2400" dirty="0"/>
          </a:p>
        </p:txBody>
      </p:sp>
      <p:grpSp>
        <p:nvGrpSpPr>
          <p:cNvPr id="2" name="Group 7"/>
          <p:cNvGrpSpPr>
            <a:grpSpLocks/>
          </p:cNvGrpSpPr>
          <p:nvPr/>
        </p:nvGrpSpPr>
        <p:grpSpPr bwMode="auto">
          <a:xfrm>
            <a:off x="1143000" y="803275"/>
            <a:ext cx="5949950" cy="1524000"/>
            <a:chOff x="236" y="1440"/>
            <a:chExt cx="5184" cy="1439"/>
          </a:xfrm>
        </p:grpSpPr>
        <p:sp>
          <p:nvSpPr>
            <p:cNvPr id="90120" name="Freeform 8"/>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1"/>
              </a:solidFill>
              <a:round/>
              <a:headEnd/>
              <a:tailEnd/>
            </a:ln>
            <a:effectLst/>
          </p:spPr>
          <p:txBody>
            <a:bodyPr/>
            <a:lstStyle/>
            <a:p>
              <a:endParaRPr lang="en-US"/>
            </a:p>
          </p:txBody>
        </p:sp>
        <p:sp>
          <p:nvSpPr>
            <p:cNvPr id="90121" name="Freeform 9"/>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chemeClr val="tx1"/>
              </a:solidFill>
              <a:round/>
              <a:headEnd/>
              <a:tailEnd/>
            </a:ln>
            <a:effectLst/>
          </p:spPr>
          <p:txBody>
            <a:bodyPr/>
            <a:lstStyle/>
            <a:p>
              <a:endParaRPr lang="en-US"/>
            </a:p>
          </p:txBody>
        </p:sp>
        <p:sp>
          <p:nvSpPr>
            <p:cNvPr id="90122" name="Line 10"/>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123" name="Line 11"/>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124" name="Line 12"/>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125" name="Line 13"/>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126" name="Line 14"/>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127" name="Line 15"/>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128" name="Line 16"/>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129" name="Line 17"/>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130" name="Line 18"/>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131" name="Line 19"/>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132" name="Line 20"/>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33" name="Line 21"/>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34" name="Line 22"/>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135" name="Line 23"/>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36" name="Line 24"/>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37" name="Line 25"/>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138" name="Line 26"/>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139" name="Line 27"/>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140" name="Line 28"/>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141" name="Line 29"/>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142" name="Line 30"/>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143" name="Line 31"/>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144" name="Line 32"/>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145" name="Line 33"/>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46" name="Line 34"/>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47" name="Line 35"/>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148" name="Line 36"/>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49" name="Line 37"/>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90150" name="Text Box 38"/>
          <p:cNvSpPr txBox="1">
            <a:spLocks noChangeArrowheads="1"/>
          </p:cNvSpPr>
          <p:nvPr/>
        </p:nvSpPr>
        <p:spPr bwMode="auto">
          <a:xfrm>
            <a:off x="7024688" y="1477963"/>
            <a:ext cx="387350" cy="457200"/>
          </a:xfrm>
          <a:prstGeom prst="rect">
            <a:avLst/>
          </a:prstGeom>
          <a:noFill/>
          <a:ln w="9525">
            <a:noFill/>
            <a:miter lim="800000"/>
            <a:headEnd/>
            <a:tailEnd/>
          </a:ln>
          <a:effectLst/>
        </p:spPr>
        <p:txBody>
          <a:bodyPr wrap="none">
            <a:spAutoFit/>
          </a:bodyPr>
          <a:lstStyle/>
          <a:p>
            <a:r>
              <a:rPr lang="en-US"/>
              <a:t>X</a:t>
            </a:r>
          </a:p>
        </p:txBody>
      </p:sp>
      <p:sp>
        <p:nvSpPr>
          <p:cNvPr id="90151" name="Rectangle 39"/>
          <p:cNvSpPr>
            <a:spLocks noChangeArrowheads="1"/>
          </p:cNvSpPr>
          <p:nvPr/>
        </p:nvSpPr>
        <p:spPr bwMode="auto">
          <a:xfrm>
            <a:off x="7100888" y="1084263"/>
            <a:ext cx="914400" cy="990600"/>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90152" name="Oval 40"/>
          <p:cNvSpPr>
            <a:spLocks noChangeArrowheads="1"/>
          </p:cNvSpPr>
          <p:nvPr/>
        </p:nvSpPr>
        <p:spPr bwMode="auto">
          <a:xfrm>
            <a:off x="7100888" y="1020763"/>
            <a:ext cx="914400" cy="112712"/>
          </a:xfrm>
          <a:prstGeom prst="ellipse">
            <a:avLst/>
          </a:prstGeom>
          <a:solidFill>
            <a:schemeClr val="accent1"/>
          </a:solidFill>
          <a:ln w="9525">
            <a:solidFill>
              <a:schemeClr val="tx1"/>
            </a:solidFill>
            <a:round/>
            <a:headEnd/>
            <a:tailEnd/>
          </a:ln>
          <a:effectLst/>
        </p:spPr>
        <p:txBody>
          <a:bodyPr wrap="none" anchor="ctr"/>
          <a:lstStyle/>
          <a:p>
            <a:endParaRPr lang="en-US"/>
          </a:p>
        </p:txBody>
      </p:sp>
      <p:grpSp>
        <p:nvGrpSpPr>
          <p:cNvPr id="3" name="Group 208"/>
          <p:cNvGrpSpPr>
            <a:grpSpLocks/>
          </p:cNvGrpSpPr>
          <p:nvPr/>
        </p:nvGrpSpPr>
        <p:grpSpPr bwMode="auto">
          <a:xfrm>
            <a:off x="1490663" y="2689225"/>
            <a:ext cx="7202487" cy="1524000"/>
            <a:chOff x="939" y="1694"/>
            <a:chExt cx="4537" cy="960"/>
          </a:xfrm>
        </p:grpSpPr>
        <p:grpSp>
          <p:nvGrpSpPr>
            <p:cNvPr id="4" name="Group 42"/>
            <p:cNvGrpSpPr>
              <a:grpSpLocks/>
            </p:cNvGrpSpPr>
            <p:nvPr/>
          </p:nvGrpSpPr>
          <p:grpSpPr bwMode="auto">
            <a:xfrm>
              <a:off x="2816" y="1694"/>
              <a:ext cx="2208" cy="960"/>
              <a:chOff x="236" y="1440"/>
              <a:chExt cx="5184" cy="1439"/>
            </a:xfrm>
          </p:grpSpPr>
          <p:sp>
            <p:nvSpPr>
              <p:cNvPr id="90155" name="Freeform 43"/>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156" name="Freeform 44"/>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157" name="Line 45"/>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158" name="Line 46"/>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159" name="Line 47"/>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160" name="Line 48"/>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161" name="Line 49"/>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162" name="Line 50"/>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163" name="Line 51"/>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164" name="Line 52"/>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165" name="Line 53"/>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166" name="Line 54"/>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167" name="Line 55"/>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68" name="Line 56"/>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69" name="Line 57"/>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170" name="Line 58"/>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71" name="Line 59"/>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72" name="Line 60"/>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173" name="Line 61"/>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174" name="Line 62"/>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175" name="Line 63"/>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176" name="Line 64"/>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177" name="Line 65"/>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178" name="Line 66"/>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179" name="Line 67"/>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180" name="Line 68"/>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81" name="Line 69"/>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182" name="Line 70"/>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183" name="Line 71"/>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184" name="Line 72"/>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90185" name="Text Box 73"/>
            <p:cNvSpPr txBox="1">
              <a:spLocks noChangeArrowheads="1"/>
            </p:cNvSpPr>
            <p:nvPr/>
          </p:nvSpPr>
          <p:spPr bwMode="auto">
            <a:xfrm>
              <a:off x="4852" y="2126"/>
              <a:ext cx="244" cy="288"/>
            </a:xfrm>
            <a:prstGeom prst="rect">
              <a:avLst/>
            </a:prstGeom>
            <a:noFill/>
            <a:ln w="9525">
              <a:noFill/>
              <a:miter lim="800000"/>
              <a:headEnd/>
              <a:tailEnd/>
            </a:ln>
            <a:effectLst/>
          </p:spPr>
          <p:txBody>
            <a:bodyPr wrap="none">
              <a:spAutoFit/>
            </a:bodyPr>
            <a:lstStyle/>
            <a:p>
              <a:r>
                <a:rPr lang="en-US"/>
                <a:t>X</a:t>
              </a:r>
            </a:p>
          </p:txBody>
        </p:sp>
        <p:sp>
          <p:nvSpPr>
            <p:cNvPr id="90186" name="Rectangle 74"/>
            <p:cNvSpPr>
              <a:spLocks noChangeArrowheads="1"/>
            </p:cNvSpPr>
            <p:nvPr/>
          </p:nvSpPr>
          <p:spPr bwMode="auto">
            <a:xfrm>
              <a:off x="4900" y="1886"/>
              <a:ext cx="576" cy="624"/>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90187" name="Oval 75"/>
            <p:cNvSpPr>
              <a:spLocks noChangeArrowheads="1"/>
            </p:cNvSpPr>
            <p:nvPr/>
          </p:nvSpPr>
          <p:spPr bwMode="auto">
            <a:xfrm>
              <a:off x="4900" y="1838"/>
              <a:ext cx="576" cy="71"/>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0188" name="Oval 76"/>
            <p:cNvSpPr>
              <a:spLocks noChangeArrowheads="1"/>
            </p:cNvSpPr>
            <p:nvPr/>
          </p:nvSpPr>
          <p:spPr bwMode="auto">
            <a:xfrm>
              <a:off x="4900" y="2462"/>
              <a:ext cx="576" cy="71"/>
            </a:xfrm>
            <a:prstGeom prst="ellipse">
              <a:avLst/>
            </a:prstGeom>
            <a:solidFill>
              <a:schemeClr val="tx1"/>
            </a:solidFill>
            <a:ln w="9525">
              <a:solidFill>
                <a:schemeClr val="tx1"/>
              </a:solidFill>
              <a:round/>
              <a:headEnd/>
              <a:tailEnd/>
            </a:ln>
            <a:effectLst/>
          </p:spPr>
          <p:txBody>
            <a:bodyPr wrap="none" anchor="ctr"/>
            <a:lstStyle/>
            <a:p>
              <a:endParaRPr lang="en-US"/>
            </a:p>
          </p:txBody>
        </p:sp>
        <p:grpSp>
          <p:nvGrpSpPr>
            <p:cNvPr id="5" name="Group 77"/>
            <p:cNvGrpSpPr>
              <a:grpSpLocks/>
            </p:cNvGrpSpPr>
            <p:nvPr/>
          </p:nvGrpSpPr>
          <p:grpSpPr bwMode="auto">
            <a:xfrm>
              <a:off x="939" y="1694"/>
              <a:ext cx="2208" cy="960"/>
              <a:chOff x="236" y="1440"/>
              <a:chExt cx="5184" cy="1439"/>
            </a:xfrm>
          </p:grpSpPr>
          <p:sp>
            <p:nvSpPr>
              <p:cNvPr id="90190" name="Freeform 78"/>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191" name="Freeform 79"/>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192" name="Line 80"/>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193" name="Line 81"/>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194" name="Line 82"/>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195" name="Line 83"/>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196" name="Line 84"/>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197" name="Line 85"/>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198" name="Line 86"/>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199" name="Line 87"/>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00" name="Line 88"/>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01" name="Line 89"/>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02" name="Line 90"/>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03" name="Line 91"/>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04" name="Line 92"/>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05" name="Line 93"/>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06" name="Line 94"/>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07" name="Line 95"/>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208" name="Line 96"/>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09" name="Line 97"/>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10" name="Line 98"/>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11" name="Line 99"/>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12" name="Line 100"/>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13" name="Line 101"/>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14" name="Line 102"/>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15" name="Line 103"/>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16" name="Line 104"/>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17" name="Line 105"/>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18" name="Line 106"/>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19" name="Line 107"/>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grpSp>
      <p:sp>
        <p:nvSpPr>
          <p:cNvPr id="90220" name="Rectangle 108"/>
          <p:cNvSpPr>
            <a:spLocks noChangeArrowheads="1"/>
          </p:cNvSpPr>
          <p:nvPr/>
        </p:nvSpPr>
        <p:spPr bwMode="auto">
          <a:xfrm>
            <a:off x="8353425" y="1704975"/>
            <a:ext cx="573088" cy="457200"/>
          </a:xfrm>
          <a:prstGeom prst="rect">
            <a:avLst/>
          </a:prstGeom>
          <a:noFill/>
          <a:ln w="9525">
            <a:noFill/>
            <a:miter lim="800000"/>
            <a:headEnd/>
            <a:tailEnd/>
          </a:ln>
          <a:effectLst/>
        </p:spPr>
        <p:txBody>
          <a:bodyPr wrap="none">
            <a:spAutoFit/>
          </a:bodyPr>
          <a:lstStyle/>
          <a:p>
            <a:r>
              <a:rPr lang="en-US" i="1"/>
              <a:t>vs.</a:t>
            </a:r>
            <a:endParaRPr lang="en-US"/>
          </a:p>
        </p:txBody>
      </p:sp>
      <p:sp>
        <p:nvSpPr>
          <p:cNvPr id="90221" name="Rectangle 109"/>
          <p:cNvSpPr>
            <a:spLocks noChangeArrowheads="1"/>
          </p:cNvSpPr>
          <p:nvPr/>
        </p:nvSpPr>
        <p:spPr bwMode="auto">
          <a:xfrm>
            <a:off x="76200" y="4572000"/>
            <a:ext cx="9023496" cy="830997"/>
          </a:xfrm>
          <a:prstGeom prst="rect">
            <a:avLst/>
          </a:prstGeom>
          <a:noFill/>
          <a:ln w="9525">
            <a:noFill/>
            <a:miter lim="800000"/>
            <a:headEnd/>
            <a:tailEnd/>
          </a:ln>
          <a:effectLst/>
        </p:spPr>
        <p:txBody>
          <a:bodyPr wrap="none">
            <a:spAutoFit/>
          </a:bodyPr>
          <a:lstStyle/>
          <a:p>
            <a:r>
              <a:rPr lang="en-US" sz="2400" dirty="0"/>
              <a:t>Classically:</a:t>
            </a:r>
          </a:p>
          <a:p>
            <a:r>
              <a:rPr lang="en-US" sz="2400" dirty="0" smtClean="0"/>
              <a:t>Time average of the E-field squared: same</a:t>
            </a:r>
            <a:r>
              <a:rPr lang="en-US" sz="2400" dirty="0"/>
              <a:t>… independent of </a:t>
            </a:r>
            <a:r>
              <a:rPr lang="en-US" sz="2400" dirty="0" smtClean="0"/>
              <a:t>frequency.</a:t>
            </a:r>
            <a:endParaRPr lang="en-US" sz="2400" dirty="0"/>
          </a:p>
        </p:txBody>
      </p:sp>
      <p:grpSp>
        <p:nvGrpSpPr>
          <p:cNvPr id="6" name="Group 110"/>
          <p:cNvGrpSpPr>
            <a:grpSpLocks/>
          </p:cNvGrpSpPr>
          <p:nvPr/>
        </p:nvGrpSpPr>
        <p:grpSpPr bwMode="auto">
          <a:xfrm>
            <a:off x="1752600" y="796925"/>
            <a:ext cx="6026150" cy="1524000"/>
            <a:chOff x="236" y="1440"/>
            <a:chExt cx="5184" cy="1439"/>
          </a:xfrm>
        </p:grpSpPr>
        <p:sp>
          <p:nvSpPr>
            <p:cNvPr id="90223" name="Freeform 111"/>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24" name="Freeform 112"/>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25" name="Line 113"/>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226" name="Line 114"/>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227" name="Line 115"/>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228" name="Line 116"/>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29" name="Line 117"/>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30" name="Line 118"/>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31" name="Line 119"/>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32" name="Line 120"/>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33" name="Line 121"/>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34" name="Line 122"/>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35" name="Line 123"/>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36" name="Line 124"/>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37" name="Line 125"/>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38" name="Line 126"/>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39" name="Line 127"/>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40" name="Line 128"/>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241" name="Line 129"/>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42" name="Line 130"/>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43" name="Line 131"/>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44" name="Line 132"/>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45" name="Line 133"/>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46" name="Line 134"/>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47" name="Line 135"/>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48" name="Line 136"/>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49" name="Line 137"/>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50" name="Line 138"/>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51" name="Line 139"/>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52" name="Line 140"/>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sp>
        <p:nvSpPr>
          <p:cNvPr id="90253" name="Line 141"/>
          <p:cNvSpPr>
            <a:spLocks noChangeShapeType="1"/>
          </p:cNvSpPr>
          <p:nvPr/>
        </p:nvSpPr>
        <p:spPr bwMode="auto">
          <a:xfrm flipV="1">
            <a:off x="1219200" y="1066800"/>
            <a:ext cx="5867400" cy="11113"/>
          </a:xfrm>
          <a:prstGeom prst="line">
            <a:avLst/>
          </a:prstGeom>
          <a:noFill/>
          <a:ln w="38100">
            <a:solidFill>
              <a:schemeClr val="accent2"/>
            </a:solidFill>
            <a:round/>
            <a:headEnd/>
            <a:tailEnd/>
          </a:ln>
          <a:effectLst/>
        </p:spPr>
        <p:txBody>
          <a:bodyPr wrap="none" anchor="ctr"/>
          <a:lstStyle/>
          <a:p>
            <a:endParaRPr lang="en-US"/>
          </a:p>
        </p:txBody>
      </p:sp>
      <p:sp>
        <p:nvSpPr>
          <p:cNvPr id="90254" name="Text Box 142"/>
          <p:cNvSpPr txBox="1">
            <a:spLocks noChangeArrowheads="1"/>
          </p:cNvSpPr>
          <p:nvPr/>
        </p:nvSpPr>
        <p:spPr bwMode="auto">
          <a:xfrm>
            <a:off x="228600" y="884238"/>
            <a:ext cx="1031875" cy="457200"/>
          </a:xfrm>
          <a:prstGeom prst="rect">
            <a:avLst/>
          </a:prstGeom>
          <a:noFill/>
          <a:ln w="9525">
            <a:noFill/>
            <a:miter lim="800000"/>
            <a:headEnd/>
            <a:tailEnd/>
          </a:ln>
          <a:effectLst/>
        </p:spPr>
        <p:txBody>
          <a:bodyPr>
            <a:spAutoFit/>
          </a:bodyPr>
          <a:lstStyle/>
          <a:p>
            <a:pPr>
              <a:spcBef>
                <a:spcPct val="50000"/>
              </a:spcBef>
            </a:pPr>
            <a:r>
              <a:rPr lang="en-US" sz="2400" dirty="0">
                <a:solidFill>
                  <a:schemeClr val="accent2"/>
                </a:solidFill>
              </a:rPr>
              <a:t>|E</a:t>
            </a:r>
            <a:r>
              <a:rPr lang="en-US" sz="2400" baseline="-25000" dirty="0">
                <a:solidFill>
                  <a:schemeClr val="accent2"/>
                </a:solidFill>
              </a:rPr>
              <a:t>ave</a:t>
            </a:r>
            <a:r>
              <a:rPr lang="en-US" sz="2400" dirty="0">
                <a:solidFill>
                  <a:schemeClr val="accent2"/>
                </a:solidFill>
              </a:rPr>
              <a:t>|</a:t>
            </a:r>
            <a:r>
              <a:rPr lang="en-US" sz="2400" baseline="30000" dirty="0">
                <a:solidFill>
                  <a:schemeClr val="accent2"/>
                </a:solidFill>
              </a:rPr>
              <a:t>2</a:t>
            </a:r>
          </a:p>
        </p:txBody>
      </p:sp>
      <p:grpSp>
        <p:nvGrpSpPr>
          <p:cNvPr id="7" name="Group 205"/>
          <p:cNvGrpSpPr>
            <a:grpSpLocks/>
          </p:cNvGrpSpPr>
          <p:nvPr/>
        </p:nvGrpSpPr>
        <p:grpSpPr bwMode="auto">
          <a:xfrm>
            <a:off x="1109663" y="2676525"/>
            <a:ext cx="6854825" cy="1530350"/>
            <a:chOff x="793" y="2158"/>
            <a:chExt cx="4318" cy="964"/>
          </a:xfrm>
        </p:grpSpPr>
        <p:grpSp>
          <p:nvGrpSpPr>
            <p:cNvPr id="8" name="Group 143"/>
            <p:cNvGrpSpPr>
              <a:grpSpLocks/>
            </p:cNvGrpSpPr>
            <p:nvPr/>
          </p:nvGrpSpPr>
          <p:grpSpPr bwMode="auto">
            <a:xfrm>
              <a:off x="793" y="2162"/>
              <a:ext cx="2208" cy="960"/>
              <a:chOff x="236" y="1440"/>
              <a:chExt cx="5184" cy="1439"/>
            </a:xfrm>
          </p:grpSpPr>
          <p:sp>
            <p:nvSpPr>
              <p:cNvPr id="90256" name="Freeform 144"/>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57" name="Freeform 145"/>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58" name="Line 146"/>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259" name="Line 147"/>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260" name="Line 148"/>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261" name="Line 149"/>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62" name="Line 150"/>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63" name="Line 151"/>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64" name="Line 152"/>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65" name="Line 153"/>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66" name="Line 154"/>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67" name="Line 155"/>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68" name="Line 156"/>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69" name="Line 157"/>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70" name="Line 158"/>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71" name="Line 159"/>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72" name="Line 160"/>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73" name="Line 161"/>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274" name="Line 162"/>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75" name="Line 163"/>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76" name="Line 164"/>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77" name="Line 165"/>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78" name="Line 166"/>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79" name="Line 167"/>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80" name="Line 168"/>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81" name="Line 169"/>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82" name="Line 170"/>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283" name="Line 171"/>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284" name="Line 172"/>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285" name="Line 173"/>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grpSp>
          <p:nvGrpSpPr>
            <p:cNvPr id="9" name="Group 174"/>
            <p:cNvGrpSpPr>
              <a:grpSpLocks/>
            </p:cNvGrpSpPr>
            <p:nvPr/>
          </p:nvGrpSpPr>
          <p:grpSpPr bwMode="auto">
            <a:xfrm flipV="1">
              <a:off x="2903" y="2158"/>
              <a:ext cx="2208" cy="960"/>
              <a:chOff x="236" y="1440"/>
              <a:chExt cx="5184" cy="1439"/>
            </a:xfrm>
          </p:grpSpPr>
          <p:sp>
            <p:nvSpPr>
              <p:cNvPr id="90287" name="Freeform 175"/>
              <p:cNvSpPr>
                <a:spLocks/>
              </p:cNvSpPr>
              <p:nvPr/>
            </p:nvSpPr>
            <p:spPr bwMode="auto">
              <a:xfrm>
                <a:off x="244" y="1440"/>
                <a:ext cx="2629"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88" name="Freeform 176"/>
              <p:cNvSpPr>
                <a:spLocks/>
              </p:cNvSpPr>
              <p:nvPr/>
            </p:nvSpPr>
            <p:spPr bwMode="auto">
              <a:xfrm>
                <a:off x="2444" y="1440"/>
                <a:ext cx="2628" cy="1439"/>
              </a:xfrm>
              <a:custGeom>
                <a:avLst/>
                <a:gdLst/>
                <a:ahLst/>
                <a:cxnLst>
                  <a:cxn ang="0">
                    <a:pos x="0" y="112"/>
                  </a:cxn>
                  <a:cxn ang="0">
                    <a:pos x="38" y="54"/>
                  </a:cxn>
                  <a:cxn ang="0">
                    <a:pos x="102" y="8"/>
                  </a:cxn>
                  <a:cxn ang="0">
                    <a:pos x="182" y="72"/>
                  </a:cxn>
                  <a:cxn ang="0">
                    <a:pos x="270" y="270"/>
                  </a:cxn>
                  <a:cxn ang="0">
                    <a:pos x="334" y="438"/>
                  </a:cxn>
                  <a:cxn ang="0">
                    <a:pos x="398" y="582"/>
                  </a:cxn>
                  <a:cxn ang="0">
                    <a:pos x="490" y="676"/>
                  </a:cxn>
                  <a:cxn ang="0">
                    <a:pos x="596" y="576"/>
                  </a:cxn>
                  <a:cxn ang="0">
                    <a:pos x="760" y="160"/>
                  </a:cxn>
                  <a:cxn ang="0">
                    <a:pos x="882" y="8"/>
                  </a:cxn>
                  <a:cxn ang="0">
                    <a:pos x="988" y="114"/>
                  </a:cxn>
                  <a:cxn ang="0">
                    <a:pos x="1074" y="322"/>
                  </a:cxn>
                  <a:cxn ang="0">
                    <a:pos x="1180" y="586"/>
                  </a:cxn>
                  <a:cxn ang="0">
                    <a:pos x="1294" y="674"/>
                  </a:cxn>
                  <a:cxn ang="0">
                    <a:pos x="1396" y="526"/>
                  </a:cxn>
                  <a:cxn ang="0">
                    <a:pos x="1490" y="286"/>
                  </a:cxn>
                  <a:cxn ang="0">
                    <a:pos x="1584" y="78"/>
                  </a:cxn>
                  <a:cxn ang="0">
                    <a:pos x="1670" y="12"/>
                  </a:cxn>
                  <a:cxn ang="0">
                    <a:pos x="1766" y="104"/>
                  </a:cxn>
                  <a:cxn ang="0">
                    <a:pos x="1874" y="360"/>
                  </a:cxn>
                </a:cxnLst>
                <a:rect l="0" t="0" r="r" b="b"/>
                <a:pathLst>
                  <a:path w="1874" h="684">
                    <a:moveTo>
                      <a:pt x="0" y="112"/>
                    </a:moveTo>
                    <a:cubicBezTo>
                      <a:pt x="6" y="102"/>
                      <a:pt x="21" y="71"/>
                      <a:pt x="38" y="54"/>
                    </a:cubicBezTo>
                    <a:cubicBezTo>
                      <a:pt x="55" y="37"/>
                      <a:pt x="78" y="5"/>
                      <a:pt x="102" y="8"/>
                    </a:cubicBezTo>
                    <a:cubicBezTo>
                      <a:pt x="126" y="11"/>
                      <a:pt x="154" y="28"/>
                      <a:pt x="182" y="72"/>
                    </a:cubicBezTo>
                    <a:cubicBezTo>
                      <a:pt x="210" y="116"/>
                      <a:pt x="245" y="209"/>
                      <a:pt x="270" y="270"/>
                    </a:cubicBezTo>
                    <a:cubicBezTo>
                      <a:pt x="295" y="331"/>
                      <a:pt x="313" y="386"/>
                      <a:pt x="334" y="438"/>
                    </a:cubicBezTo>
                    <a:cubicBezTo>
                      <a:pt x="355" y="490"/>
                      <a:pt x="372" y="542"/>
                      <a:pt x="398" y="582"/>
                    </a:cubicBezTo>
                    <a:cubicBezTo>
                      <a:pt x="424" y="622"/>
                      <a:pt x="457" y="677"/>
                      <a:pt x="490" y="676"/>
                    </a:cubicBezTo>
                    <a:cubicBezTo>
                      <a:pt x="523" y="675"/>
                      <a:pt x="551" y="662"/>
                      <a:pt x="596" y="576"/>
                    </a:cubicBezTo>
                    <a:cubicBezTo>
                      <a:pt x="641" y="490"/>
                      <a:pt x="712" y="255"/>
                      <a:pt x="760" y="160"/>
                    </a:cubicBezTo>
                    <a:cubicBezTo>
                      <a:pt x="808" y="65"/>
                      <a:pt x="844" y="16"/>
                      <a:pt x="882" y="8"/>
                    </a:cubicBezTo>
                    <a:cubicBezTo>
                      <a:pt x="920" y="0"/>
                      <a:pt x="956" y="62"/>
                      <a:pt x="988" y="114"/>
                    </a:cubicBezTo>
                    <a:cubicBezTo>
                      <a:pt x="1020" y="166"/>
                      <a:pt x="1042" y="243"/>
                      <a:pt x="1074" y="322"/>
                    </a:cubicBezTo>
                    <a:cubicBezTo>
                      <a:pt x="1106" y="401"/>
                      <a:pt x="1143" y="527"/>
                      <a:pt x="1180" y="586"/>
                    </a:cubicBezTo>
                    <a:cubicBezTo>
                      <a:pt x="1217" y="645"/>
                      <a:pt x="1258" y="684"/>
                      <a:pt x="1294" y="674"/>
                    </a:cubicBezTo>
                    <a:cubicBezTo>
                      <a:pt x="1330" y="664"/>
                      <a:pt x="1363" y="591"/>
                      <a:pt x="1396" y="526"/>
                    </a:cubicBezTo>
                    <a:cubicBezTo>
                      <a:pt x="1429" y="461"/>
                      <a:pt x="1459" y="361"/>
                      <a:pt x="1490" y="286"/>
                    </a:cubicBezTo>
                    <a:cubicBezTo>
                      <a:pt x="1521" y="211"/>
                      <a:pt x="1554" y="123"/>
                      <a:pt x="1584" y="78"/>
                    </a:cubicBezTo>
                    <a:cubicBezTo>
                      <a:pt x="1614" y="33"/>
                      <a:pt x="1640" y="8"/>
                      <a:pt x="1670" y="12"/>
                    </a:cubicBezTo>
                    <a:cubicBezTo>
                      <a:pt x="1700" y="16"/>
                      <a:pt x="1732" y="46"/>
                      <a:pt x="1766" y="104"/>
                    </a:cubicBezTo>
                    <a:cubicBezTo>
                      <a:pt x="1800" y="162"/>
                      <a:pt x="1852" y="307"/>
                      <a:pt x="1874" y="360"/>
                    </a:cubicBezTo>
                  </a:path>
                </a:pathLst>
              </a:custGeom>
              <a:noFill/>
              <a:ln w="19050" cmpd="sng">
                <a:solidFill>
                  <a:srgbClr val="B2B2B2"/>
                </a:solidFill>
                <a:round/>
                <a:headEnd/>
                <a:tailEnd/>
              </a:ln>
              <a:effectLst/>
            </p:spPr>
            <p:txBody>
              <a:bodyPr/>
              <a:lstStyle/>
              <a:p>
                <a:endParaRPr lang="en-US"/>
              </a:p>
            </p:txBody>
          </p:sp>
          <p:sp>
            <p:nvSpPr>
              <p:cNvPr id="90289" name="Line 177"/>
              <p:cNvSpPr>
                <a:spLocks noChangeShapeType="1"/>
              </p:cNvSpPr>
              <p:nvPr/>
            </p:nvSpPr>
            <p:spPr bwMode="auto">
              <a:xfrm flipV="1">
                <a:off x="250" y="1664"/>
                <a:ext cx="0" cy="496"/>
              </a:xfrm>
              <a:prstGeom prst="line">
                <a:avLst/>
              </a:prstGeom>
              <a:noFill/>
              <a:ln w="19050">
                <a:solidFill>
                  <a:schemeClr val="tx1"/>
                </a:solidFill>
                <a:round/>
                <a:headEnd/>
                <a:tailEnd type="triangle" w="med" len="med"/>
              </a:ln>
              <a:effectLst/>
            </p:spPr>
            <p:txBody>
              <a:bodyPr/>
              <a:lstStyle/>
              <a:p>
                <a:endParaRPr lang="en-US"/>
              </a:p>
            </p:txBody>
          </p:sp>
          <p:sp>
            <p:nvSpPr>
              <p:cNvPr id="90290" name="Line 178"/>
              <p:cNvSpPr>
                <a:spLocks noChangeShapeType="1"/>
              </p:cNvSpPr>
              <p:nvPr/>
            </p:nvSpPr>
            <p:spPr bwMode="auto">
              <a:xfrm flipV="1">
                <a:off x="387" y="1449"/>
                <a:ext cx="0" cy="711"/>
              </a:xfrm>
              <a:prstGeom prst="line">
                <a:avLst/>
              </a:prstGeom>
              <a:noFill/>
              <a:ln w="19050">
                <a:solidFill>
                  <a:schemeClr val="tx1"/>
                </a:solidFill>
                <a:round/>
                <a:headEnd/>
                <a:tailEnd type="triangle" w="med" len="med"/>
              </a:ln>
              <a:effectLst/>
            </p:spPr>
            <p:txBody>
              <a:bodyPr/>
              <a:lstStyle/>
              <a:p>
                <a:endParaRPr lang="en-US"/>
              </a:p>
            </p:txBody>
          </p:sp>
          <p:sp>
            <p:nvSpPr>
              <p:cNvPr id="90291" name="Line 179"/>
              <p:cNvSpPr>
                <a:spLocks noChangeShapeType="1"/>
              </p:cNvSpPr>
              <p:nvPr/>
            </p:nvSpPr>
            <p:spPr bwMode="auto">
              <a:xfrm flipV="1">
                <a:off x="519" y="1664"/>
                <a:ext cx="3" cy="492"/>
              </a:xfrm>
              <a:prstGeom prst="line">
                <a:avLst/>
              </a:prstGeom>
              <a:noFill/>
              <a:ln w="19050">
                <a:solidFill>
                  <a:schemeClr val="tx1"/>
                </a:solidFill>
                <a:round/>
                <a:headEnd/>
                <a:tailEnd type="triangle" w="med" len="med"/>
              </a:ln>
              <a:effectLst/>
            </p:spPr>
            <p:txBody>
              <a:bodyPr/>
              <a:lstStyle/>
              <a:p>
                <a:endParaRPr lang="en-US"/>
              </a:p>
            </p:txBody>
          </p:sp>
          <p:sp>
            <p:nvSpPr>
              <p:cNvPr id="90292" name="Line 180"/>
              <p:cNvSpPr>
                <a:spLocks noChangeShapeType="1"/>
              </p:cNvSpPr>
              <p:nvPr/>
            </p:nvSpPr>
            <p:spPr bwMode="auto">
              <a:xfrm flipV="1">
                <a:off x="13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293" name="Line 181"/>
              <p:cNvSpPr>
                <a:spLocks noChangeShapeType="1"/>
              </p:cNvSpPr>
              <p:nvPr/>
            </p:nvSpPr>
            <p:spPr bwMode="auto">
              <a:xfrm flipV="1">
                <a:off x="1490"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294" name="Line 182"/>
              <p:cNvSpPr>
                <a:spLocks noChangeShapeType="1"/>
              </p:cNvSpPr>
              <p:nvPr/>
            </p:nvSpPr>
            <p:spPr bwMode="auto">
              <a:xfrm flipV="1">
                <a:off x="1622"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295" name="Line 183"/>
              <p:cNvSpPr>
                <a:spLocks noChangeShapeType="1"/>
              </p:cNvSpPr>
              <p:nvPr/>
            </p:nvSpPr>
            <p:spPr bwMode="auto">
              <a:xfrm flipV="1">
                <a:off x="24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296" name="Line 184"/>
              <p:cNvSpPr>
                <a:spLocks noChangeShapeType="1"/>
              </p:cNvSpPr>
              <p:nvPr/>
            </p:nvSpPr>
            <p:spPr bwMode="auto">
              <a:xfrm flipV="1">
                <a:off x="2584"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297" name="Line 185"/>
              <p:cNvSpPr>
                <a:spLocks noChangeShapeType="1"/>
              </p:cNvSpPr>
              <p:nvPr/>
            </p:nvSpPr>
            <p:spPr bwMode="auto">
              <a:xfrm flipV="1">
                <a:off x="2727"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298" name="Line 186"/>
              <p:cNvSpPr>
                <a:spLocks noChangeShapeType="1"/>
              </p:cNvSpPr>
              <p:nvPr/>
            </p:nvSpPr>
            <p:spPr bwMode="auto">
              <a:xfrm rot="10800000" flipV="1">
                <a:off x="2173"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299" name="Line 187"/>
              <p:cNvSpPr>
                <a:spLocks noChangeShapeType="1"/>
              </p:cNvSpPr>
              <p:nvPr/>
            </p:nvSpPr>
            <p:spPr bwMode="auto">
              <a:xfrm rot="10800000" flipV="1">
                <a:off x="2033"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300" name="Line 188"/>
              <p:cNvSpPr>
                <a:spLocks noChangeShapeType="1"/>
              </p:cNvSpPr>
              <p:nvPr/>
            </p:nvSpPr>
            <p:spPr bwMode="auto">
              <a:xfrm rot="10800000" flipV="1">
                <a:off x="1890"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301" name="Line 189"/>
              <p:cNvSpPr>
                <a:spLocks noChangeShapeType="1"/>
              </p:cNvSpPr>
              <p:nvPr/>
            </p:nvSpPr>
            <p:spPr bwMode="auto">
              <a:xfrm rot="10800000" flipV="1">
                <a:off x="1078" y="2169"/>
                <a:ext cx="0" cy="479"/>
              </a:xfrm>
              <a:prstGeom prst="line">
                <a:avLst/>
              </a:prstGeom>
              <a:noFill/>
              <a:ln w="19050">
                <a:solidFill>
                  <a:schemeClr val="tx1"/>
                </a:solidFill>
                <a:round/>
                <a:headEnd/>
                <a:tailEnd type="triangle" w="med" len="med"/>
              </a:ln>
              <a:effectLst/>
            </p:spPr>
            <p:txBody>
              <a:bodyPr/>
              <a:lstStyle/>
              <a:p>
                <a:endParaRPr lang="en-US"/>
              </a:p>
            </p:txBody>
          </p:sp>
          <p:sp>
            <p:nvSpPr>
              <p:cNvPr id="90302" name="Line 190"/>
              <p:cNvSpPr>
                <a:spLocks noChangeShapeType="1"/>
              </p:cNvSpPr>
              <p:nvPr/>
            </p:nvSpPr>
            <p:spPr bwMode="auto">
              <a:xfrm rot="10800000" flipV="1">
                <a:off x="9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303" name="Line 191"/>
              <p:cNvSpPr>
                <a:spLocks noChangeShapeType="1"/>
              </p:cNvSpPr>
              <p:nvPr/>
            </p:nvSpPr>
            <p:spPr bwMode="auto">
              <a:xfrm rot="10800000" flipV="1">
                <a:off x="794"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304" name="Line 192"/>
              <p:cNvSpPr>
                <a:spLocks noChangeShapeType="1"/>
              </p:cNvSpPr>
              <p:nvPr/>
            </p:nvSpPr>
            <p:spPr bwMode="auto">
              <a:xfrm>
                <a:off x="236" y="2160"/>
                <a:ext cx="5184" cy="0"/>
              </a:xfrm>
              <a:prstGeom prst="line">
                <a:avLst/>
              </a:prstGeom>
              <a:noFill/>
              <a:ln w="28575">
                <a:solidFill>
                  <a:schemeClr val="tx1"/>
                </a:solidFill>
                <a:round/>
                <a:headEnd/>
                <a:tailEnd type="triangle" w="med" len="med"/>
              </a:ln>
              <a:effectLst/>
            </p:spPr>
            <p:txBody>
              <a:bodyPr/>
              <a:lstStyle/>
              <a:p>
                <a:endParaRPr lang="en-US"/>
              </a:p>
            </p:txBody>
          </p:sp>
          <p:sp>
            <p:nvSpPr>
              <p:cNvPr id="90305" name="Line 193"/>
              <p:cNvSpPr>
                <a:spLocks noChangeShapeType="1"/>
              </p:cNvSpPr>
              <p:nvPr/>
            </p:nvSpPr>
            <p:spPr bwMode="auto">
              <a:xfrm flipV="1">
                <a:off x="3552" y="1667"/>
                <a:ext cx="0" cy="493"/>
              </a:xfrm>
              <a:prstGeom prst="line">
                <a:avLst/>
              </a:prstGeom>
              <a:noFill/>
              <a:ln w="19050">
                <a:solidFill>
                  <a:schemeClr val="tx1"/>
                </a:solidFill>
                <a:round/>
                <a:headEnd/>
                <a:tailEnd type="triangle" w="med" len="med"/>
              </a:ln>
              <a:effectLst/>
            </p:spPr>
            <p:txBody>
              <a:bodyPr/>
              <a:lstStyle/>
              <a:p>
                <a:endParaRPr lang="en-US"/>
              </a:p>
            </p:txBody>
          </p:sp>
          <p:sp>
            <p:nvSpPr>
              <p:cNvPr id="90306" name="Line 194"/>
              <p:cNvSpPr>
                <a:spLocks noChangeShapeType="1"/>
              </p:cNvSpPr>
              <p:nvPr/>
            </p:nvSpPr>
            <p:spPr bwMode="auto">
              <a:xfrm flipV="1">
                <a:off x="3689" y="1452"/>
                <a:ext cx="0" cy="708"/>
              </a:xfrm>
              <a:prstGeom prst="line">
                <a:avLst/>
              </a:prstGeom>
              <a:noFill/>
              <a:ln w="19050">
                <a:solidFill>
                  <a:schemeClr val="tx1"/>
                </a:solidFill>
                <a:round/>
                <a:headEnd/>
                <a:tailEnd type="triangle" w="med" len="med"/>
              </a:ln>
              <a:effectLst/>
            </p:spPr>
            <p:txBody>
              <a:bodyPr/>
              <a:lstStyle/>
              <a:p>
                <a:endParaRPr lang="en-US"/>
              </a:p>
            </p:txBody>
          </p:sp>
          <p:sp>
            <p:nvSpPr>
              <p:cNvPr id="90307" name="Line 195"/>
              <p:cNvSpPr>
                <a:spLocks noChangeShapeType="1"/>
              </p:cNvSpPr>
              <p:nvPr/>
            </p:nvSpPr>
            <p:spPr bwMode="auto">
              <a:xfrm flipV="1">
                <a:off x="3821" y="1667"/>
                <a:ext cx="3" cy="493"/>
              </a:xfrm>
              <a:prstGeom prst="line">
                <a:avLst/>
              </a:prstGeom>
              <a:noFill/>
              <a:ln w="19050">
                <a:solidFill>
                  <a:schemeClr val="tx1"/>
                </a:solidFill>
                <a:round/>
                <a:headEnd/>
                <a:tailEnd type="triangle" w="med" len="med"/>
              </a:ln>
              <a:effectLst/>
            </p:spPr>
            <p:txBody>
              <a:bodyPr/>
              <a:lstStyle/>
              <a:p>
                <a:endParaRPr lang="en-US"/>
              </a:p>
            </p:txBody>
          </p:sp>
          <p:sp>
            <p:nvSpPr>
              <p:cNvPr id="90308" name="Line 196"/>
              <p:cNvSpPr>
                <a:spLocks noChangeShapeType="1"/>
              </p:cNvSpPr>
              <p:nvPr/>
            </p:nvSpPr>
            <p:spPr bwMode="auto">
              <a:xfrm flipV="1">
                <a:off x="4646" y="1671"/>
                <a:ext cx="0" cy="480"/>
              </a:xfrm>
              <a:prstGeom prst="line">
                <a:avLst/>
              </a:prstGeom>
              <a:noFill/>
              <a:ln w="19050">
                <a:solidFill>
                  <a:schemeClr val="tx1"/>
                </a:solidFill>
                <a:round/>
                <a:headEnd/>
                <a:tailEnd type="triangle" w="med" len="med"/>
              </a:ln>
              <a:effectLst/>
            </p:spPr>
            <p:txBody>
              <a:bodyPr/>
              <a:lstStyle/>
              <a:p>
                <a:endParaRPr lang="en-US"/>
              </a:p>
            </p:txBody>
          </p:sp>
          <p:sp>
            <p:nvSpPr>
              <p:cNvPr id="90309" name="Line 197"/>
              <p:cNvSpPr>
                <a:spLocks noChangeShapeType="1"/>
              </p:cNvSpPr>
              <p:nvPr/>
            </p:nvSpPr>
            <p:spPr bwMode="auto">
              <a:xfrm flipV="1">
                <a:off x="4783" y="1466"/>
                <a:ext cx="3" cy="690"/>
              </a:xfrm>
              <a:prstGeom prst="line">
                <a:avLst/>
              </a:prstGeom>
              <a:noFill/>
              <a:ln w="19050">
                <a:solidFill>
                  <a:schemeClr val="tx1"/>
                </a:solidFill>
                <a:round/>
                <a:headEnd/>
                <a:tailEnd type="triangle" w="med" len="med"/>
              </a:ln>
              <a:effectLst/>
            </p:spPr>
            <p:txBody>
              <a:bodyPr/>
              <a:lstStyle/>
              <a:p>
                <a:endParaRPr lang="en-US"/>
              </a:p>
            </p:txBody>
          </p:sp>
          <p:sp>
            <p:nvSpPr>
              <p:cNvPr id="90310" name="Line 198"/>
              <p:cNvSpPr>
                <a:spLocks noChangeShapeType="1"/>
              </p:cNvSpPr>
              <p:nvPr/>
            </p:nvSpPr>
            <p:spPr bwMode="auto">
              <a:xfrm flipV="1">
                <a:off x="4926" y="1680"/>
                <a:ext cx="3" cy="480"/>
              </a:xfrm>
              <a:prstGeom prst="line">
                <a:avLst/>
              </a:prstGeom>
              <a:noFill/>
              <a:ln w="19050">
                <a:solidFill>
                  <a:schemeClr val="tx1"/>
                </a:solidFill>
                <a:round/>
                <a:headEnd/>
                <a:tailEnd type="triangle" w="med" len="med"/>
              </a:ln>
              <a:effectLst/>
            </p:spPr>
            <p:txBody>
              <a:bodyPr/>
              <a:lstStyle/>
              <a:p>
                <a:endParaRPr lang="en-US"/>
              </a:p>
            </p:txBody>
          </p:sp>
          <p:sp>
            <p:nvSpPr>
              <p:cNvPr id="90311" name="Line 199"/>
              <p:cNvSpPr>
                <a:spLocks noChangeShapeType="1"/>
              </p:cNvSpPr>
              <p:nvPr/>
            </p:nvSpPr>
            <p:spPr bwMode="auto">
              <a:xfrm rot="10800000" flipV="1">
                <a:off x="4372"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312" name="Line 200"/>
              <p:cNvSpPr>
                <a:spLocks noChangeShapeType="1"/>
              </p:cNvSpPr>
              <p:nvPr/>
            </p:nvSpPr>
            <p:spPr bwMode="auto">
              <a:xfrm rot="10800000" flipV="1">
                <a:off x="4232"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313" name="Line 201"/>
              <p:cNvSpPr>
                <a:spLocks noChangeShapeType="1"/>
              </p:cNvSpPr>
              <p:nvPr/>
            </p:nvSpPr>
            <p:spPr bwMode="auto">
              <a:xfrm rot="10800000" flipV="1">
                <a:off x="4089" y="2160"/>
                <a:ext cx="3" cy="479"/>
              </a:xfrm>
              <a:prstGeom prst="line">
                <a:avLst/>
              </a:prstGeom>
              <a:noFill/>
              <a:ln w="19050">
                <a:solidFill>
                  <a:schemeClr val="tx1"/>
                </a:solidFill>
                <a:round/>
                <a:headEnd/>
                <a:tailEnd type="triangle" w="med" len="med"/>
              </a:ln>
              <a:effectLst/>
            </p:spPr>
            <p:txBody>
              <a:bodyPr/>
              <a:lstStyle/>
              <a:p>
                <a:endParaRPr lang="en-US"/>
              </a:p>
            </p:txBody>
          </p:sp>
          <p:sp>
            <p:nvSpPr>
              <p:cNvPr id="90314" name="Line 202"/>
              <p:cNvSpPr>
                <a:spLocks noChangeShapeType="1"/>
              </p:cNvSpPr>
              <p:nvPr/>
            </p:nvSpPr>
            <p:spPr bwMode="auto">
              <a:xfrm rot="10800000" flipV="1">
                <a:off x="3277" y="2168"/>
                <a:ext cx="0" cy="480"/>
              </a:xfrm>
              <a:prstGeom prst="line">
                <a:avLst/>
              </a:prstGeom>
              <a:noFill/>
              <a:ln w="19050">
                <a:solidFill>
                  <a:schemeClr val="tx1"/>
                </a:solidFill>
                <a:round/>
                <a:headEnd/>
                <a:tailEnd type="triangle" w="med" len="med"/>
              </a:ln>
              <a:effectLst/>
            </p:spPr>
            <p:txBody>
              <a:bodyPr/>
              <a:lstStyle/>
              <a:p>
                <a:endParaRPr lang="en-US"/>
              </a:p>
            </p:txBody>
          </p:sp>
          <p:sp>
            <p:nvSpPr>
              <p:cNvPr id="90315" name="Line 203"/>
              <p:cNvSpPr>
                <a:spLocks noChangeShapeType="1"/>
              </p:cNvSpPr>
              <p:nvPr/>
            </p:nvSpPr>
            <p:spPr bwMode="auto">
              <a:xfrm rot="10800000" flipV="1">
                <a:off x="3137" y="2160"/>
                <a:ext cx="0" cy="693"/>
              </a:xfrm>
              <a:prstGeom prst="line">
                <a:avLst/>
              </a:prstGeom>
              <a:noFill/>
              <a:ln w="19050">
                <a:solidFill>
                  <a:schemeClr val="tx1"/>
                </a:solidFill>
                <a:round/>
                <a:headEnd/>
                <a:tailEnd type="triangle" w="med" len="med"/>
              </a:ln>
              <a:effectLst/>
            </p:spPr>
            <p:txBody>
              <a:bodyPr/>
              <a:lstStyle/>
              <a:p>
                <a:endParaRPr lang="en-US"/>
              </a:p>
            </p:txBody>
          </p:sp>
          <p:sp>
            <p:nvSpPr>
              <p:cNvPr id="90316" name="Line 204"/>
              <p:cNvSpPr>
                <a:spLocks noChangeShapeType="1"/>
              </p:cNvSpPr>
              <p:nvPr/>
            </p:nvSpPr>
            <p:spPr bwMode="auto">
              <a:xfrm rot="10800000" flipV="1">
                <a:off x="2994" y="2160"/>
                <a:ext cx="2" cy="479"/>
              </a:xfrm>
              <a:prstGeom prst="line">
                <a:avLst/>
              </a:prstGeom>
              <a:noFill/>
              <a:ln w="19050">
                <a:solidFill>
                  <a:schemeClr val="tx1"/>
                </a:solidFill>
                <a:round/>
                <a:headEnd/>
                <a:tailEnd type="triangle" w="med" len="med"/>
              </a:ln>
              <a:effectLst/>
            </p:spPr>
            <p:txBody>
              <a:bodyPr/>
              <a:lstStyle/>
              <a:p>
                <a:endParaRPr lang="en-US"/>
              </a:p>
            </p:txBody>
          </p:sp>
        </p:grpSp>
      </p:grpSp>
      <p:sp>
        <p:nvSpPr>
          <p:cNvPr id="90318" name="Line 206"/>
          <p:cNvSpPr>
            <a:spLocks noChangeShapeType="1"/>
          </p:cNvSpPr>
          <p:nvPr/>
        </p:nvSpPr>
        <p:spPr bwMode="auto">
          <a:xfrm>
            <a:off x="696913" y="2982913"/>
            <a:ext cx="7264400" cy="0"/>
          </a:xfrm>
          <a:prstGeom prst="line">
            <a:avLst/>
          </a:prstGeom>
          <a:noFill/>
          <a:ln w="38100">
            <a:solidFill>
              <a:schemeClr val="accent2"/>
            </a:solidFill>
            <a:round/>
            <a:headEnd/>
            <a:tailEnd/>
          </a:ln>
          <a:effectLst/>
        </p:spPr>
        <p:txBody>
          <a:bodyPr wrap="none" anchor="ctr"/>
          <a:lstStyle/>
          <a:p>
            <a:endParaRPr lang="en-US"/>
          </a:p>
        </p:txBody>
      </p:sp>
      <p:sp>
        <p:nvSpPr>
          <p:cNvPr id="90319" name="Text Box 207"/>
          <p:cNvSpPr txBox="1">
            <a:spLocks noChangeArrowheads="1"/>
          </p:cNvSpPr>
          <p:nvPr/>
        </p:nvSpPr>
        <p:spPr bwMode="auto">
          <a:xfrm>
            <a:off x="168275" y="2459038"/>
            <a:ext cx="1462088" cy="457200"/>
          </a:xfrm>
          <a:prstGeom prst="rect">
            <a:avLst/>
          </a:prstGeom>
          <a:noFill/>
          <a:ln w="9525">
            <a:noFill/>
            <a:miter lim="800000"/>
            <a:headEnd/>
            <a:tailEnd/>
          </a:ln>
          <a:effectLst/>
        </p:spPr>
        <p:txBody>
          <a:bodyPr>
            <a:spAutoFit/>
          </a:bodyPr>
          <a:lstStyle/>
          <a:p>
            <a:pPr>
              <a:spcBef>
                <a:spcPct val="50000"/>
              </a:spcBef>
            </a:pPr>
            <a:r>
              <a:rPr lang="en-US" sz="2400" dirty="0">
                <a:solidFill>
                  <a:schemeClr val="accent2"/>
                </a:solidFill>
              </a:rPr>
              <a:t>|E</a:t>
            </a:r>
            <a:r>
              <a:rPr lang="en-US" sz="2400" baseline="-25000" dirty="0">
                <a:solidFill>
                  <a:schemeClr val="accent2"/>
                </a:solidFill>
              </a:rPr>
              <a:t>ave</a:t>
            </a:r>
            <a:r>
              <a:rPr lang="en-US" sz="2400" dirty="0">
                <a:solidFill>
                  <a:schemeClr val="accent2"/>
                </a:solidFill>
              </a:rPr>
              <a:t>|</a:t>
            </a:r>
            <a:r>
              <a:rPr lang="en-US" sz="2400" baseline="30000" dirty="0">
                <a:solidFill>
                  <a:schemeClr val="accent2"/>
                </a:solidFill>
              </a:rPr>
              <a:t>2</a:t>
            </a:r>
            <a:endParaRPr lang="en-US" sz="2400" baseline="-25000" dirty="0">
              <a:solidFill>
                <a:schemeClr val="accent2"/>
              </a:solidFill>
            </a:endParaRPr>
          </a:p>
        </p:txBody>
      </p:sp>
      <p:sp>
        <p:nvSpPr>
          <p:cNvPr id="204" name="Text Box 44"/>
          <p:cNvSpPr txBox="1">
            <a:spLocks noChangeArrowheads="1"/>
          </p:cNvSpPr>
          <p:nvPr/>
        </p:nvSpPr>
        <p:spPr bwMode="auto">
          <a:xfrm>
            <a:off x="304800" y="5638800"/>
            <a:ext cx="8534400" cy="946150"/>
          </a:xfrm>
          <a:prstGeom prst="rect">
            <a:avLst/>
          </a:prstGeom>
          <a:noFill/>
          <a:ln w="12700" algn="ctr">
            <a:noFill/>
            <a:miter lim="800000"/>
            <a:headEnd/>
            <a:tailEnd/>
          </a:ln>
        </p:spPr>
        <p:txBody>
          <a:bodyPr>
            <a:spAutoFit/>
          </a:bodyPr>
          <a:lstStyle/>
          <a:p>
            <a:r>
              <a:rPr lang="en-US" sz="2800" b="1" dirty="0">
                <a:solidFill>
                  <a:srgbClr val="FF0000"/>
                </a:solidFill>
              </a:rPr>
              <a:t>Intensity only depends on the E-field amplitude but not on the color (or frequency) of the light!</a:t>
            </a:r>
          </a:p>
        </p:txBody>
      </p:sp>
      <p:sp>
        <p:nvSpPr>
          <p:cNvPr id="205" name="Rectangle 204"/>
          <p:cNvSpPr/>
          <p:nvPr/>
        </p:nvSpPr>
        <p:spPr>
          <a:xfrm>
            <a:off x="990600" y="1600200"/>
            <a:ext cx="60960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Rectangle 205"/>
          <p:cNvSpPr/>
          <p:nvPr/>
        </p:nvSpPr>
        <p:spPr>
          <a:xfrm>
            <a:off x="1143000" y="3429000"/>
            <a:ext cx="6629400" cy="838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025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2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0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0319">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903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02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21" grpId="0"/>
      <p:bldP spid="90253" grpId="0" animBg="1"/>
      <p:bldP spid="90254" grpId="0" build="p" autoUpdateAnimBg="0"/>
      <p:bldP spid="90318" grpId="0" animBg="1"/>
      <p:bldP spid="90319" grpId="0" build="p" autoUpdateAnimBg="0"/>
      <p:bldP spid="204" grpId="0"/>
      <p:bldP spid="205" grpId="0" animBg="1"/>
      <p:bldP spid="206" grpId="0" animBg="1"/>
      <p:bldP spid="206" grpId="1"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Goals for waves</a:t>
            </a:r>
          </a:p>
        </p:txBody>
      </p:sp>
      <p:sp>
        <p:nvSpPr>
          <p:cNvPr id="51203" name="Rectangle 3"/>
          <p:cNvSpPr>
            <a:spLocks noGrp="1" noChangeArrowheads="1"/>
          </p:cNvSpPr>
          <p:nvPr>
            <p:ph type="body" idx="1"/>
          </p:nvPr>
        </p:nvSpPr>
        <p:spPr/>
        <p:txBody>
          <a:bodyPr/>
          <a:lstStyle/>
          <a:p>
            <a:r>
              <a:rPr lang="en-US" dirty="0" smtClean="0"/>
              <a:t>Superposition</a:t>
            </a:r>
            <a:endParaRPr lang="en-US" dirty="0"/>
          </a:p>
          <a:p>
            <a:r>
              <a:rPr lang="en-US" dirty="0"/>
              <a:t>Interference</a:t>
            </a:r>
          </a:p>
          <a:p>
            <a:r>
              <a:rPr lang="en-US" dirty="0" smtClean="0"/>
              <a:t>Double-Slit Experiment</a:t>
            </a:r>
            <a:endParaRPr lang="en-US" dirty="0"/>
          </a:p>
          <a:p>
            <a:r>
              <a:rPr lang="en-US" dirty="0" smtClean="0"/>
              <a:t>Polarization</a:t>
            </a:r>
          </a:p>
          <a:p>
            <a:r>
              <a:rPr lang="en-US" dirty="0" smtClean="0"/>
              <a:t>Interferometers</a:t>
            </a:r>
          </a:p>
          <a:p>
            <a:endParaRPr lang="en-US" dirty="0"/>
          </a:p>
          <a:p>
            <a:endParaRPr lang="en-US" dirty="0"/>
          </a:p>
        </p:txBody>
      </p:sp>
      <p:sp>
        <p:nvSpPr>
          <p:cNvPr id="51204" name="Rectangle 4"/>
          <p:cNvSpPr>
            <a:spLocks noChangeArrowheads="1"/>
          </p:cNvSpPr>
          <p:nvPr/>
        </p:nvSpPr>
        <p:spPr bwMode="auto">
          <a:xfrm>
            <a:off x="666750" y="730250"/>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487363"/>
          </a:xfrm>
        </p:spPr>
        <p:txBody>
          <a:bodyPr>
            <a:normAutofit fontScale="90000"/>
          </a:bodyPr>
          <a:lstStyle/>
          <a:p>
            <a:r>
              <a:rPr lang="en-US" sz="4000" dirty="0"/>
              <a:t>Wave or Particle? </a:t>
            </a:r>
          </a:p>
        </p:txBody>
      </p:sp>
      <p:sp>
        <p:nvSpPr>
          <p:cNvPr id="3075" name="Rectangle 3"/>
          <p:cNvSpPr>
            <a:spLocks noGrp="1" noChangeArrowheads="1"/>
          </p:cNvSpPr>
          <p:nvPr>
            <p:ph type="body" idx="1"/>
          </p:nvPr>
        </p:nvSpPr>
        <p:spPr>
          <a:xfrm>
            <a:off x="457200" y="762000"/>
            <a:ext cx="8229600" cy="2438400"/>
          </a:xfrm>
        </p:spPr>
        <p:txBody>
          <a:bodyPr/>
          <a:lstStyle/>
          <a:p>
            <a:pPr marL="609600" indent="-609600">
              <a:buFontTx/>
              <a:buNone/>
            </a:pPr>
            <a:r>
              <a:rPr lang="en-US" sz="2800" dirty="0"/>
              <a:t>Question arises often throughout course: </a:t>
            </a:r>
          </a:p>
          <a:p>
            <a:pPr marL="609600" indent="-609600"/>
            <a:r>
              <a:rPr lang="en-US" sz="2800" dirty="0"/>
              <a:t>Is something a wave, a particle, or both</a:t>
            </a:r>
            <a:r>
              <a:rPr lang="en-US" sz="2800" dirty="0" smtClean="0"/>
              <a:t>?</a:t>
            </a:r>
          </a:p>
          <a:p>
            <a:pPr marL="609600" indent="-609600"/>
            <a:r>
              <a:rPr lang="en-US" sz="2800" dirty="0" smtClean="0"/>
              <a:t>How </a:t>
            </a:r>
            <a:r>
              <a:rPr lang="en-US" sz="2800" dirty="0"/>
              <a:t>do we know?  </a:t>
            </a:r>
          </a:p>
          <a:p>
            <a:pPr marL="609600" indent="-609600"/>
            <a:r>
              <a:rPr lang="en-US" sz="2800" dirty="0"/>
              <a:t>When best to think of as a wave? as a particle? </a:t>
            </a:r>
          </a:p>
        </p:txBody>
      </p:sp>
      <p:sp>
        <p:nvSpPr>
          <p:cNvPr id="3076" name="Text Box 4"/>
          <p:cNvSpPr txBox="1">
            <a:spLocks noChangeArrowheads="1"/>
          </p:cNvSpPr>
          <p:nvPr/>
        </p:nvSpPr>
        <p:spPr bwMode="auto">
          <a:xfrm>
            <a:off x="0" y="3810000"/>
            <a:ext cx="9144000" cy="2492990"/>
          </a:xfrm>
          <a:prstGeom prst="rect">
            <a:avLst/>
          </a:prstGeom>
          <a:noFill/>
          <a:ln w="9525">
            <a:noFill/>
            <a:miter lim="800000"/>
            <a:headEnd/>
            <a:tailEnd/>
          </a:ln>
          <a:effectLst/>
        </p:spPr>
        <p:txBody>
          <a:bodyPr wrap="square">
            <a:spAutoFit/>
          </a:bodyPr>
          <a:lstStyle/>
          <a:p>
            <a:pPr eaLnBrk="1" hangingPunct="1"/>
            <a:r>
              <a:rPr lang="en-US" sz="2400" dirty="0" smtClean="0"/>
              <a:t>	In </a:t>
            </a:r>
            <a:r>
              <a:rPr lang="en-US" sz="2400" dirty="0"/>
              <a:t>classical view of light, </a:t>
            </a:r>
            <a:r>
              <a:rPr lang="en-US" sz="2400" dirty="0" err="1"/>
              <a:t>EM</a:t>
            </a:r>
            <a:r>
              <a:rPr lang="en-US" sz="2400" dirty="0"/>
              <a:t> </a:t>
            </a:r>
            <a:r>
              <a:rPr lang="en-US" sz="2400" dirty="0" smtClean="0"/>
              <a:t>radiation is </a:t>
            </a:r>
            <a:r>
              <a:rPr lang="en-US" sz="2400" dirty="0"/>
              <a:t>viewed as a wave</a:t>
            </a:r>
            <a:endParaRPr lang="en-US" sz="2400" dirty="0" smtClean="0"/>
          </a:p>
          <a:p>
            <a:pPr eaLnBrk="1" hangingPunct="1"/>
            <a:r>
              <a:rPr lang="en-US" sz="2400" dirty="0" smtClean="0"/>
              <a:t>		(</a:t>
            </a:r>
            <a:r>
              <a:rPr lang="en-US" sz="2400" dirty="0"/>
              <a:t>after lots of debate in 1600-1800’s).</a:t>
            </a:r>
            <a:endParaRPr lang="en-US" sz="2400" dirty="0" smtClean="0"/>
          </a:p>
          <a:p>
            <a:pPr eaLnBrk="1" hangingPunct="1"/>
            <a:r>
              <a:rPr lang="en-US" sz="2400" dirty="0" smtClean="0"/>
              <a:t>	In what sense does it act as </a:t>
            </a:r>
            <a:r>
              <a:rPr lang="en-US" sz="2400" dirty="0"/>
              <a:t>a wave?</a:t>
            </a:r>
            <a:r>
              <a:rPr lang="en-US" dirty="0"/>
              <a:t>   </a:t>
            </a:r>
          </a:p>
          <a:p>
            <a:pPr eaLnBrk="1" hangingPunct="1"/>
            <a:endParaRPr lang="en-US" sz="2800" dirty="0"/>
          </a:p>
          <a:p>
            <a:pPr algn="ctr" eaLnBrk="1" hangingPunct="1"/>
            <a:r>
              <a:rPr lang="en-US" sz="2800" b="1" dirty="0">
                <a:solidFill>
                  <a:srgbClr val="FF0000"/>
                </a:solidFill>
              </a:rPr>
              <a:t>What is</a:t>
            </a:r>
            <a:r>
              <a:rPr lang="en-US" sz="2800" b="1" dirty="0" smtClean="0">
                <a:solidFill>
                  <a:srgbClr val="FF0000"/>
                </a:solidFill>
              </a:rPr>
              <a:t> the most </a:t>
            </a:r>
            <a:r>
              <a:rPr lang="en-US" sz="2800" b="1" dirty="0">
                <a:solidFill>
                  <a:srgbClr val="FF0000"/>
                </a:solidFill>
              </a:rPr>
              <a:t>definitive observation we can make that tells us something is a wave?</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TotalTime>
  <Words>2504</Words>
  <Application>Microsoft Macintosh PowerPoint</Application>
  <PresentationFormat>On-screen Show (4:3)</PresentationFormat>
  <Paragraphs>447</Paragraphs>
  <Slides>46</Slides>
  <Notes>25</Notes>
  <HiddenSlides>0</HiddenSlides>
  <MMClips>1</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Equation</vt:lpstr>
      <vt:lpstr>Slide 1</vt:lpstr>
      <vt:lpstr>Slide 2</vt:lpstr>
      <vt:lpstr>Review: How to generate light?</vt:lpstr>
      <vt:lpstr>Slide 4</vt:lpstr>
      <vt:lpstr>Electromagnetic waves carry energy</vt:lpstr>
      <vt:lpstr>Slide 6</vt:lpstr>
      <vt:lpstr>Slide 7</vt:lpstr>
      <vt:lpstr>Goals for waves</vt:lpstr>
      <vt:lpstr>Wave or Particle? </vt:lpstr>
      <vt:lpstr>EM radiation is a wave</vt:lpstr>
      <vt:lpstr>EM radiation is a wave</vt:lpstr>
      <vt:lpstr>1-D interference</vt:lpstr>
      <vt:lpstr>Slide 13</vt:lpstr>
      <vt:lpstr>Slide 14</vt:lpstr>
      <vt:lpstr>Slide 15</vt:lpstr>
      <vt:lpstr>Slide 16</vt:lpstr>
      <vt:lpstr>Slide 17</vt:lpstr>
      <vt:lpstr>Slide 18</vt:lpstr>
      <vt:lpstr>Slide 19</vt:lpstr>
      <vt:lpstr>Are they in phase? What’s the difference in path?</vt:lpstr>
      <vt:lpstr>Slide 21</vt:lpstr>
      <vt:lpstr>Slide 22</vt:lpstr>
      <vt:lpstr>E-field describes probability of finding light there</vt:lpstr>
      <vt:lpstr>What are these waves?</vt:lpstr>
      <vt:lpstr>So far… very 2D .. What about 3-D </vt:lpstr>
      <vt:lpstr>Light is generally unpolarized</vt:lpstr>
      <vt:lpstr>Slide 27</vt:lpstr>
      <vt:lpstr>Polarizers</vt:lpstr>
      <vt:lpstr>Polarization</vt:lpstr>
      <vt:lpstr>Slide 30</vt:lpstr>
      <vt:lpstr>Interferometers</vt:lpstr>
      <vt:lpstr>Electromagnetic waves</vt:lpstr>
      <vt:lpstr>The Michelson interferometer</vt:lpstr>
      <vt:lpstr>EM-Waves in an interferometer</vt:lpstr>
      <vt:lpstr>Constructive interference</vt:lpstr>
      <vt:lpstr>Unequal arm lengths</vt:lpstr>
      <vt:lpstr>Destructive interference</vt:lpstr>
      <vt:lpstr>Moving mirror: What do you see?</vt:lpstr>
      <vt:lpstr>Tilted mirror: What do you see?</vt:lpstr>
      <vt:lpstr>Gravitational wave detectors</vt:lpstr>
      <vt:lpstr>Summary </vt:lpstr>
      <vt:lpstr>Michelson and Morley… </vt:lpstr>
      <vt:lpstr>Frame of reference</vt:lpstr>
      <vt:lpstr>Ether in the laboratory frame</vt:lpstr>
      <vt:lpstr>Measuring only differences in c</vt:lpstr>
      <vt:lpstr>Michelson and Morley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Zombie</dc:creator>
  <cp:lastModifiedBy>Zombie</cp:lastModifiedBy>
  <cp:revision>11</cp:revision>
  <dcterms:created xsi:type="dcterms:W3CDTF">2011-01-20T16:01:58Z</dcterms:created>
  <dcterms:modified xsi:type="dcterms:W3CDTF">2011-01-20T19:50:45Z</dcterms:modified>
</cp:coreProperties>
</file>