
<file path=[Content_Types].xml><?xml version="1.0" encoding="utf-8"?>
<Types xmlns="http://schemas.openxmlformats.org/package/2006/content-types">
  <Override PartName="/ppt/slides/slide14.xml" ContentType="application/vnd.openxmlformats-officedocument.presentationml.slide+xml"/>
  <Override PartName="/ppt/slideLayouts/slideLayout8.xml" ContentType="application/vnd.openxmlformats-officedocument.presentationml.slideLayout+xml"/>
  <Override PartName="/ppt/slides/slide52.xml" ContentType="application/vnd.openxmlformats-officedocument.presentationml.slide+xml"/>
  <Override PartName="/ppt/slides/slide49.xml" ContentType="application/vnd.openxmlformats-officedocument.presentationml.slide+xml"/>
  <Override PartName="/ppt/slides/slide33.xml" ContentType="application/vnd.openxmlformats-officedocument.presentationml.slide+xml"/>
  <Override PartName="/ppt/embeddings/oleObject10.bin" ContentType="application/vnd.openxmlformats-officedocument.oleObject"/>
  <Default Extension="bin" ContentType="application/vnd.openxmlformats-officedocument.presentationml.printerSettings"/>
  <Override PartName="/ppt/embeddings/Microsoft_Equation5.bin" ContentType="application/vnd.openxmlformats-officedocument.oleObject"/>
  <Override PartName="/ppt/embeddings/oleObject5.bin" ContentType="application/vnd.openxmlformats-officedocument.oleObject"/>
  <Override PartName="/ppt/embeddings/oleObject28.bin" ContentType="application/vnd.openxmlformats-officedocument.oleObject"/>
  <Default Extension="wmf" ContentType="image/x-wmf"/>
  <Override PartName="/ppt/notesSlides/notesSlide2.xml" ContentType="application/vnd.openxmlformats-officedocument.presentationml.notesSlide+xml"/>
  <Override PartName="/ppt/slides/slide18.xml" ContentType="application/vnd.openxmlformats-officedocument.presentationml.slide+xml"/>
  <Override PartName="/ppt/slides/slide37.xml" ContentType="application/vnd.openxmlformats-officedocument.presentationml.slide+xml"/>
  <Override PartName="/ppt/slides/slide3.xml" ContentType="application/vnd.openxmlformats-officedocument.presentationml.slide+xml"/>
  <Override PartName="/ppt/slideLayouts/slideLayout1.xml" ContentType="application/vnd.openxmlformats-officedocument.presentationml.slideLayout+xml"/>
  <Override PartName="/ppt/slides/slide23.xml" ContentType="application/vnd.openxmlformats-officedocument.presentationml.slide+xml"/>
  <Override PartName="/ppt/slides/slide42.xml" ContentType="application/vnd.openxmlformats-officedocument.presentationml.slide+xml"/>
  <Override PartName="/ppt/embeddings/oleObject9.bin" ContentType="application/vnd.openxmlformats-officedocument.oleObject"/>
  <Override PartName="/ppt/theme/theme1.xml" ContentType="application/vnd.openxmlformats-officedocument.theme+xml"/>
  <Override PartName="/ppt/embeddings/oleObject16.bin" ContentType="application/vnd.openxmlformats-officedocument.oleObject"/>
  <Override PartName="/ppt/slideLayouts/slideLayout10.xml" ContentType="application/vnd.openxmlformats-officedocument.presentationml.slideLayout+xml"/>
  <Override PartName="/ppt/notesSlides/notesSlide6.xml" ContentType="application/vnd.openxmlformats-officedocument.presentationml.notesSlide+xml"/>
  <Override PartName="/ppt/embeddings/oleObject21.bin" ContentType="application/vnd.openxmlformats-officedocument.oleObject"/>
  <Override PartName="/ppt/slides/slide7.xml" ContentType="application/vnd.openxmlformats-officedocument.presentationml.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27.xml" ContentType="application/vnd.openxmlformats-officedocument.presentationml.slide+xml"/>
  <Override PartName="/ppt/slides/slide11.xml" ContentType="application/vnd.openxmlformats-officedocument.presentationml.slide+xml"/>
  <Override PartName="/ppt/slides/slide46.xml" ContentType="application/vnd.openxmlformats-officedocument.presentationml.slide+xml"/>
  <Override PartName="/ppt/embeddings/Microsoft_Equation2.bin" ContentType="application/vnd.openxmlformats-officedocument.oleObject"/>
  <Override PartName="/ppt/notesSlides/notesSlide8.xml" ContentType="application/vnd.openxmlformats-officedocument.presentationml.notesSlide+xml"/>
  <Override PartName="/ppt/embeddings/oleObject2.bin" ContentType="application/vnd.openxmlformats-officedocument.oleObject"/>
  <Override PartName="/ppt/embeddings/oleObject25.bin" ContentType="application/vnd.openxmlformats-officedocument.oleObject"/>
  <Override PartName="/ppt/slideLayouts/slideLayout9.xml" ContentType="application/vnd.openxmlformats-officedocument.presentationml.slideLayout+xml"/>
  <Override PartName="/ppt/slides/slide34.xml" ContentType="application/vnd.openxmlformats-officedocument.presentationml.slide+xml"/>
  <Override PartName="/ppt/slides/slide53.xml" ContentType="application/vnd.openxmlformats-officedocument.presentationml.slide+xml"/>
  <Override PartName="/ppt/embeddings/oleObject11.bin" ContentType="application/vnd.openxmlformats-officedocument.oleObject"/>
  <Override PartName="/ppt/slides/slide15.xml" ContentType="application/vnd.openxmlformats-officedocument.presentationml.slide+xml"/>
  <Override PartName="/ppt/embeddings/oleObject30.bin" ContentType="application/vnd.openxmlformats-officedocument.oleObject"/>
  <Override PartName="/ppt/embeddings/Microsoft_Equation6.bin" ContentType="application/vnd.openxmlformats-officedocument.oleObject"/>
  <Override PartName="/ppt/slides/slide20.xml" ContentType="application/vnd.openxmlformats-officedocument.presentationml.slide+xml"/>
  <Override PartName="/ppt/embeddings/oleObject6.bin" ContentType="application/vnd.openxmlformats-officedocument.oleObject"/>
  <Override PartName="/ppt/presProps.xml" ContentType="application/vnd.openxmlformats-officedocument.presentationml.presProps+xml"/>
  <Override PartName="/ppt/embeddings/oleObject13.bin" ContentType="application/vnd.openxmlformats-officedocument.oleObject"/>
  <Override PartName="/ppt/embeddings/oleObject29.bin" ContentType="application/vnd.openxmlformats-officedocument.oleObject"/>
  <Override PartName="/ppt/notesSlides/notesSlide3.xml" ContentType="application/vnd.openxmlformats-officedocument.presentationml.notesSlide+xml"/>
  <Override PartName="/ppt/slides/slide19.xml" ContentType="application/vnd.openxmlformats-officedocument.presentationml.slide+xml"/>
  <Override PartName="/ppt/slides/slide38.xml" ContentType="application/vnd.openxmlformats-officedocument.presentationml.slide+xml"/>
  <Override PartName="/ppt/slides/slide4.xml" ContentType="application/vnd.openxmlformats-officedocument.presentationml.slide+xml"/>
  <Override PartName="/ppt/slideLayouts/slideLayout2.xml" ContentType="application/vnd.openxmlformats-officedocument.presentationml.slideLayout+xml"/>
  <Override PartName="/ppt/slides/slide24.xml" ContentType="application/vnd.openxmlformats-officedocument.presentationml.slide+xml"/>
  <Override PartName="/ppt/slides/slide43.xml" ContentType="application/vnd.openxmlformats-officedocument.presentationml.slide+xml"/>
  <Override PartName="/ppt/theme/theme2.xml" ContentType="application/vnd.openxmlformats-officedocument.theme+xml"/>
  <Override PartName="/ppt/handoutMasters/handoutMaster1.xml" ContentType="application/vnd.openxmlformats-officedocument.presentationml.handoutMaster+xml"/>
  <Override PartName="/ppt/embeddings/oleObject17.bin" ContentType="application/vnd.openxmlformats-officedocument.oleObject"/>
  <Override PartName="/ppt/slideLayouts/slideLayout11.xml" ContentType="application/vnd.openxmlformats-officedocument.presentationml.slideLayout+xml"/>
  <Override PartName="/docProps/core.xml" ContentType="application/vnd.openxmlformats-package.core-properties+xml"/>
  <Override PartName="/ppt/notesSlides/notesSlide7.xml" ContentType="application/vnd.openxmlformats-officedocument.presentationml.notesSlide+xml"/>
  <Override PartName="/ppt/embeddings/oleObject22.bin" ContentType="application/vnd.openxmlformats-officedocument.oleObject"/>
  <Default Extension="jpeg" ContentType="image/jpeg"/>
  <Default Extension="vml" ContentType="application/vnd.openxmlformats-officedocument.vmlDrawing"/>
  <Override PartName="/ppt/slides/slide8.xml" ContentType="application/vnd.openxmlformats-officedocument.presentationml.slide+xml"/>
  <Override PartName="/ppt/slides/slide12.xml" ContentType="application/vnd.openxmlformats-officedocument.presentationml.slide+xml"/>
  <Override PartName="/ppt/slideLayouts/slideLayout6.xml" ContentType="application/vnd.openxmlformats-officedocument.presentationml.slideLayout+xml"/>
  <Override PartName="/ppt/slides/slide28.xml" ContentType="application/vnd.openxmlformats-officedocument.presentationml.slide+xml"/>
  <Override PartName="/ppt/slides/slide50.xml" ContentType="application/vnd.openxmlformats-officedocument.presentationml.slide+xml"/>
  <Override PartName="/ppt/slides/slide47.xml" ContentType="application/vnd.openxmlformats-officedocument.presentationml.slide+xml"/>
  <Override PartName="/ppt/slides/slide31.xml" ContentType="application/vnd.openxmlformats-officedocument.presentationml.slide+xml"/>
  <Override PartName="/ppt/embeddings/Microsoft_Equation3.bin" ContentType="application/vnd.openxmlformats-officedocument.oleObject"/>
  <Override PartName="/ppt/notesSlides/notesSlide9.xml" ContentType="application/vnd.openxmlformats-officedocument.presentationml.notesSlide+xml"/>
  <Override PartName="/ppt/embeddings/oleObject3.bin" ContentType="application/vnd.openxmlformats-officedocument.oleObject"/>
  <Override PartName="/ppt/embeddings/oleObject26.bin" ContentType="application/vnd.openxmlformats-officedocument.oleObject"/>
  <Default Extension="rels" ContentType="application/vnd.openxmlformats-package.relationships+xml"/>
  <Override PartName="/ppt/slides/slide16.xml" ContentType="application/vnd.openxmlformats-officedocument.presentationml.slide+xml"/>
  <Override PartName="/ppt/slides/slide35.xml" ContentType="application/vnd.openxmlformats-officedocument.presentationml.slide+xml"/>
  <Override PartName="/ppt/slides/slide54.xml" ContentType="application/vnd.openxmlformats-officedocument.presentationml.slide+xml"/>
  <Override PartName="/ppt/embeddings/oleObject12.bin" ContentType="application/vnd.openxmlformats-officedocument.oleObject"/>
  <Override PartName="/ppt/slides/slide1.xml" ContentType="application/vnd.openxmlformats-officedocument.presentationml.slide+xml"/>
  <Override PartName="/ppt/embeddings/oleObject31.bin" ContentType="application/vnd.openxmlformats-officedocument.oleObject"/>
  <Override PartName="/ppt/slides/slide21.xml" ContentType="application/vnd.openxmlformats-officedocument.presentationml.slide+xml"/>
  <Override PartName="/ppt/embeddings/oleObject7.bin" ContentType="application/vnd.openxmlformats-officedocument.oleObject"/>
  <Override PartName="/ppt/slides/slide40.xml" ContentType="application/vnd.openxmlformats-officedocument.presentationml.slide+xml"/>
  <Override PartName="/ppt/embeddings/oleObject14.bin" ContentType="application/vnd.openxmlformats-officedocument.oleObject"/>
  <Override PartName="/ppt/notesSlides/notesSlide4.xml" ContentType="application/vnd.openxmlformats-officedocument.presentationml.notesSlide+xml"/>
  <Override PartName="/ppt/slides/slide39.xml" ContentType="application/vnd.openxmlformats-officedocument.presentationml.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s/slide25.xml" ContentType="application/vnd.openxmlformats-officedocument.presentationml.slide+xml"/>
  <Override PartName="/ppt/slides/slide44.xml" ContentType="application/vnd.openxmlformats-officedocument.presentationml.slide+xml"/>
  <Override PartName="/ppt/theme/theme3.xml" ContentType="application/vnd.openxmlformats-officedocument.theme+xml"/>
  <Override PartName="/ppt/embeddings/oleObject18.bin" ContentType="application/vnd.openxmlformats-officedocument.oleObject"/>
  <Override PartName="/ppt/embeddings/oleObject23.bin" ContentType="application/vnd.openxmlformats-officedocument.oleObject"/>
  <Override PartName="/ppt/slides/slide9.xml" ContentType="application/vnd.openxmlformats-officedocument.presentationml.slide+xml"/>
  <Override PartName="/ppt/slides/slide13.xml" ContentType="application/vnd.openxmlformats-officedocument.presentationml.slide+xml"/>
  <Default Extension="xml" ContentType="application/xml"/>
  <Override PartName="/ppt/tableStyles.xml" ContentType="application/vnd.openxmlformats-officedocument.presentationml.tableStyles+xml"/>
  <Override PartName="/ppt/slides/slide51.xml" ContentType="application/vnd.openxmlformats-officedocument.presentationml.slide+xml"/>
  <Override PartName="/ppt/slides/slide48.xml" ContentType="application/vnd.openxmlformats-officedocument.presentationml.slide+xml"/>
  <Override PartName="/ppt/notesSlides/notesSlide10.xml" ContentType="application/vnd.openxmlformats-officedocument.presentationml.notesSlide+xml"/>
  <Override PartName="/ppt/embeddings/Microsoft_Equation4.bin" ContentType="application/vnd.openxmlformats-officedocument.oleObject"/>
  <Override PartName="/ppt/slideLayouts/slideLayout7.xml" ContentType="application/vnd.openxmlformats-officedocument.presentationml.slideLayout+xml"/>
  <Override PartName="/ppt/embeddings/oleObject4.bin" ContentType="application/vnd.openxmlformats-officedocument.oleObject"/>
  <Override PartName="/ppt/viewProps.xml" ContentType="application/vnd.openxmlformats-officedocument.presentationml.viewProps+xml"/>
  <Override PartName="/ppt/slides/slide32.xml" ContentType="application/vnd.openxmlformats-officedocument.presentationml.slide+xml"/>
  <Override PartName="/ppt/slides/slide29.xml" ContentType="application/vnd.openxmlformats-officedocument.presentationml.slide+xml"/>
  <Override PartName="/docProps/app.xml" ContentType="application/vnd.openxmlformats-officedocument.extended-properties+xml"/>
  <Override PartName="/ppt/notesMasters/notesMaster1.xml" ContentType="application/vnd.openxmlformats-officedocument.presentationml.notesMaster+xml"/>
  <Override PartName="/ppt/embeddings/oleObject27.bin" ContentType="application/vnd.openxmlformats-officedocument.oleObject"/>
  <Override PartName="/ppt/notesSlides/notesSlide1.xml" ContentType="application/vnd.openxmlformats-officedocument.presentationml.notesSlide+xml"/>
  <Override PartName="/ppt/slides/slide17.xml" ContentType="application/vnd.openxmlformats-officedocument.presentationml.slide+xml"/>
  <Override PartName="/ppt/slides/slide36.xml" ContentType="application/vnd.openxmlformats-officedocument.presentationml.slide+xml"/>
  <Override PartName="/ppt/slides/slide55.xml" ContentType="application/vnd.openxmlformats-officedocument.presentationml.slide+xml"/>
  <Override PartName="/ppt/presentation.xml" ContentType="application/vnd.openxmlformats-officedocument.presentationml.presentation.main+xml"/>
  <Override PartName="/ppt/slides/slide2.xml" ContentType="application/vnd.openxmlformats-officedocument.presentationml.slide+xml"/>
  <Override PartName="/ppt/embeddings/oleObject32.bin" ContentType="application/vnd.openxmlformats-officedocument.oleObject"/>
  <Override PartName="/ppt/slides/slide22.xml" ContentType="application/vnd.openxmlformats-officedocument.presentationml.slide+xml"/>
  <Override PartName="/ppt/embeddings/oleObject8.bin" ContentType="application/vnd.openxmlformats-officedocument.oleObject"/>
  <Override PartName="/ppt/slides/slide41.xml" ContentType="application/vnd.openxmlformats-officedocument.presentationml.slide+xml"/>
  <Override PartName="/ppt/embeddings/oleObject15.bin" ContentType="application/vnd.openxmlformats-officedocument.oleObject"/>
  <Override PartName="/ppt/notesSlides/notesSlide5.xml" ContentType="application/vnd.openxmlformats-officedocument.presentationml.notesSlide+xml"/>
  <Override PartName="/ppt/embeddings/oleObject20.bin" ContentType="application/vnd.openxmlformats-officedocument.oleObject"/>
  <Default Extension="pict" ContentType="image/pict"/>
  <Override PartName="/ppt/slides/slide6.xml" ContentType="application/vnd.openxmlformats-officedocument.presentationml.slide+xml"/>
  <Override PartName="/ppt/slideLayouts/slideLayout4.xml" ContentType="application/vnd.openxmlformats-officedocument.presentationml.slideLayout+xml"/>
  <Override PartName="/ppt/slides/slide10.xml" ContentType="application/vnd.openxmlformats-officedocument.presentationml.slide+xml"/>
  <Override PartName="/ppt/slides/slide26.xml" ContentType="application/vnd.openxmlformats-officedocument.presentationml.slide+xml"/>
  <Override PartName="/ppt/slides/slide45.xml" ContentType="application/vnd.openxmlformats-officedocument.presentationml.slide+xml"/>
  <Override PartName="/ppt/embeddings/Microsoft_Equation1.bin" ContentType="application/vnd.openxmlformats-officedocument.oleObject"/>
  <Override PartName="/ppt/embeddings/oleObject1.bin" ContentType="application/vnd.openxmlformats-officedocument.oleObject"/>
  <Override PartName="/ppt/embeddings/oleObject19.bin" ContentType="application/vnd.openxmlformats-officedocument.oleObject"/>
  <Override PartName="/ppt/embeddings/oleObject24.bin" ContentType="application/vnd.openxmlformats-officedocument.oleObject"/>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notesMasterIdLst>
    <p:notesMasterId r:id="rId57"/>
  </p:notesMasterIdLst>
  <p:handoutMasterIdLst>
    <p:handoutMasterId r:id="rId58"/>
  </p:handoutMasterIdLst>
  <p:sldIdLst>
    <p:sldId id="404" r:id="rId2"/>
    <p:sldId id="405" r:id="rId3"/>
    <p:sldId id="450" r:id="rId4"/>
    <p:sldId id="454" r:id="rId5"/>
    <p:sldId id="455" r:id="rId6"/>
    <p:sldId id="456" r:id="rId7"/>
    <p:sldId id="457" r:id="rId8"/>
    <p:sldId id="458" r:id="rId9"/>
    <p:sldId id="459" r:id="rId10"/>
    <p:sldId id="460" r:id="rId11"/>
    <p:sldId id="461" r:id="rId12"/>
    <p:sldId id="462" r:id="rId13"/>
    <p:sldId id="500" r:id="rId14"/>
    <p:sldId id="463" r:id="rId15"/>
    <p:sldId id="493" r:id="rId16"/>
    <p:sldId id="464" r:id="rId17"/>
    <p:sldId id="465" r:id="rId18"/>
    <p:sldId id="466" r:id="rId19"/>
    <p:sldId id="467" r:id="rId20"/>
    <p:sldId id="468" r:id="rId21"/>
    <p:sldId id="501" r:id="rId22"/>
    <p:sldId id="469" r:id="rId23"/>
    <p:sldId id="506" r:id="rId24"/>
    <p:sldId id="507" r:id="rId25"/>
    <p:sldId id="508" r:id="rId26"/>
    <p:sldId id="509" r:id="rId27"/>
    <p:sldId id="510" r:id="rId28"/>
    <p:sldId id="511" r:id="rId29"/>
    <p:sldId id="471" r:id="rId30"/>
    <p:sldId id="504" r:id="rId31"/>
    <p:sldId id="512" r:id="rId32"/>
    <p:sldId id="474" r:id="rId33"/>
    <p:sldId id="475" r:id="rId34"/>
    <p:sldId id="476" r:id="rId35"/>
    <p:sldId id="477" r:id="rId36"/>
    <p:sldId id="478" r:id="rId37"/>
    <p:sldId id="479" r:id="rId38"/>
    <p:sldId id="480" r:id="rId39"/>
    <p:sldId id="483" r:id="rId40"/>
    <p:sldId id="484" r:id="rId41"/>
    <p:sldId id="485" r:id="rId42"/>
    <p:sldId id="486" r:id="rId43"/>
    <p:sldId id="487" r:id="rId44"/>
    <p:sldId id="503" r:id="rId45"/>
    <p:sldId id="498" r:id="rId46"/>
    <p:sldId id="499" r:id="rId47"/>
    <p:sldId id="513" r:id="rId48"/>
    <p:sldId id="514" r:id="rId49"/>
    <p:sldId id="515" r:id="rId50"/>
    <p:sldId id="516" r:id="rId51"/>
    <p:sldId id="517" r:id="rId52"/>
    <p:sldId id="518" r:id="rId53"/>
    <p:sldId id="519" r:id="rId54"/>
    <p:sldId id="520" r:id="rId55"/>
    <p:sldId id="521" r:id="rId56"/>
  </p:sldIdLst>
  <p:sldSz cx="9144000" cy="6858000" type="screen4x3"/>
  <p:notesSz cx="7315200" cy="96012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FFFFCC"/>
    <a:srgbClr val="CCFFCC"/>
    <a:srgbClr val="FFCCCC"/>
    <a:srgbClr val="EAEAEA"/>
    <a:srgbClr val="DDDDDD"/>
    <a:srgbClr val="CC0000"/>
    <a:srgbClr val="0000FF"/>
    <a:srgbClr val="0000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34" autoAdjust="0"/>
    <p:restoredTop sz="94661" autoAdjust="0"/>
  </p:normalViewPr>
  <p:slideViewPr>
    <p:cSldViewPr>
      <p:cViewPr varScale="1">
        <p:scale>
          <a:sx n="88" d="100"/>
          <a:sy n="88" d="100"/>
        </p:scale>
        <p:origin x="-928"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notesMaster" Target="notesMasters/notesMaster1.xml"/><Relationship Id="rId58" Type="http://schemas.openxmlformats.org/officeDocument/2006/relationships/handoutMaster" Target="handoutMasters/handoutMaster1.xml"/><Relationship Id="rId59" Type="http://schemas.openxmlformats.org/officeDocument/2006/relationships/printerSettings" Target="printerSettings/printerSettings1.bin"/><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presProps" Target="presProps.xml"/><Relationship Id="rId61" Type="http://schemas.openxmlformats.org/officeDocument/2006/relationships/viewProps" Target="viewProps.xml"/><Relationship Id="rId62"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ict"/></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pict"/></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5.pict"/><Relationship Id="rId2" Type="http://schemas.openxmlformats.org/officeDocument/2006/relationships/image" Target="../media/image26.pict"/></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8.wmf"/><Relationship Id="rId2" Type="http://schemas.openxmlformats.org/officeDocument/2006/relationships/image" Target="../media/image29.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32.pict"/><Relationship Id="rId4" Type="http://schemas.openxmlformats.org/officeDocument/2006/relationships/image" Target="../media/image33.pict"/><Relationship Id="rId5" Type="http://schemas.openxmlformats.org/officeDocument/2006/relationships/image" Target="../media/image34.pict"/><Relationship Id="rId1" Type="http://schemas.openxmlformats.org/officeDocument/2006/relationships/image" Target="../media/image30.pict"/><Relationship Id="rId2" Type="http://schemas.openxmlformats.org/officeDocument/2006/relationships/image" Target="../media/image31.pict"/></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30.pict"/><Relationship Id="rId2" Type="http://schemas.openxmlformats.org/officeDocument/2006/relationships/image" Target="../media/image35.pict"/></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36.wmf"/><Relationship Id="rId2" Type="http://schemas.openxmlformats.org/officeDocument/2006/relationships/image" Target="../media/image37.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40.pict"/><Relationship Id="rId2" Type="http://schemas.openxmlformats.org/officeDocument/2006/relationships/image" Target="../media/image41.pict"/></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42.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42.wmf"/><Relationship Id="rId2" Type="http://schemas.openxmlformats.org/officeDocument/2006/relationships/image" Target="../media/image4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pict"/></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pict"/></Relationships>
</file>

<file path=ppt/drawings/_rels/vmlDrawing4.vml.rels><?xml version="1.0" encoding="UTF-8" standalone="yes"?>
<Relationships xmlns="http://schemas.openxmlformats.org/package/2006/relationships"><Relationship Id="rId3" Type="http://schemas.openxmlformats.org/officeDocument/2006/relationships/image" Target="../media/image8.wmf"/><Relationship Id="rId4" Type="http://schemas.openxmlformats.org/officeDocument/2006/relationships/image" Target="../media/image9.wmf"/><Relationship Id="rId1" Type="http://schemas.openxmlformats.org/officeDocument/2006/relationships/image" Target="../media/image6.wmf"/><Relationship Id="rId2"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2.pict"/><Relationship Id="rId2" Type="http://schemas.openxmlformats.org/officeDocument/2006/relationships/image" Target="../media/image13.pict"/><Relationship Id="rId3" Type="http://schemas.openxmlformats.org/officeDocument/2006/relationships/image" Target="../media/image14.pict"/></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8.pict"/><Relationship Id="rId4" Type="http://schemas.openxmlformats.org/officeDocument/2006/relationships/image" Target="../media/image19.pict"/><Relationship Id="rId5" Type="http://schemas.openxmlformats.org/officeDocument/2006/relationships/image" Target="../media/image20.pict"/><Relationship Id="rId1" Type="http://schemas.openxmlformats.org/officeDocument/2006/relationships/image" Target="../media/image16.wmf"/><Relationship Id="rId2" Type="http://schemas.openxmlformats.org/officeDocument/2006/relationships/image" Target="../media/image17.pict"/></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vl1pPr>
          </a:lstStyle>
          <a:p>
            <a:endParaRPr lang="en-US"/>
          </a:p>
        </p:txBody>
      </p:sp>
      <p:sp>
        <p:nvSpPr>
          <p:cNvPr id="56323" name="Rectangle 3"/>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vl1pPr>
          </a:lstStyle>
          <a:p>
            <a:endParaRPr lang="en-US"/>
          </a:p>
        </p:txBody>
      </p:sp>
      <p:sp>
        <p:nvSpPr>
          <p:cNvPr id="56324" name="Rectangle 4"/>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vl1pPr>
          </a:lstStyle>
          <a:p>
            <a:endParaRPr lang="en-US"/>
          </a:p>
        </p:txBody>
      </p:sp>
      <p:sp>
        <p:nvSpPr>
          <p:cNvPr id="56325" name="Rectangle 5"/>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fld id="{93BCC1C8-90CC-4B6A-B55D-AA003D681373}"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vl1pPr>
          </a:lstStyle>
          <a:p>
            <a:endParaRPr lang="en-US"/>
          </a:p>
        </p:txBody>
      </p:sp>
      <p:sp>
        <p:nvSpPr>
          <p:cNvPr id="7171"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vl1pPr>
          </a:lstStyle>
          <a:p>
            <a:endParaRPr lang="en-US"/>
          </a:p>
        </p:txBody>
      </p:sp>
      <p:sp>
        <p:nvSpPr>
          <p:cNvPr id="35844"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vl1pPr>
          </a:lstStyle>
          <a:p>
            <a:endParaRPr lang="en-US"/>
          </a:p>
        </p:txBody>
      </p:sp>
      <p:sp>
        <p:nvSpPr>
          <p:cNvPr id="7175"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fld id="{6A2B6BAF-1671-427F-B50B-A6AAF025B4B9}"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DD6B39-9223-47E3-820E-26C6ACC2B431}" type="slidenum">
              <a:rPr lang="en-US"/>
              <a:pPr/>
              <a:t>1</a:t>
            </a:fld>
            <a:endParaRPr lang="en-US"/>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a:latin typeface="Arial" charset="0"/>
            </a:endParaRPr>
          </a:p>
        </p:txBody>
      </p:sp>
      <p:sp>
        <p:nvSpPr>
          <p:cNvPr id="51204" name="Slide Number Placeholder 3"/>
          <p:cNvSpPr>
            <a:spLocks noGrp="1"/>
          </p:cNvSpPr>
          <p:nvPr>
            <p:ph type="sldNum" sz="quarter" idx="5"/>
          </p:nvPr>
        </p:nvSpPr>
        <p:spPr>
          <a:noFill/>
        </p:spPr>
        <p:txBody>
          <a:bodyPr/>
          <a:lstStyle/>
          <a:p>
            <a:fld id="{1D790272-57D8-0643-9AE2-F7BED2101D85}" type="slidenum">
              <a:rPr lang="en-US"/>
              <a:pPr/>
              <a:t>40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8C71009-CC3E-4906-9CA7-D98B9E368CC9}" type="slidenum">
              <a:rPr lang="en-US"/>
              <a:pPr/>
              <a:t>2</a:t>
            </a:fld>
            <a:endParaRPr lang="en-US"/>
          </a:p>
        </p:txBody>
      </p:sp>
      <p:sp>
        <p:nvSpPr>
          <p:cNvPr id="64514" name="Rectangle 1026"/>
          <p:cNvSpPr>
            <a:spLocks noGrp="1" noRot="1" noChangeAspect="1" noChangeArrowheads="1" noTextEdit="1"/>
          </p:cNvSpPr>
          <p:nvPr>
            <p:ph type="sldImg"/>
          </p:nvPr>
        </p:nvSpPr>
        <p:spPr>
          <a:ln/>
        </p:spPr>
      </p:sp>
      <p:sp>
        <p:nvSpPr>
          <p:cNvPr id="64515"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A45E9DFE-D7B7-CE4D-B551-A1C070FE7AE3}" type="slidenum">
              <a:rPr lang="en-US"/>
              <a:pPr/>
              <a:t>19</a:t>
            </a:fld>
            <a:endParaRPr lang="en-US"/>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endParaRPr lang="en-US">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8B3989F2-9CED-5A4A-9A34-57C87B4CFB4D}" type="slidenum">
              <a:rPr lang="en-US"/>
              <a:pPr/>
              <a:t>20</a:t>
            </a:fld>
            <a:endParaRPr lang="en-US"/>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endParaRPr lang="en-US">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8B3989F2-9CED-5A4A-9A34-57C87B4CFB4D}" type="slidenum">
              <a:rPr lang="en-US"/>
              <a:pPr/>
              <a:t>21</a:t>
            </a:fld>
            <a:endParaRPr lang="en-US"/>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endParaRPr lang="en-US">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11C0D35C-C06D-7C4D-B19F-AE094831E133}" type="slidenum">
              <a:rPr lang="en-US"/>
              <a:pPr/>
              <a:t>22</a:t>
            </a:fld>
            <a:endParaRPr lang="en-US"/>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endParaRPr lang="en-US">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715A2440-74F6-6847-BCE9-552C4616A1F5}" type="slidenum">
              <a:rPr lang="en-US"/>
              <a:pPr/>
              <a:t>29</a:t>
            </a:fld>
            <a:endParaRPr lang="en-US"/>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endParaRPr lang="en-US">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F1E61023-C064-E540-8161-2FA69BC74F47}" type="slidenum">
              <a:rPr lang="en-US"/>
              <a:pPr/>
              <a:t>30</a:t>
            </a:fld>
            <a:endParaRPr lang="en-US"/>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endParaRPr lang="en-US">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B5B8DD10-C6C3-544A-B7DE-C6F19E5AC334}" type="slidenum">
              <a:rPr lang="en-US"/>
              <a:pPr/>
              <a:t>31</a:t>
            </a:fld>
            <a:endParaRPr lang="en-US"/>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endParaRPr lang="en-US">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C2A341F7-F4F1-44E4-84A1-D274F279F470}"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179106E0-D23A-4B3E-8415-A0DEC779B17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6516D95E-CD9F-4415-B156-B2EF4006111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B8BD0044-BFF0-4D44-B021-1F889D46F729}"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064B8E26-6654-4A63-AEEA-80A94FE2BF47}"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3E652299-2EAC-4A57-AA76-D07D9282BAA5}"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DADC5814-5432-465A-A0C8-F313B7E6AF16}"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D092C2E1-2E00-422F-A118-56369517775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38051018-9112-4BB5-9A08-290C79686425}"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5F942200-0830-4581-917D-80CC6399670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20B12AF1-0A1E-4232-AF0C-B492D04EB2D0}"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5EA02739-FBE9-484F-82FB-8C9FE1BA2227}"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 Id="rId3" Type="http://schemas.openxmlformats.org/officeDocument/2006/relationships/image" Target="../media/image10.png"/></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4" Type="http://schemas.openxmlformats.org/officeDocument/2006/relationships/image" Target="../media/image10.png"/><Relationship Id="rId5" Type="http://schemas.openxmlformats.org/officeDocument/2006/relationships/oleObject" Target="../embeddings/oleObject5.bin"/><Relationship Id="rId6" Type="http://schemas.openxmlformats.org/officeDocument/2006/relationships/oleObject" Target="../embeddings/oleObject6.bin"/><Relationship Id="rId7" Type="http://schemas.openxmlformats.org/officeDocument/2006/relationships/oleObject" Target="../embeddings/oleObject7.bin"/><Relationship Id="rId1" Type="http://schemas.openxmlformats.org/officeDocument/2006/relationships/vmlDrawing" Target="../drawings/vmlDrawing5.vml"/><Relationship Id="rId2"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4" Type="http://schemas.openxmlformats.org/officeDocument/2006/relationships/image" Target="../media/image10.png"/><Relationship Id="rId5" Type="http://schemas.openxmlformats.org/officeDocument/2006/relationships/oleObject" Target="../embeddings/oleObject8.bin"/><Relationship Id="rId1" Type="http://schemas.openxmlformats.org/officeDocument/2006/relationships/vmlDrawing" Target="../drawings/vmlDrawing6.vml"/><Relationship Id="rId2"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9.bin"/><Relationship Id="rId4" Type="http://schemas.openxmlformats.org/officeDocument/2006/relationships/oleObject" Target="../embeddings/oleObject10.bin"/><Relationship Id="rId5" Type="http://schemas.openxmlformats.org/officeDocument/2006/relationships/oleObject" Target="../embeddings/oleObject11.bin"/><Relationship Id="rId6" Type="http://schemas.openxmlformats.org/officeDocument/2006/relationships/oleObject" Target="../embeddings/oleObject12.bin"/><Relationship Id="rId7" Type="http://schemas.openxmlformats.org/officeDocument/2006/relationships/oleObject" Target="../embeddings/oleObject13.bin"/><Relationship Id="rId1" Type="http://schemas.openxmlformats.org/officeDocument/2006/relationships/vmlDrawing" Target="../drawings/vmlDrawing7.vml"/><Relationship Id="rId2"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vmlDrawing" Target="../drawings/vmlDrawing8.vml"/><Relationship Id="rId2" Type="http://schemas.openxmlformats.org/officeDocument/2006/relationships/slideLayout" Target="../slideLayouts/slideLayout2.xml"/><Relationship Id="rId3" Type="http://schemas.openxmlformats.org/officeDocument/2006/relationships/oleObject" Target="../embeddings/oleObject14.bin"/></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1.jpeg"/></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image" Target="../media/image11.png"/><Relationship Id="rId5" Type="http://schemas.openxmlformats.org/officeDocument/2006/relationships/oleObject" Target="../embeddings/oleObject15.bin"/><Relationship Id="rId1" Type="http://schemas.openxmlformats.org/officeDocument/2006/relationships/vmlDrawing" Target="../drawings/vmlDrawing9.vml"/><Relationship Id="rId2"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4.jpe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2.png"/><Relationship Id="rId3" Type="http://schemas.openxmlformats.org/officeDocument/2006/relationships/image" Target="../media/image4.jpeg"/></Relationships>
</file>

<file path=ppt/slides/_rels/slide34.xml.rels><?xml version="1.0" encoding="UTF-8" standalone="yes"?>
<Relationships xmlns="http://schemas.openxmlformats.org/package/2006/relationships"><Relationship Id="rId3" Type="http://schemas.openxmlformats.org/officeDocument/2006/relationships/image" Target="../media/image23.png"/><Relationship Id="rId4" Type="http://schemas.openxmlformats.org/officeDocument/2006/relationships/oleObject" Target="../embeddings/oleObject16.bin"/><Relationship Id="rId1" Type="http://schemas.openxmlformats.org/officeDocument/2006/relationships/vmlDrawing" Target="../drawings/vmlDrawing10.vml"/><Relationship Id="rId2"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 Id="rId3" Type="http://schemas.openxmlformats.org/officeDocument/2006/relationships/image" Target="../media/image24.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 Id="rId3" Type="http://schemas.openxmlformats.org/officeDocument/2006/relationships/image" Target="../media/image24.png"/></Relationships>
</file>

<file path=ppt/slides/_rels/slide37.xml.rels><?xml version="1.0" encoding="UTF-8" standalone="yes"?>
<Relationships xmlns="http://schemas.openxmlformats.org/package/2006/relationships"><Relationship Id="rId3" Type="http://schemas.openxmlformats.org/officeDocument/2006/relationships/image" Target="../media/image27.jpeg"/><Relationship Id="rId4" Type="http://schemas.openxmlformats.org/officeDocument/2006/relationships/image" Target="../media/image24.png"/><Relationship Id="rId5" Type="http://schemas.openxmlformats.org/officeDocument/2006/relationships/oleObject" Target="../embeddings/oleObject17.bin"/><Relationship Id="rId6" Type="http://schemas.openxmlformats.org/officeDocument/2006/relationships/oleObject" Target="../embeddings/oleObject18.bin"/><Relationship Id="rId7" Type="http://schemas.openxmlformats.org/officeDocument/2006/relationships/oleObject" Target="../embeddings/oleObject19.bin"/><Relationship Id="rId1" Type="http://schemas.openxmlformats.org/officeDocument/2006/relationships/vmlDrawing" Target="../drawings/vmlDrawing11.vml"/><Relationship Id="rId2"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oleObject" Target="../embeddings/Microsoft_Equation4.bin"/><Relationship Id="rId4" Type="http://schemas.openxmlformats.org/officeDocument/2006/relationships/oleObject" Target="../embeddings/oleObject20.bin"/><Relationship Id="rId1" Type="http://schemas.openxmlformats.org/officeDocument/2006/relationships/vmlDrawing" Target="../drawings/vmlDrawing12.vml"/><Relationship Id="rId2"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 Id="rId3" Type="http://schemas.openxmlformats.org/officeDocument/2006/relationships/image" Target="../media/image24.png"/></Relationships>
</file>

<file path=ppt/slides/_rels/slide4.xml.rels><?xml version="1.0" encoding="UTF-8" standalone="yes"?>
<Relationships xmlns="http://schemas.openxmlformats.org/package/2006/relationships"><Relationship Id="rId1" Type="http://schemas.openxmlformats.org/officeDocument/2006/relationships/vmlDrawing" Target="../drawings/vmlDrawing1.vml"/><Relationship Id="rId2" Type="http://schemas.openxmlformats.org/officeDocument/2006/relationships/slideLayout" Target="../slideLayouts/slideLayout2.xml"/><Relationship Id="rId3" Type="http://schemas.openxmlformats.org/officeDocument/2006/relationships/oleObject" Target="../embeddings/oleObject1.bin"/></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10.xml"/><Relationship Id="rId4" Type="http://schemas.openxmlformats.org/officeDocument/2006/relationships/image" Target="../media/image4.jpeg"/><Relationship Id="rId5" Type="http://schemas.openxmlformats.org/officeDocument/2006/relationships/oleObject" Target="../embeddings/oleObject21.bin"/><Relationship Id="rId6" Type="http://schemas.openxmlformats.org/officeDocument/2006/relationships/oleObject" Target="../embeddings/oleObject22.bin"/><Relationship Id="rId7" Type="http://schemas.openxmlformats.org/officeDocument/2006/relationships/oleObject" Target="../embeddings/oleObject23.bin"/><Relationship Id="rId8" Type="http://schemas.openxmlformats.org/officeDocument/2006/relationships/oleObject" Target="../embeddings/oleObject24.bin"/><Relationship Id="rId9" Type="http://schemas.openxmlformats.org/officeDocument/2006/relationships/oleObject" Target="../embeddings/oleObject25.bin"/><Relationship Id="rId1" Type="http://schemas.openxmlformats.org/officeDocument/2006/relationships/vmlDrawing" Target="../drawings/vmlDrawing13.vml"/><Relationship Id="rId2"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oleObject" Target="../embeddings/oleObject26.bin"/><Relationship Id="rId5" Type="http://schemas.openxmlformats.org/officeDocument/2006/relationships/oleObject" Target="../embeddings/oleObject27.bin"/><Relationship Id="rId1" Type="http://schemas.openxmlformats.org/officeDocument/2006/relationships/vmlDrawing" Target="../drawings/vmlDrawing14.vml"/><Relationship Id="rId2"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28.bin"/><Relationship Id="rId4" Type="http://schemas.openxmlformats.org/officeDocument/2006/relationships/oleObject" Target="../embeddings/Microsoft_Equation5.bin"/><Relationship Id="rId1" Type="http://schemas.openxmlformats.org/officeDocument/2006/relationships/vmlDrawing" Target="../drawings/vmlDrawing15.vml"/><Relationship Id="rId2"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38.png"/><Relationship Id="rId4" Type="http://schemas.openxmlformats.org/officeDocument/2006/relationships/image" Target="../media/image39.png"/><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44.xml.rels><?xml version="1.0" encoding="UTF-8" standalone="yes"?>
<Relationships xmlns="http://schemas.openxmlformats.org/package/2006/relationships"><Relationship Id="rId3" Type="http://schemas.openxmlformats.org/officeDocument/2006/relationships/oleObject" Target="../embeddings/oleObject29.bin"/><Relationship Id="rId4" Type="http://schemas.openxmlformats.org/officeDocument/2006/relationships/oleObject" Target="../embeddings/oleObject30.bin"/><Relationship Id="rId1" Type="http://schemas.openxmlformats.org/officeDocument/2006/relationships/vmlDrawing" Target="../drawings/vmlDrawing16.vml"/><Relationship Id="rId2"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vmlDrawing" Target="../drawings/vmlDrawing17.vml"/><Relationship Id="rId2" Type="http://schemas.openxmlformats.org/officeDocument/2006/relationships/slideLayout" Target="../slideLayouts/slideLayout2.xml"/><Relationship Id="rId3" Type="http://schemas.openxmlformats.org/officeDocument/2006/relationships/oleObject" Target="../embeddings/oleObject31.bin"/></Relationships>
</file>

<file path=ppt/slides/_rels/slide46.xml.rels><?xml version="1.0" encoding="UTF-8" standalone="yes"?>
<Relationships xmlns="http://schemas.openxmlformats.org/package/2006/relationships"><Relationship Id="rId3" Type="http://schemas.openxmlformats.org/officeDocument/2006/relationships/oleObject" Target="../embeddings/Microsoft_Equation6.bin"/><Relationship Id="rId4" Type="http://schemas.openxmlformats.org/officeDocument/2006/relationships/oleObject" Target="../embeddings/oleObject32.bin"/><Relationship Id="rId1" Type="http://schemas.openxmlformats.org/officeDocument/2006/relationships/vmlDrawing" Target="../drawings/vmlDrawing18.vml"/><Relationship Id="rId2"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oleObject" Target="../embeddings/oleObject2.bin"/><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oleObject" Target="../embeddings/oleObject3.bin"/><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Microsoft_Equation1.bin"/><Relationship Id="rId4" Type="http://schemas.openxmlformats.org/officeDocument/2006/relationships/oleObject" Target="../embeddings/Microsoft_Equation2.bin"/><Relationship Id="rId5" Type="http://schemas.openxmlformats.org/officeDocument/2006/relationships/oleObject" Target="../embeddings/Microsoft_Equation3.bin"/><Relationship Id="rId6" Type="http://schemas.openxmlformats.org/officeDocument/2006/relationships/oleObject" Target="../embeddings/oleObject4.bin"/><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A1F6D020-A6C6-4935-9540-7BB7F9A49A30}" type="slidenum">
              <a:rPr lang="en-US"/>
              <a:pPr/>
              <a:t>1</a:t>
            </a:fld>
            <a:endParaRPr lang="en-US"/>
          </a:p>
        </p:txBody>
      </p:sp>
      <p:sp>
        <p:nvSpPr>
          <p:cNvPr id="3074" name="Text Box 2"/>
          <p:cNvSpPr txBox="1">
            <a:spLocks noChangeArrowheads="1"/>
          </p:cNvSpPr>
          <p:nvPr/>
        </p:nvSpPr>
        <p:spPr bwMode="auto">
          <a:xfrm>
            <a:off x="381000" y="1495425"/>
            <a:ext cx="184150" cy="519113"/>
          </a:xfrm>
          <a:prstGeom prst="rect">
            <a:avLst/>
          </a:prstGeom>
          <a:noFill/>
          <a:ln w="9525">
            <a:noFill/>
            <a:miter lim="800000"/>
            <a:headEnd/>
            <a:tailEnd/>
          </a:ln>
          <a:effectLst/>
        </p:spPr>
        <p:txBody>
          <a:bodyPr wrap="none">
            <a:spAutoFit/>
          </a:bodyPr>
          <a:lstStyle/>
          <a:p>
            <a:endParaRPr lang="en-US" sz="2800">
              <a:latin typeface="Times New Roman" pitchFamily="18" charset="0"/>
            </a:endParaRPr>
          </a:p>
        </p:txBody>
      </p:sp>
      <p:sp>
        <p:nvSpPr>
          <p:cNvPr id="3075" name="Text Box 3"/>
          <p:cNvSpPr txBox="1">
            <a:spLocks noChangeArrowheads="1"/>
          </p:cNvSpPr>
          <p:nvPr/>
        </p:nvSpPr>
        <p:spPr bwMode="auto">
          <a:xfrm>
            <a:off x="1971997" y="107950"/>
            <a:ext cx="4988865" cy="523220"/>
          </a:xfrm>
          <a:prstGeom prst="rect">
            <a:avLst/>
          </a:prstGeom>
          <a:noFill/>
          <a:ln w="9525">
            <a:noFill/>
            <a:miter lim="800000"/>
            <a:headEnd/>
            <a:tailEnd/>
          </a:ln>
          <a:effectLst/>
        </p:spPr>
        <p:txBody>
          <a:bodyPr wrap="none">
            <a:spAutoFit/>
          </a:bodyPr>
          <a:lstStyle/>
          <a:p>
            <a:pPr algn="ctr"/>
            <a:r>
              <a:rPr lang="en-US" sz="2800" dirty="0" smtClean="0">
                <a:latin typeface="Comic Sans MS" pitchFamily="66" charset="0"/>
              </a:rPr>
              <a:t>PH300 </a:t>
            </a:r>
            <a:r>
              <a:rPr lang="en-US" sz="2800" dirty="0">
                <a:latin typeface="Comic Sans MS" pitchFamily="66" charset="0"/>
              </a:rPr>
              <a:t>Modern </a:t>
            </a:r>
            <a:r>
              <a:rPr lang="en-US" sz="2800" dirty="0" smtClean="0">
                <a:latin typeface="Comic Sans MS" pitchFamily="66" charset="0"/>
              </a:rPr>
              <a:t>Physics SP11</a:t>
            </a:r>
            <a:endParaRPr lang="en-US" sz="2800" dirty="0">
              <a:latin typeface="Comic Sans MS" pitchFamily="66" charset="0"/>
            </a:endParaRPr>
          </a:p>
        </p:txBody>
      </p:sp>
      <p:sp>
        <p:nvSpPr>
          <p:cNvPr id="3079" name="Rectangle 7"/>
          <p:cNvSpPr>
            <a:spLocks noChangeArrowheads="1"/>
          </p:cNvSpPr>
          <p:nvPr/>
        </p:nvSpPr>
        <p:spPr bwMode="auto">
          <a:xfrm>
            <a:off x="0" y="5288340"/>
            <a:ext cx="4419600" cy="1569660"/>
          </a:xfrm>
          <a:prstGeom prst="rect">
            <a:avLst/>
          </a:prstGeom>
          <a:noFill/>
          <a:ln w="9525">
            <a:noFill/>
            <a:miter lim="800000"/>
            <a:headEnd/>
            <a:tailEnd/>
          </a:ln>
          <a:effectLst/>
        </p:spPr>
        <p:txBody>
          <a:bodyPr wrap="square">
            <a:spAutoFit/>
          </a:bodyPr>
          <a:lstStyle/>
          <a:p>
            <a:r>
              <a:rPr lang="en-US" b="1" dirty="0" smtClean="0"/>
              <a:t>1/27 Day 5: </a:t>
            </a:r>
            <a:endParaRPr lang="en-US" b="1" dirty="0"/>
          </a:p>
          <a:p>
            <a:r>
              <a:rPr lang="en-US" dirty="0" smtClean="0"/>
              <a:t>Questions?</a:t>
            </a:r>
          </a:p>
          <a:p>
            <a:r>
              <a:rPr lang="en-US" dirty="0" smtClean="0"/>
              <a:t>Time Dilation</a:t>
            </a:r>
          </a:p>
          <a:p>
            <a:r>
              <a:rPr lang="en-US" dirty="0" smtClean="0"/>
              <a:t>Length Contraction</a:t>
            </a:r>
          </a:p>
        </p:txBody>
      </p:sp>
      <p:sp>
        <p:nvSpPr>
          <p:cNvPr id="10" name="Rectangle 7"/>
          <p:cNvSpPr>
            <a:spLocks noChangeArrowheads="1"/>
          </p:cNvSpPr>
          <p:nvPr/>
        </p:nvSpPr>
        <p:spPr bwMode="auto">
          <a:xfrm>
            <a:off x="4191000" y="5581472"/>
            <a:ext cx="4953000" cy="1200328"/>
          </a:xfrm>
          <a:prstGeom prst="rect">
            <a:avLst/>
          </a:prstGeom>
          <a:noFill/>
          <a:ln w="9525">
            <a:noFill/>
            <a:miter lim="800000"/>
            <a:headEnd/>
            <a:tailEnd/>
          </a:ln>
          <a:effectLst/>
        </p:spPr>
        <p:txBody>
          <a:bodyPr wrap="square">
            <a:spAutoFit/>
          </a:bodyPr>
          <a:lstStyle/>
          <a:p>
            <a:pPr algn="r"/>
            <a:r>
              <a:rPr lang="en-US" b="1" dirty="0" smtClean="0"/>
              <a:t>Next Week: </a:t>
            </a:r>
          </a:p>
          <a:p>
            <a:pPr algn="r"/>
            <a:r>
              <a:rPr lang="en-US" dirty="0" err="1" smtClean="0"/>
              <a:t>Spacetime</a:t>
            </a:r>
            <a:endParaRPr lang="en-US" dirty="0" smtClean="0"/>
          </a:p>
          <a:p>
            <a:pPr algn="r"/>
            <a:r>
              <a:rPr lang="en-US" dirty="0" smtClean="0"/>
              <a:t>Relativistic Momentum &amp; Energy</a:t>
            </a:r>
          </a:p>
        </p:txBody>
      </p:sp>
      <p:sp>
        <p:nvSpPr>
          <p:cNvPr id="11" name="TextBox 10"/>
          <p:cNvSpPr txBox="1"/>
          <p:nvPr/>
        </p:nvSpPr>
        <p:spPr>
          <a:xfrm>
            <a:off x="3733800" y="685800"/>
            <a:ext cx="5410200" cy="4770537"/>
          </a:xfrm>
          <a:prstGeom prst="rect">
            <a:avLst/>
          </a:prstGeom>
          <a:noFill/>
        </p:spPr>
        <p:txBody>
          <a:bodyPr wrap="square" rtlCol="0">
            <a:spAutoFit/>
          </a:bodyPr>
          <a:lstStyle/>
          <a:p>
            <a:r>
              <a:rPr lang="en-US" dirty="0" smtClean="0"/>
              <a:t>“I sometimes ask myself how it came about that I was the one to develop the theory of relativity. The reason, I think, is that a normal adult never stops to think about problems of space and time. These are things which he has thought about as a child. But my intellectual development was retarded, as a result of which I began to wonder about space and time only when I had already grown up.”</a:t>
            </a:r>
          </a:p>
          <a:p>
            <a:endParaRPr lang="en-US" sz="2000" dirty="0" smtClean="0"/>
          </a:p>
          <a:p>
            <a:r>
              <a:rPr lang="en-US" sz="2000" dirty="0" smtClean="0"/>
              <a:t>- Albert Einstein</a:t>
            </a:r>
            <a:endParaRPr lang="en-US" sz="2000" dirty="0"/>
          </a:p>
        </p:txBody>
      </p:sp>
      <p:pic>
        <p:nvPicPr>
          <p:cNvPr id="9" name="Picture 3" descr="einst_bike"/>
          <p:cNvPicPr>
            <a:picLocks noChangeAspect="1" noChangeArrowheads="1"/>
          </p:cNvPicPr>
          <p:nvPr/>
        </p:nvPicPr>
        <p:blipFill>
          <a:blip r:embed="rId3"/>
          <a:srcRect/>
          <a:stretch>
            <a:fillRect/>
          </a:stretch>
        </p:blipFill>
        <p:spPr bwMode="auto">
          <a:xfrm>
            <a:off x="381000" y="762000"/>
            <a:ext cx="3168650" cy="4038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0" y="0"/>
            <a:ext cx="9144000" cy="1143000"/>
          </a:xfrm>
        </p:spPr>
        <p:txBody>
          <a:bodyPr/>
          <a:lstStyle/>
          <a:p>
            <a:r>
              <a:rPr lang="en-US" b="1" dirty="0" smtClean="0"/>
              <a:t>Another argument for</a:t>
            </a:r>
            <a:br>
              <a:rPr lang="en-US" b="1" dirty="0" smtClean="0"/>
            </a:br>
            <a:r>
              <a:rPr lang="en-US" b="1" dirty="0" smtClean="0"/>
              <a:t>time dilation</a:t>
            </a:r>
            <a:endParaRPr lang="en-US" b="1" dirty="0"/>
          </a:p>
        </p:txBody>
      </p:sp>
      <p:sp>
        <p:nvSpPr>
          <p:cNvPr id="24579" name="Rectangle 4"/>
          <p:cNvSpPr>
            <a:spLocks noChangeArrowheads="1"/>
          </p:cNvSpPr>
          <p:nvPr/>
        </p:nvSpPr>
        <p:spPr bwMode="auto">
          <a:xfrm>
            <a:off x="1828800" y="1981200"/>
            <a:ext cx="5029200" cy="2057400"/>
          </a:xfrm>
          <a:prstGeom prst="rect">
            <a:avLst/>
          </a:prstGeom>
          <a:solidFill>
            <a:srgbClr val="DDDDDD"/>
          </a:solidFill>
          <a:ln w="9525">
            <a:solidFill>
              <a:schemeClr val="tx1"/>
            </a:solidFill>
            <a:miter lim="800000"/>
            <a:headEnd/>
            <a:tailEnd/>
          </a:ln>
        </p:spPr>
        <p:txBody>
          <a:bodyPr wrap="none" anchor="ctr">
            <a:prstTxWarp prst="textNoShape">
              <a:avLst/>
            </a:prstTxWarp>
          </a:bodyPr>
          <a:lstStyle/>
          <a:p>
            <a:pPr algn="ctr"/>
            <a:endParaRPr lang="en-US"/>
          </a:p>
        </p:txBody>
      </p:sp>
      <p:sp>
        <p:nvSpPr>
          <p:cNvPr id="24580" name="Oval 5"/>
          <p:cNvSpPr>
            <a:spLocks noChangeArrowheads="1"/>
          </p:cNvSpPr>
          <p:nvPr/>
        </p:nvSpPr>
        <p:spPr bwMode="auto">
          <a:xfrm>
            <a:off x="2209800" y="4038600"/>
            <a:ext cx="381000" cy="381000"/>
          </a:xfrm>
          <a:prstGeom prst="ellipse">
            <a:avLst/>
          </a:prstGeom>
          <a:solidFill>
            <a:srgbClr val="333333"/>
          </a:solidFill>
          <a:ln w="28575">
            <a:solidFill>
              <a:schemeClr val="tx1"/>
            </a:solidFill>
            <a:round/>
            <a:headEnd/>
            <a:tailEnd/>
          </a:ln>
        </p:spPr>
        <p:txBody>
          <a:bodyPr wrap="none" anchor="ctr">
            <a:prstTxWarp prst="textNoShape">
              <a:avLst/>
            </a:prstTxWarp>
          </a:bodyPr>
          <a:lstStyle/>
          <a:p>
            <a:endParaRPr lang="en-US"/>
          </a:p>
        </p:txBody>
      </p:sp>
      <p:sp>
        <p:nvSpPr>
          <p:cNvPr id="24581" name="Oval 6"/>
          <p:cNvSpPr>
            <a:spLocks noChangeArrowheads="1"/>
          </p:cNvSpPr>
          <p:nvPr/>
        </p:nvSpPr>
        <p:spPr bwMode="auto">
          <a:xfrm>
            <a:off x="2667000" y="4038600"/>
            <a:ext cx="381000" cy="381000"/>
          </a:xfrm>
          <a:prstGeom prst="ellipse">
            <a:avLst/>
          </a:prstGeom>
          <a:solidFill>
            <a:srgbClr val="333333"/>
          </a:solidFill>
          <a:ln w="28575">
            <a:solidFill>
              <a:schemeClr val="tx1"/>
            </a:solidFill>
            <a:round/>
            <a:headEnd/>
            <a:tailEnd/>
          </a:ln>
        </p:spPr>
        <p:txBody>
          <a:bodyPr wrap="none" anchor="ctr">
            <a:prstTxWarp prst="textNoShape">
              <a:avLst/>
            </a:prstTxWarp>
          </a:bodyPr>
          <a:lstStyle/>
          <a:p>
            <a:endParaRPr lang="en-US"/>
          </a:p>
        </p:txBody>
      </p:sp>
      <p:sp>
        <p:nvSpPr>
          <p:cNvPr id="24582" name="Oval 7"/>
          <p:cNvSpPr>
            <a:spLocks noChangeArrowheads="1"/>
          </p:cNvSpPr>
          <p:nvPr/>
        </p:nvSpPr>
        <p:spPr bwMode="auto">
          <a:xfrm>
            <a:off x="5715000" y="4038600"/>
            <a:ext cx="381000" cy="381000"/>
          </a:xfrm>
          <a:prstGeom prst="ellipse">
            <a:avLst/>
          </a:prstGeom>
          <a:solidFill>
            <a:srgbClr val="333333"/>
          </a:solidFill>
          <a:ln w="28575">
            <a:solidFill>
              <a:schemeClr val="tx1"/>
            </a:solidFill>
            <a:round/>
            <a:headEnd/>
            <a:tailEnd/>
          </a:ln>
        </p:spPr>
        <p:txBody>
          <a:bodyPr wrap="none" anchor="ctr">
            <a:prstTxWarp prst="textNoShape">
              <a:avLst/>
            </a:prstTxWarp>
          </a:bodyPr>
          <a:lstStyle/>
          <a:p>
            <a:endParaRPr lang="en-US"/>
          </a:p>
        </p:txBody>
      </p:sp>
      <p:sp>
        <p:nvSpPr>
          <p:cNvPr id="24583" name="Oval 8"/>
          <p:cNvSpPr>
            <a:spLocks noChangeArrowheads="1"/>
          </p:cNvSpPr>
          <p:nvPr/>
        </p:nvSpPr>
        <p:spPr bwMode="auto">
          <a:xfrm>
            <a:off x="6172200" y="4038600"/>
            <a:ext cx="381000" cy="381000"/>
          </a:xfrm>
          <a:prstGeom prst="ellipse">
            <a:avLst/>
          </a:prstGeom>
          <a:solidFill>
            <a:srgbClr val="333333"/>
          </a:solidFill>
          <a:ln w="28575">
            <a:solidFill>
              <a:schemeClr val="tx1"/>
            </a:solidFill>
            <a:round/>
            <a:headEnd/>
            <a:tailEnd/>
          </a:ln>
        </p:spPr>
        <p:txBody>
          <a:bodyPr wrap="none" anchor="ctr">
            <a:prstTxWarp prst="textNoShape">
              <a:avLst/>
            </a:prstTxWarp>
          </a:bodyPr>
          <a:lstStyle/>
          <a:p>
            <a:endParaRPr lang="en-US"/>
          </a:p>
        </p:txBody>
      </p:sp>
      <p:sp>
        <p:nvSpPr>
          <p:cNvPr id="24584" name="Rectangle 9"/>
          <p:cNvSpPr>
            <a:spLocks noChangeArrowheads="1"/>
          </p:cNvSpPr>
          <p:nvPr/>
        </p:nvSpPr>
        <p:spPr bwMode="auto">
          <a:xfrm>
            <a:off x="3863975" y="1981200"/>
            <a:ext cx="762000" cy="76200"/>
          </a:xfrm>
          <a:prstGeom prst="rect">
            <a:avLst/>
          </a:prstGeom>
          <a:solidFill>
            <a:srgbClr val="66CCFF"/>
          </a:solidFill>
          <a:ln w="12700">
            <a:solidFill>
              <a:schemeClr val="tx1"/>
            </a:solidFill>
            <a:miter lim="800000"/>
            <a:headEnd/>
            <a:tailEnd/>
          </a:ln>
        </p:spPr>
        <p:txBody>
          <a:bodyPr wrap="none" anchor="ctr">
            <a:prstTxWarp prst="textNoShape">
              <a:avLst/>
            </a:prstTxWarp>
          </a:bodyPr>
          <a:lstStyle/>
          <a:p>
            <a:endParaRPr lang="en-US"/>
          </a:p>
        </p:txBody>
      </p:sp>
      <p:sp>
        <p:nvSpPr>
          <p:cNvPr id="24585" name="Text Box 10"/>
          <p:cNvSpPr txBox="1">
            <a:spLocks noChangeArrowheads="1"/>
          </p:cNvSpPr>
          <p:nvPr/>
        </p:nvSpPr>
        <p:spPr bwMode="auto">
          <a:xfrm>
            <a:off x="4887913" y="1981200"/>
            <a:ext cx="981075" cy="457200"/>
          </a:xfrm>
          <a:prstGeom prst="rect">
            <a:avLst/>
          </a:prstGeom>
          <a:noFill/>
          <a:ln w="9525">
            <a:noFill/>
            <a:miter lim="800000"/>
            <a:headEnd/>
            <a:tailEnd/>
          </a:ln>
        </p:spPr>
        <p:txBody>
          <a:bodyPr wrap="none">
            <a:prstTxWarp prst="textNoShape">
              <a:avLst/>
            </a:prstTxWarp>
            <a:spAutoFit/>
          </a:bodyPr>
          <a:lstStyle/>
          <a:p>
            <a:r>
              <a:rPr lang="en-US"/>
              <a:t>Mirror</a:t>
            </a:r>
          </a:p>
        </p:txBody>
      </p:sp>
      <p:sp>
        <p:nvSpPr>
          <p:cNvPr id="24586" name="Line 11"/>
          <p:cNvSpPr>
            <a:spLocks noChangeShapeType="1"/>
          </p:cNvSpPr>
          <p:nvPr/>
        </p:nvSpPr>
        <p:spPr bwMode="auto">
          <a:xfrm flipH="1" flipV="1">
            <a:off x="4648200" y="2057400"/>
            <a:ext cx="304800" cy="152400"/>
          </a:xfrm>
          <a:prstGeom prst="line">
            <a:avLst/>
          </a:prstGeom>
          <a:noFill/>
          <a:ln w="28575">
            <a:solidFill>
              <a:schemeClr val="tx1"/>
            </a:solidFill>
            <a:round/>
            <a:headEnd/>
            <a:tailEnd type="triangle" w="med" len="med"/>
          </a:ln>
        </p:spPr>
        <p:txBody>
          <a:bodyPr wrap="none">
            <a:prstTxWarp prst="textNoShape">
              <a:avLst/>
            </a:prstTxWarp>
          </a:bodyPr>
          <a:lstStyle/>
          <a:p>
            <a:endParaRPr lang="en-US"/>
          </a:p>
        </p:txBody>
      </p:sp>
      <p:sp>
        <p:nvSpPr>
          <p:cNvPr id="119821" name="Line 13"/>
          <p:cNvSpPr>
            <a:spLocks noChangeShapeType="1"/>
          </p:cNvSpPr>
          <p:nvPr/>
        </p:nvSpPr>
        <p:spPr bwMode="auto">
          <a:xfrm flipV="1">
            <a:off x="4114800" y="2057400"/>
            <a:ext cx="0" cy="1676400"/>
          </a:xfrm>
          <a:prstGeom prst="line">
            <a:avLst/>
          </a:prstGeom>
          <a:noFill/>
          <a:ln w="38100">
            <a:solidFill>
              <a:srgbClr val="FF0000"/>
            </a:solidFill>
            <a:prstDash val="sysDot"/>
            <a:round/>
            <a:headEnd/>
            <a:tailEnd type="triangle" w="med" len="med"/>
          </a:ln>
        </p:spPr>
        <p:txBody>
          <a:bodyPr wrap="none">
            <a:prstTxWarp prst="textNoShape">
              <a:avLst/>
            </a:prstTxWarp>
          </a:bodyPr>
          <a:lstStyle/>
          <a:p>
            <a:endParaRPr lang="en-US"/>
          </a:p>
        </p:txBody>
      </p:sp>
      <p:sp>
        <p:nvSpPr>
          <p:cNvPr id="119822" name="Line 14"/>
          <p:cNvSpPr>
            <a:spLocks noChangeShapeType="1"/>
          </p:cNvSpPr>
          <p:nvPr/>
        </p:nvSpPr>
        <p:spPr bwMode="auto">
          <a:xfrm flipV="1">
            <a:off x="4343400" y="2057400"/>
            <a:ext cx="0" cy="1676400"/>
          </a:xfrm>
          <a:prstGeom prst="line">
            <a:avLst/>
          </a:prstGeom>
          <a:noFill/>
          <a:ln w="38100">
            <a:solidFill>
              <a:srgbClr val="FF0000"/>
            </a:solidFill>
            <a:prstDash val="sysDot"/>
            <a:round/>
            <a:headEnd type="triangle" w="med" len="med"/>
            <a:tailEnd/>
          </a:ln>
        </p:spPr>
        <p:txBody>
          <a:bodyPr wrap="none">
            <a:prstTxWarp prst="textNoShape">
              <a:avLst/>
            </a:prstTxWarp>
          </a:bodyPr>
          <a:lstStyle/>
          <a:p>
            <a:endParaRPr lang="en-US"/>
          </a:p>
        </p:txBody>
      </p:sp>
      <p:grpSp>
        <p:nvGrpSpPr>
          <p:cNvPr id="2" name="Group 19"/>
          <p:cNvGrpSpPr>
            <a:grpSpLocks/>
          </p:cNvGrpSpPr>
          <p:nvPr/>
        </p:nvGrpSpPr>
        <p:grpSpPr bwMode="auto">
          <a:xfrm>
            <a:off x="4191000" y="3711575"/>
            <a:ext cx="304800" cy="304800"/>
            <a:chOff x="3792" y="3264"/>
            <a:chExt cx="192" cy="192"/>
          </a:xfrm>
        </p:grpSpPr>
        <p:sp>
          <p:nvSpPr>
            <p:cNvPr id="24606" name="Oval 20"/>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4607" name="Line 21"/>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24608" name="Line 22"/>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pic>
        <p:nvPicPr>
          <p:cNvPr id="24590" name="Picture 23" descr="pict"/>
          <p:cNvPicPr>
            <a:picLocks noChangeAspect="1" noChangeArrowheads="1"/>
          </p:cNvPicPr>
          <p:nvPr/>
        </p:nvPicPr>
        <p:blipFill>
          <a:blip r:embed="rId2"/>
          <a:srcRect/>
          <a:stretch>
            <a:fillRect/>
          </a:stretch>
        </p:blipFill>
        <p:spPr bwMode="auto">
          <a:xfrm>
            <a:off x="4953000" y="2895600"/>
            <a:ext cx="471488" cy="1066800"/>
          </a:xfrm>
          <a:prstGeom prst="rect">
            <a:avLst/>
          </a:prstGeom>
          <a:noFill/>
          <a:ln w="9525">
            <a:noFill/>
            <a:miter lim="800000"/>
            <a:headEnd/>
            <a:tailEnd/>
          </a:ln>
        </p:spPr>
      </p:pic>
      <p:sp>
        <p:nvSpPr>
          <p:cNvPr id="24591" name="Text Box 24"/>
          <p:cNvSpPr txBox="1">
            <a:spLocks noChangeArrowheads="1"/>
          </p:cNvSpPr>
          <p:nvPr/>
        </p:nvSpPr>
        <p:spPr bwMode="auto">
          <a:xfrm>
            <a:off x="5181600" y="2667000"/>
            <a:ext cx="828675" cy="457200"/>
          </a:xfrm>
          <a:prstGeom prst="rect">
            <a:avLst/>
          </a:prstGeom>
          <a:noFill/>
          <a:ln w="9525">
            <a:noFill/>
            <a:miter lim="800000"/>
            <a:headEnd/>
            <a:tailEnd/>
          </a:ln>
        </p:spPr>
        <p:txBody>
          <a:bodyPr wrap="none">
            <a:prstTxWarp prst="textNoShape">
              <a:avLst/>
            </a:prstTxWarp>
            <a:spAutoFit/>
          </a:bodyPr>
          <a:lstStyle/>
          <a:p>
            <a:r>
              <a:rPr lang="en-US"/>
              <a:t>Lucy</a:t>
            </a:r>
          </a:p>
        </p:txBody>
      </p:sp>
      <p:sp>
        <p:nvSpPr>
          <p:cNvPr id="24592" name="Oval 27"/>
          <p:cNvSpPr>
            <a:spLocks noChangeArrowheads="1"/>
          </p:cNvSpPr>
          <p:nvPr/>
        </p:nvSpPr>
        <p:spPr bwMode="auto">
          <a:xfrm>
            <a:off x="4060825" y="3821113"/>
            <a:ext cx="76200" cy="7620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119820" name="AutoShape 12"/>
          <p:cNvSpPr>
            <a:spLocks noChangeArrowheads="1"/>
          </p:cNvSpPr>
          <p:nvPr/>
        </p:nvSpPr>
        <p:spPr bwMode="auto">
          <a:xfrm>
            <a:off x="3941763" y="3711575"/>
            <a:ext cx="304800" cy="304800"/>
          </a:xfrm>
          <a:prstGeom prst="irregularSeal1">
            <a:avLst/>
          </a:prstGeom>
          <a:solidFill>
            <a:srgbClr val="FFFF00"/>
          </a:solidFill>
          <a:ln w="9525">
            <a:solidFill>
              <a:schemeClr val="tx1"/>
            </a:solidFill>
            <a:miter lim="800000"/>
            <a:headEnd/>
            <a:tailEnd/>
          </a:ln>
        </p:spPr>
        <p:txBody>
          <a:bodyPr wrap="none" anchor="ctr">
            <a:prstTxWarp prst="textNoShape">
              <a:avLst/>
            </a:prstTxWarp>
          </a:bodyPr>
          <a:lstStyle/>
          <a:p>
            <a:endParaRPr lang="en-US"/>
          </a:p>
        </p:txBody>
      </p:sp>
      <p:sp>
        <p:nvSpPr>
          <p:cNvPr id="24594" name="Line 28"/>
          <p:cNvSpPr>
            <a:spLocks noChangeShapeType="1"/>
          </p:cNvSpPr>
          <p:nvPr/>
        </p:nvSpPr>
        <p:spPr bwMode="auto">
          <a:xfrm>
            <a:off x="3810000" y="2073275"/>
            <a:ext cx="0" cy="1752600"/>
          </a:xfrm>
          <a:prstGeom prst="line">
            <a:avLst/>
          </a:prstGeom>
          <a:noFill/>
          <a:ln w="28575">
            <a:solidFill>
              <a:schemeClr val="tx1"/>
            </a:solidFill>
            <a:round/>
            <a:headEnd type="triangle" w="med" len="med"/>
            <a:tailEnd type="triangle" w="med" len="med"/>
          </a:ln>
        </p:spPr>
        <p:txBody>
          <a:bodyPr wrap="none">
            <a:prstTxWarp prst="textNoShape">
              <a:avLst/>
            </a:prstTxWarp>
          </a:bodyPr>
          <a:lstStyle/>
          <a:p>
            <a:endParaRPr lang="en-US"/>
          </a:p>
        </p:txBody>
      </p:sp>
      <p:sp>
        <p:nvSpPr>
          <p:cNvPr id="24595" name="Line 29"/>
          <p:cNvSpPr>
            <a:spLocks noChangeShapeType="1"/>
          </p:cNvSpPr>
          <p:nvPr/>
        </p:nvSpPr>
        <p:spPr bwMode="auto">
          <a:xfrm>
            <a:off x="3733800" y="3848100"/>
            <a:ext cx="152400" cy="0"/>
          </a:xfrm>
          <a:prstGeom prst="line">
            <a:avLst/>
          </a:prstGeom>
          <a:noFill/>
          <a:ln w="28575">
            <a:solidFill>
              <a:schemeClr val="tx1"/>
            </a:solidFill>
            <a:round/>
            <a:headEnd/>
            <a:tailEnd/>
          </a:ln>
        </p:spPr>
        <p:txBody>
          <a:bodyPr wrap="none">
            <a:prstTxWarp prst="textNoShape">
              <a:avLst/>
            </a:prstTxWarp>
          </a:bodyPr>
          <a:lstStyle/>
          <a:p>
            <a:endParaRPr lang="en-US"/>
          </a:p>
        </p:txBody>
      </p:sp>
      <p:sp>
        <p:nvSpPr>
          <p:cNvPr id="24596" name="Line 30"/>
          <p:cNvSpPr>
            <a:spLocks noChangeShapeType="1"/>
          </p:cNvSpPr>
          <p:nvPr/>
        </p:nvSpPr>
        <p:spPr bwMode="auto">
          <a:xfrm>
            <a:off x="3724275" y="2057400"/>
            <a:ext cx="152400" cy="0"/>
          </a:xfrm>
          <a:prstGeom prst="line">
            <a:avLst/>
          </a:prstGeom>
          <a:noFill/>
          <a:ln w="28575">
            <a:solidFill>
              <a:schemeClr val="tx1"/>
            </a:solidFill>
            <a:round/>
            <a:headEnd/>
            <a:tailEnd/>
          </a:ln>
        </p:spPr>
        <p:txBody>
          <a:bodyPr wrap="none">
            <a:prstTxWarp prst="textNoShape">
              <a:avLst/>
            </a:prstTxWarp>
          </a:bodyPr>
          <a:lstStyle/>
          <a:p>
            <a:endParaRPr lang="en-US"/>
          </a:p>
        </p:txBody>
      </p:sp>
      <p:sp>
        <p:nvSpPr>
          <p:cNvPr id="24597" name="Text Box 32"/>
          <p:cNvSpPr txBox="1">
            <a:spLocks noChangeArrowheads="1"/>
          </p:cNvSpPr>
          <p:nvPr/>
        </p:nvSpPr>
        <p:spPr bwMode="auto">
          <a:xfrm>
            <a:off x="3475038" y="2743200"/>
            <a:ext cx="3810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a:t>h</a:t>
            </a:r>
          </a:p>
        </p:txBody>
      </p:sp>
      <p:sp>
        <p:nvSpPr>
          <p:cNvPr id="24598" name="Line 33"/>
          <p:cNvSpPr>
            <a:spLocks noChangeShapeType="1"/>
          </p:cNvSpPr>
          <p:nvPr/>
        </p:nvSpPr>
        <p:spPr bwMode="auto">
          <a:xfrm>
            <a:off x="7086600" y="3200400"/>
            <a:ext cx="1066800" cy="0"/>
          </a:xfrm>
          <a:prstGeom prst="line">
            <a:avLst/>
          </a:prstGeom>
          <a:noFill/>
          <a:ln w="38100">
            <a:solidFill>
              <a:srgbClr val="0000FF"/>
            </a:solidFill>
            <a:round/>
            <a:headEnd/>
            <a:tailEnd type="triangle" w="med" len="med"/>
          </a:ln>
        </p:spPr>
        <p:txBody>
          <a:bodyPr wrap="none">
            <a:prstTxWarp prst="textNoShape">
              <a:avLst/>
            </a:prstTxWarp>
          </a:bodyPr>
          <a:lstStyle/>
          <a:p>
            <a:endParaRPr lang="en-US"/>
          </a:p>
        </p:txBody>
      </p:sp>
      <p:sp>
        <p:nvSpPr>
          <p:cNvPr id="24599" name="Text Box 34"/>
          <p:cNvSpPr txBox="1">
            <a:spLocks noChangeArrowheads="1"/>
          </p:cNvSpPr>
          <p:nvPr/>
        </p:nvSpPr>
        <p:spPr bwMode="auto">
          <a:xfrm>
            <a:off x="7418388" y="2765425"/>
            <a:ext cx="354012" cy="457200"/>
          </a:xfrm>
          <a:prstGeom prst="rect">
            <a:avLst/>
          </a:prstGeom>
          <a:noFill/>
          <a:ln w="9525">
            <a:noFill/>
            <a:miter lim="800000"/>
            <a:headEnd/>
            <a:tailEnd/>
          </a:ln>
        </p:spPr>
        <p:txBody>
          <a:bodyPr wrap="none">
            <a:prstTxWarp prst="textNoShape">
              <a:avLst/>
            </a:prstTxWarp>
            <a:spAutoFit/>
          </a:bodyPr>
          <a:lstStyle/>
          <a:p>
            <a:r>
              <a:rPr lang="en-US" b="1">
                <a:solidFill>
                  <a:srgbClr val="0000FF"/>
                </a:solidFill>
              </a:rPr>
              <a:t>v</a:t>
            </a:r>
          </a:p>
        </p:txBody>
      </p:sp>
      <p:grpSp>
        <p:nvGrpSpPr>
          <p:cNvPr id="3" name="Group 39"/>
          <p:cNvGrpSpPr>
            <a:grpSpLocks/>
          </p:cNvGrpSpPr>
          <p:nvPr/>
        </p:nvGrpSpPr>
        <p:grpSpPr bwMode="auto">
          <a:xfrm>
            <a:off x="4187825" y="3708400"/>
            <a:ext cx="304800" cy="304800"/>
            <a:chOff x="2784" y="2976"/>
            <a:chExt cx="192" cy="192"/>
          </a:xfrm>
        </p:grpSpPr>
        <p:sp>
          <p:nvSpPr>
            <p:cNvPr id="24603" name="Oval 36"/>
            <p:cNvSpPr>
              <a:spLocks noChangeArrowheads="1"/>
            </p:cNvSpPr>
            <p:nvPr/>
          </p:nvSpPr>
          <p:spPr bwMode="auto">
            <a:xfrm>
              <a:off x="2784" y="2976"/>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4604" name="Line 37"/>
            <p:cNvSpPr>
              <a:spLocks noChangeShapeType="1"/>
            </p:cNvSpPr>
            <p:nvPr/>
          </p:nvSpPr>
          <p:spPr bwMode="auto">
            <a:xfrm flipV="1">
              <a:off x="2876" y="2980"/>
              <a:ext cx="48"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24605" name="Line 38"/>
            <p:cNvSpPr>
              <a:spLocks noChangeShapeType="1"/>
            </p:cNvSpPr>
            <p:nvPr/>
          </p:nvSpPr>
          <p:spPr bwMode="auto">
            <a:xfrm>
              <a:off x="2880" y="3072"/>
              <a:ext cx="48" cy="0"/>
            </a:xfrm>
            <a:prstGeom prst="line">
              <a:avLst/>
            </a:prstGeom>
            <a:noFill/>
            <a:ln w="19050">
              <a:solidFill>
                <a:schemeClr val="tx1"/>
              </a:solidFill>
              <a:round/>
              <a:headEnd/>
              <a:tailEnd/>
            </a:ln>
          </p:spPr>
          <p:txBody>
            <a:bodyPr>
              <a:prstTxWarp prst="textNoShape">
                <a:avLst/>
              </a:prstTxWarp>
            </a:bodyPr>
            <a:lstStyle/>
            <a:p>
              <a:endParaRPr lang="en-US"/>
            </a:p>
          </p:txBody>
        </p:sp>
      </p:grpSp>
      <p:sp>
        <p:nvSpPr>
          <p:cNvPr id="119848" name="Text Box 40"/>
          <p:cNvSpPr txBox="1">
            <a:spLocks noChangeArrowheads="1"/>
          </p:cNvSpPr>
          <p:nvPr/>
        </p:nvSpPr>
        <p:spPr bwMode="auto">
          <a:xfrm>
            <a:off x="1101725" y="5105400"/>
            <a:ext cx="6307138" cy="646113"/>
          </a:xfrm>
          <a:prstGeom prst="rect">
            <a:avLst/>
          </a:prstGeom>
          <a:noFill/>
          <a:ln w="9525">
            <a:noFill/>
            <a:miter lim="800000"/>
            <a:headEnd/>
            <a:tailEnd/>
          </a:ln>
        </p:spPr>
        <p:txBody>
          <a:bodyPr wrap="none">
            <a:prstTxWarp prst="textNoShape">
              <a:avLst/>
            </a:prstTxWarp>
            <a:spAutoFit/>
          </a:bodyPr>
          <a:lstStyle/>
          <a:p>
            <a:r>
              <a:rPr lang="en-US"/>
              <a:t>Lucy measures the time interval:  </a:t>
            </a:r>
            <a:r>
              <a:rPr lang="el-GR" b="1" i="1">
                <a:latin typeface="Times New Roman" charset="0"/>
                <a:ea typeface="Times New Roman" charset="0"/>
                <a:cs typeface="Times New Roman" charset="0"/>
              </a:rPr>
              <a:t>Δ</a:t>
            </a:r>
            <a:r>
              <a:rPr lang="en-US" sz="3600" b="1" i="1">
                <a:latin typeface="Times New Roman" charset="0"/>
                <a:ea typeface="Times New Roman" charset="0"/>
                <a:cs typeface="Times New Roman" charset="0"/>
              </a:rPr>
              <a:t>t = </a:t>
            </a:r>
            <a:r>
              <a:rPr lang="en-US" sz="3600" b="1" i="1" baseline="30000">
                <a:latin typeface="Times New Roman" charset="0"/>
                <a:ea typeface="Times New Roman" charset="0"/>
                <a:cs typeface="Times New Roman" charset="0"/>
              </a:rPr>
              <a:t>2h</a:t>
            </a:r>
            <a:r>
              <a:rPr lang="en-US" sz="3600" b="1" i="1">
                <a:latin typeface="Times New Roman" charset="0"/>
                <a:ea typeface="Times New Roman" charset="0"/>
                <a:cs typeface="Times New Roman" charset="0"/>
              </a:rPr>
              <a:t>/</a:t>
            </a:r>
            <a:r>
              <a:rPr lang="en-US" sz="3600" b="1" i="1" baseline="-25000">
                <a:latin typeface="Times New Roman" charset="0"/>
                <a:ea typeface="Times New Roman" charset="0"/>
                <a:cs typeface="Times New Roman" charset="0"/>
              </a:rPr>
              <a:t>c</a:t>
            </a:r>
            <a:r>
              <a:rPr lang="en-US" sz="3600" b="1" i="1">
                <a:latin typeface="Times New Roman" charset="0"/>
                <a:ea typeface="Times New Roman" charset="0"/>
                <a:cs typeface="Times New Roman" charset="0"/>
              </a:rPr>
              <a:t> </a:t>
            </a:r>
          </a:p>
        </p:txBody>
      </p:sp>
      <p:sp>
        <p:nvSpPr>
          <p:cNvPr id="119849" name="Text Box 41"/>
          <p:cNvSpPr txBox="1">
            <a:spLocks noChangeArrowheads="1"/>
          </p:cNvSpPr>
          <p:nvPr/>
        </p:nvSpPr>
        <p:spPr bwMode="auto">
          <a:xfrm>
            <a:off x="3048000" y="5638800"/>
            <a:ext cx="2862263" cy="457200"/>
          </a:xfrm>
          <a:prstGeom prst="rect">
            <a:avLst/>
          </a:prstGeom>
          <a:noFill/>
          <a:ln w="9525">
            <a:noFill/>
            <a:miter lim="800000"/>
            <a:headEnd/>
            <a:tailEnd/>
          </a:ln>
        </p:spPr>
        <p:txBody>
          <a:bodyPr wrap="none">
            <a:prstTxWarp prst="textNoShape">
              <a:avLst/>
            </a:prstTxWarp>
            <a:spAutoFit/>
          </a:bodyPr>
          <a:lstStyle/>
          <a:p>
            <a:r>
              <a:rPr lang="en-US"/>
              <a:t>(Not a big surprise!)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19820"/>
                                        </p:tgtEl>
                                        <p:attrNameLst>
                                          <p:attrName>style.visibility</p:attrName>
                                        </p:attrNameLst>
                                      </p:cBhvr>
                                      <p:to>
                                        <p:strVal val="visible"/>
                                      </p:to>
                                    </p:set>
                                    <p:anim calcmode="lin" valueType="num">
                                      <p:cBhvr>
                                        <p:cTn id="7" dur="500" fill="hold"/>
                                        <p:tgtEl>
                                          <p:spTgt spid="119820"/>
                                        </p:tgtEl>
                                        <p:attrNameLst>
                                          <p:attrName>ppt_w</p:attrName>
                                        </p:attrNameLst>
                                      </p:cBhvr>
                                      <p:tavLst>
                                        <p:tav tm="0">
                                          <p:val>
                                            <p:fltVal val="0"/>
                                          </p:val>
                                        </p:tav>
                                        <p:tav tm="100000">
                                          <p:val>
                                            <p:strVal val="#ppt_w"/>
                                          </p:val>
                                        </p:tav>
                                      </p:tavLst>
                                    </p:anim>
                                    <p:anim calcmode="lin" valueType="num">
                                      <p:cBhvr>
                                        <p:cTn id="8" dur="500" fill="hold"/>
                                        <p:tgtEl>
                                          <p:spTgt spid="119820"/>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2" presetClass="entr" presetSubtype="4" fill="hold" grpId="0" nodeType="afterEffect">
                                  <p:stCondLst>
                                    <p:cond delay="0"/>
                                  </p:stCondLst>
                                  <p:childTnLst>
                                    <p:set>
                                      <p:cBhvr>
                                        <p:cTn id="11" dur="1" fill="hold">
                                          <p:stCondLst>
                                            <p:cond delay="0"/>
                                          </p:stCondLst>
                                        </p:cTn>
                                        <p:tgtEl>
                                          <p:spTgt spid="119821"/>
                                        </p:tgtEl>
                                        <p:attrNameLst>
                                          <p:attrName>style.visibility</p:attrName>
                                        </p:attrNameLst>
                                      </p:cBhvr>
                                      <p:to>
                                        <p:strVal val="visible"/>
                                      </p:to>
                                    </p:set>
                                    <p:animEffect transition="in" filter="slide(fromBottom)">
                                      <p:cBhvr>
                                        <p:cTn id="12" dur="500"/>
                                        <p:tgtEl>
                                          <p:spTgt spid="119821"/>
                                        </p:tgtEl>
                                      </p:cBhvr>
                                    </p:animEffect>
                                  </p:childTnLst>
                                </p:cTn>
                              </p:par>
                            </p:childTnLst>
                          </p:cTn>
                        </p:par>
                        <p:par>
                          <p:cTn id="13" fill="hold">
                            <p:stCondLst>
                              <p:cond delay="1000"/>
                            </p:stCondLst>
                            <p:childTnLst>
                              <p:par>
                                <p:cTn id="14" presetID="12" presetClass="entr" presetSubtype="1" fill="hold" grpId="0" nodeType="afterEffect">
                                  <p:stCondLst>
                                    <p:cond delay="0"/>
                                  </p:stCondLst>
                                  <p:childTnLst>
                                    <p:set>
                                      <p:cBhvr>
                                        <p:cTn id="15" dur="1" fill="hold">
                                          <p:stCondLst>
                                            <p:cond delay="0"/>
                                          </p:stCondLst>
                                        </p:cTn>
                                        <p:tgtEl>
                                          <p:spTgt spid="119822"/>
                                        </p:tgtEl>
                                        <p:attrNameLst>
                                          <p:attrName>style.visibility</p:attrName>
                                        </p:attrNameLst>
                                      </p:cBhvr>
                                      <p:to>
                                        <p:strVal val="visible"/>
                                      </p:to>
                                    </p:set>
                                    <p:animEffect transition="in" filter="slide(fromTop)">
                                      <p:cBhvr>
                                        <p:cTn id="16" dur="500"/>
                                        <p:tgtEl>
                                          <p:spTgt spid="119822"/>
                                        </p:tgtEl>
                                      </p:cBhvr>
                                    </p:animEffect>
                                  </p:childTnLst>
                                </p:cTn>
                              </p:par>
                              <p:par>
                                <p:cTn id="17" presetID="10" presetClass="entr" presetSubtype="0" fill="hold" nodeType="with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500"/>
                                        <p:tgtEl>
                                          <p:spTgt spid="3"/>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19848"/>
                                        </p:tgtEl>
                                        <p:attrNameLst>
                                          <p:attrName>style.visibility</p:attrName>
                                        </p:attrNameLst>
                                      </p:cBhvr>
                                      <p:to>
                                        <p:strVal val="visible"/>
                                      </p:to>
                                    </p:set>
                                    <p:animEffect transition="in" filter="fade">
                                      <p:cBhvr>
                                        <p:cTn id="24" dur="2000"/>
                                        <p:tgtEl>
                                          <p:spTgt spid="119848"/>
                                        </p:tgtEl>
                                      </p:cBhvr>
                                    </p:animEffect>
                                  </p:childTnLst>
                                </p:cTn>
                              </p:par>
                            </p:childTnLst>
                          </p:cTn>
                        </p:par>
                        <p:par>
                          <p:cTn id="25" fill="hold">
                            <p:stCondLst>
                              <p:cond delay="2000"/>
                            </p:stCondLst>
                            <p:childTnLst>
                              <p:par>
                                <p:cTn id="26" presetID="10" presetClass="entr" presetSubtype="0" fill="hold" grpId="0" nodeType="afterEffect">
                                  <p:stCondLst>
                                    <p:cond delay="0"/>
                                  </p:stCondLst>
                                  <p:childTnLst>
                                    <p:set>
                                      <p:cBhvr>
                                        <p:cTn id="27" dur="1" fill="hold">
                                          <p:stCondLst>
                                            <p:cond delay="0"/>
                                          </p:stCondLst>
                                        </p:cTn>
                                        <p:tgtEl>
                                          <p:spTgt spid="119849"/>
                                        </p:tgtEl>
                                        <p:attrNameLst>
                                          <p:attrName>style.visibility</p:attrName>
                                        </p:attrNameLst>
                                      </p:cBhvr>
                                      <p:to>
                                        <p:strVal val="visible"/>
                                      </p:to>
                                    </p:set>
                                    <p:animEffect transition="in" filter="fade">
                                      <p:cBhvr>
                                        <p:cTn id="28" dur="2000"/>
                                        <p:tgtEl>
                                          <p:spTgt spid="1198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21" grpId="0" animBg="1"/>
      <p:bldP spid="119822" grpId="0" animBg="1"/>
      <p:bldP spid="119820" grpId="0" animBg="1"/>
      <p:bldP spid="119848" grpId="0"/>
      <p:bldP spid="119849" grpId="0"/>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2" name="Group 73"/>
          <p:cNvGrpSpPr>
            <a:grpSpLocks/>
          </p:cNvGrpSpPr>
          <p:nvPr/>
        </p:nvGrpSpPr>
        <p:grpSpPr bwMode="auto">
          <a:xfrm>
            <a:off x="6019800" y="4191000"/>
            <a:ext cx="304800" cy="304800"/>
            <a:chOff x="2400" y="2976"/>
            <a:chExt cx="192" cy="192"/>
          </a:xfrm>
        </p:grpSpPr>
        <p:sp>
          <p:nvSpPr>
            <p:cNvPr id="25638" name="Oval 74"/>
            <p:cNvSpPr>
              <a:spLocks noChangeArrowheads="1"/>
            </p:cNvSpPr>
            <p:nvPr/>
          </p:nvSpPr>
          <p:spPr bwMode="auto">
            <a:xfrm>
              <a:off x="2400" y="2976"/>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5639" name="Line 75"/>
            <p:cNvSpPr>
              <a:spLocks noChangeShapeType="1"/>
            </p:cNvSpPr>
            <p:nvPr/>
          </p:nvSpPr>
          <p:spPr bwMode="auto">
            <a:xfrm flipV="1">
              <a:off x="2492" y="2976"/>
              <a:ext cx="4" cy="100"/>
            </a:xfrm>
            <a:prstGeom prst="line">
              <a:avLst/>
            </a:prstGeom>
            <a:noFill/>
            <a:ln w="25400">
              <a:solidFill>
                <a:schemeClr val="tx1"/>
              </a:solidFill>
              <a:round/>
              <a:headEnd/>
              <a:tailEnd/>
            </a:ln>
          </p:spPr>
          <p:txBody>
            <a:bodyPr>
              <a:prstTxWarp prst="textNoShape">
                <a:avLst/>
              </a:prstTxWarp>
            </a:bodyPr>
            <a:lstStyle/>
            <a:p>
              <a:endParaRPr lang="en-US"/>
            </a:p>
          </p:txBody>
        </p:sp>
        <p:sp>
          <p:nvSpPr>
            <p:cNvPr id="25640" name="Line 76"/>
            <p:cNvSpPr>
              <a:spLocks noChangeShapeType="1"/>
            </p:cNvSpPr>
            <p:nvPr/>
          </p:nvSpPr>
          <p:spPr bwMode="auto">
            <a:xfrm>
              <a:off x="2496" y="3072"/>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3" name="Group 80"/>
          <p:cNvGrpSpPr>
            <a:grpSpLocks/>
          </p:cNvGrpSpPr>
          <p:nvPr/>
        </p:nvGrpSpPr>
        <p:grpSpPr bwMode="auto">
          <a:xfrm>
            <a:off x="304800" y="1447800"/>
            <a:ext cx="5029200" cy="2438400"/>
            <a:chOff x="192" y="912"/>
            <a:chExt cx="3168" cy="1536"/>
          </a:xfrm>
        </p:grpSpPr>
        <p:sp>
          <p:nvSpPr>
            <p:cNvPr id="25628" name="Rectangle 3"/>
            <p:cNvSpPr>
              <a:spLocks noChangeArrowheads="1"/>
            </p:cNvSpPr>
            <p:nvPr/>
          </p:nvSpPr>
          <p:spPr bwMode="auto">
            <a:xfrm>
              <a:off x="192" y="912"/>
              <a:ext cx="3168" cy="1296"/>
            </a:xfrm>
            <a:prstGeom prst="rect">
              <a:avLst/>
            </a:prstGeom>
            <a:solidFill>
              <a:srgbClr val="DDDDDD"/>
            </a:solidFill>
            <a:ln w="9525">
              <a:solidFill>
                <a:schemeClr val="tx1"/>
              </a:solidFill>
              <a:miter lim="800000"/>
              <a:headEnd/>
              <a:tailEnd/>
            </a:ln>
          </p:spPr>
          <p:txBody>
            <a:bodyPr wrap="none" anchor="ctr">
              <a:prstTxWarp prst="textNoShape">
                <a:avLst/>
              </a:prstTxWarp>
            </a:bodyPr>
            <a:lstStyle/>
            <a:p>
              <a:pPr algn="ctr"/>
              <a:endParaRPr lang="en-US"/>
            </a:p>
          </p:txBody>
        </p:sp>
        <p:sp>
          <p:nvSpPr>
            <p:cNvPr id="25629" name="Oval 4"/>
            <p:cNvSpPr>
              <a:spLocks noChangeArrowheads="1"/>
            </p:cNvSpPr>
            <p:nvPr/>
          </p:nvSpPr>
          <p:spPr bwMode="auto">
            <a:xfrm>
              <a:off x="432" y="2208"/>
              <a:ext cx="240" cy="240"/>
            </a:xfrm>
            <a:prstGeom prst="ellipse">
              <a:avLst/>
            </a:prstGeom>
            <a:solidFill>
              <a:srgbClr val="333333"/>
            </a:solidFill>
            <a:ln w="28575">
              <a:solidFill>
                <a:schemeClr val="tx1"/>
              </a:solidFill>
              <a:round/>
              <a:headEnd/>
              <a:tailEnd/>
            </a:ln>
          </p:spPr>
          <p:txBody>
            <a:bodyPr wrap="none" anchor="ctr">
              <a:prstTxWarp prst="textNoShape">
                <a:avLst/>
              </a:prstTxWarp>
            </a:bodyPr>
            <a:lstStyle/>
            <a:p>
              <a:endParaRPr lang="en-US"/>
            </a:p>
          </p:txBody>
        </p:sp>
        <p:sp>
          <p:nvSpPr>
            <p:cNvPr id="25630" name="Oval 5"/>
            <p:cNvSpPr>
              <a:spLocks noChangeArrowheads="1"/>
            </p:cNvSpPr>
            <p:nvPr/>
          </p:nvSpPr>
          <p:spPr bwMode="auto">
            <a:xfrm>
              <a:off x="720" y="2208"/>
              <a:ext cx="240" cy="240"/>
            </a:xfrm>
            <a:prstGeom prst="ellipse">
              <a:avLst/>
            </a:prstGeom>
            <a:solidFill>
              <a:srgbClr val="333333"/>
            </a:solidFill>
            <a:ln w="28575">
              <a:solidFill>
                <a:schemeClr val="tx1"/>
              </a:solidFill>
              <a:round/>
              <a:headEnd/>
              <a:tailEnd/>
            </a:ln>
          </p:spPr>
          <p:txBody>
            <a:bodyPr wrap="none" anchor="ctr">
              <a:prstTxWarp prst="textNoShape">
                <a:avLst/>
              </a:prstTxWarp>
            </a:bodyPr>
            <a:lstStyle/>
            <a:p>
              <a:endParaRPr lang="en-US"/>
            </a:p>
          </p:txBody>
        </p:sp>
        <p:sp>
          <p:nvSpPr>
            <p:cNvPr id="25631" name="Oval 6"/>
            <p:cNvSpPr>
              <a:spLocks noChangeArrowheads="1"/>
            </p:cNvSpPr>
            <p:nvPr/>
          </p:nvSpPr>
          <p:spPr bwMode="auto">
            <a:xfrm>
              <a:off x="2640" y="2208"/>
              <a:ext cx="240" cy="240"/>
            </a:xfrm>
            <a:prstGeom prst="ellipse">
              <a:avLst/>
            </a:prstGeom>
            <a:solidFill>
              <a:srgbClr val="333333"/>
            </a:solidFill>
            <a:ln w="28575">
              <a:solidFill>
                <a:schemeClr val="tx1"/>
              </a:solidFill>
              <a:round/>
              <a:headEnd/>
              <a:tailEnd/>
            </a:ln>
          </p:spPr>
          <p:txBody>
            <a:bodyPr wrap="none" anchor="ctr">
              <a:prstTxWarp prst="textNoShape">
                <a:avLst/>
              </a:prstTxWarp>
            </a:bodyPr>
            <a:lstStyle/>
            <a:p>
              <a:endParaRPr lang="en-US"/>
            </a:p>
          </p:txBody>
        </p:sp>
        <p:sp>
          <p:nvSpPr>
            <p:cNvPr id="25632" name="Oval 7"/>
            <p:cNvSpPr>
              <a:spLocks noChangeArrowheads="1"/>
            </p:cNvSpPr>
            <p:nvPr/>
          </p:nvSpPr>
          <p:spPr bwMode="auto">
            <a:xfrm>
              <a:off x="2928" y="2208"/>
              <a:ext cx="240" cy="240"/>
            </a:xfrm>
            <a:prstGeom prst="ellipse">
              <a:avLst/>
            </a:prstGeom>
            <a:solidFill>
              <a:srgbClr val="333333"/>
            </a:solidFill>
            <a:ln w="28575">
              <a:solidFill>
                <a:schemeClr val="tx1"/>
              </a:solidFill>
              <a:round/>
              <a:headEnd/>
              <a:tailEnd/>
            </a:ln>
          </p:spPr>
          <p:txBody>
            <a:bodyPr wrap="none" anchor="ctr">
              <a:prstTxWarp prst="textNoShape">
                <a:avLst/>
              </a:prstTxWarp>
            </a:bodyPr>
            <a:lstStyle/>
            <a:p>
              <a:endParaRPr lang="en-US"/>
            </a:p>
          </p:txBody>
        </p:sp>
        <p:sp>
          <p:nvSpPr>
            <p:cNvPr id="25633" name="Rectangle 8"/>
            <p:cNvSpPr>
              <a:spLocks noChangeArrowheads="1"/>
            </p:cNvSpPr>
            <p:nvPr/>
          </p:nvSpPr>
          <p:spPr bwMode="auto">
            <a:xfrm>
              <a:off x="1474" y="912"/>
              <a:ext cx="480" cy="48"/>
            </a:xfrm>
            <a:prstGeom prst="rect">
              <a:avLst/>
            </a:prstGeom>
            <a:solidFill>
              <a:srgbClr val="66CCFF"/>
            </a:solidFill>
            <a:ln w="12700">
              <a:solidFill>
                <a:schemeClr val="tx1"/>
              </a:solidFill>
              <a:miter lim="800000"/>
              <a:headEnd/>
              <a:tailEnd/>
            </a:ln>
          </p:spPr>
          <p:txBody>
            <a:bodyPr wrap="none" anchor="ctr">
              <a:prstTxWarp prst="textNoShape">
                <a:avLst/>
              </a:prstTxWarp>
            </a:bodyPr>
            <a:lstStyle/>
            <a:p>
              <a:endParaRPr lang="en-US"/>
            </a:p>
          </p:txBody>
        </p:sp>
        <p:sp>
          <p:nvSpPr>
            <p:cNvPr id="25634" name="Text Box 9"/>
            <p:cNvSpPr txBox="1">
              <a:spLocks noChangeArrowheads="1"/>
            </p:cNvSpPr>
            <p:nvPr/>
          </p:nvSpPr>
          <p:spPr bwMode="auto">
            <a:xfrm>
              <a:off x="2119" y="912"/>
              <a:ext cx="618" cy="288"/>
            </a:xfrm>
            <a:prstGeom prst="rect">
              <a:avLst/>
            </a:prstGeom>
            <a:noFill/>
            <a:ln w="9525">
              <a:noFill/>
              <a:miter lim="800000"/>
              <a:headEnd/>
              <a:tailEnd/>
            </a:ln>
          </p:spPr>
          <p:txBody>
            <a:bodyPr wrap="none">
              <a:prstTxWarp prst="textNoShape">
                <a:avLst/>
              </a:prstTxWarp>
              <a:spAutoFit/>
            </a:bodyPr>
            <a:lstStyle/>
            <a:p>
              <a:r>
                <a:rPr lang="en-US"/>
                <a:t>Mirror</a:t>
              </a:r>
            </a:p>
          </p:txBody>
        </p:sp>
        <p:sp>
          <p:nvSpPr>
            <p:cNvPr id="25635" name="Line 10"/>
            <p:cNvSpPr>
              <a:spLocks noChangeShapeType="1"/>
            </p:cNvSpPr>
            <p:nvPr/>
          </p:nvSpPr>
          <p:spPr bwMode="auto">
            <a:xfrm flipH="1" flipV="1">
              <a:off x="1968" y="960"/>
              <a:ext cx="192" cy="96"/>
            </a:xfrm>
            <a:prstGeom prst="line">
              <a:avLst/>
            </a:prstGeom>
            <a:noFill/>
            <a:ln w="28575">
              <a:solidFill>
                <a:schemeClr val="tx1"/>
              </a:solidFill>
              <a:round/>
              <a:headEnd/>
              <a:tailEnd type="triangle" w="med" len="med"/>
            </a:ln>
          </p:spPr>
          <p:txBody>
            <a:bodyPr wrap="none">
              <a:prstTxWarp prst="textNoShape">
                <a:avLst/>
              </a:prstTxWarp>
            </a:bodyPr>
            <a:lstStyle/>
            <a:p>
              <a:endParaRPr lang="en-US"/>
            </a:p>
          </p:txBody>
        </p:sp>
        <p:sp>
          <p:nvSpPr>
            <p:cNvPr id="25636" name="Oval 19"/>
            <p:cNvSpPr>
              <a:spLocks noChangeArrowheads="1"/>
            </p:cNvSpPr>
            <p:nvPr/>
          </p:nvSpPr>
          <p:spPr bwMode="auto">
            <a:xfrm>
              <a:off x="1598" y="2071"/>
              <a:ext cx="48" cy="48"/>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25637" name="AutoShape 20"/>
            <p:cNvSpPr>
              <a:spLocks noChangeArrowheads="1"/>
            </p:cNvSpPr>
            <p:nvPr/>
          </p:nvSpPr>
          <p:spPr bwMode="auto">
            <a:xfrm>
              <a:off x="1523" y="2002"/>
              <a:ext cx="192" cy="192"/>
            </a:xfrm>
            <a:prstGeom prst="irregularSeal1">
              <a:avLst/>
            </a:prstGeom>
            <a:solidFill>
              <a:srgbClr val="FFFF00"/>
            </a:solidFill>
            <a:ln w="9525">
              <a:solidFill>
                <a:schemeClr val="tx1"/>
              </a:solidFill>
              <a:miter lim="800000"/>
              <a:headEnd/>
              <a:tailEnd/>
            </a:ln>
          </p:spPr>
          <p:txBody>
            <a:bodyPr wrap="none" anchor="ctr">
              <a:prstTxWarp prst="textNoShape">
                <a:avLst/>
              </a:prstTxWarp>
            </a:bodyPr>
            <a:lstStyle/>
            <a:p>
              <a:endParaRPr lang="en-US"/>
            </a:p>
          </p:txBody>
        </p:sp>
      </p:grpSp>
      <p:sp>
        <p:nvSpPr>
          <p:cNvPr id="121867" name="Line 11"/>
          <p:cNvSpPr>
            <a:spLocks noChangeShapeType="1"/>
          </p:cNvSpPr>
          <p:nvPr/>
        </p:nvSpPr>
        <p:spPr bwMode="auto">
          <a:xfrm flipV="1">
            <a:off x="2590800" y="1600200"/>
            <a:ext cx="1828800" cy="1600200"/>
          </a:xfrm>
          <a:prstGeom prst="line">
            <a:avLst/>
          </a:prstGeom>
          <a:noFill/>
          <a:ln w="38100">
            <a:solidFill>
              <a:srgbClr val="FF0000"/>
            </a:solidFill>
            <a:prstDash val="sysDot"/>
            <a:round/>
            <a:headEnd/>
            <a:tailEnd type="triangle" w="med" len="med"/>
          </a:ln>
        </p:spPr>
        <p:txBody>
          <a:bodyPr wrap="none">
            <a:prstTxWarp prst="textNoShape">
              <a:avLst/>
            </a:prstTxWarp>
          </a:bodyPr>
          <a:lstStyle/>
          <a:p>
            <a:endParaRPr lang="en-US"/>
          </a:p>
        </p:txBody>
      </p:sp>
      <p:sp>
        <p:nvSpPr>
          <p:cNvPr id="121868" name="Line 12"/>
          <p:cNvSpPr>
            <a:spLocks noChangeShapeType="1"/>
          </p:cNvSpPr>
          <p:nvPr/>
        </p:nvSpPr>
        <p:spPr bwMode="auto">
          <a:xfrm flipH="1" flipV="1">
            <a:off x="4419600" y="1600200"/>
            <a:ext cx="1676400" cy="1600200"/>
          </a:xfrm>
          <a:prstGeom prst="line">
            <a:avLst/>
          </a:prstGeom>
          <a:noFill/>
          <a:ln w="38100">
            <a:solidFill>
              <a:srgbClr val="FF0000"/>
            </a:solidFill>
            <a:prstDash val="sysDot"/>
            <a:round/>
            <a:headEnd type="triangle" w="med" len="med"/>
            <a:tailEnd/>
          </a:ln>
        </p:spPr>
        <p:txBody>
          <a:bodyPr wrap="none">
            <a:prstTxWarp prst="textNoShape">
              <a:avLst/>
            </a:prstTxWarp>
          </a:bodyPr>
          <a:lstStyle/>
          <a:p>
            <a:endParaRPr lang="en-US"/>
          </a:p>
        </p:txBody>
      </p:sp>
      <p:grpSp>
        <p:nvGrpSpPr>
          <p:cNvPr id="4" name="Group 33"/>
          <p:cNvGrpSpPr>
            <a:grpSpLocks/>
          </p:cNvGrpSpPr>
          <p:nvPr/>
        </p:nvGrpSpPr>
        <p:grpSpPr bwMode="auto">
          <a:xfrm>
            <a:off x="1951038" y="1524000"/>
            <a:ext cx="411162" cy="1790700"/>
            <a:chOff x="2189" y="1296"/>
            <a:chExt cx="259" cy="1128"/>
          </a:xfrm>
        </p:grpSpPr>
        <p:sp>
          <p:nvSpPr>
            <p:cNvPr id="25624" name="Line 21"/>
            <p:cNvSpPr>
              <a:spLocks noChangeShapeType="1"/>
            </p:cNvSpPr>
            <p:nvPr/>
          </p:nvSpPr>
          <p:spPr bwMode="auto">
            <a:xfrm>
              <a:off x="2400" y="1306"/>
              <a:ext cx="0" cy="1104"/>
            </a:xfrm>
            <a:prstGeom prst="line">
              <a:avLst/>
            </a:prstGeom>
            <a:noFill/>
            <a:ln w="28575">
              <a:solidFill>
                <a:schemeClr val="tx1"/>
              </a:solidFill>
              <a:round/>
              <a:headEnd type="triangle" w="med" len="med"/>
              <a:tailEnd type="triangle" w="med" len="med"/>
            </a:ln>
          </p:spPr>
          <p:txBody>
            <a:bodyPr wrap="none">
              <a:prstTxWarp prst="textNoShape">
                <a:avLst/>
              </a:prstTxWarp>
            </a:bodyPr>
            <a:lstStyle/>
            <a:p>
              <a:endParaRPr lang="en-US"/>
            </a:p>
          </p:txBody>
        </p:sp>
        <p:sp>
          <p:nvSpPr>
            <p:cNvPr id="25625" name="Line 22"/>
            <p:cNvSpPr>
              <a:spLocks noChangeShapeType="1"/>
            </p:cNvSpPr>
            <p:nvPr/>
          </p:nvSpPr>
          <p:spPr bwMode="auto">
            <a:xfrm>
              <a:off x="2352" y="2424"/>
              <a:ext cx="96" cy="0"/>
            </a:xfrm>
            <a:prstGeom prst="line">
              <a:avLst/>
            </a:prstGeom>
            <a:noFill/>
            <a:ln w="28575">
              <a:solidFill>
                <a:schemeClr val="tx1"/>
              </a:solidFill>
              <a:round/>
              <a:headEnd/>
              <a:tailEnd/>
            </a:ln>
          </p:spPr>
          <p:txBody>
            <a:bodyPr wrap="none">
              <a:prstTxWarp prst="textNoShape">
                <a:avLst/>
              </a:prstTxWarp>
            </a:bodyPr>
            <a:lstStyle/>
            <a:p>
              <a:endParaRPr lang="en-US"/>
            </a:p>
          </p:txBody>
        </p:sp>
        <p:sp>
          <p:nvSpPr>
            <p:cNvPr id="25626" name="Line 23"/>
            <p:cNvSpPr>
              <a:spLocks noChangeShapeType="1"/>
            </p:cNvSpPr>
            <p:nvPr/>
          </p:nvSpPr>
          <p:spPr bwMode="auto">
            <a:xfrm>
              <a:off x="2346" y="1296"/>
              <a:ext cx="96" cy="0"/>
            </a:xfrm>
            <a:prstGeom prst="line">
              <a:avLst/>
            </a:prstGeom>
            <a:noFill/>
            <a:ln w="28575">
              <a:solidFill>
                <a:schemeClr val="tx1"/>
              </a:solidFill>
              <a:round/>
              <a:headEnd/>
              <a:tailEnd/>
            </a:ln>
          </p:spPr>
          <p:txBody>
            <a:bodyPr wrap="none">
              <a:prstTxWarp prst="textNoShape">
                <a:avLst/>
              </a:prstTxWarp>
            </a:bodyPr>
            <a:lstStyle/>
            <a:p>
              <a:endParaRPr lang="en-US"/>
            </a:p>
          </p:txBody>
        </p:sp>
        <p:sp>
          <p:nvSpPr>
            <p:cNvPr id="25627" name="Text Box 24"/>
            <p:cNvSpPr txBox="1">
              <a:spLocks noChangeArrowheads="1"/>
            </p:cNvSpPr>
            <p:nvPr/>
          </p:nvSpPr>
          <p:spPr bwMode="auto">
            <a:xfrm>
              <a:off x="2189" y="1728"/>
              <a:ext cx="240" cy="288"/>
            </a:xfrm>
            <a:prstGeom prst="rect">
              <a:avLst/>
            </a:prstGeom>
            <a:noFill/>
            <a:ln w="9525">
              <a:noFill/>
              <a:miter lim="800000"/>
              <a:headEnd/>
              <a:tailEnd/>
            </a:ln>
          </p:spPr>
          <p:txBody>
            <a:bodyPr>
              <a:prstTxWarp prst="textNoShape">
                <a:avLst/>
              </a:prstTxWarp>
              <a:spAutoFit/>
            </a:bodyPr>
            <a:lstStyle/>
            <a:p>
              <a:pPr>
                <a:spcBef>
                  <a:spcPct val="50000"/>
                </a:spcBef>
              </a:pPr>
              <a:r>
                <a:rPr lang="en-US"/>
                <a:t>h</a:t>
              </a:r>
            </a:p>
          </p:txBody>
        </p:sp>
      </p:grpSp>
      <p:pic>
        <p:nvPicPr>
          <p:cNvPr id="25608" name="Picture 61" descr="pict"/>
          <p:cNvPicPr>
            <a:picLocks noChangeAspect="1" noChangeArrowheads="1"/>
          </p:cNvPicPr>
          <p:nvPr/>
        </p:nvPicPr>
        <p:blipFill>
          <a:blip r:embed="rId2"/>
          <a:srcRect/>
          <a:stretch>
            <a:fillRect/>
          </a:stretch>
        </p:blipFill>
        <p:spPr bwMode="auto">
          <a:xfrm>
            <a:off x="1752600" y="4114800"/>
            <a:ext cx="471488" cy="1066800"/>
          </a:xfrm>
          <a:prstGeom prst="rect">
            <a:avLst/>
          </a:prstGeom>
          <a:noFill/>
          <a:ln w="9525">
            <a:noFill/>
            <a:miter lim="800000"/>
            <a:headEnd/>
            <a:tailEnd/>
          </a:ln>
        </p:spPr>
      </p:pic>
      <p:sp>
        <p:nvSpPr>
          <p:cNvPr id="25609" name="Text Box 62"/>
          <p:cNvSpPr txBox="1">
            <a:spLocks noChangeArrowheads="1"/>
          </p:cNvSpPr>
          <p:nvPr/>
        </p:nvSpPr>
        <p:spPr bwMode="auto">
          <a:xfrm>
            <a:off x="1524000" y="5181600"/>
            <a:ext cx="879475" cy="457200"/>
          </a:xfrm>
          <a:prstGeom prst="rect">
            <a:avLst/>
          </a:prstGeom>
          <a:noFill/>
          <a:ln w="9525">
            <a:noFill/>
            <a:miter lim="800000"/>
            <a:headEnd/>
            <a:tailEnd/>
          </a:ln>
        </p:spPr>
        <p:txBody>
          <a:bodyPr wrap="none">
            <a:prstTxWarp prst="textNoShape">
              <a:avLst/>
            </a:prstTxWarp>
            <a:spAutoFit/>
          </a:bodyPr>
          <a:lstStyle/>
          <a:p>
            <a:r>
              <a:rPr lang="en-US"/>
              <a:t>Ethel</a:t>
            </a:r>
          </a:p>
        </p:txBody>
      </p:sp>
      <p:pic>
        <p:nvPicPr>
          <p:cNvPr id="25610" name="Picture 63" descr="pict"/>
          <p:cNvPicPr>
            <a:picLocks noChangeAspect="1" noChangeArrowheads="1"/>
          </p:cNvPicPr>
          <p:nvPr/>
        </p:nvPicPr>
        <p:blipFill>
          <a:blip r:embed="rId3"/>
          <a:srcRect/>
          <a:stretch>
            <a:fillRect/>
          </a:stretch>
        </p:blipFill>
        <p:spPr bwMode="auto">
          <a:xfrm>
            <a:off x="6400800" y="4114800"/>
            <a:ext cx="471488" cy="1066800"/>
          </a:xfrm>
          <a:prstGeom prst="rect">
            <a:avLst/>
          </a:prstGeom>
          <a:noFill/>
          <a:ln w="9525">
            <a:noFill/>
            <a:miter lim="800000"/>
            <a:headEnd/>
            <a:tailEnd/>
          </a:ln>
        </p:spPr>
      </p:pic>
      <p:sp>
        <p:nvSpPr>
          <p:cNvPr id="25611" name="Text Box 64"/>
          <p:cNvSpPr txBox="1">
            <a:spLocks noChangeArrowheads="1"/>
          </p:cNvSpPr>
          <p:nvPr/>
        </p:nvSpPr>
        <p:spPr bwMode="auto">
          <a:xfrm>
            <a:off x="6207125" y="5135563"/>
            <a:ext cx="930275" cy="457200"/>
          </a:xfrm>
          <a:prstGeom prst="rect">
            <a:avLst/>
          </a:prstGeom>
          <a:noFill/>
          <a:ln w="9525">
            <a:noFill/>
            <a:miter lim="800000"/>
            <a:headEnd/>
            <a:tailEnd/>
          </a:ln>
        </p:spPr>
        <p:txBody>
          <a:bodyPr wrap="none">
            <a:prstTxWarp prst="textNoShape">
              <a:avLst/>
            </a:prstTxWarp>
            <a:spAutoFit/>
          </a:bodyPr>
          <a:lstStyle/>
          <a:p>
            <a:r>
              <a:rPr lang="en-US"/>
              <a:t>Ricky</a:t>
            </a:r>
          </a:p>
        </p:txBody>
      </p:sp>
      <p:grpSp>
        <p:nvGrpSpPr>
          <p:cNvPr id="5" name="Group 65"/>
          <p:cNvGrpSpPr>
            <a:grpSpLocks/>
          </p:cNvGrpSpPr>
          <p:nvPr/>
        </p:nvGrpSpPr>
        <p:grpSpPr bwMode="auto">
          <a:xfrm>
            <a:off x="6019800" y="4191000"/>
            <a:ext cx="304800" cy="304800"/>
            <a:chOff x="2784" y="2976"/>
            <a:chExt cx="192" cy="192"/>
          </a:xfrm>
        </p:grpSpPr>
        <p:sp>
          <p:nvSpPr>
            <p:cNvPr id="25621" name="Oval 66"/>
            <p:cNvSpPr>
              <a:spLocks noChangeArrowheads="1"/>
            </p:cNvSpPr>
            <p:nvPr/>
          </p:nvSpPr>
          <p:spPr bwMode="auto">
            <a:xfrm>
              <a:off x="2784" y="2976"/>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5622" name="Line 67"/>
            <p:cNvSpPr>
              <a:spLocks noChangeShapeType="1"/>
            </p:cNvSpPr>
            <p:nvPr/>
          </p:nvSpPr>
          <p:spPr bwMode="auto">
            <a:xfrm flipV="1">
              <a:off x="2876" y="2980"/>
              <a:ext cx="48"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25623" name="Line 68"/>
            <p:cNvSpPr>
              <a:spLocks noChangeShapeType="1"/>
            </p:cNvSpPr>
            <p:nvPr/>
          </p:nvSpPr>
          <p:spPr bwMode="auto">
            <a:xfrm>
              <a:off x="2880" y="3072"/>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6" name="Group 69"/>
          <p:cNvGrpSpPr>
            <a:grpSpLocks/>
          </p:cNvGrpSpPr>
          <p:nvPr/>
        </p:nvGrpSpPr>
        <p:grpSpPr bwMode="auto">
          <a:xfrm>
            <a:off x="2362200" y="4191000"/>
            <a:ext cx="304800" cy="304800"/>
            <a:chOff x="2400" y="2976"/>
            <a:chExt cx="192" cy="192"/>
          </a:xfrm>
        </p:grpSpPr>
        <p:sp>
          <p:nvSpPr>
            <p:cNvPr id="25618" name="Oval 70"/>
            <p:cNvSpPr>
              <a:spLocks noChangeArrowheads="1"/>
            </p:cNvSpPr>
            <p:nvPr/>
          </p:nvSpPr>
          <p:spPr bwMode="auto">
            <a:xfrm>
              <a:off x="2400" y="2976"/>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5619" name="Line 71"/>
            <p:cNvSpPr>
              <a:spLocks noChangeShapeType="1"/>
            </p:cNvSpPr>
            <p:nvPr/>
          </p:nvSpPr>
          <p:spPr bwMode="auto">
            <a:xfrm flipV="1">
              <a:off x="2492" y="2976"/>
              <a:ext cx="4" cy="100"/>
            </a:xfrm>
            <a:prstGeom prst="line">
              <a:avLst/>
            </a:prstGeom>
            <a:noFill/>
            <a:ln w="25400">
              <a:solidFill>
                <a:schemeClr val="tx1"/>
              </a:solidFill>
              <a:round/>
              <a:headEnd/>
              <a:tailEnd/>
            </a:ln>
          </p:spPr>
          <p:txBody>
            <a:bodyPr>
              <a:prstTxWarp prst="textNoShape">
                <a:avLst/>
              </a:prstTxWarp>
            </a:bodyPr>
            <a:lstStyle/>
            <a:p>
              <a:endParaRPr lang="en-US"/>
            </a:p>
          </p:txBody>
        </p:sp>
        <p:sp>
          <p:nvSpPr>
            <p:cNvPr id="25620" name="Line 72"/>
            <p:cNvSpPr>
              <a:spLocks noChangeShapeType="1"/>
            </p:cNvSpPr>
            <p:nvPr/>
          </p:nvSpPr>
          <p:spPr bwMode="auto">
            <a:xfrm>
              <a:off x="2496" y="3072"/>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7" name="Group 79"/>
          <p:cNvGrpSpPr>
            <a:grpSpLocks/>
          </p:cNvGrpSpPr>
          <p:nvPr/>
        </p:nvGrpSpPr>
        <p:grpSpPr bwMode="auto">
          <a:xfrm>
            <a:off x="5486400" y="2133600"/>
            <a:ext cx="1066800" cy="457200"/>
            <a:chOff x="3360" y="1344"/>
            <a:chExt cx="672" cy="288"/>
          </a:xfrm>
        </p:grpSpPr>
        <p:sp>
          <p:nvSpPr>
            <p:cNvPr id="25616" name="Line 77"/>
            <p:cNvSpPr>
              <a:spLocks noChangeShapeType="1"/>
            </p:cNvSpPr>
            <p:nvPr/>
          </p:nvSpPr>
          <p:spPr bwMode="auto">
            <a:xfrm>
              <a:off x="3360" y="1618"/>
              <a:ext cx="672" cy="0"/>
            </a:xfrm>
            <a:prstGeom prst="line">
              <a:avLst/>
            </a:prstGeom>
            <a:noFill/>
            <a:ln w="38100">
              <a:solidFill>
                <a:srgbClr val="0000FF"/>
              </a:solidFill>
              <a:round/>
              <a:headEnd/>
              <a:tailEnd type="triangle" w="med" len="med"/>
            </a:ln>
          </p:spPr>
          <p:txBody>
            <a:bodyPr wrap="none">
              <a:prstTxWarp prst="textNoShape">
                <a:avLst/>
              </a:prstTxWarp>
            </a:bodyPr>
            <a:lstStyle/>
            <a:p>
              <a:endParaRPr lang="en-US"/>
            </a:p>
          </p:txBody>
        </p:sp>
        <p:sp>
          <p:nvSpPr>
            <p:cNvPr id="25617" name="Text Box 78"/>
            <p:cNvSpPr txBox="1">
              <a:spLocks noChangeArrowheads="1"/>
            </p:cNvSpPr>
            <p:nvPr/>
          </p:nvSpPr>
          <p:spPr bwMode="auto">
            <a:xfrm>
              <a:off x="3569" y="1344"/>
              <a:ext cx="223" cy="288"/>
            </a:xfrm>
            <a:prstGeom prst="rect">
              <a:avLst/>
            </a:prstGeom>
            <a:noFill/>
            <a:ln w="9525">
              <a:noFill/>
              <a:miter lim="800000"/>
              <a:headEnd/>
              <a:tailEnd/>
            </a:ln>
          </p:spPr>
          <p:txBody>
            <a:bodyPr wrap="none">
              <a:prstTxWarp prst="textNoShape">
                <a:avLst/>
              </a:prstTxWarp>
              <a:spAutoFit/>
            </a:bodyPr>
            <a:lstStyle/>
            <a:p>
              <a:r>
                <a:rPr lang="en-US" b="1">
                  <a:solidFill>
                    <a:srgbClr val="0000FF"/>
                  </a:solidFill>
                </a:rPr>
                <a:t>v</a:t>
              </a:r>
            </a:p>
          </p:txBody>
        </p:sp>
      </p:grpSp>
      <p:sp>
        <p:nvSpPr>
          <p:cNvPr id="121937" name="Text Box 81"/>
          <p:cNvSpPr txBox="1">
            <a:spLocks noChangeArrowheads="1"/>
          </p:cNvSpPr>
          <p:nvPr/>
        </p:nvSpPr>
        <p:spPr bwMode="auto">
          <a:xfrm>
            <a:off x="1219200" y="6248400"/>
            <a:ext cx="6421438" cy="457200"/>
          </a:xfrm>
          <a:prstGeom prst="rect">
            <a:avLst/>
          </a:prstGeom>
          <a:noFill/>
          <a:ln w="9525">
            <a:noFill/>
            <a:miter lim="800000"/>
            <a:headEnd/>
            <a:tailEnd/>
          </a:ln>
        </p:spPr>
        <p:txBody>
          <a:bodyPr wrap="none">
            <a:prstTxWarp prst="textNoShape">
              <a:avLst/>
            </a:prstTxWarp>
            <a:spAutoFit/>
          </a:bodyPr>
          <a:lstStyle/>
          <a:p>
            <a:r>
              <a:rPr lang="en-US" dirty="0"/>
              <a:t>Note: This experiment requires two observers.</a:t>
            </a:r>
          </a:p>
        </p:txBody>
      </p:sp>
      <p:sp>
        <p:nvSpPr>
          <p:cNvPr id="41" name="Rectangle 2"/>
          <p:cNvSpPr txBox="1">
            <a:spLocks noChangeArrowheads="1"/>
          </p:cNvSpPr>
          <p:nvPr/>
        </p:nvSpPr>
        <p:spPr bwMode="auto">
          <a:xfrm>
            <a:off x="152400" y="152400"/>
            <a:ext cx="9144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400" b="1" i="0" u="none" strike="noStrike" kern="0" cap="none" spc="0" normalizeH="0" baseline="0" noProof="0" dirty="0" smtClean="0">
                <a:ln>
                  <a:noFill/>
                </a:ln>
                <a:solidFill>
                  <a:schemeClr val="tx2"/>
                </a:solidFill>
                <a:effectLst/>
                <a:uLnTx/>
                <a:uFillTx/>
                <a:latin typeface="+mj-lt"/>
                <a:ea typeface="+mj-ea"/>
                <a:cs typeface="+mj-cs"/>
              </a:rPr>
              <a:t>Another argument for</a:t>
            </a:r>
            <a:br>
              <a:rPr kumimoji="0" lang="en-US" sz="4400" b="1" i="0" u="none" strike="noStrike" kern="0" cap="none" spc="0" normalizeH="0" baseline="0" noProof="0" dirty="0" smtClean="0">
                <a:ln>
                  <a:noFill/>
                </a:ln>
                <a:solidFill>
                  <a:schemeClr val="tx2"/>
                </a:solidFill>
                <a:effectLst/>
                <a:uLnTx/>
                <a:uFillTx/>
                <a:latin typeface="+mj-lt"/>
                <a:ea typeface="+mj-ea"/>
                <a:cs typeface="+mj-cs"/>
              </a:rPr>
            </a:br>
            <a:r>
              <a:rPr kumimoji="0" lang="en-US" sz="4400" b="1" i="0" u="none" strike="noStrike" kern="0" cap="none" spc="0" normalizeH="0" baseline="0" noProof="0" dirty="0" smtClean="0">
                <a:ln>
                  <a:noFill/>
                </a:ln>
                <a:solidFill>
                  <a:schemeClr val="tx2"/>
                </a:solidFill>
                <a:effectLst/>
                <a:uLnTx/>
                <a:uFillTx/>
                <a:latin typeface="+mj-lt"/>
                <a:ea typeface="+mj-ea"/>
                <a:cs typeface="+mj-cs"/>
              </a:rPr>
              <a:t>time dilation</a:t>
            </a:r>
            <a:endParaRPr kumimoji="0" lang="en-US" sz="4400" b="1" i="0" u="none" strike="noStrike" kern="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nodeType="clickEffect">
                                  <p:stCondLst>
                                    <p:cond delay="0"/>
                                  </p:stCondLst>
                                  <p:childTnLst>
                                    <p:animMotion origin="layout" path="M -3.33333E-6 9.85427E-7 L 0.4 9.85427E-7 " pathEditMode="relative" rAng="0" ptsTypes="AA">
                                      <p:cBhvr>
                                        <p:cTn id="6" dur="2000" fill="hold"/>
                                        <p:tgtEl>
                                          <p:spTgt spid="3"/>
                                        </p:tgtEl>
                                        <p:attrNameLst>
                                          <p:attrName>ppt_x</p:attrName>
                                          <p:attrName>ppt_y</p:attrName>
                                        </p:attrNameLst>
                                      </p:cBhvr>
                                      <p:rCtr x="200" y="0"/>
                                    </p:animMotion>
                                  </p:childTnLst>
                                </p:cTn>
                              </p:par>
                              <p:par>
                                <p:cTn id="7" presetID="10" presetClass="exit" presetSubtype="0" fill="hold" nodeType="withEffect">
                                  <p:stCondLst>
                                    <p:cond delay="0"/>
                                  </p:stCondLst>
                                  <p:childTnLst>
                                    <p:animEffect transition="out" filter="fade">
                                      <p:cBhvr>
                                        <p:cTn id="8" dur="2000"/>
                                        <p:tgtEl>
                                          <p:spTgt spid="7"/>
                                        </p:tgtEl>
                                      </p:cBhvr>
                                    </p:animEffect>
                                    <p:set>
                                      <p:cBhvr>
                                        <p:cTn id="9" dur="1" fill="hold">
                                          <p:stCondLst>
                                            <p:cond delay="1999"/>
                                          </p:stCondLst>
                                        </p:cTn>
                                        <p:tgtEl>
                                          <p:spTgt spid="7"/>
                                        </p:tgtEl>
                                        <p:attrNameLst>
                                          <p:attrName>style.visibility</p:attrName>
                                        </p:attrNameLst>
                                      </p:cBhvr>
                                      <p:to>
                                        <p:strVal val="hidden"/>
                                      </p:to>
                                    </p:set>
                                  </p:childTnLst>
                                </p:cTn>
                              </p:par>
                              <p:par>
                                <p:cTn id="10" presetID="10" presetClass="exit" presetSubtype="0" fill="hold" nodeType="withEffect">
                                  <p:stCondLst>
                                    <p:cond delay="0"/>
                                  </p:stCondLst>
                                  <p:childTnLst>
                                    <p:animEffect transition="out" filter="fade">
                                      <p:cBhvr>
                                        <p:cTn id="11" dur="500"/>
                                        <p:tgtEl>
                                          <p:spTgt spid="4"/>
                                        </p:tgtEl>
                                      </p:cBhvr>
                                    </p:animEffect>
                                    <p:set>
                                      <p:cBhvr>
                                        <p:cTn id="12" dur="1" fill="hold">
                                          <p:stCondLst>
                                            <p:cond delay="499"/>
                                          </p:stCondLst>
                                        </p:cTn>
                                        <p:tgtEl>
                                          <p:spTgt spid="4"/>
                                        </p:tgtEl>
                                        <p:attrNameLst>
                                          <p:attrName>style.visibility</p:attrName>
                                        </p:attrNameLst>
                                      </p:cBhvr>
                                      <p:to>
                                        <p:strVal val="hidden"/>
                                      </p:to>
                                    </p:set>
                                  </p:childTnLst>
                                </p:cTn>
                              </p:par>
                              <p:par>
                                <p:cTn id="13" presetID="10" presetClass="entr" presetSubtype="0" fill="hold" grpId="0" nodeType="withEffect">
                                  <p:stCondLst>
                                    <p:cond delay="500"/>
                                  </p:stCondLst>
                                  <p:childTnLst>
                                    <p:set>
                                      <p:cBhvr>
                                        <p:cTn id="14" dur="1" fill="hold">
                                          <p:stCondLst>
                                            <p:cond delay="0"/>
                                          </p:stCondLst>
                                        </p:cTn>
                                        <p:tgtEl>
                                          <p:spTgt spid="121867"/>
                                        </p:tgtEl>
                                        <p:attrNameLst>
                                          <p:attrName>style.visibility</p:attrName>
                                        </p:attrNameLst>
                                      </p:cBhvr>
                                      <p:to>
                                        <p:strVal val="visible"/>
                                      </p:to>
                                    </p:set>
                                    <p:animEffect transition="in" filter="fade">
                                      <p:cBhvr>
                                        <p:cTn id="15" dur="1000"/>
                                        <p:tgtEl>
                                          <p:spTgt spid="121867"/>
                                        </p:tgtEl>
                                      </p:cBhvr>
                                    </p:animEffect>
                                  </p:childTnLst>
                                </p:cTn>
                              </p:par>
                              <p:par>
                                <p:cTn id="16" presetID="10" presetClass="entr" presetSubtype="0" fill="hold" grpId="0" nodeType="withEffect">
                                  <p:stCondLst>
                                    <p:cond delay="1000"/>
                                  </p:stCondLst>
                                  <p:childTnLst>
                                    <p:set>
                                      <p:cBhvr>
                                        <p:cTn id="17" dur="1" fill="hold">
                                          <p:stCondLst>
                                            <p:cond delay="0"/>
                                          </p:stCondLst>
                                        </p:cTn>
                                        <p:tgtEl>
                                          <p:spTgt spid="121868"/>
                                        </p:tgtEl>
                                        <p:attrNameLst>
                                          <p:attrName>style.visibility</p:attrName>
                                        </p:attrNameLst>
                                      </p:cBhvr>
                                      <p:to>
                                        <p:strVal val="visible"/>
                                      </p:to>
                                    </p:set>
                                    <p:animEffect transition="in" filter="fade">
                                      <p:cBhvr>
                                        <p:cTn id="18" dur="1000"/>
                                        <p:tgtEl>
                                          <p:spTgt spid="121868"/>
                                        </p:tgtEl>
                                      </p:cBhvr>
                                    </p:animEffect>
                                  </p:childTnLst>
                                </p:cTn>
                              </p:par>
                              <p:par>
                                <p:cTn id="19" presetID="10" presetClass="entr" presetSubtype="0" fill="hold" nodeType="withEffect">
                                  <p:stCondLst>
                                    <p:cond delay="150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500"/>
                                        <p:tgtEl>
                                          <p:spTgt spid="5"/>
                                        </p:tgtEl>
                                      </p:cBhvr>
                                    </p:animEffect>
                                  </p:childTnLst>
                                </p:cTn>
                              </p:par>
                            </p:childTnLst>
                          </p:cTn>
                        </p:par>
                        <p:par>
                          <p:cTn id="22" fill="hold">
                            <p:stCondLst>
                              <p:cond delay="2000"/>
                            </p:stCondLst>
                            <p:childTnLst>
                              <p:par>
                                <p:cTn id="23" presetID="10" presetClass="entr" presetSubtype="0" fill="hold" grpId="0" nodeType="afterEffect">
                                  <p:stCondLst>
                                    <p:cond delay="1000"/>
                                  </p:stCondLst>
                                  <p:childTnLst>
                                    <p:set>
                                      <p:cBhvr>
                                        <p:cTn id="24" dur="1" fill="hold">
                                          <p:stCondLst>
                                            <p:cond delay="0"/>
                                          </p:stCondLst>
                                        </p:cTn>
                                        <p:tgtEl>
                                          <p:spTgt spid="121937"/>
                                        </p:tgtEl>
                                        <p:attrNameLst>
                                          <p:attrName>style.visibility</p:attrName>
                                        </p:attrNameLst>
                                      </p:cBhvr>
                                      <p:to>
                                        <p:strVal val="visible"/>
                                      </p:to>
                                    </p:set>
                                    <p:animEffect transition="in" filter="fade">
                                      <p:cBhvr>
                                        <p:cTn id="25" dur="500"/>
                                        <p:tgtEl>
                                          <p:spTgt spid="1219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67" grpId="0" animBg="1"/>
      <p:bldP spid="121868" grpId="0" animBg="1"/>
      <p:bldP spid="121937" grpId="0"/>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00" name="Line 22"/>
          <p:cNvSpPr>
            <a:spLocks noChangeShapeType="1"/>
          </p:cNvSpPr>
          <p:nvPr/>
        </p:nvSpPr>
        <p:spPr bwMode="auto">
          <a:xfrm flipV="1">
            <a:off x="2590800" y="1600200"/>
            <a:ext cx="1828800" cy="1600200"/>
          </a:xfrm>
          <a:prstGeom prst="line">
            <a:avLst/>
          </a:prstGeom>
          <a:noFill/>
          <a:ln w="38100">
            <a:solidFill>
              <a:srgbClr val="FF0000"/>
            </a:solidFill>
            <a:prstDash val="sysDot"/>
            <a:round/>
            <a:headEnd/>
            <a:tailEnd type="triangle" w="med" len="med"/>
          </a:ln>
        </p:spPr>
        <p:txBody>
          <a:bodyPr wrap="none">
            <a:prstTxWarp prst="textNoShape">
              <a:avLst/>
            </a:prstTxWarp>
          </a:bodyPr>
          <a:lstStyle/>
          <a:p>
            <a:endParaRPr lang="en-US"/>
          </a:p>
        </p:txBody>
      </p:sp>
      <p:sp>
        <p:nvSpPr>
          <p:cNvPr id="4101" name="Line 23"/>
          <p:cNvSpPr>
            <a:spLocks noChangeShapeType="1"/>
          </p:cNvSpPr>
          <p:nvPr/>
        </p:nvSpPr>
        <p:spPr bwMode="auto">
          <a:xfrm flipH="1" flipV="1">
            <a:off x="4419600" y="1600200"/>
            <a:ext cx="1905000" cy="1752600"/>
          </a:xfrm>
          <a:prstGeom prst="line">
            <a:avLst/>
          </a:prstGeom>
          <a:noFill/>
          <a:ln w="38100">
            <a:solidFill>
              <a:srgbClr val="FF0000"/>
            </a:solidFill>
            <a:prstDash val="sysDot"/>
            <a:round/>
            <a:headEnd type="triangle" w="med" len="med"/>
            <a:tailEnd/>
          </a:ln>
        </p:spPr>
        <p:txBody>
          <a:bodyPr wrap="none">
            <a:prstTxWarp prst="textNoShape">
              <a:avLst/>
            </a:prstTxWarp>
          </a:bodyPr>
          <a:lstStyle/>
          <a:p>
            <a:endParaRPr lang="en-US"/>
          </a:p>
        </p:txBody>
      </p:sp>
      <p:pic>
        <p:nvPicPr>
          <p:cNvPr id="4102" name="Picture 24" descr="pict"/>
          <p:cNvPicPr>
            <a:picLocks noChangeAspect="1" noChangeArrowheads="1"/>
          </p:cNvPicPr>
          <p:nvPr/>
        </p:nvPicPr>
        <p:blipFill>
          <a:blip r:embed="rId3"/>
          <a:srcRect/>
          <a:stretch>
            <a:fillRect/>
          </a:stretch>
        </p:blipFill>
        <p:spPr bwMode="auto">
          <a:xfrm>
            <a:off x="1752600" y="3200400"/>
            <a:ext cx="471488" cy="1066800"/>
          </a:xfrm>
          <a:prstGeom prst="rect">
            <a:avLst/>
          </a:prstGeom>
          <a:noFill/>
          <a:ln w="9525">
            <a:noFill/>
            <a:miter lim="800000"/>
            <a:headEnd/>
            <a:tailEnd/>
          </a:ln>
        </p:spPr>
      </p:pic>
      <p:sp>
        <p:nvSpPr>
          <p:cNvPr id="4103" name="Text Box 25"/>
          <p:cNvSpPr txBox="1">
            <a:spLocks noChangeArrowheads="1"/>
          </p:cNvSpPr>
          <p:nvPr/>
        </p:nvSpPr>
        <p:spPr bwMode="auto">
          <a:xfrm>
            <a:off x="1524000" y="4267200"/>
            <a:ext cx="879475" cy="457200"/>
          </a:xfrm>
          <a:prstGeom prst="rect">
            <a:avLst/>
          </a:prstGeom>
          <a:noFill/>
          <a:ln w="9525">
            <a:noFill/>
            <a:miter lim="800000"/>
            <a:headEnd/>
            <a:tailEnd/>
          </a:ln>
        </p:spPr>
        <p:txBody>
          <a:bodyPr wrap="none">
            <a:prstTxWarp prst="textNoShape">
              <a:avLst/>
            </a:prstTxWarp>
            <a:spAutoFit/>
          </a:bodyPr>
          <a:lstStyle/>
          <a:p>
            <a:r>
              <a:rPr lang="en-US"/>
              <a:t>Ethel</a:t>
            </a:r>
          </a:p>
        </p:txBody>
      </p:sp>
      <p:sp>
        <p:nvSpPr>
          <p:cNvPr id="4104" name="Rectangle 39"/>
          <p:cNvSpPr>
            <a:spLocks noChangeArrowheads="1"/>
          </p:cNvSpPr>
          <p:nvPr/>
        </p:nvSpPr>
        <p:spPr bwMode="auto">
          <a:xfrm>
            <a:off x="4038600" y="1524000"/>
            <a:ext cx="762000" cy="76200"/>
          </a:xfrm>
          <a:prstGeom prst="rect">
            <a:avLst/>
          </a:prstGeom>
          <a:solidFill>
            <a:srgbClr val="66CCFF"/>
          </a:solidFill>
          <a:ln w="12700">
            <a:solidFill>
              <a:schemeClr val="tx1"/>
            </a:solidFill>
            <a:miter lim="800000"/>
            <a:headEnd/>
            <a:tailEnd/>
          </a:ln>
        </p:spPr>
        <p:txBody>
          <a:bodyPr wrap="none" anchor="ctr">
            <a:prstTxWarp prst="textNoShape">
              <a:avLst/>
            </a:prstTxWarp>
          </a:bodyPr>
          <a:lstStyle/>
          <a:p>
            <a:endParaRPr lang="en-US"/>
          </a:p>
        </p:txBody>
      </p:sp>
      <p:sp>
        <p:nvSpPr>
          <p:cNvPr id="4105" name="AutoShape 47"/>
          <p:cNvSpPr>
            <a:spLocks noChangeArrowheads="1"/>
          </p:cNvSpPr>
          <p:nvPr/>
        </p:nvSpPr>
        <p:spPr bwMode="auto">
          <a:xfrm>
            <a:off x="2362200" y="3200400"/>
            <a:ext cx="304800" cy="304800"/>
          </a:xfrm>
          <a:prstGeom prst="irregularSeal1">
            <a:avLst/>
          </a:prstGeom>
          <a:solidFill>
            <a:srgbClr val="FFFF00"/>
          </a:solidFill>
          <a:ln w="9525">
            <a:solidFill>
              <a:schemeClr val="tx1"/>
            </a:solidFill>
            <a:miter lim="800000"/>
            <a:headEnd/>
            <a:tailEnd/>
          </a:ln>
        </p:spPr>
        <p:txBody>
          <a:bodyPr wrap="none" anchor="ctr">
            <a:prstTxWarp prst="textNoShape">
              <a:avLst/>
            </a:prstTxWarp>
          </a:bodyPr>
          <a:lstStyle/>
          <a:p>
            <a:endParaRPr lang="en-US"/>
          </a:p>
        </p:txBody>
      </p:sp>
      <p:grpSp>
        <p:nvGrpSpPr>
          <p:cNvPr id="2" name="Group 48"/>
          <p:cNvGrpSpPr>
            <a:grpSpLocks/>
          </p:cNvGrpSpPr>
          <p:nvPr/>
        </p:nvGrpSpPr>
        <p:grpSpPr bwMode="auto">
          <a:xfrm>
            <a:off x="6019800" y="3505200"/>
            <a:ext cx="304800" cy="304800"/>
            <a:chOff x="2784" y="2976"/>
            <a:chExt cx="192" cy="192"/>
          </a:xfrm>
        </p:grpSpPr>
        <p:sp>
          <p:nvSpPr>
            <p:cNvPr id="4131" name="Oval 49"/>
            <p:cNvSpPr>
              <a:spLocks noChangeArrowheads="1"/>
            </p:cNvSpPr>
            <p:nvPr/>
          </p:nvSpPr>
          <p:spPr bwMode="auto">
            <a:xfrm>
              <a:off x="2784" y="2976"/>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4132" name="Line 50"/>
            <p:cNvSpPr>
              <a:spLocks noChangeShapeType="1"/>
            </p:cNvSpPr>
            <p:nvPr/>
          </p:nvSpPr>
          <p:spPr bwMode="auto">
            <a:xfrm flipV="1">
              <a:off x="2876" y="2980"/>
              <a:ext cx="48"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4133" name="Line 51"/>
            <p:cNvSpPr>
              <a:spLocks noChangeShapeType="1"/>
            </p:cNvSpPr>
            <p:nvPr/>
          </p:nvSpPr>
          <p:spPr bwMode="auto">
            <a:xfrm>
              <a:off x="2880" y="3072"/>
              <a:ext cx="48" cy="0"/>
            </a:xfrm>
            <a:prstGeom prst="line">
              <a:avLst/>
            </a:prstGeom>
            <a:noFill/>
            <a:ln w="19050">
              <a:solidFill>
                <a:schemeClr val="tx1"/>
              </a:solidFill>
              <a:round/>
              <a:headEnd/>
              <a:tailEnd/>
            </a:ln>
          </p:spPr>
          <p:txBody>
            <a:bodyPr>
              <a:prstTxWarp prst="textNoShape">
                <a:avLst/>
              </a:prstTxWarp>
            </a:bodyPr>
            <a:lstStyle/>
            <a:p>
              <a:endParaRPr lang="en-US"/>
            </a:p>
          </p:txBody>
        </p:sp>
      </p:grpSp>
      <p:pic>
        <p:nvPicPr>
          <p:cNvPr id="4107" name="Picture 52" descr="pict"/>
          <p:cNvPicPr>
            <a:picLocks noChangeAspect="1" noChangeArrowheads="1"/>
          </p:cNvPicPr>
          <p:nvPr/>
        </p:nvPicPr>
        <p:blipFill>
          <a:blip r:embed="rId4"/>
          <a:srcRect/>
          <a:stretch>
            <a:fillRect/>
          </a:stretch>
        </p:blipFill>
        <p:spPr bwMode="auto">
          <a:xfrm>
            <a:off x="6400800" y="3200400"/>
            <a:ext cx="471488" cy="1066800"/>
          </a:xfrm>
          <a:prstGeom prst="rect">
            <a:avLst/>
          </a:prstGeom>
          <a:noFill/>
          <a:ln w="9525">
            <a:noFill/>
            <a:miter lim="800000"/>
            <a:headEnd/>
            <a:tailEnd/>
          </a:ln>
        </p:spPr>
      </p:pic>
      <p:sp>
        <p:nvSpPr>
          <p:cNvPr id="4108" name="Text Box 53"/>
          <p:cNvSpPr txBox="1">
            <a:spLocks noChangeArrowheads="1"/>
          </p:cNvSpPr>
          <p:nvPr/>
        </p:nvSpPr>
        <p:spPr bwMode="auto">
          <a:xfrm>
            <a:off x="6207125" y="4221163"/>
            <a:ext cx="930275" cy="457200"/>
          </a:xfrm>
          <a:prstGeom prst="rect">
            <a:avLst/>
          </a:prstGeom>
          <a:noFill/>
          <a:ln w="9525">
            <a:noFill/>
            <a:miter lim="800000"/>
            <a:headEnd/>
            <a:tailEnd/>
          </a:ln>
        </p:spPr>
        <p:txBody>
          <a:bodyPr wrap="none">
            <a:prstTxWarp prst="textNoShape">
              <a:avLst/>
            </a:prstTxWarp>
            <a:spAutoFit/>
          </a:bodyPr>
          <a:lstStyle/>
          <a:p>
            <a:r>
              <a:rPr lang="en-US"/>
              <a:t>Ricky</a:t>
            </a:r>
          </a:p>
        </p:txBody>
      </p:sp>
      <p:grpSp>
        <p:nvGrpSpPr>
          <p:cNvPr id="3" name="Group 77"/>
          <p:cNvGrpSpPr>
            <a:grpSpLocks/>
          </p:cNvGrpSpPr>
          <p:nvPr/>
        </p:nvGrpSpPr>
        <p:grpSpPr bwMode="auto">
          <a:xfrm>
            <a:off x="2362200" y="3505200"/>
            <a:ext cx="304800" cy="304800"/>
            <a:chOff x="2400" y="2976"/>
            <a:chExt cx="192" cy="192"/>
          </a:xfrm>
        </p:grpSpPr>
        <p:sp>
          <p:nvSpPr>
            <p:cNvPr id="4128" name="Oval 74"/>
            <p:cNvSpPr>
              <a:spLocks noChangeArrowheads="1"/>
            </p:cNvSpPr>
            <p:nvPr/>
          </p:nvSpPr>
          <p:spPr bwMode="auto">
            <a:xfrm>
              <a:off x="2400" y="2976"/>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4129" name="Line 75"/>
            <p:cNvSpPr>
              <a:spLocks noChangeShapeType="1"/>
            </p:cNvSpPr>
            <p:nvPr/>
          </p:nvSpPr>
          <p:spPr bwMode="auto">
            <a:xfrm flipV="1">
              <a:off x="2492" y="2976"/>
              <a:ext cx="4" cy="100"/>
            </a:xfrm>
            <a:prstGeom prst="line">
              <a:avLst/>
            </a:prstGeom>
            <a:noFill/>
            <a:ln w="25400">
              <a:solidFill>
                <a:schemeClr val="tx1"/>
              </a:solidFill>
              <a:round/>
              <a:headEnd/>
              <a:tailEnd/>
            </a:ln>
          </p:spPr>
          <p:txBody>
            <a:bodyPr>
              <a:prstTxWarp prst="textNoShape">
                <a:avLst/>
              </a:prstTxWarp>
            </a:bodyPr>
            <a:lstStyle/>
            <a:p>
              <a:endParaRPr lang="en-US"/>
            </a:p>
          </p:txBody>
        </p:sp>
        <p:sp>
          <p:nvSpPr>
            <p:cNvPr id="4130" name="Line 76"/>
            <p:cNvSpPr>
              <a:spLocks noChangeShapeType="1"/>
            </p:cNvSpPr>
            <p:nvPr/>
          </p:nvSpPr>
          <p:spPr bwMode="auto">
            <a:xfrm>
              <a:off x="2496" y="3072"/>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4" name="Group 91"/>
          <p:cNvGrpSpPr>
            <a:grpSpLocks/>
          </p:cNvGrpSpPr>
          <p:nvPr/>
        </p:nvGrpSpPr>
        <p:grpSpPr bwMode="auto">
          <a:xfrm>
            <a:off x="4071938" y="1616075"/>
            <a:ext cx="381000" cy="1752600"/>
            <a:chOff x="2565" y="1018"/>
            <a:chExt cx="240" cy="1104"/>
          </a:xfrm>
        </p:grpSpPr>
        <p:sp>
          <p:nvSpPr>
            <p:cNvPr id="4126" name="Line 79"/>
            <p:cNvSpPr>
              <a:spLocks noChangeShapeType="1"/>
            </p:cNvSpPr>
            <p:nvPr/>
          </p:nvSpPr>
          <p:spPr bwMode="auto">
            <a:xfrm>
              <a:off x="2783" y="1018"/>
              <a:ext cx="0" cy="1104"/>
            </a:xfrm>
            <a:prstGeom prst="line">
              <a:avLst/>
            </a:prstGeom>
            <a:noFill/>
            <a:ln w="28575">
              <a:solidFill>
                <a:schemeClr val="tx1"/>
              </a:solidFill>
              <a:round/>
              <a:headEnd type="triangle" w="med" len="med"/>
              <a:tailEnd type="triangle" w="med" len="med"/>
            </a:ln>
          </p:spPr>
          <p:txBody>
            <a:bodyPr wrap="none">
              <a:prstTxWarp prst="textNoShape">
                <a:avLst/>
              </a:prstTxWarp>
            </a:bodyPr>
            <a:lstStyle/>
            <a:p>
              <a:endParaRPr lang="en-US"/>
            </a:p>
          </p:txBody>
        </p:sp>
        <p:sp>
          <p:nvSpPr>
            <p:cNvPr id="4127" name="Text Box 82"/>
            <p:cNvSpPr txBox="1">
              <a:spLocks noChangeArrowheads="1"/>
            </p:cNvSpPr>
            <p:nvPr/>
          </p:nvSpPr>
          <p:spPr bwMode="auto">
            <a:xfrm>
              <a:off x="2565" y="1440"/>
              <a:ext cx="240" cy="365"/>
            </a:xfrm>
            <a:prstGeom prst="rect">
              <a:avLst/>
            </a:prstGeom>
            <a:noFill/>
            <a:ln w="9525">
              <a:noFill/>
              <a:miter lim="800000"/>
              <a:headEnd/>
              <a:tailEnd/>
            </a:ln>
          </p:spPr>
          <p:txBody>
            <a:bodyPr>
              <a:prstTxWarp prst="textNoShape">
                <a:avLst/>
              </a:prstTxWarp>
              <a:spAutoFit/>
            </a:bodyPr>
            <a:lstStyle/>
            <a:p>
              <a:pPr>
                <a:spcBef>
                  <a:spcPct val="50000"/>
                </a:spcBef>
              </a:pPr>
              <a:r>
                <a:rPr lang="en-US" sz="3200" b="1" i="1">
                  <a:latin typeface="Times New Roman" charset="0"/>
                  <a:ea typeface="Times New Roman" charset="0"/>
                  <a:cs typeface="Times New Roman" charset="0"/>
                </a:rPr>
                <a:t>h</a:t>
              </a:r>
            </a:p>
          </p:txBody>
        </p:sp>
      </p:grpSp>
      <p:grpSp>
        <p:nvGrpSpPr>
          <p:cNvPr id="5" name="Group 92"/>
          <p:cNvGrpSpPr>
            <a:grpSpLocks/>
          </p:cNvGrpSpPr>
          <p:nvPr/>
        </p:nvGrpSpPr>
        <p:grpSpPr bwMode="auto">
          <a:xfrm>
            <a:off x="2613025" y="3321050"/>
            <a:ext cx="1828800" cy="646113"/>
            <a:chOff x="1646" y="2092"/>
            <a:chExt cx="1152" cy="407"/>
          </a:xfrm>
        </p:grpSpPr>
        <p:sp>
          <p:nvSpPr>
            <p:cNvPr id="4124" name="Line 83"/>
            <p:cNvSpPr>
              <a:spLocks noChangeShapeType="1"/>
            </p:cNvSpPr>
            <p:nvPr/>
          </p:nvSpPr>
          <p:spPr bwMode="auto">
            <a:xfrm>
              <a:off x="1646" y="2126"/>
              <a:ext cx="1152" cy="0"/>
            </a:xfrm>
            <a:prstGeom prst="line">
              <a:avLst/>
            </a:prstGeom>
            <a:noFill/>
            <a:ln w="28575">
              <a:solidFill>
                <a:schemeClr val="tx1"/>
              </a:solidFill>
              <a:round/>
              <a:headEnd type="triangle" w="med" len="med"/>
              <a:tailEnd type="triangle" w="med" len="med"/>
            </a:ln>
          </p:spPr>
          <p:txBody>
            <a:bodyPr wrap="none">
              <a:prstTxWarp prst="textNoShape">
                <a:avLst/>
              </a:prstTxWarp>
            </a:bodyPr>
            <a:lstStyle/>
            <a:p>
              <a:endParaRPr lang="en-US"/>
            </a:p>
          </p:txBody>
        </p:sp>
        <p:sp>
          <p:nvSpPr>
            <p:cNvPr id="4125" name="Text Box 84"/>
            <p:cNvSpPr txBox="1">
              <a:spLocks noChangeArrowheads="1"/>
            </p:cNvSpPr>
            <p:nvPr/>
          </p:nvSpPr>
          <p:spPr bwMode="auto">
            <a:xfrm>
              <a:off x="1831" y="2092"/>
              <a:ext cx="870" cy="407"/>
            </a:xfrm>
            <a:prstGeom prst="rect">
              <a:avLst/>
            </a:prstGeom>
            <a:noFill/>
            <a:ln w="9525">
              <a:noFill/>
              <a:miter lim="800000"/>
              <a:headEnd/>
              <a:tailEnd/>
            </a:ln>
          </p:spPr>
          <p:txBody>
            <a:bodyPr wrap="none">
              <a:prstTxWarp prst="textNoShape">
                <a:avLst/>
              </a:prstTxWarp>
              <a:spAutoFit/>
            </a:bodyPr>
            <a:lstStyle/>
            <a:p>
              <a:r>
                <a:rPr lang="en-US" sz="3600" b="1" i="1" dirty="0" err="1">
                  <a:latin typeface="Times New Roman" charset="0"/>
                  <a:ea typeface="Times New Roman" charset="0"/>
                  <a:cs typeface="Times New Roman" charset="0"/>
                </a:rPr>
                <a:t>v</a:t>
              </a:r>
              <a:r>
                <a:rPr lang="en-US" sz="3600" b="1" i="1" dirty="0">
                  <a:latin typeface="Times New Roman" charset="0"/>
                  <a:ea typeface="Times New Roman" charset="0"/>
                  <a:cs typeface="Times New Roman" charset="0"/>
                </a:rPr>
                <a:t> · </a:t>
              </a:r>
              <a:r>
                <a:rPr lang="el-GR" sz="3600" b="1" i="1" baseline="30000" dirty="0">
                  <a:latin typeface="Times New Roman" charset="0"/>
                  <a:ea typeface="Times New Roman" charset="0"/>
                  <a:cs typeface="Times New Roman" charset="0"/>
                </a:rPr>
                <a:t>Δ</a:t>
              </a:r>
              <a:r>
                <a:rPr lang="en-US" sz="3600" b="1" i="1" baseline="30000" dirty="0">
                  <a:latin typeface="Times New Roman" charset="0"/>
                  <a:ea typeface="Times New Roman" charset="0"/>
                  <a:cs typeface="Times New Roman" charset="0"/>
                </a:rPr>
                <a:t>t’</a:t>
              </a:r>
              <a:r>
                <a:rPr lang="en-US" sz="3600" b="1" i="1" dirty="0">
                  <a:latin typeface="Times New Roman" charset="0"/>
                  <a:ea typeface="Times New Roman" charset="0"/>
                  <a:cs typeface="Times New Roman" charset="0"/>
                </a:rPr>
                <a:t>/</a:t>
              </a:r>
              <a:r>
                <a:rPr lang="en-US" sz="3600" b="1" i="1" baseline="-25000" dirty="0">
                  <a:latin typeface="Times New Roman" charset="0"/>
                  <a:ea typeface="Times New Roman" charset="0"/>
                  <a:cs typeface="Times New Roman" charset="0"/>
                </a:rPr>
                <a:t>2</a:t>
              </a:r>
              <a:endParaRPr lang="el-GR" sz="3600" b="1" i="1" baseline="30000" dirty="0">
                <a:latin typeface="Times New Roman" charset="0"/>
                <a:ea typeface="Times New Roman" charset="0"/>
                <a:cs typeface="Times New Roman" charset="0"/>
              </a:endParaRPr>
            </a:p>
          </p:txBody>
        </p:sp>
      </p:grpSp>
      <p:sp>
        <p:nvSpPr>
          <p:cNvPr id="122965" name="Text Box 85"/>
          <p:cNvSpPr txBox="1">
            <a:spLocks noChangeArrowheads="1"/>
          </p:cNvSpPr>
          <p:nvPr/>
        </p:nvSpPr>
        <p:spPr bwMode="auto">
          <a:xfrm rot="-2395173">
            <a:off x="2554288" y="1870075"/>
            <a:ext cx="1379537" cy="647700"/>
          </a:xfrm>
          <a:prstGeom prst="rect">
            <a:avLst/>
          </a:prstGeom>
          <a:noFill/>
          <a:ln w="9525">
            <a:noFill/>
            <a:miter lim="800000"/>
            <a:headEnd/>
            <a:tailEnd/>
          </a:ln>
        </p:spPr>
        <p:txBody>
          <a:bodyPr wrap="none">
            <a:prstTxWarp prst="textNoShape">
              <a:avLst/>
            </a:prstTxWarp>
            <a:spAutoFit/>
          </a:bodyPr>
          <a:lstStyle/>
          <a:p>
            <a:r>
              <a:rPr lang="en-US" sz="3600" b="1" i="1" dirty="0" err="1">
                <a:latin typeface="Times New Roman" charset="0"/>
                <a:ea typeface="Times New Roman" charset="0"/>
                <a:cs typeface="Times New Roman" charset="0"/>
              </a:rPr>
              <a:t>c</a:t>
            </a:r>
            <a:r>
              <a:rPr lang="en-US" sz="3600" b="1" i="1" dirty="0">
                <a:latin typeface="Times New Roman" charset="0"/>
                <a:ea typeface="Times New Roman" charset="0"/>
                <a:cs typeface="Times New Roman" charset="0"/>
              </a:rPr>
              <a:t> · </a:t>
            </a:r>
            <a:r>
              <a:rPr lang="el-GR" sz="3600" b="1" i="1" baseline="30000" dirty="0">
                <a:latin typeface="Times New Roman" charset="0"/>
                <a:ea typeface="Times New Roman" charset="0"/>
                <a:cs typeface="Times New Roman" charset="0"/>
              </a:rPr>
              <a:t>Δ</a:t>
            </a:r>
            <a:r>
              <a:rPr lang="en-US" sz="3600" b="1" i="1" baseline="30000" dirty="0">
                <a:latin typeface="Times New Roman" charset="0"/>
                <a:ea typeface="Times New Roman" charset="0"/>
                <a:cs typeface="Times New Roman" charset="0"/>
              </a:rPr>
              <a:t>t’</a:t>
            </a:r>
            <a:r>
              <a:rPr lang="en-US" sz="3600" b="1" i="1" dirty="0">
                <a:latin typeface="Times New Roman" charset="0"/>
                <a:ea typeface="Times New Roman" charset="0"/>
                <a:cs typeface="Times New Roman" charset="0"/>
              </a:rPr>
              <a:t>/</a:t>
            </a:r>
            <a:r>
              <a:rPr lang="en-US" sz="3600" b="1" i="1" baseline="-25000" dirty="0">
                <a:latin typeface="Times New Roman" charset="0"/>
                <a:ea typeface="Times New Roman" charset="0"/>
                <a:cs typeface="Times New Roman" charset="0"/>
              </a:rPr>
              <a:t>2</a:t>
            </a:r>
            <a:endParaRPr lang="el-GR" sz="3600" b="1" i="1" baseline="30000" dirty="0">
              <a:latin typeface="Times New Roman" charset="0"/>
              <a:ea typeface="Times New Roman" charset="0"/>
              <a:cs typeface="Times New Roman" charset="0"/>
            </a:endParaRPr>
          </a:p>
        </p:txBody>
      </p:sp>
      <p:grpSp>
        <p:nvGrpSpPr>
          <p:cNvPr id="6" name="Group 93"/>
          <p:cNvGrpSpPr>
            <a:grpSpLocks/>
          </p:cNvGrpSpPr>
          <p:nvPr/>
        </p:nvGrpSpPr>
        <p:grpSpPr bwMode="auto">
          <a:xfrm>
            <a:off x="6019800" y="3505200"/>
            <a:ext cx="304800" cy="304800"/>
            <a:chOff x="2784" y="2976"/>
            <a:chExt cx="192" cy="192"/>
          </a:xfrm>
        </p:grpSpPr>
        <p:sp>
          <p:nvSpPr>
            <p:cNvPr id="4121" name="Oval 94"/>
            <p:cNvSpPr>
              <a:spLocks noChangeArrowheads="1"/>
            </p:cNvSpPr>
            <p:nvPr/>
          </p:nvSpPr>
          <p:spPr bwMode="auto">
            <a:xfrm>
              <a:off x="2784" y="2976"/>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4122" name="Line 95"/>
            <p:cNvSpPr>
              <a:spLocks noChangeShapeType="1"/>
            </p:cNvSpPr>
            <p:nvPr/>
          </p:nvSpPr>
          <p:spPr bwMode="auto">
            <a:xfrm flipV="1">
              <a:off x="2876" y="2980"/>
              <a:ext cx="48"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4123" name="Line 96"/>
            <p:cNvSpPr>
              <a:spLocks noChangeShapeType="1"/>
            </p:cNvSpPr>
            <p:nvPr/>
          </p:nvSpPr>
          <p:spPr bwMode="auto">
            <a:xfrm>
              <a:off x="2880" y="3072"/>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7" name="Group 97"/>
          <p:cNvGrpSpPr>
            <a:grpSpLocks/>
          </p:cNvGrpSpPr>
          <p:nvPr/>
        </p:nvGrpSpPr>
        <p:grpSpPr bwMode="auto">
          <a:xfrm>
            <a:off x="2362200" y="3505200"/>
            <a:ext cx="304800" cy="304800"/>
            <a:chOff x="2400" y="2976"/>
            <a:chExt cx="192" cy="192"/>
          </a:xfrm>
        </p:grpSpPr>
        <p:sp>
          <p:nvSpPr>
            <p:cNvPr id="4118" name="Oval 98"/>
            <p:cNvSpPr>
              <a:spLocks noChangeArrowheads="1"/>
            </p:cNvSpPr>
            <p:nvPr/>
          </p:nvSpPr>
          <p:spPr bwMode="auto">
            <a:xfrm>
              <a:off x="2400" y="2976"/>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4119" name="Line 99"/>
            <p:cNvSpPr>
              <a:spLocks noChangeShapeType="1"/>
            </p:cNvSpPr>
            <p:nvPr/>
          </p:nvSpPr>
          <p:spPr bwMode="auto">
            <a:xfrm flipV="1">
              <a:off x="2492" y="2976"/>
              <a:ext cx="4" cy="100"/>
            </a:xfrm>
            <a:prstGeom prst="line">
              <a:avLst/>
            </a:prstGeom>
            <a:noFill/>
            <a:ln w="25400">
              <a:solidFill>
                <a:schemeClr val="tx1"/>
              </a:solidFill>
              <a:round/>
              <a:headEnd/>
              <a:tailEnd/>
            </a:ln>
          </p:spPr>
          <p:txBody>
            <a:bodyPr>
              <a:prstTxWarp prst="textNoShape">
                <a:avLst/>
              </a:prstTxWarp>
            </a:bodyPr>
            <a:lstStyle/>
            <a:p>
              <a:endParaRPr lang="en-US"/>
            </a:p>
          </p:txBody>
        </p:sp>
        <p:sp>
          <p:nvSpPr>
            <p:cNvPr id="4120" name="Line 100"/>
            <p:cNvSpPr>
              <a:spLocks noChangeShapeType="1"/>
            </p:cNvSpPr>
            <p:nvPr/>
          </p:nvSpPr>
          <p:spPr bwMode="auto">
            <a:xfrm>
              <a:off x="2496" y="3072"/>
              <a:ext cx="48" cy="0"/>
            </a:xfrm>
            <a:prstGeom prst="line">
              <a:avLst/>
            </a:prstGeom>
            <a:noFill/>
            <a:ln w="19050">
              <a:solidFill>
                <a:schemeClr val="tx1"/>
              </a:solidFill>
              <a:round/>
              <a:headEnd/>
              <a:tailEnd/>
            </a:ln>
          </p:spPr>
          <p:txBody>
            <a:bodyPr>
              <a:prstTxWarp prst="textNoShape">
                <a:avLst/>
              </a:prstTxWarp>
            </a:bodyPr>
            <a:lstStyle/>
            <a:p>
              <a:endParaRPr lang="en-US"/>
            </a:p>
          </p:txBody>
        </p:sp>
      </p:grpSp>
      <p:sp>
        <p:nvSpPr>
          <p:cNvPr id="39" name="Rectangle 2"/>
          <p:cNvSpPr txBox="1">
            <a:spLocks noChangeArrowheads="1"/>
          </p:cNvSpPr>
          <p:nvPr/>
        </p:nvSpPr>
        <p:spPr bwMode="auto">
          <a:xfrm>
            <a:off x="152400" y="152400"/>
            <a:ext cx="9144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400" b="1" i="0" u="none" strike="noStrike" kern="0" cap="none" spc="0" normalizeH="0" baseline="0" noProof="0" dirty="0" smtClean="0">
                <a:ln>
                  <a:noFill/>
                </a:ln>
                <a:solidFill>
                  <a:schemeClr val="tx2"/>
                </a:solidFill>
                <a:effectLst/>
                <a:uLnTx/>
                <a:uFillTx/>
                <a:latin typeface="+mj-lt"/>
                <a:ea typeface="+mj-ea"/>
                <a:cs typeface="+mj-cs"/>
              </a:rPr>
              <a:t>Another argument for</a:t>
            </a:r>
            <a:br>
              <a:rPr kumimoji="0" lang="en-US" sz="4400" b="1" i="0" u="none" strike="noStrike" kern="0" cap="none" spc="0" normalizeH="0" baseline="0" noProof="0" dirty="0" smtClean="0">
                <a:ln>
                  <a:noFill/>
                </a:ln>
                <a:solidFill>
                  <a:schemeClr val="tx2"/>
                </a:solidFill>
                <a:effectLst/>
                <a:uLnTx/>
                <a:uFillTx/>
                <a:latin typeface="+mj-lt"/>
                <a:ea typeface="+mj-ea"/>
                <a:cs typeface="+mj-cs"/>
              </a:rPr>
            </a:br>
            <a:r>
              <a:rPr kumimoji="0" lang="en-US" sz="4400" b="1" i="0" u="none" strike="noStrike" kern="0" cap="none" spc="0" normalizeH="0" baseline="0" noProof="0" dirty="0" smtClean="0">
                <a:ln>
                  <a:noFill/>
                </a:ln>
                <a:solidFill>
                  <a:schemeClr val="tx2"/>
                </a:solidFill>
                <a:effectLst/>
                <a:uLnTx/>
                <a:uFillTx/>
                <a:latin typeface="+mj-lt"/>
                <a:ea typeface="+mj-ea"/>
                <a:cs typeface="+mj-cs"/>
              </a:rPr>
              <a:t>time dilation</a:t>
            </a:r>
            <a:endParaRPr kumimoji="0" lang="en-US" sz="4400" b="1" i="0" u="none" strike="noStrike" kern="0" cap="none" spc="0" normalizeH="0" baseline="0" noProof="0" dirty="0">
              <a:ln>
                <a:noFill/>
              </a:ln>
              <a:solidFill>
                <a:schemeClr val="tx2"/>
              </a:solidFill>
              <a:effectLst/>
              <a:uLnTx/>
              <a:uFillTx/>
              <a:latin typeface="+mj-lt"/>
              <a:ea typeface="+mj-ea"/>
              <a:cs typeface="+mj-cs"/>
            </a:endParaRPr>
          </a:p>
        </p:txBody>
      </p:sp>
      <p:graphicFrame>
        <p:nvGraphicFramePr>
          <p:cNvPr id="38" name="Object 37"/>
          <p:cNvGraphicFramePr>
            <a:graphicFrameLocks noChangeAspect="1"/>
          </p:cNvGraphicFramePr>
          <p:nvPr/>
        </p:nvGraphicFramePr>
        <p:xfrm>
          <a:off x="2209800" y="4559300"/>
          <a:ext cx="4251325" cy="850900"/>
        </p:xfrm>
        <a:graphic>
          <a:graphicData uri="http://schemas.openxmlformats.org/presentationml/2006/ole">
            <p:oleObj spid="_x0000_s29701" name="Equation" r:id="rId5" imgW="1714500" imgH="342900" progId="Equation.DSMT4">
              <p:embed/>
            </p:oleObj>
          </a:graphicData>
        </a:graphic>
      </p:graphicFrame>
      <p:graphicFrame>
        <p:nvGraphicFramePr>
          <p:cNvPr id="29702" name="Object 6"/>
          <p:cNvGraphicFramePr>
            <a:graphicFrameLocks noChangeAspect="1"/>
          </p:cNvGraphicFramePr>
          <p:nvPr/>
        </p:nvGraphicFramePr>
        <p:xfrm>
          <a:off x="2743200" y="5791200"/>
          <a:ext cx="3495675" cy="661987"/>
        </p:xfrm>
        <a:graphic>
          <a:graphicData uri="http://schemas.openxmlformats.org/presentationml/2006/ole">
            <p:oleObj spid="_x0000_s29702" name="Equation" r:id="rId6" imgW="1409700" imgH="266700" progId="Equation.DSMT4">
              <p:embed/>
            </p:oleObj>
          </a:graphicData>
        </a:graphic>
      </p:graphicFrame>
      <p:graphicFrame>
        <p:nvGraphicFramePr>
          <p:cNvPr id="29703" name="Object 7"/>
          <p:cNvGraphicFramePr>
            <a:graphicFrameLocks noChangeAspect="1"/>
          </p:cNvGraphicFramePr>
          <p:nvPr/>
        </p:nvGraphicFramePr>
        <p:xfrm>
          <a:off x="2438400" y="5426075"/>
          <a:ext cx="4283075" cy="1355725"/>
        </p:xfrm>
        <a:graphic>
          <a:graphicData uri="http://schemas.openxmlformats.org/presentationml/2006/ole">
            <p:oleObj spid="_x0000_s29703" name="Equation" r:id="rId7" imgW="1727200" imgH="546100" progId="Equation.DSMT4">
              <p:embed/>
            </p:oleObj>
          </a:graphicData>
        </a:graphic>
      </p:graphicFrame>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par>
                          <p:cTn id="8" fill="hold">
                            <p:stCondLst>
                              <p:cond delay="2000"/>
                            </p:stCondLst>
                            <p:childTnLst>
                              <p:par>
                                <p:cTn id="9" presetID="10" presetClass="entr" presetSubtype="0" fill="hold" nodeType="afterEffect">
                                  <p:stCondLst>
                                    <p:cond delay="100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2000"/>
                                        <p:tgtEl>
                                          <p:spTgt spid="5"/>
                                        </p:tgtEl>
                                      </p:cBhvr>
                                    </p:animEffect>
                                  </p:childTnLst>
                                </p:cTn>
                              </p:par>
                            </p:childTnLst>
                          </p:cTn>
                        </p:par>
                        <p:par>
                          <p:cTn id="12" fill="hold">
                            <p:stCondLst>
                              <p:cond delay="5000"/>
                            </p:stCondLst>
                            <p:childTnLst>
                              <p:par>
                                <p:cTn id="13" presetID="10" presetClass="entr" presetSubtype="0" fill="hold" grpId="0" nodeType="afterEffect">
                                  <p:stCondLst>
                                    <p:cond delay="1000"/>
                                  </p:stCondLst>
                                  <p:childTnLst>
                                    <p:set>
                                      <p:cBhvr>
                                        <p:cTn id="14" dur="1" fill="hold">
                                          <p:stCondLst>
                                            <p:cond delay="0"/>
                                          </p:stCondLst>
                                        </p:cTn>
                                        <p:tgtEl>
                                          <p:spTgt spid="122965"/>
                                        </p:tgtEl>
                                        <p:attrNameLst>
                                          <p:attrName>style.visibility</p:attrName>
                                        </p:attrNameLst>
                                      </p:cBhvr>
                                      <p:to>
                                        <p:strVal val="visible"/>
                                      </p:to>
                                    </p:set>
                                    <p:animEffect transition="in" filter="fade">
                                      <p:cBhvr>
                                        <p:cTn id="15" dur="2000"/>
                                        <p:tgtEl>
                                          <p:spTgt spid="122965"/>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8"/>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29702"/>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xit" presetSubtype="0" fill="hold" nodeType="clickEffect">
                                  <p:stCondLst>
                                    <p:cond delay="0"/>
                                  </p:stCondLst>
                                  <p:childTnLst>
                                    <p:set>
                                      <p:cBhvr>
                                        <p:cTn id="27" dur="1" fill="hold">
                                          <p:stCondLst>
                                            <p:cond delay="0"/>
                                          </p:stCondLst>
                                        </p:cTn>
                                        <p:tgtEl>
                                          <p:spTgt spid="29702"/>
                                        </p:tgtEl>
                                        <p:attrNameLst>
                                          <p:attrName>style.visibility</p:attrName>
                                        </p:attrNameLst>
                                      </p:cBhvr>
                                      <p:to>
                                        <p:strVal val="hidden"/>
                                      </p:to>
                                    </p:set>
                                  </p:childTnLst>
                                </p:cTn>
                              </p:par>
                              <p:par>
                                <p:cTn id="28" presetID="1" presetClass="entr" presetSubtype="0" fill="hold" nodeType="withEffect">
                                  <p:stCondLst>
                                    <p:cond delay="0"/>
                                  </p:stCondLst>
                                  <p:childTnLst>
                                    <p:set>
                                      <p:cBhvr>
                                        <p:cTn id="29" dur="1" fill="hold">
                                          <p:stCondLst>
                                            <p:cond delay="0"/>
                                          </p:stCondLst>
                                        </p:cTn>
                                        <p:tgtEl>
                                          <p:spTgt spid="297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65" grpId="0"/>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00" name="Line 22"/>
          <p:cNvSpPr>
            <a:spLocks noChangeShapeType="1"/>
          </p:cNvSpPr>
          <p:nvPr/>
        </p:nvSpPr>
        <p:spPr bwMode="auto">
          <a:xfrm flipV="1">
            <a:off x="2590800" y="1600200"/>
            <a:ext cx="1828800" cy="1600200"/>
          </a:xfrm>
          <a:prstGeom prst="line">
            <a:avLst/>
          </a:prstGeom>
          <a:noFill/>
          <a:ln w="38100">
            <a:solidFill>
              <a:srgbClr val="FF0000"/>
            </a:solidFill>
            <a:prstDash val="sysDot"/>
            <a:round/>
            <a:headEnd/>
            <a:tailEnd type="triangle" w="med" len="med"/>
          </a:ln>
        </p:spPr>
        <p:txBody>
          <a:bodyPr wrap="none">
            <a:prstTxWarp prst="textNoShape">
              <a:avLst/>
            </a:prstTxWarp>
          </a:bodyPr>
          <a:lstStyle/>
          <a:p>
            <a:endParaRPr lang="en-US"/>
          </a:p>
        </p:txBody>
      </p:sp>
      <p:sp>
        <p:nvSpPr>
          <p:cNvPr id="4101" name="Line 23"/>
          <p:cNvSpPr>
            <a:spLocks noChangeShapeType="1"/>
          </p:cNvSpPr>
          <p:nvPr/>
        </p:nvSpPr>
        <p:spPr bwMode="auto">
          <a:xfrm flipH="1" flipV="1">
            <a:off x="4419600" y="1600200"/>
            <a:ext cx="1905000" cy="1752600"/>
          </a:xfrm>
          <a:prstGeom prst="line">
            <a:avLst/>
          </a:prstGeom>
          <a:noFill/>
          <a:ln w="38100">
            <a:solidFill>
              <a:srgbClr val="FF0000"/>
            </a:solidFill>
            <a:prstDash val="sysDot"/>
            <a:round/>
            <a:headEnd type="triangle" w="med" len="med"/>
            <a:tailEnd/>
          </a:ln>
        </p:spPr>
        <p:txBody>
          <a:bodyPr wrap="none">
            <a:prstTxWarp prst="textNoShape">
              <a:avLst/>
            </a:prstTxWarp>
          </a:bodyPr>
          <a:lstStyle/>
          <a:p>
            <a:endParaRPr lang="en-US"/>
          </a:p>
        </p:txBody>
      </p:sp>
      <p:pic>
        <p:nvPicPr>
          <p:cNvPr id="4102" name="Picture 24" descr="pict"/>
          <p:cNvPicPr>
            <a:picLocks noChangeAspect="1" noChangeArrowheads="1"/>
          </p:cNvPicPr>
          <p:nvPr/>
        </p:nvPicPr>
        <p:blipFill>
          <a:blip r:embed="rId3"/>
          <a:srcRect/>
          <a:stretch>
            <a:fillRect/>
          </a:stretch>
        </p:blipFill>
        <p:spPr bwMode="auto">
          <a:xfrm>
            <a:off x="1752600" y="3200400"/>
            <a:ext cx="471488" cy="1066800"/>
          </a:xfrm>
          <a:prstGeom prst="rect">
            <a:avLst/>
          </a:prstGeom>
          <a:noFill/>
          <a:ln w="9525">
            <a:noFill/>
            <a:miter lim="800000"/>
            <a:headEnd/>
            <a:tailEnd/>
          </a:ln>
        </p:spPr>
      </p:pic>
      <p:sp>
        <p:nvSpPr>
          <p:cNvPr id="4103" name="Text Box 25"/>
          <p:cNvSpPr txBox="1">
            <a:spLocks noChangeArrowheads="1"/>
          </p:cNvSpPr>
          <p:nvPr/>
        </p:nvSpPr>
        <p:spPr bwMode="auto">
          <a:xfrm>
            <a:off x="1524000" y="4267200"/>
            <a:ext cx="879475" cy="457200"/>
          </a:xfrm>
          <a:prstGeom prst="rect">
            <a:avLst/>
          </a:prstGeom>
          <a:noFill/>
          <a:ln w="9525">
            <a:noFill/>
            <a:miter lim="800000"/>
            <a:headEnd/>
            <a:tailEnd/>
          </a:ln>
        </p:spPr>
        <p:txBody>
          <a:bodyPr wrap="none">
            <a:prstTxWarp prst="textNoShape">
              <a:avLst/>
            </a:prstTxWarp>
            <a:spAutoFit/>
          </a:bodyPr>
          <a:lstStyle/>
          <a:p>
            <a:r>
              <a:rPr lang="en-US"/>
              <a:t>Ethel</a:t>
            </a:r>
          </a:p>
        </p:txBody>
      </p:sp>
      <p:sp>
        <p:nvSpPr>
          <p:cNvPr id="4104" name="Rectangle 39"/>
          <p:cNvSpPr>
            <a:spLocks noChangeArrowheads="1"/>
          </p:cNvSpPr>
          <p:nvPr/>
        </p:nvSpPr>
        <p:spPr bwMode="auto">
          <a:xfrm>
            <a:off x="4038600" y="1524000"/>
            <a:ext cx="762000" cy="76200"/>
          </a:xfrm>
          <a:prstGeom prst="rect">
            <a:avLst/>
          </a:prstGeom>
          <a:solidFill>
            <a:srgbClr val="66CCFF"/>
          </a:solidFill>
          <a:ln w="12700">
            <a:solidFill>
              <a:schemeClr val="tx1"/>
            </a:solidFill>
            <a:miter lim="800000"/>
            <a:headEnd/>
            <a:tailEnd/>
          </a:ln>
        </p:spPr>
        <p:txBody>
          <a:bodyPr wrap="none" anchor="ctr">
            <a:prstTxWarp prst="textNoShape">
              <a:avLst/>
            </a:prstTxWarp>
          </a:bodyPr>
          <a:lstStyle/>
          <a:p>
            <a:endParaRPr lang="en-US"/>
          </a:p>
        </p:txBody>
      </p:sp>
      <p:sp>
        <p:nvSpPr>
          <p:cNvPr id="4105" name="AutoShape 47"/>
          <p:cNvSpPr>
            <a:spLocks noChangeArrowheads="1"/>
          </p:cNvSpPr>
          <p:nvPr/>
        </p:nvSpPr>
        <p:spPr bwMode="auto">
          <a:xfrm>
            <a:off x="2362200" y="3200400"/>
            <a:ext cx="304800" cy="304800"/>
          </a:xfrm>
          <a:prstGeom prst="irregularSeal1">
            <a:avLst/>
          </a:prstGeom>
          <a:solidFill>
            <a:srgbClr val="FFFF00"/>
          </a:solidFill>
          <a:ln w="9525">
            <a:solidFill>
              <a:schemeClr val="tx1"/>
            </a:solidFill>
            <a:miter lim="800000"/>
            <a:headEnd/>
            <a:tailEnd/>
          </a:ln>
        </p:spPr>
        <p:txBody>
          <a:bodyPr wrap="none" anchor="ctr">
            <a:prstTxWarp prst="textNoShape">
              <a:avLst/>
            </a:prstTxWarp>
          </a:bodyPr>
          <a:lstStyle/>
          <a:p>
            <a:endParaRPr lang="en-US"/>
          </a:p>
        </p:txBody>
      </p:sp>
      <p:grpSp>
        <p:nvGrpSpPr>
          <p:cNvPr id="2" name="Group 48"/>
          <p:cNvGrpSpPr>
            <a:grpSpLocks/>
          </p:cNvGrpSpPr>
          <p:nvPr/>
        </p:nvGrpSpPr>
        <p:grpSpPr bwMode="auto">
          <a:xfrm>
            <a:off x="6019800" y="3505200"/>
            <a:ext cx="304800" cy="304800"/>
            <a:chOff x="2784" y="2976"/>
            <a:chExt cx="192" cy="192"/>
          </a:xfrm>
        </p:grpSpPr>
        <p:sp>
          <p:nvSpPr>
            <p:cNvPr id="4131" name="Oval 49"/>
            <p:cNvSpPr>
              <a:spLocks noChangeArrowheads="1"/>
            </p:cNvSpPr>
            <p:nvPr/>
          </p:nvSpPr>
          <p:spPr bwMode="auto">
            <a:xfrm>
              <a:off x="2784" y="2976"/>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4132" name="Line 50"/>
            <p:cNvSpPr>
              <a:spLocks noChangeShapeType="1"/>
            </p:cNvSpPr>
            <p:nvPr/>
          </p:nvSpPr>
          <p:spPr bwMode="auto">
            <a:xfrm flipV="1">
              <a:off x="2876" y="2980"/>
              <a:ext cx="48"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4133" name="Line 51"/>
            <p:cNvSpPr>
              <a:spLocks noChangeShapeType="1"/>
            </p:cNvSpPr>
            <p:nvPr/>
          </p:nvSpPr>
          <p:spPr bwMode="auto">
            <a:xfrm>
              <a:off x="2880" y="3072"/>
              <a:ext cx="48" cy="0"/>
            </a:xfrm>
            <a:prstGeom prst="line">
              <a:avLst/>
            </a:prstGeom>
            <a:noFill/>
            <a:ln w="19050">
              <a:solidFill>
                <a:schemeClr val="tx1"/>
              </a:solidFill>
              <a:round/>
              <a:headEnd/>
              <a:tailEnd/>
            </a:ln>
          </p:spPr>
          <p:txBody>
            <a:bodyPr>
              <a:prstTxWarp prst="textNoShape">
                <a:avLst/>
              </a:prstTxWarp>
            </a:bodyPr>
            <a:lstStyle/>
            <a:p>
              <a:endParaRPr lang="en-US"/>
            </a:p>
          </p:txBody>
        </p:sp>
      </p:grpSp>
      <p:pic>
        <p:nvPicPr>
          <p:cNvPr id="4107" name="Picture 52" descr="pict"/>
          <p:cNvPicPr>
            <a:picLocks noChangeAspect="1" noChangeArrowheads="1"/>
          </p:cNvPicPr>
          <p:nvPr/>
        </p:nvPicPr>
        <p:blipFill>
          <a:blip r:embed="rId4"/>
          <a:srcRect/>
          <a:stretch>
            <a:fillRect/>
          </a:stretch>
        </p:blipFill>
        <p:spPr bwMode="auto">
          <a:xfrm>
            <a:off x="6400800" y="3200400"/>
            <a:ext cx="471488" cy="1066800"/>
          </a:xfrm>
          <a:prstGeom prst="rect">
            <a:avLst/>
          </a:prstGeom>
          <a:noFill/>
          <a:ln w="9525">
            <a:noFill/>
            <a:miter lim="800000"/>
            <a:headEnd/>
            <a:tailEnd/>
          </a:ln>
        </p:spPr>
      </p:pic>
      <p:sp>
        <p:nvSpPr>
          <p:cNvPr id="4108" name="Text Box 53"/>
          <p:cNvSpPr txBox="1">
            <a:spLocks noChangeArrowheads="1"/>
          </p:cNvSpPr>
          <p:nvPr/>
        </p:nvSpPr>
        <p:spPr bwMode="auto">
          <a:xfrm>
            <a:off x="6207125" y="4221163"/>
            <a:ext cx="930275" cy="457200"/>
          </a:xfrm>
          <a:prstGeom prst="rect">
            <a:avLst/>
          </a:prstGeom>
          <a:noFill/>
          <a:ln w="9525">
            <a:noFill/>
            <a:miter lim="800000"/>
            <a:headEnd/>
            <a:tailEnd/>
          </a:ln>
        </p:spPr>
        <p:txBody>
          <a:bodyPr wrap="none">
            <a:prstTxWarp prst="textNoShape">
              <a:avLst/>
            </a:prstTxWarp>
            <a:spAutoFit/>
          </a:bodyPr>
          <a:lstStyle/>
          <a:p>
            <a:r>
              <a:rPr lang="en-US"/>
              <a:t>Ricky</a:t>
            </a:r>
          </a:p>
        </p:txBody>
      </p:sp>
      <p:grpSp>
        <p:nvGrpSpPr>
          <p:cNvPr id="3" name="Group 77"/>
          <p:cNvGrpSpPr>
            <a:grpSpLocks/>
          </p:cNvGrpSpPr>
          <p:nvPr/>
        </p:nvGrpSpPr>
        <p:grpSpPr bwMode="auto">
          <a:xfrm>
            <a:off x="2362200" y="3505200"/>
            <a:ext cx="304800" cy="304800"/>
            <a:chOff x="2400" y="2976"/>
            <a:chExt cx="192" cy="192"/>
          </a:xfrm>
        </p:grpSpPr>
        <p:sp>
          <p:nvSpPr>
            <p:cNvPr id="4128" name="Oval 74"/>
            <p:cNvSpPr>
              <a:spLocks noChangeArrowheads="1"/>
            </p:cNvSpPr>
            <p:nvPr/>
          </p:nvSpPr>
          <p:spPr bwMode="auto">
            <a:xfrm>
              <a:off x="2400" y="2976"/>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4129" name="Line 75"/>
            <p:cNvSpPr>
              <a:spLocks noChangeShapeType="1"/>
            </p:cNvSpPr>
            <p:nvPr/>
          </p:nvSpPr>
          <p:spPr bwMode="auto">
            <a:xfrm flipV="1">
              <a:off x="2492" y="2976"/>
              <a:ext cx="4" cy="100"/>
            </a:xfrm>
            <a:prstGeom prst="line">
              <a:avLst/>
            </a:prstGeom>
            <a:noFill/>
            <a:ln w="25400">
              <a:solidFill>
                <a:schemeClr val="tx1"/>
              </a:solidFill>
              <a:round/>
              <a:headEnd/>
              <a:tailEnd/>
            </a:ln>
          </p:spPr>
          <p:txBody>
            <a:bodyPr>
              <a:prstTxWarp prst="textNoShape">
                <a:avLst/>
              </a:prstTxWarp>
            </a:bodyPr>
            <a:lstStyle/>
            <a:p>
              <a:endParaRPr lang="en-US"/>
            </a:p>
          </p:txBody>
        </p:sp>
        <p:sp>
          <p:nvSpPr>
            <p:cNvPr id="4130" name="Line 76"/>
            <p:cNvSpPr>
              <a:spLocks noChangeShapeType="1"/>
            </p:cNvSpPr>
            <p:nvPr/>
          </p:nvSpPr>
          <p:spPr bwMode="auto">
            <a:xfrm>
              <a:off x="2496" y="3072"/>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4" name="Group 91"/>
          <p:cNvGrpSpPr>
            <a:grpSpLocks/>
          </p:cNvGrpSpPr>
          <p:nvPr/>
        </p:nvGrpSpPr>
        <p:grpSpPr bwMode="auto">
          <a:xfrm>
            <a:off x="4071938" y="1616075"/>
            <a:ext cx="381000" cy="1752600"/>
            <a:chOff x="2565" y="1018"/>
            <a:chExt cx="240" cy="1104"/>
          </a:xfrm>
        </p:grpSpPr>
        <p:sp>
          <p:nvSpPr>
            <p:cNvPr id="4126" name="Line 79"/>
            <p:cNvSpPr>
              <a:spLocks noChangeShapeType="1"/>
            </p:cNvSpPr>
            <p:nvPr/>
          </p:nvSpPr>
          <p:spPr bwMode="auto">
            <a:xfrm>
              <a:off x="2783" y="1018"/>
              <a:ext cx="0" cy="1104"/>
            </a:xfrm>
            <a:prstGeom prst="line">
              <a:avLst/>
            </a:prstGeom>
            <a:noFill/>
            <a:ln w="28575">
              <a:solidFill>
                <a:schemeClr val="tx1"/>
              </a:solidFill>
              <a:round/>
              <a:headEnd type="triangle" w="med" len="med"/>
              <a:tailEnd type="triangle" w="med" len="med"/>
            </a:ln>
          </p:spPr>
          <p:txBody>
            <a:bodyPr wrap="none">
              <a:prstTxWarp prst="textNoShape">
                <a:avLst/>
              </a:prstTxWarp>
            </a:bodyPr>
            <a:lstStyle/>
            <a:p>
              <a:endParaRPr lang="en-US"/>
            </a:p>
          </p:txBody>
        </p:sp>
        <p:sp>
          <p:nvSpPr>
            <p:cNvPr id="4127" name="Text Box 82"/>
            <p:cNvSpPr txBox="1">
              <a:spLocks noChangeArrowheads="1"/>
            </p:cNvSpPr>
            <p:nvPr/>
          </p:nvSpPr>
          <p:spPr bwMode="auto">
            <a:xfrm>
              <a:off x="2565" y="1440"/>
              <a:ext cx="240" cy="365"/>
            </a:xfrm>
            <a:prstGeom prst="rect">
              <a:avLst/>
            </a:prstGeom>
            <a:noFill/>
            <a:ln w="9525">
              <a:noFill/>
              <a:miter lim="800000"/>
              <a:headEnd/>
              <a:tailEnd/>
            </a:ln>
          </p:spPr>
          <p:txBody>
            <a:bodyPr>
              <a:prstTxWarp prst="textNoShape">
                <a:avLst/>
              </a:prstTxWarp>
              <a:spAutoFit/>
            </a:bodyPr>
            <a:lstStyle/>
            <a:p>
              <a:pPr>
                <a:spcBef>
                  <a:spcPct val="50000"/>
                </a:spcBef>
              </a:pPr>
              <a:r>
                <a:rPr lang="en-US" sz="3200" b="1" i="1">
                  <a:latin typeface="Times New Roman" charset="0"/>
                  <a:ea typeface="Times New Roman" charset="0"/>
                  <a:cs typeface="Times New Roman" charset="0"/>
                </a:rPr>
                <a:t>h</a:t>
              </a:r>
            </a:p>
          </p:txBody>
        </p:sp>
      </p:grpSp>
      <p:grpSp>
        <p:nvGrpSpPr>
          <p:cNvPr id="5" name="Group 92"/>
          <p:cNvGrpSpPr>
            <a:grpSpLocks/>
          </p:cNvGrpSpPr>
          <p:nvPr/>
        </p:nvGrpSpPr>
        <p:grpSpPr bwMode="auto">
          <a:xfrm>
            <a:off x="2613025" y="3321050"/>
            <a:ext cx="1828800" cy="646113"/>
            <a:chOff x="1646" y="2092"/>
            <a:chExt cx="1152" cy="407"/>
          </a:xfrm>
        </p:grpSpPr>
        <p:sp>
          <p:nvSpPr>
            <p:cNvPr id="4124" name="Line 83"/>
            <p:cNvSpPr>
              <a:spLocks noChangeShapeType="1"/>
            </p:cNvSpPr>
            <p:nvPr/>
          </p:nvSpPr>
          <p:spPr bwMode="auto">
            <a:xfrm>
              <a:off x="1646" y="2126"/>
              <a:ext cx="1152" cy="0"/>
            </a:xfrm>
            <a:prstGeom prst="line">
              <a:avLst/>
            </a:prstGeom>
            <a:noFill/>
            <a:ln w="28575">
              <a:solidFill>
                <a:schemeClr val="tx1"/>
              </a:solidFill>
              <a:round/>
              <a:headEnd type="triangle" w="med" len="med"/>
              <a:tailEnd type="triangle" w="med" len="med"/>
            </a:ln>
          </p:spPr>
          <p:txBody>
            <a:bodyPr wrap="none">
              <a:prstTxWarp prst="textNoShape">
                <a:avLst/>
              </a:prstTxWarp>
            </a:bodyPr>
            <a:lstStyle/>
            <a:p>
              <a:endParaRPr lang="en-US"/>
            </a:p>
          </p:txBody>
        </p:sp>
        <p:sp>
          <p:nvSpPr>
            <p:cNvPr id="4125" name="Text Box 84"/>
            <p:cNvSpPr txBox="1">
              <a:spLocks noChangeArrowheads="1"/>
            </p:cNvSpPr>
            <p:nvPr/>
          </p:nvSpPr>
          <p:spPr bwMode="auto">
            <a:xfrm>
              <a:off x="1831" y="2092"/>
              <a:ext cx="870" cy="407"/>
            </a:xfrm>
            <a:prstGeom prst="rect">
              <a:avLst/>
            </a:prstGeom>
            <a:noFill/>
            <a:ln w="9525">
              <a:noFill/>
              <a:miter lim="800000"/>
              <a:headEnd/>
              <a:tailEnd/>
            </a:ln>
          </p:spPr>
          <p:txBody>
            <a:bodyPr wrap="none">
              <a:prstTxWarp prst="textNoShape">
                <a:avLst/>
              </a:prstTxWarp>
              <a:spAutoFit/>
            </a:bodyPr>
            <a:lstStyle/>
            <a:p>
              <a:r>
                <a:rPr lang="en-US" sz="3600" b="1" i="1">
                  <a:latin typeface="Times New Roman" charset="0"/>
                  <a:ea typeface="Times New Roman" charset="0"/>
                  <a:cs typeface="Times New Roman" charset="0"/>
                </a:rPr>
                <a:t>v · </a:t>
              </a:r>
              <a:r>
                <a:rPr lang="el-GR" sz="3600" b="1" i="1" baseline="30000">
                  <a:latin typeface="Times New Roman" charset="0"/>
                  <a:ea typeface="Times New Roman" charset="0"/>
                  <a:cs typeface="Times New Roman" charset="0"/>
                </a:rPr>
                <a:t>Δ</a:t>
              </a:r>
              <a:r>
                <a:rPr lang="en-US" sz="3600" b="1" i="1" baseline="30000">
                  <a:latin typeface="Times New Roman" charset="0"/>
                  <a:ea typeface="Times New Roman" charset="0"/>
                  <a:cs typeface="Times New Roman" charset="0"/>
                </a:rPr>
                <a:t>t’</a:t>
              </a:r>
              <a:r>
                <a:rPr lang="en-US" sz="3600" b="1" i="1">
                  <a:latin typeface="Times New Roman" charset="0"/>
                  <a:ea typeface="Times New Roman" charset="0"/>
                  <a:cs typeface="Times New Roman" charset="0"/>
                </a:rPr>
                <a:t>/</a:t>
              </a:r>
              <a:r>
                <a:rPr lang="en-US" sz="3600" b="1" i="1" baseline="-25000">
                  <a:latin typeface="Times New Roman" charset="0"/>
                  <a:ea typeface="Times New Roman" charset="0"/>
                  <a:cs typeface="Times New Roman" charset="0"/>
                </a:rPr>
                <a:t>2</a:t>
              </a:r>
              <a:endParaRPr lang="el-GR" sz="3600" b="1" i="1" baseline="30000">
                <a:latin typeface="Times New Roman" charset="0"/>
                <a:ea typeface="Times New Roman" charset="0"/>
                <a:cs typeface="Times New Roman" charset="0"/>
              </a:endParaRPr>
            </a:p>
          </p:txBody>
        </p:sp>
      </p:grpSp>
      <p:sp>
        <p:nvSpPr>
          <p:cNvPr id="122965" name="Text Box 85"/>
          <p:cNvSpPr txBox="1">
            <a:spLocks noChangeArrowheads="1"/>
          </p:cNvSpPr>
          <p:nvPr/>
        </p:nvSpPr>
        <p:spPr bwMode="auto">
          <a:xfrm rot="-2395173">
            <a:off x="2554288" y="1870075"/>
            <a:ext cx="1379537" cy="647700"/>
          </a:xfrm>
          <a:prstGeom prst="rect">
            <a:avLst/>
          </a:prstGeom>
          <a:noFill/>
          <a:ln w="9525">
            <a:noFill/>
            <a:miter lim="800000"/>
            <a:headEnd/>
            <a:tailEnd/>
          </a:ln>
        </p:spPr>
        <p:txBody>
          <a:bodyPr wrap="none">
            <a:prstTxWarp prst="textNoShape">
              <a:avLst/>
            </a:prstTxWarp>
            <a:spAutoFit/>
          </a:bodyPr>
          <a:lstStyle/>
          <a:p>
            <a:r>
              <a:rPr lang="en-US" sz="3600" b="1" i="1">
                <a:latin typeface="Times New Roman" charset="0"/>
                <a:ea typeface="Times New Roman" charset="0"/>
                <a:cs typeface="Times New Roman" charset="0"/>
              </a:rPr>
              <a:t>c · </a:t>
            </a:r>
            <a:r>
              <a:rPr lang="el-GR" sz="3600" b="1" i="1" baseline="30000">
                <a:latin typeface="Times New Roman" charset="0"/>
                <a:ea typeface="Times New Roman" charset="0"/>
                <a:cs typeface="Times New Roman" charset="0"/>
              </a:rPr>
              <a:t>Δ</a:t>
            </a:r>
            <a:r>
              <a:rPr lang="en-US" sz="3600" b="1" i="1" baseline="30000">
                <a:latin typeface="Times New Roman" charset="0"/>
                <a:ea typeface="Times New Roman" charset="0"/>
                <a:cs typeface="Times New Roman" charset="0"/>
              </a:rPr>
              <a:t>t’</a:t>
            </a:r>
            <a:r>
              <a:rPr lang="en-US" sz="3600" b="1" i="1">
                <a:latin typeface="Times New Roman" charset="0"/>
                <a:ea typeface="Times New Roman" charset="0"/>
                <a:cs typeface="Times New Roman" charset="0"/>
              </a:rPr>
              <a:t>/</a:t>
            </a:r>
            <a:r>
              <a:rPr lang="en-US" sz="3600" b="1" i="1" baseline="-25000">
                <a:latin typeface="Times New Roman" charset="0"/>
                <a:ea typeface="Times New Roman" charset="0"/>
                <a:cs typeface="Times New Roman" charset="0"/>
              </a:rPr>
              <a:t>2</a:t>
            </a:r>
            <a:endParaRPr lang="el-GR" sz="3600" b="1" i="1" baseline="30000">
              <a:latin typeface="Times New Roman" charset="0"/>
              <a:ea typeface="Times New Roman" charset="0"/>
              <a:cs typeface="Times New Roman" charset="0"/>
            </a:endParaRPr>
          </a:p>
        </p:txBody>
      </p:sp>
      <p:sp>
        <p:nvSpPr>
          <p:cNvPr id="122966" name="Text Box 86"/>
          <p:cNvSpPr txBox="1">
            <a:spLocks noChangeArrowheads="1"/>
          </p:cNvSpPr>
          <p:nvPr/>
        </p:nvSpPr>
        <p:spPr bwMode="auto">
          <a:xfrm>
            <a:off x="914400" y="4738688"/>
            <a:ext cx="6953250" cy="519112"/>
          </a:xfrm>
          <a:prstGeom prst="rect">
            <a:avLst/>
          </a:prstGeom>
          <a:noFill/>
          <a:ln w="9525">
            <a:noFill/>
            <a:miter lim="800000"/>
            <a:headEnd/>
            <a:tailEnd/>
          </a:ln>
        </p:spPr>
        <p:txBody>
          <a:bodyPr wrap="none">
            <a:prstTxWarp prst="textNoShape">
              <a:avLst/>
            </a:prstTxWarp>
            <a:spAutoFit/>
          </a:bodyPr>
          <a:lstStyle/>
          <a:p>
            <a:pPr algn="ctr"/>
            <a:r>
              <a:rPr lang="en-US"/>
              <a:t>Ethel and Ricky measure the time interval: </a:t>
            </a:r>
          </a:p>
        </p:txBody>
      </p:sp>
      <p:sp>
        <p:nvSpPr>
          <p:cNvPr id="122967" name="Text Box 87"/>
          <p:cNvSpPr txBox="1">
            <a:spLocks noChangeArrowheads="1"/>
          </p:cNvSpPr>
          <p:nvPr/>
        </p:nvSpPr>
        <p:spPr bwMode="auto">
          <a:xfrm>
            <a:off x="6781800" y="5257800"/>
            <a:ext cx="2133600" cy="1200150"/>
          </a:xfrm>
          <a:prstGeom prst="rect">
            <a:avLst/>
          </a:prstGeom>
          <a:noFill/>
          <a:ln w="9525">
            <a:noFill/>
            <a:miter lim="800000"/>
            <a:headEnd/>
            <a:tailEnd/>
          </a:ln>
        </p:spPr>
        <p:txBody>
          <a:bodyPr>
            <a:prstTxWarp prst="textNoShape">
              <a:avLst/>
            </a:prstTxWarp>
            <a:spAutoFit/>
          </a:bodyPr>
          <a:lstStyle/>
          <a:p>
            <a:r>
              <a:rPr lang="en-US" b="1">
                <a:solidFill>
                  <a:srgbClr val="FF0000"/>
                </a:solidFill>
              </a:rPr>
              <a:t>But Lucy measured</a:t>
            </a:r>
          </a:p>
          <a:p>
            <a:r>
              <a:rPr lang="el-GR" b="1" i="1">
                <a:solidFill>
                  <a:srgbClr val="FF0000"/>
                </a:solidFill>
              </a:rPr>
              <a:t>Δ</a:t>
            </a:r>
            <a:r>
              <a:rPr lang="en-US" b="1" i="1">
                <a:solidFill>
                  <a:srgbClr val="FF0000"/>
                </a:solidFill>
              </a:rPr>
              <a:t>t = 2h/c</a:t>
            </a:r>
            <a:r>
              <a:rPr lang="en-US" b="1">
                <a:solidFill>
                  <a:srgbClr val="FF0000"/>
                </a:solidFill>
              </a:rPr>
              <a:t> !!</a:t>
            </a:r>
          </a:p>
        </p:txBody>
      </p:sp>
      <p:graphicFrame>
        <p:nvGraphicFramePr>
          <p:cNvPr id="122970" name="Object 2"/>
          <p:cNvGraphicFramePr>
            <a:graphicFrameLocks noChangeAspect="1"/>
          </p:cNvGraphicFramePr>
          <p:nvPr/>
        </p:nvGraphicFramePr>
        <p:xfrm>
          <a:off x="2409825" y="5181600"/>
          <a:ext cx="3702050" cy="1512888"/>
        </p:xfrm>
        <a:graphic>
          <a:graphicData uri="http://schemas.openxmlformats.org/presentationml/2006/ole">
            <p:oleObj spid="_x0000_s103426" name="Equation" r:id="rId5" imgW="1587240" imgH="647640" progId="Equation.DSMT4">
              <p:embed/>
            </p:oleObj>
          </a:graphicData>
        </a:graphic>
      </p:graphicFrame>
      <p:grpSp>
        <p:nvGrpSpPr>
          <p:cNvPr id="6" name="Group 93"/>
          <p:cNvGrpSpPr>
            <a:grpSpLocks/>
          </p:cNvGrpSpPr>
          <p:nvPr/>
        </p:nvGrpSpPr>
        <p:grpSpPr bwMode="auto">
          <a:xfrm>
            <a:off x="6019800" y="3505200"/>
            <a:ext cx="304800" cy="304800"/>
            <a:chOff x="2784" y="2976"/>
            <a:chExt cx="192" cy="192"/>
          </a:xfrm>
        </p:grpSpPr>
        <p:sp>
          <p:nvSpPr>
            <p:cNvPr id="4121" name="Oval 94"/>
            <p:cNvSpPr>
              <a:spLocks noChangeArrowheads="1"/>
            </p:cNvSpPr>
            <p:nvPr/>
          </p:nvSpPr>
          <p:spPr bwMode="auto">
            <a:xfrm>
              <a:off x="2784" y="2976"/>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4122" name="Line 95"/>
            <p:cNvSpPr>
              <a:spLocks noChangeShapeType="1"/>
            </p:cNvSpPr>
            <p:nvPr/>
          </p:nvSpPr>
          <p:spPr bwMode="auto">
            <a:xfrm flipV="1">
              <a:off x="2876" y="2980"/>
              <a:ext cx="48"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4123" name="Line 96"/>
            <p:cNvSpPr>
              <a:spLocks noChangeShapeType="1"/>
            </p:cNvSpPr>
            <p:nvPr/>
          </p:nvSpPr>
          <p:spPr bwMode="auto">
            <a:xfrm>
              <a:off x="2880" y="3072"/>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7" name="Group 97"/>
          <p:cNvGrpSpPr>
            <a:grpSpLocks/>
          </p:cNvGrpSpPr>
          <p:nvPr/>
        </p:nvGrpSpPr>
        <p:grpSpPr bwMode="auto">
          <a:xfrm>
            <a:off x="2362200" y="3505200"/>
            <a:ext cx="304800" cy="304800"/>
            <a:chOff x="2400" y="2976"/>
            <a:chExt cx="192" cy="192"/>
          </a:xfrm>
        </p:grpSpPr>
        <p:sp>
          <p:nvSpPr>
            <p:cNvPr id="4118" name="Oval 98"/>
            <p:cNvSpPr>
              <a:spLocks noChangeArrowheads="1"/>
            </p:cNvSpPr>
            <p:nvPr/>
          </p:nvSpPr>
          <p:spPr bwMode="auto">
            <a:xfrm>
              <a:off x="2400" y="2976"/>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4119" name="Line 99"/>
            <p:cNvSpPr>
              <a:spLocks noChangeShapeType="1"/>
            </p:cNvSpPr>
            <p:nvPr/>
          </p:nvSpPr>
          <p:spPr bwMode="auto">
            <a:xfrm flipV="1">
              <a:off x="2492" y="2976"/>
              <a:ext cx="4" cy="100"/>
            </a:xfrm>
            <a:prstGeom prst="line">
              <a:avLst/>
            </a:prstGeom>
            <a:noFill/>
            <a:ln w="25400">
              <a:solidFill>
                <a:schemeClr val="tx1"/>
              </a:solidFill>
              <a:round/>
              <a:headEnd/>
              <a:tailEnd/>
            </a:ln>
          </p:spPr>
          <p:txBody>
            <a:bodyPr>
              <a:prstTxWarp prst="textNoShape">
                <a:avLst/>
              </a:prstTxWarp>
            </a:bodyPr>
            <a:lstStyle/>
            <a:p>
              <a:endParaRPr lang="en-US"/>
            </a:p>
          </p:txBody>
        </p:sp>
        <p:sp>
          <p:nvSpPr>
            <p:cNvPr id="4120" name="Line 100"/>
            <p:cNvSpPr>
              <a:spLocks noChangeShapeType="1"/>
            </p:cNvSpPr>
            <p:nvPr/>
          </p:nvSpPr>
          <p:spPr bwMode="auto">
            <a:xfrm>
              <a:off x="2496" y="3072"/>
              <a:ext cx="48" cy="0"/>
            </a:xfrm>
            <a:prstGeom prst="line">
              <a:avLst/>
            </a:prstGeom>
            <a:noFill/>
            <a:ln w="19050">
              <a:solidFill>
                <a:schemeClr val="tx1"/>
              </a:solidFill>
              <a:round/>
              <a:headEnd/>
              <a:tailEnd/>
            </a:ln>
          </p:spPr>
          <p:txBody>
            <a:bodyPr>
              <a:prstTxWarp prst="textNoShape">
                <a:avLst/>
              </a:prstTxWarp>
            </a:bodyPr>
            <a:lstStyle/>
            <a:p>
              <a:endParaRPr lang="en-US"/>
            </a:p>
          </p:txBody>
        </p:sp>
      </p:grpSp>
      <p:sp>
        <p:nvSpPr>
          <p:cNvPr id="122981" name="Line 101"/>
          <p:cNvSpPr>
            <a:spLocks noChangeShapeType="1"/>
          </p:cNvSpPr>
          <p:nvPr/>
        </p:nvSpPr>
        <p:spPr bwMode="auto">
          <a:xfrm>
            <a:off x="2209800" y="6172200"/>
            <a:ext cx="1676400" cy="0"/>
          </a:xfrm>
          <a:prstGeom prst="line">
            <a:avLst/>
          </a:prstGeom>
          <a:noFill/>
          <a:ln w="76200">
            <a:solidFill>
              <a:srgbClr val="FF0000"/>
            </a:solidFill>
            <a:round/>
            <a:headEnd/>
            <a:tailEnd/>
          </a:ln>
        </p:spPr>
        <p:txBody>
          <a:bodyPr wrap="none">
            <a:prstTxWarp prst="textNoShape">
              <a:avLst/>
            </a:prstTxWarp>
          </a:bodyPr>
          <a:lstStyle/>
          <a:p>
            <a:endParaRPr lang="en-US"/>
          </a:p>
        </p:txBody>
      </p:sp>
      <p:sp>
        <p:nvSpPr>
          <p:cNvPr id="39" name="Rectangle 2"/>
          <p:cNvSpPr txBox="1">
            <a:spLocks noChangeArrowheads="1"/>
          </p:cNvSpPr>
          <p:nvPr/>
        </p:nvSpPr>
        <p:spPr bwMode="auto">
          <a:xfrm>
            <a:off x="152400" y="152400"/>
            <a:ext cx="9144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400" b="1" i="0" u="none" strike="noStrike" kern="0" cap="none" spc="0" normalizeH="0" baseline="0" noProof="0" dirty="0" smtClean="0">
                <a:ln>
                  <a:noFill/>
                </a:ln>
                <a:solidFill>
                  <a:schemeClr val="tx2"/>
                </a:solidFill>
                <a:effectLst/>
                <a:uLnTx/>
                <a:uFillTx/>
                <a:latin typeface="+mj-lt"/>
                <a:ea typeface="+mj-ea"/>
                <a:cs typeface="+mj-cs"/>
              </a:rPr>
              <a:t>Another argument for</a:t>
            </a:r>
            <a:br>
              <a:rPr kumimoji="0" lang="en-US" sz="4400" b="1" i="0" u="none" strike="noStrike" kern="0" cap="none" spc="0" normalizeH="0" baseline="0" noProof="0" dirty="0" smtClean="0">
                <a:ln>
                  <a:noFill/>
                </a:ln>
                <a:solidFill>
                  <a:schemeClr val="tx2"/>
                </a:solidFill>
                <a:effectLst/>
                <a:uLnTx/>
                <a:uFillTx/>
                <a:latin typeface="+mj-lt"/>
                <a:ea typeface="+mj-ea"/>
                <a:cs typeface="+mj-cs"/>
              </a:rPr>
            </a:br>
            <a:r>
              <a:rPr kumimoji="0" lang="en-US" sz="4400" b="1" i="0" u="none" strike="noStrike" kern="0" cap="none" spc="0" normalizeH="0" baseline="0" noProof="0" dirty="0" smtClean="0">
                <a:ln>
                  <a:noFill/>
                </a:ln>
                <a:solidFill>
                  <a:schemeClr val="tx2"/>
                </a:solidFill>
                <a:effectLst/>
                <a:uLnTx/>
                <a:uFillTx/>
                <a:latin typeface="+mj-lt"/>
                <a:ea typeface="+mj-ea"/>
                <a:cs typeface="+mj-cs"/>
              </a:rPr>
              <a:t>time dilation</a:t>
            </a:r>
            <a:endParaRPr kumimoji="0" lang="en-US" sz="4400" b="1" i="0" u="none" strike="noStrike" kern="0" cap="none" spc="0" normalizeH="0" baseline="0" noProof="0" dirty="0">
              <a:ln>
                <a:noFill/>
              </a:ln>
              <a:solidFill>
                <a:schemeClr val="tx2"/>
              </a:solidFill>
              <a:effectLst/>
              <a:uLnTx/>
              <a:uFillTx/>
              <a:latin typeface="+mj-lt"/>
              <a:ea typeface="+mj-ea"/>
              <a:cs typeface="+mj-cs"/>
            </a:endParaRPr>
          </a:p>
        </p:txBody>
      </p:sp>
    </p:spTree>
  </p:cSld>
  <p:clrMapOvr>
    <a:masterClrMapping/>
  </p:clrMapOvr>
  <p:transition spd="slow">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3" name="Rectangle 17"/>
          <p:cNvSpPr>
            <a:spLocks noGrp="1" noChangeArrowheads="1"/>
          </p:cNvSpPr>
          <p:nvPr>
            <p:ph type="title"/>
          </p:nvPr>
        </p:nvSpPr>
        <p:spPr>
          <a:xfrm>
            <a:off x="0" y="0"/>
            <a:ext cx="9144000" cy="1143000"/>
          </a:xfrm>
        </p:spPr>
        <p:txBody>
          <a:bodyPr/>
          <a:lstStyle/>
          <a:p>
            <a:r>
              <a:rPr lang="en-US" b="1"/>
              <a:t>Time dilation in moving frames</a:t>
            </a:r>
          </a:p>
        </p:txBody>
      </p:sp>
      <p:sp>
        <p:nvSpPr>
          <p:cNvPr id="5124" name="Text Box 40"/>
          <p:cNvSpPr txBox="1">
            <a:spLocks noChangeArrowheads="1"/>
          </p:cNvSpPr>
          <p:nvPr/>
        </p:nvSpPr>
        <p:spPr bwMode="auto">
          <a:xfrm>
            <a:off x="609600" y="1371600"/>
            <a:ext cx="6529388" cy="1200150"/>
          </a:xfrm>
          <a:prstGeom prst="rect">
            <a:avLst/>
          </a:prstGeom>
          <a:noFill/>
          <a:ln w="9525">
            <a:noFill/>
            <a:miter lim="800000"/>
            <a:headEnd/>
            <a:tailEnd/>
          </a:ln>
        </p:spPr>
        <p:txBody>
          <a:bodyPr wrap="none">
            <a:prstTxWarp prst="textNoShape">
              <a:avLst/>
            </a:prstTxWarp>
            <a:spAutoFit/>
          </a:bodyPr>
          <a:lstStyle/>
          <a:p>
            <a:r>
              <a:rPr lang="en-US" sz="3600" dirty="0">
                <a:ea typeface="Arial" charset="0"/>
                <a:cs typeface="Arial" charset="0"/>
              </a:rPr>
              <a:t>Lucy measures:  </a:t>
            </a:r>
            <a:r>
              <a:rPr lang="el-GR" sz="3600" b="1" i="1" dirty="0">
                <a:latin typeface="Times New Roman" charset="0"/>
                <a:ea typeface="Times New Roman" charset="0"/>
                <a:cs typeface="Times New Roman" charset="0"/>
              </a:rPr>
              <a:t>Δ</a:t>
            </a:r>
            <a:r>
              <a:rPr lang="en-US" sz="3600" b="1" i="1" dirty="0" err="1">
                <a:latin typeface="Times New Roman" charset="0"/>
                <a:ea typeface="Times New Roman" charset="0"/>
                <a:cs typeface="Times New Roman" charset="0"/>
              </a:rPr>
              <a:t>t</a:t>
            </a:r>
            <a:endParaRPr lang="en-US" sz="3600" b="1" i="1" dirty="0">
              <a:latin typeface="Times New Roman" charset="0"/>
              <a:ea typeface="Times New Roman" charset="0"/>
              <a:cs typeface="Times New Roman" charset="0"/>
            </a:endParaRPr>
          </a:p>
          <a:p>
            <a:r>
              <a:rPr lang="en-US" sz="3600" dirty="0">
                <a:ea typeface="Arial" charset="0"/>
                <a:cs typeface="Arial" charset="0"/>
              </a:rPr>
              <a:t>Ethel and Ricky: </a:t>
            </a:r>
            <a:r>
              <a:rPr lang="el-GR" sz="3600" b="1" i="1" dirty="0">
                <a:latin typeface="Times New Roman" charset="0"/>
                <a:ea typeface="Times New Roman" charset="0"/>
                <a:cs typeface="Times New Roman" charset="0"/>
              </a:rPr>
              <a:t>Δ</a:t>
            </a:r>
            <a:r>
              <a:rPr lang="en-US" sz="3600" b="1" i="1" dirty="0" err="1">
                <a:latin typeface="Times New Roman" charset="0"/>
                <a:ea typeface="Times New Roman" charset="0"/>
                <a:cs typeface="Times New Roman" charset="0"/>
              </a:rPr>
              <a:t>t</a:t>
            </a:r>
            <a:r>
              <a:rPr lang="en-US" sz="3600" b="1" i="1" dirty="0">
                <a:latin typeface="Times New Roman" charset="0"/>
                <a:ea typeface="Times New Roman" charset="0"/>
                <a:cs typeface="Times New Roman" charset="0"/>
              </a:rPr>
              <a:t>’ = </a:t>
            </a:r>
            <a:r>
              <a:rPr lang="el-GR" sz="3600" b="1" i="1" dirty="0">
                <a:latin typeface="Times New Roman" charset="0"/>
                <a:ea typeface="Times New Roman" charset="0"/>
                <a:cs typeface="Times New Roman" charset="0"/>
              </a:rPr>
              <a:t>γΔ</a:t>
            </a:r>
            <a:r>
              <a:rPr lang="en-US" sz="3600" b="1" i="1" dirty="0" err="1">
                <a:latin typeface="Times New Roman" charset="0"/>
                <a:ea typeface="Times New Roman" charset="0"/>
                <a:cs typeface="Times New Roman" charset="0"/>
              </a:rPr>
              <a:t>t</a:t>
            </a:r>
            <a:r>
              <a:rPr lang="en-US" sz="3600" dirty="0">
                <a:ea typeface="Arial" charset="0"/>
                <a:cs typeface="Arial" charset="0"/>
              </a:rPr>
              <a:t>, with</a:t>
            </a:r>
          </a:p>
        </p:txBody>
      </p:sp>
      <p:graphicFrame>
        <p:nvGraphicFramePr>
          <p:cNvPr id="5122" name="Object 2"/>
          <p:cNvGraphicFramePr>
            <a:graphicFrameLocks noChangeAspect="1"/>
          </p:cNvGraphicFramePr>
          <p:nvPr/>
        </p:nvGraphicFramePr>
        <p:xfrm>
          <a:off x="4191000" y="2667000"/>
          <a:ext cx="2590800" cy="1900238"/>
        </p:xfrm>
        <a:graphic>
          <a:graphicData uri="http://schemas.openxmlformats.org/presentationml/2006/ole">
            <p:oleObj spid="_x0000_s30722" name="Equation" r:id="rId3" imgW="761760" imgH="647640" progId="Equation.DSMT4">
              <p:embed/>
            </p:oleObj>
          </a:graphicData>
        </a:graphic>
      </p:graphicFrame>
      <p:grpSp>
        <p:nvGrpSpPr>
          <p:cNvPr id="11" name="Group 10"/>
          <p:cNvGrpSpPr/>
          <p:nvPr/>
        </p:nvGrpSpPr>
        <p:grpSpPr>
          <a:xfrm>
            <a:off x="685800" y="4784725"/>
            <a:ext cx="8153325" cy="2073275"/>
            <a:chOff x="990675" y="4724400"/>
            <a:chExt cx="8153325" cy="2073275"/>
          </a:xfrm>
        </p:grpSpPr>
        <p:sp>
          <p:nvSpPr>
            <p:cNvPr id="124971" name="Text Box 43"/>
            <p:cNvSpPr txBox="1">
              <a:spLocks noChangeArrowheads="1"/>
            </p:cNvSpPr>
            <p:nvPr/>
          </p:nvSpPr>
          <p:spPr bwMode="auto">
            <a:xfrm>
              <a:off x="990675" y="4724400"/>
              <a:ext cx="8153325" cy="1938992"/>
            </a:xfrm>
            <a:prstGeom prst="rect">
              <a:avLst/>
            </a:prstGeom>
            <a:noFill/>
            <a:ln w="9525">
              <a:noFill/>
              <a:miter lim="800000"/>
              <a:headEnd/>
              <a:tailEnd/>
            </a:ln>
          </p:spPr>
          <p:txBody>
            <a:bodyPr wrap="square">
              <a:prstTxWarp prst="textNoShape">
                <a:avLst/>
              </a:prstTxWarp>
              <a:spAutoFit/>
            </a:bodyPr>
            <a:lstStyle/>
            <a:p>
              <a:r>
                <a:rPr lang="en-US" dirty="0" smtClean="0"/>
                <a:t>The </a:t>
              </a:r>
              <a:r>
                <a:rPr lang="el-GR" b="1" i="1" dirty="0" smtClean="0">
                  <a:latin typeface="Times New Roman" charset="0"/>
                  <a:ea typeface="Times New Roman" charset="0"/>
                  <a:cs typeface="Times New Roman" charset="0"/>
                </a:rPr>
                <a:t>γ</a:t>
              </a:r>
              <a:r>
                <a:rPr lang="en-US" b="1" i="1" dirty="0" smtClean="0">
                  <a:latin typeface="Times New Roman" charset="0"/>
                  <a:ea typeface="Times New Roman" charset="0"/>
                  <a:cs typeface="Times New Roman" charset="0"/>
                </a:rPr>
                <a:t>-</a:t>
              </a:r>
              <a:r>
                <a:rPr lang="en-US" dirty="0" smtClean="0"/>
                <a:t>factor can take on what values?</a:t>
              </a:r>
            </a:p>
            <a:p>
              <a:endParaRPr lang="en-US" dirty="0" smtClean="0"/>
            </a:p>
            <a:p>
              <a:r>
                <a:rPr lang="en-US" dirty="0" smtClean="0"/>
                <a:t>A)			</a:t>
              </a:r>
              <a:r>
                <a:rPr lang="en-US" dirty="0" err="1" smtClean="0"/>
                <a:t>B</a:t>
              </a:r>
              <a:r>
                <a:rPr lang="en-US" dirty="0" smtClean="0"/>
                <a:t>)			</a:t>
              </a:r>
              <a:r>
                <a:rPr lang="en-US" dirty="0" err="1" smtClean="0"/>
                <a:t>C</a:t>
              </a:r>
              <a:r>
                <a:rPr lang="en-US" dirty="0" smtClean="0"/>
                <a:t>)</a:t>
              </a:r>
            </a:p>
            <a:p>
              <a:endParaRPr lang="en-US" dirty="0" smtClean="0"/>
            </a:p>
            <a:p>
              <a:r>
                <a:rPr lang="en-US" dirty="0" err="1" smtClean="0"/>
                <a:t>D</a:t>
              </a:r>
              <a:r>
                <a:rPr lang="en-US" dirty="0" smtClean="0"/>
                <a:t>)			</a:t>
              </a:r>
              <a:r>
                <a:rPr lang="en-US" dirty="0" err="1" smtClean="0"/>
                <a:t>E</a:t>
              </a:r>
              <a:r>
                <a:rPr lang="en-US" dirty="0" smtClean="0"/>
                <a:t>) Something else…</a:t>
              </a:r>
            </a:p>
          </p:txBody>
        </p:sp>
        <p:graphicFrame>
          <p:nvGraphicFramePr>
            <p:cNvPr id="7" name="Object 6"/>
            <p:cNvGraphicFramePr>
              <a:graphicFrameLocks noChangeAspect="1"/>
            </p:cNvGraphicFramePr>
            <p:nvPr/>
          </p:nvGraphicFramePr>
          <p:xfrm>
            <a:off x="1524000" y="5562600"/>
            <a:ext cx="1928813" cy="457200"/>
          </p:xfrm>
          <a:graphic>
            <a:graphicData uri="http://schemas.openxmlformats.org/presentationml/2006/ole">
              <p:oleObj spid="_x0000_s30724" name="Equation" r:id="rId4" imgW="749300" imgH="177800" progId="Equation.DSMT4">
                <p:embed/>
              </p:oleObj>
            </a:graphicData>
          </a:graphic>
        </p:graphicFrame>
        <p:graphicFrame>
          <p:nvGraphicFramePr>
            <p:cNvPr id="30725" name="Object 5"/>
            <p:cNvGraphicFramePr>
              <a:graphicFrameLocks noChangeAspect="1"/>
            </p:cNvGraphicFramePr>
            <p:nvPr/>
          </p:nvGraphicFramePr>
          <p:xfrm>
            <a:off x="4373563" y="5546725"/>
            <a:ext cx="1503362" cy="490538"/>
          </p:xfrm>
          <a:graphic>
            <a:graphicData uri="http://schemas.openxmlformats.org/presentationml/2006/ole">
              <p:oleObj spid="_x0000_s30725" name="Equation" r:id="rId5" imgW="584200" imgH="190500" progId="Equation.DSMT4">
                <p:embed/>
              </p:oleObj>
            </a:graphicData>
          </a:graphic>
        </p:graphicFrame>
        <p:graphicFrame>
          <p:nvGraphicFramePr>
            <p:cNvPr id="30726" name="Object 6"/>
            <p:cNvGraphicFramePr>
              <a:graphicFrameLocks noChangeAspect="1"/>
            </p:cNvGraphicFramePr>
            <p:nvPr/>
          </p:nvGraphicFramePr>
          <p:xfrm>
            <a:off x="7053263" y="5562600"/>
            <a:ext cx="1633537" cy="490538"/>
          </p:xfrm>
          <a:graphic>
            <a:graphicData uri="http://schemas.openxmlformats.org/presentationml/2006/ole">
              <p:oleObj spid="_x0000_s30726" name="Equation" r:id="rId6" imgW="635000" imgH="190500" progId="Equation.DSMT4">
                <p:embed/>
              </p:oleObj>
            </a:graphicData>
          </a:graphic>
        </p:graphicFrame>
        <p:graphicFrame>
          <p:nvGraphicFramePr>
            <p:cNvPr id="30727" name="Object 7"/>
            <p:cNvGraphicFramePr>
              <a:graphicFrameLocks noChangeAspect="1"/>
            </p:cNvGraphicFramePr>
            <p:nvPr/>
          </p:nvGraphicFramePr>
          <p:xfrm>
            <a:off x="1703388" y="6308725"/>
            <a:ext cx="1568450" cy="488950"/>
          </p:xfrm>
          <a:graphic>
            <a:graphicData uri="http://schemas.openxmlformats.org/presentationml/2006/ole">
              <p:oleObj spid="_x0000_s30727" name="Equation" r:id="rId7" imgW="609600" imgH="190500" progId="Equation.DSMT4">
                <p:embed/>
              </p:oleObj>
            </a:graphicData>
          </a:graphic>
        </p:graphicFrame>
      </p:grpSp>
      <p:sp>
        <p:nvSpPr>
          <p:cNvPr id="12" name="Oval 33"/>
          <p:cNvSpPr>
            <a:spLocks noChangeArrowheads="1"/>
          </p:cNvSpPr>
          <p:nvPr/>
        </p:nvSpPr>
        <p:spPr bwMode="auto">
          <a:xfrm>
            <a:off x="1143000" y="6248400"/>
            <a:ext cx="1905000" cy="609600"/>
          </a:xfrm>
          <a:prstGeom prst="ellipse">
            <a:avLst/>
          </a:prstGeom>
          <a:noFill/>
          <a:ln w="25400">
            <a:solidFill>
              <a:srgbClr val="FF0000"/>
            </a:solidFill>
            <a:round/>
            <a:headEnd/>
            <a:tailEnd/>
          </a:ln>
        </p:spPr>
        <p:txBody>
          <a:bodyPr wrap="none" anchor="ctr">
            <a:prstTxWarp prst="textNoShape">
              <a:avLst/>
            </a:prstTxWarp>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3" name="Rectangle 17"/>
          <p:cNvSpPr>
            <a:spLocks noGrp="1" noChangeArrowheads="1"/>
          </p:cNvSpPr>
          <p:nvPr>
            <p:ph type="title"/>
          </p:nvPr>
        </p:nvSpPr>
        <p:spPr>
          <a:xfrm>
            <a:off x="0" y="0"/>
            <a:ext cx="9144000" cy="1143000"/>
          </a:xfrm>
        </p:spPr>
        <p:txBody>
          <a:bodyPr/>
          <a:lstStyle/>
          <a:p>
            <a:r>
              <a:rPr lang="en-US" b="1"/>
              <a:t>Time dilation in moving frames</a:t>
            </a:r>
          </a:p>
        </p:txBody>
      </p:sp>
      <p:sp>
        <p:nvSpPr>
          <p:cNvPr id="5124" name="Text Box 40"/>
          <p:cNvSpPr txBox="1">
            <a:spLocks noChangeArrowheads="1"/>
          </p:cNvSpPr>
          <p:nvPr/>
        </p:nvSpPr>
        <p:spPr bwMode="auto">
          <a:xfrm>
            <a:off x="609600" y="1371600"/>
            <a:ext cx="6529388" cy="1200150"/>
          </a:xfrm>
          <a:prstGeom prst="rect">
            <a:avLst/>
          </a:prstGeom>
          <a:noFill/>
          <a:ln w="9525">
            <a:noFill/>
            <a:miter lim="800000"/>
            <a:headEnd/>
            <a:tailEnd/>
          </a:ln>
        </p:spPr>
        <p:txBody>
          <a:bodyPr wrap="none">
            <a:prstTxWarp prst="textNoShape">
              <a:avLst/>
            </a:prstTxWarp>
            <a:spAutoFit/>
          </a:bodyPr>
          <a:lstStyle/>
          <a:p>
            <a:r>
              <a:rPr lang="en-US" sz="3600" dirty="0">
                <a:ea typeface="Arial" charset="0"/>
                <a:cs typeface="Arial" charset="0"/>
              </a:rPr>
              <a:t>Lucy measures:  </a:t>
            </a:r>
            <a:r>
              <a:rPr lang="el-GR" sz="3600" b="1" i="1" dirty="0">
                <a:latin typeface="Times New Roman" charset="0"/>
                <a:ea typeface="Times New Roman" charset="0"/>
                <a:cs typeface="Times New Roman" charset="0"/>
              </a:rPr>
              <a:t>Δ</a:t>
            </a:r>
            <a:r>
              <a:rPr lang="en-US" sz="3600" b="1" i="1" dirty="0" err="1">
                <a:latin typeface="Times New Roman" charset="0"/>
                <a:ea typeface="Times New Roman" charset="0"/>
                <a:cs typeface="Times New Roman" charset="0"/>
              </a:rPr>
              <a:t>t</a:t>
            </a:r>
            <a:endParaRPr lang="en-US" sz="3600" b="1" i="1" dirty="0">
              <a:latin typeface="Times New Roman" charset="0"/>
              <a:ea typeface="Times New Roman" charset="0"/>
              <a:cs typeface="Times New Roman" charset="0"/>
            </a:endParaRPr>
          </a:p>
          <a:p>
            <a:r>
              <a:rPr lang="en-US" sz="3600" dirty="0">
                <a:ea typeface="Arial" charset="0"/>
                <a:cs typeface="Arial" charset="0"/>
              </a:rPr>
              <a:t>Ethel and Ricky: </a:t>
            </a:r>
            <a:r>
              <a:rPr lang="el-GR" sz="3600" b="1" i="1" dirty="0">
                <a:latin typeface="Times New Roman" charset="0"/>
                <a:ea typeface="Times New Roman" charset="0"/>
                <a:cs typeface="Times New Roman" charset="0"/>
              </a:rPr>
              <a:t>Δ</a:t>
            </a:r>
            <a:r>
              <a:rPr lang="en-US" sz="3600" b="1" i="1" dirty="0" err="1">
                <a:latin typeface="Times New Roman" charset="0"/>
                <a:ea typeface="Times New Roman" charset="0"/>
                <a:cs typeface="Times New Roman" charset="0"/>
              </a:rPr>
              <a:t>t</a:t>
            </a:r>
            <a:r>
              <a:rPr lang="en-US" sz="3600" b="1" i="1" dirty="0">
                <a:latin typeface="Times New Roman" charset="0"/>
                <a:ea typeface="Times New Roman" charset="0"/>
                <a:cs typeface="Times New Roman" charset="0"/>
              </a:rPr>
              <a:t>’ = </a:t>
            </a:r>
            <a:r>
              <a:rPr lang="el-GR" sz="3600" b="1" i="1" dirty="0">
                <a:latin typeface="Times New Roman" charset="0"/>
                <a:ea typeface="Times New Roman" charset="0"/>
                <a:cs typeface="Times New Roman" charset="0"/>
              </a:rPr>
              <a:t>γΔ</a:t>
            </a:r>
            <a:r>
              <a:rPr lang="en-US" sz="3600" b="1" i="1" dirty="0" err="1">
                <a:latin typeface="Times New Roman" charset="0"/>
                <a:ea typeface="Times New Roman" charset="0"/>
                <a:cs typeface="Times New Roman" charset="0"/>
              </a:rPr>
              <a:t>t</a:t>
            </a:r>
            <a:r>
              <a:rPr lang="en-US" sz="3600" dirty="0">
                <a:ea typeface="Arial" charset="0"/>
                <a:cs typeface="Arial" charset="0"/>
              </a:rPr>
              <a:t>, with</a:t>
            </a:r>
          </a:p>
        </p:txBody>
      </p:sp>
      <p:graphicFrame>
        <p:nvGraphicFramePr>
          <p:cNvPr id="5122" name="Object 2"/>
          <p:cNvGraphicFramePr>
            <a:graphicFrameLocks noChangeAspect="1"/>
          </p:cNvGraphicFramePr>
          <p:nvPr/>
        </p:nvGraphicFramePr>
        <p:xfrm>
          <a:off x="4191000" y="2667000"/>
          <a:ext cx="2590800" cy="1900238"/>
        </p:xfrm>
        <a:graphic>
          <a:graphicData uri="http://schemas.openxmlformats.org/presentationml/2006/ole">
            <p:oleObj spid="_x0000_s70658" name="Equation" r:id="rId3" imgW="761760" imgH="647640" progId="Equation.DSMT4">
              <p:embed/>
            </p:oleObj>
          </a:graphicData>
        </a:graphic>
      </p:graphicFrame>
      <p:sp>
        <p:nvSpPr>
          <p:cNvPr id="124971" name="Text Box 43"/>
          <p:cNvSpPr txBox="1">
            <a:spLocks noChangeArrowheads="1"/>
          </p:cNvSpPr>
          <p:nvPr/>
        </p:nvSpPr>
        <p:spPr bwMode="auto">
          <a:xfrm>
            <a:off x="914400" y="5713412"/>
            <a:ext cx="7296150" cy="1068388"/>
          </a:xfrm>
          <a:prstGeom prst="rect">
            <a:avLst/>
          </a:prstGeom>
          <a:noFill/>
          <a:ln w="9525">
            <a:noFill/>
            <a:miter lim="800000"/>
            <a:headEnd/>
            <a:tailEnd/>
          </a:ln>
        </p:spPr>
        <p:txBody>
          <a:bodyPr wrap="none">
            <a:prstTxWarp prst="textNoShape">
              <a:avLst/>
            </a:prstTxWarp>
            <a:spAutoFit/>
          </a:bodyPr>
          <a:lstStyle/>
          <a:p>
            <a:pPr algn="ctr"/>
            <a:r>
              <a:rPr lang="en-US" sz="3600" dirty="0">
                <a:solidFill>
                  <a:srgbClr val="FF0000"/>
                </a:solidFill>
              </a:rPr>
              <a:t>For Lucy time seems to run slower!</a:t>
            </a:r>
          </a:p>
          <a:p>
            <a:pPr algn="ctr"/>
            <a:r>
              <a:rPr lang="en-US" dirty="0"/>
              <a:t>(Lucy is moving relative to Ethel and Ricky)</a:t>
            </a:r>
          </a:p>
        </p:txBody>
      </p:sp>
      <p:sp>
        <p:nvSpPr>
          <p:cNvPr id="6" name="Text Box 40"/>
          <p:cNvSpPr txBox="1">
            <a:spLocks noChangeArrowheads="1"/>
          </p:cNvSpPr>
          <p:nvPr/>
        </p:nvSpPr>
        <p:spPr bwMode="auto">
          <a:xfrm>
            <a:off x="2971800" y="4763869"/>
            <a:ext cx="2757486" cy="646331"/>
          </a:xfrm>
          <a:prstGeom prst="rect">
            <a:avLst/>
          </a:prstGeom>
          <a:noFill/>
          <a:ln w="9525">
            <a:noFill/>
            <a:miter lim="800000"/>
            <a:headEnd/>
            <a:tailEnd/>
          </a:ln>
        </p:spPr>
        <p:txBody>
          <a:bodyPr wrap="none">
            <a:prstTxWarp prst="textNoShape">
              <a:avLst/>
            </a:prstTxWarp>
            <a:spAutoFit/>
          </a:bodyPr>
          <a:lstStyle/>
          <a:p>
            <a:r>
              <a:rPr lang="el-GR" sz="3600" b="1" i="1" dirty="0" smtClean="0">
                <a:latin typeface="Times New Roman" charset="0"/>
                <a:ea typeface="Times New Roman" charset="0"/>
                <a:cs typeface="Times New Roman" charset="0"/>
              </a:rPr>
              <a:t>Δ</a:t>
            </a:r>
            <a:r>
              <a:rPr lang="en-US" sz="3600" b="1" i="1" dirty="0" err="1" smtClean="0">
                <a:latin typeface="Times New Roman" charset="0"/>
                <a:ea typeface="Times New Roman" charset="0"/>
                <a:cs typeface="Times New Roman" charset="0"/>
              </a:rPr>
              <a:t>t</a:t>
            </a:r>
            <a:r>
              <a:rPr lang="en-US" sz="3600" b="1" i="1" dirty="0">
                <a:latin typeface="Times New Roman" charset="0"/>
                <a:ea typeface="Times New Roman" charset="0"/>
                <a:cs typeface="Times New Roman" charset="0"/>
              </a:rPr>
              <a:t>’ = </a:t>
            </a:r>
            <a:r>
              <a:rPr lang="el-GR" sz="3600" b="1" i="1" dirty="0" smtClean="0">
                <a:latin typeface="Times New Roman" charset="0"/>
                <a:ea typeface="Times New Roman" charset="0"/>
                <a:cs typeface="Times New Roman" charset="0"/>
              </a:rPr>
              <a:t>γΔ</a:t>
            </a:r>
            <a:r>
              <a:rPr lang="en-US" sz="3600" b="1" i="1" dirty="0" err="1" smtClean="0">
                <a:latin typeface="Times New Roman" charset="0"/>
                <a:ea typeface="Times New Roman" charset="0"/>
                <a:cs typeface="Times New Roman" charset="0"/>
              </a:rPr>
              <a:t>t</a:t>
            </a:r>
            <a:r>
              <a:rPr lang="en-US" sz="3600" b="1" i="1" dirty="0" smtClean="0">
                <a:latin typeface="Times New Roman" charset="0"/>
                <a:ea typeface="Times New Roman" charset="0"/>
                <a:cs typeface="Times New Roman" charset="0"/>
              </a:rPr>
              <a:t> ≥ </a:t>
            </a:r>
            <a:r>
              <a:rPr lang="el-GR" sz="3600" b="1" i="1" dirty="0" smtClean="0">
                <a:latin typeface="Times New Roman" charset="0"/>
                <a:ea typeface="Times New Roman" charset="0"/>
                <a:cs typeface="Times New Roman" charset="0"/>
              </a:rPr>
              <a:t>Δ</a:t>
            </a:r>
            <a:r>
              <a:rPr lang="en-US" sz="3600" b="1" i="1" dirty="0" err="1" smtClean="0">
                <a:latin typeface="Times New Roman" charset="0"/>
                <a:ea typeface="Times New Roman" charset="0"/>
                <a:cs typeface="Times New Roman" charset="0"/>
              </a:rPr>
              <a:t>t</a:t>
            </a:r>
            <a:endParaRPr lang="en-US" sz="3600" dirty="0">
              <a:ea typeface="Arial" charset="0"/>
              <a:cs typeface="Arial"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09600" y="0"/>
            <a:ext cx="8229600" cy="1143000"/>
          </a:xfrm>
        </p:spPr>
        <p:txBody>
          <a:bodyPr/>
          <a:lstStyle/>
          <a:p>
            <a:r>
              <a:rPr lang="en-US" b="1" dirty="0"/>
              <a:t>What we found so far:</a:t>
            </a:r>
          </a:p>
        </p:txBody>
      </p:sp>
      <p:sp>
        <p:nvSpPr>
          <p:cNvPr id="15363" name="Text Box 4"/>
          <p:cNvSpPr txBox="1">
            <a:spLocks noChangeArrowheads="1"/>
          </p:cNvSpPr>
          <p:nvPr/>
        </p:nvSpPr>
        <p:spPr bwMode="auto">
          <a:xfrm>
            <a:off x="838200" y="990600"/>
            <a:ext cx="7696200" cy="946150"/>
          </a:xfrm>
          <a:prstGeom prst="rect">
            <a:avLst/>
          </a:prstGeom>
          <a:noFill/>
          <a:ln w="9525">
            <a:noFill/>
            <a:miter lim="800000"/>
            <a:headEnd/>
            <a:tailEnd/>
          </a:ln>
        </p:spPr>
        <p:txBody>
          <a:bodyPr>
            <a:prstTxWarp prst="textNoShape">
              <a:avLst/>
            </a:prstTxWarp>
            <a:spAutoFit/>
          </a:bodyPr>
          <a:lstStyle/>
          <a:p>
            <a:pPr>
              <a:spcBef>
                <a:spcPct val="50000"/>
              </a:spcBef>
            </a:pPr>
            <a:r>
              <a:rPr lang="en-US" b="1">
                <a:solidFill>
                  <a:srgbClr val="FF0000"/>
                </a:solidFill>
              </a:rPr>
              <a:t>Simultaneity</a:t>
            </a:r>
            <a:r>
              <a:rPr lang="en-US"/>
              <a:t> of two events depends on the choice of the reference frame</a:t>
            </a:r>
          </a:p>
        </p:txBody>
      </p:sp>
      <p:grpSp>
        <p:nvGrpSpPr>
          <p:cNvPr id="2" name="Group 25"/>
          <p:cNvGrpSpPr>
            <a:grpSpLocks/>
          </p:cNvGrpSpPr>
          <p:nvPr/>
        </p:nvGrpSpPr>
        <p:grpSpPr bwMode="auto">
          <a:xfrm>
            <a:off x="942975" y="2286000"/>
            <a:ext cx="2943225" cy="2819400"/>
            <a:chOff x="594" y="1728"/>
            <a:chExt cx="1781" cy="1776"/>
          </a:xfrm>
        </p:grpSpPr>
        <p:sp>
          <p:nvSpPr>
            <p:cNvPr id="15396" name="Oval 5"/>
            <p:cNvSpPr>
              <a:spLocks noChangeArrowheads="1"/>
            </p:cNvSpPr>
            <p:nvPr/>
          </p:nvSpPr>
          <p:spPr bwMode="auto">
            <a:xfrm>
              <a:off x="594" y="1728"/>
              <a:ext cx="1781" cy="1776"/>
            </a:xfrm>
            <a:prstGeom prst="ellipse">
              <a:avLst/>
            </a:prstGeom>
            <a:noFill/>
            <a:ln w="63500">
              <a:solidFill>
                <a:srgbClr val="FFFF00"/>
              </a:solidFill>
              <a:round/>
              <a:headEnd/>
              <a:tailEnd/>
            </a:ln>
          </p:spPr>
          <p:txBody>
            <a:bodyPr wrap="none" anchor="ctr">
              <a:prstTxWarp prst="textNoShape">
                <a:avLst/>
              </a:prstTxWarp>
            </a:bodyPr>
            <a:lstStyle/>
            <a:p>
              <a:endParaRPr lang="en-US"/>
            </a:p>
          </p:txBody>
        </p:sp>
        <p:grpSp>
          <p:nvGrpSpPr>
            <p:cNvPr id="3" name="Group 6"/>
            <p:cNvGrpSpPr>
              <a:grpSpLocks/>
            </p:cNvGrpSpPr>
            <p:nvPr/>
          </p:nvGrpSpPr>
          <p:grpSpPr bwMode="auto">
            <a:xfrm>
              <a:off x="594" y="2420"/>
              <a:ext cx="1781" cy="542"/>
              <a:chOff x="1344" y="1392"/>
              <a:chExt cx="2928" cy="864"/>
            </a:xfrm>
          </p:grpSpPr>
          <p:sp>
            <p:nvSpPr>
              <p:cNvPr id="15411" name="Oval 7"/>
              <p:cNvSpPr>
                <a:spLocks noChangeArrowheads="1"/>
              </p:cNvSpPr>
              <p:nvPr/>
            </p:nvSpPr>
            <p:spPr bwMode="auto">
              <a:xfrm>
                <a:off x="1488" y="2016"/>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en-US"/>
              </a:p>
            </p:txBody>
          </p:sp>
          <p:sp>
            <p:nvSpPr>
              <p:cNvPr id="15412" name="Oval 8"/>
              <p:cNvSpPr>
                <a:spLocks noChangeArrowheads="1"/>
              </p:cNvSpPr>
              <p:nvPr/>
            </p:nvSpPr>
            <p:spPr bwMode="auto">
              <a:xfrm>
                <a:off x="3840" y="2016"/>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en-US"/>
              </a:p>
            </p:txBody>
          </p:sp>
          <p:sp>
            <p:nvSpPr>
              <p:cNvPr id="15413" name="Rectangle 9"/>
              <p:cNvSpPr>
                <a:spLocks noChangeArrowheads="1"/>
              </p:cNvSpPr>
              <p:nvPr/>
            </p:nvSpPr>
            <p:spPr bwMode="auto">
              <a:xfrm>
                <a:off x="1344" y="1392"/>
                <a:ext cx="2928" cy="624"/>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sp>
          <p:nvSpPr>
            <p:cNvPr id="15398" name="Text Box 10"/>
            <p:cNvSpPr txBox="1">
              <a:spLocks noChangeArrowheads="1"/>
            </p:cNvSpPr>
            <p:nvPr/>
          </p:nvSpPr>
          <p:spPr bwMode="auto">
            <a:xfrm>
              <a:off x="1469" y="2841"/>
              <a:ext cx="502" cy="288"/>
            </a:xfrm>
            <a:prstGeom prst="rect">
              <a:avLst/>
            </a:prstGeom>
            <a:noFill/>
            <a:ln w="9525">
              <a:noFill/>
              <a:miter lim="800000"/>
              <a:headEnd/>
              <a:tailEnd/>
            </a:ln>
          </p:spPr>
          <p:txBody>
            <a:bodyPr wrap="none">
              <a:prstTxWarp prst="textNoShape">
                <a:avLst/>
              </a:prstTxWarp>
              <a:spAutoFit/>
            </a:bodyPr>
            <a:lstStyle/>
            <a:p>
              <a:r>
                <a:rPr lang="en-US"/>
                <a:t>Lucy</a:t>
              </a:r>
            </a:p>
          </p:txBody>
        </p:sp>
        <p:grpSp>
          <p:nvGrpSpPr>
            <p:cNvPr id="4" name="Group 13"/>
            <p:cNvGrpSpPr>
              <a:grpSpLocks/>
            </p:cNvGrpSpPr>
            <p:nvPr/>
          </p:nvGrpSpPr>
          <p:grpSpPr bwMode="auto">
            <a:xfrm>
              <a:off x="1382" y="2631"/>
              <a:ext cx="205" cy="181"/>
              <a:chOff x="2064" y="1056"/>
              <a:chExt cx="336" cy="288"/>
            </a:xfrm>
          </p:grpSpPr>
          <p:sp>
            <p:nvSpPr>
              <p:cNvPr id="15409" name="Rectangle 14"/>
              <p:cNvSpPr>
                <a:spLocks noChangeArrowheads="1"/>
              </p:cNvSpPr>
              <p:nvPr/>
            </p:nvSpPr>
            <p:spPr bwMode="auto">
              <a:xfrm>
                <a:off x="2208" y="1056"/>
                <a:ext cx="48" cy="240"/>
              </a:xfrm>
              <a:prstGeom prst="rect">
                <a:avLst/>
              </a:prstGeom>
              <a:solidFill>
                <a:srgbClr val="FF0000"/>
              </a:solidFill>
              <a:ln w="9525">
                <a:solidFill>
                  <a:schemeClr val="tx1"/>
                </a:solidFill>
                <a:miter lim="800000"/>
                <a:headEnd/>
                <a:tailEnd/>
              </a:ln>
            </p:spPr>
            <p:txBody>
              <a:bodyPr wrap="none" anchor="ctr">
                <a:prstTxWarp prst="textNoShape">
                  <a:avLst/>
                </a:prstTxWarp>
              </a:bodyPr>
              <a:lstStyle/>
              <a:p>
                <a:endParaRPr lang="en-US"/>
              </a:p>
            </p:txBody>
          </p:sp>
          <p:sp>
            <p:nvSpPr>
              <p:cNvPr id="15410" name="AutoShape 15"/>
              <p:cNvSpPr>
                <a:spLocks noChangeArrowheads="1"/>
              </p:cNvSpPr>
              <p:nvPr/>
            </p:nvSpPr>
            <p:spPr bwMode="auto">
              <a:xfrm>
                <a:off x="2064" y="1200"/>
                <a:ext cx="336" cy="144"/>
              </a:xfrm>
              <a:prstGeom prst="irregularSeal1">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grpSp>
          <p:nvGrpSpPr>
            <p:cNvPr id="5" name="Group 16"/>
            <p:cNvGrpSpPr>
              <a:grpSpLocks/>
            </p:cNvGrpSpPr>
            <p:nvPr/>
          </p:nvGrpSpPr>
          <p:grpSpPr bwMode="auto">
            <a:xfrm>
              <a:off x="1528" y="2360"/>
              <a:ext cx="185" cy="482"/>
              <a:chOff x="2721" y="1152"/>
              <a:chExt cx="303" cy="768"/>
            </a:xfrm>
          </p:grpSpPr>
          <p:pic>
            <p:nvPicPr>
              <p:cNvPr id="15404" name="Picture 17" descr="Helper"/>
              <p:cNvPicPr>
                <a:picLocks noChangeAspect="1" noChangeArrowheads="1"/>
              </p:cNvPicPr>
              <p:nvPr/>
            </p:nvPicPr>
            <p:blipFill>
              <a:blip r:embed="rId2"/>
              <a:srcRect/>
              <a:stretch>
                <a:fillRect/>
              </a:stretch>
            </p:blipFill>
            <p:spPr bwMode="auto">
              <a:xfrm flipH="1">
                <a:off x="2721" y="1152"/>
                <a:ext cx="303" cy="667"/>
              </a:xfrm>
              <a:prstGeom prst="rect">
                <a:avLst/>
              </a:prstGeom>
              <a:noFill/>
              <a:ln w="9525">
                <a:noFill/>
                <a:miter lim="800000"/>
                <a:headEnd/>
                <a:tailEnd/>
              </a:ln>
            </p:spPr>
          </p:pic>
          <p:grpSp>
            <p:nvGrpSpPr>
              <p:cNvPr id="6" name="Group 18"/>
              <p:cNvGrpSpPr>
                <a:grpSpLocks/>
              </p:cNvGrpSpPr>
              <p:nvPr/>
            </p:nvGrpSpPr>
            <p:grpSpPr bwMode="auto">
              <a:xfrm>
                <a:off x="2773" y="1728"/>
                <a:ext cx="192" cy="192"/>
                <a:chOff x="3792" y="3264"/>
                <a:chExt cx="192" cy="192"/>
              </a:xfrm>
            </p:grpSpPr>
            <p:sp>
              <p:nvSpPr>
                <p:cNvPr id="15406" name="Oval 19"/>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15407" name="Line 20"/>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15408" name="Line 21"/>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grpSp>
          <p:nvGrpSpPr>
            <p:cNvPr id="7" name="Group 22"/>
            <p:cNvGrpSpPr>
              <a:grpSpLocks/>
            </p:cNvGrpSpPr>
            <p:nvPr/>
          </p:nvGrpSpPr>
          <p:grpSpPr bwMode="auto">
            <a:xfrm>
              <a:off x="1382" y="2571"/>
              <a:ext cx="205" cy="241"/>
              <a:chOff x="960" y="816"/>
              <a:chExt cx="336" cy="384"/>
            </a:xfrm>
          </p:grpSpPr>
          <p:sp>
            <p:nvSpPr>
              <p:cNvPr id="15402" name="AutoShape 23"/>
              <p:cNvSpPr>
                <a:spLocks noChangeArrowheads="1"/>
              </p:cNvSpPr>
              <p:nvPr/>
            </p:nvSpPr>
            <p:spPr bwMode="auto">
              <a:xfrm>
                <a:off x="960" y="816"/>
                <a:ext cx="336" cy="288"/>
              </a:xfrm>
              <a:prstGeom prst="irregularSeal1">
                <a:avLst/>
              </a:prstGeom>
              <a:solidFill>
                <a:srgbClr val="FFFF00"/>
              </a:solidFill>
              <a:ln w="9525">
                <a:solidFill>
                  <a:schemeClr val="tx1"/>
                </a:solidFill>
                <a:miter lim="800000"/>
                <a:headEnd/>
                <a:tailEnd/>
              </a:ln>
            </p:spPr>
            <p:txBody>
              <a:bodyPr wrap="none" anchor="ctr">
                <a:prstTxWarp prst="textNoShape">
                  <a:avLst/>
                </a:prstTxWarp>
              </a:bodyPr>
              <a:lstStyle/>
              <a:p>
                <a:endParaRPr lang="en-US"/>
              </a:p>
            </p:txBody>
          </p:sp>
          <p:sp>
            <p:nvSpPr>
              <p:cNvPr id="15403" name="Rectangle 24"/>
              <p:cNvSpPr>
                <a:spLocks noChangeArrowheads="1"/>
              </p:cNvSpPr>
              <p:nvPr/>
            </p:nvSpPr>
            <p:spPr bwMode="auto">
              <a:xfrm>
                <a:off x="1104" y="1008"/>
                <a:ext cx="48" cy="192"/>
              </a:xfrm>
              <a:prstGeom prst="rect">
                <a:avLst/>
              </a:prstGeom>
              <a:solidFill>
                <a:srgbClr val="FF0000"/>
              </a:solidFill>
              <a:ln w="9525">
                <a:solidFill>
                  <a:schemeClr val="tx1"/>
                </a:solidFill>
                <a:miter lim="800000"/>
                <a:headEnd/>
                <a:tailEnd/>
              </a:ln>
            </p:spPr>
            <p:txBody>
              <a:bodyPr wrap="none" anchor="ctr">
                <a:prstTxWarp prst="textNoShape">
                  <a:avLst/>
                </a:prstTxWarp>
              </a:bodyPr>
              <a:lstStyle/>
              <a:p>
                <a:endParaRPr lang="en-US"/>
              </a:p>
            </p:txBody>
          </p:sp>
        </p:grpSp>
      </p:grpSp>
      <p:grpSp>
        <p:nvGrpSpPr>
          <p:cNvPr id="8" name="Group 26"/>
          <p:cNvGrpSpPr>
            <a:grpSpLocks/>
          </p:cNvGrpSpPr>
          <p:nvPr/>
        </p:nvGrpSpPr>
        <p:grpSpPr bwMode="auto">
          <a:xfrm>
            <a:off x="4260850" y="2438400"/>
            <a:ext cx="4386263" cy="2478272"/>
            <a:chOff x="192" y="169"/>
            <a:chExt cx="4320" cy="2505"/>
          </a:xfrm>
        </p:grpSpPr>
        <p:sp>
          <p:nvSpPr>
            <p:cNvPr id="15369" name="Oval 27"/>
            <p:cNvSpPr>
              <a:spLocks noChangeArrowheads="1"/>
            </p:cNvSpPr>
            <p:nvPr/>
          </p:nvSpPr>
          <p:spPr bwMode="auto">
            <a:xfrm>
              <a:off x="816" y="192"/>
              <a:ext cx="1824" cy="1776"/>
            </a:xfrm>
            <a:prstGeom prst="ellipse">
              <a:avLst/>
            </a:prstGeom>
            <a:noFill/>
            <a:ln w="63500">
              <a:solidFill>
                <a:srgbClr val="FFFF00"/>
              </a:solidFill>
              <a:round/>
              <a:headEnd/>
              <a:tailEnd/>
            </a:ln>
          </p:spPr>
          <p:txBody>
            <a:bodyPr wrap="none" anchor="ctr">
              <a:prstTxWarp prst="textNoShape">
                <a:avLst/>
              </a:prstTxWarp>
            </a:bodyPr>
            <a:lstStyle/>
            <a:p>
              <a:endParaRPr lang="en-US"/>
            </a:p>
          </p:txBody>
        </p:sp>
        <p:grpSp>
          <p:nvGrpSpPr>
            <p:cNvPr id="9" name="Group 28"/>
            <p:cNvGrpSpPr>
              <a:grpSpLocks/>
            </p:cNvGrpSpPr>
            <p:nvPr/>
          </p:nvGrpSpPr>
          <p:grpSpPr bwMode="auto">
            <a:xfrm>
              <a:off x="816" y="601"/>
              <a:ext cx="3696" cy="983"/>
              <a:chOff x="816" y="601"/>
              <a:chExt cx="3696" cy="983"/>
            </a:xfrm>
          </p:grpSpPr>
          <p:grpSp>
            <p:nvGrpSpPr>
              <p:cNvPr id="10" name="Group 29"/>
              <p:cNvGrpSpPr>
                <a:grpSpLocks/>
              </p:cNvGrpSpPr>
              <p:nvPr/>
            </p:nvGrpSpPr>
            <p:grpSpPr bwMode="auto">
              <a:xfrm>
                <a:off x="816" y="601"/>
                <a:ext cx="3696" cy="983"/>
                <a:chOff x="288" y="601"/>
                <a:chExt cx="3696" cy="983"/>
              </a:xfrm>
            </p:grpSpPr>
            <p:grpSp>
              <p:nvGrpSpPr>
                <p:cNvPr id="11" name="Group 30"/>
                <p:cNvGrpSpPr>
                  <a:grpSpLocks/>
                </p:cNvGrpSpPr>
                <p:nvPr/>
              </p:nvGrpSpPr>
              <p:grpSpPr bwMode="auto">
                <a:xfrm>
                  <a:off x="288" y="601"/>
                  <a:ext cx="3696" cy="983"/>
                  <a:chOff x="1440" y="601"/>
                  <a:chExt cx="3696" cy="983"/>
                </a:xfrm>
              </p:grpSpPr>
              <p:grpSp>
                <p:nvGrpSpPr>
                  <p:cNvPr id="12" name="Group 31"/>
                  <p:cNvGrpSpPr>
                    <a:grpSpLocks/>
                  </p:cNvGrpSpPr>
                  <p:nvPr/>
                </p:nvGrpSpPr>
                <p:grpSpPr bwMode="auto">
                  <a:xfrm>
                    <a:off x="1440" y="720"/>
                    <a:ext cx="2928" cy="864"/>
                    <a:chOff x="1344" y="1392"/>
                    <a:chExt cx="2928" cy="864"/>
                  </a:xfrm>
                </p:grpSpPr>
                <p:sp>
                  <p:nvSpPr>
                    <p:cNvPr id="15393" name="Oval 32"/>
                    <p:cNvSpPr>
                      <a:spLocks noChangeArrowheads="1"/>
                    </p:cNvSpPr>
                    <p:nvPr/>
                  </p:nvSpPr>
                  <p:spPr bwMode="auto">
                    <a:xfrm>
                      <a:off x="1488" y="2016"/>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en-US"/>
                    </a:p>
                  </p:txBody>
                </p:sp>
                <p:sp>
                  <p:nvSpPr>
                    <p:cNvPr id="15394" name="Oval 33"/>
                    <p:cNvSpPr>
                      <a:spLocks noChangeArrowheads="1"/>
                    </p:cNvSpPr>
                    <p:nvPr/>
                  </p:nvSpPr>
                  <p:spPr bwMode="auto">
                    <a:xfrm>
                      <a:off x="3840" y="2016"/>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en-US"/>
                    </a:p>
                  </p:txBody>
                </p:sp>
                <p:sp>
                  <p:nvSpPr>
                    <p:cNvPr id="15395" name="Rectangle 34"/>
                    <p:cNvSpPr>
                      <a:spLocks noChangeArrowheads="1"/>
                    </p:cNvSpPr>
                    <p:nvPr/>
                  </p:nvSpPr>
                  <p:spPr bwMode="auto">
                    <a:xfrm>
                      <a:off x="1344" y="1392"/>
                      <a:ext cx="2928" cy="624"/>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sp>
                <p:nvSpPr>
                  <p:cNvPr id="15391" name="Line 35"/>
                  <p:cNvSpPr>
                    <a:spLocks noChangeShapeType="1"/>
                  </p:cNvSpPr>
                  <p:nvPr/>
                </p:nvSpPr>
                <p:spPr bwMode="auto">
                  <a:xfrm>
                    <a:off x="4560" y="1056"/>
                    <a:ext cx="576" cy="0"/>
                  </a:xfrm>
                  <a:prstGeom prst="line">
                    <a:avLst/>
                  </a:prstGeom>
                  <a:noFill/>
                  <a:ln w="25400">
                    <a:solidFill>
                      <a:schemeClr val="tx1"/>
                    </a:solidFill>
                    <a:round/>
                    <a:headEnd/>
                    <a:tailEnd type="triangle" w="lg" len="lg"/>
                  </a:ln>
                </p:spPr>
                <p:txBody>
                  <a:bodyPr>
                    <a:prstTxWarp prst="textNoShape">
                      <a:avLst/>
                    </a:prstTxWarp>
                  </a:bodyPr>
                  <a:lstStyle/>
                  <a:p>
                    <a:endParaRPr lang="en-US"/>
                  </a:p>
                </p:txBody>
              </p:sp>
              <p:sp>
                <p:nvSpPr>
                  <p:cNvPr id="15392" name="Text Box 36"/>
                  <p:cNvSpPr txBox="1">
                    <a:spLocks noChangeArrowheads="1"/>
                  </p:cNvSpPr>
                  <p:nvPr/>
                </p:nvSpPr>
                <p:spPr bwMode="auto">
                  <a:xfrm>
                    <a:off x="4615" y="601"/>
                    <a:ext cx="332" cy="462"/>
                  </a:xfrm>
                  <a:prstGeom prst="rect">
                    <a:avLst/>
                  </a:prstGeom>
                  <a:noFill/>
                  <a:ln w="9525">
                    <a:noFill/>
                    <a:miter lim="800000"/>
                    <a:headEnd/>
                    <a:tailEnd/>
                  </a:ln>
                </p:spPr>
                <p:txBody>
                  <a:bodyPr wrap="none">
                    <a:prstTxWarp prst="textNoShape">
                      <a:avLst/>
                    </a:prstTxWarp>
                    <a:spAutoFit/>
                  </a:bodyPr>
                  <a:lstStyle/>
                  <a:p>
                    <a:r>
                      <a:rPr lang="en-US"/>
                      <a:t>v</a:t>
                    </a:r>
                  </a:p>
                </p:txBody>
              </p:sp>
            </p:grpSp>
            <p:sp>
              <p:nvSpPr>
                <p:cNvPr id="15389" name="Text Box 37"/>
                <p:cNvSpPr txBox="1">
                  <a:spLocks noChangeArrowheads="1"/>
                </p:cNvSpPr>
                <p:nvPr/>
              </p:nvSpPr>
              <p:spPr bwMode="auto">
                <a:xfrm>
                  <a:off x="1441" y="672"/>
                  <a:ext cx="1236" cy="461"/>
                </a:xfrm>
                <a:prstGeom prst="rect">
                  <a:avLst/>
                </a:prstGeom>
                <a:noFill/>
                <a:ln w="9525">
                  <a:noFill/>
                  <a:miter lim="800000"/>
                  <a:headEnd/>
                  <a:tailEnd/>
                </a:ln>
              </p:spPr>
              <p:txBody>
                <a:bodyPr>
                  <a:prstTxWarp prst="textNoShape">
                    <a:avLst/>
                  </a:prstTxWarp>
                  <a:spAutoFit/>
                </a:bodyPr>
                <a:lstStyle/>
                <a:p>
                  <a:endParaRPr lang="en-US"/>
                </a:p>
              </p:txBody>
            </p:sp>
          </p:grpSp>
          <p:grpSp>
            <p:nvGrpSpPr>
              <p:cNvPr id="13" name="Group 38"/>
              <p:cNvGrpSpPr>
                <a:grpSpLocks/>
              </p:cNvGrpSpPr>
              <p:nvPr/>
            </p:nvGrpSpPr>
            <p:grpSpPr bwMode="auto">
              <a:xfrm>
                <a:off x="2064" y="1056"/>
                <a:ext cx="336" cy="288"/>
                <a:chOff x="2064" y="1056"/>
                <a:chExt cx="336" cy="288"/>
              </a:xfrm>
            </p:grpSpPr>
            <p:sp>
              <p:nvSpPr>
                <p:cNvPr id="15386" name="Rectangle 39"/>
                <p:cNvSpPr>
                  <a:spLocks noChangeArrowheads="1"/>
                </p:cNvSpPr>
                <p:nvPr/>
              </p:nvSpPr>
              <p:spPr bwMode="auto">
                <a:xfrm>
                  <a:off x="2208" y="1056"/>
                  <a:ext cx="48" cy="240"/>
                </a:xfrm>
                <a:prstGeom prst="rect">
                  <a:avLst/>
                </a:prstGeom>
                <a:solidFill>
                  <a:srgbClr val="FF0000"/>
                </a:solidFill>
                <a:ln w="9525">
                  <a:solidFill>
                    <a:schemeClr val="tx1"/>
                  </a:solidFill>
                  <a:miter lim="800000"/>
                  <a:headEnd/>
                  <a:tailEnd/>
                </a:ln>
              </p:spPr>
              <p:txBody>
                <a:bodyPr wrap="none" anchor="ctr">
                  <a:prstTxWarp prst="textNoShape">
                    <a:avLst/>
                  </a:prstTxWarp>
                </a:bodyPr>
                <a:lstStyle/>
                <a:p>
                  <a:endParaRPr lang="en-US"/>
                </a:p>
              </p:txBody>
            </p:sp>
            <p:sp>
              <p:nvSpPr>
                <p:cNvPr id="15387" name="AutoShape 40"/>
                <p:cNvSpPr>
                  <a:spLocks noChangeArrowheads="1"/>
                </p:cNvSpPr>
                <p:nvPr/>
              </p:nvSpPr>
              <p:spPr bwMode="auto">
                <a:xfrm>
                  <a:off x="2064" y="1200"/>
                  <a:ext cx="336" cy="144"/>
                </a:xfrm>
                <a:prstGeom prst="irregularSeal1">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grpSp>
        <p:sp>
          <p:nvSpPr>
            <p:cNvPr id="15371" name="Text Box 41"/>
            <p:cNvSpPr txBox="1">
              <a:spLocks noChangeArrowheads="1"/>
            </p:cNvSpPr>
            <p:nvPr/>
          </p:nvSpPr>
          <p:spPr bwMode="auto">
            <a:xfrm>
              <a:off x="685" y="169"/>
              <a:ext cx="349" cy="462"/>
            </a:xfrm>
            <a:prstGeom prst="rect">
              <a:avLst/>
            </a:prstGeom>
            <a:noFill/>
            <a:ln w="9525">
              <a:noFill/>
              <a:miter lim="800000"/>
              <a:headEnd/>
              <a:tailEnd/>
            </a:ln>
          </p:spPr>
          <p:txBody>
            <a:bodyPr wrap="none">
              <a:prstTxWarp prst="textNoShape">
                <a:avLst/>
              </a:prstTxWarp>
              <a:spAutoFit/>
            </a:bodyPr>
            <a:lstStyle/>
            <a:p>
              <a:r>
                <a:rPr lang="en-US"/>
                <a:t>L</a:t>
              </a:r>
            </a:p>
          </p:txBody>
        </p:sp>
        <p:sp>
          <p:nvSpPr>
            <p:cNvPr id="15372" name="Text Box 42"/>
            <p:cNvSpPr txBox="1">
              <a:spLocks noChangeArrowheads="1"/>
            </p:cNvSpPr>
            <p:nvPr/>
          </p:nvSpPr>
          <p:spPr bwMode="auto">
            <a:xfrm>
              <a:off x="3588" y="216"/>
              <a:ext cx="399" cy="462"/>
            </a:xfrm>
            <a:prstGeom prst="rect">
              <a:avLst/>
            </a:prstGeom>
            <a:noFill/>
            <a:ln w="9525">
              <a:noFill/>
              <a:miter lim="800000"/>
              <a:headEnd/>
              <a:tailEnd/>
            </a:ln>
          </p:spPr>
          <p:txBody>
            <a:bodyPr wrap="none">
              <a:prstTxWarp prst="textNoShape">
                <a:avLst/>
              </a:prstTxWarp>
              <a:spAutoFit/>
            </a:bodyPr>
            <a:lstStyle/>
            <a:p>
              <a:r>
                <a:rPr lang="en-US"/>
                <a:t>R</a:t>
              </a:r>
            </a:p>
          </p:txBody>
        </p:sp>
        <p:grpSp>
          <p:nvGrpSpPr>
            <p:cNvPr id="14" name="Group 43"/>
            <p:cNvGrpSpPr>
              <a:grpSpLocks/>
            </p:cNvGrpSpPr>
            <p:nvPr/>
          </p:nvGrpSpPr>
          <p:grpSpPr bwMode="auto">
            <a:xfrm>
              <a:off x="192" y="1728"/>
              <a:ext cx="3007" cy="587"/>
              <a:chOff x="96" y="1858"/>
              <a:chExt cx="3007" cy="587"/>
            </a:xfrm>
          </p:grpSpPr>
          <p:sp>
            <p:nvSpPr>
              <p:cNvPr id="15375" name="Line 44"/>
              <p:cNvSpPr>
                <a:spLocks noChangeShapeType="1"/>
              </p:cNvSpPr>
              <p:nvPr/>
            </p:nvSpPr>
            <p:spPr bwMode="auto">
              <a:xfrm>
                <a:off x="240" y="1954"/>
                <a:ext cx="2784" cy="0"/>
              </a:xfrm>
              <a:prstGeom prst="line">
                <a:avLst/>
              </a:prstGeom>
              <a:noFill/>
              <a:ln w="25400">
                <a:solidFill>
                  <a:schemeClr val="tx1"/>
                </a:solidFill>
                <a:round/>
                <a:headEnd/>
                <a:tailEnd/>
              </a:ln>
            </p:spPr>
            <p:txBody>
              <a:bodyPr>
                <a:prstTxWarp prst="textNoShape">
                  <a:avLst/>
                </a:prstTxWarp>
              </a:bodyPr>
              <a:lstStyle/>
              <a:p>
                <a:endParaRPr lang="en-US"/>
              </a:p>
            </p:txBody>
          </p:sp>
          <p:sp>
            <p:nvSpPr>
              <p:cNvPr id="15376" name="Line 45"/>
              <p:cNvSpPr>
                <a:spLocks noChangeShapeType="1"/>
              </p:cNvSpPr>
              <p:nvPr/>
            </p:nvSpPr>
            <p:spPr bwMode="auto">
              <a:xfrm>
                <a:off x="1632" y="1858"/>
                <a:ext cx="0" cy="192"/>
              </a:xfrm>
              <a:prstGeom prst="line">
                <a:avLst/>
              </a:prstGeom>
              <a:noFill/>
              <a:ln w="38100">
                <a:solidFill>
                  <a:schemeClr val="tx1"/>
                </a:solidFill>
                <a:round/>
                <a:headEnd/>
                <a:tailEnd/>
              </a:ln>
            </p:spPr>
            <p:txBody>
              <a:bodyPr>
                <a:prstTxWarp prst="textNoShape">
                  <a:avLst/>
                </a:prstTxWarp>
              </a:bodyPr>
              <a:lstStyle/>
              <a:p>
                <a:endParaRPr lang="en-US"/>
              </a:p>
            </p:txBody>
          </p:sp>
          <p:sp>
            <p:nvSpPr>
              <p:cNvPr id="15377" name="Line 46"/>
              <p:cNvSpPr>
                <a:spLocks noChangeShapeType="1"/>
              </p:cNvSpPr>
              <p:nvPr/>
            </p:nvSpPr>
            <p:spPr bwMode="auto">
              <a:xfrm>
                <a:off x="2016"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15378" name="Line 47"/>
              <p:cNvSpPr>
                <a:spLocks noChangeShapeType="1"/>
              </p:cNvSpPr>
              <p:nvPr/>
            </p:nvSpPr>
            <p:spPr bwMode="auto">
              <a:xfrm>
                <a:off x="240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15379" name="Line 48"/>
              <p:cNvSpPr>
                <a:spLocks noChangeShapeType="1"/>
              </p:cNvSpPr>
              <p:nvPr/>
            </p:nvSpPr>
            <p:spPr bwMode="auto">
              <a:xfrm>
                <a:off x="278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15380" name="Line 49"/>
              <p:cNvSpPr>
                <a:spLocks noChangeShapeType="1"/>
              </p:cNvSpPr>
              <p:nvPr/>
            </p:nvSpPr>
            <p:spPr bwMode="auto">
              <a:xfrm>
                <a:off x="1248"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15381" name="Line 50"/>
              <p:cNvSpPr>
                <a:spLocks noChangeShapeType="1"/>
              </p:cNvSpPr>
              <p:nvPr/>
            </p:nvSpPr>
            <p:spPr bwMode="auto">
              <a:xfrm>
                <a:off x="86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15382" name="Line 51"/>
              <p:cNvSpPr>
                <a:spLocks noChangeShapeType="1"/>
              </p:cNvSpPr>
              <p:nvPr/>
            </p:nvSpPr>
            <p:spPr bwMode="auto">
              <a:xfrm>
                <a:off x="48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15383" name="Text Box 52"/>
              <p:cNvSpPr txBox="1">
                <a:spLocks noChangeArrowheads="1"/>
              </p:cNvSpPr>
              <p:nvPr/>
            </p:nvSpPr>
            <p:spPr bwMode="auto">
              <a:xfrm>
                <a:off x="96" y="2074"/>
                <a:ext cx="3007" cy="371"/>
              </a:xfrm>
              <a:prstGeom prst="rect">
                <a:avLst/>
              </a:prstGeom>
              <a:noFill/>
              <a:ln w="9525">
                <a:noFill/>
                <a:miter lim="800000"/>
                <a:headEnd/>
                <a:tailEnd/>
              </a:ln>
            </p:spPr>
            <p:txBody>
              <a:bodyPr wrap="none">
                <a:prstTxWarp prst="textNoShape">
                  <a:avLst/>
                </a:prstTxWarp>
                <a:spAutoFit/>
              </a:bodyPr>
              <a:lstStyle/>
              <a:p>
                <a:pPr eaLnBrk="0" hangingPunct="0"/>
                <a:r>
                  <a:rPr lang="en-US" sz="1800"/>
                  <a:t>…-3  -2   -1    0    1    2    3...</a:t>
                </a:r>
              </a:p>
            </p:txBody>
          </p:sp>
        </p:grpSp>
        <p:sp>
          <p:nvSpPr>
            <p:cNvPr id="15374" name="Text Box 53"/>
            <p:cNvSpPr txBox="1">
              <a:spLocks noChangeArrowheads="1"/>
            </p:cNvSpPr>
            <p:nvPr/>
          </p:nvSpPr>
          <p:spPr bwMode="auto">
            <a:xfrm>
              <a:off x="1440" y="2207"/>
              <a:ext cx="923" cy="467"/>
            </a:xfrm>
            <a:prstGeom prst="rect">
              <a:avLst/>
            </a:prstGeom>
            <a:noFill/>
            <a:ln w="9525">
              <a:noFill/>
              <a:miter lim="800000"/>
              <a:headEnd/>
              <a:tailEnd/>
            </a:ln>
          </p:spPr>
          <p:txBody>
            <a:bodyPr wrap="none">
              <a:prstTxWarp prst="textNoShape">
                <a:avLst/>
              </a:prstTxWarp>
              <a:spAutoFit/>
            </a:bodyPr>
            <a:lstStyle/>
            <a:p>
              <a:r>
                <a:rPr lang="en-US" dirty="0" smtClean="0"/>
                <a:t>Ricky</a:t>
              </a:r>
              <a:endParaRPr lang="en-US" dirty="0"/>
            </a:p>
          </p:txBody>
        </p:sp>
      </p:grpSp>
      <p:sp>
        <p:nvSpPr>
          <p:cNvPr id="15366" name="Line 54"/>
          <p:cNvSpPr>
            <a:spLocks noChangeShapeType="1"/>
          </p:cNvSpPr>
          <p:nvPr/>
        </p:nvSpPr>
        <p:spPr bwMode="auto">
          <a:xfrm>
            <a:off x="4114800" y="1981200"/>
            <a:ext cx="0" cy="4724400"/>
          </a:xfrm>
          <a:prstGeom prst="line">
            <a:avLst/>
          </a:prstGeom>
          <a:noFill/>
          <a:ln w="28575">
            <a:solidFill>
              <a:schemeClr val="tx1"/>
            </a:solidFill>
            <a:round/>
            <a:headEnd/>
            <a:tailEnd/>
          </a:ln>
        </p:spPr>
        <p:txBody>
          <a:bodyPr wrap="none">
            <a:prstTxWarp prst="textNoShape">
              <a:avLst/>
            </a:prstTxWarp>
          </a:bodyPr>
          <a:lstStyle/>
          <a:p>
            <a:endParaRPr lang="en-US"/>
          </a:p>
        </p:txBody>
      </p:sp>
      <p:sp>
        <p:nvSpPr>
          <p:cNvPr id="15367" name="Text Box 55"/>
          <p:cNvSpPr txBox="1">
            <a:spLocks noChangeArrowheads="1"/>
          </p:cNvSpPr>
          <p:nvPr/>
        </p:nvSpPr>
        <p:spPr bwMode="auto">
          <a:xfrm>
            <a:off x="288925" y="5181600"/>
            <a:ext cx="3597275" cy="1373188"/>
          </a:xfrm>
          <a:prstGeom prst="rect">
            <a:avLst/>
          </a:prstGeom>
          <a:noFill/>
          <a:ln w="9525">
            <a:noFill/>
            <a:miter lim="800000"/>
            <a:headEnd/>
            <a:tailEnd/>
          </a:ln>
        </p:spPr>
        <p:txBody>
          <a:bodyPr>
            <a:prstTxWarp prst="textNoShape">
              <a:avLst/>
            </a:prstTxWarp>
            <a:spAutoFit/>
          </a:bodyPr>
          <a:lstStyle/>
          <a:p>
            <a:r>
              <a:rPr lang="en-US" u="sng"/>
              <a:t>Lucy concludes: </a:t>
            </a:r>
          </a:p>
          <a:p>
            <a:r>
              <a:rPr lang="en-US"/>
              <a:t>Light hits both ends at the same time.</a:t>
            </a:r>
          </a:p>
        </p:txBody>
      </p:sp>
      <p:sp>
        <p:nvSpPr>
          <p:cNvPr id="15368" name="Text Box 56"/>
          <p:cNvSpPr txBox="1">
            <a:spLocks noChangeArrowheads="1"/>
          </p:cNvSpPr>
          <p:nvPr/>
        </p:nvSpPr>
        <p:spPr bwMode="auto">
          <a:xfrm>
            <a:off x="4403725" y="5181600"/>
            <a:ext cx="3597275" cy="830997"/>
          </a:xfrm>
          <a:prstGeom prst="rect">
            <a:avLst/>
          </a:prstGeom>
          <a:noFill/>
          <a:ln w="9525">
            <a:noFill/>
            <a:miter lim="800000"/>
            <a:headEnd/>
            <a:tailEnd/>
          </a:ln>
        </p:spPr>
        <p:txBody>
          <a:bodyPr>
            <a:prstTxWarp prst="textNoShape">
              <a:avLst/>
            </a:prstTxWarp>
            <a:spAutoFit/>
          </a:bodyPr>
          <a:lstStyle/>
          <a:p>
            <a:r>
              <a:rPr lang="en-US" u="sng" dirty="0" smtClean="0"/>
              <a:t>Ricky </a:t>
            </a:r>
            <a:r>
              <a:rPr lang="en-US" u="sng" dirty="0"/>
              <a:t>concludes: </a:t>
            </a:r>
          </a:p>
          <a:p>
            <a:r>
              <a:rPr lang="en-US" dirty="0"/>
              <a:t>Light hits left side first.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8" name="Text Box 3"/>
          <p:cNvSpPr txBox="1">
            <a:spLocks noChangeArrowheads="1"/>
          </p:cNvSpPr>
          <p:nvPr/>
        </p:nvSpPr>
        <p:spPr bwMode="auto">
          <a:xfrm>
            <a:off x="838200" y="1143000"/>
            <a:ext cx="7696200" cy="1373188"/>
          </a:xfrm>
          <a:prstGeom prst="rect">
            <a:avLst/>
          </a:prstGeom>
          <a:noFill/>
          <a:ln w="9525">
            <a:noFill/>
            <a:miter lim="800000"/>
            <a:headEnd/>
            <a:tailEnd/>
          </a:ln>
        </p:spPr>
        <p:txBody>
          <a:bodyPr>
            <a:prstTxWarp prst="textNoShape">
              <a:avLst/>
            </a:prstTxWarp>
            <a:spAutoFit/>
          </a:bodyPr>
          <a:lstStyle/>
          <a:p>
            <a:pPr>
              <a:spcBef>
                <a:spcPct val="50000"/>
              </a:spcBef>
            </a:pPr>
            <a:r>
              <a:rPr lang="en-US" b="1">
                <a:solidFill>
                  <a:srgbClr val="FF0000"/>
                </a:solidFill>
              </a:rPr>
              <a:t>Time Dilation</a:t>
            </a:r>
            <a:r>
              <a:rPr lang="en-US"/>
              <a:t>: Two observers (moving relative to each other) can measure different durations between two events.</a:t>
            </a:r>
          </a:p>
        </p:txBody>
      </p:sp>
      <p:sp>
        <p:nvSpPr>
          <p:cNvPr id="1029" name="Rectangle 54"/>
          <p:cNvSpPr>
            <a:spLocks noChangeArrowheads="1"/>
          </p:cNvSpPr>
          <p:nvPr/>
        </p:nvSpPr>
        <p:spPr bwMode="auto">
          <a:xfrm>
            <a:off x="533400" y="2667000"/>
            <a:ext cx="3028950" cy="1350963"/>
          </a:xfrm>
          <a:prstGeom prst="rect">
            <a:avLst/>
          </a:prstGeom>
          <a:solidFill>
            <a:srgbClr val="DDDDDD"/>
          </a:solidFill>
          <a:ln w="9525">
            <a:solidFill>
              <a:schemeClr val="tx1"/>
            </a:solidFill>
            <a:miter lim="800000"/>
            <a:headEnd/>
            <a:tailEnd/>
          </a:ln>
        </p:spPr>
        <p:txBody>
          <a:bodyPr wrap="none" anchor="ctr">
            <a:prstTxWarp prst="textNoShape">
              <a:avLst/>
            </a:prstTxWarp>
          </a:bodyPr>
          <a:lstStyle/>
          <a:p>
            <a:pPr algn="ctr"/>
            <a:endParaRPr lang="en-US"/>
          </a:p>
        </p:txBody>
      </p:sp>
      <p:sp>
        <p:nvSpPr>
          <p:cNvPr id="1030" name="Oval 55"/>
          <p:cNvSpPr>
            <a:spLocks noChangeArrowheads="1"/>
          </p:cNvSpPr>
          <p:nvPr/>
        </p:nvSpPr>
        <p:spPr bwMode="auto">
          <a:xfrm>
            <a:off x="763588" y="4017963"/>
            <a:ext cx="228600" cy="249237"/>
          </a:xfrm>
          <a:prstGeom prst="ellipse">
            <a:avLst/>
          </a:prstGeom>
          <a:solidFill>
            <a:srgbClr val="333333"/>
          </a:solidFill>
          <a:ln w="28575">
            <a:solidFill>
              <a:schemeClr val="tx1"/>
            </a:solidFill>
            <a:round/>
            <a:headEnd/>
            <a:tailEnd/>
          </a:ln>
        </p:spPr>
        <p:txBody>
          <a:bodyPr wrap="none" anchor="ctr">
            <a:prstTxWarp prst="textNoShape">
              <a:avLst/>
            </a:prstTxWarp>
          </a:bodyPr>
          <a:lstStyle/>
          <a:p>
            <a:endParaRPr lang="en-US"/>
          </a:p>
        </p:txBody>
      </p:sp>
      <p:sp>
        <p:nvSpPr>
          <p:cNvPr id="1031" name="Oval 56"/>
          <p:cNvSpPr>
            <a:spLocks noChangeArrowheads="1"/>
          </p:cNvSpPr>
          <p:nvPr/>
        </p:nvSpPr>
        <p:spPr bwMode="auto">
          <a:xfrm>
            <a:off x="1038225" y="4017963"/>
            <a:ext cx="230188" cy="249237"/>
          </a:xfrm>
          <a:prstGeom prst="ellipse">
            <a:avLst/>
          </a:prstGeom>
          <a:solidFill>
            <a:srgbClr val="333333"/>
          </a:solidFill>
          <a:ln w="28575">
            <a:solidFill>
              <a:schemeClr val="tx1"/>
            </a:solidFill>
            <a:round/>
            <a:headEnd/>
            <a:tailEnd/>
          </a:ln>
        </p:spPr>
        <p:txBody>
          <a:bodyPr wrap="none" anchor="ctr">
            <a:prstTxWarp prst="textNoShape">
              <a:avLst/>
            </a:prstTxWarp>
          </a:bodyPr>
          <a:lstStyle/>
          <a:p>
            <a:endParaRPr lang="en-US"/>
          </a:p>
        </p:txBody>
      </p:sp>
      <p:sp>
        <p:nvSpPr>
          <p:cNvPr id="1032" name="Oval 57"/>
          <p:cNvSpPr>
            <a:spLocks noChangeArrowheads="1"/>
          </p:cNvSpPr>
          <p:nvPr/>
        </p:nvSpPr>
        <p:spPr bwMode="auto">
          <a:xfrm>
            <a:off x="2874963" y="4017963"/>
            <a:ext cx="228600" cy="249237"/>
          </a:xfrm>
          <a:prstGeom prst="ellipse">
            <a:avLst/>
          </a:prstGeom>
          <a:solidFill>
            <a:srgbClr val="333333"/>
          </a:solidFill>
          <a:ln w="28575">
            <a:solidFill>
              <a:schemeClr val="tx1"/>
            </a:solidFill>
            <a:round/>
            <a:headEnd/>
            <a:tailEnd/>
          </a:ln>
        </p:spPr>
        <p:txBody>
          <a:bodyPr wrap="none" anchor="ctr">
            <a:prstTxWarp prst="textNoShape">
              <a:avLst/>
            </a:prstTxWarp>
          </a:bodyPr>
          <a:lstStyle/>
          <a:p>
            <a:endParaRPr lang="en-US"/>
          </a:p>
        </p:txBody>
      </p:sp>
      <p:sp>
        <p:nvSpPr>
          <p:cNvPr id="1033" name="Oval 58"/>
          <p:cNvSpPr>
            <a:spLocks noChangeArrowheads="1"/>
          </p:cNvSpPr>
          <p:nvPr/>
        </p:nvSpPr>
        <p:spPr bwMode="auto">
          <a:xfrm>
            <a:off x="3149600" y="4017963"/>
            <a:ext cx="230188" cy="249237"/>
          </a:xfrm>
          <a:prstGeom prst="ellipse">
            <a:avLst/>
          </a:prstGeom>
          <a:solidFill>
            <a:srgbClr val="333333"/>
          </a:solidFill>
          <a:ln w="28575">
            <a:solidFill>
              <a:schemeClr val="tx1"/>
            </a:solidFill>
            <a:round/>
            <a:headEnd/>
            <a:tailEnd/>
          </a:ln>
        </p:spPr>
        <p:txBody>
          <a:bodyPr wrap="none" anchor="ctr">
            <a:prstTxWarp prst="textNoShape">
              <a:avLst/>
            </a:prstTxWarp>
          </a:bodyPr>
          <a:lstStyle/>
          <a:p>
            <a:endParaRPr lang="en-US"/>
          </a:p>
        </p:txBody>
      </p:sp>
      <p:sp>
        <p:nvSpPr>
          <p:cNvPr id="1034" name="Rectangle 59"/>
          <p:cNvSpPr>
            <a:spLocks noChangeArrowheads="1"/>
          </p:cNvSpPr>
          <p:nvPr/>
        </p:nvSpPr>
        <p:spPr bwMode="auto">
          <a:xfrm>
            <a:off x="1758950" y="2667000"/>
            <a:ext cx="458788" cy="50800"/>
          </a:xfrm>
          <a:prstGeom prst="rect">
            <a:avLst/>
          </a:prstGeom>
          <a:solidFill>
            <a:srgbClr val="66CCFF"/>
          </a:solidFill>
          <a:ln w="12700">
            <a:solidFill>
              <a:schemeClr val="tx1"/>
            </a:solidFill>
            <a:miter lim="800000"/>
            <a:headEnd/>
            <a:tailEnd/>
          </a:ln>
        </p:spPr>
        <p:txBody>
          <a:bodyPr wrap="none" anchor="ctr">
            <a:prstTxWarp prst="textNoShape">
              <a:avLst/>
            </a:prstTxWarp>
          </a:bodyPr>
          <a:lstStyle/>
          <a:p>
            <a:endParaRPr lang="en-US"/>
          </a:p>
        </p:txBody>
      </p:sp>
      <p:sp>
        <p:nvSpPr>
          <p:cNvPr id="1035" name="Line 60"/>
          <p:cNvSpPr>
            <a:spLocks noChangeShapeType="1"/>
          </p:cNvSpPr>
          <p:nvPr/>
        </p:nvSpPr>
        <p:spPr bwMode="auto">
          <a:xfrm flipV="1">
            <a:off x="1909763" y="2717800"/>
            <a:ext cx="0" cy="1100138"/>
          </a:xfrm>
          <a:prstGeom prst="line">
            <a:avLst/>
          </a:prstGeom>
          <a:noFill/>
          <a:ln w="38100">
            <a:solidFill>
              <a:srgbClr val="FF0000"/>
            </a:solidFill>
            <a:prstDash val="sysDot"/>
            <a:round/>
            <a:headEnd/>
            <a:tailEnd type="triangle" w="med" len="med"/>
          </a:ln>
        </p:spPr>
        <p:txBody>
          <a:bodyPr wrap="none">
            <a:prstTxWarp prst="textNoShape">
              <a:avLst/>
            </a:prstTxWarp>
          </a:bodyPr>
          <a:lstStyle/>
          <a:p>
            <a:endParaRPr lang="en-US"/>
          </a:p>
        </p:txBody>
      </p:sp>
      <p:sp>
        <p:nvSpPr>
          <p:cNvPr id="1036" name="Line 61"/>
          <p:cNvSpPr>
            <a:spLocks noChangeShapeType="1"/>
          </p:cNvSpPr>
          <p:nvPr/>
        </p:nvSpPr>
        <p:spPr bwMode="auto">
          <a:xfrm flipV="1">
            <a:off x="2047875" y="2717800"/>
            <a:ext cx="0" cy="1100138"/>
          </a:xfrm>
          <a:prstGeom prst="line">
            <a:avLst/>
          </a:prstGeom>
          <a:noFill/>
          <a:ln w="38100">
            <a:solidFill>
              <a:srgbClr val="FF0000"/>
            </a:solidFill>
            <a:prstDash val="sysDot"/>
            <a:round/>
            <a:headEnd type="triangle" w="med" len="med"/>
            <a:tailEnd/>
          </a:ln>
        </p:spPr>
        <p:txBody>
          <a:bodyPr wrap="none">
            <a:prstTxWarp prst="textNoShape">
              <a:avLst/>
            </a:prstTxWarp>
          </a:bodyPr>
          <a:lstStyle/>
          <a:p>
            <a:endParaRPr lang="en-US"/>
          </a:p>
        </p:txBody>
      </p:sp>
      <p:grpSp>
        <p:nvGrpSpPr>
          <p:cNvPr id="2" name="Group 62"/>
          <p:cNvGrpSpPr>
            <a:grpSpLocks/>
          </p:cNvGrpSpPr>
          <p:nvPr/>
        </p:nvGrpSpPr>
        <p:grpSpPr bwMode="auto">
          <a:xfrm>
            <a:off x="1955800" y="3802063"/>
            <a:ext cx="184150" cy="200025"/>
            <a:chOff x="3792" y="3264"/>
            <a:chExt cx="192" cy="192"/>
          </a:xfrm>
        </p:grpSpPr>
        <p:sp>
          <p:nvSpPr>
            <p:cNvPr id="1087" name="Oval 63"/>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1088" name="Line 64"/>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1089" name="Line 65"/>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pic>
        <p:nvPicPr>
          <p:cNvPr id="1038" name="Picture 66" descr="pict"/>
          <p:cNvPicPr>
            <a:picLocks noChangeAspect="1" noChangeArrowheads="1"/>
          </p:cNvPicPr>
          <p:nvPr/>
        </p:nvPicPr>
        <p:blipFill>
          <a:blip r:embed="rId3"/>
          <a:srcRect/>
          <a:stretch>
            <a:fillRect/>
          </a:stretch>
        </p:blipFill>
        <p:spPr bwMode="auto">
          <a:xfrm>
            <a:off x="2416175" y="3267075"/>
            <a:ext cx="282575" cy="700088"/>
          </a:xfrm>
          <a:prstGeom prst="rect">
            <a:avLst/>
          </a:prstGeom>
          <a:noFill/>
          <a:ln w="9525">
            <a:noFill/>
            <a:miter lim="800000"/>
            <a:headEnd/>
            <a:tailEnd/>
          </a:ln>
        </p:spPr>
      </p:pic>
      <p:sp>
        <p:nvSpPr>
          <p:cNvPr id="1039" name="Text Box 67"/>
          <p:cNvSpPr txBox="1">
            <a:spLocks noChangeArrowheads="1"/>
          </p:cNvSpPr>
          <p:nvPr/>
        </p:nvSpPr>
        <p:spPr bwMode="auto">
          <a:xfrm>
            <a:off x="2552700" y="3117850"/>
            <a:ext cx="828675" cy="457200"/>
          </a:xfrm>
          <a:prstGeom prst="rect">
            <a:avLst/>
          </a:prstGeom>
          <a:noFill/>
          <a:ln w="9525">
            <a:noFill/>
            <a:miter lim="800000"/>
            <a:headEnd/>
            <a:tailEnd/>
          </a:ln>
        </p:spPr>
        <p:txBody>
          <a:bodyPr wrap="none">
            <a:prstTxWarp prst="textNoShape">
              <a:avLst/>
            </a:prstTxWarp>
            <a:spAutoFit/>
          </a:bodyPr>
          <a:lstStyle/>
          <a:p>
            <a:r>
              <a:rPr lang="en-US"/>
              <a:t>Lucy</a:t>
            </a:r>
          </a:p>
        </p:txBody>
      </p:sp>
      <p:sp>
        <p:nvSpPr>
          <p:cNvPr id="1040" name="Oval 68"/>
          <p:cNvSpPr>
            <a:spLocks noChangeArrowheads="1"/>
          </p:cNvSpPr>
          <p:nvPr/>
        </p:nvSpPr>
        <p:spPr bwMode="auto">
          <a:xfrm>
            <a:off x="1878013" y="3875088"/>
            <a:ext cx="46037" cy="49212"/>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1041" name="AutoShape 69"/>
          <p:cNvSpPr>
            <a:spLocks noChangeArrowheads="1"/>
          </p:cNvSpPr>
          <p:nvPr/>
        </p:nvSpPr>
        <p:spPr bwMode="auto">
          <a:xfrm>
            <a:off x="1806575" y="3802063"/>
            <a:ext cx="182563" cy="200025"/>
          </a:xfrm>
          <a:prstGeom prst="irregularSeal1">
            <a:avLst/>
          </a:prstGeom>
          <a:solidFill>
            <a:srgbClr val="FFFF00"/>
          </a:solidFill>
          <a:ln w="9525">
            <a:solidFill>
              <a:schemeClr val="tx1"/>
            </a:solidFill>
            <a:miter lim="800000"/>
            <a:headEnd/>
            <a:tailEnd/>
          </a:ln>
        </p:spPr>
        <p:txBody>
          <a:bodyPr wrap="none" anchor="ctr">
            <a:prstTxWarp prst="textNoShape">
              <a:avLst/>
            </a:prstTxWarp>
          </a:bodyPr>
          <a:lstStyle/>
          <a:p>
            <a:endParaRPr lang="en-US"/>
          </a:p>
        </p:txBody>
      </p:sp>
      <p:sp>
        <p:nvSpPr>
          <p:cNvPr id="1042" name="Line 70"/>
          <p:cNvSpPr>
            <a:spLocks noChangeShapeType="1"/>
          </p:cNvSpPr>
          <p:nvPr/>
        </p:nvSpPr>
        <p:spPr bwMode="auto">
          <a:xfrm>
            <a:off x="1727200" y="2727325"/>
            <a:ext cx="0" cy="1150938"/>
          </a:xfrm>
          <a:prstGeom prst="line">
            <a:avLst/>
          </a:prstGeom>
          <a:noFill/>
          <a:ln w="28575">
            <a:solidFill>
              <a:schemeClr val="tx1"/>
            </a:solidFill>
            <a:round/>
            <a:headEnd type="triangle" w="med" len="med"/>
            <a:tailEnd type="triangle" w="med" len="med"/>
          </a:ln>
        </p:spPr>
        <p:txBody>
          <a:bodyPr wrap="none">
            <a:prstTxWarp prst="textNoShape">
              <a:avLst/>
            </a:prstTxWarp>
          </a:bodyPr>
          <a:lstStyle/>
          <a:p>
            <a:endParaRPr lang="en-US"/>
          </a:p>
        </p:txBody>
      </p:sp>
      <p:sp>
        <p:nvSpPr>
          <p:cNvPr id="1043" name="Line 71"/>
          <p:cNvSpPr>
            <a:spLocks noChangeShapeType="1"/>
          </p:cNvSpPr>
          <p:nvPr/>
        </p:nvSpPr>
        <p:spPr bwMode="auto">
          <a:xfrm>
            <a:off x="1681163" y="3892550"/>
            <a:ext cx="92075" cy="0"/>
          </a:xfrm>
          <a:prstGeom prst="line">
            <a:avLst/>
          </a:prstGeom>
          <a:noFill/>
          <a:ln w="28575">
            <a:solidFill>
              <a:schemeClr val="tx1"/>
            </a:solidFill>
            <a:round/>
            <a:headEnd/>
            <a:tailEnd/>
          </a:ln>
        </p:spPr>
        <p:txBody>
          <a:bodyPr wrap="none">
            <a:prstTxWarp prst="textNoShape">
              <a:avLst/>
            </a:prstTxWarp>
          </a:bodyPr>
          <a:lstStyle/>
          <a:p>
            <a:endParaRPr lang="en-US"/>
          </a:p>
        </p:txBody>
      </p:sp>
      <p:sp>
        <p:nvSpPr>
          <p:cNvPr id="1044" name="Line 72"/>
          <p:cNvSpPr>
            <a:spLocks noChangeShapeType="1"/>
          </p:cNvSpPr>
          <p:nvPr/>
        </p:nvSpPr>
        <p:spPr bwMode="auto">
          <a:xfrm>
            <a:off x="1674813" y="2717800"/>
            <a:ext cx="92075" cy="0"/>
          </a:xfrm>
          <a:prstGeom prst="line">
            <a:avLst/>
          </a:prstGeom>
          <a:noFill/>
          <a:ln w="28575">
            <a:solidFill>
              <a:schemeClr val="tx1"/>
            </a:solidFill>
            <a:round/>
            <a:headEnd/>
            <a:tailEnd/>
          </a:ln>
        </p:spPr>
        <p:txBody>
          <a:bodyPr wrap="none">
            <a:prstTxWarp prst="textNoShape">
              <a:avLst/>
            </a:prstTxWarp>
          </a:bodyPr>
          <a:lstStyle/>
          <a:p>
            <a:endParaRPr lang="en-US"/>
          </a:p>
        </p:txBody>
      </p:sp>
      <p:sp>
        <p:nvSpPr>
          <p:cNvPr id="1045" name="Text Box 73"/>
          <p:cNvSpPr txBox="1">
            <a:spLocks noChangeArrowheads="1"/>
          </p:cNvSpPr>
          <p:nvPr/>
        </p:nvSpPr>
        <p:spPr bwMode="auto">
          <a:xfrm>
            <a:off x="1371600" y="3124200"/>
            <a:ext cx="230188" cy="457200"/>
          </a:xfrm>
          <a:prstGeom prst="rect">
            <a:avLst/>
          </a:prstGeom>
          <a:noFill/>
          <a:ln w="9525">
            <a:noFill/>
            <a:miter lim="800000"/>
            <a:headEnd/>
            <a:tailEnd/>
          </a:ln>
        </p:spPr>
        <p:txBody>
          <a:bodyPr>
            <a:prstTxWarp prst="textNoShape">
              <a:avLst/>
            </a:prstTxWarp>
            <a:spAutoFit/>
          </a:bodyPr>
          <a:lstStyle/>
          <a:p>
            <a:pPr>
              <a:spcBef>
                <a:spcPct val="50000"/>
              </a:spcBef>
            </a:pPr>
            <a:r>
              <a:rPr lang="en-US"/>
              <a:t>h</a:t>
            </a:r>
          </a:p>
        </p:txBody>
      </p:sp>
      <p:grpSp>
        <p:nvGrpSpPr>
          <p:cNvPr id="3" name="Group 74"/>
          <p:cNvGrpSpPr>
            <a:grpSpLocks/>
          </p:cNvGrpSpPr>
          <p:nvPr/>
        </p:nvGrpSpPr>
        <p:grpSpPr bwMode="auto">
          <a:xfrm>
            <a:off x="1954213" y="3800475"/>
            <a:ext cx="184150" cy="200025"/>
            <a:chOff x="2784" y="2976"/>
            <a:chExt cx="192" cy="192"/>
          </a:xfrm>
        </p:grpSpPr>
        <p:sp>
          <p:nvSpPr>
            <p:cNvPr id="1084" name="Oval 75"/>
            <p:cNvSpPr>
              <a:spLocks noChangeArrowheads="1"/>
            </p:cNvSpPr>
            <p:nvPr/>
          </p:nvSpPr>
          <p:spPr bwMode="auto">
            <a:xfrm>
              <a:off x="2784" y="2976"/>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1085" name="Line 76"/>
            <p:cNvSpPr>
              <a:spLocks noChangeShapeType="1"/>
            </p:cNvSpPr>
            <p:nvPr/>
          </p:nvSpPr>
          <p:spPr bwMode="auto">
            <a:xfrm flipV="1">
              <a:off x="2876" y="2980"/>
              <a:ext cx="48"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1086" name="Line 77"/>
            <p:cNvSpPr>
              <a:spLocks noChangeShapeType="1"/>
            </p:cNvSpPr>
            <p:nvPr/>
          </p:nvSpPr>
          <p:spPr bwMode="auto">
            <a:xfrm>
              <a:off x="2880" y="3072"/>
              <a:ext cx="48" cy="0"/>
            </a:xfrm>
            <a:prstGeom prst="line">
              <a:avLst/>
            </a:prstGeom>
            <a:noFill/>
            <a:ln w="19050">
              <a:solidFill>
                <a:schemeClr val="tx1"/>
              </a:solidFill>
              <a:round/>
              <a:headEnd/>
              <a:tailEnd/>
            </a:ln>
          </p:spPr>
          <p:txBody>
            <a:bodyPr>
              <a:prstTxWarp prst="textNoShape">
                <a:avLst/>
              </a:prstTxWarp>
            </a:bodyPr>
            <a:lstStyle/>
            <a:p>
              <a:endParaRPr lang="en-US"/>
            </a:p>
          </p:txBody>
        </p:sp>
      </p:grpSp>
      <p:sp>
        <p:nvSpPr>
          <p:cNvPr id="1047" name="Text Box 78"/>
          <p:cNvSpPr txBox="1">
            <a:spLocks noChangeArrowheads="1"/>
          </p:cNvSpPr>
          <p:nvPr/>
        </p:nvSpPr>
        <p:spPr bwMode="auto">
          <a:xfrm>
            <a:off x="457200" y="5180013"/>
            <a:ext cx="3200400" cy="1015663"/>
          </a:xfrm>
          <a:prstGeom prst="rect">
            <a:avLst/>
          </a:prstGeom>
          <a:noFill/>
          <a:ln w="9525">
            <a:noFill/>
            <a:miter lim="800000"/>
            <a:headEnd/>
            <a:tailEnd/>
          </a:ln>
        </p:spPr>
        <p:txBody>
          <a:bodyPr>
            <a:prstTxWarp prst="textNoShape">
              <a:avLst/>
            </a:prstTxWarp>
            <a:spAutoFit/>
          </a:bodyPr>
          <a:lstStyle/>
          <a:p>
            <a:r>
              <a:rPr lang="en-US" dirty="0"/>
              <a:t>Lucy measures:   	</a:t>
            </a:r>
            <a:r>
              <a:rPr lang="el-GR" b="1" i="1" dirty="0" smtClean="0">
                <a:latin typeface="Times New Roman" charset="0"/>
                <a:ea typeface="Times New Roman" charset="0"/>
                <a:cs typeface="Times New Roman" charset="0"/>
              </a:rPr>
              <a:t>Δ</a:t>
            </a:r>
            <a:r>
              <a:rPr lang="en-US" sz="3600" b="1" i="1" dirty="0" err="1" smtClean="0">
                <a:latin typeface="Times New Roman" charset="0"/>
                <a:ea typeface="Times New Roman" charset="0"/>
                <a:cs typeface="Times New Roman" charset="0"/>
              </a:rPr>
              <a:t>t</a:t>
            </a:r>
            <a:r>
              <a:rPr lang="en-US" sz="3600" b="1" i="1" dirty="0" smtClean="0">
                <a:latin typeface="Times New Roman" charset="0"/>
                <a:ea typeface="Times New Roman" charset="0"/>
                <a:cs typeface="Times New Roman" charset="0"/>
              </a:rPr>
              <a:t> </a:t>
            </a:r>
            <a:r>
              <a:rPr lang="en-US" sz="3600" b="1" i="1" dirty="0">
                <a:latin typeface="Times New Roman" charset="0"/>
                <a:ea typeface="Times New Roman" charset="0"/>
                <a:cs typeface="Times New Roman" charset="0"/>
              </a:rPr>
              <a:t>= </a:t>
            </a:r>
            <a:r>
              <a:rPr lang="en-US" sz="3600" b="1" i="1" baseline="30000" dirty="0">
                <a:latin typeface="Times New Roman" charset="0"/>
                <a:ea typeface="Times New Roman" charset="0"/>
                <a:cs typeface="Times New Roman" charset="0"/>
              </a:rPr>
              <a:t>2h</a:t>
            </a:r>
            <a:r>
              <a:rPr lang="en-US" sz="3600" b="1" i="1" dirty="0">
                <a:latin typeface="Times New Roman" charset="0"/>
                <a:ea typeface="Times New Roman" charset="0"/>
                <a:cs typeface="Times New Roman" charset="0"/>
              </a:rPr>
              <a:t>/</a:t>
            </a:r>
            <a:r>
              <a:rPr lang="en-US" sz="3600" b="1" i="1" baseline="-25000" dirty="0">
                <a:latin typeface="Times New Roman" charset="0"/>
                <a:ea typeface="Times New Roman" charset="0"/>
                <a:cs typeface="Times New Roman" charset="0"/>
              </a:rPr>
              <a:t>c</a:t>
            </a:r>
            <a:r>
              <a:rPr lang="en-US" sz="3600" b="1" i="1" dirty="0">
                <a:latin typeface="Times New Roman" charset="0"/>
                <a:ea typeface="Times New Roman" charset="0"/>
                <a:cs typeface="Times New Roman" charset="0"/>
              </a:rPr>
              <a:t> </a:t>
            </a:r>
          </a:p>
        </p:txBody>
      </p:sp>
      <p:grpSp>
        <p:nvGrpSpPr>
          <p:cNvPr id="4" name="Group 79"/>
          <p:cNvGrpSpPr>
            <a:grpSpLocks/>
          </p:cNvGrpSpPr>
          <p:nvPr/>
        </p:nvGrpSpPr>
        <p:grpSpPr bwMode="auto">
          <a:xfrm>
            <a:off x="7718425" y="4456113"/>
            <a:ext cx="184150" cy="200025"/>
            <a:chOff x="2400" y="2976"/>
            <a:chExt cx="192" cy="192"/>
          </a:xfrm>
        </p:grpSpPr>
        <p:sp>
          <p:nvSpPr>
            <p:cNvPr id="1081" name="Oval 80"/>
            <p:cNvSpPr>
              <a:spLocks noChangeArrowheads="1"/>
            </p:cNvSpPr>
            <p:nvPr/>
          </p:nvSpPr>
          <p:spPr bwMode="auto">
            <a:xfrm>
              <a:off x="2400" y="2976"/>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1082" name="Line 81"/>
            <p:cNvSpPr>
              <a:spLocks noChangeShapeType="1"/>
            </p:cNvSpPr>
            <p:nvPr/>
          </p:nvSpPr>
          <p:spPr bwMode="auto">
            <a:xfrm flipV="1">
              <a:off x="2492" y="2976"/>
              <a:ext cx="4" cy="100"/>
            </a:xfrm>
            <a:prstGeom prst="line">
              <a:avLst/>
            </a:prstGeom>
            <a:noFill/>
            <a:ln w="25400">
              <a:solidFill>
                <a:schemeClr val="tx1"/>
              </a:solidFill>
              <a:round/>
              <a:headEnd/>
              <a:tailEnd/>
            </a:ln>
          </p:spPr>
          <p:txBody>
            <a:bodyPr>
              <a:prstTxWarp prst="textNoShape">
                <a:avLst/>
              </a:prstTxWarp>
            </a:bodyPr>
            <a:lstStyle/>
            <a:p>
              <a:endParaRPr lang="en-US"/>
            </a:p>
          </p:txBody>
        </p:sp>
        <p:sp>
          <p:nvSpPr>
            <p:cNvPr id="1083" name="Line 82"/>
            <p:cNvSpPr>
              <a:spLocks noChangeShapeType="1"/>
            </p:cNvSpPr>
            <p:nvPr/>
          </p:nvSpPr>
          <p:spPr bwMode="auto">
            <a:xfrm>
              <a:off x="2496" y="3072"/>
              <a:ext cx="48" cy="0"/>
            </a:xfrm>
            <a:prstGeom prst="line">
              <a:avLst/>
            </a:prstGeom>
            <a:noFill/>
            <a:ln w="19050">
              <a:solidFill>
                <a:schemeClr val="tx1"/>
              </a:solidFill>
              <a:round/>
              <a:headEnd/>
              <a:tailEnd/>
            </a:ln>
          </p:spPr>
          <p:txBody>
            <a:bodyPr>
              <a:prstTxWarp prst="textNoShape">
                <a:avLst/>
              </a:prstTxWarp>
            </a:bodyPr>
            <a:lstStyle/>
            <a:p>
              <a:endParaRPr lang="en-US"/>
            </a:p>
          </p:txBody>
        </p:sp>
      </p:grpSp>
      <p:sp>
        <p:nvSpPr>
          <p:cNvPr id="1049" name="Rectangle 83"/>
          <p:cNvSpPr>
            <a:spLocks noChangeArrowheads="1"/>
          </p:cNvSpPr>
          <p:nvPr/>
        </p:nvSpPr>
        <p:spPr bwMode="auto">
          <a:xfrm>
            <a:off x="5181600" y="2667000"/>
            <a:ext cx="3032125" cy="1341438"/>
          </a:xfrm>
          <a:prstGeom prst="rect">
            <a:avLst/>
          </a:prstGeom>
          <a:solidFill>
            <a:srgbClr val="DDDDDD"/>
          </a:solidFill>
          <a:ln w="9525">
            <a:solidFill>
              <a:schemeClr val="tx1"/>
            </a:solidFill>
            <a:miter lim="800000"/>
            <a:headEnd/>
            <a:tailEnd/>
          </a:ln>
        </p:spPr>
        <p:txBody>
          <a:bodyPr wrap="none" anchor="ctr">
            <a:prstTxWarp prst="textNoShape">
              <a:avLst/>
            </a:prstTxWarp>
          </a:bodyPr>
          <a:lstStyle/>
          <a:p>
            <a:pPr algn="ctr"/>
            <a:endParaRPr lang="en-US"/>
          </a:p>
        </p:txBody>
      </p:sp>
      <p:sp>
        <p:nvSpPr>
          <p:cNvPr id="1050" name="Oval 84"/>
          <p:cNvSpPr>
            <a:spLocks noChangeArrowheads="1"/>
          </p:cNvSpPr>
          <p:nvPr/>
        </p:nvSpPr>
        <p:spPr bwMode="auto">
          <a:xfrm>
            <a:off x="5427663" y="4008438"/>
            <a:ext cx="228600" cy="249237"/>
          </a:xfrm>
          <a:prstGeom prst="ellipse">
            <a:avLst/>
          </a:prstGeom>
          <a:solidFill>
            <a:srgbClr val="333333"/>
          </a:solidFill>
          <a:ln w="28575">
            <a:solidFill>
              <a:schemeClr val="tx1"/>
            </a:solidFill>
            <a:round/>
            <a:headEnd/>
            <a:tailEnd/>
          </a:ln>
        </p:spPr>
        <p:txBody>
          <a:bodyPr wrap="none" anchor="ctr">
            <a:prstTxWarp prst="textNoShape">
              <a:avLst/>
            </a:prstTxWarp>
          </a:bodyPr>
          <a:lstStyle/>
          <a:p>
            <a:endParaRPr lang="en-US"/>
          </a:p>
        </p:txBody>
      </p:sp>
      <p:sp>
        <p:nvSpPr>
          <p:cNvPr id="1051" name="Oval 85"/>
          <p:cNvSpPr>
            <a:spLocks noChangeArrowheads="1"/>
          </p:cNvSpPr>
          <p:nvPr/>
        </p:nvSpPr>
        <p:spPr bwMode="auto">
          <a:xfrm>
            <a:off x="5702300" y="4008438"/>
            <a:ext cx="230188" cy="249237"/>
          </a:xfrm>
          <a:prstGeom prst="ellipse">
            <a:avLst/>
          </a:prstGeom>
          <a:solidFill>
            <a:srgbClr val="333333"/>
          </a:solidFill>
          <a:ln w="28575">
            <a:solidFill>
              <a:schemeClr val="tx1"/>
            </a:solidFill>
            <a:round/>
            <a:headEnd/>
            <a:tailEnd/>
          </a:ln>
        </p:spPr>
        <p:txBody>
          <a:bodyPr wrap="none" anchor="ctr">
            <a:prstTxWarp prst="textNoShape">
              <a:avLst/>
            </a:prstTxWarp>
          </a:bodyPr>
          <a:lstStyle/>
          <a:p>
            <a:endParaRPr lang="en-US"/>
          </a:p>
        </p:txBody>
      </p:sp>
      <p:sp>
        <p:nvSpPr>
          <p:cNvPr id="1052" name="Oval 86"/>
          <p:cNvSpPr>
            <a:spLocks noChangeArrowheads="1"/>
          </p:cNvSpPr>
          <p:nvPr/>
        </p:nvSpPr>
        <p:spPr bwMode="auto">
          <a:xfrm>
            <a:off x="7540625" y="4008438"/>
            <a:ext cx="230188" cy="249237"/>
          </a:xfrm>
          <a:prstGeom prst="ellipse">
            <a:avLst/>
          </a:prstGeom>
          <a:solidFill>
            <a:srgbClr val="333333"/>
          </a:solidFill>
          <a:ln w="28575">
            <a:solidFill>
              <a:schemeClr val="tx1"/>
            </a:solidFill>
            <a:round/>
            <a:headEnd/>
            <a:tailEnd/>
          </a:ln>
        </p:spPr>
        <p:txBody>
          <a:bodyPr wrap="none" anchor="ctr">
            <a:prstTxWarp prst="textNoShape">
              <a:avLst/>
            </a:prstTxWarp>
          </a:bodyPr>
          <a:lstStyle/>
          <a:p>
            <a:endParaRPr lang="en-US"/>
          </a:p>
        </p:txBody>
      </p:sp>
      <p:sp>
        <p:nvSpPr>
          <p:cNvPr id="1053" name="Oval 87"/>
          <p:cNvSpPr>
            <a:spLocks noChangeArrowheads="1"/>
          </p:cNvSpPr>
          <p:nvPr/>
        </p:nvSpPr>
        <p:spPr bwMode="auto">
          <a:xfrm>
            <a:off x="7816850" y="4008438"/>
            <a:ext cx="228600" cy="249237"/>
          </a:xfrm>
          <a:prstGeom prst="ellipse">
            <a:avLst/>
          </a:prstGeom>
          <a:solidFill>
            <a:srgbClr val="333333"/>
          </a:solidFill>
          <a:ln w="28575">
            <a:solidFill>
              <a:schemeClr val="tx1"/>
            </a:solidFill>
            <a:round/>
            <a:headEnd/>
            <a:tailEnd/>
          </a:ln>
        </p:spPr>
        <p:txBody>
          <a:bodyPr wrap="none" anchor="ctr">
            <a:prstTxWarp prst="textNoShape">
              <a:avLst/>
            </a:prstTxWarp>
          </a:bodyPr>
          <a:lstStyle/>
          <a:p>
            <a:endParaRPr lang="en-US"/>
          </a:p>
        </p:txBody>
      </p:sp>
      <p:sp>
        <p:nvSpPr>
          <p:cNvPr id="1054" name="Rectangle 88"/>
          <p:cNvSpPr>
            <a:spLocks noChangeArrowheads="1"/>
          </p:cNvSpPr>
          <p:nvPr/>
        </p:nvSpPr>
        <p:spPr bwMode="auto">
          <a:xfrm>
            <a:off x="6491288" y="2667000"/>
            <a:ext cx="458787" cy="49213"/>
          </a:xfrm>
          <a:prstGeom prst="rect">
            <a:avLst/>
          </a:prstGeom>
          <a:solidFill>
            <a:srgbClr val="66CCFF"/>
          </a:solidFill>
          <a:ln w="12700">
            <a:solidFill>
              <a:schemeClr val="tx1"/>
            </a:solidFill>
            <a:miter lim="800000"/>
            <a:headEnd/>
            <a:tailEnd/>
          </a:ln>
        </p:spPr>
        <p:txBody>
          <a:bodyPr wrap="none" anchor="ctr">
            <a:prstTxWarp prst="textNoShape">
              <a:avLst/>
            </a:prstTxWarp>
          </a:bodyPr>
          <a:lstStyle/>
          <a:p>
            <a:endParaRPr lang="en-US"/>
          </a:p>
        </p:txBody>
      </p:sp>
      <p:sp>
        <p:nvSpPr>
          <p:cNvPr id="1055" name="Oval 89"/>
          <p:cNvSpPr>
            <a:spLocks noChangeArrowheads="1"/>
          </p:cNvSpPr>
          <p:nvPr/>
        </p:nvSpPr>
        <p:spPr bwMode="auto">
          <a:xfrm>
            <a:off x="5607050" y="3840163"/>
            <a:ext cx="46038" cy="49212"/>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1056" name="AutoShape 90"/>
          <p:cNvSpPr>
            <a:spLocks noChangeArrowheads="1"/>
          </p:cNvSpPr>
          <p:nvPr/>
        </p:nvSpPr>
        <p:spPr bwMode="auto">
          <a:xfrm>
            <a:off x="5530850" y="3763963"/>
            <a:ext cx="184150" cy="198437"/>
          </a:xfrm>
          <a:prstGeom prst="irregularSeal1">
            <a:avLst/>
          </a:prstGeom>
          <a:solidFill>
            <a:srgbClr val="FFFF00"/>
          </a:solidFill>
          <a:ln w="9525">
            <a:solidFill>
              <a:schemeClr val="tx1"/>
            </a:solidFill>
            <a:miter lim="800000"/>
            <a:headEnd/>
            <a:tailEnd/>
          </a:ln>
        </p:spPr>
        <p:txBody>
          <a:bodyPr wrap="none" anchor="ctr">
            <a:prstTxWarp prst="textNoShape">
              <a:avLst/>
            </a:prstTxWarp>
          </a:bodyPr>
          <a:lstStyle/>
          <a:p>
            <a:endParaRPr lang="en-US"/>
          </a:p>
        </p:txBody>
      </p:sp>
      <p:sp>
        <p:nvSpPr>
          <p:cNvPr id="1057" name="Line 91"/>
          <p:cNvSpPr>
            <a:spLocks noChangeShapeType="1"/>
          </p:cNvSpPr>
          <p:nvPr/>
        </p:nvSpPr>
        <p:spPr bwMode="auto">
          <a:xfrm flipV="1">
            <a:off x="5651500" y="2767013"/>
            <a:ext cx="1103313" cy="1042987"/>
          </a:xfrm>
          <a:prstGeom prst="line">
            <a:avLst/>
          </a:prstGeom>
          <a:noFill/>
          <a:ln w="38100">
            <a:solidFill>
              <a:srgbClr val="FF0000"/>
            </a:solidFill>
            <a:prstDash val="sysDot"/>
            <a:round/>
            <a:headEnd/>
            <a:tailEnd type="triangle" w="med" len="med"/>
          </a:ln>
        </p:spPr>
        <p:txBody>
          <a:bodyPr wrap="none">
            <a:prstTxWarp prst="textNoShape">
              <a:avLst/>
            </a:prstTxWarp>
          </a:bodyPr>
          <a:lstStyle/>
          <a:p>
            <a:endParaRPr lang="en-US"/>
          </a:p>
        </p:txBody>
      </p:sp>
      <p:sp>
        <p:nvSpPr>
          <p:cNvPr id="1058" name="Line 92"/>
          <p:cNvSpPr>
            <a:spLocks noChangeShapeType="1"/>
          </p:cNvSpPr>
          <p:nvPr/>
        </p:nvSpPr>
        <p:spPr bwMode="auto">
          <a:xfrm flipH="1" flipV="1">
            <a:off x="6754813" y="2767013"/>
            <a:ext cx="1009650" cy="1042987"/>
          </a:xfrm>
          <a:prstGeom prst="line">
            <a:avLst/>
          </a:prstGeom>
          <a:noFill/>
          <a:ln w="38100">
            <a:solidFill>
              <a:srgbClr val="FF0000"/>
            </a:solidFill>
            <a:prstDash val="sysDot"/>
            <a:round/>
            <a:headEnd type="triangle" w="med" len="med"/>
            <a:tailEnd/>
          </a:ln>
        </p:spPr>
        <p:txBody>
          <a:bodyPr wrap="none">
            <a:prstTxWarp prst="textNoShape">
              <a:avLst/>
            </a:prstTxWarp>
          </a:bodyPr>
          <a:lstStyle/>
          <a:p>
            <a:endParaRPr lang="en-US"/>
          </a:p>
        </p:txBody>
      </p:sp>
      <p:sp>
        <p:nvSpPr>
          <p:cNvPr id="1059" name="Line 93"/>
          <p:cNvSpPr>
            <a:spLocks noChangeShapeType="1"/>
          </p:cNvSpPr>
          <p:nvPr/>
        </p:nvSpPr>
        <p:spPr bwMode="auto">
          <a:xfrm>
            <a:off x="5467350" y="2727325"/>
            <a:ext cx="0" cy="1143000"/>
          </a:xfrm>
          <a:prstGeom prst="line">
            <a:avLst/>
          </a:prstGeom>
          <a:noFill/>
          <a:ln w="28575">
            <a:solidFill>
              <a:schemeClr val="tx1"/>
            </a:solidFill>
            <a:round/>
            <a:headEnd type="triangle" w="med" len="med"/>
            <a:tailEnd type="triangle" w="med" len="med"/>
          </a:ln>
        </p:spPr>
        <p:txBody>
          <a:bodyPr wrap="none">
            <a:prstTxWarp prst="textNoShape">
              <a:avLst/>
            </a:prstTxWarp>
          </a:bodyPr>
          <a:lstStyle/>
          <a:p>
            <a:endParaRPr lang="en-US"/>
          </a:p>
        </p:txBody>
      </p:sp>
      <p:sp>
        <p:nvSpPr>
          <p:cNvPr id="1060" name="Line 94"/>
          <p:cNvSpPr>
            <a:spLocks noChangeShapeType="1"/>
          </p:cNvSpPr>
          <p:nvPr/>
        </p:nvSpPr>
        <p:spPr bwMode="auto">
          <a:xfrm>
            <a:off x="5421313" y="3884613"/>
            <a:ext cx="92075" cy="0"/>
          </a:xfrm>
          <a:prstGeom prst="line">
            <a:avLst/>
          </a:prstGeom>
          <a:noFill/>
          <a:ln w="28575">
            <a:solidFill>
              <a:schemeClr val="tx1"/>
            </a:solidFill>
            <a:round/>
            <a:headEnd/>
            <a:tailEnd/>
          </a:ln>
        </p:spPr>
        <p:txBody>
          <a:bodyPr wrap="none">
            <a:prstTxWarp prst="textNoShape">
              <a:avLst/>
            </a:prstTxWarp>
          </a:bodyPr>
          <a:lstStyle/>
          <a:p>
            <a:endParaRPr lang="en-US"/>
          </a:p>
        </p:txBody>
      </p:sp>
      <p:sp>
        <p:nvSpPr>
          <p:cNvPr id="1061" name="Line 95"/>
          <p:cNvSpPr>
            <a:spLocks noChangeShapeType="1"/>
          </p:cNvSpPr>
          <p:nvPr/>
        </p:nvSpPr>
        <p:spPr bwMode="auto">
          <a:xfrm>
            <a:off x="5416550" y="2716213"/>
            <a:ext cx="90488" cy="0"/>
          </a:xfrm>
          <a:prstGeom prst="line">
            <a:avLst/>
          </a:prstGeom>
          <a:noFill/>
          <a:ln w="28575">
            <a:solidFill>
              <a:schemeClr val="tx1"/>
            </a:solidFill>
            <a:round/>
            <a:headEnd/>
            <a:tailEnd/>
          </a:ln>
        </p:spPr>
        <p:txBody>
          <a:bodyPr wrap="none">
            <a:prstTxWarp prst="textNoShape">
              <a:avLst/>
            </a:prstTxWarp>
          </a:bodyPr>
          <a:lstStyle/>
          <a:p>
            <a:endParaRPr lang="en-US"/>
          </a:p>
        </p:txBody>
      </p:sp>
      <p:sp>
        <p:nvSpPr>
          <p:cNvPr id="1062" name="Text Box 96"/>
          <p:cNvSpPr txBox="1">
            <a:spLocks noChangeArrowheads="1"/>
          </p:cNvSpPr>
          <p:nvPr/>
        </p:nvSpPr>
        <p:spPr bwMode="auto">
          <a:xfrm>
            <a:off x="5143500" y="3165475"/>
            <a:ext cx="236538" cy="457200"/>
          </a:xfrm>
          <a:prstGeom prst="rect">
            <a:avLst/>
          </a:prstGeom>
          <a:noFill/>
          <a:ln w="9525">
            <a:noFill/>
            <a:miter lim="800000"/>
            <a:headEnd/>
            <a:tailEnd/>
          </a:ln>
        </p:spPr>
        <p:txBody>
          <a:bodyPr>
            <a:prstTxWarp prst="textNoShape">
              <a:avLst/>
            </a:prstTxWarp>
            <a:spAutoFit/>
          </a:bodyPr>
          <a:lstStyle/>
          <a:p>
            <a:pPr>
              <a:spcBef>
                <a:spcPct val="50000"/>
              </a:spcBef>
            </a:pPr>
            <a:r>
              <a:rPr lang="en-US"/>
              <a:t>h</a:t>
            </a:r>
          </a:p>
        </p:txBody>
      </p:sp>
      <p:pic>
        <p:nvPicPr>
          <p:cNvPr id="1063" name="Picture 97" descr="pict"/>
          <p:cNvPicPr>
            <a:picLocks noChangeAspect="1" noChangeArrowheads="1"/>
          </p:cNvPicPr>
          <p:nvPr/>
        </p:nvPicPr>
        <p:blipFill>
          <a:blip r:embed="rId4"/>
          <a:srcRect/>
          <a:stretch>
            <a:fillRect/>
          </a:stretch>
        </p:blipFill>
        <p:spPr bwMode="auto">
          <a:xfrm>
            <a:off x="5146675" y="4406900"/>
            <a:ext cx="284163" cy="695325"/>
          </a:xfrm>
          <a:prstGeom prst="rect">
            <a:avLst/>
          </a:prstGeom>
          <a:noFill/>
          <a:ln w="9525">
            <a:noFill/>
            <a:miter lim="800000"/>
            <a:headEnd/>
            <a:tailEnd/>
          </a:ln>
        </p:spPr>
      </p:pic>
      <p:sp>
        <p:nvSpPr>
          <p:cNvPr id="1064" name="Text Box 98"/>
          <p:cNvSpPr txBox="1">
            <a:spLocks noChangeArrowheads="1"/>
          </p:cNvSpPr>
          <p:nvPr/>
        </p:nvSpPr>
        <p:spPr bwMode="auto">
          <a:xfrm>
            <a:off x="5486400" y="4648200"/>
            <a:ext cx="879475" cy="457200"/>
          </a:xfrm>
          <a:prstGeom prst="rect">
            <a:avLst/>
          </a:prstGeom>
          <a:noFill/>
          <a:ln w="9525">
            <a:noFill/>
            <a:miter lim="800000"/>
            <a:headEnd/>
            <a:tailEnd/>
          </a:ln>
        </p:spPr>
        <p:txBody>
          <a:bodyPr wrap="none">
            <a:prstTxWarp prst="textNoShape">
              <a:avLst/>
            </a:prstTxWarp>
            <a:spAutoFit/>
          </a:bodyPr>
          <a:lstStyle/>
          <a:p>
            <a:r>
              <a:rPr lang="en-US"/>
              <a:t>Ethel</a:t>
            </a:r>
          </a:p>
        </p:txBody>
      </p:sp>
      <p:pic>
        <p:nvPicPr>
          <p:cNvPr id="1065" name="Picture 99" descr="pict"/>
          <p:cNvPicPr>
            <a:picLocks noChangeAspect="1" noChangeArrowheads="1"/>
          </p:cNvPicPr>
          <p:nvPr/>
        </p:nvPicPr>
        <p:blipFill>
          <a:blip r:embed="rId3"/>
          <a:srcRect/>
          <a:stretch>
            <a:fillRect/>
          </a:stretch>
        </p:blipFill>
        <p:spPr bwMode="auto">
          <a:xfrm>
            <a:off x="7948613" y="4406900"/>
            <a:ext cx="284162" cy="695325"/>
          </a:xfrm>
          <a:prstGeom prst="rect">
            <a:avLst/>
          </a:prstGeom>
          <a:noFill/>
          <a:ln w="9525">
            <a:noFill/>
            <a:miter lim="800000"/>
            <a:headEnd/>
            <a:tailEnd/>
          </a:ln>
        </p:spPr>
      </p:pic>
      <p:sp>
        <p:nvSpPr>
          <p:cNvPr id="1066" name="Text Box 100"/>
          <p:cNvSpPr txBox="1">
            <a:spLocks noChangeArrowheads="1"/>
          </p:cNvSpPr>
          <p:nvPr/>
        </p:nvSpPr>
        <p:spPr bwMode="auto">
          <a:xfrm>
            <a:off x="8213725" y="4572000"/>
            <a:ext cx="930275" cy="457200"/>
          </a:xfrm>
          <a:prstGeom prst="rect">
            <a:avLst/>
          </a:prstGeom>
          <a:noFill/>
          <a:ln w="9525">
            <a:noFill/>
            <a:miter lim="800000"/>
            <a:headEnd/>
            <a:tailEnd/>
          </a:ln>
        </p:spPr>
        <p:txBody>
          <a:bodyPr wrap="none">
            <a:prstTxWarp prst="textNoShape">
              <a:avLst/>
            </a:prstTxWarp>
            <a:spAutoFit/>
          </a:bodyPr>
          <a:lstStyle/>
          <a:p>
            <a:r>
              <a:rPr lang="en-US"/>
              <a:t>Ricky</a:t>
            </a:r>
          </a:p>
        </p:txBody>
      </p:sp>
      <p:grpSp>
        <p:nvGrpSpPr>
          <p:cNvPr id="5" name="Group 101"/>
          <p:cNvGrpSpPr>
            <a:grpSpLocks/>
          </p:cNvGrpSpPr>
          <p:nvPr/>
        </p:nvGrpSpPr>
        <p:grpSpPr bwMode="auto">
          <a:xfrm>
            <a:off x="7718425" y="4456113"/>
            <a:ext cx="184150" cy="200025"/>
            <a:chOff x="2784" y="2976"/>
            <a:chExt cx="192" cy="192"/>
          </a:xfrm>
        </p:grpSpPr>
        <p:sp>
          <p:nvSpPr>
            <p:cNvPr id="1078" name="Oval 102"/>
            <p:cNvSpPr>
              <a:spLocks noChangeArrowheads="1"/>
            </p:cNvSpPr>
            <p:nvPr/>
          </p:nvSpPr>
          <p:spPr bwMode="auto">
            <a:xfrm>
              <a:off x="2784" y="2976"/>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1079" name="Line 103"/>
            <p:cNvSpPr>
              <a:spLocks noChangeShapeType="1"/>
            </p:cNvSpPr>
            <p:nvPr/>
          </p:nvSpPr>
          <p:spPr bwMode="auto">
            <a:xfrm flipV="1">
              <a:off x="2876" y="2980"/>
              <a:ext cx="48"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1080" name="Line 104"/>
            <p:cNvSpPr>
              <a:spLocks noChangeShapeType="1"/>
            </p:cNvSpPr>
            <p:nvPr/>
          </p:nvSpPr>
          <p:spPr bwMode="auto">
            <a:xfrm>
              <a:off x="2880" y="3072"/>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6" name="Group 105"/>
          <p:cNvGrpSpPr>
            <a:grpSpLocks/>
          </p:cNvGrpSpPr>
          <p:nvPr/>
        </p:nvGrpSpPr>
        <p:grpSpPr bwMode="auto">
          <a:xfrm>
            <a:off x="5513388" y="4456113"/>
            <a:ext cx="184150" cy="200025"/>
            <a:chOff x="2400" y="2976"/>
            <a:chExt cx="192" cy="192"/>
          </a:xfrm>
        </p:grpSpPr>
        <p:sp>
          <p:nvSpPr>
            <p:cNvPr id="1075" name="Oval 106"/>
            <p:cNvSpPr>
              <a:spLocks noChangeArrowheads="1"/>
            </p:cNvSpPr>
            <p:nvPr/>
          </p:nvSpPr>
          <p:spPr bwMode="auto">
            <a:xfrm>
              <a:off x="2400" y="2976"/>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1076" name="Line 107"/>
            <p:cNvSpPr>
              <a:spLocks noChangeShapeType="1"/>
            </p:cNvSpPr>
            <p:nvPr/>
          </p:nvSpPr>
          <p:spPr bwMode="auto">
            <a:xfrm flipV="1">
              <a:off x="2492" y="2976"/>
              <a:ext cx="4" cy="100"/>
            </a:xfrm>
            <a:prstGeom prst="line">
              <a:avLst/>
            </a:prstGeom>
            <a:noFill/>
            <a:ln w="25400">
              <a:solidFill>
                <a:schemeClr val="tx1"/>
              </a:solidFill>
              <a:round/>
              <a:headEnd/>
              <a:tailEnd/>
            </a:ln>
          </p:spPr>
          <p:txBody>
            <a:bodyPr>
              <a:prstTxWarp prst="textNoShape">
                <a:avLst/>
              </a:prstTxWarp>
            </a:bodyPr>
            <a:lstStyle/>
            <a:p>
              <a:endParaRPr lang="en-US"/>
            </a:p>
          </p:txBody>
        </p:sp>
        <p:sp>
          <p:nvSpPr>
            <p:cNvPr id="1077" name="Line 108"/>
            <p:cNvSpPr>
              <a:spLocks noChangeShapeType="1"/>
            </p:cNvSpPr>
            <p:nvPr/>
          </p:nvSpPr>
          <p:spPr bwMode="auto">
            <a:xfrm>
              <a:off x="2496" y="3072"/>
              <a:ext cx="48" cy="0"/>
            </a:xfrm>
            <a:prstGeom prst="line">
              <a:avLst/>
            </a:prstGeom>
            <a:noFill/>
            <a:ln w="19050">
              <a:solidFill>
                <a:schemeClr val="tx1"/>
              </a:solidFill>
              <a:round/>
              <a:headEnd/>
              <a:tailEnd/>
            </a:ln>
          </p:spPr>
          <p:txBody>
            <a:bodyPr>
              <a:prstTxWarp prst="textNoShape">
                <a:avLst/>
              </a:prstTxWarp>
            </a:bodyPr>
            <a:lstStyle/>
            <a:p>
              <a:endParaRPr lang="en-US"/>
            </a:p>
          </p:txBody>
        </p:sp>
      </p:grpSp>
      <p:sp>
        <p:nvSpPr>
          <p:cNvPr id="1069" name="Line 109"/>
          <p:cNvSpPr>
            <a:spLocks noChangeShapeType="1"/>
          </p:cNvSpPr>
          <p:nvPr/>
        </p:nvSpPr>
        <p:spPr bwMode="auto">
          <a:xfrm>
            <a:off x="8272463" y="3397250"/>
            <a:ext cx="642937" cy="0"/>
          </a:xfrm>
          <a:prstGeom prst="line">
            <a:avLst/>
          </a:prstGeom>
          <a:noFill/>
          <a:ln w="38100">
            <a:solidFill>
              <a:srgbClr val="0000FF"/>
            </a:solidFill>
            <a:round/>
            <a:headEnd/>
            <a:tailEnd type="triangle" w="med" len="med"/>
          </a:ln>
        </p:spPr>
        <p:txBody>
          <a:bodyPr wrap="none">
            <a:prstTxWarp prst="textNoShape">
              <a:avLst/>
            </a:prstTxWarp>
          </a:bodyPr>
          <a:lstStyle/>
          <a:p>
            <a:endParaRPr lang="en-US"/>
          </a:p>
        </p:txBody>
      </p:sp>
      <p:sp>
        <p:nvSpPr>
          <p:cNvPr id="1070" name="Text Box 110"/>
          <p:cNvSpPr txBox="1">
            <a:spLocks noChangeArrowheads="1"/>
          </p:cNvSpPr>
          <p:nvPr/>
        </p:nvSpPr>
        <p:spPr bwMode="auto">
          <a:xfrm>
            <a:off x="8370888" y="2971800"/>
            <a:ext cx="354012" cy="455613"/>
          </a:xfrm>
          <a:prstGeom prst="rect">
            <a:avLst/>
          </a:prstGeom>
          <a:noFill/>
          <a:ln w="9525">
            <a:noFill/>
            <a:miter lim="800000"/>
            <a:headEnd/>
            <a:tailEnd/>
          </a:ln>
        </p:spPr>
        <p:txBody>
          <a:bodyPr wrap="none">
            <a:prstTxWarp prst="textNoShape">
              <a:avLst/>
            </a:prstTxWarp>
            <a:spAutoFit/>
          </a:bodyPr>
          <a:lstStyle/>
          <a:p>
            <a:r>
              <a:rPr lang="en-US" b="1">
                <a:solidFill>
                  <a:srgbClr val="0000FF"/>
                </a:solidFill>
              </a:rPr>
              <a:t>v</a:t>
            </a:r>
          </a:p>
        </p:txBody>
      </p:sp>
      <p:sp>
        <p:nvSpPr>
          <p:cNvPr id="1071" name="Oval 111"/>
          <p:cNvSpPr>
            <a:spLocks noChangeArrowheads="1"/>
          </p:cNvSpPr>
          <p:nvPr/>
        </p:nvSpPr>
        <p:spPr bwMode="auto">
          <a:xfrm>
            <a:off x="7696200" y="3762375"/>
            <a:ext cx="184150" cy="200025"/>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1072" name="Line 112"/>
          <p:cNvSpPr>
            <a:spLocks noChangeShapeType="1"/>
          </p:cNvSpPr>
          <p:nvPr/>
        </p:nvSpPr>
        <p:spPr bwMode="auto">
          <a:xfrm>
            <a:off x="4419600" y="2590800"/>
            <a:ext cx="0" cy="4267200"/>
          </a:xfrm>
          <a:prstGeom prst="line">
            <a:avLst/>
          </a:prstGeom>
          <a:noFill/>
          <a:ln w="28575">
            <a:solidFill>
              <a:schemeClr val="tx1"/>
            </a:solidFill>
            <a:round/>
            <a:headEnd/>
            <a:tailEnd/>
          </a:ln>
        </p:spPr>
        <p:txBody>
          <a:bodyPr wrap="none">
            <a:prstTxWarp prst="textNoShape">
              <a:avLst/>
            </a:prstTxWarp>
          </a:bodyPr>
          <a:lstStyle/>
          <a:p>
            <a:endParaRPr lang="en-US"/>
          </a:p>
        </p:txBody>
      </p:sp>
      <p:sp>
        <p:nvSpPr>
          <p:cNvPr id="1073" name="Text Box 113"/>
          <p:cNvSpPr txBox="1">
            <a:spLocks noChangeArrowheads="1"/>
          </p:cNvSpPr>
          <p:nvPr/>
        </p:nvSpPr>
        <p:spPr bwMode="auto">
          <a:xfrm>
            <a:off x="4572000" y="5562600"/>
            <a:ext cx="3019852" cy="1015663"/>
          </a:xfrm>
          <a:prstGeom prst="rect">
            <a:avLst/>
          </a:prstGeom>
          <a:noFill/>
          <a:ln w="9525">
            <a:noFill/>
            <a:miter lim="800000"/>
            <a:headEnd/>
            <a:tailEnd/>
          </a:ln>
        </p:spPr>
        <p:txBody>
          <a:bodyPr wrap="none">
            <a:prstTxWarp prst="textNoShape">
              <a:avLst/>
            </a:prstTxWarp>
            <a:spAutoFit/>
          </a:bodyPr>
          <a:lstStyle/>
          <a:p>
            <a:r>
              <a:rPr lang="en-US" dirty="0">
                <a:ea typeface="Arial" charset="0"/>
                <a:cs typeface="Arial" charset="0"/>
              </a:rPr>
              <a:t>Ethel and Ricky:</a:t>
            </a:r>
          </a:p>
          <a:p>
            <a:r>
              <a:rPr lang="en-US" sz="3600" dirty="0">
                <a:ea typeface="Arial" charset="0"/>
                <a:cs typeface="Arial" charset="0"/>
              </a:rPr>
              <a:t> </a:t>
            </a:r>
            <a:r>
              <a:rPr lang="el-GR" sz="3600" b="1" i="1" dirty="0" smtClean="0">
                <a:latin typeface="Times New Roman" charset="0"/>
                <a:ea typeface="Times New Roman" charset="0"/>
                <a:cs typeface="Times New Roman" charset="0"/>
              </a:rPr>
              <a:t>Δ</a:t>
            </a:r>
            <a:r>
              <a:rPr lang="en-US" sz="3600" b="1" i="1" dirty="0" err="1" smtClean="0">
                <a:latin typeface="Times New Roman" charset="0"/>
                <a:ea typeface="Times New Roman" charset="0"/>
                <a:cs typeface="Times New Roman" charset="0"/>
              </a:rPr>
              <a:t>t</a:t>
            </a:r>
            <a:r>
              <a:rPr lang="en-US" sz="3600" b="1" i="1" dirty="0" smtClean="0">
                <a:latin typeface="Times New Roman" charset="0"/>
                <a:ea typeface="Times New Roman" charset="0"/>
                <a:cs typeface="Times New Roman" charset="0"/>
              </a:rPr>
              <a:t>’ </a:t>
            </a:r>
            <a:r>
              <a:rPr lang="en-US" sz="3600" b="1" i="1" dirty="0">
                <a:latin typeface="Times New Roman" charset="0"/>
                <a:ea typeface="Times New Roman" charset="0"/>
                <a:cs typeface="Times New Roman" charset="0"/>
              </a:rPr>
              <a:t>= </a:t>
            </a:r>
            <a:r>
              <a:rPr lang="el-GR" sz="3600" b="1" i="1" dirty="0">
                <a:latin typeface="Times New Roman" charset="0"/>
                <a:ea typeface="Times New Roman" charset="0"/>
                <a:cs typeface="Times New Roman" charset="0"/>
              </a:rPr>
              <a:t>γ</a:t>
            </a:r>
            <a:r>
              <a:rPr lang="en-US" sz="3600" b="1" i="1" dirty="0">
                <a:latin typeface="Times New Roman" charset="0"/>
                <a:ea typeface="Times New Roman" charset="0"/>
                <a:cs typeface="Times New Roman" charset="0"/>
              </a:rPr>
              <a:t> </a:t>
            </a:r>
            <a:r>
              <a:rPr lang="en-US" sz="3600" b="1" i="1" baseline="30000" dirty="0">
                <a:latin typeface="Times New Roman" charset="0"/>
              </a:rPr>
              <a:t>2h</a:t>
            </a:r>
            <a:r>
              <a:rPr lang="en-US" sz="3600" b="1" i="1" dirty="0">
                <a:latin typeface="Times New Roman" charset="0"/>
              </a:rPr>
              <a:t>/</a:t>
            </a:r>
            <a:r>
              <a:rPr lang="en-US" sz="3600" b="1" i="1" baseline="-25000" dirty="0">
                <a:latin typeface="Times New Roman" charset="0"/>
              </a:rPr>
              <a:t>c</a:t>
            </a:r>
            <a:r>
              <a:rPr lang="en-US" b="1" i="1" baseline="-25000" dirty="0" smtClean="0">
                <a:latin typeface="Times New Roman" charset="0"/>
              </a:rPr>
              <a:t> </a:t>
            </a:r>
            <a:r>
              <a:rPr lang="en-US" dirty="0">
                <a:ea typeface="Arial" charset="0"/>
                <a:cs typeface="Arial" charset="0"/>
              </a:rPr>
              <a:t> </a:t>
            </a:r>
            <a:r>
              <a:rPr lang="en-US" dirty="0" smtClean="0">
                <a:ea typeface="Arial" charset="0"/>
                <a:cs typeface="Arial" charset="0"/>
              </a:rPr>
              <a:t> </a:t>
            </a:r>
            <a:r>
              <a:rPr lang="en-US" dirty="0">
                <a:ea typeface="Arial" charset="0"/>
                <a:cs typeface="Arial" charset="0"/>
              </a:rPr>
              <a:t>with</a:t>
            </a:r>
          </a:p>
        </p:txBody>
      </p:sp>
      <p:graphicFrame>
        <p:nvGraphicFramePr>
          <p:cNvPr id="1026" name="Object 2"/>
          <p:cNvGraphicFramePr>
            <a:graphicFrameLocks noChangeAspect="1"/>
          </p:cNvGraphicFramePr>
          <p:nvPr/>
        </p:nvGraphicFramePr>
        <p:xfrm>
          <a:off x="7467600" y="5638800"/>
          <a:ext cx="1524000" cy="1117600"/>
        </p:xfrm>
        <a:graphic>
          <a:graphicData uri="http://schemas.openxmlformats.org/presentationml/2006/ole">
            <p:oleObj spid="_x0000_s32770" name="Equation" r:id="rId5" imgW="761760" imgH="647640" progId="Equation.DSMT4">
              <p:embed/>
            </p:oleObj>
          </a:graphicData>
        </a:graphic>
      </p:graphicFrame>
      <p:sp>
        <p:nvSpPr>
          <p:cNvPr id="1074" name="Text Box 116"/>
          <p:cNvSpPr txBox="1">
            <a:spLocks noChangeArrowheads="1"/>
          </p:cNvSpPr>
          <p:nvPr/>
        </p:nvSpPr>
        <p:spPr bwMode="auto">
          <a:xfrm>
            <a:off x="0" y="6224588"/>
            <a:ext cx="4449956" cy="461665"/>
          </a:xfrm>
          <a:prstGeom prst="rect">
            <a:avLst/>
          </a:prstGeom>
          <a:noFill/>
          <a:ln w="9525">
            <a:noFill/>
            <a:miter lim="800000"/>
            <a:headEnd/>
            <a:tailEnd/>
          </a:ln>
        </p:spPr>
        <p:txBody>
          <a:bodyPr wrap="none">
            <a:prstTxWarp prst="textNoShape">
              <a:avLst/>
            </a:prstTxWarp>
            <a:spAutoFit/>
          </a:bodyPr>
          <a:lstStyle/>
          <a:p>
            <a:r>
              <a:rPr lang="en-US" dirty="0"/>
              <a:t>Here:</a:t>
            </a:r>
            <a:r>
              <a:rPr lang="en-US" i="1" dirty="0">
                <a:latin typeface="Times New Roman" charset="0"/>
              </a:rPr>
              <a:t> </a:t>
            </a:r>
            <a:r>
              <a:rPr lang="el-GR" i="1" dirty="0" smtClean="0">
                <a:latin typeface="Times New Roman" charset="0"/>
              </a:rPr>
              <a:t>Δ</a:t>
            </a:r>
            <a:r>
              <a:rPr lang="en-US" i="1" dirty="0" err="1" smtClean="0">
                <a:latin typeface="Times New Roman" charset="0"/>
              </a:rPr>
              <a:t>t</a:t>
            </a:r>
            <a:r>
              <a:rPr lang="en-US" i="1" dirty="0" smtClean="0">
                <a:latin typeface="Times New Roman" charset="0"/>
              </a:rPr>
              <a:t> </a:t>
            </a:r>
            <a:r>
              <a:rPr lang="en-US" i="1" dirty="0" smtClean="0">
                <a:latin typeface="Times New Roman" charset="0"/>
              </a:rPr>
              <a:t>=</a:t>
            </a:r>
            <a:r>
              <a:rPr lang="en-US" i="1" dirty="0" err="1" smtClean="0">
                <a:latin typeface="Times New Roman" charset="0"/>
              </a:rPr>
              <a:t>Δτ</a:t>
            </a:r>
            <a:r>
              <a:rPr lang="en-US" dirty="0" smtClean="0"/>
              <a:t> </a:t>
            </a:r>
            <a:r>
              <a:rPr lang="en-US" dirty="0"/>
              <a:t>is the </a:t>
            </a:r>
            <a:r>
              <a:rPr lang="en-US" b="1" dirty="0">
                <a:solidFill>
                  <a:srgbClr val="FF0000"/>
                </a:solidFill>
              </a:rPr>
              <a:t>proper time</a:t>
            </a:r>
          </a:p>
        </p:txBody>
      </p:sp>
      <p:sp>
        <p:nvSpPr>
          <p:cNvPr id="66" name="Rectangle 2"/>
          <p:cNvSpPr txBox="1">
            <a:spLocks noChangeArrowheads="1"/>
          </p:cNvSpPr>
          <p:nvPr/>
        </p:nvSpPr>
        <p:spPr bwMode="auto">
          <a:xfrm>
            <a:off x="762000" y="1524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400" b="1" i="0" u="none" strike="noStrike" kern="0" cap="none" spc="0" normalizeH="0" baseline="0" noProof="0" smtClean="0">
                <a:ln>
                  <a:noFill/>
                </a:ln>
                <a:solidFill>
                  <a:schemeClr val="tx2"/>
                </a:solidFill>
                <a:effectLst/>
                <a:uLnTx/>
                <a:uFillTx/>
                <a:latin typeface="+mj-lt"/>
                <a:ea typeface="+mj-ea"/>
                <a:cs typeface="+mj-cs"/>
              </a:rPr>
              <a:t>What we found so far:</a:t>
            </a:r>
            <a:endParaRPr kumimoji="0" lang="en-US" sz="4400" b="1" i="0" u="none" strike="noStrike" kern="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533400" y="1752600"/>
            <a:ext cx="8229600" cy="2895600"/>
          </a:xfrm>
        </p:spPr>
        <p:txBody>
          <a:bodyPr/>
          <a:lstStyle/>
          <a:p>
            <a:pPr>
              <a:spcBef>
                <a:spcPct val="300000"/>
              </a:spcBef>
            </a:pPr>
            <a:r>
              <a:rPr lang="en-US" b="1" dirty="0"/>
              <a:t>Are </a:t>
            </a:r>
            <a:r>
              <a:rPr lang="en-US" b="1" u="sng" dirty="0"/>
              <a:t>your</a:t>
            </a:r>
            <a:r>
              <a:rPr lang="en-US" b="1" dirty="0"/>
              <a:t> clocks really synchronized</a:t>
            </a:r>
            <a:r>
              <a:rPr lang="en-US" b="1" dirty="0" smtClean="0"/>
              <a:t>?</a:t>
            </a:r>
            <a:br>
              <a:rPr lang="en-US" b="1" dirty="0" smtClean="0"/>
            </a:br>
            <a:r>
              <a:rPr lang="en-US" b="1" dirty="0" smtClean="0"/>
              <a:t/>
            </a:r>
            <a:br>
              <a:rPr lang="en-US" b="1" dirty="0" smtClean="0"/>
            </a:br>
            <a:r>
              <a:rPr lang="en-US" b="1" dirty="0" smtClean="0">
                <a:solidFill>
                  <a:srgbClr val="FF0000"/>
                </a:solidFill>
              </a:rPr>
              <a:t>(I know </a:t>
            </a:r>
            <a:r>
              <a:rPr lang="en-US" b="1" u="sng" dirty="0" smtClean="0">
                <a:solidFill>
                  <a:srgbClr val="FF0000"/>
                </a:solidFill>
              </a:rPr>
              <a:t>mine</a:t>
            </a:r>
            <a:r>
              <a:rPr lang="en-US" b="1" dirty="0" smtClean="0">
                <a:solidFill>
                  <a:srgbClr val="FF0000"/>
                </a:solidFill>
              </a:rPr>
              <a:t> are!)</a:t>
            </a:r>
            <a:endParaRPr lang="en-US" b="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2" name="Group 2"/>
          <p:cNvGrpSpPr>
            <a:grpSpLocks/>
          </p:cNvGrpSpPr>
          <p:nvPr/>
        </p:nvGrpSpPr>
        <p:grpSpPr bwMode="auto">
          <a:xfrm>
            <a:off x="457200" y="2895600"/>
            <a:ext cx="4730750" cy="708025"/>
            <a:chOff x="96" y="1858"/>
            <a:chExt cx="2980" cy="446"/>
          </a:xfrm>
        </p:grpSpPr>
        <p:sp>
          <p:nvSpPr>
            <p:cNvPr id="17451" name="Line 3"/>
            <p:cNvSpPr>
              <a:spLocks noChangeShapeType="1"/>
            </p:cNvSpPr>
            <p:nvPr/>
          </p:nvSpPr>
          <p:spPr bwMode="auto">
            <a:xfrm>
              <a:off x="240" y="1954"/>
              <a:ext cx="2784" cy="0"/>
            </a:xfrm>
            <a:prstGeom prst="line">
              <a:avLst/>
            </a:prstGeom>
            <a:noFill/>
            <a:ln w="25400">
              <a:solidFill>
                <a:schemeClr val="tx1"/>
              </a:solidFill>
              <a:round/>
              <a:headEnd/>
              <a:tailEnd/>
            </a:ln>
          </p:spPr>
          <p:txBody>
            <a:bodyPr>
              <a:prstTxWarp prst="textNoShape">
                <a:avLst/>
              </a:prstTxWarp>
            </a:bodyPr>
            <a:lstStyle/>
            <a:p>
              <a:endParaRPr lang="en-US"/>
            </a:p>
          </p:txBody>
        </p:sp>
        <p:sp>
          <p:nvSpPr>
            <p:cNvPr id="17452" name="Line 4"/>
            <p:cNvSpPr>
              <a:spLocks noChangeShapeType="1"/>
            </p:cNvSpPr>
            <p:nvPr/>
          </p:nvSpPr>
          <p:spPr bwMode="auto">
            <a:xfrm>
              <a:off x="1632" y="1858"/>
              <a:ext cx="0" cy="192"/>
            </a:xfrm>
            <a:prstGeom prst="line">
              <a:avLst/>
            </a:prstGeom>
            <a:noFill/>
            <a:ln w="38100">
              <a:solidFill>
                <a:schemeClr val="tx1"/>
              </a:solidFill>
              <a:round/>
              <a:headEnd/>
              <a:tailEnd/>
            </a:ln>
          </p:spPr>
          <p:txBody>
            <a:bodyPr>
              <a:prstTxWarp prst="textNoShape">
                <a:avLst/>
              </a:prstTxWarp>
            </a:bodyPr>
            <a:lstStyle/>
            <a:p>
              <a:endParaRPr lang="en-US"/>
            </a:p>
          </p:txBody>
        </p:sp>
        <p:sp>
          <p:nvSpPr>
            <p:cNvPr id="17453" name="Line 5"/>
            <p:cNvSpPr>
              <a:spLocks noChangeShapeType="1"/>
            </p:cNvSpPr>
            <p:nvPr/>
          </p:nvSpPr>
          <p:spPr bwMode="auto">
            <a:xfrm>
              <a:off x="2016"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17454" name="Line 6"/>
            <p:cNvSpPr>
              <a:spLocks noChangeShapeType="1"/>
            </p:cNvSpPr>
            <p:nvPr/>
          </p:nvSpPr>
          <p:spPr bwMode="auto">
            <a:xfrm>
              <a:off x="240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17455" name="Line 7"/>
            <p:cNvSpPr>
              <a:spLocks noChangeShapeType="1"/>
            </p:cNvSpPr>
            <p:nvPr/>
          </p:nvSpPr>
          <p:spPr bwMode="auto">
            <a:xfrm>
              <a:off x="278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17456" name="Line 8"/>
            <p:cNvSpPr>
              <a:spLocks noChangeShapeType="1"/>
            </p:cNvSpPr>
            <p:nvPr/>
          </p:nvSpPr>
          <p:spPr bwMode="auto">
            <a:xfrm>
              <a:off x="1248"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17457" name="Line 9"/>
            <p:cNvSpPr>
              <a:spLocks noChangeShapeType="1"/>
            </p:cNvSpPr>
            <p:nvPr/>
          </p:nvSpPr>
          <p:spPr bwMode="auto">
            <a:xfrm>
              <a:off x="86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17458" name="Line 10"/>
            <p:cNvSpPr>
              <a:spLocks noChangeShapeType="1"/>
            </p:cNvSpPr>
            <p:nvPr/>
          </p:nvSpPr>
          <p:spPr bwMode="auto">
            <a:xfrm>
              <a:off x="48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17459" name="Text Box 11"/>
            <p:cNvSpPr txBox="1">
              <a:spLocks noChangeArrowheads="1"/>
            </p:cNvSpPr>
            <p:nvPr/>
          </p:nvSpPr>
          <p:spPr bwMode="auto">
            <a:xfrm>
              <a:off x="96" y="2073"/>
              <a:ext cx="2980" cy="231"/>
            </a:xfrm>
            <a:prstGeom prst="rect">
              <a:avLst/>
            </a:prstGeom>
            <a:noFill/>
            <a:ln w="9525">
              <a:noFill/>
              <a:miter lim="800000"/>
              <a:headEnd/>
              <a:tailEnd/>
            </a:ln>
          </p:spPr>
          <p:txBody>
            <a:bodyPr wrap="none">
              <a:prstTxWarp prst="textNoShape">
                <a:avLst/>
              </a:prstTxWarp>
              <a:spAutoFit/>
            </a:bodyPr>
            <a:lstStyle/>
            <a:p>
              <a:pPr eaLnBrk="0" hangingPunct="0"/>
              <a:r>
                <a:rPr lang="en-US" sz="1800"/>
                <a:t>...  -3       -2       -1       0        1        2       3  ...</a:t>
              </a:r>
            </a:p>
          </p:txBody>
        </p:sp>
      </p:grpSp>
      <p:sp>
        <p:nvSpPr>
          <p:cNvPr id="17411" name="Text Box 12"/>
          <p:cNvSpPr txBox="1">
            <a:spLocks noChangeArrowheads="1"/>
          </p:cNvSpPr>
          <p:nvPr/>
        </p:nvSpPr>
        <p:spPr bwMode="auto">
          <a:xfrm>
            <a:off x="2422525" y="3544888"/>
            <a:ext cx="936975" cy="461665"/>
          </a:xfrm>
          <a:prstGeom prst="rect">
            <a:avLst/>
          </a:prstGeom>
          <a:noFill/>
          <a:ln w="9525">
            <a:noFill/>
            <a:miter lim="800000"/>
            <a:headEnd/>
            <a:tailEnd/>
          </a:ln>
        </p:spPr>
        <p:txBody>
          <a:bodyPr wrap="none">
            <a:prstTxWarp prst="textNoShape">
              <a:avLst/>
            </a:prstTxWarp>
            <a:spAutoFit/>
          </a:bodyPr>
          <a:lstStyle/>
          <a:p>
            <a:pPr eaLnBrk="0" hangingPunct="0"/>
            <a:r>
              <a:rPr lang="en-US" dirty="0" smtClean="0"/>
              <a:t>Ricky</a:t>
            </a:r>
            <a:endParaRPr lang="en-US" dirty="0"/>
          </a:p>
        </p:txBody>
      </p:sp>
      <p:grpSp>
        <p:nvGrpSpPr>
          <p:cNvPr id="3" name="Group 13"/>
          <p:cNvGrpSpPr>
            <a:grpSpLocks/>
          </p:cNvGrpSpPr>
          <p:nvPr/>
        </p:nvGrpSpPr>
        <p:grpSpPr bwMode="auto">
          <a:xfrm>
            <a:off x="914400" y="2895600"/>
            <a:ext cx="304800" cy="304800"/>
            <a:chOff x="3792" y="3264"/>
            <a:chExt cx="192" cy="192"/>
          </a:xfrm>
        </p:grpSpPr>
        <p:sp>
          <p:nvSpPr>
            <p:cNvPr id="17448" name="Oval 14"/>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17449" name="Line 15"/>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17450" name="Line 16"/>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4" name="Group 17"/>
          <p:cNvGrpSpPr>
            <a:grpSpLocks/>
          </p:cNvGrpSpPr>
          <p:nvPr/>
        </p:nvGrpSpPr>
        <p:grpSpPr bwMode="auto">
          <a:xfrm>
            <a:off x="2743200" y="2895600"/>
            <a:ext cx="304800" cy="304800"/>
            <a:chOff x="3792" y="3264"/>
            <a:chExt cx="192" cy="192"/>
          </a:xfrm>
        </p:grpSpPr>
        <p:sp>
          <p:nvSpPr>
            <p:cNvPr id="17445" name="Oval 18"/>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17446" name="Line 19"/>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17447" name="Line 20"/>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5" name="Group 21"/>
          <p:cNvGrpSpPr>
            <a:grpSpLocks/>
          </p:cNvGrpSpPr>
          <p:nvPr/>
        </p:nvGrpSpPr>
        <p:grpSpPr bwMode="auto">
          <a:xfrm>
            <a:off x="4572000" y="2895600"/>
            <a:ext cx="304800" cy="304800"/>
            <a:chOff x="3792" y="3264"/>
            <a:chExt cx="192" cy="192"/>
          </a:xfrm>
        </p:grpSpPr>
        <p:sp>
          <p:nvSpPr>
            <p:cNvPr id="17442" name="Oval 22"/>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17443" name="Line 23"/>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17444" name="Line 24"/>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6" name="Group 25"/>
          <p:cNvGrpSpPr>
            <a:grpSpLocks/>
          </p:cNvGrpSpPr>
          <p:nvPr/>
        </p:nvGrpSpPr>
        <p:grpSpPr bwMode="auto">
          <a:xfrm>
            <a:off x="487363" y="496888"/>
            <a:ext cx="5959475" cy="2170112"/>
            <a:chOff x="326" y="313"/>
            <a:chExt cx="3754" cy="1367"/>
          </a:xfrm>
        </p:grpSpPr>
        <p:sp>
          <p:nvSpPr>
            <p:cNvPr id="17419" name="Text Box 26"/>
            <p:cNvSpPr txBox="1">
              <a:spLocks noChangeArrowheads="1"/>
            </p:cNvSpPr>
            <p:nvPr/>
          </p:nvSpPr>
          <p:spPr bwMode="auto">
            <a:xfrm>
              <a:off x="1536" y="768"/>
              <a:ext cx="522" cy="288"/>
            </a:xfrm>
            <a:prstGeom prst="rect">
              <a:avLst/>
            </a:prstGeom>
            <a:noFill/>
            <a:ln w="9525">
              <a:noFill/>
              <a:miter lim="800000"/>
              <a:headEnd/>
              <a:tailEnd/>
            </a:ln>
          </p:spPr>
          <p:txBody>
            <a:bodyPr wrap="none">
              <a:prstTxWarp prst="textNoShape">
                <a:avLst/>
              </a:prstTxWarp>
              <a:spAutoFit/>
            </a:bodyPr>
            <a:lstStyle/>
            <a:p>
              <a:r>
                <a:rPr lang="en-US"/>
                <a:t>Lucy</a:t>
              </a:r>
            </a:p>
          </p:txBody>
        </p:sp>
        <p:grpSp>
          <p:nvGrpSpPr>
            <p:cNvPr id="7" name="Group 27"/>
            <p:cNvGrpSpPr>
              <a:grpSpLocks/>
            </p:cNvGrpSpPr>
            <p:nvPr/>
          </p:nvGrpSpPr>
          <p:grpSpPr bwMode="auto">
            <a:xfrm>
              <a:off x="326" y="313"/>
              <a:ext cx="3754" cy="1367"/>
              <a:chOff x="326" y="313"/>
              <a:chExt cx="3754" cy="1367"/>
            </a:xfrm>
          </p:grpSpPr>
          <p:grpSp>
            <p:nvGrpSpPr>
              <p:cNvPr id="8" name="Group 28"/>
              <p:cNvGrpSpPr>
                <a:grpSpLocks/>
              </p:cNvGrpSpPr>
              <p:nvPr/>
            </p:nvGrpSpPr>
            <p:grpSpPr bwMode="auto">
              <a:xfrm>
                <a:off x="384" y="697"/>
                <a:ext cx="3696" cy="983"/>
                <a:chOff x="1440" y="601"/>
                <a:chExt cx="3696" cy="983"/>
              </a:xfrm>
            </p:grpSpPr>
            <p:grpSp>
              <p:nvGrpSpPr>
                <p:cNvPr id="9" name="Group 29"/>
                <p:cNvGrpSpPr>
                  <a:grpSpLocks/>
                </p:cNvGrpSpPr>
                <p:nvPr/>
              </p:nvGrpSpPr>
              <p:grpSpPr bwMode="auto">
                <a:xfrm>
                  <a:off x="1440" y="720"/>
                  <a:ext cx="2928" cy="864"/>
                  <a:chOff x="1344" y="1392"/>
                  <a:chExt cx="2928" cy="864"/>
                </a:xfrm>
              </p:grpSpPr>
              <p:sp>
                <p:nvSpPr>
                  <p:cNvPr id="17439" name="Oval 30"/>
                  <p:cNvSpPr>
                    <a:spLocks noChangeArrowheads="1"/>
                  </p:cNvSpPr>
                  <p:nvPr/>
                </p:nvSpPr>
                <p:spPr bwMode="auto">
                  <a:xfrm>
                    <a:off x="1488" y="2016"/>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en-US"/>
                  </a:p>
                </p:txBody>
              </p:sp>
              <p:sp>
                <p:nvSpPr>
                  <p:cNvPr id="17440" name="Oval 31"/>
                  <p:cNvSpPr>
                    <a:spLocks noChangeArrowheads="1"/>
                  </p:cNvSpPr>
                  <p:nvPr/>
                </p:nvSpPr>
                <p:spPr bwMode="auto">
                  <a:xfrm>
                    <a:off x="3840" y="2016"/>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en-US"/>
                  </a:p>
                </p:txBody>
              </p:sp>
              <p:sp>
                <p:nvSpPr>
                  <p:cNvPr id="17441" name="Rectangle 32"/>
                  <p:cNvSpPr>
                    <a:spLocks noChangeArrowheads="1"/>
                  </p:cNvSpPr>
                  <p:nvPr/>
                </p:nvSpPr>
                <p:spPr bwMode="auto">
                  <a:xfrm>
                    <a:off x="1344" y="1392"/>
                    <a:ext cx="2928" cy="624"/>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sp>
              <p:nvSpPr>
                <p:cNvPr id="17437" name="Line 33"/>
                <p:cNvSpPr>
                  <a:spLocks noChangeShapeType="1"/>
                </p:cNvSpPr>
                <p:nvPr/>
              </p:nvSpPr>
              <p:spPr bwMode="auto">
                <a:xfrm>
                  <a:off x="4560" y="1056"/>
                  <a:ext cx="576" cy="0"/>
                </a:xfrm>
                <a:prstGeom prst="line">
                  <a:avLst/>
                </a:prstGeom>
                <a:noFill/>
                <a:ln w="25400">
                  <a:solidFill>
                    <a:schemeClr val="tx1"/>
                  </a:solidFill>
                  <a:round/>
                  <a:headEnd/>
                  <a:tailEnd type="triangle" w="lg" len="lg"/>
                </a:ln>
              </p:spPr>
              <p:txBody>
                <a:bodyPr>
                  <a:prstTxWarp prst="textNoShape">
                    <a:avLst/>
                  </a:prstTxWarp>
                </a:bodyPr>
                <a:lstStyle/>
                <a:p>
                  <a:endParaRPr lang="en-US"/>
                </a:p>
              </p:txBody>
            </p:sp>
            <p:sp>
              <p:nvSpPr>
                <p:cNvPr id="17438" name="Text Box 34"/>
                <p:cNvSpPr txBox="1">
                  <a:spLocks noChangeArrowheads="1"/>
                </p:cNvSpPr>
                <p:nvPr/>
              </p:nvSpPr>
              <p:spPr bwMode="auto">
                <a:xfrm>
                  <a:off x="4646" y="601"/>
                  <a:ext cx="212" cy="288"/>
                </a:xfrm>
                <a:prstGeom prst="rect">
                  <a:avLst/>
                </a:prstGeom>
                <a:noFill/>
                <a:ln w="9525">
                  <a:noFill/>
                  <a:miter lim="800000"/>
                  <a:headEnd/>
                  <a:tailEnd/>
                </a:ln>
              </p:spPr>
              <p:txBody>
                <a:bodyPr wrap="none">
                  <a:prstTxWarp prst="textNoShape">
                    <a:avLst/>
                  </a:prstTxWarp>
                  <a:spAutoFit/>
                </a:bodyPr>
                <a:lstStyle/>
                <a:p>
                  <a:r>
                    <a:rPr lang="en-US"/>
                    <a:t>v</a:t>
                  </a:r>
                </a:p>
              </p:txBody>
            </p:sp>
          </p:grpSp>
          <p:sp>
            <p:nvSpPr>
              <p:cNvPr id="17422" name="Text Box 35"/>
              <p:cNvSpPr txBox="1">
                <a:spLocks noChangeArrowheads="1"/>
              </p:cNvSpPr>
              <p:nvPr/>
            </p:nvSpPr>
            <p:spPr bwMode="auto">
              <a:xfrm>
                <a:off x="326" y="313"/>
                <a:ext cx="223" cy="288"/>
              </a:xfrm>
              <a:prstGeom prst="rect">
                <a:avLst/>
              </a:prstGeom>
              <a:noFill/>
              <a:ln w="9525">
                <a:noFill/>
                <a:miter lim="800000"/>
                <a:headEnd/>
                <a:tailEnd/>
              </a:ln>
            </p:spPr>
            <p:txBody>
              <a:bodyPr wrap="none">
                <a:prstTxWarp prst="textNoShape">
                  <a:avLst/>
                </a:prstTxWarp>
                <a:spAutoFit/>
              </a:bodyPr>
              <a:lstStyle/>
              <a:p>
                <a:r>
                  <a:rPr lang="en-US"/>
                  <a:t>L</a:t>
                </a:r>
              </a:p>
            </p:txBody>
          </p:sp>
          <p:sp>
            <p:nvSpPr>
              <p:cNvPr id="17423" name="Text Box 36"/>
              <p:cNvSpPr txBox="1">
                <a:spLocks noChangeArrowheads="1"/>
              </p:cNvSpPr>
              <p:nvPr/>
            </p:nvSpPr>
            <p:spPr bwMode="auto">
              <a:xfrm>
                <a:off x="3206" y="313"/>
                <a:ext cx="255" cy="288"/>
              </a:xfrm>
              <a:prstGeom prst="rect">
                <a:avLst/>
              </a:prstGeom>
              <a:noFill/>
              <a:ln w="9525">
                <a:noFill/>
                <a:miter lim="800000"/>
                <a:headEnd/>
                <a:tailEnd/>
              </a:ln>
            </p:spPr>
            <p:txBody>
              <a:bodyPr wrap="none">
                <a:prstTxWarp prst="textNoShape">
                  <a:avLst/>
                </a:prstTxWarp>
                <a:spAutoFit/>
              </a:bodyPr>
              <a:lstStyle/>
              <a:p>
                <a:r>
                  <a:rPr lang="en-US"/>
                  <a:t>R</a:t>
                </a:r>
              </a:p>
            </p:txBody>
          </p:sp>
          <p:grpSp>
            <p:nvGrpSpPr>
              <p:cNvPr id="10" name="Group 37"/>
              <p:cNvGrpSpPr>
                <a:grpSpLocks/>
              </p:cNvGrpSpPr>
              <p:nvPr/>
            </p:nvGrpSpPr>
            <p:grpSpPr bwMode="auto">
              <a:xfrm>
                <a:off x="576" y="1056"/>
                <a:ext cx="192" cy="192"/>
                <a:chOff x="3792" y="3264"/>
                <a:chExt cx="192" cy="192"/>
              </a:xfrm>
            </p:grpSpPr>
            <p:sp>
              <p:nvSpPr>
                <p:cNvPr id="17433" name="Oval 38"/>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17434" name="Line 39"/>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17435" name="Line 40"/>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11" name="Group 41"/>
              <p:cNvGrpSpPr>
                <a:grpSpLocks/>
              </p:cNvGrpSpPr>
              <p:nvPr/>
            </p:nvGrpSpPr>
            <p:grpSpPr bwMode="auto">
              <a:xfrm>
                <a:off x="1728" y="1056"/>
                <a:ext cx="192" cy="192"/>
                <a:chOff x="3792" y="3264"/>
                <a:chExt cx="192" cy="192"/>
              </a:xfrm>
            </p:grpSpPr>
            <p:sp>
              <p:nvSpPr>
                <p:cNvPr id="17430" name="Oval 42"/>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17431" name="Line 43"/>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17432" name="Line 44"/>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12" name="Group 45"/>
              <p:cNvGrpSpPr>
                <a:grpSpLocks/>
              </p:cNvGrpSpPr>
              <p:nvPr/>
            </p:nvGrpSpPr>
            <p:grpSpPr bwMode="auto">
              <a:xfrm>
                <a:off x="2880" y="1056"/>
                <a:ext cx="192" cy="192"/>
                <a:chOff x="3792" y="3264"/>
                <a:chExt cx="192" cy="192"/>
              </a:xfrm>
            </p:grpSpPr>
            <p:sp>
              <p:nvSpPr>
                <p:cNvPr id="17427" name="Oval 46"/>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17428" name="Line 47"/>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17429" name="Line 48"/>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grpSp>
      <p:sp>
        <p:nvSpPr>
          <p:cNvPr id="17416" name="Text Box 49"/>
          <p:cNvSpPr txBox="1">
            <a:spLocks noChangeArrowheads="1"/>
          </p:cNvSpPr>
          <p:nvPr/>
        </p:nvSpPr>
        <p:spPr bwMode="auto">
          <a:xfrm>
            <a:off x="838200" y="4191000"/>
            <a:ext cx="7848600" cy="1938992"/>
          </a:xfrm>
          <a:prstGeom prst="rect">
            <a:avLst/>
          </a:prstGeom>
          <a:noFill/>
          <a:ln w="9525">
            <a:noFill/>
            <a:miter lim="800000"/>
            <a:headEnd/>
            <a:tailEnd/>
          </a:ln>
        </p:spPr>
        <p:txBody>
          <a:bodyPr wrap="square">
            <a:prstTxWarp prst="textNoShape">
              <a:avLst/>
            </a:prstTxWarp>
            <a:spAutoFit/>
          </a:bodyPr>
          <a:lstStyle/>
          <a:p>
            <a:pPr eaLnBrk="0" hangingPunct="0"/>
            <a:r>
              <a:rPr lang="en-US" dirty="0"/>
              <a:t>Now Lucy and</a:t>
            </a:r>
            <a:r>
              <a:rPr lang="en-US" dirty="0" smtClean="0"/>
              <a:t> Ricky </a:t>
            </a:r>
            <a:r>
              <a:rPr lang="en-US" dirty="0"/>
              <a:t>each have a set of clocks.  Lucy’s are synchronized in her frame (the train), </a:t>
            </a:r>
            <a:r>
              <a:rPr lang="en-US" dirty="0" smtClean="0"/>
              <a:t>while Ricky’s </a:t>
            </a:r>
            <a:r>
              <a:rPr lang="en-US" dirty="0"/>
              <a:t>are synchronized in </a:t>
            </a:r>
            <a:r>
              <a:rPr lang="en-US" dirty="0" smtClean="0"/>
              <a:t>his </a:t>
            </a:r>
            <a:r>
              <a:rPr lang="en-US" dirty="0"/>
              <a:t>frame (the tracks).</a:t>
            </a:r>
          </a:p>
          <a:p>
            <a:pPr eaLnBrk="0" hangingPunct="0"/>
            <a:endParaRPr lang="en-US" dirty="0">
              <a:solidFill>
                <a:srgbClr val="FF0000"/>
              </a:solidFill>
            </a:endParaRPr>
          </a:p>
          <a:p>
            <a:pPr eaLnBrk="0" hangingPunct="0"/>
            <a:r>
              <a:rPr lang="en-US" dirty="0">
                <a:solidFill>
                  <a:srgbClr val="FF0000"/>
                </a:solidFill>
              </a:rPr>
              <a:t>How do the clocks of one frame read in</a:t>
            </a:r>
            <a:r>
              <a:rPr lang="en-US" dirty="0" smtClean="0">
                <a:solidFill>
                  <a:srgbClr val="FF0000"/>
                </a:solidFill>
              </a:rPr>
              <a:t> another </a:t>
            </a:r>
            <a:r>
              <a:rPr lang="en-US" dirty="0">
                <a:solidFill>
                  <a:srgbClr val="FF0000"/>
                </a:solidFill>
              </a:rPr>
              <a:t>frame</a:t>
            </a:r>
            <a:r>
              <a:rPr lang="en-US" dirty="0" smtClean="0">
                <a:solidFill>
                  <a:srgbClr val="FF0000"/>
                </a:solidFill>
              </a:rPr>
              <a:t>?</a:t>
            </a:r>
            <a:endParaRPr lang="en-US" dirty="0">
              <a:solidFill>
                <a:srgbClr val="FF0000"/>
              </a:solidFill>
            </a:endParaRPr>
          </a:p>
        </p:txBody>
      </p:sp>
      <p:sp>
        <p:nvSpPr>
          <p:cNvPr id="17417" name="Line 50"/>
          <p:cNvSpPr>
            <a:spLocks noChangeShapeType="1"/>
          </p:cNvSpPr>
          <p:nvPr/>
        </p:nvSpPr>
        <p:spPr bwMode="auto">
          <a:xfrm>
            <a:off x="1219200" y="1828800"/>
            <a:ext cx="1524000" cy="0"/>
          </a:xfrm>
          <a:prstGeom prst="line">
            <a:avLst/>
          </a:prstGeom>
          <a:noFill/>
          <a:ln w="9525">
            <a:solidFill>
              <a:schemeClr val="tx1"/>
            </a:solidFill>
            <a:round/>
            <a:headEnd/>
            <a:tailEnd/>
          </a:ln>
        </p:spPr>
        <p:txBody>
          <a:bodyPr wrap="none">
            <a:prstTxWarp prst="textNoShape">
              <a:avLst/>
            </a:prstTxWarp>
          </a:bodyPr>
          <a:lstStyle/>
          <a:p>
            <a:endParaRPr lang="en-US"/>
          </a:p>
        </p:txBody>
      </p:sp>
      <p:sp>
        <p:nvSpPr>
          <p:cNvPr id="17418" name="Line 51"/>
          <p:cNvSpPr>
            <a:spLocks noChangeShapeType="1"/>
          </p:cNvSpPr>
          <p:nvPr/>
        </p:nvSpPr>
        <p:spPr bwMode="auto">
          <a:xfrm>
            <a:off x="3048000" y="1828800"/>
            <a:ext cx="1524000" cy="0"/>
          </a:xfrm>
          <a:prstGeom prst="line">
            <a:avLst/>
          </a:prstGeom>
          <a:noFill/>
          <a:ln w="9525">
            <a:solidFill>
              <a:schemeClr val="tx1"/>
            </a:solidFill>
            <a:round/>
            <a:headEnd/>
            <a:tailEnd/>
          </a:ln>
        </p:spPr>
        <p:txBody>
          <a:bodyPr wrap="none">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F126A016-9014-42BE-9631-EF07EE9B8042}" type="slidenum">
              <a:rPr lang="en-US"/>
              <a:pPr/>
              <a:t>2</a:t>
            </a:fld>
            <a:endParaRPr lang="en-US"/>
          </a:p>
        </p:txBody>
      </p:sp>
      <p:sp>
        <p:nvSpPr>
          <p:cNvPr id="34818" name="Text Box 2"/>
          <p:cNvSpPr txBox="1">
            <a:spLocks noChangeArrowheads="1"/>
          </p:cNvSpPr>
          <p:nvPr/>
        </p:nvSpPr>
        <p:spPr bwMode="auto">
          <a:xfrm>
            <a:off x="228600" y="1981200"/>
            <a:ext cx="9144000" cy="830997"/>
          </a:xfrm>
          <a:prstGeom prst="rect">
            <a:avLst/>
          </a:prstGeom>
          <a:noFill/>
          <a:ln w="9525">
            <a:noFill/>
            <a:miter lim="800000"/>
            <a:headEnd/>
            <a:tailEnd/>
          </a:ln>
          <a:effectLst/>
        </p:spPr>
        <p:txBody>
          <a:bodyPr>
            <a:spAutoFit/>
          </a:bodyPr>
          <a:lstStyle/>
          <a:p>
            <a:r>
              <a:rPr lang="en-US" sz="2400" dirty="0" smtClean="0"/>
              <a:t>Today:</a:t>
            </a:r>
          </a:p>
          <a:p>
            <a:pPr lvl="1">
              <a:buFont typeface="Arial"/>
              <a:buChar char="•"/>
            </a:pPr>
            <a:r>
              <a:rPr lang="en-US" dirty="0" smtClean="0"/>
              <a:t> Time dilation, length contraction</a:t>
            </a:r>
          </a:p>
        </p:txBody>
      </p:sp>
      <p:sp>
        <p:nvSpPr>
          <p:cNvPr id="34820" name="Text Box 4"/>
          <p:cNvSpPr txBox="1">
            <a:spLocks noChangeArrowheads="1"/>
          </p:cNvSpPr>
          <p:nvPr/>
        </p:nvSpPr>
        <p:spPr bwMode="auto">
          <a:xfrm>
            <a:off x="228600" y="4696361"/>
            <a:ext cx="9144000" cy="2041584"/>
          </a:xfrm>
          <a:prstGeom prst="rect">
            <a:avLst/>
          </a:prstGeom>
          <a:noFill/>
          <a:ln w="9525">
            <a:noFill/>
            <a:miter lim="800000"/>
            <a:headEnd/>
            <a:tailEnd/>
          </a:ln>
          <a:effectLst/>
        </p:spPr>
        <p:txBody>
          <a:bodyPr>
            <a:spAutoFit/>
          </a:bodyPr>
          <a:lstStyle/>
          <a:p>
            <a:r>
              <a:rPr lang="en-US" sz="2400" dirty="0"/>
              <a:t>Next week: </a:t>
            </a:r>
            <a:endParaRPr lang="en-US" sz="2400" dirty="0" smtClean="0"/>
          </a:p>
          <a:p>
            <a:r>
              <a:rPr lang="en-US" sz="2400" dirty="0" smtClean="0">
                <a:solidFill>
                  <a:srgbClr val="FF0000"/>
                </a:solidFill>
              </a:rPr>
              <a:t>      </a:t>
            </a:r>
            <a:r>
              <a:rPr lang="en-US" sz="2800" dirty="0" err="1" smtClean="0">
                <a:solidFill>
                  <a:srgbClr val="FF0000"/>
                </a:solidFill>
              </a:rPr>
              <a:t>Spacetime</a:t>
            </a:r>
            <a:r>
              <a:rPr lang="en-US" sz="2800" dirty="0" smtClean="0">
                <a:solidFill>
                  <a:srgbClr val="FF0000"/>
                </a:solidFill>
              </a:rPr>
              <a:t>, relativistic momentum &amp; energy</a:t>
            </a:r>
          </a:p>
          <a:p>
            <a:r>
              <a:rPr lang="en-US" sz="2800" dirty="0" smtClean="0">
                <a:solidFill>
                  <a:srgbClr val="FF0000"/>
                </a:solidFill>
              </a:rPr>
              <a:t>		 </a:t>
            </a:r>
            <a:r>
              <a:rPr lang="en-US" sz="2800" dirty="0" err="1">
                <a:solidFill>
                  <a:srgbClr val="FF0000"/>
                </a:solidFill>
                <a:sym typeface="Wingdings" pitchFamily="2" charset="2"/>
              </a:rPr>
              <a:t></a:t>
            </a:r>
            <a:r>
              <a:rPr lang="en-US" sz="2800" dirty="0" smtClean="0">
                <a:solidFill>
                  <a:srgbClr val="FF0000"/>
                </a:solidFill>
                <a:sym typeface="Wingdings" pitchFamily="2" charset="2"/>
              </a:rPr>
              <a:t> </a:t>
            </a:r>
            <a:r>
              <a:rPr lang="en-US" sz="2800" dirty="0" err="1" smtClean="0">
                <a:solidFill>
                  <a:srgbClr val="FF0000"/>
                </a:solidFill>
                <a:sym typeface="Wingdings" pitchFamily="2" charset="2"/>
              </a:rPr>
              <a:t>E</a:t>
            </a:r>
            <a:r>
              <a:rPr lang="en-US" sz="2800" dirty="0" smtClean="0">
                <a:solidFill>
                  <a:srgbClr val="FF0000"/>
                </a:solidFill>
                <a:sym typeface="Wingdings" pitchFamily="2" charset="2"/>
              </a:rPr>
              <a:t>=mc</a:t>
            </a:r>
            <a:r>
              <a:rPr lang="en-US" sz="2800" baseline="30000" dirty="0" smtClean="0">
                <a:solidFill>
                  <a:srgbClr val="FF0000"/>
                </a:solidFill>
                <a:sym typeface="Wingdings" pitchFamily="2" charset="2"/>
              </a:rPr>
              <a:t>2</a:t>
            </a:r>
            <a:r>
              <a:rPr lang="en-US" sz="2800" dirty="0" smtClean="0">
                <a:solidFill>
                  <a:srgbClr val="FF0000"/>
                </a:solidFill>
                <a:sym typeface="Wingdings" pitchFamily="2" charset="2"/>
              </a:rPr>
              <a:t> !!</a:t>
            </a:r>
          </a:p>
          <a:p>
            <a:endParaRPr lang="en-US" sz="2800" baseline="30000" dirty="0" smtClean="0">
              <a:solidFill>
                <a:srgbClr val="FF0000"/>
              </a:solidFill>
              <a:sym typeface="Wingdings" pitchFamily="2" charset="2"/>
            </a:endParaRPr>
          </a:p>
          <a:p>
            <a:r>
              <a:rPr lang="en-US" sz="2800" dirty="0" smtClean="0">
                <a:solidFill>
                  <a:srgbClr val="FF0000"/>
                </a:solidFill>
                <a:sym typeface="Wingdings" pitchFamily="2" charset="2"/>
              </a:rPr>
              <a:t>	Exam I – Thursday, Feb. 10</a:t>
            </a:r>
          </a:p>
        </p:txBody>
      </p:sp>
      <p:sp>
        <p:nvSpPr>
          <p:cNvPr id="8" name="Text Box 2"/>
          <p:cNvSpPr txBox="1">
            <a:spLocks noChangeArrowheads="1"/>
          </p:cNvSpPr>
          <p:nvPr/>
        </p:nvSpPr>
        <p:spPr bwMode="auto">
          <a:xfrm>
            <a:off x="228600" y="3276600"/>
            <a:ext cx="9144000" cy="892552"/>
          </a:xfrm>
          <a:prstGeom prst="rect">
            <a:avLst/>
          </a:prstGeom>
          <a:noFill/>
          <a:ln w="9525">
            <a:noFill/>
            <a:miter lim="800000"/>
            <a:headEnd/>
            <a:tailEnd/>
          </a:ln>
          <a:effectLst/>
        </p:spPr>
        <p:txBody>
          <a:bodyPr>
            <a:spAutoFit/>
          </a:bodyPr>
          <a:lstStyle/>
          <a:p>
            <a:r>
              <a:rPr lang="en-US" dirty="0" smtClean="0"/>
              <a:t>Reminder</a:t>
            </a:r>
            <a:r>
              <a:rPr lang="en-US" sz="2400" dirty="0" smtClean="0"/>
              <a:t>:</a:t>
            </a:r>
            <a:r>
              <a:rPr lang="en-US" dirty="0" smtClean="0"/>
              <a:t> </a:t>
            </a:r>
          </a:p>
          <a:p>
            <a:r>
              <a:rPr lang="en-US" sz="2800" dirty="0" smtClean="0">
                <a:solidFill>
                  <a:srgbClr val="FF0000"/>
                </a:solidFill>
              </a:rPr>
              <a:t>     HW02 due, beginning of class; HW03 assigned</a:t>
            </a:r>
            <a:endParaRPr lang="en-US" sz="2800" dirty="0">
              <a:solidFill>
                <a:srgbClr val="FF0000"/>
              </a:solidFill>
            </a:endParaRPr>
          </a:p>
        </p:txBody>
      </p:sp>
      <p:sp>
        <p:nvSpPr>
          <p:cNvPr id="9" name="Text Box 2"/>
          <p:cNvSpPr txBox="1">
            <a:spLocks noChangeArrowheads="1"/>
          </p:cNvSpPr>
          <p:nvPr/>
        </p:nvSpPr>
        <p:spPr bwMode="auto">
          <a:xfrm>
            <a:off x="304800" y="457200"/>
            <a:ext cx="9144000" cy="1200328"/>
          </a:xfrm>
          <a:prstGeom prst="rect">
            <a:avLst/>
          </a:prstGeom>
          <a:noFill/>
          <a:ln w="9525">
            <a:noFill/>
            <a:miter lim="800000"/>
            <a:headEnd/>
            <a:tailEnd/>
          </a:ln>
          <a:effectLst/>
        </p:spPr>
        <p:txBody>
          <a:bodyPr>
            <a:spAutoFit/>
          </a:bodyPr>
          <a:lstStyle/>
          <a:p>
            <a:r>
              <a:rPr lang="en-US" dirty="0" smtClean="0"/>
              <a:t>Last time</a:t>
            </a:r>
            <a:r>
              <a:rPr lang="en-US" sz="2400" dirty="0" smtClean="0"/>
              <a:t>:</a:t>
            </a:r>
            <a:endParaRPr lang="en-US" dirty="0" smtClean="0"/>
          </a:p>
          <a:p>
            <a:pPr marL="625475" lvl="1" indent="-168275">
              <a:buFontTx/>
              <a:buChar char="•"/>
            </a:pPr>
            <a:r>
              <a:rPr lang="en-US" dirty="0" smtClean="0"/>
              <a:t>Galilean relativity</a:t>
            </a:r>
          </a:p>
          <a:p>
            <a:pPr marL="625475" lvl="1" indent="-168275">
              <a:buFontTx/>
              <a:buChar char="•"/>
            </a:pPr>
            <a:r>
              <a:rPr lang="en-US" dirty="0" smtClean="0"/>
              <a:t>Michelson-Morley Experiment &amp; Postulates of SR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81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8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p:bldP spid="34820" grpId="0"/>
      <p:bldP spid="8" grpId="0"/>
    </p:bld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2" name="Group 2"/>
          <p:cNvGrpSpPr>
            <a:grpSpLocks/>
          </p:cNvGrpSpPr>
          <p:nvPr/>
        </p:nvGrpSpPr>
        <p:grpSpPr bwMode="auto">
          <a:xfrm>
            <a:off x="457200" y="2895600"/>
            <a:ext cx="4730750" cy="708025"/>
            <a:chOff x="96" y="1858"/>
            <a:chExt cx="2980" cy="446"/>
          </a:xfrm>
        </p:grpSpPr>
        <p:sp>
          <p:nvSpPr>
            <p:cNvPr id="18468" name="Line 3"/>
            <p:cNvSpPr>
              <a:spLocks noChangeShapeType="1"/>
            </p:cNvSpPr>
            <p:nvPr/>
          </p:nvSpPr>
          <p:spPr bwMode="auto">
            <a:xfrm>
              <a:off x="240" y="1954"/>
              <a:ext cx="2784" cy="0"/>
            </a:xfrm>
            <a:prstGeom prst="line">
              <a:avLst/>
            </a:prstGeom>
            <a:noFill/>
            <a:ln w="25400">
              <a:solidFill>
                <a:schemeClr val="tx1"/>
              </a:solidFill>
              <a:round/>
              <a:headEnd/>
              <a:tailEnd/>
            </a:ln>
          </p:spPr>
          <p:txBody>
            <a:bodyPr>
              <a:prstTxWarp prst="textNoShape">
                <a:avLst/>
              </a:prstTxWarp>
            </a:bodyPr>
            <a:lstStyle/>
            <a:p>
              <a:endParaRPr lang="en-US"/>
            </a:p>
          </p:txBody>
        </p:sp>
        <p:sp>
          <p:nvSpPr>
            <p:cNvPr id="18469" name="Line 4"/>
            <p:cNvSpPr>
              <a:spLocks noChangeShapeType="1"/>
            </p:cNvSpPr>
            <p:nvPr/>
          </p:nvSpPr>
          <p:spPr bwMode="auto">
            <a:xfrm>
              <a:off x="1632" y="1858"/>
              <a:ext cx="0" cy="192"/>
            </a:xfrm>
            <a:prstGeom prst="line">
              <a:avLst/>
            </a:prstGeom>
            <a:noFill/>
            <a:ln w="38100">
              <a:solidFill>
                <a:schemeClr val="tx1"/>
              </a:solidFill>
              <a:round/>
              <a:headEnd/>
              <a:tailEnd/>
            </a:ln>
          </p:spPr>
          <p:txBody>
            <a:bodyPr>
              <a:prstTxWarp prst="textNoShape">
                <a:avLst/>
              </a:prstTxWarp>
            </a:bodyPr>
            <a:lstStyle/>
            <a:p>
              <a:endParaRPr lang="en-US"/>
            </a:p>
          </p:txBody>
        </p:sp>
        <p:sp>
          <p:nvSpPr>
            <p:cNvPr id="18470" name="Line 5"/>
            <p:cNvSpPr>
              <a:spLocks noChangeShapeType="1"/>
            </p:cNvSpPr>
            <p:nvPr/>
          </p:nvSpPr>
          <p:spPr bwMode="auto">
            <a:xfrm>
              <a:off x="2016"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18471" name="Line 6"/>
            <p:cNvSpPr>
              <a:spLocks noChangeShapeType="1"/>
            </p:cNvSpPr>
            <p:nvPr/>
          </p:nvSpPr>
          <p:spPr bwMode="auto">
            <a:xfrm>
              <a:off x="240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18472" name="Line 7"/>
            <p:cNvSpPr>
              <a:spLocks noChangeShapeType="1"/>
            </p:cNvSpPr>
            <p:nvPr/>
          </p:nvSpPr>
          <p:spPr bwMode="auto">
            <a:xfrm>
              <a:off x="278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18473" name="Line 8"/>
            <p:cNvSpPr>
              <a:spLocks noChangeShapeType="1"/>
            </p:cNvSpPr>
            <p:nvPr/>
          </p:nvSpPr>
          <p:spPr bwMode="auto">
            <a:xfrm>
              <a:off x="1248"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18474" name="Line 9"/>
            <p:cNvSpPr>
              <a:spLocks noChangeShapeType="1"/>
            </p:cNvSpPr>
            <p:nvPr/>
          </p:nvSpPr>
          <p:spPr bwMode="auto">
            <a:xfrm>
              <a:off x="86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18475" name="Line 10"/>
            <p:cNvSpPr>
              <a:spLocks noChangeShapeType="1"/>
            </p:cNvSpPr>
            <p:nvPr/>
          </p:nvSpPr>
          <p:spPr bwMode="auto">
            <a:xfrm>
              <a:off x="48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18476" name="Text Box 11"/>
            <p:cNvSpPr txBox="1">
              <a:spLocks noChangeArrowheads="1"/>
            </p:cNvSpPr>
            <p:nvPr/>
          </p:nvSpPr>
          <p:spPr bwMode="auto">
            <a:xfrm>
              <a:off x="96" y="2073"/>
              <a:ext cx="2980" cy="231"/>
            </a:xfrm>
            <a:prstGeom prst="rect">
              <a:avLst/>
            </a:prstGeom>
            <a:noFill/>
            <a:ln w="9525">
              <a:noFill/>
              <a:miter lim="800000"/>
              <a:headEnd/>
              <a:tailEnd/>
            </a:ln>
          </p:spPr>
          <p:txBody>
            <a:bodyPr wrap="none">
              <a:prstTxWarp prst="textNoShape">
                <a:avLst/>
              </a:prstTxWarp>
              <a:spAutoFit/>
            </a:bodyPr>
            <a:lstStyle/>
            <a:p>
              <a:pPr eaLnBrk="0" hangingPunct="0"/>
              <a:r>
                <a:rPr lang="en-US" sz="1800"/>
                <a:t>...  -3       -2       -1       0        1        2       3  ...</a:t>
              </a:r>
            </a:p>
          </p:txBody>
        </p:sp>
      </p:grpSp>
      <p:sp>
        <p:nvSpPr>
          <p:cNvPr id="18435" name="Text Box 12"/>
          <p:cNvSpPr txBox="1">
            <a:spLocks noChangeArrowheads="1"/>
          </p:cNvSpPr>
          <p:nvPr/>
        </p:nvSpPr>
        <p:spPr bwMode="auto">
          <a:xfrm>
            <a:off x="2422525" y="3544888"/>
            <a:ext cx="936975" cy="461665"/>
          </a:xfrm>
          <a:prstGeom prst="rect">
            <a:avLst/>
          </a:prstGeom>
          <a:noFill/>
          <a:ln w="9525">
            <a:noFill/>
            <a:miter lim="800000"/>
            <a:headEnd/>
            <a:tailEnd/>
          </a:ln>
        </p:spPr>
        <p:txBody>
          <a:bodyPr wrap="none">
            <a:prstTxWarp prst="textNoShape">
              <a:avLst/>
            </a:prstTxWarp>
            <a:spAutoFit/>
          </a:bodyPr>
          <a:lstStyle/>
          <a:p>
            <a:pPr eaLnBrk="0" hangingPunct="0"/>
            <a:r>
              <a:rPr lang="en-US" dirty="0" smtClean="0"/>
              <a:t>Ricky</a:t>
            </a:r>
            <a:endParaRPr lang="en-US" dirty="0"/>
          </a:p>
        </p:txBody>
      </p:sp>
      <p:grpSp>
        <p:nvGrpSpPr>
          <p:cNvPr id="4" name="Group 15"/>
          <p:cNvGrpSpPr>
            <a:grpSpLocks/>
          </p:cNvGrpSpPr>
          <p:nvPr/>
        </p:nvGrpSpPr>
        <p:grpSpPr bwMode="auto">
          <a:xfrm>
            <a:off x="487363" y="496888"/>
            <a:ext cx="5959475" cy="2170112"/>
            <a:chOff x="326" y="313"/>
            <a:chExt cx="3754" cy="1367"/>
          </a:xfrm>
        </p:grpSpPr>
        <p:grpSp>
          <p:nvGrpSpPr>
            <p:cNvPr id="5" name="Group 16"/>
            <p:cNvGrpSpPr>
              <a:grpSpLocks/>
            </p:cNvGrpSpPr>
            <p:nvPr/>
          </p:nvGrpSpPr>
          <p:grpSpPr bwMode="auto">
            <a:xfrm>
              <a:off x="384" y="697"/>
              <a:ext cx="3696" cy="983"/>
              <a:chOff x="1440" y="601"/>
              <a:chExt cx="3696" cy="983"/>
            </a:xfrm>
          </p:grpSpPr>
          <p:grpSp>
            <p:nvGrpSpPr>
              <p:cNvPr id="6" name="Group 17"/>
              <p:cNvGrpSpPr>
                <a:grpSpLocks/>
              </p:cNvGrpSpPr>
              <p:nvPr/>
            </p:nvGrpSpPr>
            <p:grpSpPr bwMode="auto">
              <a:xfrm>
                <a:off x="1440" y="720"/>
                <a:ext cx="2928" cy="864"/>
                <a:chOff x="1344" y="1392"/>
                <a:chExt cx="2928" cy="864"/>
              </a:xfrm>
            </p:grpSpPr>
            <p:sp>
              <p:nvSpPr>
                <p:cNvPr id="18465" name="Oval 18"/>
                <p:cNvSpPr>
                  <a:spLocks noChangeArrowheads="1"/>
                </p:cNvSpPr>
                <p:nvPr/>
              </p:nvSpPr>
              <p:spPr bwMode="auto">
                <a:xfrm>
                  <a:off x="1488" y="2016"/>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en-US"/>
                </a:p>
              </p:txBody>
            </p:sp>
            <p:sp>
              <p:nvSpPr>
                <p:cNvPr id="18466" name="Oval 19"/>
                <p:cNvSpPr>
                  <a:spLocks noChangeArrowheads="1"/>
                </p:cNvSpPr>
                <p:nvPr/>
              </p:nvSpPr>
              <p:spPr bwMode="auto">
                <a:xfrm>
                  <a:off x="3840" y="2016"/>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en-US"/>
                </a:p>
              </p:txBody>
            </p:sp>
            <p:sp>
              <p:nvSpPr>
                <p:cNvPr id="18467" name="Rectangle 20"/>
                <p:cNvSpPr>
                  <a:spLocks noChangeArrowheads="1"/>
                </p:cNvSpPr>
                <p:nvPr/>
              </p:nvSpPr>
              <p:spPr bwMode="auto">
                <a:xfrm>
                  <a:off x="1344" y="1392"/>
                  <a:ext cx="2928" cy="624"/>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sp>
            <p:nvSpPr>
              <p:cNvPr id="18463" name="Line 21"/>
              <p:cNvSpPr>
                <a:spLocks noChangeShapeType="1"/>
              </p:cNvSpPr>
              <p:nvPr/>
            </p:nvSpPr>
            <p:spPr bwMode="auto">
              <a:xfrm>
                <a:off x="4560" y="1056"/>
                <a:ext cx="576" cy="0"/>
              </a:xfrm>
              <a:prstGeom prst="line">
                <a:avLst/>
              </a:prstGeom>
              <a:noFill/>
              <a:ln w="25400">
                <a:solidFill>
                  <a:schemeClr val="tx1"/>
                </a:solidFill>
                <a:round/>
                <a:headEnd/>
                <a:tailEnd type="triangle" w="lg" len="lg"/>
              </a:ln>
            </p:spPr>
            <p:txBody>
              <a:bodyPr>
                <a:prstTxWarp prst="textNoShape">
                  <a:avLst/>
                </a:prstTxWarp>
              </a:bodyPr>
              <a:lstStyle/>
              <a:p>
                <a:endParaRPr lang="en-US"/>
              </a:p>
            </p:txBody>
          </p:sp>
          <p:sp>
            <p:nvSpPr>
              <p:cNvPr id="18464" name="Text Box 22"/>
              <p:cNvSpPr txBox="1">
                <a:spLocks noChangeArrowheads="1"/>
              </p:cNvSpPr>
              <p:nvPr/>
            </p:nvSpPr>
            <p:spPr bwMode="auto">
              <a:xfrm>
                <a:off x="4646" y="601"/>
                <a:ext cx="212" cy="288"/>
              </a:xfrm>
              <a:prstGeom prst="rect">
                <a:avLst/>
              </a:prstGeom>
              <a:noFill/>
              <a:ln w="9525">
                <a:noFill/>
                <a:miter lim="800000"/>
                <a:headEnd/>
                <a:tailEnd/>
              </a:ln>
            </p:spPr>
            <p:txBody>
              <a:bodyPr wrap="none">
                <a:prstTxWarp prst="textNoShape">
                  <a:avLst/>
                </a:prstTxWarp>
                <a:spAutoFit/>
              </a:bodyPr>
              <a:lstStyle/>
              <a:p>
                <a:r>
                  <a:rPr lang="en-US"/>
                  <a:t>v</a:t>
                </a:r>
              </a:p>
            </p:txBody>
          </p:sp>
        </p:grpSp>
        <p:sp>
          <p:nvSpPr>
            <p:cNvPr id="18448" name="Text Box 23"/>
            <p:cNvSpPr txBox="1">
              <a:spLocks noChangeArrowheads="1"/>
            </p:cNvSpPr>
            <p:nvPr/>
          </p:nvSpPr>
          <p:spPr bwMode="auto">
            <a:xfrm>
              <a:off x="326" y="313"/>
              <a:ext cx="223" cy="288"/>
            </a:xfrm>
            <a:prstGeom prst="rect">
              <a:avLst/>
            </a:prstGeom>
            <a:noFill/>
            <a:ln w="9525">
              <a:noFill/>
              <a:miter lim="800000"/>
              <a:headEnd/>
              <a:tailEnd/>
            </a:ln>
          </p:spPr>
          <p:txBody>
            <a:bodyPr wrap="none">
              <a:prstTxWarp prst="textNoShape">
                <a:avLst/>
              </a:prstTxWarp>
              <a:spAutoFit/>
            </a:bodyPr>
            <a:lstStyle/>
            <a:p>
              <a:r>
                <a:rPr lang="en-US"/>
                <a:t>L</a:t>
              </a:r>
            </a:p>
          </p:txBody>
        </p:sp>
        <p:sp>
          <p:nvSpPr>
            <p:cNvPr id="18449" name="Text Box 24"/>
            <p:cNvSpPr txBox="1">
              <a:spLocks noChangeArrowheads="1"/>
            </p:cNvSpPr>
            <p:nvPr/>
          </p:nvSpPr>
          <p:spPr bwMode="auto">
            <a:xfrm>
              <a:off x="3206" y="313"/>
              <a:ext cx="255" cy="288"/>
            </a:xfrm>
            <a:prstGeom prst="rect">
              <a:avLst/>
            </a:prstGeom>
            <a:noFill/>
            <a:ln w="9525">
              <a:noFill/>
              <a:miter lim="800000"/>
              <a:headEnd/>
              <a:tailEnd/>
            </a:ln>
          </p:spPr>
          <p:txBody>
            <a:bodyPr wrap="none">
              <a:prstTxWarp prst="textNoShape">
                <a:avLst/>
              </a:prstTxWarp>
              <a:spAutoFit/>
            </a:bodyPr>
            <a:lstStyle/>
            <a:p>
              <a:r>
                <a:rPr lang="en-US"/>
                <a:t>R</a:t>
              </a:r>
            </a:p>
          </p:txBody>
        </p:sp>
      </p:grpSp>
      <p:grpSp>
        <p:nvGrpSpPr>
          <p:cNvPr id="10" name="Group 37"/>
          <p:cNvGrpSpPr>
            <a:grpSpLocks/>
          </p:cNvGrpSpPr>
          <p:nvPr/>
        </p:nvGrpSpPr>
        <p:grpSpPr bwMode="auto">
          <a:xfrm>
            <a:off x="762000" y="2438400"/>
            <a:ext cx="533400" cy="609600"/>
            <a:chOff x="960" y="816"/>
            <a:chExt cx="336" cy="384"/>
          </a:xfrm>
        </p:grpSpPr>
        <p:sp>
          <p:nvSpPr>
            <p:cNvPr id="18443" name="AutoShape 38"/>
            <p:cNvSpPr>
              <a:spLocks noChangeArrowheads="1"/>
            </p:cNvSpPr>
            <p:nvPr/>
          </p:nvSpPr>
          <p:spPr bwMode="auto">
            <a:xfrm>
              <a:off x="960" y="816"/>
              <a:ext cx="336" cy="288"/>
            </a:xfrm>
            <a:prstGeom prst="irregularSeal1">
              <a:avLst/>
            </a:prstGeom>
            <a:solidFill>
              <a:srgbClr val="FFFF00"/>
            </a:solidFill>
            <a:ln w="9525">
              <a:solidFill>
                <a:schemeClr val="tx1"/>
              </a:solidFill>
              <a:miter lim="800000"/>
              <a:headEnd/>
              <a:tailEnd/>
            </a:ln>
          </p:spPr>
          <p:txBody>
            <a:bodyPr wrap="none" anchor="ctr">
              <a:prstTxWarp prst="textNoShape">
                <a:avLst/>
              </a:prstTxWarp>
            </a:bodyPr>
            <a:lstStyle/>
            <a:p>
              <a:endParaRPr lang="en-US"/>
            </a:p>
          </p:txBody>
        </p:sp>
        <p:sp>
          <p:nvSpPr>
            <p:cNvPr id="18444" name="Rectangle 39"/>
            <p:cNvSpPr>
              <a:spLocks noChangeArrowheads="1"/>
            </p:cNvSpPr>
            <p:nvPr/>
          </p:nvSpPr>
          <p:spPr bwMode="auto">
            <a:xfrm>
              <a:off x="1104" y="1008"/>
              <a:ext cx="48" cy="192"/>
            </a:xfrm>
            <a:prstGeom prst="rect">
              <a:avLst/>
            </a:prstGeom>
            <a:solidFill>
              <a:srgbClr val="FF0000"/>
            </a:solidFill>
            <a:ln w="9525">
              <a:solidFill>
                <a:schemeClr val="tx1"/>
              </a:solidFill>
              <a:miter lim="800000"/>
              <a:headEnd/>
              <a:tailEnd/>
            </a:ln>
          </p:spPr>
          <p:txBody>
            <a:bodyPr wrap="none" anchor="ctr">
              <a:prstTxWarp prst="textNoShape">
                <a:avLst/>
              </a:prstTxWarp>
            </a:bodyPr>
            <a:lstStyle/>
            <a:p>
              <a:endParaRPr lang="en-US"/>
            </a:p>
          </p:txBody>
        </p:sp>
      </p:grpSp>
      <p:grpSp>
        <p:nvGrpSpPr>
          <p:cNvPr id="11" name="Group 40"/>
          <p:cNvGrpSpPr>
            <a:grpSpLocks/>
          </p:cNvGrpSpPr>
          <p:nvPr/>
        </p:nvGrpSpPr>
        <p:grpSpPr bwMode="auto">
          <a:xfrm>
            <a:off x="4486275" y="2438400"/>
            <a:ext cx="533400" cy="609600"/>
            <a:chOff x="960" y="816"/>
            <a:chExt cx="336" cy="384"/>
          </a:xfrm>
        </p:grpSpPr>
        <p:sp>
          <p:nvSpPr>
            <p:cNvPr id="18441" name="AutoShape 41"/>
            <p:cNvSpPr>
              <a:spLocks noChangeArrowheads="1"/>
            </p:cNvSpPr>
            <p:nvPr/>
          </p:nvSpPr>
          <p:spPr bwMode="auto">
            <a:xfrm>
              <a:off x="960" y="816"/>
              <a:ext cx="336" cy="288"/>
            </a:xfrm>
            <a:prstGeom prst="irregularSeal1">
              <a:avLst/>
            </a:prstGeom>
            <a:solidFill>
              <a:srgbClr val="FFFF00"/>
            </a:solidFill>
            <a:ln w="9525">
              <a:solidFill>
                <a:schemeClr val="tx1"/>
              </a:solidFill>
              <a:miter lim="800000"/>
              <a:headEnd/>
              <a:tailEnd/>
            </a:ln>
          </p:spPr>
          <p:txBody>
            <a:bodyPr wrap="none" anchor="ctr">
              <a:prstTxWarp prst="textNoShape">
                <a:avLst/>
              </a:prstTxWarp>
            </a:bodyPr>
            <a:lstStyle/>
            <a:p>
              <a:endParaRPr lang="en-US"/>
            </a:p>
          </p:txBody>
        </p:sp>
        <p:sp>
          <p:nvSpPr>
            <p:cNvPr id="18442" name="Rectangle 42"/>
            <p:cNvSpPr>
              <a:spLocks noChangeArrowheads="1"/>
            </p:cNvSpPr>
            <p:nvPr/>
          </p:nvSpPr>
          <p:spPr bwMode="auto">
            <a:xfrm>
              <a:off x="1104" y="1008"/>
              <a:ext cx="48" cy="192"/>
            </a:xfrm>
            <a:prstGeom prst="rect">
              <a:avLst/>
            </a:prstGeom>
            <a:solidFill>
              <a:srgbClr val="FF0000"/>
            </a:solidFill>
            <a:ln w="9525">
              <a:solidFill>
                <a:schemeClr val="tx1"/>
              </a:solidFill>
              <a:miter lim="800000"/>
              <a:headEnd/>
              <a:tailEnd/>
            </a:ln>
          </p:spPr>
          <p:txBody>
            <a:bodyPr wrap="none" anchor="ctr">
              <a:prstTxWarp prst="textNoShape">
                <a:avLst/>
              </a:prstTxWarp>
            </a:bodyPr>
            <a:lstStyle/>
            <a:p>
              <a:endParaRPr lang="en-US"/>
            </a:p>
          </p:txBody>
        </p:sp>
      </p:grpSp>
      <p:sp>
        <p:nvSpPr>
          <p:cNvPr id="18439" name="Text Box 43"/>
          <p:cNvSpPr txBox="1">
            <a:spLocks noChangeArrowheads="1"/>
          </p:cNvSpPr>
          <p:nvPr/>
        </p:nvSpPr>
        <p:spPr bwMode="auto">
          <a:xfrm>
            <a:off x="4638675" y="2627313"/>
            <a:ext cx="184150" cy="366712"/>
          </a:xfrm>
          <a:prstGeom prst="rect">
            <a:avLst/>
          </a:prstGeom>
          <a:noFill/>
          <a:ln w="9525">
            <a:noFill/>
            <a:miter lim="800000"/>
            <a:headEnd/>
            <a:tailEnd/>
          </a:ln>
        </p:spPr>
        <p:txBody>
          <a:bodyPr wrap="none">
            <a:prstTxWarp prst="textNoShape">
              <a:avLst/>
            </a:prstTxWarp>
            <a:spAutoFit/>
          </a:bodyPr>
          <a:lstStyle/>
          <a:p>
            <a:pPr eaLnBrk="0" hangingPunct="0"/>
            <a:endParaRPr lang="en-US" sz="1800"/>
          </a:p>
        </p:txBody>
      </p:sp>
      <p:sp>
        <p:nvSpPr>
          <p:cNvPr id="18440" name="Text Box 44"/>
          <p:cNvSpPr txBox="1">
            <a:spLocks noChangeArrowheads="1"/>
          </p:cNvSpPr>
          <p:nvPr/>
        </p:nvSpPr>
        <p:spPr bwMode="auto">
          <a:xfrm>
            <a:off x="533400" y="4114800"/>
            <a:ext cx="8016875" cy="2456057"/>
          </a:xfrm>
          <a:prstGeom prst="rect">
            <a:avLst/>
          </a:prstGeom>
          <a:noFill/>
          <a:ln w="9525">
            <a:noFill/>
            <a:miter lim="800000"/>
            <a:headEnd/>
            <a:tailEnd/>
          </a:ln>
        </p:spPr>
        <p:txBody>
          <a:bodyPr>
            <a:prstTxWarp prst="textNoShape">
              <a:avLst/>
            </a:prstTxWarp>
            <a:spAutoFit/>
          </a:bodyPr>
          <a:lstStyle/>
          <a:p>
            <a:pPr eaLnBrk="0" hangingPunct="0"/>
            <a:r>
              <a:rPr lang="en-US" dirty="0"/>
              <a:t>At 3 o’clock in</a:t>
            </a:r>
            <a:r>
              <a:rPr lang="en-US" dirty="0" smtClean="0"/>
              <a:t> Ricky’s </a:t>
            </a:r>
            <a:r>
              <a:rPr lang="en-US" dirty="0"/>
              <a:t>frame, two firecrackers go off to announce the time.  It so happens that these firecrackers are at the left and right ends of the train, in</a:t>
            </a:r>
            <a:r>
              <a:rPr lang="en-US" dirty="0" smtClean="0"/>
              <a:t> Ricky’s </a:t>
            </a:r>
            <a:r>
              <a:rPr lang="en-US" dirty="0"/>
              <a:t>frame.</a:t>
            </a:r>
            <a:endParaRPr lang="en-US" dirty="0" smtClean="0"/>
          </a:p>
          <a:p>
            <a:pPr eaLnBrk="0" hangingPunct="0">
              <a:spcBef>
                <a:spcPct val="20000"/>
              </a:spcBef>
            </a:pPr>
            <a:endParaRPr lang="en-US" b="1" dirty="0" smtClean="0"/>
          </a:p>
          <a:p>
            <a:pPr eaLnBrk="0" hangingPunct="0">
              <a:spcBef>
                <a:spcPct val="20000"/>
              </a:spcBef>
            </a:pPr>
            <a:r>
              <a:rPr lang="en-US" b="1" dirty="0" smtClean="0"/>
              <a:t>Event </a:t>
            </a:r>
            <a:r>
              <a:rPr lang="en-US" b="1" dirty="0"/>
              <a:t>1: firecracker 1 explodes at 3:00</a:t>
            </a:r>
          </a:p>
          <a:p>
            <a:pPr eaLnBrk="0" hangingPunct="0"/>
            <a:r>
              <a:rPr lang="en-US" b="1" dirty="0"/>
              <a:t>Event 2: firecracker 2 explodes at 3:00</a:t>
            </a:r>
          </a:p>
        </p:txBody>
      </p:sp>
      <p:grpSp>
        <p:nvGrpSpPr>
          <p:cNvPr id="45" name="Group 13"/>
          <p:cNvGrpSpPr>
            <a:grpSpLocks/>
          </p:cNvGrpSpPr>
          <p:nvPr/>
        </p:nvGrpSpPr>
        <p:grpSpPr bwMode="auto">
          <a:xfrm>
            <a:off x="914400" y="2895600"/>
            <a:ext cx="304800" cy="304800"/>
            <a:chOff x="3792" y="3264"/>
            <a:chExt cx="192" cy="192"/>
          </a:xfrm>
        </p:grpSpPr>
        <p:sp>
          <p:nvSpPr>
            <p:cNvPr id="46" name="Oval 14"/>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47" name="Line 15"/>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48" name="Line 16"/>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49" name="Group 21"/>
          <p:cNvGrpSpPr>
            <a:grpSpLocks/>
          </p:cNvGrpSpPr>
          <p:nvPr/>
        </p:nvGrpSpPr>
        <p:grpSpPr bwMode="auto">
          <a:xfrm>
            <a:off x="4572000" y="2895600"/>
            <a:ext cx="304800" cy="304800"/>
            <a:chOff x="3792" y="3264"/>
            <a:chExt cx="192" cy="192"/>
          </a:xfrm>
        </p:grpSpPr>
        <p:sp>
          <p:nvSpPr>
            <p:cNvPr id="50" name="Oval 22"/>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51" name="Line 23"/>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52" name="Line 24"/>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53" name="Group 17"/>
          <p:cNvGrpSpPr>
            <a:grpSpLocks/>
          </p:cNvGrpSpPr>
          <p:nvPr/>
        </p:nvGrpSpPr>
        <p:grpSpPr bwMode="auto">
          <a:xfrm>
            <a:off x="2743200" y="2895600"/>
            <a:ext cx="304800" cy="304800"/>
            <a:chOff x="3792" y="3264"/>
            <a:chExt cx="192" cy="192"/>
          </a:xfrm>
        </p:grpSpPr>
        <p:sp>
          <p:nvSpPr>
            <p:cNvPr id="54" name="Oval 18"/>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55" name="Line 19"/>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56" name="Line 20"/>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sp>
        <p:nvSpPr>
          <p:cNvPr id="57" name="Text Box 14"/>
          <p:cNvSpPr txBox="1">
            <a:spLocks noChangeArrowheads="1"/>
          </p:cNvSpPr>
          <p:nvPr/>
        </p:nvSpPr>
        <p:spPr bwMode="auto">
          <a:xfrm>
            <a:off x="2408238" y="1219200"/>
            <a:ext cx="828675" cy="457200"/>
          </a:xfrm>
          <a:prstGeom prst="rect">
            <a:avLst/>
          </a:prstGeom>
          <a:noFill/>
          <a:ln w="9525">
            <a:noFill/>
            <a:miter lim="800000"/>
            <a:headEnd/>
            <a:tailEnd/>
          </a:ln>
        </p:spPr>
        <p:txBody>
          <a:bodyPr wrap="none">
            <a:prstTxWarp prst="textNoShape">
              <a:avLst/>
            </a:prstTxWarp>
            <a:spAutoFit/>
          </a:bodyPr>
          <a:lstStyle/>
          <a:p>
            <a:r>
              <a:rPr lang="en-US" dirty="0"/>
              <a:t>Lucy</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2" name="Group 2"/>
          <p:cNvGrpSpPr>
            <a:grpSpLocks/>
          </p:cNvGrpSpPr>
          <p:nvPr/>
        </p:nvGrpSpPr>
        <p:grpSpPr bwMode="auto">
          <a:xfrm>
            <a:off x="457200" y="2895600"/>
            <a:ext cx="4730750" cy="708025"/>
            <a:chOff x="96" y="1858"/>
            <a:chExt cx="2980" cy="446"/>
          </a:xfrm>
        </p:grpSpPr>
        <p:sp>
          <p:nvSpPr>
            <p:cNvPr id="18468" name="Line 3"/>
            <p:cNvSpPr>
              <a:spLocks noChangeShapeType="1"/>
            </p:cNvSpPr>
            <p:nvPr/>
          </p:nvSpPr>
          <p:spPr bwMode="auto">
            <a:xfrm>
              <a:off x="240" y="1954"/>
              <a:ext cx="2784" cy="0"/>
            </a:xfrm>
            <a:prstGeom prst="line">
              <a:avLst/>
            </a:prstGeom>
            <a:noFill/>
            <a:ln w="25400">
              <a:solidFill>
                <a:schemeClr val="tx1"/>
              </a:solidFill>
              <a:round/>
              <a:headEnd/>
              <a:tailEnd/>
            </a:ln>
          </p:spPr>
          <p:txBody>
            <a:bodyPr>
              <a:prstTxWarp prst="textNoShape">
                <a:avLst/>
              </a:prstTxWarp>
            </a:bodyPr>
            <a:lstStyle/>
            <a:p>
              <a:endParaRPr lang="en-US"/>
            </a:p>
          </p:txBody>
        </p:sp>
        <p:sp>
          <p:nvSpPr>
            <p:cNvPr id="18469" name="Line 4"/>
            <p:cNvSpPr>
              <a:spLocks noChangeShapeType="1"/>
            </p:cNvSpPr>
            <p:nvPr/>
          </p:nvSpPr>
          <p:spPr bwMode="auto">
            <a:xfrm>
              <a:off x="1632" y="1858"/>
              <a:ext cx="0" cy="192"/>
            </a:xfrm>
            <a:prstGeom prst="line">
              <a:avLst/>
            </a:prstGeom>
            <a:noFill/>
            <a:ln w="38100">
              <a:solidFill>
                <a:schemeClr val="tx1"/>
              </a:solidFill>
              <a:round/>
              <a:headEnd/>
              <a:tailEnd/>
            </a:ln>
          </p:spPr>
          <p:txBody>
            <a:bodyPr>
              <a:prstTxWarp prst="textNoShape">
                <a:avLst/>
              </a:prstTxWarp>
            </a:bodyPr>
            <a:lstStyle/>
            <a:p>
              <a:endParaRPr lang="en-US"/>
            </a:p>
          </p:txBody>
        </p:sp>
        <p:sp>
          <p:nvSpPr>
            <p:cNvPr id="18470" name="Line 5"/>
            <p:cNvSpPr>
              <a:spLocks noChangeShapeType="1"/>
            </p:cNvSpPr>
            <p:nvPr/>
          </p:nvSpPr>
          <p:spPr bwMode="auto">
            <a:xfrm>
              <a:off x="2016"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18471" name="Line 6"/>
            <p:cNvSpPr>
              <a:spLocks noChangeShapeType="1"/>
            </p:cNvSpPr>
            <p:nvPr/>
          </p:nvSpPr>
          <p:spPr bwMode="auto">
            <a:xfrm>
              <a:off x="240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18472" name="Line 7"/>
            <p:cNvSpPr>
              <a:spLocks noChangeShapeType="1"/>
            </p:cNvSpPr>
            <p:nvPr/>
          </p:nvSpPr>
          <p:spPr bwMode="auto">
            <a:xfrm>
              <a:off x="278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18473" name="Line 8"/>
            <p:cNvSpPr>
              <a:spLocks noChangeShapeType="1"/>
            </p:cNvSpPr>
            <p:nvPr/>
          </p:nvSpPr>
          <p:spPr bwMode="auto">
            <a:xfrm>
              <a:off x="1248"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18474" name="Line 9"/>
            <p:cNvSpPr>
              <a:spLocks noChangeShapeType="1"/>
            </p:cNvSpPr>
            <p:nvPr/>
          </p:nvSpPr>
          <p:spPr bwMode="auto">
            <a:xfrm>
              <a:off x="86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18475" name="Line 10"/>
            <p:cNvSpPr>
              <a:spLocks noChangeShapeType="1"/>
            </p:cNvSpPr>
            <p:nvPr/>
          </p:nvSpPr>
          <p:spPr bwMode="auto">
            <a:xfrm>
              <a:off x="48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18476" name="Text Box 11"/>
            <p:cNvSpPr txBox="1">
              <a:spLocks noChangeArrowheads="1"/>
            </p:cNvSpPr>
            <p:nvPr/>
          </p:nvSpPr>
          <p:spPr bwMode="auto">
            <a:xfrm>
              <a:off x="96" y="2073"/>
              <a:ext cx="2980" cy="231"/>
            </a:xfrm>
            <a:prstGeom prst="rect">
              <a:avLst/>
            </a:prstGeom>
            <a:noFill/>
            <a:ln w="9525">
              <a:noFill/>
              <a:miter lim="800000"/>
              <a:headEnd/>
              <a:tailEnd/>
            </a:ln>
          </p:spPr>
          <p:txBody>
            <a:bodyPr wrap="none">
              <a:prstTxWarp prst="textNoShape">
                <a:avLst/>
              </a:prstTxWarp>
              <a:spAutoFit/>
            </a:bodyPr>
            <a:lstStyle/>
            <a:p>
              <a:pPr eaLnBrk="0" hangingPunct="0"/>
              <a:r>
                <a:rPr lang="en-US" sz="1800"/>
                <a:t>...  -3       -2       -1       0        1        2       3  ...</a:t>
              </a:r>
            </a:p>
          </p:txBody>
        </p:sp>
      </p:grpSp>
      <p:sp>
        <p:nvSpPr>
          <p:cNvPr id="18435" name="Text Box 12"/>
          <p:cNvSpPr txBox="1">
            <a:spLocks noChangeArrowheads="1"/>
          </p:cNvSpPr>
          <p:nvPr/>
        </p:nvSpPr>
        <p:spPr bwMode="auto">
          <a:xfrm>
            <a:off x="2422525" y="3544888"/>
            <a:ext cx="936975" cy="461665"/>
          </a:xfrm>
          <a:prstGeom prst="rect">
            <a:avLst/>
          </a:prstGeom>
          <a:noFill/>
          <a:ln w="9525">
            <a:noFill/>
            <a:miter lim="800000"/>
            <a:headEnd/>
            <a:tailEnd/>
          </a:ln>
        </p:spPr>
        <p:txBody>
          <a:bodyPr wrap="none">
            <a:prstTxWarp prst="textNoShape">
              <a:avLst/>
            </a:prstTxWarp>
            <a:spAutoFit/>
          </a:bodyPr>
          <a:lstStyle/>
          <a:p>
            <a:pPr eaLnBrk="0" hangingPunct="0"/>
            <a:r>
              <a:rPr lang="en-US" dirty="0" smtClean="0"/>
              <a:t>Ricky</a:t>
            </a:r>
            <a:endParaRPr lang="en-US" dirty="0"/>
          </a:p>
        </p:txBody>
      </p:sp>
      <p:grpSp>
        <p:nvGrpSpPr>
          <p:cNvPr id="3" name="Group 13"/>
          <p:cNvGrpSpPr>
            <a:grpSpLocks/>
          </p:cNvGrpSpPr>
          <p:nvPr/>
        </p:nvGrpSpPr>
        <p:grpSpPr bwMode="auto">
          <a:xfrm>
            <a:off x="487363" y="496888"/>
            <a:ext cx="5959475" cy="2170112"/>
            <a:chOff x="326" y="313"/>
            <a:chExt cx="3754" cy="1367"/>
          </a:xfrm>
        </p:grpSpPr>
        <p:sp>
          <p:nvSpPr>
            <p:cNvPr id="18445" name="Text Box 14"/>
            <p:cNvSpPr txBox="1">
              <a:spLocks noChangeArrowheads="1"/>
            </p:cNvSpPr>
            <p:nvPr/>
          </p:nvSpPr>
          <p:spPr bwMode="auto">
            <a:xfrm>
              <a:off x="1536" y="768"/>
              <a:ext cx="522" cy="288"/>
            </a:xfrm>
            <a:prstGeom prst="rect">
              <a:avLst/>
            </a:prstGeom>
            <a:noFill/>
            <a:ln w="9525">
              <a:noFill/>
              <a:miter lim="800000"/>
              <a:headEnd/>
              <a:tailEnd/>
            </a:ln>
          </p:spPr>
          <p:txBody>
            <a:bodyPr wrap="none">
              <a:prstTxWarp prst="textNoShape">
                <a:avLst/>
              </a:prstTxWarp>
              <a:spAutoFit/>
            </a:bodyPr>
            <a:lstStyle/>
            <a:p>
              <a:r>
                <a:rPr lang="en-US" dirty="0"/>
                <a:t>Lucy</a:t>
              </a:r>
            </a:p>
          </p:txBody>
        </p:sp>
        <p:grpSp>
          <p:nvGrpSpPr>
            <p:cNvPr id="4" name="Group 15"/>
            <p:cNvGrpSpPr>
              <a:grpSpLocks/>
            </p:cNvGrpSpPr>
            <p:nvPr/>
          </p:nvGrpSpPr>
          <p:grpSpPr bwMode="auto">
            <a:xfrm>
              <a:off x="326" y="313"/>
              <a:ext cx="3754" cy="1367"/>
              <a:chOff x="326" y="313"/>
              <a:chExt cx="3754" cy="1367"/>
            </a:xfrm>
          </p:grpSpPr>
          <p:grpSp>
            <p:nvGrpSpPr>
              <p:cNvPr id="5" name="Group 16"/>
              <p:cNvGrpSpPr>
                <a:grpSpLocks/>
              </p:cNvGrpSpPr>
              <p:nvPr/>
            </p:nvGrpSpPr>
            <p:grpSpPr bwMode="auto">
              <a:xfrm>
                <a:off x="384" y="697"/>
                <a:ext cx="3696" cy="983"/>
                <a:chOff x="1440" y="601"/>
                <a:chExt cx="3696" cy="983"/>
              </a:xfrm>
            </p:grpSpPr>
            <p:grpSp>
              <p:nvGrpSpPr>
                <p:cNvPr id="6" name="Group 17"/>
                <p:cNvGrpSpPr>
                  <a:grpSpLocks/>
                </p:cNvGrpSpPr>
                <p:nvPr/>
              </p:nvGrpSpPr>
              <p:grpSpPr bwMode="auto">
                <a:xfrm>
                  <a:off x="1440" y="720"/>
                  <a:ext cx="2928" cy="864"/>
                  <a:chOff x="1344" y="1392"/>
                  <a:chExt cx="2928" cy="864"/>
                </a:xfrm>
              </p:grpSpPr>
              <p:sp>
                <p:nvSpPr>
                  <p:cNvPr id="18465" name="Oval 18"/>
                  <p:cNvSpPr>
                    <a:spLocks noChangeArrowheads="1"/>
                  </p:cNvSpPr>
                  <p:nvPr/>
                </p:nvSpPr>
                <p:spPr bwMode="auto">
                  <a:xfrm>
                    <a:off x="1488" y="2016"/>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en-US"/>
                  </a:p>
                </p:txBody>
              </p:sp>
              <p:sp>
                <p:nvSpPr>
                  <p:cNvPr id="18466" name="Oval 19"/>
                  <p:cNvSpPr>
                    <a:spLocks noChangeArrowheads="1"/>
                  </p:cNvSpPr>
                  <p:nvPr/>
                </p:nvSpPr>
                <p:spPr bwMode="auto">
                  <a:xfrm>
                    <a:off x="3840" y="2016"/>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en-US"/>
                  </a:p>
                </p:txBody>
              </p:sp>
              <p:sp>
                <p:nvSpPr>
                  <p:cNvPr id="18467" name="Rectangle 20"/>
                  <p:cNvSpPr>
                    <a:spLocks noChangeArrowheads="1"/>
                  </p:cNvSpPr>
                  <p:nvPr/>
                </p:nvSpPr>
                <p:spPr bwMode="auto">
                  <a:xfrm>
                    <a:off x="1344" y="1392"/>
                    <a:ext cx="2928" cy="624"/>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sp>
              <p:nvSpPr>
                <p:cNvPr id="18463" name="Line 21"/>
                <p:cNvSpPr>
                  <a:spLocks noChangeShapeType="1"/>
                </p:cNvSpPr>
                <p:nvPr/>
              </p:nvSpPr>
              <p:spPr bwMode="auto">
                <a:xfrm>
                  <a:off x="4560" y="1056"/>
                  <a:ext cx="576" cy="0"/>
                </a:xfrm>
                <a:prstGeom prst="line">
                  <a:avLst/>
                </a:prstGeom>
                <a:noFill/>
                <a:ln w="25400">
                  <a:solidFill>
                    <a:schemeClr val="tx1"/>
                  </a:solidFill>
                  <a:round/>
                  <a:headEnd/>
                  <a:tailEnd type="triangle" w="lg" len="lg"/>
                </a:ln>
              </p:spPr>
              <p:txBody>
                <a:bodyPr>
                  <a:prstTxWarp prst="textNoShape">
                    <a:avLst/>
                  </a:prstTxWarp>
                </a:bodyPr>
                <a:lstStyle/>
                <a:p>
                  <a:endParaRPr lang="en-US"/>
                </a:p>
              </p:txBody>
            </p:sp>
            <p:sp>
              <p:nvSpPr>
                <p:cNvPr id="18464" name="Text Box 22"/>
                <p:cNvSpPr txBox="1">
                  <a:spLocks noChangeArrowheads="1"/>
                </p:cNvSpPr>
                <p:nvPr/>
              </p:nvSpPr>
              <p:spPr bwMode="auto">
                <a:xfrm>
                  <a:off x="4646" y="601"/>
                  <a:ext cx="212" cy="288"/>
                </a:xfrm>
                <a:prstGeom prst="rect">
                  <a:avLst/>
                </a:prstGeom>
                <a:noFill/>
                <a:ln w="9525">
                  <a:noFill/>
                  <a:miter lim="800000"/>
                  <a:headEnd/>
                  <a:tailEnd/>
                </a:ln>
              </p:spPr>
              <p:txBody>
                <a:bodyPr wrap="none">
                  <a:prstTxWarp prst="textNoShape">
                    <a:avLst/>
                  </a:prstTxWarp>
                  <a:spAutoFit/>
                </a:bodyPr>
                <a:lstStyle/>
                <a:p>
                  <a:r>
                    <a:rPr lang="en-US"/>
                    <a:t>v</a:t>
                  </a:r>
                </a:p>
              </p:txBody>
            </p:sp>
          </p:grpSp>
          <p:sp>
            <p:nvSpPr>
              <p:cNvPr id="18448" name="Text Box 23"/>
              <p:cNvSpPr txBox="1">
                <a:spLocks noChangeArrowheads="1"/>
              </p:cNvSpPr>
              <p:nvPr/>
            </p:nvSpPr>
            <p:spPr bwMode="auto">
              <a:xfrm>
                <a:off x="326" y="313"/>
                <a:ext cx="223" cy="288"/>
              </a:xfrm>
              <a:prstGeom prst="rect">
                <a:avLst/>
              </a:prstGeom>
              <a:noFill/>
              <a:ln w="9525">
                <a:noFill/>
                <a:miter lim="800000"/>
                <a:headEnd/>
                <a:tailEnd/>
              </a:ln>
            </p:spPr>
            <p:txBody>
              <a:bodyPr wrap="none">
                <a:prstTxWarp prst="textNoShape">
                  <a:avLst/>
                </a:prstTxWarp>
                <a:spAutoFit/>
              </a:bodyPr>
              <a:lstStyle/>
              <a:p>
                <a:r>
                  <a:rPr lang="en-US"/>
                  <a:t>L</a:t>
                </a:r>
              </a:p>
            </p:txBody>
          </p:sp>
          <p:sp>
            <p:nvSpPr>
              <p:cNvPr id="18449" name="Text Box 24"/>
              <p:cNvSpPr txBox="1">
                <a:spLocks noChangeArrowheads="1"/>
              </p:cNvSpPr>
              <p:nvPr/>
            </p:nvSpPr>
            <p:spPr bwMode="auto">
              <a:xfrm>
                <a:off x="3206" y="313"/>
                <a:ext cx="255" cy="288"/>
              </a:xfrm>
              <a:prstGeom prst="rect">
                <a:avLst/>
              </a:prstGeom>
              <a:noFill/>
              <a:ln w="9525">
                <a:noFill/>
                <a:miter lim="800000"/>
                <a:headEnd/>
                <a:tailEnd/>
              </a:ln>
            </p:spPr>
            <p:txBody>
              <a:bodyPr wrap="none">
                <a:prstTxWarp prst="textNoShape">
                  <a:avLst/>
                </a:prstTxWarp>
                <a:spAutoFit/>
              </a:bodyPr>
              <a:lstStyle/>
              <a:p>
                <a:r>
                  <a:rPr lang="en-US"/>
                  <a:t>R</a:t>
                </a:r>
              </a:p>
            </p:txBody>
          </p:sp>
        </p:grpSp>
      </p:grpSp>
      <p:grpSp>
        <p:nvGrpSpPr>
          <p:cNvPr id="10" name="Group 37"/>
          <p:cNvGrpSpPr>
            <a:grpSpLocks/>
          </p:cNvGrpSpPr>
          <p:nvPr/>
        </p:nvGrpSpPr>
        <p:grpSpPr bwMode="auto">
          <a:xfrm>
            <a:off x="762000" y="2438400"/>
            <a:ext cx="533400" cy="609600"/>
            <a:chOff x="960" y="816"/>
            <a:chExt cx="336" cy="384"/>
          </a:xfrm>
        </p:grpSpPr>
        <p:sp>
          <p:nvSpPr>
            <p:cNvPr id="18443" name="AutoShape 38"/>
            <p:cNvSpPr>
              <a:spLocks noChangeArrowheads="1"/>
            </p:cNvSpPr>
            <p:nvPr/>
          </p:nvSpPr>
          <p:spPr bwMode="auto">
            <a:xfrm>
              <a:off x="960" y="816"/>
              <a:ext cx="336" cy="288"/>
            </a:xfrm>
            <a:prstGeom prst="irregularSeal1">
              <a:avLst/>
            </a:prstGeom>
            <a:solidFill>
              <a:srgbClr val="FFFF00"/>
            </a:solidFill>
            <a:ln w="9525">
              <a:solidFill>
                <a:schemeClr val="tx1"/>
              </a:solidFill>
              <a:miter lim="800000"/>
              <a:headEnd/>
              <a:tailEnd/>
            </a:ln>
          </p:spPr>
          <p:txBody>
            <a:bodyPr wrap="none" anchor="ctr">
              <a:prstTxWarp prst="textNoShape">
                <a:avLst/>
              </a:prstTxWarp>
            </a:bodyPr>
            <a:lstStyle/>
            <a:p>
              <a:endParaRPr lang="en-US"/>
            </a:p>
          </p:txBody>
        </p:sp>
        <p:sp>
          <p:nvSpPr>
            <p:cNvPr id="18444" name="Rectangle 39"/>
            <p:cNvSpPr>
              <a:spLocks noChangeArrowheads="1"/>
            </p:cNvSpPr>
            <p:nvPr/>
          </p:nvSpPr>
          <p:spPr bwMode="auto">
            <a:xfrm>
              <a:off x="1104" y="1008"/>
              <a:ext cx="48" cy="192"/>
            </a:xfrm>
            <a:prstGeom prst="rect">
              <a:avLst/>
            </a:prstGeom>
            <a:solidFill>
              <a:srgbClr val="FF0000"/>
            </a:solidFill>
            <a:ln w="9525">
              <a:solidFill>
                <a:schemeClr val="tx1"/>
              </a:solidFill>
              <a:miter lim="800000"/>
              <a:headEnd/>
              <a:tailEnd/>
            </a:ln>
          </p:spPr>
          <p:txBody>
            <a:bodyPr wrap="none" anchor="ctr">
              <a:prstTxWarp prst="textNoShape">
                <a:avLst/>
              </a:prstTxWarp>
            </a:bodyPr>
            <a:lstStyle/>
            <a:p>
              <a:endParaRPr lang="en-US"/>
            </a:p>
          </p:txBody>
        </p:sp>
      </p:grpSp>
      <p:grpSp>
        <p:nvGrpSpPr>
          <p:cNvPr id="11" name="Group 40"/>
          <p:cNvGrpSpPr>
            <a:grpSpLocks/>
          </p:cNvGrpSpPr>
          <p:nvPr/>
        </p:nvGrpSpPr>
        <p:grpSpPr bwMode="auto">
          <a:xfrm>
            <a:off x="4486275" y="2438400"/>
            <a:ext cx="533400" cy="609600"/>
            <a:chOff x="960" y="816"/>
            <a:chExt cx="336" cy="384"/>
          </a:xfrm>
        </p:grpSpPr>
        <p:sp>
          <p:nvSpPr>
            <p:cNvPr id="18441" name="AutoShape 41"/>
            <p:cNvSpPr>
              <a:spLocks noChangeArrowheads="1"/>
            </p:cNvSpPr>
            <p:nvPr/>
          </p:nvSpPr>
          <p:spPr bwMode="auto">
            <a:xfrm>
              <a:off x="960" y="816"/>
              <a:ext cx="336" cy="288"/>
            </a:xfrm>
            <a:prstGeom prst="irregularSeal1">
              <a:avLst/>
            </a:prstGeom>
            <a:solidFill>
              <a:srgbClr val="FFFF00"/>
            </a:solidFill>
            <a:ln w="9525">
              <a:solidFill>
                <a:schemeClr val="tx1"/>
              </a:solidFill>
              <a:miter lim="800000"/>
              <a:headEnd/>
              <a:tailEnd/>
            </a:ln>
          </p:spPr>
          <p:txBody>
            <a:bodyPr wrap="none" anchor="ctr">
              <a:prstTxWarp prst="textNoShape">
                <a:avLst/>
              </a:prstTxWarp>
            </a:bodyPr>
            <a:lstStyle/>
            <a:p>
              <a:endParaRPr lang="en-US"/>
            </a:p>
          </p:txBody>
        </p:sp>
        <p:sp>
          <p:nvSpPr>
            <p:cNvPr id="18442" name="Rectangle 42"/>
            <p:cNvSpPr>
              <a:spLocks noChangeArrowheads="1"/>
            </p:cNvSpPr>
            <p:nvPr/>
          </p:nvSpPr>
          <p:spPr bwMode="auto">
            <a:xfrm>
              <a:off x="1104" y="1008"/>
              <a:ext cx="48" cy="192"/>
            </a:xfrm>
            <a:prstGeom prst="rect">
              <a:avLst/>
            </a:prstGeom>
            <a:solidFill>
              <a:srgbClr val="FF0000"/>
            </a:solidFill>
            <a:ln w="9525">
              <a:solidFill>
                <a:schemeClr val="tx1"/>
              </a:solidFill>
              <a:miter lim="800000"/>
              <a:headEnd/>
              <a:tailEnd/>
            </a:ln>
          </p:spPr>
          <p:txBody>
            <a:bodyPr wrap="none" anchor="ctr">
              <a:prstTxWarp prst="textNoShape">
                <a:avLst/>
              </a:prstTxWarp>
            </a:bodyPr>
            <a:lstStyle/>
            <a:p>
              <a:endParaRPr lang="en-US"/>
            </a:p>
          </p:txBody>
        </p:sp>
      </p:grpSp>
      <p:sp>
        <p:nvSpPr>
          <p:cNvPr id="18439" name="Text Box 43"/>
          <p:cNvSpPr txBox="1">
            <a:spLocks noChangeArrowheads="1"/>
          </p:cNvSpPr>
          <p:nvPr/>
        </p:nvSpPr>
        <p:spPr bwMode="auto">
          <a:xfrm>
            <a:off x="4638675" y="2627313"/>
            <a:ext cx="184150" cy="366712"/>
          </a:xfrm>
          <a:prstGeom prst="rect">
            <a:avLst/>
          </a:prstGeom>
          <a:noFill/>
          <a:ln w="9525">
            <a:noFill/>
            <a:miter lim="800000"/>
            <a:headEnd/>
            <a:tailEnd/>
          </a:ln>
        </p:spPr>
        <p:txBody>
          <a:bodyPr wrap="none">
            <a:prstTxWarp prst="textNoShape">
              <a:avLst/>
            </a:prstTxWarp>
            <a:spAutoFit/>
          </a:bodyPr>
          <a:lstStyle/>
          <a:p>
            <a:pPr eaLnBrk="0" hangingPunct="0"/>
            <a:endParaRPr lang="en-US" sz="1800"/>
          </a:p>
        </p:txBody>
      </p:sp>
      <p:sp>
        <p:nvSpPr>
          <p:cNvPr id="18440" name="Text Box 44"/>
          <p:cNvSpPr txBox="1">
            <a:spLocks noChangeArrowheads="1"/>
          </p:cNvSpPr>
          <p:nvPr/>
        </p:nvSpPr>
        <p:spPr bwMode="auto">
          <a:xfrm>
            <a:off x="533400" y="4114800"/>
            <a:ext cx="8016875" cy="2308324"/>
          </a:xfrm>
          <a:prstGeom prst="rect">
            <a:avLst/>
          </a:prstGeom>
          <a:noFill/>
          <a:ln w="9525">
            <a:noFill/>
            <a:miter lim="800000"/>
            <a:headEnd/>
            <a:tailEnd/>
          </a:ln>
        </p:spPr>
        <p:txBody>
          <a:bodyPr>
            <a:prstTxWarp prst="textNoShape">
              <a:avLst/>
            </a:prstTxWarp>
            <a:spAutoFit/>
          </a:bodyPr>
          <a:lstStyle/>
          <a:p>
            <a:pPr eaLnBrk="0" hangingPunct="0"/>
            <a:r>
              <a:rPr lang="en-US" b="1" dirty="0" smtClean="0"/>
              <a:t>Event </a:t>
            </a:r>
            <a:r>
              <a:rPr lang="en-US" b="1" dirty="0"/>
              <a:t>1: firecracker 1 explodes at 3:00</a:t>
            </a:r>
          </a:p>
          <a:p>
            <a:pPr eaLnBrk="0" hangingPunct="0"/>
            <a:r>
              <a:rPr lang="en-US" b="1" dirty="0"/>
              <a:t>Event 2: firecracker 2 explodes at 3:</a:t>
            </a:r>
            <a:r>
              <a:rPr lang="en-US" b="1" dirty="0" smtClean="0"/>
              <a:t>00</a:t>
            </a:r>
          </a:p>
          <a:p>
            <a:pPr eaLnBrk="0" hangingPunct="0"/>
            <a:endParaRPr lang="en-US" dirty="0" smtClean="0"/>
          </a:p>
          <a:p>
            <a:pPr eaLnBrk="0" hangingPunct="0"/>
            <a:r>
              <a:rPr lang="en-US" dirty="0" smtClean="0"/>
              <a:t>When Lucy sees each flash from the two firecrackers, she sees that Ricky’s clocks both read 3:00 when each of the firecrackers went off.</a:t>
            </a:r>
            <a:endParaRPr lang="en-US" dirty="0"/>
          </a:p>
        </p:txBody>
      </p:sp>
      <p:grpSp>
        <p:nvGrpSpPr>
          <p:cNvPr id="45" name="Group 13"/>
          <p:cNvGrpSpPr>
            <a:grpSpLocks/>
          </p:cNvGrpSpPr>
          <p:nvPr/>
        </p:nvGrpSpPr>
        <p:grpSpPr bwMode="auto">
          <a:xfrm>
            <a:off x="914400" y="2895600"/>
            <a:ext cx="304800" cy="304800"/>
            <a:chOff x="3792" y="3264"/>
            <a:chExt cx="192" cy="192"/>
          </a:xfrm>
        </p:grpSpPr>
        <p:sp>
          <p:nvSpPr>
            <p:cNvPr id="46" name="Oval 14"/>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47" name="Line 15"/>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48" name="Line 16"/>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49" name="Group 17"/>
          <p:cNvGrpSpPr>
            <a:grpSpLocks/>
          </p:cNvGrpSpPr>
          <p:nvPr/>
        </p:nvGrpSpPr>
        <p:grpSpPr bwMode="auto">
          <a:xfrm>
            <a:off x="2743200" y="2895600"/>
            <a:ext cx="304800" cy="304800"/>
            <a:chOff x="3792" y="3264"/>
            <a:chExt cx="192" cy="192"/>
          </a:xfrm>
        </p:grpSpPr>
        <p:sp>
          <p:nvSpPr>
            <p:cNvPr id="50" name="Oval 18"/>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51" name="Line 19"/>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52" name="Line 20"/>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53" name="Group 21"/>
          <p:cNvGrpSpPr>
            <a:grpSpLocks/>
          </p:cNvGrpSpPr>
          <p:nvPr/>
        </p:nvGrpSpPr>
        <p:grpSpPr bwMode="auto">
          <a:xfrm>
            <a:off x="4572000" y="2895600"/>
            <a:ext cx="304800" cy="304800"/>
            <a:chOff x="3792" y="3264"/>
            <a:chExt cx="192" cy="192"/>
          </a:xfrm>
        </p:grpSpPr>
        <p:sp>
          <p:nvSpPr>
            <p:cNvPr id="54" name="Oval 22"/>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55" name="Line 23"/>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56" name="Line 24"/>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5704" name="Oval 120"/>
          <p:cNvSpPr>
            <a:spLocks noChangeArrowheads="1"/>
          </p:cNvSpPr>
          <p:nvPr/>
        </p:nvSpPr>
        <p:spPr bwMode="auto">
          <a:xfrm>
            <a:off x="3811588" y="1712913"/>
            <a:ext cx="1760537" cy="1720850"/>
          </a:xfrm>
          <a:prstGeom prst="ellipse">
            <a:avLst/>
          </a:prstGeom>
          <a:noFill/>
          <a:ln w="63500">
            <a:solidFill>
              <a:srgbClr val="FFFF00"/>
            </a:solidFill>
            <a:round/>
            <a:headEnd/>
            <a:tailEnd/>
          </a:ln>
        </p:spPr>
        <p:txBody>
          <a:bodyPr wrap="none" anchor="ctr">
            <a:prstTxWarp prst="textNoShape">
              <a:avLst/>
            </a:prstTxWarp>
          </a:bodyPr>
          <a:lstStyle/>
          <a:p>
            <a:endParaRPr lang="en-US"/>
          </a:p>
        </p:txBody>
      </p:sp>
      <p:sp>
        <p:nvSpPr>
          <p:cNvPr id="195706" name="Oval 122"/>
          <p:cNvSpPr>
            <a:spLocks noChangeArrowheads="1"/>
          </p:cNvSpPr>
          <p:nvPr/>
        </p:nvSpPr>
        <p:spPr bwMode="auto">
          <a:xfrm>
            <a:off x="3389313" y="1317625"/>
            <a:ext cx="2640012" cy="2573338"/>
          </a:xfrm>
          <a:prstGeom prst="ellipse">
            <a:avLst/>
          </a:prstGeom>
          <a:noFill/>
          <a:ln w="63500">
            <a:solidFill>
              <a:srgbClr val="FFFF00"/>
            </a:solidFill>
            <a:round/>
            <a:headEnd/>
            <a:tailEnd/>
          </a:ln>
        </p:spPr>
        <p:txBody>
          <a:bodyPr wrap="none" anchor="ctr">
            <a:prstTxWarp prst="textNoShape">
              <a:avLst/>
            </a:prstTxWarp>
          </a:bodyPr>
          <a:lstStyle/>
          <a:p>
            <a:endParaRPr lang="en-US"/>
          </a:p>
        </p:txBody>
      </p:sp>
      <p:sp>
        <p:nvSpPr>
          <p:cNvPr id="195702" name="Oval 118"/>
          <p:cNvSpPr>
            <a:spLocks noChangeArrowheads="1"/>
          </p:cNvSpPr>
          <p:nvPr/>
        </p:nvSpPr>
        <p:spPr bwMode="auto">
          <a:xfrm>
            <a:off x="2905125" y="914400"/>
            <a:ext cx="3521075" cy="3436938"/>
          </a:xfrm>
          <a:prstGeom prst="ellipse">
            <a:avLst/>
          </a:prstGeom>
          <a:noFill/>
          <a:ln w="63500">
            <a:solidFill>
              <a:srgbClr val="FFFF00"/>
            </a:solidFill>
            <a:round/>
            <a:headEnd/>
            <a:tailEnd/>
          </a:ln>
        </p:spPr>
        <p:txBody>
          <a:bodyPr wrap="none" anchor="ctr">
            <a:prstTxWarp prst="textNoShape">
              <a:avLst/>
            </a:prstTxWarp>
          </a:bodyPr>
          <a:lstStyle/>
          <a:p>
            <a:endParaRPr lang="en-US"/>
          </a:p>
        </p:txBody>
      </p:sp>
      <p:sp>
        <p:nvSpPr>
          <p:cNvPr id="195652" name="Line 68"/>
          <p:cNvSpPr>
            <a:spLocks noChangeShapeType="1"/>
          </p:cNvSpPr>
          <p:nvPr/>
        </p:nvSpPr>
        <p:spPr bwMode="auto">
          <a:xfrm>
            <a:off x="2882900" y="381000"/>
            <a:ext cx="0" cy="4267200"/>
          </a:xfrm>
          <a:prstGeom prst="line">
            <a:avLst/>
          </a:prstGeom>
          <a:noFill/>
          <a:ln w="19050">
            <a:solidFill>
              <a:schemeClr val="tx1"/>
            </a:solidFill>
            <a:prstDash val="dash"/>
            <a:round/>
            <a:headEnd/>
            <a:tailEnd/>
          </a:ln>
        </p:spPr>
        <p:txBody>
          <a:bodyPr>
            <a:prstTxWarp prst="textNoShape">
              <a:avLst/>
            </a:prstTxWarp>
          </a:bodyPr>
          <a:lstStyle/>
          <a:p>
            <a:endParaRPr lang="en-US"/>
          </a:p>
        </p:txBody>
      </p:sp>
      <p:sp>
        <p:nvSpPr>
          <p:cNvPr id="195703" name="Oval 119"/>
          <p:cNvSpPr>
            <a:spLocks noChangeArrowheads="1"/>
          </p:cNvSpPr>
          <p:nvPr/>
        </p:nvSpPr>
        <p:spPr bwMode="auto">
          <a:xfrm>
            <a:off x="112713" y="1676400"/>
            <a:ext cx="1801812" cy="1720850"/>
          </a:xfrm>
          <a:prstGeom prst="ellipse">
            <a:avLst/>
          </a:prstGeom>
          <a:noFill/>
          <a:ln w="63500">
            <a:solidFill>
              <a:srgbClr val="FFFF00"/>
            </a:solidFill>
            <a:round/>
            <a:headEnd/>
            <a:tailEnd/>
          </a:ln>
        </p:spPr>
        <p:txBody>
          <a:bodyPr wrap="none" anchor="ctr">
            <a:prstTxWarp prst="textNoShape">
              <a:avLst/>
            </a:prstTxWarp>
          </a:bodyPr>
          <a:lstStyle/>
          <a:p>
            <a:endParaRPr lang="en-US"/>
          </a:p>
        </p:txBody>
      </p:sp>
      <p:grpSp>
        <p:nvGrpSpPr>
          <p:cNvPr id="2" name="Group 2"/>
          <p:cNvGrpSpPr>
            <a:grpSpLocks/>
          </p:cNvGrpSpPr>
          <p:nvPr/>
        </p:nvGrpSpPr>
        <p:grpSpPr bwMode="auto">
          <a:xfrm>
            <a:off x="457200" y="2895600"/>
            <a:ext cx="4730750" cy="708025"/>
            <a:chOff x="96" y="1858"/>
            <a:chExt cx="2980" cy="446"/>
          </a:xfrm>
        </p:grpSpPr>
        <p:sp>
          <p:nvSpPr>
            <p:cNvPr id="19572" name="Line 3"/>
            <p:cNvSpPr>
              <a:spLocks noChangeShapeType="1"/>
            </p:cNvSpPr>
            <p:nvPr/>
          </p:nvSpPr>
          <p:spPr bwMode="auto">
            <a:xfrm>
              <a:off x="240" y="1954"/>
              <a:ext cx="2784" cy="0"/>
            </a:xfrm>
            <a:prstGeom prst="line">
              <a:avLst/>
            </a:prstGeom>
            <a:noFill/>
            <a:ln w="25400">
              <a:solidFill>
                <a:schemeClr val="tx1"/>
              </a:solidFill>
              <a:round/>
              <a:headEnd/>
              <a:tailEnd/>
            </a:ln>
          </p:spPr>
          <p:txBody>
            <a:bodyPr>
              <a:prstTxWarp prst="textNoShape">
                <a:avLst/>
              </a:prstTxWarp>
            </a:bodyPr>
            <a:lstStyle/>
            <a:p>
              <a:endParaRPr lang="en-US"/>
            </a:p>
          </p:txBody>
        </p:sp>
        <p:sp>
          <p:nvSpPr>
            <p:cNvPr id="19573" name="Line 4"/>
            <p:cNvSpPr>
              <a:spLocks noChangeShapeType="1"/>
            </p:cNvSpPr>
            <p:nvPr/>
          </p:nvSpPr>
          <p:spPr bwMode="auto">
            <a:xfrm>
              <a:off x="1632" y="1858"/>
              <a:ext cx="0" cy="192"/>
            </a:xfrm>
            <a:prstGeom prst="line">
              <a:avLst/>
            </a:prstGeom>
            <a:noFill/>
            <a:ln w="38100">
              <a:solidFill>
                <a:schemeClr val="tx1"/>
              </a:solidFill>
              <a:round/>
              <a:headEnd/>
              <a:tailEnd/>
            </a:ln>
          </p:spPr>
          <p:txBody>
            <a:bodyPr>
              <a:prstTxWarp prst="textNoShape">
                <a:avLst/>
              </a:prstTxWarp>
            </a:bodyPr>
            <a:lstStyle/>
            <a:p>
              <a:endParaRPr lang="en-US"/>
            </a:p>
          </p:txBody>
        </p:sp>
        <p:sp>
          <p:nvSpPr>
            <p:cNvPr id="19574" name="Line 5"/>
            <p:cNvSpPr>
              <a:spLocks noChangeShapeType="1"/>
            </p:cNvSpPr>
            <p:nvPr/>
          </p:nvSpPr>
          <p:spPr bwMode="auto">
            <a:xfrm>
              <a:off x="2016"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19575" name="Line 6"/>
            <p:cNvSpPr>
              <a:spLocks noChangeShapeType="1"/>
            </p:cNvSpPr>
            <p:nvPr/>
          </p:nvSpPr>
          <p:spPr bwMode="auto">
            <a:xfrm>
              <a:off x="240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19576" name="Line 7"/>
            <p:cNvSpPr>
              <a:spLocks noChangeShapeType="1"/>
            </p:cNvSpPr>
            <p:nvPr/>
          </p:nvSpPr>
          <p:spPr bwMode="auto">
            <a:xfrm>
              <a:off x="278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19577" name="Line 8"/>
            <p:cNvSpPr>
              <a:spLocks noChangeShapeType="1"/>
            </p:cNvSpPr>
            <p:nvPr/>
          </p:nvSpPr>
          <p:spPr bwMode="auto">
            <a:xfrm>
              <a:off x="1248"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19578" name="Line 9"/>
            <p:cNvSpPr>
              <a:spLocks noChangeShapeType="1"/>
            </p:cNvSpPr>
            <p:nvPr/>
          </p:nvSpPr>
          <p:spPr bwMode="auto">
            <a:xfrm>
              <a:off x="86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19579" name="Line 10"/>
            <p:cNvSpPr>
              <a:spLocks noChangeShapeType="1"/>
            </p:cNvSpPr>
            <p:nvPr/>
          </p:nvSpPr>
          <p:spPr bwMode="auto">
            <a:xfrm>
              <a:off x="48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19580" name="Text Box 11"/>
            <p:cNvSpPr txBox="1">
              <a:spLocks noChangeArrowheads="1"/>
            </p:cNvSpPr>
            <p:nvPr/>
          </p:nvSpPr>
          <p:spPr bwMode="auto">
            <a:xfrm>
              <a:off x="96" y="2073"/>
              <a:ext cx="2980" cy="231"/>
            </a:xfrm>
            <a:prstGeom prst="rect">
              <a:avLst/>
            </a:prstGeom>
            <a:noFill/>
            <a:ln w="9525">
              <a:noFill/>
              <a:miter lim="800000"/>
              <a:headEnd/>
              <a:tailEnd/>
            </a:ln>
          </p:spPr>
          <p:txBody>
            <a:bodyPr wrap="none">
              <a:prstTxWarp prst="textNoShape">
                <a:avLst/>
              </a:prstTxWarp>
              <a:spAutoFit/>
            </a:bodyPr>
            <a:lstStyle/>
            <a:p>
              <a:pPr eaLnBrk="0" hangingPunct="0"/>
              <a:r>
                <a:rPr lang="en-US" sz="1800"/>
                <a:t>...  -3       -2       -1       0        1        2       3  ...</a:t>
              </a:r>
            </a:p>
          </p:txBody>
        </p:sp>
      </p:grpSp>
      <p:sp>
        <p:nvSpPr>
          <p:cNvPr id="19459" name="Text Box 12"/>
          <p:cNvSpPr txBox="1">
            <a:spLocks noChangeArrowheads="1"/>
          </p:cNvSpPr>
          <p:nvPr/>
        </p:nvSpPr>
        <p:spPr bwMode="auto">
          <a:xfrm>
            <a:off x="2422525" y="3544888"/>
            <a:ext cx="936975" cy="461665"/>
          </a:xfrm>
          <a:prstGeom prst="rect">
            <a:avLst/>
          </a:prstGeom>
          <a:noFill/>
          <a:ln w="9525">
            <a:noFill/>
            <a:miter lim="800000"/>
            <a:headEnd/>
            <a:tailEnd/>
          </a:ln>
        </p:spPr>
        <p:txBody>
          <a:bodyPr wrap="none">
            <a:prstTxWarp prst="textNoShape">
              <a:avLst/>
            </a:prstTxWarp>
            <a:spAutoFit/>
          </a:bodyPr>
          <a:lstStyle/>
          <a:p>
            <a:pPr eaLnBrk="0" hangingPunct="0"/>
            <a:r>
              <a:rPr lang="en-US" dirty="0" smtClean="0"/>
              <a:t>Ricky</a:t>
            </a:r>
            <a:endParaRPr lang="en-US" dirty="0"/>
          </a:p>
        </p:txBody>
      </p:sp>
      <p:sp>
        <p:nvSpPr>
          <p:cNvPr id="19460" name="Text Box 13"/>
          <p:cNvSpPr txBox="1">
            <a:spLocks noChangeArrowheads="1"/>
          </p:cNvSpPr>
          <p:nvPr/>
        </p:nvSpPr>
        <p:spPr bwMode="auto">
          <a:xfrm>
            <a:off x="457200" y="4572000"/>
            <a:ext cx="8229600" cy="1643527"/>
          </a:xfrm>
          <a:prstGeom prst="rect">
            <a:avLst/>
          </a:prstGeom>
          <a:noFill/>
          <a:ln w="9525">
            <a:noFill/>
            <a:miter lim="800000"/>
            <a:headEnd/>
            <a:tailEnd/>
          </a:ln>
        </p:spPr>
        <p:txBody>
          <a:bodyPr wrap="square">
            <a:prstTxWarp prst="textNoShape">
              <a:avLst/>
            </a:prstTxWarp>
            <a:spAutoFit/>
          </a:bodyPr>
          <a:lstStyle/>
          <a:p>
            <a:pPr eaLnBrk="0" hangingPunct="0"/>
            <a:r>
              <a:rPr lang="en-US" dirty="0"/>
              <a:t>Sometime later, the </a:t>
            </a:r>
            <a:r>
              <a:rPr lang="en-US" dirty="0" err="1"/>
              <a:t>wavefronts</a:t>
            </a:r>
            <a:r>
              <a:rPr lang="en-US" dirty="0"/>
              <a:t> meet.  The meeting point is halfway between the firecrackers in</a:t>
            </a:r>
            <a:r>
              <a:rPr lang="en-US" dirty="0" smtClean="0"/>
              <a:t> Ricky’s </a:t>
            </a:r>
            <a:r>
              <a:rPr lang="en-US" dirty="0"/>
              <a:t>frame, but is somewhere</a:t>
            </a:r>
            <a:r>
              <a:rPr lang="en-US" dirty="0" smtClean="0"/>
              <a:t> toward the </a:t>
            </a:r>
            <a:r>
              <a:rPr lang="en-US" dirty="0"/>
              <a:t>left</a:t>
            </a:r>
            <a:r>
              <a:rPr lang="en-US" dirty="0" smtClean="0"/>
              <a:t> in </a:t>
            </a:r>
            <a:r>
              <a:rPr lang="en-US" dirty="0"/>
              <a:t>the train car, in Lucy’s frame.</a:t>
            </a:r>
          </a:p>
          <a:p>
            <a:pPr eaLnBrk="0" hangingPunct="0">
              <a:spcBef>
                <a:spcPct val="20000"/>
              </a:spcBef>
            </a:pPr>
            <a:r>
              <a:rPr lang="en-US" b="1" dirty="0"/>
              <a:t>Event 3: two light pulses meet, shortly after 3:00.</a:t>
            </a:r>
          </a:p>
        </p:txBody>
      </p:sp>
      <p:grpSp>
        <p:nvGrpSpPr>
          <p:cNvPr id="3" name="Group 14"/>
          <p:cNvGrpSpPr>
            <a:grpSpLocks/>
          </p:cNvGrpSpPr>
          <p:nvPr/>
        </p:nvGrpSpPr>
        <p:grpSpPr bwMode="auto">
          <a:xfrm>
            <a:off x="762000" y="2590800"/>
            <a:ext cx="533400" cy="457200"/>
            <a:chOff x="2064" y="1056"/>
            <a:chExt cx="336" cy="288"/>
          </a:xfrm>
        </p:grpSpPr>
        <p:sp>
          <p:nvSpPr>
            <p:cNvPr id="19570" name="Rectangle 15"/>
            <p:cNvSpPr>
              <a:spLocks noChangeArrowheads="1"/>
            </p:cNvSpPr>
            <p:nvPr/>
          </p:nvSpPr>
          <p:spPr bwMode="auto">
            <a:xfrm>
              <a:off x="2208" y="1056"/>
              <a:ext cx="48" cy="240"/>
            </a:xfrm>
            <a:prstGeom prst="rect">
              <a:avLst/>
            </a:prstGeom>
            <a:solidFill>
              <a:srgbClr val="FF0000"/>
            </a:solidFill>
            <a:ln w="9525">
              <a:solidFill>
                <a:schemeClr val="tx1"/>
              </a:solidFill>
              <a:miter lim="800000"/>
              <a:headEnd/>
              <a:tailEnd/>
            </a:ln>
          </p:spPr>
          <p:txBody>
            <a:bodyPr wrap="none" anchor="ctr">
              <a:prstTxWarp prst="textNoShape">
                <a:avLst/>
              </a:prstTxWarp>
            </a:bodyPr>
            <a:lstStyle/>
            <a:p>
              <a:endParaRPr lang="en-US"/>
            </a:p>
          </p:txBody>
        </p:sp>
        <p:sp>
          <p:nvSpPr>
            <p:cNvPr id="19571" name="AutoShape 16"/>
            <p:cNvSpPr>
              <a:spLocks noChangeArrowheads="1"/>
            </p:cNvSpPr>
            <p:nvPr/>
          </p:nvSpPr>
          <p:spPr bwMode="auto">
            <a:xfrm>
              <a:off x="2064" y="1200"/>
              <a:ext cx="336" cy="144"/>
            </a:xfrm>
            <a:prstGeom prst="irregularSeal1">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grpSp>
        <p:nvGrpSpPr>
          <p:cNvPr id="4" name="Group 17"/>
          <p:cNvGrpSpPr>
            <a:grpSpLocks/>
          </p:cNvGrpSpPr>
          <p:nvPr/>
        </p:nvGrpSpPr>
        <p:grpSpPr bwMode="auto">
          <a:xfrm>
            <a:off x="4465638" y="2590800"/>
            <a:ext cx="533400" cy="457200"/>
            <a:chOff x="2064" y="1056"/>
            <a:chExt cx="336" cy="288"/>
          </a:xfrm>
        </p:grpSpPr>
        <p:sp>
          <p:nvSpPr>
            <p:cNvPr id="19568" name="Rectangle 18"/>
            <p:cNvSpPr>
              <a:spLocks noChangeArrowheads="1"/>
            </p:cNvSpPr>
            <p:nvPr/>
          </p:nvSpPr>
          <p:spPr bwMode="auto">
            <a:xfrm>
              <a:off x="2208" y="1056"/>
              <a:ext cx="48" cy="240"/>
            </a:xfrm>
            <a:prstGeom prst="rect">
              <a:avLst/>
            </a:prstGeom>
            <a:solidFill>
              <a:srgbClr val="FF0000"/>
            </a:solidFill>
            <a:ln w="9525">
              <a:solidFill>
                <a:schemeClr val="tx1"/>
              </a:solidFill>
              <a:miter lim="800000"/>
              <a:headEnd/>
              <a:tailEnd/>
            </a:ln>
          </p:spPr>
          <p:txBody>
            <a:bodyPr wrap="none" anchor="ctr">
              <a:prstTxWarp prst="textNoShape">
                <a:avLst/>
              </a:prstTxWarp>
            </a:bodyPr>
            <a:lstStyle/>
            <a:p>
              <a:endParaRPr lang="en-US"/>
            </a:p>
          </p:txBody>
        </p:sp>
        <p:sp>
          <p:nvSpPr>
            <p:cNvPr id="19569" name="AutoShape 19"/>
            <p:cNvSpPr>
              <a:spLocks noChangeArrowheads="1"/>
            </p:cNvSpPr>
            <p:nvPr/>
          </p:nvSpPr>
          <p:spPr bwMode="auto">
            <a:xfrm>
              <a:off x="2064" y="1200"/>
              <a:ext cx="336" cy="144"/>
            </a:xfrm>
            <a:prstGeom prst="irregularSeal1">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grpSp>
        <p:nvGrpSpPr>
          <p:cNvPr id="5" name="Group 20"/>
          <p:cNvGrpSpPr>
            <a:grpSpLocks/>
          </p:cNvGrpSpPr>
          <p:nvPr/>
        </p:nvGrpSpPr>
        <p:grpSpPr bwMode="auto">
          <a:xfrm>
            <a:off x="487363" y="496888"/>
            <a:ext cx="5959475" cy="2170112"/>
            <a:chOff x="326" y="313"/>
            <a:chExt cx="3754" cy="1367"/>
          </a:xfrm>
        </p:grpSpPr>
        <p:sp>
          <p:nvSpPr>
            <p:cNvPr id="19545" name="Text Box 21"/>
            <p:cNvSpPr txBox="1">
              <a:spLocks noChangeArrowheads="1"/>
            </p:cNvSpPr>
            <p:nvPr/>
          </p:nvSpPr>
          <p:spPr bwMode="auto">
            <a:xfrm>
              <a:off x="1536" y="768"/>
              <a:ext cx="522" cy="288"/>
            </a:xfrm>
            <a:prstGeom prst="rect">
              <a:avLst/>
            </a:prstGeom>
            <a:noFill/>
            <a:ln w="9525">
              <a:noFill/>
              <a:miter lim="800000"/>
              <a:headEnd/>
              <a:tailEnd/>
            </a:ln>
          </p:spPr>
          <p:txBody>
            <a:bodyPr wrap="none">
              <a:prstTxWarp prst="textNoShape">
                <a:avLst/>
              </a:prstTxWarp>
              <a:spAutoFit/>
            </a:bodyPr>
            <a:lstStyle/>
            <a:p>
              <a:r>
                <a:rPr lang="en-US"/>
                <a:t>Lucy</a:t>
              </a:r>
            </a:p>
          </p:txBody>
        </p:sp>
        <p:grpSp>
          <p:nvGrpSpPr>
            <p:cNvPr id="6" name="Group 22"/>
            <p:cNvGrpSpPr>
              <a:grpSpLocks/>
            </p:cNvGrpSpPr>
            <p:nvPr/>
          </p:nvGrpSpPr>
          <p:grpSpPr bwMode="auto">
            <a:xfrm>
              <a:off x="326" y="313"/>
              <a:ext cx="3754" cy="1367"/>
              <a:chOff x="326" y="313"/>
              <a:chExt cx="3754" cy="1367"/>
            </a:xfrm>
          </p:grpSpPr>
          <p:grpSp>
            <p:nvGrpSpPr>
              <p:cNvPr id="7" name="Group 23"/>
              <p:cNvGrpSpPr>
                <a:grpSpLocks/>
              </p:cNvGrpSpPr>
              <p:nvPr/>
            </p:nvGrpSpPr>
            <p:grpSpPr bwMode="auto">
              <a:xfrm>
                <a:off x="384" y="697"/>
                <a:ext cx="3696" cy="983"/>
                <a:chOff x="1440" y="601"/>
                <a:chExt cx="3696" cy="983"/>
              </a:xfrm>
            </p:grpSpPr>
            <p:grpSp>
              <p:nvGrpSpPr>
                <p:cNvPr id="8" name="Group 24"/>
                <p:cNvGrpSpPr>
                  <a:grpSpLocks/>
                </p:cNvGrpSpPr>
                <p:nvPr/>
              </p:nvGrpSpPr>
              <p:grpSpPr bwMode="auto">
                <a:xfrm>
                  <a:off x="1440" y="720"/>
                  <a:ext cx="2928" cy="864"/>
                  <a:chOff x="1344" y="1392"/>
                  <a:chExt cx="2928" cy="864"/>
                </a:xfrm>
              </p:grpSpPr>
              <p:sp>
                <p:nvSpPr>
                  <p:cNvPr id="19565" name="Oval 25"/>
                  <p:cNvSpPr>
                    <a:spLocks noChangeArrowheads="1"/>
                  </p:cNvSpPr>
                  <p:nvPr/>
                </p:nvSpPr>
                <p:spPr bwMode="auto">
                  <a:xfrm>
                    <a:off x="1488" y="2016"/>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en-US"/>
                  </a:p>
                </p:txBody>
              </p:sp>
              <p:sp>
                <p:nvSpPr>
                  <p:cNvPr id="19566" name="Oval 26"/>
                  <p:cNvSpPr>
                    <a:spLocks noChangeArrowheads="1"/>
                  </p:cNvSpPr>
                  <p:nvPr/>
                </p:nvSpPr>
                <p:spPr bwMode="auto">
                  <a:xfrm>
                    <a:off x="3840" y="2016"/>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en-US"/>
                  </a:p>
                </p:txBody>
              </p:sp>
              <p:sp>
                <p:nvSpPr>
                  <p:cNvPr id="19567" name="Rectangle 27"/>
                  <p:cNvSpPr>
                    <a:spLocks noChangeArrowheads="1"/>
                  </p:cNvSpPr>
                  <p:nvPr/>
                </p:nvSpPr>
                <p:spPr bwMode="auto">
                  <a:xfrm>
                    <a:off x="1344" y="1392"/>
                    <a:ext cx="2928" cy="624"/>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sp>
              <p:nvSpPr>
                <p:cNvPr id="19563" name="Line 28"/>
                <p:cNvSpPr>
                  <a:spLocks noChangeShapeType="1"/>
                </p:cNvSpPr>
                <p:nvPr/>
              </p:nvSpPr>
              <p:spPr bwMode="auto">
                <a:xfrm>
                  <a:off x="4560" y="1056"/>
                  <a:ext cx="576" cy="0"/>
                </a:xfrm>
                <a:prstGeom prst="line">
                  <a:avLst/>
                </a:prstGeom>
                <a:noFill/>
                <a:ln w="25400">
                  <a:solidFill>
                    <a:schemeClr val="tx1"/>
                  </a:solidFill>
                  <a:round/>
                  <a:headEnd/>
                  <a:tailEnd type="triangle" w="lg" len="lg"/>
                </a:ln>
              </p:spPr>
              <p:txBody>
                <a:bodyPr>
                  <a:prstTxWarp prst="textNoShape">
                    <a:avLst/>
                  </a:prstTxWarp>
                </a:bodyPr>
                <a:lstStyle/>
                <a:p>
                  <a:endParaRPr lang="en-US"/>
                </a:p>
              </p:txBody>
            </p:sp>
            <p:sp>
              <p:nvSpPr>
                <p:cNvPr id="19564" name="Text Box 29"/>
                <p:cNvSpPr txBox="1">
                  <a:spLocks noChangeArrowheads="1"/>
                </p:cNvSpPr>
                <p:nvPr/>
              </p:nvSpPr>
              <p:spPr bwMode="auto">
                <a:xfrm>
                  <a:off x="4646" y="601"/>
                  <a:ext cx="212" cy="288"/>
                </a:xfrm>
                <a:prstGeom prst="rect">
                  <a:avLst/>
                </a:prstGeom>
                <a:noFill/>
                <a:ln w="9525">
                  <a:noFill/>
                  <a:miter lim="800000"/>
                  <a:headEnd/>
                  <a:tailEnd/>
                </a:ln>
              </p:spPr>
              <p:txBody>
                <a:bodyPr wrap="none">
                  <a:prstTxWarp prst="textNoShape">
                    <a:avLst/>
                  </a:prstTxWarp>
                  <a:spAutoFit/>
                </a:bodyPr>
                <a:lstStyle/>
                <a:p>
                  <a:r>
                    <a:rPr lang="en-US"/>
                    <a:t>v</a:t>
                  </a:r>
                </a:p>
              </p:txBody>
            </p:sp>
          </p:grpSp>
          <p:sp>
            <p:nvSpPr>
              <p:cNvPr id="19548" name="Text Box 30"/>
              <p:cNvSpPr txBox="1">
                <a:spLocks noChangeArrowheads="1"/>
              </p:cNvSpPr>
              <p:nvPr/>
            </p:nvSpPr>
            <p:spPr bwMode="auto">
              <a:xfrm>
                <a:off x="326" y="313"/>
                <a:ext cx="223" cy="288"/>
              </a:xfrm>
              <a:prstGeom prst="rect">
                <a:avLst/>
              </a:prstGeom>
              <a:noFill/>
              <a:ln w="9525">
                <a:noFill/>
                <a:miter lim="800000"/>
                <a:headEnd/>
                <a:tailEnd/>
              </a:ln>
            </p:spPr>
            <p:txBody>
              <a:bodyPr wrap="none">
                <a:prstTxWarp prst="textNoShape">
                  <a:avLst/>
                </a:prstTxWarp>
                <a:spAutoFit/>
              </a:bodyPr>
              <a:lstStyle/>
              <a:p>
                <a:r>
                  <a:rPr lang="en-US"/>
                  <a:t>L</a:t>
                </a:r>
              </a:p>
            </p:txBody>
          </p:sp>
          <p:sp>
            <p:nvSpPr>
              <p:cNvPr id="19549" name="Text Box 31"/>
              <p:cNvSpPr txBox="1">
                <a:spLocks noChangeArrowheads="1"/>
              </p:cNvSpPr>
              <p:nvPr/>
            </p:nvSpPr>
            <p:spPr bwMode="auto">
              <a:xfrm>
                <a:off x="3206" y="313"/>
                <a:ext cx="255" cy="288"/>
              </a:xfrm>
              <a:prstGeom prst="rect">
                <a:avLst/>
              </a:prstGeom>
              <a:noFill/>
              <a:ln w="9525">
                <a:noFill/>
                <a:miter lim="800000"/>
                <a:headEnd/>
                <a:tailEnd/>
              </a:ln>
            </p:spPr>
            <p:txBody>
              <a:bodyPr wrap="none">
                <a:prstTxWarp prst="textNoShape">
                  <a:avLst/>
                </a:prstTxWarp>
                <a:spAutoFit/>
              </a:bodyPr>
              <a:lstStyle/>
              <a:p>
                <a:r>
                  <a:rPr lang="en-US"/>
                  <a:t>R</a:t>
                </a:r>
              </a:p>
            </p:txBody>
          </p:sp>
        </p:grpSp>
      </p:grpSp>
      <p:grpSp>
        <p:nvGrpSpPr>
          <p:cNvPr id="12" name="Group 44"/>
          <p:cNvGrpSpPr>
            <a:grpSpLocks/>
          </p:cNvGrpSpPr>
          <p:nvPr/>
        </p:nvGrpSpPr>
        <p:grpSpPr bwMode="auto">
          <a:xfrm>
            <a:off x="762000" y="496888"/>
            <a:ext cx="5959475" cy="2170112"/>
            <a:chOff x="326" y="313"/>
            <a:chExt cx="3754" cy="1367"/>
          </a:xfrm>
        </p:grpSpPr>
        <p:sp>
          <p:nvSpPr>
            <p:cNvPr id="19522" name="Text Box 45"/>
            <p:cNvSpPr txBox="1">
              <a:spLocks noChangeArrowheads="1"/>
            </p:cNvSpPr>
            <p:nvPr/>
          </p:nvSpPr>
          <p:spPr bwMode="auto">
            <a:xfrm>
              <a:off x="1536" y="768"/>
              <a:ext cx="522" cy="288"/>
            </a:xfrm>
            <a:prstGeom prst="rect">
              <a:avLst/>
            </a:prstGeom>
            <a:noFill/>
            <a:ln w="9525">
              <a:noFill/>
              <a:miter lim="800000"/>
              <a:headEnd/>
              <a:tailEnd/>
            </a:ln>
          </p:spPr>
          <p:txBody>
            <a:bodyPr wrap="none">
              <a:prstTxWarp prst="textNoShape">
                <a:avLst/>
              </a:prstTxWarp>
              <a:spAutoFit/>
            </a:bodyPr>
            <a:lstStyle/>
            <a:p>
              <a:r>
                <a:rPr lang="en-US"/>
                <a:t>Lucy</a:t>
              </a:r>
            </a:p>
          </p:txBody>
        </p:sp>
        <p:grpSp>
          <p:nvGrpSpPr>
            <p:cNvPr id="13" name="Group 46"/>
            <p:cNvGrpSpPr>
              <a:grpSpLocks/>
            </p:cNvGrpSpPr>
            <p:nvPr/>
          </p:nvGrpSpPr>
          <p:grpSpPr bwMode="auto">
            <a:xfrm>
              <a:off x="326" y="313"/>
              <a:ext cx="3754" cy="1367"/>
              <a:chOff x="326" y="313"/>
              <a:chExt cx="3754" cy="1367"/>
            </a:xfrm>
          </p:grpSpPr>
          <p:grpSp>
            <p:nvGrpSpPr>
              <p:cNvPr id="14" name="Group 47"/>
              <p:cNvGrpSpPr>
                <a:grpSpLocks/>
              </p:cNvGrpSpPr>
              <p:nvPr/>
            </p:nvGrpSpPr>
            <p:grpSpPr bwMode="auto">
              <a:xfrm>
                <a:off x="384" y="697"/>
                <a:ext cx="3696" cy="983"/>
                <a:chOff x="1440" y="601"/>
                <a:chExt cx="3696" cy="983"/>
              </a:xfrm>
            </p:grpSpPr>
            <p:grpSp>
              <p:nvGrpSpPr>
                <p:cNvPr id="15" name="Group 48"/>
                <p:cNvGrpSpPr>
                  <a:grpSpLocks/>
                </p:cNvGrpSpPr>
                <p:nvPr/>
              </p:nvGrpSpPr>
              <p:grpSpPr bwMode="auto">
                <a:xfrm>
                  <a:off x="1440" y="720"/>
                  <a:ext cx="2928" cy="864"/>
                  <a:chOff x="1344" y="1392"/>
                  <a:chExt cx="2928" cy="864"/>
                </a:xfrm>
              </p:grpSpPr>
              <p:sp>
                <p:nvSpPr>
                  <p:cNvPr id="19542" name="Oval 49"/>
                  <p:cNvSpPr>
                    <a:spLocks noChangeArrowheads="1"/>
                  </p:cNvSpPr>
                  <p:nvPr/>
                </p:nvSpPr>
                <p:spPr bwMode="auto">
                  <a:xfrm>
                    <a:off x="1488" y="2016"/>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en-US"/>
                  </a:p>
                </p:txBody>
              </p:sp>
              <p:sp>
                <p:nvSpPr>
                  <p:cNvPr id="19543" name="Oval 50"/>
                  <p:cNvSpPr>
                    <a:spLocks noChangeArrowheads="1"/>
                  </p:cNvSpPr>
                  <p:nvPr/>
                </p:nvSpPr>
                <p:spPr bwMode="auto">
                  <a:xfrm>
                    <a:off x="3840" y="2016"/>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en-US"/>
                  </a:p>
                </p:txBody>
              </p:sp>
              <p:sp>
                <p:nvSpPr>
                  <p:cNvPr id="19544" name="Rectangle 51"/>
                  <p:cNvSpPr>
                    <a:spLocks noChangeArrowheads="1"/>
                  </p:cNvSpPr>
                  <p:nvPr/>
                </p:nvSpPr>
                <p:spPr bwMode="auto">
                  <a:xfrm>
                    <a:off x="1344" y="1392"/>
                    <a:ext cx="2928" cy="624"/>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sp>
              <p:nvSpPr>
                <p:cNvPr id="19540" name="Line 52"/>
                <p:cNvSpPr>
                  <a:spLocks noChangeShapeType="1"/>
                </p:cNvSpPr>
                <p:nvPr/>
              </p:nvSpPr>
              <p:spPr bwMode="auto">
                <a:xfrm>
                  <a:off x="4560" y="1056"/>
                  <a:ext cx="576" cy="0"/>
                </a:xfrm>
                <a:prstGeom prst="line">
                  <a:avLst/>
                </a:prstGeom>
                <a:noFill/>
                <a:ln w="25400">
                  <a:solidFill>
                    <a:schemeClr val="tx1"/>
                  </a:solidFill>
                  <a:round/>
                  <a:headEnd/>
                  <a:tailEnd type="triangle" w="lg" len="lg"/>
                </a:ln>
              </p:spPr>
              <p:txBody>
                <a:bodyPr>
                  <a:prstTxWarp prst="textNoShape">
                    <a:avLst/>
                  </a:prstTxWarp>
                </a:bodyPr>
                <a:lstStyle/>
                <a:p>
                  <a:endParaRPr lang="en-US"/>
                </a:p>
              </p:txBody>
            </p:sp>
            <p:sp>
              <p:nvSpPr>
                <p:cNvPr id="19541" name="Text Box 53"/>
                <p:cNvSpPr txBox="1">
                  <a:spLocks noChangeArrowheads="1"/>
                </p:cNvSpPr>
                <p:nvPr/>
              </p:nvSpPr>
              <p:spPr bwMode="auto">
                <a:xfrm>
                  <a:off x="4646" y="601"/>
                  <a:ext cx="212" cy="288"/>
                </a:xfrm>
                <a:prstGeom prst="rect">
                  <a:avLst/>
                </a:prstGeom>
                <a:noFill/>
                <a:ln w="9525">
                  <a:noFill/>
                  <a:miter lim="800000"/>
                  <a:headEnd/>
                  <a:tailEnd/>
                </a:ln>
              </p:spPr>
              <p:txBody>
                <a:bodyPr wrap="none">
                  <a:prstTxWarp prst="textNoShape">
                    <a:avLst/>
                  </a:prstTxWarp>
                  <a:spAutoFit/>
                </a:bodyPr>
                <a:lstStyle/>
                <a:p>
                  <a:r>
                    <a:rPr lang="en-US"/>
                    <a:t>v</a:t>
                  </a:r>
                </a:p>
              </p:txBody>
            </p:sp>
          </p:grpSp>
          <p:sp>
            <p:nvSpPr>
              <p:cNvPr id="19525" name="Text Box 54"/>
              <p:cNvSpPr txBox="1">
                <a:spLocks noChangeArrowheads="1"/>
              </p:cNvSpPr>
              <p:nvPr/>
            </p:nvSpPr>
            <p:spPr bwMode="auto">
              <a:xfrm>
                <a:off x="326" y="313"/>
                <a:ext cx="223" cy="288"/>
              </a:xfrm>
              <a:prstGeom prst="rect">
                <a:avLst/>
              </a:prstGeom>
              <a:noFill/>
              <a:ln w="9525">
                <a:noFill/>
                <a:miter lim="800000"/>
                <a:headEnd/>
                <a:tailEnd/>
              </a:ln>
            </p:spPr>
            <p:txBody>
              <a:bodyPr wrap="none">
                <a:prstTxWarp prst="textNoShape">
                  <a:avLst/>
                </a:prstTxWarp>
                <a:spAutoFit/>
              </a:bodyPr>
              <a:lstStyle/>
              <a:p>
                <a:r>
                  <a:rPr lang="en-US"/>
                  <a:t>L</a:t>
                </a:r>
              </a:p>
            </p:txBody>
          </p:sp>
          <p:sp>
            <p:nvSpPr>
              <p:cNvPr id="19526" name="Text Box 55"/>
              <p:cNvSpPr txBox="1">
                <a:spLocks noChangeArrowheads="1"/>
              </p:cNvSpPr>
              <p:nvPr/>
            </p:nvSpPr>
            <p:spPr bwMode="auto">
              <a:xfrm>
                <a:off x="3206" y="313"/>
                <a:ext cx="255" cy="288"/>
              </a:xfrm>
              <a:prstGeom prst="rect">
                <a:avLst/>
              </a:prstGeom>
              <a:noFill/>
              <a:ln w="9525">
                <a:noFill/>
                <a:miter lim="800000"/>
                <a:headEnd/>
                <a:tailEnd/>
              </a:ln>
            </p:spPr>
            <p:txBody>
              <a:bodyPr wrap="none">
                <a:prstTxWarp prst="textNoShape">
                  <a:avLst/>
                </a:prstTxWarp>
                <a:spAutoFit/>
              </a:bodyPr>
              <a:lstStyle/>
              <a:p>
                <a:r>
                  <a:rPr lang="en-US"/>
                  <a:t>R</a:t>
                </a:r>
              </a:p>
            </p:txBody>
          </p:sp>
        </p:grpSp>
      </p:grpSp>
      <p:grpSp>
        <p:nvGrpSpPr>
          <p:cNvPr id="19" name="Group 69"/>
          <p:cNvGrpSpPr>
            <a:grpSpLocks/>
          </p:cNvGrpSpPr>
          <p:nvPr/>
        </p:nvGrpSpPr>
        <p:grpSpPr bwMode="auto">
          <a:xfrm>
            <a:off x="990600" y="496888"/>
            <a:ext cx="5959475" cy="2170112"/>
            <a:chOff x="326" y="313"/>
            <a:chExt cx="3754" cy="1367"/>
          </a:xfrm>
        </p:grpSpPr>
        <p:sp>
          <p:nvSpPr>
            <p:cNvPr id="19499" name="Text Box 70"/>
            <p:cNvSpPr txBox="1">
              <a:spLocks noChangeArrowheads="1"/>
            </p:cNvSpPr>
            <p:nvPr/>
          </p:nvSpPr>
          <p:spPr bwMode="auto">
            <a:xfrm>
              <a:off x="1536" y="768"/>
              <a:ext cx="522" cy="288"/>
            </a:xfrm>
            <a:prstGeom prst="rect">
              <a:avLst/>
            </a:prstGeom>
            <a:noFill/>
            <a:ln w="9525">
              <a:noFill/>
              <a:miter lim="800000"/>
              <a:headEnd/>
              <a:tailEnd/>
            </a:ln>
          </p:spPr>
          <p:txBody>
            <a:bodyPr wrap="none">
              <a:prstTxWarp prst="textNoShape">
                <a:avLst/>
              </a:prstTxWarp>
              <a:spAutoFit/>
            </a:bodyPr>
            <a:lstStyle/>
            <a:p>
              <a:r>
                <a:rPr lang="en-US"/>
                <a:t>Lucy</a:t>
              </a:r>
            </a:p>
          </p:txBody>
        </p:sp>
        <p:grpSp>
          <p:nvGrpSpPr>
            <p:cNvPr id="20" name="Group 71"/>
            <p:cNvGrpSpPr>
              <a:grpSpLocks/>
            </p:cNvGrpSpPr>
            <p:nvPr/>
          </p:nvGrpSpPr>
          <p:grpSpPr bwMode="auto">
            <a:xfrm>
              <a:off x="326" y="313"/>
              <a:ext cx="3754" cy="1367"/>
              <a:chOff x="326" y="313"/>
              <a:chExt cx="3754" cy="1367"/>
            </a:xfrm>
          </p:grpSpPr>
          <p:grpSp>
            <p:nvGrpSpPr>
              <p:cNvPr id="21" name="Group 72"/>
              <p:cNvGrpSpPr>
                <a:grpSpLocks/>
              </p:cNvGrpSpPr>
              <p:nvPr/>
            </p:nvGrpSpPr>
            <p:grpSpPr bwMode="auto">
              <a:xfrm>
                <a:off x="384" y="697"/>
                <a:ext cx="3696" cy="983"/>
                <a:chOff x="1440" y="601"/>
                <a:chExt cx="3696" cy="983"/>
              </a:xfrm>
            </p:grpSpPr>
            <p:grpSp>
              <p:nvGrpSpPr>
                <p:cNvPr id="22" name="Group 73"/>
                <p:cNvGrpSpPr>
                  <a:grpSpLocks/>
                </p:cNvGrpSpPr>
                <p:nvPr/>
              </p:nvGrpSpPr>
              <p:grpSpPr bwMode="auto">
                <a:xfrm>
                  <a:off x="1440" y="720"/>
                  <a:ext cx="2928" cy="864"/>
                  <a:chOff x="1344" y="1392"/>
                  <a:chExt cx="2928" cy="864"/>
                </a:xfrm>
              </p:grpSpPr>
              <p:sp>
                <p:nvSpPr>
                  <p:cNvPr id="19519" name="Oval 74"/>
                  <p:cNvSpPr>
                    <a:spLocks noChangeArrowheads="1"/>
                  </p:cNvSpPr>
                  <p:nvPr/>
                </p:nvSpPr>
                <p:spPr bwMode="auto">
                  <a:xfrm>
                    <a:off x="1488" y="2016"/>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en-US"/>
                  </a:p>
                </p:txBody>
              </p:sp>
              <p:sp>
                <p:nvSpPr>
                  <p:cNvPr id="19520" name="Oval 75"/>
                  <p:cNvSpPr>
                    <a:spLocks noChangeArrowheads="1"/>
                  </p:cNvSpPr>
                  <p:nvPr/>
                </p:nvSpPr>
                <p:spPr bwMode="auto">
                  <a:xfrm>
                    <a:off x="3840" y="2016"/>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en-US"/>
                  </a:p>
                </p:txBody>
              </p:sp>
              <p:sp>
                <p:nvSpPr>
                  <p:cNvPr id="19521" name="Rectangle 76"/>
                  <p:cNvSpPr>
                    <a:spLocks noChangeArrowheads="1"/>
                  </p:cNvSpPr>
                  <p:nvPr/>
                </p:nvSpPr>
                <p:spPr bwMode="auto">
                  <a:xfrm>
                    <a:off x="1344" y="1392"/>
                    <a:ext cx="2928" cy="624"/>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sp>
              <p:nvSpPr>
                <p:cNvPr id="19517" name="Line 77"/>
                <p:cNvSpPr>
                  <a:spLocks noChangeShapeType="1"/>
                </p:cNvSpPr>
                <p:nvPr/>
              </p:nvSpPr>
              <p:spPr bwMode="auto">
                <a:xfrm>
                  <a:off x="4560" y="1056"/>
                  <a:ext cx="576" cy="0"/>
                </a:xfrm>
                <a:prstGeom prst="line">
                  <a:avLst/>
                </a:prstGeom>
                <a:noFill/>
                <a:ln w="25400">
                  <a:solidFill>
                    <a:schemeClr val="tx1"/>
                  </a:solidFill>
                  <a:round/>
                  <a:headEnd/>
                  <a:tailEnd type="triangle" w="lg" len="lg"/>
                </a:ln>
              </p:spPr>
              <p:txBody>
                <a:bodyPr>
                  <a:prstTxWarp prst="textNoShape">
                    <a:avLst/>
                  </a:prstTxWarp>
                </a:bodyPr>
                <a:lstStyle/>
                <a:p>
                  <a:endParaRPr lang="en-US"/>
                </a:p>
              </p:txBody>
            </p:sp>
            <p:sp>
              <p:nvSpPr>
                <p:cNvPr id="19518" name="Text Box 78"/>
                <p:cNvSpPr txBox="1">
                  <a:spLocks noChangeArrowheads="1"/>
                </p:cNvSpPr>
                <p:nvPr/>
              </p:nvSpPr>
              <p:spPr bwMode="auto">
                <a:xfrm>
                  <a:off x="4646" y="601"/>
                  <a:ext cx="212" cy="288"/>
                </a:xfrm>
                <a:prstGeom prst="rect">
                  <a:avLst/>
                </a:prstGeom>
                <a:noFill/>
                <a:ln w="9525">
                  <a:noFill/>
                  <a:miter lim="800000"/>
                  <a:headEnd/>
                  <a:tailEnd/>
                </a:ln>
              </p:spPr>
              <p:txBody>
                <a:bodyPr wrap="none">
                  <a:prstTxWarp prst="textNoShape">
                    <a:avLst/>
                  </a:prstTxWarp>
                  <a:spAutoFit/>
                </a:bodyPr>
                <a:lstStyle/>
                <a:p>
                  <a:r>
                    <a:rPr lang="en-US"/>
                    <a:t>v</a:t>
                  </a:r>
                </a:p>
              </p:txBody>
            </p:sp>
          </p:grpSp>
          <p:sp>
            <p:nvSpPr>
              <p:cNvPr id="19502" name="Text Box 79"/>
              <p:cNvSpPr txBox="1">
                <a:spLocks noChangeArrowheads="1"/>
              </p:cNvSpPr>
              <p:nvPr/>
            </p:nvSpPr>
            <p:spPr bwMode="auto">
              <a:xfrm>
                <a:off x="326" y="313"/>
                <a:ext cx="223" cy="288"/>
              </a:xfrm>
              <a:prstGeom prst="rect">
                <a:avLst/>
              </a:prstGeom>
              <a:noFill/>
              <a:ln w="9525">
                <a:noFill/>
                <a:miter lim="800000"/>
                <a:headEnd/>
                <a:tailEnd/>
              </a:ln>
            </p:spPr>
            <p:txBody>
              <a:bodyPr wrap="none">
                <a:prstTxWarp prst="textNoShape">
                  <a:avLst/>
                </a:prstTxWarp>
                <a:spAutoFit/>
              </a:bodyPr>
              <a:lstStyle/>
              <a:p>
                <a:r>
                  <a:rPr lang="en-US"/>
                  <a:t>L</a:t>
                </a:r>
              </a:p>
            </p:txBody>
          </p:sp>
          <p:sp>
            <p:nvSpPr>
              <p:cNvPr id="19503" name="Text Box 80"/>
              <p:cNvSpPr txBox="1">
                <a:spLocks noChangeArrowheads="1"/>
              </p:cNvSpPr>
              <p:nvPr/>
            </p:nvSpPr>
            <p:spPr bwMode="auto">
              <a:xfrm>
                <a:off x="3206" y="313"/>
                <a:ext cx="255" cy="288"/>
              </a:xfrm>
              <a:prstGeom prst="rect">
                <a:avLst/>
              </a:prstGeom>
              <a:noFill/>
              <a:ln w="9525">
                <a:noFill/>
                <a:miter lim="800000"/>
                <a:headEnd/>
                <a:tailEnd/>
              </a:ln>
            </p:spPr>
            <p:txBody>
              <a:bodyPr wrap="none">
                <a:prstTxWarp prst="textNoShape">
                  <a:avLst/>
                </a:prstTxWarp>
                <a:spAutoFit/>
              </a:bodyPr>
              <a:lstStyle/>
              <a:p>
                <a:r>
                  <a:rPr lang="en-US"/>
                  <a:t>R</a:t>
                </a:r>
              </a:p>
            </p:txBody>
          </p:sp>
        </p:grpSp>
      </p:grpSp>
      <p:grpSp>
        <p:nvGrpSpPr>
          <p:cNvPr id="26" name="Group 93"/>
          <p:cNvGrpSpPr>
            <a:grpSpLocks/>
          </p:cNvGrpSpPr>
          <p:nvPr/>
        </p:nvGrpSpPr>
        <p:grpSpPr bwMode="auto">
          <a:xfrm>
            <a:off x="1203325" y="496888"/>
            <a:ext cx="5959475" cy="2170112"/>
            <a:chOff x="326" y="313"/>
            <a:chExt cx="3754" cy="1367"/>
          </a:xfrm>
        </p:grpSpPr>
        <p:sp>
          <p:nvSpPr>
            <p:cNvPr id="19476" name="Text Box 94"/>
            <p:cNvSpPr txBox="1">
              <a:spLocks noChangeArrowheads="1"/>
            </p:cNvSpPr>
            <p:nvPr/>
          </p:nvSpPr>
          <p:spPr bwMode="auto">
            <a:xfrm>
              <a:off x="1536" y="768"/>
              <a:ext cx="522" cy="288"/>
            </a:xfrm>
            <a:prstGeom prst="rect">
              <a:avLst/>
            </a:prstGeom>
            <a:noFill/>
            <a:ln w="9525">
              <a:noFill/>
              <a:miter lim="800000"/>
              <a:headEnd/>
              <a:tailEnd/>
            </a:ln>
          </p:spPr>
          <p:txBody>
            <a:bodyPr wrap="none">
              <a:prstTxWarp prst="textNoShape">
                <a:avLst/>
              </a:prstTxWarp>
              <a:spAutoFit/>
            </a:bodyPr>
            <a:lstStyle/>
            <a:p>
              <a:r>
                <a:rPr lang="en-US"/>
                <a:t>Lucy</a:t>
              </a:r>
            </a:p>
          </p:txBody>
        </p:sp>
        <p:grpSp>
          <p:nvGrpSpPr>
            <p:cNvPr id="27" name="Group 95"/>
            <p:cNvGrpSpPr>
              <a:grpSpLocks/>
            </p:cNvGrpSpPr>
            <p:nvPr/>
          </p:nvGrpSpPr>
          <p:grpSpPr bwMode="auto">
            <a:xfrm>
              <a:off x="326" y="313"/>
              <a:ext cx="3754" cy="1367"/>
              <a:chOff x="326" y="313"/>
              <a:chExt cx="3754" cy="1367"/>
            </a:xfrm>
          </p:grpSpPr>
          <p:grpSp>
            <p:nvGrpSpPr>
              <p:cNvPr id="28" name="Group 96"/>
              <p:cNvGrpSpPr>
                <a:grpSpLocks/>
              </p:cNvGrpSpPr>
              <p:nvPr/>
            </p:nvGrpSpPr>
            <p:grpSpPr bwMode="auto">
              <a:xfrm>
                <a:off x="384" y="697"/>
                <a:ext cx="3696" cy="983"/>
                <a:chOff x="1440" y="601"/>
                <a:chExt cx="3696" cy="983"/>
              </a:xfrm>
            </p:grpSpPr>
            <p:grpSp>
              <p:nvGrpSpPr>
                <p:cNvPr id="29" name="Group 97"/>
                <p:cNvGrpSpPr>
                  <a:grpSpLocks/>
                </p:cNvGrpSpPr>
                <p:nvPr/>
              </p:nvGrpSpPr>
              <p:grpSpPr bwMode="auto">
                <a:xfrm>
                  <a:off x="1440" y="720"/>
                  <a:ext cx="2928" cy="864"/>
                  <a:chOff x="1344" y="1392"/>
                  <a:chExt cx="2928" cy="864"/>
                </a:xfrm>
              </p:grpSpPr>
              <p:sp>
                <p:nvSpPr>
                  <p:cNvPr id="19498" name="Rectangle 100"/>
                  <p:cNvSpPr>
                    <a:spLocks noChangeArrowheads="1"/>
                  </p:cNvSpPr>
                  <p:nvPr/>
                </p:nvSpPr>
                <p:spPr bwMode="auto">
                  <a:xfrm>
                    <a:off x="1344" y="1392"/>
                    <a:ext cx="2928" cy="624"/>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19496" name="Oval 98"/>
                  <p:cNvSpPr>
                    <a:spLocks noChangeArrowheads="1"/>
                  </p:cNvSpPr>
                  <p:nvPr/>
                </p:nvSpPr>
                <p:spPr bwMode="auto">
                  <a:xfrm>
                    <a:off x="1488" y="2016"/>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en-US"/>
                  </a:p>
                </p:txBody>
              </p:sp>
              <p:sp>
                <p:nvSpPr>
                  <p:cNvPr id="19497" name="Oval 99"/>
                  <p:cNvSpPr>
                    <a:spLocks noChangeArrowheads="1"/>
                  </p:cNvSpPr>
                  <p:nvPr/>
                </p:nvSpPr>
                <p:spPr bwMode="auto">
                  <a:xfrm>
                    <a:off x="3840" y="2016"/>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en-US"/>
                  </a:p>
                </p:txBody>
              </p:sp>
            </p:grpSp>
            <p:sp>
              <p:nvSpPr>
                <p:cNvPr id="19494" name="Line 101"/>
                <p:cNvSpPr>
                  <a:spLocks noChangeShapeType="1"/>
                </p:cNvSpPr>
                <p:nvPr/>
              </p:nvSpPr>
              <p:spPr bwMode="auto">
                <a:xfrm>
                  <a:off x="4560" y="1056"/>
                  <a:ext cx="576" cy="0"/>
                </a:xfrm>
                <a:prstGeom prst="line">
                  <a:avLst/>
                </a:prstGeom>
                <a:noFill/>
                <a:ln w="25400">
                  <a:solidFill>
                    <a:schemeClr val="tx1"/>
                  </a:solidFill>
                  <a:round/>
                  <a:headEnd/>
                  <a:tailEnd type="triangle" w="lg" len="lg"/>
                </a:ln>
              </p:spPr>
              <p:txBody>
                <a:bodyPr>
                  <a:prstTxWarp prst="textNoShape">
                    <a:avLst/>
                  </a:prstTxWarp>
                </a:bodyPr>
                <a:lstStyle/>
                <a:p>
                  <a:endParaRPr lang="en-US"/>
                </a:p>
              </p:txBody>
            </p:sp>
            <p:sp>
              <p:nvSpPr>
                <p:cNvPr id="19495" name="Text Box 102"/>
                <p:cNvSpPr txBox="1">
                  <a:spLocks noChangeArrowheads="1"/>
                </p:cNvSpPr>
                <p:nvPr/>
              </p:nvSpPr>
              <p:spPr bwMode="auto">
                <a:xfrm>
                  <a:off x="4646" y="601"/>
                  <a:ext cx="212" cy="288"/>
                </a:xfrm>
                <a:prstGeom prst="rect">
                  <a:avLst/>
                </a:prstGeom>
                <a:noFill/>
                <a:ln w="9525">
                  <a:noFill/>
                  <a:miter lim="800000"/>
                  <a:headEnd/>
                  <a:tailEnd/>
                </a:ln>
              </p:spPr>
              <p:txBody>
                <a:bodyPr wrap="none">
                  <a:prstTxWarp prst="textNoShape">
                    <a:avLst/>
                  </a:prstTxWarp>
                  <a:spAutoFit/>
                </a:bodyPr>
                <a:lstStyle/>
                <a:p>
                  <a:r>
                    <a:rPr lang="en-US"/>
                    <a:t>v</a:t>
                  </a:r>
                </a:p>
              </p:txBody>
            </p:sp>
          </p:grpSp>
          <p:sp>
            <p:nvSpPr>
              <p:cNvPr id="19479" name="Text Box 103"/>
              <p:cNvSpPr txBox="1">
                <a:spLocks noChangeArrowheads="1"/>
              </p:cNvSpPr>
              <p:nvPr/>
            </p:nvSpPr>
            <p:spPr bwMode="auto">
              <a:xfrm>
                <a:off x="326" y="313"/>
                <a:ext cx="223" cy="288"/>
              </a:xfrm>
              <a:prstGeom prst="rect">
                <a:avLst/>
              </a:prstGeom>
              <a:noFill/>
              <a:ln w="9525">
                <a:noFill/>
                <a:miter lim="800000"/>
                <a:headEnd/>
                <a:tailEnd/>
              </a:ln>
            </p:spPr>
            <p:txBody>
              <a:bodyPr wrap="none">
                <a:prstTxWarp prst="textNoShape">
                  <a:avLst/>
                </a:prstTxWarp>
                <a:spAutoFit/>
              </a:bodyPr>
              <a:lstStyle/>
              <a:p>
                <a:r>
                  <a:rPr lang="en-US"/>
                  <a:t>L</a:t>
                </a:r>
              </a:p>
            </p:txBody>
          </p:sp>
          <p:sp>
            <p:nvSpPr>
              <p:cNvPr id="19480" name="Text Box 104"/>
              <p:cNvSpPr txBox="1">
                <a:spLocks noChangeArrowheads="1"/>
              </p:cNvSpPr>
              <p:nvPr/>
            </p:nvSpPr>
            <p:spPr bwMode="auto">
              <a:xfrm>
                <a:off x="3206" y="313"/>
                <a:ext cx="255" cy="288"/>
              </a:xfrm>
              <a:prstGeom prst="rect">
                <a:avLst/>
              </a:prstGeom>
              <a:noFill/>
              <a:ln w="9525">
                <a:noFill/>
                <a:miter lim="800000"/>
                <a:headEnd/>
                <a:tailEnd/>
              </a:ln>
            </p:spPr>
            <p:txBody>
              <a:bodyPr wrap="none">
                <a:prstTxWarp prst="textNoShape">
                  <a:avLst/>
                </a:prstTxWarp>
                <a:spAutoFit/>
              </a:bodyPr>
              <a:lstStyle/>
              <a:p>
                <a:r>
                  <a:rPr lang="en-US"/>
                  <a:t>R</a:t>
                </a:r>
              </a:p>
            </p:txBody>
          </p:sp>
        </p:grpSp>
      </p:grpSp>
      <p:sp>
        <p:nvSpPr>
          <p:cNvPr id="195701" name="Oval 117"/>
          <p:cNvSpPr>
            <a:spLocks noChangeArrowheads="1"/>
          </p:cNvSpPr>
          <p:nvPr/>
        </p:nvSpPr>
        <p:spPr bwMode="auto">
          <a:xfrm>
            <a:off x="-752475" y="914400"/>
            <a:ext cx="3603625" cy="3436938"/>
          </a:xfrm>
          <a:prstGeom prst="ellipse">
            <a:avLst/>
          </a:prstGeom>
          <a:noFill/>
          <a:ln w="63500">
            <a:solidFill>
              <a:srgbClr val="FFFF00"/>
            </a:solidFill>
            <a:round/>
            <a:headEnd/>
            <a:tailEnd/>
          </a:ln>
        </p:spPr>
        <p:txBody>
          <a:bodyPr wrap="none" anchor="ctr">
            <a:prstTxWarp prst="textNoShape">
              <a:avLst/>
            </a:prstTxWarp>
          </a:bodyPr>
          <a:lstStyle/>
          <a:p>
            <a:endParaRPr lang="en-US"/>
          </a:p>
        </p:txBody>
      </p:sp>
      <p:sp>
        <p:nvSpPr>
          <p:cNvPr id="195705" name="Oval 121"/>
          <p:cNvSpPr>
            <a:spLocks noChangeArrowheads="1"/>
          </p:cNvSpPr>
          <p:nvPr/>
        </p:nvSpPr>
        <p:spPr bwMode="auto">
          <a:xfrm>
            <a:off x="-331788" y="1317625"/>
            <a:ext cx="2703513" cy="2573338"/>
          </a:xfrm>
          <a:prstGeom prst="ellipse">
            <a:avLst/>
          </a:prstGeom>
          <a:noFill/>
          <a:ln w="63500">
            <a:solidFill>
              <a:srgbClr val="FFFF00"/>
            </a:solidFill>
            <a:round/>
            <a:headEnd/>
            <a:tailEnd/>
          </a:ln>
        </p:spPr>
        <p:txBody>
          <a:bodyPr wrap="none" anchor="ctr">
            <a:prstTxWarp prst="textNoShape">
              <a:avLst/>
            </a:prstTxWarp>
          </a:bodyPr>
          <a:lstStyle/>
          <a:p>
            <a:endParaRPr lang="en-US"/>
          </a:p>
        </p:txBody>
      </p:sp>
      <p:sp>
        <p:nvSpPr>
          <p:cNvPr id="195708" name="Oval 124"/>
          <p:cNvSpPr>
            <a:spLocks noChangeArrowheads="1"/>
          </p:cNvSpPr>
          <p:nvPr/>
        </p:nvSpPr>
        <p:spPr bwMode="auto">
          <a:xfrm>
            <a:off x="676275" y="2230438"/>
            <a:ext cx="685800" cy="685800"/>
          </a:xfrm>
          <a:prstGeom prst="ellipse">
            <a:avLst/>
          </a:prstGeom>
          <a:noFill/>
          <a:ln w="63500">
            <a:solidFill>
              <a:srgbClr val="FFFF00"/>
            </a:solidFill>
            <a:round/>
            <a:headEnd/>
            <a:tailEnd/>
          </a:ln>
        </p:spPr>
        <p:txBody>
          <a:bodyPr wrap="none" anchor="ctr">
            <a:prstTxWarp prst="textNoShape">
              <a:avLst/>
            </a:prstTxWarp>
          </a:bodyPr>
          <a:lstStyle/>
          <a:p>
            <a:endParaRPr lang="en-US"/>
          </a:p>
        </p:txBody>
      </p:sp>
      <p:sp>
        <p:nvSpPr>
          <p:cNvPr id="195709" name="Oval 125"/>
          <p:cNvSpPr>
            <a:spLocks noChangeArrowheads="1"/>
          </p:cNvSpPr>
          <p:nvPr/>
        </p:nvSpPr>
        <p:spPr bwMode="auto">
          <a:xfrm>
            <a:off x="4349750" y="2266950"/>
            <a:ext cx="669925" cy="685800"/>
          </a:xfrm>
          <a:prstGeom prst="ellipse">
            <a:avLst/>
          </a:prstGeom>
          <a:noFill/>
          <a:ln w="63500">
            <a:solidFill>
              <a:srgbClr val="FFFF00"/>
            </a:solidFill>
            <a:round/>
            <a:headEnd/>
            <a:tailEnd/>
          </a:ln>
        </p:spPr>
        <p:txBody>
          <a:bodyPr wrap="none" anchor="ctr">
            <a:prstTxWarp prst="textNoShape">
              <a:avLst/>
            </a:prstTxWarp>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9570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570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nodeType="clickEffect">
                                  <p:stCondLst>
                                    <p:cond delay="0"/>
                                  </p:stCondLst>
                                  <p:childTnLst>
                                    <p:set>
                                      <p:cBhvr>
                                        <p:cTn id="12" dur="1" fill="hold">
                                          <p:stCondLst>
                                            <p:cond delay="0"/>
                                          </p:stCondLst>
                                        </p:cTn>
                                        <p:tgtEl>
                                          <p:spTgt spid="5"/>
                                        </p:tgtEl>
                                        <p:attrNameLst>
                                          <p:attrName>style.visibility</p:attrName>
                                        </p:attrNameLst>
                                      </p:cBhvr>
                                      <p:to>
                                        <p:strVal val="hidden"/>
                                      </p:to>
                                    </p:set>
                                  </p:childTnLst>
                                </p:cTn>
                              </p:par>
                              <p:par>
                                <p:cTn id="13" presetID="1" presetClass="entr" presetSubtype="0" fill="hold"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9570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95704"/>
                                        </p:tgtEl>
                                        <p:attrNameLst>
                                          <p:attrName>style.visibility</p:attrName>
                                        </p:attrNameLst>
                                      </p:cBhvr>
                                      <p:to>
                                        <p:strVal val="visible"/>
                                      </p:to>
                                    </p:set>
                                  </p:childTnLst>
                                </p:cTn>
                              </p:par>
                              <p:par>
                                <p:cTn id="19" presetID="1" presetClass="exit" presetSubtype="0" fill="hold" grpId="1" nodeType="withEffect">
                                  <p:stCondLst>
                                    <p:cond delay="0"/>
                                  </p:stCondLst>
                                  <p:childTnLst>
                                    <p:set>
                                      <p:cBhvr>
                                        <p:cTn id="20" dur="1" fill="hold">
                                          <p:stCondLst>
                                            <p:cond delay="0"/>
                                          </p:stCondLst>
                                        </p:cTn>
                                        <p:tgtEl>
                                          <p:spTgt spid="195708"/>
                                        </p:tgtEl>
                                        <p:attrNameLst>
                                          <p:attrName>style.visibility</p:attrName>
                                        </p:attrNameLst>
                                      </p:cBhvr>
                                      <p:to>
                                        <p:strVal val="hidden"/>
                                      </p:to>
                                    </p:set>
                                  </p:childTnLst>
                                </p:cTn>
                              </p:par>
                              <p:par>
                                <p:cTn id="21" presetID="1" presetClass="exit" presetSubtype="0" fill="hold" grpId="1" nodeType="withEffect">
                                  <p:stCondLst>
                                    <p:cond delay="0"/>
                                  </p:stCondLst>
                                  <p:childTnLst>
                                    <p:set>
                                      <p:cBhvr>
                                        <p:cTn id="22" dur="1" fill="hold">
                                          <p:stCondLst>
                                            <p:cond delay="0"/>
                                          </p:stCondLst>
                                        </p:cTn>
                                        <p:tgtEl>
                                          <p:spTgt spid="195709"/>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nodeType="clickEffect">
                                  <p:stCondLst>
                                    <p:cond delay="0"/>
                                  </p:stCondLst>
                                  <p:childTnLst>
                                    <p:set>
                                      <p:cBhvr>
                                        <p:cTn id="26" dur="1" fill="hold">
                                          <p:stCondLst>
                                            <p:cond delay="0"/>
                                          </p:stCondLst>
                                        </p:cTn>
                                        <p:tgtEl>
                                          <p:spTgt spid="12"/>
                                        </p:tgtEl>
                                        <p:attrNameLst>
                                          <p:attrName>style.visibility</p:attrName>
                                        </p:attrNameLst>
                                      </p:cBhvr>
                                      <p:to>
                                        <p:strVal val="hidden"/>
                                      </p:to>
                                    </p:set>
                                  </p:childTnLst>
                                </p:cTn>
                              </p:par>
                              <p:par>
                                <p:cTn id="27" presetID="1" presetClass="exit" presetSubtype="0" fill="hold" grpId="1" nodeType="withEffect">
                                  <p:stCondLst>
                                    <p:cond delay="0"/>
                                  </p:stCondLst>
                                  <p:childTnLst>
                                    <p:set>
                                      <p:cBhvr>
                                        <p:cTn id="28" dur="1" fill="hold">
                                          <p:stCondLst>
                                            <p:cond delay="0"/>
                                          </p:stCondLst>
                                        </p:cTn>
                                        <p:tgtEl>
                                          <p:spTgt spid="195703"/>
                                        </p:tgtEl>
                                        <p:attrNameLst>
                                          <p:attrName>style.visibility</p:attrName>
                                        </p:attrNameLst>
                                      </p:cBhvr>
                                      <p:to>
                                        <p:strVal val="hidden"/>
                                      </p:to>
                                    </p:set>
                                  </p:childTnLst>
                                </p:cTn>
                              </p:par>
                              <p:par>
                                <p:cTn id="29" presetID="1" presetClass="exit" presetSubtype="0" fill="hold" grpId="1" nodeType="withEffect">
                                  <p:stCondLst>
                                    <p:cond delay="0"/>
                                  </p:stCondLst>
                                  <p:childTnLst>
                                    <p:set>
                                      <p:cBhvr>
                                        <p:cTn id="30" dur="1" fill="hold">
                                          <p:stCondLst>
                                            <p:cond delay="0"/>
                                          </p:stCondLst>
                                        </p:cTn>
                                        <p:tgtEl>
                                          <p:spTgt spid="195704"/>
                                        </p:tgtEl>
                                        <p:attrNameLst>
                                          <p:attrName>style.visibility</p:attrName>
                                        </p:attrNameLst>
                                      </p:cBhvr>
                                      <p:to>
                                        <p:strVal val="hidden"/>
                                      </p:to>
                                    </p:set>
                                  </p:childTnLst>
                                </p:cTn>
                              </p:par>
                              <p:par>
                                <p:cTn id="31" presetID="1" presetClass="entr" presetSubtype="0" fill="hold" grpId="0" nodeType="withEffect">
                                  <p:stCondLst>
                                    <p:cond delay="0"/>
                                  </p:stCondLst>
                                  <p:childTnLst>
                                    <p:set>
                                      <p:cBhvr>
                                        <p:cTn id="32" dur="1" fill="hold">
                                          <p:stCondLst>
                                            <p:cond delay="0"/>
                                          </p:stCondLst>
                                        </p:cTn>
                                        <p:tgtEl>
                                          <p:spTgt spid="19570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95706"/>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xit" presetSubtype="0" fill="hold" grpId="1" nodeType="clickEffect">
                                  <p:stCondLst>
                                    <p:cond delay="0"/>
                                  </p:stCondLst>
                                  <p:childTnLst>
                                    <p:set>
                                      <p:cBhvr>
                                        <p:cTn id="40" dur="1" fill="hold">
                                          <p:stCondLst>
                                            <p:cond delay="0"/>
                                          </p:stCondLst>
                                        </p:cTn>
                                        <p:tgtEl>
                                          <p:spTgt spid="195705"/>
                                        </p:tgtEl>
                                        <p:attrNameLst>
                                          <p:attrName>style.visibility</p:attrName>
                                        </p:attrNameLst>
                                      </p:cBhvr>
                                      <p:to>
                                        <p:strVal val="hidden"/>
                                      </p:to>
                                    </p:set>
                                  </p:childTnLst>
                                </p:cTn>
                              </p:par>
                              <p:par>
                                <p:cTn id="41" presetID="1" presetClass="exit" presetSubtype="0" fill="hold" grpId="1" nodeType="withEffect">
                                  <p:stCondLst>
                                    <p:cond delay="0"/>
                                  </p:stCondLst>
                                  <p:childTnLst>
                                    <p:set>
                                      <p:cBhvr>
                                        <p:cTn id="42" dur="1" fill="hold">
                                          <p:stCondLst>
                                            <p:cond delay="0"/>
                                          </p:stCondLst>
                                        </p:cTn>
                                        <p:tgtEl>
                                          <p:spTgt spid="195706"/>
                                        </p:tgtEl>
                                        <p:attrNameLst>
                                          <p:attrName>style.visibility</p:attrName>
                                        </p:attrNameLst>
                                      </p:cBhvr>
                                      <p:to>
                                        <p:strVal val="hidden"/>
                                      </p:to>
                                    </p:set>
                                  </p:childTnLst>
                                </p:cTn>
                              </p:par>
                              <p:par>
                                <p:cTn id="43" presetID="1" presetClass="exit" presetSubtype="0" fill="hold" nodeType="withEffect">
                                  <p:stCondLst>
                                    <p:cond delay="0"/>
                                  </p:stCondLst>
                                  <p:childTnLst>
                                    <p:set>
                                      <p:cBhvr>
                                        <p:cTn id="44" dur="1" fill="hold">
                                          <p:stCondLst>
                                            <p:cond delay="0"/>
                                          </p:stCondLst>
                                        </p:cTn>
                                        <p:tgtEl>
                                          <p:spTgt spid="19"/>
                                        </p:tgtEl>
                                        <p:attrNameLst>
                                          <p:attrName>style.visibility</p:attrName>
                                        </p:attrNameLst>
                                      </p:cBhvr>
                                      <p:to>
                                        <p:strVal val="hidden"/>
                                      </p:to>
                                    </p:set>
                                  </p:childTnLst>
                                </p:cTn>
                              </p:par>
                              <p:par>
                                <p:cTn id="45" presetID="1" presetClass="entr" presetSubtype="0" fill="hold" grpId="0" nodeType="withEffect">
                                  <p:stCondLst>
                                    <p:cond delay="0"/>
                                  </p:stCondLst>
                                  <p:childTnLst>
                                    <p:set>
                                      <p:cBhvr>
                                        <p:cTn id="46" dur="1" fill="hold">
                                          <p:stCondLst>
                                            <p:cond delay="0"/>
                                          </p:stCondLst>
                                        </p:cTn>
                                        <p:tgtEl>
                                          <p:spTgt spid="195702"/>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95701"/>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26"/>
                                        </p:tgtEl>
                                        <p:attrNameLst>
                                          <p:attrName>style.visibility</p:attrName>
                                        </p:attrNameLst>
                                      </p:cBhvr>
                                      <p:to>
                                        <p:strVal val="visible"/>
                                      </p:to>
                                    </p:set>
                                  </p:childTnLst>
                                </p:cTn>
                              </p:par>
                            </p:childTnLst>
                          </p:cTn>
                        </p:par>
                        <p:par>
                          <p:cTn id="51" fill="hold">
                            <p:stCondLst>
                              <p:cond delay="0"/>
                            </p:stCondLst>
                            <p:childTnLst>
                              <p:par>
                                <p:cTn id="52" presetID="10" presetClass="entr" presetSubtype="0" fill="hold" grpId="0" nodeType="afterEffect">
                                  <p:stCondLst>
                                    <p:cond delay="0"/>
                                  </p:stCondLst>
                                  <p:childTnLst>
                                    <p:set>
                                      <p:cBhvr>
                                        <p:cTn id="53" dur="1" fill="hold">
                                          <p:stCondLst>
                                            <p:cond delay="0"/>
                                          </p:stCondLst>
                                        </p:cTn>
                                        <p:tgtEl>
                                          <p:spTgt spid="195652"/>
                                        </p:tgtEl>
                                        <p:attrNameLst>
                                          <p:attrName>style.visibility</p:attrName>
                                        </p:attrNameLst>
                                      </p:cBhvr>
                                      <p:to>
                                        <p:strVal val="visible"/>
                                      </p:to>
                                    </p:set>
                                    <p:animEffect transition="in" filter="fade">
                                      <p:cBhvr>
                                        <p:cTn id="54" dur="2000"/>
                                        <p:tgtEl>
                                          <p:spTgt spid="195652"/>
                                        </p:tgtEl>
                                      </p:cBhvr>
                                    </p:animEffect>
                                  </p:childTnLst>
                                </p:cTn>
                              </p:par>
                              <p:par>
                                <p:cTn id="55" presetID="1" presetClass="entr" presetSubtype="0" fill="hold" grpId="0" nodeType="withEffect">
                                  <p:stCondLst>
                                    <p:cond delay="0"/>
                                  </p:stCondLst>
                                  <p:childTnLst>
                                    <p:set>
                                      <p:cBhvr>
                                        <p:cTn id="56" dur="1" fill="hold">
                                          <p:stCondLst>
                                            <p:cond delay="0"/>
                                          </p:stCondLst>
                                        </p:cTn>
                                        <p:tgtEl>
                                          <p:spTgt spid="194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704" grpId="0" animBg="1"/>
      <p:bldP spid="195704" grpId="1" animBg="1"/>
      <p:bldP spid="195706" grpId="0" animBg="1"/>
      <p:bldP spid="195706" grpId="1" animBg="1"/>
      <p:bldP spid="195702" grpId="0" animBg="1"/>
      <p:bldP spid="195652" grpId="0" animBg="1"/>
      <p:bldP spid="195703" grpId="0" animBg="1"/>
      <p:bldP spid="195703" grpId="1" animBg="1"/>
      <p:bldP spid="19460" grpId="0"/>
      <p:bldP spid="195701" grpId="0" animBg="1"/>
      <p:bldP spid="195705" grpId="0" animBg="1"/>
      <p:bldP spid="195705" grpId="1" animBg="1"/>
      <p:bldP spid="195708" grpId="0" animBg="1"/>
      <p:bldP spid="195708" grpId="1" animBg="1"/>
      <p:bldP spid="195709" grpId="0" animBg="1"/>
      <p:bldP spid="195709" grpId="1" animBg="1"/>
    </p:bld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32" name="Group 31"/>
          <p:cNvGrpSpPr/>
          <p:nvPr/>
        </p:nvGrpSpPr>
        <p:grpSpPr>
          <a:xfrm>
            <a:off x="2432050" y="4451350"/>
            <a:ext cx="3741738" cy="395288"/>
            <a:chOff x="2432050" y="4451350"/>
            <a:chExt cx="3741738" cy="395288"/>
          </a:xfrm>
        </p:grpSpPr>
        <p:sp>
          <p:nvSpPr>
            <p:cNvPr id="7" name="Rectangle 33"/>
            <p:cNvSpPr>
              <a:spLocks noChangeArrowheads="1"/>
            </p:cNvSpPr>
            <p:nvPr/>
          </p:nvSpPr>
          <p:spPr bwMode="auto">
            <a:xfrm>
              <a:off x="6097588" y="4465638"/>
              <a:ext cx="76200" cy="381000"/>
            </a:xfrm>
            <a:prstGeom prst="rect">
              <a:avLst/>
            </a:prstGeom>
            <a:solidFill>
              <a:srgbClr val="FF0000"/>
            </a:solidFill>
            <a:ln w="9525">
              <a:solidFill>
                <a:schemeClr val="tx1"/>
              </a:solidFill>
              <a:miter lim="800000"/>
              <a:headEnd/>
              <a:tailEnd/>
            </a:ln>
          </p:spPr>
          <p:txBody>
            <a:bodyPr wrap="none" anchor="ctr">
              <a:prstTxWarp prst="textNoShape">
                <a:avLst/>
              </a:prstTxWarp>
            </a:bodyPr>
            <a:lstStyle/>
            <a:p>
              <a:endParaRPr lang="en-US"/>
            </a:p>
          </p:txBody>
        </p:sp>
        <p:sp>
          <p:nvSpPr>
            <p:cNvPr id="8" name="Rectangle 44"/>
            <p:cNvSpPr>
              <a:spLocks noChangeArrowheads="1"/>
            </p:cNvSpPr>
            <p:nvPr/>
          </p:nvSpPr>
          <p:spPr bwMode="auto">
            <a:xfrm>
              <a:off x="2432050" y="4451350"/>
              <a:ext cx="76200" cy="304800"/>
            </a:xfrm>
            <a:prstGeom prst="rect">
              <a:avLst/>
            </a:prstGeom>
            <a:solidFill>
              <a:srgbClr val="FF0000"/>
            </a:solidFill>
            <a:ln w="9525">
              <a:solidFill>
                <a:schemeClr val="tx1"/>
              </a:solidFill>
              <a:miter lim="800000"/>
              <a:headEnd/>
              <a:tailEnd/>
            </a:ln>
          </p:spPr>
          <p:txBody>
            <a:bodyPr wrap="none" anchor="ctr">
              <a:prstTxWarp prst="textNoShape">
                <a:avLst/>
              </a:prstTxWarp>
            </a:bodyPr>
            <a:lstStyle/>
            <a:p>
              <a:endParaRPr lang="en-US"/>
            </a:p>
          </p:txBody>
        </p:sp>
      </p:grpSp>
      <p:sp>
        <p:nvSpPr>
          <p:cNvPr id="9" name="Text Box 8"/>
          <p:cNvSpPr txBox="1">
            <a:spLocks noChangeArrowheads="1"/>
          </p:cNvSpPr>
          <p:nvPr/>
        </p:nvSpPr>
        <p:spPr bwMode="auto">
          <a:xfrm>
            <a:off x="6491288" y="2071688"/>
            <a:ext cx="404812" cy="457200"/>
          </a:xfrm>
          <a:prstGeom prst="rect">
            <a:avLst/>
          </a:prstGeom>
          <a:noFill/>
          <a:ln w="9525">
            <a:noFill/>
            <a:miter lim="800000"/>
            <a:headEnd/>
            <a:tailEnd/>
          </a:ln>
        </p:spPr>
        <p:txBody>
          <a:bodyPr wrap="none">
            <a:prstTxWarp prst="textNoShape">
              <a:avLst/>
            </a:prstTxWarp>
            <a:spAutoFit/>
          </a:bodyPr>
          <a:lstStyle/>
          <a:p>
            <a:r>
              <a:rPr lang="en-US" dirty="0" err="1"/>
              <a:t>R</a:t>
            </a:r>
            <a:endParaRPr lang="en-US" dirty="0"/>
          </a:p>
        </p:txBody>
      </p:sp>
      <p:sp>
        <p:nvSpPr>
          <p:cNvPr id="10" name="Text Box 7"/>
          <p:cNvSpPr txBox="1">
            <a:spLocks noChangeArrowheads="1"/>
          </p:cNvSpPr>
          <p:nvPr/>
        </p:nvSpPr>
        <p:spPr bwMode="auto">
          <a:xfrm>
            <a:off x="1919288" y="2071688"/>
            <a:ext cx="354012" cy="457200"/>
          </a:xfrm>
          <a:prstGeom prst="rect">
            <a:avLst/>
          </a:prstGeom>
          <a:noFill/>
          <a:ln w="9525">
            <a:noFill/>
            <a:miter lim="800000"/>
            <a:headEnd/>
            <a:tailEnd/>
          </a:ln>
        </p:spPr>
        <p:txBody>
          <a:bodyPr wrap="none">
            <a:prstTxWarp prst="textNoShape">
              <a:avLst/>
            </a:prstTxWarp>
            <a:spAutoFit/>
          </a:bodyPr>
          <a:lstStyle/>
          <a:p>
            <a:r>
              <a:rPr lang="en-US" dirty="0" err="1"/>
              <a:t>L</a:t>
            </a:r>
            <a:endParaRPr lang="en-US" dirty="0"/>
          </a:p>
        </p:txBody>
      </p:sp>
      <p:sp>
        <p:nvSpPr>
          <p:cNvPr id="11" name="Line 37"/>
          <p:cNvSpPr>
            <a:spLocks noChangeShapeType="1"/>
          </p:cNvSpPr>
          <p:nvPr/>
        </p:nvSpPr>
        <p:spPr bwMode="auto">
          <a:xfrm>
            <a:off x="3792538" y="2089150"/>
            <a:ext cx="0" cy="3257550"/>
          </a:xfrm>
          <a:prstGeom prst="line">
            <a:avLst/>
          </a:prstGeom>
          <a:noFill/>
          <a:ln w="9525">
            <a:solidFill>
              <a:schemeClr val="tx1"/>
            </a:solidFill>
            <a:prstDash val="dash"/>
            <a:round/>
            <a:headEnd/>
            <a:tailEnd/>
          </a:ln>
        </p:spPr>
        <p:txBody>
          <a:bodyPr>
            <a:prstTxWarp prst="textNoShape">
              <a:avLst/>
            </a:prstTxWarp>
          </a:bodyPr>
          <a:lstStyle/>
          <a:p>
            <a:endParaRPr lang="en-US"/>
          </a:p>
        </p:txBody>
      </p:sp>
      <p:grpSp>
        <p:nvGrpSpPr>
          <p:cNvPr id="12" name="Group 3"/>
          <p:cNvGrpSpPr>
            <a:grpSpLocks/>
          </p:cNvGrpSpPr>
          <p:nvPr/>
        </p:nvGrpSpPr>
        <p:grpSpPr bwMode="auto">
          <a:xfrm>
            <a:off x="2011363" y="2870200"/>
            <a:ext cx="4648200" cy="1371600"/>
            <a:chOff x="1344" y="1392"/>
            <a:chExt cx="2928" cy="864"/>
          </a:xfrm>
        </p:grpSpPr>
        <p:sp>
          <p:nvSpPr>
            <p:cNvPr id="13" name="Oval 4"/>
            <p:cNvSpPr>
              <a:spLocks noChangeArrowheads="1"/>
            </p:cNvSpPr>
            <p:nvPr/>
          </p:nvSpPr>
          <p:spPr bwMode="auto">
            <a:xfrm>
              <a:off x="1488" y="2016"/>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en-US"/>
            </a:p>
          </p:txBody>
        </p:sp>
        <p:sp>
          <p:nvSpPr>
            <p:cNvPr id="14" name="Oval 5"/>
            <p:cNvSpPr>
              <a:spLocks noChangeArrowheads="1"/>
            </p:cNvSpPr>
            <p:nvPr/>
          </p:nvSpPr>
          <p:spPr bwMode="auto">
            <a:xfrm>
              <a:off x="3840" y="2016"/>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en-US"/>
            </a:p>
          </p:txBody>
        </p:sp>
        <p:sp>
          <p:nvSpPr>
            <p:cNvPr id="15" name="Rectangle 6"/>
            <p:cNvSpPr>
              <a:spLocks noChangeArrowheads="1"/>
            </p:cNvSpPr>
            <p:nvPr/>
          </p:nvSpPr>
          <p:spPr bwMode="auto">
            <a:xfrm>
              <a:off x="1344" y="1392"/>
              <a:ext cx="2928" cy="624"/>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sp>
        <p:nvSpPr>
          <p:cNvPr id="16" name="Text Box 2"/>
          <p:cNvSpPr txBox="1">
            <a:spLocks noChangeArrowheads="1"/>
          </p:cNvSpPr>
          <p:nvPr/>
        </p:nvSpPr>
        <p:spPr bwMode="auto">
          <a:xfrm>
            <a:off x="3840163" y="2794000"/>
            <a:ext cx="828675" cy="457200"/>
          </a:xfrm>
          <a:prstGeom prst="rect">
            <a:avLst/>
          </a:prstGeom>
          <a:noFill/>
          <a:ln w="9525">
            <a:noFill/>
            <a:miter lim="800000"/>
            <a:headEnd/>
            <a:tailEnd/>
          </a:ln>
        </p:spPr>
        <p:txBody>
          <a:bodyPr wrap="none">
            <a:prstTxWarp prst="textNoShape">
              <a:avLst/>
            </a:prstTxWarp>
            <a:spAutoFit/>
          </a:bodyPr>
          <a:lstStyle/>
          <a:p>
            <a:r>
              <a:rPr lang="en-US" dirty="0"/>
              <a:t>Lucy</a:t>
            </a:r>
          </a:p>
        </p:txBody>
      </p:sp>
      <p:sp>
        <p:nvSpPr>
          <p:cNvPr id="17" name="Text Box 103"/>
          <p:cNvSpPr txBox="1">
            <a:spLocks noChangeArrowheads="1"/>
          </p:cNvSpPr>
          <p:nvPr/>
        </p:nvSpPr>
        <p:spPr bwMode="auto">
          <a:xfrm>
            <a:off x="3424238" y="4941888"/>
            <a:ext cx="936975" cy="461665"/>
          </a:xfrm>
          <a:prstGeom prst="rect">
            <a:avLst/>
          </a:prstGeom>
          <a:noFill/>
          <a:ln w="9525">
            <a:noFill/>
            <a:miter lim="800000"/>
            <a:headEnd/>
            <a:tailEnd/>
          </a:ln>
        </p:spPr>
        <p:txBody>
          <a:bodyPr wrap="none">
            <a:prstTxWarp prst="textNoShape">
              <a:avLst/>
            </a:prstTxWarp>
            <a:spAutoFit/>
          </a:bodyPr>
          <a:lstStyle/>
          <a:p>
            <a:pPr eaLnBrk="0" hangingPunct="0"/>
            <a:r>
              <a:rPr lang="en-US" dirty="0" smtClean="0"/>
              <a:t>Ricky</a:t>
            </a:r>
            <a:endParaRPr lang="en-US" dirty="0"/>
          </a:p>
        </p:txBody>
      </p:sp>
      <p:grpSp>
        <p:nvGrpSpPr>
          <p:cNvPr id="18" name="Group 62"/>
          <p:cNvGrpSpPr/>
          <p:nvPr/>
        </p:nvGrpSpPr>
        <p:grpSpPr>
          <a:xfrm>
            <a:off x="2316163" y="3251200"/>
            <a:ext cx="3962400" cy="304800"/>
            <a:chOff x="2316163" y="3251200"/>
            <a:chExt cx="3962400" cy="304800"/>
          </a:xfrm>
        </p:grpSpPr>
        <p:grpSp>
          <p:nvGrpSpPr>
            <p:cNvPr id="19" name="Group 9"/>
            <p:cNvGrpSpPr>
              <a:grpSpLocks/>
            </p:cNvGrpSpPr>
            <p:nvPr/>
          </p:nvGrpSpPr>
          <p:grpSpPr bwMode="auto">
            <a:xfrm>
              <a:off x="2316163" y="3251200"/>
              <a:ext cx="304800" cy="304800"/>
              <a:chOff x="3792" y="3264"/>
              <a:chExt cx="192" cy="192"/>
            </a:xfrm>
          </p:grpSpPr>
          <p:sp>
            <p:nvSpPr>
              <p:cNvPr id="28" name="Oval 10"/>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9" name="Line 11"/>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30" name="Line 12"/>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20" name="Group 13"/>
            <p:cNvGrpSpPr>
              <a:grpSpLocks/>
            </p:cNvGrpSpPr>
            <p:nvPr/>
          </p:nvGrpSpPr>
          <p:grpSpPr bwMode="auto">
            <a:xfrm>
              <a:off x="4144963" y="3251200"/>
              <a:ext cx="304800" cy="304800"/>
              <a:chOff x="3792" y="3264"/>
              <a:chExt cx="192" cy="192"/>
            </a:xfrm>
          </p:grpSpPr>
          <p:sp>
            <p:nvSpPr>
              <p:cNvPr id="25" name="Oval 14"/>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6" name="Line 15"/>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27" name="Line 16"/>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21" name="Group 17"/>
            <p:cNvGrpSpPr>
              <a:grpSpLocks/>
            </p:cNvGrpSpPr>
            <p:nvPr/>
          </p:nvGrpSpPr>
          <p:grpSpPr bwMode="auto">
            <a:xfrm>
              <a:off x="5973763" y="3251200"/>
              <a:ext cx="304800" cy="304800"/>
              <a:chOff x="3792" y="3264"/>
              <a:chExt cx="192" cy="192"/>
            </a:xfrm>
          </p:grpSpPr>
          <p:sp>
            <p:nvSpPr>
              <p:cNvPr id="22" name="Oval 18"/>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3" name="Line 19"/>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24" name="Line 20"/>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sp>
        <p:nvSpPr>
          <p:cNvPr id="31" name="Text Box 104"/>
          <p:cNvSpPr txBox="1">
            <a:spLocks noChangeArrowheads="1"/>
          </p:cNvSpPr>
          <p:nvPr/>
        </p:nvSpPr>
        <p:spPr bwMode="auto">
          <a:xfrm>
            <a:off x="0" y="228600"/>
            <a:ext cx="9144000" cy="701675"/>
          </a:xfrm>
          <a:prstGeom prst="rect">
            <a:avLst/>
          </a:prstGeom>
          <a:noFill/>
          <a:ln w="9525">
            <a:noFill/>
            <a:miter lim="800000"/>
            <a:headEnd/>
            <a:tailEnd/>
          </a:ln>
        </p:spPr>
        <p:txBody>
          <a:bodyPr>
            <a:prstTxWarp prst="textNoShape">
              <a:avLst/>
            </a:prstTxWarp>
            <a:spAutoFit/>
          </a:bodyPr>
          <a:lstStyle/>
          <a:p>
            <a:pPr algn="ctr"/>
            <a:r>
              <a:rPr lang="en-US" sz="4000" b="1" dirty="0"/>
              <a:t>The situation as seen by Lucy</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2" name="Group 31"/>
          <p:cNvGrpSpPr/>
          <p:nvPr/>
        </p:nvGrpSpPr>
        <p:grpSpPr>
          <a:xfrm>
            <a:off x="2432050" y="4451350"/>
            <a:ext cx="3741738" cy="395288"/>
            <a:chOff x="2432050" y="4451350"/>
            <a:chExt cx="3741738" cy="395288"/>
          </a:xfrm>
        </p:grpSpPr>
        <p:sp>
          <p:nvSpPr>
            <p:cNvPr id="7" name="Rectangle 33"/>
            <p:cNvSpPr>
              <a:spLocks noChangeArrowheads="1"/>
            </p:cNvSpPr>
            <p:nvPr/>
          </p:nvSpPr>
          <p:spPr bwMode="auto">
            <a:xfrm>
              <a:off x="6097588" y="4465638"/>
              <a:ext cx="76200" cy="381000"/>
            </a:xfrm>
            <a:prstGeom prst="rect">
              <a:avLst/>
            </a:prstGeom>
            <a:solidFill>
              <a:srgbClr val="FF0000"/>
            </a:solidFill>
            <a:ln w="9525">
              <a:solidFill>
                <a:schemeClr val="tx1"/>
              </a:solidFill>
              <a:miter lim="800000"/>
              <a:headEnd/>
              <a:tailEnd/>
            </a:ln>
          </p:spPr>
          <p:txBody>
            <a:bodyPr wrap="none" anchor="ctr">
              <a:prstTxWarp prst="textNoShape">
                <a:avLst/>
              </a:prstTxWarp>
            </a:bodyPr>
            <a:lstStyle/>
            <a:p>
              <a:endParaRPr lang="en-US"/>
            </a:p>
          </p:txBody>
        </p:sp>
        <p:sp>
          <p:nvSpPr>
            <p:cNvPr id="8" name="Rectangle 44"/>
            <p:cNvSpPr>
              <a:spLocks noChangeArrowheads="1"/>
            </p:cNvSpPr>
            <p:nvPr/>
          </p:nvSpPr>
          <p:spPr bwMode="auto">
            <a:xfrm>
              <a:off x="2432050" y="4451350"/>
              <a:ext cx="76200" cy="304800"/>
            </a:xfrm>
            <a:prstGeom prst="rect">
              <a:avLst/>
            </a:prstGeom>
            <a:solidFill>
              <a:srgbClr val="FF0000"/>
            </a:solidFill>
            <a:ln w="9525">
              <a:solidFill>
                <a:schemeClr val="tx1"/>
              </a:solidFill>
              <a:miter lim="800000"/>
              <a:headEnd/>
              <a:tailEnd/>
            </a:ln>
          </p:spPr>
          <p:txBody>
            <a:bodyPr wrap="none" anchor="ctr">
              <a:prstTxWarp prst="textNoShape">
                <a:avLst/>
              </a:prstTxWarp>
            </a:bodyPr>
            <a:lstStyle/>
            <a:p>
              <a:endParaRPr lang="en-US"/>
            </a:p>
          </p:txBody>
        </p:sp>
      </p:grpSp>
      <p:sp>
        <p:nvSpPr>
          <p:cNvPr id="9" name="Text Box 8"/>
          <p:cNvSpPr txBox="1">
            <a:spLocks noChangeArrowheads="1"/>
          </p:cNvSpPr>
          <p:nvPr/>
        </p:nvSpPr>
        <p:spPr bwMode="auto">
          <a:xfrm>
            <a:off x="6491288" y="2071688"/>
            <a:ext cx="404812" cy="457200"/>
          </a:xfrm>
          <a:prstGeom prst="rect">
            <a:avLst/>
          </a:prstGeom>
          <a:noFill/>
          <a:ln w="9525">
            <a:noFill/>
            <a:miter lim="800000"/>
            <a:headEnd/>
            <a:tailEnd/>
          </a:ln>
        </p:spPr>
        <p:txBody>
          <a:bodyPr wrap="none">
            <a:prstTxWarp prst="textNoShape">
              <a:avLst/>
            </a:prstTxWarp>
            <a:spAutoFit/>
          </a:bodyPr>
          <a:lstStyle/>
          <a:p>
            <a:r>
              <a:rPr lang="en-US" dirty="0" err="1"/>
              <a:t>R</a:t>
            </a:r>
            <a:endParaRPr lang="en-US" dirty="0"/>
          </a:p>
        </p:txBody>
      </p:sp>
      <p:sp>
        <p:nvSpPr>
          <p:cNvPr id="10" name="Text Box 7"/>
          <p:cNvSpPr txBox="1">
            <a:spLocks noChangeArrowheads="1"/>
          </p:cNvSpPr>
          <p:nvPr/>
        </p:nvSpPr>
        <p:spPr bwMode="auto">
          <a:xfrm>
            <a:off x="1919288" y="2071688"/>
            <a:ext cx="354012" cy="457200"/>
          </a:xfrm>
          <a:prstGeom prst="rect">
            <a:avLst/>
          </a:prstGeom>
          <a:noFill/>
          <a:ln w="9525">
            <a:noFill/>
            <a:miter lim="800000"/>
            <a:headEnd/>
            <a:tailEnd/>
          </a:ln>
        </p:spPr>
        <p:txBody>
          <a:bodyPr wrap="none">
            <a:prstTxWarp prst="textNoShape">
              <a:avLst/>
            </a:prstTxWarp>
            <a:spAutoFit/>
          </a:bodyPr>
          <a:lstStyle/>
          <a:p>
            <a:r>
              <a:rPr lang="en-US" dirty="0" err="1"/>
              <a:t>L</a:t>
            </a:r>
            <a:endParaRPr lang="en-US" dirty="0"/>
          </a:p>
        </p:txBody>
      </p:sp>
      <p:sp>
        <p:nvSpPr>
          <p:cNvPr id="11" name="Line 37"/>
          <p:cNvSpPr>
            <a:spLocks noChangeShapeType="1"/>
          </p:cNvSpPr>
          <p:nvPr/>
        </p:nvSpPr>
        <p:spPr bwMode="auto">
          <a:xfrm>
            <a:off x="3792538" y="2089150"/>
            <a:ext cx="0" cy="3257550"/>
          </a:xfrm>
          <a:prstGeom prst="line">
            <a:avLst/>
          </a:prstGeom>
          <a:noFill/>
          <a:ln w="9525">
            <a:solidFill>
              <a:schemeClr val="tx1"/>
            </a:solidFill>
            <a:prstDash val="dash"/>
            <a:round/>
            <a:headEnd/>
            <a:tailEnd/>
          </a:ln>
        </p:spPr>
        <p:txBody>
          <a:bodyPr>
            <a:prstTxWarp prst="textNoShape">
              <a:avLst/>
            </a:prstTxWarp>
          </a:bodyPr>
          <a:lstStyle/>
          <a:p>
            <a:endParaRPr lang="en-US"/>
          </a:p>
        </p:txBody>
      </p:sp>
      <p:grpSp>
        <p:nvGrpSpPr>
          <p:cNvPr id="3" name="Group 3"/>
          <p:cNvGrpSpPr>
            <a:grpSpLocks/>
          </p:cNvGrpSpPr>
          <p:nvPr/>
        </p:nvGrpSpPr>
        <p:grpSpPr bwMode="auto">
          <a:xfrm>
            <a:off x="2011363" y="2870200"/>
            <a:ext cx="4648200" cy="1371600"/>
            <a:chOff x="1344" y="1392"/>
            <a:chExt cx="2928" cy="864"/>
          </a:xfrm>
        </p:grpSpPr>
        <p:sp>
          <p:nvSpPr>
            <p:cNvPr id="13" name="Oval 4"/>
            <p:cNvSpPr>
              <a:spLocks noChangeArrowheads="1"/>
            </p:cNvSpPr>
            <p:nvPr/>
          </p:nvSpPr>
          <p:spPr bwMode="auto">
            <a:xfrm>
              <a:off x="1488" y="2016"/>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en-US"/>
            </a:p>
          </p:txBody>
        </p:sp>
        <p:sp>
          <p:nvSpPr>
            <p:cNvPr id="14" name="Oval 5"/>
            <p:cNvSpPr>
              <a:spLocks noChangeArrowheads="1"/>
            </p:cNvSpPr>
            <p:nvPr/>
          </p:nvSpPr>
          <p:spPr bwMode="auto">
            <a:xfrm>
              <a:off x="3840" y="2016"/>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en-US"/>
            </a:p>
          </p:txBody>
        </p:sp>
        <p:sp>
          <p:nvSpPr>
            <p:cNvPr id="15" name="Rectangle 6"/>
            <p:cNvSpPr>
              <a:spLocks noChangeArrowheads="1"/>
            </p:cNvSpPr>
            <p:nvPr/>
          </p:nvSpPr>
          <p:spPr bwMode="auto">
            <a:xfrm>
              <a:off x="1344" y="1392"/>
              <a:ext cx="2928" cy="624"/>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sp>
        <p:nvSpPr>
          <p:cNvPr id="16" name="Text Box 2"/>
          <p:cNvSpPr txBox="1">
            <a:spLocks noChangeArrowheads="1"/>
          </p:cNvSpPr>
          <p:nvPr/>
        </p:nvSpPr>
        <p:spPr bwMode="auto">
          <a:xfrm>
            <a:off x="3840163" y="2794000"/>
            <a:ext cx="828675" cy="457200"/>
          </a:xfrm>
          <a:prstGeom prst="rect">
            <a:avLst/>
          </a:prstGeom>
          <a:noFill/>
          <a:ln w="9525">
            <a:noFill/>
            <a:miter lim="800000"/>
            <a:headEnd/>
            <a:tailEnd/>
          </a:ln>
        </p:spPr>
        <p:txBody>
          <a:bodyPr wrap="none">
            <a:prstTxWarp prst="textNoShape">
              <a:avLst/>
            </a:prstTxWarp>
            <a:spAutoFit/>
          </a:bodyPr>
          <a:lstStyle/>
          <a:p>
            <a:r>
              <a:rPr lang="en-US" dirty="0"/>
              <a:t>Lucy</a:t>
            </a:r>
          </a:p>
        </p:txBody>
      </p:sp>
      <p:sp>
        <p:nvSpPr>
          <p:cNvPr id="17" name="Text Box 103"/>
          <p:cNvSpPr txBox="1">
            <a:spLocks noChangeArrowheads="1"/>
          </p:cNvSpPr>
          <p:nvPr/>
        </p:nvSpPr>
        <p:spPr bwMode="auto">
          <a:xfrm>
            <a:off x="3424238" y="4941888"/>
            <a:ext cx="936975" cy="461665"/>
          </a:xfrm>
          <a:prstGeom prst="rect">
            <a:avLst/>
          </a:prstGeom>
          <a:noFill/>
          <a:ln w="9525">
            <a:noFill/>
            <a:miter lim="800000"/>
            <a:headEnd/>
            <a:tailEnd/>
          </a:ln>
        </p:spPr>
        <p:txBody>
          <a:bodyPr wrap="none">
            <a:prstTxWarp prst="textNoShape">
              <a:avLst/>
            </a:prstTxWarp>
            <a:spAutoFit/>
          </a:bodyPr>
          <a:lstStyle/>
          <a:p>
            <a:pPr eaLnBrk="0" hangingPunct="0"/>
            <a:r>
              <a:rPr lang="en-US" dirty="0" smtClean="0"/>
              <a:t>Ricky</a:t>
            </a:r>
            <a:endParaRPr lang="en-US" dirty="0"/>
          </a:p>
        </p:txBody>
      </p:sp>
      <p:grpSp>
        <p:nvGrpSpPr>
          <p:cNvPr id="4" name="Group 62"/>
          <p:cNvGrpSpPr/>
          <p:nvPr/>
        </p:nvGrpSpPr>
        <p:grpSpPr>
          <a:xfrm>
            <a:off x="2316163" y="3251200"/>
            <a:ext cx="3962400" cy="304800"/>
            <a:chOff x="2316163" y="3251200"/>
            <a:chExt cx="3962400" cy="304800"/>
          </a:xfrm>
        </p:grpSpPr>
        <p:grpSp>
          <p:nvGrpSpPr>
            <p:cNvPr id="5" name="Group 9"/>
            <p:cNvGrpSpPr>
              <a:grpSpLocks/>
            </p:cNvGrpSpPr>
            <p:nvPr/>
          </p:nvGrpSpPr>
          <p:grpSpPr bwMode="auto">
            <a:xfrm>
              <a:off x="2316163" y="3251200"/>
              <a:ext cx="304800" cy="304800"/>
              <a:chOff x="3792" y="3264"/>
              <a:chExt cx="192" cy="192"/>
            </a:xfrm>
          </p:grpSpPr>
          <p:sp>
            <p:nvSpPr>
              <p:cNvPr id="28" name="Oval 10"/>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9" name="Line 11"/>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30" name="Line 12"/>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6" name="Group 13"/>
            <p:cNvGrpSpPr>
              <a:grpSpLocks/>
            </p:cNvGrpSpPr>
            <p:nvPr/>
          </p:nvGrpSpPr>
          <p:grpSpPr bwMode="auto">
            <a:xfrm>
              <a:off x="4144963" y="3251200"/>
              <a:ext cx="304800" cy="304800"/>
              <a:chOff x="3792" y="3264"/>
              <a:chExt cx="192" cy="192"/>
            </a:xfrm>
          </p:grpSpPr>
          <p:sp>
            <p:nvSpPr>
              <p:cNvPr id="25" name="Oval 14"/>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6" name="Line 15"/>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27" name="Line 16"/>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12" name="Group 17"/>
            <p:cNvGrpSpPr>
              <a:grpSpLocks/>
            </p:cNvGrpSpPr>
            <p:nvPr/>
          </p:nvGrpSpPr>
          <p:grpSpPr bwMode="auto">
            <a:xfrm>
              <a:off x="5973763" y="3251200"/>
              <a:ext cx="304800" cy="304800"/>
              <a:chOff x="3792" y="3264"/>
              <a:chExt cx="192" cy="192"/>
            </a:xfrm>
          </p:grpSpPr>
          <p:sp>
            <p:nvSpPr>
              <p:cNvPr id="22" name="Oval 18"/>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3" name="Line 19"/>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24" name="Line 20"/>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sp>
        <p:nvSpPr>
          <p:cNvPr id="31" name="Text Box 104"/>
          <p:cNvSpPr txBox="1">
            <a:spLocks noChangeArrowheads="1"/>
          </p:cNvSpPr>
          <p:nvPr/>
        </p:nvSpPr>
        <p:spPr bwMode="auto">
          <a:xfrm>
            <a:off x="0" y="228600"/>
            <a:ext cx="9144000" cy="701675"/>
          </a:xfrm>
          <a:prstGeom prst="rect">
            <a:avLst/>
          </a:prstGeom>
          <a:noFill/>
          <a:ln w="9525">
            <a:noFill/>
            <a:miter lim="800000"/>
            <a:headEnd/>
            <a:tailEnd/>
          </a:ln>
        </p:spPr>
        <p:txBody>
          <a:bodyPr>
            <a:prstTxWarp prst="textNoShape">
              <a:avLst/>
            </a:prstTxWarp>
            <a:spAutoFit/>
          </a:bodyPr>
          <a:lstStyle/>
          <a:p>
            <a:pPr algn="ctr"/>
            <a:r>
              <a:rPr lang="en-US" sz="4000" b="1" dirty="0"/>
              <a:t>The situation as seen by Lucy</a:t>
            </a:r>
          </a:p>
        </p:txBody>
      </p:sp>
      <p:grpSp>
        <p:nvGrpSpPr>
          <p:cNvPr id="32" name="Group 32"/>
          <p:cNvGrpSpPr>
            <a:grpSpLocks/>
          </p:cNvGrpSpPr>
          <p:nvPr/>
        </p:nvGrpSpPr>
        <p:grpSpPr bwMode="auto">
          <a:xfrm>
            <a:off x="5868988" y="4465638"/>
            <a:ext cx="533400" cy="457200"/>
            <a:chOff x="2064" y="1056"/>
            <a:chExt cx="336" cy="288"/>
          </a:xfrm>
        </p:grpSpPr>
        <p:sp>
          <p:nvSpPr>
            <p:cNvPr id="33" name="Rectangle 33"/>
            <p:cNvSpPr>
              <a:spLocks noChangeArrowheads="1"/>
            </p:cNvSpPr>
            <p:nvPr/>
          </p:nvSpPr>
          <p:spPr bwMode="auto">
            <a:xfrm>
              <a:off x="2208" y="1056"/>
              <a:ext cx="48" cy="240"/>
            </a:xfrm>
            <a:prstGeom prst="rect">
              <a:avLst/>
            </a:prstGeom>
            <a:solidFill>
              <a:srgbClr val="FF0000"/>
            </a:solidFill>
            <a:ln w="9525">
              <a:solidFill>
                <a:schemeClr val="tx1"/>
              </a:solidFill>
              <a:miter lim="800000"/>
              <a:headEnd/>
              <a:tailEnd/>
            </a:ln>
          </p:spPr>
          <p:txBody>
            <a:bodyPr wrap="none" anchor="ctr">
              <a:prstTxWarp prst="textNoShape">
                <a:avLst/>
              </a:prstTxWarp>
            </a:bodyPr>
            <a:lstStyle/>
            <a:p>
              <a:endParaRPr lang="en-US"/>
            </a:p>
          </p:txBody>
        </p:sp>
        <p:sp>
          <p:nvSpPr>
            <p:cNvPr id="34" name="AutoShape 34"/>
            <p:cNvSpPr>
              <a:spLocks noChangeArrowheads="1"/>
            </p:cNvSpPr>
            <p:nvPr/>
          </p:nvSpPr>
          <p:spPr bwMode="auto">
            <a:xfrm>
              <a:off x="2064" y="1200"/>
              <a:ext cx="336" cy="144"/>
            </a:xfrm>
            <a:prstGeom prst="irregularSeal1">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grpSp>
        <p:nvGrpSpPr>
          <p:cNvPr id="35" name="Group 27"/>
          <p:cNvGrpSpPr>
            <a:grpSpLocks/>
          </p:cNvGrpSpPr>
          <p:nvPr/>
        </p:nvGrpSpPr>
        <p:grpSpPr bwMode="auto">
          <a:xfrm>
            <a:off x="5873750" y="4168775"/>
            <a:ext cx="533400" cy="609600"/>
            <a:chOff x="960" y="816"/>
            <a:chExt cx="336" cy="384"/>
          </a:xfrm>
        </p:grpSpPr>
        <p:sp>
          <p:nvSpPr>
            <p:cNvPr id="36" name="AutoShape 28"/>
            <p:cNvSpPr>
              <a:spLocks noChangeArrowheads="1"/>
            </p:cNvSpPr>
            <p:nvPr/>
          </p:nvSpPr>
          <p:spPr bwMode="auto">
            <a:xfrm>
              <a:off x="960" y="816"/>
              <a:ext cx="336" cy="288"/>
            </a:xfrm>
            <a:prstGeom prst="irregularSeal1">
              <a:avLst/>
            </a:prstGeom>
            <a:solidFill>
              <a:srgbClr val="FFFF00"/>
            </a:solidFill>
            <a:ln w="9525">
              <a:solidFill>
                <a:schemeClr val="tx1"/>
              </a:solidFill>
              <a:miter lim="800000"/>
              <a:headEnd/>
              <a:tailEnd/>
            </a:ln>
          </p:spPr>
          <p:txBody>
            <a:bodyPr wrap="none" anchor="ctr">
              <a:prstTxWarp prst="textNoShape">
                <a:avLst/>
              </a:prstTxWarp>
            </a:bodyPr>
            <a:lstStyle/>
            <a:p>
              <a:endParaRPr lang="en-US"/>
            </a:p>
          </p:txBody>
        </p:sp>
        <p:sp>
          <p:nvSpPr>
            <p:cNvPr id="37" name="Rectangle 29"/>
            <p:cNvSpPr>
              <a:spLocks noChangeArrowheads="1"/>
            </p:cNvSpPr>
            <p:nvPr/>
          </p:nvSpPr>
          <p:spPr bwMode="auto">
            <a:xfrm>
              <a:off x="1104" y="1008"/>
              <a:ext cx="48" cy="192"/>
            </a:xfrm>
            <a:prstGeom prst="rect">
              <a:avLst/>
            </a:prstGeom>
            <a:solidFill>
              <a:srgbClr val="FF0000"/>
            </a:solidFill>
            <a:ln w="9525">
              <a:solidFill>
                <a:schemeClr val="tx1"/>
              </a:solidFill>
              <a:miter lim="800000"/>
              <a:headEnd/>
              <a:tailEnd/>
            </a:ln>
          </p:spPr>
          <p:txBody>
            <a:bodyPr wrap="none" anchor="ctr">
              <a:prstTxWarp prst="textNoShape">
                <a:avLst/>
              </a:prstTxWarp>
            </a:bodyPr>
            <a:lstStyle/>
            <a:p>
              <a:endParaRPr lang="en-US"/>
            </a:p>
          </p:txBody>
        </p:sp>
      </p:gr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42" name="Group 117"/>
          <p:cNvGrpSpPr>
            <a:grpSpLocks/>
          </p:cNvGrpSpPr>
          <p:nvPr/>
        </p:nvGrpSpPr>
        <p:grpSpPr bwMode="auto">
          <a:xfrm>
            <a:off x="2286000" y="3267075"/>
            <a:ext cx="3962400" cy="314325"/>
            <a:chOff x="1266" y="1614"/>
            <a:chExt cx="2496" cy="198"/>
          </a:xfrm>
        </p:grpSpPr>
        <p:grpSp>
          <p:nvGrpSpPr>
            <p:cNvPr id="43" name="Group 105"/>
            <p:cNvGrpSpPr>
              <a:grpSpLocks/>
            </p:cNvGrpSpPr>
            <p:nvPr/>
          </p:nvGrpSpPr>
          <p:grpSpPr bwMode="auto">
            <a:xfrm>
              <a:off x="3570" y="1620"/>
              <a:ext cx="192" cy="192"/>
              <a:chOff x="1609" y="2000"/>
              <a:chExt cx="192" cy="192"/>
            </a:xfrm>
          </p:grpSpPr>
          <p:sp>
            <p:nvSpPr>
              <p:cNvPr id="52" name="Oval 106"/>
              <p:cNvSpPr>
                <a:spLocks noChangeArrowheads="1"/>
              </p:cNvSpPr>
              <p:nvPr/>
            </p:nvSpPr>
            <p:spPr bwMode="auto">
              <a:xfrm>
                <a:off x="1609" y="2000"/>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53" name="Line 107"/>
              <p:cNvSpPr>
                <a:spLocks noChangeShapeType="1"/>
              </p:cNvSpPr>
              <p:nvPr/>
            </p:nvSpPr>
            <p:spPr bwMode="auto">
              <a:xfrm flipV="1">
                <a:off x="1705" y="2000"/>
                <a:ext cx="3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54" name="Line 108"/>
              <p:cNvSpPr>
                <a:spLocks noChangeShapeType="1"/>
              </p:cNvSpPr>
              <p:nvPr/>
            </p:nvSpPr>
            <p:spPr bwMode="auto">
              <a:xfrm>
                <a:off x="1705" y="2096"/>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44" name="Group 109"/>
            <p:cNvGrpSpPr>
              <a:grpSpLocks/>
            </p:cNvGrpSpPr>
            <p:nvPr/>
          </p:nvGrpSpPr>
          <p:grpSpPr bwMode="auto">
            <a:xfrm>
              <a:off x="2418" y="1620"/>
              <a:ext cx="192" cy="192"/>
              <a:chOff x="1609" y="2000"/>
              <a:chExt cx="192" cy="192"/>
            </a:xfrm>
          </p:grpSpPr>
          <p:sp>
            <p:nvSpPr>
              <p:cNvPr id="49" name="Oval 110"/>
              <p:cNvSpPr>
                <a:spLocks noChangeArrowheads="1"/>
              </p:cNvSpPr>
              <p:nvPr/>
            </p:nvSpPr>
            <p:spPr bwMode="auto">
              <a:xfrm>
                <a:off x="1609" y="2000"/>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50" name="Line 111"/>
              <p:cNvSpPr>
                <a:spLocks noChangeShapeType="1"/>
              </p:cNvSpPr>
              <p:nvPr/>
            </p:nvSpPr>
            <p:spPr bwMode="auto">
              <a:xfrm flipV="1">
                <a:off x="1705" y="2000"/>
                <a:ext cx="3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51" name="Line 112"/>
              <p:cNvSpPr>
                <a:spLocks noChangeShapeType="1"/>
              </p:cNvSpPr>
              <p:nvPr/>
            </p:nvSpPr>
            <p:spPr bwMode="auto">
              <a:xfrm>
                <a:off x="1705" y="2096"/>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45" name="Group 113"/>
            <p:cNvGrpSpPr>
              <a:grpSpLocks/>
            </p:cNvGrpSpPr>
            <p:nvPr/>
          </p:nvGrpSpPr>
          <p:grpSpPr bwMode="auto">
            <a:xfrm>
              <a:off x="1266" y="1614"/>
              <a:ext cx="192" cy="192"/>
              <a:chOff x="1609" y="2000"/>
              <a:chExt cx="192" cy="192"/>
            </a:xfrm>
          </p:grpSpPr>
          <p:sp>
            <p:nvSpPr>
              <p:cNvPr id="46" name="Oval 114"/>
              <p:cNvSpPr>
                <a:spLocks noChangeArrowheads="1"/>
              </p:cNvSpPr>
              <p:nvPr/>
            </p:nvSpPr>
            <p:spPr bwMode="auto">
              <a:xfrm>
                <a:off x="1609" y="2000"/>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47" name="Line 115"/>
              <p:cNvSpPr>
                <a:spLocks noChangeShapeType="1"/>
              </p:cNvSpPr>
              <p:nvPr/>
            </p:nvSpPr>
            <p:spPr bwMode="auto">
              <a:xfrm flipV="1">
                <a:off x="1705" y="2000"/>
                <a:ext cx="3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48" name="Line 116"/>
              <p:cNvSpPr>
                <a:spLocks noChangeShapeType="1"/>
              </p:cNvSpPr>
              <p:nvPr/>
            </p:nvSpPr>
            <p:spPr bwMode="auto">
              <a:xfrm>
                <a:off x="1705" y="2096"/>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sp>
        <p:nvSpPr>
          <p:cNvPr id="9" name="Text Box 8"/>
          <p:cNvSpPr txBox="1">
            <a:spLocks noChangeArrowheads="1"/>
          </p:cNvSpPr>
          <p:nvPr/>
        </p:nvSpPr>
        <p:spPr bwMode="auto">
          <a:xfrm>
            <a:off x="6491288" y="2071688"/>
            <a:ext cx="404812" cy="457200"/>
          </a:xfrm>
          <a:prstGeom prst="rect">
            <a:avLst/>
          </a:prstGeom>
          <a:noFill/>
          <a:ln w="9525">
            <a:noFill/>
            <a:miter lim="800000"/>
            <a:headEnd/>
            <a:tailEnd/>
          </a:ln>
        </p:spPr>
        <p:txBody>
          <a:bodyPr wrap="none">
            <a:prstTxWarp prst="textNoShape">
              <a:avLst/>
            </a:prstTxWarp>
            <a:spAutoFit/>
          </a:bodyPr>
          <a:lstStyle/>
          <a:p>
            <a:r>
              <a:rPr lang="en-US" dirty="0" err="1"/>
              <a:t>R</a:t>
            </a:r>
            <a:endParaRPr lang="en-US" dirty="0"/>
          </a:p>
        </p:txBody>
      </p:sp>
      <p:sp>
        <p:nvSpPr>
          <p:cNvPr id="10" name="Text Box 7"/>
          <p:cNvSpPr txBox="1">
            <a:spLocks noChangeArrowheads="1"/>
          </p:cNvSpPr>
          <p:nvPr/>
        </p:nvSpPr>
        <p:spPr bwMode="auto">
          <a:xfrm>
            <a:off x="1919288" y="2071688"/>
            <a:ext cx="354012" cy="457200"/>
          </a:xfrm>
          <a:prstGeom prst="rect">
            <a:avLst/>
          </a:prstGeom>
          <a:noFill/>
          <a:ln w="9525">
            <a:noFill/>
            <a:miter lim="800000"/>
            <a:headEnd/>
            <a:tailEnd/>
          </a:ln>
        </p:spPr>
        <p:txBody>
          <a:bodyPr wrap="none">
            <a:prstTxWarp prst="textNoShape">
              <a:avLst/>
            </a:prstTxWarp>
            <a:spAutoFit/>
          </a:bodyPr>
          <a:lstStyle/>
          <a:p>
            <a:r>
              <a:rPr lang="en-US" dirty="0" err="1"/>
              <a:t>L</a:t>
            </a:r>
            <a:endParaRPr lang="en-US" dirty="0"/>
          </a:p>
        </p:txBody>
      </p:sp>
      <p:sp>
        <p:nvSpPr>
          <p:cNvPr id="11" name="Line 37"/>
          <p:cNvSpPr>
            <a:spLocks noChangeShapeType="1"/>
          </p:cNvSpPr>
          <p:nvPr/>
        </p:nvSpPr>
        <p:spPr bwMode="auto">
          <a:xfrm>
            <a:off x="3792538" y="2089150"/>
            <a:ext cx="0" cy="3257550"/>
          </a:xfrm>
          <a:prstGeom prst="line">
            <a:avLst/>
          </a:prstGeom>
          <a:noFill/>
          <a:ln w="9525">
            <a:solidFill>
              <a:schemeClr val="tx1"/>
            </a:solidFill>
            <a:prstDash val="dash"/>
            <a:round/>
            <a:headEnd/>
            <a:tailEnd/>
          </a:ln>
        </p:spPr>
        <p:txBody>
          <a:bodyPr>
            <a:prstTxWarp prst="textNoShape">
              <a:avLst/>
            </a:prstTxWarp>
          </a:bodyPr>
          <a:lstStyle/>
          <a:p>
            <a:endParaRPr lang="en-US"/>
          </a:p>
        </p:txBody>
      </p:sp>
      <p:grpSp>
        <p:nvGrpSpPr>
          <p:cNvPr id="3" name="Group 3"/>
          <p:cNvGrpSpPr>
            <a:grpSpLocks/>
          </p:cNvGrpSpPr>
          <p:nvPr/>
        </p:nvGrpSpPr>
        <p:grpSpPr bwMode="auto">
          <a:xfrm>
            <a:off x="2011363" y="2870200"/>
            <a:ext cx="4648200" cy="1371600"/>
            <a:chOff x="1344" y="1392"/>
            <a:chExt cx="2928" cy="864"/>
          </a:xfrm>
        </p:grpSpPr>
        <p:sp>
          <p:nvSpPr>
            <p:cNvPr id="13" name="Oval 4"/>
            <p:cNvSpPr>
              <a:spLocks noChangeArrowheads="1"/>
            </p:cNvSpPr>
            <p:nvPr/>
          </p:nvSpPr>
          <p:spPr bwMode="auto">
            <a:xfrm>
              <a:off x="1488" y="2016"/>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en-US"/>
            </a:p>
          </p:txBody>
        </p:sp>
        <p:sp>
          <p:nvSpPr>
            <p:cNvPr id="14" name="Oval 5"/>
            <p:cNvSpPr>
              <a:spLocks noChangeArrowheads="1"/>
            </p:cNvSpPr>
            <p:nvPr/>
          </p:nvSpPr>
          <p:spPr bwMode="auto">
            <a:xfrm>
              <a:off x="3840" y="2016"/>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en-US"/>
            </a:p>
          </p:txBody>
        </p:sp>
        <p:sp>
          <p:nvSpPr>
            <p:cNvPr id="15" name="Rectangle 6"/>
            <p:cNvSpPr>
              <a:spLocks noChangeArrowheads="1"/>
            </p:cNvSpPr>
            <p:nvPr/>
          </p:nvSpPr>
          <p:spPr bwMode="auto">
            <a:xfrm>
              <a:off x="1344" y="1392"/>
              <a:ext cx="2928" cy="624"/>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sp>
        <p:nvSpPr>
          <p:cNvPr id="16" name="Text Box 2"/>
          <p:cNvSpPr txBox="1">
            <a:spLocks noChangeArrowheads="1"/>
          </p:cNvSpPr>
          <p:nvPr/>
        </p:nvSpPr>
        <p:spPr bwMode="auto">
          <a:xfrm>
            <a:off x="3840163" y="2794000"/>
            <a:ext cx="828675" cy="457200"/>
          </a:xfrm>
          <a:prstGeom prst="rect">
            <a:avLst/>
          </a:prstGeom>
          <a:noFill/>
          <a:ln w="9525">
            <a:noFill/>
            <a:miter lim="800000"/>
            <a:headEnd/>
            <a:tailEnd/>
          </a:ln>
        </p:spPr>
        <p:txBody>
          <a:bodyPr wrap="none">
            <a:prstTxWarp prst="textNoShape">
              <a:avLst/>
            </a:prstTxWarp>
            <a:spAutoFit/>
          </a:bodyPr>
          <a:lstStyle/>
          <a:p>
            <a:r>
              <a:rPr lang="en-US" dirty="0"/>
              <a:t>Lucy</a:t>
            </a:r>
          </a:p>
        </p:txBody>
      </p:sp>
      <p:sp>
        <p:nvSpPr>
          <p:cNvPr id="17" name="Text Box 103"/>
          <p:cNvSpPr txBox="1">
            <a:spLocks noChangeArrowheads="1"/>
          </p:cNvSpPr>
          <p:nvPr/>
        </p:nvSpPr>
        <p:spPr bwMode="auto">
          <a:xfrm>
            <a:off x="3424238" y="4941888"/>
            <a:ext cx="936975" cy="461665"/>
          </a:xfrm>
          <a:prstGeom prst="rect">
            <a:avLst/>
          </a:prstGeom>
          <a:noFill/>
          <a:ln w="9525">
            <a:noFill/>
            <a:miter lim="800000"/>
            <a:headEnd/>
            <a:tailEnd/>
          </a:ln>
        </p:spPr>
        <p:txBody>
          <a:bodyPr wrap="none">
            <a:prstTxWarp prst="textNoShape">
              <a:avLst/>
            </a:prstTxWarp>
            <a:spAutoFit/>
          </a:bodyPr>
          <a:lstStyle/>
          <a:p>
            <a:pPr eaLnBrk="0" hangingPunct="0"/>
            <a:r>
              <a:rPr lang="en-US" dirty="0" smtClean="0"/>
              <a:t>Ricky</a:t>
            </a:r>
            <a:endParaRPr lang="en-US" dirty="0"/>
          </a:p>
        </p:txBody>
      </p:sp>
      <p:sp>
        <p:nvSpPr>
          <p:cNvPr id="31" name="Text Box 104"/>
          <p:cNvSpPr txBox="1">
            <a:spLocks noChangeArrowheads="1"/>
          </p:cNvSpPr>
          <p:nvPr/>
        </p:nvSpPr>
        <p:spPr bwMode="auto">
          <a:xfrm>
            <a:off x="0" y="228600"/>
            <a:ext cx="9144000" cy="701675"/>
          </a:xfrm>
          <a:prstGeom prst="rect">
            <a:avLst/>
          </a:prstGeom>
          <a:noFill/>
          <a:ln w="9525">
            <a:noFill/>
            <a:miter lim="800000"/>
            <a:headEnd/>
            <a:tailEnd/>
          </a:ln>
        </p:spPr>
        <p:txBody>
          <a:bodyPr>
            <a:prstTxWarp prst="textNoShape">
              <a:avLst/>
            </a:prstTxWarp>
            <a:spAutoFit/>
          </a:bodyPr>
          <a:lstStyle/>
          <a:p>
            <a:pPr algn="ctr"/>
            <a:r>
              <a:rPr lang="en-US" sz="4000" b="1" dirty="0"/>
              <a:t>The situation as seen by Lucy</a:t>
            </a:r>
          </a:p>
        </p:txBody>
      </p:sp>
      <p:grpSp>
        <p:nvGrpSpPr>
          <p:cNvPr id="35" name="Group 38"/>
          <p:cNvGrpSpPr>
            <a:grpSpLocks/>
          </p:cNvGrpSpPr>
          <p:nvPr/>
        </p:nvGrpSpPr>
        <p:grpSpPr bwMode="auto">
          <a:xfrm>
            <a:off x="5691188" y="4470400"/>
            <a:ext cx="533400" cy="457200"/>
            <a:chOff x="2064" y="1056"/>
            <a:chExt cx="336" cy="288"/>
          </a:xfrm>
        </p:grpSpPr>
        <p:sp>
          <p:nvSpPr>
            <p:cNvPr id="38" name="Rectangle 39"/>
            <p:cNvSpPr>
              <a:spLocks noChangeArrowheads="1"/>
            </p:cNvSpPr>
            <p:nvPr/>
          </p:nvSpPr>
          <p:spPr bwMode="auto">
            <a:xfrm>
              <a:off x="2208" y="1056"/>
              <a:ext cx="48" cy="240"/>
            </a:xfrm>
            <a:prstGeom prst="rect">
              <a:avLst/>
            </a:prstGeom>
            <a:solidFill>
              <a:srgbClr val="FF0000"/>
            </a:solidFill>
            <a:ln w="9525">
              <a:solidFill>
                <a:schemeClr val="tx1"/>
              </a:solidFill>
              <a:miter lim="800000"/>
              <a:headEnd/>
              <a:tailEnd/>
            </a:ln>
          </p:spPr>
          <p:txBody>
            <a:bodyPr wrap="none" anchor="ctr">
              <a:prstTxWarp prst="textNoShape">
                <a:avLst/>
              </a:prstTxWarp>
            </a:bodyPr>
            <a:lstStyle/>
            <a:p>
              <a:endParaRPr lang="en-US"/>
            </a:p>
          </p:txBody>
        </p:sp>
        <p:sp>
          <p:nvSpPr>
            <p:cNvPr id="39" name="AutoShape 40"/>
            <p:cNvSpPr>
              <a:spLocks noChangeArrowheads="1"/>
            </p:cNvSpPr>
            <p:nvPr/>
          </p:nvSpPr>
          <p:spPr bwMode="auto">
            <a:xfrm>
              <a:off x="2064" y="1200"/>
              <a:ext cx="336" cy="144"/>
            </a:xfrm>
            <a:prstGeom prst="irregularSeal1">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sp>
        <p:nvSpPr>
          <p:cNvPr id="40" name="Oval 35"/>
          <p:cNvSpPr>
            <a:spLocks noChangeArrowheads="1"/>
          </p:cNvSpPr>
          <p:nvPr/>
        </p:nvSpPr>
        <p:spPr bwMode="auto">
          <a:xfrm>
            <a:off x="5203825" y="3592513"/>
            <a:ext cx="1760538" cy="1720850"/>
          </a:xfrm>
          <a:prstGeom prst="ellipse">
            <a:avLst/>
          </a:prstGeom>
          <a:noFill/>
          <a:ln w="63500">
            <a:solidFill>
              <a:srgbClr val="FFFF00"/>
            </a:solidFill>
            <a:round/>
            <a:headEnd/>
            <a:tailEnd/>
          </a:ln>
        </p:spPr>
        <p:txBody>
          <a:bodyPr wrap="none" anchor="ctr">
            <a:prstTxWarp prst="textNoShape">
              <a:avLst/>
            </a:prstTxWarp>
          </a:bodyPr>
          <a:lstStyle/>
          <a:p>
            <a:endParaRPr lang="en-US"/>
          </a:p>
        </p:txBody>
      </p:sp>
      <p:sp>
        <p:nvSpPr>
          <p:cNvPr id="41" name="Rectangle 43"/>
          <p:cNvSpPr>
            <a:spLocks noChangeArrowheads="1"/>
          </p:cNvSpPr>
          <p:nvPr/>
        </p:nvSpPr>
        <p:spPr bwMode="auto">
          <a:xfrm>
            <a:off x="2249488" y="4446588"/>
            <a:ext cx="76200" cy="304800"/>
          </a:xfrm>
          <a:prstGeom prst="rect">
            <a:avLst/>
          </a:prstGeom>
          <a:solidFill>
            <a:srgbClr val="FF0000"/>
          </a:solidFill>
          <a:ln w="9525">
            <a:solidFill>
              <a:schemeClr val="tx1"/>
            </a:solidFill>
            <a:miter lim="800000"/>
            <a:headEnd/>
            <a:tailEnd/>
          </a:ln>
        </p:spPr>
        <p:txBody>
          <a:bodyPr wrap="none" anchor="ct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45" name="Group 130"/>
          <p:cNvGrpSpPr>
            <a:grpSpLocks/>
          </p:cNvGrpSpPr>
          <p:nvPr/>
        </p:nvGrpSpPr>
        <p:grpSpPr bwMode="auto">
          <a:xfrm>
            <a:off x="2286000" y="3267075"/>
            <a:ext cx="3962400" cy="314325"/>
            <a:chOff x="1266" y="1614"/>
            <a:chExt cx="2496" cy="198"/>
          </a:xfrm>
        </p:grpSpPr>
        <p:grpSp>
          <p:nvGrpSpPr>
            <p:cNvPr id="55" name="Group 118"/>
            <p:cNvGrpSpPr>
              <a:grpSpLocks/>
            </p:cNvGrpSpPr>
            <p:nvPr/>
          </p:nvGrpSpPr>
          <p:grpSpPr bwMode="auto">
            <a:xfrm>
              <a:off x="3570" y="1620"/>
              <a:ext cx="192" cy="192"/>
              <a:chOff x="2639" y="2014"/>
              <a:chExt cx="192" cy="192"/>
            </a:xfrm>
          </p:grpSpPr>
          <p:sp>
            <p:nvSpPr>
              <p:cNvPr id="64" name="Oval 119"/>
              <p:cNvSpPr>
                <a:spLocks noChangeArrowheads="1"/>
              </p:cNvSpPr>
              <p:nvPr/>
            </p:nvSpPr>
            <p:spPr bwMode="auto">
              <a:xfrm>
                <a:off x="2639" y="201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65" name="Line 120"/>
              <p:cNvSpPr>
                <a:spLocks noChangeShapeType="1"/>
              </p:cNvSpPr>
              <p:nvPr/>
            </p:nvSpPr>
            <p:spPr bwMode="auto">
              <a:xfrm flipV="1">
                <a:off x="2735" y="2022"/>
                <a:ext cx="53" cy="88"/>
              </a:xfrm>
              <a:prstGeom prst="line">
                <a:avLst/>
              </a:prstGeom>
              <a:noFill/>
              <a:ln w="25400">
                <a:solidFill>
                  <a:schemeClr val="tx1"/>
                </a:solidFill>
                <a:round/>
                <a:headEnd/>
                <a:tailEnd/>
              </a:ln>
            </p:spPr>
            <p:txBody>
              <a:bodyPr>
                <a:prstTxWarp prst="textNoShape">
                  <a:avLst/>
                </a:prstTxWarp>
              </a:bodyPr>
              <a:lstStyle/>
              <a:p>
                <a:endParaRPr lang="en-US"/>
              </a:p>
            </p:txBody>
          </p:sp>
          <p:sp>
            <p:nvSpPr>
              <p:cNvPr id="66" name="Line 121"/>
              <p:cNvSpPr>
                <a:spLocks noChangeShapeType="1"/>
              </p:cNvSpPr>
              <p:nvPr/>
            </p:nvSpPr>
            <p:spPr bwMode="auto">
              <a:xfrm>
                <a:off x="2735" y="211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56" name="Group 122"/>
            <p:cNvGrpSpPr>
              <a:grpSpLocks/>
            </p:cNvGrpSpPr>
            <p:nvPr/>
          </p:nvGrpSpPr>
          <p:grpSpPr bwMode="auto">
            <a:xfrm>
              <a:off x="2418" y="1620"/>
              <a:ext cx="192" cy="192"/>
              <a:chOff x="2639" y="2014"/>
              <a:chExt cx="192" cy="192"/>
            </a:xfrm>
          </p:grpSpPr>
          <p:sp>
            <p:nvSpPr>
              <p:cNvPr id="61" name="Oval 123"/>
              <p:cNvSpPr>
                <a:spLocks noChangeArrowheads="1"/>
              </p:cNvSpPr>
              <p:nvPr/>
            </p:nvSpPr>
            <p:spPr bwMode="auto">
              <a:xfrm>
                <a:off x="2639" y="201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62" name="Line 124"/>
              <p:cNvSpPr>
                <a:spLocks noChangeShapeType="1"/>
              </p:cNvSpPr>
              <p:nvPr/>
            </p:nvSpPr>
            <p:spPr bwMode="auto">
              <a:xfrm flipV="1">
                <a:off x="2735" y="2022"/>
                <a:ext cx="53" cy="88"/>
              </a:xfrm>
              <a:prstGeom prst="line">
                <a:avLst/>
              </a:prstGeom>
              <a:noFill/>
              <a:ln w="25400">
                <a:solidFill>
                  <a:schemeClr val="tx1"/>
                </a:solidFill>
                <a:round/>
                <a:headEnd/>
                <a:tailEnd/>
              </a:ln>
            </p:spPr>
            <p:txBody>
              <a:bodyPr>
                <a:prstTxWarp prst="textNoShape">
                  <a:avLst/>
                </a:prstTxWarp>
              </a:bodyPr>
              <a:lstStyle/>
              <a:p>
                <a:endParaRPr lang="en-US"/>
              </a:p>
            </p:txBody>
          </p:sp>
          <p:sp>
            <p:nvSpPr>
              <p:cNvPr id="63" name="Line 125"/>
              <p:cNvSpPr>
                <a:spLocks noChangeShapeType="1"/>
              </p:cNvSpPr>
              <p:nvPr/>
            </p:nvSpPr>
            <p:spPr bwMode="auto">
              <a:xfrm>
                <a:off x="2735" y="211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57" name="Group 126"/>
            <p:cNvGrpSpPr>
              <a:grpSpLocks/>
            </p:cNvGrpSpPr>
            <p:nvPr/>
          </p:nvGrpSpPr>
          <p:grpSpPr bwMode="auto">
            <a:xfrm>
              <a:off x="1266" y="1614"/>
              <a:ext cx="192" cy="192"/>
              <a:chOff x="2639" y="2014"/>
              <a:chExt cx="192" cy="192"/>
            </a:xfrm>
          </p:grpSpPr>
          <p:sp>
            <p:nvSpPr>
              <p:cNvPr id="58" name="Oval 127"/>
              <p:cNvSpPr>
                <a:spLocks noChangeArrowheads="1"/>
              </p:cNvSpPr>
              <p:nvPr/>
            </p:nvSpPr>
            <p:spPr bwMode="auto">
              <a:xfrm>
                <a:off x="2639" y="201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59" name="Line 128"/>
              <p:cNvSpPr>
                <a:spLocks noChangeShapeType="1"/>
              </p:cNvSpPr>
              <p:nvPr/>
            </p:nvSpPr>
            <p:spPr bwMode="auto">
              <a:xfrm flipV="1">
                <a:off x="2735" y="2022"/>
                <a:ext cx="53" cy="88"/>
              </a:xfrm>
              <a:prstGeom prst="line">
                <a:avLst/>
              </a:prstGeom>
              <a:noFill/>
              <a:ln w="25400">
                <a:solidFill>
                  <a:schemeClr val="tx1"/>
                </a:solidFill>
                <a:round/>
                <a:headEnd/>
                <a:tailEnd/>
              </a:ln>
            </p:spPr>
            <p:txBody>
              <a:bodyPr>
                <a:prstTxWarp prst="textNoShape">
                  <a:avLst/>
                </a:prstTxWarp>
              </a:bodyPr>
              <a:lstStyle/>
              <a:p>
                <a:endParaRPr lang="en-US"/>
              </a:p>
            </p:txBody>
          </p:sp>
          <p:sp>
            <p:nvSpPr>
              <p:cNvPr id="60" name="Line 129"/>
              <p:cNvSpPr>
                <a:spLocks noChangeShapeType="1"/>
              </p:cNvSpPr>
              <p:nvPr/>
            </p:nvSpPr>
            <p:spPr bwMode="auto">
              <a:xfrm>
                <a:off x="2735" y="211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sp>
        <p:nvSpPr>
          <p:cNvPr id="9" name="Text Box 8"/>
          <p:cNvSpPr txBox="1">
            <a:spLocks noChangeArrowheads="1"/>
          </p:cNvSpPr>
          <p:nvPr/>
        </p:nvSpPr>
        <p:spPr bwMode="auto">
          <a:xfrm>
            <a:off x="6491288" y="2071688"/>
            <a:ext cx="404812" cy="457200"/>
          </a:xfrm>
          <a:prstGeom prst="rect">
            <a:avLst/>
          </a:prstGeom>
          <a:noFill/>
          <a:ln w="9525">
            <a:noFill/>
            <a:miter lim="800000"/>
            <a:headEnd/>
            <a:tailEnd/>
          </a:ln>
        </p:spPr>
        <p:txBody>
          <a:bodyPr wrap="none">
            <a:prstTxWarp prst="textNoShape">
              <a:avLst/>
            </a:prstTxWarp>
            <a:spAutoFit/>
          </a:bodyPr>
          <a:lstStyle/>
          <a:p>
            <a:r>
              <a:rPr lang="en-US" dirty="0" err="1"/>
              <a:t>R</a:t>
            </a:r>
            <a:endParaRPr lang="en-US" dirty="0"/>
          </a:p>
        </p:txBody>
      </p:sp>
      <p:sp>
        <p:nvSpPr>
          <p:cNvPr id="10" name="Text Box 7"/>
          <p:cNvSpPr txBox="1">
            <a:spLocks noChangeArrowheads="1"/>
          </p:cNvSpPr>
          <p:nvPr/>
        </p:nvSpPr>
        <p:spPr bwMode="auto">
          <a:xfrm>
            <a:off x="1919288" y="2071688"/>
            <a:ext cx="354012" cy="457200"/>
          </a:xfrm>
          <a:prstGeom prst="rect">
            <a:avLst/>
          </a:prstGeom>
          <a:noFill/>
          <a:ln w="9525">
            <a:noFill/>
            <a:miter lim="800000"/>
            <a:headEnd/>
            <a:tailEnd/>
          </a:ln>
        </p:spPr>
        <p:txBody>
          <a:bodyPr wrap="none">
            <a:prstTxWarp prst="textNoShape">
              <a:avLst/>
            </a:prstTxWarp>
            <a:spAutoFit/>
          </a:bodyPr>
          <a:lstStyle/>
          <a:p>
            <a:r>
              <a:rPr lang="en-US" dirty="0" err="1"/>
              <a:t>L</a:t>
            </a:r>
            <a:endParaRPr lang="en-US" dirty="0"/>
          </a:p>
        </p:txBody>
      </p:sp>
      <p:sp>
        <p:nvSpPr>
          <p:cNvPr id="11" name="Line 37"/>
          <p:cNvSpPr>
            <a:spLocks noChangeShapeType="1"/>
          </p:cNvSpPr>
          <p:nvPr/>
        </p:nvSpPr>
        <p:spPr bwMode="auto">
          <a:xfrm>
            <a:off x="3792538" y="2089150"/>
            <a:ext cx="0" cy="3257550"/>
          </a:xfrm>
          <a:prstGeom prst="line">
            <a:avLst/>
          </a:prstGeom>
          <a:noFill/>
          <a:ln w="9525">
            <a:solidFill>
              <a:schemeClr val="tx1"/>
            </a:solidFill>
            <a:prstDash val="dash"/>
            <a:round/>
            <a:headEnd/>
            <a:tailEnd/>
          </a:ln>
        </p:spPr>
        <p:txBody>
          <a:bodyPr>
            <a:prstTxWarp prst="textNoShape">
              <a:avLst/>
            </a:prstTxWarp>
          </a:bodyPr>
          <a:lstStyle/>
          <a:p>
            <a:endParaRPr lang="en-US"/>
          </a:p>
        </p:txBody>
      </p:sp>
      <p:grpSp>
        <p:nvGrpSpPr>
          <p:cNvPr id="6" name="Group 3"/>
          <p:cNvGrpSpPr>
            <a:grpSpLocks/>
          </p:cNvGrpSpPr>
          <p:nvPr/>
        </p:nvGrpSpPr>
        <p:grpSpPr bwMode="auto">
          <a:xfrm>
            <a:off x="2011363" y="2870200"/>
            <a:ext cx="4648200" cy="1371600"/>
            <a:chOff x="1344" y="1392"/>
            <a:chExt cx="2928" cy="864"/>
          </a:xfrm>
        </p:grpSpPr>
        <p:sp>
          <p:nvSpPr>
            <p:cNvPr id="13" name="Oval 4"/>
            <p:cNvSpPr>
              <a:spLocks noChangeArrowheads="1"/>
            </p:cNvSpPr>
            <p:nvPr/>
          </p:nvSpPr>
          <p:spPr bwMode="auto">
            <a:xfrm>
              <a:off x="1488" y="2016"/>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en-US"/>
            </a:p>
          </p:txBody>
        </p:sp>
        <p:sp>
          <p:nvSpPr>
            <p:cNvPr id="14" name="Oval 5"/>
            <p:cNvSpPr>
              <a:spLocks noChangeArrowheads="1"/>
            </p:cNvSpPr>
            <p:nvPr/>
          </p:nvSpPr>
          <p:spPr bwMode="auto">
            <a:xfrm>
              <a:off x="3840" y="2016"/>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en-US"/>
            </a:p>
          </p:txBody>
        </p:sp>
        <p:sp>
          <p:nvSpPr>
            <p:cNvPr id="15" name="Rectangle 6"/>
            <p:cNvSpPr>
              <a:spLocks noChangeArrowheads="1"/>
            </p:cNvSpPr>
            <p:nvPr/>
          </p:nvSpPr>
          <p:spPr bwMode="auto">
            <a:xfrm>
              <a:off x="1344" y="1392"/>
              <a:ext cx="2928" cy="624"/>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sp>
        <p:nvSpPr>
          <p:cNvPr id="16" name="Text Box 2"/>
          <p:cNvSpPr txBox="1">
            <a:spLocks noChangeArrowheads="1"/>
          </p:cNvSpPr>
          <p:nvPr/>
        </p:nvSpPr>
        <p:spPr bwMode="auto">
          <a:xfrm>
            <a:off x="3840163" y="2794000"/>
            <a:ext cx="828675" cy="457200"/>
          </a:xfrm>
          <a:prstGeom prst="rect">
            <a:avLst/>
          </a:prstGeom>
          <a:noFill/>
          <a:ln w="9525">
            <a:noFill/>
            <a:miter lim="800000"/>
            <a:headEnd/>
            <a:tailEnd/>
          </a:ln>
        </p:spPr>
        <p:txBody>
          <a:bodyPr wrap="none">
            <a:prstTxWarp prst="textNoShape">
              <a:avLst/>
            </a:prstTxWarp>
            <a:spAutoFit/>
          </a:bodyPr>
          <a:lstStyle/>
          <a:p>
            <a:r>
              <a:rPr lang="en-US" dirty="0"/>
              <a:t>Lucy</a:t>
            </a:r>
          </a:p>
        </p:txBody>
      </p:sp>
      <p:sp>
        <p:nvSpPr>
          <p:cNvPr id="17" name="Text Box 103"/>
          <p:cNvSpPr txBox="1">
            <a:spLocks noChangeArrowheads="1"/>
          </p:cNvSpPr>
          <p:nvPr/>
        </p:nvSpPr>
        <p:spPr bwMode="auto">
          <a:xfrm>
            <a:off x="3424238" y="4941888"/>
            <a:ext cx="936975" cy="461665"/>
          </a:xfrm>
          <a:prstGeom prst="rect">
            <a:avLst/>
          </a:prstGeom>
          <a:noFill/>
          <a:ln w="9525">
            <a:noFill/>
            <a:miter lim="800000"/>
            <a:headEnd/>
            <a:tailEnd/>
          </a:ln>
        </p:spPr>
        <p:txBody>
          <a:bodyPr wrap="none">
            <a:prstTxWarp prst="textNoShape">
              <a:avLst/>
            </a:prstTxWarp>
            <a:spAutoFit/>
          </a:bodyPr>
          <a:lstStyle/>
          <a:p>
            <a:pPr eaLnBrk="0" hangingPunct="0"/>
            <a:r>
              <a:rPr lang="en-US" dirty="0" smtClean="0"/>
              <a:t>Ricky</a:t>
            </a:r>
            <a:endParaRPr lang="en-US" dirty="0"/>
          </a:p>
        </p:txBody>
      </p:sp>
      <p:sp>
        <p:nvSpPr>
          <p:cNvPr id="31" name="Text Box 104"/>
          <p:cNvSpPr txBox="1">
            <a:spLocks noChangeArrowheads="1"/>
          </p:cNvSpPr>
          <p:nvPr/>
        </p:nvSpPr>
        <p:spPr bwMode="auto">
          <a:xfrm>
            <a:off x="0" y="228600"/>
            <a:ext cx="9144000" cy="701675"/>
          </a:xfrm>
          <a:prstGeom prst="rect">
            <a:avLst/>
          </a:prstGeom>
          <a:noFill/>
          <a:ln w="9525">
            <a:noFill/>
            <a:miter lim="800000"/>
            <a:headEnd/>
            <a:tailEnd/>
          </a:ln>
        </p:spPr>
        <p:txBody>
          <a:bodyPr>
            <a:prstTxWarp prst="textNoShape">
              <a:avLst/>
            </a:prstTxWarp>
            <a:spAutoFit/>
          </a:bodyPr>
          <a:lstStyle/>
          <a:p>
            <a:pPr algn="ctr"/>
            <a:r>
              <a:rPr lang="en-US" sz="4000" b="1" dirty="0"/>
              <a:t>The situation as seen by Lucy</a:t>
            </a:r>
          </a:p>
        </p:txBody>
      </p:sp>
      <p:grpSp>
        <p:nvGrpSpPr>
          <p:cNvPr id="30" name="Group 51"/>
          <p:cNvGrpSpPr>
            <a:grpSpLocks/>
          </p:cNvGrpSpPr>
          <p:nvPr/>
        </p:nvGrpSpPr>
        <p:grpSpPr bwMode="auto">
          <a:xfrm>
            <a:off x="1822450" y="4445000"/>
            <a:ext cx="533400" cy="457200"/>
            <a:chOff x="2064" y="1056"/>
            <a:chExt cx="336" cy="288"/>
          </a:xfrm>
        </p:grpSpPr>
        <p:sp>
          <p:nvSpPr>
            <p:cNvPr id="32" name="Rectangle 52"/>
            <p:cNvSpPr>
              <a:spLocks noChangeArrowheads="1"/>
            </p:cNvSpPr>
            <p:nvPr/>
          </p:nvSpPr>
          <p:spPr bwMode="auto">
            <a:xfrm>
              <a:off x="2208" y="1056"/>
              <a:ext cx="48" cy="240"/>
            </a:xfrm>
            <a:prstGeom prst="rect">
              <a:avLst/>
            </a:prstGeom>
            <a:solidFill>
              <a:srgbClr val="FF0000"/>
            </a:solidFill>
            <a:ln w="9525">
              <a:solidFill>
                <a:schemeClr val="tx1"/>
              </a:solidFill>
              <a:miter lim="800000"/>
              <a:headEnd/>
              <a:tailEnd/>
            </a:ln>
          </p:spPr>
          <p:txBody>
            <a:bodyPr wrap="none" anchor="ctr">
              <a:prstTxWarp prst="textNoShape">
                <a:avLst/>
              </a:prstTxWarp>
            </a:bodyPr>
            <a:lstStyle/>
            <a:p>
              <a:endParaRPr lang="en-US"/>
            </a:p>
          </p:txBody>
        </p:sp>
        <p:sp>
          <p:nvSpPr>
            <p:cNvPr id="33" name="AutoShape 53"/>
            <p:cNvSpPr>
              <a:spLocks noChangeArrowheads="1"/>
            </p:cNvSpPr>
            <p:nvPr/>
          </p:nvSpPr>
          <p:spPr bwMode="auto">
            <a:xfrm>
              <a:off x="2064" y="1200"/>
              <a:ext cx="336" cy="144"/>
            </a:xfrm>
            <a:prstGeom prst="irregularSeal1">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grpSp>
        <p:nvGrpSpPr>
          <p:cNvPr id="34" name="Group 24"/>
          <p:cNvGrpSpPr>
            <a:grpSpLocks/>
          </p:cNvGrpSpPr>
          <p:nvPr/>
        </p:nvGrpSpPr>
        <p:grpSpPr bwMode="auto">
          <a:xfrm>
            <a:off x="1828800" y="4197350"/>
            <a:ext cx="533400" cy="609600"/>
            <a:chOff x="960" y="816"/>
            <a:chExt cx="336" cy="384"/>
          </a:xfrm>
        </p:grpSpPr>
        <p:sp>
          <p:nvSpPr>
            <p:cNvPr id="35" name="AutoShape 25"/>
            <p:cNvSpPr>
              <a:spLocks noChangeArrowheads="1"/>
            </p:cNvSpPr>
            <p:nvPr/>
          </p:nvSpPr>
          <p:spPr bwMode="auto">
            <a:xfrm>
              <a:off x="960" y="816"/>
              <a:ext cx="336" cy="288"/>
            </a:xfrm>
            <a:prstGeom prst="irregularSeal1">
              <a:avLst/>
            </a:prstGeom>
            <a:solidFill>
              <a:srgbClr val="FFFF00"/>
            </a:solidFill>
            <a:ln w="9525">
              <a:solidFill>
                <a:schemeClr val="tx1"/>
              </a:solidFill>
              <a:miter lim="800000"/>
              <a:headEnd/>
              <a:tailEnd/>
            </a:ln>
          </p:spPr>
          <p:txBody>
            <a:bodyPr wrap="none" anchor="ctr">
              <a:prstTxWarp prst="textNoShape">
                <a:avLst/>
              </a:prstTxWarp>
            </a:bodyPr>
            <a:lstStyle/>
            <a:p>
              <a:endParaRPr lang="en-US"/>
            </a:p>
          </p:txBody>
        </p:sp>
        <p:sp>
          <p:nvSpPr>
            <p:cNvPr id="36" name="Rectangle 26"/>
            <p:cNvSpPr>
              <a:spLocks noChangeArrowheads="1"/>
            </p:cNvSpPr>
            <p:nvPr/>
          </p:nvSpPr>
          <p:spPr bwMode="auto">
            <a:xfrm>
              <a:off x="1104" y="1008"/>
              <a:ext cx="48" cy="192"/>
            </a:xfrm>
            <a:prstGeom prst="rect">
              <a:avLst/>
            </a:prstGeom>
            <a:solidFill>
              <a:srgbClr val="FF0000"/>
            </a:solidFill>
            <a:ln w="9525">
              <a:solidFill>
                <a:schemeClr val="tx1"/>
              </a:solidFill>
              <a:miter lim="800000"/>
              <a:headEnd/>
              <a:tailEnd/>
            </a:ln>
          </p:spPr>
          <p:txBody>
            <a:bodyPr wrap="none" anchor="ctr">
              <a:prstTxWarp prst="textNoShape">
                <a:avLst/>
              </a:prstTxWarp>
            </a:bodyPr>
            <a:lstStyle/>
            <a:p>
              <a:endParaRPr lang="en-US"/>
            </a:p>
          </p:txBody>
        </p:sp>
      </p:grpSp>
      <p:sp>
        <p:nvSpPr>
          <p:cNvPr id="44" name="Oval 36"/>
          <p:cNvSpPr>
            <a:spLocks noChangeArrowheads="1"/>
          </p:cNvSpPr>
          <p:nvPr/>
        </p:nvSpPr>
        <p:spPr bwMode="auto">
          <a:xfrm>
            <a:off x="4781550" y="3197225"/>
            <a:ext cx="2640013" cy="2573338"/>
          </a:xfrm>
          <a:prstGeom prst="ellipse">
            <a:avLst/>
          </a:prstGeom>
          <a:noFill/>
          <a:ln w="63500">
            <a:solidFill>
              <a:srgbClr val="FFFF00"/>
            </a:solidFill>
            <a:round/>
            <a:headEnd/>
            <a:tailEnd/>
          </a:ln>
        </p:spPr>
        <p:txBody>
          <a:bodyPr wrap="none" anchor="ctr">
            <a:prstTxWarp prst="textNoShape">
              <a:avLst/>
            </a:prstTxWarp>
          </a:bodyPr>
          <a:lstStyle/>
          <a:p>
            <a:endParaRPr lang="en-US"/>
          </a:p>
        </p:txBody>
      </p:sp>
      <p:grpSp>
        <p:nvGrpSpPr>
          <p:cNvPr id="73" name="Group 45"/>
          <p:cNvGrpSpPr>
            <a:grpSpLocks/>
          </p:cNvGrpSpPr>
          <p:nvPr/>
        </p:nvGrpSpPr>
        <p:grpSpPr bwMode="auto">
          <a:xfrm>
            <a:off x="5481638" y="4464050"/>
            <a:ext cx="533400" cy="457200"/>
            <a:chOff x="2064" y="1056"/>
            <a:chExt cx="336" cy="288"/>
          </a:xfrm>
        </p:grpSpPr>
        <p:sp>
          <p:nvSpPr>
            <p:cNvPr id="74" name="Rectangle 46"/>
            <p:cNvSpPr>
              <a:spLocks noChangeArrowheads="1"/>
            </p:cNvSpPr>
            <p:nvPr/>
          </p:nvSpPr>
          <p:spPr bwMode="auto">
            <a:xfrm>
              <a:off x="2208" y="1056"/>
              <a:ext cx="48" cy="240"/>
            </a:xfrm>
            <a:prstGeom prst="rect">
              <a:avLst/>
            </a:prstGeom>
            <a:solidFill>
              <a:srgbClr val="FF0000"/>
            </a:solidFill>
            <a:ln w="9525">
              <a:solidFill>
                <a:schemeClr val="tx1"/>
              </a:solidFill>
              <a:miter lim="800000"/>
              <a:headEnd/>
              <a:tailEnd/>
            </a:ln>
          </p:spPr>
          <p:txBody>
            <a:bodyPr wrap="none" anchor="ctr">
              <a:prstTxWarp prst="textNoShape">
                <a:avLst/>
              </a:prstTxWarp>
            </a:bodyPr>
            <a:lstStyle/>
            <a:p>
              <a:endParaRPr lang="en-US"/>
            </a:p>
          </p:txBody>
        </p:sp>
        <p:sp>
          <p:nvSpPr>
            <p:cNvPr id="75" name="AutoShape 47"/>
            <p:cNvSpPr>
              <a:spLocks noChangeArrowheads="1"/>
            </p:cNvSpPr>
            <p:nvPr/>
          </p:nvSpPr>
          <p:spPr bwMode="auto">
            <a:xfrm>
              <a:off x="2064" y="1200"/>
              <a:ext cx="336" cy="144"/>
            </a:xfrm>
            <a:prstGeom prst="irregularSeal1">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48" name="Group 143"/>
          <p:cNvGrpSpPr>
            <a:grpSpLocks/>
          </p:cNvGrpSpPr>
          <p:nvPr/>
        </p:nvGrpSpPr>
        <p:grpSpPr bwMode="auto">
          <a:xfrm>
            <a:off x="2286000" y="3267075"/>
            <a:ext cx="3962400" cy="314325"/>
            <a:chOff x="1266" y="1614"/>
            <a:chExt cx="2496" cy="198"/>
          </a:xfrm>
        </p:grpSpPr>
        <p:grpSp>
          <p:nvGrpSpPr>
            <p:cNvPr id="49" name="Group 131"/>
            <p:cNvGrpSpPr>
              <a:grpSpLocks/>
            </p:cNvGrpSpPr>
            <p:nvPr/>
          </p:nvGrpSpPr>
          <p:grpSpPr bwMode="auto">
            <a:xfrm>
              <a:off x="3570" y="1620"/>
              <a:ext cx="192" cy="192"/>
              <a:chOff x="1851" y="2257"/>
              <a:chExt cx="192" cy="192"/>
            </a:xfrm>
          </p:grpSpPr>
          <p:sp>
            <p:nvSpPr>
              <p:cNvPr id="67" name="Oval 132"/>
              <p:cNvSpPr>
                <a:spLocks noChangeArrowheads="1"/>
              </p:cNvSpPr>
              <p:nvPr/>
            </p:nvSpPr>
            <p:spPr bwMode="auto">
              <a:xfrm>
                <a:off x="1851" y="2257"/>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68" name="Line 133"/>
              <p:cNvSpPr>
                <a:spLocks noChangeShapeType="1"/>
              </p:cNvSpPr>
              <p:nvPr/>
            </p:nvSpPr>
            <p:spPr bwMode="auto">
              <a:xfrm flipV="1">
                <a:off x="1947" y="2280"/>
                <a:ext cx="68" cy="73"/>
              </a:xfrm>
              <a:prstGeom prst="line">
                <a:avLst/>
              </a:prstGeom>
              <a:noFill/>
              <a:ln w="25400">
                <a:solidFill>
                  <a:schemeClr val="tx1"/>
                </a:solidFill>
                <a:round/>
                <a:headEnd/>
                <a:tailEnd/>
              </a:ln>
            </p:spPr>
            <p:txBody>
              <a:bodyPr>
                <a:prstTxWarp prst="textNoShape">
                  <a:avLst/>
                </a:prstTxWarp>
              </a:bodyPr>
              <a:lstStyle/>
              <a:p>
                <a:endParaRPr lang="en-US"/>
              </a:p>
            </p:txBody>
          </p:sp>
          <p:sp>
            <p:nvSpPr>
              <p:cNvPr id="69" name="Line 134"/>
              <p:cNvSpPr>
                <a:spLocks noChangeShapeType="1"/>
              </p:cNvSpPr>
              <p:nvPr/>
            </p:nvSpPr>
            <p:spPr bwMode="auto">
              <a:xfrm>
                <a:off x="1947" y="2353"/>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50" name="Group 135"/>
            <p:cNvGrpSpPr>
              <a:grpSpLocks/>
            </p:cNvGrpSpPr>
            <p:nvPr/>
          </p:nvGrpSpPr>
          <p:grpSpPr bwMode="auto">
            <a:xfrm>
              <a:off x="2418" y="1620"/>
              <a:ext cx="192" cy="192"/>
              <a:chOff x="1851" y="2257"/>
              <a:chExt cx="192" cy="192"/>
            </a:xfrm>
          </p:grpSpPr>
          <p:sp>
            <p:nvSpPr>
              <p:cNvPr id="55" name="Oval 136"/>
              <p:cNvSpPr>
                <a:spLocks noChangeArrowheads="1"/>
              </p:cNvSpPr>
              <p:nvPr/>
            </p:nvSpPr>
            <p:spPr bwMode="auto">
              <a:xfrm>
                <a:off x="1851" y="2257"/>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56" name="Line 137"/>
              <p:cNvSpPr>
                <a:spLocks noChangeShapeType="1"/>
              </p:cNvSpPr>
              <p:nvPr/>
            </p:nvSpPr>
            <p:spPr bwMode="auto">
              <a:xfrm flipV="1">
                <a:off x="1947" y="2280"/>
                <a:ext cx="68" cy="73"/>
              </a:xfrm>
              <a:prstGeom prst="line">
                <a:avLst/>
              </a:prstGeom>
              <a:noFill/>
              <a:ln w="25400">
                <a:solidFill>
                  <a:schemeClr val="tx1"/>
                </a:solidFill>
                <a:round/>
                <a:headEnd/>
                <a:tailEnd/>
              </a:ln>
            </p:spPr>
            <p:txBody>
              <a:bodyPr>
                <a:prstTxWarp prst="textNoShape">
                  <a:avLst/>
                </a:prstTxWarp>
              </a:bodyPr>
              <a:lstStyle/>
              <a:p>
                <a:endParaRPr lang="en-US"/>
              </a:p>
            </p:txBody>
          </p:sp>
          <p:sp>
            <p:nvSpPr>
              <p:cNvPr id="57" name="Line 138"/>
              <p:cNvSpPr>
                <a:spLocks noChangeShapeType="1"/>
              </p:cNvSpPr>
              <p:nvPr/>
            </p:nvSpPr>
            <p:spPr bwMode="auto">
              <a:xfrm>
                <a:off x="1947" y="2353"/>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51" name="Group 139"/>
            <p:cNvGrpSpPr>
              <a:grpSpLocks/>
            </p:cNvGrpSpPr>
            <p:nvPr/>
          </p:nvGrpSpPr>
          <p:grpSpPr bwMode="auto">
            <a:xfrm>
              <a:off x="1266" y="1614"/>
              <a:ext cx="192" cy="192"/>
              <a:chOff x="1851" y="2257"/>
              <a:chExt cx="192" cy="192"/>
            </a:xfrm>
          </p:grpSpPr>
          <p:sp>
            <p:nvSpPr>
              <p:cNvPr id="52" name="Oval 140"/>
              <p:cNvSpPr>
                <a:spLocks noChangeArrowheads="1"/>
              </p:cNvSpPr>
              <p:nvPr/>
            </p:nvSpPr>
            <p:spPr bwMode="auto">
              <a:xfrm>
                <a:off x="1851" y="2257"/>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53" name="Line 141"/>
              <p:cNvSpPr>
                <a:spLocks noChangeShapeType="1"/>
              </p:cNvSpPr>
              <p:nvPr/>
            </p:nvSpPr>
            <p:spPr bwMode="auto">
              <a:xfrm flipV="1">
                <a:off x="1947" y="2280"/>
                <a:ext cx="68" cy="73"/>
              </a:xfrm>
              <a:prstGeom prst="line">
                <a:avLst/>
              </a:prstGeom>
              <a:noFill/>
              <a:ln w="25400">
                <a:solidFill>
                  <a:schemeClr val="tx1"/>
                </a:solidFill>
                <a:round/>
                <a:headEnd/>
                <a:tailEnd/>
              </a:ln>
            </p:spPr>
            <p:txBody>
              <a:bodyPr>
                <a:prstTxWarp prst="textNoShape">
                  <a:avLst/>
                </a:prstTxWarp>
              </a:bodyPr>
              <a:lstStyle/>
              <a:p>
                <a:endParaRPr lang="en-US"/>
              </a:p>
            </p:txBody>
          </p:sp>
          <p:sp>
            <p:nvSpPr>
              <p:cNvPr id="54" name="Line 142"/>
              <p:cNvSpPr>
                <a:spLocks noChangeShapeType="1"/>
              </p:cNvSpPr>
              <p:nvPr/>
            </p:nvSpPr>
            <p:spPr bwMode="auto">
              <a:xfrm>
                <a:off x="1947" y="2353"/>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sp>
        <p:nvSpPr>
          <p:cNvPr id="9" name="Text Box 8"/>
          <p:cNvSpPr txBox="1">
            <a:spLocks noChangeArrowheads="1"/>
          </p:cNvSpPr>
          <p:nvPr/>
        </p:nvSpPr>
        <p:spPr bwMode="auto">
          <a:xfrm>
            <a:off x="6491288" y="2071688"/>
            <a:ext cx="404812" cy="457200"/>
          </a:xfrm>
          <a:prstGeom prst="rect">
            <a:avLst/>
          </a:prstGeom>
          <a:noFill/>
          <a:ln w="9525">
            <a:noFill/>
            <a:miter lim="800000"/>
            <a:headEnd/>
            <a:tailEnd/>
          </a:ln>
        </p:spPr>
        <p:txBody>
          <a:bodyPr wrap="none">
            <a:prstTxWarp prst="textNoShape">
              <a:avLst/>
            </a:prstTxWarp>
            <a:spAutoFit/>
          </a:bodyPr>
          <a:lstStyle/>
          <a:p>
            <a:r>
              <a:rPr lang="en-US" dirty="0" err="1"/>
              <a:t>R</a:t>
            </a:r>
            <a:endParaRPr lang="en-US" dirty="0"/>
          </a:p>
        </p:txBody>
      </p:sp>
      <p:sp>
        <p:nvSpPr>
          <p:cNvPr id="10" name="Text Box 7"/>
          <p:cNvSpPr txBox="1">
            <a:spLocks noChangeArrowheads="1"/>
          </p:cNvSpPr>
          <p:nvPr/>
        </p:nvSpPr>
        <p:spPr bwMode="auto">
          <a:xfrm>
            <a:off x="1919288" y="2071688"/>
            <a:ext cx="354012" cy="457200"/>
          </a:xfrm>
          <a:prstGeom prst="rect">
            <a:avLst/>
          </a:prstGeom>
          <a:noFill/>
          <a:ln w="9525">
            <a:noFill/>
            <a:miter lim="800000"/>
            <a:headEnd/>
            <a:tailEnd/>
          </a:ln>
        </p:spPr>
        <p:txBody>
          <a:bodyPr wrap="none">
            <a:prstTxWarp prst="textNoShape">
              <a:avLst/>
            </a:prstTxWarp>
            <a:spAutoFit/>
          </a:bodyPr>
          <a:lstStyle/>
          <a:p>
            <a:r>
              <a:rPr lang="en-US" dirty="0" err="1"/>
              <a:t>L</a:t>
            </a:r>
            <a:endParaRPr lang="en-US" dirty="0"/>
          </a:p>
        </p:txBody>
      </p:sp>
      <p:sp>
        <p:nvSpPr>
          <p:cNvPr id="11" name="Line 37"/>
          <p:cNvSpPr>
            <a:spLocks noChangeShapeType="1"/>
          </p:cNvSpPr>
          <p:nvPr/>
        </p:nvSpPr>
        <p:spPr bwMode="auto">
          <a:xfrm>
            <a:off x="3792538" y="2089150"/>
            <a:ext cx="0" cy="3257550"/>
          </a:xfrm>
          <a:prstGeom prst="line">
            <a:avLst/>
          </a:prstGeom>
          <a:noFill/>
          <a:ln w="9525">
            <a:solidFill>
              <a:schemeClr val="tx1"/>
            </a:solidFill>
            <a:prstDash val="dash"/>
            <a:round/>
            <a:headEnd/>
            <a:tailEnd/>
          </a:ln>
        </p:spPr>
        <p:txBody>
          <a:bodyPr>
            <a:prstTxWarp prst="textNoShape">
              <a:avLst/>
            </a:prstTxWarp>
          </a:bodyPr>
          <a:lstStyle/>
          <a:p>
            <a:endParaRPr lang="en-US"/>
          </a:p>
        </p:txBody>
      </p:sp>
      <p:grpSp>
        <p:nvGrpSpPr>
          <p:cNvPr id="6" name="Group 3"/>
          <p:cNvGrpSpPr>
            <a:grpSpLocks/>
          </p:cNvGrpSpPr>
          <p:nvPr/>
        </p:nvGrpSpPr>
        <p:grpSpPr bwMode="auto">
          <a:xfrm>
            <a:off x="2011363" y="2870200"/>
            <a:ext cx="4648200" cy="1371600"/>
            <a:chOff x="1344" y="1392"/>
            <a:chExt cx="2928" cy="864"/>
          </a:xfrm>
        </p:grpSpPr>
        <p:sp>
          <p:nvSpPr>
            <p:cNvPr id="13" name="Oval 4"/>
            <p:cNvSpPr>
              <a:spLocks noChangeArrowheads="1"/>
            </p:cNvSpPr>
            <p:nvPr/>
          </p:nvSpPr>
          <p:spPr bwMode="auto">
            <a:xfrm>
              <a:off x="1488" y="2016"/>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en-US"/>
            </a:p>
          </p:txBody>
        </p:sp>
        <p:sp>
          <p:nvSpPr>
            <p:cNvPr id="14" name="Oval 5"/>
            <p:cNvSpPr>
              <a:spLocks noChangeArrowheads="1"/>
            </p:cNvSpPr>
            <p:nvPr/>
          </p:nvSpPr>
          <p:spPr bwMode="auto">
            <a:xfrm>
              <a:off x="3840" y="2016"/>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en-US"/>
            </a:p>
          </p:txBody>
        </p:sp>
        <p:sp>
          <p:nvSpPr>
            <p:cNvPr id="15" name="Rectangle 6"/>
            <p:cNvSpPr>
              <a:spLocks noChangeArrowheads="1"/>
            </p:cNvSpPr>
            <p:nvPr/>
          </p:nvSpPr>
          <p:spPr bwMode="auto">
            <a:xfrm>
              <a:off x="1344" y="1392"/>
              <a:ext cx="2928" cy="624"/>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sp>
        <p:nvSpPr>
          <p:cNvPr id="16" name="Text Box 2"/>
          <p:cNvSpPr txBox="1">
            <a:spLocks noChangeArrowheads="1"/>
          </p:cNvSpPr>
          <p:nvPr/>
        </p:nvSpPr>
        <p:spPr bwMode="auto">
          <a:xfrm>
            <a:off x="3840163" y="2794000"/>
            <a:ext cx="828675" cy="457200"/>
          </a:xfrm>
          <a:prstGeom prst="rect">
            <a:avLst/>
          </a:prstGeom>
          <a:noFill/>
          <a:ln w="9525">
            <a:noFill/>
            <a:miter lim="800000"/>
            <a:headEnd/>
            <a:tailEnd/>
          </a:ln>
        </p:spPr>
        <p:txBody>
          <a:bodyPr wrap="none">
            <a:prstTxWarp prst="textNoShape">
              <a:avLst/>
            </a:prstTxWarp>
            <a:spAutoFit/>
          </a:bodyPr>
          <a:lstStyle/>
          <a:p>
            <a:r>
              <a:rPr lang="en-US" dirty="0"/>
              <a:t>Lucy</a:t>
            </a:r>
          </a:p>
        </p:txBody>
      </p:sp>
      <p:sp>
        <p:nvSpPr>
          <p:cNvPr id="17" name="Text Box 103"/>
          <p:cNvSpPr txBox="1">
            <a:spLocks noChangeArrowheads="1"/>
          </p:cNvSpPr>
          <p:nvPr/>
        </p:nvSpPr>
        <p:spPr bwMode="auto">
          <a:xfrm>
            <a:off x="3424238" y="4941888"/>
            <a:ext cx="936975" cy="461665"/>
          </a:xfrm>
          <a:prstGeom prst="rect">
            <a:avLst/>
          </a:prstGeom>
          <a:noFill/>
          <a:ln w="9525">
            <a:noFill/>
            <a:miter lim="800000"/>
            <a:headEnd/>
            <a:tailEnd/>
          </a:ln>
        </p:spPr>
        <p:txBody>
          <a:bodyPr wrap="none">
            <a:prstTxWarp prst="textNoShape">
              <a:avLst/>
            </a:prstTxWarp>
            <a:spAutoFit/>
          </a:bodyPr>
          <a:lstStyle/>
          <a:p>
            <a:pPr eaLnBrk="0" hangingPunct="0"/>
            <a:r>
              <a:rPr lang="en-US" dirty="0" smtClean="0"/>
              <a:t>Ricky</a:t>
            </a:r>
            <a:endParaRPr lang="en-US" dirty="0"/>
          </a:p>
        </p:txBody>
      </p:sp>
      <p:sp>
        <p:nvSpPr>
          <p:cNvPr id="31" name="Text Box 104"/>
          <p:cNvSpPr txBox="1">
            <a:spLocks noChangeArrowheads="1"/>
          </p:cNvSpPr>
          <p:nvPr/>
        </p:nvSpPr>
        <p:spPr bwMode="auto">
          <a:xfrm>
            <a:off x="0" y="228600"/>
            <a:ext cx="9144000" cy="701675"/>
          </a:xfrm>
          <a:prstGeom prst="rect">
            <a:avLst/>
          </a:prstGeom>
          <a:noFill/>
          <a:ln w="9525">
            <a:noFill/>
            <a:miter lim="800000"/>
            <a:headEnd/>
            <a:tailEnd/>
          </a:ln>
        </p:spPr>
        <p:txBody>
          <a:bodyPr>
            <a:prstTxWarp prst="textNoShape">
              <a:avLst/>
            </a:prstTxWarp>
            <a:spAutoFit/>
          </a:bodyPr>
          <a:lstStyle/>
          <a:p>
            <a:pPr algn="ctr"/>
            <a:r>
              <a:rPr lang="en-US" sz="4000" b="1" dirty="0"/>
              <a:t>The situation as seen by Lucy</a:t>
            </a:r>
          </a:p>
        </p:txBody>
      </p:sp>
      <p:sp>
        <p:nvSpPr>
          <p:cNvPr id="46" name="Oval 41"/>
          <p:cNvSpPr>
            <a:spLocks noChangeArrowheads="1"/>
          </p:cNvSpPr>
          <p:nvPr/>
        </p:nvSpPr>
        <p:spPr bwMode="auto">
          <a:xfrm>
            <a:off x="1504950" y="3556000"/>
            <a:ext cx="1801813" cy="1720850"/>
          </a:xfrm>
          <a:prstGeom prst="ellipse">
            <a:avLst/>
          </a:prstGeom>
          <a:noFill/>
          <a:ln w="63500">
            <a:solidFill>
              <a:srgbClr val="FFFF00"/>
            </a:solidFill>
            <a:round/>
            <a:headEnd/>
            <a:tailEnd/>
          </a:ln>
        </p:spPr>
        <p:txBody>
          <a:bodyPr wrap="none" anchor="ctr">
            <a:prstTxWarp prst="textNoShape">
              <a:avLst/>
            </a:prstTxWarp>
          </a:bodyPr>
          <a:lstStyle/>
          <a:p>
            <a:endParaRPr lang="en-US"/>
          </a:p>
        </p:txBody>
      </p:sp>
      <p:sp>
        <p:nvSpPr>
          <p:cNvPr id="47" name="Oval 31"/>
          <p:cNvSpPr>
            <a:spLocks noChangeArrowheads="1"/>
          </p:cNvSpPr>
          <p:nvPr/>
        </p:nvSpPr>
        <p:spPr bwMode="auto">
          <a:xfrm>
            <a:off x="4297363" y="2794000"/>
            <a:ext cx="3521075" cy="3436938"/>
          </a:xfrm>
          <a:prstGeom prst="ellipse">
            <a:avLst/>
          </a:prstGeom>
          <a:noFill/>
          <a:ln w="63500">
            <a:solidFill>
              <a:srgbClr val="FFFF00"/>
            </a:solidFill>
            <a:round/>
            <a:headEnd/>
            <a:tailEnd/>
          </a:ln>
        </p:spPr>
        <p:txBody>
          <a:bodyPr wrap="none" anchor="ctr">
            <a:prstTxWarp prst="textNoShape">
              <a:avLst/>
            </a:prstTxWarp>
          </a:bodyPr>
          <a:lstStyle/>
          <a:p>
            <a:endParaRPr lang="en-US"/>
          </a:p>
        </p:txBody>
      </p:sp>
      <p:grpSp>
        <p:nvGrpSpPr>
          <p:cNvPr id="70" name="Group 54"/>
          <p:cNvGrpSpPr>
            <a:grpSpLocks/>
          </p:cNvGrpSpPr>
          <p:nvPr/>
        </p:nvGrpSpPr>
        <p:grpSpPr bwMode="auto">
          <a:xfrm>
            <a:off x="1600200" y="4445000"/>
            <a:ext cx="533400" cy="457200"/>
            <a:chOff x="2064" y="1056"/>
            <a:chExt cx="336" cy="288"/>
          </a:xfrm>
        </p:grpSpPr>
        <p:sp>
          <p:nvSpPr>
            <p:cNvPr id="71" name="Rectangle 55"/>
            <p:cNvSpPr>
              <a:spLocks noChangeArrowheads="1"/>
            </p:cNvSpPr>
            <p:nvPr/>
          </p:nvSpPr>
          <p:spPr bwMode="auto">
            <a:xfrm>
              <a:off x="2208" y="1056"/>
              <a:ext cx="48" cy="240"/>
            </a:xfrm>
            <a:prstGeom prst="rect">
              <a:avLst/>
            </a:prstGeom>
            <a:solidFill>
              <a:srgbClr val="FF0000"/>
            </a:solidFill>
            <a:ln w="9525">
              <a:solidFill>
                <a:schemeClr val="tx1"/>
              </a:solidFill>
              <a:miter lim="800000"/>
              <a:headEnd/>
              <a:tailEnd/>
            </a:ln>
          </p:spPr>
          <p:txBody>
            <a:bodyPr wrap="none" anchor="ctr">
              <a:prstTxWarp prst="textNoShape">
                <a:avLst/>
              </a:prstTxWarp>
            </a:bodyPr>
            <a:lstStyle/>
            <a:p>
              <a:endParaRPr lang="en-US"/>
            </a:p>
          </p:txBody>
        </p:sp>
        <p:sp>
          <p:nvSpPr>
            <p:cNvPr id="72" name="AutoShape 56"/>
            <p:cNvSpPr>
              <a:spLocks noChangeArrowheads="1"/>
            </p:cNvSpPr>
            <p:nvPr/>
          </p:nvSpPr>
          <p:spPr bwMode="auto">
            <a:xfrm>
              <a:off x="2064" y="1200"/>
              <a:ext cx="336" cy="144"/>
            </a:xfrm>
            <a:prstGeom prst="irregularSeal1">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grpSp>
        <p:nvGrpSpPr>
          <p:cNvPr id="73" name="Group 48"/>
          <p:cNvGrpSpPr>
            <a:grpSpLocks/>
          </p:cNvGrpSpPr>
          <p:nvPr/>
        </p:nvGrpSpPr>
        <p:grpSpPr bwMode="auto">
          <a:xfrm>
            <a:off x="5262563" y="4464050"/>
            <a:ext cx="533400" cy="457200"/>
            <a:chOff x="2064" y="1056"/>
            <a:chExt cx="336" cy="288"/>
          </a:xfrm>
        </p:grpSpPr>
        <p:sp>
          <p:nvSpPr>
            <p:cNvPr id="74" name="Rectangle 49"/>
            <p:cNvSpPr>
              <a:spLocks noChangeArrowheads="1"/>
            </p:cNvSpPr>
            <p:nvPr/>
          </p:nvSpPr>
          <p:spPr bwMode="auto">
            <a:xfrm>
              <a:off x="2208" y="1056"/>
              <a:ext cx="48" cy="240"/>
            </a:xfrm>
            <a:prstGeom prst="rect">
              <a:avLst/>
            </a:prstGeom>
            <a:solidFill>
              <a:srgbClr val="FF0000"/>
            </a:solidFill>
            <a:ln w="9525">
              <a:solidFill>
                <a:schemeClr val="tx1"/>
              </a:solidFill>
              <a:miter lim="800000"/>
              <a:headEnd/>
              <a:tailEnd/>
            </a:ln>
          </p:spPr>
          <p:txBody>
            <a:bodyPr wrap="none" anchor="ctr">
              <a:prstTxWarp prst="textNoShape">
                <a:avLst/>
              </a:prstTxWarp>
            </a:bodyPr>
            <a:lstStyle/>
            <a:p>
              <a:endParaRPr lang="en-US"/>
            </a:p>
          </p:txBody>
        </p:sp>
        <p:sp>
          <p:nvSpPr>
            <p:cNvPr id="75" name="AutoShape 50"/>
            <p:cNvSpPr>
              <a:spLocks noChangeArrowheads="1"/>
            </p:cNvSpPr>
            <p:nvPr/>
          </p:nvSpPr>
          <p:spPr bwMode="auto">
            <a:xfrm>
              <a:off x="2064" y="1200"/>
              <a:ext cx="336" cy="144"/>
            </a:xfrm>
            <a:prstGeom prst="irregularSeal1">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44" name="Group 156"/>
          <p:cNvGrpSpPr>
            <a:grpSpLocks/>
          </p:cNvGrpSpPr>
          <p:nvPr/>
        </p:nvGrpSpPr>
        <p:grpSpPr bwMode="auto">
          <a:xfrm>
            <a:off x="2286000" y="3276600"/>
            <a:ext cx="3971925" cy="314325"/>
            <a:chOff x="1260" y="1614"/>
            <a:chExt cx="2502" cy="198"/>
          </a:xfrm>
        </p:grpSpPr>
        <p:grpSp>
          <p:nvGrpSpPr>
            <p:cNvPr id="48" name="Group 144"/>
            <p:cNvGrpSpPr>
              <a:grpSpLocks/>
            </p:cNvGrpSpPr>
            <p:nvPr/>
          </p:nvGrpSpPr>
          <p:grpSpPr bwMode="auto">
            <a:xfrm>
              <a:off x="3570" y="1620"/>
              <a:ext cx="192" cy="192"/>
              <a:chOff x="2996" y="2113"/>
              <a:chExt cx="192" cy="192"/>
            </a:xfrm>
          </p:grpSpPr>
          <p:sp>
            <p:nvSpPr>
              <p:cNvPr id="63" name="Oval 145"/>
              <p:cNvSpPr>
                <a:spLocks noChangeArrowheads="1"/>
              </p:cNvSpPr>
              <p:nvPr/>
            </p:nvSpPr>
            <p:spPr bwMode="auto">
              <a:xfrm>
                <a:off x="2996" y="2113"/>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64" name="Line 146"/>
              <p:cNvSpPr>
                <a:spLocks noChangeShapeType="1"/>
              </p:cNvSpPr>
              <p:nvPr/>
            </p:nvSpPr>
            <p:spPr bwMode="auto">
              <a:xfrm flipV="1">
                <a:off x="3092" y="2159"/>
                <a:ext cx="83" cy="50"/>
              </a:xfrm>
              <a:prstGeom prst="line">
                <a:avLst/>
              </a:prstGeom>
              <a:noFill/>
              <a:ln w="25400">
                <a:solidFill>
                  <a:schemeClr val="tx1"/>
                </a:solidFill>
                <a:round/>
                <a:headEnd/>
                <a:tailEnd/>
              </a:ln>
            </p:spPr>
            <p:txBody>
              <a:bodyPr>
                <a:prstTxWarp prst="textNoShape">
                  <a:avLst/>
                </a:prstTxWarp>
              </a:bodyPr>
              <a:lstStyle/>
              <a:p>
                <a:endParaRPr lang="en-US"/>
              </a:p>
            </p:txBody>
          </p:sp>
          <p:sp>
            <p:nvSpPr>
              <p:cNvPr id="65" name="Line 147"/>
              <p:cNvSpPr>
                <a:spLocks noChangeShapeType="1"/>
              </p:cNvSpPr>
              <p:nvPr/>
            </p:nvSpPr>
            <p:spPr bwMode="auto">
              <a:xfrm>
                <a:off x="3092" y="2209"/>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49" name="Group 148"/>
            <p:cNvGrpSpPr>
              <a:grpSpLocks/>
            </p:cNvGrpSpPr>
            <p:nvPr/>
          </p:nvGrpSpPr>
          <p:grpSpPr bwMode="auto">
            <a:xfrm>
              <a:off x="2418" y="1620"/>
              <a:ext cx="192" cy="192"/>
              <a:chOff x="2996" y="2113"/>
              <a:chExt cx="192" cy="192"/>
            </a:xfrm>
          </p:grpSpPr>
          <p:sp>
            <p:nvSpPr>
              <p:cNvPr id="60" name="Oval 149"/>
              <p:cNvSpPr>
                <a:spLocks noChangeArrowheads="1"/>
              </p:cNvSpPr>
              <p:nvPr/>
            </p:nvSpPr>
            <p:spPr bwMode="auto">
              <a:xfrm>
                <a:off x="2996" y="2113"/>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61" name="Line 150"/>
              <p:cNvSpPr>
                <a:spLocks noChangeShapeType="1"/>
              </p:cNvSpPr>
              <p:nvPr/>
            </p:nvSpPr>
            <p:spPr bwMode="auto">
              <a:xfrm flipV="1">
                <a:off x="3092" y="2159"/>
                <a:ext cx="83" cy="50"/>
              </a:xfrm>
              <a:prstGeom prst="line">
                <a:avLst/>
              </a:prstGeom>
              <a:noFill/>
              <a:ln w="25400">
                <a:solidFill>
                  <a:schemeClr val="tx1"/>
                </a:solidFill>
                <a:round/>
                <a:headEnd/>
                <a:tailEnd/>
              </a:ln>
            </p:spPr>
            <p:txBody>
              <a:bodyPr>
                <a:prstTxWarp prst="textNoShape">
                  <a:avLst/>
                </a:prstTxWarp>
              </a:bodyPr>
              <a:lstStyle/>
              <a:p>
                <a:endParaRPr lang="en-US"/>
              </a:p>
            </p:txBody>
          </p:sp>
          <p:sp>
            <p:nvSpPr>
              <p:cNvPr id="62" name="Line 151"/>
              <p:cNvSpPr>
                <a:spLocks noChangeShapeType="1"/>
              </p:cNvSpPr>
              <p:nvPr/>
            </p:nvSpPr>
            <p:spPr bwMode="auto">
              <a:xfrm>
                <a:off x="3092" y="2209"/>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50" name="Group 152"/>
            <p:cNvGrpSpPr>
              <a:grpSpLocks/>
            </p:cNvGrpSpPr>
            <p:nvPr/>
          </p:nvGrpSpPr>
          <p:grpSpPr bwMode="auto">
            <a:xfrm>
              <a:off x="1260" y="1614"/>
              <a:ext cx="192" cy="192"/>
              <a:chOff x="2996" y="2113"/>
              <a:chExt cx="192" cy="192"/>
            </a:xfrm>
          </p:grpSpPr>
          <p:sp>
            <p:nvSpPr>
              <p:cNvPr id="51" name="Oval 153"/>
              <p:cNvSpPr>
                <a:spLocks noChangeArrowheads="1"/>
              </p:cNvSpPr>
              <p:nvPr/>
            </p:nvSpPr>
            <p:spPr bwMode="auto">
              <a:xfrm>
                <a:off x="2996" y="2113"/>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58" name="Line 154"/>
              <p:cNvSpPr>
                <a:spLocks noChangeShapeType="1"/>
              </p:cNvSpPr>
              <p:nvPr/>
            </p:nvSpPr>
            <p:spPr bwMode="auto">
              <a:xfrm flipV="1">
                <a:off x="3092" y="2159"/>
                <a:ext cx="83" cy="50"/>
              </a:xfrm>
              <a:prstGeom prst="line">
                <a:avLst/>
              </a:prstGeom>
              <a:noFill/>
              <a:ln w="25400">
                <a:solidFill>
                  <a:schemeClr val="tx1"/>
                </a:solidFill>
                <a:round/>
                <a:headEnd/>
                <a:tailEnd/>
              </a:ln>
            </p:spPr>
            <p:txBody>
              <a:bodyPr>
                <a:prstTxWarp prst="textNoShape">
                  <a:avLst/>
                </a:prstTxWarp>
              </a:bodyPr>
              <a:lstStyle/>
              <a:p>
                <a:endParaRPr lang="en-US"/>
              </a:p>
            </p:txBody>
          </p:sp>
          <p:sp>
            <p:nvSpPr>
              <p:cNvPr id="59" name="Line 155"/>
              <p:cNvSpPr>
                <a:spLocks noChangeShapeType="1"/>
              </p:cNvSpPr>
              <p:nvPr/>
            </p:nvSpPr>
            <p:spPr bwMode="auto">
              <a:xfrm>
                <a:off x="3092" y="2209"/>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sp>
        <p:nvSpPr>
          <p:cNvPr id="9" name="Text Box 8"/>
          <p:cNvSpPr txBox="1">
            <a:spLocks noChangeArrowheads="1"/>
          </p:cNvSpPr>
          <p:nvPr/>
        </p:nvSpPr>
        <p:spPr bwMode="auto">
          <a:xfrm>
            <a:off x="6491288" y="2071688"/>
            <a:ext cx="404812" cy="457200"/>
          </a:xfrm>
          <a:prstGeom prst="rect">
            <a:avLst/>
          </a:prstGeom>
          <a:noFill/>
          <a:ln w="9525">
            <a:noFill/>
            <a:miter lim="800000"/>
            <a:headEnd/>
            <a:tailEnd/>
          </a:ln>
        </p:spPr>
        <p:txBody>
          <a:bodyPr wrap="none">
            <a:prstTxWarp prst="textNoShape">
              <a:avLst/>
            </a:prstTxWarp>
            <a:spAutoFit/>
          </a:bodyPr>
          <a:lstStyle/>
          <a:p>
            <a:r>
              <a:rPr lang="en-US" dirty="0" err="1"/>
              <a:t>R</a:t>
            </a:r>
            <a:endParaRPr lang="en-US" dirty="0"/>
          </a:p>
        </p:txBody>
      </p:sp>
      <p:sp>
        <p:nvSpPr>
          <p:cNvPr id="10" name="Text Box 7"/>
          <p:cNvSpPr txBox="1">
            <a:spLocks noChangeArrowheads="1"/>
          </p:cNvSpPr>
          <p:nvPr/>
        </p:nvSpPr>
        <p:spPr bwMode="auto">
          <a:xfrm>
            <a:off x="1919288" y="2071688"/>
            <a:ext cx="354012" cy="457200"/>
          </a:xfrm>
          <a:prstGeom prst="rect">
            <a:avLst/>
          </a:prstGeom>
          <a:noFill/>
          <a:ln w="9525">
            <a:noFill/>
            <a:miter lim="800000"/>
            <a:headEnd/>
            <a:tailEnd/>
          </a:ln>
        </p:spPr>
        <p:txBody>
          <a:bodyPr wrap="none">
            <a:prstTxWarp prst="textNoShape">
              <a:avLst/>
            </a:prstTxWarp>
            <a:spAutoFit/>
          </a:bodyPr>
          <a:lstStyle/>
          <a:p>
            <a:r>
              <a:rPr lang="en-US" dirty="0" err="1"/>
              <a:t>L</a:t>
            </a:r>
            <a:endParaRPr lang="en-US" dirty="0"/>
          </a:p>
        </p:txBody>
      </p:sp>
      <p:sp>
        <p:nvSpPr>
          <p:cNvPr id="11" name="Line 37"/>
          <p:cNvSpPr>
            <a:spLocks noChangeShapeType="1"/>
          </p:cNvSpPr>
          <p:nvPr/>
        </p:nvSpPr>
        <p:spPr bwMode="auto">
          <a:xfrm>
            <a:off x="3792538" y="2089150"/>
            <a:ext cx="0" cy="3257550"/>
          </a:xfrm>
          <a:prstGeom prst="line">
            <a:avLst/>
          </a:prstGeom>
          <a:noFill/>
          <a:ln w="9525">
            <a:solidFill>
              <a:schemeClr val="tx1"/>
            </a:solidFill>
            <a:prstDash val="dash"/>
            <a:round/>
            <a:headEnd/>
            <a:tailEnd/>
          </a:ln>
        </p:spPr>
        <p:txBody>
          <a:bodyPr>
            <a:prstTxWarp prst="textNoShape">
              <a:avLst/>
            </a:prstTxWarp>
          </a:bodyPr>
          <a:lstStyle/>
          <a:p>
            <a:endParaRPr lang="en-US"/>
          </a:p>
        </p:txBody>
      </p:sp>
      <p:grpSp>
        <p:nvGrpSpPr>
          <p:cNvPr id="6" name="Group 3"/>
          <p:cNvGrpSpPr>
            <a:grpSpLocks/>
          </p:cNvGrpSpPr>
          <p:nvPr/>
        </p:nvGrpSpPr>
        <p:grpSpPr bwMode="auto">
          <a:xfrm>
            <a:off x="2011363" y="2870200"/>
            <a:ext cx="4648200" cy="1371600"/>
            <a:chOff x="1344" y="1392"/>
            <a:chExt cx="2928" cy="864"/>
          </a:xfrm>
        </p:grpSpPr>
        <p:sp>
          <p:nvSpPr>
            <p:cNvPr id="13" name="Oval 4"/>
            <p:cNvSpPr>
              <a:spLocks noChangeArrowheads="1"/>
            </p:cNvSpPr>
            <p:nvPr/>
          </p:nvSpPr>
          <p:spPr bwMode="auto">
            <a:xfrm>
              <a:off x="1488" y="2016"/>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en-US"/>
            </a:p>
          </p:txBody>
        </p:sp>
        <p:sp>
          <p:nvSpPr>
            <p:cNvPr id="14" name="Oval 5"/>
            <p:cNvSpPr>
              <a:spLocks noChangeArrowheads="1"/>
            </p:cNvSpPr>
            <p:nvPr/>
          </p:nvSpPr>
          <p:spPr bwMode="auto">
            <a:xfrm>
              <a:off x="3840" y="2016"/>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en-US"/>
            </a:p>
          </p:txBody>
        </p:sp>
        <p:sp>
          <p:nvSpPr>
            <p:cNvPr id="15" name="Rectangle 6"/>
            <p:cNvSpPr>
              <a:spLocks noChangeArrowheads="1"/>
            </p:cNvSpPr>
            <p:nvPr/>
          </p:nvSpPr>
          <p:spPr bwMode="auto">
            <a:xfrm>
              <a:off x="1344" y="1392"/>
              <a:ext cx="2928" cy="624"/>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sp>
        <p:nvSpPr>
          <p:cNvPr id="16" name="Text Box 2"/>
          <p:cNvSpPr txBox="1">
            <a:spLocks noChangeArrowheads="1"/>
          </p:cNvSpPr>
          <p:nvPr/>
        </p:nvSpPr>
        <p:spPr bwMode="auto">
          <a:xfrm>
            <a:off x="3840163" y="2794000"/>
            <a:ext cx="828675" cy="457200"/>
          </a:xfrm>
          <a:prstGeom prst="rect">
            <a:avLst/>
          </a:prstGeom>
          <a:noFill/>
          <a:ln w="9525">
            <a:noFill/>
            <a:miter lim="800000"/>
            <a:headEnd/>
            <a:tailEnd/>
          </a:ln>
        </p:spPr>
        <p:txBody>
          <a:bodyPr wrap="none">
            <a:prstTxWarp prst="textNoShape">
              <a:avLst/>
            </a:prstTxWarp>
            <a:spAutoFit/>
          </a:bodyPr>
          <a:lstStyle/>
          <a:p>
            <a:r>
              <a:rPr lang="en-US" dirty="0"/>
              <a:t>Lucy</a:t>
            </a:r>
          </a:p>
        </p:txBody>
      </p:sp>
      <p:sp>
        <p:nvSpPr>
          <p:cNvPr id="17" name="Text Box 103"/>
          <p:cNvSpPr txBox="1">
            <a:spLocks noChangeArrowheads="1"/>
          </p:cNvSpPr>
          <p:nvPr/>
        </p:nvSpPr>
        <p:spPr bwMode="auto">
          <a:xfrm>
            <a:off x="3424238" y="4941888"/>
            <a:ext cx="936975" cy="461665"/>
          </a:xfrm>
          <a:prstGeom prst="rect">
            <a:avLst/>
          </a:prstGeom>
          <a:noFill/>
          <a:ln w="9525">
            <a:noFill/>
            <a:miter lim="800000"/>
            <a:headEnd/>
            <a:tailEnd/>
          </a:ln>
        </p:spPr>
        <p:txBody>
          <a:bodyPr wrap="none">
            <a:prstTxWarp prst="textNoShape">
              <a:avLst/>
            </a:prstTxWarp>
            <a:spAutoFit/>
          </a:bodyPr>
          <a:lstStyle/>
          <a:p>
            <a:pPr eaLnBrk="0" hangingPunct="0"/>
            <a:r>
              <a:rPr lang="en-US" dirty="0" smtClean="0"/>
              <a:t>Ricky</a:t>
            </a:r>
            <a:endParaRPr lang="en-US" dirty="0"/>
          </a:p>
        </p:txBody>
      </p:sp>
      <p:sp>
        <p:nvSpPr>
          <p:cNvPr id="31" name="Text Box 104"/>
          <p:cNvSpPr txBox="1">
            <a:spLocks noChangeArrowheads="1"/>
          </p:cNvSpPr>
          <p:nvPr/>
        </p:nvSpPr>
        <p:spPr bwMode="auto">
          <a:xfrm>
            <a:off x="0" y="228600"/>
            <a:ext cx="9144000" cy="701675"/>
          </a:xfrm>
          <a:prstGeom prst="rect">
            <a:avLst/>
          </a:prstGeom>
          <a:noFill/>
          <a:ln w="9525">
            <a:noFill/>
            <a:miter lim="800000"/>
            <a:headEnd/>
            <a:tailEnd/>
          </a:ln>
        </p:spPr>
        <p:txBody>
          <a:bodyPr>
            <a:prstTxWarp prst="textNoShape">
              <a:avLst/>
            </a:prstTxWarp>
            <a:spAutoFit/>
          </a:bodyPr>
          <a:lstStyle/>
          <a:p>
            <a:pPr algn="ctr"/>
            <a:r>
              <a:rPr lang="en-US" sz="4000" b="1" dirty="0"/>
              <a:t>The situation as seen by Lucy</a:t>
            </a:r>
          </a:p>
        </p:txBody>
      </p:sp>
      <p:sp>
        <p:nvSpPr>
          <p:cNvPr id="33" name="Oval 42"/>
          <p:cNvSpPr>
            <a:spLocks noChangeArrowheads="1"/>
          </p:cNvSpPr>
          <p:nvPr/>
        </p:nvSpPr>
        <p:spPr bwMode="auto">
          <a:xfrm>
            <a:off x="1060450" y="3171825"/>
            <a:ext cx="2703513" cy="2573338"/>
          </a:xfrm>
          <a:prstGeom prst="ellipse">
            <a:avLst/>
          </a:prstGeom>
          <a:noFill/>
          <a:ln w="63500">
            <a:solidFill>
              <a:srgbClr val="FFFF00"/>
            </a:solidFill>
            <a:round/>
            <a:headEnd/>
            <a:tailEnd/>
          </a:ln>
        </p:spPr>
        <p:txBody>
          <a:bodyPr wrap="none" anchor="ctr">
            <a:prstTxWarp prst="textNoShape">
              <a:avLst/>
            </a:prstTxWarp>
          </a:bodyPr>
          <a:lstStyle/>
          <a:p>
            <a:endParaRPr lang="en-US"/>
          </a:p>
        </p:txBody>
      </p:sp>
      <p:sp>
        <p:nvSpPr>
          <p:cNvPr id="34" name="Oval 22"/>
          <p:cNvSpPr>
            <a:spLocks noChangeArrowheads="1"/>
          </p:cNvSpPr>
          <p:nvPr/>
        </p:nvSpPr>
        <p:spPr bwMode="auto">
          <a:xfrm>
            <a:off x="3814763" y="2286000"/>
            <a:ext cx="4414837" cy="4419600"/>
          </a:xfrm>
          <a:prstGeom prst="ellipse">
            <a:avLst/>
          </a:prstGeom>
          <a:noFill/>
          <a:ln w="63500">
            <a:solidFill>
              <a:srgbClr val="FFFF00"/>
            </a:solidFill>
            <a:round/>
            <a:headEnd/>
            <a:tailEnd/>
          </a:ln>
        </p:spPr>
        <p:txBody>
          <a:bodyPr wrap="none" anchor="ctr">
            <a:prstTxWarp prst="textNoShape">
              <a:avLst/>
            </a:prstTxWarp>
          </a:bodyPr>
          <a:lstStyle/>
          <a:p>
            <a:endParaRPr lang="en-US"/>
          </a:p>
        </p:txBody>
      </p:sp>
      <p:grpSp>
        <p:nvGrpSpPr>
          <p:cNvPr id="35" name="Group 60"/>
          <p:cNvGrpSpPr>
            <a:grpSpLocks/>
          </p:cNvGrpSpPr>
          <p:nvPr/>
        </p:nvGrpSpPr>
        <p:grpSpPr bwMode="auto">
          <a:xfrm>
            <a:off x="1414463" y="4451350"/>
            <a:ext cx="533400" cy="457200"/>
            <a:chOff x="2064" y="1056"/>
            <a:chExt cx="336" cy="288"/>
          </a:xfrm>
        </p:grpSpPr>
        <p:sp>
          <p:nvSpPr>
            <p:cNvPr id="36" name="Rectangle 61"/>
            <p:cNvSpPr>
              <a:spLocks noChangeArrowheads="1"/>
            </p:cNvSpPr>
            <p:nvPr/>
          </p:nvSpPr>
          <p:spPr bwMode="auto">
            <a:xfrm>
              <a:off x="2208" y="1056"/>
              <a:ext cx="48" cy="240"/>
            </a:xfrm>
            <a:prstGeom prst="rect">
              <a:avLst/>
            </a:prstGeom>
            <a:solidFill>
              <a:srgbClr val="FF0000"/>
            </a:solidFill>
            <a:ln w="9525">
              <a:solidFill>
                <a:schemeClr val="tx1"/>
              </a:solidFill>
              <a:miter lim="800000"/>
              <a:headEnd/>
              <a:tailEnd/>
            </a:ln>
          </p:spPr>
          <p:txBody>
            <a:bodyPr wrap="none" anchor="ctr">
              <a:prstTxWarp prst="textNoShape">
                <a:avLst/>
              </a:prstTxWarp>
            </a:bodyPr>
            <a:lstStyle/>
            <a:p>
              <a:endParaRPr lang="en-US"/>
            </a:p>
          </p:txBody>
        </p:sp>
        <p:sp>
          <p:nvSpPr>
            <p:cNvPr id="37" name="AutoShape 62"/>
            <p:cNvSpPr>
              <a:spLocks noChangeArrowheads="1"/>
            </p:cNvSpPr>
            <p:nvPr/>
          </p:nvSpPr>
          <p:spPr bwMode="auto">
            <a:xfrm>
              <a:off x="2064" y="1200"/>
              <a:ext cx="336" cy="144"/>
            </a:xfrm>
            <a:prstGeom prst="irregularSeal1">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grpSp>
        <p:nvGrpSpPr>
          <p:cNvPr id="40" name="Group 57"/>
          <p:cNvGrpSpPr>
            <a:grpSpLocks/>
          </p:cNvGrpSpPr>
          <p:nvPr/>
        </p:nvGrpSpPr>
        <p:grpSpPr bwMode="auto">
          <a:xfrm>
            <a:off x="5059363" y="4467225"/>
            <a:ext cx="533400" cy="457200"/>
            <a:chOff x="2064" y="1056"/>
            <a:chExt cx="336" cy="288"/>
          </a:xfrm>
        </p:grpSpPr>
        <p:sp>
          <p:nvSpPr>
            <p:cNvPr id="42" name="Rectangle 58"/>
            <p:cNvSpPr>
              <a:spLocks noChangeArrowheads="1"/>
            </p:cNvSpPr>
            <p:nvPr/>
          </p:nvSpPr>
          <p:spPr bwMode="auto">
            <a:xfrm>
              <a:off x="2208" y="1056"/>
              <a:ext cx="48" cy="240"/>
            </a:xfrm>
            <a:prstGeom prst="rect">
              <a:avLst/>
            </a:prstGeom>
            <a:solidFill>
              <a:srgbClr val="FF0000"/>
            </a:solidFill>
            <a:ln w="9525">
              <a:solidFill>
                <a:schemeClr val="tx1"/>
              </a:solidFill>
              <a:miter lim="800000"/>
              <a:headEnd/>
              <a:tailEnd/>
            </a:ln>
          </p:spPr>
          <p:txBody>
            <a:bodyPr wrap="none" anchor="ctr">
              <a:prstTxWarp prst="textNoShape">
                <a:avLst/>
              </a:prstTxWarp>
            </a:bodyPr>
            <a:lstStyle/>
            <a:p>
              <a:endParaRPr lang="en-US"/>
            </a:p>
          </p:txBody>
        </p:sp>
        <p:sp>
          <p:nvSpPr>
            <p:cNvPr id="43" name="AutoShape 59"/>
            <p:cNvSpPr>
              <a:spLocks noChangeArrowheads="1"/>
            </p:cNvSpPr>
            <p:nvPr/>
          </p:nvSpPr>
          <p:spPr bwMode="auto">
            <a:xfrm>
              <a:off x="2064" y="1200"/>
              <a:ext cx="336" cy="144"/>
            </a:xfrm>
            <a:prstGeom prst="irregularSeal1">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7662" name="Rectangle 30"/>
          <p:cNvSpPr>
            <a:spLocks noChangeArrowheads="1"/>
          </p:cNvSpPr>
          <p:nvPr/>
        </p:nvSpPr>
        <p:spPr bwMode="auto">
          <a:xfrm>
            <a:off x="495300" y="5562600"/>
            <a:ext cx="6934200" cy="762000"/>
          </a:xfrm>
          <a:prstGeom prst="rect">
            <a:avLst/>
          </a:prstGeom>
          <a:solidFill>
            <a:srgbClr val="CCFFCC"/>
          </a:solidFill>
          <a:ln w="28575">
            <a:solidFill>
              <a:srgbClr val="00CC00"/>
            </a:solidFill>
            <a:miter lim="800000"/>
            <a:headEnd/>
            <a:tailEnd/>
          </a:ln>
        </p:spPr>
        <p:txBody>
          <a:bodyPr wrap="none" anchor="ctr">
            <a:prstTxWarp prst="textNoShape">
              <a:avLst/>
            </a:prstTxWarp>
          </a:bodyPr>
          <a:lstStyle/>
          <a:p>
            <a:endParaRPr lang="en-US"/>
          </a:p>
        </p:txBody>
      </p:sp>
      <p:sp>
        <p:nvSpPr>
          <p:cNvPr id="21507" name="Text Box 2"/>
          <p:cNvSpPr txBox="1">
            <a:spLocks noChangeArrowheads="1"/>
          </p:cNvSpPr>
          <p:nvPr/>
        </p:nvSpPr>
        <p:spPr bwMode="auto">
          <a:xfrm>
            <a:off x="2438400" y="1219200"/>
            <a:ext cx="828675" cy="457200"/>
          </a:xfrm>
          <a:prstGeom prst="rect">
            <a:avLst/>
          </a:prstGeom>
          <a:noFill/>
          <a:ln w="9525">
            <a:noFill/>
            <a:miter lim="800000"/>
            <a:headEnd/>
            <a:tailEnd/>
          </a:ln>
        </p:spPr>
        <p:txBody>
          <a:bodyPr wrap="none">
            <a:prstTxWarp prst="textNoShape">
              <a:avLst/>
            </a:prstTxWarp>
            <a:spAutoFit/>
          </a:bodyPr>
          <a:lstStyle/>
          <a:p>
            <a:r>
              <a:rPr lang="en-US"/>
              <a:t>Lucy</a:t>
            </a:r>
          </a:p>
        </p:txBody>
      </p:sp>
      <p:grpSp>
        <p:nvGrpSpPr>
          <p:cNvPr id="2" name="Group 3"/>
          <p:cNvGrpSpPr>
            <a:grpSpLocks/>
          </p:cNvGrpSpPr>
          <p:nvPr/>
        </p:nvGrpSpPr>
        <p:grpSpPr bwMode="auto">
          <a:xfrm>
            <a:off x="609600" y="1295400"/>
            <a:ext cx="4648200" cy="1371600"/>
            <a:chOff x="1344" y="1392"/>
            <a:chExt cx="2928" cy="864"/>
          </a:xfrm>
        </p:grpSpPr>
        <p:sp>
          <p:nvSpPr>
            <p:cNvPr id="21529" name="Oval 4"/>
            <p:cNvSpPr>
              <a:spLocks noChangeArrowheads="1"/>
            </p:cNvSpPr>
            <p:nvPr/>
          </p:nvSpPr>
          <p:spPr bwMode="auto">
            <a:xfrm>
              <a:off x="1488" y="2016"/>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en-US"/>
            </a:p>
          </p:txBody>
        </p:sp>
        <p:sp>
          <p:nvSpPr>
            <p:cNvPr id="21530" name="Oval 5"/>
            <p:cNvSpPr>
              <a:spLocks noChangeArrowheads="1"/>
            </p:cNvSpPr>
            <p:nvPr/>
          </p:nvSpPr>
          <p:spPr bwMode="auto">
            <a:xfrm>
              <a:off x="3840" y="2016"/>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en-US"/>
            </a:p>
          </p:txBody>
        </p:sp>
        <p:sp>
          <p:nvSpPr>
            <p:cNvPr id="21531" name="Rectangle 6"/>
            <p:cNvSpPr>
              <a:spLocks noChangeArrowheads="1"/>
            </p:cNvSpPr>
            <p:nvPr/>
          </p:nvSpPr>
          <p:spPr bwMode="auto">
            <a:xfrm>
              <a:off x="1344" y="1392"/>
              <a:ext cx="2928" cy="624"/>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sp>
        <p:nvSpPr>
          <p:cNvPr id="21509" name="Text Box 7"/>
          <p:cNvSpPr txBox="1">
            <a:spLocks noChangeArrowheads="1"/>
          </p:cNvSpPr>
          <p:nvPr/>
        </p:nvSpPr>
        <p:spPr bwMode="auto">
          <a:xfrm>
            <a:off x="517525" y="496888"/>
            <a:ext cx="354013" cy="457200"/>
          </a:xfrm>
          <a:prstGeom prst="rect">
            <a:avLst/>
          </a:prstGeom>
          <a:noFill/>
          <a:ln w="9525">
            <a:noFill/>
            <a:miter lim="800000"/>
            <a:headEnd/>
            <a:tailEnd/>
          </a:ln>
        </p:spPr>
        <p:txBody>
          <a:bodyPr wrap="none">
            <a:prstTxWarp prst="textNoShape">
              <a:avLst/>
            </a:prstTxWarp>
            <a:spAutoFit/>
          </a:bodyPr>
          <a:lstStyle/>
          <a:p>
            <a:r>
              <a:rPr lang="en-US"/>
              <a:t>L</a:t>
            </a:r>
          </a:p>
        </p:txBody>
      </p:sp>
      <p:sp>
        <p:nvSpPr>
          <p:cNvPr id="21510" name="Text Box 8"/>
          <p:cNvSpPr txBox="1">
            <a:spLocks noChangeArrowheads="1"/>
          </p:cNvSpPr>
          <p:nvPr/>
        </p:nvSpPr>
        <p:spPr bwMode="auto">
          <a:xfrm>
            <a:off x="5089525" y="496888"/>
            <a:ext cx="404813" cy="457200"/>
          </a:xfrm>
          <a:prstGeom prst="rect">
            <a:avLst/>
          </a:prstGeom>
          <a:noFill/>
          <a:ln w="9525">
            <a:noFill/>
            <a:miter lim="800000"/>
            <a:headEnd/>
            <a:tailEnd/>
          </a:ln>
        </p:spPr>
        <p:txBody>
          <a:bodyPr wrap="none">
            <a:prstTxWarp prst="textNoShape">
              <a:avLst/>
            </a:prstTxWarp>
            <a:spAutoFit/>
          </a:bodyPr>
          <a:lstStyle/>
          <a:p>
            <a:r>
              <a:rPr lang="en-US"/>
              <a:t>R</a:t>
            </a:r>
          </a:p>
        </p:txBody>
      </p:sp>
      <p:sp>
        <p:nvSpPr>
          <p:cNvPr id="21514" name="Oval 22"/>
          <p:cNvSpPr>
            <a:spLocks noChangeArrowheads="1"/>
          </p:cNvSpPr>
          <p:nvPr/>
        </p:nvSpPr>
        <p:spPr bwMode="auto">
          <a:xfrm>
            <a:off x="2362200" y="-304800"/>
            <a:ext cx="4724400" cy="4419600"/>
          </a:xfrm>
          <a:prstGeom prst="ellipse">
            <a:avLst/>
          </a:prstGeom>
          <a:noFill/>
          <a:ln w="63500">
            <a:solidFill>
              <a:srgbClr val="FFFF00"/>
            </a:solidFill>
            <a:round/>
            <a:headEnd/>
            <a:tailEnd/>
          </a:ln>
        </p:spPr>
        <p:txBody>
          <a:bodyPr wrap="none" anchor="ctr">
            <a:prstTxWarp prst="textNoShape">
              <a:avLst/>
            </a:prstTxWarp>
          </a:bodyPr>
          <a:lstStyle/>
          <a:p>
            <a:endParaRPr lang="en-US"/>
          </a:p>
        </p:txBody>
      </p:sp>
      <p:sp>
        <p:nvSpPr>
          <p:cNvPr id="21515" name="Oval 23"/>
          <p:cNvSpPr>
            <a:spLocks noChangeArrowheads="1"/>
          </p:cNvSpPr>
          <p:nvPr/>
        </p:nvSpPr>
        <p:spPr bwMode="auto">
          <a:xfrm>
            <a:off x="-457200" y="533400"/>
            <a:ext cx="2743200" cy="2667000"/>
          </a:xfrm>
          <a:prstGeom prst="ellipse">
            <a:avLst/>
          </a:prstGeom>
          <a:noFill/>
          <a:ln w="63500">
            <a:solidFill>
              <a:srgbClr val="FFFF00"/>
            </a:solidFill>
            <a:round/>
            <a:headEnd/>
            <a:tailEnd/>
          </a:ln>
        </p:spPr>
        <p:txBody>
          <a:bodyPr wrap="none" anchor="ctr">
            <a:prstTxWarp prst="textNoShape">
              <a:avLst/>
            </a:prstTxWarp>
          </a:bodyPr>
          <a:lstStyle/>
          <a:p>
            <a:endParaRPr lang="en-US"/>
          </a:p>
        </p:txBody>
      </p:sp>
      <p:sp>
        <p:nvSpPr>
          <p:cNvPr id="21516" name="Line 25"/>
          <p:cNvSpPr>
            <a:spLocks noChangeShapeType="1"/>
          </p:cNvSpPr>
          <p:nvPr/>
        </p:nvSpPr>
        <p:spPr bwMode="auto">
          <a:xfrm>
            <a:off x="2324100" y="339725"/>
            <a:ext cx="0" cy="3257550"/>
          </a:xfrm>
          <a:prstGeom prst="line">
            <a:avLst/>
          </a:prstGeom>
          <a:noFill/>
          <a:ln w="9525">
            <a:solidFill>
              <a:schemeClr val="tx1"/>
            </a:solidFill>
            <a:prstDash val="dash"/>
            <a:round/>
            <a:headEnd/>
            <a:tailEnd/>
          </a:ln>
        </p:spPr>
        <p:txBody>
          <a:bodyPr>
            <a:prstTxWarp prst="textNoShape">
              <a:avLst/>
            </a:prstTxWarp>
          </a:bodyPr>
          <a:lstStyle/>
          <a:p>
            <a:endParaRPr lang="en-US"/>
          </a:p>
        </p:txBody>
      </p:sp>
      <p:sp>
        <p:nvSpPr>
          <p:cNvPr id="21517" name="Text Box 26"/>
          <p:cNvSpPr txBox="1">
            <a:spLocks noChangeArrowheads="1"/>
          </p:cNvSpPr>
          <p:nvPr/>
        </p:nvSpPr>
        <p:spPr bwMode="auto">
          <a:xfrm>
            <a:off x="1828800" y="2743200"/>
            <a:ext cx="936975" cy="461665"/>
          </a:xfrm>
          <a:prstGeom prst="rect">
            <a:avLst/>
          </a:prstGeom>
          <a:noFill/>
          <a:ln w="9525">
            <a:noFill/>
            <a:miter lim="800000"/>
            <a:headEnd/>
            <a:tailEnd/>
          </a:ln>
        </p:spPr>
        <p:txBody>
          <a:bodyPr wrap="none">
            <a:prstTxWarp prst="textNoShape">
              <a:avLst/>
            </a:prstTxWarp>
            <a:spAutoFit/>
          </a:bodyPr>
          <a:lstStyle/>
          <a:p>
            <a:pPr eaLnBrk="0" hangingPunct="0"/>
            <a:r>
              <a:rPr lang="en-US" dirty="0" smtClean="0"/>
              <a:t>Ricky</a:t>
            </a:r>
            <a:endParaRPr lang="en-US" dirty="0"/>
          </a:p>
        </p:txBody>
      </p:sp>
      <p:sp>
        <p:nvSpPr>
          <p:cNvPr id="21518" name="Text Box 21"/>
          <p:cNvSpPr txBox="1">
            <a:spLocks noChangeArrowheads="1"/>
          </p:cNvSpPr>
          <p:nvPr/>
        </p:nvSpPr>
        <p:spPr bwMode="auto">
          <a:xfrm>
            <a:off x="457200" y="3200400"/>
            <a:ext cx="7467600" cy="1569660"/>
          </a:xfrm>
          <a:prstGeom prst="rect">
            <a:avLst/>
          </a:prstGeom>
          <a:solidFill>
            <a:schemeClr val="bg1"/>
          </a:solidFill>
          <a:ln w="9525">
            <a:noFill/>
            <a:miter lim="800000"/>
            <a:headEnd/>
            <a:tailEnd/>
          </a:ln>
        </p:spPr>
        <p:txBody>
          <a:bodyPr>
            <a:prstTxWarp prst="textNoShape">
              <a:avLst/>
            </a:prstTxWarp>
            <a:spAutoFit/>
          </a:bodyPr>
          <a:lstStyle/>
          <a:p>
            <a:pPr eaLnBrk="0" hangingPunct="0"/>
            <a:r>
              <a:rPr lang="en-US" dirty="0"/>
              <a:t>In </a:t>
            </a:r>
            <a:r>
              <a:rPr lang="en-US" i="1" dirty="0"/>
              <a:t>Lucy’s frame</a:t>
            </a:r>
            <a:r>
              <a:rPr lang="en-US" dirty="0"/>
              <a:t>, light left first from the right end of the car. The light pulses both show clocks reading 3:00 in</a:t>
            </a:r>
            <a:r>
              <a:rPr lang="en-US" dirty="0" smtClean="0"/>
              <a:t> Ricky’s </a:t>
            </a:r>
            <a:r>
              <a:rPr lang="en-US" dirty="0"/>
              <a:t>frame.  </a:t>
            </a:r>
            <a:r>
              <a:rPr lang="en-US" dirty="0">
                <a:solidFill>
                  <a:srgbClr val="FF0000"/>
                </a:solidFill>
              </a:rPr>
              <a:t>According to Lucy’s reference frame</a:t>
            </a:r>
            <a:r>
              <a:rPr lang="en-US" dirty="0"/>
              <a:t>, which of the following is true:</a:t>
            </a:r>
          </a:p>
        </p:txBody>
      </p:sp>
      <p:sp>
        <p:nvSpPr>
          <p:cNvPr id="21519" name="Text Box 28"/>
          <p:cNvSpPr txBox="1">
            <a:spLocks noChangeArrowheads="1"/>
          </p:cNvSpPr>
          <p:nvPr/>
        </p:nvSpPr>
        <p:spPr bwMode="auto">
          <a:xfrm>
            <a:off x="457200" y="4800600"/>
            <a:ext cx="7467600" cy="1938992"/>
          </a:xfrm>
          <a:prstGeom prst="rect">
            <a:avLst/>
          </a:prstGeom>
          <a:noFill/>
          <a:ln w="9525">
            <a:noFill/>
            <a:miter lim="800000"/>
            <a:headEnd/>
            <a:tailEnd/>
          </a:ln>
        </p:spPr>
        <p:txBody>
          <a:bodyPr>
            <a:prstTxWarp prst="textNoShape">
              <a:avLst/>
            </a:prstTxWarp>
            <a:spAutoFit/>
          </a:bodyPr>
          <a:lstStyle/>
          <a:p>
            <a:pPr marL="400050" indent="-400050" eaLnBrk="0" hangingPunct="0"/>
            <a:r>
              <a:rPr lang="en-US" dirty="0"/>
              <a:t>A)</a:t>
            </a:r>
            <a:r>
              <a:rPr lang="en-US" dirty="0" smtClean="0"/>
              <a:t> Ricky’s </a:t>
            </a:r>
            <a:r>
              <a:rPr lang="en-US" dirty="0"/>
              <a:t>clock on the left reads a later time than</a:t>
            </a:r>
            <a:r>
              <a:rPr lang="en-US" dirty="0" smtClean="0"/>
              <a:t> Ricky’s </a:t>
            </a:r>
            <a:r>
              <a:rPr lang="en-US" dirty="0"/>
              <a:t>clock on the right.</a:t>
            </a:r>
          </a:p>
          <a:p>
            <a:pPr marL="400050" indent="-400050" eaLnBrk="0" hangingPunct="0"/>
            <a:r>
              <a:rPr lang="en-US" dirty="0" err="1"/>
              <a:t>B</a:t>
            </a:r>
            <a:r>
              <a:rPr lang="en-US" dirty="0"/>
              <a:t>)</a:t>
            </a:r>
            <a:r>
              <a:rPr lang="en-US" dirty="0" smtClean="0"/>
              <a:t> Ricky’s </a:t>
            </a:r>
            <a:r>
              <a:rPr lang="en-US" dirty="0"/>
              <a:t>clock on the right reads a later time than</a:t>
            </a:r>
            <a:r>
              <a:rPr lang="en-US" dirty="0" smtClean="0"/>
              <a:t> Ricky’s </a:t>
            </a:r>
            <a:r>
              <a:rPr lang="en-US" dirty="0"/>
              <a:t>clock on the left.</a:t>
            </a:r>
          </a:p>
          <a:p>
            <a:pPr marL="400050" indent="-400050" eaLnBrk="0" hangingPunct="0"/>
            <a:r>
              <a:rPr lang="en-US" dirty="0" err="1"/>
              <a:t>C</a:t>
            </a:r>
            <a:r>
              <a:rPr lang="en-US" dirty="0"/>
              <a:t>) Both of</a:t>
            </a:r>
            <a:r>
              <a:rPr lang="en-US" dirty="0" smtClean="0"/>
              <a:t> Ricky’s </a:t>
            </a:r>
            <a:r>
              <a:rPr lang="en-US" dirty="0"/>
              <a:t>clocks read the same time.</a:t>
            </a:r>
          </a:p>
        </p:txBody>
      </p:sp>
      <p:grpSp>
        <p:nvGrpSpPr>
          <p:cNvPr id="41" name="Group 156"/>
          <p:cNvGrpSpPr>
            <a:grpSpLocks/>
          </p:cNvGrpSpPr>
          <p:nvPr/>
        </p:nvGrpSpPr>
        <p:grpSpPr bwMode="auto">
          <a:xfrm>
            <a:off x="914400" y="1676400"/>
            <a:ext cx="3971925" cy="314325"/>
            <a:chOff x="1260" y="1614"/>
            <a:chExt cx="2502" cy="198"/>
          </a:xfrm>
        </p:grpSpPr>
        <p:grpSp>
          <p:nvGrpSpPr>
            <p:cNvPr id="42" name="Group 144"/>
            <p:cNvGrpSpPr>
              <a:grpSpLocks/>
            </p:cNvGrpSpPr>
            <p:nvPr/>
          </p:nvGrpSpPr>
          <p:grpSpPr bwMode="auto">
            <a:xfrm>
              <a:off x="3570" y="1620"/>
              <a:ext cx="192" cy="192"/>
              <a:chOff x="2996" y="2113"/>
              <a:chExt cx="192" cy="192"/>
            </a:xfrm>
          </p:grpSpPr>
          <p:sp>
            <p:nvSpPr>
              <p:cNvPr id="51" name="Oval 145"/>
              <p:cNvSpPr>
                <a:spLocks noChangeArrowheads="1"/>
              </p:cNvSpPr>
              <p:nvPr/>
            </p:nvSpPr>
            <p:spPr bwMode="auto">
              <a:xfrm>
                <a:off x="2996" y="2113"/>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52" name="Line 146"/>
              <p:cNvSpPr>
                <a:spLocks noChangeShapeType="1"/>
              </p:cNvSpPr>
              <p:nvPr/>
            </p:nvSpPr>
            <p:spPr bwMode="auto">
              <a:xfrm flipV="1">
                <a:off x="3092" y="2159"/>
                <a:ext cx="83" cy="50"/>
              </a:xfrm>
              <a:prstGeom prst="line">
                <a:avLst/>
              </a:prstGeom>
              <a:noFill/>
              <a:ln w="25400">
                <a:solidFill>
                  <a:schemeClr val="tx1"/>
                </a:solidFill>
                <a:round/>
                <a:headEnd/>
                <a:tailEnd/>
              </a:ln>
            </p:spPr>
            <p:txBody>
              <a:bodyPr>
                <a:prstTxWarp prst="textNoShape">
                  <a:avLst/>
                </a:prstTxWarp>
              </a:bodyPr>
              <a:lstStyle/>
              <a:p>
                <a:endParaRPr lang="en-US"/>
              </a:p>
            </p:txBody>
          </p:sp>
          <p:sp>
            <p:nvSpPr>
              <p:cNvPr id="53" name="Line 147"/>
              <p:cNvSpPr>
                <a:spLocks noChangeShapeType="1"/>
              </p:cNvSpPr>
              <p:nvPr/>
            </p:nvSpPr>
            <p:spPr bwMode="auto">
              <a:xfrm>
                <a:off x="3092" y="2209"/>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43" name="Group 148"/>
            <p:cNvGrpSpPr>
              <a:grpSpLocks/>
            </p:cNvGrpSpPr>
            <p:nvPr/>
          </p:nvGrpSpPr>
          <p:grpSpPr bwMode="auto">
            <a:xfrm>
              <a:off x="2418" y="1620"/>
              <a:ext cx="192" cy="192"/>
              <a:chOff x="2996" y="2113"/>
              <a:chExt cx="192" cy="192"/>
            </a:xfrm>
          </p:grpSpPr>
          <p:sp>
            <p:nvSpPr>
              <p:cNvPr id="48" name="Oval 149"/>
              <p:cNvSpPr>
                <a:spLocks noChangeArrowheads="1"/>
              </p:cNvSpPr>
              <p:nvPr/>
            </p:nvSpPr>
            <p:spPr bwMode="auto">
              <a:xfrm>
                <a:off x="2996" y="2113"/>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49" name="Line 150"/>
              <p:cNvSpPr>
                <a:spLocks noChangeShapeType="1"/>
              </p:cNvSpPr>
              <p:nvPr/>
            </p:nvSpPr>
            <p:spPr bwMode="auto">
              <a:xfrm flipV="1">
                <a:off x="3092" y="2159"/>
                <a:ext cx="83" cy="50"/>
              </a:xfrm>
              <a:prstGeom prst="line">
                <a:avLst/>
              </a:prstGeom>
              <a:noFill/>
              <a:ln w="25400">
                <a:solidFill>
                  <a:schemeClr val="tx1"/>
                </a:solidFill>
                <a:round/>
                <a:headEnd/>
                <a:tailEnd/>
              </a:ln>
            </p:spPr>
            <p:txBody>
              <a:bodyPr>
                <a:prstTxWarp prst="textNoShape">
                  <a:avLst/>
                </a:prstTxWarp>
              </a:bodyPr>
              <a:lstStyle/>
              <a:p>
                <a:endParaRPr lang="en-US"/>
              </a:p>
            </p:txBody>
          </p:sp>
          <p:sp>
            <p:nvSpPr>
              <p:cNvPr id="50" name="Line 151"/>
              <p:cNvSpPr>
                <a:spLocks noChangeShapeType="1"/>
              </p:cNvSpPr>
              <p:nvPr/>
            </p:nvSpPr>
            <p:spPr bwMode="auto">
              <a:xfrm>
                <a:off x="3092" y="2209"/>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44" name="Group 152"/>
            <p:cNvGrpSpPr>
              <a:grpSpLocks/>
            </p:cNvGrpSpPr>
            <p:nvPr/>
          </p:nvGrpSpPr>
          <p:grpSpPr bwMode="auto">
            <a:xfrm>
              <a:off x="1260" y="1614"/>
              <a:ext cx="192" cy="192"/>
              <a:chOff x="2996" y="2113"/>
              <a:chExt cx="192" cy="192"/>
            </a:xfrm>
          </p:grpSpPr>
          <p:sp>
            <p:nvSpPr>
              <p:cNvPr id="45" name="Oval 153"/>
              <p:cNvSpPr>
                <a:spLocks noChangeArrowheads="1"/>
              </p:cNvSpPr>
              <p:nvPr/>
            </p:nvSpPr>
            <p:spPr bwMode="auto">
              <a:xfrm>
                <a:off x="2996" y="2113"/>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46" name="Line 154"/>
              <p:cNvSpPr>
                <a:spLocks noChangeShapeType="1"/>
              </p:cNvSpPr>
              <p:nvPr/>
            </p:nvSpPr>
            <p:spPr bwMode="auto">
              <a:xfrm flipV="1">
                <a:off x="3092" y="2159"/>
                <a:ext cx="83" cy="50"/>
              </a:xfrm>
              <a:prstGeom prst="line">
                <a:avLst/>
              </a:prstGeom>
              <a:noFill/>
              <a:ln w="25400">
                <a:solidFill>
                  <a:schemeClr val="tx1"/>
                </a:solidFill>
                <a:round/>
                <a:headEnd/>
                <a:tailEnd/>
              </a:ln>
            </p:spPr>
            <p:txBody>
              <a:bodyPr>
                <a:prstTxWarp prst="textNoShape">
                  <a:avLst/>
                </a:prstTxWarp>
              </a:bodyPr>
              <a:lstStyle/>
              <a:p>
                <a:endParaRPr lang="en-US"/>
              </a:p>
            </p:txBody>
          </p:sp>
          <p:sp>
            <p:nvSpPr>
              <p:cNvPr id="47" name="Line 155"/>
              <p:cNvSpPr>
                <a:spLocks noChangeShapeType="1"/>
              </p:cNvSpPr>
              <p:nvPr/>
            </p:nvSpPr>
            <p:spPr bwMode="auto">
              <a:xfrm>
                <a:off x="3092" y="2209"/>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7662"/>
                                        </p:tgtEl>
                                        <p:attrNameLst>
                                          <p:attrName>style.visibility</p:attrName>
                                        </p:attrNameLst>
                                      </p:cBhvr>
                                      <p:to>
                                        <p:strVal val="visible"/>
                                      </p:to>
                                    </p:set>
                                    <p:animEffect transition="in" filter="fade">
                                      <p:cBhvr>
                                        <p:cTn id="7" dur="500"/>
                                        <p:tgtEl>
                                          <p:spTgt spid="1976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662" grpId="0" animBg="1"/>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2" name="Group 6"/>
          <p:cNvGrpSpPr>
            <a:grpSpLocks/>
          </p:cNvGrpSpPr>
          <p:nvPr/>
        </p:nvGrpSpPr>
        <p:grpSpPr bwMode="auto">
          <a:xfrm>
            <a:off x="963613" y="3113088"/>
            <a:ext cx="2476500" cy="768350"/>
            <a:chOff x="1344" y="1392"/>
            <a:chExt cx="2928" cy="864"/>
          </a:xfrm>
        </p:grpSpPr>
        <p:sp>
          <p:nvSpPr>
            <p:cNvPr id="14444" name="Oval 5"/>
            <p:cNvSpPr>
              <a:spLocks noChangeArrowheads="1"/>
            </p:cNvSpPr>
            <p:nvPr/>
          </p:nvSpPr>
          <p:spPr bwMode="auto">
            <a:xfrm>
              <a:off x="1488" y="2016"/>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en-US"/>
            </a:p>
          </p:txBody>
        </p:sp>
        <p:sp>
          <p:nvSpPr>
            <p:cNvPr id="14445" name="Oval 6"/>
            <p:cNvSpPr>
              <a:spLocks noChangeArrowheads="1"/>
            </p:cNvSpPr>
            <p:nvPr/>
          </p:nvSpPr>
          <p:spPr bwMode="auto">
            <a:xfrm>
              <a:off x="3840" y="2016"/>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en-US"/>
            </a:p>
          </p:txBody>
        </p:sp>
        <p:sp>
          <p:nvSpPr>
            <p:cNvPr id="14446" name="Rectangle 7"/>
            <p:cNvSpPr>
              <a:spLocks noChangeArrowheads="1"/>
            </p:cNvSpPr>
            <p:nvPr/>
          </p:nvSpPr>
          <p:spPr bwMode="auto">
            <a:xfrm>
              <a:off x="1344" y="1392"/>
              <a:ext cx="2928" cy="624"/>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sp>
        <p:nvSpPr>
          <p:cNvPr id="14339" name="Text Box 12"/>
          <p:cNvSpPr txBox="1">
            <a:spLocks noChangeArrowheads="1"/>
          </p:cNvSpPr>
          <p:nvPr/>
        </p:nvSpPr>
        <p:spPr bwMode="auto">
          <a:xfrm>
            <a:off x="914400" y="2730500"/>
            <a:ext cx="188913" cy="255588"/>
          </a:xfrm>
          <a:prstGeom prst="rect">
            <a:avLst/>
          </a:prstGeom>
          <a:noFill/>
          <a:ln w="9525">
            <a:noFill/>
            <a:miter lim="800000"/>
            <a:headEnd/>
            <a:tailEnd/>
          </a:ln>
        </p:spPr>
        <p:txBody>
          <a:bodyPr wrap="none">
            <a:prstTxWarp prst="textNoShape">
              <a:avLst/>
            </a:prstTxWarp>
            <a:spAutoFit/>
          </a:bodyPr>
          <a:lstStyle/>
          <a:p>
            <a:r>
              <a:rPr lang="en-US"/>
              <a:t>L</a:t>
            </a:r>
          </a:p>
        </p:txBody>
      </p:sp>
      <p:sp>
        <p:nvSpPr>
          <p:cNvPr id="14340" name="Text Box 13"/>
          <p:cNvSpPr txBox="1">
            <a:spLocks noChangeArrowheads="1"/>
          </p:cNvSpPr>
          <p:nvPr/>
        </p:nvSpPr>
        <p:spPr bwMode="auto">
          <a:xfrm>
            <a:off x="3305175" y="2773363"/>
            <a:ext cx="215900" cy="255587"/>
          </a:xfrm>
          <a:prstGeom prst="rect">
            <a:avLst/>
          </a:prstGeom>
          <a:noFill/>
          <a:ln w="9525">
            <a:noFill/>
            <a:miter lim="800000"/>
            <a:headEnd/>
            <a:tailEnd/>
          </a:ln>
        </p:spPr>
        <p:txBody>
          <a:bodyPr wrap="none">
            <a:prstTxWarp prst="textNoShape">
              <a:avLst/>
            </a:prstTxWarp>
            <a:spAutoFit/>
          </a:bodyPr>
          <a:lstStyle/>
          <a:p>
            <a:r>
              <a:rPr lang="en-US"/>
              <a:t>R</a:t>
            </a:r>
          </a:p>
        </p:txBody>
      </p:sp>
      <p:grpSp>
        <p:nvGrpSpPr>
          <p:cNvPr id="3" name="Group 9"/>
          <p:cNvGrpSpPr>
            <a:grpSpLocks/>
          </p:cNvGrpSpPr>
          <p:nvPr/>
        </p:nvGrpSpPr>
        <p:grpSpPr bwMode="auto">
          <a:xfrm>
            <a:off x="2058988" y="3327400"/>
            <a:ext cx="284162" cy="341313"/>
            <a:chOff x="960" y="816"/>
            <a:chExt cx="336" cy="384"/>
          </a:xfrm>
        </p:grpSpPr>
        <p:sp>
          <p:nvSpPr>
            <p:cNvPr id="14442" name="AutoShape 10"/>
            <p:cNvSpPr>
              <a:spLocks noChangeArrowheads="1"/>
            </p:cNvSpPr>
            <p:nvPr/>
          </p:nvSpPr>
          <p:spPr bwMode="auto">
            <a:xfrm>
              <a:off x="960" y="816"/>
              <a:ext cx="336" cy="288"/>
            </a:xfrm>
            <a:prstGeom prst="irregularSeal1">
              <a:avLst/>
            </a:prstGeom>
            <a:solidFill>
              <a:srgbClr val="FFFF00"/>
            </a:solidFill>
            <a:ln w="9525">
              <a:solidFill>
                <a:schemeClr val="tx1"/>
              </a:solidFill>
              <a:miter lim="800000"/>
              <a:headEnd/>
              <a:tailEnd/>
            </a:ln>
          </p:spPr>
          <p:txBody>
            <a:bodyPr wrap="none" anchor="ctr">
              <a:prstTxWarp prst="textNoShape">
                <a:avLst/>
              </a:prstTxWarp>
            </a:bodyPr>
            <a:lstStyle/>
            <a:p>
              <a:endParaRPr lang="en-US"/>
            </a:p>
          </p:txBody>
        </p:sp>
        <p:sp>
          <p:nvSpPr>
            <p:cNvPr id="14443" name="Rectangle 11"/>
            <p:cNvSpPr>
              <a:spLocks noChangeArrowheads="1"/>
            </p:cNvSpPr>
            <p:nvPr/>
          </p:nvSpPr>
          <p:spPr bwMode="auto">
            <a:xfrm>
              <a:off x="1104" y="1008"/>
              <a:ext cx="48" cy="192"/>
            </a:xfrm>
            <a:prstGeom prst="rect">
              <a:avLst/>
            </a:prstGeom>
            <a:solidFill>
              <a:srgbClr val="FF0000"/>
            </a:solidFill>
            <a:ln w="9525">
              <a:solidFill>
                <a:schemeClr val="tx1"/>
              </a:solidFill>
              <a:miter lim="800000"/>
              <a:headEnd/>
              <a:tailEnd/>
            </a:ln>
          </p:spPr>
          <p:txBody>
            <a:bodyPr wrap="none" anchor="ctr">
              <a:prstTxWarp prst="textNoShape">
                <a:avLst/>
              </a:prstTxWarp>
            </a:bodyPr>
            <a:lstStyle/>
            <a:p>
              <a:endParaRPr lang="en-US"/>
            </a:p>
          </p:txBody>
        </p:sp>
      </p:grpSp>
      <p:grpSp>
        <p:nvGrpSpPr>
          <p:cNvPr id="4" name="Group 32"/>
          <p:cNvGrpSpPr>
            <a:grpSpLocks/>
          </p:cNvGrpSpPr>
          <p:nvPr/>
        </p:nvGrpSpPr>
        <p:grpSpPr bwMode="auto">
          <a:xfrm>
            <a:off x="963613" y="3494088"/>
            <a:ext cx="161925" cy="171450"/>
            <a:chOff x="2400" y="2976"/>
            <a:chExt cx="192" cy="192"/>
          </a:xfrm>
        </p:grpSpPr>
        <p:sp>
          <p:nvSpPr>
            <p:cNvPr id="14439" name="Oval 33"/>
            <p:cNvSpPr>
              <a:spLocks noChangeArrowheads="1"/>
            </p:cNvSpPr>
            <p:nvPr/>
          </p:nvSpPr>
          <p:spPr bwMode="auto">
            <a:xfrm>
              <a:off x="2400" y="2976"/>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14440" name="Line 34"/>
            <p:cNvSpPr>
              <a:spLocks noChangeShapeType="1"/>
            </p:cNvSpPr>
            <p:nvPr/>
          </p:nvSpPr>
          <p:spPr bwMode="auto">
            <a:xfrm flipV="1">
              <a:off x="2492" y="2976"/>
              <a:ext cx="4" cy="100"/>
            </a:xfrm>
            <a:prstGeom prst="line">
              <a:avLst/>
            </a:prstGeom>
            <a:noFill/>
            <a:ln w="25400">
              <a:solidFill>
                <a:schemeClr val="tx1"/>
              </a:solidFill>
              <a:round/>
              <a:headEnd/>
              <a:tailEnd/>
            </a:ln>
          </p:spPr>
          <p:txBody>
            <a:bodyPr>
              <a:prstTxWarp prst="textNoShape">
                <a:avLst/>
              </a:prstTxWarp>
            </a:bodyPr>
            <a:lstStyle/>
            <a:p>
              <a:endParaRPr lang="en-US"/>
            </a:p>
          </p:txBody>
        </p:sp>
        <p:sp>
          <p:nvSpPr>
            <p:cNvPr id="14441" name="Line 35"/>
            <p:cNvSpPr>
              <a:spLocks noChangeShapeType="1"/>
            </p:cNvSpPr>
            <p:nvPr/>
          </p:nvSpPr>
          <p:spPr bwMode="auto">
            <a:xfrm>
              <a:off x="2496" y="3072"/>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5" name="Group 32"/>
          <p:cNvGrpSpPr>
            <a:grpSpLocks/>
          </p:cNvGrpSpPr>
          <p:nvPr/>
        </p:nvGrpSpPr>
        <p:grpSpPr bwMode="auto">
          <a:xfrm>
            <a:off x="3278188" y="3497263"/>
            <a:ext cx="161925" cy="171450"/>
            <a:chOff x="2400" y="2976"/>
            <a:chExt cx="192" cy="192"/>
          </a:xfrm>
        </p:grpSpPr>
        <p:sp>
          <p:nvSpPr>
            <p:cNvPr id="14436" name="Oval 33"/>
            <p:cNvSpPr>
              <a:spLocks noChangeArrowheads="1"/>
            </p:cNvSpPr>
            <p:nvPr/>
          </p:nvSpPr>
          <p:spPr bwMode="auto">
            <a:xfrm>
              <a:off x="2400" y="2976"/>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14437" name="Line 34"/>
            <p:cNvSpPr>
              <a:spLocks noChangeShapeType="1"/>
            </p:cNvSpPr>
            <p:nvPr/>
          </p:nvSpPr>
          <p:spPr bwMode="auto">
            <a:xfrm flipV="1">
              <a:off x="2492" y="2976"/>
              <a:ext cx="4" cy="100"/>
            </a:xfrm>
            <a:prstGeom prst="line">
              <a:avLst/>
            </a:prstGeom>
            <a:noFill/>
            <a:ln w="25400">
              <a:solidFill>
                <a:schemeClr val="tx1"/>
              </a:solidFill>
              <a:round/>
              <a:headEnd/>
              <a:tailEnd/>
            </a:ln>
          </p:spPr>
          <p:txBody>
            <a:bodyPr>
              <a:prstTxWarp prst="textNoShape">
                <a:avLst/>
              </a:prstTxWarp>
            </a:bodyPr>
            <a:lstStyle/>
            <a:p>
              <a:endParaRPr lang="en-US"/>
            </a:p>
          </p:txBody>
        </p:sp>
        <p:sp>
          <p:nvSpPr>
            <p:cNvPr id="14438" name="Line 35"/>
            <p:cNvSpPr>
              <a:spLocks noChangeShapeType="1"/>
            </p:cNvSpPr>
            <p:nvPr/>
          </p:nvSpPr>
          <p:spPr bwMode="auto">
            <a:xfrm>
              <a:off x="2496" y="3072"/>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6" name="Group 9"/>
          <p:cNvGrpSpPr>
            <a:grpSpLocks/>
          </p:cNvGrpSpPr>
          <p:nvPr/>
        </p:nvGrpSpPr>
        <p:grpSpPr bwMode="auto">
          <a:xfrm>
            <a:off x="5181600" y="3962401"/>
            <a:ext cx="3276600" cy="486346"/>
            <a:chOff x="240" y="1858"/>
            <a:chExt cx="2784" cy="554"/>
          </a:xfrm>
        </p:grpSpPr>
        <p:sp>
          <p:nvSpPr>
            <p:cNvPr id="14427" name="Line 10"/>
            <p:cNvSpPr>
              <a:spLocks noChangeShapeType="1"/>
            </p:cNvSpPr>
            <p:nvPr/>
          </p:nvSpPr>
          <p:spPr bwMode="auto">
            <a:xfrm>
              <a:off x="240" y="1954"/>
              <a:ext cx="2784" cy="0"/>
            </a:xfrm>
            <a:prstGeom prst="line">
              <a:avLst/>
            </a:prstGeom>
            <a:noFill/>
            <a:ln w="25400">
              <a:solidFill>
                <a:schemeClr val="tx1"/>
              </a:solidFill>
              <a:round/>
              <a:headEnd/>
              <a:tailEnd/>
            </a:ln>
          </p:spPr>
          <p:txBody>
            <a:bodyPr>
              <a:prstTxWarp prst="textNoShape">
                <a:avLst/>
              </a:prstTxWarp>
            </a:bodyPr>
            <a:lstStyle/>
            <a:p>
              <a:endParaRPr lang="en-US"/>
            </a:p>
          </p:txBody>
        </p:sp>
        <p:sp>
          <p:nvSpPr>
            <p:cNvPr id="14428" name="Line 11"/>
            <p:cNvSpPr>
              <a:spLocks noChangeShapeType="1"/>
            </p:cNvSpPr>
            <p:nvPr/>
          </p:nvSpPr>
          <p:spPr bwMode="auto">
            <a:xfrm>
              <a:off x="1632"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14429" name="Line 12"/>
            <p:cNvSpPr>
              <a:spLocks noChangeShapeType="1"/>
            </p:cNvSpPr>
            <p:nvPr/>
          </p:nvSpPr>
          <p:spPr bwMode="auto">
            <a:xfrm>
              <a:off x="2016"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14430" name="Line 13"/>
            <p:cNvSpPr>
              <a:spLocks noChangeShapeType="1"/>
            </p:cNvSpPr>
            <p:nvPr/>
          </p:nvSpPr>
          <p:spPr bwMode="auto">
            <a:xfrm>
              <a:off x="240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14431" name="Line 14"/>
            <p:cNvSpPr>
              <a:spLocks noChangeShapeType="1"/>
            </p:cNvSpPr>
            <p:nvPr/>
          </p:nvSpPr>
          <p:spPr bwMode="auto">
            <a:xfrm>
              <a:off x="278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14432" name="Line 15"/>
            <p:cNvSpPr>
              <a:spLocks noChangeShapeType="1"/>
            </p:cNvSpPr>
            <p:nvPr/>
          </p:nvSpPr>
          <p:spPr bwMode="auto">
            <a:xfrm>
              <a:off x="1248" y="1858"/>
              <a:ext cx="0" cy="192"/>
            </a:xfrm>
            <a:prstGeom prst="line">
              <a:avLst/>
            </a:prstGeom>
            <a:noFill/>
            <a:ln w="38100">
              <a:solidFill>
                <a:schemeClr val="tx1"/>
              </a:solidFill>
              <a:round/>
              <a:headEnd/>
              <a:tailEnd/>
            </a:ln>
          </p:spPr>
          <p:txBody>
            <a:bodyPr>
              <a:prstTxWarp prst="textNoShape">
                <a:avLst/>
              </a:prstTxWarp>
            </a:bodyPr>
            <a:lstStyle/>
            <a:p>
              <a:endParaRPr lang="en-US"/>
            </a:p>
          </p:txBody>
        </p:sp>
        <p:sp>
          <p:nvSpPr>
            <p:cNvPr id="14433" name="Line 16"/>
            <p:cNvSpPr>
              <a:spLocks noChangeShapeType="1"/>
            </p:cNvSpPr>
            <p:nvPr/>
          </p:nvSpPr>
          <p:spPr bwMode="auto">
            <a:xfrm>
              <a:off x="86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14434" name="Line 17"/>
            <p:cNvSpPr>
              <a:spLocks noChangeShapeType="1"/>
            </p:cNvSpPr>
            <p:nvPr/>
          </p:nvSpPr>
          <p:spPr bwMode="auto">
            <a:xfrm>
              <a:off x="48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14435" name="Text Box 18"/>
            <p:cNvSpPr txBox="1">
              <a:spLocks noChangeArrowheads="1"/>
            </p:cNvSpPr>
            <p:nvPr/>
          </p:nvSpPr>
          <p:spPr bwMode="auto">
            <a:xfrm>
              <a:off x="1121" y="1991"/>
              <a:ext cx="305" cy="421"/>
            </a:xfrm>
            <a:prstGeom prst="rect">
              <a:avLst/>
            </a:prstGeom>
            <a:noFill/>
            <a:ln w="9525">
              <a:noFill/>
              <a:miter lim="800000"/>
              <a:headEnd/>
              <a:tailEnd/>
            </a:ln>
          </p:spPr>
          <p:txBody>
            <a:bodyPr wrap="square">
              <a:prstTxWarp prst="textNoShape">
                <a:avLst/>
              </a:prstTxWarp>
              <a:spAutoFit/>
            </a:bodyPr>
            <a:lstStyle/>
            <a:p>
              <a:pPr eaLnBrk="0" hangingPunct="0"/>
              <a:r>
                <a:rPr lang="en-US" sz="1800"/>
                <a:t>0</a:t>
              </a:r>
            </a:p>
          </p:txBody>
        </p:sp>
      </p:grpSp>
      <p:sp>
        <p:nvSpPr>
          <p:cNvPr id="32777" name="AutoShape 21"/>
          <p:cNvSpPr>
            <a:spLocks noChangeArrowheads="1"/>
          </p:cNvSpPr>
          <p:nvPr/>
        </p:nvSpPr>
        <p:spPr bwMode="auto">
          <a:xfrm>
            <a:off x="6176963" y="3325813"/>
            <a:ext cx="282575" cy="252412"/>
          </a:xfrm>
          <a:prstGeom prst="irregularSeal1">
            <a:avLst/>
          </a:prstGeom>
          <a:solidFill>
            <a:srgbClr val="FFFF00"/>
          </a:solidFill>
          <a:ln w="9525">
            <a:solidFill>
              <a:schemeClr val="tx1"/>
            </a:solidFill>
            <a:miter lim="800000"/>
            <a:headEnd/>
            <a:tailEnd/>
          </a:ln>
        </p:spPr>
        <p:txBody>
          <a:bodyPr wrap="none" anchor="ctr">
            <a:prstTxWarp prst="textNoShape">
              <a:avLst/>
            </a:prstTxWarp>
          </a:bodyPr>
          <a:lstStyle/>
          <a:p>
            <a:endParaRPr lang="en-US"/>
          </a:p>
        </p:txBody>
      </p:sp>
      <p:grpSp>
        <p:nvGrpSpPr>
          <p:cNvPr id="7" name="Group 123"/>
          <p:cNvGrpSpPr>
            <a:grpSpLocks/>
          </p:cNvGrpSpPr>
          <p:nvPr/>
        </p:nvGrpSpPr>
        <p:grpSpPr bwMode="auto">
          <a:xfrm>
            <a:off x="4876800" y="2743200"/>
            <a:ext cx="3276600" cy="1128713"/>
            <a:chOff x="5029200" y="2743201"/>
            <a:chExt cx="3276600" cy="1129203"/>
          </a:xfrm>
        </p:grpSpPr>
        <p:grpSp>
          <p:nvGrpSpPr>
            <p:cNvPr id="8" name="Group 3"/>
            <p:cNvGrpSpPr>
              <a:grpSpLocks/>
            </p:cNvGrpSpPr>
            <p:nvPr/>
          </p:nvGrpSpPr>
          <p:grpSpPr bwMode="auto">
            <a:xfrm>
              <a:off x="5199444" y="3114746"/>
              <a:ext cx="2460879" cy="757658"/>
              <a:chOff x="1344" y="1392"/>
              <a:chExt cx="2928" cy="864"/>
            </a:xfrm>
          </p:grpSpPr>
          <p:sp>
            <p:nvSpPr>
              <p:cNvPr id="14424" name="Oval 4"/>
              <p:cNvSpPr>
                <a:spLocks noChangeArrowheads="1"/>
              </p:cNvSpPr>
              <p:nvPr/>
            </p:nvSpPr>
            <p:spPr bwMode="auto">
              <a:xfrm>
                <a:off x="1488" y="2016"/>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en-US"/>
              </a:p>
            </p:txBody>
          </p:sp>
          <p:sp>
            <p:nvSpPr>
              <p:cNvPr id="14425" name="Oval 5"/>
              <p:cNvSpPr>
                <a:spLocks noChangeArrowheads="1"/>
              </p:cNvSpPr>
              <p:nvPr/>
            </p:nvSpPr>
            <p:spPr bwMode="auto">
              <a:xfrm>
                <a:off x="3840" y="2016"/>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en-US"/>
              </a:p>
            </p:txBody>
          </p:sp>
          <p:sp>
            <p:nvSpPr>
              <p:cNvPr id="14426" name="Rectangle 6"/>
              <p:cNvSpPr>
                <a:spLocks noChangeArrowheads="1"/>
              </p:cNvSpPr>
              <p:nvPr/>
            </p:nvSpPr>
            <p:spPr bwMode="auto">
              <a:xfrm>
                <a:off x="1344" y="1392"/>
                <a:ext cx="2928" cy="624"/>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sp>
          <p:nvSpPr>
            <p:cNvPr id="14420" name="Line 7"/>
            <p:cNvSpPr>
              <a:spLocks noChangeShapeType="1"/>
            </p:cNvSpPr>
            <p:nvPr/>
          </p:nvSpPr>
          <p:spPr bwMode="auto">
            <a:xfrm>
              <a:off x="7821693" y="3409391"/>
              <a:ext cx="484107" cy="0"/>
            </a:xfrm>
            <a:prstGeom prst="line">
              <a:avLst/>
            </a:prstGeom>
            <a:noFill/>
            <a:ln w="25400">
              <a:solidFill>
                <a:schemeClr val="tx1"/>
              </a:solidFill>
              <a:round/>
              <a:headEnd/>
              <a:tailEnd type="triangle" w="lg" len="lg"/>
            </a:ln>
          </p:spPr>
          <p:txBody>
            <a:bodyPr>
              <a:prstTxWarp prst="textNoShape">
                <a:avLst/>
              </a:prstTxWarp>
            </a:bodyPr>
            <a:lstStyle/>
            <a:p>
              <a:endParaRPr lang="en-US"/>
            </a:p>
          </p:txBody>
        </p:sp>
        <p:sp>
          <p:nvSpPr>
            <p:cNvPr id="14421" name="Text Box 8"/>
            <p:cNvSpPr txBox="1">
              <a:spLocks noChangeArrowheads="1"/>
            </p:cNvSpPr>
            <p:nvPr/>
          </p:nvSpPr>
          <p:spPr bwMode="auto">
            <a:xfrm>
              <a:off x="7893973" y="3010393"/>
              <a:ext cx="178178" cy="252553"/>
            </a:xfrm>
            <a:prstGeom prst="rect">
              <a:avLst/>
            </a:prstGeom>
            <a:noFill/>
            <a:ln w="9525">
              <a:noFill/>
              <a:miter lim="800000"/>
              <a:headEnd/>
              <a:tailEnd/>
            </a:ln>
          </p:spPr>
          <p:txBody>
            <a:bodyPr wrap="none">
              <a:prstTxWarp prst="textNoShape">
                <a:avLst/>
              </a:prstTxWarp>
              <a:spAutoFit/>
            </a:bodyPr>
            <a:lstStyle/>
            <a:p>
              <a:r>
                <a:rPr lang="en-US"/>
                <a:t>v</a:t>
              </a:r>
            </a:p>
          </p:txBody>
        </p:sp>
        <p:sp>
          <p:nvSpPr>
            <p:cNvPr id="14422" name="Text Box 25"/>
            <p:cNvSpPr txBox="1">
              <a:spLocks noChangeArrowheads="1"/>
            </p:cNvSpPr>
            <p:nvPr/>
          </p:nvSpPr>
          <p:spPr bwMode="auto">
            <a:xfrm>
              <a:off x="5029200" y="2743201"/>
              <a:ext cx="187423" cy="252553"/>
            </a:xfrm>
            <a:prstGeom prst="rect">
              <a:avLst/>
            </a:prstGeom>
            <a:noFill/>
            <a:ln w="9525">
              <a:noFill/>
              <a:miter lim="800000"/>
              <a:headEnd/>
              <a:tailEnd/>
            </a:ln>
          </p:spPr>
          <p:txBody>
            <a:bodyPr wrap="none">
              <a:prstTxWarp prst="textNoShape">
                <a:avLst/>
              </a:prstTxWarp>
              <a:spAutoFit/>
            </a:bodyPr>
            <a:lstStyle/>
            <a:p>
              <a:r>
                <a:rPr lang="en-US"/>
                <a:t>L</a:t>
              </a:r>
            </a:p>
          </p:txBody>
        </p:sp>
        <p:sp>
          <p:nvSpPr>
            <p:cNvPr id="14423" name="Text Box 26"/>
            <p:cNvSpPr txBox="1">
              <a:spLocks noChangeArrowheads="1"/>
            </p:cNvSpPr>
            <p:nvPr/>
          </p:nvSpPr>
          <p:spPr bwMode="auto">
            <a:xfrm>
              <a:off x="7474240" y="2743711"/>
              <a:ext cx="214318" cy="329866"/>
            </a:xfrm>
            <a:prstGeom prst="rect">
              <a:avLst/>
            </a:prstGeom>
            <a:noFill/>
            <a:ln w="9525">
              <a:noFill/>
              <a:miter lim="800000"/>
              <a:headEnd/>
              <a:tailEnd/>
            </a:ln>
          </p:spPr>
          <p:txBody>
            <a:bodyPr>
              <a:prstTxWarp prst="textNoShape">
                <a:avLst/>
              </a:prstTxWarp>
              <a:spAutoFit/>
            </a:bodyPr>
            <a:lstStyle/>
            <a:p>
              <a:r>
                <a:rPr lang="en-US"/>
                <a:t>R</a:t>
              </a:r>
            </a:p>
          </p:txBody>
        </p:sp>
      </p:grpSp>
      <p:grpSp>
        <p:nvGrpSpPr>
          <p:cNvPr id="9" name="Group 158"/>
          <p:cNvGrpSpPr>
            <a:grpSpLocks/>
          </p:cNvGrpSpPr>
          <p:nvPr/>
        </p:nvGrpSpPr>
        <p:grpSpPr bwMode="auto">
          <a:xfrm>
            <a:off x="1755775" y="2743200"/>
            <a:ext cx="6626225" cy="1128713"/>
            <a:chOff x="1755919" y="2743200"/>
            <a:chExt cx="6626081" cy="1129203"/>
          </a:xfrm>
        </p:grpSpPr>
        <p:sp>
          <p:nvSpPr>
            <p:cNvPr id="14408" name="Oval 3"/>
            <p:cNvSpPr>
              <a:spLocks noChangeArrowheads="1"/>
            </p:cNvSpPr>
            <p:nvPr/>
          </p:nvSpPr>
          <p:spPr bwMode="auto">
            <a:xfrm>
              <a:off x="5859838" y="3001214"/>
              <a:ext cx="875977" cy="860156"/>
            </a:xfrm>
            <a:prstGeom prst="ellipse">
              <a:avLst/>
            </a:prstGeom>
            <a:noFill/>
            <a:ln w="63500">
              <a:solidFill>
                <a:srgbClr val="FFFF00"/>
              </a:solidFill>
              <a:round/>
              <a:headEnd/>
              <a:tailEnd/>
            </a:ln>
          </p:spPr>
          <p:txBody>
            <a:bodyPr wrap="none" anchor="ctr">
              <a:prstTxWarp prst="textNoShape">
                <a:avLst/>
              </a:prstTxWarp>
            </a:bodyPr>
            <a:lstStyle/>
            <a:p>
              <a:endParaRPr lang="en-US"/>
            </a:p>
          </p:txBody>
        </p:sp>
        <p:sp>
          <p:nvSpPr>
            <p:cNvPr id="14409" name="Oval 3"/>
            <p:cNvSpPr>
              <a:spLocks noChangeArrowheads="1"/>
            </p:cNvSpPr>
            <p:nvPr/>
          </p:nvSpPr>
          <p:spPr bwMode="auto">
            <a:xfrm>
              <a:off x="1755919" y="3001214"/>
              <a:ext cx="875977" cy="860156"/>
            </a:xfrm>
            <a:prstGeom prst="ellipse">
              <a:avLst/>
            </a:prstGeom>
            <a:noFill/>
            <a:ln w="63500">
              <a:solidFill>
                <a:srgbClr val="FFFF00"/>
              </a:solidFill>
              <a:round/>
              <a:headEnd/>
              <a:tailEnd/>
            </a:ln>
          </p:spPr>
          <p:txBody>
            <a:bodyPr wrap="none" anchor="ctr">
              <a:prstTxWarp prst="textNoShape">
                <a:avLst/>
              </a:prstTxWarp>
            </a:bodyPr>
            <a:lstStyle/>
            <a:p>
              <a:endParaRPr lang="en-US"/>
            </a:p>
          </p:txBody>
        </p:sp>
        <p:grpSp>
          <p:nvGrpSpPr>
            <p:cNvPr id="10" name="Group 124"/>
            <p:cNvGrpSpPr>
              <a:grpSpLocks/>
            </p:cNvGrpSpPr>
            <p:nvPr/>
          </p:nvGrpSpPr>
          <p:grpSpPr bwMode="auto">
            <a:xfrm>
              <a:off x="5105400" y="2743200"/>
              <a:ext cx="3276600" cy="1129203"/>
              <a:chOff x="5029200" y="2743201"/>
              <a:chExt cx="3276600" cy="1129203"/>
            </a:xfrm>
          </p:grpSpPr>
          <p:grpSp>
            <p:nvGrpSpPr>
              <p:cNvPr id="11" name="Group 3"/>
              <p:cNvGrpSpPr>
                <a:grpSpLocks/>
              </p:cNvGrpSpPr>
              <p:nvPr/>
            </p:nvGrpSpPr>
            <p:grpSpPr bwMode="auto">
              <a:xfrm>
                <a:off x="5199441" y="3114749"/>
                <a:ext cx="2460874" cy="757660"/>
                <a:chOff x="1344" y="1392"/>
                <a:chExt cx="2928" cy="864"/>
              </a:xfrm>
            </p:grpSpPr>
            <p:sp>
              <p:nvSpPr>
                <p:cNvPr id="14416" name="Oval 4"/>
                <p:cNvSpPr>
                  <a:spLocks noChangeArrowheads="1"/>
                </p:cNvSpPr>
                <p:nvPr/>
              </p:nvSpPr>
              <p:spPr bwMode="auto">
                <a:xfrm>
                  <a:off x="1488" y="2016"/>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en-US"/>
                </a:p>
              </p:txBody>
            </p:sp>
            <p:sp>
              <p:nvSpPr>
                <p:cNvPr id="14417" name="Oval 5"/>
                <p:cNvSpPr>
                  <a:spLocks noChangeArrowheads="1"/>
                </p:cNvSpPr>
                <p:nvPr/>
              </p:nvSpPr>
              <p:spPr bwMode="auto">
                <a:xfrm>
                  <a:off x="3840" y="2016"/>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en-US"/>
                </a:p>
              </p:txBody>
            </p:sp>
            <p:sp>
              <p:nvSpPr>
                <p:cNvPr id="14418" name="Rectangle 6"/>
                <p:cNvSpPr>
                  <a:spLocks noChangeArrowheads="1"/>
                </p:cNvSpPr>
                <p:nvPr/>
              </p:nvSpPr>
              <p:spPr bwMode="auto">
                <a:xfrm>
                  <a:off x="1344" y="1392"/>
                  <a:ext cx="2928" cy="624"/>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sp>
            <p:nvSpPr>
              <p:cNvPr id="14412" name="Line 7"/>
              <p:cNvSpPr>
                <a:spLocks noChangeShapeType="1"/>
              </p:cNvSpPr>
              <p:nvPr/>
            </p:nvSpPr>
            <p:spPr bwMode="auto">
              <a:xfrm>
                <a:off x="7821693" y="3409391"/>
                <a:ext cx="484107" cy="0"/>
              </a:xfrm>
              <a:prstGeom prst="line">
                <a:avLst/>
              </a:prstGeom>
              <a:noFill/>
              <a:ln w="25400">
                <a:solidFill>
                  <a:schemeClr val="tx1"/>
                </a:solidFill>
                <a:round/>
                <a:headEnd/>
                <a:tailEnd type="triangle" w="lg" len="lg"/>
              </a:ln>
            </p:spPr>
            <p:txBody>
              <a:bodyPr>
                <a:prstTxWarp prst="textNoShape">
                  <a:avLst/>
                </a:prstTxWarp>
              </a:bodyPr>
              <a:lstStyle/>
              <a:p>
                <a:endParaRPr lang="en-US"/>
              </a:p>
            </p:txBody>
          </p:sp>
          <p:sp>
            <p:nvSpPr>
              <p:cNvPr id="14413" name="Text Box 8"/>
              <p:cNvSpPr txBox="1">
                <a:spLocks noChangeArrowheads="1"/>
              </p:cNvSpPr>
              <p:nvPr/>
            </p:nvSpPr>
            <p:spPr bwMode="auto">
              <a:xfrm>
                <a:off x="7893973" y="3010393"/>
                <a:ext cx="178178" cy="252553"/>
              </a:xfrm>
              <a:prstGeom prst="rect">
                <a:avLst/>
              </a:prstGeom>
              <a:noFill/>
              <a:ln w="9525">
                <a:noFill/>
                <a:miter lim="800000"/>
                <a:headEnd/>
                <a:tailEnd/>
              </a:ln>
            </p:spPr>
            <p:txBody>
              <a:bodyPr wrap="none">
                <a:prstTxWarp prst="textNoShape">
                  <a:avLst/>
                </a:prstTxWarp>
                <a:spAutoFit/>
              </a:bodyPr>
              <a:lstStyle/>
              <a:p>
                <a:r>
                  <a:rPr lang="en-US"/>
                  <a:t>v</a:t>
                </a:r>
              </a:p>
            </p:txBody>
          </p:sp>
          <p:sp>
            <p:nvSpPr>
              <p:cNvPr id="14414" name="Text Box 25"/>
              <p:cNvSpPr txBox="1">
                <a:spLocks noChangeArrowheads="1"/>
              </p:cNvSpPr>
              <p:nvPr/>
            </p:nvSpPr>
            <p:spPr bwMode="auto">
              <a:xfrm>
                <a:off x="5029200" y="2743201"/>
                <a:ext cx="187423" cy="252553"/>
              </a:xfrm>
              <a:prstGeom prst="rect">
                <a:avLst/>
              </a:prstGeom>
              <a:noFill/>
              <a:ln w="9525">
                <a:noFill/>
                <a:miter lim="800000"/>
                <a:headEnd/>
                <a:tailEnd/>
              </a:ln>
            </p:spPr>
            <p:txBody>
              <a:bodyPr wrap="none">
                <a:prstTxWarp prst="textNoShape">
                  <a:avLst/>
                </a:prstTxWarp>
                <a:spAutoFit/>
              </a:bodyPr>
              <a:lstStyle/>
              <a:p>
                <a:r>
                  <a:rPr lang="en-US"/>
                  <a:t>L</a:t>
                </a:r>
              </a:p>
            </p:txBody>
          </p:sp>
          <p:sp>
            <p:nvSpPr>
              <p:cNvPr id="14415" name="Text Box 26"/>
              <p:cNvSpPr txBox="1">
                <a:spLocks noChangeArrowheads="1"/>
              </p:cNvSpPr>
              <p:nvPr/>
            </p:nvSpPr>
            <p:spPr bwMode="auto">
              <a:xfrm>
                <a:off x="7474240" y="2743711"/>
                <a:ext cx="214318" cy="329866"/>
              </a:xfrm>
              <a:prstGeom prst="rect">
                <a:avLst/>
              </a:prstGeom>
              <a:noFill/>
              <a:ln w="9525">
                <a:noFill/>
                <a:miter lim="800000"/>
                <a:headEnd/>
                <a:tailEnd/>
              </a:ln>
            </p:spPr>
            <p:txBody>
              <a:bodyPr>
                <a:prstTxWarp prst="textNoShape">
                  <a:avLst/>
                </a:prstTxWarp>
                <a:spAutoFit/>
              </a:bodyPr>
              <a:lstStyle/>
              <a:p>
                <a:r>
                  <a:rPr lang="en-US"/>
                  <a:t>R</a:t>
                </a:r>
              </a:p>
            </p:txBody>
          </p:sp>
        </p:grpSp>
      </p:grpSp>
      <p:grpSp>
        <p:nvGrpSpPr>
          <p:cNvPr id="12" name="Group 159"/>
          <p:cNvGrpSpPr>
            <a:grpSpLocks/>
          </p:cNvGrpSpPr>
          <p:nvPr/>
        </p:nvGrpSpPr>
        <p:grpSpPr bwMode="auto">
          <a:xfrm>
            <a:off x="1409700" y="2622550"/>
            <a:ext cx="7208838" cy="1622425"/>
            <a:chOff x="1410023" y="2622184"/>
            <a:chExt cx="7208197" cy="1622156"/>
          </a:xfrm>
        </p:grpSpPr>
        <p:sp>
          <p:nvSpPr>
            <p:cNvPr id="14397" name="Oval 3"/>
            <p:cNvSpPr>
              <a:spLocks noChangeArrowheads="1"/>
            </p:cNvSpPr>
            <p:nvPr/>
          </p:nvSpPr>
          <p:spPr bwMode="auto">
            <a:xfrm>
              <a:off x="5478780" y="2622184"/>
              <a:ext cx="1600200" cy="1622156"/>
            </a:xfrm>
            <a:prstGeom prst="ellipse">
              <a:avLst/>
            </a:prstGeom>
            <a:noFill/>
            <a:ln w="63500">
              <a:solidFill>
                <a:srgbClr val="FFFF00"/>
              </a:solidFill>
              <a:round/>
              <a:headEnd/>
              <a:tailEnd/>
            </a:ln>
          </p:spPr>
          <p:txBody>
            <a:bodyPr wrap="none" anchor="ctr">
              <a:prstTxWarp prst="textNoShape">
                <a:avLst/>
              </a:prstTxWarp>
            </a:bodyPr>
            <a:lstStyle/>
            <a:p>
              <a:endParaRPr lang="en-US"/>
            </a:p>
          </p:txBody>
        </p:sp>
        <p:sp>
          <p:nvSpPr>
            <p:cNvPr id="14398" name="Oval 3"/>
            <p:cNvSpPr>
              <a:spLocks noChangeArrowheads="1"/>
            </p:cNvSpPr>
            <p:nvPr/>
          </p:nvSpPr>
          <p:spPr bwMode="auto">
            <a:xfrm>
              <a:off x="1410023" y="2645044"/>
              <a:ext cx="1542691" cy="1576953"/>
            </a:xfrm>
            <a:prstGeom prst="ellipse">
              <a:avLst/>
            </a:prstGeom>
            <a:noFill/>
            <a:ln w="63500">
              <a:solidFill>
                <a:srgbClr val="FFFF00"/>
              </a:solidFill>
              <a:round/>
              <a:headEnd/>
              <a:tailEnd/>
            </a:ln>
          </p:spPr>
          <p:txBody>
            <a:bodyPr wrap="none" anchor="ctr">
              <a:prstTxWarp prst="textNoShape">
                <a:avLst/>
              </a:prstTxWarp>
            </a:bodyPr>
            <a:lstStyle/>
            <a:p>
              <a:endParaRPr lang="en-US"/>
            </a:p>
          </p:txBody>
        </p:sp>
        <p:grpSp>
          <p:nvGrpSpPr>
            <p:cNvPr id="13" name="Group 133"/>
            <p:cNvGrpSpPr>
              <a:grpSpLocks/>
            </p:cNvGrpSpPr>
            <p:nvPr/>
          </p:nvGrpSpPr>
          <p:grpSpPr bwMode="auto">
            <a:xfrm>
              <a:off x="5341620" y="2743200"/>
              <a:ext cx="3276600" cy="1129203"/>
              <a:chOff x="5029200" y="2743201"/>
              <a:chExt cx="3276600" cy="1129203"/>
            </a:xfrm>
          </p:grpSpPr>
          <p:grpSp>
            <p:nvGrpSpPr>
              <p:cNvPr id="14" name="Group 3"/>
              <p:cNvGrpSpPr>
                <a:grpSpLocks/>
              </p:cNvGrpSpPr>
              <p:nvPr/>
            </p:nvGrpSpPr>
            <p:grpSpPr bwMode="auto">
              <a:xfrm>
                <a:off x="5199441" y="3114749"/>
                <a:ext cx="2460874" cy="757660"/>
                <a:chOff x="1344" y="1392"/>
                <a:chExt cx="2928" cy="864"/>
              </a:xfrm>
            </p:grpSpPr>
            <p:sp>
              <p:nvSpPr>
                <p:cNvPr id="14405" name="Oval 4"/>
                <p:cNvSpPr>
                  <a:spLocks noChangeArrowheads="1"/>
                </p:cNvSpPr>
                <p:nvPr/>
              </p:nvSpPr>
              <p:spPr bwMode="auto">
                <a:xfrm>
                  <a:off x="1488" y="2016"/>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en-US"/>
                </a:p>
              </p:txBody>
            </p:sp>
            <p:sp>
              <p:nvSpPr>
                <p:cNvPr id="14406" name="Oval 5"/>
                <p:cNvSpPr>
                  <a:spLocks noChangeArrowheads="1"/>
                </p:cNvSpPr>
                <p:nvPr/>
              </p:nvSpPr>
              <p:spPr bwMode="auto">
                <a:xfrm>
                  <a:off x="3840" y="2016"/>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en-US"/>
                </a:p>
              </p:txBody>
            </p:sp>
            <p:sp>
              <p:nvSpPr>
                <p:cNvPr id="14407" name="Rectangle 6"/>
                <p:cNvSpPr>
                  <a:spLocks noChangeArrowheads="1"/>
                </p:cNvSpPr>
                <p:nvPr/>
              </p:nvSpPr>
              <p:spPr bwMode="auto">
                <a:xfrm>
                  <a:off x="1344" y="1392"/>
                  <a:ext cx="2928" cy="624"/>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sp>
            <p:nvSpPr>
              <p:cNvPr id="14401" name="Line 7"/>
              <p:cNvSpPr>
                <a:spLocks noChangeShapeType="1"/>
              </p:cNvSpPr>
              <p:nvPr/>
            </p:nvSpPr>
            <p:spPr bwMode="auto">
              <a:xfrm>
                <a:off x="7821693" y="3409391"/>
                <a:ext cx="484107" cy="0"/>
              </a:xfrm>
              <a:prstGeom prst="line">
                <a:avLst/>
              </a:prstGeom>
              <a:noFill/>
              <a:ln w="25400">
                <a:solidFill>
                  <a:schemeClr val="tx1"/>
                </a:solidFill>
                <a:round/>
                <a:headEnd/>
                <a:tailEnd type="triangle" w="lg" len="lg"/>
              </a:ln>
            </p:spPr>
            <p:txBody>
              <a:bodyPr>
                <a:prstTxWarp prst="textNoShape">
                  <a:avLst/>
                </a:prstTxWarp>
              </a:bodyPr>
              <a:lstStyle/>
              <a:p>
                <a:endParaRPr lang="en-US"/>
              </a:p>
            </p:txBody>
          </p:sp>
          <p:sp>
            <p:nvSpPr>
              <p:cNvPr id="14402" name="Text Box 8"/>
              <p:cNvSpPr txBox="1">
                <a:spLocks noChangeArrowheads="1"/>
              </p:cNvSpPr>
              <p:nvPr/>
            </p:nvSpPr>
            <p:spPr bwMode="auto">
              <a:xfrm>
                <a:off x="7893973" y="3010393"/>
                <a:ext cx="178178" cy="252553"/>
              </a:xfrm>
              <a:prstGeom prst="rect">
                <a:avLst/>
              </a:prstGeom>
              <a:noFill/>
              <a:ln w="9525">
                <a:noFill/>
                <a:miter lim="800000"/>
                <a:headEnd/>
                <a:tailEnd/>
              </a:ln>
            </p:spPr>
            <p:txBody>
              <a:bodyPr wrap="none">
                <a:prstTxWarp prst="textNoShape">
                  <a:avLst/>
                </a:prstTxWarp>
                <a:spAutoFit/>
              </a:bodyPr>
              <a:lstStyle/>
              <a:p>
                <a:r>
                  <a:rPr lang="en-US"/>
                  <a:t>v</a:t>
                </a:r>
              </a:p>
            </p:txBody>
          </p:sp>
          <p:sp>
            <p:nvSpPr>
              <p:cNvPr id="14403" name="Text Box 25"/>
              <p:cNvSpPr txBox="1">
                <a:spLocks noChangeArrowheads="1"/>
              </p:cNvSpPr>
              <p:nvPr/>
            </p:nvSpPr>
            <p:spPr bwMode="auto">
              <a:xfrm>
                <a:off x="5029200" y="2743201"/>
                <a:ext cx="187423" cy="252553"/>
              </a:xfrm>
              <a:prstGeom prst="rect">
                <a:avLst/>
              </a:prstGeom>
              <a:noFill/>
              <a:ln w="9525">
                <a:noFill/>
                <a:miter lim="800000"/>
                <a:headEnd/>
                <a:tailEnd/>
              </a:ln>
            </p:spPr>
            <p:txBody>
              <a:bodyPr wrap="none">
                <a:prstTxWarp prst="textNoShape">
                  <a:avLst/>
                </a:prstTxWarp>
                <a:spAutoFit/>
              </a:bodyPr>
              <a:lstStyle/>
              <a:p>
                <a:r>
                  <a:rPr lang="en-US"/>
                  <a:t>L</a:t>
                </a:r>
              </a:p>
            </p:txBody>
          </p:sp>
          <p:sp>
            <p:nvSpPr>
              <p:cNvPr id="14404" name="Text Box 26"/>
              <p:cNvSpPr txBox="1">
                <a:spLocks noChangeArrowheads="1"/>
              </p:cNvSpPr>
              <p:nvPr/>
            </p:nvSpPr>
            <p:spPr bwMode="auto">
              <a:xfrm>
                <a:off x="7474240" y="2743711"/>
                <a:ext cx="214318" cy="329866"/>
              </a:xfrm>
              <a:prstGeom prst="rect">
                <a:avLst/>
              </a:prstGeom>
              <a:noFill/>
              <a:ln w="9525">
                <a:noFill/>
                <a:miter lim="800000"/>
                <a:headEnd/>
                <a:tailEnd/>
              </a:ln>
            </p:spPr>
            <p:txBody>
              <a:bodyPr>
                <a:prstTxWarp prst="textNoShape">
                  <a:avLst/>
                </a:prstTxWarp>
                <a:spAutoFit/>
              </a:bodyPr>
              <a:lstStyle/>
              <a:p>
                <a:r>
                  <a:rPr lang="en-US"/>
                  <a:t>R</a:t>
                </a:r>
              </a:p>
            </p:txBody>
          </p:sp>
        </p:grpSp>
      </p:grpSp>
      <p:grpSp>
        <p:nvGrpSpPr>
          <p:cNvPr id="15" name="Group 161"/>
          <p:cNvGrpSpPr>
            <a:grpSpLocks/>
          </p:cNvGrpSpPr>
          <p:nvPr/>
        </p:nvGrpSpPr>
        <p:grpSpPr bwMode="auto">
          <a:xfrm>
            <a:off x="963613" y="2133600"/>
            <a:ext cx="7875587" cy="2514600"/>
            <a:chOff x="963455" y="2133600"/>
            <a:chExt cx="7875745" cy="2514600"/>
          </a:xfrm>
        </p:grpSpPr>
        <p:sp>
          <p:nvSpPr>
            <p:cNvPr id="14386" name="Oval 2"/>
            <p:cNvSpPr>
              <a:spLocks noChangeArrowheads="1"/>
            </p:cNvSpPr>
            <p:nvPr/>
          </p:nvSpPr>
          <p:spPr bwMode="auto">
            <a:xfrm>
              <a:off x="5014034" y="2133600"/>
              <a:ext cx="2476426" cy="2514600"/>
            </a:xfrm>
            <a:prstGeom prst="ellipse">
              <a:avLst/>
            </a:prstGeom>
            <a:noFill/>
            <a:ln w="63500">
              <a:solidFill>
                <a:srgbClr val="FFFF00"/>
              </a:solidFill>
              <a:round/>
              <a:headEnd/>
              <a:tailEnd/>
            </a:ln>
          </p:spPr>
          <p:txBody>
            <a:bodyPr wrap="none" anchor="ctr">
              <a:prstTxWarp prst="textNoShape">
                <a:avLst/>
              </a:prstTxWarp>
            </a:bodyPr>
            <a:lstStyle/>
            <a:p>
              <a:endParaRPr lang="en-US"/>
            </a:p>
          </p:txBody>
        </p:sp>
        <p:sp>
          <p:nvSpPr>
            <p:cNvPr id="14387" name="Oval 2"/>
            <p:cNvSpPr>
              <a:spLocks noChangeArrowheads="1"/>
            </p:cNvSpPr>
            <p:nvPr/>
          </p:nvSpPr>
          <p:spPr bwMode="auto">
            <a:xfrm>
              <a:off x="963455" y="2133600"/>
              <a:ext cx="2476426" cy="2514600"/>
            </a:xfrm>
            <a:prstGeom prst="ellipse">
              <a:avLst/>
            </a:prstGeom>
            <a:noFill/>
            <a:ln w="63500">
              <a:solidFill>
                <a:srgbClr val="FFFF00"/>
              </a:solidFill>
              <a:round/>
              <a:headEnd/>
              <a:tailEnd/>
            </a:ln>
          </p:spPr>
          <p:txBody>
            <a:bodyPr wrap="none" anchor="ctr">
              <a:prstTxWarp prst="textNoShape">
                <a:avLst/>
              </a:prstTxWarp>
            </a:bodyPr>
            <a:lstStyle/>
            <a:p>
              <a:endParaRPr lang="en-US"/>
            </a:p>
          </p:txBody>
        </p:sp>
        <p:grpSp>
          <p:nvGrpSpPr>
            <p:cNvPr id="16" name="Group 149"/>
            <p:cNvGrpSpPr>
              <a:grpSpLocks/>
            </p:cNvGrpSpPr>
            <p:nvPr/>
          </p:nvGrpSpPr>
          <p:grpSpPr bwMode="auto">
            <a:xfrm>
              <a:off x="5562600" y="2743200"/>
              <a:ext cx="3276600" cy="1129208"/>
              <a:chOff x="5029200" y="2743201"/>
              <a:chExt cx="3276600" cy="1129208"/>
            </a:xfrm>
          </p:grpSpPr>
          <p:grpSp>
            <p:nvGrpSpPr>
              <p:cNvPr id="17" name="Group 3"/>
              <p:cNvGrpSpPr>
                <a:grpSpLocks/>
              </p:cNvGrpSpPr>
              <p:nvPr/>
            </p:nvGrpSpPr>
            <p:grpSpPr bwMode="auto">
              <a:xfrm>
                <a:off x="5199441" y="3114749"/>
                <a:ext cx="2460874" cy="757660"/>
                <a:chOff x="1344" y="1392"/>
                <a:chExt cx="2928" cy="864"/>
              </a:xfrm>
            </p:grpSpPr>
            <p:sp>
              <p:nvSpPr>
                <p:cNvPr id="14394" name="Oval 4"/>
                <p:cNvSpPr>
                  <a:spLocks noChangeArrowheads="1"/>
                </p:cNvSpPr>
                <p:nvPr/>
              </p:nvSpPr>
              <p:spPr bwMode="auto">
                <a:xfrm>
                  <a:off x="1488" y="2016"/>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en-US"/>
                </a:p>
              </p:txBody>
            </p:sp>
            <p:sp>
              <p:nvSpPr>
                <p:cNvPr id="14395" name="Oval 5"/>
                <p:cNvSpPr>
                  <a:spLocks noChangeArrowheads="1"/>
                </p:cNvSpPr>
                <p:nvPr/>
              </p:nvSpPr>
              <p:spPr bwMode="auto">
                <a:xfrm>
                  <a:off x="3840" y="2016"/>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en-US"/>
                </a:p>
              </p:txBody>
            </p:sp>
            <p:sp>
              <p:nvSpPr>
                <p:cNvPr id="14396" name="Rectangle 6"/>
                <p:cNvSpPr>
                  <a:spLocks noChangeArrowheads="1"/>
                </p:cNvSpPr>
                <p:nvPr/>
              </p:nvSpPr>
              <p:spPr bwMode="auto">
                <a:xfrm>
                  <a:off x="1344" y="1392"/>
                  <a:ext cx="2928" cy="624"/>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sp>
            <p:nvSpPr>
              <p:cNvPr id="14390" name="Line 7"/>
              <p:cNvSpPr>
                <a:spLocks noChangeShapeType="1"/>
              </p:cNvSpPr>
              <p:nvPr/>
            </p:nvSpPr>
            <p:spPr bwMode="auto">
              <a:xfrm>
                <a:off x="7821693" y="3409391"/>
                <a:ext cx="484107" cy="0"/>
              </a:xfrm>
              <a:prstGeom prst="line">
                <a:avLst/>
              </a:prstGeom>
              <a:noFill/>
              <a:ln w="25400">
                <a:solidFill>
                  <a:schemeClr val="tx1"/>
                </a:solidFill>
                <a:round/>
                <a:headEnd/>
                <a:tailEnd type="triangle" w="lg" len="lg"/>
              </a:ln>
            </p:spPr>
            <p:txBody>
              <a:bodyPr>
                <a:prstTxWarp prst="textNoShape">
                  <a:avLst/>
                </a:prstTxWarp>
              </a:bodyPr>
              <a:lstStyle/>
              <a:p>
                <a:endParaRPr lang="en-US"/>
              </a:p>
            </p:txBody>
          </p:sp>
          <p:sp>
            <p:nvSpPr>
              <p:cNvPr id="14391" name="Text Box 8"/>
              <p:cNvSpPr txBox="1">
                <a:spLocks noChangeArrowheads="1"/>
              </p:cNvSpPr>
              <p:nvPr/>
            </p:nvSpPr>
            <p:spPr bwMode="auto">
              <a:xfrm>
                <a:off x="7893973" y="3010393"/>
                <a:ext cx="178178" cy="252553"/>
              </a:xfrm>
              <a:prstGeom prst="rect">
                <a:avLst/>
              </a:prstGeom>
              <a:noFill/>
              <a:ln w="9525">
                <a:noFill/>
                <a:miter lim="800000"/>
                <a:headEnd/>
                <a:tailEnd/>
              </a:ln>
            </p:spPr>
            <p:txBody>
              <a:bodyPr wrap="none">
                <a:prstTxWarp prst="textNoShape">
                  <a:avLst/>
                </a:prstTxWarp>
                <a:spAutoFit/>
              </a:bodyPr>
              <a:lstStyle/>
              <a:p>
                <a:r>
                  <a:rPr lang="en-US"/>
                  <a:t>v</a:t>
                </a:r>
              </a:p>
            </p:txBody>
          </p:sp>
          <p:sp>
            <p:nvSpPr>
              <p:cNvPr id="14392" name="Text Box 25"/>
              <p:cNvSpPr txBox="1">
                <a:spLocks noChangeArrowheads="1"/>
              </p:cNvSpPr>
              <p:nvPr/>
            </p:nvSpPr>
            <p:spPr bwMode="auto">
              <a:xfrm>
                <a:off x="5029200" y="2743201"/>
                <a:ext cx="187423" cy="252553"/>
              </a:xfrm>
              <a:prstGeom prst="rect">
                <a:avLst/>
              </a:prstGeom>
              <a:noFill/>
              <a:ln w="9525">
                <a:noFill/>
                <a:miter lim="800000"/>
                <a:headEnd/>
                <a:tailEnd/>
              </a:ln>
            </p:spPr>
            <p:txBody>
              <a:bodyPr wrap="none">
                <a:prstTxWarp prst="textNoShape">
                  <a:avLst/>
                </a:prstTxWarp>
                <a:spAutoFit/>
              </a:bodyPr>
              <a:lstStyle/>
              <a:p>
                <a:r>
                  <a:rPr lang="en-US"/>
                  <a:t>L</a:t>
                </a:r>
              </a:p>
            </p:txBody>
          </p:sp>
          <p:sp>
            <p:nvSpPr>
              <p:cNvPr id="14393" name="Text Box 26"/>
              <p:cNvSpPr txBox="1">
                <a:spLocks noChangeArrowheads="1"/>
              </p:cNvSpPr>
              <p:nvPr/>
            </p:nvSpPr>
            <p:spPr bwMode="auto">
              <a:xfrm>
                <a:off x="7474240" y="2743711"/>
                <a:ext cx="214318" cy="329866"/>
              </a:xfrm>
              <a:prstGeom prst="rect">
                <a:avLst/>
              </a:prstGeom>
              <a:noFill/>
              <a:ln w="9525">
                <a:noFill/>
                <a:miter lim="800000"/>
                <a:headEnd/>
                <a:tailEnd/>
              </a:ln>
            </p:spPr>
            <p:txBody>
              <a:bodyPr>
                <a:prstTxWarp prst="textNoShape">
                  <a:avLst/>
                </a:prstTxWarp>
                <a:spAutoFit/>
              </a:bodyPr>
              <a:lstStyle/>
              <a:p>
                <a:r>
                  <a:rPr lang="en-US"/>
                  <a:t>R</a:t>
                </a:r>
              </a:p>
            </p:txBody>
          </p:sp>
        </p:grpSp>
      </p:grpSp>
      <p:sp>
        <p:nvSpPr>
          <p:cNvPr id="14350" name="TextBox 177"/>
          <p:cNvSpPr txBox="1">
            <a:spLocks noChangeArrowheads="1"/>
          </p:cNvSpPr>
          <p:nvPr/>
        </p:nvSpPr>
        <p:spPr bwMode="auto">
          <a:xfrm>
            <a:off x="1066800" y="2133600"/>
            <a:ext cx="2443163" cy="461963"/>
          </a:xfrm>
          <a:prstGeom prst="rect">
            <a:avLst/>
          </a:prstGeom>
          <a:noFill/>
          <a:ln w="9525">
            <a:noFill/>
            <a:miter lim="800000"/>
            <a:headEnd/>
            <a:tailEnd/>
          </a:ln>
        </p:spPr>
        <p:txBody>
          <a:bodyPr wrap="none">
            <a:prstTxWarp prst="textNoShape">
              <a:avLst/>
            </a:prstTxWarp>
            <a:spAutoFit/>
          </a:bodyPr>
          <a:lstStyle/>
          <a:p>
            <a:r>
              <a:rPr lang="en-US"/>
              <a:t>Lucy: in the train</a:t>
            </a:r>
          </a:p>
        </p:txBody>
      </p:sp>
      <p:sp>
        <p:nvSpPr>
          <p:cNvPr id="14351" name="TextBox 178"/>
          <p:cNvSpPr txBox="1">
            <a:spLocks noChangeArrowheads="1"/>
          </p:cNvSpPr>
          <p:nvPr/>
        </p:nvSpPr>
        <p:spPr bwMode="auto">
          <a:xfrm>
            <a:off x="5043488" y="2133600"/>
            <a:ext cx="3160992" cy="461665"/>
          </a:xfrm>
          <a:prstGeom prst="rect">
            <a:avLst/>
          </a:prstGeom>
          <a:noFill/>
          <a:ln w="9525">
            <a:noFill/>
            <a:miter lim="800000"/>
            <a:headEnd/>
            <a:tailEnd/>
          </a:ln>
        </p:spPr>
        <p:txBody>
          <a:bodyPr wrap="none">
            <a:prstTxWarp prst="textNoShape">
              <a:avLst/>
            </a:prstTxWarp>
            <a:spAutoFit/>
          </a:bodyPr>
          <a:lstStyle/>
          <a:p>
            <a:r>
              <a:rPr lang="en-US" dirty="0" smtClean="0"/>
              <a:t>Ricky: </a:t>
            </a:r>
            <a:r>
              <a:rPr lang="en-US" dirty="0"/>
              <a:t>on the platform</a:t>
            </a:r>
          </a:p>
        </p:txBody>
      </p:sp>
      <p:grpSp>
        <p:nvGrpSpPr>
          <p:cNvPr id="18" name="Group 9"/>
          <p:cNvGrpSpPr>
            <a:grpSpLocks/>
          </p:cNvGrpSpPr>
          <p:nvPr/>
        </p:nvGrpSpPr>
        <p:grpSpPr bwMode="auto">
          <a:xfrm>
            <a:off x="668338" y="3962400"/>
            <a:ext cx="3065462" cy="381000"/>
            <a:chOff x="240" y="1858"/>
            <a:chExt cx="2784" cy="434"/>
          </a:xfrm>
        </p:grpSpPr>
        <p:sp>
          <p:nvSpPr>
            <p:cNvPr id="14377" name="Line 10"/>
            <p:cNvSpPr>
              <a:spLocks noChangeShapeType="1"/>
            </p:cNvSpPr>
            <p:nvPr/>
          </p:nvSpPr>
          <p:spPr bwMode="auto">
            <a:xfrm>
              <a:off x="240" y="1954"/>
              <a:ext cx="2784" cy="0"/>
            </a:xfrm>
            <a:prstGeom prst="line">
              <a:avLst/>
            </a:prstGeom>
            <a:noFill/>
            <a:ln w="25400">
              <a:solidFill>
                <a:schemeClr val="tx1"/>
              </a:solidFill>
              <a:round/>
              <a:headEnd/>
              <a:tailEnd/>
            </a:ln>
          </p:spPr>
          <p:txBody>
            <a:bodyPr>
              <a:prstTxWarp prst="textNoShape">
                <a:avLst/>
              </a:prstTxWarp>
            </a:bodyPr>
            <a:lstStyle/>
            <a:p>
              <a:endParaRPr lang="en-US"/>
            </a:p>
          </p:txBody>
        </p:sp>
        <p:sp>
          <p:nvSpPr>
            <p:cNvPr id="14378" name="Line 11"/>
            <p:cNvSpPr>
              <a:spLocks noChangeShapeType="1"/>
            </p:cNvSpPr>
            <p:nvPr/>
          </p:nvSpPr>
          <p:spPr bwMode="auto">
            <a:xfrm>
              <a:off x="1632" y="1858"/>
              <a:ext cx="0" cy="192"/>
            </a:xfrm>
            <a:prstGeom prst="line">
              <a:avLst/>
            </a:prstGeom>
            <a:noFill/>
            <a:ln w="38100">
              <a:solidFill>
                <a:schemeClr val="tx1"/>
              </a:solidFill>
              <a:round/>
              <a:headEnd/>
              <a:tailEnd/>
            </a:ln>
          </p:spPr>
          <p:txBody>
            <a:bodyPr>
              <a:prstTxWarp prst="textNoShape">
                <a:avLst/>
              </a:prstTxWarp>
            </a:bodyPr>
            <a:lstStyle/>
            <a:p>
              <a:endParaRPr lang="en-US"/>
            </a:p>
          </p:txBody>
        </p:sp>
        <p:sp>
          <p:nvSpPr>
            <p:cNvPr id="14379" name="Line 12"/>
            <p:cNvSpPr>
              <a:spLocks noChangeShapeType="1"/>
            </p:cNvSpPr>
            <p:nvPr/>
          </p:nvSpPr>
          <p:spPr bwMode="auto">
            <a:xfrm>
              <a:off x="2016"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14380" name="Line 13"/>
            <p:cNvSpPr>
              <a:spLocks noChangeShapeType="1"/>
            </p:cNvSpPr>
            <p:nvPr/>
          </p:nvSpPr>
          <p:spPr bwMode="auto">
            <a:xfrm>
              <a:off x="240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14381" name="Line 14"/>
            <p:cNvSpPr>
              <a:spLocks noChangeShapeType="1"/>
            </p:cNvSpPr>
            <p:nvPr/>
          </p:nvSpPr>
          <p:spPr bwMode="auto">
            <a:xfrm>
              <a:off x="278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14382" name="Line 15"/>
            <p:cNvSpPr>
              <a:spLocks noChangeShapeType="1"/>
            </p:cNvSpPr>
            <p:nvPr/>
          </p:nvSpPr>
          <p:spPr bwMode="auto">
            <a:xfrm>
              <a:off x="1248"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14383" name="Line 16"/>
            <p:cNvSpPr>
              <a:spLocks noChangeShapeType="1"/>
            </p:cNvSpPr>
            <p:nvPr/>
          </p:nvSpPr>
          <p:spPr bwMode="auto">
            <a:xfrm>
              <a:off x="86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14384" name="Line 17"/>
            <p:cNvSpPr>
              <a:spLocks noChangeShapeType="1"/>
            </p:cNvSpPr>
            <p:nvPr/>
          </p:nvSpPr>
          <p:spPr bwMode="auto">
            <a:xfrm>
              <a:off x="48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14385" name="Text Box 18"/>
            <p:cNvSpPr txBox="1">
              <a:spLocks noChangeArrowheads="1"/>
            </p:cNvSpPr>
            <p:nvPr/>
          </p:nvSpPr>
          <p:spPr bwMode="auto">
            <a:xfrm>
              <a:off x="1491" y="1991"/>
              <a:ext cx="305" cy="301"/>
            </a:xfrm>
            <a:prstGeom prst="rect">
              <a:avLst/>
            </a:prstGeom>
            <a:noFill/>
            <a:ln w="9525">
              <a:noFill/>
              <a:miter lim="800000"/>
              <a:headEnd/>
              <a:tailEnd/>
            </a:ln>
          </p:spPr>
          <p:txBody>
            <a:bodyPr wrap="none">
              <a:prstTxWarp prst="textNoShape">
                <a:avLst/>
              </a:prstTxWarp>
              <a:spAutoFit/>
            </a:bodyPr>
            <a:lstStyle/>
            <a:p>
              <a:pPr eaLnBrk="0" hangingPunct="0"/>
              <a:r>
                <a:rPr lang="en-US" sz="1800"/>
                <a:t>0</a:t>
              </a:r>
            </a:p>
          </p:txBody>
        </p:sp>
      </p:grpSp>
      <p:grpSp>
        <p:nvGrpSpPr>
          <p:cNvPr id="19" name="Group 103"/>
          <p:cNvGrpSpPr>
            <a:grpSpLocks/>
          </p:cNvGrpSpPr>
          <p:nvPr/>
        </p:nvGrpSpPr>
        <p:grpSpPr bwMode="auto">
          <a:xfrm>
            <a:off x="152400" y="5638800"/>
            <a:ext cx="3967163" cy="838200"/>
            <a:chOff x="152400" y="5638800"/>
            <a:chExt cx="3967756" cy="838200"/>
          </a:xfrm>
        </p:grpSpPr>
        <p:sp>
          <p:nvSpPr>
            <p:cNvPr id="14375" name="TextBox 89"/>
            <p:cNvSpPr txBox="1">
              <a:spLocks noChangeArrowheads="1"/>
            </p:cNvSpPr>
            <p:nvPr/>
          </p:nvSpPr>
          <p:spPr bwMode="auto">
            <a:xfrm>
              <a:off x="152400" y="5638800"/>
              <a:ext cx="1757212" cy="830997"/>
            </a:xfrm>
            <a:prstGeom prst="rect">
              <a:avLst/>
            </a:prstGeom>
            <a:noFill/>
            <a:ln w="9525">
              <a:solidFill>
                <a:schemeClr val="tx1"/>
              </a:solidFill>
              <a:miter lim="800000"/>
              <a:headEnd/>
              <a:tailEnd/>
            </a:ln>
          </p:spPr>
          <p:txBody>
            <a:bodyPr wrap="none">
              <a:prstTxWarp prst="textNoShape">
                <a:avLst/>
              </a:prstTxWarp>
              <a:spAutoFit/>
            </a:bodyPr>
            <a:lstStyle/>
            <a:p>
              <a:pPr algn="ctr"/>
              <a:r>
                <a:rPr lang="en-US"/>
                <a:t>Event L:</a:t>
              </a:r>
            </a:p>
            <a:p>
              <a:pPr algn="ctr"/>
              <a:r>
                <a:rPr lang="en-US"/>
                <a:t>(x=-3, t=3s)</a:t>
              </a:r>
            </a:p>
          </p:txBody>
        </p:sp>
        <p:sp>
          <p:nvSpPr>
            <p:cNvPr id="14376" name="TextBox 100"/>
            <p:cNvSpPr txBox="1">
              <a:spLocks noChangeArrowheads="1"/>
            </p:cNvSpPr>
            <p:nvPr/>
          </p:nvSpPr>
          <p:spPr bwMode="auto">
            <a:xfrm>
              <a:off x="2286000" y="5646003"/>
              <a:ext cx="1834156" cy="830997"/>
            </a:xfrm>
            <a:prstGeom prst="rect">
              <a:avLst/>
            </a:prstGeom>
            <a:noFill/>
            <a:ln w="9525">
              <a:solidFill>
                <a:schemeClr val="tx1"/>
              </a:solidFill>
              <a:miter lim="800000"/>
              <a:headEnd/>
              <a:tailEnd/>
            </a:ln>
          </p:spPr>
          <p:txBody>
            <a:bodyPr wrap="none">
              <a:prstTxWarp prst="textNoShape">
                <a:avLst/>
              </a:prstTxWarp>
              <a:spAutoFit/>
            </a:bodyPr>
            <a:lstStyle/>
            <a:p>
              <a:pPr algn="ctr"/>
              <a:r>
                <a:rPr lang="en-US"/>
                <a:t>Event R:</a:t>
              </a:r>
            </a:p>
            <a:p>
              <a:pPr algn="ctr"/>
              <a:r>
                <a:rPr lang="en-US"/>
                <a:t>(x=+3, t=3s)</a:t>
              </a:r>
            </a:p>
          </p:txBody>
        </p:sp>
      </p:grpSp>
      <p:sp>
        <p:nvSpPr>
          <p:cNvPr id="102" name="TextBox 101"/>
          <p:cNvSpPr txBox="1">
            <a:spLocks noChangeArrowheads="1"/>
          </p:cNvSpPr>
          <p:nvPr/>
        </p:nvSpPr>
        <p:spPr bwMode="auto">
          <a:xfrm>
            <a:off x="4733925" y="5638800"/>
            <a:ext cx="1895475" cy="830263"/>
          </a:xfrm>
          <a:prstGeom prst="rect">
            <a:avLst/>
          </a:prstGeom>
          <a:noFill/>
          <a:ln w="9525">
            <a:solidFill>
              <a:schemeClr val="tx1"/>
            </a:solidFill>
            <a:miter lim="800000"/>
            <a:headEnd/>
            <a:tailEnd/>
          </a:ln>
        </p:spPr>
        <p:txBody>
          <a:bodyPr wrap="none">
            <a:prstTxWarp prst="textNoShape">
              <a:avLst/>
            </a:prstTxWarp>
            <a:spAutoFit/>
          </a:bodyPr>
          <a:lstStyle/>
          <a:p>
            <a:pPr algn="ctr"/>
            <a:r>
              <a:rPr lang="en-US"/>
              <a:t>Event L’:</a:t>
            </a:r>
          </a:p>
          <a:p>
            <a:pPr algn="ctr"/>
            <a:r>
              <a:rPr lang="en-US"/>
              <a:t>(x’=-2, t’=2s)</a:t>
            </a:r>
          </a:p>
        </p:txBody>
      </p:sp>
      <p:sp>
        <p:nvSpPr>
          <p:cNvPr id="103" name="TextBox 102"/>
          <p:cNvSpPr txBox="1">
            <a:spLocks noChangeArrowheads="1"/>
          </p:cNvSpPr>
          <p:nvPr/>
        </p:nvSpPr>
        <p:spPr bwMode="auto">
          <a:xfrm>
            <a:off x="6859588" y="5646738"/>
            <a:ext cx="1971675" cy="830262"/>
          </a:xfrm>
          <a:prstGeom prst="rect">
            <a:avLst/>
          </a:prstGeom>
          <a:noFill/>
          <a:ln w="9525">
            <a:solidFill>
              <a:schemeClr val="tx1"/>
            </a:solidFill>
            <a:miter lim="800000"/>
            <a:headEnd/>
            <a:tailEnd/>
          </a:ln>
        </p:spPr>
        <p:txBody>
          <a:bodyPr wrap="none">
            <a:prstTxWarp prst="textNoShape">
              <a:avLst/>
            </a:prstTxWarp>
            <a:spAutoFit/>
          </a:bodyPr>
          <a:lstStyle/>
          <a:p>
            <a:pPr algn="ctr"/>
            <a:r>
              <a:rPr lang="en-US" dirty="0"/>
              <a:t>Event </a:t>
            </a:r>
            <a:r>
              <a:rPr lang="en-US" dirty="0" err="1"/>
              <a:t>R</a:t>
            </a:r>
            <a:r>
              <a:rPr lang="en-US" dirty="0"/>
              <a:t>’:</a:t>
            </a:r>
          </a:p>
          <a:p>
            <a:pPr algn="ctr"/>
            <a:r>
              <a:rPr lang="en-US" dirty="0"/>
              <a:t>(</a:t>
            </a:r>
            <a:r>
              <a:rPr lang="en-US" dirty="0" err="1"/>
              <a:t>x</a:t>
            </a:r>
            <a:r>
              <a:rPr lang="en-US" dirty="0"/>
              <a:t>’=+5, </a:t>
            </a:r>
            <a:r>
              <a:rPr lang="en-US" dirty="0" err="1"/>
              <a:t>t</a:t>
            </a:r>
            <a:r>
              <a:rPr lang="en-US" dirty="0"/>
              <a:t>’=4s)</a:t>
            </a:r>
          </a:p>
        </p:txBody>
      </p:sp>
      <p:sp>
        <p:nvSpPr>
          <p:cNvPr id="14357" name="TextBox 105"/>
          <p:cNvSpPr txBox="1">
            <a:spLocks noChangeArrowheads="1"/>
          </p:cNvSpPr>
          <p:nvPr/>
        </p:nvSpPr>
        <p:spPr bwMode="auto">
          <a:xfrm>
            <a:off x="8583612" y="3733800"/>
            <a:ext cx="407988" cy="461963"/>
          </a:xfrm>
          <a:prstGeom prst="rect">
            <a:avLst/>
          </a:prstGeom>
          <a:noFill/>
          <a:ln w="9525">
            <a:noFill/>
            <a:miter lim="800000"/>
            <a:headEnd/>
            <a:tailEnd/>
          </a:ln>
        </p:spPr>
        <p:txBody>
          <a:bodyPr wrap="none">
            <a:prstTxWarp prst="textNoShape">
              <a:avLst/>
            </a:prstTxWarp>
            <a:spAutoFit/>
          </a:bodyPr>
          <a:lstStyle/>
          <a:p>
            <a:r>
              <a:rPr lang="en-US" dirty="0" err="1"/>
              <a:t>x</a:t>
            </a:r>
            <a:r>
              <a:rPr lang="en-US" dirty="0"/>
              <a:t>’</a:t>
            </a:r>
          </a:p>
        </p:txBody>
      </p:sp>
      <p:sp>
        <p:nvSpPr>
          <p:cNvPr id="14358" name="TextBox 106"/>
          <p:cNvSpPr txBox="1">
            <a:spLocks noChangeArrowheads="1"/>
          </p:cNvSpPr>
          <p:nvPr/>
        </p:nvSpPr>
        <p:spPr bwMode="auto">
          <a:xfrm>
            <a:off x="3700462" y="3733800"/>
            <a:ext cx="338138" cy="461963"/>
          </a:xfrm>
          <a:prstGeom prst="rect">
            <a:avLst/>
          </a:prstGeom>
          <a:noFill/>
          <a:ln w="9525">
            <a:noFill/>
            <a:miter lim="800000"/>
            <a:headEnd/>
            <a:tailEnd/>
          </a:ln>
        </p:spPr>
        <p:txBody>
          <a:bodyPr wrap="none">
            <a:prstTxWarp prst="textNoShape">
              <a:avLst/>
            </a:prstTxWarp>
            <a:spAutoFit/>
          </a:bodyPr>
          <a:lstStyle/>
          <a:p>
            <a:r>
              <a:rPr lang="en-US"/>
              <a:t>x</a:t>
            </a:r>
          </a:p>
        </p:txBody>
      </p:sp>
      <p:cxnSp>
        <p:nvCxnSpPr>
          <p:cNvPr id="14359" name="Straight Connector 108"/>
          <p:cNvCxnSpPr>
            <a:cxnSpLocks noChangeShapeType="1"/>
          </p:cNvCxnSpPr>
          <p:nvPr/>
        </p:nvCxnSpPr>
        <p:spPr bwMode="auto">
          <a:xfrm rot="5400000">
            <a:off x="1820863" y="4267200"/>
            <a:ext cx="5181600" cy="0"/>
          </a:xfrm>
          <a:prstGeom prst="line">
            <a:avLst/>
          </a:prstGeom>
          <a:noFill/>
          <a:ln w="9525">
            <a:solidFill>
              <a:schemeClr val="tx1"/>
            </a:solidFill>
            <a:round/>
            <a:headEnd/>
            <a:tailEnd/>
          </a:ln>
        </p:spPr>
      </p:cxnSp>
      <p:grpSp>
        <p:nvGrpSpPr>
          <p:cNvPr id="20" name="Group 176"/>
          <p:cNvGrpSpPr>
            <a:grpSpLocks/>
          </p:cNvGrpSpPr>
          <p:nvPr/>
        </p:nvGrpSpPr>
        <p:grpSpPr bwMode="auto">
          <a:xfrm>
            <a:off x="0" y="1295400"/>
            <a:ext cx="9144000" cy="4343400"/>
            <a:chOff x="0" y="1295400"/>
            <a:chExt cx="9144000" cy="4343400"/>
          </a:xfrm>
        </p:grpSpPr>
        <p:grpSp>
          <p:nvGrpSpPr>
            <p:cNvPr id="21" name="Group 149"/>
            <p:cNvGrpSpPr>
              <a:grpSpLocks/>
            </p:cNvGrpSpPr>
            <p:nvPr/>
          </p:nvGrpSpPr>
          <p:grpSpPr bwMode="auto">
            <a:xfrm>
              <a:off x="5867400" y="2743200"/>
              <a:ext cx="3276600" cy="1129203"/>
              <a:chOff x="5029200" y="2743201"/>
              <a:chExt cx="3276600" cy="1129203"/>
            </a:xfrm>
          </p:grpSpPr>
          <p:grpSp>
            <p:nvGrpSpPr>
              <p:cNvPr id="22" name="Group 3"/>
              <p:cNvGrpSpPr>
                <a:grpSpLocks/>
              </p:cNvGrpSpPr>
              <p:nvPr/>
            </p:nvGrpSpPr>
            <p:grpSpPr bwMode="auto">
              <a:xfrm>
                <a:off x="5199441" y="3114749"/>
                <a:ext cx="2460874" cy="757660"/>
                <a:chOff x="1344" y="1392"/>
                <a:chExt cx="2928" cy="864"/>
              </a:xfrm>
            </p:grpSpPr>
            <p:sp>
              <p:nvSpPr>
                <p:cNvPr id="14372" name="Oval 4"/>
                <p:cNvSpPr>
                  <a:spLocks noChangeArrowheads="1"/>
                </p:cNvSpPr>
                <p:nvPr/>
              </p:nvSpPr>
              <p:spPr bwMode="auto">
                <a:xfrm>
                  <a:off x="1488" y="2016"/>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en-US"/>
                </a:p>
              </p:txBody>
            </p:sp>
            <p:sp>
              <p:nvSpPr>
                <p:cNvPr id="14373" name="Oval 5"/>
                <p:cNvSpPr>
                  <a:spLocks noChangeArrowheads="1"/>
                </p:cNvSpPr>
                <p:nvPr/>
              </p:nvSpPr>
              <p:spPr bwMode="auto">
                <a:xfrm>
                  <a:off x="3840" y="2016"/>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en-US"/>
                </a:p>
              </p:txBody>
            </p:sp>
            <p:sp>
              <p:nvSpPr>
                <p:cNvPr id="14374" name="Rectangle 6"/>
                <p:cNvSpPr>
                  <a:spLocks noChangeArrowheads="1"/>
                </p:cNvSpPr>
                <p:nvPr/>
              </p:nvSpPr>
              <p:spPr bwMode="auto">
                <a:xfrm>
                  <a:off x="1344" y="1392"/>
                  <a:ext cx="2928" cy="624"/>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sp>
            <p:nvSpPr>
              <p:cNvPr id="14368" name="Line 7"/>
              <p:cNvSpPr>
                <a:spLocks noChangeShapeType="1"/>
              </p:cNvSpPr>
              <p:nvPr/>
            </p:nvSpPr>
            <p:spPr bwMode="auto">
              <a:xfrm>
                <a:off x="7821693" y="3409391"/>
                <a:ext cx="484107" cy="0"/>
              </a:xfrm>
              <a:prstGeom prst="line">
                <a:avLst/>
              </a:prstGeom>
              <a:noFill/>
              <a:ln w="25400">
                <a:solidFill>
                  <a:schemeClr val="tx1"/>
                </a:solidFill>
                <a:round/>
                <a:headEnd/>
                <a:tailEnd type="triangle" w="lg" len="lg"/>
              </a:ln>
            </p:spPr>
            <p:txBody>
              <a:bodyPr>
                <a:prstTxWarp prst="textNoShape">
                  <a:avLst/>
                </a:prstTxWarp>
              </a:bodyPr>
              <a:lstStyle/>
              <a:p>
                <a:endParaRPr lang="en-US"/>
              </a:p>
            </p:txBody>
          </p:sp>
          <p:sp>
            <p:nvSpPr>
              <p:cNvPr id="14369" name="Text Box 8"/>
              <p:cNvSpPr txBox="1">
                <a:spLocks noChangeArrowheads="1"/>
              </p:cNvSpPr>
              <p:nvPr/>
            </p:nvSpPr>
            <p:spPr bwMode="auto">
              <a:xfrm>
                <a:off x="7893973" y="3010393"/>
                <a:ext cx="178178" cy="252553"/>
              </a:xfrm>
              <a:prstGeom prst="rect">
                <a:avLst/>
              </a:prstGeom>
              <a:noFill/>
              <a:ln w="9525">
                <a:noFill/>
                <a:miter lim="800000"/>
                <a:headEnd/>
                <a:tailEnd/>
              </a:ln>
            </p:spPr>
            <p:txBody>
              <a:bodyPr wrap="none">
                <a:prstTxWarp prst="textNoShape">
                  <a:avLst/>
                </a:prstTxWarp>
                <a:spAutoFit/>
              </a:bodyPr>
              <a:lstStyle/>
              <a:p>
                <a:r>
                  <a:rPr lang="en-US"/>
                  <a:t>v</a:t>
                </a:r>
              </a:p>
            </p:txBody>
          </p:sp>
          <p:sp>
            <p:nvSpPr>
              <p:cNvPr id="14370" name="Text Box 25"/>
              <p:cNvSpPr txBox="1">
                <a:spLocks noChangeArrowheads="1"/>
              </p:cNvSpPr>
              <p:nvPr/>
            </p:nvSpPr>
            <p:spPr bwMode="auto">
              <a:xfrm>
                <a:off x="5029200" y="2743201"/>
                <a:ext cx="187423" cy="252553"/>
              </a:xfrm>
              <a:prstGeom prst="rect">
                <a:avLst/>
              </a:prstGeom>
              <a:noFill/>
              <a:ln w="9525">
                <a:noFill/>
                <a:miter lim="800000"/>
                <a:headEnd/>
                <a:tailEnd/>
              </a:ln>
            </p:spPr>
            <p:txBody>
              <a:bodyPr wrap="none">
                <a:prstTxWarp prst="textNoShape">
                  <a:avLst/>
                </a:prstTxWarp>
                <a:spAutoFit/>
              </a:bodyPr>
              <a:lstStyle/>
              <a:p>
                <a:r>
                  <a:rPr lang="en-US"/>
                  <a:t>L</a:t>
                </a:r>
              </a:p>
            </p:txBody>
          </p:sp>
          <p:sp>
            <p:nvSpPr>
              <p:cNvPr id="14371" name="Text Box 26"/>
              <p:cNvSpPr txBox="1">
                <a:spLocks noChangeArrowheads="1"/>
              </p:cNvSpPr>
              <p:nvPr/>
            </p:nvSpPr>
            <p:spPr bwMode="auto">
              <a:xfrm>
                <a:off x="7474240" y="2743711"/>
                <a:ext cx="214318" cy="329866"/>
              </a:xfrm>
              <a:prstGeom prst="rect">
                <a:avLst/>
              </a:prstGeom>
              <a:noFill/>
              <a:ln w="9525">
                <a:noFill/>
                <a:miter lim="800000"/>
                <a:headEnd/>
                <a:tailEnd/>
              </a:ln>
            </p:spPr>
            <p:txBody>
              <a:bodyPr>
                <a:prstTxWarp prst="textNoShape">
                  <a:avLst/>
                </a:prstTxWarp>
                <a:spAutoFit/>
              </a:bodyPr>
              <a:lstStyle/>
              <a:p>
                <a:r>
                  <a:rPr lang="en-US"/>
                  <a:t>R</a:t>
                </a:r>
              </a:p>
            </p:txBody>
          </p:sp>
        </p:grpSp>
        <p:sp>
          <p:nvSpPr>
            <p:cNvPr id="14365" name="Oval 2"/>
            <p:cNvSpPr>
              <a:spLocks noChangeArrowheads="1"/>
            </p:cNvSpPr>
            <p:nvPr/>
          </p:nvSpPr>
          <p:spPr bwMode="auto">
            <a:xfrm>
              <a:off x="4130040" y="1295400"/>
              <a:ext cx="4343400" cy="4267200"/>
            </a:xfrm>
            <a:prstGeom prst="ellipse">
              <a:avLst/>
            </a:prstGeom>
            <a:noFill/>
            <a:ln w="63500">
              <a:solidFill>
                <a:srgbClr val="FFFF00"/>
              </a:solidFill>
              <a:round/>
              <a:headEnd/>
              <a:tailEnd/>
            </a:ln>
          </p:spPr>
          <p:txBody>
            <a:bodyPr wrap="none" anchor="ctr">
              <a:prstTxWarp prst="textNoShape">
                <a:avLst/>
              </a:prstTxWarp>
            </a:bodyPr>
            <a:lstStyle/>
            <a:p>
              <a:endParaRPr lang="en-US"/>
            </a:p>
          </p:txBody>
        </p:sp>
        <p:sp>
          <p:nvSpPr>
            <p:cNvPr id="14366" name="Oval 2"/>
            <p:cNvSpPr>
              <a:spLocks noChangeArrowheads="1"/>
            </p:cNvSpPr>
            <p:nvPr/>
          </p:nvSpPr>
          <p:spPr bwMode="auto">
            <a:xfrm>
              <a:off x="0" y="1371600"/>
              <a:ext cx="4343400" cy="4267200"/>
            </a:xfrm>
            <a:prstGeom prst="ellipse">
              <a:avLst/>
            </a:prstGeom>
            <a:noFill/>
            <a:ln w="63500">
              <a:solidFill>
                <a:srgbClr val="FFFF00"/>
              </a:solidFill>
              <a:round/>
              <a:headEnd/>
              <a:tailEnd/>
            </a:ln>
          </p:spPr>
          <p:txBody>
            <a:bodyPr wrap="none" anchor="ctr">
              <a:prstTxWarp prst="textNoShape">
                <a:avLst/>
              </a:prstTxWarp>
            </a:bodyPr>
            <a:lstStyle/>
            <a:p>
              <a:endParaRPr lang="en-US"/>
            </a:p>
          </p:txBody>
        </p:sp>
      </p:grpSp>
      <p:grpSp>
        <p:nvGrpSpPr>
          <p:cNvPr id="23" name="Group 113"/>
          <p:cNvGrpSpPr>
            <a:grpSpLocks/>
          </p:cNvGrpSpPr>
          <p:nvPr/>
        </p:nvGrpSpPr>
        <p:grpSpPr bwMode="auto">
          <a:xfrm>
            <a:off x="336550" y="6400800"/>
            <a:ext cx="8758593" cy="479425"/>
            <a:chOff x="337060" y="6400800"/>
            <a:chExt cx="8758388" cy="480060"/>
          </a:xfrm>
        </p:grpSpPr>
        <p:sp>
          <p:nvSpPr>
            <p:cNvPr id="14362" name="TextBox 111"/>
            <p:cNvSpPr txBox="1">
              <a:spLocks noChangeArrowheads="1"/>
            </p:cNvSpPr>
            <p:nvPr/>
          </p:nvSpPr>
          <p:spPr bwMode="auto">
            <a:xfrm>
              <a:off x="337060" y="6419195"/>
              <a:ext cx="3853940" cy="461665"/>
            </a:xfrm>
            <a:prstGeom prst="rect">
              <a:avLst/>
            </a:prstGeom>
            <a:noFill/>
            <a:ln w="9525">
              <a:noFill/>
              <a:miter lim="800000"/>
              <a:headEnd/>
              <a:tailEnd/>
            </a:ln>
          </p:spPr>
          <p:txBody>
            <a:bodyPr wrap="none">
              <a:prstTxWarp prst="textNoShape">
                <a:avLst/>
              </a:prstTxWarp>
              <a:spAutoFit/>
            </a:bodyPr>
            <a:lstStyle/>
            <a:p>
              <a:r>
                <a:rPr lang="en-US" dirty="0">
                  <a:solidFill>
                    <a:srgbClr val="00B050"/>
                  </a:solidFill>
                </a:rPr>
                <a:t>Lucy says: ‘Simultaneous!’</a:t>
              </a:r>
            </a:p>
          </p:txBody>
        </p:sp>
        <p:sp>
          <p:nvSpPr>
            <p:cNvPr id="14363" name="TextBox 112"/>
            <p:cNvSpPr txBox="1">
              <a:spLocks noChangeArrowheads="1"/>
            </p:cNvSpPr>
            <p:nvPr/>
          </p:nvSpPr>
          <p:spPr bwMode="auto">
            <a:xfrm>
              <a:off x="4680460" y="6400800"/>
              <a:ext cx="4414988" cy="462276"/>
            </a:xfrm>
            <a:prstGeom prst="rect">
              <a:avLst/>
            </a:prstGeom>
            <a:noFill/>
            <a:ln w="9525">
              <a:noFill/>
              <a:miter lim="800000"/>
              <a:headEnd/>
              <a:tailEnd/>
            </a:ln>
          </p:spPr>
          <p:txBody>
            <a:bodyPr wrap="none">
              <a:prstTxWarp prst="textNoShape">
                <a:avLst/>
              </a:prstTxWarp>
              <a:spAutoFit/>
            </a:bodyPr>
            <a:lstStyle/>
            <a:p>
              <a:r>
                <a:rPr lang="en-US" dirty="0" smtClean="0">
                  <a:solidFill>
                    <a:srgbClr val="C00000"/>
                  </a:solidFill>
                </a:rPr>
                <a:t>Ricky </a:t>
              </a:r>
              <a:r>
                <a:rPr lang="en-US" dirty="0">
                  <a:solidFill>
                    <a:srgbClr val="C00000"/>
                  </a:solidFill>
                </a:rPr>
                <a:t>says: ‘Not simultaneous!’</a:t>
              </a:r>
            </a:p>
          </p:txBody>
        </p:sp>
      </p:grpSp>
      <p:sp>
        <p:nvSpPr>
          <p:cNvPr id="111" name="Rectangle 2"/>
          <p:cNvSpPr>
            <a:spLocks noGrp="1" noChangeArrowheads="1"/>
          </p:cNvSpPr>
          <p:nvPr>
            <p:ph type="title"/>
          </p:nvPr>
        </p:nvSpPr>
        <p:spPr>
          <a:xfrm>
            <a:off x="457200" y="-228600"/>
            <a:ext cx="8229600" cy="1143000"/>
          </a:xfrm>
        </p:spPr>
        <p:txBody>
          <a:bodyPr/>
          <a:lstStyle/>
          <a:p>
            <a:r>
              <a:rPr lang="en-US" b="1" dirty="0" smtClean="0"/>
              <a:t>Recall from last time:</a:t>
            </a:r>
            <a:endParaRPr lang="en-US" b="1" dirty="0"/>
          </a:p>
        </p:txBody>
      </p:sp>
      <p:sp>
        <p:nvSpPr>
          <p:cNvPr id="112" name="TextBox 111"/>
          <p:cNvSpPr txBox="1"/>
          <p:nvPr/>
        </p:nvSpPr>
        <p:spPr>
          <a:xfrm>
            <a:off x="76200" y="609600"/>
            <a:ext cx="9079980" cy="830997"/>
          </a:xfrm>
          <a:prstGeom prst="rect">
            <a:avLst/>
          </a:prstGeom>
          <a:noFill/>
        </p:spPr>
        <p:txBody>
          <a:bodyPr wrap="none" rtlCol="0">
            <a:spAutoFit/>
          </a:bodyPr>
          <a:lstStyle/>
          <a:p>
            <a:r>
              <a:rPr lang="en-US" dirty="0" smtClean="0"/>
              <a:t>Events are recorded by local observers with synchronized clocks.</a:t>
            </a:r>
          </a:p>
          <a:p>
            <a:r>
              <a:rPr lang="en-US" dirty="0" smtClean="0"/>
              <a:t>Event 1 (firecracker explodes) occurs at </a:t>
            </a:r>
            <a:r>
              <a:rPr lang="en-US" dirty="0" err="1" smtClean="0"/>
              <a:t>x</a:t>
            </a:r>
            <a:r>
              <a:rPr lang="en-US" dirty="0" smtClean="0"/>
              <a:t>=</a:t>
            </a:r>
            <a:r>
              <a:rPr lang="en-US" dirty="0" err="1" smtClean="0"/>
              <a:t>x</a:t>
            </a:r>
            <a:r>
              <a:rPr lang="en-US" dirty="0" smtClean="0"/>
              <a:t>’=0 and </a:t>
            </a:r>
            <a:r>
              <a:rPr lang="en-US" dirty="0" err="1" smtClean="0"/>
              <a:t>t</a:t>
            </a:r>
            <a:r>
              <a:rPr lang="en-US" dirty="0" smtClean="0"/>
              <a:t>=</a:t>
            </a:r>
            <a:r>
              <a:rPr lang="en-US" dirty="0" err="1" smtClean="0"/>
              <a:t>t</a:t>
            </a:r>
            <a:r>
              <a:rPr lang="en-US" dirty="0" smtClean="0"/>
              <a:t>’=0</a:t>
            </a:r>
            <a:endParaRPr lang="en-US" dirty="0"/>
          </a:p>
        </p:txBody>
      </p:sp>
      <p:grpSp>
        <p:nvGrpSpPr>
          <p:cNvPr id="113" name="Group 32"/>
          <p:cNvGrpSpPr>
            <a:grpSpLocks/>
          </p:cNvGrpSpPr>
          <p:nvPr/>
        </p:nvGrpSpPr>
        <p:grpSpPr bwMode="auto">
          <a:xfrm>
            <a:off x="5410200" y="4191000"/>
            <a:ext cx="161925" cy="171450"/>
            <a:chOff x="2400" y="2976"/>
            <a:chExt cx="192" cy="192"/>
          </a:xfrm>
        </p:grpSpPr>
        <p:sp>
          <p:nvSpPr>
            <p:cNvPr id="114" name="Oval 33"/>
            <p:cNvSpPr>
              <a:spLocks noChangeArrowheads="1"/>
            </p:cNvSpPr>
            <p:nvPr/>
          </p:nvSpPr>
          <p:spPr bwMode="auto">
            <a:xfrm>
              <a:off x="2400" y="2976"/>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115" name="Line 34"/>
            <p:cNvSpPr>
              <a:spLocks noChangeShapeType="1"/>
            </p:cNvSpPr>
            <p:nvPr/>
          </p:nvSpPr>
          <p:spPr bwMode="auto">
            <a:xfrm flipV="1">
              <a:off x="2492" y="2976"/>
              <a:ext cx="4" cy="100"/>
            </a:xfrm>
            <a:prstGeom prst="line">
              <a:avLst/>
            </a:prstGeom>
            <a:noFill/>
            <a:ln w="25400">
              <a:solidFill>
                <a:schemeClr val="tx1"/>
              </a:solidFill>
              <a:round/>
              <a:headEnd/>
              <a:tailEnd/>
            </a:ln>
          </p:spPr>
          <p:txBody>
            <a:bodyPr>
              <a:prstTxWarp prst="textNoShape">
                <a:avLst/>
              </a:prstTxWarp>
            </a:bodyPr>
            <a:lstStyle/>
            <a:p>
              <a:endParaRPr lang="en-US"/>
            </a:p>
          </p:txBody>
        </p:sp>
        <p:sp>
          <p:nvSpPr>
            <p:cNvPr id="116" name="Line 35"/>
            <p:cNvSpPr>
              <a:spLocks noChangeShapeType="1"/>
            </p:cNvSpPr>
            <p:nvPr/>
          </p:nvSpPr>
          <p:spPr bwMode="auto">
            <a:xfrm>
              <a:off x="2496" y="3072"/>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117" name="Group 32"/>
          <p:cNvGrpSpPr>
            <a:grpSpLocks/>
          </p:cNvGrpSpPr>
          <p:nvPr/>
        </p:nvGrpSpPr>
        <p:grpSpPr bwMode="auto">
          <a:xfrm>
            <a:off x="8448675" y="4191000"/>
            <a:ext cx="161925" cy="171450"/>
            <a:chOff x="2400" y="2976"/>
            <a:chExt cx="192" cy="192"/>
          </a:xfrm>
        </p:grpSpPr>
        <p:sp>
          <p:nvSpPr>
            <p:cNvPr id="118" name="Oval 33"/>
            <p:cNvSpPr>
              <a:spLocks noChangeArrowheads="1"/>
            </p:cNvSpPr>
            <p:nvPr/>
          </p:nvSpPr>
          <p:spPr bwMode="auto">
            <a:xfrm>
              <a:off x="2400" y="2976"/>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119" name="Line 34"/>
            <p:cNvSpPr>
              <a:spLocks noChangeShapeType="1"/>
            </p:cNvSpPr>
            <p:nvPr/>
          </p:nvSpPr>
          <p:spPr bwMode="auto">
            <a:xfrm flipV="1">
              <a:off x="2492" y="2976"/>
              <a:ext cx="4" cy="100"/>
            </a:xfrm>
            <a:prstGeom prst="line">
              <a:avLst/>
            </a:prstGeom>
            <a:noFill/>
            <a:ln w="25400">
              <a:solidFill>
                <a:schemeClr val="tx1"/>
              </a:solidFill>
              <a:round/>
              <a:headEnd/>
              <a:tailEnd/>
            </a:ln>
          </p:spPr>
          <p:txBody>
            <a:bodyPr>
              <a:prstTxWarp prst="textNoShape">
                <a:avLst/>
              </a:prstTxWarp>
            </a:bodyPr>
            <a:lstStyle/>
            <a:p>
              <a:endParaRPr lang="en-US"/>
            </a:p>
          </p:txBody>
        </p:sp>
        <p:sp>
          <p:nvSpPr>
            <p:cNvPr id="120" name="Line 35"/>
            <p:cNvSpPr>
              <a:spLocks noChangeShapeType="1"/>
            </p:cNvSpPr>
            <p:nvPr/>
          </p:nvSpPr>
          <p:spPr bwMode="auto">
            <a:xfrm>
              <a:off x="2496" y="3072"/>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121" name="Group 32"/>
          <p:cNvGrpSpPr>
            <a:grpSpLocks/>
          </p:cNvGrpSpPr>
          <p:nvPr/>
        </p:nvGrpSpPr>
        <p:grpSpPr bwMode="auto">
          <a:xfrm>
            <a:off x="8077200" y="4191000"/>
            <a:ext cx="161925" cy="171450"/>
            <a:chOff x="2400" y="2976"/>
            <a:chExt cx="192" cy="192"/>
          </a:xfrm>
        </p:grpSpPr>
        <p:sp>
          <p:nvSpPr>
            <p:cNvPr id="122" name="Oval 33"/>
            <p:cNvSpPr>
              <a:spLocks noChangeArrowheads="1"/>
            </p:cNvSpPr>
            <p:nvPr/>
          </p:nvSpPr>
          <p:spPr bwMode="auto">
            <a:xfrm>
              <a:off x="2400" y="2976"/>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123" name="Line 34"/>
            <p:cNvSpPr>
              <a:spLocks noChangeShapeType="1"/>
            </p:cNvSpPr>
            <p:nvPr/>
          </p:nvSpPr>
          <p:spPr bwMode="auto">
            <a:xfrm flipV="1">
              <a:off x="2492" y="2976"/>
              <a:ext cx="4" cy="100"/>
            </a:xfrm>
            <a:prstGeom prst="line">
              <a:avLst/>
            </a:prstGeom>
            <a:noFill/>
            <a:ln w="25400">
              <a:solidFill>
                <a:schemeClr val="tx1"/>
              </a:solidFill>
              <a:round/>
              <a:headEnd/>
              <a:tailEnd/>
            </a:ln>
          </p:spPr>
          <p:txBody>
            <a:bodyPr>
              <a:prstTxWarp prst="textNoShape">
                <a:avLst/>
              </a:prstTxWarp>
            </a:bodyPr>
            <a:lstStyle/>
            <a:p>
              <a:endParaRPr lang="en-US"/>
            </a:p>
          </p:txBody>
        </p:sp>
        <p:sp>
          <p:nvSpPr>
            <p:cNvPr id="124" name="Line 35"/>
            <p:cNvSpPr>
              <a:spLocks noChangeShapeType="1"/>
            </p:cNvSpPr>
            <p:nvPr/>
          </p:nvSpPr>
          <p:spPr bwMode="auto">
            <a:xfrm>
              <a:off x="2496" y="3072"/>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125" name="Group 32"/>
          <p:cNvGrpSpPr>
            <a:grpSpLocks/>
          </p:cNvGrpSpPr>
          <p:nvPr/>
        </p:nvGrpSpPr>
        <p:grpSpPr bwMode="auto">
          <a:xfrm>
            <a:off x="7620000" y="4191000"/>
            <a:ext cx="161925" cy="171450"/>
            <a:chOff x="2400" y="2976"/>
            <a:chExt cx="192" cy="192"/>
          </a:xfrm>
        </p:grpSpPr>
        <p:sp>
          <p:nvSpPr>
            <p:cNvPr id="126" name="Oval 33"/>
            <p:cNvSpPr>
              <a:spLocks noChangeArrowheads="1"/>
            </p:cNvSpPr>
            <p:nvPr/>
          </p:nvSpPr>
          <p:spPr bwMode="auto">
            <a:xfrm>
              <a:off x="2400" y="2976"/>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127" name="Line 34"/>
            <p:cNvSpPr>
              <a:spLocks noChangeShapeType="1"/>
            </p:cNvSpPr>
            <p:nvPr/>
          </p:nvSpPr>
          <p:spPr bwMode="auto">
            <a:xfrm flipV="1">
              <a:off x="2492" y="2976"/>
              <a:ext cx="4" cy="100"/>
            </a:xfrm>
            <a:prstGeom prst="line">
              <a:avLst/>
            </a:prstGeom>
            <a:noFill/>
            <a:ln w="25400">
              <a:solidFill>
                <a:schemeClr val="tx1"/>
              </a:solidFill>
              <a:round/>
              <a:headEnd/>
              <a:tailEnd/>
            </a:ln>
          </p:spPr>
          <p:txBody>
            <a:bodyPr>
              <a:prstTxWarp prst="textNoShape">
                <a:avLst/>
              </a:prstTxWarp>
            </a:bodyPr>
            <a:lstStyle/>
            <a:p>
              <a:endParaRPr lang="en-US"/>
            </a:p>
          </p:txBody>
        </p:sp>
        <p:sp>
          <p:nvSpPr>
            <p:cNvPr id="128" name="Line 35"/>
            <p:cNvSpPr>
              <a:spLocks noChangeShapeType="1"/>
            </p:cNvSpPr>
            <p:nvPr/>
          </p:nvSpPr>
          <p:spPr bwMode="auto">
            <a:xfrm>
              <a:off x="2496" y="3072"/>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129" name="Group 32"/>
          <p:cNvGrpSpPr>
            <a:grpSpLocks/>
          </p:cNvGrpSpPr>
          <p:nvPr/>
        </p:nvGrpSpPr>
        <p:grpSpPr bwMode="auto">
          <a:xfrm>
            <a:off x="7229475" y="4191000"/>
            <a:ext cx="161925" cy="171450"/>
            <a:chOff x="2400" y="2976"/>
            <a:chExt cx="192" cy="192"/>
          </a:xfrm>
        </p:grpSpPr>
        <p:sp>
          <p:nvSpPr>
            <p:cNvPr id="130" name="Oval 33"/>
            <p:cNvSpPr>
              <a:spLocks noChangeArrowheads="1"/>
            </p:cNvSpPr>
            <p:nvPr/>
          </p:nvSpPr>
          <p:spPr bwMode="auto">
            <a:xfrm>
              <a:off x="2400" y="2976"/>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131" name="Line 34"/>
            <p:cNvSpPr>
              <a:spLocks noChangeShapeType="1"/>
            </p:cNvSpPr>
            <p:nvPr/>
          </p:nvSpPr>
          <p:spPr bwMode="auto">
            <a:xfrm flipV="1">
              <a:off x="2492" y="2976"/>
              <a:ext cx="4" cy="100"/>
            </a:xfrm>
            <a:prstGeom prst="line">
              <a:avLst/>
            </a:prstGeom>
            <a:noFill/>
            <a:ln w="25400">
              <a:solidFill>
                <a:schemeClr val="tx1"/>
              </a:solidFill>
              <a:round/>
              <a:headEnd/>
              <a:tailEnd/>
            </a:ln>
          </p:spPr>
          <p:txBody>
            <a:bodyPr>
              <a:prstTxWarp prst="textNoShape">
                <a:avLst/>
              </a:prstTxWarp>
            </a:bodyPr>
            <a:lstStyle/>
            <a:p>
              <a:endParaRPr lang="en-US"/>
            </a:p>
          </p:txBody>
        </p:sp>
        <p:sp>
          <p:nvSpPr>
            <p:cNvPr id="132" name="Line 35"/>
            <p:cNvSpPr>
              <a:spLocks noChangeShapeType="1"/>
            </p:cNvSpPr>
            <p:nvPr/>
          </p:nvSpPr>
          <p:spPr bwMode="auto">
            <a:xfrm>
              <a:off x="2496" y="3072"/>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133" name="Group 32"/>
          <p:cNvGrpSpPr>
            <a:grpSpLocks/>
          </p:cNvGrpSpPr>
          <p:nvPr/>
        </p:nvGrpSpPr>
        <p:grpSpPr bwMode="auto">
          <a:xfrm>
            <a:off x="6772275" y="4191000"/>
            <a:ext cx="161925" cy="171450"/>
            <a:chOff x="2400" y="2976"/>
            <a:chExt cx="192" cy="192"/>
          </a:xfrm>
        </p:grpSpPr>
        <p:sp>
          <p:nvSpPr>
            <p:cNvPr id="134" name="Oval 33"/>
            <p:cNvSpPr>
              <a:spLocks noChangeArrowheads="1"/>
            </p:cNvSpPr>
            <p:nvPr/>
          </p:nvSpPr>
          <p:spPr bwMode="auto">
            <a:xfrm>
              <a:off x="2400" y="2976"/>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135" name="Line 34"/>
            <p:cNvSpPr>
              <a:spLocks noChangeShapeType="1"/>
            </p:cNvSpPr>
            <p:nvPr/>
          </p:nvSpPr>
          <p:spPr bwMode="auto">
            <a:xfrm flipV="1">
              <a:off x="2492" y="2976"/>
              <a:ext cx="4" cy="100"/>
            </a:xfrm>
            <a:prstGeom prst="line">
              <a:avLst/>
            </a:prstGeom>
            <a:noFill/>
            <a:ln w="25400">
              <a:solidFill>
                <a:schemeClr val="tx1"/>
              </a:solidFill>
              <a:round/>
              <a:headEnd/>
              <a:tailEnd/>
            </a:ln>
          </p:spPr>
          <p:txBody>
            <a:bodyPr>
              <a:prstTxWarp prst="textNoShape">
                <a:avLst/>
              </a:prstTxWarp>
            </a:bodyPr>
            <a:lstStyle/>
            <a:p>
              <a:endParaRPr lang="en-US"/>
            </a:p>
          </p:txBody>
        </p:sp>
        <p:sp>
          <p:nvSpPr>
            <p:cNvPr id="136" name="Line 35"/>
            <p:cNvSpPr>
              <a:spLocks noChangeShapeType="1"/>
            </p:cNvSpPr>
            <p:nvPr/>
          </p:nvSpPr>
          <p:spPr bwMode="auto">
            <a:xfrm>
              <a:off x="2496" y="3072"/>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137" name="Group 32"/>
          <p:cNvGrpSpPr>
            <a:grpSpLocks/>
          </p:cNvGrpSpPr>
          <p:nvPr/>
        </p:nvGrpSpPr>
        <p:grpSpPr bwMode="auto">
          <a:xfrm>
            <a:off x="5857875" y="4191000"/>
            <a:ext cx="161925" cy="171450"/>
            <a:chOff x="2400" y="2976"/>
            <a:chExt cx="192" cy="192"/>
          </a:xfrm>
        </p:grpSpPr>
        <p:sp>
          <p:nvSpPr>
            <p:cNvPr id="138" name="Oval 33"/>
            <p:cNvSpPr>
              <a:spLocks noChangeArrowheads="1"/>
            </p:cNvSpPr>
            <p:nvPr/>
          </p:nvSpPr>
          <p:spPr bwMode="auto">
            <a:xfrm>
              <a:off x="2400" y="2976"/>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139" name="Line 34"/>
            <p:cNvSpPr>
              <a:spLocks noChangeShapeType="1"/>
            </p:cNvSpPr>
            <p:nvPr/>
          </p:nvSpPr>
          <p:spPr bwMode="auto">
            <a:xfrm flipV="1">
              <a:off x="2492" y="2976"/>
              <a:ext cx="4" cy="100"/>
            </a:xfrm>
            <a:prstGeom prst="line">
              <a:avLst/>
            </a:prstGeom>
            <a:noFill/>
            <a:ln w="25400">
              <a:solidFill>
                <a:schemeClr val="tx1"/>
              </a:solidFill>
              <a:round/>
              <a:headEnd/>
              <a:tailEnd/>
            </a:ln>
          </p:spPr>
          <p:txBody>
            <a:bodyPr>
              <a:prstTxWarp prst="textNoShape">
                <a:avLst/>
              </a:prstTxWarp>
            </a:bodyPr>
            <a:lstStyle/>
            <a:p>
              <a:endParaRPr lang="en-US"/>
            </a:p>
          </p:txBody>
        </p:sp>
        <p:sp>
          <p:nvSpPr>
            <p:cNvPr id="140" name="Line 35"/>
            <p:cNvSpPr>
              <a:spLocks noChangeShapeType="1"/>
            </p:cNvSpPr>
            <p:nvPr/>
          </p:nvSpPr>
          <p:spPr bwMode="auto">
            <a:xfrm>
              <a:off x="2496" y="3072"/>
              <a:ext cx="48" cy="0"/>
            </a:xfrm>
            <a:prstGeom prst="line">
              <a:avLst/>
            </a:prstGeom>
            <a:noFill/>
            <a:ln w="19050">
              <a:solidFill>
                <a:schemeClr val="tx1"/>
              </a:solidFill>
              <a:round/>
              <a:headEnd/>
              <a:tailEnd/>
            </a:ln>
          </p:spPr>
          <p:txBody>
            <a:bodyPr>
              <a:prstTxWarp prst="textNoShape">
                <a:avLst/>
              </a:prstTxWarp>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xit" presetSubtype="0" fill="hold" nodeType="withEffect">
                                  <p:stCondLst>
                                    <p:cond delay="0"/>
                                  </p:stCondLst>
                                  <p:childTnLst>
                                    <p:set>
                                      <p:cBhvr>
                                        <p:cTn id="8" dur="1" fill="hold">
                                          <p:stCondLst>
                                            <p:cond delay="0"/>
                                          </p:stCondLst>
                                        </p:cTn>
                                        <p:tgtEl>
                                          <p:spTgt spid="7"/>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xit" presetSubtype="0" fill="hold" nodeType="withEffect">
                                  <p:stCondLst>
                                    <p:cond delay="0"/>
                                  </p:stCondLst>
                                  <p:childTnLst>
                                    <p:set>
                                      <p:cBhvr>
                                        <p:cTn id="14" dur="1" fill="hold">
                                          <p:stCondLst>
                                            <p:cond delay="0"/>
                                          </p:stCondLst>
                                        </p:cTn>
                                        <p:tgtEl>
                                          <p:spTgt spid="9"/>
                                        </p:tgtEl>
                                        <p:attrNameLst>
                                          <p:attrName>style.visibility</p:attrName>
                                        </p:attrNameLst>
                                      </p:cBhvr>
                                      <p:to>
                                        <p:strVal val="hidden"/>
                                      </p:to>
                                    </p:set>
                                  </p:childTnLst>
                                </p:cTn>
                              </p:par>
                              <p:par>
                                <p:cTn id="15" presetID="1" presetClass="entr" presetSubtype="0" fill="hold" grpId="0" nodeType="withEffect">
                                  <p:stCondLst>
                                    <p:cond delay="0"/>
                                  </p:stCondLst>
                                  <p:childTnLst>
                                    <p:set>
                                      <p:cBhvr>
                                        <p:cTn id="16" dur="1" fill="hold">
                                          <p:stCondLst>
                                            <p:cond delay="0"/>
                                          </p:stCondLst>
                                        </p:cTn>
                                        <p:tgtEl>
                                          <p:spTgt spid="10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par>
                                <p:cTn id="21" presetID="1" presetClass="exit" presetSubtype="0" fill="hold" nodeType="withEffect">
                                  <p:stCondLst>
                                    <p:cond delay="0"/>
                                  </p:stCondLst>
                                  <p:childTnLst>
                                    <p:set>
                                      <p:cBhvr>
                                        <p:cTn id="22" dur="1" fill="hold">
                                          <p:stCondLst>
                                            <p:cond delay="0"/>
                                          </p:stCondLst>
                                        </p:cTn>
                                        <p:tgtEl>
                                          <p:spTgt spid="12"/>
                                        </p:tgtEl>
                                        <p:attrNameLst>
                                          <p:attrName>style.visibility</p:attrName>
                                        </p:attrNameLst>
                                      </p:cBhvr>
                                      <p:to>
                                        <p:strVal val="hidden"/>
                                      </p:to>
                                    </p:set>
                                  </p:childTnLst>
                                </p:cTn>
                              </p:par>
                              <p:par>
                                <p:cTn id="23" presetID="1" presetClass="entr" presetSubtype="0" fill="hold" nodeType="with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0"/>
                                        </p:tgtEl>
                                        <p:attrNameLst>
                                          <p:attrName>style.visibility</p:attrName>
                                        </p:attrNameLst>
                                      </p:cBhvr>
                                      <p:to>
                                        <p:strVal val="visible"/>
                                      </p:to>
                                    </p:set>
                                  </p:childTnLst>
                                </p:cTn>
                              </p:par>
                              <p:par>
                                <p:cTn id="29" presetID="1" presetClass="exit" presetSubtype="0" fill="hold" nodeType="withEffect">
                                  <p:stCondLst>
                                    <p:cond delay="0"/>
                                  </p:stCondLst>
                                  <p:childTnLst>
                                    <p:set>
                                      <p:cBhvr>
                                        <p:cTn id="30" dur="1" fill="hold">
                                          <p:stCondLst>
                                            <p:cond delay="0"/>
                                          </p:stCondLst>
                                        </p:cTn>
                                        <p:tgtEl>
                                          <p:spTgt spid="15"/>
                                        </p:tgtEl>
                                        <p:attrNameLst>
                                          <p:attrName>style.visibility</p:attrName>
                                        </p:attrNameLst>
                                      </p:cBhvr>
                                      <p:to>
                                        <p:strVal val="hidden"/>
                                      </p:to>
                                    </p:set>
                                  </p:childTnLst>
                                </p:cTn>
                              </p:par>
                              <p:par>
                                <p:cTn id="31" presetID="1" presetClass="entr" presetSubtype="0" fill="hold" grpId="0" nodeType="withEffect">
                                  <p:stCondLst>
                                    <p:cond delay="0"/>
                                  </p:stCondLst>
                                  <p:childTnLst>
                                    <p:set>
                                      <p:cBhvr>
                                        <p:cTn id="32" dur="1" fill="hold">
                                          <p:stCondLst>
                                            <p:cond delay="0"/>
                                          </p:stCondLst>
                                        </p:cTn>
                                        <p:tgtEl>
                                          <p:spTgt spid="103"/>
                                        </p:tgtEl>
                                        <p:attrNameLst>
                                          <p:attrName>style.visibility</p:attrName>
                                        </p:attrNameLst>
                                      </p:cBhvr>
                                      <p:to>
                                        <p:strVal val="visible"/>
                                      </p:to>
                                    </p:set>
                                  </p:childTnLst>
                                </p:cTn>
                              </p:par>
                            </p:childTnLst>
                          </p:cTn>
                        </p:par>
                        <p:par>
                          <p:cTn id="33" fill="hold">
                            <p:stCondLst>
                              <p:cond delay="0"/>
                            </p:stCondLst>
                            <p:childTnLst>
                              <p:par>
                                <p:cTn id="34" presetID="1" presetClass="entr" presetSubtype="0" fill="hold" nodeType="afterEffect">
                                  <p:stCondLst>
                                    <p:cond delay="0"/>
                                  </p:stCondLst>
                                  <p:childTnLst>
                                    <p:set>
                                      <p:cBhvr>
                                        <p:cTn id="35"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 grpId="0" animBg="1"/>
      <p:bldP spid="103" grpId="0" animBg="1"/>
    </p:bld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3535363" y="2108200"/>
            <a:ext cx="828675" cy="457200"/>
          </a:xfrm>
          <a:prstGeom prst="rect">
            <a:avLst/>
          </a:prstGeom>
          <a:noFill/>
          <a:ln w="9525">
            <a:noFill/>
            <a:miter lim="800000"/>
            <a:headEnd/>
            <a:tailEnd/>
          </a:ln>
        </p:spPr>
        <p:txBody>
          <a:bodyPr wrap="none">
            <a:prstTxWarp prst="textNoShape">
              <a:avLst/>
            </a:prstTxWarp>
            <a:spAutoFit/>
          </a:bodyPr>
          <a:lstStyle/>
          <a:p>
            <a:r>
              <a:rPr lang="en-US"/>
              <a:t>Lucy</a:t>
            </a:r>
          </a:p>
        </p:txBody>
      </p:sp>
      <p:grpSp>
        <p:nvGrpSpPr>
          <p:cNvPr id="2" name="Group 3"/>
          <p:cNvGrpSpPr>
            <a:grpSpLocks/>
          </p:cNvGrpSpPr>
          <p:nvPr/>
        </p:nvGrpSpPr>
        <p:grpSpPr bwMode="auto">
          <a:xfrm>
            <a:off x="1706563" y="2184400"/>
            <a:ext cx="4648200" cy="1371600"/>
            <a:chOff x="1344" y="1392"/>
            <a:chExt cx="2928" cy="864"/>
          </a:xfrm>
        </p:grpSpPr>
        <p:sp>
          <p:nvSpPr>
            <p:cNvPr id="22680" name="Oval 4"/>
            <p:cNvSpPr>
              <a:spLocks noChangeArrowheads="1"/>
            </p:cNvSpPr>
            <p:nvPr/>
          </p:nvSpPr>
          <p:spPr bwMode="auto">
            <a:xfrm>
              <a:off x="1488" y="2016"/>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en-US"/>
            </a:p>
          </p:txBody>
        </p:sp>
        <p:sp>
          <p:nvSpPr>
            <p:cNvPr id="22681" name="Oval 5"/>
            <p:cNvSpPr>
              <a:spLocks noChangeArrowheads="1"/>
            </p:cNvSpPr>
            <p:nvPr/>
          </p:nvSpPr>
          <p:spPr bwMode="auto">
            <a:xfrm>
              <a:off x="3840" y="2016"/>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en-US"/>
            </a:p>
          </p:txBody>
        </p:sp>
        <p:sp>
          <p:nvSpPr>
            <p:cNvPr id="22682" name="Rectangle 6"/>
            <p:cNvSpPr>
              <a:spLocks noChangeArrowheads="1"/>
            </p:cNvSpPr>
            <p:nvPr/>
          </p:nvSpPr>
          <p:spPr bwMode="auto">
            <a:xfrm>
              <a:off x="1344" y="1392"/>
              <a:ext cx="2928" cy="624"/>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sp>
        <p:nvSpPr>
          <p:cNvPr id="22532" name="Text Box 7"/>
          <p:cNvSpPr txBox="1">
            <a:spLocks noChangeArrowheads="1"/>
          </p:cNvSpPr>
          <p:nvPr/>
        </p:nvSpPr>
        <p:spPr bwMode="auto">
          <a:xfrm>
            <a:off x="1614488" y="1385888"/>
            <a:ext cx="354012" cy="457200"/>
          </a:xfrm>
          <a:prstGeom prst="rect">
            <a:avLst/>
          </a:prstGeom>
          <a:noFill/>
          <a:ln w="9525">
            <a:noFill/>
            <a:miter lim="800000"/>
            <a:headEnd/>
            <a:tailEnd/>
          </a:ln>
        </p:spPr>
        <p:txBody>
          <a:bodyPr wrap="none">
            <a:prstTxWarp prst="textNoShape">
              <a:avLst/>
            </a:prstTxWarp>
            <a:spAutoFit/>
          </a:bodyPr>
          <a:lstStyle/>
          <a:p>
            <a:r>
              <a:rPr lang="en-US"/>
              <a:t>L</a:t>
            </a:r>
          </a:p>
        </p:txBody>
      </p:sp>
      <p:sp>
        <p:nvSpPr>
          <p:cNvPr id="22533" name="Text Box 8"/>
          <p:cNvSpPr txBox="1">
            <a:spLocks noChangeArrowheads="1"/>
          </p:cNvSpPr>
          <p:nvPr/>
        </p:nvSpPr>
        <p:spPr bwMode="auto">
          <a:xfrm>
            <a:off x="6186488" y="1385888"/>
            <a:ext cx="404812" cy="457200"/>
          </a:xfrm>
          <a:prstGeom prst="rect">
            <a:avLst/>
          </a:prstGeom>
          <a:noFill/>
          <a:ln w="9525">
            <a:noFill/>
            <a:miter lim="800000"/>
            <a:headEnd/>
            <a:tailEnd/>
          </a:ln>
        </p:spPr>
        <p:txBody>
          <a:bodyPr wrap="none">
            <a:prstTxWarp prst="textNoShape">
              <a:avLst/>
            </a:prstTxWarp>
            <a:spAutoFit/>
          </a:bodyPr>
          <a:lstStyle/>
          <a:p>
            <a:r>
              <a:rPr lang="en-US"/>
              <a:t>R</a:t>
            </a:r>
          </a:p>
        </p:txBody>
      </p:sp>
      <p:grpSp>
        <p:nvGrpSpPr>
          <p:cNvPr id="3" name="Group 9"/>
          <p:cNvGrpSpPr>
            <a:grpSpLocks/>
          </p:cNvGrpSpPr>
          <p:nvPr/>
        </p:nvGrpSpPr>
        <p:grpSpPr bwMode="auto">
          <a:xfrm>
            <a:off x="2011363" y="2565400"/>
            <a:ext cx="304800" cy="304800"/>
            <a:chOff x="3792" y="3264"/>
            <a:chExt cx="192" cy="192"/>
          </a:xfrm>
        </p:grpSpPr>
        <p:sp>
          <p:nvSpPr>
            <p:cNvPr id="22677" name="Oval 10"/>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2678" name="Line 11"/>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22679" name="Line 12"/>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4" name="Group 13"/>
          <p:cNvGrpSpPr>
            <a:grpSpLocks/>
          </p:cNvGrpSpPr>
          <p:nvPr/>
        </p:nvGrpSpPr>
        <p:grpSpPr bwMode="auto">
          <a:xfrm>
            <a:off x="3840163" y="2565400"/>
            <a:ext cx="304800" cy="304800"/>
            <a:chOff x="3792" y="3264"/>
            <a:chExt cx="192" cy="192"/>
          </a:xfrm>
        </p:grpSpPr>
        <p:sp>
          <p:nvSpPr>
            <p:cNvPr id="22674" name="Oval 14"/>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2675" name="Line 15"/>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22676" name="Line 16"/>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5" name="Group 17"/>
          <p:cNvGrpSpPr>
            <a:grpSpLocks/>
          </p:cNvGrpSpPr>
          <p:nvPr/>
        </p:nvGrpSpPr>
        <p:grpSpPr bwMode="auto">
          <a:xfrm>
            <a:off x="5668963" y="2565400"/>
            <a:ext cx="304800" cy="304800"/>
            <a:chOff x="3792" y="3264"/>
            <a:chExt cx="192" cy="192"/>
          </a:xfrm>
        </p:grpSpPr>
        <p:sp>
          <p:nvSpPr>
            <p:cNvPr id="22671" name="Oval 18"/>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2672" name="Line 19"/>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22673" name="Line 20"/>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sp>
        <p:nvSpPr>
          <p:cNvPr id="199702" name="Oval 22"/>
          <p:cNvSpPr>
            <a:spLocks noChangeArrowheads="1"/>
          </p:cNvSpPr>
          <p:nvPr/>
        </p:nvSpPr>
        <p:spPr bwMode="auto">
          <a:xfrm>
            <a:off x="3509963" y="1600200"/>
            <a:ext cx="4414837" cy="4419600"/>
          </a:xfrm>
          <a:prstGeom prst="ellipse">
            <a:avLst/>
          </a:prstGeom>
          <a:noFill/>
          <a:ln w="63500">
            <a:solidFill>
              <a:srgbClr val="FFFF00"/>
            </a:solidFill>
            <a:round/>
            <a:headEnd/>
            <a:tailEnd/>
          </a:ln>
        </p:spPr>
        <p:txBody>
          <a:bodyPr wrap="none" anchor="ctr">
            <a:prstTxWarp prst="textNoShape">
              <a:avLst/>
            </a:prstTxWarp>
          </a:bodyPr>
          <a:lstStyle/>
          <a:p>
            <a:endParaRPr lang="en-US"/>
          </a:p>
        </p:txBody>
      </p:sp>
      <p:grpSp>
        <p:nvGrpSpPr>
          <p:cNvPr id="6" name="Group 24"/>
          <p:cNvGrpSpPr>
            <a:grpSpLocks/>
          </p:cNvGrpSpPr>
          <p:nvPr/>
        </p:nvGrpSpPr>
        <p:grpSpPr bwMode="auto">
          <a:xfrm>
            <a:off x="1524000" y="3511550"/>
            <a:ext cx="533400" cy="609600"/>
            <a:chOff x="960" y="816"/>
            <a:chExt cx="336" cy="384"/>
          </a:xfrm>
        </p:grpSpPr>
        <p:sp>
          <p:nvSpPr>
            <p:cNvPr id="22669" name="AutoShape 25"/>
            <p:cNvSpPr>
              <a:spLocks noChangeArrowheads="1"/>
            </p:cNvSpPr>
            <p:nvPr/>
          </p:nvSpPr>
          <p:spPr bwMode="auto">
            <a:xfrm>
              <a:off x="960" y="816"/>
              <a:ext cx="336" cy="288"/>
            </a:xfrm>
            <a:prstGeom prst="irregularSeal1">
              <a:avLst/>
            </a:prstGeom>
            <a:solidFill>
              <a:srgbClr val="FFFF00"/>
            </a:solidFill>
            <a:ln w="9525">
              <a:solidFill>
                <a:schemeClr val="tx1"/>
              </a:solidFill>
              <a:miter lim="800000"/>
              <a:headEnd/>
              <a:tailEnd/>
            </a:ln>
          </p:spPr>
          <p:txBody>
            <a:bodyPr wrap="none" anchor="ctr">
              <a:prstTxWarp prst="textNoShape">
                <a:avLst/>
              </a:prstTxWarp>
            </a:bodyPr>
            <a:lstStyle/>
            <a:p>
              <a:endParaRPr lang="en-US"/>
            </a:p>
          </p:txBody>
        </p:sp>
        <p:sp>
          <p:nvSpPr>
            <p:cNvPr id="22670" name="Rectangle 26"/>
            <p:cNvSpPr>
              <a:spLocks noChangeArrowheads="1"/>
            </p:cNvSpPr>
            <p:nvPr/>
          </p:nvSpPr>
          <p:spPr bwMode="auto">
            <a:xfrm>
              <a:off x="1104" y="1008"/>
              <a:ext cx="48" cy="192"/>
            </a:xfrm>
            <a:prstGeom prst="rect">
              <a:avLst/>
            </a:prstGeom>
            <a:solidFill>
              <a:srgbClr val="FF0000"/>
            </a:solidFill>
            <a:ln w="9525">
              <a:solidFill>
                <a:schemeClr val="tx1"/>
              </a:solidFill>
              <a:miter lim="800000"/>
              <a:headEnd/>
              <a:tailEnd/>
            </a:ln>
          </p:spPr>
          <p:txBody>
            <a:bodyPr wrap="none" anchor="ctr">
              <a:prstTxWarp prst="textNoShape">
                <a:avLst/>
              </a:prstTxWarp>
            </a:bodyPr>
            <a:lstStyle/>
            <a:p>
              <a:endParaRPr lang="en-US"/>
            </a:p>
          </p:txBody>
        </p:sp>
      </p:grpSp>
      <p:grpSp>
        <p:nvGrpSpPr>
          <p:cNvPr id="7" name="Group 27"/>
          <p:cNvGrpSpPr>
            <a:grpSpLocks/>
          </p:cNvGrpSpPr>
          <p:nvPr/>
        </p:nvGrpSpPr>
        <p:grpSpPr bwMode="auto">
          <a:xfrm>
            <a:off x="5568950" y="3482975"/>
            <a:ext cx="533400" cy="609600"/>
            <a:chOff x="960" y="816"/>
            <a:chExt cx="336" cy="384"/>
          </a:xfrm>
        </p:grpSpPr>
        <p:sp>
          <p:nvSpPr>
            <p:cNvPr id="22667" name="AutoShape 28"/>
            <p:cNvSpPr>
              <a:spLocks noChangeArrowheads="1"/>
            </p:cNvSpPr>
            <p:nvPr/>
          </p:nvSpPr>
          <p:spPr bwMode="auto">
            <a:xfrm>
              <a:off x="960" y="816"/>
              <a:ext cx="336" cy="288"/>
            </a:xfrm>
            <a:prstGeom prst="irregularSeal1">
              <a:avLst/>
            </a:prstGeom>
            <a:solidFill>
              <a:srgbClr val="FFFF00"/>
            </a:solidFill>
            <a:ln w="9525">
              <a:solidFill>
                <a:schemeClr val="tx1"/>
              </a:solidFill>
              <a:miter lim="800000"/>
              <a:headEnd/>
              <a:tailEnd/>
            </a:ln>
          </p:spPr>
          <p:txBody>
            <a:bodyPr wrap="none" anchor="ctr">
              <a:prstTxWarp prst="textNoShape">
                <a:avLst/>
              </a:prstTxWarp>
            </a:bodyPr>
            <a:lstStyle/>
            <a:p>
              <a:endParaRPr lang="en-US"/>
            </a:p>
          </p:txBody>
        </p:sp>
        <p:sp>
          <p:nvSpPr>
            <p:cNvPr id="22668" name="Rectangle 29"/>
            <p:cNvSpPr>
              <a:spLocks noChangeArrowheads="1"/>
            </p:cNvSpPr>
            <p:nvPr/>
          </p:nvSpPr>
          <p:spPr bwMode="auto">
            <a:xfrm>
              <a:off x="1104" y="1008"/>
              <a:ext cx="48" cy="192"/>
            </a:xfrm>
            <a:prstGeom prst="rect">
              <a:avLst/>
            </a:prstGeom>
            <a:solidFill>
              <a:srgbClr val="FF0000"/>
            </a:solidFill>
            <a:ln w="9525">
              <a:solidFill>
                <a:schemeClr val="tx1"/>
              </a:solidFill>
              <a:miter lim="800000"/>
              <a:headEnd/>
              <a:tailEnd/>
            </a:ln>
          </p:spPr>
          <p:txBody>
            <a:bodyPr wrap="none" anchor="ctr">
              <a:prstTxWarp prst="textNoShape">
                <a:avLst/>
              </a:prstTxWarp>
            </a:bodyPr>
            <a:lstStyle/>
            <a:p>
              <a:endParaRPr lang="en-US"/>
            </a:p>
          </p:txBody>
        </p:sp>
      </p:grpSp>
      <p:sp>
        <p:nvSpPr>
          <p:cNvPr id="199710" name="Rectangle 30"/>
          <p:cNvSpPr>
            <a:spLocks noChangeArrowheads="1"/>
          </p:cNvSpPr>
          <p:nvPr/>
        </p:nvSpPr>
        <p:spPr bwMode="auto">
          <a:xfrm>
            <a:off x="5788025" y="3783013"/>
            <a:ext cx="76200" cy="304800"/>
          </a:xfrm>
          <a:prstGeom prst="rect">
            <a:avLst/>
          </a:prstGeom>
          <a:solidFill>
            <a:srgbClr val="FF0000"/>
          </a:solidFill>
          <a:ln w="9525">
            <a:solidFill>
              <a:schemeClr val="tx1"/>
            </a:solidFill>
            <a:miter lim="800000"/>
            <a:headEnd/>
            <a:tailEnd/>
          </a:ln>
        </p:spPr>
        <p:txBody>
          <a:bodyPr wrap="none" anchor="ctr">
            <a:prstTxWarp prst="textNoShape">
              <a:avLst/>
            </a:prstTxWarp>
          </a:bodyPr>
          <a:lstStyle/>
          <a:p>
            <a:endParaRPr lang="en-US"/>
          </a:p>
        </p:txBody>
      </p:sp>
      <p:sp>
        <p:nvSpPr>
          <p:cNvPr id="199711" name="Oval 31"/>
          <p:cNvSpPr>
            <a:spLocks noChangeArrowheads="1"/>
          </p:cNvSpPr>
          <p:nvPr/>
        </p:nvSpPr>
        <p:spPr bwMode="auto">
          <a:xfrm>
            <a:off x="3992563" y="2108200"/>
            <a:ext cx="3521075" cy="3436938"/>
          </a:xfrm>
          <a:prstGeom prst="ellipse">
            <a:avLst/>
          </a:prstGeom>
          <a:noFill/>
          <a:ln w="63500">
            <a:solidFill>
              <a:srgbClr val="FFFF00"/>
            </a:solidFill>
            <a:round/>
            <a:headEnd/>
            <a:tailEnd/>
          </a:ln>
        </p:spPr>
        <p:txBody>
          <a:bodyPr wrap="none" anchor="ctr">
            <a:prstTxWarp prst="textNoShape">
              <a:avLst/>
            </a:prstTxWarp>
          </a:bodyPr>
          <a:lstStyle/>
          <a:p>
            <a:endParaRPr lang="en-US"/>
          </a:p>
        </p:txBody>
      </p:sp>
      <p:grpSp>
        <p:nvGrpSpPr>
          <p:cNvPr id="8" name="Group 32"/>
          <p:cNvGrpSpPr>
            <a:grpSpLocks/>
          </p:cNvGrpSpPr>
          <p:nvPr/>
        </p:nvGrpSpPr>
        <p:grpSpPr bwMode="auto">
          <a:xfrm>
            <a:off x="5564188" y="3779838"/>
            <a:ext cx="533400" cy="457200"/>
            <a:chOff x="2064" y="1056"/>
            <a:chExt cx="336" cy="288"/>
          </a:xfrm>
        </p:grpSpPr>
        <p:sp>
          <p:nvSpPr>
            <p:cNvPr id="22665" name="Rectangle 33"/>
            <p:cNvSpPr>
              <a:spLocks noChangeArrowheads="1"/>
            </p:cNvSpPr>
            <p:nvPr/>
          </p:nvSpPr>
          <p:spPr bwMode="auto">
            <a:xfrm>
              <a:off x="2208" y="1056"/>
              <a:ext cx="48" cy="240"/>
            </a:xfrm>
            <a:prstGeom prst="rect">
              <a:avLst/>
            </a:prstGeom>
            <a:solidFill>
              <a:srgbClr val="FF0000"/>
            </a:solidFill>
            <a:ln w="9525">
              <a:solidFill>
                <a:schemeClr val="tx1"/>
              </a:solidFill>
              <a:miter lim="800000"/>
              <a:headEnd/>
              <a:tailEnd/>
            </a:ln>
          </p:spPr>
          <p:txBody>
            <a:bodyPr wrap="none" anchor="ctr">
              <a:prstTxWarp prst="textNoShape">
                <a:avLst/>
              </a:prstTxWarp>
            </a:bodyPr>
            <a:lstStyle/>
            <a:p>
              <a:endParaRPr lang="en-US"/>
            </a:p>
          </p:txBody>
        </p:sp>
        <p:sp>
          <p:nvSpPr>
            <p:cNvPr id="22666" name="AutoShape 34"/>
            <p:cNvSpPr>
              <a:spLocks noChangeArrowheads="1"/>
            </p:cNvSpPr>
            <p:nvPr/>
          </p:nvSpPr>
          <p:spPr bwMode="auto">
            <a:xfrm>
              <a:off x="2064" y="1200"/>
              <a:ext cx="336" cy="144"/>
            </a:xfrm>
            <a:prstGeom prst="irregularSeal1">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sp>
        <p:nvSpPr>
          <p:cNvPr id="199715" name="Oval 35"/>
          <p:cNvSpPr>
            <a:spLocks noChangeArrowheads="1"/>
          </p:cNvSpPr>
          <p:nvPr/>
        </p:nvSpPr>
        <p:spPr bwMode="auto">
          <a:xfrm>
            <a:off x="4899025" y="2906713"/>
            <a:ext cx="1760538" cy="1720850"/>
          </a:xfrm>
          <a:prstGeom prst="ellipse">
            <a:avLst/>
          </a:prstGeom>
          <a:noFill/>
          <a:ln w="63500">
            <a:solidFill>
              <a:srgbClr val="FFFF00"/>
            </a:solidFill>
            <a:round/>
            <a:headEnd/>
            <a:tailEnd/>
          </a:ln>
        </p:spPr>
        <p:txBody>
          <a:bodyPr wrap="none" anchor="ctr">
            <a:prstTxWarp prst="textNoShape">
              <a:avLst/>
            </a:prstTxWarp>
          </a:bodyPr>
          <a:lstStyle/>
          <a:p>
            <a:endParaRPr lang="en-US"/>
          </a:p>
        </p:txBody>
      </p:sp>
      <p:sp>
        <p:nvSpPr>
          <p:cNvPr id="199716" name="Oval 36"/>
          <p:cNvSpPr>
            <a:spLocks noChangeArrowheads="1"/>
          </p:cNvSpPr>
          <p:nvPr/>
        </p:nvSpPr>
        <p:spPr bwMode="auto">
          <a:xfrm>
            <a:off x="4476750" y="2511425"/>
            <a:ext cx="2640013" cy="2573338"/>
          </a:xfrm>
          <a:prstGeom prst="ellipse">
            <a:avLst/>
          </a:prstGeom>
          <a:noFill/>
          <a:ln w="63500">
            <a:solidFill>
              <a:srgbClr val="FFFF00"/>
            </a:solidFill>
            <a:round/>
            <a:headEnd/>
            <a:tailEnd/>
          </a:ln>
        </p:spPr>
        <p:txBody>
          <a:bodyPr wrap="none" anchor="ctr">
            <a:prstTxWarp prst="textNoShape">
              <a:avLst/>
            </a:prstTxWarp>
          </a:bodyPr>
          <a:lstStyle/>
          <a:p>
            <a:endParaRPr lang="en-US"/>
          </a:p>
        </p:txBody>
      </p:sp>
      <p:sp>
        <p:nvSpPr>
          <p:cNvPr id="22545" name="Line 37"/>
          <p:cNvSpPr>
            <a:spLocks noChangeShapeType="1"/>
          </p:cNvSpPr>
          <p:nvPr/>
        </p:nvSpPr>
        <p:spPr bwMode="auto">
          <a:xfrm>
            <a:off x="3487738" y="1403350"/>
            <a:ext cx="0" cy="3257550"/>
          </a:xfrm>
          <a:prstGeom prst="line">
            <a:avLst/>
          </a:prstGeom>
          <a:noFill/>
          <a:ln w="9525">
            <a:solidFill>
              <a:schemeClr val="tx1"/>
            </a:solidFill>
            <a:prstDash val="dash"/>
            <a:round/>
            <a:headEnd/>
            <a:tailEnd/>
          </a:ln>
        </p:spPr>
        <p:txBody>
          <a:bodyPr>
            <a:prstTxWarp prst="textNoShape">
              <a:avLst/>
            </a:prstTxWarp>
          </a:bodyPr>
          <a:lstStyle/>
          <a:p>
            <a:endParaRPr lang="en-US"/>
          </a:p>
        </p:txBody>
      </p:sp>
      <p:grpSp>
        <p:nvGrpSpPr>
          <p:cNvPr id="9" name="Group 38"/>
          <p:cNvGrpSpPr>
            <a:grpSpLocks/>
          </p:cNvGrpSpPr>
          <p:nvPr/>
        </p:nvGrpSpPr>
        <p:grpSpPr bwMode="auto">
          <a:xfrm>
            <a:off x="5386388" y="3784600"/>
            <a:ext cx="533400" cy="457200"/>
            <a:chOff x="2064" y="1056"/>
            <a:chExt cx="336" cy="288"/>
          </a:xfrm>
        </p:grpSpPr>
        <p:sp>
          <p:nvSpPr>
            <p:cNvPr id="22663" name="Rectangle 39"/>
            <p:cNvSpPr>
              <a:spLocks noChangeArrowheads="1"/>
            </p:cNvSpPr>
            <p:nvPr/>
          </p:nvSpPr>
          <p:spPr bwMode="auto">
            <a:xfrm>
              <a:off x="2208" y="1056"/>
              <a:ext cx="48" cy="240"/>
            </a:xfrm>
            <a:prstGeom prst="rect">
              <a:avLst/>
            </a:prstGeom>
            <a:solidFill>
              <a:srgbClr val="FF0000"/>
            </a:solidFill>
            <a:ln w="9525">
              <a:solidFill>
                <a:schemeClr val="tx1"/>
              </a:solidFill>
              <a:miter lim="800000"/>
              <a:headEnd/>
              <a:tailEnd/>
            </a:ln>
          </p:spPr>
          <p:txBody>
            <a:bodyPr wrap="none" anchor="ctr">
              <a:prstTxWarp prst="textNoShape">
                <a:avLst/>
              </a:prstTxWarp>
            </a:bodyPr>
            <a:lstStyle/>
            <a:p>
              <a:endParaRPr lang="en-US"/>
            </a:p>
          </p:txBody>
        </p:sp>
        <p:sp>
          <p:nvSpPr>
            <p:cNvPr id="22664" name="AutoShape 40"/>
            <p:cNvSpPr>
              <a:spLocks noChangeArrowheads="1"/>
            </p:cNvSpPr>
            <p:nvPr/>
          </p:nvSpPr>
          <p:spPr bwMode="auto">
            <a:xfrm>
              <a:off x="2064" y="1200"/>
              <a:ext cx="336" cy="144"/>
            </a:xfrm>
            <a:prstGeom prst="irregularSeal1">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sp>
        <p:nvSpPr>
          <p:cNvPr id="199721" name="Oval 41"/>
          <p:cNvSpPr>
            <a:spLocks noChangeArrowheads="1"/>
          </p:cNvSpPr>
          <p:nvPr/>
        </p:nvSpPr>
        <p:spPr bwMode="auto">
          <a:xfrm>
            <a:off x="1200150" y="2870200"/>
            <a:ext cx="1801813" cy="1720850"/>
          </a:xfrm>
          <a:prstGeom prst="ellipse">
            <a:avLst/>
          </a:prstGeom>
          <a:noFill/>
          <a:ln w="63500">
            <a:solidFill>
              <a:srgbClr val="FFFF00"/>
            </a:solidFill>
            <a:round/>
            <a:headEnd/>
            <a:tailEnd/>
          </a:ln>
        </p:spPr>
        <p:txBody>
          <a:bodyPr wrap="none" anchor="ctr">
            <a:prstTxWarp prst="textNoShape">
              <a:avLst/>
            </a:prstTxWarp>
          </a:bodyPr>
          <a:lstStyle/>
          <a:p>
            <a:endParaRPr lang="en-US"/>
          </a:p>
        </p:txBody>
      </p:sp>
      <p:sp>
        <p:nvSpPr>
          <p:cNvPr id="199722" name="Oval 42"/>
          <p:cNvSpPr>
            <a:spLocks noChangeArrowheads="1"/>
          </p:cNvSpPr>
          <p:nvPr/>
        </p:nvSpPr>
        <p:spPr bwMode="auto">
          <a:xfrm>
            <a:off x="755650" y="2486025"/>
            <a:ext cx="2703513" cy="2573338"/>
          </a:xfrm>
          <a:prstGeom prst="ellipse">
            <a:avLst/>
          </a:prstGeom>
          <a:noFill/>
          <a:ln w="63500">
            <a:solidFill>
              <a:srgbClr val="FFFF00"/>
            </a:solidFill>
            <a:round/>
            <a:headEnd/>
            <a:tailEnd/>
          </a:ln>
        </p:spPr>
        <p:txBody>
          <a:bodyPr wrap="none" anchor="ctr">
            <a:prstTxWarp prst="textNoShape">
              <a:avLst/>
            </a:prstTxWarp>
          </a:bodyPr>
          <a:lstStyle/>
          <a:p>
            <a:endParaRPr lang="en-US"/>
          </a:p>
        </p:txBody>
      </p:sp>
      <p:sp>
        <p:nvSpPr>
          <p:cNvPr id="199723" name="Rectangle 43"/>
          <p:cNvSpPr>
            <a:spLocks noChangeArrowheads="1"/>
          </p:cNvSpPr>
          <p:nvPr/>
        </p:nvSpPr>
        <p:spPr bwMode="auto">
          <a:xfrm>
            <a:off x="1944688" y="3760788"/>
            <a:ext cx="76200" cy="304800"/>
          </a:xfrm>
          <a:prstGeom prst="rect">
            <a:avLst/>
          </a:prstGeom>
          <a:solidFill>
            <a:srgbClr val="FF0000"/>
          </a:solidFill>
          <a:ln w="9525">
            <a:solidFill>
              <a:schemeClr val="tx1"/>
            </a:solidFill>
            <a:miter lim="800000"/>
            <a:headEnd/>
            <a:tailEnd/>
          </a:ln>
        </p:spPr>
        <p:txBody>
          <a:bodyPr wrap="none" anchor="ctr">
            <a:prstTxWarp prst="textNoShape">
              <a:avLst/>
            </a:prstTxWarp>
          </a:bodyPr>
          <a:lstStyle/>
          <a:p>
            <a:endParaRPr lang="en-US"/>
          </a:p>
        </p:txBody>
      </p:sp>
      <p:sp>
        <p:nvSpPr>
          <p:cNvPr id="199724" name="Rectangle 44"/>
          <p:cNvSpPr>
            <a:spLocks noChangeArrowheads="1"/>
          </p:cNvSpPr>
          <p:nvPr/>
        </p:nvSpPr>
        <p:spPr bwMode="auto">
          <a:xfrm>
            <a:off x="2127250" y="3765550"/>
            <a:ext cx="76200" cy="304800"/>
          </a:xfrm>
          <a:prstGeom prst="rect">
            <a:avLst/>
          </a:prstGeom>
          <a:solidFill>
            <a:srgbClr val="FF0000"/>
          </a:solidFill>
          <a:ln w="9525">
            <a:solidFill>
              <a:schemeClr val="tx1"/>
            </a:solidFill>
            <a:miter lim="800000"/>
            <a:headEnd/>
            <a:tailEnd/>
          </a:ln>
        </p:spPr>
        <p:txBody>
          <a:bodyPr wrap="none" anchor="ctr">
            <a:prstTxWarp prst="textNoShape">
              <a:avLst/>
            </a:prstTxWarp>
          </a:bodyPr>
          <a:lstStyle/>
          <a:p>
            <a:endParaRPr lang="en-US"/>
          </a:p>
        </p:txBody>
      </p:sp>
      <p:grpSp>
        <p:nvGrpSpPr>
          <p:cNvPr id="10" name="Group 45"/>
          <p:cNvGrpSpPr>
            <a:grpSpLocks/>
          </p:cNvGrpSpPr>
          <p:nvPr/>
        </p:nvGrpSpPr>
        <p:grpSpPr bwMode="auto">
          <a:xfrm>
            <a:off x="5176838" y="3778250"/>
            <a:ext cx="533400" cy="457200"/>
            <a:chOff x="2064" y="1056"/>
            <a:chExt cx="336" cy="288"/>
          </a:xfrm>
        </p:grpSpPr>
        <p:sp>
          <p:nvSpPr>
            <p:cNvPr id="22661" name="Rectangle 46"/>
            <p:cNvSpPr>
              <a:spLocks noChangeArrowheads="1"/>
            </p:cNvSpPr>
            <p:nvPr/>
          </p:nvSpPr>
          <p:spPr bwMode="auto">
            <a:xfrm>
              <a:off x="2208" y="1056"/>
              <a:ext cx="48" cy="240"/>
            </a:xfrm>
            <a:prstGeom prst="rect">
              <a:avLst/>
            </a:prstGeom>
            <a:solidFill>
              <a:srgbClr val="FF0000"/>
            </a:solidFill>
            <a:ln w="9525">
              <a:solidFill>
                <a:schemeClr val="tx1"/>
              </a:solidFill>
              <a:miter lim="800000"/>
              <a:headEnd/>
              <a:tailEnd/>
            </a:ln>
          </p:spPr>
          <p:txBody>
            <a:bodyPr wrap="none" anchor="ctr">
              <a:prstTxWarp prst="textNoShape">
                <a:avLst/>
              </a:prstTxWarp>
            </a:bodyPr>
            <a:lstStyle/>
            <a:p>
              <a:endParaRPr lang="en-US"/>
            </a:p>
          </p:txBody>
        </p:sp>
        <p:sp>
          <p:nvSpPr>
            <p:cNvPr id="22662" name="AutoShape 47"/>
            <p:cNvSpPr>
              <a:spLocks noChangeArrowheads="1"/>
            </p:cNvSpPr>
            <p:nvPr/>
          </p:nvSpPr>
          <p:spPr bwMode="auto">
            <a:xfrm>
              <a:off x="2064" y="1200"/>
              <a:ext cx="336" cy="144"/>
            </a:xfrm>
            <a:prstGeom prst="irregularSeal1">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grpSp>
        <p:nvGrpSpPr>
          <p:cNvPr id="11" name="Group 48"/>
          <p:cNvGrpSpPr>
            <a:grpSpLocks/>
          </p:cNvGrpSpPr>
          <p:nvPr/>
        </p:nvGrpSpPr>
        <p:grpSpPr bwMode="auto">
          <a:xfrm>
            <a:off x="4957763" y="3778250"/>
            <a:ext cx="533400" cy="457200"/>
            <a:chOff x="2064" y="1056"/>
            <a:chExt cx="336" cy="288"/>
          </a:xfrm>
        </p:grpSpPr>
        <p:sp>
          <p:nvSpPr>
            <p:cNvPr id="22659" name="Rectangle 49"/>
            <p:cNvSpPr>
              <a:spLocks noChangeArrowheads="1"/>
            </p:cNvSpPr>
            <p:nvPr/>
          </p:nvSpPr>
          <p:spPr bwMode="auto">
            <a:xfrm>
              <a:off x="2208" y="1056"/>
              <a:ext cx="48" cy="240"/>
            </a:xfrm>
            <a:prstGeom prst="rect">
              <a:avLst/>
            </a:prstGeom>
            <a:solidFill>
              <a:srgbClr val="FF0000"/>
            </a:solidFill>
            <a:ln w="9525">
              <a:solidFill>
                <a:schemeClr val="tx1"/>
              </a:solidFill>
              <a:miter lim="800000"/>
              <a:headEnd/>
              <a:tailEnd/>
            </a:ln>
          </p:spPr>
          <p:txBody>
            <a:bodyPr wrap="none" anchor="ctr">
              <a:prstTxWarp prst="textNoShape">
                <a:avLst/>
              </a:prstTxWarp>
            </a:bodyPr>
            <a:lstStyle/>
            <a:p>
              <a:endParaRPr lang="en-US"/>
            </a:p>
          </p:txBody>
        </p:sp>
        <p:sp>
          <p:nvSpPr>
            <p:cNvPr id="22660" name="AutoShape 50"/>
            <p:cNvSpPr>
              <a:spLocks noChangeArrowheads="1"/>
            </p:cNvSpPr>
            <p:nvPr/>
          </p:nvSpPr>
          <p:spPr bwMode="auto">
            <a:xfrm>
              <a:off x="2064" y="1200"/>
              <a:ext cx="336" cy="144"/>
            </a:xfrm>
            <a:prstGeom prst="irregularSeal1">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grpSp>
        <p:nvGrpSpPr>
          <p:cNvPr id="12" name="Group 51"/>
          <p:cNvGrpSpPr>
            <a:grpSpLocks/>
          </p:cNvGrpSpPr>
          <p:nvPr/>
        </p:nvGrpSpPr>
        <p:grpSpPr bwMode="auto">
          <a:xfrm>
            <a:off x="1517650" y="3759200"/>
            <a:ext cx="533400" cy="457200"/>
            <a:chOff x="2064" y="1056"/>
            <a:chExt cx="336" cy="288"/>
          </a:xfrm>
        </p:grpSpPr>
        <p:sp>
          <p:nvSpPr>
            <p:cNvPr id="22657" name="Rectangle 52"/>
            <p:cNvSpPr>
              <a:spLocks noChangeArrowheads="1"/>
            </p:cNvSpPr>
            <p:nvPr/>
          </p:nvSpPr>
          <p:spPr bwMode="auto">
            <a:xfrm>
              <a:off x="2208" y="1056"/>
              <a:ext cx="48" cy="240"/>
            </a:xfrm>
            <a:prstGeom prst="rect">
              <a:avLst/>
            </a:prstGeom>
            <a:solidFill>
              <a:srgbClr val="FF0000"/>
            </a:solidFill>
            <a:ln w="9525">
              <a:solidFill>
                <a:schemeClr val="tx1"/>
              </a:solidFill>
              <a:miter lim="800000"/>
              <a:headEnd/>
              <a:tailEnd/>
            </a:ln>
          </p:spPr>
          <p:txBody>
            <a:bodyPr wrap="none" anchor="ctr">
              <a:prstTxWarp prst="textNoShape">
                <a:avLst/>
              </a:prstTxWarp>
            </a:bodyPr>
            <a:lstStyle/>
            <a:p>
              <a:endParaRPr lang="en-US"/>
            </a:p>
          </p:txBody>
        </p:sp>
        <p:sp>
          <p:nvSpPr>
            <p:cNvPr id="22658" name="AutoShape 53"/>
            <p:cNvSpPr>
              <a:spLocks noChangeArrowheads="1"/>
            </p:cNvSpPr>
            <p:nvPr/>
          </p:nvSpPr>
          <p:spPr bwMode="auto">
            <a:xfrm>
              <a:off x="2064" y="1200"/>
              <a:ext cx="336" cy="144"/>
            </a:xfrm>
            <a:prstGeom prst="irregularSeal1">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grpSp>
        <p:nvGrpSpPr>
          <p:cNvPr id="13" name="Group 54"/>
          <p:cNvGrpSpPr>
            <a:grpSpLocks/>
          </p:cNvGrpSpPr>
          <p:nvPr/>
        </p:nvGrpSpPr>
        <p:grpSpPr bwMode="auto">
          <a:xfrm>
            <a:off x="1295400" y="3759200"/>
            <a:ext cx="533400" cy="457200"/>
            <a:chOff x="2064" y="1056"/>
            <a:chExt cx="336" cy="288"/>
          </a:xfrm>
        </p:grpSpPr>
        <p:sp>
          <p:nvSpPr>
            <p:cNvPr id="22655" name="Rectangle 55"/>
            <p:cNvSpPr>
              <a:spLocks noChangeArrowheads="1"/>
            </p:cNvSpPr>
            <p:nvPr/>
          </p:nvSpPr>
          <p:spPr bwMode="auto">
            <a:xfrm>
              <a:off x="2208" y="1056"/>
              <a:ext cx="48" cy="240"/>
            </a:xfrm>
            <a:prstGeom prst="rect">
              <a:avLst/>
            </a:prstGeom>
            <a:solidFill>
              <a:srgbClr val="FF0000"/>
            </a:solidFill>
            <a:ln w="9525">
              <a:solidFill>
                <a:schemeClr val="tx1"/>
              </a:solidFill>
              <a:miter lim="800000"/>
              <a:headEnd/>
              <a:tailEnd/>
            </a:ln>
          </p:spPr>
          <p:txBody>
            <a:bodyPr wrap="none" anchor="ctr">
              <a:prstTxWarp prst="textNoShape">
                <a:avLst/>
              </a:prstTxWarp>
            </a:bodyPr>
            <a:lstStyle/>
            <a:p>
              <a:endParaRPr lang="en-US"/>
            </a:p>
          </p:txBody>
        </p:sp>
        <p:sp>
          <p:nvSpPr>
            <p:cNvPr id="22656" name="AutoShape 56"/>
            <p:cNvSpPr>
              <a:spLocks noChangeArrowheads="1"/>
            </p:cNvSpPr>
            <p:nvPr/>
          </p:nvSpPr>
          <p:spPr bwMode="auto">
            <a:xfrm>
              <a:off x="2064" y="1200"/>
              <a:ext cx="336" cy="144"/>
            </a:xfrm>
            <a:prstGeom prst="irregularSeal1">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grpSp>
        <p:nvGrpSpPr>
          <p:cNvPr id="14" name="Group 57"/>
          <p:cNvGrpSpPr>
            <a:grpSpLocks/>
          </p:cNvGrpSpPr>
          <p:nvPr/>
        </p:nvGrpSpPr>
        <p:grpSpPr bwMode="auto">
          <a:xfrm>
            <a:off x="4754563" y="3781425"/>
            <a:ext cx="533400" cy="457200"/>
            <a:chOff x="2064" y="1056"/>
            <a:chExt cx="336" cy="288"/>
          </a:xfrm>
        </p:grpSpPr>
        <p:sp>
          <p:nvSpPr>
            <p:cNvPr id="22653" name="Rectangle 58"/>
            <p:cNvSpPr>
              <a:spLocks noChangeArrowheads="1"/>
            </p:cNvSpPr>
            <p:nvPr/>
          </p:nvSpPr>
          <p:spPr bwMode="auto">
            <a:xfrm>
              <a:off x="2208" y="1056"/>
              <a:ext cx="48" cy="240"/>
            </a:xfrm>
            <a:prstGeom prst="rect">
              <a:avLst/>
            </a:prstGeom>
            <a:solidFill>
              <a:srgbClr val="FF0000"/>
            </a:solidFill>
            <a:ln w="9525">
              <a:solidFill>
                <a:schemeClr val="tx1"/>
              </a:solidFill>
              <a:miter lim="800000"/>
              <a:headEnd/>
              <a:tailEnd/>
            </a:ln>
          </p:spPr>
          <p:txBody>
            <a:bodyPr wrap="none" anchor="ctr">
              <a:prstTxWarp prst="textNoShape">
                <a:avLst/>
              </a:prstTxWarp>
            </a:bodyPr>
            <a:lstStyle/>
            <a:p>
              <a:endParaRPr lang="en-US"/>
            </a:p>
          </p:txBody>
        </p:sp>
        <p:sp>
          <p:nvSpPr>
            <p:cNvPr id="22654" name="AutoShape 59"/>
            <p:cNvSpPr>
              <a:spLocks noChangeArrowheads="1"/>
            </p:cNvSpPr>
            <p:nvPr/>
          </p:nvSpPr>
          <p:spPr bwMode="auto">
            <a:xfrm>
              <a:off x="2064" y="1200"/>
              <a:ext cx="336" cy="144"/>
            </a:xfrm>
            <a:prstGeom prst="irregularSeal1">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grpSp>
        <p:nvGrpSpPr>
          <p:cNvPr id="15" name="Group 60"/>
          <p:cNvGrpSpPr>
            <a:grpSpLocks/>
          </p:cNvGrpSpPr>
          <p:nvPr/>
        </p:nvGrpSpPr>
        <p:grpSpPr bwMode="auto">
          <a:xfrm>
            <a:off x="1109663" y="3765550"/>
            <a:ext cx="533400" cy="457200"/>
            <a:chOff x="2064" y="1056"/>
            <a:chExt cx="336" cy="288"/>
          </a:xfrm>
        </p:grpSpPr>
        <p:sp>
          <p:nvSpPr>
            <p:cNvPr id="22651" name="Rectangle 61"/>
            <p:cNvSpPr>
              <a:spLocks noChangeArrowheads="1"/>
            </p:cNvSpPr>
            <p:nvPr/>
          </p:nvSpPr>
          <p:spPr bwMode="auto">
            <a:xfrm>
              <a:off x="2208" y="1056"/>
              <a:ext cx="48" cy="240"/>
            </a:xfrm>
            <a:prstGeom prst="rect">
              <a:avLst/>
            </a:prstGeom>
            <a:solidFill>
              <a:srgbClr val="FF0000"/>
            </a:solidFill>
            <a:ln w="9525">
              <a:solidFill>
                <a:schemeClr val="tx1"/>
              </a:solidFill>
              <a:miter lim="800000"/>
              <a:headEnd/>
              <a:tailEnd/>
            </a:ln>
          </p:spPr>
          <p:txBody>
            <a:bodyPr wrap="none" anchor="ctr">
              <a:prstTxWarp prst="textNoShape">
                <a:avLst/>
              </a:prstTxWarp>
            </a:bodyPr>
            <a:lstStyle/>
            <a:p>
              <a:endParaRPr lang="en-US"/>
            </a:p>
          </p:txBody>
        </p:sp>
        <p:sp>
          <p:nvSpPr>
            <p:cNvPr id="22652" name="AutoShape 62"/>
            <p:cNvSpPr>
              <a:spLocks noChangeArrowheads="1"/>
            </p:cNvSpPr>
            <p:nvPr/>
          </p:nvSpPr>
          <p:spPr bwMode="auto">
            <a:xfrm>
              <a:off x="2064" y="1200"/>
              <a:ext cx="336" cy="144"/>
            </a:xfrm>
            <a:prstGeom prst="irregularSeal1">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grpSp>
        <p:nvGrpSpPr>
          <p:cNvPr id="16" name="Group 63"/>
          <p:cNvGrpSpPr>
            <a:grpSpLocks/>
          </p:cNvGrpSpPr>
          <p:nvPr/>
        </p:nvGrpSpPr>
        <p:grpSpPr bwMode="auto">
          <a:xfrm>
            <a:off x="5700713" y="4256088"/>
            <a:ext cx="304800" cy="304800"/>
            <a:chOff x="3792" y="3264"/>
            <a:chExt cx="192" cy="192"/>
          </a:xfrm>
        </p:grpSpPr>
        <p:sp>
          <p:nvSpPr>
            <p:cNvPr id="22648" name="Oval 64"/>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2649" name="Line 65"/>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22650" name="Line 66"/>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17" name="Group 67"/>
          <p:cNvGrpSpPr>
            <a:grpSpLocks/>
          </p:cNvGrpSpPr>
          <p:nvPr/>
        </p:nvGrpSpPr>
        <p:grpSpPr bwMode="auto">
          <a:xfrm>
            <a:off x="5467350" y="4252913"/>
            <a:ext cx="304800" cy="304800"/>
            <a:chOff x="1609" y="2000"/>
            <a:chExt cx="192" cy="192"/>
          </a:xfrm>
        </p:grpSpPr>
        <p:sp>
          <p:nvSpPr>
            <p:cNvPr id="22645" name="Oval 68"/>
            <p:cNvSpPr>
              <a:spLocks noChangeArrowheads="1"/>
            </p:cNvSpPr>
            <p:nvPr/>
          </p:nvSpPr>
          <p:spPr bwMode="auto">
            <a:xfrm>
              <a:off x="1609" y="2000"/>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2646" name="Line 69"/>
            <p:cNvSpPr>
              <a:spLocks noChangeShapeType="1"/>
            </p:cNvSpPr>
            <p:nvPr/>
          </p:nvSpPr>
          <p:spPr bwMode="auto">
            <a:xfrm flipV="1">
              <a:off x="1705" y="2000"/>
              <a:ext cx="3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22647" name="Line 70"/>
            <p:cNvSpPr>
              <a:spLocks noChangeShapeType="1"/>
            </p:cNvSpPr>
            <p:nvPr/>
          </p:nvSpPr>
          <p:spPr bwMode="auto">
            <a:xfrm>
              <a:off x="1705" y="2096"/>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18" name="Group 71"/>
          <p:cNvGrpSpPr>
            <a:grpSpLocks/>
          </p:cNvGrpSpPr>
          <p:nvPr/>
        </p:nvGrpSpPr>
        <p:grpSpPr bwMode="auto">
          <a:xfrm>
            <a:off x="5286375" y="4251325"/>
            <a:ext cx="304800" cy="304800"/>
            <a:chOff x="2639" y="2014"/>
            <a:chExt cx="192" cy="192"/>
          </a:xfrm>
        </p:grpSpPr>
        <p:sp>
          <p:nvSpPr>
            <p:cNvPr id="22642" name="Oval 72"/>
            <p:cNvSpPr>
              <a:spLocks noChangeArrowheads="1"/>
            </p:cNvSpPr>
            <p:nvPr/>
          </p:nvSpPr>
          <p:spPr bwMode="auto">
            <a:xfrm>
              <a:off x="2639" y="201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2643" name="Line 73"/>
            <p:cNvSpPr>
              <a:spLocks noChangeShapeType="1"/>
            </p:cNvSpPr>
            <p:nvPr/>
          </p:nvSpPr>
          <p:spPr bwMode="auto">
            <a:xfrm flipV="1">
              <a:off x="2735" y="2022"/>
              <a:ext cx="53" cy="88"/>
            </a:xfrm>
            <a:prstGeom prst="line">
              <a:avLst/>
            </a:prstGeom>
            <a:noFill/>
            <a:ln w="25400">
              <a:solidFill>
                <a:schemeClr val="tx1"/>
              </a:solidFill>
              <a:round/>
              <a:headEnd/>
              <a:tailEnd/>
            </a:ln>
          </p:spPr>
          <p:txBody>
            <a:bodyPr>
              <a:prstTxWarp prst="textNoShape">
                <a:avLst/>
              </a:prstTxWarp>
            </a:bodyPr>
            <a:lstStyle/>
            <a:p>
              <a:endParaRPr lang="en-US"/>
            </a:p>
          </p:txBody>
        </p:sp>
        <p:sp>
          <p:nvSpPr>
            <p:cNvPr id="22644" name="Line 74"/>
            <p:cNvSpPr>
              <a:spLocks noChangeShapeType="1"/>
            </p:cNvSpPr>
            <p:nvPr/>
          </p:nvSpPr>
          <p:spPr bwMode="auto">
            <a:xfrm>
              <a:off x="2735" y="211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19" name="Group 75"/>
          <p:cNvGrpSpPr>
            <a:grpSpLocks/>
          </p:cNvGrpSpPr>
          <p:nvPr/>
        </p:nvGrpSpPr>
        <p:grpSpPr bwMode="auto">
          <a:xfrm>
            <a:off x="5070475" y="4251325"/>
            <a:ext cx="304800" cy="304800"/>
            <a:chOff x="1851" y="2257"/>
            <a:chExt cx="192" cy="192"/>
          </a:xfrm>
        </p:grpSpPr>
        <p:sp>
          <p:nvSpPr>
            <p:cNvPr id="22639" name="Oval 76"/>
            <p:cNvSpPr>
              <a:spLocks noChangeArrowheads="1"/>
            </p:cNvSpPr>
            <p:nvPr/>
          </p:nvSpPr>
          <p:spPr bwMode="auto">
            <a:xfrm>
              <a:off x="1851" y="2257"/>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2640" name="Line 77"/>
            <p:cNvSpPr>
              <a:spLocks noChangeShapeType="1"/>
            </p:cNvSpPr>
            <p:nvPr/>
          </p:nvSpPr>
          <p:spPr bwMode="auto">
            <a:xfrm flipV="1">
              <a:off x="1947" y="2280"/>
              <a:ext cx="68" cy="73"/>
            </a:xfrm>
            <a:prstGeom prst="line">
              <a:avLst/>
            </a:prstGeom>
            <a:noFill/>
            <a:ln w="25400">
              <a:solidFill>
                <a:schemeClr val="tx1"/>
              </a:solidFill>
              <a:round/>
              <a:headEnd/>
              <a:tailEnd/>
            </a:ln>
          </p:spPr>
          <p:txBody>
            <a:bodyPr>
              <a:prstTxWarp prst="textNoShape">
                <a:avLst/>
              </a:prstTxWarp>
            </a:bodyPr>
            <a:lstStyle/>
            <a:p>
              <a:endParaRPr lang="en-US"/>
            </a:p>
          </p:txBody>
        </p:sp>
        <p:sp>
          <p:nvSpPr>
            <p:cNvPr id="22641" name="Line 78"/>
            <p:cNvSpPr>
              <a:spLocks noChangeShapeType="1"/>
            </p:cNvSpPr>
            <p:nvPr/>
          </p:nvSpPr>
          <p:spPr bwMode="auto">
            <a:xfrm>
              <a:off x="1947" y="2353"/>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20" name="Group 79"/>
          <p:cNvGrpSpPr>
            <a:grpSpLocks/>
          </p:cNvGrpSpPr>
          <p:nvPr/>
        </p:nvGrpSpPr>
        <p:grpSpPr bwMode="auto">
          <a:xfrm>
            <a:off x="4841875" y="4241800"/>
            <a:ext cx="304800" cy="304800"/>
            <a:chOff x="2996" y="2113"/>
            <a:chExt cx="192" cy="192"/>
          </a:xfrm>
        </p:grpSpPr>
        <p:sp>
          <p:nvSpPr>
            <p:cNvPr id="22636" name="Oval 80"/>
            <p:cNvSpPr>
              <a:spLocks noChangeArrowheads="1"/>
            </p:cNvSpPr>
            <p:nvPr/>
          </p:nvSpPr>
          <p:spPr bwMode="auto">
            <a:xfrm>
              <a:off x="2996" y="2113"/>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2637" name="Line 81"/>
            <p:cNvSpPr>
              <a:spLocks noChangeShapeType="1"/>
            </p:cNvSpPr>
            <p:nvPr/>
          </p:nvSpPr>
          <p:spPr bwMode="auto">
            <a:xfrm flipV="1">
              <a:off x="3092" y="2159"/>
              <a:ext cx="83" cy="50"/>
            </a:xfrm>
            <a:prstGeom prst="line">
              <a:avLst/>
            </a:prstGeom>
            <a:noFill/>
            <a:ln w="25400">
              <a:solidFill>
                <a:schemeClr val="tx1"/>
              </a:solidFill>
              <a:round/>
              <a:headEnd/>
              <a:tailEnd/>
            </a:ln>
          </p:spPr>
          <p:txBody>
            <a:bodyPr>
              <a:prstTxWarp prst="textNoShape">
                <a:avLst/>
              </a:prstTxWarp>
            </a:bodyPr>
            <a:lstStyle/>
            <a:p>
              <a:endParaRPr lang="en-US"/>
            </a:p>
          </p:txBody>
        </p:sp>
        <p:sp>
          <p:nvSpPr>
            <p:cNvPr id="22638" name="Line 82"/>
            <p:cNvSpPr>
              <a:spLocks noChangeShapeType="1"/>
            </p:cNvSpPr>
            <p:nvPr/>
          </p:nvSpPr>
          <p:spPr bwMode="auto">
            <a:xfrm>
              <a:off x="3092" y="2209"/>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21" name="Group 83"/>
          <p:cNvGrpSpPr>
            <a:grpSpLocks/>
          </p:cNvGrpSpPr>
          <p:nvPr/>
        </p:nvGrpSpPr>
        <p:grpSpPr bwMode="auto">
          <a:xfrm>
            <a:off x="1990725" y="4268788"/>
            <a:ext cx="304800" cy="304800"/>
            <a:chOff x="169" y="2116"/>
            <a:chExt cx="192" cy="192"/>
          </a:xfrm>
        </p:grpSpPr>
        <p:sp>
          <p:nvSpPr>
            <p:cNvPr id="22633" name="Oval 84"/>
            <p:cNvSpPr>
              <a:spLocks noChangeArrowheads="1"/>
            </p:cNvSpPr>
            <p:nvPr/>
          </p:nvSpPr>
          <p:spPr bwMode="auto">
            <a:xfrm>
              <a:off x="169" y="2116"/>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2634" name="Line 85"/>
            <p:cNvSpPr>
              <a:spLocks noChangeShapeType="1"/>
            </p:cNvSpPr>
            <p:nvPr/>
          </p:nvSpPr>
          <p:spPr bwMode="auto">
            <a:xfrm flipH="1" flipV="1">
              <a:off x="217" y="2124"/>
              <a:ext cx="53" cy="88"/>
            </a:xfrm>
            <a:prstGeom prst="line">
              <a:avLst/>
            </a:prstGeom>
            <a:noFill/>
            <a:ln w="25400">
              <a:solidFill>
                <a:schemeClr val="tx1"/>
              </a:solidFill>
              <a:round/>
              <a:headEnd/>
              <a:tailEnd/>
            </a:ln>
          </p:spPr>
          <p:txBody>
            <a:bodyPr>
              <a:prstTxWarp prst="textNoShape">
                <a:avLst/>
              </a:prstTxWarp>
            </a:bodyPr>
            <a:lstStyle/>
            <a:p>
              <a:endParaRPr lang="en-US"/>
            </a:p>
          </p:txBody>
        </p:sp>
        <p:sp>
          <p:nvSpPr>
            <p:cNvPr id="22635" name="Line 86"/>
            <p:cNvSpPr>
              <a:spLocks noChangeShapeType="1"/>
            </p:cNvSpPr>
            <p:nvPr/>
          </p:nvSpPr>
          <p:spPr bwMode="auto">
            <a:xfrm>
              <a:off x="265" y="2212"/>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22" name="Group 87"/>
          <p:cNvGrpSpPr>
            <a:grpSpLocks/>
          </p:cNvGrpSpPr>
          <p:nvPr/>
        </p:nvGrpSpPr>
        <p:grpSpPr bwMode="auto">
          <a:xfrm>
            <a:off x="1801813" y="4271963"/>
            <a:ext cx="304800" cy="304800"/>
            <a:chOff x="292" y="2116"/>
            <a:chExt cx="192" cy="192"/>
          </a:xfrm>
        </p:grpSpPr>
        <p:sp>
          <p:nvSpPr>
            <p:cNvPr id="22630" name="Oval 88"/>
            <p:cNvSpPr>
              <a:spLocks noChangeArrowheads="1"/>
            </p:cNvSpPr>
            <p:nvPr/>
          </p:nvSpPr>
          <p:spPr bwMode="auto">
            <a:xfrm>
              <a:off x="292" y="2116"/>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2631" name="Line 89"/>
            <p:cNvSpPr>
              <a:spLocks noChangeShapeType="1"/>
            </p:cNvSpPr>
            <p:nvPr/>
          </p:nvSpPr>
          <p:spPr bwMode="auto">
            <a:xfrm flipH="1" flipV="1">
              <a:off x="364" y="2116"/>
              <a:ext cx="3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22632" name="Line 90"/>
            <p:cNvSpPr>
              <a:spLocks noChangeShapeType="1"/>
            </p:cNvSpPr>
            <p:nvPr/>
          </p:nvSpPr>
          <p:spPr bwMode="auto">
            <a:xfrm>
              <a:off x="388" y="2212"/>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23" name="Group 91"/>
          <p:cNvGrpSpPr>
            <a:grpSpLocks/>
          </p:cNvGrpSpPr>
          <p:nvPr/>
        </p:nvGrpSpPr>
        <p:grpSpPr bwMode="auto">
          <a:xfrm>
            <a:off x="1606550" y="4275138"/>
            <a:ext cx="304800" cy="304800"/>
            <a:chOff x="3792" y="3264"/>
            <a:chExt cx="192" cy="192"/>
          </a:xfrm>
        </p:grpSpPr>
        <p:sp>
          <p:nvSpPr>
            <p:cNvPr id="22627" name="Oval 92"/>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2628" name="Line 93"/>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22629" name="Line 94"/>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24" name="Group 95"/>
          <p:cNvGrpSpPr>
            <a:grpSpLocks/>
          </p:cNvGrpSpPr>
          <p:nvPr/>
        </p:nvGrpSpPr>
        <p:grpSpPr bwMode="auto">
          <a:xfrm>
            <a:off x="1408113" y="4260850"/>
            <a:ext cx="304800" cy="304800"/>
            <a:chOff x="1609" y="2000"/>
            <a:chExt cx="192" cy="192"/>
          </a:xfrm>
        </p:grpSpPr>
        <p:sp>
          <p:nvSpPr>
            <p:cNvPr id="22624" name="Oval 96"/>
            <p:cNvSpPr>
              <a:spLocks noChangeArrowheads="1"/>
            </p:cNvSpPr>
            <p:nvPr/>
          </p:nvSpPr>
          <p:spPr bwMode="auto">
            <a:xfrm>
              <a:off x="1609" y="2000"/>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2625" name="Line 97"/>
            <p:cNvSpPr>
              <a:spLocks noChangeShapeType="1"/>
            </p:cNvSpPr>
            <p:nvPr/>
          </p:nvSpPr>
          <p:spPr bwMode="auto">
            <a:xfrm flipV="1">
              <a:off x="1705" y="2000"/>
              <a:ext cx="3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22626" name="Line 98"/>
            <p:cNvSpPr>
              <a:spLocks noChangeShapeType="1"/>
            </p:cNvSpPr>
            <p:nvPr/>
          </p:nvSpPr>
          <p:spPr bwMode="auto">
            <a:xfrm>
              <a:off x="1705" y="2096"/>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25" name="Group 99"/>
          <p:cNvGrpSpPr>
            <a:grpSpLocks/>
          </p:cNvGrpSpPr>
          <p:nvPr/>
        </p:nvGrpSpPr>
        <p:grpSpPr bwMode="auto">
          <a:xfrm>
            <a:off x="1212850" y="4260850"/>
            <a:ext cx="304800" cy="304800"/>
            <a:chOff x="2639" y="2014"/>
            <a:chExt cx="192" cy="192"/>
          </a:xfrm>
        </p:grpSpPr>
        <p:sp>
          <p:nvSpPr>
            <p:cNvPr id="22621" name="Oval 100"/>
            <p:cNvSpPr>
              <a:spLocks noChangeArrowheads="1"/>
            </p:cNvSpPr>
            <p:nvPr/>
          </p:nvSpPr>
          <p:spPr bwMode="auto">
            <a:xfrm>
              <a:off x="2639" y="201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2622" name="Line 101"/>
            <p:cNvSpPr>
              <a:spLocks noChangeShapeType="1"/>
            </p:cNvSpPr>
            <p:nvPr/>
          </p:nvSpPr>
          <p:spPr bwMode="auto">
            <a:xfrm flipV="1">
              <a:off x="2735" y="2022"/>
              <a:ext cx="53" cy="88"/>
            </a:xfrm>
            <a:prstGeom prst="line">
              <a:avLst/>
            </a:prstGeom>
            <a:noFill/>
            <a:ln w="25400">
              <a:solidFill>
                <a:schemeClr val="tx1"/>
              </a:solidFill>
              <a:round/>
              <a:headEnd/>
              <a:tailEnd/>
            </a:ln>
          </p:spPr>
          <p:txBody>
            <a:bodyPr>
              <a:prstTxWarp prst="textNoShape">
                <a:avLst/>
              </a:prstTxWarp>
            </a:bodyPr>
            <a:lstStyle/>
            <a:p>
              <a:endParaRPr lang="en-US"/>
            </a:p>
          </p:txBody>
        </p:sp>
        <p:sp>
          <p:nvSpPr>
            <p:cNvPr id="22623" name="Line 102"/>
            <p:cNvSpPr>
              <a:spLocks noChangeShapeType="1"/>
            </p:cNvSpPr>
            <p:nvPr/>
          </p:nvSpPr>
          <p:spPr bwMode="auto">
            <a:xfrm>
              <a:off x="2735" y="211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sp>
        <p:nvSpPr>
          <p:cNvPr id="22567" name="Text Box 103"/>
          <p:cNvSpPr txBox="1">
            <a:spLocks noChangeArrowheads="1"/>
          </p:cNvSpPr>
          <p:nvPr/>
        </p:nvSpPr>
        <p:spPr bwMode="auto">
          <a:xfrm>
            <a:off x="3119438" y="4256088"/>
            <a:ext cx="936975" cy="461665"/>
          </a:xfrm>
          <a:prstGeom prst="rect">
            <a:avLst/>
          </a:prstGeom>
          <a:noFill/>
          <a:ln w="9525">
            <a:noFill/>
            <a:miter lim="800000"/>
            <a:headEnd/>
            <a:tailEnd/>
          </a:ln>
        </p:spPr>
        <p:txBody>
          <a:bodyPr wrap="none">
            <a:prstTxWarp prst="textNoShape">
              <a:avLst/>
            </a:prstTxWarp>
            <a:spAutoFit/>
          </a:bodyPr>
          <a:lstStyle/>
          <a:p>
            <a:pPr eaLnBrk="0" hangingPunct="0"/>
            <a:r>
              <a:rPr lang="en-US" dirty="0" smtClean="0"/>
              <a:t>Ricky</a:t>
            </a:r>
            <a:endParaRPr lang="en-US" dirty="0"/>
          </a:p>
        </p:txBody>
      </p:sp>
      <p:sp>
        <p:nvSpPr>
          <p:cNvPr id="22568" name="Text Box 104"/>
          <p:cNvSpPr txBox="1">
            <a:spLocks noChangeArrowheads="1"/>
          </p:cNvSpPr>
          <p:nvPr/>
        </p:nvSpPr>
        <p:spPr bwMode="auto">
          <a:xfrm>
            <a:off x="2438400" y="228600"/>
            <a:ext cx="4081463" cy="701675"/>
          </a:xfrm>
          <a:prstGeom prst="rect">
            <a:avLst/>
          </a:prstGeom>
          <a:noFill/>
          <a:ln w="9525">
            <a:noFill/>
            <a:miter lim="800000"/>
            <a:headEnd/>
            <a:tailEnd/>
          </a:ln>
        </p:spPr>
        <p:txBody>
          <a:bodyPr wrap="none">
            <a:prstTxWarp prst="textNoShape">
              <a:avLst/>
            </a:prstTxWarp>
            <a:spAutoFit/>
          </a:bodyPr>
          <a:lstStyle/>
          <a:p>
            <a:r>
              <a:rPr lang="en-US" sz="4000" b="1"/>
              <a:t>In Lucy’s frame:</a:t>
            </a:r>
          </a:p>
        </p:txBody>
      </p:sp>
      <p:grpSp>
        <p:nvGrpSpPr>
          <p:cNvPr id="26" name="Group 117"/>
          <p:cNvGrpSpPr>
            <a:grpSpLocks/>
          </p:cNvGrpSpPr>
          <p:nvPr/>
        </p:nvGrpSpPr>
        <p:grpSpPr bwMode="auto">
          <a:xfrm>
            <a:off x="2009775" y="2562225"/>
            <a:ext cx="3962400" cy="314325"/>
            <a:chOff x="1266" y="1614"/>
            <a:chExt cx="2496" cy="198"/>
          </a:xfrm>
        </p:grpSpPr>
        <p:grpSp>
          <p:nvGrpSpPr>
            <p:cNvPr id="27" name="Group 105"/>
            <p:cNvGrpSpPr>
              <a:grpSpLocks/>
            </p:cNvGrpSpPr>
            <p:nvPr/>
          </p:nvGrpSpPr>
          <p:grpSpPr bwMode="auto">
            <a:xfrm>
              <a:off x="3570" y="1620"/>
              <a:ext cx="192" cy="192"/>
              <a:chOff x="1609" y="2000"/>
              <a:chExt cx="192" cy="192"/>
            </a:xfrm>
          </p:grpSpPr>
          <p:sp>
            <p:nvSpPr>
              <p:cNvPr id="22618" name="Oval 106"/>
              <p:cNvSpPr>
                <a:spLocks noChangeArrowheads="1"/>
              </p:cNvSpPr>
              <p:nvPr/>
            </p:nvSpPr>
            <p:spPr bwMode="auto">
              <a:xfrm>
                <a:off x="1609" y="2000"/>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2619" name="Line 107"/>
              <p:cNvSpPr>
                <a:spLocks noChangeShapeType="1"/>
              </p:cNvSpPr>
              <p:nvPr/>
            </p:nvSpPr>
            <p:spPr bwMode="auto">
              <a:xfrm flipV="1">
                <a:off x="1705" y="2000"/>
                <a:ext cx="3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22620" name="Line 108"/>
              <p:cNvSpPr>
                <a:spLocks noChangeShapeType="1"/>
              </p:cNvSpPr>
              <p:nvPr/>
            </p:nvSpPr>
            <p:spPr bwMode="auto">
              <a:xfrm>
                <a:off x="1705" y="2096"/>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28" name="Group 109"/>
            <p:cNvGrpSpPr>
              <a:grpSpLocks/>
            </p:cNvGrpSpPr>
            <p:nvPr/>
          </p:nvGrpSpPr>
          <p:grpSpPr bwMode="auto">
            <a:xfrm>
              <a:off x="2418" y="1620"/>
              <a:ext cx="192" cy="192"/>
              <a:chOff x="1609" y="2000"/>
              <a:chExt cx="192" cy="192"/>
            </a:xfrm>
          </p:grpSpPr>
          <p:sp>
            <p:nvSpPr>
              <p:cNvPr id="22615" name="Oval 110"/>
              <p:cNvSpPr>
                <a:spLocks noChangeArrowheads="1"/>
              </p:cNvSpPr>
              <p:nvPr/>
            </p:nvSpPr>
            <p:spPr bwMode="auto">
              <a:xfrm>
                <a:off x="1609" y="2000"/>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2616" name="Line 111"/>
              <p:cNvSpPr>
                <a:spLocks noChangeShapeType="1"/>
              </p:cNvSpPr>
              <p:nvPr/>
            </p:nvSpPr>
            <p:spPr bwMode="auto">
              <a:xfrm flipV="1">
                <a:off x="1705" y="2000"/>
                <a:ext cx="3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22617" name="Line 112"/>
              <p:cNvSpPr>
                <a:spLocks noChangeShapeType="1"/>
              </p:cNvSpPr>
              <p:nvPr/>
            </p:nvSpPr>
            <p:spPr bwMode="auto">
              <a:xfrm>
                <a:off x="1705" y="2096"/>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29" name="Group 113"/>
            <p:cNvGrpSpPr>
              <a:grpSpLocks/>
            </p:cNvGrpSpPr>
            <p:nvPr/>
          </p:nvGrpSpPr>
          <p:grpSpPr bwMode="auto">
            <a:xfrm>
              <a:off x="1266" y="1614"/>
              <a:ext cx="192" cy="192"/>
              <a:chOff x="1609" y="2000"/>
              <a:chExt cx="192" cy="192"/>
            </a:xfrm>
          </p:grpSpPr>
          <p:sp>
            <p:nvSpPr>
              <p:cNvPr id="22612" name="Oval 114"/>
              <p:cNvSpPr>
                <a:spLocks noChangeArrowheads="1"/>
              </p:cNvSpPr>
              <p:nvPr/>
            </p:nvSpPr>
            <p:spPr bwMode="auto">
              <a:xfrm>
                <a:off x="1609" y="2000"/>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2613" name="Line 115"/>
              <p:cNvSpPr>
                <a:spLocks noChangeShapeType="1"/>
              </p:cNvSpPr>
              <p:nvPr/>
            </p:nvSpPr>
            <p:spPr bwMode="auto">
              <a:xfrm flipV="1">
                <a:off x="1705" y="2000"/>
                <a:ext cx="3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22614" name="Line 116"/>
              <p:cNvSpPr>
                <a:spLocks noChangeShapeType="1"/>
              </p:cNvSpPr>
              <p:nvPr/>
            </p:nvSpPr>
            <p:spPr bwMode="auto">
              <a:xfrm>
                <a:off x="1705" y="2096"/>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grpSp>
        <p:nvGrpSpPr>
          <p:cNvPr id="30" name="Group 130"/>
          <p:cNvGrpSpPr>
            <a:grpSpLocks/>
          </p:cNvGrpSpPr>
          <p:nvPr/>
        </p:nvGrpSpPr>
        <p:grpSpPr bwMode="auto">
          <a:xfrm>
            <a:off x="2009775" y="2562225"/>
            <a:ext cx="3962400" cy="314325"/>
            <a:chOff x="1266" y="1614"/>
            <a:chExt cx="2496" cy="198"/>
          </a:xfrm>
        </p:grpSpPr>
        <p:grpSp>
          <p:nvGrpSpPr>
            <p:cNvPr id="31" name="Group 118"/>
            <p:cNvGrpSpPr>
              <a:grpSpLocks/>
            </p:cNvGrpSpPr>
            <p:nvPr/>
          </p:nvGrpSpPr>
          <p:grpSpPr bwMode="auto">
            <a:xfrm>
              <a:off x="3570" y="1620"/>
              <a:ext cx="192" cy="192"/>
              <a:chOff x="2639" y="2014"/>
              <a:chExt cx="192" cy="192"/>
            </a:xfrm>
          </p:grpSpPr>
          <p:sp>
            <p:nvSpPr>
              <p:cNvPr id="22606" name="Oval 119"/>
              <p:cNvSpPr>
                <a:spLocks noChangeArrowheads="1"/>
              </p:cNvSpPr>
              <p:nvPr/>
            </p:nvSpPr>
            <p:spPr bwMode="auto">
              <a:xfrm>
                <a:off x="2639" y="201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2607" name="Line 120"/>
              <p:cNvSpPr>
                <a:spLocks noChangeShapeType="1"/>
              </p:cNvSpPr>
              <p:nvPr/>
            </p:nvSpPr>
            <p:spPr bwMode="auto">
              <a:xfrm flipV="1">
                <a:off x="2735" y="2022"/>
                <a:ext cx="53" cy="88"/>
              </a:xfrm>
              <a:prstGeom prst="line">
                <a:avLst/>
              </a:prstGeom>
              <a:noFill/>
              <a:ln w="25400">
                <a:solidFill>
                  <a:schemeClr val="tx1"/>
                </a:solidFill>
                <a:round/>
                <a:headEnd/>
                <a:tailEnd/>
              </a:ln>
            </p:spPr>
            <p:txBody>
              <a:bodyPr>
                <a:prstTxWarp prst="textNoShape">
                  <a:avLst/>
                </a:prstTxWarp>
              </a:bodyPr>
              <a:lstStyle/>
              <a:p>
                <a:endParaRPr lang="en-US"/>
              </a:p>
            </p:txBody>
          </p:sp>
          <p:sp>
            <p:nvSpPr>
              <p:cNvPr id="22608" name="Line 121"/>
              <p:cNvSpPr>
                <a:spLocks noChangeShapeType="1"/>
              </p:cNvSpPr>
              <p:nvPr/>
            </p:nvSpPr>
            <p:spPr bwMode="auto">
              <a:xfrm>
                <a:off x="2735" y="211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22683" name="Group 122"/>
            <p:cNvGrpSpPr>
              <a:grpSpLocks/>
            </p:cNvGrpSpPr>
            <p:nvPr/>
          </p:nvGrpSpPr>
          <p:grpSpPr bwMode="auto">
            <a:xfrm>
              <a:off x="2418" y="1620"/>
              <a:ext cx="192" cy="192"/>
              <a:chOff x="2639" y="2014"/>
              <a:chExt cx="192" cy="192"/>
            </a:xfrm>
          </p:grpSpPr>
          <p:sp>
            <p:nvSpPr>
              <p:cNvPr id="22603" name="Oval 123"/>
              <p:cNvSpPr>
                <a:spLocks noChangeArrowheads="1"/>
              </p:cNvSpPr>
              <p:nvPr/>
            </p:nvSpPr>
            <p:spPr bwMode="auto">
              <a:xfrm>
                <a:off x="2639" y="201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2604" name="Line 124"/>
              <p:cNvSpPr>
                <a:spLocks noChangeShapeType="1"/>
              </p:cNvSpPr>
              <p:nvPr/>
            </p:nvSpPr>
            <p:spPr bwMode="auto">
              <a:xfrm flipV="1">
                <a:off x="2735" y="2022"/>
                <a:ext cx="53" cy="88"/>
              </a:xfrm>
              <a:prstGeom prst="line">
                <a:avLst/>
              </a:prstGeom>
              <a:noFill/>
              <a:ln w="25400">
                <a:solidFill>
                  <a:schemeClr val="tx1"/>
                </a:solidFill>
                <a:round/>
                <a:headEnd/>
                <a:tailEnd/>
              </a:ln>
            </p:spPr>
            <p:txBody>
              <a:bodyPr>
                <a:prstTxWarp prst="textNoShape">
                  <a:avLst/>
                </a:prstTxWarp>
              </a:bodyPr>
              <a:lstStyle/>
              <a:p>
                <a:endParaRPr lang="en-US"/>
              </a:p>
            </p:txBody>
          </p:sp>
          <p:sp>
            <p:nvSpPr>
              <p:cNvPr id="22605" name="Line 125"/>
              <p:cNvSpPr>
                <a:spLocks noChangeShapeType="1"/>
              </p:cNvSpPr>
              <p:nvPr/>
            </p:nvSpPr>
            <p:spPr bwMode="auto">
              <a:xfrm>
                <a:off x="2735" y="211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22684" name="Group 126"/>
            <p:cNvGrpSpPr>
              <a:grpSpLocks/>
            </p:cNvGrpSpPr>
            <p:nvPr/>
          </p:nvGrpSpPr>
          <p:grpSpPr bwMode="auto">
            <a:xfrm>
              <a:off x="1266" y="1614"/>
              <a:ext cx="192" cy="192"/>
              <a:chOff x="2639" y="2014"/>
              <a:chExt cx="192" cy="192"/>
            </a:xfrm>
          </p:grpSpPr>
          <p:sp>
            <p:nvSpPr>
              <p:cNvPr id="22600" name="Oval 127"/>
              <p:cNvSpPr>
                <a:spLocks noChangeArrowheads="1"/>
              </p:cNvSpPr>
              <p:nvPr/>
            </p:nvSpPr>
            <p:spPr bwMode="auto">
              <a:xfrm>
                <a:off x="2639" y="201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2601" name="Line 128"/>
              <p:cNvSpPr>
                <a:spLocks noChangeShapeType="1"/>
              </p:cNvSpPr>
              <p:nvPr/>
            </p:nvSpPr>
            <p:spPr bwMode="auto">
              <a:xfrm flipV="1">
                <a:off x="2735" y="2022"/>
                <a:ext cx="53" cy="88"/>
              </a:xfrm>
              <a:prstGeom prst="line">
                <a:avLst/>
              </a:prstGeom>
              <a:noFill/>
              <a:ln w="25400">
                <a:solidFill>
                  <a:schemeClr val="tx1"/>
                </a:solidFill>
                <a:round/>
                <a:headEnd/>
                <a:tailEnd/>
              </a:ln>
            </p:spPr>
            <p:txBody>
              <a:bodyPr>
                <a:prstTxWarp prst="textNoShape">
                  <a:avLst/>
                </a:prstTxWarp>
              </a:bodyPr>
              <a:lstStyle/>
              <a:p>
                <a:endParaRPr lang="en-US"/>
              </a:p>
            </p:txBody>
          </p:sp>
          <p:sp>
            <p:nvSpPr>
              <p:cNvPr id="22602" name="Line 129"/>
              <p:cNvSpPr>
                <a:spLocks noChangeShapeType="1"/>
              </p:cNvSpPr>
              <p:nvPr/>
            </p:nvSpPr>
            <p:spPr bwMode="auto">
              <a:xfrm>
                <a:off x="2735" y="211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grpSp>
        <p:nvGrpSpPr>
          <p:cNvPr id="22685" name="Group 143"/>
          <p:cNvGrpSpPr>
            <a:grpSpLocks/>
          </p:cNvGrpSpPr>
          <p:nvPr/>
        </p:nvGrpSpPr>
        <p:grpSpPr bwMode="auto">
          <a:xfrm>
            <a:off x="2009775" y="2562225"/>
            <a:ext cx="3962400" cy="314325"/>
            <a:chOff x="1266" y="1614"/>
            <a:chExt cx="2496" cy="198"/>
          </a:xfrm>
        </p:grpSpPr>
        <p:grpSp>
          <p:nvGrpSpPr>
            <p:cNvPr id="22686" name="Group 131"/>
            <p:cNvGrpSpPr>
              <a:grpSpLocks/>
            </p:cNvGrpSpPr>
            <p:nvPr/>
          </p:nvGrpSpPr>
          <p:grpSpPr bwMode="auto">
            <a:xfrm>
              <a:off x="3570" y="1620"/>
              <a:ext cx="192" cy="192"/>
              <a:chOff x="1851" y="2257"/>
              <a:chExt cx="192" cy="192"/>
            </a:xfrm>
          </p:grpSpPr>
          <p:sp>
            <p:nvSpPr>
              <p:cNvPr id="22594" name="Oval 132"/>
              <p:cNvSpPr>
                <a:spLocks noChangeArrowheads="1"/>
              </p:cNvSpPr>
              <p:nvPr/>
            </p:nvSpPr>
            <p:spPr bwMode="auto">
              <a:xfrm>
                <a:off x="1851" y="2257"/>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2595" name="Line 133"/>
              <p:cNvSpPr>
                <a:spLocks noChangeShapeType="1"/>
              </p:cNvSpPr>
              <p:nvPr/>
            </p:nvSpPr>
            <p:spPr bwMode="auto">
              <a:xfrm flipV="1">
                <a:off x="1947" y="2280"/>
                <a:ext cx="68" cy="73"/>
              </a:xfrm>
              <a:prstGeom prst="line">
                <a:avLst/>
              </a:prstGeom>
              <a:noFill/>
              <a:ln w="25400">
                <a:solidFill>
                  <a:schemeClr val="tx1"/>
                </a:solidFill>
                <a:round/>
                <a:headEnd/>
                <a:tailEnd/>
              </a:ln>
            </p:spPr>
            <p:txBody>
              <a:bodyPr>
                <a:prstTxWarp prst="textNoShape">
                  <a:avLst/>
                </a:prstTxWarp>
              </a:bodyPr>
              <a:lstStyle/>
              <a:p>
                <a:endParaRPr lang="en-US"/>
              </a:p>
            </p:txBody>
          </p:sp>
          <p:sp>
            <p:nvSpPr>
              <p:cNvPr id="22596" name="Line 134"/>
              <p:cNvSpPr>
                <a:spLocks noChangeShapeType="1"/>
              </p:cNvSpPr>
              <p:nvPr/>
            </p:nvSpPr>
            <p:spPr bwMode="auto">
              <a:xfrm>
                <a:off x="1947" y="2353"/>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22687" name="Group 135"/>
            <p:cNvGrpSpPr>
              <a:grpSpLocks/>
            </p:cNvGrpSpPr>
            <p:nvPr/>
          </p:nvGrpSpPr>
          <p:grpSpPr bwMode="auto">
            <a:xfrm>
              <a:off x="2418" y="1620"/>
              <a:ext cx="192" cy="192"/>
              <a:chOff x="1851" y="2257"/>
              <a:chExt cx="192" cy="192"/>
            </a:xfrm>
          </p:grpSpPr>
          <p:sp>
            <p:nvSpPr>
              <p:cNvPr id="22591" name="Oval 136"/>
              <p:cNvSpPr>
                <a:spLocks noChangeArrowheads="1"/>
              </p:cNvSpPr>
              <p:nvPr/>
            </p:nvSpPr>
            <p:spPr bwMode="auto">
              <a:xfrm>
                <a:off x="1851" y="2257"/>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2592" name="Line 137"/>
              <p:cNvSpPr>
                <a:spLocks noChangeShapeType="1"/>
              </p:cNvSpPr>
              <p:nvPr/>
            </p:nvSpPr>
            <p:spPr bwMode="auto">
              <a:xfrm flipV="1">
                <a:off x="1947" y="2280"/>
                <a:ext cx="68" cy="73"/>
              </a:xfrm>
              <a:prstGeom prst="line">
                <a:avLst/>
              </a:prstGeom>
              <a:noFill/>
              <a:ln w="25400">
                <a:solidFill>
                  <a:schemeClr val="tx1"/>
                </a:solidFill>
                <a:round/>
                <a:headEnd/>
                <a:tailEnd/>
              </a:ln>
            </p:spPr>
            <p:txBody>
              <a:bodyPr>
                <a:prstTxWarp prst="textNoShape">
                  <a:avLst/>
                </a:prstTxWarp>
              </a:bodyPr>
              <a:lstStyle/>
              <a:p>
                <a:endParaRPr lang="en-US"/>
              </a:p>
            </p:txBody>
          </p:sp>
          <p:sp>
            <p:nvSpPr>
              <p:cNvPr id="22593" name="Line 138"/>
              <p:cNvSpPr>
                <a:spLocks noChangeShapeType="1"/>
              </p:cNvSpPr>
              <p:nvPr/>
            </p:nvSpPr>
            <p:spPr bwMode="auto">
              <a:xfrm>
                <a:off x="1947" y="2353"/>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199680" name="Group 139"/>
            <p:cNvGrpSpPr>
              <a:grpSpLocks/>
            </p:cNvGrpSpPr>
            <p:nvPr/>
          </p:nvGrpSpPr>
          <p:grpSpPr bwMode="auto">
            <a:xfrm>
              <a:off x="1266" y="1614"/>
              <a:ext cx="192" cy="192"/>
              <a:chOff x="1851" y="2257"/>
              <a:chExt cx="192" cy="192"/>
            </a:xfrm>
          </p:grpSpPr>
          <p:sp>
            <p:nvSpPr>
              <p:cNvPr id="22588" name="Oval 140"/>
              <p:cNvSpPr>
                <a:spLocks noChangeArrowheads="1"/>
              </p:cNvSpPr>
              <p:nvPr/>
            </p:nvSpPr>
            <p:spPr bwMode="auto">
              <a:xfrm>
                <a:off x="1851" y="2257"/>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2589" name="Line 141"/>
              <p:cNvSpPr>
                <a:spLocks noChangeShapeType="1"/>
              </p:cNvSpPr>
              <p:nvPr/>
            </p:nvSpPr>
            <p:spPr bwMode="auto">
              <a:xfrm flipV="1">
                <a:off x="1947" y="2280"/>
                <a:ext cx="68" cy="73"/>
              </a:xfrm>
              <a:prstGeom prst="line">
                <a:avLst/>
              </a:prstGeom>
              <a:noFill/>
              <a:ln w="25400">
                <a:solidFill>
                  <a:schemeClr val="tx1"/>
                </a:solidFill>
                <a:round/>
                <a:headEnd/>
                <a:tailEnd/>
              </a:ln>
            </p:spPr>
            <p:txBody>
              <a:bodyPr>
                <a:prstTxWarp prst="textNoShape">
                  <a:avLst/>
                </a:prstTxWarp>
              </a:bodyPr>
              <a:lstStyle/>
              <a:p>
                <a:endParaRPr lang="en-US"/>
              </a:p>
            </p:txBody>
          </p:sp>
          <p:sp>
            <p:nvSpPr>
              <p:cNvPr id="22590" name="Line 142"/>
              <p:cNvSpPr>
                <a:spLocks noChangeShapeType="1"/>
              </p:cNvSpPr>
              <p:nvPr/>
            </p:nvSpPr>
            <p:spPr bwMode="auto">
              <a:xfrm>
                <a:off x="1947" y="2353"/>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grpSp>
        <p:nvGrpSpPr>
          <p:cNvPr id="199681" name="Group 156"/>
          <p:cNvGrpSpPr>
            <a:grpSpLocks/>
          </p:cNvGrpSpPr>
          <p:nvPr/>
        </p:nvGrpSpPr>
        <p:grpSpPr bwMode="auto">
          <a:xfrm>
            <a:off x="2000250" y="2562225"/>
            <a:ext cx="3971925" cy="314325"/>
            <a:chOff x="1260" y="1614"/>
            <a:chExt cx="2502" cy="198"/>
          </a:xfrm>
        </p:grpSpPr>
        <p:grpSp>
          <p:nvGrpSpPr>
            <p:cNvPr id="199682" name="Group 144"/>
            <p:cNvGrpSpPr>
              <a:grpSpLocks/>
            </p:cNvGrpSpPr>
            <p:nvPr/>
          </p:nvGrpSpPr>
          <p:grpSpPr bwMode="auto">
            <a:xfrm>
              <a:off x="3570" y="1620"/>
              <a:ext cx="192" cy="192"/>
              <a:chOff x="2996" y="2113"/>
              <a:chExt cx="192" cy="192"/>
            </a:xfrm>
          </p:grpSpPr>
          <p:sp>
            <p:nvSpPr>
              <p:cNvPr id="22582" name="Oval 145"/>
              <p:cNvSpPr>
                <a:spLocks noChangeArrowheads="1"/>
              </p:cNvSpPr>
              <p:nvPr/>
            </p:nvSpPr>
            <p:spPr bwMode="auto">
              <a:xfrm>
                <a:off x="2996" y="2113"/>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2583" name="Line 146"/>
              <p:cNvSpPr>
                <a:spLocks noChangeShapeType="1"/>
              </p:cNvSpPr>
              <p:nvPr/>
            </p:nvSpPr>
            <p:spPr bwMode="auto">
              <a:xfrm flipV="1">
                <a:off x="3092" y="2159"/>
                <a:ext cx="83" cy="50"/>
              </a:xfrm>
              <a:prstGeom prst="line">
                <a:avLst/>
              </a:prstGeom>
              <a:noFill/>
              <a:ln w="25400">
                <a:solidFill>
                  <a:schemeClr val="tx1"/>
                </a:solidFill>
                <a:round/>
                <a:headEnd/>
                <a:tailEnd/>
              </a:ln>
            </p:spPr>
            <p:txBody>
              <a:bodyPr>
                <a:prstTxWarp prst="textNoShape">
                  <a:avLst/>
                </a:prstTxWarp>
              </a:bodyPr>
              <a:lstStyle/>
              <a:p>
                <a:endParaRPr lang="en-US"/>
              </a:p>
            </p:txBody>
          </p:sp>
          <p:sp>
            <p:nvSpPr>
              <p:cNvPr id="22584" name="Line 147"/>
              <p:cNvSpPr>
                <a:spLocks noChangeShapeType="1"/>
              </p:cNvSpPr>
              <p:nvPr/>
            </p:nvSpPr>
            <p:spPr bwMode="auto">
              <a:xfrm>
                <a:off x="3092" y="2209"/>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199683" name="Group 148"/>
            <p:cNvGrpSpPr>
              <a:grpSpLocks/>
            </p:cNvGrpSpPr>
            <p:nvPr/>
          </p:nvGrpSpPr>
          <p:grpSpPr bwMode="auto">
            <a:xfrm>
              <a:off x="2418" y="1620"/>
              <a:ext cx="192" cy="192"/>
              <a:chOff x="2996" y="2113"/>
              <a:chExt cx="192" cy="192"/>
            </a:xfrm>
          </p:grpSpPr>
          <p:sp>
            <p:nvSpPr>
              <p:cNvPr id="22579" name="Oval 149"/>
              <p:cNvSpPr>
                <a:spLocks noChangeArrowheads="1"/>
              </p:cNvSpPr>
              <p:nvPr/>
            </p:nvSpPr>
            <p:spPr bwMode="auto">
              <a:xfrm>
                <a:off x="2996" y="2113"/>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2580" name="Line 150"/>
              <p:cNvSpPr>
                <a:spLocks noChangeShapeType="1"/>
              </p:cNvSpPr>
              <p:nvPr/>
            </p:nvSpPr>
            <p:spPr bwMode="auto">
              <a:xfrm flipV="1">
                <a:off x="3092" y="2159"/>
                <a:ext cx="83" cy="50"/>
              </a:xfrm>
              <a:prstGeom prst="line">
                <a:avLst/>
              </a:prstGeom>
              <a:noFill/>
              <a:ln w="25400">
                <a:solidFill>
                  <a:schemeClr val="tx1"/>
                </a:solidFill>
                <a:round/>
                <a:headEnd/>
                <a:tailEnd/>
              </a:ln>
            </p:spPr>
            <p:txBody>
              <a:bodyPr>
                <a:prstTxWarp prst="textNoShape">
                  <a:avLst/>
                </a:prstTxWarp>
              </a:bodyPr>
              <a:lstStyle/>
              <a:p>
                <a:endParaRPr lang="en-US"/>
              </a:p>
            </p:txBody>
          </p:sp>
          <p:sp>
            <p:nvSpPr>
              <p:cNvPr id="22581" name="Line 151"/>
              <p:cNvSpPr>
                <a:spLocks noChangeShapeType="1"/>
              </p:cNvSpPr>
              <p:nvPr/>
            </p:nvSpPr>
            <p:spPr bwMode="auto">
              <a:xfrm>
                <a:off x="3092" y="2209"/>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199684" name="Group 152"/>
            <p:cNvGrpSpPr>
              <a:grpSpLocks/>
            </p:cNvGrpSpPr>
            <p:nvPr/>
          </p:nvGrpSpPr>
          <p:grpSpPr bwMode="auto">
            <a:xfrm>
              <a:off x="1260" y="1614"/>
              <a:ext cx="192" cy="192"/>
              <a:chOff x="2996" y="2113"/>
              <a:chExt cx="192" cy="192"/>
            </a:xfrm>
          </p:grpSpPr>
          <p:sp>
            <p:nvSpPr>
              <p:cNvPr id="22576" name="Oval 153"/>
              <p:cNvSpPr>
                <a:spLocks noChangeArrowheads="1"/>
              </p:cNvSpPr>
              <p:nvPr/>
            </p:nvSpPr>
            <p:spPr bwMode="auto">
              <a:xfrm>
                <a:off x="2996" y="2113"/>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2577" name="Line 154"/>
              <p:cNvSpPr>
                <a:spLocks noChangeShapeType="1"/>
              </p:cNvSpPr>
              <p:nvPr/>
            </p:nvSpPr>
            <p:spPr bwMode="auto">
              <a:xfrm flipV="1">
                <a:off x="3092" y="2159"/>
                <a:ext cx="83" cy="50"/>
              </a:xfrm>
              <a:prstGeom prst="line">
                <a:avLst/>
              </a:prstGeom>
              <a:noFill/>
              <a:ln w="25400">
                <a:solidFill>
                  <a:schemeClr val="tx1"/>
                </a:solidFill>
                <a:round/>
                <a:headEnd/>
                <a:tailEnd/>
              </a:ln>
            </p:spPr>
            <p:txBody>
              <a:bodyPr>
                <a:prstTxWarp prst="textNoShape">
                  <a:avLst/>
                </a:prstTxWarp>
              </a:bodyPr>
              <a:lstStyle/>
              <a:p>
                <a:endParaRPr lang="en-US"/>
              </a:p>
            </p:txBody>
          </p:sp>
          <p:sp>
            <p:nvSpPr>
              <p:cNvPr id="22578" name="Line 155"/>
              <p:cNvSpPr>
                <a:spLocks noChangeShapeType="1"/>
              </p:cNvSpPr>
              <p:nvPr/>
            </p:nvSpPr>
            <p:spPr bwMode="auto">
              <a:xfrm>
                <a:off x="3092" y="2209"/>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nodeType="clickEffect">
                                  <p:stCondLst>
                                    <p:cond delay="0"/>
                                  </p:stCondLst>
                                  <p:childTnLst>
                                    <p:set>
                                      <p:cBhvr>
                                        <p:cTn id="12" dur="1" fill="hold">
                                          <p:stCondLst>
                                            <p:cond delay="0"/>
                                          </p:stCondLst>
                                        </p:cTn>
                                        <p:tgtEl>
                                          <p:spTgt spid="7"/>
                                        </p:tgtEl>
                                        <p:attrNameLst>
                                          <p:attrName>style.visibility</p:attrName>
                                        </p:attrNameLst>
                                      </p:cBhvr>
                                      <p:to>
                                        <p:strVal val="hidden"/>
                                      </p:to>
                                    </p:set>
                                  </p:childTnLst>
                                </p:cTn>
                              </p:par>
                              <p:par>
                                <p:cTn id="13" presetID="1" presetClass="exit" presetSubtype="0" fill="hold" grpId="0" nodeType="withEffect">
                                  <p:stCondLst>
                                    <p:cond delay="0"/>
                                  </p:stCondLst>
                                  <p:childTnLst>
                                    <p:set>
                                      <p:cBhvr>
                                        <p:cTn id="14" dur="1" fill="hold">
                                          <p:stCondLst>
                                            <p:cond delay="0"/>
                                          </p:stCondLst>
                                        </p:cTn>
                                        <p:tgtEl>
                                          <p:spTgt spid="199710"/>
                                        </p:tgtEl>
                                        <p:attrNameLst>
                                          <p:attrName>style.visibility</p:attrName>
                                        </p:attrNameLst>
                                      </p:cBhvr>
                                      <p:to>
                                        <p:strVal val="hidden"/>
                                      </p:to>
                                    </p:set>
                                  </p:childTnLst>
                                </p:cTn>
                              </p:par>
                              <p:par>
                                <p:cTn id="15" presetID="1" presetClass="exit" presetSubtype="0" fill="hold" nodeType="withEffect">
                                  <p:stCondLst>
                                    <p:cond delay="0"/>
                                  </p:stCondLst>
                                  <p:childTnLst>
                                    <p:set>
                                      <p:cBhvr>
                                        <p:cTn id="16" dur="1" fill="hold">
                                          <p:stCondLst>
                                            <p:cond delay="0"/>
                                          </p:stCondLst>
                                        </p:cTn>
                                        <p:tgtEl>
                                          <p:spTgt spid="8"/>
                                        </p:tgtEl>
                                        <p:attrNameLst>
                                          <p:attrName>style.visibility</p:attrName>
                                        </p:attrNameLst>
                                      </p:cBhvr>
                                      <p:to>
                                        <p:strVal val="hidden"/>
                                      </p:to>
                                    </p:set>
                                  </p:childTnLst>
                                </p:cTn>
                              </p:par>
                              <p:par>
                                <p:cTn id="17" presetID="1" presetClass="exit" presetSubtype="0" fill="hold" grpId="0" nodeType="withEffect">
                                  <p:stCondLst>
                                    <p:cond delay="0"/>
                                  </p:stCondLst>
                                  <p:childTnLst>
                                    <p:set>
                                      <p:cBhvr>
                                        <p:cTn id="18" dur="1" fill="hold">
                                          <p:stCondLst>
                                            <p:cond delay="0"/>
                                          </p:stCondLst>
                                        </p:cTn>
                                        <p:tgtEl>
                                          <p:spTgt spid="199724"/>
                                        </p:tgtEl>
                                        <p:attrNameLst>
                                          <p:attrName>style.visibility</p:attrName>
                                        </p:attrNameLst>
                                      </p:cBhvr>
                                      <p:to>
                                        <p:strVal val="hidden"/>
                                      </p:to>
                                    </p:set>
                                  </p:childTnLst>
                                </p:cTn>
                              </p:par>
                              <p:par>
                                <p:cTn id="19" presetID="1" presetClass="exit" presetSubtype="0" fill="hold" nodeType="withEffect">
                                  <p:stCondLst>
                                    <p:cond delay="0"/>
                                  </p:stCondLst>
                                  <p:childTnLst>
                                    <p:set>
                                      <p:cBhvr>
                                        <p:cTn id="20" dur="1" fill="hold">
                                          <p:stCondLst>
                                            <p:cond delay="0"/>
                                          </p:stCondLst>
                                        </p:cTn>
                                        <p:tgtEl>
                                          <p:spTgt spid="16"/>
                                        </p:tgtEl>
                                        <p:attrNameLst>
                                          <p:attrName>style.visibility</p:attrName>
                                        </p:attrNameLst>
                                      </p:cBhvr>
                                      <p:to>
                                        <p:strVal val="hidden"/>
                                      </p:to>
                                    </p:set>
                                  </p:childTnLst>
                                </p:cTn>
                              </p:par>
                              <p:par>
                                <p:cTn id="21" presetID="1" presetClass="exit" presetSubtype="0" fill="hold" nodeType="withEffect">
                                  <p:stCondLst>
                                    <p:cond delay="0"/>
                                  </p:stCondLst>
                                  <p:childTnLst>
                                    <p:set>
                                      <p:cBhvr>
                                        <p:cTn id="22" dur="1" fill="hold">
                                          <p:stCondLst>
                                            <p:cond delay="0"/>
                                          </p:stCondLst>
                                        </p:cTn>
                                        <p:tgtEl>
                                          <p:spTgt spid="21"/>
                                        </p:tgtEl>
                                        <p:attrNameLst>
                                          <p:attrName>style.visibility</p:attrName>
                                        </p:attrNameLst>
                                      </p:cBhvr>
                                      <p:to>
                                        <p:strVal val="hidden"/>
                                      </p:to>
                                    </p:set>
                                  </p:childTnLst>
                                </p:cTn>
                              </p:par>
                              <p:par>
                                <p:cTn id="23" presetID="1" presetClass="entr" presetSubtype="0" fill="hold" nodeType="with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6"/>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99715"/>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9972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1" nodeType="clickEffect">
                                  <p:stCondLst>
                                    <p:cond delay="0"/>
                                  </p:stCondLst>
                                  <p:childTnLst>
                                    <p:set>
                                      <p:cBhvr>
                                        <p:cTn id="38" dur="1" fill="hold">
                                          <p:stCondLst>
                                            <p:cond delay="0"/>
                                          </p:stCondLst>
                                        </p:cTn>
                                        <p:tgtEl>
                                          <p:spTgt spid="199715"/>
                                        </p:tgtEl>
                                        <p:attrNameLst>
                                          <p:attrName>style.visibility</p:attrName>
                                        </p:attrNameLst>
                                      </p:cBhvr>
                                      <p:to>
                                        <p:strVal val="hidden"/>
                                      </p:to>
                                    </p:set>
                                  </p:childTnLst>
                                </p:cTn>
                              </p:par>
                              <p:par>
                                <p:cTn id="39" presetID="1" presetClass="exit" presetSubtype="0" fill="hold" nodeType="withEffect">
                                  <p:stCondLst>
                                    <p:cond delay="0"/>
                                  </p:stCondLst>
                                  <p:childTnLst>
                                    <p:set>
                                      <p:cBhvr>
                                        <p:cTn id="40" dur="1" fill="hold">
                                          <p:stCondLst>
                                            <p:cond delay="0"/>
                                          </p:stCondLst>
                                        </p:cTn>
                                        <p:tgtEl>
                                          <p:spTgt spid="9"/>
                                        </p:tgtEl>
                                        <p:attrNameLst>
                                          <p:attrName>style.visibility</p:attrName>
                                        </p:attrNameLst>
                                      </p:cBhvr>
                                      <p:to>
                                        <p:strVal val="hidden"/>
                                      </p:to>
                                    </p:set>
                                  </p:childTnLst>
                                </p:cTn>
                              </p:par>
                              <p:par>
                                <p:cTn id="41" presetID="1" presetClass="exit" presetSubtype="0" fill="hold" grpId="1" nodeType="withEffect">
                                  <p:stCondLst>
                                    <p:cond delay="0"/>
                                  </p:stCondLst>
                                  <p:childTnLst>
                                    <p:set>
                                      <p:cBhvr>
                                        <p:cTn id="42" dur="1" fill="hold">
                                          <p:stCondLst>
                                            <p:cond delay="0"/>
                                          </p:stCondLst>
                                        </p:cTn>
                                        <p:tgtEl>
                                          <p:spTgt spid="199723"/>
                                        </p:tgtEl>
                                        <p:attrNameLst>
                                          <p:attrName>style.visibility</p:attrName>
                                        </p:attrNameLst>
                                      </p:cBhvr>
                                      <p:to>
                                        <p:strVal val="hidden"/>
                                      </p:to>
                                    </p:set>
                                  </p:childTnLst>
                                </p:cTn>
                              </p:par>
                              <p:par>
                                <p:cTn id="43" presetID="1" presetClass="exit" presetSubtype="0" fill="hold" nodeType="withEffect">
                                  <p:stCondLst>
                                    <p:cond delay="0"/>
                                  </p:stCondLst>
                                  <p:childTnLst>
                                    <p:set>
                                      <p:cBhvr>
                                        <p:cTn id="44" dur="1" fill="hold">
                                          <p:stCondLst>
                                            <p:cond delay="0"/>
                                          </p:stCondLst>
                                        </p:cTn>
                                        <p:tgtEl>
                                          <p:spTgt spid="17"/>
                                        </p:tgtEl>
                                        <p:attrNameLst>
                                          <p:attrName>style.visibility</p:attrName>
                                        </p:attrNameLst>
                                      </p:cBhvr>
                                      <p:to>
                                        <p:strVal val="hidden"/>
                                      </p:to>
                                    </p:set>
                                  </p:childTnLst>
                                </p:cTn>
                              </p:par>
                              <p:par>
                                <p:cTn id="45" presetID="1" presetClass="exit" presetSubtype="0" fill="hold" nodeType="withEffect">
                                  <p:stCondLst>
                                    <p:cond delay="0"/>
                                  </p:stCondLst>
                                  <p:childTnLst>
                                    <p:set>
                                      <p:cBhvr>
                                        <p:cTn id="46" dur="1" fill="hold">
                                          <p:stCondLst>
                                            <p:cond delay="0"/>
                                          </p:stCondLst>
                                        </p:cTn>
                                        <p:tgtEl>
                                          <p:spTgt spid="22"/>
                                        </p:tgtEl>
                                        <p:attrNameLst>
                                          <p:attrName>style.visibility</p:attrName>
                                        </p:attrNameLst>
                                      </p:cBhvr>
                                      <p:to>
                                        <p:strVal val="hidden"/>
                                      </p:to>
                                    </p:set>
                                  </p:childTnLst>
                                </p:cTn>
                              </p:par>
                              <p:par>
                                <p:cTn id="47" presetID="1" presetClass="entr" presetSubtype="0" fill="hold" nodeType="withEffect">
                                  <p:stCondLst>
                                    <p:cond delay="0"/>
                                  </p:stCondLst>
                                  <p:childTnLst>
                                    <p:set>
                                      <p:cBhvr>
                                        <p:cTn id="48" dur="1" fill="hold">
                                          <p:stCondLst>
                                            <p:cond delay="0"/>
                                          </p:stCondLst>
                                        </p:cTn>
                                        <p:tgtEl>
                                          <p:spTgt spid="18"/>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30"/>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23"/>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99716"/>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12"/>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10"/>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6"/>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xit" presetSubtype="0" fill="hold" grpId="1" nodeType="clickEffect">
                                  <p:stCondLst>
                                    <p:cond delay="0"/>
                                  </p:stCondLst>
                                  <p:childTnLst>
                                    <p:set>
                                      <p:cBhvr>
                                        <p:cTn id="64" dur="1" fill="hold">
                                          <p:stCondLst>
                                            <p:cond delay="0"/>
                                          </p:stCondLst>
                                        </p:cTn>
                                        <p:tgtEl>
                                          <p:spTgt spid="199716"/>
                                        </p:tgtEl>
                                        <p:attrNameLst>
                                          <p:attrName>style.visibility</p:attrName>
                                        </p:attrNameLst>
                                      </p:cBhvr>
                                      <p:to>
                                        <p:strVal val="hidden"/>
                                      </p:to>
                                    </p:set>
                                  </p:childTnLst>
                                </p:cTn>
                              </p:par>
                              <p:par>
                                <p:cTn id="65" presetID="1" presetClass="exit" presetSubtype="0" fill="hold" nodeType="withEffect">
                                  <p:stCondLst>
                                    <p:cond delay="0"/>
                                  </p:stCondLst>
                                  <p:childTnLst>
                                    <p:set>
                                      <p:cBhvr>
                                        <p:cTn id="66" dur="1" fill="hold">
                                          <p:stCondLst>
                                            <p:cond delay="0"/>
                                          </p:stCondLst>
                                        </p:cTn>
                                        <p:tgtEl>
                                          <p:spTgt spid="12"/>
                                        </p:tgtEl>
                                        <p:attrNameLst>
                                          <p:attrName>style.visibility</p:attrName>
                                        </p:attrNameLst>
                                      </p:cBhvr>
                                      <p:to>
                                        <p:strVal val="hidden"/>
                                      </p:to>
                                    </p:set>
                                  </p:childTnLst>
                                </p:cTn>
                              </p:par>
                              <p:par>
                                <p:cTn id="67" presetID="1" presetClass="exit" presetSubtype="0" fill="hold" nodeType="withEffect">
                                  <p:stCondLst>
                                    <p:cond delay="0"/>
                                  </p:stCondLst>
                                  <p:childTnLst>
                                    <p:set>
                                      <p:cBhvr>
                                        <p:cTn id="68" dur="1" fill="hold">
                                          <p:stCondLst>
                                            <p:cond delay="0"/>
                                          </p:stCondLst>
                                        </p:cTn>
                                        <p:tgtEl>
                                          <p:spTgt spid="10"/>
                                        </p:tgtEl>
                                        <p:attrNameLst>
                                          <p:attrName>style.visibility</p:attrName>
                                        </p:attrNameLst>
                                      </p:cBhvr>
                                      <p:to>
                                        <p:strVal val="hidden"/>
                                      </p:to>
                                    </p:set>
                                  </p:childTnLst>
                                </p:cTn>
                              </p:par>
                              <p:par>
                                <p:cTn id="69" presetID="1" presetClass="exit" presetSubtype="0" fill="hold" nodeType="withEffect">
                                  <p:stCondLst>
                                    <p:cond delay="0"/>
                                  </p:stCondLst>
                                  <p:childTnLst>
                                    <p:set>
                                      <p:cBhvr>
                                        <p:cTn id="70" dur="1" fill="hold">
                                          <p:stCondLst>
                                            <p:cond delay="0"/>
                                          </p:stCondLst>
                                        </p:cTn>
                                        <p:tgtEl>
                                          <p:spTgt spid="6"/>
                                        </p:tgtEl>
                                        <p:attrNameLst>
                                          <p:attrName>style.visibility</p:attrName>
                                        </p:attrNameLst>
                                      </p:cBhvr>
                                      <p:to>
                                        <p:strVal val="hidden"/>
                                      </p:to>
                                    </p:set>
                                  </p:childTnLst>
                                </p:cTn>
                              </p:par>
                              <p:par>
                                <p:cTn id="71" presetID="1" presetClass="exit" presetSubtype="0" fill="hold" nodeType="withEffect">
                                  <p:stCondLst>
                                    <p:cond delay="0"/>
                                  </p:stCondLst>
                                  <p:childTnLst>
                                    <p:set>
                                      <p:cBhvr>
                                        <p:cTn id="72" dur="1" fill="hold">
                                          <p:stCondLst>
                                            <p:cond delay="0"/>
                                          </p:stCondLst>
                                        </p:cTn>
                                        <p:tgtEl>
                                          <p:spTgt spid="18"/>
                                        </p:tgtEl>
                                        <p:attrNameLst>
                                          <p:attrName>style.visibility</p:attrName>
                                        </p:attrNameLst>
                                      </p:cBhvr>
                                      <p:to>
                                        <p:strVal val="hidden"/>
                                      </p:to>
                                    </p:set>
                                  </p:childTnLst>
                                </p:cTn>
                              </p:par>
                              <p:par>
                                <p:cTn id="73" presetID="1" presetClass="exit" presetSubtype="0" fill="hold" nodeType="withEffect">
                                  <p:stCondLst>
                                    <p:cond delay="0"/>
                                  </p:stCondLst>
                                  <p:childTnLst>
                                    <p:set>
                                      <p:cBhvr>
                                        <p:cTn id="74" dur="1" fill="hold">
                                          <p:stCondLst>
                                            <p:cond delay="0"/>
                                          </p:stCondLst>
                                        </p:cTn>
                                        <p:tgtEl>
                                          <p:spTgt spid="23"/>
                                        </p:tgtEl>
                                        <p:attrNameLst>
                                          <p:attrName>style.visibility</p:attrName>
                                        </p:attrNameLst>
                                      </p:cBhvr>
                                      <p:to>
                                        <p:strVal val="hidden"/>
                                      </p:to>
                                    </p:set>
                                  </p:childTnLst>
                                </p:cTn>
                              </p:par>
                              <p:par>
                                <p:cTn id="75" presetID="1" presetClass="entr" presetSubtype="0" fill="hold" nodeType="withEffect">
                                  <p:stCondLst>
                                    <p:cond delay="0"/>
                                  </p:stCondLst>
                                  <p:childTnLst>
                                    <p:set>
                                      <p:cBhvr>
                                        <p:cTn id="76" dur="1" fill="hold">
                                          <p:stCondLst>
                                            <p:cond delay="0"/>
                                          </p:stCondLst>
                                        </p:cTn>
                                        <p:tgtEl>
                                          <p:spTgt spid="19"/>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22685"/>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24"/>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11"/>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13"/>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199711"/>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199721"/>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xit" presetSubtype="0" fill="hold" grpId="1" nodeType="clickEffect">
                                  <p:stCondLst>
                                    <p:cond delay="0"/>
                                  </p:stCondLst>
                                  <p:childTnLst>
                                    <p:set>
                                      <p:cBhvr>
                                        <p:cTn id="92" dur="1" fill="hold">
                                          <p:stCondLst>
                                            <p:cond delay="0"/>
                                          </p:stCondLst>
                                        </p:cTn>
                                        <p:tgtEl>
                                          <p:spTgt spid="199711"/>
                                        </p:tgtEl>
                                        <p:attrNameLst>
                                          <p:attrName>style.visibility</p:attrName>
                                        </p:attrNameLst>
                                      </p:cBhvr>
                                      <p:to>
                                        <p:strVal val="hidden"/>
                                      </p:to>
                                    </p:set>
                                  </p:childTnLst>
                                </p:cTn>
                              </p:par>
                              <p:par>
                                <p:cTn id="93" presetID="1" presetClass="exit" presetSubtype="0" fill="hold" grpId="1" nodeType="withEffect">
                                  <p:stCondLst>
                                    <p:cond delay="0"/>
                                  </p:stCondLst>
                                  <p:childTnLst>
                                    <p:set>
                                      <p:cBhvr>
                                        <p:cTn id="94" dur="1" fill="hold">
                                          <p:stCondLst>
                                            <p:cond delay="0"/>
                                          </p:stCondLst>
                                        </p:cTn>
                                        <p:tgtEl>
                                          <p:spTgt spid="199721"/>
                                        </p:tgtEl>
                                        <p:attrNameLst>
                                          <p:attrName>style.visibility</p:attrName>
                                        </p:attrNameLst>
                                      </p:cBhvr>
                                      <p:to>
                                        <p:strVal val="hidden"/>
                                      </p:to>
                                    </p:set>
                                  </p:childTnLst>
                                </p:cTn>
                              </p:par>
                              <p:par>
                                <p:cTn id="95" presetID="1" presetClass="exit" presetSubtype="0" fill="hold" nodeType="withEffect">
                                  <p:stCondLst>
                                    <p:cond delay="0"/>
                                  </p:stCondLst>
                                  <p:childTnLst>
                                    <p:set>
                                      <p:cBhvr>
                                        <p:cTn id="96" dur="1" fill="hold">
                                          <p:stCondLst>
                                            <p:cond delay="0"/>
                                          </p:stCondLst>
                                        </p:cTn>
                                        <p:tgtEl>
                                          <p:spTgt spid="19"/>
                                        </p:tgtEl>
                                        <p:attrNameLst>
                                          <p:attrName>style.visibility</p:attrName>
                                        </p:attrNameLst>
                                      </p:cBhvr>
                                      <p:to>
                                        <p:strVal val="hidden"/>
                                      </p:to>
                                    </p:set>
                                  </p:childTnLst>
                                </p:cTn>
                              </p:par>
                              <p:par>
                                <p:cTn id="97" presetID="1" presetClass="exit" presetSubtype="0" fill="hold" nodeType="withEffect">
                                  <p:stCondLst>
                                    <p:cond delay="0"/>
                                  </p:stCondLst>
                                  <p:childTnLst>
                                    <p:set>
                                      <p:cBhvr>
                                        <p:cTn id="98" dur="1" fill="hold">
                                          <p:stCondLst>
                                            <p:cond delay="0"/>
                                          </p:stCondLst>
                                        </p:cTn>
                                        <p:tgtEl>
                                          <p:spTgt spid="24"/>
                                        </p:tgtEl>
                                        <p:attrNameLst>
                                          <p:attrName>style.visibility</p:attrName>
                                        </p:attrNameLst>
                                      </p:cBhvr>
                                      <p:to>
                                        <p:strVal val="hidden"/>
                                      </p:to>
                                    </p:set>
                                  </p:childTnLst>
                                </p:cTn>
                              </p:par>
                              <p:par>
                                <p:cTn id="99" presetID="1" presetClass="entr" presetSubtype="0" fill="hold" nodeType="withEffect">
                                  <p:stCondLst>
                                    <p:cond delay="0"/>
                                  </p:stCondLst>
                                  <p:childTnLst>
                                    <p:set>
                                      <p:cBhvr>
                                        <p:cTn id="100" dur="1" fill="hold">
                                          <p:stCondLst>
                                            <p:cond delay="0"/>
                                          </p:stCondLst>
                                        </p:cTn>
                                        <p:tgtEl>
                                          <p:spTgt spid="20"/>
                                        </p:tgtEl>
                                        <p:attrNameLst>
                                          <p:attrName>style.visibility</p:attrName>
                                        </p:attrNameLst>
                                      </p:cBhvr>
                                      <p:to>
                                        <p:strVal val="visible"/>
                                      </p:to>
                                    </p:set>
                                  </p:childTnLst>
                                </p:cTn>
                              </p:par>
                              <p:par>
                                <p:cTn id="101" presetID="1" presetClass="entr" presetSubtype="0" fill="hold" nodeType="withEffect">
                                  <p:stCondLst>
                                    <p:cond delay="0"/>
                                  </p:stCondLst>
                                  <p:childTnLst>
                                    <p:set>
                                      <p:cBhvr>
                                        <p:cTn id="102" dur="1" fill="hold">
                                          <p:stCondLst>
                                            <p:cond delay="0"/>
                                          </p:stCondLst>
                                        </p:cTn>
                                        <p:tgtEl>
                                          <p:spTgt spid="199681"/>
                                        </p:tgtEl>
                                        <p:attrNameLst>
                                          <p:attrName>style.visibility</p:attrName>
                                        </p:attrNameLst>
                                      </p:cBhvr>
                                      <p:to>
                                        <p:strVal val="visible"/>
                                      </p:to>
                                    </p:set>
                                  </p:childTnLst>
                                </p:cTn>
                              </p:par>
                              <p:par>
                                <p:cTn id="103" presetID="1" presetClass="entr" presetSubtype="0" fill="hold" nodeType="withEffect">
                                  <p:stCondLst>
                                    <p:cond delay="0"/>
                                  </p:stCondLst>
                                  <p:childTnLst>
                                    <p:set>
                                      <p:cBhvr>
                                        <p:cTn id="104" dur="1" fill="hold">
                                          <p:stCondLst>
                                            <p:cond delay="0"/>
                                          </p:stCondLst>
                                        </p:cTn>
                                        <p:tgtEl>
                                          <p:spTgt spid="25"/>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199702"/>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199722"/>
                                        </p:tgtEl>
                                        <p:attrNameLst>
                                          <p:attrName>style.visibility</p:attrName>
                                        </p:attrNameLst>
                                      </p:cBhvr>
                                      <p:to>
                                        <p:strVal val="visible"/>
                                      </p:to>
                                    </p:set>
                                  </p:childTnLst>
                                </p:cTn>
                              </p:par>
                              <p:par>
                                <p:cTn id="109" presetID="1" presetClass="exit" presetSubtype="0" fill="hold" nodeType="withEffect">
                                  <p:stCondLst>
                                    <p:cond delay="0"/>
                                  </p:stCondLst>
                                  <p:childTnLst>
                                    <p:set>
                                      <p:cBhvr>
                                        <p:cTn id="110" dur="1" fill="hold">
                                          <p:stCondLst>
                                            <p:cond delay="0"/>
                                          </p:stCondLst>
                                        </p:cTn>
                                        <p:tgtEl>
                                          <p:spTgt spid="11"/>
                                        </p:tgtEl>
                                        <p:attrNameLst>
                                          <p:attrName>style.visibility</p:attrName>
                                        </p:attrNameLst>
                                      </p:cBhvr>
                                      <p:to>
                                        <p:strVal val="hidden"/>
                                      </p:to>
                                    </p:set>
                                  </p:childTnLst>
                                </p:cTn>
                              </p:par>
                              <p:par>
                                <p:cTn id="111" presetID="1" presetClass="exit" presetSubtype="0" fill="hold" nodeType="withEffect">
                                  <p:stCondLst>
                                    <p:cond delay="0"/>
                                  </p:stCondLst>
                                  <p:childTnLst>
                                    <p:set>
                                      <p:cBhvr>
                                        <p:cTn id="112" dur="1" fill="hold">
                                          <p:stCondLst>
                                            <p:cond delay="0"/>
                                          </p:stCondLst>
                                        </p:cTn>
                                        <p:tgtEl>
                                          <p:spTgt spid="13"/>
                                        </p:tgtEl>
                                        <p:attrNameLst>
                                          <p:attrName>style.visibility</p:attrName>
                                        </p:attrNameLst>
                                      </p:cBhvr>
                                      <p:to>
                                        <p:strVal val="hidden"/>
                                      </p:to>
                                    </p:set>
                                  </p:childTnLst>
                                </p:cTn>
                              </p:par>
                              <p:par>
                                <p:cTn id="113" presetID="1" presetClass="entr" presetSubtype="0" fill="hold" nodeType="withEffect">
                                  <p:stCondLst>
                                    <p:cond delay="0"/>
                                  </p:stCondLst>
                                  <p:childTnLst>
                                    <p:set>
                                      <p:cBhvr>
                                        <p:cTn id="114" dur="1" fill="hold">
                                          <p:stCondLst>
                                            <p:cond delay="0"/>
                                          </p:stCondLst>
                                        </p:cTn>
                                        <p:tgtEl>
                                          <p:spTgt spid="14"/>
                                        </p:tgtEl>
                                        <p:attrNameLst>
                                          <p:attrName>style.visibility</p:attrName>
                                        </p:attrNameLst>
                                      </p:cBhvr>
                                      <p:to>
                                        <p:strVal val="visible"/>
                                      </p:to>
                                    </p:set>
                                  </p:childTnLst>
                                </p:cTn>
                              </p:par>
                              <p:par>
                                <p:cTn id="115" presetID="1" presetClass="entr" presetSubtype="0" fill="hold" nodeType="withEffect">
                                  <p:stCondLst>
                                    <p:cond delay="0"/>
                                  </p:stCondLst>
                                  <p:childTnLst>
                                    <p:set>
                                      <p:cBhvr>
                                        <p:cTn id="11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9702" grpId="0" animBg="1"/>
      <p:bldP spid="199710" grpId="0" animBg="1"/>
      <p:bldP spid="199711" grpId="0" animBg="1"/>
      <p:bldP spid="199711" grpId="1" animBg="1"/>
      <p:bldP spid="199715" grpId="0" animBg="1"/>
      <p:bldP spid="199715" grpId="1" animBg="1"/>
      <p:bldP spid="199716" grpId="0" animBg="1"/>
      <p:bldP spid="199716" grpId="1" animBg="1"/>
      <p:bldP spid="199721" grpId="0" animBg="1"/>
      <p:bldP spid="199721" grpId="1" animBg="1"/>
      <p:bldP spid="199722" grpId="0" animBg="1"/>
      <p:bldP spid="199723" grpId="0" animBg="1"/>
      <p:bldP spid="199723" grpId="1" animBg="1"/>
      <p:bldP spid="199724" grpId="0" animBg="1"/>
    </p:bld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0"/>
            <a:ext cx="8229600" cy="1143000"/>
          </a:xfrm>
        </p:spPr>
        <p:txBody>
          <a:bodyPr/>
          <a:lstStyle/>
          <a:p>
            <a:r>
              <a:rPr lang="en-US" b="1"/>
              <a:t>Important conclusion</a:t>
            </a:r>
          </a:p>
        </p:txBody>
      </p:sp>
      <p:pic>
        <p:nvPicPr>
          <p:cNvPr id="23555" name="Picture 3" descr="Helper"/>
          <p:cNvPicPr>
            <a:picLocks noChangeAspect="1" noChangeArrowheads="1"/>
          </p:cNvPicPr>
          <p:nvPr/>
        </p:nvPicPr>
        <p:blipFill>
          <a:blip r:embed="rId3"/>
          <a:srcRect/>
          <a:stretch>
            <a:fillRect/>
          </a:stretch>
        </p:blipFill>
        <p:spPr bwMode="auto">
          <a:xfrm>
            <a:off x="990600" y="3581400"/>
            <a:ext cx="481013" cy="1058863"/>
          </a:xfrm>
          <a:prstGeom prst="rect">
            <a:avLst/>
          </a:prstGeom>
          <a:noFill/>
          <a:ln w="9525">
            <a:noFill/>
            <a:miter lim="800000"/>
            <a:headEnd/>
            <a:tailEnd/>
          </a:ln>
        </p:spPr>
      </p:pic>
      <p:sp>
        <p:nvSpPr>
          <p:cNvPr id="23556" name="Text Box 4"/>
          <p:cNvSpPr txBox="1">
            <a:spLocks noChangeArrowheads="1"/>
          </p:cNvSpPr>
          <p:nvPr/>
        </p:nvSpPr>
        <p:spPr bwMode="auto">
          <a:xfrm>
            <a:off x="1371600" y="4114800"/>
            <a:ext cx="387350" cy="457200"/>
          </a:xfrm>
          <a:prstGeom prst="rect">
            <a:avLst/>
          </a:prstGeom>
          <a:noFill/>
          <a:ln w="9525">
            <a:noFill/>
            <a:miter lim="800000"/>
            <a:headEnd/>
            <a:tailEnd/>
          </a:ln>
        </p:spPr>
        <p:txBody>
          <a:bodyPr wrap="none">
            <a:prstTxWarp prst="textNoShape">
              <a:avLst/>
            </a:prstTxWarp>
            <a:spAutoFit/>
          </a:bodyPr>
          <a:lstStyle/>
          <a:p>
            <a:pPr eaLnBrk="0" hangingPunct="0"/>
            <a:r>
              <a:rPr lang="en-US">
                <a:solidFill>
                  <a:srgbClr val="0000FF"/>
                </a:solidFill>
              </a:rPr>
              <a:t>S</a:t>
            </a:r>
          </a:p>
        </p:txBody>
      </p:sp>
      <p:grpSp>
        <p:nvGrpSpPr>
          <p:cNvPr id="2" name="Group 5"/>
          <p:cNvGrpSpPr>
            <a:grpSpLocks/>
          </p:cNvGrpSpPr>
          <p:nvPr/>
        </p:nvGrpSpPr>
        <p:grpSpPr bwMode="auto">
          <a:xfrm>
            <a:off x="2590800" y="2819400"/>
            <a:ext cx="304800" cy="304800"/>
            <a:chOff x="3792" y="3264"/>
            <a:chExt cx="192" cy="192"/>
          </a:xfrm>
        </p:grpSpPr>
        <p:sp>
          <p:nvSpPr>
            <p:cNvPr id="23598" name="Oval 6"/>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3599" name="Line 7"/>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23600" name="Line 8"/>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sp>
        <p:nvSpPr>
          <p:cNvPr id="23558" name="Text Box 9"/>
          <p:cNvSpPr txBox="1">
            <a:spLocks noChangeArrowheads="1"/>
          </p:cNvSpPr>
          <p:nvPr/>
        </p:nvSpPr>
        <p:spPr bwMode="auto">
          <a:xfrm>
            <a:off x="2209800" y="1295400"/>
            <a:ext cx="5105400" cy="822325"/>
          </a:xfrm>
          <a:prstGeom prst="rect">
            <a:avLst/>
          </a:prstGeom>
          <a:noFill/>
          <a:ln w="9525">
            <a:noFill/>
            <a:miter lim="800000"/>
            <a:headEnd/>
            <a:tailEnd/>
          </a:ln>
        </p:spPr>
        <p:txBody>
          <a:bodyPr>
            <a:prstTxWarp prst="textNoShape">
              <a:avLst/>
            </a:prstTxWarp>
            <a:spAutoFit/>
          </a:bodyPr>
          <a:lstStyle/>
          <a:p>
            <a:pPr eaLnBrk="0" hangingPunct="0"/>
            <a:r>
              <a:rPr lang="en-US"/>
              <a:t>Clocks in S’ (synchronized in S’) moving to the left with respect to </a:t>
            </a:r>
            <a:r>
              <a:rPr lang="en-US">
                <a:solidFill>
                  <a:srgbClr val="0000FF"/>
                </a:solidFill>
              </a:rPr>
              <a:t>S</a:t>
            </a:r>
            <a:endParaRPr lang="en-US"/>
          </a:p>
        </p:txBody>
      </p:sp>
      <p:sp>
        <p:nvSpPr>
          <p:cNvPr id="23559" name="Line 10"/>
          <p:cNvSpPr>
            <a:spLocks noChangeShapeType="1"/>
          </p:cNvSpPr>
          <p:nvPr/>
        </p:nvSpPr>
        <p:spPr bwMode="auto">
          <a:xfrm>
            <a:off x="2895600" y="2971800"/>
            <a:ext cx="1676400" cy="0"/>
          </a:xfrm>
          <a:prstGeom prst="line">
            <a:avLst/>
          </a:prstGeom>
          <a:noFill/>
          <a:ln w="9525">
            <a:solidFill>
              <a:schemeClr val="tx1"/>
            </a:solidFill>
            <a:round/>
            <a:headEnd/>
            <a:tailEnd/>
          </a:ln>
        </p:spPr>
        <p:txBody>
          <a:bodyPr>
            <a:prstTxWarp prst="textNoShape">
              <a:avLst/>
            </a:prstTxWarp>
          </a:bodyPr>
          <a:lstStyle/>
          <a:p>
            <a:endParaRPr lang="en-US"/>
          </a:p>
        </p:txBody>
      </p:sp>
      <p:grpSp>
        <p:nvGrpSpPr>
          <p:cNvPr id="3" name="Group 11"/>
          <p:cNvGrpSpPr>
            <a:grpSpLocks/>
          </p:cNvGrpSpPr>
          <p:nvPr/>
        </p:nvGrpSpPr>
        <p:grpSpPr bwMode="auto">
          <a:xfrm>
            <a:off x="4572000" y="2819400"/>
            <a:ext cx="304800" cy="304800"/>
            <a:chOff x="3792" y="3264"/>
            <a:chExt cx="192" cy="192"/>
          </a:xfrm>
        </p:grpSpPr>
        <p:sp>
          <p:nvSpPr>
            <p:cNvPr id="23595" name="Oval 12"/>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3596" name="Line 13"/>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23597" name="Line 14"/>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sp>
        <p:nvSpPr>
          <p:cNvPr id="23561" name="Line 15"/>
          <p:cNvSpPr>
            <a:spLocks noChangeShapeType="1"/>
          </p:cNvSpPr>
          <p:nvPr/>
        </p:nvSpPr>
        <p:spPr bwMode="auto">
          <a:xfrm>
            <a:off x="4876800" y="2971800"/>
            <a:ext cx="1676400" cy="0"/>
          </a:xfrm>
          <a:prstGeom prst="line">
            <a:avLst/>
          </a:prstGeom>
          <a:noFill/>
          <a:ln w="9525">
            <a:solidFill>
              <a:schemeClr val="tx1"/>
            </a:solidFill>
            <a:round/>
            <a:headEnd/>
            <a:tailEnd/>
          </a:ln>
        </p:spPr>
        <p:txBody>
          <a:bodyPr>
            <a:prstTxWarp prst="textNoShape">
              <a:avLst/>
            </a:prstTxWarp>
          </a:bodyPr>
          <a:lstStyle/>
          <a:p>
            <a:endParaRPr lang="en-US"/>
          </a:p>
        </p:txBody>
      </p:sp>
      <p:grpSp>
        <p:nvGrpSpPr>
          <p:cNvPr id="4" name="Group 16"/>
          <p:cNvGrpSpPr>
            <a:grpSpLocks/>
          </p:cNvGrpSpPr>
          <p:nvPr/>
        </p:nvGrpSpPr>
        <p:grpSpPr bwMode="auto">
          <a:xfrm>
            <a:off x="6324600" y="2819400"/>
            <a:ext cx="304800" cy="304800"/>
            <a:chOff x="3792" y="3264"/>
            <a:chExt cx="192" cy="192"/>
          </a:xfrm>
        </p:grpSpPr>
        <p:sp>
          <p:nvSpPr>
            <p:cNvPr id="23592" name="Oval 17"/>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3593" name="Line 18"/>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23594" name="Line 19"/>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sp>
        <p:nvSpPr>
          <p:cNvPr id="23563" name="Line 20"/>
          <p:cNvSpPr>
            <a:spLocks noChangeShapeType="1"/>
          </p:cNvSpPr>
          <p:nvPr/>
        </p:nvSpPr>
        <p:spPr bwMode="auto">
          <a:xfrm flipH="1">
            <a:off x="990600" y="3048000"/>
            <a:ext cx="914400" cy="0"/>
          </a:xfrm>
          <a:prstGeom prst="line">
            <a:avLst/>
          </a:prstGeom>
          <a:noFill/>
          <a:ln w="25400">
            <a:solidFill>
              <a:schemeClr val="tx1"/>
            </a:solidFill>
            <a:round/>
            <a:headEnd/>
            <a:tailEnd type="triangle" w="lg" len="lg"/>
          </a:ln>
        </p:spPr>
        <p:txBody>
          <a:bodyPr>
            <a:prstTxWarp prst="textNoShape">
              <a:avLst/>
            </a:prstTxWarp>
          </a:bodyPr>
          <a:lstStyle/>
          <a:p>
            <a:endParaRPr lang="en-US"/>
          </a:p>
        </p:txBody>
      </p:sp>
      <p:sp>
        <p:nvSpPr>
          <p:cNvPr id="23564" name="Line 21"/>
          <p:cNvSpPr>
            <a:spLocks noChangeShapeType="1"/>
          </p:cNvSpPr>
          <p:nvPr/>
        </p:nvSpPr>
        <p:spPr bwMode="auto">
          <a:xfrm flipH="1">
            <a:off x="3048000" y="2514600"/>
            <a:ext cx="838200" cy="304800"/>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sp>
        <p:nvSpPr>
          <p:cNvPr id="23565" name="Line 22"/>
          <p:cNvSpPr>
            <a:spLocks noChangeShapeType="1"/>
          </p:cNvSpPr>
          <p:nvPr/>
        </p:nvSpPr>
        <p:spPr bwMode="auto">
          <a:xfrm>
            <a:off x="4724400" y="2438400"/>
            <a:ext cx="0" cy="304800"/>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sp>
        <p:nvSpPr>
          <p:cNvPr id="23566" name="Line 23"/>
          <p:cNvSpPr>
            <a:spLocks noChangeShapeType="1"/>
          </p:cNvSpPr>
          <p:nvPr/>
        </p:nvSpPr>
        <p:spPr bwMode="auto">
          <a:xfrm>
            <a:off x="5867400" y="2438400"/>
            <a:ext cx="457200" cy="304800"/>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sp>
        <p:nvSpPr>
          <p:cNvPr id="23567" name="Text Box 24"/>
          <p:cNvSpPr txBox="1">
            <a:spLocks noChangeArrowheads="1"/>
          </p:cNvSpPr>
          <p:nvPr/>
        </p:nvSpPr>
        <p:spPr bwMode="auto">
          <a:xfrm>
            <a:off x="1355725" y="2401888"/>
            <a:ext cx="336550" cy="457200"/>
          </a:xfrm>
          <a:prstGeom prst="rect">
            <a:avLst/>
          </a:prstGeom>
          <a:noFill/>
          <a:ln w="9525">
            <a:noFill/>
            <a:miter lim="800000"/>
            <a:headEnd/>
            <a:tailEnd/>
          </a:ln>
        </p:spPr>
        <p:txBody>
          <a:bodyPr wrap="none">
            <a:prstTxWarp prst="textNoShape">
              <a:avLst/>
            </a:prstTxWarp>
            <a:spAutoFit/>
          </a:bodyPr>
          <a:lstStyle/>
          <a:p>
            <a:pPr eaLnBrk="0" hangingPunct="0"/>
            <a:r>
              <a:rPr lang="en-US"/>
              <a:t>v</a:t>
            </a:r>
          </a:p>
        </p:txBody>
      </p:sp>
      <p:sp>
        <p:nvSpPr>
          <p:cNvPr id="23568" name="Text Box 25"/>
          <p:cNvSpPr txBox="1">
            <a:spLocks noChangeArrowheads="1"/>
          </p:cNvSpPr>
          <p:nvPr/>
        </p:nvSpPr>
        <p:spPr bwMode="auto">
          <a:xfrm>
            <a:off x="2000250" y="3741738"/>
            <a:ext cx="1676400" cy="1096962"/>
          </a:xfrm>
          <a:prstGeom prst="rect">
            <a:avLst/>
          </a:prstGeom>
          <a:noFill/>
          <a:ln w="9525">
            <a:noFill/>
            <a:miter lim="800000"/>
            <a:headEnd/>
            <a:tailEnd/>
          </a:ln>
        </p:spPr>
        <p:txBody>
          <a:bodyPr>
            <a:prstTxWarp prst="textNoShape">
              <a:avLst/>
            </a:prstTxWarp>
            <a:spAutoFit/>
          </a:bodyPr>
          <a:lstStyle/>
          <a:p>
            <a:pPr eaLnBrk="0" hangingPunct="0"/>
            <a:r>
              <a:rPr lang="en-US" sz="2200"/>
              <a:t>If this clock reads 3:00 in </a:t>
            </a:r>
            <a:r>
              <a:rPr lang="en-US" sz="2200">
                <a:solidFill>
                  <a:srgbClr val="0000FF"/>
                </a:solidFill>
              </a:rPr>
              <a:t>S</a:t>
            </a:r>
            <a:r>
              <a:rPr lang="en-US" sz="2200"/>
              <a:t>, then:</a:t>
            </a:r>
          </a:p>
        </p:txBody>
      </p:sp>
      <p:sp>
        <p:nvSpPr>
          <p:cNvPr id="23569" name="Text Box 26"/>
          <p:cNvSpPr txBox="1">
            <a:spLocks noChangeArrowheads="1"/>
          </p:cNvSpPr>
          <p:nvPr/>
        </p:nvSpPr>
        <p:spPr bwMode="auto">
          <a:xfrm>
            <a:off x="4098925" y="3733800"/>
            <a:ext cx="1463675" cy="1431925"/>
          </a:xfrm>
          <a:prstGeom prst="rect">
            <a:avLst/>
          </a:prstGeom>
          <a:noFill/>
          <a:ln w="9525">
            <a:noFill/>
            <a:miter lim="800000"/>
            <a:headEnd/>
            <a:tailEnd/>
          </a:ln>
        </p:spPr>
        <p:txBody>
          <a:bodyPr>
            <a:prstTxWarp prst="textNoShape">
              <a:avLst/>
            </a:prstTxWarp>
            <a:spAutoFit/>
          </a:bodyPr>
          <a:lstStyle/>
          <a:p>
            <a:pPr eaLnBrk="0" hangingPunct="0"/>
            <a:r>
              <a:rPr lang="en-US" sz="2200"/>
              <a:t>This clock reads a little after 3:00 in </a:t>
            </a:r>
            <a:r>
              <a:rPr lang="en-US" sz="2200">
                <a:solidFill>
                  <a:srgbClr val="0000FF"/>
                </a:solidFill>
              </a:rPr>
              <a:t>S</a:t>
            </a:r>
          </a:p>
        </p:txBody>
      </p:sp>
      <p:sp>
        <p:nvSpPr>
          <p:cNvPr id="23570" name="Text Box 27"/>
          <p:cNvSpPr txBox="1">
            <a:spLocks noChangeArrowheads="1"/>
          </p:cNvSpPr>
          <p:nvPr/>
        </p:nvSpPr>
        <p:spPr bwMode="auto">
          <a:xfrm>
            <a:off x="5943600" y="3781425"/>
            <a:ext cx="1625600" cy="1431925"/>
          </a:xfrm>
          <a:prstGeom prst="rect">
            <a:avLst/>
          </a:prstGeom>
          <a:noFill/>
          <a:ln w="9525">
            <a:noFill/>
            <a:miter lim="800000"/>
            <a:headEnd/>
            <a:tailEnd/>
          </a:ln>
        </p:spPr>
        <p:txBody>
          <a:bodyPr>
            <a:prstTxWarp prst="textNoShape">
              <a:avLst/>
            </a:prstTxWarp>
            <a:spAutoFit/>
          </a:bodyPr>
          <a:lstStyle/>
          <a:p>
            <a:pPr eaLnBrk="0" hangingPunct="0"/>
            <a:r>
              <a:rPr lang="en-US" sz="2200"/>
              <a:t>This clock reads even a little later in </a:t>
            </a:r>
            <a:r>
              <a:rPr lang="en-US" sz="2200">
                <a:solidFill>
                  <a:srgbClr val="0000FF"/>
                </a:solidFill>
              </a:rPr>
              <a:t>S</a:t>
            </a:r>
            <a:r>
              <a:rPr lang="en-US" sz="2200"/>
              <a:t> </a:t>
            </a:r>
          </a:p>
        </p:txBody>
      </p:sp>
      <p:sp>
        <p:nvSpPr>
          <p:cNvPr id="23571" name="Text Box 28"/>
          <p:cNvSpPr txBox="1">
            <a:spLocks noChangeArrowheads="1"/>
          </p:cNvSpPr>
          <p:nvPr/>
        </p:nvSpPr>
        <p:spPr bwMode="auto">
          <a:xfrm>
            <a:off x="6765925" y="2655888"/>
            <a:ext cx="500063" cy="519112"/>
          </a:xfrm>
          <a:prstGeom prst="rect">
            <a:avLst/>
          </a:prstGeom>
          <a:noFill/>
          <a:ln w="9525">
            <a:noFill/>
            <a:miter lim="800000"/>
            <a:headEnd/>
            <a:tailEnd/>
          </a:ln>
        </p:spPr>
        <p:txBody>
          <a:bodyPr wrap="none">
            <a:prstTxWarp prst="textNoShape">
              <a:avLst/>
            </a:prstTxWarp>
            <a:spAutoFit/>
          </a:bodyPr>
          <a:lstStyle/>
          <a:p>
            <a:r>
              <a:rPr lang="en-US"/>
              <a:t>S’</a:t>
            </a:r>
          </a:p>
        </p:txBody>
      </p:sp>
      <p:grpSp>
        <p:nvGrpSpPr>
          <p:cNvPr id="5" name="Group 44"/>
          <p:cNvGrpSpPr>
            <a:grpSpLocks/>
          </p:cNvGrpSpPr>
          <p:nvPr/>
        </p:nvGrpSpPr>
        <p:grpSpPr bwMode="auto">
          <a:xfrm>
            <a:off x="2590800" y="3252788"/>
            <a:ext cx="4375150" cy="519112"/>
            <a:chOff x="1872" y="2529"/>
            <a:chExt cx="2756" cy="327"/>
          </a:xfrm>
        </p:grpSpPr>
        <p:grpSp>
          <p:nvGrpSpPr>
            <p:cNvPr id="6" name="Group 29"/>
            <p:cNvGrpSpPr>
              <a:grpSpLocks/>
            </p:cNvGrpSpPr>
            <p:nvPr/>
          </p:nvGrpSpPr>
          <p:grpSpPr bwMode="auto">
            <a:xfrm>
              <a:off x="1872" y="2592"/>
              <a:ext cx="192" cy="192"/>
              <a:chOff x="3792" y="3264"/>
              <a:chExt cx="192" cy="192"/>
            </a:xfrm>
          </p:grpSpPr>
          <p:sp>
            <p:nvSpPr>
              <p:cNvPr id="23589" name="Oval 30"/>
              <p:cNvSpPr>
                <a:spLocks noChangeArrowheads="1"/>
              </p:cNvSpPr>
              <p:nvPr/>
            </p:nvSpPr>
            <p:spPr bwMode="auto">
              <a:xfrm>
                <a:off x="3792" y="3264"/>
                <a:ext cx="192" cy="192"/>
              </a:xfrm>
              <a:prstGeom prst="ellipse">
                <a:avLst/>
              </a:prstGeom>
              <a:solidFill>
                <a:schemeClr val="bg1"/>
              </a:solidFill>
              <a:ln w="19050">
                <a:solidFill>
                  <a:srgbClr val="0000FF"/>
                </a:solidFill>
                <a:round/>
                <a:headEnd/>
                <a:tailEnd/>
              </a:ln>
            </p:spPr>
            <p:txBody>
              <a:bodyPr wrap="none" anchor="ctr">
                <a:prstTxWarp prst="textNoShape">
                  <a:avLst/>
                </a:prstTxWarp>
              </a:bodyPr>
              <a:lstStyle/>
              <a:p>
                <a:endParaRPr lang="en-US"/>
              </a:p>
            </p:txBody>
          </p:sp>
          <p:sp>
            <p:nvSpPr>
              <p:cNvPr id="23590" name="Line 31"/>
              <p:cNvSpPr>
                <a:spLocks noChangeShapeType="1"/>
              </p:cNvSpPr>
              <p:nvPr/>
            </p:nvSpPr>
            <p:spPr bwMode="auto">
              <a:xfrm flipV="1">
                <a:off x="3888" y="3264"/>
                <a:ext cx="0" cy="96"/>
              </a:xfrm>
              <a:prstGeom prst="line">
                <a:avLst/>
              </a:prstGeom>
              <a:noFill/>
              <a:ln w="25400">
                <a:solidFill>
                  <a:srgbClr val="0000FF"/>
                </a:solidFill>
                <a:round/>
                <a:headEnd/>
                <a:tailEnd/>
              </a:ln>
            </p:spPr>
            <p:txBody>
              <a:bodyPr>
                <a:prstTxWarp prst="textNoShape">
                  <a:avLst/>
                </a:prstTxWarp>
              </a:bodyPr>
              <a:lstStyle/>
              <a:p>
                <a:endParaRPr lang="en-US"/>
              </a:p>
            </p:txBody>
          </p:sp>
          <p:sp>
            <p:nvSpPr>
              <p:cNvPr id="23591" name="Line 32"/>
              <p:cNvSpPr>
                <a:spLocks noChangeShapeType="1"/>
              </p:cNvSpPr>
              <p:nvPr/>
            </p:nvSpPr>
            <p:spPr bwMode="auto">
              <a:xfrm>
                <a:off x="3888" y="3360"/>
                <a:ext cx="48" cy="0"/>
              </a:xfrm>
              <a:prstGeom prst="line">
                <a:avLst/>
              </a:prstGeom>
              <a:noFill/>
              <a:ln w="19050">
                <a:solidFill>
                  <a:srgbClr val="0000FF"/>
                </a:solidFill>
                <a:round/>
                <a:headEnd/>
                <a:tailEnd/>
              </a:ln>
            </p:spPr>
            <p:txBody>
              <a:bodyPr>
                <a:prstTxWarp prst="textNoShape">
                  <a:avLst/>
                </a:prstTxWarp>
              </a:bodyPr>
              <a:lstStyle/>
              <a:p>
                <a:endParaRPr lang="en-US"/>
              </a:p>
            </p:txBody>
          </p:sp>
        </p:grpSp>
        <p:grpSp>
          <p:nvGrpSpPr>
            <p:cNvPr id="7" name="Group 33"/>
            <p:cNvGrpSpPr>
              <a:grpSpLocks/>
            </p:cNvGrpSpPr>
            <p:nvPr/>
          </p:nvGrpSpPr>
          <p:grpSpPr bwMode="auto">
            <a:xfrm>
              <a:off x="3120" y="2592"/>
              <a:ext cx="192" cy="192"/>
              <a:chOff x="1609" y="2000"/>
              <a:chExt cx="192" cy="192"/>
            </a:xfrm>
          </p:grpSpPr>
          <p:sp>
            <p:nvSpPr>
              <p:cNvPr id="23586" name="Oval 34"/>
              <p:cNvSpPr>
                <a:spLocks noChangeArrowheads="1"/>
              </p:cNvSpPr>
              <p:nvPr/>
            </p:nvSpPr>
            <p:spPr bwMode="auto">
              <a:xfrm>
                <a:off x="1609" y="2000"/>
                <a:ext cx="192" cy="192"/>
              </a:xfrm>
              <a:prstGeom prst="ellipse">
                <a:avLst/>
              </a:prstGeom>
              <a:solidFill>
                <a:schemeClr val="bg1"/>
              </a:solidFill>
              <a:ln w="19050">
                <a:solidFill>
                  <a:srgbClr val="0000FF"/>
                </a:solidFill>
                <a:round/>
                <a:headEnd/>
                <a:tailEnd/>
              </a:ln>
            </p:spPr>
            <p:txBody>
              <a:bodyPr wrap="none" anchor="ctr">
                <a:prstTxWarp prst="textNoShape">
                  <a:avLst/>
                </a:prstTxWarp>
              </a:bodyPr>
              <a:lstStyle/>
              <a:p>
                <a:endParaRPr lang="en-US"/>
              </a:p>
            </p:txBody>
          </p:sp>
          <p:sp>
            <p:nvSpPr>
              <p:cNvPr id="23587" name="Line 35"/>
              <p:cNvSpPr>
                <a:spLocks noChangeShapeType="1"/>
              </p:cNvSpPr>
              <p:nvPr/>
            </p:nvSpPr>
            <p:spPr bwMode="auto">
              <a:xfrm flipV="1">
                <a:off x="1705" y="2000"/>
                <a:ext cx="30" cy="96"/>
              </a:xfrm>
              <a:prstGeom prst="line">
                <a:avLst/>
              </a:prstGeom>
              <a:noFill/>
              <a:ln w="25400">
                <a:solidFill>
                  <a:srgbClr val="0000FF"/>
                </a:solidFill>
                <a:round/>
                <a:headEnd/>
                <a:tailEnd/>
              </a:ln>
            </p:spPr>
            <p:txBody>
              <a:bodyPr>
                <a:prstTxWarp prst="textNoShape">
                  <a:avLst/>
                </a:prstTxWarp>
              </a:bodyPr>
              <a:lstStyle/>
              <a:p>
                <a:endParaRPr lang="en-US"/>
              </a:p>
            </p:txBody>
          </p:sp>
          <p:sp>
            <p:nvSpPr>
              <p:cNvPr id="23588" name="Line 36"/>
              <p:cNvSpPr>
                <a:spLocks noChangeShapeType="1"/>
              </p:cNvSpPr>
              <p:nvPr/>
            </p:nvSpPr>
            <p:spPr bwMode="auto">
              <a:xfrm>
                <a:off x="1705" y="2096"/>
                <a:ext cx="48" cy="0"/>
              </a:xfrm>
              <a:prstGeom prst="line">
                <a:avLst/>
              </a:prstGeom>
              <a:noFill/>
              <a:ln w="19050">
                <a:solidFill>
                  <a:srgbClr val="0000FF"/>
                </a:solidFill>
                <a:round/>
                <a:headEnd/>
                <a:tailEnd/>
              </a:ln>
            </p:spPr>
            <p:txBody>
              <a:bodyPr>
                <a:prstTxWarp prst="textNoShape">
                  <a:avLst/>
                </a:prstTxWarp>
              </a:bodyPr>
              <a:lstStyle/>
              <a:p>
                <a:endParaRPr lang="en-US"/>
              </a:p>
            </p:txBody>
          </p:sp>
        </p:grpSp>
        <p:sp>
          <p:nvSpPr>
            <p:cNvPr id="23579" name="Line 41"/>
            <p:cNvSpPr>
              <a:spLocks noChangeShapeType="1"/>
            </p:cNvSpPr>
            <p:nvPr/>
          </p:nvSpPr>
          <p:spPr bwMode="auto">
            <a:xfrm>
              <a:off x="2064" y="2688"/>
              <a:ext cx="1056" cy="0"/>
            </a:xfrm>
            <a:prstGeom prst="line">
              <a:avLst/>
            </a:prstGeom>
            <a:noFill/>
            <a:ln w="9525">
              <a:solidFill>
                <a:srgbClr val="0000FF"/>
              </a:solidFill>
              <a:round/>
              <a:headEnd/>
              <a:tailEnd/>
            </a:ln>
          </p:spPr>
          <p:txBody>
            <a:bodyPr>
              <a:prstTxWarp prst="textNoShape">
                <a:avLst/>
              </a:prstTxWarp>
            </a:bodyPr>
            <a:lstStyle/>
            <a:p>
              <a:endParaRPr lang="en-US"/>
            </a:p>
          </p:txBody>
        </p:sp>
        <p:sp>
          <p:nvSpPr>
            <p:cNvPr id="23580" name="Line 42"/>
            <p:cNvSpPr>
              <a:spLocks noChangeShapeType="1"/>
            </p:cNvSpPr>
            <p:nvPr/>
          </p:nvSpPr>
          <p:spPr bwMode="auto">
            <a:xfrm>
              <a:off x="3312" y="2688"/>
              <a:ext cx="1056" cy="0"/>
            </a:xfrm>
            <a:prstGeom prst="line">
              <a:avLst/>
            </a:prstGeom>
            <a:noFill/>
            <a:ln w="9525">
              <a:solidFill>
                <a:srgbClr val="0000FF"/>
              </a:solidFill>
              <a:round/>
              <a:headEnd/>
              <a:tailEnd/>
            </a:ln>
          </p:spPr>
          <p:txBody>
            <a:bodyPr>
              <a:prstTxWarp prst="textNoShape">
                <a:avLst/>
              </a:prstTxWarp>
            </a:bodyPr>
            <a:lstStyle/>
            <a:p>
              <a:endParaRPr lang="en-US"/>
            </a:p>
          </p:txBody>
        </p:sp>
        <p:grpSp>
          <p:nvGrpSpPr>
            <p:cNvPr id="8" name="Group 37"/>
            <p:cNvGrpSpPr>
              <a:grpSpLocks/>
            </p:cNvGrpSpPr>
            <p:nvPr/>
          </p:nvGrpSpPr>
          <p:grpSpPr bwMode="auto">
            <a:xfrm>
              <a:off x="4224" y="2592"/>
              <a:ext cx="192" cy="192"/>
              <a:chOff x="2639" y="2014"/>
              <a:chExt cx="192" cy="192"/>
            </a:xfrm>
          </p:grpSpPr>
          <p:sp>
            <p:nvSpPr>
              <p:cNvPr id="23583" name="Oval 38"/>
              <p:cNvSpPr>
                <a:spLocks noChangeArrowheads="1"/>
              </p:cNvSpPr>
              <p:nvPr/>
            </p:nvSpPr>
            <p:spPr bwMode="auto">
              <a:xfrm>
                <a:off x="2639" y="2014"/>
                <a:ext cx="192" cy="192"/>
              </a:xfrm>
              <a:prstGeom prst="ellipse">
                <a:avLst/>
              </a:prstGeom>
              <a:solidFill>
                <a:schemeClr val="bg1"/>
              </a:solidFill>
              <a:ln w="19050">
                <a:solidFill>
                  <a:srgbClr val="0000FF"/>
                </a:solidFill>
                <a:round/>
                <a:headEnd/>
                <a:tailEnd/>
              </a:ln>
            </p:spPr>
            <p:txBody>
              <a:bodyPr wrap="none" anchor="ctr">
                <a:prstTxWarp prst="textNoShape">
                  <a:avLst/>
                </a:prstTxWarp>
              </a:bodyPr>
              <a:lstStyle/>
              <a:p>
                <a:endParaRPr lang="en-US"/>
              </a:p>
            </p:txBody>
          </p:sp>
          <p:sp>
            <p:nvSpPr>
              <p:cNvPr id="23584" name="Line 39"/>
              <p:cNvSpPr>
                <a:spLocks noChangeShapeType="1"/>
              </p:cNvSpPr>
              <p:nvPr/>
            </p:nvSpPr>
            <p:spPr bwMode="auto">
              <a:xfrm flipV="1">
                <a:off x="2735" y="2022"/>
                <a:ext cx="53" cy="88"/>
              </a:xfrm>
              <a:prstGeom prst="line">
                <a:avLst/>
              </a:prstGeom>
              <a:noFill/>
              <a:ln w="25400">
                <a:solidFill>
                  <a:srgbClr val="0000FF"/>
                </a:solidFill>
                <a:round/>
                <a:headEnd/>
                <a:tailEnd/>
              </a:ln>
            </p:spPr>
            <p:txBody>
              <a:bodyPr>
                <a:prstTxWarp prst="textNoShape">
                  <a:avLst/>
                </a:prstTxWarp>
              </a:bodyPr>
              <a:lstStyle/>
              <a:p>
                <a:endParaRPr lang="en-US"/>
              </a:p>
            </p:txBody>
          </p:sp>
          <p:sp>
            <p:nvSpPr>
              <p:cNvPr id="23585" name="Line 40"/>
              <p:cNvSpPr>
                <a:spLocks noChangeShapeType="1"/>
              </p:cNvSpPr>
              <p:nvPr/>
            </p:nvSpPr>
            <p:spPr bwMode="auto">
              <a:xfrm>
                <a:off x="2735" y="2110"/>
                <a:ext cx="48" cy="0"/>
              </a:xfrm>
              <a:prstGeom prst="line">
                <a:avLst/>
              </a:prstGeom>
              <a:noFill/>
              <a:ln w="19050">
                <a:solidFill>
                  <a:srgbClr val="0000FF"/>
                </a:solidFill>
                <a:round/>
                <a:headEnd/>
                <a:tailEnd/>
              </a:ln>
            </p:spPr>
            <p:txBody>
              <a:bodyPr>
                <a:prstTxWarp prst="textNoShape">
                  <a:avLst/>
                </a:prstTxWarp>
              </a:bodyPr>
              <a:lstStyle/>
              <a:p>
                <a:endParaRPr lang="en-US"/>
              </a:p>
            </p:txBody>
          </p:sp>
        </p:grpSp>
        <p:sp>
          <p:nvSpPr>
            <p:cNvPr id="23582" name="Text Box 43"/>
            <p:cNvSpPr txBox="1">
              <a:spLocks noChangeArrowheads="1"/>
            </p:cNvSpPr>
            <p:nvPr/>
          </p:nvSpPr>
          <p:spPr bwMode="auto">
            <a:xfrm>
              <a:off x="4512" y="2529"/>
              <a:ext cx="116" cy="327"/>
            </a:xfrm>
            <a:prstGeom prst="rect">
              <a:avLst/>
            </a:prstGeom>
            <a:noFill/>
            <a:ln w="9525">
              <a:noFill/>
              <a:miter lim="800000"/>
              <a:headEnd/>
              <a:tailEnd/>
            </a:ln>
          </p:spPr>
          <p:txBody>
            <a:bodyPr wrap="none">
              <a:prstTxWarp prst="textNoShape">
                <a:avLst/>
              </a:prstTxWarp>
              <a:spAutoFit/>
            </a:bodyPr>
            <a:lstStyle/>
            <a:p>
              <a:endParaRPr lang="en-US">
                <a:solidFill>
                  <a:srgbClr val="0000FF"/>
                </a:solidFill>
              </a:endParaRPr>
            </a:p>
          </p:txBody>
        </p:sp>
      </p:grpSp>
      <p:sp>
        <p:nvSpPr>
          <p:cNvPr id="201773" name="Text Box 45"/>
          <p:cNvSpPr txBox="1">
            <a:spLocks noChangeArrowheads="1"/>
          </p:cNvSpPr>
          <p:nvPr/>
        </p:nvSpPr>
        <p:spPr bwMode="auto">
          <a:xfrm>
            <a:off x="438150" y="5572125"/>
            <a:ext cx="8474075" cy="822325"/>
          </a:xfrm>
          <a:prstGeom prst="rect">
            <a:avLst/>
          </a:prstGeom>
          <a:noFill/>
          <a:ln w="9525">
            <a:noFill/>
            <a:miter lim="800000"/>
            <a:headEnd/>
            <a:tailEnd/>
          </a:ln>
        </p:spPr>
        <p:txBody>
          <a:bodyPr>
            <a:prstTxWarp prst="textNoShape">
              <a:avLst/>
            </a:prstTxWarp>
            <a:spAutoFit/>
          </a:bodyPr>
          <a:lstStyle/>
          <a:p>
            <a:r>
              <a:rPr lang="en-US"/>
              <a:t>Even though the clocks in S’ are synchronized (in S’) the observer in </a:t>
            </a:r>
            <a:r>
              <a:rPr lang="en-US">
                <a:solidFill>
                  <a:srgbClr val="0000FF"/>
                </a:solidFill>
              </a:rPr>
              <a:t>S</a:t>
            </a:r>
            <a:r>
              <a:rPr lang="en-US"/>
              <a:t> sees each clock showing a different time!!</a:t>
            </a:r>
          </a:p>
        </p:txBody>
      </p:sp>
      <p:grpSp>
        <p:nvGrpSpPr>
          <p:cNvPr id="9" name="Group 48"/>
          <p:cNvGrpSpPr>
            <a:grpSpLocks/>
          </p:cNvGrpSpPr>
          <p:nvPr/>
        </p:nvGrpSpPr>
        <p:grpSpPr bwMode="auto">
          <a:xfrm>
            <a:off x="6858000" y="2971800"/>
            <a:ext cx="2257425" cy="1006475"/>
            <a:chOff x="4320" y="1872"/>
            <a:chExt cx="1422" cy="634"/>
          </a:xfrm>
        </p:grpSpPr>
        <p:sp>
          <p:nvSpPr>
            <p:cNvPr id="23575" name="Line 46"/>
            <p:cNvSpPr>
              <a:spLocks noChangeShapeType="1"/>
            </p:cNvSpPr>
            <p:nvPr/>
          </p:nvSpPr>
          <p:spPr bwMode="auto">
            <a:xfrm flipH="1">
              <a:off x="4320" y="2208"/>
              <a:ext cx="384" cy="0"/>
            </a:xfrm>
            <a:prstGeom prst="line">
              <a:avLst/>
            </a:prstGeom>
            <a:noFill/>
            <a:ln w="9525">
              <a:solidFill>
                <a:schemeClr val="tx1"/>
              </a:solidFill>
              <a:round/>
              <a:headEnd/>
              <a:tailEnd type="triangle" w="med" len="med"/>
            </a:ln>
          </p:spPr>
          <p:txBody>
            <a:bodyPr wrap="none">
              <a:prstTxWarp prst="textNoShape">
                <a:avLst/>
              </a:prstTxWarp>
            </a:bodyPr>
            <a:lstStyle/>
            <a:p>
              <a:endParaRPr lang="en-US"/>
            </a:p>
          </p:txBody>
        </p:sp>
        <p:sp>
          <p:nvSpPr>
            <p:cNvPr id="23576" name="Text Box 47"/>
            <p:cNvSpPr txBox="1">
              <a:spLocks noChangeArrowheads="1"/>
            </p:cNvSpPr>
            <p:nvPr/>
          </p:nvSpPr>
          <p:spPr bwMode="auto">
            <a:xfrm>
              <a:off x="4676" y="1872"/>
              <a:ext cx="1066" cy="634"/>
            </a:xfrm>
            <a:prstGeom prst="rect">
              <a:avLst/>
            </a:prstGeom>
            <a:noFill/>
            <a:ln w="9525">
              <a:noFill/>
              <a:miter lim="800000"/>
              <a:headEnd/>
              <a:tailEnd/>
            </a:ln>
          </p:spPr>
          <p:txBody>
            <a:bodyPr>
              <a:prstTxWarp prst="textNoShape">
                <a:avLst/>
              </a:prstTxWarp>
              <a:spAutoFit/>
            </a:bodyPr>
            <a:lstStyle/>
            <a:p>
              <a:r>
                <a:rPr lang="en-US" sz="2000"/>
                <a:t>Clocks in S’ as seen by observer in S</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9"/>
                                        </p:tgtEl>
                                        <p:attrNameLst>
                                          <p:attrName>style.visibility</p:attrName>
                                        </p:attrNameLst>
                                      </p:cBhvr>
                                      <p:to>
                                        <p:strVal val="visible"/>
                                      </p:to>
                                    </p:set>
                                  </p:childTnLst>
                                </p:cTn>
                              </p:par>
                            </p:childTnLst>
                          </p:cTn>
                        </p:par>
                        <p:par>
                          <p:cTn id="10" fill="hold">
                            <p:stCondLst>
                              <p:cond delay="0"/>
                            </p:stCondLst>
                            <p:childTnLst>
                              <p:par>
                                <p:cTn id="11" presetID="10" presetClass="entr" presetSubtype="0" fill="hold" grpId="0" nodeType="afterEffect">
                                  <p:stCondLst>
                                    <p:cond delay="0"/>
                                  </p:stCondLst>
                                  <p:childTnLst>
                                    <p:set>
                                      <p:cBhvr>
                                        <p:cTn id="12" dur="1" fill="hold">
                                          <p:stCondLst>
                                            <p:cond delay="0"/>
                                          </p:stCondLst>
                                        </p:cTn>
                                        <p:tgtEl>
                                          <p:spTgt spid="201773"/>
                                        </p:tgtEl>
                                        <p:attrNameLst>
                                          <p:attrName>style.visibility</p:attrName>
                                        </p:attrNameLst>
                                      </p:cBhvr>
                                      <p:to>
                                        <p:strVal val="visible"/>
                                      </p:to>
                                    </p:set>
                                    <p:animEffect transition="in" filter="fade">
                                      <p:cBhvr>
                                        <p:cTn id="13" dur="2000"/>
                                        <p:tgtEl>
                                          <p:spTgt spid="2017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1773" grpId="0"/>
    </p:bld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b="1"/>
              <a:t>Length of an object</a:t>
            </a:r>
          </a:p>
        </p:txBody>
      </p:sp>
      <p:grpSp>
        <p:nvGrpSpPr>
          <p:cNvPr id="2" name="Group 3"/>
          <p:cNvGrpSpPr>
            <a:grpSpLocks/>
          </p:cNvGrpSpPr>
          <p:nvPr/>
        </p:nvGrpSpPr>
        <p:grpSpPr bwMode="auto">
          <a:xfrm>
            <a:off x="304800" y="2438400"/>
            <a:ext cx="4730750" cy="708025"/>
            <a:chOff x="96" y="1858"/>
            <a:chExt cx="2980" cy="446"/>
          </a:xfrm>
        </p:grpSpPr>
        <p:sp>
          <p:nvSpPr>
            <p:cNvPr id="19465" name="Line 4"/>
            <p:cNvSpPr>
              <a:spLocks noChangeShapeType="1"/>
            </p:cNvSpPr>
            <p:nvPr/>
          </p:nvSpPr>
          <p:spPr bwMode="auto">
            <a:xfrm>
              <a:off x="240" y="1954"/>
              <a:ext cx="2784" cy="0"/>
            </a:xfrm>
            <a:prstGeom prst="line">
              <a:avLst/>
            </a:prstGeom>
            <a:noFill/>
            <a:ln w="25400">
              <a:solidFill>
                <a:schemeClr val="tx1"/>
              </a:solidFill>
              <a:round/>
              <a:headEnd/>
              <a:tailEnd/>
            </a:ln>
          </p:spPr>
          <p:txBody>
            <a:bodyPr>
              <a:prstTxWarp prst="textNoShape">
                <a:avLst/>
              </a:prstTxWarp>
            </a:bodyPr>
            <a:lstStyle/>
            <a:p>
              <a:endParaRPr lang="en-US"/>
            </a:p>
          </p:txBody>
        </p:sp>
        <p:sp>
          <p:nvSpPr>
            <p:cNvPr id="19466" name="Line 5"/>
            <p:cNvSpPr>
              <a:spLocks noChangeShapeType="1"/>
            </p:cNvSpPr>
            <p:nvPr/>
          </p:nvSpPr>
          <p:spPr bwMode="auto">
            <a:xfrm>
              <a:off x="1632" y="1858"/>
              <a:ext cx="0" cy="192"/>
            </a:xfrm>
            <a:prstGeom prst="line">
              <a:avLst/>
            </a:prstGeom>
            <a:noFill/>
            <a:ln w="38100">
              <a:solidFill>
                <a:schemeClr val="tx1"/>
              </a:solidFill>
              <a:round/>
              <a:headEnd/>
              <a:tailEnd/>
            </a:ln>
          </p:spPr>
          <p:txBody>
            <a:bodyPr>
              <a:prstTxWarp prst="textNoShape">
                <a:avLst/>
              </a:prstTxWarp>
            </a:bodyPr>
            <a:lstStyle/>
            <a:p>
              <a:endParaRPr lang="en-US"/>
            </a:p>
          </p:txBody>
        </p:sp>
        <p:sp>
          <p:nvSpPr>
            <p:cNvPr id="19467" name="Line 6"/>
            <p:cNvSpPr>
              <a:spLocks noChangeShapeType="1"/>
            </p:cNvSpPr>
            <p:nvPr/>
          </p:nvSpPr>
          <p:spPr bwMode="auto">
            <a:xfrm>
              <a:off x="2016"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19468" name="Line 7"/>
            <p:cNvSpPr>
              <a:spLocks noChangeShapeType="1"/>
            </p:cNvSpPr>
            <p:nvPr/>
          </p:nvSpPr>
          <p:spPr bwMode="auto">
            <a:xfrm>
              <a:off x="240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19469" name="Line 8"/>
            <p:cNvSpPr>
              <a:spLocks noChangeShapeType="1"/>
            </p:cNvSpPr>
            <p:nvPr/>
          </p:nvSpPr>
          <p:spPr bwMode="auto">
            <a:xfrm>
              <a:off x="278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19470" name="Line 9"/>
            <p:cNvSpPr>
              <a:spLocks noChangeShapeType="1"/>
            </p:cNvSpPr>
            <p:nvPr/>
          </p:nvSpPr>
          <p:spPr bwMode="auto">
            <a:xfrm>
              <a:off x="1248"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19471" name="Line 10"/>
            <p:cNvSpPr>
              <a:spLocks noChangeShapeType="1"/>
            </p:cNvSpPr>
            <p:nvPr/>
          </p:nvSpPr>
          <p:spPr bwMode="auto">
            <a:xfrm>
              <a:off x="86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19472" name="Line 11"/>
            <p:cNvSpPr>
              <a:spLocks noChangeShapeType="1"/>
            </p:cNvSpPr>
            <p:nvPr/>
          </p:nvSpPr>
          <p:spPr bwMode="auto">
            <a:xfrm>
              <a:off x="48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19473" name="Text Box 12"/>
            <p:cNvSpPr txBox="1">
              <a:spLocks noChangeArrowheads="1"/>
            </p:cNvSpPr>
            <p:nvPr/>
          </p:nvSpPr>
          <p:spPr bwMode="auto">
            <a:xfrm>
              <a:off x="96" y="2073"/>
              <a:ext cx="2980" cy="231"/>
            </a:xfrm>
            <a:prstGeom prst="rect">
              <a:avLst/>
            </a:prstGeom>
            <a:noFill/>
            <a:ln w="9525">
              <a:noFill/>
              <a:miter lim="800000"/>
              <a:headEnd/>
              <a:tailEnd/>
            </a:ln>
          </p:spPr>
          <p:txBody>
            <a:bodyPr wrap="none">
              <a:prstTxWarp prst="textNoShape">
                <a:avLst/>
              </a:prstTxWarp>
              <a:spAutoFit/>
            </a:bodyPr>
            <a:lstStyle/>
            <a:p>
              <a:pPr eaLnBrk="0" hangingPunct="0"/>
              <a:r>
                <a:rPr lang="en-US" sz="1800"/>
                <a:t>...  -3       -2       -1       0        1        2       3  ...</a:t>
              </a:r>
            </a:p>
          </p:txBody>
        </p:sp>
      </p:grpSp>
      <p:pic>
        <p:nvPicPr>
          <p:cNvPr id="19460" name="Picture 13" descr="Helper"/>
          <p:cNvPicPr>
            <a:picLocks noChangeAspect="1" noChangeArrowheads="1"/>
          </p:cNvPicPr>
          <p:nvPr/>
        </p:nvPicPr>
        <p:blipFill>
          <a:blip r:embed="rId2"/>
          <a:srcRect/>
          <a:stretch>
            <a:fillRect/>
          </a:stretch>
        </p:blipFill>
        <p:spPr bwMode="auto">
          <a:xfrm>
            <a:off x="2432050" y="1524000"/>
            <a:ext cx="481013" cy="1058863"/>
          </a:xfrm>
          <a:prstGeom prst="rect">
            <a:avLst/>
          </a:prstGeom>
          <a:noFill/>
          <a:ln w="9525">
            <a:noFill/>
            <a:miter lim="800000"/>
            <a:headEnd/>
            <a:tailEnd/>
          </a:ln>
        </p:spPr>
      </p:pic>
      <p:sp>
        <p:nvSpPr>
          <p:cNvPr id="19461" name="Rectangle 14"/>
          <p:cNvSpPr>
            <a:spLocks noChangeArrowheads="1"/>
          </p:cNvSpPr>
          <p:nvPr/>
        </p:nvSpPr>
        <p:spPr bwMode="auto">
          <a:xfrm>
            <a:off x="2743200" y="2362200"/>
            <a:ext cx="1828800" cy="228600"/>
          </a:xfrm>
          <a:prstGeom prst="rect">
            <a:avLst/>
          </a:prstGeom>
          <a:solidFill>
            <a:srgbClr val="0000FF"/>
          </a:solidFill>
          <a:ln w="9525">
            <a:solidFill>
              <a:schemeClr val="tx1"/>
            </a:solidFill>
            <a:miter lim="800000"/>
            <a:headEnd/>
            <a:tailEnd/>
          </a:ln>
        </p:spPr>
        <p:txBody>
          <a:bodyPr wrap="none" anchor="ctr">
            <a:prstTxWarp prst="textNoShape">
              <a:avLst/>
            </a:prstTxWarp>
          </a:bodyPr>
          <a:lstStyle/>
          <a:p>
            <a:endParaRPr lang="en-US"/>
          </a:p>
        </p:txBody>
      </p:sp>
      <p:sp>
        <p:nvSpPr>
          <p:cNvPr id="232463" name="Text Box 15"/>
          <p:cNvSpPr txBox="1">
            <a:spLocks noChangeArrowheads="1"/>
          </p:cNvSpPr>
          <p:nvPr/>
        </p:nvSpPr>
        <p:spPr bwMode="auto">
          <a:xfrm>
            <a:off x="5334000" y="1447800"/>
            <a:ext cx="3581400" cy="3786188"/>
          </a:xfrm>
          <a:prstGeom prst="rect">
            <a:avLst/>
          </a:prstGeom>
          <a:noFill/>
          <a:ln w="9525">
            <a:noFill/>
            <a:miter lim="800000"/>
            <a:headEnd/>
            <a:tailEnd/>
          </a:ln>
        </p:spPr>
        <p:txBody>
          <a:bodyPr>
            <a:prstTxWarp prst="textNoShape">
              <a:avLst/>
            </a:prstTxWarp>
            <a:spAutoFit/>
          </a:bodyPr>
          <a:lstStyle/>
          <a:p>
            <a:pPr eaLnBrk="0" hangingPunct="0"/>
            <a:r>
              <a:rPr lang="en-US"/>
              <a:t>This stick is 3m long.  I measure both ends at </a:t>
            </a:r>
            <a:r>
              <a:rPr lang="en-US" i="1"/>
              <a:t>the same time</a:t>
            </a:r>
            <a:r>
              <a:rPr lang="en-US"/>
              <a:t> in my frame of reference.  </a:t>
            </a:r>
          </a:p>
          <a:p>
            <a:pPr eaLnBrk="0" hangingPunct="0"/>
            <a:endParaRPr lang="en-US"/>
          </a:p>
          <a:p>
            <a:pPr eaLnBrk="0" hangingPunct="0"/>
            <a:r>
              <a:rPr lang="en-US"/>
              <a:t>“Same time” or not doesn’t actually matter here, because the stick isn’t going anywhere.</a:t>
            </a:r>
          </a:p>
          <a:p>
            <a:pPr eaLnBrk="0" hangingPunct="0"/>
            <a:endParaRPr lang="en-US"/>
          </a:p>
        </p:txBody>
      </p:sp>
      <p:sp>
        <p:nvSpPr>
          <p:cNvPr id="232464" name="Text Box 16"/>
          <p:cNvSpPr txBox="1">
            <a:spLocks noChangeArrowheads="1"/>
          </p:cNvSpPr>
          <p:nvPr/>
        </p:nvSpPr>
        <p:spPr bwMode="auto">
          <a:xfrm>
            <a:off x="898525" y="4227513"/>
            <a:ext cx="3978275" cy="1187450"/>
          </a:xfrm>
          <a:prstGeom prst="rect">
            <a:avLst/>
          </a:prstGeom>
          <a:noFill/>
          <a:ln w="9525">
            <a:noFill/>
            <a:miter lim="800000"/>
            <a:headEnd/>
            <a:tailEnd/>
          </a:ln>
        </p:spPr>
        <p:txBody>
          <a:bodyPr>
            <a:prstTxWarp prst="textNoShape">
              <a:avLst/>
            </a:prstTxWarp>
            <a:spAutoFit/>
          </a:bodyPr>
          <a:lstStyle/>
          <a:p>
            <a:pPr eaLnBrk="0" hangingPunct="0"/>
            <a:r>
              <a:rPr lang="en-US"/>
              <a:t>This length, measured in the stick’s rest frame, is its </a:t>
            </a:r>
            <a:r>
              <a:rPr lang="en-US">
                <a:solidFill>
                  <a:srgbClr val="FF0000"/>
                </a:solidFill>
              </a:rPr>
              <a:t>proper length</a:t>
            </a:r>
            <a:r>
              <a:rPr lang="en-US"/>
              <a:t>.</a:t>
            </a:r>
          </a:p>
        </p:txBody>
      </p:sp>
      <p:sp>
        <p:nvSpPr>
          <p:cNvPr id="232465" name="Line 17"/>
          <p:cNvSpPr>
            <a:spLocks noChangeShapeType="1"/>
          </p:cNvSpPr>
          <p:nvPr/>
        </p:nvSpPr>
        <p:spPr bwMode="auto">
          <a:xfrm flipV="1">
            <a:off x="2895600" y="2971800"/>
            <a:ext cx="609600" cy="1066800"/>
          </a:xfrm>
          <a:prstGeom prst="line">
            <a:avLst/>
          </a:prstGeom>
          <a:noFill/>
          <a:ln w="25400">
            <a:solidFill>
              <a:schemeClr val="tx1"/>
            </a:solidFill>
            <a:round/>
            <a:headEnd/>
            <a:tailEnd type="triangle" w="lg" len="lg"/>
          </a:ln>
        </p:spPr>
        <p:txBody>
          <a:bodyPr>
            <a:prstTxWarp prst="textNoShape">
              <a:avLst/>
            </a:prstTxWarp>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246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2464">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324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2465" grpId="0" animBg="1"/>
    </p:bld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0482" name="Picture 2"/>
          <p:cNvPicPr>
            <a:picLocks noChangeAspect="1" noChangeArrowheads="1"/>
          </p:cNvPicPr>
          <p:nvPr/>
        </p:nvPicPr>
        <p:blipFill>
          <a:blip r:embed="rId2"/>
          <a:srcRect/>
          <a:stretch>
            <a:fillRect/>
          </a:stretch>
        </p:blipFill>
        <p:spPr bwMode="auto">
          <a:xfrm>
            <a:off x="5029200" y="2590800"/>
            <a:ext cx="2847975" cy="2857500"/>
          </a:xfrm>
          <a:prstGeom prst="rect">
            <a:avLst/>
          </a:prstGeom>
          <a:noFill/>
          <a:ln w="9525">
            <a:noFill/>
            <a:miter lim="800000"/>
            <a:headEnd/>
            <a:tailEnd/>
          </a:ln>
        </p:spPr>
      </p:pic>
      <p:sp>
        <p:nvSpPr>
          <p:cNvPr id="20483" name="Rectangle 3"/>
          <p:cNvSpPr>
            <a:spLocks noGrp="1" noChangeArrowheads="1"/>
          </p:cNvSpPr>
          <p:nvPr>
            <p:ph type="title"/>
          </p:nvPr>
        </p:nvSpPr>
        <p:spPr>
          <a:xfrm>
            <a:off x="457200" y="0"/>
            <a:ext cx="8229600" cy="1143000"/>
          </a:xfrm>
        </p:spPr>
        <p:txBody>
          <a:bodyPr/>
          <a:lstStyle/>
          <a:p>
            <a:r>
              <a:rPr lang="en-US" b="1"/>
              <a:t>‘Proper length’</a:t>
            </a:r>
          </a:p>
        </p:txBody>
      </p:sp>
      <p:sp>
        <p:nvSpPr>
          <p:cNvPr id="20484" name="Text Box 4"/>
          <p:cNvSpPr txBox="1">
            <a:spLocks noChangeArrowheads="1"/>
          </p:cNvSpPr>
          <p:nvPr/>
        </p:nvSpPr>
        <p:spPr bwMode="auto">
          <a:xfrm>
            <a:off x="228600" y="1524000"/>
            <a:ext cx="8610600" cy="830997"/>
          </a:xfrm>
          <a:prstGeom prst="rect">
            <a:avLst/>
          </a:prstGeom>
          <a:noFill/>
          <a:ln w="9525">
            <a:noFill/>
            <a:miter lim="800000"/>
            <a:headEnd/>
            <a:tailEnd/>
          </a:ln>
        </p:spPr>
        <p:txBody>
          <a:bodyPr>
            <a:prstTxWarp prst="textNoShape">
              <a:avLst/>
            </a:prstTxWarp>
            <a:spAutoFit/>
          </a:bodyPr>
          <a:lstStyle/>
          <a:p>
            <a:pPr>
              <a:spcBef>
                <a:spcPct val="50000"/>
              </a:spcBef>
            </a:pPr>
            <a:r>
              <a:rPr lang="en-US" b="1" dirty="0"/>
              <a:t>Proper length:</a:t>
            </a:r>
            <a:r>
              <a:rPr lang="en-US" dirty="0"/>
              <a:t> Length of object</a:t>
            </a:r>
            <a:r>
              <a:rPr lang="en-US" dirty="0" smtClean="0"/>
              <a:t> measured </a:t>
            </a:r>
            <a:r>
              <a:rPr lang="en-US" dirty="0"/>
              <a:t>in the frame where it is at rest (use a ruler) </a:t>
            </a:r>
          </a:p>
        </p:txBody>
      </p:sp>
      <p:grpSp>
        <p:nvGrpSpPr>
          <p:cNvPr id="2" name="Group 5"/>
          <p:cNvGrpSpPr>
            <a:grpSpLocks/>
          </p:cNvGrpSpPr>
          <p:nvPr/>
        </p:nvGrpSpPr>
        <p:grpSpPr bwMode="auto">
          <a:xfrm>
            <a:off x="1371600" y="4244975"/>
            <a:ext cx="4730750" cy="708025"/>
            <a:chOff x="96" y="1858"/>
            <a:chExt cx="2980" cy="446"/>
          </a:xfrm>
        </p:grpSpPr>
        <p:sp>
          <p:nvSpPr>
            <p:cNvPr id="20488" name="Line 6"/>
            <p:cNvSpPr>
              <a:spLocks noChangeShapeType="1"/>
            </p:cNvSpPr>
            <p:nvPr/>
          </p:nvSpPr>
          <p:spPr bwMode="auto">
            <a:xfrm>
              <a:off x="240" y="1954"/>
              <a:ext cx="2784" cy="0"/>
            </a:xfrm>
            <a:prstGeom prst="line">
              <a:avLst/>
            </a:prstGeom>
            <a:noFill/>
            <a:ln w="25400">
              <a:solidFill>
                <a:schemeClr val="tx1"/>
              </a:solidFill>
              <a:round/>
              <a:headEnd/>
              <a:tailEnd/>
            </a:ln>
          </p:spPr>
          <p:txBody>
            <a:bodyPr>
              <a:prstTxWarp prst="textNoShape">
                <a:avLst/>
              </a:prstTxWarp>
            </a:bodyPr>
            <a:lstStyle/>
            <a:p>
              <a:endParaRPr lang="en-US"/>
            </a:p>
          </p:txBody>
        </p:sp>
        <p:sp>
          <p:nvSpPr>
            <p:cNvPr id="20489" name="Line 7"/>
            <p:cNvSpPr>
              <a:spLocks noChangeShapeType="1"/>
            </p:cNvSpPr>
            <p:nvPr/>
          </p:nvSpPr>
          <p:spPr bwMode="auto">
            <a:xfrm>
              <a:off x="1632" y="1858"/>
              <a:ext cx="0" cy="192"/>
            </a:xfrm>
            <a:prstGeom prst="line">
              <a:avLst/>
            </a:prstGeom>
            <a:noFill/>
            <a:ln w="38100">
              <a:solidFill>
                <a:schemeClr val="tx1"/>
              </a:solidFill>
              <a:round/>
              <a:headEnd/>
              <a:tailEnd/>
            </a:ln>
          </p:spPr>
          <p:txBody>
            <a:bodyPr>
              <a:prstTxWarp prst="textNoShape">
                <a:avLst/>
              </a:prstTxWarp>
            </a:bodyPr>
            <a:lstStyle/>
            <a:p>
              <a:endParaRPr lang="en-US"/>
            </a:p>
          </p:txBody>
        </p:sp>
        <p:sp>
          <p:nvSpPr>
            <p:cNvPr id="20490" name="Line 8"/>
            <p:cNvSpPr>
              <a:spLocks noChangeShapeType="1"/>
            </p:cNvSpPr>
            <p:nvPr/>
          </p:nvSpPr>
          <p:spPr bwMode="auto">
            <a:xfrm>
              <a:off x="2016"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0491" name="Line 9"/>
            <p:cNvSpPr>
              <a:spLocks noChangeShapeType="1"/>
            </p:cNvSpPr>
            <p:nvPr/>
          </p:nvSpPr>
          <p:spPr bwMode="auto">
            <a:xfrm>
              <a:off x="240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0492" name="Line 10"/>
            <p:cNvSpPr>
              <a:spLocks noChangeShapeType="1"/>
            </p:cNvSpPr>
            <p:nvPr/>
          </p:nvSpPr>
          <p:spPr bwMode="auto">
            <a:xfrm>
              <a:off x="278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0493" name="Line 11"/>
            <p:cNvSpPr>
              <a:spLocks noChangeShapeType="1"/>
            </p:cNvSpPr>
            <p:nvPr/>
          </p:nvSpPr>
          <p:spPr bwMode="auto">
            <a:xfrm>
              <a:off x="1248"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0494" name="Line 12"/>
            <p:cNvSpPr>
              <a:spLocks noChangeShapeType="1"/>
            </p:cNvSpPr>
            <p:nvPr/>
          </p:nvSpPr>
          <p:spPr bwMode="auto">
            <a:xfrm>
              <a:off x="86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0495" name="Line 13"/>
            <p:cNvSpPr>
              <a:spLocks noChangeShapeType="1"/>
            </p:cNvSpPr>
            <p:nvPr/>
          </p:nvSpPr>
          <p:spPr bwMode="auto">
            <a:xfrm>
              <a:off x="48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0496" name="Text Box 14"/>
            <p:cNvSpPr txBox="1">
              <a:spLocks noChangeArrowheads="1"/>
            </p:cNvSpPr>
            <p:nvPr/>
          </p:nvSpPr>
          <p:spPr bwMode="auto">
            <a:xfrm>
              <a:off x="96" y="2073"/>
              <a:ext cx="2980" cy="231"/>
            </a:xfrm>
            <a:prstGeom prst="rect">
              <a:avLst/>
            </a:prstGeom>
            <a:noFill/>
            <a:ln w="9525">
              <a:noFill/>
              <a:miter lim="800000"/>
              <a:headEnd/>
              <a:tailEnd/>
            </a:ln>
          </p:spPr>
          <p:txBody>
            <a:bodyPr wrap="none">
              <a:prstTxWarp prst="textNoShape">
                <a:avLst/>
              </a:prstTxWarp>
              <a:spAutoFit/>
            </a:bodyPr>
            <a:lstStyle/>
            <a:p>
              <a:pPr eaLnBrk="0" hangingPunct="0"/>
              <a:r>
                <a:rPr lang="en-US" sz="1800"/>
                <a:t>...  -3       -2       -1       0        1        2       3  ...</a:t>
              </a:r>
            </a:p>
          </p:txBody>
        </p:sp>
      </p:grpSp>
      <p:pic>
        <p:nvPicPr>
          <p:cNvPr id="20486" name="Picture 15" descr="Helper"/>
          <p:cNvPicPr>
            <a:picLocks noChangeAspect="1" noChangeArrowheads="1"/>
          </p:cNvPicPr>
          <p:nvPr/>
        </p:nvPicPr>
        <p:blipFill>
          <a:blip r:embed="rId3"/>
          <a:srcRect/>
          <a:stretch>
            <a:fillRect/>
          </a:stretch>
        </p:blipFill>
        <p:spPr bwMode="auto">
          <a:xfrm>
            <a:off x="3276600" y="3330575"/>
            <a:ext cx="481013" cy="1058863"/>
          </a:xfrm>
          <a:prstGeom prst="rect">
            <a:avLst/>
          </a:prstGeom>
          <a:noFill/>
          <a:ln w="9525">
            <a:noFill/>
            <a:miter lim="800000"/>
            <a:headEnd/>
            <a:tailEnd/>
          </a:ln>
        </p:spPr>
      </p:pic>
      <p:sp>
        <p:nvSpPr>
          <p:cNvPr id="20487" name="Rectangle 16"/>
          <p:cNvSpPr>
            <a:spLocks noChangeArrowheads="1"/>
          </p:cNvSpPr>
          <p:nvPr/>
        </p:nvSpPr>
        <p:spPr bwMode="auto">
          <a:xfrm>
            <a:off x="3810000" y="4168775"/>
            <a:ext cx="1828800" cy="228600"/>
          </a:xfrm>
          <a:prstGeom prst="rect">
            <a:avLst/>
          </a:prstGeom>
          <a:solidFill>
            <a:srgbClr val="0000FF"/>
          </a:solidFill>
          <a:ln w="9525">
            <a:solidFill>
              <a:schemeClr val="tx1"/>
            </a:solidFill>
            <a:miter lim="800000"/>
            <a:headEnd/>
            <a:tailEnd/>
          </a:ln>
        </p:spPr>
        <p:txBody>
          <a:bodyPr wrap="none" anchor="ct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Rectangle 3"/>
          <p:cNvSpPr>
            <a:spLocks noGrp="1" noChangeArrowheads="1"/>
          </p:cNvSpPr>
          <p:nvPr>
            <p:ph type="title"/>
          </p:nvPr>
        </p:nvSpPr>
        <p:spPr>
          <a:xfrm>
            <a:off x="457200" y="0"/>
            <a:ext cx="8229600" cy="1143000"/>
          </a:xfrm>
        </p:spPr>
        <p:txBody>
          <a:bodyPr/>
          <a:lstStyle/>
          <a:p>
            <a:r>
              <a:rPr lang="en-US" b="1"/>
              <a:t>Remember ‘proper time’</a:t>
            </a:r>
          </a:p>
        </p:txBody>
      </p:sp>
      <p:sp>
        <p:nvSpPr>
          <p:cNvPr id="21507" name="Text Box 4"/>
          <p:cNvSpPr txBox="1">
            <a:spLocks noChangeArrowheads="1"/>
          </p:cNvSpPr>
          <p:nvPr/>
        </p:nvSpPr>
        <p:spPr bwMode="auto">
          <a:xfrm>
            <a:off x="228600" y="1295400"/>
            <a:ext cx="8610600" cy="1569660"/>
          </a:xfrm>
          <a:prstGeom prst="rect">
            <a:avLst/>
          </a:prstGeom>
          <a:noFill/>
          <a:ln w="9525">
            <a:noFill/>
            <a:miter lim="800000"/>
            <a:headEnd/>
            <a:tailEnd/>
          </a:ln>
        </p:spPr>
        <p:txBody>
          <a:bodyPr>
            <a:prstTxWarp prst="textNoShape">
              <a:avLst/>
            </a:prstTxWarp>
            <a:spAutoFit/>
          </a:bodyPr>
          <a:lstStyle/>
          <a:p>
            <a:pPr>
              <a:spcBef>
                <a:spcPct val="50000"/>
              </a:spcBef>
            </a:pPr>
            <a:r>
              <a:rPr lang="en-US" b="1" dirty="0"/>
              <a:t>Proper time:</a:t>
            </a:r>
            <a:r>
              <a:rPr lang="en-US" dirty="0"/>
              <a:t> Time interval</a:t>
            </a:r>
            <a:r>
              <a:rPr lang="en-US" dirty="0" smtClean="0"/>
              <a:t> </a:t>
            </a:r>
            <a:r>
              <a:rPr lang="en-US" dirty="0" smtClean="0">
                <a:ea typeface="Arial" charset="0"/>
                <a:cs typeface="Arial" charset="0"/>
              </a:rPr>
              <a:t>                 </a:t>
            </a:r>
            <a:r>
              <a:rPr lang="en-US" dirty="0" smtClean="0"/>
              <a:t>between </a:t>
            </a:r>
            <a:r>
              <a:rPr lang="en-US" dirty="0"/>
              <a:t>two events measured in the </a:t>
            </a:r>
            <a:r>
              <a:rPr lang="en-US" dirty="0" smtClean="0"/>
              <a:t>frame where </a:t>
            </a:r>
            <a:r>
              <a:rPr lang="en-US" dirty="0"/>
              <a:t>the two events occur at the same spatial coordinate, i.e.</a:t>
            </a:r>
            <a:r>
              <a:rPr lang="en-US" dirty="0" smtClean="0"/>
              <a:t> a time </a:t>
            </a:r>
            <a:r>
              <a:rPr lang="en-US" dirty="0"/>
              <a:t>interval that can be </a:t>
            </a:r>
            <a:r>
              <a:rPr lang="en-US" b="1" dirty="0"/>
              <a:t>measured with one clock</a:t>
            </a:r>
            <a:r>
              <a:rPr lang="en-US" dirty="0"/>
              <a:t>.</a:t>
            </a:r>
          </a:p>
        </p:txBody>
      </p:sp>
      <p:sp>
        <p:nvSpPr>
          <p:cNvPr id="65540" name="Rectangle 20"/>
          <p:cNvSpPr>
            <a:spLocks noChangeArrowheads="1"/>
          </p:cNvSpPr>
          <p:nvPr/>
        </p:nvSpPr>
        <p:spPr bwMode="auto">
          <a:xfrm>
            <a:off x="2286000" y="3657600"/>
            <a:ext cx="1828800" cy="228600"/>
          </a:xfrm>
          <a:prstGeom prst="rect">
            <a:avLst/>
          </a:prstGeom>
          <a:solidFill>
            <a:srgbClr val="0000FF"/>
          </a:solidFill>
          <a:ln w="9525">
            <a:solidFill>
              <a:schemeClr val="tx1"/>
            </a:solidFill>
            <a:miter lim="800000"/>
            <a:headEnd/>
            <a:tailEnd/>
          </a:ln>
        </p:spPr>
        <p:txBody>
          <a:bodyPr wrap="none" anchor="ctr">
            <a:prstTxWarp prst="textNoShape">
              <a:avLst/>
            </a:prstTxWarp>
          </a:bodyPr>
          <a:lstStyle/>
          <a:p>
            <a:endParaRPr lang="en-US"/>
          </a:p>
        </p:txBody>
      </p:sp>
      <p:grpSp>
        <p:nvGrpSpPr>
          <p:cNvPr id="2" name="Group 10"/>
          <p:cNvGrpSpPr>
            <a:grpSpLocks/>
          </p:cNvGrpSpPr>
          <p:nvPr/>
        </p:nvGrpSpPr>
        <p:grpSpPr bwMode="auto">
          <a:xfrm>
            <a:off x="3048000" y="3138488"/>
            <a:ext cx="457200" cy="519112"/>
            <a:chOff x="4495800" y="3332163"/>
            <a:chExt cx="457200" cy="519112"/>
          </a:xfrm>
        </p:grpSpPr>
        <p:sp>
          <p:nvSpPr>
            <p:cNvPr id="21513" name="Line 21"/>
            <p:cNvSpPr>
              <a:spLocks noChangeShapeType="1"/>
            </p:cNvSpPr>
            <p:nvPr/>
          </p:nvSpPr>
          <p:spPr bwMode="auto">
            <a:xfrm>
              <a:off x="4495800" y="3778250"/>
              <a:ext cx="457200" cy="0"/>
            </a:xfrm>
            <a:prstGeom prst="line">
              <a:avLst/>
            </a:prstGeom>
            <a:noFill/>
            <a:ln w="19050">
              <a:solidFill>
                <a:srgbClr val="FF0000"/>
              </a:solidFill>
              <a:round/>
              <a:headEnd/>
              <a:tailEnd type="triangle" w="med" len="med"/>
            </a:ln>
          </p:spPr>
          <p:txBody>
            <a:bodyPr wrap="none">
              <a:prstTxWarp prst="textNoShape">
                <a:avLst/>
              </a:prstTxWarp>
            </a:bodyPr>
            <a:lstStyle/>
            <a:p>
              <a:endParaRPr lang="en-US"/>
            </a:p>
          </p:txBody>
        </p:sp>
        <p:sp>
          <p:nvSpPr>
            <p:cNvPr id="21514" name="Text Box 22"/>
            <p:cNvSpPr txBox="1">
              <a:spLocks noChangeArrowheads="1"/>
            </p:cNvSpPr>
            <p:nvPr/>
          </p:nvSpPr>
          <p:spPr bwMode="auto">
            <a:xfrm>
              <a:off x="4511675" y="3332163"/>
              <a:ext cx="361950" cy="519112"/>
            </a:xfrm>
            <a:prstGeom prst="rect">
              <a:avLst/>
            </a:prstGeom>
            <a:noFill/>
            <a:ln w="9525">
              <a:noFill/>
              <a:miter lim="800000"/>
              <a:headEnd/>
              <a:tailEnd/>
            </a:ln>
          </p:spPr>
          <p:txBody>
            <a:bodyPr wrap="none">
              <a:prstTxWarp prst="textNoShape">
                <a:avLst/>
              </a:prstTxWarp>
              <a:spAutoFit/>
            </a:bodyPr>
            <a:lstStyle/>
            <a:p>
              <a:r>
                <a:rPr lang="en-US">
                  <a:solidFill>
                    <a:srgbClr val="FF0000"/>
                  </a:solidFill>
                </a:rPr>
                <a:t>v</a:t>
              </a:r>
            </a:p>
          </p:txBody>
        </p:sp>
      </p:grpSp>
      <p:sp>
        <p:nvSpPr>
          <p:cNvPr id="21510" name="Line 26"/>
          <p:cNvSpPr>
            <a:spLocks noChangeShapeType="1"/>
          </p:cNvSpPr>
          <p:nvPr/>
        </p:nvSpPr>
        <p:spPr bwMode="auto">
          <a:xfrm>
            <a:off x="4462463" y="3276600"/>
            <a:ext cx="0" cy="1143000"/>
          </a:xfrm>
          <a:prstGeom prst="line">
            <a:avLst/>
          </a:prstGeom>
          <a:noFill/>
          <a:ln w="19050">
            <a:solidFill>
              <a:schemeClr val="tx1"/>
            </a:solidFill>
            <a:prstDash val="dash"/>
            <a:round/>
            <a:headEnd/>
            <a:tailEnd/>
          </a:ln>
        </p:spPr>
        <p:txBody>
          <a:bodyPr wrap="none">
            <a:prstTxWarp prst="textNoShape">
              <a:avLst/>
            </a:prstTxWarp>
          </a:bodyPr>
          <a:lstStyle/>
          <a:p>
            <a:endParaRPr lang="en-US"/>
          </a:p>
        </p:txBody>
      </p:sp>
      <p:pic>
        <p:nvPicPr>
          <p:cNvPr id="21511" name="Picture 2" descr="T:\Untitled.png"/>
          <p:cNvPicPr>
            <a:picLocks noChangeAspect="1" noChangeArrowheads="1"/>
          </p:cNvPicPr>
          <p:nvPr/>
        </p:nvPicPr>
        <p:blipFill>
          <a:blip r:embed="rId3"/>
          <a:srcRect/>
          <a:stretch>
            <a:fillRect/>
          </a:stretch>
        </p:blipFill>
        <p:spPr bwMode="auto">
          <a:xfrm>
            <a:off x="4641850" y="3408363"/>
            <a:ext cx="1616075" cy="3175000"/>
          </a:xfrm>
          <a:prstGeom prst="rect">
            <a:avLst/>
          </a:prstGeom>
          <a:noFill/>
          <a:ln w="9525">
            <a:noFill/>
            <a:miter lim="800000"/>
            <a:headEnd/>
            <a:tailEnd/>
          </a:ln>
        </p:spPr>
      </p:pic>
      <p:sp>
        <p:nvSpPr>
          <p:cNvPr id="10" name="Explosion 1 9"/>
          <p:cNvSpPr>
            <a:spLocks noChangeArrowheads="1"/>
          </p:cNvSpPr>
          <p:nvPr/>
        </p:nvSpPr>
        <p:spPr bwMode="auto">
          <a:xfrm>
            <a:off x="4191000" y="3429000"/>
            <a:ext cx="533400" cy="609600"/>
          </a:xfrm>
          <a:prstGeom prst="irregularSeal1">
            <a:avLst/>
          </a:prstGeom>
          <a:solidFill>
            <a:srgbClr val="FFFF00"/>
          </a:solidFill>
          <a:ln w="9525">
            <a:solidFill>
              <a:schemeClr val="tx1"/>
            </a:solidFill>
            <a:round/>
            <a:headEnd/>
            <a:tailEnd/>
          </a:ln>
        </p:spPr>
        <p:txBody>
          <a:bodyPr wrap="none">
            <a:prstTxWarp prst="textNoShape">
              <a:avLst/>
            </a:prstTxWarp>
          </a:bodyPr>
          <a:lstStyle/>
          <a:p>
            <a:endParaRPr lang="en-US">
              <a:solidFill>
                <a:srgbClr val="FFFF00"/>
              </a:solidFill>
            </a:endParaRPr>
          </a:p>
        </p:txBody>
      </p:sp>
      <p:graphicFrame>
        <p:nvGraphicFramePr>
          <p:cNvPr id="51202" name="Object 2"/>
          <p:cNvGraphicFramePr>
            <a:graphicFrameLocks noChangeAspect="1"/>
          </p:cNvGraphicFramePr>
          <p:nvPr/>
        </p:nvGraphicFramePr>
        <p:xfrm>
          <a:off x="3962400" y="1352550"/>
          <a:ext cx="1425575" cy="400050"/>
        </p:xfrm>
        <a:graphic>
          <a:graphicData uri="http://schemas.openxmlformats.org/presentationml/2006/ole">
            <p:oleObj spid="_x0000_s51202" name="Equation" r:id="rId4" imgW="723900" imgH="20320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grpId="0" nodeType="clickEffect">
                                  <p:stCondLst>
                                    <p:cond delay="0"/>
                                  </p:stCondLst>
                                  <p:childTnLst>
                                    <p:animMotion origin="layout" path="M 0 0  L 0.25 0  E" pathEditMode="relative" ptsTypes="">
                                      <p:cBhvr>
                                        <p:cTn id="6" dur="2000" fill="hold"/>
                                        <p:tgtEl>
                                          <p:spTgt spid="65540"/>
                                        </p:tgtEl>
                                        <p:attrNameLst>
                                          <p:attrName>ppt_x</p:attrName>
                                          <p:attrName>ppt_y</p:attrName>
                                        </p:attrNameLst>
                                      </p:cBhvr>
                                    </p:animMotion>
                                  </p:childTnLst>
                                </p:cTn>
                              </p:par>
                              <p:par>
                                <p:cTn id="7" presetID="10" presetClass="exit" presetSubtype="0" fill="hold" nodeType="withEffect">
                                  <p:stCondLst>
                                    <p:cond delay="0"/>
                                  </p:stCondLst>
                                  <p:childTnLst>
                                    <p:animEffect transition="out" filter="fade">
                                      <p:cBhvr>
                                        <p:cTn id="8" dur="1000"/>
                                        <p:tgtEl>
                                          <p:spTgt spid="2"/>
                                        </p:tgtEl>
                                      </p:cBhvr>
                                    </p:animEffect>
                                    <p:set>
                                      <p:cBhvr>
                                        <p:cTn id="9" dur="1" fill="hold">
                                          <p:stCondLst>
                                            <p:cond delay="999"/>
                                          </p:stCondLst>
                                        </p:cTn>
                                        <p:tgtEl>
                                          <p:spTgt spid="2"/>
                                        </p:tgtEl>
                                        <p:attrNameLst>
                                          <p:attrName>style.visibility</p:attrName>
                                        </p:attrNameLst>
                                      </p:cBhvr>
                                      <p:to>
                                        <p:strVal val="hidden"/>
                                      </p:to>
                                    </p:set>
                                  </p:childTnLst>
                                </p:cTn>
                              </p:par>
                              <p:par>
                                <p:cTn id="10" presetID="1" presetClass="entr" presetSubtype="0" fill="hold" grpId="0" nodeType="withEffect">
                                  <p:stCondLst>
                                    <p:cond delay="500"/>
                                  </p:stCondLst>
                                  <p:childTnLst>
                                    <p:set>
                                      <p:cBhvr>
                                        <p:cTn id="11" dur="1" fill="hold">
                                          <p:stCondLst>
                                            <p:cond delay="0"/>
                                          </p:stCondLst>
                                        </p:cTn>
                                        <p:tgtEl>
                                          <p:spTgt spid="10"/>
                                        </p:tgtEl>
                                        <p:attrNameLst>
                                          <p:attrName>style.visibility</p:attrName>
                                        </p:attrNameLst>
                                      </p:cBhvr>
                                      <p:to>
                                        <p:strVal val="visible"/>
                                      </p:to>
                                    </p:set>
                                  </p:childTnLst>
                                </p:cTn>
                              </p:par>
                              <p:par>
                                <p:cTn id="12" presetID="1" presetClass="exit" presetSubtype="0" fill="hold" grpId="1" nodeType="withEffect">
                                  <p:stCondLst>
                                    <p:cond delay="700"/>
                                  </p:stCondLst>
                                  <p:childTnLst>
                                    <p:set>
                                      <p:cBhvr>
                                        <p:cTn id="13" dur="1" fill="hold">
                                          <p:stCondLst>
                                            <p:cond delay="0"/>
                                          </p:stCondLst>
                                        </p:cTn>
                                        <p:tgtEl>
                                          <p:spTgt spid="10"/>
                                        </p:tgtEl>
                                        <p:attrNameLst>
                                          <p:attrName>style.visibility</p:attrName>
                                        </p:attrNameLst>
                                      </p:cBhvr>
                                      <p:to>
                                        <p:strVal val="hidden"/>
                                      </p:to>
                                    </p:set>
                                  </p:childTnLst>
                                </p:cTn>
                              </p:par>
                              <p:par>
                                <p:cTn id="14" presetID="1" presetClass="entr" presetSubtype="0" fill="hold" grpId="2" nodeType="withEffect">
                                  <p:stCondLst>
                                    <p:cond delay="1700"/>
                                  </p:stCondLst>
                                  <p:childTnLst>
                                    <p:set>
                                      <p:cBhvr>
                                        <p:cTn id="15" dur="1" fill="hold">
                                          <p:stCondLst>
                                            <p:cond delay="0"/>
                                          </p:stCondLst>
                                        </p:cTn>
                                        <p:tgtEl>
                                          <p:spTgt spid="10"/>
                                        </p:tgtEl>
                                        <p:attrNameLst>
                                          <p:attrName>style.visibility</p:attrName>
                                        </p:attrNameLst>
                                      </p:cBhvr>
                                      <p:to>
                                        <p:strVal val="visible"/>
                                      </p:to>
                                    </p:set>
                                  </p:childTnLst>
                                </p:cTn>
                              </p:par>
                              <p:par>
                                <p:cTn id="16" presetID="1" presetClass="exit" presetSubtype="0" fill="hold" grpId="3" nodeType="withEffect">
                                  <p:stCondLst>
                                    <p:cond delay="1900"/>
                                  </p:stCondLst>
                                  <p:childTnLst>
                                    <p:set>
                                      <p:cBhvr>
                                        <p:cTn id="17" dur="1" fill="hold">
                                          <p:stCondLst>
                                            <p:cond delay="0"/>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40" grpId="0" animBg="1"/>
      <p:bldP spid="10" grpId="0" animBg="1"/>
      <p:bldP spid="10" grpId="1" animBg="1"/>
      <p:bldP spid="10" grpId="2" animBg="1"/>
      <p:bldP spid="10" grpId="3" animBg="1"/>
    </p:bld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0"/>
            <a:ext cx="8229600" cy="1143000"/>
          </a:xfrm>
        </p:spPr>
        <p:txBody>
          <a:bodyPr/>
          <a:lstStyle/>
          <a:p>
            <a:r>
              <a:rPr lang="en-US" b="1"/>
              <a:t>Length of an object</a:t>
            </a:r>
          </a:p>
        </p:txBody>
      </p:sp>
      <p:grpSp>
        <p:nvGrpSpPr>
          <p:cNvPr id="2" name="Group 3"/>
          <p:cNvGrpSpPr>
            <a:grpSpLocks/>
          </p:cNvGrpSpPr>
          <p:nvPr/>
        </p:nvGrpSpPr>
        <p:grpSpPr bwMode="auto">
          <a:xfrm>
            <a:off x="304800" y="2438400"/>
            <a:ext cx="4730750" cy="708025"/>
            <a:chOff x="96" y="1858"/>
            <a:chExt cx="2980" cy="446"/>
          </a:xfrm>
        </p:grpSpPr>
        <p:sp>
          <p:nvSpPr>
            <p:cNvPr id="22554" name="Line 4"/>
            <p:cNvSpPr>
              <a:spLocks noChangeShapeType="1"/>
            </p:cNvSpPr>
            <p:nvPr/>
          </p:nvSpPr>
          <p:spPr bwMode="auto">
            <a:xfrm>
              <a:off x="240" y="1954"/>
              <a:ext cx="2784" cy="0"/>
            </a:xfrm>
            <a:prstGeom prst="line">
              <a:avLst/>
            </a:prstGeom>
            <a:noFill/>
            <a:ln w="25400">
              <a:solidFill>
                <a:schemeClr val="tx1"/>
              </a:solidFill>
              <a:round/>
              <a:headEnd/>
              <a:tailEnd/>
            </a:ln>
          </p:spPr>
          <p:txBody>
            <a:bodyPr>
              <a:prstTxWarp prst="textNoShape">
                <a:avLst/>
              </a:prstTxWarp>
            </a:bodyPr>
            <a:lstStyle/>
            <a:p>
              <a:endParaRPr lang="en-US"/>
            </a:p>
          </p:txBody>
        </p:sp>
        <p:sp>
          <p:nvSpPr>
            <p:cNvPr id="22555" name="Line 5"/>
            <p:cNvSpPr>
              <a:spLocks noChangeShapeType="1"/>
            </p:cNvSpPr>
            <p:nvPr/>
          </p:nvSpPr>
          <p:spPr bwMode="auto">
            <a:xfrm>
              <a:off x="1632" y="1858"/>
              <a:ext cx="0" cy="192"/>
            </a:xfrm>
            <a:prstGeom prst="line">
              <a:avLst/>
            </a:prstGeom>
            <a:noFill/>
            <a:ln w="38100">
              <a:solidFill>
                <a:schemeClr val="tx1"/>
              </a:solidFill>
              <a:round/>
              <a:headEnd/>
              <a:tailEnd/>
            </a:ln>
          </p:spPr>
          <p:txBody>
            <a:bodyPr>
              <a:prstTxWarp prst="textNoShape">
                <a:avLst/>
              </a:prstTxWarp>
            </a:bodyPr>
            <a:lstStyle/>
            <a:p>
              <a:endParaRPr lang="en-US"/>
            </a:p>
          </p:txBody>
        </p:sp>
        <p:sp>
          <p:nvSpPr>
            <p:cNvPr id="22556" name="Line 6"/>
            <p:cNvSpPr>
              <a:spLocks noChangeShapeType="1"/>
            </p:cNvSpPr>
            <p:nvPr/>
          </p:nvSpPr>
          <p:spPr bwMode="auto">
            <a:xfrm>
              <a:off x="2016"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2557" name="Line 7"/>
            <p:cNvSpPr>
              <a:spLocks noChangeShapeType="1"/>
            </p:cNvSpPr>
            <p:nvPr/>
          </p:nvSpPr>
          <p:spPr bwMode="auto">
            <a:xfrm>
              <a:off x="240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2558" name="Line 8"/>
            <p:cNvSpPr>
              <a:spLocks noChangeShapeType="1"/>
            </p:cNvSpPr>
            <p:nvPr/>
          </p:nvSpPr>
          <p:spPr bwMode="auto">
            <a:xfrm>
              <a:off x="278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2559" name="Line 9"/>
            <p:cNvSpPr>
              <a:spLocks noChangeShapeType="1"/>
            </p:cNvSpPr>
            <p:nvPr/>
          </p:nvSpPr>
          <p:spPr bwMode="auto">
            <a:xfrm>
              <a:off x="1248"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2560" name="Line 10"/>
            <p:cNvSpPr>
              <a:spLocks noChangeShapeType="1"/>
            </p:cNvSpPr>
            <p:nvPr/>
          </p:nvSpPr>
          <p:spPr bwMode="auto">
            <a:xfrm>
              <a:off x="86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2561" name="Line 11"/>
            <p:cNvSpPr>
              <a:spLocks noChangeShapeType="1"/>
            </p:cNvSpPr>
            <p:nvPr/>
          </p:nvSpPr>
          <p:spPr bwMode="auto">
            <a:xfrm>
              <a:off x="48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2562" name="Text Box 12"/>
            <p:cNvSpPr txBox="1">
              <a:spLocks noChangeArrowheads="1"/>
            </p:cNvSpPr>
            <p:nvPr/>
          </p:nvSpPr>
          <p:spPr bwMode="auto">
            <a:xfrm>
              <a:off x="96" y="2073"/>
              <a:ext cx="2980" cy="231"/>
            </a:xfrm>
            <a:prstGeom prst="rect">
              <a:avLst/>
            </a:prstGeom>
            <a:noFill/>
            <a:ln w="9525">
              <a:noFill/>
              <a:miter lim="800000"/>
              <a:headEnd/>
              <a:tailEnd/>
            </a:ln>
          </p:spPr>
          <p:txBody>
            <a:bodyPr wrap="none">
              <a:prstTxWarp prst="textNoShape">
                <a:avLst/>
              </a:prstTxWarp>
              <a:spAutoFit/>
            </a:bodyPr>
            <a:lstStyle/>
            <a:p>
              <a:pPr eaLnBrk="0" hangingPunct="0"/>
              <a:r>
                <a:rPr lang="en-US" sz="1800"/>
                <a:t>...  -3       -2       -1       0        1        2       3  ...</a:t>
              </a:r>
            </a:p>
          </p:txBody>
        </p:sp>
      </p:grpSp>
      <p:pic>
        <p:nvPicPr>
          <p:cNvPr id="22532" name="Picture 13" descr="Helper"/>
          <p:cNvPicPr>
            <a:picLocks noChangeAspect="1" noChangeArrowheads="1"/>
          </p:cNvPicPr>
          <p:nvPr/>
        </p:nvPicPr>
        <p:blipFill>
          <a:blip r:embed="rId2"/>
          <a:srcRect/>
          <a:stretch>
            <a:fillRect/>
          </a:stretch>
        </p:blipFill>
        <p:spPr bwMode="auto">
          <a:xfrm>
            <a:off x="2432050" y="1524000"/>
            <a:ext cx="481013" cy="1058863"/>
          </a:xfrm>
          <a:prstGeom prst="rect">
            <a:avLst/>
          </a:prstGeom>
          <a:noFill/>
          <a:ln w="9525">
            <a:noFill/>
            <a:miter lim="800000"/>
            <a:headEnd/>
            <a:tailEnd/>
          </a:ln>
        </p:spPr>
      </p:pic>
      <p:sp>
        <p:nvSpPr>
          <p:cNvPr id="22533" name="Rectangle 14"/>
          <p:cNvSpPr>
            <a:spLocks noChangeArrowheads="1"/>
          </p:cNvSpPr>
          <p:nvPr/>
        </p:nvSpPr>
        <p:spPr bwMode="auto">
          <a:xfrm>
            <a:off x="2743200" y="2362200"/>
            <a:ext cx="1828800" cy="228600"/>
          </a:xfrm>
          <a:prstGeom prst="rect">
            <a:avLst/>
          </a:prstGeom>
          <a:solidFill>
            <a:srgbClr val="0000FF"/>
          </a:solidFill>
          <a:ln w="9525">
            <a:solidFill>
              <a:schemeClr val="tx1"/>
            </a:solidFill>
            <a:miter lim="800000"/>
            <a:headEnd/>
            <a:tailEnd/>
          </a:ln>
        </p:spPr>
        <p:txBody>
          <a:bodyPr wrap="none" anchor="ctr">
            <a:prstTxWarp prst="textNoShape">
              <a:avLst/>
            </a:prstTxWarp>
          </a:bodyPr>
          <a:lstStyle/>
          <a:p>
            <a:endParaRPr lang="en-US"/>
          </a:p>
        </p:txBody>
      </p:sp>
      <p:sp>
        <p:nvSpPr>
          <p:cNvPr id="35846" name="Text Box 15"/>
          <p:cNvSpPr txBox="1">
            <a:spLocks noChangeArrowheads="1"/>
          </p:cNvSpPr>
          <p:nvPr/>
        </p:nvSpPr>
        <p:spPr bwMode="auto">
          <a:xfrm>
            <a:off x="5334000" y="1219200"/>
            <a:ext cx="3657600" cy="3416300"/>
          </a:xfrm>
          <a:prstGeom prst="rect">
            <a:avLst/>
          </a:prstGeom>
          <a:noFill/>
          <a:ln w="9525">
            <a:noFill/>
            <a:miter lim="800000"/>
            <a:headEnd/>
            <a:tailEnd/>
          </a:ln>
        </p:spPr>
        <p:txBody>
          <a:bodyPr>
            <a:prstTxWarp prst="textNoShape">
              <a:avLst/>
            </a:prstTxWarp>
            <a:spAutoFit/>
          </a:bodyPr>
          <a:lstStyle/>
          <a:p>
            <a:pPr eaLnBrk="0" hangingPunct="0"/>
            <a:r>
              <a:rPr lang="en-US"/>
              <a:t>Observer in S measures the proper length L of the blue object. </a:t>
            </a:r>
          </a:p>
          <a:p>
            <a:pPr eaLnBrk="0" hangingPunct="0"/>
            <a:endParaRPr lang="en-US"/>
          </a:p>
          <a:p>
            <a:pPr eaLnBrk="0" hangingPunct="0"/>
            <a:r>
              <a:rPr lang="en-US"/>
              <a:t>Another observer comes whizzing by at speed v.  This observer measures the length of the stick, </a:t>
            </a:r>
            <a:r>
              <a:rPr lang="en-US" i="1"/>
              <a:t>and keeps track of time</a:t>
            </a:r>
            <a:r>
              <a:rPr lang="en-US"/>
              <a:t>.</a:t>
            </a:r>
          </a:p>
        </p:txBody>
      </p:sp>
      <p:sp>
        <p:nvSpPr>
          <p:cNvPr id="22535" name="Text Box 16"/>
          <p:cNvSpPr txBox="1">
            <a:spLocks noChangeArrowheads="1"/>
          </p:cNvSpPr>
          <p:nvPr/>
        </p:nvSpPr>
        <p:spPr bwMode="auto">
          <a:xfrm>
            <a:off x="1676400" y="1981200"/>
            <a:ext cx="387350" cy="457200"/>
          </a:xfrm>
          <a:prstGeom prst="rect">
            <a:avLst/>
          </a:prstGeom>
          <a:noFill/>
          <a:ln w="9525">
            <a:noFill/>
            <a:miter lim="800000"/>
            <a:headEnd/>
            <a:tailEnd/>
          </a:ln>
        </p:spPr>
        <p:txBody>
          <a:bodyPr wrap="none">
            <a:prstTxWarp prst="textNoShape">
              <a:avLst/>
            </a:prstTxWarp>
            <a:spAutoFit/>
          </a:bodyPr>
          <a:lstStyle/>
          <a:p>
            <a:pPr eaLnBrk="0" hangingPunct="0"/>
            <a:r>
              <a:rPr lang="en-US"/>
              <a:t>S</a:t>
            </a:r>
          </a:p>
        </p:txBody>
      </p:sp>
      <p:sp>
        <p:nvSpPr>
          <p:cNvPr id="35849" name="Text Box 33"/>
          <p:cNvSpPr txBox="1">
            <a:spLocks noChangeArrowheads="1"/>
          </p:cNvSpPr>
          <p:nvPr/>
        </p:nvSpPr>
        <p:spPr bwMode="auto">
          <a:xfrm>
            <a:off x="822325" y="4724400"/>
            <a:ext cx="6315075" cy="822325"/>
          </a:xfrm>
          <a:prstGeom prst="rect">
            <a:avLst/>
          </a:prstGeom>
          <a:noFill/>
          <a:ln w="9525">
            <a:noFill/>
            <a:miter lim="800000"/>
            <a:headEnd/>
            <a:tailEnd/>
          </a:ln>
        </p:spPr>
        <p:txBody>
          <a:bodyPr wrap="none">
            <a:prstTxWarp prst="textNoShape">
              <a:avLst/>
            </a:prstTxWarp>
            <a:spAutoFit/>
          </a:bodyPr>
          <a:lstStyle/>
          <a:p>
            <a:pPr eaLnBrk="0" hangingPunct="0"/>
            <a:r>
              <a:rPr lang="en-US"/>
              <a:t>Event 1 – Origin of S’ passes left end of stick.</a:t>
            </a:r>
          </a:p>
          <a:p>
            <a:pPr eaLnBrk="0" hangingPunct="0"/>
            <a:r>
              <a:rPr lang="en-US"/>
              <a:t>	</a:t>
            </a:r>
            <a:r>
              <a:rPr lang="en-US" sz="1800"/>
              <a:t> </a:t>
            </a:r>
          </a:p>
        </p:txBody>
      </p:sp>
      <p:grpSp>
        <p:nvGrpSpPr>
          <p:cNvPr id="3" name="Group 33"/>
          <p:cNvGrpSpPr>
            <a:grpSpLocks/>
          </p:cNvGrpSpPr>
          <p:nvPr/>
        </p:nvGrpSpPr>
        <p:grpSpPr bwMode="auto">
          <a:xfrm>
            <a:off x="381000" y="2514600"/>
            <a:ext cx="4883150" cy="1622425"/>
            <a:chOff x="381000" y="2514600"/>
            <a:chExt cx="4883150" cy="1622428"/>
          </a:xfrm>
        </p:grpSpPr>
        <p:grpSp>
          <p:nvGrpSpPr>
            <p:cNvPr id="4" name="Group 17"/>
            <p:cNvGrpSpPr>
              <a:grpSpLocks/>
            </p:cNvGrpSpPr>
            <p:nvPr/>
          </p:nvGrpSpPr>
          <p:grpSpPr bwMode="auto">
            <a:xfrm>
              <a:off x="381000" y="2925765"/>
              <a:ext cx="4883150" cy="1211263"/>
              <a:chOff x="240" y="1843"/>
              <a:chExt cx="3076" cy="763"/>
            </a:xfrm>
          </p:grpSpPr>
          <p:grpSp>
            <p:nvGrpSpPr>
              <p:cNvPr id="5" name="Group 18"/>
              <p:cNvGrpSpPr>
                <a:grpSpLocks/>
              </p:cNvGrpSpPr>
              <p:nvPr/>
            </p:nvGrpSpPr>
            <p:grpSpPr bwMode="auto">
              <a:xfrm>
                <a:off x="240" y="1843"/>
                <a:ext cx="3076" cy="763"/>
                <a:chOff x="956" y="1843"/>
                <a:chExt cx="3076" cy="763"/>
              </a:xfrm>
            </p:grpSpPr>
            <p:grpSp>
              <p:nvGrpSpPr>
                <p:cNvPr id="6" name="Group 19"/>
                <p:cNvGrpSpPr>
                  <a:grpSpLocks/>
                </p:cNvGrpSpPr>
                <p:nvPr/>
              </p:nvGrpSpPr>
              <p:grpSpPr bwMode="auto">
                <a:xfrm>
                  <a:off x="956" y="2160"/>
                  <a:ext cx="2928" cy="446"/>
                  <a:chOff x="96" y="1858"/>
                  <a:chExt cx="2928" cy="446"/>
                </a:xfrm>
              </p:grpSpPr>
              <p:sp>
                <p:nvSpPr>
                  <p:cNvPr id="22545" name="Line 20"/>
                  <p:cNvSpPr>
                    <a:spLocks noChangeShapeType="1"/>
                  </p:cNvSpPr>
                  <p:nvPr/>
                </p:nvSpPr>
                <p:spPr bwMode="auto">
                  <a:xfrm>
                    <a:off x="240" y="1954"/>
                    <a:ext cx="2784" cy="0"/>
                  </a:xfrm>
                  <a:prstGeom prst="line">
                    <a:avLst/>
                  </a:prstGeom>
                  <a:noFill/>
                  <a:ln w="25400">
                    <a:solidFill>
                      <a:srgbClr val="FF0000"/>
                    </a:solidFill>
                    <a:round/>
                    <a:headEnd/>
                    <a:tailEnd/>
                  </a:ln>
                </p:spPr>
                <p:txBody>
                  <a:bodyPr>
                    <a:prstTxWarp prst="textNoShape">
                      <a:avLst/>
                    </a:prstTxWarp>
                  </a:bodyPr>
                  <a:lstStyle/>
                  <a:p>
                    <a:endParaRPr lang="en-US"/>
                  </a:p>
                </p:txBody>
              </p:sp>
              <p:sp>
                <p:nvSpPr>
                  <p:cNvPr id="22546" name="Line 21"/>
                  <p:cNvSpPr>
                    <a:spLocks noChangeShapeType="1"/>
                  </p:cNvSpPr>
                  <p:nvPr/>
                </p:nvSpPr>
                <p:spPr bwMode="auto">
                  <a:xfrm>
                    <a:off x="1632" y="1858"/>
                    <a:ext cx="0" cy="192"/>
                  </a:xfrm>
                  <a:prstGeom prst="line">
                    <a:avLst/>
                  </a:prstGeom>
                  <a:noFill/>
                  <a:ln w="38100">
                    <a:solidFill>
                      <a:srgbClr val="FF0000"/>
                    </a:solidFill>
                    <a:round/>
                    <a:headEnd/>
                    <a:tailEnd/>
                  </a:ln>
                </p:spPr>
                <p:txBody>
                  <a:bodyPr>
                    <a:prstTxWarp prst="textNoShape">
                      <a:avLst/>
                    </a:prstTxWarp>
                  </a:bodyPr>
                  <a:lstStyle/>
                  <a:p>
                    <a:endParaRPr lang="en-US"/>
                  </a:p>
                </p:txBody>
              </p:sp>
              <p:sp>
                <p:nvSpPr>
                  <p:cNvPr id="22547" name="Line 22"/>
                  <p:cNvSpPr>
                    <a:spLocks noChangeShapeType="1"/>
                  </p:cNvSpPr>
                  <p:nvPr/>
                </p:nvSpPr>
                <p:spPr bwMode="auto">
                  <a:xfrm>
                    <a:off x="2016"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22548" name="Line 23"/>
                  <p:cNvSpPr>
                    <a:spLocks noChangeShapeType="1"/>
                  </p:cNvSpPr>
                  <p:nvPr/>
                </p:nvSpPr>
                <p:spPr bwMode="auto">
                  <a:xfrm>
                    <a:off x="2400"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22549" name="Line 24"/>
                  <p:cNvSpPr>
                    <a:spLocks noChangeShapeType="1"/>
                  </p:cNvSpPr>
                  <p:nvPr/>
                </p:nvSpPr>
                <p:spPr bwMode="auto">
                  <a:xfrm>
                    <a:off x="2784"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22550" name="Line 25"/>
                  <p:cNvSpPr>
                    <a:spLocks noChangeShapeType="1"/>
                  </p:cNvSpPr>
                  <p:nvPr/>
                </p:nvSpPr>
                <p:spPr bwMode="auto">
                  <a:xfrm>
                    <a:off x="1248"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22551" name="Line 26"/>
                  <p:cNvSpPr>
                    <a:spLocks noChangeShapeType="1"/>
                  </p:cNvSpPr>
                  <p:nvPr/>
                </p:nvSpPr>
                <p:spPr bwMode="auto">
                  <a:xfrm>
                    <a:off x="864"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22552" name="Line 27"/>
                  <p:cNvSpPr>
                    <a:spLocks noChangeShapeType="1"/>
                  </p:cNvSpPr>
                  <p:nvPr/>
                </p:nvSpPr>
                <p:spPr bwMode="auto">
                  <a:xfrm>
                    <a:off x="480"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22553" name="Text Box 28"/>
                  <p:cNvSpPr txBox="1">
                    <a:spLocks noChangeArrowheads="1"/>
                  </p:cNvSpPr>
                  <p:nvPr/>
                </p:nvSpPr>
                <p:spPr bwMode="auto">
                  <a:xfrm>
                    <a:off x="96" y="2073"/>
                    <a:ext cx="2636" cy="231"/>
                  </a:xfrm>
                  <a:prstGeom prst="rect">
                    <a:avLst/>
                  </a:prstGeom>
                  <a:noFill/>
                  <a:ln w="9525">
                    <a:noFill/>
                    <a:miter lim="800000"/>
                    <a:headEnd/>
                    <a:tailEnd/>
                  </a:ln>
                </p:spPr>
                <p:txBody>
                  <a:bodyPr wrap="none">
                    <a:prstTxWarp prst="textNoShape">
                      <a:avLst/>
                    </a:prstTxWarp>
                    <a:spAutoFit/>
                  </a:bodyPr>
                  <a:lstStyle/>
                  <a:p>
                    <a:pPr eaLnBrk="0" hangingPunct="0"/>
                    <a:r>
                      <a:rPr lang="en-US" sz="1800">
                        <a:solidFill>
                          <a:srgbClr val="FF0000"/>
                        </a:solidFill>
                      </a:rPr>
                      <a:t>                                    0                         </a:t>
                    </a:r>
                  </a:p>
                </p:txBody>
              </p:sp>
            </p:grpSp>
            <p:sp>
              <p:nvSpPr>
                <p:cNvPr id="22543" name="Line 30"/>
                <p:cNvSpPr>
                  <a:spLocks noChangeShapeType="1"/>
                </p:cNvSpPr>
                <p:nvPr/>
              </p:nvSpPr>
              <p:spPr bwMode="auto">
                <a:xfrm>
                  <a:off x="3312" y="2097"/>
                  <a:ext cx="720" cy="0"/>
                </a:xfrm>
                <a:prstGeom prst="line">
                  <a:avLst/>
                </a:prstGeom>
                <a:noFill/>
                <a:ln w="25400">
                  <a:solidFill>
                    <a:srgbClr val="FF0000"/>
                  </a:solidFill>
                  <a:round/>
                  <a:headEnd/>
                  <a:tailEnd type="triangle" w="lg" len="lg"/>
                </a:ln>
              </p:spPr>
              <p:txBody>
                <a:bodyPr>
                  <a:prstTxWarp prst="textNoShape">
                    <a:avLst/>
                  </a:prstTxWarp>
                </a:bodyPr>
                <a:lstStyle/>
                <a:p>
                  <a:endParaRPr lang="en-US"/>
                </a:p>
              </p:txBody>
            </p:sp>
            <p:sp>
              <p:nvSpPr>
                <p:cNvPr id="22544" name="Text Box 31"/>
                <p:cNvSpPr txBox="1">
                  <a:spLocks noChangeArrowheads="1"/>
                </p:cNvSpPr>
                <p:nvPr/>
              </p:nvSpPr>
              <p:spPr bwMode="auto">
                <a:xfrm>
                  <a:off x="3542" y="1843"/>
                  <a:ext cx="212" cy="288"/>
                </a:xfrm>
                <a:prstGeom prst="rect">
                  <a:avLst/>
                </a:prstGeom>
                <a:noFill/>
                <a:ln w="9525">
                  <a:noFill/>
                  <a:miter lim="800000"/>
                  <a:headEnd/>
                  <a:tailEnd/>
                </a:ln>
              </p:spPr>
              <p:txBody>
                <a:bodyPr wrap="none">
                  <a:prstTxWarp prst="textNoShape">
                    <a:avLst/>
                  </a:prstTxWarp>
                  <a:spAutoFit/>
                </a:bodyPr>
                <a:lstStyle/>
                <a:p>
                  <a:pPr eaLnBrk="0" hangingPunct="0"/>
                  <a:r>
                    <a:rPr lang="en-US">
                      <a:solidFill>
                        <a:srgbClr val="FF0000"/>
                      </a:solidFill>
                    </a:rPr>
                    <a:t>v</a:t>
                  </a:r>
                </a:p>
              </p:txBody>
            </p:sp>
          </p:grpSp>
          <p:sp>
            <p:nvSpPr>
              <p:cNvPr id="22541" name="Text Box 32"/>
              <p:cNvSpPr txBox="1">
                <a:spLocks noChangeArrowheads="1"/>
              </p:cNvSpPr>
              <p:nvPr/>
            </p:nvSpPr>
            <p:spPr bwMode="auto">
              <a:xfrm>
                <a:off x="1094" y="1897"/>
                <a:ext cx="287" cy="288"/>
              </a:xfrm>
              <a:prstGeom prst="rect">
                <a:avLst/>
              </a:prstGeom>
              <a:noFill/>
              <a:ln w="9525">
                <a:noFill/>
                <a:miter lim="800000"/>
                <a:headEnd/>
                <a:tailEnd/>
              </a:ln>
            </p:spPr>
            <p:txBody>
              <a:bodyPr wrap="none">
                <a:prstTxWarp prst="textNoShape">
                  <a:avLst/>
                </a:prstTxWarp>
                <a:spAutoFit/>
              </a:bodyPr>
              <a:lstStyle/>
              <a:p>
                <a:pPr eaLnBrk="0" hangingPunct="0"/>
                <a:r>
                  <a:rPr lang="en-US">
                    <a:solidFill>
                      <a:srgbClr val="FF0000"/>
                    </a:solidFill>
                  </a:rPr>
                  <a:t>S’</a:t>
                </a:r>
              </a:p>
            </p:txBody>
          </p:sp>
        </p:grpSp>
        <p:pic>
          <p:nvPicPr>
            <p:cNvPr id="22539" name="Picture 34" descr="S:\CU\classes\04_10Spring_2130\lecture\fig\pict.png"/>
            <p:cNvPicPr>
              <a:picLocks noChangeAspect="1" noChangeArrowheads="1"/>
            </p:cNvPicPr>
            <p:nvPr/>
          </p:nvPicPr>
          <p:blipFill>
            <a:blip r:embed="rId3"/>
            <a:srcRect/>
            <a:stretch>
              <a:fillRect/>
            </a:stretch>
          </p:blipFill>
          <p:spPr bwMode="auto">
            <a:xfrm>
              <a:off x="2362200" y="2514600"/>
              <a:ext cx="476250" cy="1079500"/>
            </a:xfrm>
            <a:prstGeom prst="rect">
              <a:avLst/>
            </a:prstGeom>
            <a:noFill/>
            <a:ln w="9525">
              <a:noFill/>
              <a:miter lim="800000"/>
              <a:headEnd/>
              <a:tailEnd/>
            </a:ln>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846">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par>
                          <p:cTn id="9" fill="hold">
                            <p:stCondLst>
                              <p:cond delay="0"/>
                            </p:stCondLst>
                            <p:childTnLst>
                              <p:par>
                                <p:cTn id="10" presetID="10" presetClass="entr" presetSubtype="0" fill="hold" grpId="0" nodeType="afterEffect">
                                  <p:stCondLst>
                                    <p:cond delay="0"/>
                                  </p:stCondLst>
                                  <p:childTnLst>
                                    <p:set>
                                      <p:cBhvr>
                                        <p:cTn id="11" dur="1" fill="hold">
                                          <p:stCondLst>
                                            <p:cond delay="0"/>
                                          </p:stCondLst>
                                        </p:cTn>
                                        <p:tgtEl>
                                          <p:spTgt spid="35849"/>
                                        </p:tgtEl>
                                        <p:attrNameLst>
                                          <p:attrName>style.visibility</p:attrName>
                                        </p:attrNameLst>
                                      </p:cBhvr>
                                      <p:to>
                                        <p:strVal val="visible"/>
                                      </p:to>
                                    </p:set>
                                    <p:animEffect transition="in" filter="fade">
                                      <p:cBhvr>
                                        <p:cTn id="12" dur="2000"/>
                                        <p:tgtEl>
                                          <p:spTgt spid="358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9" grpId="0"/>
    </p:bld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b="1"/>
              <a:t>Length of an object</a:t>
            </a:r>
          </a:p>
        </p:txBody>
      </p:sp>
      <p:grpSp>
        <p:nvGrpSpPr>
          <p:cNvPr id="2" name="Group 3"/>
          <p:cNvGrpSpPr>
            <a:grpSpLocks/>
          </p:cNvGrpSpPr>
          <p:nvPr/>
        </p:nvGrpSpPr>
        <p:grpSpPr bwMode="auto">
          <a:xfrm>
            <a:off x="304800" y="2438400"/>
            <a:ext cx="4730750" cy="708025"/>
            <a:chOff x="96" y="1858"/>
            <a:chExt cx="2980" cy="446"/>
          </a:xfrm>
        </p:grpSpPr>
        <p:sp>
          <p:nvSpPr>
            <p:cNvPr id="23576" name="Line 4"/>
            <p:cNvSpPr>
              <a:spLocks noChangeShapeType="1"/>
            </p:cNvSpPr>
            <p:nvPr/>
          </p:nvSpPr>
          <p:spPr bwMode="auto">
            <a:xfrm>
              <a:off x="240" y="1954"/>
              <a:ext cx="2784" cy="0"/>
            </a:xfrm>
            <a:prstGeom prst="line">
              <a:avLst/>
            </a:prstGeom>
            <a:noFill/>
            <a:ln w="25400">
              <a:solidFill>
                <a:schemeClr val="tx1"/>
              </a:solidFill>
              <a:round/>
              <a:headEnd/>
              <a:tailEnd/>
            </a:ln>
          </p:spPr>
          <p:txBody>
            <a:bodyPr>
              <a:prstTxWarp prst="textNoShape">
                <a:avLst/>
              </a:prstTxWarp>
            </a:bodyPr>
            <a:lstStyle/>
            <a:p>
              <a:endParaRPr lang="en-US"/>
            </a:p>
          </p:txBody>
        </p:sp>
        <p:sp>
          <p:nvSpPr>
            <p:cNvPr id="23577" name="Line 5"/>
            <p:cNvSpPr>
              <a:spLocks noChangeShapeType="1"/>
            </p:cNvSpPr>
            <p:nvPr/>
          </p:nvSpPr>
          <p:spPr bwMode="auto">
            <a:xfrm>
              <a:off x="1632" y="1858"/>
              <a:ext cx="0" cy="192"/>
            </a:xfrm>
            <a:prstGeom prst="line">
              <a:avLst/>
            </a:prstGeom>
            <a:noFill/>
            <a:ln w="38100">
              <a:solidFill>
                <a:schemeClr val="tx1"/>
              </a:solidFill>
              <a:round/>
              <a:headEnd/>
              <a:tailEnd/>
            </a:ln>
          </p:spPr>
          <p:txBody>
            <a:bodyPr>
              <a:prstTxWarp prst="textNoShape">
                <a:avLst/>
              </a:prstTxWarp>
            </a:bodyPr>
            <a:lstStyle/>
            <a:p>
              <a:endParaRPr lang="en-US"/>
            </a:p>
          </p:txBody>
        </p:sp>
        <p:sp>
          <p:nvSpPr>
            <p:cNvPr id="23578" name="Line 6"/>
            <p:cNvSpPr>
              <a:spLocks noChangeShapeType="1"/>
            </p:cNvSpPr>
            <p:nvPr/>
          </p:nvSpPr>
          <p:spPr bwMode="auto">
            <a:xfrm>
              <a:off x="2016"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3579" name="Line 7"/>
            <p:cNvSpPr>
              <a:spLocks noChangeShapeType="1"/>
            </p:cNvSpPr>
            <p:nvPr/>
          </p:nvSpPr>
          <p:spPr bwMode="auto">
            <a:xfrm>
              <a:off x="240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3580" name="Line 8"/>
            <p:cNvSpPr>
              <a:spLocks noChangeShapeType="1"/>
            </p:cNvSpPr>
            <p:nvPr/>
          </p:nvSpPr>
          <p:spPr bwMode="auto">
            <a:xfrm>
              <a:off x="278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3581" name="Line 9"/>
            <p:cNvSpPr>
              <a:spLocks noChangeShapeType="1"/>
            </p:cNvSpPr>
            <p:nvPr/>
          </p:nvSpPr>
          <p:spPr bwMode="auto">
            <a:xfrm>
              <a:off x="1248"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3582" name="Line 10"/>
            <p:cNvSpPr>
              <a:spLocks noChangeShapeType="1"/>
            </p:cNvSpPr>
            <p:nvPr/>
          </p:nvSpPr>
          <p:spPr bwMode="auto">
            <a:xfrm>
              <a:off x="86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3583" name="Line 11"/>
            <p:cNvSpPr>
              <a:spLocks noChangeShapeType="1"/>
            </p:cNvSpPr>
            <p:nvPr/>
          </p:nvSpPr>
          <p:spPr bwMode="auto">
            <a:xfrm>
              <a:off x="48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3584" name="Text Box 12"/>
            <p:cNvSpPr txBox="1">
              <a:spLocks noChangeArrowheads="1"/>
            </p:cNvSpPr>
            <p:nvPr/>
          </p:nvSpPr>
          <p:spPr bwMode="auto">
            <a:xfrm>
              <a:off x="96" y="2073"/>
              <a:ext cx="2980" cy="231"/>
            </a:xfrm>
            <a:prstGeom prst="rect">
              <a:avLst/>
            </a:prstGeom>
            <a:noFill/>
            <a:ln w="9525">
              <a:noFill/>
              <a:miter lim="800000"/>
              <a:headEnd/>
              <a:tailEnd/>
            </a:ln>
          </p:spPr>
          <p:txBody>
            <a:bodyPr wrap="none">
              <a:prstTxWarp prst="textNoShape">
                <a:avLst/>
              </a:prstTxWarp>
              <a:spAutoFit/>
            </a:bodyPr>
            <a:lstStyle/>
            <a:p>
              <a:pPr eaLnBrk="0" hangingPunct="0"/>
              <a:r>
                <a:rPr lang="en-US" sz="1800"/>
                <a:t>...  -3       -2       -1       0        1        2       3  ...</a:t>
              </a:r>
            </a:p>
          </p:txBody>
        </p:sp>
      </p:grpSp>
      <p:pic>
        <p:nvPicPr>
          <p:cNvPr id="23556" name="Picture 13" descr="Helper"/>
          <p:cNvPicPr>
            <a:picLocks noChangeAspect="1" noChangeArrowheads="1"/>
          </p:cNvPicPr>
          <p:nvPr/>
        </p:nvPicPr>
        <p:blipFill>
          <a:blip r:embed="rId2"/>
          <a:srcRect/>
          <a:stretch>
            <a:fillRect/>
          </a:stretch>
        </p:blipFill>
        <p:spPr bwMode="auto">
          <a:xfrm>
            <a:off x="2432050" y="1524000"/>
            <a:ext cx="481013" cy="1058863"/>
          </a:xfrm>
          <a:prstGeom prst="rect">
            <a:avLst/>
          </a:prstGeom>
          <a:noFill/>
          <a:ln w="9525">
            <a:noFill/>
            <a:miter lim="800000"/>
            <a:headEnd/>
            <a:tailEnd/>
          </a:ln>
        </p:spPr>
      </p:pic>
      <p:sp>
        <p:nvSpPr>
          <p:cNvPr id="23557" name="Rectangle 14"/>
          <p:cNvSpPr>
            <a:spLocks noChangeArrowheads="1"/>
          </p:cNvSpPr>
          <p:nvPr/>
        </p:nvSpPr>
        <p:spPr bwMode="auto">
          <a:xfrm>
            <a:off x="2743200" y="2362200"/>
            <a:ext cx="1828800" cy="228600"/>
          </a:xfrm>
          <a:prstGeom prst="rect">
            <a:avLst/>
          </a:prstGeom>
          <a:solidFill>
            <a:srgbClr val="0000FF"/>
          </a:solidFill>
          <a:ln w="9525">
            <a:solidFill>
              <a:schemeClr val="tx1"/>
            </a:solidFill>
            <a:miter lim="800000"/>
            <a:headEnd/>
            <a:tailEnd/>
          </a:ln>
        </p:spPr>
        <p:txBody>
          <a:bodyPr wrap="none" anchor="ctr">
            <a:prstTxWarp prst="textNoShape">
              <a:avLst/>
            </a:prstTxWarp>
          </a:bodyPr>
          <a:lstStyle/>
          <a:p>
            <a:endParaRPr lang="en-US"/>
          </a:p>
        </p:txBody>
      </p:sp>
      <p:sp>
        <p:nvSpPr>
          <p:cNvPr id="23558" name="Text Box 15"/>
          <p:cNvSpPr txBox="1">
            <a:spLocks noChangeArrowheads="1"/>
          </p:cNvSpPr>
          <p:nvPr/>
        </p:nvSpPr>
        <p:spPr bwMode="auto">
          <a:xfrm>
            <a:off x="1676400" y="1981200"/>
            <a:ext cx="387350" cy="457200"/>
          </a:xfrm>
          <a:prstGeom prst="rect">
            <a:avLst/>
          </a:prstGeom>
          <a:noFill/>
          <a:ln w="9525">
            <a:noFill/>
            <a:miter lim="800000"/>
            <a:headEnd/>
            <a:tailEnd/>
          </a:ln>
        </p:spPr>
        <p:txBody>
          <a:bodyPr wrap="none">
            <a:prstTxWarp prst="textNoShape">
              <a:avLst/>
            </a:prstTxWarp>
            <a:spAutoFit/>
          </a:bodyPr>
          <a:lstStyle/>
          <a:p>
            <a:pPr eaLnBrk="0" hangingPunct="0"/>
            <a:r>
              <a:rPr lang="en-US"/>
              <a:t>S</a:t>
            </a:r>
          </a:p>
        </p:txBody>
      </p:sp>
      <p:grpSp>
        <p:nvGrpSpPr>
          <p:cNvPr id="3" name="Group 16"/>
          <p:cNvGrpSpPr>
            <a:grpSpLocks/>
          </p:cNvGrpSpPr>
          <p:nvPr/>
        </p:nvGrpSpPr>
        <p:grpSpPr bwMode="auto">
          <a:xfrm>
            <a:off x="2127250" y="2478088"/>
            <a:ext cx="4883150" cy="1658937"/>
            <a:chOff x="240" y="1561"/>
            <a:chExt cx="3076" cy="1045"/>
          </a:xfrm>
        </p:grpSpPr>
        <p:grpSp>
          <p:nvGrpSpPr>
            <p:cNvPr id="4" name="Group 17"/>
            <p:cNvGrpSpPr>
              <a:grpSpLocks/>
            </p:cNvGrpSpPr>
            <p:nvPr/>
          </p:nvGrpSpPr>
          <p:grpSpPr bwMode="auto">
            <a:xfrm>
              <a:off x="240" y="1561"/>
              <a:ext cx="3076" cy="1045"/>
              <a:chOff x="956" y="1561"/>
              <a:chExt cx="3076" cy="1045"/>
            </a:xfrm>
          </p:grpSpPr>
          <p:grpSp>
            <p:nvGrpSpPr>
              <p:cNvPr id="5" name="Group 18"/>
              <p:cNvGrpSpPr>
                <a:grpSpLocks/>
              </p:cNvGrpSpPr>
              <p:nvPr/>
            </p:nvGrpSpPr>
            <p:grpSpPr bwMode="auto">
              <a:xfrm>
                <a:off x="956" y="2160"/>
                <a:ext cx="2928" cy="446"/>
                <a:chOff x="96" y="1858"/>
                <a:chExt cx="2928" cy="446"/>
              </a:xfrm>
            </p:grpSpPr>
            <p:sp>
              <p:nvSpPr>
                <p:cNvPr id="23567" name="Line 19"/>
                <p:cNvSpPr>
                  <a:spLocks noChangeShapeType="1"/>
                </p:cNvSpPr>
                <p:nvPr/>
              </p:nvSpPr>
              <p:spPr bwMode="auto">
                <a:xfrm>
                  <a:off x="240" y="1954"/>
                  <a:ext cx="2784" cy="0"/>
                </a:xfrm>
                <a:prstGeom prst="line">
                  <a:avLst/>
                </a:prstGeom>
                <a:noFill/>
                <a:ln w="25400">
                  <a:solidFill>
                    <a:srgbClr val="FF0000"/>
                  </a:solidFill>
                  <a:round/>
                  <a:headEnd/>
                  <a:tailEnd/>
                </a:ln>
              </p:spPr>
              <p:txBody>
                <a:bodyPr>
                  <a:prstTxWarp prst="textNoShape">
                    <a:avLst/>
                  </a:prstTxWarp>
                </a:bodyPr>
                <a:lstStyle/>
                <a:p>
                  <a:endParaRPr lang="en-US"/>
                </a:p>
              </p:txBody>
            </p:sp>
            <p:sp>
              <p:nvSpPr>
                <p:cNvPr id="23568" name="Line 20"/>
                <p:cNvSpPr>
                  <a:spLocks noChangeShapeType="1"/>
                </p:cNvSpPr>
                <p:nvPr/>
              </p:nvSpPr>
              <p:spPr bwMode="auto">
                <a:xfrm>
                  <a:off x="1632" y="1858"/>
                  <a:ext cx="0" cy="192"/>
                </a:xfrm>
                <a:prstGeom prst="line">
                  <a:avLst/>
                </a:prstGeom>
                <a:noFill/>
                <a:ln w="38100">
                  <a:solidFill>
                    <a:srgbClr val="FF0000"/>
                  </a:solidFill>
                  <a:round/>
                  <a:headEnd/>
                  <a:tailEnd/>
                </a:ln>
              </p:spPr>
              <p:txBody>
                <a:bodyPr>
                  <a:prstTxWarp prst="textNoShape">
                    <a:avLst/>
                  </a:prstTxWarp>
                </a:bodyPr>
                <a:lstStyle/>
                <a:p>
                  <a:endParaRPr lang="en-US"/>
                </a:p>
              </p:txBody>
            </p:sp>
            <p:sp>
              <p:nvSpPr>
                <p:cNvPr id="23569" name="Line 21"/>
                <p:cNvSpPr>
                  <a:spLocks noChangeShapeType="1"/>
                </p:cNvSpPr>
                <p:nvPr/>
              </p:nvSpPr>
              <p:spPr bwMode="auto">
                <a:xfrm>
                  <a:off x="2016"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23570" name="Line 22"/>
                <p:cNvSpPr>
                  <a:spLocks noChangeShapeType="1"/>
                </p:cNvSpPr>
                <p:nvPr/>
              </p:nvSpPr>
              <p:spPr bwMode="auto">
                <a:xfrm>
                  <a:off x="2400"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23571" name="Line 23"/>
                <p:cNvSpPr>
                  <a:spLocks noChangeShapeType="1"/>
                </p:cNvSpPr>
                <p:nvPr/>
              </p:nvSpPr>
              <p:spPr bwMode="auto">
                <a:xfrm>
                  <a:off x="2784"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23572" name="Line 24"/>
                <p:cNvSpPr>
                  <a:spLocks noChangeShapeType="1"/>
                </p:cNvSpPr>
                <p:nvPr/>
              </p:nvSpPr>
              <p:spPr bwMode="auto">
                <a:xfrm>
                  <a:off x="1248"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23573" name="Line 25"/>
                <p:cNvSpPr>
                  <a:spLocks noChangeShapeType="1"/>
                </p:cNvSpPr>
                <p:nvPr/>
              </p:nvSpPr>
              <p:spPr bwMode="auto">
                <a:xfrm>
                  <a:off x="864"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23574" name="Line 26"/>
                <p:cNvSpPr>
                  <a:spLocks noChangeShapeType="1"/>
                </p:cNvSpPr>
                <p:nvPr/>
              </p:nvSpPr>
              <p:spPr bwMode="auto">
                <a:xfrm>
                  <a:off x="480"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23575" name="Text Box 27"/>
                <p:cNvSpPr txBox="1">
                  <a:spLocks noChangeArrowheads="1"/>
                </p:cNvSpPr>
                <p:nvPr/>
              </p:nvSpPr>
              <p:spPr bwMode="auto">
                <a:xfrm>
                  <a:off x="96" y="2073"/>
                  <a:ext cx="2636" cy="231"/>
                </a:xfrm>
                <a:prstGeom prst="rect">
                  <a:avLst/>
                </a:prstGeom>
                <a:noFill/>
                <a:ln w="9525">
                  <a:noFill/>
                  <a:miter lim="800000"/>
                  <a:headEnd/>
                  <a:tailEnd/>
                </a:ln>
              </p:spPr>
              <p:txBody>
                <a:bodyPr wrap="none">
                  <a:prstTxWarp prst="textNoShape">
                    <a:avLst/>
                  </a:prstTxWarp>
                  <a:spAutoFit/>
                </a:bodyPr>
                <a:lstStyle/>
                <a:p>
                  <a:pPr eaLnBrk="0" hangingPunct="0"/>
                  <a:r>
                    <a:rPr lang="en-US" sz="1800">
                      <a:solidFill>
                        <a:srgbClr val="FF0000"/>
                      </a:solidFill>
                    </a:rPr>
                    <a:t>                                    0                         </a:t>
                  </a:r>
                </a:p>
              </p:txBody>
            </p:sp>
          </p:grpSp>
          <p:sp>
            <p:nvSpPr>
              <p:cNvPr id="23565" name="Line 29"/>
              <p:cNvSpPr>
                <a:spLocks noChangeShapeType="1"/>
              </p:cNvSpPr>
              <p:nvPr/>
            </p:nvSpPr>
            <p:spPr bwMode="auto">
              <a:xfrm>
                <a:off x="3312" y="1968"/>
                <a:ext cx="720" cy="0"/>
              </a:xfrm>
              <a:prstGeom prst="line">
                <a:avLst/>
              </a:prstGeom>
              <a:noFill/>
              <a:ln w="25400">
                <a:solidFill>
                  <a:srgbClr val="FF0000"/>
                </a:solidFill>
                <a:round/>
                <a:headEnd/>
                <a:tailEnd type="triangle" w="lg" len="lg"/>
              </a:ln>
            </p:spPr>
            <p:txBody>
              <a:bodyPr>
                <a:prstTxWarp prst="textNoShape">
                  <a:avLst/>
                </a:prstTxWarp>
              </a:bodyPr>
              <a:lstStyle/>
              <a:p>
                <a:endParaRPr lang="en-US"/>
              </a:p>
            </p:txBody>
          </p:sp>
          <p:sp>
            <p:nvSpPr>
              <p:cNvPr id="23566" name="Text Box 30"/>
              <p:cNvSpPr txBox="1">
                <a:spLocks noChangeArrowheads="1"/>
              </p:cNvSpPr>
              <p:nvPr/>
            </p:nvSpPr>
            <p:spPr bwMode="auto">
              <a:xfrm>
                <a:off x="3542" y="1561"/>
                <a:ext cx="212" cy="288"/>
              </a:xfrm>
              <a:prstGeom prst="rect">
                <a:avLst/>
              </a:prstGeom>
              <a:noFill/>
              <a:ln w="9525">
                <a:noFill/>
                <a:miter lim="800000"/>
                <a:headEnd/>
                <a:tailEnd/>
              </a:ln>
            </p:spPr>
            <p:txBody>
              <a:bodyPr wrap="none">
                <a:prstTxWarp prst="textNoShape">
                  <a:avLst/>
                </a:prstTxWarp>
                <a:spAutoFit/>
              </a:bodyPr>
              <a:lstStyle/>
              <a:p>
                <a:pPr eaLnBrk="0" hangingPunct="0"/>
                <a:r>
                  <a:rPr lang="en-US">
                    <a:solidFill>
                      <a:srgbClr val="FF0000"/>
                    </a:solidFill>
                  </a:rPr>
                  <a:t>v</a:t>
                </a:r>
              </a:p>
            </p:txBody>
          </p:sp>
        </p:grpSp>
        <p:sp>
          <p:nvSpPr>
            <p:cNvPr id="23563" name="Text Box 31"/>
            <p:cNvSpPr txBox="1">
              <a:spLocks noChangeArrowheads="1"/>
            </p:cNvSpPr>
            <p:nvPr/>
          </p:nvSpPr>
          <p:spPr bwMode="auto">
            <a:xfrm>
              <a:off x="1094" y="1897"/>
              <a:ext cx="287" cy="288"/>
            </a:xfrm>
            <a:prstGeom prst="rect">
              <a:avLst/>
            </a:prstGeom>
            <a:noFill/>
            <a:ln w="9525">
              <a:noFill/>
              <a:miter lim="800000"/>
              <a:headEnd/>
              <a:tailEnd/>
            </a:ln>
          </p:spPr>
          <p:txBody>
            <a:bodyPr wrap="none">
              <a:prstTxWarp prst="textNoShape">
                <a:avLst/>
              </a:prstTxWarp>
              <a:spAutoFit/>
            </a:bodyPr>
            <a:lstStyle/>
            <a:p>
              <a:pPr eaLnBrk="0" hangingPunct="0"/>
              <a:r>
                <a:rPr lang="en-US">
                  <a:solidFill>
                    <a:srgbClr val="FF0000"/>
                  </a:solidFill>
                </a:rPr>
                <a:t>S’</a:t>
              </a:r>
            </a:p>
          </p:txBody>
        </p:sp>
      </p:grpSp>
      <p:sp>
        <p:nvSpPr>
          <p:cNvPr id="23560" name="Text Box 32"/>
          <p:cNvSpPr txBox="1">
            <a:spLocks noChangeArrowheads="1"/>
          </p:cNvSpPr>
          <p:nvPr/>
        </p:nvSpPr>
        <p:spPr bwMode="auto">
          <a:xfrm>
            <a:off x="822325" y="4724400"/>
            <a:ext cx="6502400" cy="1187450"/>
          </a:xfrm>
          <a:prstGeom prst="rect">
            <a:avLst/>
          </a:prstGeom>
          <a:noFill/>
          <a:ln w="9525">
            <a:noFill/>
            <a:miter lim="800000"/>
            <a:headEnd/>
            <a:tailEnd/>
          </a:ln>
        </p:spPr>
        <p:txBody>
          <a:bodyPr wrap="none">
            <a:prstTxWarp prst="textNoShape">
              <a:avLst/>
            </a:prstTxWarp>
            <a:spAutoFit/>
          </a:bodyPr>
          <a:lstStyle/>
          <a:p>
            <a:pPr eaLnBrk="0" hangingPunct="0"/>
            <a:r>
              <a:rPr lang="en-US"/>
              <a:t>Event 1 – Origin of S’ passes left end of stick.</a:t>
            </a:r>
          </a:p>
          <a:p>
            <a:pPr eaLnBrk="0" hangingPunct="0"/>
            <a:r>
              <a:rPr lang="en-US"/>
              <a:t>Event 2 – Origin of S’ passes right end of stick.</a:t>
            </a:r>
          </a:p>
          <a:p>
            <a:pPr eaLnBrk="0" hangingPunct="0"/>
            <a:r>
              <a:rPr lang="en-US"/>
              <a:t>	</a:t>
            </a:r>
            <a:r>
              <a:rPr lang="en-US" sz="1800"/>
              <a:t> </a:t>
            </a:r>
          </a:p>
        </p:txBody>
      </p:sp>
      <p:pic>
        <p:nvPicPr>
          <p:cNvPr id="23561" name="Picture 34" descr="S:\CU\classes\04_10Spring_2130\lecture\fig\pict.png"/>
          <p:cNvPicPr>
            <a:picLocks noChangeAspect="1" noChangeArrowheads="1"/>
          </p:cNvPicPr>
          <p:nvPr/>
        </p:nvPicPr>
        <p:blipFill>
          <a:blip r:embed="rId3"/>
          <a:srcRect/>
          <a:stretch>
            <a:fillRect/>
          </a:stretch>
        </p:blipFill>
        <p:spPr bwMode="auto">
          <a:xfrm>
            <a:off x="4248150" y="2514600"/>
            <a:ext cx="476250" cy="1079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0"/>
            <a:ext cx="8229600" cy="914400"/>
          </a:xfrm>
        </p:spPr>
        <p:txBody>
          <a:bodyPr/>
          <a:lstStyle/>
          <a:p>
            <a:r>
              <a:rPr lang="en-US" b="1"/>
              <a:t>A little math</a:t>
            </a:r>
          </a:p>
        </p:txBody>
      </p:sp>
      <p:sp>
        <p:nvSpPr>
          <p:cNvPr id="235523" name="Rectangle 3"/>
          <p:cNvSpPr>
            <a:spLocks noGrp="1" noChangeArrowheads="1"/>
          </p:cNvSpPr>
          <p:nvPr>
            <p:ph type="body" idx="1"/>
          </p:nvPr>
        </p:nvSpPr>
        <p:spPr/>
        <p:txBody>
          <a:bodyPr/>
          <a:lstStyle/>
          <a:p>
            <a:pPr>
              <a:buFontTx/>
              <a:buNone/>
            </a:pPr>
            <a:r>
              <a:rPr lang="en-US" sz="2400" dirty="0"/>
              <a:t>In frame </a:t>
            </a:r>
            <a:r>
              <a:rPr lang="en-US" sz="2400" dirty="0" err="1"/>
              <a:t>S</a:t>
            </a:r>
            <a:r>
              <a:rPr lang="en-US" sz="2400" dirty="0"/>
              <a:t>: (rest frame of the stick)</a:t>
            </a:r>
          </a:p>
          <a:p>
            <a:pPr>
              <a:buFontTx/>
              <a:buNone/>
            </a:pPr>
            <a:r>
              <a:rPr lang="en-US" sz="2400" dirty="0"/>
              <a:t>	length of stick  = </a:t>
            </a:r>
            <a:r>
              <a:rPr lang="en-US" sz="2400" dirty="0" err="1"/>
              <a:t>L</a:t>
            </a:r>
            <a:r>
              <a:rPr lang="en-US" sz="2400" dirty="0"/>
              <a:t> (this is the proper length)</a:t>
            </a:r>
          </a:p>
          <a:p>
            <a:pPr>
              <a:buFontTx/>
              <a:buNone/>
            </a:pPr>
            <a:r>
              <a:rPr lang="en-US" sz="2400" dirty="0"/>
              <a:t>	time between events =</a:t>
            </a:r>
            <a:r>
              <a:rPr lang="en-US" sz="2400" dirty="0" smtClean="0"/>
              <a:t> </a:t>
            </a:r>
            <a:r>
              <a:rPr lang="en-US" sz="2400" dirty="0" err="1" smtClean="0">
                <a:latin typeface="Symbol" charset="2"/>
              </a:rPr>
              <a:t>Δ</a:t>
            </a:r>
            <a:r>
              <a:rPr lang="en-US" sz="2400" dirty="0" err="1" smtClean="0"/>
              <a:t>t</a:t>
            </a:r>
            <a:r>
              <a:rPr lang="en-US" sz="2400" dirty="0" smtClean="0"/>
              <a:t> </a:t>
            </a:r>
            <a:endParaRPr lang="en-US" sz="2400" dirty="0"/>
          </a:p>
          <a:p>
            <a:pPr>
              <a:buFontTx/>
              <a:buNone/>
            </a:pPr>
            <a:r>
              <a:rPr lang="en-US" sz="2400" dirty="0"/>
              <a:t>	speed of frame </a:t>
            </a:r>
            <a:r>
              <a:rPr lang="en-US" sz="2400" dirty="0" err="1"/>
              <a:t>S</a:t>
            </a:r>
            <a:r>
              <a:rPr lang="en-US" sz="2400" dirty="0"/>
              <a:t>’ is </a:t>
            </a:r>
            <a:r>
              <a:rPr lang="en-US" sz="2400" dirty="0" err="1"/>
              <a:t>v</a:t>
            </a:r>
            <a:r>
              <a:rPr lang="en-US" sz="2400" dirty="0"/>
              <a:t> = </a:t>
            </a:r>
            <a:r>
              <a:rPr lang="en-US" sz="2400" dirty="0" err="1"/>
              <a:t>L</a:t>
            </a:r>
            <a:r>
              <a:rPr lang="en-US" sz="2400" dirty="0" err="1" smtClean="0"/>
              <a:t>/Δt</a:t>
            </a:r>
            <a:endParaRPr lang="en-US" sz="2400" dirty="0"/>
          </a:p>
          <a:p>
            <a:pPr>
              <a:buFontTx/>
              <a:buNone/>
            </a:pPr>
            <a:endParaRPr lang="en-US" sz="2400" dirty="0"/>
          </a:p>
          <a:p>
            <a:pPr>
              <a:buFontTx/>
              <a:buNone/>
            </a:pPr>
            <a:r>
              <a:rPr lang="en-US" sz="2400" dirty="0"/>
              <a:t>In frame </a:t>
            </a:r>
            <a:r>
              <a:rPr lang="en-US" sz="2400" dirty="0" err="1"/>
              <a:t>S</a:t>
            </a:r>
            <a:r>
              <a:rPr lang="en-US" sz="2400" dirty="0"/>
              <a:t>’:</a:t>
            </a:r>
          </a:p>
          <a:p>
            <a:pPr>
              <a:buFontTx/>
              <a:buNone/>
            </a:pPr>
            <a:r>
              <a:rPr lang="en-US" sz="2400" dirty="0"/>
              <a:t>	length of stick = </a:t>
            </a:r>
            <a:r>
              <a:rPr lang="en-US" sz="2400" dirty="0" err="1"/>
              <a:t>L</a:t>
            </a:r>
            <a:r>
              <a:rPr lang="en-US" sz="2400" dirty="0"/>
              <a:t>’ (this is what we’re looking for)</a:t>
            </a:r>
          </a:p>
          <a:p>
            <a:pPr>
              <a:buFontTx/>
              <a:buNone/>
            </a:pPr>
            <a:r>
              <a:rPr lang="en-US" sz="2400" dirty="0"/>
              <a:t>	time between events =</a:t>
            </a:r>
            <a:r>
              <a:rPr lang="en-US" sz="2400" dirty="0" smtClean="0"/>
              <a:t> </a:t>
            </a:r>
            <a:r>
              <a:rPr lang="en-US" sz="2400" dirty="0" err="1" smtClean="0"/>
              <a:t>Δt</a:t>
            </a:r>
            <a:r>
              <a:rPr lang="en-US" sz="2400" dirty="0" smtClean="0"/>
              <a:t>’   </a:t>
            </a:r>
            <a:endParaRPr lang="en-US" sz="2400" dirty="0"/>
          </a:p>
          <a:p>
            <a:pPr>
              <a:buFontTx/>
              <a:buNone/>
            </a:pPr>
            <a:r>
              <a:rPr lang="en-US" sz="2400" dirty="0"/>
              <a:t>	speed of frame </a:t>
            </a:r>
            <a:r>
              <a:rPr lang="en-US" sz="2400" dirty="0" err="1"/>
              <a:t>S</a:t>
            </a:r>
            <a:r>
              <a:rPr lang="en-US" sz="2400" dirty="0"/>
              <a:t> is</a:t>
            </a:r>
            <a:r>
              <a:rPr lang="en-US" sz="2400" dirty="0" smtClean="0"/>
              <a:t> -</a:t>
            </a:r>
            <a:r>
              <a:rPr lang="en-US" sz="2400" dirty="0" err="1" smtClean="0"/>
              <a:t>v</a:t>
            </a:r>
            <a:r>
              <a:rPr lang="en-US" sz="2400" dirty="0" smtClean="0"/>
              <a:t> </a:t>
            </a:r>
            <a:r>
              <a:rPr lang="en-US" sz="2400" dirty="0"/>
              <a:t>=</a:t>
            </a:r>
            <a:r>
              <a:rPr lang="en-US" sz="2400" dirty="0" smtClean="0"/>
              <a:t> -</a:t>
            </a:r>
            <a:r>
              <a:rPr lang="en-US" sz="2400" dirty="0" err="1" smtClean="0"/>
              <a:t>L</a:t>
            </a:r>
            <a:r>
              <a:rPr lang="en-US" sz="2400" dirty="0" err="1"/>
              <a:t>’</a:t>
            </a:r>
            <a:r>
              <a:rPr lang="en-US" sz="2400" dirty="0" err="1" smtClean="0"/>
              <a:t>/Δt</a:t>
            </a:r>
            <a:r>
              <a:rPr lang="en-US" sz="2400" dirty="0"/>
              <a:t>’</a:t>
            </a:r>
          </a:p>
          <a:p>
            <a:pPr>
              <a:buFontTx/>
              <a:buNone/>
            </a:pPr>
            <a:endParaRPr lang="en-US" sz="2400" dirty="0"/>
          </a:p>
          <a:p>
            <a:pPr>
              <a:buFontTx/>
              <a:buNone/>
            </a:pPr>
            <a:r>
              <a:rPr lang="en-US" sz="2400" dirty="0" err="1"/>
              <a:t>Q</a:t>
            </a:r>
            <a:r>
              <a:rPr lang="en-US" sz="2400" dirty="0"/>
              <a:t>:   a)</a:t>
            </a:r>
            <a:r>
              <a:rPr lang="en-US" sz="2400" dirty="0" smtClean="0">
                <a:latin typeface="Symbol" charset="2"/>
              </a:rPr>
              <a:t> </a:t>
            </a:r>
            <a:r>
              <a:rPr lang="en-US" sz="2400" dirty="0" err="1" smtClean="0">
                <a:latin typeface="Symbol" charset="2"/>
              </a:rPr>
              <a:t>Δ</a:t>
            </a:r>
            <a:r>
              <a:rPr lang="en-US" sz="2400" dirty="0" err="1" smtClean="0"/>
              <a:t>t</a:t>
            </a:r>
            <a:r>
              <a:rPr lang="en-US" sz="2400" dirty="0" smtClean="0"/>
              <a:t> </a:t>
            </a:r>
            <a:r>
              <a:rPr lang="en-US" sz="2400" dirty="0"/>
              <a:t>=</a:t>
            </a:r>
            <a:r>
              <a:rPr lang="en-US" sz="2400" dirty="0" smtClean="0"/>
              <a:t> </a:t>
            </a:r>
            <a:r>
              <a:rPr lang="en-US" sz="2400" dirty="0" err="1" smtClean="0"/>
              <a:t>Δt</a:t>
            </a:r>
            <a:r>
              <a:rPr lang="en-US" sz="2400" dirty="0"/>
              <a:t>’        </a:t>
            </a:r>
            <a:r>
              <a:rPr lang="en-US" sz="2400" dirty="0" err="1"/>
              <a:t>b</a:t>
            </a:r>
            <a:r>
              <a:rPr lang="en-US" sz="2400" dirty="0"/>
              <a:t>)</a:t>
            </a:r>
            <a:r>
              <a:rPr lang="en-US" sz="2400" dirty="0" smtClean="0"/>
              <a:t> </a:t>
            </a:r>
            <a:r>
              <a:rPr lang="en-US" sz="2400" dirty="0" err="1" smtClean="0"/>
              <a:t>Δt</a:t>
            </a:r>
            <a:r>
              <a:rPr lang="en-US" sz="2400" dirty="0" smtClean="0"/>
              <a:t> </a:t>
            </a:r>
            <a:r>
              <a:rPr lang="en-US" sz="2400" dirty="0"/>
              <a:t>=</a:t>
            </a:r>
            <a:r>
              <a:rPr lang="en-US" sz="2400" dirty="0" smtClean="0"/>
              <a:t>    </a:t>
            </a:r>
            <a:r>
              <a:rPr lang="en-US" sz="2400" dirty="0" err="1" smtClean="0"/>
              <a:t>Δt</a:t>
            </a:r>
            <a:r>
              <a:rPr lang="en-US" sz="2400" dirty="0"/>
              <a:t>’       </a:t>
            </a:r>
            <a:r>
              <a:rPr lang="en-US" sz="2400" dirty="0" err="1"/>
              <a:t>c</a:t>
            </a:r>
            <a:r>
              <a:rPr lang="en-US" sz="2400" dirty="0"/>
              <a:t>)</a:t>
            </a:r>
            <a:r>
              <a:rPr lang="en-US" sz="2400" dirty="0" smtClean="0"/>
              <a:t> </a:t>
            </a:r>
            <a:r>
              <a:rPr lang="en-US" sz="2400" dirty="0" err="1" smtClean="0"/>
              <a:t>Δt</a:t>
            </a:r>
            <a:r>
              <a:rPr lang="en-US" sz="2400" dirty="0"/>
              <a:t>’ =</a:t>
            </a:r>
            <a:r>
              <a:rPr lang="en-US" sz="2400" dirty="0" smtClean="0"/>
              <a:t> </a:t>
            </a:r>
            <a:r>
              <a:rPr lang="en-US" sz="2400" dirty="0" smtClean="0">
                <a:latin typeface="Symbol" charset="2"/>
              </a:rPr>
              <a:t>    </a:t>
            </a:r>
            <a:r>
              <a:rPr lang="en-US" sz="2400" dirty="0" err="1" smtClean="0">
                <a:latin typeface="Symbol" charset="2"/>
              </a:rPr>
              <a:t>Δ</a:t>
            </a:r>
            <a:r>
              <a:rPr lang="en-US" sz="2400" dirty="0" err="1" smtClean="0"/>
              <a:t>t</a:t>
            </a:r>
            <a:r>
              <a:rPr lang="en-US" sz="2400" dirty="0" smtClean="0"/>
              <a:t> </a:t>
            </a:r>
            <a:endParaRPr lang="en-US" sz="2400" dirty="0"/>
          </a:p>
        </p:txBody>
      </p:sp>
      <p:sp>
        <p:nvSpPr>
          <p:cNvPr id="235524" name="Oval 4"/>
          <p:cNvSpPr>
            <a:spLocks noChangeArrowheads="1"/>
          </p:cNvSpPr>
          <p:nvPr/>
        </p:nvSpPr>
        <p:spPr bwMode="auto">
          <a:xfrm>
            <a:off x="2951162" y="5922963"/>
            <a:ext cx="1925637" cy="609600"/>
          </a:xfrm>
          <a:prstGeom prst="ellipse">
            <a:avLst/>
          </a:prstGeom>
          <a:noFill/>
          <a:ln w="25400">
            <a:solidFill>
              <a:srgbClr val="FF0000"/>
            </a:solidFill>
            <a:round/>
            <a:headEnd/>
            <a:tailEnd/>
          </a:ln>
        </p:spPr>
        <p:txBody>
          <a:bodyPr wrap="none" anchor="ctr">
            <a:prstTxWarp prst="textNoShape">
              <a:avLst/>
            </a:prstTxWarp>
          </a:bodyPr>
          <a:lstStyle/>
          <a:p>
            <a:endParaRPr lang="en-US"/>
          </a:p>
        </p:txBody>
      </p:sp>
      <p:grpSp>
        <p:nvGrpSpPr>
          <p:cNvPr id="2" name="Group 5"/>
          <p:cNvGrpSpPr>
            <a:grpSpLocks/>
          </p:cNvGrpSpPr>
          <p:nvPr/>
        </p:nvGrpSpPr>
        <p:grpSpPr bwMode="auto">
          <a:xfrm>
            <a:off x="5562600" y="5257800"/>
            <a:ext cx="3352800" cy="533400"/>
            <a:chOff x="3120" y="3696"/>
            <a:chExt cx="2112" cy="336"/>
          </a:xfrm>
        </p:grpSpPr>
        <p:sp>
          <p:nvSpPr>
            <p:cNvPr id="24609" name="Rectangle 6"/>
            <p:cNvSpPr>
              <a:spLocks noChangeArrowheads="1"/>
            </p:cNvSpPr>
            <p:nvPr/>
          </p:nvSpPr>
          <p:spPr bwMode="auto">
            <a:xfrm>
              <a:off x="3120" y="3696"/>
              <a:ext cx="2112" cy="336"/>
            </a:xfrm>
            <a:prstGeom prst="rect">
              <a:avLst/>
            </a:prstGeom>
            <a:solidFill>
              <a:schemeClr val="bg1"/>
            </a:solidFill>
            <a:ln w="25400">
              <a:solidFill>
                <a:srgbClr val="FF0000"/>
              </a:solidFill>
              <a:miter lim="800000"/>
              <a:headEnd/>
              <a:tailEnd/>
            </a:ln>
          </p:spPr>
          <p:txBody>
            <a:bodyPr wrap="none" anchor="ctr">
              <a:prstTxWarp prst="textNoShape">
                <a:avLst/>
              </a:prstTxWarp>
            </a:bodyPr>
            <a:lstStyle/>
            <a:p>
              <a:endParaRPr lang="en-US"/>
            </a:p>
          </p:txBody>
        </p:sp>
        <p:sp>
          <p:nvSpPr>
            <p:cNvPr id="24610" name="Text Box 7"/>
            <p:cNvSpPr txBox="1">
              <a:spLocks noChangeArrowheads="1"/>
            </p:cNvSpPr>
            <p:nvPr/>
          </p:nvSpPr>
          <p:spPr bwMode="auto">
            <a:xfrm>
              <a:off x="3158" y="3696"/>
              <a:ext cx="2070" cy="288"/>
            </a:xfrm>
            <a:prstGeom prst="rect">
              <a:avLst/>
            </a:prstGeom>
            <a:noFill/>
            <a:ln w="9525">
              <a:noFill/>
              <a:miter lim="800000"/>
              <a:headEnd/>
              <a:tailEnd/>
            </a:ln>
          </p:spPr>
          <p:txBody>
            <a:bodyPr wrap="none">
              <a:prstTxWarp prst="textNoShape">
                <a:avLst/>
              </a:prstTxWarp>
              <a:spAutoFit/>
            </a:bodyPr>
            <a:lstStyle/>
            <a:p>
              <a:pPr eaLnBrk="0" hangingPunct="0"/>
              <a:r>
                <a:rPr lang="en-US">
                  <a:solidFill>
                    <a:srgbClr val="FF0000"/>
                  </a:solidFill>
                </a:rPr>
                <a:t>Follow the proper time!</a:t>
              </a:r>
            </a:p>
          </p:txBody>
        </p:sp>
      </p:grpSp>
      <p:grpSp>
        <p:nvGrpSpPr>
          <p:cNvPr id="3" name="Group 40"/>
          <p:cNvGrpSpPr>
            <a:grpSpLocks/>
          </p:cNvGrpSpPr>
          <p:nvPr/>
        </p:nvGrpSpPr>
        <p:grpSpPr bwMode="auto">
          <a:xfrm>
            <a:off x="5603875" y="252413"/>
            <a:ext cx="3443288" cy="1676400"/>
            <a:chOff x="7910351" y="1524001"/>
            <a:chExt cx="3443331" cy="1676399"/>
          </a:xfrm>
        </p:grpSpPr>
        <p:grpSp>
          <p:nvGrpSpPr>
            <p:cNvPr id="4" name="Group 3"/>
            <p:cNvGrpSpPr>
              <a:grpSpLocks/>
            </p:cNvGrpSpPr>
            <p:nvPr/>
          </p:nvGrpSpPr>
          <p:grpSpPr bwMode="auto">
            <a:xfrm>
              <a:off x="7910351" y="2163970"/>
              <a:ext cx="2789837" cy="213323"/>
              <a:chOff x="240" y="1858"/>
              <a:chExt cx="2784" cy="192"/>
            </a:xfrm>
          </p:grpSpPr>
          <p:sp>
            <p:nvSpPr>
              <p:cNvPr id="24601" name="Line 4"/>
              <p:cNvSpPr>
                <a:spLocks noChangeShapeType="1"/>
              </p:cNvSpPr>
              <p:nvPr/>
            </p:nvSpPr>
            <p:spPr bwMode="auto">
              <a:xfrm>
                <a:off x="240" y="1954"/>
                <a:ext cx="2784" cy="0"/>
              </a:xfrm>
              <a:prstGeom prst="line">
                <a:avLst/>
              </a:prstGeom>
              <a:noFill/>
              <a:ln w="25400">
                <a:solidFill>
                  <a:schemeClr val="tx1"/>
                </a:solidFill>
                <a:round/>
                <a:headEnd/>
                <a:tailEnd/>
              </a:ln>
            </p:spPr>
            <p:txBody>
              <a:bodyPr>
                <a:prstTxWarp prst="textNoShape">
                  <a:avLst/>
                </a:prstTxWarp>
              </a:bodyPr>
              <a:lstStyle/>
              <a:p>
                <a:endParaRPr lang="en-US"/>
              </a:p>
            </p:txBody>
          </p:sp>
          <p:sp>
            <p:nvSpPr>
              <p:cNvPr id="24602" name="Line 5"/>
              <p:cNvSpPr>
                <a:spLocks noChangeShapeType="1"/>
              </p:cNvSpPr>
              <p:nvPr/>
            </p:nvSpPr>
            <p:spPr bwMode="auto">
              <a:xfrm>
                <a:off x="1632" y="1858"/>
                <a:ext cx="0" cy="192"/>
              </a:xfrm>
              <a:prstGeom prst="line">
                <a:avLst/>
              </a:prstGeom>
              <a:noFill/>
              <a:ln w="38100">
                <a:solidFill>
                  <a:schemeClr val="tx1"/>
                </a:solidFill>
                <a:round/>
                <a:headEnd/>
                <a:tailEnd/>
              </a:ln>
            </p:spPr>
            <p:txBody>
              <a:bodyPr>
                <a:prstTxWarp prst="textNoShape">
                  <a:avLst/>
                </a:prstTxWarp>
              </a:bodyPr>
              <a:lstStyle/>
              <a:p>
                <a:endParaRPr lang="en-US"/>
              </a:p>
            </p:txBody>
          </p:sp>
          <p:sp>
            <p:nvSpPr>
              <p:cNvPr id="24603" name="Line 6"/>
              <p:cNvSpPr>
                <a:spLocks noChangeShapeType="1"/>
              </p:cNvSpPr>
              <p:nvPr/>
            </p:nvSpPr>
            <p:spPr bwMode="auto">
              <a:xfrm>
                <a:off x="2016"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4604" name="Line 7"/>
              <p:cNvSpPr>
                <a:spLocks noChangeShapeType="1"/>
              </p:cNvSpPr>
              <p:nvPr/>
            </p:nvSpPr>
            <p:spPr bwMode="auto">
              <a:xfrm>
                <a:off x="240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4605" name="Line 8"/>
              <p:cNvSpPr>
                <a:spLocks noChangeShapeType="1"/>
              </p:cNvSpPr>
              <p:nvPr/>
            </p:nvSpPr>
            <p:spPr bwMode="auto">
              <a:xfrm>
                <a:off x="278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4606" name="Line 9"/>
              <p:cNvSpPr>
                <a:spLocks noChangeShapeType="1"/>
              </p:cNvSpPr>
              <p:nvPr/>
            </p:nvSpPr>
            <p:spPr bwMode="auto">
              <a:xfrm>
                <a:off x="1248"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4607" name="Line 10"/>
              <p:cNvSpPr>
                <a:spLocks noChangeShapeType="1"/>
              </p:cNvSpPr>
              <p:nvPr/>
            </p:nvSpPr>
            <p:spPr bwMode="auto">
              <a:xfrm>
                <a:off x="86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4608" name="Line 11"/>
              <p:cNvSpPr>
                <a:spLocks noChangeShapeType="1"/>
              </p:cNvSpPr>
              <p:nvPr/>
            </p:nvSpPr>
            <p:spPr bwMode="auto">
              <a:xfrm>
                <a:off x="48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grpSp>
        <p:pic>
          <p:nvPicPr>
            <p:cNvPr id="24585" name="Picture 13" descr="Helper"/>
            <p:cNvPicPr>
              <a:picLocks noChangeAspect="1" noChangeArrowheads="1"/>
            </p:cNvPicPr>
            <p:nvPr/>
          </p:nvPicPr>
          <p:blipFill>
            <a:blip r:embed="rId3"/>
            <a:srcRect/>
            <a:stretch>
              <a:fillRect/>
            </a:stretch>
          </p:blipFill>
          <p:spPr bwMode="auto">
            <a:xfrm>
              <a:off x="9108860" y="1524001"/>
              <a:ext cx="303636" cy="741075"/>
            </a:xfrm>
            <a:prstGeom prst="rect">
              <a:avLst/>
            </a:prstGeom>
            <a:noFill/>
            <a:ln w="9525">
              <a:noFill/>
              <a:miter lim="800000"/>
              <a:headEnd/>
              <a:tailEnd/>
            </a:ln>
          </p:spPr>
        </p:pic>
        <p:sp>
          <p:nvSpPr>
            <p:cNvPr id="24586" name="Rectangle 14"/>
            <p:cNvSpPr>
              <a:spLocks noChangeArrowheads="1"/>
            </p:cNvSpPr>
            <p:nvPr/>
          </p:nvSpPr>
          <p:spPr bwMode="auto">
            <a:xfrm>
              <a:off x="9305270" y="2110639"/>
              <a:ext cx="1154415" cy="159992"/>
            </a:xfrm>
            <a:prstGeom prst="rect">
              <a:avLst/>
            </a:prstGeom>
            <a:solidFill>
              <a:srgbClr val="0000FF"/>
            </a:solidFill>
            <a:ln w="9525">
              <a:solidFill>
                <a:schemeClr val="tx1"/>
              </a:solidFill>
              <a:miter lim="800000"/>
              <a:headEnd/>
              <a:tailEnd/>
            </a:ln>
          </p:spPr>
          <p:txBody>
            <a:bodyPr wrap="none" anchor="ctr">
              <a:prstTxWarp prst="textNoShape">
                <a:avLst/>
              </a:prstTxWarp>
            </a:bodyPr>
            <a:lstStyle/>
            <a:p>
              <a:endParaRPr lang="en-US"/>
            </a:p>
          </p:txBody>
        </p:sp>
        <p:sp>
          <p:nvSpPr>
            <p:cNvPr id="24587" name="Text Box 16"/>
            <p:cNvSpPr txBox="1">
              <a:spLocks noChangeArrowheads="1"/>
            </p:cNvSpPr>
            <p:nvPr/>
          </p:nvSpPr>
          <p:spPr bwMode="auto">
            <a:xfrm>
              <a:off x="8631862" y="1843985"/>
              <a:ext cx="244512" cy="319984"/>
            </a:xfrm>
            <a:prstGeom prst="rect">
              <a:avLst/>
            </a:prstGeom>
            <a:noFill/>
            <a:ln w="9525">
              <a:noFill/>
              <a:miter lim="800000"/>
              <a:headEnd/>
              <a:tailEnd/>
            </a:ln>
          </p:spPr>
          <p:txBody>
            <a:bodyPr wrap="none">
              <a:prstTxWarp prst="textNoShape">
                <a:avLst/>
              </a:prstTxWarp>
              <a:spAutoFit/>
            </a:bodyPr>
            <a:lstStyle/>
            <a:p>
              <a:pPr eaLnBrk="0" hangingPunct="0"/>
              <a:r>
                <a:rPr lang="en-US"/>
                <a:t>S</a:t>
              </a:r>
            </a:p>
          </p:txBody>
        </p:sp>
        <p:grpSp>
          <p:nvGrpSpPr>
            <p:cNvPr id="5" name="Group 19"/>
            <p:cNvGrpSpPr>
              <a:grpSpLocks/>
            </p:cNvGrpSpPr>
            <p:nvPr/>
          </p:nvGrpSpPr>
          <p:grpSpPr bwMode="auto">
            <a:xfrm>
              <a:off x="7914042" y="2987077"/>
              <a:ext cx="2789836" cy="213323"/>
              <a:chOff x="240" y="1858"/>
              <a:chExt cx="2784" cy="192"/>
            </a:xfrm>
          </p:grpSpPr>
          <p:sp>
            <p:nvSpPr>
              <p:cNvPr id="24593" name="Line 20"/>
              <p:cNvSpPr>
                <a:spLocks noChangeShapeType="1"/>
              </p:cNvSpPr>
              <p:nvPr/>
            </p:nvSpPr>
            <p:spPr bwMode="auto">
              <a:xfrm>
                <a:off x="240" y="1954"/>
                <a:ext cx="2784" cy="0"/>
              </a:xfrm>
              <a:prstGeom prst="line">
                <a:avLst/>
              </a:prstGeom>
              <a:noFill/>
              <a:ln w="25400">
                <a:solidFill>
                  <a:srgbClr val="FF0000"/>
                </a:solidFill>
                <a:round/>
                <a:headEnd/>
                <a:tailEnd/>
              </a:ln>
            </p:spPr>
            <p:txBody>
              <a:bodyPr>
                <a:prstTxWarp prst="textNoShape">
                  <a:avLst/>
                </a:prstTxWarp>
              </a:bodyPr>
              <a:lstStyle/>
              <a:p>
                <a:endParaRPr lang="en-US"/>
              </a:p>
            </p:txBody>
          </p:sp>
          <p:sp>
            <p:nvSpPr>
              <p:cNvPr id="24594" name="Line 21"/>
              <p:cNvSpPr>
                <a:spLocks noChangeShapeType="1"/>
              </p:cNvSpPr>
              <p:nvPr/>
            </p:nvSpPr>
            <p:spPr bwMode="auto">
              <a:xfrm>
                <a:off x="1632" y="1858"/>
                <a:ext cx="0" cy="192"/>
              </a:xfrm>
              <a:prstGeom prst="line">
                <a:avLst/>
              </a:prstGeom>
              <a:noFill/>
              <a:ln w="38100">
                <a:solidFill>
                  <a:srgbClr val="FF0000"/>
                </a:solidFill>
                <a:round/>
                <a:headEnd/>
                <a:tailEnd/>
              </a:ln>
            </p:spPr>
            <p:txBody>
              <a:bodyPr>
                <a:prstTxWarp prst="textNoShape">
                  <a:avLst/>
                </a:prstTxWarp>
              </a:bodyPr>
              <a:lstStyle/>
              <a:p>
                <a:endParaRPr lang="en-US"/>
              </a:p>
            </p:txBody>
          </p:sp>
          <p:sp>
            <p:nvSpPr>
              <p:cNvPr id="24595" name="Line 22"/>
              <p:cNvSpPr>
                <a:spLocks noChangeShapeType="1"/>
              </p:cNvSpPr>
              <p:nvPr/>
            </p:nvSpPr>
            <p:spPr bwMode="auto">
              <a:xfrm>
                <a:off x="2016"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24596" name="Line 23"/>
              <p:cNvSpPr>
                <a:spLocks noChangeShapeType="1"/>
              </p:cNvSpPr>
              <p:nvPr/>
            </p:nvSpPr>
            <p:spPr bwMode="auto">
              <a:xfrm>
                <a:off x="2400"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24597" name="Line 24"/>
              <p:cNvSpPr>
                <a:spLocks noChangeShapeType="1"/>
              </p:cNvSpPr>
              <p:nvPr/>
            </p:nvSpPr>
            <p:spPr bwMode="auto">
              <a:xfrm>
                <a:off x="2784"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24598" name="Line 25"/>
              <p:cNvSpPr>
                <a:spLocks noChangeShapeType="1"/>
              </p:cNvSpPr>
              <p:nvPr/>
            </p:nvSpPr>
            <p:spPr bwMode="auto">
              <a:xfrm>
                <a:off x="1248"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24599" name="Line 26"/>
              <p:cNvSpPr>
                <a:spLocks noChangeShapeType="1"/>
              </p:cNvSpPr>
              <p:nvPr/>
            </p:nvSpPr>
            <p:spPr bwMode="auto">
              <a:xfrm>
                <a:off x="864"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24600" name="Line 27"/>
              <p:cNvSpPr>
                <a:spLocks noChangeShapeType="1"/>
              </p:cNvSpPr>
              <p:nvPr/>
            </p:nvSpPr>
            <p:spPr bwMode="auto">
              <a:xfrm>
                <a:off x="480"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grpSp>
        <p:sp>
          <p:nvSpPr>
            <p:cNvPr id="24589" name="Line 30"/>
            <p:cNvSpPr>
              <a:spLocks noChangeShapeType="1"/>
            </p:cNvSpPr>
            <p:nvPr/>
          </p:nvSpPr>
          <p:spPr bwMode="auto">
            <a:xfrm>
              <a:off x="10632172" y="2985131"/>
              <a:ext cx="721510" cy="0"/>
            </a:xfrm>
            <a:prstGeom prst="line">
              <a:avLst/>
            </a:prstGeom>
            <a:noFill/>
            <a:ln w="25400">
              <a:solidFill>
                <a:srgbClr val="FF0000"/>
              </a:solidFill>
              <a:round/>
              <a:headEnd/>
              <a:tailEnd type="triangle" w="lg" len="lg"/>
            </a:ln>
          </p:spPr>
          <p:txBody>
            <a:bodyPr>
              <a:prstTxWarp prst="textNoShape">
                <a:avLst/>
              </a:prstTxWarp>
            </a:bodyPr>
            <a:lstStyle/>
            <a:p>
              <a:endParaRPr lang="en-US"/>
            </a:p>
          </p:txBody>
        </p:sp>
        <p:sp>
          <p:nvSpPr>
            <p:cNvPr id="24590" name="Text Box 31"/>
            <p:cNvSpPr txBox="1">
              <a:spLocks noChangeArrowheads="1"/>
            </p:cNvSpPr>
            <p:nvPr/>
          </p:nvSpPr>
          <p:spPr bwMode="auto">
            <a:xfrm>
              <a:off x="10819623" y="2609131"/>
              <a:ext cx="212444" cy="319984"/>
            </a:xfrm>
            <a:prstGeom prst="rect">
              <a:avLst/>
            </a:prstGeom>
            <a:noFill/>
            <a:ln w="9525">
              <a:noFill/>
              <a:miter lim="800000"/>
              <a:headEnd/>
              <a:tailEnd/>
            </a:ln>
          </p:spPr>
          <p:txBody>
            <a:bodyPr wrap="none">
              <a:prstTxWarp prst="textNoShape">
                <a:avLst/>
              </a:prstTxWarp>
              <a:spAutoFit/>
            </a:bodyPr>
            <a:lstStyle/>
            <a:p>
              <a:pPr eaLnBrk="0" hangingPunct="0"/>
              <a:r>
                <a:rPr lang="en-US">
                  <a:solidFill>
                    <a:srgbClr val="FF0000"/>
                  </a:solidFill>
                </a:rPr>
                <a:t>v</a:t>
              </a:r>
            </a:p>
          </p:txBody>
        </p:sp>
        <p:sp>
          <p:nvSpPr>
            <p:cNvPr id="24591" name="Text Box 32"/>
            <p:cNvSpPr txBox="1">
              <a:spLocks noChangeArrowheads="1"/>
            </p:cNvSpPr>
            <p:nvPr/>
          </p:nvSpPr>
          <p:spPr bwMode="auto">
            <a:xfrm>
              <a:off x="8625530" y="2694867"/>
              <a:ext cx="287602" cy="319984"/>
            </a:xfrm>
            <a:prstGeom prst="rect">
              <a:avLst/>
            </a:prstGeom>
            <a:noFill/>
            <a:ln w="9525">
              <a:noFill/>
              <a:miter lim="800000"/>
              <a:headEnd/>
              <a:tailEnd/>
            </a:ln>
          </p:spPr>
          <p:txBody>
            <a:bodyPr wrap="none">
              <a:prstTxWarp prst="textNoShape">
                <a:avLst/>
              </a:prstTxWarp>
              <a:spAutoFit/>
            </a:bodyPr>
            <a:lstStyle/>
            <a:p>
              <a:pPr eaLnBrk="0" hangingPunct="0"/>
              <a:r>
                <a:rPr lang="en-US">
                  <a:solidFill>
                    <a:srgbClr val="FF0000"/>
                  </a:solidFill>
                </a:rPr>
                <a:t>S’</a:t>
              </a:r>
            </a:p>
          </p:txBody>
        </p:sp>
        <p:pic>
          <p:nvPicPr>
            <p:cNvPr id="24592" name="Picture 8" descr="S:\CU\classes\04_10Spring_2130\lecture\fig\pict.png"/>
            <p:cNvPicPr>
              <a:picLocks noChangeAspect="1" noChangeArrowheads="1"/>
            </p:cNvPicPr>
            <p:nvPr/>
          </p:nvPicPr>
          <p:blipFill>
            <a:blip r:embed="rId4"/>
            <a:srcRect/>
            <a:stretch>
              <a:fillRect/>
            </a:stretch>
          </p:blipFill>
          <p:spPr bwMode="auto">
            <a:xfrm>
              <a:off x="9141340" y="2354015"/>
              <a:ext cx="317500" cy="719472"/>
            </a:xfrm>
            <a:prstGeom prst="rect">
              <a:avLst/>
            </a:prstGeom>
            <a:noFill/>
            <a:ln w="9525">
              <a:noFill/>
              <a:miter lim="800000"/>
              <a:headEnd/>
              <a:tailEnd/>
            </a:ln>
          </p:spPr>
        </p:pic>
      </p:grpSp>
      <p:sp>
        <p:nvSpPr>
          <p:cNvPr id="35" name="Freeform 34"/>
          <p:cNvSpPr>
            <a:spLocks/>
          </p:cNvSpPr>
          <p:nvPr/>
        </p:nvSpPr>
        <p:spPr bwMode="auto">
          <a:xfrm>
            <a:off x="5181600" y="4868863"/>
            <a:ext cx="2895600" cy="514350"/>
          </a:xfrm>
          <a:custGeom>
            <a:avLst/>
            <a:gdLst>
              <a:gd name="T0" fmla="*/ 3284294 w 3488076"/>
              <a:gd name="T1" fmla="*/ 514350 h 514563"/>
              <a:gd name="T2" fmla="*/ 2439599 w 3488076"/>
              <a:gd name="T3" fmla="*/ 83870 h 514563"/>
              <a:gd name="T4" fmla="*/ 0 w 3488076"/>
              <a:gd name="T5" fmla="*/ 11125 h 514563"/>
              <a:gd name="T6" fmla="*/ 0 w 3488076"/>
              <a:gd name="T7" fmla="*/ 11125 h 514563"/>
              <a:gd name="T8" fmla="*/ 0 60000 65536"/>
              <a:gd name="T9" fmla="*/ 0 60000 65536"/>
              <a:gd name="T10" fmla="*/ 0 60000 65536"/>
              <a:gd name="T11" fmla="*/ 0 60000 65536"/>
              <a:gd name="T12" fmla="*/ 0 w 3488076"/>
              <a:gd name="T13" fmla="*/ 0 h 514563"/>
              <a:gd name="T14" fmla="*/ 3488076 w 3488076"/>
              <a:gd name="T15" fmla="*/ 514563 h 514563"/>
            </a:gdLst>
            <a:ahLst/>
            <a:cxnLst>
              <a:cxn ang="T8">
                <a:pos x="T0" y="T1"/>
              </a:cxn>
              <a:cxn ang="T9">
                <a:pos x="T2" y="T3"/>
              </a:cxn>
              <a:cxn ang="T10">
                <a:pos x="T4" y="T5"/>
              </a:cxn>
              <a:cxn ang="T11">
                <a:pos x="T6" y="T7"/>
              </a:cxn>
            </a:cxnLst>
            <a:rect l="T12" t="T13" r="T14" b="T15"/>
            <a:pathLst>
              <a:path w="3488076" h="514563">
                <a:moveTo>
                  <a:pt x="3452116" y="514563"/>
                </a:moveTo>
                <a:cubicBezTo>
                  <a:pt x="3488076" y="361307"/>
                  <a:pt x="3139611" y="167811"/>
                  <a:pt x="2564258" y="83905"/>
                </a:cubicBezTo>
                <a:cubicBezTo>
                  <a:pt x="1988905" y="0"/>
                  <a:pt x="427376" y="23259"/>
                  <a:pt x="0" y="11130"/>
                </a:cubicBezTo>
              </a:path>
            </a:pathLst>
          </a:custGeom>
          <a:noFill/>
          <a:ln w="28575" cap="flat" cmpd="sng">
            <a:solidFill>
              <a:srgbClr val="FF0000"/>
            </a:solidFill>
            <a:prstDash val="solid"/>
            <a:round/>
            <a:headEnd type="none" w="med" len="med"/>
            <a:tailEnd type="triangle" w="med" len="med"/>
          </a:ln>
        </p:spPr>
        <p:txBody>
          <a:bodyPr wrap="none">
            <a:prstTxWarp prst="textNoShape">
              <a:avLst/>
            </a:prstTxWarp>
          </a:bodyPr>
          <a:lstStyle/>
          <a:p>
            <a:endParaRPr lang="en-US"/>
          </a:p>
        </p:txBody>
      </p:sp>
      <p:graphicFrame>
        <p:nvGraphicFramePr>
          <p:cNvPr id="54274" name="Object 2"/>
          <p:cNvGraphicFramePr>
            <a:graphicFrameLocks noChangeAspect="1"/>
          </p:cNvGraphicFramePr>
          <p:nvPr/>
        </p:nvGraphicFramePr>
        <p:xfrm>
          <a:off x="4495800" y="4724400"/>
          <a:ext cx="700087" cy="350838"/>
        </p:xfrm>
        <a:graphic>
          <a:graphicData uri="http://schemas.openxmlformats.org/presentationml/2006/ole">
            <p:oleObj spid="_x0000_s54274" name="Equation" r:id="rId5" imgW="355600" imgH="177800" progId="Equation.DSMT4">
              <p:embed/>
            </p:oleObj>
          </a:graphicData>
        </a:graphic>
      </p:graphicFrame>
      <p:graphicFrame>
        <p:nvGraphicFramePr>
          <p:cNvPr id="54275" name="Object 3"/>
          <p:cNvGraphicFramePr>
            <a:graphicFrameLocks noChangeAspect="1"/>
          </p:cNvGraphicFramePr>
          <p:nvPr/>
        </p:nvGraphicFramePr>
        <p:xfrm>
          <a:off x="4068762" y="6096000"/>
          <a:ext cx="274638" cy="325437"/>
        </p:xfrm>
        <a:graphic>
          <a:graphicData uri="http://schemas.openxmlformats.org/presentationml/2006/ole">
            <p:oleObj spid="_x0000_s54275" name="Equation" r:id="rId6" imgW="139700" imgH="165100" progId="Equation.DSMT4">
              <p:embed/>
            </p:oleObj>
          </a:graphicData>
        </a:graphic>
      </p:graphicFrame>
      <p:graphicFrame>
        <p:nvGraphicFramePr>
          <p:cNvPr id="54276" name="Object 4"/>
          <p:cNvGraphicFramePr>
            <a:graphicFrameLocks noChangeAspect="1"/>
          </p:cNvGraphicFramePr>
          <p:nvPr/>
        </p:nvGraphicFramePr>
        <p:xfrm>
          <a:off x="6278563" y="6096000"/>
          <a:ext cx="274637" cy="325438"/>
        </p:xfrm>
        <a:graphic>
          <a:graphicData uri="http://schemas.openxmlformats.org/presentationml/2006/ole">
            <p:oleObj spid="_x0000_s54276" name="Equation" r:id="rId7" imgW="139700" imgH="16510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552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3552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3552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35523">
                                            <p:txEl>
                                              <p:pRg st="8" end="8"/>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35523">
                                            <p:txEl>
                                              <p:pRg st="10" end="1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427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427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35524"/>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par>
                          <p:cTn id="27" fill="hold">
                            <p:stCondLst>
                              <p:cond delay="0"/>
                            </p:stCondLst>
                            <p:childTnLst>
                              <p:par>
                                <p:cTn id="28" presetID="10" presetClass="entr" presetSubtype="0" fill="hold" grpId="0" nodeType="afterEffect">
                                  <p:stCondLst>
                                    <p:cond delay="0"/>
                                  </p:stCondLst>
                                  <p:childTnLst>
                                    <p:set>
                                      <p:cBhvr>
                                        <p:cTn id="29" dur="1" fill="hold">
                                          <p:stCondLst>
                                            <p:cond delay="0"/>
                                          </p:stCondLst>
                                        </p:cTn>
                                        <p:tgtEl>
                                          <p:spTgt spid="35"/>
                                        </p:tgtEl>
                                        <p:attrNameLst>
                                          <p:attrName>style.visibility</p:attrName>
                                        </p:attrNameLst>
                                      </p:cBhvr>
                                      <p:to>
                                        <p:strVal val="visible"/>
                                      </p:to>
                                    </p:set>
                                    <p:animEffect transition="in" filter="fade">
                                      <p:cBhvr>
                                        <p:cTn id="30" dur="2000"/>
                                        <p:tgtEl>
                                          <p:spTgt spid="35"/>
                                        </p:tgtEl>
                                      </p:cBhvr>
                                    </p:animEffect>
                                  </p:childTnLst>
                                </p:cTn>
                              </p:par>
                              <p:par>
                                <p:cTn id="31" presetID="1" presetClass="entr" presetSubtype="0" fill="hold" nodeType="withEffect">
                                  <p:stCondLst>
                                    <p:cond delay="0"/>
                                  </p:stCondLst>
                                  <p:childTnLst>
                                    <p:set>
                                      <p:cBhvr>
                                        <p:cTn id="32" dur="1" fill="hold">
                                          <p:stCondLst>
                                            <p:cond delay="0"/>
                                          </p:stCondLst>
                                        </p:cTn>
                                        <p:tgtEl>
                                          <p:spTgt spid="542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24" grpId="0" animBg="1"/>
      <p:bldP spid="35" grpId="0" animBg="1"/>
    </p:bld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p:txBody>
          <a:bodyPr/>
          <a:lstStyle/>
          <a:p>
            <a:r>
              <a:rPr lang="en-US" b="1"/>
              <a:t>A little math</a:t>
            </a:r>
          </a:p>
        </p:txBody>
      </p:sp>
      <p:sp>
        <p:nvSpPr>
          <p:cNvPr id="1029" name="Rectangle 3"/>
          <p:cNvSpPr>
            <a:spLocks noGrp="1" noChangeArrowheads="1"/>
          </p:cNvSpPr>
          <p:nvPr>
            <p:ph type="body" idx="1"/>
          </p:nvPr>
        </p:nvSpPr>
        <p:spPr/>
        <p:txBody>
          <a:bodyPr/>
          <a:lstStyle/>
          <a:p>
            <a:pPr>
              <a:buFontTx/>
              <a:buNone/>
            </a:pPr>
            <a:r>
              <a:rPr lang="en-US" sz="2400"/>
              <a:t>Speeds are the same (both refer to the relative speed).</a:t>
            </a:r>
          </a:p>
          <a:p>
            <a:pPr>
              <a:buFontTx/>
              <a:buNone/>
            </a:pPr>
            <a:r>
              <a:rPr lang="en-US" sz="2400"/>
              <a:t>And so</a:t>
            </a:r>
          </a:p>
          <a:p>
            <a:pPr>
              <a:buFontTx/>
              <a:buNone/>
            </a:pPr>
            <a:endParaRPr lang="en-US" sz="2400"/>
          </a:p>
          <a:p>
            <a:pPr>
              <a:buFontTx/>
              <a:buNone/>
            </a:pPr>
            <a:endParaRPr lang="en-US" sz="2400"/>
          </a:p>
        </p:txBody>
      </p:sp>
      <p:graphicFrame>
        <p:nvGraphicFramePr>
          <p:cNvPr id="1026" name="Object 2"/>
          <p:cNvGraphicFramePr>
            <a:graphicFrameLocks noChangeAspect="1"/>
          </p:cNvGraphicFramePr>
          <p:nvPr/>
        </p:nvGraphicFramePr>
        <p:xfrm>
          <a:off x="2362200" y="2514600"/>
          <a:ext cx="3124200" cy="1011238"/>
        </p:xfrm>
        <a:graphic>
          <a:graphicData uri="http://schemas.openxmlformats.org/presentationml/2006/ole">
            <p:oleObj spid="_x0000_s55298" name="Equation" r:id="rId3" imgW="1295280" imgH="419040" progId="Equation.3">
              <p:embed/>
            </p:oleObj>
          </a:graphicData>
        </a:graphic>
      </p:graphicFrame>
      <p:graphicFrame>
        <p:nvGraphicFramePr>
          <p:cNvPr id="236549" name="Object 3"/>
          <p:cNvGraphicFramePr>
            <a:graphicFrameLocks noChangeAspect="1"/>
          </p:cNvGraphicFramePr>
          <p:nvPr/>
        </p:nvGraphicFramePr>
        <p:xfrm>
          <a:off x="3429000" y="3733800"/>
          <a:ext cx="1066800" cy="1006475"/>
        </p:xfrm>
        <a:graphic>
          <a:graphicData uri="http://schemas.openxmlformats.org/presentationml/2006/ole">
            <p:oleObj spid="_x0000_s55299" name="Equation" r:id="rId4" imgW="444240" imgH="419040" progId="Equation.DSMT4">
              <p:embed/>
            </p:oleObj>
          </a:graphicData>
        </a:graphic>
      </p:graphicFrame>
      <p:sp>
        <p:nvSpPr>
          <p:cNvPr id="236550" name="Text Box 6"/>
          <p:cNvSpPr txBox="1">
            <a:spLocks noChangeArrowheads="1"/>
          </p:cNvSpPr>
          <p:nvPr/>
        </p:nvSpPr>
        <p:spPr bwMode="auto">
          <a:xfrm>
            <a:off x="517525" y="5145088"/>
            <a:ext cx="3371850" cy="457200"/>
          </a:xfrm>
          <a:prstGeom prst="rect">
            <a:avLst/>
          </a:prstGeom>
          <a:noFill/>
          <a:ln w="9525">
            <a:noFill/>
            <a:miter lim="800000"/>
            <a:headEnd/>
            <a:tailEnd/>
          </a:ln>
        </p:spPr>
        <p:txBody>
          <a:bodyPr wrap="none">
            <a:prstTxWarp prst="textNoShape">
              <a:avLst/>
            </a:prstTxWarp>
            <a:spAutoFit/>
          </a:bodyPr>
          <a:lstStyle/>
          <a:p>
            <a:pPr eaLnBrk="0" hangingPunct="0"/>
            <a:r>
              <a:rPr lang="en-US"/>
              <a:t>Length in moving frame</a:t>
            </a:r>
          </a:p>
        </p:txBody>
      </p:sp>
      <p:sp>
        <p:nvSpPr>
          <p:cNvPr id="236551" name="Text Box 7"/>
          <p:cNvSpPr txBox="1">
            <a:spLocks noChangeArrowheads="1"/>
          </p:cNvSpPr>
          <p:nvPr/>
        </p:nvSpPr>
        <p:spPr bwMode="auto">
          <a:xfrm>
            <a:off x="5105400" y="5029200"/>
            <a:ext cx="3810000" cy="822325"/>
          </a:xfrm>
          <a:prstGeom prst="rect">
            <a:avLst/>
          </a:prstGeom>
          <a:noFill/>
          <a:ln w="9525">
            <a:noFill/>
            <a:miter lim="800000"/>
            <a:headEnd/>
            <a:tailEnd/>
          </a:ln>
        </p:spPr>
        <p:txBody>
          <a:bodyPr wrap="none">
            <a:prstTxWarp prst="textNoShape">
              <a:avLst/>
            </a:prstTxWarp>
            <a:spAutoFit/>
          </a:bodyPr>
          <a:lstStyle/>
          <a:p>
            <a:pPr eaLnBrk="0" hangingPunct="0"/>
            <a:r>
              <a:rPr lang="en-US"/>
              <a:t>Length in stick’s rest frame</a:t>
            </a:r>
          </a:p>
          <a:p>
            <a:pPr eaLnBrk="0" hangingPunct="0"/>
            <a:r>
              <a:rPr lang="en-US"/>
              <a:t>(proper length)</a:t>
            </a:r>
          </a:p>
        </p:txBody>
      </p:sp>
      <p:sp>
        <p:nvSpPr>
          <p:cNvPr id="236552" name="Line 8"/>
          <p:cNvSpPr>
            <a:spLocks noChangeShapeType="1"/>
          </p:cNvSpPr>
          <p:nvPr/>
        </p:nvSpPr>
        <p:spPr bwMode="auto">
          <a:xfrm flipV="1">
            <a:off x="2438400" y="4419600"/>
            <a:ext cx="990600" cy="685800"/>
          </a:xfrm>
          <a:prstGeom prst="line">
            <a:avLst/>
          </a:prstGeom>
          <a:noFill/>
          <a:ln w="25400">
            <a:solidFill>
              <a:srgbClr val="FF0000"/>
            </a:solidFill>
            <a:round/>
            <a:headEnd/>
            <a:tailEnd type="triangle" w="lg" len="lg"/>
          </a:ln>
        </p:spPr>
        <p:txBody>
          <a:bodyPr>
            <a:prstTxWarp prst="textNoShape">
              <a:avLst/>
            </a:prstTxWarp>
          </a:bodyPr>
          <a:lstStyle/>
          <a:p>
            <a:endParaRPr lang="en-US"/>
          </a:p>
        </p:txBody>
      </p:sp>
      <p:sp>
        <p:nvSpPr>
          <p:cNvPr id="236553" name="Line 9"/>
          <p:cNvSpPr>
            <a:spLocks noChangeShapeType="1"/>
          </p:cNvSpPr>
          <p:nvPr/>
        </p:nvSpPr>
        <p:spPr bwMode="auto">
          <a:xfrm flipH="1" flipV="1">
            <a:off x="4495800" y="4038600"/>
            <a:ext cx="1371600" cy="990600"/>
          </a:xfrm>
          <a:prstGeom prst="line">
            <a:avLst/>
          </a:prstGeom>
          <a:noFill/>
          <a:ln w="25400">
            <a:solidFill>
              <a:srgbClr val="FF0000"/>
            </a:solidFill>
            <a:round/>
            <a:headEnd/>
            <a:tailEnd type="triangle" w="lg" len="lg"/>
          </a:ln>
        </p:spPr>
        <p:txBody>
          <a:bodyPr>
            <a:prstTxWarp prst="textNoShape">
              <a:avLst/>
            </a:prstTxWarp>
          </a:bodyPr>
          <a:lstStyle/>
          <a:p>
            <a:endParaRPr lang="en-US"/>
          </a:p>
        </p:txBody>
      </p:sp>
      <p:sp>
        <p:nvSpPr>
          <p:cNvPr id="236554" name="Text Box 10"/>
          <p:cNvSpPr txBox="1">
            <a:spLocks noChangeArrowheads="1"/>
          </p:cNvSpPr>
          <p:nvPr/>
        </p:nvSpPr>
        <p:spPr bwMode="auto">
          <a:xfrm>
            <a:off x="381000" y="5867400"/>
            <a:ext cx="8458200" cy="830997"/>
          </a:xfrm>
          <a:prstGeom prst="rect">
            <a:avLst/>
          </a:prstGeom>
          <a:noFill/>
          <a:ln w="9525">
            <a:noFill/>
            <a:miter lim="800000"/>
            <a:headEnd/>
            <a:tailEnd/>
          </a:ln>
        </p:spPr>
        <p:txBody>
          <a:bodyPr>
            <a:prstTxWarp prst="textNoShape">
              <a:avLst/>
            </a:prstTxWarp>
            <a:spAutoFit/>
          </a:bodyPr>
          <a:lstStyle/>
          <a:p>
            <a:pPr eaLnBrk="0" hangingPunct="0"/>
            <a:r>
              <a:rPr lang="en-US" dirty="0"/>
              <a:t>Length contraction is a consequence of time </a:t>
            </a:r>
            <a:r>
              <a:rPr lang="en-US" dirty="0" smtClean="0"/>
              <a:t>dilation</a:t>
            </a:r>
          </a:p>
          <a:p>
            <a:pPr eaLnBrk="0" hangingPunct="0"/>
            <a:r>
              <a:rPr lang="en-US" dirty="0" smtClean="0"/>
              <a:t>(</a:t>
            </a:r>
            <a:r>
              <a:rPr lang="en-US" dirty="0"/>
              <a:t>and vice-versa).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6549"/>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236550"/>
                                        </p:tgtEl>
                                        <p:attrNameLst>
                                          <p:attrName>style.visibility</p:attrName>
                                        </p:attrNameLst>
                                      </p:cBhvr>
                                      <p:to>
                                        <p:strVal val="visible"/>
                                      </p:to>
                                    </p:set>
                                  </p:childTnLst>
                                </p:cTn>
                              </p:par>
                              <p:par>
                                <p:cTn id="10" presetID="1" presetClass="entr" presetSubtype="0" fill="hold" grpId="0" nodeType="withEffect">
                                  <p:stCondLst>
                                    <p:cond delay="0"/>
                                  </p:stCondLst>
                                  <p:childTnLst>
                                    <p:set>
                                      <p:cBhvr>
                                        <p:cTn id="11" dur="1" fill="hold">
                                          <p:stCondLst>
                                            <p:cond delay="0"/>
                                          </p:stCondLst>
                                        </p:cTn>
                                        <p:tgtEl>
                                          <p:spTgt spid="236551"/>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236553"/>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236552"/>
                                        </p:tgtEl>
                                        <p:attrNameLst>
                                          <p:attrName>style.visibility</p:attrName>
                                        </p:attrNameLst>
                                      </p:cBhvr>
                                      <p:to>
                                        <p:strVal val="visible"/>
                                      </p:to>
                                    </p:set>
                                  </p:childTnLst>
                                </p:cTn>
                              </p:par>
                            </p:childTnLst>
                          </p:cTn>
                        </p:par>
                        <p:par>
                          <p:cTn id="16" fill="hold">
                            <p:stCondLst>
                              <p:cond delay="0"/>
                            </p:stCondLst>
                            <p:childTnLst>
                              <p:par>
                                <p:cTn id="17" presetID="10" presetClass="entr" presetSubtype="0" fill="hold" grpId="0" nodeType="afterEffect">
                                  <p:stCondLst>
                                    <p:cond delay="2000"/>
                                  </p:stCondLst>
                                  <p:childTnLst>
                                    <p:set>
                                      <p:cBhvr>
                                        <p:cTn id="18" dur="1" fill="hold">
                                          <p:stCondLst>
                                            <p:cond delay="0"/>
                                          </p:stCondLst>
                                        </p:cTn>
                                        <p:tgtEl>
                                          <p:spTgt spid="236554"/>
                                        </p:tgtEl>
                                        <p:attrNameLst>
                                          <p:attrName>style.visibility</p:attrName>
                                        </p:attrNameLst>
                                      </p:cBhvr>
                                      <p:to>
                                        <p:strVal val="visible"/>
                                      </p:to>
                                    </p:set>
                                    <p:animEffect transition="in" filter="fade">
                                      <p:cBhvr>
                                        <p:cTn id="19" dur="500"/>
                                        <p:tgtEl>
                                          <p:spTgt spid="2365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6550" grpId="0"/>
      <p:bldP spid="236551" grpId="0"/>
      <p:bldP spid="236552" grpId="0" animBg="1"/>
      <p:bldP spid="236553" grpId="0" animBg="1"/>
      <p:bldP spid="236554" grpId="0"/>
    </p:bld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2" name="Group 2"/>
          <p:cNvGrpSpPr>
            <a:grpSpLocks/>
          </p:cNvGrpSpPr>
          <p:nvPr/>
        </p:nvGrpSpPr>
        <p:grpSpPr bwMode="auto">
          <a:xfrm>
            <a:off x="381000" y="2590800"/>
            <a:ext cx="4648200" cy="708025"/>
            <a:chOff x="96" y="1858"/>
            <a:chExt cx="2928" cy="446"/>
          </a:xfrm>
        </p:grpSpPr>
        <p:sp>
          <p:nvSpPr>
            <p:cNvPr id="32791" name="Line 3"/>
            <p:cNvSpPr>
              <a:spLocks noChangeShapeType="1"/>
            </p:cNvSpPr>
            <p:nvPr/>
          </p:nvSpPr>
          <p:spPr bwMode="auto">
            <a:xfrm>
              <a:off x="240" y="1954"/>
              <a:ext cx="2784" cy="0"/>
            </a:xfrm>
            <a:prstGeom prst="line">
              <a:avLst/>
            </a:prstGeom>
            <a:noFill/>
            <a:ln w="25400">
              <a:solidFill>
                <a:schemeClr val="tx1"/>
              </a:solidFill>
              <a:round/>
              <a:headEnd/>
              <a:tailEnd/>
            </a:ln>
          </p:spPr>
          <p:txBody>
            <a:bodyPr>
              <a:prstTxWarp prst="textNoShape">
                <a:avLst/>
              </a:prstTxWarp>
            </a:bodyPr>
            <a:lstStyle/>
            <a:p>
              <a:endParaRPr lang="en-US"/>
            </a:p>
          </p:txBody>
        </p:sp>
        <p:sp>
          <p:nvSpPr>
            <p:cNvPr id="32792" name="Line 4"/>
            <p:cNvSpPr>
              <a:spLocks noChangeShapeType="1"/>
            </p:cNvSpPr>
            <p:nvPr/>
          </p:nvSpPr>
          <p:spPr bwMode="auto">
            <a:xfrm>
              <a:off x="1632" y="1858"/>
              <a:ext cx="0" cy="192"/>
            </a:xfrm>
            <a:prstGeom prst="line">
              <a:avLst/>
            </a:prstGeom>
            <a:noFill/>
            <a:ln w="38100">
              <a:solidFill>
                <a:schemeClr val="tx1"/>
              </a:solidFill>
              <a:round/>
              <a:headEnd/>
              <a:tailEnd/>
            </a:ln>
          </p:spPr>
          <p:txBody>
            <a:bodyPr>
              <a:prstTxWarp prst="textNoShape">
                <a:avLst/>
              </a:prstTxWarp>
            </a:bodyPr>
            <a:lstStyle/>
            <a:p>
              <a:endParaRPr lang="en-US"/>
            </a:p>
          </p:txBody>
        </p:sp>
        <p:sp>
          <p:nvSpPr>
            <p:cNvPr id="32793" name="Line 5"/>
            <p:cNvSpPr>
              <a:spLocks noChangeShapeType="1"/>
            </p:cNvSpPr>
            <p:nvPr/>
          </p:nvSpPr>
          <p:spPr bwMode="auto">
            <a:xfrm>
              <a:off x="2016"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2794" name="Line 6"/>
            <p:cNvSpPr>
              <a:spLocks noChangeShapeType="1"/>
            </p:cNvSpPr>
            <p:nvPr/>
          </p:nvSpPr>
          <p:spPr bwMode="auto">
            <a:xfrm>
              <a:off x="240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2795" name="Line 7"/>
            <p:cNvSpPr>
              <a:spLocks noChangeShapeType="1"/>
            </p:cNvSpPr>
            <p:nvPr/>
          </p:nvSpPr>
          <p:spPr bwMode="auto">
            <a:xfrm>
              <a:off x="278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2796" name="Line 8"/>
            <p:cNvSpPr>
              <a:spLocks noChangeShapeType="1"/>
            </p:cNvSpPr>
            <p:nvPr/>
          </p:nvSpPr>
          <p:spPr bwMode="auto">
            <a:xfrm>
              <a:off x="1248"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2797" name="Line 9"/>
            <p:cNvSpPr>
              <a:spLocks noChangeShapeType="1"/>
            </p:cNvSpPr>
            <p:nvPr/>
          </p:nvSpPr>
          <p:spPr bwMode="auto">
            <a:xfrm>
              <a:off x="86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2798" name="Line 10"/>
            <p:cNvSpPr>
              <a:spLocks noChangeShapeType="1"/>
            </p:cNvSpPr>
            <p:nvPr/>
          </p:nvSpPr>
          <p:spPr bwMode="auto">
            <a:xfrm>
              <a:off x="48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2799" name="Text Box 11"/>
            <p:cNvSpPr txBox="1">
              <a:spLocks noChangeArrowheads="1"/>
            </p:cNvSpPr>
            <p:nvPr/>
          </p:nvSpPr>
          <p:spPr bwMode="auto">
            <a:xfrm>
              <a:off x="96" y="2073"/>
              <a:ext cx="116" cy="231"/>
            </a:xfrm>
            <a:prstGeom prst="rect">
              <a:avLst/>
            </a:prstGeom>
            <a:noFill/>
            <a:ln w="9525">
              <a:noFill/>
              <a:miter lim="800000"/>
              <a:headEnd/>
              <a:tailEnd/>
            </a:ln>
          </p:spPr>
          <p:txBody>
            <a:bodyPr wrap="none">
              <a:prstTxWarp prst="textNoShape">
                <a:avLst/>
              </a:prstTxWarp>
              <a:spAutoFit/>
            </a:bodyPr>
            <a:lstStyle/>
            <a:p>
              <a:pPr eaLnBrk="0" hangingPunct="0"/>
              <a:endParaRPr lang="en-US" sz="1800"/>
            </a:p>
          </p:txBody>
        </p:sp>
      </p:grpSp>
      <p:pic>
        <p:nvPicPr>
          <p:cNvPr id="32771" name="Picture 12" descr="Helper"/>
          <p:cNvPicPr>
            <a:picLocks noChangeAspect="1" noChangeArrowheads="1"/>
          </p:cNvPicPr>
          <p:nvPr/>
        </p:nvPicPr>
        <p:blipFill>
          <a:blip r:embed="rId2"/>
          <a:srcRect/>
          <a:stretch>
            <a:fillRect/>
          </a:stretch>
        </p:blipFill>
        <p:spPr bwMode="auto">
          <a:xfrm>
            <a:off x="2584450" y="1676400"/>
            <a:ext cx="481013" cy="1058863"/>
          </a:xfrm>
          <a:prstGeom prst="rect">
            <a:avLst/>
          </a:prstGeom>
          <a:noFill/>
          <a:ln w="9525">
            <a:noFill/>
            <a:miter lim="800000"/>
            <a:headEnd/>
            <a:tailEnd/>
          </a:ln>
        </p:spPr>
      </p:pic>
      <p:sp>
        <p:nvSpPr>
          <p:cNvPr id="32772" name="Rectangle 13"/>
          <p:cNvSpPr>
            <a:spLocks noGrp="1" noChangeArrowheads="1"/>
          </p:cNvSpPr>
          <p:nvPr>
            <p:ph type="title"/>
          </p:nvPr>
        </p:nvSpPr>
        <p:spPr/>
        <p:txBody>
          <a:bodyPr/>
          <a:lstStyle/>
          <a:p>
            <a:r>
              <a:rPr lang="en-US" b="1"/>
              <a:t>The Lorentz transformation</a:t>
            </a:r>
          </a:p>
        </p:txBody>
      </p:sp>
      <p:grpSp>
        <p:nvGrpSpPr>
          <p:cNvPr id="3" name="Group 14"/>
          <p:cNvGrpSpPr>
            <a:grpSpLocks/>
          </p:cNvGrpSpPr>
          <p:nvPr/>
        </p:nvGrpSpPr>
        <p:grpSpPr bwMode="auto">
          <a:xfrm>
            <a:off x="381000" y="3429000"/>
            <a:ext cx="4648200" cy="708025"/>
            <a:chOff x="96" y="1858"/>
            <a:chExt cx="2928" cy="446"/>
          </a:xfrm>
        </p:grpSpPr>
        <p:sp>
          <p:nvSpPr>
            <p:cNvPr id="32782" name="Line 15"/>
            <p:cNvSpPr>
              <a:spLocks noChangeShapeType="1"/>
            </p:cNvSpPr>
            <p:nvPr/>
          </p:nvSpPr>
          <p:spPr bwMode="auto">
            <a:xfrm>
              <a:off x="240" y="1954"/>
              <a:ext cx="2784" cy="0"/>
            </a:xfrm>
            <a:prstGeom prst="line">
              <a:avLst/>
            </a:prstGeom>
            <a:noFill/>
            <a:ln w="25400">
              <a:solidFill>
                <a:srgbClr val="FF0000"/>
              </a:solidFill>
              <a:round/>
              <a:headEnd/>
              <a:tailEnd/>
            </a:ln>
          </p:spPr>
          <p:txBody>
            <a:bodyPr>
              <a:prstTxWarp prst="textNoShape">
                <a:avLst/>
              </a:prstTxWarp>
            </a:bodyPr>
            <a:lstStyle/>
            <a:p>
              <a:endParaRPr lang="en-US"/>
            </a:p>
          </p:txBody>
        </p:sp>
        <p:sp>
          <p:nvSpPr>
            <p:cNvPr id="32783" name="Line 16"/>
            <p:cNvSpPr>
              <a:spLocks noChangeShapeType="1"/>
            </p:cNvSpPr>
            <p:nvPr/>
          </p:nvSpPr>
          <p:spPr bwMode="auto">
            <a:xfrm>
              <a:off x="1632" y="1858"/>
              <a:ext cx="0" cy="192"/>
            </a:xfrm>
            <a:prstGeom prst="line">
              <a:avLst/>
            </a:prstGeom>
            <a:noFill/>
            <a:ln w="38100">
              <a:solidFill>
                <a:srgbClr val="FF0000"/>
              </a:solidFill>
              <a:round/>
              <a:headEnd/>
              <a:tailEnd/>
            </a:ln>
          </p:spPr>
          <p:txBody>
            <a:bodyPr>
              <a:prstTxWarp prst="textNoShape">
                <a:avLst/>
              </a:prstTxWarp>
            </a:bodyPr>
            <a:lstStyle/>
            <a:p>
              <a:endParaRPr lang="en-US"/>
            </a:p>
          </p:txBody>
        </p:sp>
        <p:sp>
          <p:nvSpPr>
            <p:cNvPr id="32784" name="Line 17"/>
            <p:cNvSpPr>
              <a:spLocks noChangeShapeType="1"/>
            </p:cNvSpPr>
            <p:nvPr/>
          </p:nvSpPr>
          <p:spPr bwMode="auto">
            <a:xfrm>
              <a:off x="2016"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32785" name="Line 18"/>
            <p:cNvSpPr>
              <a:spLocks noChangeShapeType="1"/>
            </p:cNvSpPr>
            <p:nvPr/>
          </p:nvSpPr>
          <p:spPr bwMode="auto">
            <a:xfrm>
              <a:off x="2400"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32786" name="Line 19"/>
            <p:cNvSpPr>
              <a:spLocks noChangeShapeType="1"/>
            </p:cNvSpPr>
            <p:nvPr/>
          </p:nvSpPr>
          <p:spPr bwMode="auto">
            <a:xfrm>
              <a:off x="2784"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32787" name="Line 20"/>
            <p:cNvSpPr>
              <a:spLocks noChangeShapeType="1"/>
            </p:cNvSpPr>
            <p:nvPr/>
          </p:nvSpPr>
          <p:spPr bwMode="auto">
            <a:xfrm>
              <a:off x="1248"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32788" name="Line 21"/>
            <p:cNvSpPr>
              <a:spLocks noChangeShapeType="1"/>
            </p:cNvSpPr>
            <p:nvPr/>
          </p:nvSpPr>
          <p:spPr bwMode="auto">
            <a:xfrm>
              <a:off x="864"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32789" name="Line 22"/>
            <p:cNvSpPr>
              <a:spLocks noChangeShapeType="1"/>
            </p:cNvSpPr>
            <p:nvPr/>
          </p:nvSpPr>
          <p:spPr bwMode="auto">
            <a:xfrm>
              <a:off x="480"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32790" name="Text Box 23"/>
            <p:cNvSpPr txBox="1">
              <a:spLocks noChangeArrowheads="1"/>
            </p:cNvSpPr>
            <p:nvPr/>
          </p:nvSpPr>
          <p:spPr bwMode="auto">
            <a:xfrm>
              <a:off x="96" y="2073"/>
              <a:ext cx="2636" cy="231"/>
            </a:xfrm>
            <a:prstGeom prst="rect">
              <a:avLst/>
            </a:prstGeom>
            <a:noFill/>
            <a:ln w="9525">
              <a:noFill/>
              <a:miter lim="800000"/>
              <a:headEnd/>
              <a:tailEnd/>
            </a:ln>
          </p:spPr>
          <p:txBody>
            <a:bodyPr wrap="none">
              <a:prstTxWarp prst="textNoShape">
                <a:avLst/>
              </a:prstTxWarp>
              <a:spAutoFit/>
            </a:bodyPr>
            <a:lstStyle/>
            <a:p>
              <a:pPr eaLnBrk="0" hangingPunct="0"/>
              <a:r>
                <a:rPr lang="en-US" sz="1800">
                  <a:solidFill>
                    <a:srgbClr val="FF0000"/>
                  </a:solidFill>
                </a:rPr>
                <a:t>                                    0                         </a:t>
              </a:r>
            </a:p>
          </p:txBody>
        </p:sp>
      </p:grpSp>
      <p:sp>
        <p:nvSpPr>
          <p:cNvPr id="32774" name="Line 25"/>
          <p:cNvSpPr>
            <a:spLocks noChangeShapeType="1"/>
          </p:cNvSpPr>
          <p:nvPr/>
        </p:nvSpPr>
        <p:spPr bwMode="auto">
          <a:xfrm>
            <a:off x="5029200" y="3276600"/>
            <a:ext cx="1143000" cy="0"/>
          </a:xfrm>
          <a:prstGeom prst="line">
            <a:avLst/>
          </a:prstGeom>
          <a:noFill/>
          <a:ln w="25400">
            <a:solidFill>
              <a:srgbClr val="FF0000"/>
            </a:solidFill>
            <a:round/>
            <a:headEnd/>
            <a:tailEnd type="triangle" w="lg" len="lg"/>
          </a:ln>
        </p:spPr>
        <p:txBody>
          <a:bodyPr>
            <a:prstTxWarp prst="textNoShape">
              <a:avLst/>
            </a:prstTxWarp>
          </a:bodyPr>
          <a:lstStyle/>
          <a:p>
            <a:endParaRPr lang="en-US"/>
          </a:p>
        </p:txBody>
      </p:sp>
      <p:sp>
        <p:nvSpPr>
          <p:cNvPr id="32775" name="Text Box 26"/>
          <p:cNvSpPr txBox="1">
            <a:spLocks noChangeArrowheads="1"/>
          </p:cNvSpPr>
          <p:nvPr/>
        </p:nvSpPr>
        <p:spPr bwMode="auto">
          <a:xfrm>
            <a:off x="5394325" y="2630488"/>
            <a:ext cx="336550" cy="457200"/>
          </a:xfrm>
          <a:prstGeom prst="rect">
            <a:avLst/>
          </a:prstGeom>
          <a:noFill/>
          <a:ln w="9525">
            <a:noFill/>
            <a:miter lim="800000"/>
            <a:headEnd/>
            <a:tailEnd/>
          </a:ln>
        </p:spPr>
        <p:txBody>
          <a:bodyPr wrap="none">
            <a:prstTxWarp prst="textNoShape">
              <a:avLst/>
            </a:prstTxWarp>
            <a:spAutoFit/>
          </a:bodyPr>
          <a:lstStyle/>
          <a:p>
            <a:pPr eaLnBrk="0" hangingPunct="0"/>
            <a:r>
              <a:rPr lang="en-US">
                <a:solidFill>
                  <a:srgbClr val="FF0000"/>
                </a:solidFill>
              </a:rPr>
              <a:t>v</a:t>
            </a:r>
          </a:p>
        </p:txBody>
      </p:sp>
      <p:sp>
        <p:nvSpPr>
          <p:cNvPr id="32776" name="Text Box 27"/>
          <p:cNvSpPr txBox="1">
            <a:spLocks noChangeArrowheads="1"/>
          </p:cNvSpPr>
          <p:nvPr/>
        </p:nvSpPr>
        <p:spPr bwMode="auto">
          <a:xfrm>
            <a:off x="1736725" y="3011488"/>
            <a:ext cx="455613" cy="457200"/>
          </a:xfrm>
          <a:prstGeom prst="rect">
            <a:avLst/>
          </a:prstGeom>
          <a:noFill/>
          <a:ln w="9525">
            <a:noFill/>
            <a:miter lim="800000"/>
            <a:headEnd/>
            <a:tailEnd/>
          </a:ln>
        </p:spPr>
        <p:txBody>
          <a:bodyPr wrap="none">
            <a:prstTxWarp prst="textNoShape">
              <a:avLst/>
            </a:prstTxWarp>
            <a:spAutoFit/>
          </a:bodyPr>
          <a:lstStyle/>
          <a:p>
            <a:pPr eaLnBrk="0" hangingPunct="0"/>
            <a:r>
              <a:rPr lang="en-US">
                <a:solidFill>
                  <a:srgbClr val="FF0000"/>
                </a:solidFill>
              </a:rPr>
              <a:t>S’</a:t>
            </a:r>
          </a:p>
        </p:txBody>
      </p:sp>
      <p:sp>
        <p:nvSpPr>
          <p:cNvPr id="32777" name="Rectangle 28"/>
          <p:cNvSpPr>
            <a:spLocks noChangeArrowheads="1"/>
          </p:cNvSpPr>
          <p:nvPr/>
        </p:nvSpPr>
        <p:spPr bwMode="auto">
          <a:xfrm>
            <a:off x="2819400" y="3352800"/>
            <a:ext cx="1828800" cy="228600"/>
          </a:xfrm>
          <a:prstGeom prst="rect">
            <a:avLst/>
          </a:prstGeom>
          <a:solidFill>
            <a:srgbClr val="0000FF"/>
          </a:solidFill>
          <a:ln w="9525">
            <a:solidFill>
              <a:schemeClr val="tx1"/>
            </a:solidFill>
            <a:miter lim="800000"/>
            <a:headEnd/>
            <a:tailEnd/>
          </a:ln>
        </p:spPr>
        <p:txBody>
          <a:bodyPr wrap="none" anchor="ctr">
            <a:prstTxWarp prst="textNoShape">
              <a:avLst/>
            </a:prstTxWarp>
          </a:bodyPr>
          <a:lstStyle/>
          <a:p>
            <a:endParaRPr lang="en-US"/>
          </a:p>
        </p:txBody>
      </p:sp>
      <p:sp>
        <p:nvSpPr>
          <p:cNvPr id="32778" name="Text Box 29"/>
          <p:cNvSpPr txBox="1">
            <a:spLocks noChangeArrowheads="1"/>
          </p:cNvSpPr>
          <p:nvPr/>
        </p:nvSpPr>
        <p:spPr bwMode="auto">
          <a:xfrm>
            <a:off x="1752600" y="2097088"/>
            <a:ext cx="387350" cy="457200"/>
          </a:xfrm>
          <a:prstGeom prst="rect">
            <a:avLst/>
          </a:prstGeom>
          <a:noFill/>
          <a:ln w="9525">
            <a:noFill/>
            <a:miter lim="800000"/>
            <a:headEnd/>
            <a:tailEnd/>
          </a:ln>
        </p:spPr>
        <p:txBody>
          <a:bodyPr wrap="none">
            <a:prstTxWarp prst="textNoShape">
              <a:avLst/>
            </a:prstTxWarp>
            <a:spAutoFit/>
          </a:bodyPr>
          <a:lstStyle/>
          <a:p>
            <a:pPr eaLnBrk="0" hangingPunct="0"/>
            <a:r>
              <a:rPr lang="en-US"/>
              <a:t>S</a:t>
            </a:r>
          </a:p>
        </p:txBody>
      </p:sp>
      <p:sp>
        <p:nvSpPr>
          <p:cNvPr id="32779" name="Text Box 30"/>
          <p:cNvSpPr txBox="1">
            <a:spLocks noChangeArrowheads="1"/>
          </p:cNvSpPr>
          <p:nvPr/>
        </p:nvSpPr>
        <p:spPr bwMode="auto">
          <a:xfrm>
            <a:off x="974725" y="4419600"/>
            <a:ext cx="7026275" cy="2308324"/>
          </a:xfrm>
          <a:prstGeom prst="rect">
            <a:avLst/>
          </a:prstGeom>
          <a:noFill/>
          <a:ln w="9525">
            <a:noFill/>
            <a:miter lim="800000"/>
            <a:headEnd/>
            <a:tailEnd/>
          </a:ln>
        </p:spPr>
        <p:txBody>
          <a:bodyPr>
            <a:prstTxWarp prst="textNoShape">
              <a:avLst/>
            </a:prstTxWarp>
            <a:spAutoFit/>
          </a:bodyPr>
          <a:lstStyle/>
          <a:p>
            <a:pPr eaLnBrk="0" hangingPunct="0"/>
            <a:r>
              <a:rPr lang="en-US" dirty="0"/>
              <a:t>A stick is at rest in </a:t>
            </a:r>
            <a:r>
              <a:rPr lang="en-US" dirty="0" err="1"/>
              <a:t>S</a:t>
            </a:r>
            <a:r>
              <a:rPr lang="en-US" dirty="0"/>
              <a:t>’.  Its endpoints are the events (</a:t>
            </a:r>
            <a:r>
              <a:rPr lang="en-US" dirty="0" err="1"/>
              <a:t>x</a:t>
            </a:r>
            <a:r>
              <a:rPr lang="en-US" dirty="0" err="1" smtClean="0"/>
              <a:t>,t</a:t>
            </a:r>
            <a:r>
              <a:rPr lang="en-US" dirty="0"/>
              <a:t>) = (0,0) and (x’,0) in </a:t>
            </a:r>
            <a:r>
              <a:rPr lang="en-US" dirty="0" err="1"/>
              <a:t>S</a:t>
            </a:r>
            <a:r>
              <a:rPr lang="en-US" dirty="0"/>
              <a:t>’.   </a:t>
            </a:r>
            <a:r>
              <a:rPr lang="en-US" dirty="0" err="1"/>
              <a:t>S</a:t>
            </a:r>
            <a:r>
              <a:rPr lang="en-US" dirty="0"/>
              <a:t>’ is moving to the right with respect to frame </a:t>
            </a:r>
            <a:r>
              <a:rPr lang="en-US" dirty="0" err="1"/>
              <a:t>S</a:t>
            </a:r>
            <a:r>
              <a:rPr lang="en-US" dirty="0"/>
              <a:t>. </a:t>
            </a:r>
            <a:endParaRPr lang="en-US" dirty="0" smtClean="0"/>
          </a:p>
          <a:p>
            <a:pPr eaLnBrk="0" hangingPunct="0"/>
            <a:endParaRPr lang="en-US" dirty="0" smtClean="0"/>
          </a:p>
          <a:p>
            <a:pPr eaLnBrk="0" hangingPunct="0"/>
            <a:r>
              <a:rPr lang="en-US" dirty="0" smtClean="0"/>
              <a:t>Event </a:t>
            </a:r>
            <a:r>
              <a:rPr lang="en-US" dirty="0"/>
              <a:t>1 – left of stick passes origin of </a:t>
            </a:r>
            <a:r>
              <a:rPr lang="en-US" dirty="0" err="1"/>
              <a:t>S</a:t>
            </a:r>
            <a:r>
              <a:rPr lang="en-US" dirty="0"/>
              <a:t>.  Its coordinates are (0,0) in </a:t>
            </a:r>
            <a:r>
              <a:rPr lang="en-US" dirty="0" err="1"/>
              <a:t>S</a:t>
            </a:r>
            <a:r>
              <a:rPr lang="en-US" dirty="0"/>
              <a:t> and (0,0) in </a:t>
            </a:r>
            <a:r>
              <a:rPr lang="en-US" dirty="0" err="1"/>
              <a:t>S</a:t>
            </a:r>
            <a:r>
              <a:rPr lang="en-US" dirty="0"/>
              <a:t>’.</a:t>
            </a:r>
          </a:p>
        </p:txBody>
      </p:sp>
      <p:sp>
        <p:nvSpPr>
          <p:cNvPr id="32780" name="Text Box 31"/>
          <p:cNvSpPr txBox="1">
            <a:spLocks noChangeArrowheads="1"/>
          </p:cNvSpPr>
          <p:nvPr/>
        </p:nvSpPr>
        <p:spPr bwMode="auto">
          <a:xfrm>
            <a:off x="4495800" y="3733800"/>
            <a:ext cx="404813" cy="457200"/>
          </a:xfrm>
          <a:prstGeom prst="rect">
            <a:avLst/>
          </a:prstGeom>
          <a:noFill/>
          <a:ln w="9525">
            <a:noFill/>
            <a:miter lim="800000"/>
            <a:headEnd/>
            <a:tailEnd/>
          </a:ln>
        </p:spPr>
        <p:txBody>
          <a:bodyPr wrap="none">
            <a:prstTxWarp prst="textNoShape">
              <a:avLst/>
            </a:prstTxWarp>
            <a:spAutoFit/>
          </a:bodyPr>
          <a:lstStyle/>
          <a:p>
            <a:pPr eaLnBrk="0" hangingPunct="0"/>
            <a:r>
              <a:rPr lang="en-US">
                <a:solidFill>
                  <a:srgbClr val="FF0000"/>
                </a:solidFill>
              </a:rPr>
              <a:t>x’</a:t>
            </a:r>
          </a:p>
        </p:txBody>
      </p:sp>
      <p:pic>
        <p:nvPicPr>
          <p:cNvPr id="32781" name="Picture 34" descr="S:\CU\classes\04_10Spring_2130\lecture\fig\pict.png"/>
          <p:cNvPicPr>
            <a:picLocks noChangeAspect="1" noChangeArrowheads="1"/>
          </p:cNvPicPr>
          <p:nvPr/>
        </p:nvPicPr>
        <p:blipFill>
          <a:blip r:embed="rId3"/>
          <a:srcRect/>
          <a:stretch>
            <a:fillRect/>
          </a:stretch>
        </p:blipFill>
        <p:spPr bwMode="auto">
          <a:xfrm>
            <a:off x="2362200" y="2514600"/>
            <a:ext cx="476250" cy="1079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2" name="Group 5"/>
          <p:cNvGrpSpPr>
            <a:grpSpLocks/>
          </p:cNvGrpSpPr>
          <p:nvPr/>
        </p:nvGrpSpPr>
        <p:grpSpPr bwMode="auto">
          <a:xfrm>
            <a:off x="4267200" y="4343400"/>
            <a:ext cx="2138363" cy="1143000"/>
            <a:chOff x="4245684" y="5191464"/>
            <a:chExt cx="2137124" cy="1143410"/>
          </a:xfrm>
        </p:grpSpPr>
        <p:sp>
          <p:nvSpPr>
            <p:cNvPr id="21509" name="TextBox 4"/>
            <p:cNvSpPr txBox="1">
              <a:spLocks noChangeArrowheads="1"/>
            </p:cNvSpPr>
            <p:nvPr/>
          </p:nvSpPr>
          <p:spPr bwMode="auto">
            <a:xfrm>
              <a:off x="4245684" y="5191464"/>
              <a:ext cx="2137124" cy="461665"/>
            </a:xfrm>
            <a:prstGeom prst="rect">
              <a:avLst/>
            </a:prstGeom>
            <a:noFill/>
            <a:ln w="9525">
              <a:noFill/>
              <a:miter lim="800000"/>
              <a:headEnd/>
              <a:tailEnd/>
            </a:ln>
          </p:spPr>
          <p:txBody>
            <a:bodyPr wrap="none">
              <a:prstTxWarp prst="textNoShape">
                <a:avLst/>
              </a:prstTxWarp>
              <a:spAutoFit/>
            </a:bodyPr>
            <a:lstStyle/>
            <a:p>
              <a:r>
                <a:rPr lang="en-US" dirty="0">
                  <a:solidFill>
                    <a:srgbClr val="006600"/>
                  </a:solidFill>
                </a:rPr>
                <a:t>Same location</a:t>
              </a:r>
            </a:p>
          </p:txBody>
        </p:sp>
        <p:sp>
          <p:nvSpPr>
            <p:cNvPr id="21510" name="Rectangle 3"/>
            <p:cNvSpPr>
              <a:spLocks noChangeArrowheads="1"/>
            </p:cNvSpPr>
            <p:nvPr/>
          </p:nvSpPr>
          <p:spPr bwMode="auto">
            <a:xfrm>
              <a:off x="4623370" y="5607978"/>
              <a:ext cx="1143000" cy="726896"/>
            </a:xfrm>
            <a:prstGeom prst="rect">
              <a:avLst/>
            </a:prstGeom>
            <a:solidFill>
              <a:srgbClr val="CCFFCC"/>
            </a:solidFill>
            <a:ln w="19050">
              <a:solidFill>
                <a:srgbClr val="00B050"/>
              </a:solidFill>
              <a:round/>
              <a:headEnd/>
              <a:tailEnd/>
            </a:ln>
          </p:spPr>
          <p:txBody>
            <a:bodyPr wrap="none">
              <a:prstTxWarp prst="textNoShape">
                <a:avLst/>
              </a:prstTxWarp>
            </a:bodyPr>
            <a:lstStyle/>
            <a:p>
              <a:endParaRPr lang="en-US"/>
            </a:p>
          </p:txBody>
        </p:sp>
      </p:grpSp>
      <p:sp>
        <p:nvSpPr>
          <p:cNvPr id="140291" name="Text Box 3"/>
          <p:cNvSpPr txBox="1">
            <a:spLocks noChangeArrowheads="1"/>
          </p:cNvSpPr>
          <p:nvPr/>
        </p:nvSpPr>
        <p:spPr bwMode="auto">
          <a:xfrm>
            <a:off x="609600" y="1143000"/>
            <a:ext cx="7924800" cy="5878532"/>
          </a:xfrm>
          <a:prstGeom prst="rect">
            <a:avLst/>
          </a:prstGeom>
          <a:noFill/>
          <a:ln w="9525">
            <a:noFill/>
            <a:miter lim="800000"/>
            <a:headEnd/>
            <a:tailEnd/>
          </a:ln>
        </p:spPr>
        <p:txBody>
          <a:bodyPr>
            <a:prstTxWarp prst="textNoShape">
              <a:avLst/>
            </a:prstTxWarp>
            <a:spAutoFit/>
          </a:bodyPr>
          <a:lstStyle/>
          <a:p>
            <a:pPr eaLnBrk="0" hangingPunct="0"/>
            <a:r>
              <a:rPr lang="en-US" sz="3200" dirty="0" smtClean="0"/>
              <a:t>…refers to the time measured by a clock in an inertial frame where it is at rest.</a:t>
            </a:r>
          </a:p>
          <a:p>
            <a:pPr eaLnBrk="0" hangingPunct="0"/>
            <a:endParaRPr lang="en-US" dirty="0" smtClean="0"/>
          </a:p>
          <a:p>
            <a:pPr eaLnBrk="0" hangingPunct="0"/>
            <a:r>
              <a:rPr lang="en-US" dirty="0"/>
              <a:t>Example: Any given clock never moves with respect to itself.  It keeps proper </a:t>
            </a:r>
            <a:r>
              <a:rPr lang="en-US" dirty="0" smtClean="0"/>
              <a:t>time for itself </a:t>
            </a:r>
            <a:r>
              <a:rPr lang="en-US" dirty="0"/>
              <a:t>in its </a:t>
            </a:r>
            <a:r>
              <a:rPr lang="en-US" dirty="0" smtClean="0"/>
              <a:t>own rest </a:t>
            </a:r>
            <a:r>
              <a:rPr lang="en-US" dirty="0"/>
              <a:t>frame.  </a:t>
            </a:r>
          </a:p>
          <a:p>
            <a:pPr eaLnBrk="0" hangingPunct="0"/>
            <a:endParaRPr lang="en-US" dirty="0"/>
          </a:p>
          <a:p>
            <a:pPr eaLnBrk="0" hangingPunct="0"/>
            <a:r>
              <a:rPr lang="en-US" dirty="0"/>
              <a:t>Any observer moving with respect to this clock sees it run slow (i.e., time intervals are longer).  This is </a:t>
            </a:r>
            <a:r>
              <a:rPr lang="en-US" dirty="0">
                <a:solidFill>
                  <a:srgbClr val="FF0000"/>
                </a:solidFill>
              </a:rPr>
              <a:t>time dilation.</a:t>
            </a:r>
          </a:p>
          <a:p>
            <a:pPr eaLnBrk="0" hangingPunct="0"/>
            <a:endParaRPr lang="en-US" dirty="0">
              <a:solidFill>
                <a:srgbClr val="FF0000"/>
              </a:solidFill>
            </a:endParaRPr>
          </a:p>
          <a:p>
            <a:pPr eaLnBrk="0" hangingPunct="0"/>
            <a:r>
              <a:rPr lang="en-US" dirty="0"/>
              <a:t>Mathematically: 	Event 1: (x</a:t>
            </a:r>
            <a:r>
              <a:rPr lang="en-US" baseline="-25000" dirty="0"/>
              <a:t>1</a:t>
            </a:r>
            <a:r>
              <a:rPr lang="en-US" dirty="0"/>
              <a:t>,y</a:t>
            </a:r>
            <a:r>
              <a:rPr lang="en-US" baseline="-25000" dirty="0"/>
              <a:t>1</a:t>
            </a:r>
            <a:r>
              <a:rPr lang="en-US" dirty="0"/>
              <a:t>,z</a:t>
            </a:r>
            <a:r>
              <a:rPr lang="en-US" baseline="-25000" dirty="0"/>
              <a:t>1</a:t>
            </a:r>
            <a:r>
              <a:rPr lang="en-US" dirty="0"/>
              <a:t>,t</a:t>
            </a:r>
            <a:r>
              <a:rPr lang="en-US" baseline="-25000" dirty="0"/>
              <a:t>1</a:t>
            </a:r>
            <a:r>
              <a:rPr lang="en-US" dirty="0"/>
              <a:t>)</a:t>
            </a:r>
          </a:p>
          <a:p>
            <a:pPr eaLnBrk="0" hangingPunct="0"/>
            <a:r>
              <a:rPr lang="en-US" dirty="0"/>
              <a:t>			Event 2: (x</a:t>
            </a:r>
            <a:r>
              <a:rPr lang="en-US" baseline="-25000" dirty="0"/>
              <a:t>1</a:t>
            </a:r>
            <a:r>
              <a:rPr lang="en-US" dirty="0"/>
              <a:t>,y</a:t>
            </a:r>
            <a:r>
              <a:rPr lang="en-US" baseline="-25000" dirty="0"/>
              <a:t>1</a:t>
            </a:r>
            <a:r>
              <a:rPr lang="en-US" dirty="0"/>
              <a:t>,z</a:t>
            </a:r>
            <a:r>
              <a:rPr lang="en-US" baseline="-25000" dirty="0"/>
              <a:t>1</a:t>
            </a:r>
            <a:r>
              <a:rPr lang="en-US" dirty="0"/>
              <a:t>,t</a:t>
            </a:r>
            <a:r>
              <a:rPr lang="en-US" baseline="-25000" dirty="0"/>
              <a:t>2</a:t>
            </a:r>
            <a:r>
              <a:rPr lang="en-US" dirty="0"/>
              <a:t>)</a:t>
            </a:r>
            <a:endParaRPr lang="en-US" dirty="0" smtClean="0"/>
          </a:p>
          <a:p>
            <a:pPr eaLnBrk="0" hangingPunct="0"/>
            <a:endParaRPr lang="en-US" dirty="0" smtClean="0">
              <a:sym typeface="Wingdings" charset="2"/>
            </a:endParaRPr>
          </a:p>
          <a:p>
            <a:pPr eaLnBrk="0" hangingPunct="0"/>
            <a:r>
              <a:rPr lang="en-US" dirty="0" err="1" smtClean="0">
                <a:sym typeface="Wingdings" charset="2"/>
              </a:rPr>
              <a:t></a:t>
            </a:r>
            <a:r>
              <a:rPr lang="en-US" dirty="0" smtClean="0">
                <a:sym typeface="Wingdings" charset="2"/>
              </a:rPr>
              <a:t> </a:t>
            </a:r>
            <a:r>
              <a:rPr lang="en-US" dirty="0">
                <a:sym typeface="Wingdings" charset="2"/>
              </a:rPr>
              <a:t>Proper </a:t>
            </a:r>
            <a:r>
              <a:rPr lang="en-US" dirty="0" smtClean="0">
                <a:sym typeface="Wingdings" charset="2"/>
              </a:rPr>
              <a:t>time is the shortest time that can be recorded between two events.</a:t>
            </a:r>
            <a:endParaRPr lang="en-US" dirty="0" smtClean="0"/>
          </a:p>
          <a:p>
            <a:pPr eaLnBrk="0" hangingPunct="0"/>
            <a:endParaRPr lang="en-US" dirty="0"/>
          </a:p>
        </p:txBody>
      </p:sp>
      <p:sp>
        <p:nvSpPr>
          <p:cNvPr id="21507" name="Rectangle 2"/>
          <p:cNvSpPr>
            <a:spLocks noGrp="1" noChangeArrowheads="1"/>
          </p:cNvSpPr>
          <p:nvPr>
            <p:ph type="title"/>
          </p:nvPr>
        </p:nvSpPr>
        <p:spPr>
          <a:xfrm>
            <a:off x="457200" y="0"/>
            <a:ext cx="8229600" cy="1143000"/>
          </a:xfrm>
        </p:spPr>
        <p:txBody>
          <a:bodyPr/>
          <a:lstStyle/>
          <a:p>
            <a:r>
              <a:rPr lang="en-US" b="1" dirty="0"/>
              <a:t>Proper</a:t>
            </a:r>
            <a:r>
              <a:rPr lang="en-US" b="1" dirty="0" smtClean="0"/>
              <a:t> Time</a:t>
            </a:r>
            <a:endParaRPr lang="en-US" sz="2400" dirty="0"/>
          </a:p>
        </p:txBody>
      </p:sp>
      <p:graphicFrame>
        <p:nvGraphicFramePr>
          <p:cNvPr id="7" name="Object 6"/>
          <p:cNvGraphicFramePr>
            <a:graphicFrameLocks noChangeAspect="1"/>
          </p:cNvGraphicFramePr>
          <p:nvPr/>
        </p:nvGraphicFramePr>
        <p:xfrm>
          <a:off x="4564062" y="6172200"/>
          <a:ext cx="1836738" cy="515938"/>
        </p:xfrm>
        <a:graphic>
          <a:graphicData uri="http://schemas.openxmlformats.org/presentationml/2006/ole">
            <p:oleObj spid="_x0000_s21506" name="Equation" r:id="rId3" imgW="723900" imgH="20320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0291">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0291">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0291">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0291">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fade">
                                      <p:cBhvr>
                                        <p:cTn id="23" dur="2000"/>
                                        <p:tgtEl>
                                          <p:spTgt spid="2"/>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140291">
                                            <p:txEl>
                                              <p:pRg st="9" end="9"/>
                                            </p:txEl>
                                          </p:spTgt>
                                        </p:tgtEl>
                                        <p:attrNameLst>
                                          <p:attrName>style.visibility</p:attrName>
                                        </p:attrNameLst>
                                      </p:cBhvr>
                                      <p:to>
                                        <p:strVal val="visible"/>
                                      </p:to>
                                    </p:set>
                                  </p:childTnLst>
                                </p:cTn>
                              </p:par>
                              <p:par>
                                <p:cTn id="28" presetID="1" presetClass="entr" presetSubtype="0" fill="hold" nodeType="withEffect">
                                  <p:stCondLst>
                                    <p:cond delay="0"/>
                                  </p:stCondLst>
                                  <p:childTnLst>
                                    <p:set>
                                      <p:cBhvr>
                                        <p:cTn id="29"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371600" y="2590800"/>
            <a:ext cx="4648200" cy="708025"/>
            <a:chOff x="96" y="1858"/>
            <a:chExt cx="2928" cy="446"/>
          </a:xfrm>
        </p:grpSpPr>
        <p:sp>
          <p:nvSpPr>
            <p:cNvPr id="33816" name="Line 3"/>
            <p:cNvSpPr>
              <a:spLocks noChangeShapeType="1"/>
            </p:cNvSpPr>
            <p:nvPr/>
          </p:nvSpPr>
          <p:spPr bwMode="auto">
            <a:xfrm>
              <a:off x="240" y="1954"/>
              <a:ext cx="2784" cy="0"/>
            </a:xfrm>
            <a:prstGeom prst="line">
              <a:avLst/>
            </a:prstGeom>
            <a:noFill/>
            <a:ln w="25400">
              <a:solidFill>
                <a:schemeClr val="tx1"/>
              </a:solidFill>
              <a:round/>
              <a:headEnd/>
              <a:tailEnd/>
            </a:ln>
          </p:spPr>
          <p:txBody>
            <a:bodyPr>
              <a:prstTxWarp prst="textNoShape">
                <a:avLst/>
              </a:prstTxWarp>
            </a:bodyPr>
            <a:lstStyle/>
            <a:p>
              <a:endParaRPr lang="en-US"/>
            </a:p>
          </p:txBody>
        </p:sp>
        <p:sp>
          <p:nvSpPr>
            <p:cNvPr id="33817" name="Line 4"/>
            <p:cNvSpPr>
              <a:spLocks noChangeShapeType="1"/>
            </p:cNvSpPr>
            <p:nvPr/>
          </p:nvSpPr>
          <p:spPr bwMode="auto">
            <a:xfrm>
              <a:off x="1632" y="1858"/>
              <a:ext cx="0" cy="192"/>
            </a:xfrm>
            <a:prstGeom prst="line">
              <a:avLst/>
            </a:prstGeom>
            <a:noFill/>
            <a:ln w="38100">
              <a:solidFill>
                <a:schemeClr val="tx1"/>
              </a:solidFill>
              <a:round/>
              <a:headEnd/>
              <a:tailEnd/>
            </a:ln>
          </p:spPr>
          <p:txBody>
            <a:bodyPr>
              <a:prstTxWarp prst="textNoShape">
                <a:avLst/>
              </a:prstTxWarp>
            </a:bodyPr>
            <a:lstStyle/>
            <a:p>
              <a:endParaRPr lang="en-US"/>
            </a:p>
          </p:txBody>
        </p:sp>
        <p:sp>
          <p:nvSpPr>
            <p:cNvPr id="33818" name="Line 5"/>
            <p:cNvSpPr>
              <a:spLocks noChangeShapeType="1"/>
            </p:cNvSpPr>
            <p:nvPr/>
          </p:nvSpPr>
          <p:spPr bwMode="auto">
            <a:xfrm>
              <a:off x="2016"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3819" name="Line 6"/>
            <p:cNvSpPr>
              <a:spLocks noChangeShapeType="1"/>
            </p:cNvSpPr>
            <p:nvPr/>
          </p:nvSpPr>
          <p:spPr bwMode="auto">
            <a:xfrm>
              <a:off x="240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3820" name="Line 7"/>
            <p:cNvSpPr>
              <a:spLocks noChangeShapeType="1"/>
            </p:cNvSpPr>
            <p:nvPr/>
          </p:nvSpPr>
          <p:spPr bwMode="auto">
            <a:xfrm>
              <a:off x="278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3821" name="Line 8"/>
            <p:cNvSpPr>
              <a:spLocks noChangeShapeType="1"/>
            </p:cNvSpPr>
            <p:nvPr/>
          </p:nvSpPr>
          <p:spPr bwMode="auto">
            <a:xfrm>
              <a:off x="1248"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3822" name="Line 9"/>
            <p:cNvSpPr>
              <a:spLocks noChangeShapeType="1"/>
            </p:cNvSpPr>
            <p:nvPr/>
          </p:nvSpPr>
          <p:spPr bwMode="auto">
            <a:xfrm>
              <a:off x="86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3823" name="Line 10"/>
            <p:cNvSpPr>
              <a:spLocks noChangeShapeType="1"/>
            </p:cNvSpPr>
            <p:nvPr/>
          </p:nvSpPr>
          <p:spPr bwMode="auto">
            <a:xfrm>
              <a:off x="48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3824" name="Text Box 11"/>
            <p:cNvSpPr txBox="1">
              <a:spLocks noChangeArrowheads="1"/>
            </p:cNvSpPr>
            <p:nvPr/>
          </p:nvSpPr>
          <p:spPr bwMode="auto">
            <a:xfrm>
              <a:off x="96" y="2073"/>
              <a:ext cx="116" cy="231"/>
            </a:xfrm>
            <a:prstGeom prst="rect">
              <a:avLst/>
            </a:prstGeom>
            <a:noFill/>
            <a:ln w="9525">
              <a:noFill/>
              <a:miter lim="800000"/>
              <a:headEnd/>
              <a:tailEnd/>
            </a:ln>
          </p:spPr>
          <p:txBody>
            <a:bodyPr wrap="none">
              <a:prstTxWarp prst="textNoShape">
                <a:avLst/>
              </a:prstTxWarp>
              <a:spAutoFit/>
            </a:bodyPr>
            <a:lstStyle/>
            <a:p>
              <a:pPr eaLnBrk="0" hangingPunct="0"/>
              <a:endParaRPr lang="en-US" sz="1800"/>
            </a:p>
          </p:txBody>
        </p:sp>
      </p:grpSp>
      <p:pic>
        <p:nvPicPr>
          <p:cNvPr id="33795" name="Picture 12" descr="Helper"/>
          <p:cNvPicPr>
            <a:picLocks noChangeAspect="1" noChangeArrowheads="1"/>
          </p:cNvPicPr>
          <p:nvPr/>
        </p:nvPicPr>
        <p:blipFill>
          <a:blip r:embed="rId4"/>
          <a:srcRect/>
          <a:stretch>
            <a:fillRect/>
          </a:stretch>
        </p:blipFill>
        <p:spPr bwMode="auto">
          <a:xfrm>
            <a:off x="3575050" y="1676400"/>
            <a:ext cx="481013" cy="1058863"/>
          </a:xfrm>
          <a:prstGeom prst="rect">
            <a:avLst/>
          </a:prstGeom>
          <a:noFill/>
          <a:ln w="9525">
            <a:noFill/>
            <a:miter lim="800000"/>
            <a:headEnd/>
            <a:tailEnd/>
          </a:ln>
        </p:spPr>
      </p:pic>
      <p:sp>
        <p:nvSpPr>
          <p:cNvPr id="33796" name="Rectangle 13"/>
          <p:cNvSpPr>
            <a:spLocks noGrp="1" noChangeArrowheads="1"/>
          </p:cNvSpPr>
          <p:nvPr>
            <p:ph type="title"/>
          </p:nvPr>
        </p:nvSpPr>
        <p:spPr>
          <a:xfrm>
            <a:off x="457200" y="0"/>
            <a:ext cx="8229600" cy="1143000"/>
          </a:xfrm>
        </p:spPr>
        <p:txBody>
          <a:bodyPr/>
          <a:lstStyle/>
          <a:p>
            <a:r>
              <a:rPr lang="en-US" b="1"/>
              <a:t>Lorentz transformation</a:t>
            </a:r>
          </a:p>
        </p:txBody>
      </p:sp>
      <p:sp>
        <p:nvSpPr>
          <p:cNvPr id="33797" name="Text Box 15"/>
          <p:cNvSpPr txBox="1">
            <a:spLocks noChangeArrowheads="1"/>
          </p:cNvSpPr>
          <p:nvPr/>
        </p:nvSpPr>
        <p:spPr bwMode="auto">
          <a:xfrm>
            <a:off x="5835650" y="2819400"/>
            <a:ext cx="336550" cy="457200"/>
          </a:xfrm>
          <a:prstGeom prst="rect">
            <a:avLst/>
          </a:prstGeom>
          <a:noFill/>
          <a:ln w="9525">
            <a:noFill/>
            <a:miter lim="800000"/>
            <a:headEnd/>
            <a:tailEnd/>
          </a:ln>
        </p:spPr>
        <p:txBody>
          <a:bodyPr wrap="none">
            <a:prstTxWarp prst="textNoShape">
              <a:avLst/>
            </a:prstTxWarp>
            <a:spAutoFit/>
          </a:bodyPr>
          <a:lstStyle/>
          <a:p>
            <a:pPr eaLnBrk="0" hangingPunct="0"/>
            <a:r>
              <a:rPr lang="en-US">
                <a:solidFill>
                  <a:srgbClr val="FF0000"/>
                </a:solidFill>
              </a:rPr>
              <a:t>v</a:t>
            </a:r>
          </a:p>
        </p:txBody>
      </p:sp>
      <p:sp>
        <p:nvSpPr>
          <p:cNvPr id="33798" name="Text Box 17"/>
          <p:cNvSpPr txBox="1">
            <a:spLocks noChangeArrowheads="1"/>
          </p:cNvSpPr>
          <p:nvPr/>
        </p:nvSpPr>
        <p:spPr bwMode="auto">
          <a:xfrm>
            <a:off x="2743200" y="2097088"/>
            <a:ext cx="387350" cy="457200"/>
          </a:xfrm>
          <a:prstGeom prst="rect">
            <a:avLst/>
          </a:prstGeom>
          <a:noFill/>
          <a:ln w="9525">
            <a:noFill/>
            <a:miter lim="800000"/>
            <a:headEnd/>
            <a:tailEnd/>
          </a:ln>
        </p:spPr>
        <p:txBody>
          <a:bodyPr wrap="none">
            <a:prstTxWarp prst="textNoShape">
              <a:avLst/>
            </a:prstTxWarp>
            <a:spAutoFit/>
          </a:bodyPr>
          <a:lstStyle/>
          <a:p>
            <a:pPr eaLnBrk="0" hangingPunct="0"/>
            <a:r>
              <a:rPr lang="en-US"/>
              <a:t>S</a:t>
            </a:r>
          </a:p>
        </p:txBody>
      </p:sp>
      <p:sp>
        <p:nvSpPr>
          <p:cNvPr id="40967" name="Text Box 18"/>
          <p:cNvSpPr txBox="1">
            <a:spLocks noChangeArrowheads="1"/>
          </p:cNvSpPr>
          <p:nvPr/>
        </p:nvSpPr>
        <p:spPr bwMode="auto">
          <a:xfrm>
            <a:off x="381000" y="3624263"/>
            <a:ext cx="8305800" cy="2677656"/>
          </a:xfrm>
          <a:prstGeom prst="rect">
            <a:avLst/>
          </a:prstGeom>
          <a:noFill/>
          <a:ln w="9525">
            <a:noFill/>
            <a:miter lim="800000"/>
            <a:headEnd/>
            <a:tailEnd/>
          </a:ln>
        </p:spPr>
        <p:txBody>
          <a:bodyPr>
            <a:prstTxWarp prst="textNoShape">
              <a:avLst/>
            </a:prstTxWarp>
            <a:spAutoFit/>
          </a:bodyPr>
          <a:lstStyle/>
          <a:p>
            <a:pPr eaLnBrk="0" hangingPunct="0"/>
            <a:r>
              <a:rPr lang="en-US" dirty="0"/>
              <a:t>As viewed from </a:t>
            </a:r>
            <a:r>
              <a:rPr lang="en-US" dirty="0" err="1"/>
              <a:t>S</a:t>
            </a:r>
            <a:r>
              <a:rPr lang="en-US" dirty="0"/>
              <a:t>, the stick’s length is</a:t>
            </a:r>
            <a:r>
              <a:rPr lang="en-US" dirty="0" smtClean="0"/>
              <a:t>        .  </a:t>
            </a:r>
            <a:r>
              <a:rPr lang="en-US" dirty="0"/>
              <a:t>Time </a:t>
            </a:r>
            <a:r>
              <a:rPr lang="en-US" dirty="0" err="1"/>
              <a:t>t</a:t>
            </a:r>
            <a:r>
              <a:rPr lang="en-US" dirty="0"/>
              <a:t> passes.  According to </a:t>
            </a:r>
            <a:r>
              <a:rPr lang="en-US" dirty="0" err="1"/>
              <a:t>S</a:t>
            </a:r>
            <a:r>
              <a:rPr lang="en-US" dirty="0"/>
              <a:t>, where is the </a:t>
            </a:r>
            <a:r>
              <a:rPr lang="en-US" i="1" dirty="0"/>
              <a:t>right</a:t>
            </a:r>
            <a:r>
              <a:rPr lang="en-US" dirty="0"/>
              <a:t> end of the stick? (Assume the </a:t>
            </a:r>
            <a:r>
              <a:rPr lang="en-US" i="1" dirty="0"/>
              <a:t>left</a:t>
            </a:r>
            <a:r>
              <a:rPr lang="en-US" dirty="0"/>
              <a:t> end of the stick was at the origin of </a:t>
            </a:r>
            <a:r>
              <a:rPr lang="en-US" dirty="0" err="1"/>
              <a:t>S</a:t>
            </a:r>
            <a:r>
              <a:rPr lang="en-US" dirty="0"/>
              <a:t> at time </a:t>
            </a:r>
            <a:r>
              <a:rPr lang="en-US" dirty="0" err="1"/>
              <a:t>t</a:t>
            </a:r>
            <a:r>
              <a:rPr lang="en-US" dirty="0"/>
              <a:t>=0.)</a:t>
            </a:r>
          </a:p>
          <a:p>
            <a:pPr eaLnBrk="0" hangingPunct="0"/>
            <a:endParaRPr lang="en-US" dirty="0" smtClean="0"/>
          </a:p>
          <a:p>
            <a:pPr eaLnBrk="0" hangingPunct="0"/>
            <a:r>
              <a:rPr lang="en-US" dirty="0" smtClean="0"/>
              <a:t>A)		</a:t>
            </a:r>
            <a:r>
              <a:rPr lang="en-US" dirty="0" err="1" smtClean="0"/>
              <a:t>B</a:t>
            </a:r>
            <a:r>
              <a:rPr lang="en-US" dirty="0" smtClean="0"/>
              <a:t>)			</a:t>
            </a:r>
            <a:r>
              <a:rPr lang="en-US" dirty="0" err="1" smtClean="0"/>
              <a:t>C</a:t>
            </a:r>
            <a:r>
              <a:rPr lang="en-US" dirty="0" smtClean="0"/>
              <a:t>)</a:t>
            </a:r>
          </a:p>
          <a:p>
            <a:pPr eaLnBrk="0" hangingPunct="0"/>
            <a:endParaRPr lang="en-US" dirty="0" smtClean="0"/>
          </a:p>
          <a:p>
            <a:pPr marL="457200" indent="-457200" eaLnBrk="0" hangingPunct="0">
              <a:buAutoNum type="alphaUcParenR" startAt="4"/>
            </a:pPr>
            <a:r>
              <a:rPr lang="en-US" dirty="0" smtClean="0"/>
              <a:t>                         </a:t>
            </a:r>
            <a:r>
              <a:rPr lang="en-US" dirty="0" err="1" smtClean="0"/>
              <a:t>E</a:t>
            </a:r>
            <a:r>
              <a:rPr lang="en-US" dirty="0" smtClean="0"/>
              <a:t>) Something else…</a:t>
            </a:r>
            <a:endParaRPr lang="en-US" dirty="0" smtClean="0">
              <a:latin typeface="Symbol" charset="2"/>
            </a:endParaRPr>
          </a:p>
        </p:txBody>
      </p:sp>
      <p:sp>
        <p:nvSpPr>
          <p:cNvPr id="239635" name="Oval 19"/>
          <p:cNvSpPr>
            <a:spLocks noChangeArrowheads="1"/>
          </p:cNvSpPr>
          <p:nvPr/>
        </p:nvSpPr>
        <p:spPr bwMode="auto">
          <a:xfrm>
            <a:off x="2006600" y="5029200"/>
            <a:ext cx="2794000" cy="685800"/>
          </a:xfrm>
          <a:prstGeom prst="ellipse">
            <a:avLst/>
          </a:prstGeom>
          <a:noFill/>
          <a:ln w="25400">
            <a:solidFill>
              <a:srgbClr val="FF0000"/>
            </a:solidFill>
            <a:round/>
            <a:headEnd/>
            <a:tailEnd/>
          </a:ln>
        </p:spPr>
        <p:txBody>
          <a:bodyPr wrap="none" anchor="ctr">
            <a:prstTxWarp prst="textNoShape">
              <a:avLst/>
            </a:prstTxWarp>
          </a:bodyPr>
          <a:lstStyle/>
          <a:p>
            <a:endParaRPr lang="en-US"/>
          </a:p>
        </p:txBody>
      </p:sp>
      <p:sp>
        <p:nvSpPr>
          <p:cNvPr id="33801" name="Text Box 20"/>
          <p:cNvSpPr txBox="1">
            <a:spLocks noChangeArrowheads="1"/>
          </p:cNvSpPr>
          <p:nvPr/>
        </p:nvSpPr>
        <p:spPr bwMode="auto">
          <a:xfrm>
            <a:off x="5310188" y="2173288"/>
            <a:ext cx="336550" cy="457200"/>
          </a:xfrm>
          <a:prstGeom prst="rect">
            <a:avLst/>
          </a:prstGeom>
          <a:noFill/>
          <a:ln w="9525">
            <a:noFill/>
            <a:miter lim="800000"/>
            <a:headEnd/>
            <a:tailEnd/>
          </a:ln>
        </p:spPr>
        <p:txBody>
          <a:bodyPr wrap="none">
            <a:prstTxWarp prst="textNoShape">
              <a:avLst/>
            </a:prstTxWarp>
            <a:spAutoFit/>
          </a:bodyPr>
          <a:lstStyle/>
          <a:p>
            <a:pPr eaLnBrk="0" hangingPunct="0"/>
            <a:r>
              <a:rPr lang="en-US"/>
              <a:t>x</a:t>
            </a:r>
          </a:p>
        </p:txBody>
      </p:sp>
      <p:sp>
        <p:nvSpPr>
          <p:cNvPr id="33802" name="Text Box 22"/>
          <p:cNvSpPr txBox="1">
            <a:spLocks noChangeArrowheads="1"/>
          </p:cNvSpPr>
          <p:nvPr/>
        </p:nvSpPr>
        <p:spPr bwMode="auto">
          <a:xfrm>
            <a:off x="365125" y="827088"/>
            <a:ext cx="8474075" cy="946150"/>
          </a:xfrm>
          <a:prstGeom prst="rect">
            <a:avLst/>
          </a:prstGeom>
          <a:noFill/>
          <a:ln w="9525">
            <a:noFill/>
            <a:miter lim="800000"/>
            <a:headEnd/>
            <a:tailEnd/>
          </a:ln>
        </p:spPr>
        <p:txBody>
          <a:bodyPr>
            <a:prstTxWarp prst="textNoShape">
              <a:avLst/>
            </a:prstTxWarp>
            <a:spAutoFit/>
          </a:bodyPr>
          <a:lstStyle/>
          <a:p>
            <a:r>
              <a:rPr lang="en-US"/>
              <a:t>An observer at rest in frame S sees a stick flying past him with velocity v:  </a:t>
            </a:r>
          </a:p>
        </p:txBody>
      </p:sp>
      <p:grpSp>
        <p:nvGrpSpPr>
          <p:cNvPr id="3" name="Group 33"/>
          <p:cNvGrpSpPr>
            <a:grpSpLocks/>
          </p:cNvGrpSpPr>
          <p:nvPr/>
        </p:nvGrpSpPr>
        <p:grpSpPr bwMode="auto">
          <a:xfrm>
            <a:off x="3082925" y="2895600"/>
            <a:ext cx="3394075" cy="892175"/>
            <a:chOff x="3083608" y="2895600"/>
            <a:chExt cx="3393392" cy="892458"/>
          </a:xfrm>
        </p:grpSpPr>
        <p:sp>
          <p:nvSpPr>
            <p:cNvPr id="33804" name="Line 14"/>
            <p:cNvSpPr>
              <a:spLocks noChangeShapeType="1"/>
            </p:cNvSpPr>
            <p:nvPr/>
          </p:nvSpPr>
          <p:spPr bwMode="auto">
            <a:xfrm>
              <a:off x="5638800" y="3276600"/>
              <a:ext cx="838200" cy="0"/>
            </a:xfrm>
            <a:prstGeom prst="line">
              <a:avLst/>
            </a:prstGeom>
            <a:noFill/>
            <a:ln w="28575">
              <a:solidFill>
                <a:srgbClr val="FF0000"/>
              </a:solidFill>
              <a:round/>
              <a:headEnd/>
              <a:tailEnd type="triangle" w="lg" len="lg"/>
            </a:ln>
          </p:spPr>
          <p:txBody>
            <a:bodyPr>
              <a:prstTxWarp prst="textNoShape">
                <a:avLst/>
              </a:prstTxWarp>
            </a:bodyPr>
            <a:lstStyle/>
            <a:p>
              <a:endParaRPr lang="en-US"/>
            </a:p>
          </p:txBody>
        </p:sp>
        <p:sp>
          <p:nvSpPr>
            <p:cNvPr id="33805" name="Rectangle 16"/>
            <p:cNvSpPr>
              <a:spLocks noChangeArrowheads="1"/>
            </p:cNvSpPr>
            <p:nvPr/>
          </p:nvSpPr>
          <p:spPr bwMode="auto">
            <a:xfrm>
              <a:off x="4419600" y="3124200"/>
              <a:ext cx="1066800" cy="228600"/>
            </a:xfrm>
            <a:prstGeom prst="rect">
              <a:avLst/>
            </a:prstGeom>
            <a:solidFill>
              <a:srgbClr val="0000FF"/>
            </a:solidFill>
            <a:ln w="9525">
              <a:solidFill>
                <a:schemeClr val="tx1"/>
              </a:solidFill>
              <a:miter lim="800000"/>
              <a:headEnd/>
              <a:tailEnd/>
            </a:ln>
          </p:spPr>
          <p:txBody>
            <a:bodyPr wrap="none" anchor="ctr">
              <a:prstTxWarp prst="textNoShape">
                <a:avLst/>
              </a:prstTxWarp>
            </a:bodyPr>
            <a:lstStyle/>
            <a:p>
              <a:endParaRPr lang="en-US"/>
            </a:p>
          </p:txBody>
        </p:sp>
        <p:sp>
          <p:nvSpPr>
            <p:cNvPr id="33806" name="Line 15"/>
            <p:cNvSpPr>
              <a:spLocks noChangeShapeType="1"/>
            </p:cNvSpPr>
            <p:nvPr/>
          </p:nvSpPr>
          <p:spPr bwMode="auto">
            <a:xfrm>
              <a:off x="3083608" y="3352800"/>
              <a:ext cx="2641666" cy="0"/>
            </a:xfrm>
            <a:prstGeom prst="line">
              <a:avLst/>
            </a:prstGeom>
            <a:noFill/>
            <a:ln w="25400">
              <a:solidFill>
                <a:srgbClr val="FF0000"/>
              </a:solidFill>
              <a:round/>
              <a:headEnd/>
              <a:tailEnd/>
            </a:ln>
          </p:spPr>
          <p:txBody>
            <a:bodyPr>
              <a:prstTxWarp prst="textNoShape">
                <a:avLst/>
              </a:prstTxWarp>
            </a:bodyPr>
            <a:lstStyle/>
            <a:p>
              <a:endParaRPr lang="en-US"/>
            </a:p>
          </p:txBody>
        </p:sp>
        <p:sp>
          <p:nvSpPr>
            <p:cNvPr id="33807" name="Line 16"/>
            <p:cNvSpPr>
              <a:spLocks noChangeShapeType="1"/>
            </p:cNvSpPr>
            <p:nvPr/>
          </p:nvSpPr>
          <p:spPr bwMode="auto">
            <a:xfrm>
              <a:off x="4404441" y="3200400"/>
              <a:ext cx="0" cy="304800"/>
            </a:xfrm>
            <a:prstGeom prst="line">
              <a:avLst/>
            </a:prstGeom>
            <a:noFill/>
            <a:ln w="38100">
              <a:solidFill>
                <a:srgbClr val="FF0000"/>
              </a:solidFill>
              <a:round/>
              <a:headEnd/>
              <a:tailEnd/>
            </a:ln>
          </p:spPr>
          <p:txBody>
            <a:bodyPr>
              <a:prstTxWarp prst="textNoShape">
                <a:avLst/>
              </a:prstTxWarp>
            </a:bodyPr>
            <a:lstStyle/>
            <a:p>
              <a:endParaRPr lang="en-US"/>
            </a:p>
          </p:txBody>
        </p:sp>
        <p:sp>
          <p:nvSpPr>
            <p:cNvPr id="33808" name="Line 17"/>
            <p:cNvSpPr>
              <a:spLocks noChangeShapeType="1"/>
            </p:cNvSpPr>
            <p:nvPr/>
          </p:nvSpPr>
          <p:spPr bwMode="auto">
            <a:xfrm>
              <a:off x="4768809" y="3200400"/>
              <a:ext cx="0" cy="304800"/>
            </a:xfrm>
            <a:prstGeom prst="line">
              <a:avLst/>
            </a:prstGeom>
            <a:noFill/>
            <a:ln w="12700">
              <a:solidFill>
                <a:srgbClr val="FF0000"/>
              </a:solidFill>
              <a:round/>
              <a:headEnd/>
              <a:tailEnd/>
            </a:ln>
          </p:spPr>
          <p:txBody>
            <a:bodyPr>
              <a:prstTxWarp prst="textNoShape">
                <a:avLst/>
              </a:prstTxWarp>
            </a:bodyPr>
            <a:lstStyle/>
            <a:p>
              <a:endParaRPr lang="en-US"/>
            </a:p>
          </p:txBody>
        </p:sp>
        <p:sp>
          <p:nvSpPr>
            <p:cNvPr id="33809" name="Line 18"/>
            <p:cNvSpPr>
              <a:spLocks noChangeShapeType="1"/>
            </p:cNvSpPr>
            <p:nvPr/>
          </p:nvSpPr>
          <p:spPr bwMode="auto">
            <a:xfrm>
              <a:off x="5133176" y="3200400"/>
              <a:ext cx="0" cy="304800"/>
            </a:xfrm>
            <a:prstGeom prst="line">
              <a:avLst/>
            </a:prstGeom>
            <a:noFill/>
            <a:ln w="12700">
              <a:solidFill>
                <a:srgbClr val="FF0000"/>
              </a:solidFill>
              <a:round/>
              <a:headEnd/>
              <a:tailEnd/>
            </a:ln>
          </p:spPr>
          <p:txBody>
            <a:bodyPr>
              <a:prstTxWarp prst="textNoShape">
                <a:avLst/>
              </a:prstTxWarp>
            </a:bodyPr>
            <a:lstStyle/>
            <a:p>
              <a:endParaRPr lang="en-US"/>
            </a:p>
          </p:txBody>
        </p:sp>
        <p:sp>
          <p:nvSpPr>
            <p:cNvPr id="33810" name="Line 19"/>
            <p:cNvSpPr>
              <a:spLocks noChangeShapeType="1"/>
            </p:cNvSpPr>
            <p:nvPr/>
          </p:nvSpPr>
          <p:spPr bwMode="auto">
            <a:xfrm>
              <a:off x="5497544" y="3200400"/>
              <a:ext cx="0" cy="304800"/>
            </a:xfrm>
            <a:prstGeom prst="line">
              <a:avLst/>
            </a:prstGeom>
            <a:noFill/>
            <a:ln w="12700">
              <a:solidFill>
                <a:srgbClr val="FF0000"/>
              </a:solidFill>
              <a:round/>
              <a:headEnd/>
              <a:tailEnd/>
            </a:ln>
          </p:spPr>
          <p:txBody>
            <a:bodyPr>
              <a:prstTxWarp prst="textNoShape">
                <a:avLst/>
              </a:prstTxWarp>
            </a:bodyPr>
            <a:lstStyle/>
            <a:p>
              <a:endParaRPr lang="en-US"/>
            </a:p>
          </p:txBody>
        </p:sp>
        <p:sp>
          <p:nvSpPr>
            <p:cNvPr id="33811" name="Line 20"/>
            <p:cNvSpPr>
              <a:spLocks noChangeShapeType="1"/>
            </p:cNvSpPr>
            <p:nvPr/>
          </p:nvSpPr>
          <p:spPr bwMode="auto">
            <a:xfrm>
              <a:off x="4040073" y="3200400"/>
              <a:ext cx="0" cy="304800"/>
            </a:xfrm>
            <a:prstGeom prst="line">
              <a:avLst/>
            </a:prstGeom>
            <a:noFill/>
            <a:ln w="12700">
              <a:solidFill>
                <a:srgbClr val="FF0000"/>
              </a:solidFill>
              <a:round/>
              <a:headEnd/>
              <a:tailEnd/>
            </a:ln>
          </p:spPr>
          <p:txBody>
            <a:bodyPr>
              <a:prstTxWarp prst="textNoShape">
                <a:avLst/>
              </a:prstTxWarp>
            </a:bodyPr>
            <a:lstStyle/>
            <a:p>
              <a:endParaRPr lang="en-US"/>
            </a:p>
          </p:txBody>
        </p:sp>
        <p:sp>
          <p:nvSpPr>
            <p:cNvPr id="33812" name="Line 21"/>
            <p:cNvSpPr>
              <a:spLocks noChangeShapeType="1"/>
            </p:cNvSpPr>
            <p:nvPr/>
          </p:nvSpPr>
          <p:spPr bwMode="auto">
            <a:xfrm>
              <a:off x="3675705" y="3200400"/>
              <a:ext cx="0" cy="304800"/>
            </a:xfrm>
            <a:prstGeom prst="line">
              <a:avLst/>
            </a:prstGeom>
            <a:noFill/>
            <a:ln w="12700">
              <a:solidFill>
                <a:srgbClr val="FF0000"/>
              </a:solidFill>
              <a:round/>
              <a:headEnd/>
              <a:tailEnd/>
            </a:ln>
          </p:spPr>
          <p:txBody>
            <a:bodyPr>
              <a:prstTxWarp prst="textNoShape">
                <a:avLst/>
              </a:prstTxWarp>
            </a:bodyPr>
            <a:lstStyle/>
            <a:p>
              <a:endParaRPr lang="en-US"/>
            </a:p>
          </p:txBody>
        </p:sp>
        <p:sp>
          <p:nvSpPr>
            <p:cNvPr id="33813" name="Line 22"/>
            <p:cNvSpPr>
              <a:spLocks noChangeShapeType="1"/>
            </p:cNvSpPr>
            <p:nvPr/>
          </p:nvSpPr>
          <p:spPr bwMode="auto">
            <a:xfrm>
              <a:off x="3311338" y="3200400"/>
              <a:ext cx="0" cy="304800"/>
            </a:xfrm>
            <a:prstGeom prst="line">
              <a:avLst/>
            </a:prstGeom>
            <a:noFill/>
            <a:ln w="12700">
              <a:solidFill>
                <a:srgbClr val="FF0000"/>
              </a:solidFill>
              <a:round/>
              <a:headEnd/>
              <a:tailEnd/>
            </a:ln>
          </p:spPr>
          <p:txBody>
            <a:bodyPr>
              <a:prstTxWarp prst="textNoShape">
                <a:avLst/>
              </a:prstTxWarp>
            </a:bodyPr>
            <a:lstStyle/>
            <a:p>
              <a:endParaRPr lang="en-US"/>
            </a:p>
          </p:txBody>
        </p:sp>
        <p:sp>
          <p:nvSpPr>
            <p:cNvPr id="33814" name="Text Box 23"/>
            <p:cNvSpPr txBox="1">
              <a:spLocks noChangeArrowheads="1"/>
            </p:cNvSpPr>
            <p:nvPr/>
          </p:nvSpPr>
          <p:spPr bwMode="auto">
            <a:xfrm>
              <a:off x="4243570" y="3418726"/>
              <a:ext cx="1505540" cy="369332"/>
            </a:xfrm>
            <a:prstGeom prst="rect">
              <a:avLst/>
            </a:prstGeom>
            <a:noFill/>
            <a:ln w="9525">
              <a:noFill/>
              <a:miter lim="800000"/>
              <a:headEnd/>
              <a:tailEnd/>
            </a:ln>
          </p:spPr>
          <p:txBody>
            <a:bodyPr wrap="none">
              <a:prstTxWarp prst="textNoShape">
                <a:avLst/>
              </a:prstTxWarp>
              <a:spAutoFit/>
            </a:bodyPr>
            <a:lstStyle/>
            <a:p>
              <a:pPr eaLnBrk="0" hangingPunct="0"/>
              <a:r>
                <a:rPr lang="en-US" sz="1800">
                  <a:solidFill>
                    <a:srgbClr val="FF0000"/>
                  </a:solidFill>
                </a:rPr>
                <a:t>0                x’</a:t>
              </a:r>
            </a:p>
          </p:txBody>
        </p:sp>
        <p:sp>
          <p:nvSpPr>
            <p:cNvPr id="33815" name="TextBox 32"/>
            <p:cNvSpPr txBox="1">
              <a:spLocks noChangeArrowheads="1"/>
            </p:cNvSpPr>
            <p:nvPr/>
          </p:nvSpPr>
          <p:spPr bwMode="auto">
            <a:xfrm>
              <a:off x="4024044" y="2895600"/>
              <a:ext cx="458780" cy="461665"/>
            </a:xfrm>
            <a:prstGeom prst="rect">
              <a:avLst/>
            </a:prstGeom>
            <a:noFill/>
            <a:ln w="9525">
              <a:noFill/>
              <a:miter lim="800000"/>
              <a:headEnd/>
              <a:tailEnd/>
            </a:ln>
          </p:spPr>
          <p:txBody>
            <a:bodyPr wrap="none">
              <a:prstTxWarp prst="textNoShape">
                <a:avLst/>
              </a:prstTxWarp>
              <a:spAutoFit/>
            </a:bodyPr>
            <a:lstStyle/>
            <a:p>
              <a:r>
                <a:rPr lang="en-US">
                  <a:solidFill>
                    <a:srgbClr val="FF0000"/>
                  </a:solidFill>
                </a:rPr>
                <a:t>S’</a:t>
              </a:r>
            </a:p>
          </p:txBody>
        </p:sp>
      </p:grpSp>
      <p:graphicFrame>
        <p:nvGraphicFramePr>
          <p:cNvPr id="59394" name="Object 2"/>
          <p:cNvGraphicFramePr>
            <a:graphicFrameLocks noChangeAspect="1"/>
          </p:cNvGraphicFramePr>
          <p:nvPr/>
        </p:nvGraphicFramePr>
        <p:xfrm>
          <a:off x="2754313" y="5181600"/>
          <a:ext cx="1600200" cy="400050"/>
        </p:xfrm>
        <a:graphic>
          <a:graphicData uri="http://schemas.openxmlformats.org/presentationml/2006/ole">
            <p:oleObj spid="_x0000_s59394" name="Equation" r:id="rId5" imgW="812800" imgH="203200" progId="Equation.DSMT4">
              <p:embed/>
            </p:oleObj>
          </a:graphicData>
        </a:graphic>
      </p:graphicFrame>
      <p:graphicFrame>
        <p:nvGraphicFramePr>
          <p:cNvPr id="59395" name="Object 3"/>
          <p:cNvGraphicFramePr>
            <a:graphicFrameLocks noChangeAspect="1"/>
          </p:cNvGraphicFramePr>
          <p:nvPr/>
        </p:nvGraphicFramePr>
        <p:xfrm>
          <a:off x="838200" y="5181600"/>
          <a:ext cx="974725" cy="350838"/>
        </p:xfrm>
        <a:graphic>
          <a:graphicData uri="http://schemas.openxmlformats.org/presentationml/2006/ole">
            <p:oleObj spid="_x0000_s59395" name="Equation" r:id="rId6" imgW="495300" imgH="177800" progId="Equation.DSMT4">
              <p:embed/>
            </p:oleObj>
          </a:graphicData>
        </a:graphic>
      </p:graphicFrame>
      <p:graphicFrame>
        <p:nvGraphicFramePr>
          <p:cNvPr id="59396" name="Object 4"/>
          <p:cNvGraphicFramePr>
            <a:graphicFrameLocks noChangeAspect="1"/>
          </p:cNvGraphicFramePr>
          <p:nvPr/>
        </p:nvGraphicFramePr>
        <p:xfrm>
          <a:off x="5516562" y="5143500"/>
          <a:ext cx="1798638" cy="401638"/>
        </p:xfrm>
        <a:graphic>
          <a:graphicData uri="http://schemas.openxmlformats.org/presentationml/2006/ole">
            <p:oleObj spid="_x0000_s59396" name="Equation" r:id="rId7" imgW="914400" imgH="203200" progId="Equation.DSMT4">
              <p:embed/>
            </p:oleObj>
          </a:graphicData>
        </a:graphic>
      </p:graphicFrame>
      <p:graphicFrame>
        <p:nvGraphicFramePr>
          <p:cNvPr id="59397" name="Object 5"/>
          <p:cNvGraphicFramePr>
            <a:graphicFrameLocks noChangeAspect="1"/>
          </p:cNvGraphicFramePr>
          <p:nvPr/>
        </p:nvGraphicFramePr>
        <p:xfrm>
          <a:off x="990600" y="5867400"/>
          <a:ext cx="1600200" cy="400050"/>
        </p:xfrm>
        <a:graphic>
          <a:graphicData uri="http://schemas.openxmlformats.org/presentationml/2006/ole">
            <p:oleObj spid="_x0000_s59397" name="Equation" r:id="rId8" imgW="812800" imgH="203200" progId="Equation.DSMT4">
              <p:embed/>
            </p:oleObj>
          </a:graphicData>
        </a:graphic>
      </p:graphicFrame>
      <p:graphicFrame>
        <p:nvGraphicFramePr>
          <p:cNvPr id="59398" name="Object 6"/>
          <p:cNvGraphicFramePr>
            <a:graphicFrameLocks noChangeAspect="1"/>
          </p:cNvGraphicFramePr>
          <p:nvPr/>
        </p:nvGraphicFramePr>
        <p:xfrm>
          <a:off x="5638800" y="3657600"/>
          <a:ext cx="625475" cy="400050"/>
        </p:xfrm>
        <a:graphic>
          <a:graphicData uri="http://schemas.openxmlformats.org/presentationml/2006/ole">
            <p:oleObj spid="_x0000_s59398" name="Equation" r:id="rId9" imgW="317500" imgH="20320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96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9635" grpId="0" animBg="1"/>
    </p:bld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2" name="Group 2"/>
          <p:cNvGrpSpPr>
            <a:grpSpLocks/>
          </p:cNvGrpSpPr>
          <p:nvPr/>
        </p:nvGrpSpPr>
        <p:grpSpPr bwMode="auto">
          <a:xfrm>
            <a:off x="381000" y="2590800"/>
            <a:ext cx="4648200" cy="708025"/>
            <a:chOff x="96" y="1858"/>
            <a:chExt cx="2928" cy="446"/>
          </a:xfrm>
        </p:grpSpPr>
        <p:sp>
          <p:nvSpPr>
            <p:cNvPr id="34841" name="Line 3"/>
            <p:cNvSpPr>
              <a:spLocks noChangeShapeType="1"/>
            </p:cNvSpPr>
            <p:nvPr/>
          </p:nvSpPr>
          <p:spPr bwMode="auto">
            <a:xfrm>
              <a:off x="240" y="1954"/>
              <a:ext cx="2784" cy="0"/>
            </a:xfrm>
            <a:prstGeom prst="line">
              <a:avLst/>
            </a:prstGeom>
            <a:noFill/>
            <a:ln w="25400">
              <a:solidFill>
                <a:schemeClr val="tx1"/>
              </a:solidFill>
              <a:round/>
              <a:headEnd/>
              <a:tailEnd/>
            </a:ln>
          </p:spPr>
          <p:txBody>
            <a:bodyPr>
              <a:prstTxWarp prst="textNoShape">
                <a:avLst/>
              </a:prstTxWarp>
            </a:bodyPr>
            <a:lstStyle/>
            <a:p>
              <a:endParaRPr lang="en-US"/>
            </a:p>
          </p:txBody>
        </p:sp>
        <p:sp>
          <p:nvSpPr>
            <p:cNvPr id="34842" name="Line 4"/>
            <p:cNvSpPr>
              <a:spLocks noChangeShapeType="1"/>
            </p:cNvSpPr>
            <p:nvPr/>
          </p:nvSpPr>
          <p:spPr bwMode="auto">
            <a:xfrm>
              <a:off x="1632" y="1858"/>
              <a:ext cx="0" cy="192"/>
            </a:xfrm>
            <a:prstGeom prst="line">
              <a:avLst/>
            </a:prstGeom>
            <a:noFill/>
            <a:ln w="38100">
              <a:solidFill>
                <a:schemeClr val="tx1"/>
              </a:solidFill>
              <a:round/>
              <a:headEnd/>
              <a:tailEnd/>
            </a:ln>
          </p:spPr>
          <p:txBody>
            <a:bodyPr>
              <a:prstTxWarp prst="textNoShape">
                <a:avLst/>
              </a:prstTxWarp>
            </a:bodyPr>
            <a:lstStyle/>
            <a:p>
              <a:endParaRPr lang="en-US"/>
            </a:p>
          </p:txBody>
        </p:sp>
        <p:sp>
          <p:nvSpPr>
            <p:cNvPr id="34843" name="Line 5"/>
            <p:cNvSpPr>
              <a:spLocks noChangeShapeType="1"/>
            </p:cNvSpPr>
            <p:nvPr/>
          </p:nvSpPr>
          <p:spPr bwMode="auto">
            <a:xfrm>
              <a:off x="2016"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4844" name="Line 6"/>
            <p:cNvSpPr>
              <a:spLocks noChangeShapeType="1"/>
            </p:cNvSpPr>
            <p:nvPr/>
          </p:nvSpPr>
          <p:spPr bwMode="auto">
            <a:xfrm>
              <a:off x="240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4845" name="Line 7"/>
            <p:cNvSpPr>
              <a:spLocks noChangeShapeType="1"/>
            </p:cNvSpPr>
            <p:nvPr/>
          </p:nvSpPr>
          <p:spPr bwMode="auto">
            <a:xfrm>
              <a:off x="278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4846" name="Line 8"/>
            <p:cNvSpPr>
              <a:spLocks noChangeShapeType="1"/>
            </p:cNvSpPr>
            <p:nvPr/>
          </p:nvSpPr>
          <p:spPr bwMode="auto">
            <a:xfrm>
              <a:off x="1248"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4847" name="Line 9"/>
            <p:cNvSpPr>
              <a:spLocks noChangeShapeType="1"/>
            </p:cNvSpPr>
            <p:nvPr/>
          </p:nvSpPr>
          <p:spPr bwMode="auto">
            <a:xfrm>
              <a:off x="86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4848" name="Line 10"/>
            <p:cNvSpPr>
              <a:spLocks noChangeShapeType="1"/>
            </p:cNvSpPr>
            <p:nvPr/>
          </p:nvSpPr>
          <p:spPr bwMode="auto">
            <a:xfrm>
              <a:off x="48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4849" name="Text Box 11"/>
            <p:cNvSpPr txBox="1">
              <a:spLocks noChangeArrowheads="1"/>
            </p:cNvSpPr>
            <p:nvPr/>
          </p:nvSpPr>
          <p:spPr bwMode="auto">
            <a:xfrm>
              <a:off x="96" y="2073"/>
              <a:ext cx="116" cy="231"/>
            </a:xfrm>
            <a:prstGeom prst="rect">
              <a:avLst/>
            </a:prstGeom>
            <a:noFill/>
            <a:ln w="9525">
              <a:noFill/>
              <a:miter lim="800000"/>
              <a:headEnd/>
              <a:tailEnd/>
            </a:ln>
          </p:spPr>
          <p:txBody>
            <a:bodyPr wrap="none">
              <a:prstTxWarp prst="textNoShape">
                <a:avLst/>
              </a:prstTxWarp>
              <a:spAutoFit/>
            </a:bodyPr>
            <a:lstStyle/>
            <a:p>
              <a:pPr eaLnBrk="0" hangingPunct="0"/>
              <a:endParaRPr lang="en-US" sz="1800"/>
            </a:p>
          </p:txBody>
        </p:sp>
      </p:grpSp>
      <p:pic>
        <p:nvPicPr>
          <p:cNvPr id="34819" name="Picture 12" descr="Helper"/>
          <p:cNvPicPr>
            <a:picLocks noChangeAspect="1" noChangeArrowheads="1"/>
          </p:cNvPicPr>
          <p:nvPr/>
        </p:nvPicPr>
        <p:blipFill>
          <a:blip r:embed="rId3"/>
          <a:srcRect/>
          <a:stretch>
            <a:fillRect/>
          </a:stretch>
        </p:blipFill>
        <p:spPr bwMode="auto">
          <a:xfrm>
            <a:off x="2584450" y="1676400"/>
            <a:ext cx="481013" cy="1058863"/>
          </a:xfrm>
          <a:prstGeom prst="rect">
            <a:avLst/>
          </a:prstGeom>
          <a:noFill/>
          <a:ln w="9525">
            <a:noFill/>
            <a:miter lim="800000"/>
            <a:headEnd/>
            <a:tailEnd/>
          </a:ln>
        </p:spPr>
      </p:pic>
      <p:sp>
        <p:nvSpPr>
          <p:cNvPr id="34820" name="Rectangle 13"/>
          <p:cNvSpPr>
            <a:spLocks noGrp="1" noChangeArrowheads="1"/>
          </p:cNvSpPr>
          <p:nvPr>
            <p:ph type="title"/>
          </p:nvPr>
        </p:nvSpPr>
        <p:spPr/>
        <p:txBody>
          <a:bodyPr/>
          <a:lstStyle/>
          <a:p>
            <a:r>
              <a:rPr lang="en-US" b="1"/>
              <a:t>The Lorentz transformation</a:t>
            </a:r>
          </a:p>
        </p:txBody>
      </p:sp>
      <p:sp>
        <p:nvSpPr>
          <p:cNvPr id="34821" name="Text Box 16"/>
          <p:cNvSpPr txBox="1">
            <a:spLocks noChangeArrowheads="1"/>
          </p:cNvSpPr>
          <p:nvPr/>
        </p:nvSpPr>
        <p:spPr bwMode="auto">
          <a:xfrm>
            <a:off x="1752600" y="2097088"/>
            <a:ext cx="387350" cy="457200"/>
          </a:xfrm>
          <a:prstGeom prst="rect">
            <a:avLst/>
          </a:prstGeom>
          <a:noFill/>
          <a:ln w="9525">
            <a:noFill/>
            <a:miter lim="800000"/>
            <a:headEnd/>
            <a:tailEnd/>
          </a:ln>
        </p:spPr>
        <p:txBody>
          <a:bodyPr wrap="none">
            <a:prstTxWarp prst="textNoShape">
              <a:avLst/>
            </a:prstTxWarp>
            <a:spAutoFit/>
          </a:bodyPr>
          <a:lstStyle/>
          <a:p>
            <a:pPr eaLnBrk="0" hangingPunct="0"/>
            <a:r>
              <a:rPr lang="en-US"/>
              <a:t>S</a:t>
            </a:r>
          </a:p>
        </p:txBody>
      </p:sp>
      <p:sp>
        <p:nvSpPr>
          <p:cNvPr id="34822" name="Text Box 17"/>
          <p:cNvSpPr txBox="1">
            <a:spLocks noChangeArrowheads="1"/>
          </p:cNvSpPr>
          <p:nvPr/>
        </p:nvSpPr>
        <p:spPr bwMode="auto">
          <a:xfrm>
            <a:off x="1066800" y="3810000"/>
            <a:ext cx="7391400" cy="1200328"/>
          </a:xfrm>
          <a:prstGeom prst="rect">
            <a:avLst/>
          </a:prstGeom>
          <a:noFill/>
          <a:ln w="9525">
            <a:noFill/>
            <a:miter lim="800000"/>
            <a:headEnd/>
            <a:tailEnd/>
          </a:ln>
        </p:spPr>
        <p:txBody>
          <a:bodyPr>
            <a:prstTxWarp prst="textNoShape">
              <a:avLst/>
            </a:prstTxWarp>
            <a:spAutoFit/>
          </a:bodyPr>
          <a:lstStyle/>
          <a:p>
            <a:pPr eaLnBrk="0" hangingPunct="0"/>
            <a:r>
              <a:rPr lang="en-US" dirty="0" smtClean="0"/>
              <a:t>		This </a:t>
            </a:r>
            <a:r>
              <a:rPr lang="en-US" dirty="0"/>
              <a:t>relates the spatial coordinates of an event in one frame to its coordinates in the other.	</a:t>
            </a:r>
            <a:endParaRPr lang="en-US" dirty="0">
              <a:latin typeface="Symbol" charset="2"/>
            </a:endParaRPr>
          </a:p>
        </p:txBody>
      </p:sp>
      <p:grpSp>
        <p:nvGrpSpPr>
          <p:cNvPr id="3" name="Group 18"/>
          <p:cNvGrpSpPr>
            <a:grpSpLocks/>
          </p:cNvGrpSpPr>
          <p:nvPr/>
        </p:nvGrpSpPr>
        <p:grpSpPr bwMode="auto">
          <a:xfrm>
            <a:off x="2971800" y="4648200"/>
            <a:ext cx="1676400" cy="1524000"/>
            <a:chOff x="1776" y="2256"/>
            <a:chExt cx="1056" cy="960"/>
          </a:xfrm>
        </p:grpSpPr>
        <p:sp>
          <p:nvSpPr>
            <p:cNvPr id="34839" name="AutoShape 19"/>
            <p:cNvSpPr>
              <a:spLocks noChangeArrowheads="1"/>
            </p:cNvSpPr>
            <p:nvPr/>
          </p:nvSpPr>
          <p:spPr bwMode="auto">
            <a:xfrm>
              <a:off x="1776" y="2256"/>
              <a:ext cx="1056" cy="960"/>
            </a:xfrm>
            <a:prstGeom prst="irregularSeal1">
              <a:avLst/>
            </a:prstGeom>
            <a:solidFill>
              <a:srgbClr val="FFFF00"/>
            </a:solidFill>
            <a:ln w="9525">
              <a:noFill/>
              <a:miter lim="800000"/>
              <a:headEnd/>
              <a:tailEnd/>
            </a:ln>
          </p:spPr>
          <p:txBody>
            <a:bodyPr wrap="none" anchor="ctr">
              <a:prstTxWarp prst="textNoShape">
                <a:avLst/>
              </a:prstTxWarp>
            </a:bodyPr>
            <a:lstStyle/>
            <a:p>
              <a:endParaRPr lang="en-US"/>
            </a:p>
          </p:txBody>
        </p:sp>
        <p:sp>
          <p:nvSpPr>
            <p:cNvPr id="34840" name="Text Box 20"/>
            <p:cNvSpPr txBox="1">
              <a:spLocks noChangeArrowheads="1"/>
            </p:cNvSpPr>
            <p:nvPr/>
          </p:nvSpPr>
          <p:spPr bwMode="auto">
            <a:xfrm>
              <a:off x="1903" y="2589"/>
              <a:ext cx="827" cy="291"/>
            </a:xfrm>
            <a:prstGeom prst="rect">
              <a:avLst/>
            </a:prstGeom>
            <a:noFill/>
            <a:ln w="9525">
              <a:noFill/>
              <a:miter lim="800000"/>
              <a:headEnd/>
              <a:tailEnd/>
            </a:ln>
          </p:spPr>
          <p:txBody>
            <a:bodyPr wrap="none">
              <a:prstTxWarp prst="textNoShape">
                <a:avLst/>
              </a:prstTxWarp>
              <a:spAutoFit/>
            </a:bodyPr>
            <a:lstStyle/>
            <a:p>
              <a:pPr eaLnBrk="0" hangingPunct="0"/>
              <a:r>
                <a:rPr lang="en-US">
                  <a:solidFill>
                    <a:srgbClr val="0000FF"/>
                  </a:solidFill>
                  <a:latin typeface="Comic Sans MS" charset="0"/>
                </a:rPr>
                <a:t>Algebra</a:t>
              </a:r>
            </a:p>
          </p:txBody>
        </p:sp>
      </p:grpSp>
      <p:grpSp>
        <p:nvGrpSpPr>
          <p:cNvPr id="4" name="Group 22"/>
          <p:cNvGrpSpPr>
            <a:grpSpLocks/>
          </p:cNvGrpSpPr>
          <p:nvPr/>
        </p:nvGrpSpPr>
        <p:grpSpPr bwMode="auto">
          <a:xfrm>
            <a:off x="2971800" y="2765425"/>
            <a:ext cx="3352800" cy="892175"/>
            <a:chOff x="3083608" y="2895600"/>
            <a:chExt cx="3352800" cy="892458"/>
          </a:xfrm>
        </p:grpSpPr>
        <p:sp>
          <p:nvSpPr>
            <p:cNvPr id="34827" name="Line 14"/>
            <p:cNvSpPr>
              <a:spLocks noChangeShapeType="1"/>
            </p:cNvSpPr>
            <p:nvPr/>
          </p:nvSpPr>
          <p:spPr bwMode="auto">
            <a:xfrm flipV="1">
              <a:off x="5674408" y="3254658"/>
              <a:ext cx="762000" cy="0"/>
            </a:xfrm>
            <a:prstGeom prst="line">
              <a:avLst/>
            </a:prstGeom>
            <a:noFill/>
            <a:ln w="28575">
              <a:solidFill>
                <a:srgbClr val="FF0000"/>
              </a:solidFill>
              <a:round/>
              <a:headEnd/>
              <a:tailEnd type="triangle" w="lg" len="lg"/>
            </a:ln>
          </p:spPr>
          <p:txBody>
            <a:bodyPr>
              <a:prstTxWarp prst="textNoShape">
                <a:avLst/>
              </a:prstTxWarp>
            </a:bodyPr>
            <a:lstStyle/>
            <a:p>
              <a:endParaRPr lang="en-US"/>
            </a:p>
          </p:txBody>
        </p:sp>
        <p:sp>
          <p:nvSpPr>
            <p:cNvPr id="34828" name="Rectangle 16"/>
            <p:cNvSpPr>
              <a:spLocks noChangeArrowheads="1"/>
            </p:cNvSpPr>
            <p:nvPr/>
          </p:nvSpPr>
          <p:spPr bwMode="auto">
            <a:xfrm>
              <a:off x="4419600" y="3124200"/>
              <a:ext cx="1066800" cy="228600"/>
            </a:xfrm>
            <a:prstGeom prst="rect">
              <a:avLst/>
            </a:prstGeom>
            <a:solidFill>
              <a:srgbClr val="0000FF"/>
            </a:solidFill>
            <a:ln w="9525">
              <a:solidFill>
                <a:schemeClr val="tx1"/>
              </a:solidFill>
              <a:miter lim="800000"/>
              <a:headEnd/>
              <a:tailEnd/>
            </a:ln>
          </p:spPr>
          <p:txBody>
            <a:bodyPr wrap="none" anchor="ctr">
              <a:prstTxWarp prst="textNoShape">
                <a:avLst/>
              </a:prstTxWarp>
            </a:bodyPr>
            <a:lstStyle/>
            <a:p>
              <a:endParaRPr lang="en-US"/>
            </a:p>
          </p:txBody>
        </p:sp>
        <p:sp>
          <p:nvSpPr>
            <p:cNvPr id="34829" name="Line 15"/>
            <p:cNvSpPr>
              <a:spLocks noChangeShapeType="1"/>
            </p:cNvSpPr>
            <p:nvPr/>
          </p:nvSpPr>
          <p:spPr bwMode="auto">
            <a:xfrm>
              <a:off x="3083608" y="3352800"/>
              <a:ext cx="2641666" cy="0"/>
            </a:xfrm>
            <a:prstGeom prst="line">
              <a:avLst/>
            </a:prstGeom>
            <a:noFill/>
            <a:ln w="25400">
              <a:solidFill>
                <a:srgbClr val="FF0000"/>
              </a:solidFill>
              <a:round/>
              <a:headEnd/>
              <a:tailEnd/>
            </a:ln>
          </p:spPr>
          <p:txBody>
            <a:bodyPr>
              <a:prstTxWarp prst="textNoShape">
                <a:avLst/>
              </a:prstTxWarp>
            </a:bodyPr>
            <a:lstStyle/>
            <a:p>
              <a:endParaRPr lang="en-US"/>
            </a:p>
          </p:txBody>
        </p:sp>
        <p:sp>
          <p:nvSpPr>
            <p:cNvPr id="34830" name="Line 16"/>
            <p:cNvSpPr>
              <a:spLocks noChangeShapeType="1"/>
            </p:cNvSpPr>
            <p:nvPr/>
          </p:nvSpPr>
          <p:spPr bwMode="auto">
            <a:xfrm>
              <a:off x="4404441" y="3200400"/>
              <a:ext cx="0" cy="304800"/>
            </a:xfrm>
            <a:prstGeom prst="line">
              <a:avLst/>
            </a:prstGeom>
            <a:noFill/>
            <a:ln w="38100">
              <a:solidFill>
                <a:srgbClr val="FF0000"/>
              </a:solidFill>
              <a:round/>
              <a:headEnd/>
              <a:tailEnd/>
            </a:ln>
          </p:spPr>
          <p:txBody>
            <a:bodyPr>
              <a:prstTxWarp prst="textNoShape">
                <a:avLst/>
              </a:prstTxWarp>
            </a:bodyPr>
            <a:lstStyle/>
            <a:p>
              <a:endParaRPr lang="en-US"/>
            </a:p>
          </p:txBody>
        </p:sp>
        <p:sp>
          <p:nvSpPr>
            <p:cNvPr id="34831" name="Line 17"/>
            <p:cNvSpPr>
              <a:spLocks noChangeShapeType="1"/>
            </p:cNvSpPr>
            <p:nvPr/>
          </p:nvSpPr>
          <p:spPr bwMode="auto">
            <a:xfrm>
              <a:off x="4768809" y="3200400"/>
              <a:ext cx="0" cy="304800"/>
            </a:xfrm>
            <a:prstGeom prst="line">
              <a:avLst/>
            </a:prstGeom>
            <a:noFill/>
            <a:ln w="12700">
              <a:solidFill>
                <a:srgbClr val="FF0000"/>
              </a:solidFill>
              <a:round/>
              <a:headEnd/>
              <a:tailEnd/>
            </a:ln>
          </p:spPr>
          <p:txBody>
            <a:bodyPr>
              <a:prstTxWarp prst="textNoShape">
                <a:avLst/>
              </a:prstTxWarp>
            </a:bodyPr>
            <a:lstStyle/>
            <a:p>
              <a:endParaRPr lang="en-US"/>
            </a:p>
          </p:txBody>
        </p:sp>
        <p:sp>
          <p:nvSpPr>
            <p:cNvPr id="34832" name="Line 18"/>
            <p:cNvSpPr>
              <a:spLocks noChangeShapeType="1"/>
            </p:cNvSpPr>
            <p:nvPr/>
          </p:nvSpPr>
          <p:spPr bwMode="auto">
            <a:xfrm>
              <a:off x="5133176" y="3200400"/>
              <a:ext cx="0" cy="304800"/>
            </a:xfrm>
            <a:prstGeom prst="line">
              <a:avLst/>
            </a:prstGeom>
            <a:noFill/>
            <a:ln w="12700">
              <a:solidFill>
                <a:srgbClr val="FF0000"/>
              </a:solidFill>
              <a:round/>
              <a:headEnd/>
              <a:tailEnd/>
            </a:ln>
          </p:spPr>
          <p:txBody>
            <a:bodyPr>
              <a:prstTxWarp prst="textNoShape">
                <a:avLst/>
              </a:prstTxWarp>
            </a:bodyPr>
            <a:lstStyle/>
            <a:p>
              <a:endParaRPr lang="en-US"/>
            </a:p>
          </p:txBody>
        </p:sp>
        <p:sp>
          <p:nvSpPr>
            <p:cNvPr id="34833" name="Line 19"/>
            <p:cNvSpPr>
              <a:spLocks noChangeShapeType="1"/>
            </p:cNvSpPr>
            <p:nvPr/>
          </p:nvSpPr>
          <p:spPr bwMode="auto">
            <a:xfrm>
              <a:off x="5497544" y="3200400"/>
              <a:ext cx="0" cy="304800"/>
            </a:xfrm>
            <a:prstGeom prst="line">
              <a:avLst/>
            </a:prstGeom>
            <a:noFill/>
            <a:ln w="12700">
              <a:solidFill>
                <a:srgbClr val="FF0000"/>
              </a:solidFill>
              <a:round/>
              <a:headEnd/>
              <a:tailEnd/>
            </a:ln>
          </p:spPr>
          <p:txBody>
            <a:bodyPr>
              <a:prstTxWarp prst="textNoShape">
                <a:avLst/>
              </a:prstTxWarp>
            </a:bodyPr>
            <a:lstStyle/>
            <a:p>
              <a:endParaRPr lang="en-US"/>
            </a:p>
          </p:txBody>
        </p:sp>
        <p:sp>
          <p:nvSpPr>
            <p:cNvPr id="34834" name="Line 20"/>
            <p:cNvSpPr>
              <a:spLocks noChangeShapeType="1"/>
            </p:cNvSpPr>
            <p:nvPr/>
          </p:nvSpPr>
          <p:spPr bwMode="auto">
            <a:xfrm>
              <a:off x="4040073" y="3200400"/>
              <a:ext cx="0" cy="304800"/>
            </a:xfrm>
            <a:prstGeom prst="line">
              <a:avLst/>
            </a:prstGeom>
            <a:noFill/>
            <a:ln w="12700">
              <a:solidFill>
                <a:srgbClr val="FF0000"/>
              </a:solidFill>
              <a:round/>
              <a:headEnd/>
              <a:tailEnd/>
            </a:ln>
          </p:spPr>
          <p:txBody>
            <a:bodyPr>
              <a:prstTxWarp prst="textNoShape">
                <a:avLst/>
              </a:prstTxWarp>
            </a:bodyPr>
            <a:lstStyle/>
            <a:p>
              <a:endParaRPr lang="en-US"/>
            </a:p>
          </p:txBody>
        </p:sp>
        <p:sp>
          <p:nvSpPr>
            <p:cNvPr id="34835" name="Line 21"/>
            <p:cNvSpPr>
              <a:spLocks noChangeShapeType="1"/>
            </p:cNvSpPr>
            <p:nvPr/>
          </p:nvSpPr>
          <p:spPr bwMode="auto">
            <a:xfrm>
              <a:off x="3675705" y="3200400"/>
              <a:ext cx="0" cy="304800"/>
            </a:xfrm>
            <a:prstGeom prst="line">
              <a:avLst/>
            </a:prstGeom>
            <a:noFill/>
            <a:ln w="12700">
              <a:solidFill>
                <a:srgbClr val="FF0000"/>
              </a:solidFill>
              <a:round/>
              <a:headEnd/>
              <a:tailEnd/>
            </a:ln>
          </p:spPr>
          <p:txBody>
            <a:bodyPr>
              <a:prstTxWarp prst="textNoShape">
                <a:avLst/>
              </a:prstTxWarp>
            </a:bodyPr>
            <a:lstStyle/>
            <a:p>
              <a:endParaRPr lang="en-US"/>
            </a:p>
          </p:txBody>
        </p:sp>
        <p:sp>
          <p:nvSpPr>
            <p:cNvPr id="34836" name="Line 22"/>
            <p:cNvSpPr>
              <a:spLocks noChangeShapeType="1"/>
            </p:cNvSpPr>
            <p:nvPr/>
          </p:nvSpPr>
          <p:spPr bwMode="auto">
            <a:xfrm>
              <a:off x="3311338" y="3200400"/>
              <a:ext cx="0" cy="304800"/>
            </a:xfrm>
            <a:prstGeom prst="line">
              <a:avLst/>
            </a:prstGeom>
            <a:noFill/>
            <a:ln w="12700">
              <a:solidFill>
                <a:srgbClr val="FF0000"/>
              </a:solidFill>
              <a:round/>
              <a:headEnd/>
              <a:tailEnd/>
            </a:ln>
          </p:spPr>
          <p:txBody>
            <a:bodyPr>
              <a:prstTxWarp prst="textNoShape">
                <a:avLst/>
              </a:prstTxWarp>
            </a:bodyPr>
            <a:lstStyle/>
            <a:p>
              <a:endParaRPr lang="en-US"/>
            </a:p>
          </p:txBody>
        </p:sp>
        <p:sp>
          <p:nvSpPr>
            <p:cNvPr id="34837" name="Text Box 23"/>
            <p:cNvSpPr txBox="1">
              <a:spLocks noChangeArrowheads="1"/>
            </p:cNvSpPr>
            <p:nvPr/>
          </p:nvSpPr>
          <p:spPr bwMode="auto">
            <a:xfrm>
              <a:off x="4243570" y="3418726"/>
              <a:ext cx="1505540" cy="369332"/>
            </a:xfrm>
            <a:prstGeom prst="rect">
              <a:avLst/>
            </a:prstGeom>
            <a:noFill/>
            <a:ln w="9525">
              <a:noFill/>
              <a:miter lim="800000"/>
              <a:headEnd/>
              <a:tailEnd/>
            </a:ln>
          </p:spPr>
          <p:txBody>
            <a:bodyPr wrap="none">
              <a:prstTxWarp prst="textNoShape">
                <a:avLst/>
              </a:prstTxWarp>
              <a:spAutoFit/>
            </a:bodyPr>
            <a:lstStyle/>
            <a:p>
              <a:pPr eaLnBrk="0" hangingPunct="0"/>
              <a:r>
                <a:rPr lang="en-US" sz="1800">
                  <a:solidFill>
                    <a:srgbClr val="FF0000"/>
                  </a:solidFill>
                </a:rPr>
                <a:t>0                x’</a:t>
              </a:r>
            </a:p>
          </p:txBody>
        </p:sp>
        <p:sp>
          <p:nvSpPr>
            <p:cNvPr id="34838" name="TextBox 34"/>
            <p:cNvSpPr txBox="1">
              <a:spLocks noChangeArrowheads="1"/>
            </p:cNvSpPr>
            <p:nvPr/>
          </p:nvSpPr>
          <p:spPr bwMode="auto">
            <a:xfrm>
              <a:off x="4024044" y="2895600"/>
              <a:ext cx="458780" cy="461665"/>
            </a:xfrm>
            <a:prstGeom prst="rect">
              <a:avLst/>
            </a:prstGeom>
            <a:noFill/>
            <a:ln w="9525">
              <a:noFill/>
              <a:miter lim="800000"/>
              <a:headEnd/>
              <a:tailEnd/>
            </a:ln>
          </p:spPr>
          <p:txBody>
            <a:bodyPr wrap="none">
              <a:prstTxWarp prst="textNoShape">
                <a:avLst/>
              </a:prstTxWarp>
              <a:spAutoFit/>
            </a:bodyPr>
            <a:lstStyle/>
            <a:p>
              <a:r>
                <a:rPr lang="en-US">
                  <a:solidFill>
                    <a:srgbClr val="FF0000"/>
                  </a:solidFill>
                </a:rPr>
                <a:t>S’</a:t>
              </a:r>
            </a:p>
          </p:txBody>
        </p:sp>
      </p:grpSp>
      <p:sp>
        <p:nvSpPr>
          <p:cNvPr id="34826" name="TextBox 35"/>
          <p:cNvSpPr txBox="1">
            <a:spLocks noChangeArrowheads="1"/>
          </p:cNvSpPr>
          <p:nvPr/>
        </p:nvSpPr>
        <p:spPr bwMode="auto">
          <a:xfrm>
            <a:off x="5729288" y="2717800"/>
            <a:ext cx="338137" cy="461963"/>
          </a:xfrm>
          <a:prstGeom prst="rect">
            <a:avLst/>
          </a:prstGeom>
          <a:noFill/>
          <a:ln w="9525">
            <a:noFill/>
            <a:miter lim="800000"/>
            <a:headEnd/>
            <a:tailEnd/>
          </a:ln>
        </p:spPr>
        <p:txBody>
          <a:bodyPr wrap="none">
            <a:prstTxWarp prst="textNoShape">
              <a:avLst/>
            </a:prstTxWarp>
            <a:spAutoFit/>
          </a:bodyPr>
          <a:lstStyle/>
          <a:p>
            <a:r>
              <a:rPr lang="en-US">
                <a:solidFill>
                  <a:srgbClr val="FF0000"/>
                </a:solidFill>
              </a:rPr>
              <a:t>v</a:t>
            </a:r>
          </a:p>
        </p:txBody>
      </p:sp>
      <p:graphicFrame>
        <p:nvGraphicFramePr>
          <p:cNvPr id="61442" name="Object 2"/>
          <p:cNvGraphicFramePr>
            <a:graphicFrameLocks noChangeAspect="1"/>
          </p:cNvGraphicFramePr>
          <p:nvPr/>
        </p:nvGraphicFramePr>
        <p:xfrm>
          <a:off x="1219200" y="3810000"/>
          <a:ext cx="1600200" cy="400050"/>
        </p:xfrm>
        <a:graphic>
          <a:graphicData uri="http://schemas.openxmlformats.org/presentationml/2006/ole">
            <p:oleObj spid="_x0000_s61442" name="Equation" r:id="rId4" imgW="812800" imgH="203200" progId="Equation.DSMT4">
              <p:embed/>
            </p:oleObj>
          </a:graphicData>
        </a:graphic>
      </p:graphicFrame>
      <p:graphicFrame>
        <p:nvGraphicFramePr>
          <p:cNvPr id="61443" name="Object 3"/>
          <p:cNvGraphicFramePr>
            <a:graphicFrameLocks noChangeAspect="1"/>
          </p:cNvGraphicFramePr>
          <p:nvPr/>
        </p:nvGraphicFramePr>
        <p:xfrm>
          <a:off x="5029200" y="5181600"/>
          <a:ext cx="1700212" cy="374650"/>
        </p:xfrm>
        <a:graphic>
          <a:graphicData uri="http://schemas.openxmlformats.org/presentationml/2006/ole">
            <p:oleObj spid="_x0000_s61443" name="Equation" r:id="rId5" imgW="863600" imgH="19050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14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52" name="Rectangle 2"/>
          <p:cNvSpPr>
            <a:spLocks noGrp="1" noChangeArrowheads="1"/>
          </p:cNvSpPr>
          <p:nvPr>
            <p:ph type="title"/>
          </p:nvPr>
        </p:nvSpPr>
        <p:spPr>
          <a:xfrm>
            <a:off x="457200" y="0"/>
            <a:ext cx="8229600" cy="1143000"/>
          </a:xfrm>
        </p:spPr>
        <p:txBody>
          <a:bodyPr/>
          <a:lstStyle/>
          <a:p>
            <a:r>
              <a:rPr lang="en-US" b="1"/>
              <a:t>Transformations</a:t>
            </a:r>
          </a:p>
        </p:txBody>
      </p:sp>
      <p:sp>
        <p:nvSpPr>
          <p:cNvPr id="2053" name="Rectangle 4"/>
          <p:cNvSpPr>
            <a:spLocks noChangeArrowheads="1"/>
          </p:cNvSpPr>
          <p:nvPr/>
        </p:nvSpPr>
        <p:spPr bwMode="auto">
          <a:xfrm>
            <a:off x="609600" y="990600"/>
            <a:ext cx="7391400" cy="1187450"/>
          </a:xfrm>
          <a:prstGeom prst="rect">
            <a:avLst/>
          </a:prstGeom>
          <a:noFill/>
          <a:ln w="9525">
            <a:noFill/>
            <a:miter lim="800000"/>
            <a:headEnd/>
            <a:tailEnd/>
          </a:ln>
        </p:spPr>
        <p:txBody>
          <a:bodyPr>
            <a:prstTxWarp prst="textNoShape">
              <a:avLst/>
            </a:prstTxWarp>
            <a:spAutoFit/>
          </a:bodyPr>
          <a:lstStyle/>
          <a:p>
            <a:pPr eaLnBrk="0" hangingPunct="0"/>
            <a:r>
              <a:rPr lang="en-US"/>
              <a:t>If S’ is moving with speed v in the positive x direction relative to S, then the coordinates of the same event in the two frames are related by:</a:t>
            </a:r>
          </a:p>
        </p:txBody>
      </p:sp>
      <p:sp>
        <p:nvSpPr>
          <p:cNvPr id="241673" name="Text Box 9"/>
          <p:cNvSpPr txBox="1">
            <a:spLocks noChangeArrowheads="1"/>
          </p:cNvSpPr>
          <p:nvPr/>
        </p:nvSpPr>
        <p:spPr bwMode="auto">
          <a:xfrm>
            <a:off x="228600" y="6248400"/>
            <a:ext cx="8748713" cy="461963"/>
          </a:xfrm>
          <a:prstGeom prst="rect">
            <a:avLst/>
          </a:prstGeom>
          <a:noFill/>
          <a:ln w="9525">
            <a:noFill/>
            <a:miter lim="800000"/>
            <a:headEnd/>
            <a:tailEnd/>
          </a:ln>
        </p:spPr>
        <p:txBody>
          <a:bodyPr wrap="none">
            <a:prstTxWarp prst="textNoShape">
              <a:avLst/>
            </a:prstTxWarp>
            <a:spAutoFit/>
          </a:bodyPr>
          <a:lstStyle/>
          <a:p>
            <a:pPr eaLnBrk="0" hangingPunct="0"/>
            <a:r>
              <a:rPr lang="en-US" b="1">
                <a:solidFill>
                  <a:srgbClr val="FF0000"/>
                </a:solidFill>
              </a:rPr>
              <a:t>Note:</a:t>
            </a:r>
            <a:r>
              <a:rPr lang="en-US">
                <a:solidFill>
                  <a:srgbClr val="FF0000"/>
                </a:solidFill>
              </a:rPr>
              <a:t> This assumes (0,0,0,0) is the same event in both frames.</a:t>
            </a:r>
          </a:p>
        </p:txBody>
      </p:sp>
      <p:grpSp>
        <p:nvGrpSpPr>
          <p:cNvPr id="2" name="Group 14"/>
          <p:cNvGrpSpPr>
            <a:grpSpLocks/>
          </p:cNvGrpSpPr>
          <p:nvPr/>
        </p:nvGrpSpPr>
        <p:grpSpPr bwMode="auto">
          <a:xfrm>
            <a:off x="457200" y="2438400"/>
            <a:ext cx="3352800" cy="3505200"/>
            <a:chOff x="457200" y="2438400"/>
            <a:chExt cx="3352800" cy="3505200"/>
          </a:xfrm>
        </p:grpSpPr>
        <p:sp>
          <p:nvSpPr>
            <p:cNvPr id="2062" name="Rectangle 10"/>
            <p:cNvSpPr>
              <a:spLocks noChangeArrowheads="1"/>
            </p:cNvSpPr>
            <p:nvPr/>
          </p:nvSpPr>
          <p:spPr bwMode="auto">
            <a:xfrm>
              <a:off x="457200" y="2438400"/>
              <a:ext cx="3352800" cy="3505200"/>
            </a:xfrm>
            <a:prstGeom prst="rect">
              <a:avLst/>
            </a:prstGeom>
            <a:solidFill>
              <a:srgbClr val="FFFFCC"/>
            </a:solidFill>
            <a:ln w="9525">
              <a:solidFill>
                <a:schemeClr val="tx1"/>
              </a:solidFill>
              <a:miter lim="800000"/>
              <a:headEnd/>
              <a:tailEnd/>
            </a:ln>
          </p:spPr>
          <p:txBody>
            <a:bodyPr wrap="none" anchor="ctr">
              <a:prstTxWarp prst="textNoShape">
                <a:avLst/>
              </a:prstTxWarp>
            </a:bodyPr>
            <a:lstStyle/>
            <a:p>
              <a:pPr algn="ctr"/>
              <a:endParaRPr lang="en-US"/>
            </a:p>
          </p:txBody>
        </p:sp>
        <p:graphicFrame>
          <p:nvGraphicFramePr>
            <p:cNvPr id="2051" name="Object 2"/>
            <p:cNvGraphicFramePr>
              <a:graphicFrameLocks noChangeAspect="1"/>
            </p:cNvGraphicFramePr>
            <p:nvPr/>
          </p:nvGraphicFramePr>
          <p:xfrm>
            <a:off x="1295400" y="3530600"/>
            <a:ext cx="1438275" cy="1955800"/>
          </p:xfrm>
          <a:graphic>
            <a:graphicData uri="http://schemas.openxmlformats.org/presentationml/2006/ole">
              <p:oleObj spid="_x0000_s62467" name="Equation" r:id="rId3" imgW="634680" imgH="863280" progId="Equation.DSMT4">
                <p:embed/>
              </p:oleObj>
            </a:graphicData>
          </a:graphic>
        </p:graphicFrame>
        <p:sp>
          <p:nvSpPr>
            <p:cNvPr id="2063" name="Text Box 14"/>
            <p:cNvSpPr txBox="1">
              <a:spLocks noChangeArrowheads="1"/>
            </p:cNvSpPr>
            <p:nvPr/>
          </p:nvSpPr>
          <p:spPr bwMode="auto">
            <a:xfrm>
              <a:off x="685800" y="2590800"/>
              <a:ext cx="3030538" cy="701675"/>
            </a:xfrm>
            <a:prstGeom prst="rect">
              <a:avLst/>
            </a:prstGeom>
            <a:noFill/>
            <a:ln w="9525">
              <a:noFill/>
              <a:miter lim="800000"/>
              <a:headEnd/>
              <a:tailEnd/>
            </a:ln>
          </p:spPr>
          <p:txBody>
            <a:bodyPr wrap="none">
              <a:prstTxWarp prst="textNoShape">
                <a:avLst/>
              </a:prstTxWarp>
              <a:spAutoFit/>
            </a:bodyPr>
            <a:lstStyle/>
            <a:p>
              <a:r>
                <a:rPr lang="en-US" sz="2000" b="1"/>
                <a:t>Galilean transformation</a:t>
              </a:r>
            </a:p>
            <a:p>
              <a:r>
                <a:rPr lang="en-US" sz="2000"/>
                <a:t>(classical)</a:t>
              </a:r>
            </a:p>
          </p:txBody>
        </p:sp>
      </p:grpSp>
      <p:grpSp>
        <p:nvGrpSpPr>
          <p:cNvPr id="3" name="Group 13"/>
          <p:cNvGrpSpPr>
            <a:grpSpLocks/>
          </p:cNvGrpSpPr>
          <p:nvPr/>
        </p:nvGrpSpPr>
        <p:grpSpPr bwMode="auto">
          <a:xfrm>
            <a:off x="4419600" y="2438400"/>
            <a:ext cx="3352800" cy="3505200"/>
            <a:chOff x="4419600" y="2438400"/>
            <a:chExt cx="3352800" cy="3505200"/>
          </a:xfrm>
        </p:grpSpPr>
        <p:sp>
          <p:nvSpPr>
            <p:cNvPr id="2060" name="Rectangle 11"/>
            <p:cNvSpPr>
              <a:spLocks noChangeArrowheads="1"/>
            </p:cNvSpPr>
            <p:nvPr/>
          </p:nvSpPr>
          <p:spPr bwMode="auto">
            <a:xfrm>
              <a:off x="4419600" y="2438400"/>
              <a:ext cx="3352800" cy="3505200"/>
            </a:xfrm>
            <a:prstGeom prst="rect">
              <a:avLst/>
            </a:prstGeom>
            <a:solidFill>
              <a:srgbClr val="CCECFF"/>
            </a:solidFill>
            <a:ln w="9525">
              <a:solidFill>
                <a:schemeClr val="tx1"/>
              </a:solidFill>
              <a:miter lim="800000"/>
              <a:headEnd/>
              <a:tailEnd/>
            </a:ln>
          </p:spPr>
          <p:txBody>
            <a:bodyPr wrap="none" anchor="ctr">
              <a:prstTxWarp prst="textNoShape">
                <a:avLst/>
              </a:prstTxWarp>
            </a:bodyPr>
            <a:lstStyle/>
            <a:p>
              <a:endParaRPr lang="en-US"/>
            </a:p>
          </p:txBody>
        </p:sp>
        <p:graphicFrame>
          <p:nvGraphicFramePr>
            <p:cNvPr id="2050" name="Object 3"/>
            <p:cNvGraphicFramePr>
              <a:graphicFrameLocks noChangeAspect="1"/>
            </p:cNvGraphicFramePr>
            <p:nvPr/>
          </p:nvGraphicFramePr>
          <p:xfrm>
            <a:off x="5013325" y="3498850"/>
            <a:ext cx="2100263" cy="2416175"/>
          </p:xfrm>
          <a:graphic>
            <a:graphicData uri="http://schemas.openxmlformats.org/presentationml/2006/ole">
              <p:oleObj spid="_x0000_s62466" name="Equation" r:id="rId4" imgW="927000" imgH="1066680" progId="Equation.3">
                <p:embed/>
              </p:oleObj>
            </a:graphicData>
          </a:graphic>
        </p:graphicFrame>
        <p:sp>
          <p:nvSpPr>
            <p:cNvPr id="2061" name="Text Box 15"/>
            <p:cNvSpPr txBox="1">
              <a:spLocks noChangeArrowheads="1"/>
            </p:cNvSpPr>
            <p:nvPr/>
          </p:nvSpPr>
          <p:spPr bwMode="auto">
            <a:xfrm>
              <a:off x="4581525" y="2590800"/>
              <a:ext cx="2962275" cy="701675"/>
            </a:xfrm>
            <a:prstGeom prst="rect">
              <a:avLst/>
            </a:prstGeom>
            <a:noFill/>
            <a:ln w="9525">
              <a:noFill/>
              <a:miter lim="800000"/>
              <a:headEnd/>
              <a:tailEnd/>
            </a:ln>
          </p:spPr>
          <p:txBody>
            <a:bodyPr wrap="none">
              <a:prstTxWarp prst="textNoShape">
                <a:avLst/>
              </a:prstTxWarp>
              <a:spAutoFit/>
            </a:bodyPr>
            <a:lstStyle/>
            <a:p>
              <a:r>
                <a:rPr lang="en-US" sz="2000" b="1"/>
                <a:t>Lorentz transformation</a:t>
              </a:r>
            </a:p>
            <a:p>
              <a:r>
                <a:rPr lang="en-US" sz="2000"/>
                <a:t>(relativistic)</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par>
                                <p:cTn id="13" presetID="10" presetClass="entr" presetSubtype="0" fill="hold" grpId="0" nodeType="withEffect">
                                  <p:stCondLst>
                                    <p:cond delay="1000"/>
                                  </p:stCondLst>
                                  <p:childTnLst>
                                    <p:set>
                                      <p:cBhvr>
                                        <p:cTn id="14" dur="1" fill="hold">
                                          <p:stCondLst>
                                            <p:cond delay="0"/>
                                          </p:stCondLst>
                                        </p:cTn>
                                        <p:tgtEl>
                                          <p:spTgt spid="241673"/>
                                        </p:tgtEl>
                                        <p:attrNameLst>
                                          <p:attrName>style.visibility</p:attrName>
                                        </p:attrNameLst>
                                      </p:cBhvr>
                                      <p:to>
                                        <p:strVal val="visible"/>
                                      </p:to>
                                    </p:set>
                                    <p:animEffect transition="in" filter="fade">
                                      <p:cBhvr>
                                        <p:cTn id="15" dur="500"/>
                                        <p:tgtEl>
                                          <p:spTgt spid="2416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1673" grpId="0"/>
    </p:bld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0"/>
            <a:ext cx="8229600" cy="838200"/>
          </a:xfrm>
        </p:spPr>
        <p:txBody>
          <a:bodyPr/>
          <a:lstStyle/>
          <a:p>
            <a:r>
              <a:rPr lang="en-US" b="1"/>
              <a:t>A note of caution:</a:t>
            </a:r>
          </a:p>
        </p:txBody>
      </p:sp>
      <p:sp>
        <p:nvSpPr>
          <p:cNvPr id="35843" name="Text Box 4"/>
          <p:cNvSpPr txBox="1">
            <a:spLocks noChangeArrowheads="1"/>
          </p:cNvSpPr>
          <p:nvPr/>
        </p:nvSpPr>
        <p:spPr bwMode="auto">
          <a:xfrm>
            <a:off x="228600" y="762000"/>
            <a:ext cx="8915400" cy="3325813"/>
          </a:xfrm>
          <a:prstGeom prst="rect">
            <a:avLst/>
          </a:prstGeom>
          <a:noFill/>
          <a:ln w="9525">
            <a:noFill/>
            <a:miter lim="800000"/>
            <a:headEnd/>
            <a:tailEnd/>
          </a:ln>
        </p:spPr>
        <p:txBody>
          <a:bodyPr>
            <a:prstTxWarp prst="textNoShape">
              <a:avLst/>
            </a:prstTxWarp>
            <a:spAutoFit/>
          </a:bodyPr>
          <a:lstStyle/>
          <a:p>
            <a:r>
              <a:rPr lang="en-US" dirty="0"/>
              <a:t>The way the Lorentz and Galileo transformations are presented here</a:t>
            </a:r>
            <a:r>
              <a:rPr lang="en-US" dirty="0" smtClean="0"/>
              <a:t> assumes </a:t>
            </a:r>
            <a:r>
              <a:rPr lang="en-US" dirty="0"/>
              <a:t>the following:</a:t>
            </a:r>
          </a:p>
          <a:p>
            <a:endParaRPr lang="en-US" sz="800" dirty="0"/>
          </a:p>
          <a:p>
            <a:r>
              <a:rPr lang="en-US" sz="2600" dirty="0"/>
              <a:t>An observer in </a:t>
            </a:r>
            <a:r>
              <a:rPr lang="en-US" sz="2600" dirty="0" err="1"/>
              <a:t>S</a:t>
            </a:r>
            <a:r>
              <a:rPr lang="en-US" sz="2600" dirty="0"/>
              <a:t> would like to express an event (</a:t>
            </a:r>
            <a:r>
              <a:rPr lang="en-US" sz="2600" dirty="0" err="1"/>
              <a:t>x,y,z,t</a:t>
            </a:r>
            <a:r>
              <a:rPr lang="en-US" sz="2600" dirty="0"/>
              <a:t>) (in his frame </a:t>
            </a:r>
            <a:r>
              <a:rPr lang="en-US" sz="2600" dirty="0" err="1"/>
              <a:t>S</a:t>
            </a:r>
            <a:r>
              <a:rPr lang="en-US" sz="2600" dirty="0"/>
              <a:t>) with the coordinates of the frame </a:t>
            </a:r>
            <a:r>
              <a:rPr lang="en-US" sz="2600" dirty="0" err="1">
                <a:solidFill>
                  <a:srgbClr val="0000FF"/>
                </a:solidFill>
              </a:rPr>
              <a:t>S</a:t>
            </a:r>
            <a:r>
              <a:rPr lang="en-US" sz="2600" dirty="0">
                <a:solidFill>
                  <a:srgbClr val="0000FF"/>
                </a:solidFill>
              </a:rPr>
              <a:t>'</a:t>
            </a:r>
            <a:r>
              <a:rPr lang="en-US" sz="2600" dirty="0"/>
              <a:t>, i.e. he wants to find the corresponding event (</a:t>
            </a:r>
            <a:r>
              <a:rPr lang="en-US" sz="2600" dirty="0" err="1"/>
              <a:t>x',y',z',t</a:t>
            </a:r>
            <a:r>
              <a:rPr lang="en-US" sz="2600" dirty="0"/>
              <a:t>') in </a:t>
            </a:r>
            <a:r>
              <a:rPr lang="en-US" sz="2600" dirty="0" err="1">
                <a:solidFill>
                  <a:srgbClr val="0000FF"/>
                </a:solidFill>
              </a:rPr>
              <a:t>S</a:t>
            </a:r>
            <a:r>
              <a:rPr lang="en-US" sz="2600" dirty="0">
                <a:solidFill>
                  <a:srgbClr val="0000FF"/>
                </a:solidFill>
              </a:rPr>
              <a:t>'</a:t>
            </a:r>
            <a:r>
              <a:rPr lang="en-US" sz="2600" dirty="0"/>
              <a:t>. The frame </a:t>
            </a:r>
            <a:r>
              <a:rPr lang="en-US" sz="2600" u="sng" dirty="0" err="1">
                <a:solidFill>
                  <a:srgbClr val="0000FF"/>
                </a:solidFill>
              </a:rPr>
              <a:t>S</a:t>
            </a:r>
            <a:r>
              <a:rPr lang="en-US" sz="2600" u="sng" dirty="0">
                <a:solidFill>
                  <a:srgbClr val="0000FF"/>
                </a:solidFill>
              </a:rPr>
              <a:t>'</a:t>
            </a:r>
            <a:r>
              <a:rPr lang="en-US" sz="2600" u="sng" dirty="0"/>
              <a:t> is moving along the x-axes of the frame </a:t>
            </a:r>
            <a:r>
              <a:rPr lang="en-US" sz="2600" u="sng" dirty="0" err="1"/>
              <a:t>S</a:t>
            </a:r>
            <a:r>
              <a:rPr lang="en-US" sz="2600" dirty="0"/>
              <a:t> with the velocity </a:t>
            </a:r>
            <a:r>
              <a:rPr lang="en-US" sz="2600" dirty="0" err="1"/>
              <a:t>v</a:t>
            </a:r>
            <a:r>
              <a:rPr lang="en-US" sz="2600" dirty="0"/>
              <a:t> (measured relative to </a:t>
            </a:r>
            <a:r>
              <a:rPr lang="en-US" sz="2600" dirty="0" err="1"/>
              <a:t>S</a:t>
            </a:r>
            <a:r>
              <a:rPr lang="en-US" sz="2600" dirty="0"/>
              <a:t>) and we assume that the origins of both frames overlap at the time </a:t>
            </a:r>
            <a:r>
              <a:rPr lang="en-US" sz="2600" dirty="0" err="1"/>
              <a:t>t</a:t>
            </a:r>
            <a:r>
              <a:rPr lang="en-US" sz="2600" dirty="0"/>
              <a:t>=0.</a:t>
            </a:r>
          </a:p>
        </p:txBody>
      </p:sp>
      <p:sp>
        <p:nvSpPr>
          <p:cNvPr id="35844" name="Line 5"/>
          <p:cNvSpPr>
            <a:spLocks noChangeShapeType="1"/>
          </p:cNvSpPr>
          <p:nvPr/>
        </p:nvSpPr>
        <p:spPr bwMode="auto">
          <a:xfrm>
            <a:off x="2362200" y="5638800"/>
            <a:ext cx="1905000" cy="0"/>
          </a:xfrm>
          <a:prstGeom prst="line">
            <a:avLst/>
          </a:prstGeom>
          <a:noFill/>
          <a:ln w="28575">
            <a:solidFill>
              <a:schemeClr val="tx1"/>
            </a:solidFill>
            <a:round/>
            <a:headEnd/>
            <a:tailEnd type="triangle" w="med" len="med"/>
          </a:ln>
        </p:spPr>
        <p:txBody>
          <a:bodyPr wrap="none">
            <a:prstTxWarp prst="textNoShape">
              <a:avLst/>
            </a:prstTxWarp>
          </a:bodyPr>
          <a:lstStyle/>
          <a:p>
            <a:endParaRPr lang="en-US"/>
          </a:p>
        </p:txBody>
      </p:sp>
      <p:sp>
        <p:nvSpPr>
          <p:cNvPr id="35845" name="Line 6"/>
          <p:cNvSpPr>
            <a:spLocks noChangeShapeType="1"/>
          </p:cNvSpPr>
          <p:nvPr/>
        </p:nvSpPr>
        <p:spPr bwMode="auto">
          <a:xfrm flipH="1">
            <a:off x="1828800" y="5638800"/>
            <a:ext cx="533400" cy="838200"/>
          </a:xfrm>
          <a:prstGeom prst="line">
            <a:avLst/>
          </a:prstGeom>
          <a:noFill/>
          <a:ln w="28575">
            <a:solidFill>
              <a:schemeClr val="tx1"/>
            </a:solidFill>
            <a:round/>
            <a:headEnd/>
            <a:tailEnd type="triangle" w="med" len="med"/>
          </a:ln>
        </p:spPr>
        <p:txBody>
          <a:bodyPr wrap="none">
            <a:prstTxWarp prst="textNoShape">
              <a:avLst/>
            </a:prstTxWarp>
          </a:bodyPr>
          <a:lstStyle/>
          <a:p>
            <a:endParaRPr lang="en-US"/>
          </a:p>
        </p:txBody>
      </p:sp>
      <p:sp>
        <p:nvSpPr>
          <p:cNvPr id="35846" name="Line 7"/>
          <p:cNvSpPr>
            <a:spLocks noChangeShapeType="1"/>
          </p:cNvSpPr>
          <p:nvPr/>
        </p:nvSpPr>
        <p:spPr bwMode="auto">
          <a:xfrm flipV="1">
            <a:off x="2362200" y="4419600"/>
            <a:ext cx="0" cy="1219200"/>
          </a:xfrm>
          <a:prstGeom prst="line">
            <a:avLst/>
          </a:prstGeom>
          <a:noFill/>
          <a:ln w="28575">
            <a:solidFill>
              <a:schemeClr val="tx1"/>
            </a:solidFill>
            <a:round/>
            <a:headEnd/>
            <a:tailEnd type="triangle" w="med" len="med"/>
          </a:ln>
        </p:spPr>
        <p:txBody>
          <a:bodyPr wrap="none">
            <a:prstTxWarp prst="textNoShape">
              <a:avLst/>
            </a:prstTxWarp>
          </a:bodyPr>
          <a:lstStyle/>
          <a:p>
            <a:endParaRPr lang="en-US"/>
          </a:p>
        </p:txBody>
      </p:sp>
      <p:sp>
        <p:nvSpPr>
          <p:cNvPr id="35847" name="Text Box 8"/>
          <p:cNvSpPr txBox="1">
            <a:spLocks noChangeArrowheads="1"/>
          </p:cNvSpPr>
          <p:nvPr/>
        </p:nvSpPr>
        <p:spPr bwMode="auto">
          <a:xfrm>
            <a:off x="1905000" y="4876800"/>
            <a:ext cx="420688" cy="519113"/>
          </a:xfrm>
          <a:prstGeom prst="rect">
            <a:avLst/>
          </a:prstGeom>
          <a:noFill/>
          <a:ln w="9525">
            <a:noFill/>
            <a:miter lim="800000"/>
            <a:headEnd/>
            <a:tailEnd/>
          </a:ln>
        </p:spPr>
        <p:txBody>
          <a:bodyPr wrap="none">
            <a:prstTxWarp prst="textNoShape">
              <a:avLst/>
            </a:prstTxWarp>
            <a:spAutoFit/>
          </a:bodyPr>
          <a:lstStyle/>
          <a:p>
            <a:r>
              <a:rPr lang="en-US"/>
              <a:t>S</a:t>
            </a:r>
          </a:p>
        </p:txBody>
      </p:sp>
      <p:sp>
        <p:nvSpPr>
          <p:cNvPr id="35848" name="Text Box 9"/>
          <p:cNvSpPr txBox="1">
            <a:spLocks noChangeArrowheads="1"/>
          </p:cNvSpPr>
          <p:nvPr/>
        </p:nvSpPr>
        <p:spPr bwMode="auto">
          <a:xfrm>
            <a:off x="4038600" y="5562600"/>
            <a:ext cx="336550" cy="457200"/>
          </a:xfrm>
          <a:prstGeom prst="rect">
            <a:avLst/>
          </a:prstGeom>
          <a:noFill/>
          <a:ln w="9525">
            <a:noFill/>
            <a:miter lim="800000"/>
            <a:headEnd/>
            <a:tailEnd/>
          </a:ln>
        </p:spPr>
        <p:txBody>
          <a:bodyPr wrap="none">
            <a:prstTxWarp prst="textNoShape">
              <a:avLst/>
            </a:prstTxWarp>
            <a:spAutoFit/>
          </a:bodyPr>
          <a:lstStyle/>
          <a:p>
            <a:r>
              <a:rPr lang="en-US"/>
              <a:t>x</a:t>
            </a:r>
          </a:p>
        </p:txBody>
      </p:sp>
      <p:sp>
        <p:nvSpPr>
          <p:cNvPr id="35849" name="Text Box 10"/>
          <p:cNvSpPr txBox="1">
            <a:spLocks noChangeArrowheads="1"/>
          </p:cNvSpPr>
          <p:nvPr/>
        </p:nvSpPr>
        <p:spPr bwMode="auto">
          <a:xfrm>
            <a:off x="1508125" y="6211888"/>
            <a:ext cx="336550" cy="457200"/>
          </a:xfrm>
          <a:prstGeom prst="rect">
            <a:avLst/>
          </a:prstGeom>
          <a:noFill/>
          <a:ln w="9525">
            <a:noFill/>
            <a:miter lim="800000"/>
            <a:headEnd/>
            <a:tailEnd/>
          </a:ln>
        </p:spPr>
        <p:txBody>
          <a:bodyPr wrap="none">
            <a:prstTxWarp prst="textNoShape">
              <a:avLst/>
            </a:prstTxWarp>
            <a:spAutoFit/>
          </a:bodyPr>
          <a:lstStyle/>
          <a:p>
            <a:r>
              <a:rPr lang="en-US"/>
              <a:t>z</a:t>
            </a:r>
          </a:p>
        </p:txBody>
      </p:sp>
      <p:sp>
        <p:nvSpPr>
          <p:cNvPr id="35850" name="Text Box 11"/>
          <p:cNvSpPr txBox="1">
            <a:spLocks noChangeArrowheads="1"/>
          </p:cNvSpPr>
          <p:nvPr/>
        </p:nvSpPr>
        <p:spPr bwMode="auto">
          <a:xfrm>
            <a:off x="2057400" y="4114800"/>
            <a:ext cx="336550" cy="457200"/>
          </a:xfrm>
          <a:prstGeom prst="rect">
            <a:avLst/>
          </a:prstGeom>
          <a:noFill/>
          <a:ln w="9525">
            <a:noFill/>
            <a:miter lim="800000"/>
            <a:headEnd/>
            <a:tailEnd/>
          </a:ln>
        </p:spPr>
        <p:txBody>
          <a:bodyPr wrap="none">
            <a:prstTxWarp prst="textNoShape">
              <a:avLst/>
            </a:prstTxWarp>
            <a:spAutoFit/>
          </a:bodyPr>
          <a:lstStyle/>
          <a:p>
            <a:r>
              <a:rPr lang="en-US"/>
              <a:t>y</a:t>
            </a:r>
          </a:p>
        </p:txBody>
      </p:sp>
      <p:sp>
        <p:nvSpPr>
          <p:cNvPr id="35851" name="Line 12"/>
          <p:cNvSpPr>
            <a:spLocks noChangeShapeType="1"/>
          </p:cNvSpPr>
          <p:nvPr/>
        </p:nvSpPr>
        <p:spPr bwMode="auto">
          <a:xfrm>
            <a:off x="5378450" y="5638800"/>
            <a:ext cx="1905000" cy="0"/>
          </a:xfrm>
          <a:prstGeom prst="line">
            <a:avLst/>
          </a:prstGeom>
          <a:noFill/>
          <a:ln w="28575">
            <a:solidFill>
              <a:srgbClr val="0000FF"/>
            </a:solidFill>
            <a:round/>
            <a:headEnd/>
            <a:tailEnd type="triangle" w="med" len="med"/>
          </a:ln>
        </p:spPr>
        <p:txBody>
          <a:bodyPr wrap="none">
            <a:prstTxWarp prst="textNoShape">
              <a:avLst/>
            </a:prstTxWarp>
          </a:bodyPr>
          <a:lstStyle/>
          <a:p>
            <a:endParaRPr lang="en-US"/>
          </a:p>
        </p:txBody>
      </p:sp>
      <p:sp>
        <p:nvSpPr>
          <p:cNvPr id="35852" name="Line 13"/>
          <p:cNvSpPr>
            <a:spLocks noChangeShapeType="1"/>
          </p:cNvSpPr>
          <p:nvPr/>
        </p:nvSpPr>
        <p:spPr bwMode="auto">
          <a:xfrm flipH="1">
            <a:off x="4845050" y="5638800"/>
            <a:ext cx="533400" cy="838200"/>
          </a:xfrm>
          <a:prstGeom prst="line">
            <a:avLst/>
          </a:prstGeom>
          <a:noFill/>
          <a:ln w="28575">
            <a:solidFill>
              <a:srgbClr val="0000FF"/>
            </a:solidFill>
            <a:round/>
            <a:headEnd/>
            <a:tailEnd type="triangle" w="med" len="med"/>
          </a:ln>
        </p:spPr>
        <p:txBody>
          <a:bodyPr wrap="none">
            <a:prstTxWarp prst="textNoShape">
              <a:avLst/>
            </a:prstTxWarp>
          </a:bodyPr>
          <a:lstStyle/>
          <a:p>
            <a:endParaRPr lang="en-US"/>
          </a:p>
        </p:txBody>
      </p:sp>
      <p:sp>
        <p:nvSpPr>
          <p:cNvPr id="35853" name="Line 14"/>
          <p:cNvSpPr>
            <a:spLocks noChangeShapeType="1"/>
          </p:cNvSpPr>
          <p:nvPr/>
        </p:nvSpPr>
        <p:spPr bwMode="auto">
          <a:xfrm flipV="1">
            <a:off x="5378450" y="4419600"/>
            <a:ext cx="0" cy="1219200"/>
          </a:xfrm>
          <a:prstGeom prst="line">
            <a:avLst/>
          </a:prstGeom>
          <a:noFill/>
          <a:ln w="28575">
            <a:solidFill>
              <a:srgbClr val="0000FF"/>
            </a:solidFill>
            <a:round/>
            <a:headEnd/>
            <a:tailEnd type="triangle" w="med" len="med"/>
          </a:ln>
        </p:spPr>
        <p:txBody>
          <a:bodyPr wrap="none">
            <a:prstTxWarp prst="textNoShape">
              <a:avLst/>
            </a:prstTxWarp>
          </a:bodyPr>
          <a:lstStyle/>
          <a:p>
            <a:endParaRPr lang="en-US"/>
          </a:p>
        </p:txBody>
      </p:sp>
      <p:sp>
        <p:nvSpPr>
          <p:cNvPr id="35854" name="Text Box 15"/>
          <p:cNvSpPr txBox="1">
            <a:spLocks noChangeArrowheads="1"/>
          </p:cNvSpPr>
          <p:nvPr/>
        </p:nvSpPr>
        <p:spPr bwMode="auto">
          <a:xfrm>
            <a:off x="4895850" y="5387975"/>
            <a:ext cx="488950" cy="519113"/>
          </a:xfrm>
          <a:prstGeom prst="rect">
            <a:avLst/>
          </a:prstGeom>
          <a:noFill/>
          <a:ln w="9525">
            <a:noFill/>
            <a:miter lim="800000"/>
            <a:headEnd/>
            <a:tailEnd/>
          </a:ln>
        </p:spPr>
        <p:txBody>
          <a:bodyPr wrap="none">
            <a:prstTxWarp prst="textNoShape">
              <a:avLst/>
            </a:prstTxWarp>
            <a:spAutoFit/>
          </a:bodyPr>
          <a:lstStyle/>
          <a:p>
            <a:r>
              <a:rPr lang="en-US">
                <a:solidFill>
                  <a:srgbClr val="0000FF"/>
                </a:solidFill>
              </a:rPr>
              <a:t>S'</a:t>
            </a:r>
          </a:p>
        </p:txBody>
      </p:sp>
      <p:sp>
        <p:nvSpPr>
          <p:cNvPr id="35855" name="Text Box 16"/>
          <p:cNvSpPr txBox="1">
            <a:spLocks noChangeArrowheads="1"/>
          </p:cNvSpPr>
          <p:nvPr/>
        </p:nvSpPr>
        <p:spPr bwMode="auto">
          <a:xfrm>
            <a:off x="7054850" y="5562600"/>
            <a:ext cx="395288" cy="457200"/>
          </a:xfrm>
          <a:prstGeom prst="rect">
            <a:avLst/>
          </a:prstGeom>
          <a:noFill/>
          <a:ln w="9525">
            <a:noFill/>
            <a:miter lim="800000"/>
            <a:headEnd/>
            <a:tailEnd/>
          </a:ln>
        </p:spPr>
        <p:txBody>
          <a:bodyPr wrap="none">
            <a:prstTxWarp prst="textNoShape">
              <a:avLst/>
            </a:prstTxWarp>
            <a:spAutoFit/>
          </a:bodyPr>
          <a:lstStyle/>
          <a:p>
            <a:r>
              <a:rPr lang="en-US">
                <a:solidFill>
                  <a:srgbClr val="0000FF"/>
                </a:solidFill>
              </a:rPr>
              <a:t>x'</a:t>
            </a:r>
          </a:p>
        </p:txBody>
      </p:sp>
      <p:sp>
        <p:nvSpPr>
          <p:cNvPr id="35856" name="Text Box 17"/>
          <p:cNvSpPr txBox="1">
            <a:spLocks noChangeArrowheads="1"/>
          </p:cNvSpPr>
          <p:nvPr/>
        </p:nvSpPr>
        <p:spPr bwMode="auto">
          <a:xfrm>
            <a:off x="4524375" y="6211888"/>
            <a:ext cx="395288" cy="457200"/>
          </a:xfrm>
          <a:prstGeom prst="rect">
            <a:avLst/>
          </a:prstGeom>
          <a:noFill/>
          <a:ln w="9525">
            <a:noFill/>
            <a:miter lim="800000"/>
            <a:headEnd/>
            <a:tailEnd/>
          </a:ln>
        </p:spPr>
        <p:txBody>
          <a:bodyPr wrap="none">
            <a:prstTxWarp prst="textNoShape">
              <a:avLst/>
            </a:prstTxWarp>
            <a:spAutoFit/>
          </a:bodyPr>
          <a:lstStyle/>
          <a:p>
            <a:r>
              <a:rPr lang="en-US">
                <a:solidFill>
                  <a:srgbClr val="0000FF"/>
                </a:solidFill>
              </a:rPr>
              <a:t>z'</a:t>
            </a:r>
          </a:p>
        </p:txBody>
      </p:sp>
      <p:sp>
        <p:nvSpPr>
          <p:cNvPr id="35857" name="Text Box 18"/>
          <p:cNvSpPr txBox="1">
            <a:spLocks noChangeArrowheads="1"/>
          </p:cNvSpPr>
          <p:nvPr/>
        </p:nvSpPr>
        <p:spPr bwMode="auto">
          <a:xfrm>
            <a:off x="5073650" y="4114800"/>
            <a:ext cx="395288" cy="457200"/>
          </a:xfrm>
          <a:prstGeom prst="rect">
            <a:avLst/>
          </a:prstGeom>
          <a:noFill/>
          <a:ln w="9525">
            <a:noFill/>
            <a:miter lim="800000"/>
            <a:headEnd/>
            <a:tailEnd/>
          </a:ln>
        </p:spPr>
        <p:txBody>
          <a:bodyPr wrap="none">
            <a:prstTxWarp prst="textNoShape">
              <a:avLst/>
            </a:prstTxWarp>
            <a:spAutoFit/>
          </a:bodyPr>
          <a:lstStyle/>
          <a:p>
            <a:r>
              <a:rPr lang="en-US">
                <a:solidFill>
                  <a:srgbClr val="0000FF"/>
                </a:solidFill>
              </a:rPr>
              <a:t>y'</a:t>
            </a:r>
          </a:p>
        </p:txBody>
      </p:sp>
      <p:sp>
        <p:nvSpPr>
          <p:cNvPr id="35858" name="Line 19"/>
          <p:cNvSpPr>
            <a:spLocks noChangeShapeType="1"/>
          </p:cNvSpPr>
          <p:nvPr/>
        </p:nvSpPr>
        <p:spPr bwMode="auto">
          <a:xfrm>
            <a:off x="7620000" y="5638800"/>
            <a:ext cx="609600" cy="0"/>
          </a:xfrm>
          <a:prstGeom prst="line">
            <a:avLst/>
          </a:prstGeom>
          <a:noFill/>
          <a:ln w="28575">
            <a:solidFill>
              <a:srgbClr val="FF0000"/>
            </a:solidFill>
            <a:round/>
            <a:headEnd/>
            <a:tailEnd type="triangle" w="med" len="med"/>
          </a:ln>
        </p:spPr>
        <p:txBody>
          <a:bodyPr wrap="none">
            <a:prstTxWarp prst="textNoShape">
              <a:avLst/>
            </a:prstTxWarp>
          </a:bodyPr>
          <a:lstStyle/>
          <a:p>
            <a:endParaRPr lang="en-US"/>
          </a:p>
        </p:txBody>
      </p:sp>
      <p:pic>
        <p:nvPicPr>
          <p:cNvPr id="35859" name="Picture 20" descr="Helper"/>
          <p:cNvPicPr>
            <a:picLocks noChangeAspect="1" noChangeArrowheads="1"/>
          </p:cNvPicPr>
          <p:nvPr/>
        </p:nvPicPr>
        <p:blipFill>
          <a:blip r:embed="rId2"/>
          <a:srcRect/>
          <a:stretch>
            <a:fillRect/>
          </a:stretch>
        </p:blipFill>
        <p:spPr bwMode="auto">
          <a:xfrm>
            <a:off x="2438400" y="4383088"/>
            <a:ext cx="481013" cy="1058862"/>
          </a:xfrm>
          <a:prstGeom prst="rect">
            <a:avLst/>
          </a:prstGeom>
          <a:noFill/>
          <a:ln w="9525">
            <a:noFill/>
            <a:miter lim="800000"/>
            <a:headEnd/>
            <a:tailEnd/>
          </a:ln>
        </p:spPr>
      </p:pic>
      <p:sp>
        <p:nvSpPr>
          <p:cNvPr id="35860" name="Text Box 21"/>
          <p:cNvSpPr txBox="1">
            <a:spLocks noChangeArrowheads="1"/>
          </p:cNvSpPr>
          <p:nvPr/>
        </p:nvSpPr>
        <p:spPr bwMode="auto">
          <a:xfrm>
            <a:off x="7718425" y="5200650"/>
            <a:ext cx="361950" cy="519113"/>
          </a:xfrm>
          <a:prstGeom prst="rect">
            <a:avLst/>
          </a:prstGeom>
          <a:noFill/>
          <a:ln w="9525">
            <a:noFill/>
            <a:miter lim="800000"/>
            <a:headEnd/>
            <a:tailEnd/>
          </a:ln>
        </p:spPr>
        <p:txBody>
          <a:bodyPr wrap="none">
            <a:prstTxWarp prst="textNoShape">
              <a:avLst/>
            </a:prstTxWarp>
            <a:spAutoFit/>
          </a:bodyPr>
          <a:lstStyle/>
          <a:p>
            <a:r>
              <a:rPr lang="en-US">
                <a:solidFill>
                  <a:srgbClr val="FF0000"/>
                </a:solidFill>
              </a:rPr>
              <a:t>v</a:t>
            </a:r>
          </a:p>
        </p:txBody>
      </p:sp>
      <p:grpSp>
        <p:nvGrpSpPr>
          <p:cNvPr id="2" name="Group 28"/>
          <p:cNvGrpSpPr>
            <a:grpSpLocks/>
          </p:cNvGrpSpPr>
          <p:nvPr/>
        </p:nvGrpSpPr>
        <p:grpSpPr bwMode="auto">
          <a:xfrm>
            <a:off x="2362200" y="4614863"/>
            <a:ext cx="4241800" cy="1025525"/>
            <a:chOff x="1200" y="2834"/>
            <a:chExt cx="2672" cy="646"/>
          </a:xfrm>
        </p:grpSpPr>
        <p:sp>
          <p:nvSpPr>
            <p:cNvPr id="35868" name="Text Box 23"/>
            <p:cNvSpPr txBox="1">
              <a:spLocks noChangeArrowheads="1"/>
            </p:cNvSpPr>
            <p:nvPr/>
          </p:nvSpPr>
          <p:spPr bwMode="auto">
            <a:xfrm>
              <a:off x="3234" y="2834"/>
              <a:ext cx="638" cy="250"/>
            </a:xfrm>
            <a:prstGeom prst="rect">
              <a:avLst/>
            </a:prstGeom>
            <a:noFill/>
            <a:ln w="9525">
              <a:noFill/>
              <a:miter lim="800000"/>
              <a:headEnd/>
              <a:tailEnd/>
            </a:ln>
          </p:spPr>
          <p:txBody>
            <a:bodyPr wrap="none">
              <a:prstTxWarp prst="textNoShape">
                <a:avLst/>
              </a:prstTxWarp>
              <a:spAutoFit/>
            </a:bodyPr>
            <a:lstStyle/>
            <a:p>
              <a:r>
                <a:rPr lang="en-US" sz="2000"/>
                <a:t>(x,y,z,t)</a:t>
              </a:r>
            </a:p>
          </p:txBody>
        </p:sp>
        <p:sp>
          <p:nvSpPr>
            <p:cNvPr id="35869" name="Line 24"/>
            <p:cNvSpPr>
              <a:spLocks noChangeShapeType="1"/>
            </p:cNvSpPr>
            <p:nvPr/>
          </p:nvSpPr>
          <p:spPr bwMode="auto">
            <a:xfrm flipV="1">
              <a:off x="1200" y="3144"/>
              <a:ext cx="2256" cy="336"/>
            </a:xfrm>
            <a:prstGeom prst="line">
              <a:avLst/>
            </a:prstGeom>
            <a:noFill/>
            <a:ln w="19050">
              <a:solidFill>
                <a:schemeClr val="tx1"/>
              </a:solidFill>
              <a:round/>
              <a:headEnd/>
              <a:tailEnd type="triangle" w="med" len="med"/>
            </a:ln>
          </p:spPr>
          <p:txBody>
            <a:bodyPr wrap="none">
              <a:prstTxWarp prst="textNoShape">
                <a:avLst/>
              </a:prstTxWarp>
            </a:bodyPr>
            <a:lstStyle/>
            <a:p>
              <a:endParaRPr lang="en-US"/>
            </a:p>
          </p:txBody>
        </p:sp>
      </p:grpSp>
      <p:sp>
        <p:nvSpPr>
          <p:cNvPr id="35862" name="Oval 25"/>
          <p:cNvSpPr>
            <a:spLocks noChangeArrowheads="1"/>
          </p:cNvSpPr>
          <p:nvPr/>
        </p:nvSpPr>
        <p:spPr bwMode="auto">
          <a:xfrm>
            <a:off x="5943600" y="5021263"/>
            <a:ext cx="152400" cy="152400"/>
          </a:xfrm>
          <a:prstGeom prst="ellipse">
            <a:avLst/>
          </a:prstGeom>
          <a:solidFill>
            <a:srgbClr val="FF0000"/>
          </a:solidFill>
          <a:ln w="9525">
            <a:solidFill>
              <a:schemeClr val="tx1"/>
            </a:solidFill>
            <a:round/>
            <a:headEnd/>
            <a:tailEnd/>
          </a:ln>
        </p:spPr>
        <p:txBody>
          <a:bodyPr wrap="none" anchor="ctr">
            <a:prstTxWarp prst="textNoShape">
              <a:avLst/>
            </a:prstTxWarp>
          </a:bodyPr>
          <a:lstStyle/>
          <a:p>
            <a:endParaRPr lang="en-US"/>
          </a:p>
        </p:txBody>
      </p:sp>
      <p:grpSp>
        <p:nvGrpSpPr>
          <p:cNvPr id="3" name="Group 29"/>
          <p:cNvGrpSpPr>
            <a:grpSpLocks/>
          </p:cNvGrpSpPr>
          <p:nvPr/>
        </p:nvGrpSpPr>
        <p:grpSpPr bwMode="auto">
          <a:xfrm>
            <a:off x="5400675" y="5164138"/>
            <a:ext cx="1514475" cy="457200"/>
            <a:chOff x="3120" y="3168"/>
            <a:chExt cx="954" cy="288"/>
          </a:xfrm>
        </p:grpSpPr>
        <p:sp>
          <p:nvSpPr>
            <p:cNvPr id="35866" name="Text Box 26"/>
            <p:cNvSpPr txBox="1">
              <a:spLocks noChangeArrowheads="1"/>
            </p:cNvSpPr>
            <p:nvPr/>
          </p:nvSpPr>
          <p:spPr bwMode="auto">
            <a:xfrm>
              <a:off x="3312" y="3168"/>
              <a:ext cx="762" cy="250"/>
            </a:xfrm>
            <a:prstGeom prst="rect">
              <a:avLst/>
            </a:prstGeom>
            <a:noFill/>
            <a:ln w="9525">
              <a:noFill/>
              <a:miter lim="800000"/>
              <a:headEnd/>
              <a:tailEnd/>
            </a:ln>
          </p:spPr>
          <p:txBody>
            <a:bodyPr wrap="none">
              <a:prstTxWarp prst="textNoShape">
                <a:avLst/>
              </a:prstTxWarp>
              <a:spAutoFit/>
            </a:bodyPr>
            <a:lstStyle/>
            <a:p>
              <a:r>
                <a:rPr lang="en-US" sz="2000">
                  <a:solidFill>
                    <a:srgbClr val="0000FF"/>
                  </a:solidFill>
                </a:rPr>
                <a:t>(x',y',z',t')</a:t>
              </a:r>
            </a:p>
          </p:txBody>
        </p:sp>
        <p:sp>
          <p:nvSpPr>
            <p:cNvPr id="35867" name="Line 27"/>
            <p:cNvSpPr>
              <a:spLocks noChangeShapeType="1"/>
            </p:cNvSpPr>
            <p:nvPr/>
          </p:nvSpPr>
          <p:spPr bwMode="auto">
            <a:xfrm flipV="1">
              <a:off x="3120" y="3168"/>
              <a:ext cx="336" cy="288"/>
            </a:xfrm>
            <a:prstGeom prst="line">
              <a:avLst/>
            </a:prstGeom>
            <a:noFill/>
            <a:ln w="19050">
              <a:solidFill>
                <a:srgbClr val="0000FF"/>
              </a:solidFill>
              <a:round/>
              <a:headEnd/>
              <a:tailEnd type="triangle" w="med" len="med"/>
            </a:ln>
          </p:spPr>
          <p:txBody>
            <a:bodyPr wrap="none">
              <a:prstTxWarp prst="textNoShape">
                <a:avLst/>
              </a:prstTxWarp>
            </a:bodyPr>
            <a:lstStyle/>
            <a:p>
              <a:endParaRPr lang="en-US"/>
            </a:p>
          </p:txBody>
        </p:sp>
      </p:grpSp>
      <p:pic>
        <p:nvPicPr>
          <p:cNvPr id="35864" name="Picture 31"/>
          <p:cNvPicPr>
            <a:picLocks noChangeAspect="1" noChangeArrowheads="1"/>
          </p:cNvPicPr>
          <p:nvPr/>
        </p:nvPicPr>
        <p:blipFill>
          <a:blip r:embed="rId3"/>
          <a:srcRect/>
          <a:stretch>
            <a:fillRect/>
          </a:stretch>
        </p:blipFill>
        <p:spPr bwMode="auto">
          <a:xfrm>
            <a:off x="1295400" y="152400"/>
            <a:ext cx="731838" cy="608013"/>
          </a:xfrm>
          <a:prstGeom prst="rect">
            <a:avLst/>
          </a:prstGeom>
          <a:noFill/>
          <a:ln w="9525">
            <a:noFill/>
            <a:miter lim="800000"/>
            <a:headEnd/>
            <a:tailEnd/>
          </a:ln>
        </p:spPr>
      </p:pic>
      <p:pic>
        <p:nvPicPr>
          <p:cNvPr id="35865" name="Picture 32"/>
          <p:cNvPicPr>
            <a:picLocks noChangeAspect="1" noChangeArrowheads="1"/>
          </p:cNvPicPr>
          <p:nvPr/>
        </p:nvPicPr>
        <p:blipFill>
          <a:blip r:embed="rId4"/>
          <a:srcRect/>
          <a:stretch>
            <a:fillRect/>
          </a:stretch>
        </p:blipFill>
        <p:spPr bwMode="auto">
          <a:xfrm>
            <a:off x="7086600" y="152400"/>
            <a:ext cx="731838" cy="6080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52" name="Rectangle 2"/>
          <p:cNvSpPr>
            <a:spLocks noGrp="1" noChangeArrowheads="1"/>
          </p:cNvSpPr>
          <p:nvPr>
            <p:ph type="title"/>
          </p:nvPr>
        </p:nvSpPr>
        <p:spPr>
          <a:xfrm>
            <a:off x="457200" y="0"/>
            <a:ext cx="8229600" cy="1143000"/>
          </a:xfrm>
        </p:spPr>
        <p:txBody>
          <a:bodyPr/>
          <a:lstStyle/>
          <a:p>
            <a:r>
              <a:rPr lang="en-US" b="1"/>
              <a:t>Transformations</a:t>
            </a:r>
          </a:p>
        </p:txBody>
      </p:sp>
      <p:sp>
        <p:nvSpPr>
          <p:cNvPr id="2053" name="Rectangle 4"/>
          <p:cNvSpPr>
            <a:spLocks noChangeArrowheads="1"/>
          </p:cNvSpPr>
          <p:nvPr/>
        </p:nvSpPr>
        <p:spPr bwMode="auto">
          <a:xfrm>
            <a:off x="609600" y="990600"/>
            <a:ext cx="7391400" cy="1187450"/>
          </a:xfrm>
          <a:prstGeom prst="rect">
            <a:avLst/>
          </a:prstGeom>
          <a:noFill/>
          <a:ln w="9525">
            <a:noFill/>
            <a:miter lim="800000"/>
            <a:headEnd/>
            <a:tailEnd/>
          </a:ln>
        </p:spPr>
        <p:txBody>
          <a:bodyPr>
            <a:prstTxWarp prst="textNoShape">
              <a:avLst/>
            </a:prstTxWarp>
            <a:spAutoFit/>
          </a:bodyPr>
          <a:lstStyle/>
          <a:p>
            <a:pPr eaLnBrk="0" hangingPunct="0"/>
            <a:r>
              <a:rPr lang="en-US"/>
              <a:t>If S’ is moving with speed v in the positive x direction relative to S, then the coordinates of the same event in the two frames are related by:</a:t>
            </a:r>
          </a:p>
        </p:txBody>
      </p:sp>
      <p:grpSp>
        <p:nvGrpSpPr>
          <p:cNvPr id="2" name="Group 14"/>
          <p:cNvGrpSpPr>
            <a:grpSpLocks/>
          </p:cNvGrpSpPr>
          <p:nvPr/>
        </p:nvGrpSpPr>
        <p:grpSpPr bwMode="auto">
          <a:xfrm>
            <a:off x="457200" y="2438400"/>
            <a:ext cx="3352800" cy="3505200"/>
            <a:chOff x="457200" y="2438400"/>
            <a:chExt cx="3352800" cy="3505200"/>
          </a:xfrm>
        </p:grpSpPr>
        <p:sp>
          <p:nvSpPr>
            <p:cNvPr id="2062" name="Rectangle 10"/>
            <p:cNvSpPr>
              <a:spLocks noChangeArrowheads="1"/>
            </p:cNvSpPr>
            <p:nvPr/>
          </p:nvSpPr>
          <p:spPr bwMode="auto">
            <a:xfrm>
              <a:off x="457200" y="2438400"/>
              <a:ext cx="3352800" cy="3505200"/>
            </a:xfrm>
            <a:prstGeom prst="rect">
              <a:avLst/>
            </a:prstGeom>
            <a:solidFill>
              <a:srgbClr val="FFFFCC"/>
            </a:solidFill>
            <a:ln w="9525">
              <a:solidFill>
                <a:schemeClr val="tx1"/>
              </a:solidFill>
              <a:miter lim="800000"/>
              <a:headEnd/>
              <a:tailEnd/>
            </a:ln>
          </p:spPr>
          <p:txBody>
            <a:bodyPr wrap="none" anchor="ctr">
              <a:prstTxWarp prst="textNoShape">
                <a:avLst/>
              </a:prstTxWarp>
            </a:bodyPr>
            <a:lstStyle/>
            <a:p>
              <a:pPr algn="ctr"/>
              <a:endParaRPr lang="en-US"/>
            </a:p>
          </p:txBody>
        </p:sp>
        <p:graphicFrame>
          <p:nvGraphicFramePr>
            <p:cNvPr id="2051" name="Object 2"/>
            <p:cNvGraphicFramePr>
              <a:graphicFrameLocks noChangeAspect="1"/>
            </p:cNvGraphicFramePr>
            <p:nvPr/>
          </p:nvGraphicFramePr>
          <p:xfrm>
            <a:off x="950913" y="3530600"/>
            <a:ext cx="2127250" cy="1955800"/>
          </p:xfrm>
          <a:graphic>
            <a:graphicData uri="http://schemas.openxmlformats.org/presentationml/2006/ole">
              <p:oleObj spid="_x0000_s108547" name="Equation" r:id="rId3" imgW="939800" imgH="863600" progId="Equation.DSMT4">
                <p:embed/>
              </p:oleObj>
            </a:graphicData>
          </a:graphic>
        </p:graphicFrame>
        <p:sp>
          <p:nvSpPr>
            <p:cNvPr id="2063" name="Text Box 14"/>
            <p:cNvSpPr txBox="1">
              <a:spLocks noChangeArrowheads="1"/>
            </p:cNvSpPr>
            <p:nvPr/>
          </p:nvSpPr>
          <p:spPr bwMode="auto">
            <a:xfrm>
              <a:off x="685800" y="2590800"/>
              <a:ext cx="3030538" cy="701675"/>
            </a:xfrm>
            <a:prstGeom prst="rect">
              <a:avLst/>
            </a:prstGeom>
            <a:noFill/>
            <a:ln w="9525">
              <a:noFill/>
              <a:miter lim="800000"/>
              <a:headEnd/>
              <a:tailEnd/>
            </a:ln>
          </p:spPr>
          <p:txBody>
            <a:bodyPr wrap="none">
              <a:prstTxWarp prst="textNoShape">
                <a:avLst/>
              </a:prstTxWarp>
              <a:spAutoFit/>
            </a:bodyPr>
            <a:lstStyle/>
            <a:p>
              <a:r>
                <a:rPr lang="en-US" sz="2000" b="1"/>
                <a:t>Galilean transformation</a:t>
              </a:r>
            </a:p>
            <a:p>
              <a:r>
                <a:rPr lang="en-US" sz="2000"/>
                <a:t>(classical)</a:t>
              </a:r>
            </a:p>
          </p:txBody>
        </p:sp>
      </p:grpSp>
      <p:grpSp>
        <p:nvGrpSpPr>
          <p:cNvPr id="3" name="Group 13"/>
          <p:cNvGrpSpPr>
            <a:grpSpLocks/>
          </p:cNvGrpSpPr>
          <p:nvPr/>
        </p:nvGrpSpPr>
        <p:grpSpPr bwMode="auto">
          <a:xfrm>
            <a:off x="4419600" y="2438400"/>
            <a:ext cx="3352800" cy="3505200"/>
            <a:chOff x="4419600" y="2438400"/>
            <a:chExt cx="3352800" cy="3505200"/>
          </a:xfrm>
        </p:grpSpPr>
        <p:sp>
          <p:nvSpPr>
            <p:cNvPr id="2060" name="Rectangle 11"/>
            <p:cNvSpPr>
              <a:spLocks noChangeArrowheads="1"/>
            </p:cNvSpPr>
            <p:nvPr/>
          </p:nvSpPr>
          <p:spPr bwMode="auto">
            <a:xfrm>
              <a:off x="4419600" y="2438400"/>
              <a:ext cx="3352800" cy="3505200"/>
            </a:xfrm>
            <a:prstGeom prst="rect">
              <a:avLst/>
            </a:prstGeom>
            <a:solidFill>
              <a:srgbClr val="CCECFF"/>
            </a:solidFill>
            <a:ln w="9525">
              <a:solidFill>
                <a:schemeClr val="tx1"/>
              </a:solidFill>
              <a:miter lim="800000"/>
              <a:headEnd/>
              <a:tailEnd/>
            </a:ln>
          </p:spPr>
          <p:txBody>
            <a:bodyPr wrap="none" anchor="ctr">
              <a:prstTxWarp prst="textNoShape">
                <a:avLst/>
              </a:prstTxWarp>
            </a:bodyPr>
            <a:lstStyle/>
            <a:p>
              <a:endParaRPr lang="en-US"/>
            </a:p>
          </p:txBody>
        </p:sp>
        <p:graphicFrame>
          <p:nvGraphicFramePr>
            <p:cNvPr id="2050" name="Object 3"/>
            <p:cNvGraphicFramePr>
              <a:graphicFrameLocks noChangeAspect="1"/>
            </p:cNvGraphicFramePr>
            <p:nvPr/>
          </p:nvGraphicFramePr>
          <p:xfrm>
            <a:off x="4668838" y="3484563"/>
            <a:ext cx="2790825" cy="2444750"/>
          </p:xfrm>
          <a:graphic>
            <a:graphicData uri="http://schemas.openxmlformats.org/presentationml/2006/ole">
              <p:oleObj spid="_x0000_s108546" name="Equation" r:id="rId4" imgW="1231900" imgH="1079500" progId="Equation.DSMT4">
                <p:embed/>
              </p:oleObj>
            </a:graphicData>
          </a:graphic>
        </p:graphicFrame>
        <p:sp>
          <p:nvSpPr>
            <p:cNvPr id="2061" name="Text Box 15"/>
            <p:cNvSpPr txBox="1">
              <a:spLocks noChangeArrowheads="1"/>
            </p:cNvSpPr>
            <p:nvPr/>
          </p:nvSpPr>
          <p:spPr bwMode="auto">
            <a:xfrm>
              <a:off x="4581525" y="2590800"/>
              <a:ext cx="2962275" cy="701675"/>
            </a:xfrm>
            <a:prstGeom prst="rect">
              <a:avLst/>
            </a:prstGeom>
            <a:noFill/>
            <a:ln w="9525">
              <a:noFill/>
              <a:miter lim="800000"/>
              <a:headEnd/>
              <a:tailEnd/>
            </a:ln>
          </p:spPr>
          <p:txBody>
            <a:bodyPr wrap="none">
              <a:prstTxWarp prst="textNoShape">
                <a:avLst/>
              </a:prstTxWarp>
              <a:spAutoFit/>
            </a:bodyPr>
            <a:lstStyle/>
            <a:p>
              <a:r>
                <a:rPr lang="en-US" sz="2000" b="1"/>
                <a:t>Lorentz transformation</a:t>
              </a:r>
            </a:p>
            <a:p>
              <a:r>
                <a:rPr lang="en-US" sz="2000"/>
                <a:t>(relativistic)</a:t>
              </a:r>
            </a:p>
          </p:txBody>
        </p:sp>
      </p:gr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5" name="Rectangle 2"/>
          <p:cNvSpPr>
            <a:spLocks noGrp="1" noChangeArrowheads="1"/>
          </p:cNvSpPr>
          <p:nvPr>
            <p:ph type="body" idx="1"/>
          </p:nvPr>
        </p:nvSpPr>
        <p:spPr>
          <a:xfrm>
            <a:off x="609600" y="2743200"/>
            <a:ext cx="8229600" cy="2667000"/>
          </a:xfrm>
        </p:spPr>
        <p:txBody>
          <a:bodyPr/>
          <a:lstStyle/>
          <a:p>
            <a:pPr marL="0" indent="0">
              <a:buFontTx/>
              <a:buNone/>
            </a:pPr>
            <a:r>
              <a:rPr lang="en-US" sz="2400"/>
              <a:t>George has a set of synchronized clocks in reference frame S, as shown.  Lucy is moving to the right past George, and has (naturally) her own set of synchronized clocks.  Lucy passes George at the event (0,0) in both frames.  An observer in George’s frame checks the clock marked ‘</a:t>
            </a:r>
            <a:r>
              <a:rPr lang="en-US" sz="2400">
                <a:solidFill>
                  <a:srgbClr val="FF0000"/>
                </a:solidFill>
              </a:rPr>
              <a:t>?</a:t>
            </a:r>
            <a:r>
              <a:rPr lang="en-US" sz="2400"/>
              <a:t>’.  Compared to George’s clocks, this one reads</a:t>
            </a:r>
          </a:p>
        </p:txBody>
      </p:sp>
      <p:grpSp>
        <p:nvGrpSpPr>
          <p:cNvPr id="2" name="Group 3"/>
          <p:cNvGrpSpPr>
            <a:grpSpLocks/>
          </p:cNvGrpSpPr>
          <p:nvPr/>
        </p:nvGrpSpPr>
        <p:grpSpPr bwMode="auto">
          <a:xfrm>
            <a:off x="908050" y="1371600"/>
            <a:ext cx="4730750" cy="708025"/>
            <a:chOff x="192" y="1728"/>
            <a:chExt cx="2980" cy="446"/>
          </a:xfrm>
        </p:grpSpPr>
        <p:grpSp>
          <p:nvGrpSpPr>
            <p:cNvPr id="3" name="Group 4"/>
            <p:cNvGrpSpPr>
              <a:grpSpLocks/>
            </p:cNvGrpSpPr>
            <p:nvPr/>
          </p:nvGrpSpPr>
          <p:grpSpPr bwMode="auto">
            <a:xfrm>
              <a:off x="192" y="1728"/>
              <a:ext cx="2980" cy="446"/>
              <a:chOff x="96" y="1858"/>
              <a:chExt cx="2980" cy="446"/>
            </a:xfrm>
          </p:grpSpPr>
          <p:sp>
            <p:nvSpPr>
              <p:cNvPr id="8241" name="Line 5"/>
              <p:cNvSpPr>
                <a:spLocks noChangeShapeType="1"/>
              </p:cNvSpPr>
              <p:nvPr/>
            </p:nvSpPr>
            <p:spPr bwMode="auto">
              <a:xfrm>
                <a:off x="240" y="1954"/>
                <a:ext cx="2784" cy="0"/>
              </a:xfrm>
              <a:prstGeom prst="line">
                <a:avLst/>
              </a:prstGeom>
              <a:noFill/>
              <a:ln w="25400">
                <a:solidFill>
                  <a:schemeClr val="tx1"/>
                </a:solidFill>
                <a:round/>
                <a:headEnd/>
                <a:tailEnd/>
              </a:ln>
            </p:spPr>
            <p:txBody>
              <a:bodyPr>
                <a:prstTxWarp prst="textNoShape">
                  <a:avLst/>
                </a:prstTxWarp>
              </a:bodyPr>
              <a:lstStyle/>
              <a:p>
                <a:endParaRPr lang="en-US"/>
              </a:p>
            </p:txBody>
          </p:sp>
          <p:sp>
            <p:nvSpPr>
              <p:cNvPr id="8242" name="Line 6"/>
              <p:cNvSpPr>
                <a:spLocks noChangeShapeType="1"/>
              </p:cNvSpPr>
              <p:nvPr/>
            </p:nvSpPr>
            <p:spPr bwMode="auto">
              <a:xfrm>
                <a:off x="1632" y="1858"/>
                <a:ext cx="0" cy="192"/>
              </a:xfrm>
              <a:prstGeom prst="line">
                <a:avLst/>
              </a:prstGeom>
              <a:noFill/>
              <a:ln w="38100">
                <a:solidFill>
                  <a:schemeClr val="tx1"/>
                </a:solidFill>
                <a:round/>
                <a:headEnd/>
                <a:tailEnd/>
              </a:ln>
            </p:spPr>
            <p:txBody>
              <a:bodyPr>
                <a:prstTxWarp prst="textNoShape">
                  <a:avLst/>
                </a:prstTxWarp>
              </a:bodyPr>
              <a:lstStyle/>
              <a:p>
                <a:endParaRPr lang="en-US"/>
              </a:p>
            </p:txBody>
          </p:sp>
          <p:sp>
            <p:nvSpPr>
              <p:cNvPr id="8243" name="Line 7"/>
              <p:cNvSpPr>
                <a:spLocks noChangeShapeType="1"/>
              </p:cNvSpPr>
              <p:nvPr/>
            </p:nvSpPr>
            <p:spPr bwMode="auto">
              <a:xfrm>
                <a:off x="2016"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8244" name="Line 8"/>
              <p:cNvSpPr>
                <a:spLocks noChangeShapeType="1"/>
              </p:cNvSpPr>
              <p:nvPr/>
            </p:nvSpPr>
            <p:spPr bwMode="auto">
              <a:xfrm>
                <a:off x="240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8245" name="Line 9"/>
              <p:cNvSpPr>
                <a:spLocks noChangeShapeType="1"/>
              </p:cNvSpPr>
              <p:nvPr/>
            </p:nvSpPr>
            <p:spPr bwMode="auto">
              <a:xfrm>
                <a:off x="278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8246" name="Line 10"/>
              <p:cNvSpPr>
                <a:spLocks noChangeShapeType="1"/>
              </p:cNvSpPr>
              <p:nvPr/>
            </p:nvSpPr>
            <p:spPr bwMode="auto">
              <a:xfrm>
                <a:off x="1248"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8247" name="Line 11"/>
              <p:cNvSpPr>
                <a:spLocks noChangeShapeType="1"/>
              </p:cNvSpPr>
              <p:nvPr/>
            </p:nvSpPr>
            <p:spPr bwMode="auto">
              <a:xfrm>
                <a:off x="86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8248" name="Line 12"/>
              <p:cNvSpPr>
                <a:spLocks noChangeShapeType="1"/>
              </p:cNvSpPr>
              <p:nvPr/>
            </p:nvSpPr>
            <p:spPr bwMode="auto">
              <a:xfrm>
                <a:off x="48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8249" name="Text Box 13"/>
              <p:cNvSpPr txBox="1">
                <a:spLocks noChangeArrowheads="1"/>
              </p:cNvSpPr>
              <p:nvPr/>
            </p:nvSpPr>
            <p:spPr bwMode="auto">
              <a:xfrm>
                <a:off x="96" y="2073"/>
                <a:ext cx="2980" cy="231"/>
              </a:xfrm>
              <a:prstGeom prst="rect">
                <a:avLst/>
              </a:prstGeom>
              <a:noFill/>
              <a:ln w="9525">
                <a:noFill/>
                <a:miter lim="800000"/>
                <a:headEnd/>
                <a:tailEnd/>
              </a:ln>
            </p:spPr>
            <p:txBody>
              <a:bodyPr wrap="none">
                <a:prstTxWarp prst="textNoShape">
                  <a:avLst/>
                </a:prstTxWarp>
                <a:spAutoFit/>
              </a:bodyPr>
              <a:lstStyle/>
              <a:p>
                <a:pPr eaLnBrk="0" hangingPunct="0"/>
                <a:r>
                  <a:rPr lang="en-US" sz="1800"/>
                  <a:t>...  -3       -2       -1       0        1        2       3  ...</a:t>
                </a:r>
              </a:p>
            </p:txBody>
          </p:sp>
        </p:grpSp>
        <p:grpSp>
          <p:nvGrpSpPr>
            <p:cNvPr id="4" name="Group 14"/>
            <p:cNvGrpSpPr>
              <a:grpSpLocks/>
            </p:cNvGrpSpPr>
            <p:nvPr/>
          </p:nvGrpSpPr>
          <p:grpSpPr bwMode="auto">
            <a:xfrm>
              <a:off x="1621" y="1728"/>
              <a:ext cx="192" cy="192"/>
              <a:chOff x="3792" y="3264"/>
              <a:chExt cx="192" cy="192"/>
            </a:xfrm>
          </p:grpSpPr>
          <p:sp>
            <p:nvSpPr>
              <p:cNvPr id="8238" name="Oval 15"/>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8239" name="Line 16"/>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8240" name="Line 17"/>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5" name="Group 18"/>
            <p:cNvGrpSpPr>
              <a:grpSpLocks/>
            </p:cNvGrpSpPr>
            <p:nvPr/>
          </p:nvGrpSpPr>
          <p:grpSpPr bwMode="auto">
            <a:xfrm>
              <a:off x="2016" y="1728"/>
              <a:ext cx="192" cy="192"/>
              <a:chOff x="3792" y="3264"/>
              <a:chExt cx="192" cy="192"/>
            </a:xfrm>
          </p:grpSpPr>
          <p:sp>
            <p:nvSpPr>
              <p:cNvPr id="8235" name="Oval 19"/>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8236" name="Line 20"/>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8237" name="Line 21"/>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6" name="Group 22"/>
            <p:cNvGrpSpPr>
              <a:grpSpLocks/>
            </p:cNvGrpSpPr>
            <p:nvPr/>
          </p:nvGrpSpPr>
          <p:grpSpPr bwMode="auto">
            <a:xfrm>
              <a:off x="2400" y="1728"/>
              <a:ext cx="192" cy="192"/>
              <a:chOff x="3792" y="3264"/>
              <a:chExt cx="192" cy="192"/>
            </a:xfrm>
          </p:grpSpPr>
          <p:sp>
            <p:nvSpPr>
              <p:cNvPr id="8232" name="Oval 23"/>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8233" name="Line 24"/>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8234" name="Line 25"/>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7" name="Group 26"/>
            <p:cNvGrpSpPr>
              <a:grpSpLocks/>
            </p:cNvGrpSpPr>
            <p:nvPr/>
          </p:nvGrpSpPr>
          <p:grpSpPr bwMode="auto">
            <a:xfrm>
              <a:off x="2784" y="1728"/>
              <a:ext cx="192" cy="192"/>
              <a:chOff x="3792" y="3264"/>
              <a:chExt cx="192" cy="192"/>
            </a:xfrm>
          </p:grpSpPr>
          <p:sp>
            <p:nvSpPr>
              <p:cNvPr id="8229" name="Oval 27"/>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8230" name="Line 28"/>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8231" name="Line 29"/>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8" name="Group 30"/>
            <p:cNvGrpSpPr>
              <a:grpSpLocks/>
            </p:cNvGrpSpPr>
            <p:nvPr/>
          </p:nvGrpSpPr>
          <p:grpSpPr bwMode="auto">
            <a:xfrm>
              <a:off x="1248" y="1728"/>
              <a:ext cx="192" cy="192"/>
              <a:chOff x="3792" y="3264"/>
              <a:chExt cx="192" cy="192"/>
            </a:xfrm>
          </p:grpSpPr>
          <p:sp>
            <p:nvSpPr>
              <p:cNvPr id="8226" name="Oval 31"/>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8227" name="Line 32"/>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8228" name="Line 33"/>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9" name="Group 34"/>
            <p:cNvGrpSpPr>
              <a:grpSpLocks/>
            </p:cNvGrpSpPr>
            <p:nvPr/>
          </p:nvGrpSpPr>
          <p:grpSpPr bwMode="auto">
            <a:xfrm>
              <a:off x="864" y="1728"/>
              <a:ext cx="192" cy="192"/>
              <a:chOff x="3792" y="3264"/>
              <a:chExt cx="192" cy="192"/>
            </a:xfrm>
          </p:grpSpPr>
          <p:sp>
            <p:nvSpPr>
              <p:cNvPr id="8223" name="Oval 35"/>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8224" name="Line 36"/>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8225" name="Line 37"/>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10" name="Group 38"/>
            <p:cNvGrpSpPr>
              <a:grpSpLocks/>
            </p:cNvGrpSpPr>
            <p:nvPr/>
          </p:nvGrpSpPr>
          <p:grpSpPr bwMode="auto">
            <a:xfrm>
              <a:off x="480" y="1728"/>
              <a:ext cx="192" cy="192"/>
              <a:chOff x="3792" y="3264"/>
              <a:chExt cx="192" cy="192"/>
            </a:xfrm>
          </p:grpSpPr>
          <p:sp>
            <p:nvSpPr>
              <p:cNvPr id="8220" name="Oval 39"/>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8221" name="Line 40"/>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8222" name="Line 41"/>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grpSp>
        <p:nvGrpSpPr>
          <p:cNvPr id="11" name="Group 42"/>
          <p:cNvGrpSpPr>
            <a:grpSpLocks/>
          </p:cNvGrpSpPr>
          <p:nvPr/>
        </p:nvGrpSpPr>
        <p:grpSpPr bwMode="auto">
          <a:xfrm>
            <a:off x="3194050" y="609600"/>
            <a:ext cx="304800" cy="304800"/>
            <a:chOff x="1968" y="1056"/>
            <a:chExt cx="192" cy="192"/>
          </a:xfrm>
        </p:grpSpPr>
        <p:sp>
          <p:nvSpPr>
            <p:cNvPr id="8209" name="Oval 43"/>
            <p:cNvSpPr>
              <a:spLocks noChangeArrowheads="1"/>
            </p:cNvSpPr>
            <p:nvPr/>
          </p:nvSpPr>
          <p:spPr bwMode="auto">
            <a:xfrm>
              <a:off x="1968" y="1056"/>
              <a:ext cx="192" cy="192"/>
            </a:xfrm>
            <a:prstGeom prst="ellipse">
              <a:avLst/>
            </a:prstGeom>
            <a:solidFill>
              <a:schemeClr val="bg1"/>
            </a:solidFill>
            <a:ln w="19050">
              <a:solidFill>
                <a:srgbClr val="FF0000"/>
              </a:solidFill>
              <a:round/>
              <a:headEnd/>
              <a:tailEnd/>
            </a:ln>
          </p:spPr>
          <p:txBody>
            <a:bodyPr wrap="none" anchor="ctr">
              <a:prstTxWarp prst="textNoShape">
                <a:avLst/>
              </a:prstTxWarp>
            </a:bodyPr>
            <a:lstStyle/>
            <a:p>
              <a:endParaRPr lang="en-US"/>
            </a:p>
          </p:txBody>
        </p:sp>
        <p:sp>
          <p:nvSpPr>
            <p:cNvPr id="8210" name="Line 44"/>
            <p:cNvSpPr>
              <a:spLocks noChangeShapeType="1"/>
            </p:cNvSpPr>
            <p:nvPr/>
          </p:nvSpPr>
          <p:spPr bwMode="auto">
            <a:xfrm flipV="1">
              <a:off x="2064" y="1056"/>
              <a:ext cx="0" cy="96"/>
            </a:xfrm>
            <a:prstGeom prst="line">
              <a:avLst/>
            </a:prstGeom>
            <a:noFill/>
            <a:ln w="25400">
              <a:solidFill>
                <a:srgbClr val="FF0000"/>
              </a:solidFill>
              <a:round/>
              <a:headEnd/>
              <a:tailEnd/>
            </a:ln>
          </p:spPr>
          <p:txBody>
            <a:bodyPr>
              <a:prstTxWarp prst="textNoShape">
                <a:avLst/>
              </a:prstTxWarp>
            </a:bodyPr>
            <a:lstStyle/>
            <a:p>
              <a:endParaRPr lang="en-US"/>
            </a:p>
          </p:txBody>
        </p:sp>
        <p:sp>
          <p:nvSpPr>
            <p:cNvPr id="8211" name="Line 45"/>
            <p:cNvSpPr>
              <a:spLocks noChangeShapeType="1"/>
            </p:cNvSpPr>
            <p:nvPr/>
          </p:nvSpPr>
          <p:spPr bwMode="auto">
            <a:xfrm>
              <a:off x="2064" y="1152"/>
              <a:ext cx="48" cy="0"/>
            </a:xfrm>
            <a:prstGeom prst="line">
              <a:avLst/>
            </a:prstGeom>
            <a:noFill/>
            <a:ln w="19050">
              <a:solidFill>
                <a:srgbClr val="FF0000"/>
              </a:solidFill>
              <a:round/>
              <a:headEnd/>
              <a:tailEnd/>
            </a:ln>
          </p:spPr>
          <p:txBody>
            <a:bodyPr>
              <a:prstTxWarp prst="textNoShape">
                <a:avLst/>
              </a:prstTxWarp>
            </a:bodyPr>
            <a:lstStyle/>
            <a:p>
              <a:endParaRPr lang="en-US"/>
            </a:p>
          </p:txBody>
        </p:sp>
      </p:grpSp>
      <p:sp>
        <p:nvSpPr>
          <p:cNvPr id="8198" name="Line 46"/>
          <p:cNvSpPr>
            <a:spLocks noChangeShapeType="1"/>
          </p:cNvSpPr>
          <p:nvPr/>
        </p:nvSpPr>
        <p:spPr bwMode="auto">
          <a:xfrm>
            <a:off x="3727450" y="762000"/>
            <a:ext cx="1066800" cy="0"/>
          </a:xfrm>
          <a:prstGeom prst="line">
            <a:avLst/>
          </a:prstGeom>
          <a:noFill/>
          <a:ln w="25400">
            <a:solidFill>
              <a:srgbClr val="FF0000"/>
            </a:solidFill>
            <a:round/>
            <a:headEnd/>
            <a:tailEnd type="triangle" w="lg" len="lg"/>
          </a:ln>
        </p:spPr>
        <p:txBody>
          <a:bodyPr>
            <a:prstTxWarp prst="textNoShape">
              <a:avLst/>
            </a:prstTxWarp>
          </a:bodyPr>
          <a:lstStyle/>
          <a:p>
            <a:endParaRPr lang="en-US"/>
          </a:p>
        </p:txBody>
      </p:sp>
      <p:sp>
        <p:nvSpPr>
          <p:cNvPr id="8199" name="Text Box 47"/>
          <p:cNvSpPr txBox="1">
            <a:spLocks noChangeArrowheads="1"/>
          </p:cNvSpPr>
          <p:nvPr/>
        </p:nvSpPr>
        <p:spPr bwMode="auto">
          <a:xfrm>
            <a:off x="4016375" y="152400"/>
            <a:ext cx="336550" cy="457200"/>
          </a:xfrm>
          <a:prstGeom prst="rect">
            <a:avLst/>
          </a:prstGeom>
          <a:noFill/>
          <a:ln w="9525">
            <a:noFill/>
            <a:miter lim="800000"/>
            <a:headEnd/>
            <a:tailEnd/>
          </a:ln>
        </p:spPr>
        <p:txBody>
          <a:bodyPr wrap="none">
            <a:prstTxWarp prst="textNoShape">
              <a:avLst/>
            </a:prstTxWarp>
            <a:spAutoFit/>
          </a:bodyPr>
          <a:lstStyle/>
          <a:p>
            <a:pPr eaLnBrk="0" hangingPunct="0"/>
            <a:r>
              <a:rPr lang="en-US">
                <a:solidFill>
                  <a:srgbClr val="FF0000"/>
                </a:solidFill>
              </a:rPr>
              <a:t>v</a:t>
            </a:r>
          </a:p>
        </p:txBody>
      </p:sp>
      <p:grpSp>
        <p:nvGrpSpPr>
          <p:cNvPr id="12" name="Group 48"/>
          <p:cNvGrpSpPr>
            <a:grpSpLocks/>
          </p:cNvGrpSpPr>
          <p:nvPr/>
        </p:nvGrpSpPr>
        <p:grpSpPr bwMode="auto">
          <a:xfrm>
            <a:off x="1365250" y="547688"/>
            <a:ext cx="311150" cy="366712"/>
            <a:chOff x="816" y="825"/>
            <a:chExt cx="196" cy="231"/>
          </a:xfrm>
        </p:grpSpPr>
        <p:sp>
          <p:nvSpPr>
            <p:cNvPr id="8207" name="Oval 49"/>
            <p:cNvSpPr>
              <a:spLocks noChangeArrowheads="1"/>
            </p:cNvSpPr>
            <p:nvPr/>
          </p:nvSpPr>
          <p:spPr bwMode="auto">
            <a:xfrm>
              <a:off x="816" y="864"/>
              <a:ext cx="192" cy="192"/>
            </a:xfrm>
            <a:prstGeom prst="ellipse">
              <a:avLst/>
            </a:prstGeom>
            <a:noFill/>
            <a:ln w="25400">
              <a:solidFill>
                <a:srgbClr val="FF0000"/>
              </a:solidFill>
              <a:round/>
              <a:headEnd/>
              <a:tailEnd/>
            </a:ln>
          </p:spPr>
          <p:txBody>
            <a:bodyPr wrap="none" anchor="ctr">
              <a:prstTxWarp prst="textNoShape">
                <a:avLst/>
              </a:prstTxWarp>
            </a:bodyPr>
            <a:lstStyle/>
            <a:p>
              <a:endParaRPr lang="en-US"/>
            </a:p>
          </p:txBody>
        </p:sp>
        <p:sp>
          <p:nvSpPr>
            <p:cNvPr id="8208" name="Text Box 50"/>
            <p:cNvSpPr txBox="1">
              <a:spLocks noChangeArrowheads="1"/>
            </p:cNvSpPr>
            <p:nvPr/>
          </p:nvSpPr>
          <p:spPr bwMode="auto">
            <a:xfrm>
              <a:off x="816" y="825"/>
              <a:ext cx="196" cy="231"/>
            </a:xfrm>
            <a:prstGeom prst="rect">
              <a:avLst/>
            </a:prstGeom>
            <a:noFill/>
            <a:ln w="9525">
              <a:noFill/>
              <a:miter lim="800000"/>
              <a:headEnd/>
              <a:tailEnd/>
            </a:ln>
          </p:spPr>
          <p:txBody>
            <a:bodyPr wrap="none">
              <a:prstTxWarp prst="textNoShape">
                <a:avLst/>
              </a:prstTxWarp>
              <a:spAutoFit/>
            </a:bodyPr>
            <a:lstStyle/>
            <a:p>
              <a:pPr eaLnBrk="0" hangingPunct="0"/>
              <a:r>
                <a:rPr lang="en-US" sz="1800">
                  <a:solidFill>
                    <a:srgbClr val="FF0000"/>
                  </a:solidFill>
                </a:rPr>
                <a:t>?</a:t>
              </a:r>
            </a:p>
          </p:txBody>
        </p:sp>
      </p:grpSp>
      <p:sp>
        <p:nvSpPr>
          <p:cNvPr id="8201" name="Line 51"/>
          <p:cNvSpPr>
            <a:spLocks noChangeShapeType="1"/>
          </p:cNvSpPr>
          <p:nvPr/>
        </p:nvSpPr>
        <p:spPr bwMode="auto">
          <a:xfrm>
            <a:off x="1670050" y="762000"/>
            <a:ext cx="1524000" cy="0"/>
          </a:xfrm>
          <a:prstGeom prst="line">
            <a:avLst/>
          </a:prstGeom>
          <a:noFill/>
          <a:ln w="25400">
            <a:solidFill>
              <a:srgbClr val="FF0000"/>
            </a:solidFill>
            <a:round/>
            <a:headEnd/>
            <a:tailEnd/>
          </a:ln>
        </p:spPr>
        <p:txBody>
          <a:bodyPr>
            <a:prstTxWarp prst="textNoShape">
              <a:avLst/>
            </a:prstTxWarp>
          </a:bodyPr>
          <a:lstStyle/>
          <a:p>
            <a:endParaRPr lang="en-US"/>
          </a:p>
        </p:txBody>
      </p:sp>
      <p:sp>
        <p:nvSpPr>
          <p:cNvPr id="8202" name="Text Box 52"/>
          <p:cNvSpPr txBox="1">
            <a:spLocks noChangeArrowheads="1"/>
          </p:cNvSpPr>
          <p:nvPr/>
        </p:nvSpPr>
        <p:spPr bwMode="auto">
          <a:xfrm>
            <a:off x="2743200" y="1905000"/>
            <a:ext cx="1201738" cy="457200"/>
          </a:xfrm>
          <a:prstGeom prst="rect">
            <a:avLst/>
          </a:prstGeom>
          <a:noFill/>
          <a:ln w="9525">
            <a:noFill/>
            <a:miter lim="800000"/>
            <a:headEnd/>
            <a:tailEnd/>
          </a:ln>
        </p:spPr>
        <p:txBody>
          <a:bodyPr wrap="none">
            <a:prstTxWarp prst="textNoShape">
              <a:avLst/>
            </a:prstTxWarp>
            <a:spAutoFit/>
          </a:bodyPr>
          <a:lstStyle/>
          <a:p>
            <a:pPr eaLnBrk="0" hangingPunct="0"/>
            <a:r>
              <a:rPr lang="en-US"/>
              <a:t>George</a:t>
            </a:r>
          </a:p>
        </p:txBody>
      </p:sp>
      <p:sp>
        <p:nvSpPr>
          <p:cNvPr id="8203" name="Text Box 53"/>
          <p:cNvSpPr txBox="1">
            <a:spLocks noChangeArrowheads="1"/>
          </p:cNvSpPr>
          <p:nvPr/>
        </p:nvSpPr>
        <p:spPr bwMode="auto">
          <a:xfrm>
            <a:off x="2924175" y="152400"/>
            <a:ext cx="828675" cy="457200"/>
          </a:xfrm>
          <a:prstGeom prst="rect">
            <a:avLst/>
          </a:prstGeom>
          <a:noFill/>
          <a:ln w="9525">
            <a:noFill/>
            <a:miter lim="800000"/>
            <a:headEnd/>
            <a:tailEnd/>
          </a:ln>
        </p:spPr>
        <p:txBody>
          <a:bodyPr wrap="none">
            <a:prstTxWarp prst="textNoShape">
              <a:avLst/>
            </a:prstTxWarp>
            <a:spAutoFit/>
          </a:bodyPr>
          <a:lstStyle/>
          <a:p>
            <a:pPr eaLnBrk="0" hangingPunct="0"/>
            <a:r>
              <a:rPr lang="en-US">
                <a:solidFill>
                  <a:srgbClr val="FF0000"/>
                </a:solidFill>
              </a:rPr>
              <a:t>Lucy</a:t>
            </a:r>
          </a:p>
        </p:txBody>
      </p:sp>
      <p:graphicFrame>
        <p:nvGraphicFramePr>
          <p:cNvPr id="8194" name="Object 2"/>
          <p:cNvGraphicFramePr>
            <a:graphicFrameLocks noChangeAspect="1"/>
          </p:cNvGraphicFramePr>
          <p:nvPr/>
        </p:nvGraphicFramePr>
        <p:xfrm>
          <a:off x="6615113" y="609600"/>
          <a:ext cx="2071687" cy="1438275"/>
        </p:xfrm>
        <a:graphic>
          <a:graphicData uri="http://schemas.openxmlformats.org/presentationml/2006/ole">
            <p:oleObj spid="_x0000_s75778" name="Equation" r:id="rId3" imgW="914400" imgH="634680" progId="Equation.DSMT4">
              <p:embed/>
            </p:oleObj>
          </a:graphicData>
        </a:graphic>
      </p:graphicFrame>
      <p:sp>
        <p:nvSpPr>
          <p:cNvPr id="8204" name="Rectangle 55"/>
          <p:cNvSpPr>
            <a:spLocks noChangeArrowheads="1"/>
          </p:cNvSpPr>
          <p:nvPr/>
        </p:nvSpPr>
        <p:spPr bwMode="auto">
          <a:xfrm>
            <a:off x="6400800" y="457200"/>
            <a:ext cx="2438400" cy="1676400"/>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8205" name="Text Box 56"/>
          <p:cNvSpPr txBox="1">
            <a:spLocks noChangeArrowheads="1"/>
          </p:cNvSpPr>
          <p:nvPr/>
        </p:nvSpPr>
        <p:spPr bwMode="auto">
          <a:xfrm>
            <a:off x="152400" y="5629275"/>
            <a:ext cx="8991600" cy="460375"/>
          </a:xfrm>
          <a:prstGeom prst="rect">
            <a:avLst/>
          </a:prstGeom>
          <a:noFill/>
          <a:ln w="9525">
            <a:noFill/>
            <a:miter lim="800000"/>
            <a:headEnd/>
            <a:tailEnd/>
          </a:ln>
        </p:spPr>
        <p:txBody>
          <a:bodyPr>
            <a:prstTxWarp prst="textNoShape">
              <a:avLst/>
            </a:prstTxWarp>
            <a:spAutoFit/>
          </a:bodyPr>
          <a:lstStyle/>
          <a:p>
            <a:pPr marL="457200" indent="-457200">
              <a:spcBef>
                <a:spcPct val="20000"/>
              </a:spcBef>
            </a:pPr>
            <a:r>
              <a:rPr lang="en-US"/>
              <a:t>A) a slightly earlier time    B) a slightly later time     C) same time</a:t>
            </a:r>
          </a:p>
        </p:txBody>
      </p:sp>
      <p:sp>
        <p:nvSpPr>
          <p:cNvPr id="245817" name="Oval 57"/>
          <p:cNvSpPr>
            <a:spLocks noChangeArrowheads="1"/>
          </p:cNvSpPr>
          <p:nvPr/>
        </p:nvSpPr>
        <p:spPr bwMode="auto">
          <a:xfrm>
            <a:off x="3729038" y="5562600"/>
            <a:ext cx="3124200" cy="609600"/>
          </a:xfrm>
          <a:prstGeom prst="ellipse">
            <a:avLst/>
          </a:prstGeom>
          <a:noFill/>
          <a:ln w="25400">
            <a:solidFill>
              <a:srgbClr val="FF0000"/>
            </a:solidFill>
            <a:round/>
            <a:headEnd/>
            <a:tailEnd/>
          </a:ln>
        </p:spPr>
        <p:txBody>
          <a:bodyPr wrap="none" anchor="ctr">
            <a:prstTxWarp prst="textNoShape">
              <a:avLst/>
            </a:prstTxWarp>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8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17" grpId="0" animBg="1"/>
    </p:bld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20" name="Rectangle 2"/>
          <p:cNvSpPr>
            <a:spLocks noGrp="1" noChangeArrowheads="1"/>
          </p:cNvSpPr>
          <p:nvPr>
            <p:ph type="body" idx="1"/>
          </p:nvPr>
        </p:nvSpPr>
        <p:spPr>
          <a:xfrm>
            <a:off x="533400" y="3200400"/>
            <a:ext cx="8305800" cy="2392363"/>
          </a:xfrm>
        </p:spPr>
        <p:txBody>
          <a:bodyPr/>
          <a:lstStyle/>
          <a:p>
            <a:pPr marL="0" indent="0">
              <a:buFontTx/>
              <a:buNone/>
            </a:pPr>
            <a:r>
              <a:rPr lang="en-US" sz="2400"/>
              <a:t>The event has coordinates (x = -3, t = 0) for George.</a:t>
            </a:r>
          </a:p>
          <a:p>
            <a:pPr marL="0" indent="0">
              <a:buFontTx/>
              <a:buNone/>
            </a:pPr>
            <a:r>
              <a:rPr lang="en-US" sz="2400"/>
              <a:t>In Lucy’s frame, where the </a:t>
            </a:r>
            <a:r>
              <a:rPr lang="en-US" sz="2400">
                <a:solidFill>
                  <a:srgbClr val="FF0000"/>
                </a:solidFill>
              </a:rPr>
              <a:t>?</a:t>
            </a:r>
            <a:r>
              <a:rPr lang="en-US" sz="2400"/>
              <a:t> clock is, the time t’ is</a:t>
            </a:r>
          </a:p>
          <a:p>
            <a:pPr marL="0" indent="0">
              <a:buFontTx/>
              <a:buNone/>
            </a:pPr>
            <a:endParaRPr lang="en-US" sz="2400"/>
          </a:p>
          <a:p>
            <a:pPr marL="0" indent="0">
              <a:buFontTx/>
              <a:buNone/>
            </a:pPr>
            <a:r>
              <a:rPr lang="en-US" sz="2400"/>
              <a:t>                                                          , a positive quantity. </a:t>
            </a:r>
          </a:p>
          <a:p>
            <a:pPr marL="0" indent="0">
              <a:buFontTx/>
              <a:buNone/>
            </a:pPr>
            <a:endParaRPr lang="en-US" sz="2400"/>
          </a:p>
        </p:txBody>
      </p:sp>
      <p:grpSp>
        <p:nvGrpSpPr>
          <p:cNvPr id="2" name="Group 3"/>
          <p:cNvGrpSpPr>
            <a:grpSpLocks/>
          </p:cNvGrpSpPr>
          <p:nvPr/>
        </p:nvGrpSpPr>
        <p:grpSpPr bwMode="auto">
          <a:xfrm>
            <a:off x="908050" y="1905000"/>
            <a:ext cx="4730750" cy="708025"/>
            <a:chOff x="192" y="1728"/>
            <a:chExt cx="2980" cy="446"/>
          </a:xfrm>
        </p:grpSpPr>
        <p:grpSp>
          <p:nvGrpSpPr>
            <p:cNvPr id="3" name="Group 4"/>
            <p:cNvGrpSpPr>
              <a:grpSpLocks/>
            </p:cNvGrpSpPr>
            <p:nvPr/>
          </p:nvGrpSpPr>
          <p:grpSpPr bwMode="auto">
            <a:xfrm>
              <a:off x="192" y="1728"/>
              <a:ext cx="2980" cy="446"/>
              <a:chOff x="96" y="1858"/>
              <a:chExt cx="2980" cy="446"/>
            </a:xfrm>
          </p:grpSpPr>
          <p:sp>
            <p:nvSpPr>
              <p:cNvPr id="9266" name="Line 5"/>
              <p:cNvSpPr>
                <a:spLocks noChangeShapeType="1"/>
              </p:cNvSpPr>
              <p:nvPr/>
            </p:nvSpPr>
            <p:spPr bwMode="auto">
              <a:xfrm>
                <a:off x="240" y="1954"/>
                <a:ext cx="2784" cy="0"/>
              </a:xfrm>
              <a:prstGeom prst="line">
                <a:avLst/>
              </a:prstGeom>
              <a:noFill/>
              <a:ln w="25400">
                <a:solidFill>
                  <a:schemeClr val="tx1"/>
                </a:solidFill>
                <a:round/>
                <a:headEnd/>
                <a:tailEnd/>
              </a:ln>
            </p:spPr>
            <p:txBody>
              <a:bodyPr>
                <a:prstTxWarp prst="textNoShape">
                  <a:avLst/>
                </a:prstTxWarp>
              </a:bodyPr>
              <a:lstStyle/>
              <a:p>
                <a:endParaRPr lang="en-US"/>
              </a:p>
            </p:txBody>
          </p:sp>
          <p:sp>
            <p:nvSpPr>
              <p:cNvPr id="9267" name="Line 6"/>
              <p:cNvSpPr>
                <a:spLocks noChangeShapeType="1"/>
              </p:cNvSpPr>
              <p:nvPr/>
            </p:nvSpPr>
            <p:spPr bwMode="auto">
              <a:xfrm>
                <a:off x="1632" y="1858"/>
                <a:ext cx="0" cy="192"/>
              </a:xfrm>
              <a:prstGeom prst="line">
                <a:avLst/>
              </a:prstGeom>
              <a:noFill/>
              <a:ln w="38100">
                <a:solidFill>
                  <a:schemeClr val="tx1"/>
                </a:solidFill>
                <a:round/>
                <a:headEnd/>
                <a:tailEnd/>
              </a:ln>
            </p:spPr>
            <p:txBody>
              <a:bodyPr>
                <a:prstTxWarp prst="textNoShape">
                  <a:avLst/>
                </a:prstTxWarp>
              </a:bodyPr>
              <a:lstStyle/>
              <a:p>
                <a:endParaRPr lang="en-US"/>
              </a:p>
            </p:txBody>
          </p:sp>
          <p:sp>
            <p:nvSpPr>
              <p:cNvPr id="9268" name="Line 7"/>
              <p:cNvSpPr>
                <a:spLocks noChangeShapeType="1"/>
              </p:cNvSpPr>
              <p:nvPr/>
            </p:nvSpPr>
            <p:spPr bwMode="auto">
              <a:xfrm>
                <a:off x="2016"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9269" name="Line 8"/>
              <p:cNvSpPr>
                <a:spLocks noChangeShapeType="1"/>
              </p:cNvSpPr>
              <p:nvPr/>
            </p:nvSpPr>
            <p:spPr bwMode="auto">
              <a:xfrm>
                <a:off x="240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9270" name="Line 9"/>
              <p:cNvSpPr>
                <a:spLocks noChangeShapeType="1"/>
              </p:cNvSpPr>
              <p:nvPr/>
            </p:nvSpPr>
            <p:spPr bwMode="auto">
              <a:xfrm>
                <a:off x="278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9271" name="Line 10"/>
              <p:cNvSpPr>
                <a:spLocks noChangeShapeType="1"/>
              </p:cNvSpPr>
              <p:nvPr/>
            </p:nvSpPr>
            <p:spPr bwMode="auto">
              <a:xfrm>
                <a:off x="1248"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9272" name="Line 11"/>
              <p:cNvSpPr>
                <a:spLocks noChangeShapeType="1"/>
              </p:cNvSpPr>
              <p:nvPr/>
            </p:nvSpPr>
            <p:spPr bwMode="auto">
              <a:xfrm>
                <a:off x="86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9273" name="Line 12"/>
              <p:cNvSpPr>
                <a:spLocks noChangeShapeType="1"/>
              </p:cNvSpPr>
              <p:nvPr/>
            </p:nvSpPr>
            <p:spPr bwMode="auto">
              <a:xfrm>
                <a:off x="48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9274" name="Text Box 13"/>
              <p:cNvSpPr txBox="1">
                <a:spLocks noChangeArrowheads="1"/>
              </p:cNvSpPr>
              <p:nvPr/>
            </p:nvSpPr>
            <p:spPr bwMode="auto">
              <a:xfrm>
                <a:off x="96" y="2073"/>
                <a:ext cx="2980" cy="231"/>
              </a:xfrm>
              <a:prstGeom prst="rect">
                <a:avLst/>
              </a:prstGeom>
              <a:noFill/>
              <a:ln w="9525">
                <a:noFill/>
                <a:miter lim="800000"/>
                <a:headEnd/>
                <a:tailEnd/>
              </a:ln>
            </p:spPr>
            <p:txBody>
              <a:bodyPr wrap="none">
                <a:prstTxWarp prst="textNoShape">
                  <a:avLst/>
                </a:prstTxWarp>
                <a:spAutoFit/>
              </a:bodyPr>
              <a:lstStyle/>
              <a:p>
                <a:pPr eaLnBrk="0" hangingPunct="0"/>
                <a:r>
                  <a:rPr lang="en-US" sz="1800"/>
                  <a:t>...  -3       -2       -1       0        1        2       3  ...</a:t>
                </a:r>
              </a:p>
            </p:txBody>
          </p:sp>
        </p:grpSp>
        <p:grpSp>
          <p:nvGrpSpPr>
            <p:cNvPr id="4" name="Group 14"/>
            <p:cNvGrpSpPr>
              <a:grpSpLocks/>
            </p:cNvGrpSpPr>
            <p:nvPr/>
          </p:nvGrpSpPr>
          <p:grpSpPr bwMode="auto">
            <a:xfrm>
              <a:off x="1621" y="1728"/>
              <a:ext cx="192" cy="192"/>
              <a:chOff x="3792" y="3264"/>
              <a:chExt cx="192" cy="192"/>
            </a:xfrm>
          </p:grpSpPr>
          <p:sp>
            <p:nvSpPr>
              <p:cNvPr id="9263" name="Oval 15"/>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9264" name="Line 16"/>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9265" name="Line 17"/>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5" name="Group 18"/>
            <p:cNvGrpSpPr>
              <a:grpSpLocks/>
            </p:cNvGrpSpPr>
            <p:nvPr/>
          </p:nvGrpSpPr>
          <p:grpSpPr bwMode="auto">
            <a:xfrm>
              <a:off x="2016" y="1728"/>
              <a:ext cx="192" cy="192"/>
              <a:chOff x="3792" y="3264"/>
              <a:chExt cx="192" cy="192"/>
            </a:xfrm>
          </p:grpSpPr>
          <p:sp>
            <p:nvSpPr>
              <p:cNvPr id="9260" name="Oval 19"/>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9261" name="Line 20"/>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9262" name="Line 21"/>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6" name="Group 22"/>
            <p:cNvGrpSpPr>
              <a:grpSpLocks/>
            </p:cNvGrpSpPr>
            <p:nvPr/>
          </p:nvGrpSpPr>
          <p:grpSpPr bwMode="auto">
            <a:xfrm>
              <a:off x="2400" y="1728"/>
              <a:ext cx="192" cy="192"/>
              <a:chOff x="3792" y="3264"/>
              <a:chExt cx="192" cy="192"/>
            </a:xfrm>
          </p:grpSpPr>
          <p:sp>
            <p:nvSpPr>
              <p:cNvPr id="9257" name="Oval 23"/>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9258" name="Line 24"/>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9259" name="Line 25"/>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7" name="Group 26"/>
            <p:cNvGrpSpPr>
              <a:grpSpLocks/>
            </p:cNvGrpSpPr>
            <p:nvPr/>
          </p:nvGrpSpPr>
          <p:grpSpPr bwMode="auto">
            <a:xfrm>
              <a:off x="2784" y="1728"/>
              <a:ext cx="192" cy="192"/>
              <a:chOff x="3792" y="3264"/>
              <a:chExt cx="192" cy="192"/>
            </a:xfrm>
          </p:grpSpPr>
          <p:sp>
            <p:nvSpPr>
              <p:cNvPr id="9254" name="Oval 27"/>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9255" name="Line 28"/>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9256" name="Line 29"/>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8" name="Group 30"/>
            <p:cNvGrpSpPr>
              <a:grpSpLocks/>
            </p:cNvGrpSpPr>
            <p:nvPr/>
          </p:nvGrpSpPr>
          <p:grpSpPr bwMode="auto">
            <a:xfrm>
              <a:off x="1248" y="1728"/>
              <a:ext cx="192" cy="192"/>
              <a:chOff x="3792" y="3264"/>
              <a:chExt cx="192" cy="192"/>
            </a:xfrm>
          </p:grpSpPr>
          <p:sp>
            <p:nvSpPr>
              <p:cNvPr id="9251" name="Oval 31"/>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9252" name="Line 32"/>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9253" name="Line 33"/>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9" name="Group 34"/>
            <p:cNvGrpSpPr>
              <a:grpSpLocks/>
            </p:cNvGrpSpPr>
            <p:nvPr/>
          </p:nvGrpSpPr>
          <p:grpSpPr bwMode="auto">
            <a:xfrm>
              <a:off x="864" y="1728"/>
              <a:ext cx="192" cy="192"/>
              <a:chOff x="3792" y="3264"/>
              <a:chExt cx="192" cy="192"/>
            </a:xfrm>
          </p:grpSpPr>
          <p:sp>
            <p:nvSpPr>
              <p:cNvPr id="9248" name="Oval 35"/>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9249" name="Line 36"/>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9250" name="Line 37"/>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10" name="Group 38"/>
            <p:cNvGrpSpPr>
              <a:grpSpLocks/>
            </p:cNvGrpSpPr>
            <p:nvPr/>
          </p:nvGrpSpPr>
          <p:grpSpPr bwMode="auto">
            <a:xfrm>
              <a:off x="480" y="1728"/>
              <a:ext cx="192" cy="192"/>
              <a:chOff x="3792" y="3264"/>
              <a:chExt cx="192" cy="192"/>
            </a:xfrm>
          </p:grpSpPr>
          <p:sp>
            <p:nvSpPr>
              <p:cNvPr id="9245" name="Oval 39"/>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9246" name="Line 40"/>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9247" name="Line 41"/>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grpSp>
        <p:nvGrpSpPr>
          <p:cNvPr id="11" name="Group 42"/>
          <p:cNvGrpSpPr>
            <a:grpSpLocks/>
          </p:cNvGrpSpPr>
          <p:nvPr/>
        </p:nvGrpSpPr>
        <p:grpSpPr bwMode="auto">
          <a:xfrm>
            <a:off x="3194050" y="1143000"/>
            <a:ext cx="304800" cy="304800"/>
            <a:chOff x="1968" y="1056"/>
            <a:chExt cx="192" cy="192"/>
          </a:xfrm>
        </p:grpSpPr>
        <p:sp>
          <p:nvSpPr>
            <p:cNvPr id="9234" name="Oval 43"/>
            <p:cNvSpPr>
              <a:spLocks noChangeArrowheads="1"/>
            </p:cNvSpPr>
            <p:nvPr/>
          </p:nvSpPr>
          <p:spPr bwMode="auto">
            <a:xfrm>
              <a:off x="1968" y="1056"/>
              <a:ext cx="192" cy="192"/>
            </a:xfrm>
            <a:prstGeom prst="ellipse">
              <a:avLst/>
            </a:prstGeom>
            <a:solidFill>
              <a:schemeClr val="bg1"/>
            </a:solidFill>
            <a:ln w="19050">
              <a:solidFill>
                <a:srgbClr val="FF0000"/>
              </a:solidFill>
              <a:round/>
              <a:headEnd/>
              <a:tailEnd/>
            </a:ln>
          </p:spPr>
          <p:txBody>
            <a:bodyPr wrap="none" anchor="ctr">
              <a:prstTxWarp prst="textNoShape">
                <a:avLst/>
              </a:prstTxWarp>
            </a:bodyPr>
            <a:lstStyle/>
            <a:p>
              <a:endParaRPr lang="en-US"/>
            </a:p>
          </p:txBody>
        </p:sp>
        <p:sp>
          <p:nvSpPr>
            <p:cNvPr id="9235" name="Line 44"/>
            <p:cNvSpPr>
              <a:spLocks noChangeShapeType="1"/>
            </p:cNvSpPr>
            <p:nvPr/>
          </p:nvSpPr>
          <p:spPr bwMode="auto">
            <a:xfrm flipV="1">
              <a:off x="2064" y="1056"/>
              <a:ext cx="0" cy="96"/>
            </a:xfrm>
            <a:prstGeom prst="line">
              <a:avLst/>
            </a:prstGeom>
            <a:noFill/>
            <a:ln w="25400">
              <a:solidFill>
                <a:srgbClr val="FF0000"/>
              </a:solidFill>
              <a:round/>
              <a:headEnd/>
              <a:tailEnd/>
            </a:ln>
          </p:spPr>
          <p:txBody>
            <a:bodyPr>
              <a:prstTxWarp prst="textNoShape">
                <a:avLst/>
              </a:prstTxWarp>
            </a:bodyPr>
            <a:lstStyle/>
            <a:p>
              <a:endParaRPr lang="en-US"/>
            </a:p>
          </p:txBody>
        </p:sp>
        <p:sp>
          <p:nvSpPr>
            <p:cNvPr id="9236" name="Line 45"/>
            <p:cNvSpPr>
              <a:spLocks noChangeShapeType="1"/>
            </p:cNvSpPr>
            <p:nvPr/>
          </p:nvSpPr>
          <p:spPr bwMode="auto">
            <a:xfrm>
              <a:off x="2064" y="1152"/>
              <a:ext cx="48" cy="0"/>
            </a:xfrm>
            <a:prstGeom prst="line">
              <a:avLst/>
            </a:prstGeom>
            <a:noFill/>
            <a:ln w="19050">
              <a:solidFill>
                <a:srgbClr val="FF0000"/>
              </a:solidFill>
              <a:round/>
              <a:headEnd/>
              <a:tailEnd/>
            </a:ln>
          </p:spPr>
          <p:txBody>
            <a:bodyPr>
              <a:prstTxWarp prst="textNoShape">
                <a:avLst/>
              </a:prstTxWarp>
            </a:bodyPr>
            <a:lstStyle/>
            <a:p>
              <a:endParaRPr lang="en-US"/>
            </a:p>
          </p:txBody>
        </p:sp>
      </p:grpSp>
      <p:sp>
        <p:nvSpPr>
          <p:cNvPr id="9223" name="Line 46"/>
          <p:cNvSpPr>
            <a:spLocks noChangeShapeType="1"/>
          </p:cNvSpPr>
          <p:nvPr/>
        </p:nvSpPr>
        <p:spPr bwMode="auto">
          <a:xfrm>
            <a:off x="3727450" y="1295400"/>
            <a:ext cx="1066800" cy="0"/>
          </a:xfrm>
          <a:prstGeom prst="line">
            <a:avLst/>
          </a:prstGeom>
          <a:noFill/>
          <a:ln w="25400">
            <a:solidFill>
              <a:srgbClr val="FF0000"/>
            </a:solidFill>
            <a:round/>
            <a:headEnd/>
            <a:tailEnd type="triangle" w="lg" len="lg"/>
          </a:ln>
        </p:spPr>
        <p:txBody>
          <a:bodyPr>
            <a:prstTxWarp prst="textNoShape">
              <a:avLst/>
            </a:prstTxWarp>
          </a:bodyPr>
          <a:lstStyle/>
          <a:p>
            <a:endParaRPr lang="en-US"/>
          </a:p>
        </p:txBody>
      </p:sp>
      <p:sp>
        <p:nvSpPr>
          <p:cNvPr id="9224" name="Text Box 47"/>
          <p:cNvSpPr txBox="1">
            <a:spLocks noChangeArrowheads="1"/>
          </p:cNvSpPr>
          <p:nvPr/>
        </p:nvSpPr>
        <p:spPr bwMode="auto">
          <a:xfrm>
            <a:off x="4016375" y="685800"/>
            <a:ext cx="336550" cy="457200"/>
          </a:xfrm>
          <a:prstGeom prst="rect">
            <a:avLst/>
          </a:prstGeom>
          <a:noFill/>
          <a:ln w="9525">
            <a:noFill/>
            <a:miter lim="800000"/>
            <a:headEnd/>
            <a:tailEnd/>
          </a:ln>
        </p:spPr>
        <p:txBody>
          <a:bodyPr wrap="none">
            <a:prstTxWarp prst="textNoShape">
              <a:avLst/>
            </a:prstTxWarp>
            <a:spAutoFit/>
          </a:bodyPr>
          <a:lstStyle/>
          <a:p>
            <a:pPr eaLnBrk="0" hangingPunct="0"/>
            <a:r>
              <a:rPr lang="en-US">
                <a:solidFill>
                  <a:srgbClr val="FF0000"/>
                </a:solidFill>
              </a:rPr>
              <a:t>v</a:t>
            </a:r>
          </a:p>
        </p:txBody>
      </p:sp>
      <p:grpSp>
        <p:nvGrpSpPr>
          <p:cNvPr id="12" name="Group 48"/>
          <p:cNvGrpSpPr>
            <a:grpSpLocks/>
          </p:cNvGrpSpPr>
          <p:nvPr/>
        </p:nvGrpSpPr>
        <p:grpSpPr bwMode="auto">
          <a:xfrm>
            <a:off x="1365250" y="1081088"/>
            <a:ext cx="311150" cy="366712"/>
            <a:chOff x="816" y="825"/>
            <a:chExt cx="196" cy="231"/>
          </a:xfrm>
        </p:grpSpPr>
        <p:sp>
          <p:nvSpPr>
            <p:cNvPr id="9232" name="Oval 49"/>
            <p:cNvSpPr>
              <a:spLocks noChangeArrowheads="1"/>
            </p:cNvSpPr>
            <p:nvPr/>
          </p:nvSpPr>
          <p:spPr bwMode="auto">
            <a:xfrm>
              <a:off x="816" y="864"/>
              <a:ext cx="192" cy="192"/>
            </a:xfrm>
            <a:prstGeom prst="ellipse">
              <a:avLst/>
            </a:prstGeom>
            <a:noFill/>
            <a:ln w="25400">
              <a:solidFill>
                <a:srgbClr val="FF0000"/>
              </a:solidFill>
              <a:round/>
              <a:headEnd/>
              <a:tailEnd/>
            </a:ln>
          </p:spPr>
          <p:txBody>
            <a:bodyPr wrap="none" anchor="ctr">
              <a:prstTxWarp prst="textNoShape">
                <a:avLst/>
              </a:prstTxWarp>
            </a:bodyPr>
            <a:lstStyle/>
            <a:p>
              <a:endParaRPr lang="en-US"/>
            </a:p>
          </p:txBody>
        </p:sp>
        <p:sp>
          <p:nvSpPr>
            <p:cNvPr id="9233" name="Text Box 50"/>
            <p:cNvSpPr txBox="1">
              <a:spLocks noChangeArrowheads="1"/>
            </p:cNvSpPr>
            <p:nvPr/>
          </p:nvSpPr>
          <p:spPr bwMode="auto">
            <a:xfrm>
              <a:off x="816" y="825"/>
              <a:ext cx="196" cy="231"/>
            </a:xfrm>
            <a:prstGeom prst="rect">
              <a:avLst/>
            </a:prstGeom>
            <a:noFill/>
            <a:ln w="9525">
              <a:noFill/>
              <a:miter lim="800000"/>
              <a:headEnd/>
              <a:tailEnd/>
            </a:ln>
          </p:spPr>
          <p:txBody>
            <a:bodyPr wrap="none">
              <a:prstTxWarp prst="textNoShape">
                <a:avLst/>
              </a:prstTxWarp>
              <a:spAutoFit/>
            </a:bodyPr>
            <a:lstStyle/>
            <a:p>
              <a:pPr eaLnBrk="0" hangingPunct="0"/>
              <a:r>
                <a:rPr lang="en-US" sz="1800">
                  <a:solidFill>
                    <a:srgbClr val="FF0000"/>
                  </a:solidFill>
                </a:rPr>
                <a:t>?</a:t>
              </a:r>
            </a:p>
          </p:txBody>
        </p:sp>
      </p:grpSp>
      <p:sp>
        <p:nvSpPr>
          <p:cNvPr id="9226" name="Line 51"/>
          <p:cNvSpPr>
            <a:spLocks noChangeShapeType="1"/>
          </p:cNvSpPr>
          <p:nvPr/>
        </p:nvSpPr>
        <p:spPr bwMode="auto">
          <a:xfrm>
            <a:off x="1670050" y="1295400"/>
            <a:ext cx="1524000" cy="0"/>
          </a:xfrm>
          <a:prstGeom prst="line">
            <a:avLst/>
          </a:prstGeom>
          <a:noFill/>
          <a:ln w="25400">
            <a:solidFill>
              <a:srgbClr val="FF0000"/>
            </a:solidFill>
            <a:round/>
            <a:headEnd/>
            <a:tailEnd/>
          </a:ln>
        </p:spPr>
        <p:txBody>
          <a:bodyPr>
            <a:prstTxWarp prst="textNoShape">
              <a:avLst/>
            </a:prstTxWarp>
          </a:bodyPr>
          <a:lstStyle/>
          <a:p>
            <a:endParaRPr lang="en-US"/>
          </a:p>
        </p:txBody>
      </p:sp>
      <p:sp>
        <p:nvSpPr>
          <p:cNvPr id="9227" name="Text Box 52"/>
          <p:cNvSpPr txBox="1">
            <a:spLocks noChangeArrowheads="1"/>
          </p:cNvSpPr>
          <p:nvPr/>
        </p:nvSpPr>
        <p:spPr bwMode="auto">
          <a:xfrm>
            <a:off x="3108325" y="2551113"/>
            <a:ext cx="946150" cy="366712"/>
          </a:xfrm>
          <a:prstGeom prst="rect">
            <a:avLst/>
          </a:prstGeom>
          <a:noFill/>
          <a:ln w="9525">
            <a:noFill/>
            <a:miter lim="800000"/>
            <a:headEnd/>
            <a:tailEnd/>
          </a:ln>
        </p:spPr>
        <p:txBody>
          <a:bodyPr wrap="none">
            <a:prstTxWarp prst="textNoShape">
              <a:avLst/>
            </a:prstTxWarp>
            <a:spAutoFit/>
          </a:bodyPr>
          <a:lstStyle/>
          <a:p>
            <a:pPr eaLnBrk="0" hangingPunct="0"/>
            <a:r>
              <a:rPr lang="en-US" sz="1800"/>
              <a:t>George</a:t>
            </a:r>
          </a:p>
        </p:txBody>
      </p:sp>
      <p:sp>
        <p:nvSpPr>
          <p:cNvPr id="9228" name="Text Box 53"/>
          <p:cNvSpPr txBox="1">
            <a:spLocks noChangeArrowheads="1"/>
          </p:cNvSpPr>
          <p:nvPr/>
        </p:nvSpPr>
        <p:spPr bwMode="auto">
          <a:xfrm>
            <a:off x="2803525" y="573088"/>
            <a:ext cx="828675" cy="457200"/>
          </a:xfrm>
          <a:prstGeom prst="rect">
            <a:avLst/>
          </a:prstGeom>
          <a:noFill/>
          <a:ln w="9525">
            <a:noFill/>
            <a:miter lim="800000"/>
            <a:headEnd/>
            <a:tailEnd/>
          </a:ln>
        </p:spPr>
        <p:txBody>
          <a:bodyPr wrap="none">
            <a:prstTxWarp prst="textNoShape">
              <a:avLst/>
            </a:prstTxWarp>
            <a:spAutoFit/>
          </a:bodyPr>
          <a:lstStyle/>
          <a:p>
            <a:pPr eaLnBrk="0" hangingPunct="0"/>
            <a:r>
              <a:rPr lang="en-US">
                <a:solidFill>
                  <a:srgbClr val="FF0000"/>
                </a:solidFill>
              </a:rPr>
              <a:t>Lucy</a:t>
            </a:r>
          </a:p>
        </p:txBody>
      </p:sp>
      <p:graphicFrame>
        <p:nvGraphicFramePr>
          <p:cNvPr id="9218" name="Object 2"/>
          <p:cNvGraphicFramePr>
            <a:graphicFrameLocks noChangeAspect="1"/>
          </p:cNvGraphicFramePr>
          <p:nvPr/>
        </p:nvGraphicFramePr>
        <p:xfrm>
          <a:off x="6615113" y="609600"/>
          <a:ext cx="2071687" cy="1438275"/>
        </p:xfrm>
        <a:graphic>
          <a:graphicData uri="http://schemas.openxmlformats.org/presentationml/2006/ole">
            <p:oleObj spid="_x0000_s76802" name="Equation" r:id="rId3" imgW="914400" imgH="634680" progId="Equation.3">
              <p:embed/>
            </p:oleObj>
          </a:graphicData>
        </a:graphic>
      </p:graphicFrame>
      <p:sp>
        <p:nvSpPr>
          <p:cNvPr id="9229" name="Rectangle 55"/>
          <p:cNvSpPr>
            <a:spLocks noChangeArrowheads="1"/>
          </p:cNvSpPr>
          <p:nvPr/>
        </p:nvSpPr>
        <p:spPr bwMode="auto">
          <a:xfrm>
            <a:off x="6400800" y="457200"/>
            <a:ext cx="2438400" cy="1676400"/>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aphicFrame>
        <p:nvGraphicFramePr>
          <p:cNvPr id="9219" name="Object 3"/>
          <p:cNvGraphicFramePr>
            <a:graphicFrameLocks noChangeAspect="1"/>
          </p:cNvGraphicFramePr>
          <p:nvPr/>
        </p:nvGraphicFramePr>
        <p:xfrm>
          <a:off x="1897063" y="4343400"/>
          <a:ext cx="3513137" cy="892175"/>
        </p:xfrm>
        <a:graphic>
          <a:graphicData uri="http://schemas.openxmlformats.org/presentationml/2006/ole">
            <p:oleObj spid="_x0000_s76803" name="Equation" r:id="rId4" imgW="1549080" imgH="393480" progId="Equation.DSMT4">
              <p:embed/>
            </p:oleObj>
          </a:graphicData>
        </a:graphic>
      </p:graphicFrame>
      <p:sp>
        <p:nvSpPr>
          <p:cNvPr id="9230" name="Text Box 57"/>
          <p:cNvSpPr txBox="1">
            <a:spLocks noChangeArrowheads="1"/>
          </p:cNvSpPr>
          <p:nvPr/>
        </p:nvSpPr>
        <p:spPr bwMode="auto">
          <a:xfrm>
            <a:off x="4826000" y="5867400"/>
            <a:ext cx="3211513" cy="830263"/>
          </a:xfrm>
          <a:prstGeom prst="rect">
            <a:avLst/>
          </a:prstGeom>
          <a:noFill/>
          <a:ln w="9525">
            <a:noFill/>
            <a:miter lim="800000"/>
            <a:headEnd/>
            <a:tailEnd/>
          </a:ln>
        </p:spPr>
        <p:txBody>
          <a:bodyPr wrap="none">
            <a:prstTxWarp prst="textNoShape">
              <a:avLst/>
            </a:prstTxWarp>
            <a:spAutoFit/>
          </a:bodyPr>
          <a:lstStyle/>
          <a:p>
            <a:pPr>
              <a:spcBef>
                <a:spcPct val="20000"/>
              </a:spcBef>
            </a:pPr>
            <a:r>
              <a:rPr lang="en-US"/>
              <a:t>‘?’ = slightly later time</a:t>
            </a:r>
          </a:p>
          <a:p>
            <a:pPr eaLnBrk="0" hangingPunct="0"/>
            <a:endParaRPr lang="en-US"/>
          </a:p>
        </p:txBody>
      </p:sp>
      <p:sp>
        <p:nvSpPr>
          <p:cNvPr id="9231" name="Oval 58"/>
          <p:cNvSpPr>
            <a:spLocks noChangeArrowheads="1"/>
          </p:cNvSpPr>
          <p:nvPr/>
        </p:nvSpPr>
        <p:spPr bwMode="auto">
          <a:xfrm>
            <a:off x="4448175" y="5791200"/>
            <a:ext cx="3781425" cy="609600"/>
          </a:xfrm>
          <a:prstGeom prst="ellipse">
            <a:avLst/>
          </a:prstGeom>
          <a:noFill/>
          <a:ln w="25400">
            <a:solidFill>
              <a:srgbClr val="FF0000"/>
            </a:solidFill>
            <a:round/>
            <a:headEnd/>
            <a:tailEnd/>
          </a:ln>
        </p:spPr>
        <p:txBody>
          <a:bodyPr wrap="none" anchor="ct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0"/>
            <a:ext cx="8229600" cy="1143000"/>
          </a:xfrm>
        </p:spPr>
        <p:txBody>
          <a:bodyPr/>
          <a:lstStyle/>
          <a:p>
            <a:r>
              <a:rPr lang="en-US" b="1" dirty="0"/>
              <a:t>Spacetime Diagrams</a:t>
            </a:r>
            <a:r>
              <a:rPr lang="en-US" sz="2400" dirty="0"/>
              <a:t> (1D in space)</a:t>
            </a:r>
          </a:p>
        </p:txBody>
      </p:sp>
      <p:sp>
        <p:nvSpPr>
          <p:cNvPr id="27651" name="Text Box 5"/>
          <p:cNvSpPr txBox="1">
            <a:spLocks noChangeArrowheads="1"/>
          </p:cNvSpPr>
          <p:nvPr/>
        </p:nvSpPr>
        <p:spPr bwMode="auto">
          <a:xfrm>
            <a:off x="533400" y="1752600"/>
            <a:ext cx="1621508" cy="461665"/>
          </a:xfrm>
          <a:prstGeom prst="rect">
            <a:avLst/>
          </a:prstGeom>
          <a:noFill/>
          <a:ln w="9525">
            <a:noFill/>
            <a:miter lim="800000"/>
            <a:headEnd/>
            <a:tailEnd/>
          </a:ln>
        </p:spPr>
        <p:txBody>
          <a:bodyPr wrap="none">
            <a:prstTxWarp prst="textNoShape">
              <a:avLst/>
            </a:prstTxWarp>
            <a:spAutoFit/>
          </a:bodyPr>
          <a:lstStyle/>
          <a:p>
            <a:r>
              <a:rPr lang="en-US" dirty="0"/>
              <a:t>In PHYS</a:t>
            </a:r>
            <a:r>
              <a:rPr lang="en-US" dirty="0" smtClean="0"/>
              <a:t> I: </a:t>
            </a:r>
            <a:endParaRPr lang="en-US" dirty="0"/>
          </a:p>
        </p:txBody>
      </p:sp>
      <p:sp>
        <p:nvSpPr>
          <p:cNvPr id="27652" name="Line 7"/>
          <p:cNvSpPr>
            <a:spLocks noChangeShapeType="1"/>
          </p:cNvSpPr>
          <p:nvPr/>
        </p:nvSpPr>
        <p:spPr bwMode="auto">
          <a:xfrm>
            <a:off x="3581400" y="2698750"/>
            <a:ext cx="4038600" cy="0"/>
          </a:xfrm>
          <a:prstGeom prst="line">
            <a:avLst/>
          </a:prstGeom>
          <a:noFill/>
          <a:ln w="28575">
            <a:solidFill>
              <a:schemeClr val="tx1"/>
            </a:solidFill>
            <a:round/>
            <a:headEnd/>
            <a:tailEnd type="triangle" w="med" len="med"/>
          </a:ln>
        </p:spPr>
        <p:txBody>
          <a:bodyPr wrap="none">
            <a:prstTxWarp prst="textNoShape">
              <a:avLst/>
            </a:prstTxWarp>
          </a:bodyPr>
          <a:lstStyle/>
          <a:p>
            <a:endParaRPr lang="en-US"/>
          </a:p>
        </p:txBody>
      </p:sp>
      <p:sp>
        <p:nvSpPr>
          <p:cNvPr id="27653" name="Text Box 8"/>
          <p:cNvSpPr txBox="1">
            <a:spLocks noChangeArrowheads="1"/>
          </p:cNvSpPr>
          <p:nvPr/>
        </p:nvSpPr>
        <p:spPr bwMode="auto">
          <a:xfrm>
            <a:off x="7543800" y="2470150"/>
            <a:ext cx="361950" cy="519113"/>
          </a:xfrm>
          <a:prstGeom prst="rect">
            <a:avLst/>
          </a:prstGeom>
          <a:noFill/>
          <a:ln w="9525">
            <a:noFill/>
            <a:miter lim="800000"/>
            <a:headEnd/>
            <a:tailEnd/>
          </a:ln>
        </p:spPr>
        <p:txBody>
          <a:bodyPr wrap="none">
            <a:prstTxWarp prst="textNoShape">
              <a:avLst/>
            </a:prstTxWarp>
            <a:spAutoFit/>
          </a:bodyPr>
          <a:lstStyle/>
          <a:p>
            <a:r>
              <a:rPr lang="en-US"/>
              <a:t>x</a:t>
            </a:r>
          </a:p>
        </p:txBody>
      </p:sp>
      <p:grpSp>
        <p:nvGrpSpPr>
          <p:cNvPr id="2" name="Group 18"/>
          <p:cNvGrpSpPr>
            <a:grpSpLocks/>
          </p:cNvGrpSpPr>
          <p:nvPr/>
        </p:nvGrpSpPr>
        <p:grpSpPr bwMode="auto">
          <a:xfrm>
            <a:off x="3733800" y="1992313"/>
            <a:ext cx="1066800" cy="685800"/>
            <a:chOff x="2352" y="1255"/>
            <a:chExt cx="672" cy="432"/>
          </a:xfrm>
        </p:grpSpPr>
        <p:sp>
          <p:nvSpPr>
            <p:cNvPr id="27670" name="Rectangle 6"/>
            <p:cNvSpPr>
              <a:spLocks noChangeArrowheads="1"/>
            </p:cNvSpPr>
            <p:nvPr/>
          </p:nvSpPr>
          <p:spPr bwMode="auto">
            <a:xfrm>
              <a:off x="2352" y="1255"/>
              <a:ext cx="672" cy="336"/>
            </a:xfrm>
            <a:prstGeom prst="rect">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a:p>
          </p:txBody>
        </p:sp>
        <p:sp>
          <p:nvSpPr>
            <p:cNvPr id="27671" name="Oval 9"/>
            <p:cNvSpPr>
              <a:spLocks noChangeArrowheads="1"/>
            </p:cNvSpPr>
            <p:nvPr/>
          </p:nvSpPr>
          <p:spPr bwMode="auto">
            <a:xfrm>
              <a:off x="2400" y="1591"/>
              <a:ext cx="96" cy="96"/>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en-US"/>
            </a:p>
          </p:txBody>
        </p:sp>
        <p:sp>
          <p:nvSpPr>
            <p:cNvPr id="27672" name="Oval 10"/>
            <p:cNvSpPr>
              <a:spLocks noChangeArrowheads="1"/>
            </p:cNvSpPr>
            <p:nvPr/>
          </p:nvSpPr>
          <p:spPr bwMode="auto">
            <a:xfrm>
              <a:off x="2880" y="1591"/>
              <a:ext cx="96" cy="96"/>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en-US"/>
            </a:p>
          </p:txBody>
        </p:sp>
      </p:grpSp>
      <p:grpSp>
        <p:nvGrpSpPr>
          <p:cNvPr id="3" name="Group 19"/>
          <p:cNvGrpSpPr>
            <a:grpSpLocks/>
          </p:cNvGrpSpPr>
          <p:nvPr/>
        </p:nvGrpSpPr>
        <p:grpSpPr bwMode="auto">
          <a:xfrm>
            <a:off x="4800600" y="1828800"/>
            <a:ext cx="609600" cy="519113"/>
            <a:chOff x="3024" y="1152"/>
            <a:chExt cx="384" cy="327"/>
          </a:xfrm>
        </p:grpSpPr>
        <p:sp>
          <p:nvSpPr>
            <p:cNvPr id="27668" name="Line 11"/>
            <p:cNvSpPr>
              <a:spLocks noChangeShapeType="1"/>
            </p:cNvSpPr>
            <p:nvPr/>
          </p:nvSpPr>
          <p:spPr bwMode="auto">
            <a:xfrm>
              <a:off x="3024" y="1447"/>
              <a:ext cx="384" cy="0"/>
            </a:xfrm>
            <a:prstGeom prst="line">
              <a:avLst/>
            </a:prstGeom>
            <a:noFill/>
            <a:ln w="38100">
              <a:solidFill>
                <a:srgbClr val="0000FF"/>
              </a:solidFill>
              <a:round/>
              <a:headEnd/>
              <a:tailEnd type="triangle" w="med" len="med"/>
            </a:ln>
          </p:spPr>
          <p:txBody>
            <a:bodyPr wrap="none">
              <a:prstTxWarp prst="textNoShape">
                <a:avLst/>
              </a:prstTxWarp>
            </a:bodyPr>
            <a:lstStyle/>
            <a:p>
              <a:endParaRPr lang="en-US"/>
            </a:p>
          </p:txBody>
        </p:sp>
        <p:sp>
          <p:nvSpPr>
            <p:cNvPr id="27669" name="Text Box 12"/>
            <p:cNvSpPr txBox="1">
              <a:spLocks noChangeArrowheads="1"/>
            </p:cNvSpPr>
            <p:nvPr/>
          </p:nvSpPr>
          <p:spPr bwMode="auto">
            <a:xfrm>
              <a:off x="3110" y="1152"/>
              <a:ext cx="228" cy="327"/>
            </a:xfrm>
            <a:prstGeom prst="rect">
              <a:avLst/>
            </a:prstGeom>
            <a:noFill/>
            <a:ln w="9525">
              <a:noFill/>
              <a:miter lim="800000"/>
              <a:headEnd/>
              <a:tailEnd/>
            </a:ln>
          </p:spPr>
          <p:txBody>
            <a:bodyPr wrap="none">
              <a:prstTxWarp prst="textNoShape">
                <a:avLst/>
              </a:prstTxWarp>
              <a:spAutoFit/>
            </a:bodyPr>
            <a:lstStyle/>
            <a:p>
              <a:r>
                <a:rPr lang="en-US">
                  <a:solidFill>
                    <a:srgbClr val="0000FF"/>
                  </a:solidFill>
                </a:rPr>
                <a:t>v</a:t>
              </a:r>
            </a:p>
          </p:txBody>
        </p:sp>
      </p:grpSp>
      <p:grpSp>
        <p:nvGrpSpPr>
          <p:cNvPr id="4" name="Group 20"/>
          <p:cNvGrpSpPr>
            <a:grpSpLocks/>
          </p:cNvGrpSpPr>
          <p:nvPr/>
        </p:nvGrpSpPr>
        <p:grpSpPr bwMode="auto">
          <a:xfrm>
            <a:off x="3276600" y="3429000"/>
            <a:ext cx="4549775" cy="2043113"/>
            <a:chOff x="2064" y="2160"/>
            <a:chExt cx="2866" cy="1287"/>
          </a:xfrm>
        </p:grpSpPr>
        <p:sp>
          <p:nvSpPr>
            <p:cNvPr id="27664" name="Line 13"/>
            <p:cNvSpPr>
              <a:spLocks noChangeShapeType="1"/>
            </p:cNvSpPr>
            <p:nvPr/>
          </p:nvSpPr>
          <p:spPr bwMode="auto">
            <a:xfrm>
              <a:off x="2256" y="3264"/>
              <a:ext cx="2544" cy="0"/>
            </a:xfrm>
            <a:prstGeom prst="line">
              <a:avLst/>
            </a:prstGeom>
            <a:noFill/>
            <a:ln w="28575">
              <a:solidFill>
                <a:schemeClr val="tx1"/>
              </a:solidFill>
              <a:round/>
              <a:headEnd/>
              <a:tailEnd type="triangle" w="med" len="med"/>
            </a:ln>
          </p:spPr>
          <p:txBody>
            <a:bodyPr wrap="none">
              <a:prstTxWarp prst="textNoShape">
                <a:avLst/>
              </a:prstTxWarp>
            </a:bodyPr>
            <a:lstStyle/>
            <a:p>
              <a:endParaRPr lang="en-US"/>
            </a:p>
          </p:txBody>
        </p:sp>
        <p:sp>
          <p:nvSpPr>
            <p:cNvPr id="27665" name="Text Box 14"/>
            <p:cNvSpPr txBox="1">
              <a:spLocks noChangeArrowheads="1"/>
            </p:cNvSpPr>
            <p:nvPr/>
          </p:nvSpPr>
          <p:spPr bwMode="auto">
            <a:xfrm>
              <a:off x="4752" y="3120"/>
              <a:ext cx="178" cy="327"/>
            </a:xfrm>
            <a:prstGeom prst="rect">
              <a:avLst/>
            </a:prstGeom>
            <a:noFill/>
            <a:ln w="9525">
              <a:noFill/>
              <a:miter lim="800000"/>
              <a:headEnd/>
              <a:tailEnd/>
            </a:ln>
          </p:spPr>
          <p:txBody>
            <a:bodyPr wrap="none">
              <a:prstTxWarp prst="textNoShape">
                <a:avLst/>
              </a:prstTxWarp>
              <a:spAutoFit/>
            </a:bodyPr>
            <a:lstStyle/>
            <a:p>
              <a:r>
                <a:rPr lang="en-US"/>
                <a:t>t</a:t>
              </a:r>
            </a:p>
          </p:txBody>
        </p:sp>
        <p:sp>
          <p:nvSpPr>
            <p:cNvPr id="27666" name="Line 15"/>
            <p:cNvSpPr>
              <a:spLocks noChangeShapeType="1"/>
            </p:cNvSpPr>
            <p:nvPr/>
          </p:nvSpPr>
          <p:spPr bwMode="auto">
            <a:xfrm flipV="1">
              <a:off x="2256" y="2352"/>
              <a:ext cx="0" cy="912"/>
            </a:xfrm>
            <a:prstGeom prst="line">
              <a:avLst/>
            </a:prstGeom>
            <a:noFill/>
            <a:ln w="28575">
              <a:solidFill>
                <a:schemeClr val="tx1"/>
              </a:solidFill>
              <a:round/>
              <a:headEnd/>
              <a:tailEnd type="triangle" w="med" len="med"/>
            </a:ln>
          </p:spPr>
          <p:txBody>
            <a:bodyPr wrap="none">
              <a:prstTxWarp prst="textNoShape">
                <a:avLst/>
              </a:prstTxWarp>
            </a:bodyPr>
            <a:lstStyle/>
            <a:p>
              <a:endParaRPr lang="en-US"/>
            </a:p>
          </p:txBody>
        </p:sp>
        <p:sp>
          <p:nvSpPr>
            <p:cNvPr id="27667" name="Text Box 16"/>
            <p:cNvSpPr txBox="1">
              <a:spLocks noChangeArrowheads="1"/>
            </p:cNvSpPr>
            <p:nvPr/>
          </p:nvSpPr>
          <p:spPr bwMode="auto">
            <a:xfrm>
              <a:off x="2064" y="2160"/>
              <a:ext cx="228" cy="327"/>
            </a:xfrm>
            <a:prstGeom prst="rect">
              <a:avLst/>
            </a:prstGeom>
            <a:noFill/>
            <a:ln w="9525">
              <a:noFill/>
              <a:miter lim="800000"/>
              <a:headEnd/>
              <a:tailEnd/>
            </a:ln>
          </p:spPr>
          <p:txBody>
            <a:bodyPr wrap="none">
              <a:prstTxWarp prst="textNoShape">
                <a:avLst/>
              </a:prstTxWarp>
              <a:spAutoFit/>
            </a:bodyPr>
            <a:lstStyle/>
            <a:p>
              <a:r>
                <a:rPr lang="en-US"/>
                <a:t>x</a:t>
              </a:r>
            </a:p>
          </p:txBody>
        </p:sp>
      </p:grpSp>
      <p:sp>
        <p:nvSpPr>
          <p:cNvPr id="126993" name="Line 17"/>
          <p:cNvSpPr>
            <a:spLocks noChangeShapeType="1"/>
          </p:cNvSpPr>
          <p:nvPr/>
        </p:nvSpPr>
        <p:spPr bwMode="auto">
          <a:xfrm flipV="1">
            <a:off x="3581400" y="3713163"/>
            <a:ext cx="2438400" cy="1230312"/>
          </a:xfrm>
          <a:prstGeom prst="line">
            <a:avLst/>
          </a:prstGeom>
          <a:noFill/>
          <a:ln w="38100">
            <a:solidFill>
              <a:srgbClr val="008000"/>
            </a:solidFill>
            <a:round/>
            <a:headEnd/>
            <a:tailEnd/>
          </a:ln>
        </p:spPr>
        <p:txBody>
          <a:bodyPr wrap="none">
            <a:prstTxWarp prst="textNoShape">
              <a:avLst/>
            </a:prstTxWarp>
          </a:bodyPr>
          <a:lstStyle/>
          <a:p>
            <a:endParaRPr lang="en-US"/>
          </a:p>
        </p:txBody>
      </p:sp>
      <p:grpSp>
        <p:nvGrpSpPr>
          <p:cNvPr id="5" name="Group 26"/>
          <p:cNvGrpSpPr>
            <a:grpSpLocks/>
          </p:cNvGrpSpPr>
          <p:nvPr/>
        </p:nvGrpSpPr>
        <p:grpSpPr bwMode="auto">
          <a:xfrm>
            <a:off x="4495800" y="3946525"/>
            <a:ext cx="2976563" cy="842963"/>
            <a:chOff x="2832" y="2486"/>
            <a:chExt cx="1875" cy="531"/>
          </a:xfrm>
        </p:grpSpPr>
        <p:sp>
          <p:nvSpPr>
            <p:cNvPr id="27659" name="Line 21"/>
            <p:cNvSpPr>
              <a:spLocks noChangeShapeType="1"/>
            </p:cNvSpPr>
            <p:nvPr/>
          </p:nvSpPr>
          <p:spPr bwMode="auto">
            <a:xfrm>
              <a:off x="2832" y="2832"/>
              <a:ext cx="624" cy="0"/>
            </a:xfrm>
            <a:prstGeom prst="line">
              <a:avLst/>
            </a:prstGeom>
            <a:noFill/>
            <a:ln w="9525">
              <a:solidFill>
                <a:schemeClr val="tx1"/>
              </a:solidFill>
              <a:round/>
              <a:headEnd/>
              <a:tailEnd/>
            </a:ln>
          </p:spPr>
          <p:txBody>
            <a:bodyPr wrap="none">
              <a:prstTxWarp prst="textNoShape">
                <a:avLst/>
              </a:prstTxWarp>
            </a:bodyPr>
            <a:lstStyle/>
            <a:p>
              <a:endParaRPr lang="en-US"/>
            </a:p>
          </p:txBody>
        </p:sp>
        <p:sp>
          <p:nvSpPr>
            <p:cNvPr id="27660" name="Line 22"/>
            <p:cNvSpPr>
              <a:spLocks noChangeShapeType="1"/>
            </p:cNvSpPr>
            <p:nvPr/>
          </p:nvSpPr>
          <p:spPr bwMode="auto">
            <a:xfrm>
              <a:off x="3456" y="2496"/>
              <a:ext cx="0" cy="336"/>
            </a:xfrm>
            <a:prstGeom prst="line">
              <a:avLst/>
            </a:prstGeom>
            <a:noFill/>
            <a:ln w="9525">
              <a:solidFill>
                <a:schemeClr val="tx1"/>
              </a:solidFill>
              <a:round/>
              <a:headEnd/>
              <a:tailEnd/>
            </a:ln>
          </p:spPr>
          <p:txBody>
            <a:bodyPr wrap="none">
              <a:prstTxWarp prst="textNoShape">
                <a:avLst/>
              </a:prstTxWarp>
            </a:bodyPr>
            <a:lstStyle/>
            <a:p>
              <a:endParaRPr lang="en-US"/>
            </a:p>
          </p:txBody>
        </p:sp>
        <p:sp>
          <p:nvSpPr>
            <p:cNvPr id="27661" name="Text Box 23"/>
            <p:cNvSpPr txBox="1">
              <a:spLocks noChangeArrowheads="1"/>
            </p:cNvSpPr>
            <p:nvPr/>
          </p:nvSpPr>
          <p:spPr bwMode="auto">
            <a:xfrm>
              <a:off x="3456" y="2486"/>
              <a:ext cx="281" cy="250"/>
            </a:xfrm>
            <a:prstGeom prst="rect">
              <a:avLst/>
            </a:prstGeom>
            <a:noFill/>
            <a:ln w="9525">
              <a:noFill/>
              <a:miter lim="800000"/>
              <a:headEnd/>
              <a:tailEnd/>
            </a:ln>
          </p:spPr>
          <p:txBody>
            <a:bodyPr wrap="none">
              <a:prstTxWarp prst="textNoShape">
                <a:avLst/>
              </a:prstTxWarp>
              <a:spAutoFit/>
            </a:bodyPr>
            <a:lstStyle/>
            <a:p>
              <a:r>
                <a:rPr lang="el-GR" sz="2000" i="1">
                  <a:latin typeface="Times New Roman" charset="0"/>
                  <a:ea typeface="Times New Roman" charset="0"/>
                  <a:cs typeface="Times New Roman" charset="0"/>
                </a:rPr>
                <a:t>Δ</a:t>
              </a:r>
              <a:r>
                <a:rPr lang="en-US" sz="2000" i="1">
                  <a:latin typeface="Times New Roman" charset="0"/>
                  <a:ea typeface="Times New Roman" charset="0"/>
                  <a:cs typeface="Times New Roman" charset="0"/>
                </a:rPr>
                <a:t>x</a:t>
              </a:r>
              <a:endParaRPr lang="el-GR" sz="2000" i="1">
                <a:latin typeface="Times New Roman" charset="0"/>
                <a:ea typeface="Times New Roman" charset="0"/>
                <a:cs typeface="Times New Roman" charset="0"/>
              </a:endParaRPr>
            </a:p>
          </p:txBody>
        </p:sp>
        <p:sp>
          <p:nvSpPr>
            <p:cNvPr id="27662" name="Text Box 24"/>
            <p:cNvSpPr txBox="1">
              <a:spLocks noChangeArrowheads="1"/>
            </p:cNvSpPr>
            <p:nvPr/>
          </p:nvSpPr>
          <p:spPr bwMode="auto">
            <a:xfrm>
              <a:off x="3024" y="2767"/>
              <a:ext cx="254" cy="250"/>
            </a:xfrm>
            <a:prstGeom prst="rect">
              <a:avLst/>
            </a:prstGeom>
            <a:noFill/>
            <a:ln w="9525">
              <a:noFill/>
              <a:miter lim="800000"/>
              <a:headEnd/>
              <a:tailEnd/>
            </a:ln>
          </p:spPr>
          <p:txBody>
            <a:bodyPr wrap="none">
              <a:prstTxWarp prst="textNoShape">
                <a:avLst/>
              </a:prstTxWarp>
              <a:spAutoFit/>
            </a:bodyPr>
            <a:lstStyle/>
            <a:p>
              <a:r>
                <a:rPr lang="el-GR" sz="2000" i="1">
                  <a:latin typeface="Times New Roman" charset="0"/>
                  <a:ea typeface="Times New Roman" charset="0"/>
                  <a:cs typeface="Times New Roman" charset="0"/>
                </a:rPr>
                <a:t>Δ</a:t>
              </a:r>
              <a:r>
                <a:rPr lang="en-US" sz="2000" i="1">
                  <a:latin typeface="Times New Roman" charset="0"/>
                  <a:ea typeface="Times New Roman" charset="0"/>
                  <a:cs typeface="Times New Roman" charset="0"/>
                </a:rPr>
                <a:t>t</a:t>
              </a:r>
              <a:endParaRPr lang="el-GR" sz="2000" i="1">
                <a:latin typeface="Times New Roman" charset="0"/>
                <a:ea typeface="Times New Roman" charset="0"/>
                <a:cs typeface="Times New Roman" charset="0"/>
              </a:endParaRPr>
            </a:p>
          </p:txBody>
        </p:sp>
        <p:sp>
          <p:nvSpPr>
            <p:cNvPr id="27663" name="Text Box 25"/>
            <p:cNvSpPr txBox="1">
              <a:spLocks noChangeArrowheads="1"/>
            </p:cNvSpPr>
            <p:nvPr/>
          </p:nvSpPr>
          <p:spPr bwMode="auto">
            <a:xfrm>
              <a:off x="3984" y="2592"/>
              <a:ext cx="723" cy="288"/>
            </a:xfrm>
            <a:prstGeom prst="rect">
              <a:avLst/>
            </a:prstGeom>
            <a:noFill/>
            <a:ln w="9525">
              <a:noFill/>
              <a:miter lim="800000"/>
              <a:headEnd/>
              <a:tailEnd/>
            </a:ln>
          </p:spPr>
          <p:txBody>
            <a:bodyPr wrap="none">
              <a:prstTxWarp prst="textNoShape">
                <a:avLst/>
              </a:prstTxWarp>
              <a:spAutoFit/>
            </a:bodyPr>
            <a:lstStyle/>
            <a:p>
              <a:r>
                <a:rPr lang="en-US" i="1">
                  <a:latin typeface="Times New Roman" charset="0"/>
                  <a:ea typeface="Times New Roman" charset="0"/>
                  <a:cs typeface="Times New Roman" charset="0"/>
                </a:rPr>
                <a:t>v = </a:t>
              </a:r>
              <a:r>
                <a:rPr lang="el-GR" i="1" baseline="30000">
                  <a:latin typeface="Times New Roman" charset="0"/>
                  <a:ea typeface="Times New Roman" charset="0"/>
                  <a:cs typeface="Times New Roman" charset="0"/>
                </a:rPr>
                <a:t>Δ</a:t>
              </a:r>
              <a:r>
                <a:rPr lang="en-US" i="1" baseline="30000">
                  <a:latin typeface="Times New Roman" charset="0"/>
                  <a:ea typeface="Times New Roman" charset="0"/>
                  <a:cs typeface="Times New Roman" charset="0"/>
                </a:rPr>
                <a:t>x</a:t>
              </a:r>
              <a:r>
                <a:rPr lang="en-US" i="1">
                  <a:latin typeface="Times New Roman" charset="0"/>
                  <a:ea typeface="Times New Roman" charset="0"/>
                  <a:cs typeface="Times New Roman" charset="0"/>
                </a:rPr>
                <a:t>/</a:t>
              </a:r>
              <a:r>
                <a:rPr lang="el-GR" i="1" baseline="-25000">
                  <a:latin typeface="Times New Roman" charset="0"/>
                  <a:ea typeface="Times New Roman" charset="0"/>
                  <a:cs typeface="Times New Roman" charset="0"/>
                </a:rPr>
                <a:t>Δ</a:t>
              </a:r>
              <a:r>
                <a:rPr lang="en-US" i="1" baseline="-25000">
                  <a:latin typeface="Times New Roman" charset="0"/>
                  <a:ea typeface="Times New Roman" charset="0"/>
                  <a:cs typeface="Times New Roman" charset="0"/>
                </a:rPr>
                <a:t>t</a:t>
              </a:r>
              <a:endParaRPr lang="el-GR" i="1" baseline="-25000">
                <a:latin typeface="Times New Roman" charset="0"/>
                <a:ea typeface="Times New Roman" charset="0"/>
                <a:cs typeface="Times New Roman"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grpId="0" nodeType="afterEffect">
                                  <p:stCondLst>
                                    <p:cond delay="0"/>
                                  </p:stCondLst>
                                  <p:childTnLst>
                                    <p:set>
                                      <p:cBhvr>
                                        <p:cTn id="9" dur="1" fill="hold">
                                          <p:stCondLst>
                                            <p:cond delay="0"/>
                                          </p:stCondLst>
                                        </p:cTn>
                                        <p:tgtEl>
                                          <p:spTgt spid="126993"/>
                                        </p:tgtEl>
                                        <p:attrNameLst>
                                          <p:attrName>style.visibility</p:attrName>
                                        </p:attrNameLst>
                                      </p:cBhvr>
                                      <p:to>
                                        <p:strVal val="visible"/>
                                      </p:to>
                                    </p:set>
                                    <p:animEffect transition="in" filter="fade">
                                      <p:cBhvr>
                                        <p:cTn id="10" dur="2000"/>
                                        <p:tgtEl>
                                          <p:spTgt spid="12699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93" grpId="0" animBg="1"/>
    </p:bld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0"/>
            <a:ext cx="8229600" cy="1143000"/>
          </a:xfrm>
        </p:spPr>
        <p:txBody>
          <a:bodyPr/>
          <a:lstStyle/>
          <a:p>
            <a:r>
              <a:rPr lang="en-US" b="1" dirty="0"/>
              <a:t>Spacetime Diagrams</a:t>
            </a:r>
            <a:r>
              <a:rPr lang="en-US" sz="2400" dirty="0"/>
              <a:t> (1D in space)</a:t>
            </a:r>
          </a:p>
        </p:txBody>
      </p:sp>
      <p:sp>
        <p:nvSpPr>
          <p:cNvPr id="28675" name="Text Box 3"/>
          <p:cNvSpPr txBox="1">
            <a:spLocks noChangeArrowheads="1"/>
          </p:cNvSpPr>
          <p:nvPr/>
        </p:nvSpPr>
        <p:spPr bwMode="auto">
          <a:xfrm>
            <a:off x="533400" y="1752600"/>
            <a:ext cx="1553430" cy="461665"/>
          </a:xfrm>
          <a:prstGeom prst="rect">
            <a:avLst/>
          </a:prstGeom>
          <a:noFill/>
          <a:ln w="9525">
            <a:noFill/>
            <a:miter lim="800000"/>
            <a:headEnd/>
            <a:tailEnd/>
          </a:ln>
        </p:spPr>
        <p:txBody>
          <a:bodyPr wrap="none">
            <a:prstTxWarp prst="textNoShape">
              <a:avLst/>
            </a:prstTxWarp>
            <a:spAutoFit/>
          </a:bodyPr>
          <a:lstStyle/>
          <a:p>
            <a:r>
              <a:rPr lang="en-US" dirty="0"/>
              <a:t>In </a:t>
            </a:r>
            <a:r>
              <a:rPr lang="en-US" dirty="0" smtClean="0"/>
              <a:t>PH300: </a:t>
            </a:r>
            <a:endParaRPr lang="en-US" dirty="0"/>
          </a:p>
        </p:txBody>
      </p:sp>
      <p:grpSp>
        <p:nvGrpSpPr>
          <p:cNvPr id="2" name="Group 13"/>
          <p:cNvGrpSpPr>
            <a:grpSpLocks/>
          </p:cNvGrpSpPr>
          <p:nvPr/>
        </p:nvGrpSpPr>
        <p:grpSpPr bwMode="auto">
          <a:xfrm>
            <a:off x="3276600" y="3429000"/>
            <a:ext cx="4549775" cy="2043113"/>
            <a:chOff x="2064" y="2160"/>
            <a:chExt cx="2866" cy="1287"/>
          </a:xfrm>
        </p:grpSpPr>
        <p:sp>
          <p:nvSpPr>
            <p:cNvPr id="28686" name="Line 14"/>
            <p:cNvSpPr>
              <a:spLocks noChangeShapeType="1"/>
            </p:cNvSpPr>
            <p:nvPr/>
          </p:nvSpPr>
          <p:spPr bwMode="auto">
            <a:xfrm>
              <a:off x="2256" y="3264"/>
              <a:ext cx="2544" cy="0"/>
            </a:xfrm>
            <a:prstGeom prst="line">
              <a:avLst/>
            </a:prstGeom>
            <a:noFill/>
            <a:ln w="28575">
              <a:solidFill>
                <a:schemeClr val="tx1"/>
              </a:solidFill>
              <a:round/>
              <a:headEnd/>
              <a:tailEnd type="triangle" w="med" len="med"/>
            </a:ln>
          </p:spPr>
          <p:txBody>
            <a:bodyPr wrap="none">
              <a:prstTxWarp prst="textNoShape">
                <a:avLst/>
              </a:prstTxWarp>
            </a:bodyPr>
            <a:lstStyle/>
            <a:p>
              <a:endParaRPr lang="en-US"/>
            </a:p>
          </p:txBody>
        </p:sp>
        <p:sp>
          <p:nvSpPr>
            <p:cNvPr id="28687" name="Text Box 15"/>
            <p:cNvSpPr txBox="1">
              <a:spLocks noChangeArrowheads="1"/>
            </p:cNvSpPr>
            <p:nvPr/>
          </p:nvSpPr>
          <p:spPr bwMode="auto">
            <a:xfrm>
              <a:off x="4752" y="3120"/>
              <a:ext cx="178" cy="327"/>
            </a:xfrm>
            <a:prstGeom prst="rect">
              <a:avLst/>
            </a:prstGeom>
            <a:noFill/>
            <a:ln w="9525">
              <a:noFill/>
              <a:miter lim="800000"/>
              <a:headEnd/>
              <a:tailEnd/>
            </a:ln>
          </p:spPr>
          <p:txBody>
            <a:bodyPr wrap="none">
              <a:prstTxWarp prst="textNoShape">
                <a:avLst/>
              </a:prstTxWarp>
              <a:spAutoFit/>
            </a:bodyPr>
            <a:lstStyle/>
            <a:p>
              <a:r>
                <a:rPr lang="en-US"/>
                <a:t>t</a:t>
              </a:r>
            </a:p>
          </p:txBody>
        </p:sp>
        <p:sp>
          <p:nvSpPr>
            <p:cNvPr id="28688" name="Line 16"/>
            <p:cNvSpPr>
              <a:spLocks noChangeShapeType="1"/>
            </p:cNvSpPr>
            <p:nvPr/>
          </p:nvSpPr>
          <p:spPr bwMode="auto">
            <a:xfrm flipV="1">
              <a:off x="2256" y="2352"/>
              <a:ext cx="0" cy="912"/>
            </a:xfrm>
            <a:prstGeom prst="line">
              <a:avLst/>
            </a:prstGeom>
            <a:noFill/>
            <a:ln w="28575">
              <a:solidFill>
                <a:schemeClr val="tx1"/>
              </a:solidFill>
              <a:round/>
              <a:headEnd/>
              <a:tailEnd type="triangle" w="med" len="med"/>
            </a:ln>
          </p:spPr>
          <p:txBody>
            <a:bodyPr wrap="none">
              <a:prstTxWarp prst="textNoShape">
                <a:avLst/>
              </a:prstTxWarp>
            </a:bodyPr>
            <a:lstStyle/>
            <a:p>
              <a:endParaRPr lang="en-US"/>
            </a:p>
          </p:txBody>
        </p:sp>
        <p:sp>
          <p:nvSpPr>
            <p:cNvPr id="28689" name="Text Box 17"/>
            <p:cNvSpPr txBox="1">
              <a:spLocks noChangeArrowheads="1"/>
            </p:cNvSpPr>
            <p:nvPr/>
          </p:nvSpPr>
          <p:spPr bwMode="auto">
            <a:xfrm>
              <a:off x="2064" y="2160"/>
              <a:ext cx="228" cy="327"/>
            </a:xfrm>
            <a:prstGeom prst="rect">
              <a:avLst/>
            </a:prstGeom>
            <a:noFill/>
            <a:ln w="9525">
              <a:noFill/>
              <a:miter lim="800000"/>
              <a:headEnd/>
              <a:tailEnd/>
            </a:ln>
          </p:spPr>
          <p:txBody>
            <a:bodyPr wrap="none">
              <a:prstTxWarp prst="textNoShape">
                <a:avLst/>
              </a:prstTxWarp>
              <a:spAutoFit/>
            </a:bodyPr>
            <a:lstStyle/>
            <a:p>
              <a:r>
                <a:rPr lang="en-US"/>
                <a:t>x</a:t>
              </a:r>
            </a:p>
          </p:txBody>
        </p:sp>
      </p:grpSp>
      <p:sp>
        <p:nvSpPr>
          <p:cNvPr id="128031" name="Freeform 31"/>
          <p:cNvSpPr>
            <a:spLocks/>
          </p:cNvSpPr>
          <p:nvPr/>
        </p:nvSpPr>
        <p:spPr bwMode="auto">
          <a:xfrm>
            <a:off x="3581400" y="2895600"/>
            <a:ext cx="1447800" cy="1219200"/>
          </a:xfrm>
          <a:custGeom>
            <a:avLst/>
            <a:gdLst>
              <a:gd name="T0" fmla="*/ 0 w 912"/>
              <a:gd name="T1" fmla="*/ 2147483647 h 768"/>
              <a:gd name="T2" fmla="*/ 2147483647 w 912"/>
              <a:gd name="T3" fmla="*/ 2147483647 h 768"/>
              <a:gd name="T4" fmla="*/ 2147483647 w 912"/>
              <a:gd name="T5" fmla="*/ 0 h 768"/>
              <a:gd name="T6" fmla="*/ 0 60000 65536"/>
              <a:gd name="T7" fmla="*/ 0 60000 65536"/>
              <a:gd name="T8" fmla="*/ 0 60000 65536"/>
              <a:gd name="T9" fmla="*/ 0 w 912"/>
              <a:gd name="T10" fmla="*/ 0 h 768"/>
              <a:gd name="T11" fmla="*/ 912 w 912"/>
              <a:gd name="T12" fmla="*/ 768 h 768"/>
            </a:gdLst>
            <a:ahLst/>
            <a:cxnLst>
              <a:cxn ang="T6">
                <a:pos x="T0" y="T1"/>
              </a:cxn>
              <a:cxn ang="T7">
                <a:pos x="T2" y="T3"/>
              </a:cxn>
              <a:cxn ang="T8">
                <a:pos x="T4" y="T5"/>
              </a:cxn>
            </a:cxnLst>
            <a:rect l="T9" t="T10" r="T11" b="T12"/>
            <a:pathLst>
              <a:path w="912" h="768">
                <a:moveTo>
                  <a:pt x="0" y="768"/>
                </a:moveTo>
                <a:cubicBezTo>
                  <a:pt x="188" y="736"/>
                  <a:pt x="376" y="704"/>
                  <a:pt x="528" y="576"/>
                </a:cubicBezTo>
                <a:cubicBezTo>
                  <a:pt x="680" y="448"/>
                  <a:pt x="840" y="88"/>
                  <a:pt x="912" y="0"/>
                </a:cubicBezTo>
              </a:path>
            </a:pathLst>
          </a:custGeom>
          <a:noFill/>
          <a:ln w="28575" cap="flat" cmpd="sng">
            <a:solidFill>
              <a:schemeClr val="tx1"/>
            </a:solidFill>
            <a:prstDash val="dash"/>
            <a:round/>
            <a:headEnd type="none" w="med" len="med"/>
            <a:tailEnd type="triangle" w="med" len="med"/>
          </a:ln>
        </p:spPr>
        <p:txBody>
          <a:bodyPr wrap="none">
            <a:prstTxWarp prst="textNoShape">
              <a:avLst/>
            </a:prstTxWarp>
          </a:bodyPr>
          <a:lstStyle/>
          <a:p>
            <a:endParaRPr lang="en-US"/>
          </a:p>
        </p:txBody>
      </p:sp>
      <p:grpSp>
        <p:nvGrpSpPr>
          <p:cNvPr id="3" name="Group 35"/>
          <p:cNvGrpSpPr>
            <a:grpSpLocks/>
          </p:cNvGrpSpPr>
          <p:nvPr/>
        </p:nvGrpSpPr>
        <p:grpSpPr bwMode="auto">
          <a:xfrm>
            <a:off x="4343400" y="2655888"/>
            <a:ext cx="2708275" cy="519112"/>
            <a:chOff x="2736" y="1673"/>
            <a:chExt cx="1706" cy="327"/>
          </a:xfrm>
        </p:grpSpPr>
        <p:sp>
          <p:nvSpPr>
            <p:cNvPr id="28684" name="Line 29"/>
            <p:cNvSpPr>
              <a:spLocks noChangeShapeType="1"/>
            </p:cNvSpPr>
            <p:nvPr/>
          </p:nvSpPr>
          <p:spPr bwMode="auto">
            <a:xfrm flipV="1">
              <a:off x="2736" y="1776"/>
              <a:ext cx="1488" cy="0"/>
            </a:xfrm>
            <a:prstGeom prst="line">
              <a:avLst/>
            </a:prstGeom>
            <a:noFill/>
            <a:ln w="28575">
              <a:solidFill>
                <a:schemeClr val="tx1"/>
              </a:solidFill>
              <a:round/>
              <a:headEnd/>
              <a:tailEnd type="triangle" w="med" len="med"/>
            </a:ln>
          </p:spPr>
          <p:txBody>
            <a:bodyPr wrap="none">
              <a:prstTxWarp prst="textNoShape">
                <a:avLst/>
              </a:prstTxWarp>
            </a:bodyPr>
            <a:lstStyle/>
            <a:p>
              <a:endParaRPr lang="en-US"/>
            </a:p>
          </p:txBody>
        </p:sp>
        <p:sp>
          <p:nvSpPr>
            <p:cNvPr id="28685" name="Text Box 32"/>
            <p:cNvSpPr txBox="1">
              <a:spLocks noChangeArrowheads="1"/>
            </p:cNvSpPr>
            <p:nvPr/>
          </p:nvSpPr>
          <p:spPr bwMode="auto">
            <a:xfrm>
              <a:off x="4214" y="1673"/>
              <a:ext cx="228" cy="327"/>
            </a:xfrm>
            <a:prstGeom prst="rect">
              <a:avLst/>
            </a:prstGeom>
            <a:noFill/>
            <a:ln w="9525">
              <a:noFill/>
              <a:miter lim="800000"/>
              <a:headEnd/>
              <a:tailEnd/>
            </a:ln>
          </p:spPr>
          <p:txBody>
            <a:bodyPr wrap="none">
              <a:prstTxWarp prst="textNoShape">
                <a:avLst/>
              </a:prstTxWarp>
              <a:spAutoFit/>
            </a:bodyPr>
            <a:lstStyle/>
            <a:p>
              <a:r>
                <a:rPr lang="en-US"/>
                <a:t>x</a:t>
              </a:r>
            </a:p>
          </p:txBody>
        </p:sp>
      </p:grpSp>
      <p:sp>
        <p:nvSpPr>
          <p:cNvPr id="128033" name="Freeform 33"/>
          <p:cNvSpPr>
            <a:spLocks/>
          </p:cNvSpPr>
          <p:nvPr/>
        </p:nvSpPr>
        <p:spPr bwMode="auto">
          <a:xfrm>
            <a:off x="5497513" y="3503613"/>
            <a:ext cx="1322387" cy="1685925"/>
          </a:xfrm>
          <a:custGeom>
            <a:avLst/>
            <a:gdLst>
              <a:gd name="T0" fmla="*/ 2147483647 w 833"/>
              <a:gd name="T1" fmla="*/ 2147483647 h 1062"/>
              <a:gd name="T2" fmla="*/ 2147483647 w 833"/>
              <a:gd name="T3" fmla="*/ 2147483647 h 1062"/>
              <a:gd name="T4" fmla="*/ 0 w 833"/>
              <a:gd name="T5" fmla="*/ 0 h 1062"/>
              <a:gd name="T6" fmla="*/ 0 60000 65536"/>
              <a:gd name="T7" fmla="*/ 0 60000 65536"/>
              <a:gd name="T8" fmla="*/ 0 60000 65536"/>
              <a:gd name="T9" fmla="*/ 0 w 833"/>
              <a:gd name="T10" fmla="*/ 0 h 1062"/>
              <a:gd name="T11" fmla="*/ 833 w 833"/>
              <a:gd name="T12" fmla="*/ 1062 h 1062"/>
            </a:gdLst>
            <a:ahLst/>
            <a:cxnLst>
              <a:cxn ang="T6">
                <a:pos x="T0" y="T1"/>
              </a:cxn>
              <a:cxn ang="T7">
                <a:pos x="T2" y="T3"/>
              </a:cxn>
              <a:cxn ang="T8">
                <a:pos x="T4" y="T5"/>
              </a:cxn>
            </a:cxnLst>
            <a:rect l="T9" t="T10" r="T11" b="T12"/>
            <a:pathLst>
              <a:path w="833" h="1062">
                <a:moveTo>
                  <a:pt x="833" y="1062"/>
                </a:moveTo>
                <a:cubicBezTo>
                  <a:pt x="809" y="964"/>
                  <a:pt x="826" y="642"/>
                  <a:pt x="687" y="465"/>
                </a:cubicBezTo>
                <a:cubicBezTo>
                  <a:pt x="548" y="288"/>
                  <a:pt x="143" y="97"/>
                  <a:pt x="0" y="0"/>
                </a:cubicBezTo>
              </a:path>
            </a:pathLst>
          </a:custGeom>
          <a:noFill/>
          <a:ln w="28575" cap="flat" cmpd="sng">
            <a:solidFill>
              <a:schemeClr val="tx1"/>
            </a:solidFill>
            <a:prstDash val="dash"/>
            <a:round/>
            <a:headEnd type="none" w="med" len="med"/>
            <a:tailEnd type="triangle" w="med" len="med"/>
          </a:ln>
        </p:spPr>
        <p:txBody>
          <a:bodyPr wrap="none">
            <a:prstTxWarp prst="textNoShape">
              <a:avLst/>
            </a:prstTxWarp>
          </a:bodyPr>
          <a:lstStyle/>
          <a:p>
            <a:endParaRPr lang="en-US"/>
          </a:p>
        </p:txBody>
      </p:sp>
      <p:grpSp>
        <p:nvGrpSpPr>
          <p:cNvPr id="4" name="Group 37"/>
          <p:cNvGrpSpPr>
            <a:grpSpLocks/>
          </p:cNvGrpSpPr>
          <p:nvPr/>
        </p:nvGrpSpPr>
        <p:grpSpPr bwMode="auto">
          <a:xfrm>
            <a:off x="5105400" y="1371600"/>
            <a:ext cx="304800" cy="2514600"/>
            <a:chOff x="3216" y="864"/>
            <a:chExt cx="192" cy="1584"/>
          </a:xfrm>
        </p:grpSpPr>
        <p:sp>
          <p:nvSpPr>
            <p:cNvPr id="28682" name="Line 28"/>
            <p:cNvSpPr>
              <a:spLocks noChangeShapeType="1"/>
            </p:cNvSpPr>
            <p:nvPr/>
          </p:nvSpPr>
          <p:spPr bwMode="auto">
            <a:xfrm flipV="1">
              <a:off x="3408" y="1008"/>
              <a:ext cx="0" cy="1440"/>
            </a:xfrm>
            <a:prstGeom prst="line">
              <a:avLst/>
            </a:prstGeom>
            <a:noFill/>
            <a:ln w="28575">
              <a:solidFill>
                <a:schemeClr val="tx1"/>
              </a:solidFill>
              <a:round/>
              <a:headEnd/>
              <a:tailEnd type="triangle" w="med" len="med"/>
            </a:ln>
          </p:spPr>
          <p:txBody>
            <a:bodyPr wrap="none">
              <a:prstTxWarp prst="textNoShape">
                <a:avLst/>
              </a:prstTxWarp>
            </a:bodyPr>
            <a:lstStyle/>
            <a:p>
              <a:endParaRPr lang="en-US"/>
            </a:p>
          </p:txBody>
        </p:sp>
        <p:sp>
          <p:nvSpPr>
            <p:cNvPr id="28683" name="Text Box 34"/>
            <p:cNvSpPr txBox="1">
              <a:spLocks noChangeArrowheads="1"/>
            </p:cNvSpPr>
            <p:nvPr/>
          </p:nvSpPr>
          <p:spPr bwMode="auto">
            <a:xfrm>
              <a:off x="3216" y="864"/>
              <a:ext cx="178" cy="327"/>
            </a:xfrm>
            <a:prstGeom prst="rect">
              <a:avLst/>
            </a:prstGeom>
            <a:noFill/>
            <a:ln w="9525">
              <a:noFill/>
              <a:miter lim="800000"/>
              <a:headEnd/>
              <a:tailEnd/>
            </a:ln>
          </p:spPr>
          <p:txBody>
            <a:bodyPr wrap="none">
              <a:prstTxWarp prst="textNoShape">
                <a:avLst/>
              </a:prstTxWarp>
              <a:spAutoFit/>
            </a:bodyPr>
            <a:lstStyle/>
            <a:p>
              <a:r>
                <a:rPr lang="en-US"/>
                <a:t>t</a:t>
              </a:r>
            </a:p>
          </p:txBody>
        </p:sp>
      </p:grpSp>
      <p:sp>
        <p:nvSpPr>
          <p:cNvPr id="128036" name="Text Box 36"/>
          <p:cNvSpPr txBox="1">
            <a:spLocks noChangeArrowheads="1"/>
          </p:cNvSpPr>
          <p:nvPr/>
        </p:nvSpPr>
        <p:spPr bwMode="auto">
          <a:xfrm>
            <a:off x="4724400" y="1360488"/>
            <a:ext cx="593725" cy="461962"/>
          </a:xfrm>
          <a:prstGeom prst="rect">
            <a:avLst/>
          </a:prstGeom>
          <a:noFill/>
          <a:ln w="9525">
            <a:noFill/>
            <a:miter lim="800000"/>
            <a:headEnd/>
            <a:tailEnd/>
          </a:ln>
        </p:spPr>
        <p:txBody>
          <a:bodyPr wrap="none">
            <a:prstTxWarp prst="textNoShape">
              <a:avLst/>
            </a:prstTxWarp>
            <a:spAutoFit/>
          </a:bodyPr>
          <a:lstStyle/>
          <a:p>
            <a:r>
              <a:rPr lang="en-US">
                <a:solidFill>
                  <a:srgbClr val="FF0000"/>
                </a:solidFill>
              </a:rPr>
              <a:t>c </a:t>
            </a:r>
            <a:r>
              <a:rPr lang="en-US">
                <a:ea typeface="Arial" charset="0"/>
                <a:cs typeface="Arial" charset="0"/>
              </a:rPr>
              <a:t>·</a:t>
            </a:r>
            <a:r>
              <a:rPr lang="en-US"/>
              <a:t> </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28031"/>
                                        </p:tgtEl>
                                        <p:attrNameLst>
                                          <p:attrName>style.visibility</p:attrName>
                                        </p:attrNameLst>
                                      </p:cBhvr>
                                      <p:to>
                                        <p:strVal val="visible"/>
                                      </p:to>
                                    </p:set>
                                    <p:animEffect transition="in" filter="fade">
                                      <p:cBhvr>
                                        <p:cTn id="7" dur="2000"/>
                                        <p:tgtEl>
                                          <p:spTgt spid="128031"/>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2000"/>
                                        <p:tgtEl>
                                          <p:spTgt spid="3"/>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128033"/>
                                        </p:tgtEl>
                                        <p:attrNameLst>
                                          <p:attrName>style.visibility</p:attrName>
                                        </p:attrNameLst>
                                      </p:cBhvr>
                                      <p:to>
                                        <p:strVal val="visible"/>
                                      </p:to>
                                    </p:set>
                                    <p:animEffect transition="in" filter="fade">
                                      <p:cBhvr>
                                        <p:cTn id="15" dur="2000"/>
                                        <p:tgtEl>
                                          <p:spTgt spid="128033"/>
                                        </p:tgtEl>
                                      </p:cBhvr>
                                    </p:animEffect>
                                  </p:childTnLst>
                                </p:cTn>
                              </p:par>
                            </p:childTnLst>
                          </p:cTn>
                        </p:par>
                        <p:par>
                          <p:cTn id="16" fill="hold">
                            <p:stCondLst>
                              <p:cond delay="6000"/>
                            </p:stCondLst>
                            <p:childTnLst>
                              <p:par>
                                <p:cTn id="17" presetID="10" presetClass="entr" presetSubtype="0" fill="hold"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2000"/>
                                        <p:tgtEl>
                                          <p:spTgt spid="4"/>
                                        </p:tgtEl>
                                      </p:cBhvr>
                                    </p:animEffect>
                                  </p:childTnLst>
                                </p:cTn>
                              </p:par>
                            </p:childTnLst>
                          </p:cTn>
                        </p:par>
                        <p:par>
                          <p:cTn id="20" fill="hold">
                            <p:stCondLst>
                              <p:cond delay="8000"/>
                            </p:stCondLst>
                            <p:childTnLst>
                              <p:par>
                                <p:cTn id="21" presetID="10" presetClass="entr" presetSubtype="0" fill="hold" grpId="0" nodeType="afterEffect">
                                  <p:stCondLst>
                                    <p:cond delay="0"/>
                                  </p:stCondLst>
                                  <p:childTnLst>
                                    <p:set>
                                      <p:cBhvr>
                                        <p:cTn id="22" dur="1" fill="hold">
                                          <p:stCondLst>
                                            <p:cond delay="0"/>
                                          </p:stCondLst>
                                        </p:cTn>
                                        <p:tgtEl>
                                          <p:spTgt spid="128036"/>
                                        </p:tgtEl>
                                        <p:attrNameLst>
                                          <p:attrName>style.visibility</p:attrName>
                                        </p:attrNameLst>
                                      </p:cBhvr>
                                      <p:to>
                                        <p:strVal val="visible"/>
                                      </p:to>
                                    </p:set>
                                    <p:animEffect transition="in" filter="fade">
                                      <p:cBhvr>
                                        <p:cTn id="23" dur="2000"/>
                                        <p:tgtEl>
                                          <p:spTgt spid="128036"/>
                                        </p:tgtEl>
                                      </p:cBhvr>
                                    </p:animEffect>
                                  </p:childTnLst>
                                </p:cTn>
                              </p:par>
                            </p:childTnLst>
                          </p:cTn>
                        </p:par>
                        <p:par>
                          <p:cTn id="24" fill="hold">
                            <p:stCondLst>
                              <p:cond delay="10000"/>
                            </p:stCondLst>
                            <p:childTnLst>
                              <p:par>
                                <p:cTn id="25" presetID="10" presetClass="exit" presetSubtype="0" fill="hold" nodeType="afterEffect">
                                  <p:stCondLst>
                                    <p:cond delay="0"/>
                                  </p:stCondLst>
                                  <p:childTnLst>
                                    <p:animEffect transition="out" filter="fade">
                                      <p:cBhvr>
                                        <p:cTn id="26" dur="2000"/>
                                        <p:tgtEl>
                                          <p:spTgt spid="2"/>
                                        </p:tgtEl>
                                      </p:cBhvr>
                                    </p:animEffect>
                                    <p:set>
                                      <p:cBhvr>
                                        <p:cTn id="27" dur="1" fill="hold">
                                          <p:stCondLst>
                                            <p:cond delay="1999"/>
                                          </p:stCondLst>
                                        </p:cTn>
                                        <p:tgtEl>
                                          <p:spTgt spid="2"/>
                                        </p:tgtEl>
                                        <p:attrNameLst>
                                          <p:attrName>style.visibility</p:attrName>
                                        </p:attrNameLst>
                                      </p:cBhvr>
                                      <p:to>
                                        <p:strVal val="hidden"/>
                                      </p:to>
                                    </p:set>
                                  </p:childTnLst>
                                </p:cTn>
                              </p:par>
                              <p:par>
                                <p:cTn id="28" presetID="10" presetClass="exit" presetSubtype="0" fill="hold" grpId="1" nodeType="withEffect">
                                  <p:stCondLst>
                                    <p:cond delay="0"/>
                                  </p:stCondLst>
                                  <p:childTnLst>
                                    <p:animEffect transition="out" filter="fade">
                                      <p:cBhvr>
                                        <p:cTn id="29" dur="2000"/>
                                        <p:tgtEl>
                                          <p:spTgt spid="128031"/>
                                        </p:tgtEl>
                                      </p:cBhvr>
                                    </p:animEffect>
                                    <p:set>
                                      <p:cBhvr>
                                        <p:cTn id="30" dur="1" fill="hold">
                                          <p:stCondLst>
                                            <p:cond delay="1999"/>
                                          </p:stCondLst>
                                        </p:cTn>
                                        <p:tgtEl>
                                          <p:spTgt spid="128031"/>
                                        </p:tgtEl>
                                        <p:attrNameLst>
                                          <p:attrName>style.visibility</p:attrName>
                                        </p:attrNameLst>
                                      </p:cBhvr>
                                      <p:to>
                                        <p:strVal val="hidden"/>
                                      </p:to>
                                    </p:set>
                                  </p:childTnLst>
                                </p:cTn>
                              </p:par>
                              <p:par>
                                <p:cTn id="31" presetID="10" presetClass="exit" presetSubtype="0" fill="hold" grpId="1" nodeType="withEffect">
                                  <p:stCondLst>
                                    <p:cond delay="0"/>
                                  </p:stCondLst>
                                  <p:childTnLst>
                                    <p:animEffect transition="out" filter="fade">
                                      <p:cBhvr>
                                        <p:cTn id="32" dur="2000"/>
                                        <p:tgtEl>
                                          <p:spTgt spid="128033"/>
                                        </p:tgtEl>
                                      </p:cBhvr>
                                    </p:animEffect>
                                    <p:set>
                                      <p:cBhvr>
                                        <p:cTn id="33" dur="1" fill="hold">
                                          <p:stCondLst>
                                            <p:cond delay="1999"/>
                                          </p:stCondLst>
                                        </p:cTn>
                                        <p:tgtEl>
                                          <p:spTgt spid="12803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31" grpId="0" animBg="1"/>
      <p:bldP spid="128031" grpId="1" animBg="1"/>
      <p:bldP spid="128033" grpId="0" animBg="1"/>
      <p:bldP spid="128033" grpId="1" animBg="1"/>
      <p:bldP spid="128036" grpId="0"/>
    </p:bld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0"/>
            <a:ext cx="8229600" cy="1143000"/>
          </a:xfrm>
        </p:spPr>
        <p:txBody>
          <a:bodyPr/>
          <a:lstStyle/>
          <a:p>
            <a:r>
              <a:rPr lang="en-US" b="1" dirty="0"/>
              <a:t>Spacetime Diagrams</a:t>
            </a:r>
            <a:r>
              <a:rPr lang="en-US" sz="2400" dirty="0"/>
              <a:t> (1D in space)</a:t>
            </a:r>
          </a:p>
        </p:txBody>
      </p:sp>
      <p:sp>
        <p:nvSpPr>
          <p:cNvPr id="29699" name="Text Box 3"/>
          <p:cNvSpPr txBox="1">
            <a:spLocks noChangeArrowheads="1"/>
          </p:cNvSpPr>
          <p:nvPr/>
        </p:nvSpPr>
        <p:spPr bwMode="auto">
          <a:xfrm>
            <a:off x="533400" y="1752600"/>
            <a:ext cx="1553430" cy="461665"/>
          </a:xfrm>
          <a:prstGeom prst="rect">
            <a:avLst/>
          </a:prstGeom>
          <a:noFill/>
          <a:ln w="9525">
            <a:noFill/>
            <a:miter lim="800000"/>
            <a:headEnd/>
            <a:tailEnd/>
          </a:ln>
        </p:spPr>
        <p:txBody>
          <a:bodyPr wrap="none">
            <a:prstTxWarp prst="textNoShape">
              <a:avLst/>
            </a:prstTxWarp>
            <a:spAutoFit/>
          </a:bodyPr>
          <a:lstStyle/>
          <a:p>
            <a:r>
              <a:rPr lang="en-US" dirty="0"/>
              <a:t>In </a:t>
            </a:r>
            <a:r>
              <a:rPr lang="en-US" dirty="0" smtClean="0"/>
              <a:t>PH300: </a:t>
            </a:r>
            <a:endParaRPr lang="en-US" dirty="0"/>
          </a:p>
        </p:txBody>
      </p:sp>
      <p:grpSp>
        <p:nvGrpSpPr>
          <p:cNvPr id="2" name="Group 10"/>
          <p:cNvGrpSpPr>
            <a:grpSpLocks/>
          </p:cNvGrpSpPr>
          <p:nvPr/>
        </p:nvGrpSpPr>
        <p:grpSpPr bwMode="auto">
          <a:xfrm>
            <a:off x="4343400" y="2655888"/>
            <a:ext cx="2708275" cy="519112"/>
            <a:chOff x="2736" y="1673"/>
            <a:chExt cx="1706" cy="327"/>
          </a:xfrm>
        </p:grpSpPr>
        <p:sp>
          <p:nvSpPr>
            <p:cNvPr id="29735" name="Line 11"/>
            <p:cNvSpPr>
              <a:spLocks noChangeShapeType="1"/>
            </p:cNvSpPr>
            <p:nvPr/>
          </p:nvSpPr>
          <p:spPr bwMode="auto">
            <a:xfrm flipV="1">
              <a:off x="2736" y="1776"/>
              <a:ext cx="1488" cy="0"/>
            </a:xfrm>
            <a:prstGeom prst="line">
              <a:avLst/>
            </a:prstGeom>
            <a:noFill/>
            <a:ln w="28575">
              <a:solidFill>
                <a:schemeClr val="tx1"/>
              </a:solidFill>
              <a:round/>
              <a:headEnd/>
              <a:tailEnd type="triangle" w="med" len="med"/>
            </a:ln>
          </p:spPr>
          <p:txBody>
            <a:bodyPr wrap="none">
              <a:prstTxWarp prst="textNoShape">
                <a:avLst/>
              </a:prstTxWarp>
            </a:bodyPr>
            <a:lstStyle/>
            <a:p>
              <a:endParaRPr lang="en-US"/>
            </a:p>
          </p:txBody>
        </p:sp>
        <p:sp>
          <p:nvSpPr>
            <p:cNvPr id="29736" name="Text Box 12"/>
            <p:cNvSpPr txBox="1">
              <a:spLocks noChangeArrowheads="1"/>
            </p:cNvSpPr>
            <p:nvPr/>
          </p:nvSpPr>
          <p:spPr bwMode="auto">
            <a:xfrm>
              <a:off x="4214" y="1673"/>
              <a:ext cx="228" cy="327"/>
            </a:xfrm>
            <a:prstGeom prst="rect">
              <a:avLst/>
            </a:prstGeom>
            <a:noFill/>
            <a:ln w="9525">
              <a:noFill/>
              <a:miter lim="800000"/>
              <a:headEnd/>
              <a:tailEnd/>
            </a:ln>
          </p:spPr>
          <p:txBody>
            <a:bodyPr wrap="none">
              <a:prstTxWarp prst="textNoShape">
                <a:avLst/>
              </a:prstTxWarp>
              <a:spAutoFit/>
            </a:bodyPr>
            <a:lstStyle/>
            <a:p>
              <a:r>
                <a:rPr lang="en-US"/>
                <a:t>x</a:t>
              </a:r>
            </a:p>
          </p:txBody>
        </p:sp>
      </p:grpSp>
      <p:grpSp>
        <p:nvGrpSpPr>
          <p:cNvPr id="3" name="Group 14"/>
          <p:cNvGrpSpPr>
            <a:grpSpLocks/>
          </p:cNvGrpSpPr>
          <p:nvPr/>
        </p:nvGrpSpPr>
        <p:grpSpPr bwMode="auto">
          <a:xfrm>
            <a:off x="5105400" y="1371600"/>
            <a:ext cx="304800" cy="2514600"/>
            <a:chOff x="3216" y="864"/>
            <a:chExt cx="192" cy="1584"/>
          </a:xfrm>
        </p:grpSpPr>
        <p:sp>
          <p:nvSpPr>
            <p:cNvPr id="29733" name="Line 15"/>
            <p:cNvSpPr>
              <a:spLocks noChangeShapeType="1"/>
            </p:cNvSpPr>
            <p:nvPr/>
          </p:nvSpPr>
          <p:spPr bwMode="auto">
            <a:xfrm flipV="1">
              <a:off x="3408" y="1008"/>
              <a:ext cx="0" cy="1440"/>
            </a:xfrm>
            <a:prstGeom prst="line">
              <a:avLst/>
            </a:prstGeom>
            <a:noFill/>
            <a:ln w="28575">
              <a:solidFill>
                <a:schemeClr val="tx1"/>
              </a:solidFill>
              <a:round/>
              <a:headEnd/>
              <a:tailEnd type="triangle" w="med" len="med"/>
            </a:ln>
          </p:spPr>
          <p:txBody>
            <a:bodyPr wrap="none">
              <a:prstTxWarp prst="textNoShape">
                <a:avLst/>
              </a:prstTxWarp>
            </a:bodyPr>
            <a:lstStyle/>
            <a:p>
              <a:endParaRPr lang="en-US"/>
            </a:p>
          </p:txBody>
        </p:sp>
        <p:sp>
          <p:nvSpPr>
            <p:cNvPr id="29734" name="Text Box 16"/>
            <p:cNvSpPr txBox="1">
              <a:spLocks noChangeArrowheads="1"/>
            </p:cNvSpPr>
            <p:nvPr/>
          </p:nvSpPr>
          <p:spPr bwMode="auto">
            <a:xfrm>
              <a:off x="3216" y="864"/>
              <a:ext cx="178" cy="327"/>
            </a:xfrm>
            <a:prstGeom prst="rect">
              <a:avLst/>
            </a:prstGeom>
            <a:noFill/>
            <a:ln w="9525">
              <a:noFill/>
              <a:miter lim="800000"/>
              <a:headEnd/>
              <a:tailEnd/>
            </a:ln>
          </p:spPr>
          <p:txBody>
            <a:bodyPr wrap="none">
              <a:prstTxWarp prst="textNoShape">
                <a:avLst/>
              </a:prstTxWarp>
              <a:spAutoFit/>
            </a:bodyPr>
            <a:lstStyle/>
            <a:p>
              <a:r>
                <a:rPr lang="en-US"/>
                <a:t>t</a:t>
              </a:r>
            </a:p>
          </p:txBody>
        </p:sp>
      </p:grpSp>
      <p:sp>
        <p:nvSpPr>
          <p:cNvPr id="29702" name="Text Box 17"/>
          <p:cNvSpPr txBox="1">
            <a:spLocks noChangeArrowheads="1"/>
          </p:cNvSpPr>
          <p:nvPr/>
        </p:nvSpPr>
        <p:spPr bwMode="auto">
          <a:xfrm>
            <a:off x="4800600" y="1360488"/>
            <a:ext cx="558800" cy="519112"/>
          </a:xfrm>
          <a:prstGeom prst="rect">
            <a:avLst/>
          </a:prstGeom>
          <a:noFill/>
          <a:ln w="9525">
            <a:noFill/>
            <a:miter lim="800000"/>
            <a:headEnd/>
            <a:tailEnd/>
          </a:ln>
        </p:spPr>
        <p:txBody>
          <a:bodyPr wrap="none">
            <a:prstTxWarp prst="textNoShape">
              <a:avLst/>
            </a:prstTxWarp>
            <a:spAutoFit/>
          </a:bodyPr>
          <a:lstStyle/>
          <a:p>
            <a:r>
              <a:rPr lang="en-US"/>
              <a:t>c</a:t>
            </a:r>
            <a:r>
              <a:rPr lang="en-US">
                <a:ea typeface="Arial" charset="0"/>
                <a:cs typeface="Arial" charset="0"/>
              </a:rPr>
              <a:t>·</a:t>
            </a:r>
            <a:r>
              <a:rPr lang="en-US"/>
              <a:t> </a:t>
            </a:r>
          </a:p>
        </p:txBody>
      </p:sp>
      <p:sp>
        <p:nvSpPr>
          <p:cNvPr id="29703" name="Line 18"/>
          <p:cNvSpPr>
            <a:spLocks noChangeShapeType="1"/>
          </p:cNvSpPr>
          <p:nvPr/>
        </p:nvSpPr>
        <p:spPr bwMode="auto">
          <a:xfrm flipV="1">
            <a:off x="5181600" y="1676400"/>
            <a:ext cx="762000" cy="2209800"/>
          </a:xfrm>
          <a:prstGeom prst="line">
            <a:avLst/>
          </a:prstGeom>
          <a:noFill/>
          <a:ln w="28575">
            <a:solidFill>
              <a:srgbClr val="008000"/>
            </a:solidFill>
            <a:round/>
            <a:headEnd/>
            <a:tailEnd/>
          </a:ln>
        </p:spPr>
        <p:txBody>
          <a:bodyPr wrap="none">
            <a:prstTxWarp prst="textNoShape">
              <a:avLst/>
            </a:prstTxWarp>
          </a:bodyPr>
          <a:lstStyle/>
          <a:p>
            <a:endParaRPr lang="en-US"/>
          </a:p>
        </p:txBody>
      </p:sp>
      <p:sp>
        <p:nvSpPr>
          <p:cNvPr id="29704" name="Text Box 29"/>
          <p:cNvSpPr txBox="1">
            <a:spLocks noChangeArrowheads="1"/>
          </p:cNvSpPr>
          <p:nvPr/>
        </p:nvSpPr>
        <p:spPr bwMode="auto">
          <a:xfrm>
            <a:off x="5957888" y="1828800"/>
            <a:ext cx="3103562" cy="701675"/>
          </a:xfrm>
          <a:prstGeom prst="rect">
            <a:avLst/>
          </a:prstGeom>
          <a:noFill/>
          <a:ln w="9525">
            <a:noFill/>
            <a:miter lim="800000"/>
            <a:headEnd/>
            <a:tailEnd/>
          </a:ln>
        </p:spPr>
        <p:txBody>
          <a:bodyPr wrap="none">
            <a:prstTxWarp prst="textNoShape">
              <a:avLst/>
            </a:prstTxWarp>
            <a:spAutoFit/>
          </a:bodyPr>
          <a:lstStyle/>
          <a:p>
            <a:r>
              <a:rPr lang="en-US" sz="2000"/>
              <a:t>object moving with 0&lt;v&lt;c.</a:t>
            </a:r>
          </a:p>
          <a:p>
            <a:r>
              <a:rPr lang="en-US" sz="2000">
                <a:solidFill>
                  <a:srgbClr val="008000"/>
                </a:solidFill>
              </a:rPr>
              <a:t>‘Worldline’</a:t>
            </a:r>
            <a:r>
              <a:rPr lang="en-US" sz="2000"/>
              <a:t> of the object</a:t>
            </a:r>
          </a:p>
        </p:txBody>
      </p:sp>
      <p:sp>
        <p:nvSpPr>
          <p:cNvPr id="29705" name="Line 30"/>
          <p:cNvSpPr>
            <a:spLocks noChangeShapeType="1"/>
          </p:cNvSpPr>
          <p:nvPr/>
        </p:nvSpPr>
        <p:spPr bwMode="auto">
          <a:xfrm flipH="1">
            <a:off x="5638800" y="2438400"/>
            <a:ext cx="381000" cy="152400"/>
          </a:xfrm>
          <a:prstGeom prst="line">
            <a:avLst/>
          </a:prstGeom>
          <a:noFill/>
          <a:ln w="9525">
            <a:solidFill>
              <a:schemeClr val="tx1"/>
            </a:solidFill>
            <a:round/>
            <a:headEnd/>
            <a:tailEnd type="triangle" w="med" len="med"/>
          </a:ln>
        </p:spPr>
        <p:txBody>
          <a:bodyPr wrap="none">
            <a:prstTxWarp prst="textNoShape">
              <a:avLst/>
            </a:prstTxWarp>
          </a:bodyPr>
          <a:lstStyle/>
          <a:p>
            <a:endParaRPr lang="en-US"/>
          </a:p>
        </p:txBody>
      </p:sp>
      <p:grpSp>
        <p:nvGrpSpPr>
          <p:cNvPr id="4" name="Group 50"/>
          <p:cNvGrpSpPr>
            <a:grpSpLocks/>
          </p:cNvGrpSpPr>
          <p:nvPr/>
        </p:nvGrpSpPr>
        <p:grpSpPr bwMode="auto">
          <a:xfrm>
            <a:off x="914400" y="3962400"/>
            <a:ext cx="3311525" cy="2514600"/>
            <a:chOff x="576" y="2496"/>
            <a:chExt cx="2086" cy="1584"/>
          </a:xfrm>
        </p:grpSpPr>
        <p:grpSp>
          <p:nvGrpSpPr>
            <p:cNvPr id="5" name="Group 28"/>
            <p:cNvGrpSpPr>
              <a:grpSpLocks/>
            </p:cNvGrpSpPr>
            <p:nvPr/>
          </p:nvGrpSpPr>
          <p:grpSpPr bwMode="auto">
            <a:xfrm>
              <a:off x="576" y="2496"/>
              <a:ext cx="1706" cy="1584"/>
              <a:chOff x="576" y="2160"/>
              <a:chExt cx="1706" cy="1584"/>
            </a:xfrm>
          </p:grpSpPr>
          <p:grpSp>
            <p:nvGrpSpPr>
              <p:cNvPr id="6" name="Group 20"/>
              <p:cNvGrpSpPr>
                <a:grpSpLocks/>
              </p:cNvGrpSpPr>
              <p:nvPr/>
            </p:nvGrpSpPr>
            <p:grpSpPr bwMode="auto">
              <a:xfrm>
                <a:off x="576" y="2969"/>
                <a:ext cx="1706" cy="327"/>
                <a:chOff x="2736" y="1673"/>
                <a:chExt cx="1706" cy="327"/>
              </a:xfrm>
            </p:grpSpPr>
            <p:sp>
              <p:nvSpPr>
                <p:cNvPr id="29731" name="Line 21"/>
                <p:cNvSpPr>
                  <a:spLocks noChangeShapeType="1"/>
                </p:cNvSpPr>
                <p:nvPr/>
              </p:nvSpPr>
              <p:spPr bwMode="auto">
                <a:xfrm flipV="1">
                  <a:off x="2736" y="1776"/>
                  <a:ext cx="1488" cy="0"/>
                </a:xfrm>
                <a:prstGeom prst="line">
                  <a:avLst/>
                </a:prstGeom>
                <a:noFill/>
                <a:ln w="28575">
                  <a:solidFill>
                    <a:schemeClr val="tx1"/>
                  </a:solidFill>
                  <a:round/>
                  <a:headEnd/>
                  <a:tailEnd type="triangle" w="med" len="med"/>
                </a:ln>
              </p:spPr>
              <p:txBody>
                <a:bodyPr wrap="none">
                  <a:prstTxWarp prst="textNoShape">
                    <a:avLst/>
                  </a:prstTxWarp>
                </a:bodyPr>
                <a:lstStyle/>
                <a:p>
                  <a:endParaRPr lang="en-US"/>
                </a:p>
              </p:txBody>
            </p:sp>
            <p:sp>
              <p:nvSpPr>
                <p:cNvPr id="29732" name="Text Box 22"/>
                <p:cNvSpPr txBox="1">
                  <a:spLocks noChangeArrowheads="1"/>
                </p:cNvSpPr>
                <p:nvPr/>
              </p:nvSpPr>
              <p:spPr bwMode="auto">
                <a:xfrm>
                  <a:off x="4214" y="1673"/>
                  <a:ext cx="228" cy="327"/>
                </a:xfrm>
                <a:prstGeom prst="rect">
                  <a:avLst/>
                </a:prstGeom>
                <a:noFill/>
                <a:ln w="9525">
                  <a:noFill/>
                  <a:miter lim="800000"/>
                  <a:headEnd/>
                  <a:tailEnd/>
                </a:ln>
              </p:spPr>
              <p:txBody>
                <a:bodyPr wrap="none">
                  <a:prstTxWarp prst="textNoShape">
                    <a:avLst/>
                  </a:prstTxWarp>
                  <a:spAutoFit/>
                </a:bodyPr>
                <a:lstStyle/>
                <a:p>
                  <a:r>
                    <a:rPr lang="en-US"/>
                    <a:t>x</a:t>
                  </a:r>
                </a:p>
              </p:txBody>
            </p:sp>
          </p:grpSp>
          <p:sp>
            <p:nvSpPr>
              <p:cNvPr id="29729" name="Line 24"/>
              <p:cNvSpPr>
                <a:spLocks noChangeShapeType="1"/>
              </p:cNvSpPr>
              <p:nvPr/>
            </p:nvSpPr>
            <p:spPr bwMode="auto">
              <a:xfrm flipV="1">
                <a:off x="1248" y="2304"/>
                <a:ext cx="0" cy="1440"/>
              </a:xfrm>
              <a:prstGeom prst="line">
                <a:avLst/>
              </a:prstGeom>
              <a:noFill/>
              <a:ln w="28575">
                <a:solidFill>
                  <a:schemeClr val="tx1"/>
                </a:solidFill>
                <a:round/>
                <a:headEnd/>
                <a:tailEnd type="triangle" w="med" len="med"/>
              </a:ln>
            </p:spPr>
            <p:txBody>
              <a:bodyPr wrap="none">
                <a:prstTxWarp prst="textNoShape">
                  <a:avLst/>
                </a:prstTxWarp>
              </a:bodyPr>
              <a:lstStyle/>
              <a:p>
                <a:endParaRPr lang="en-US"/>
              </a:p>
            </p:txBody>
          </p:sp>
          <p:sp>
            <p:nvSpPr>
              <p:cNvPr id="29730" name="Text Box 26"/>
              <p:cNvSpPr txBox="1">
                <a:spLocks noChangeArrowheads="1"/>
              </p:cNvSpPr>
              <p:nvPr/>
            </p:nvSpPr>
            <p:spPr bwMode="auto">
              <a:xfrm>
                <a:off x="882" y="2160"/>
                <a:ext cx="414" cy="327"/>
              </a:xfrm>
              <a:prstGeom prst="rect">
                <a:avLst/>
              </a:prstGeom>
              <a:noFill/>
              <a:ln w="9525">
                <a:noFill/>
                <a:miter lim="800000"/>
                <a:headEnd/>
                <a:tailEnd/>
              </a:ln>
            </p:spPr>
            <p:txBody>
              <a:bodyPr wrap="none">
                <a:prstTxWarp prst="textNoShape">
                  <a:avLst/>
                </a:prstTxWarp>
                <a:spAutoFit/>
              </a:bodyPr>
              <a:lstStyle/>
              <a:p>
                <a:r>
                  <a:rPr lang="en-US"/>
                  <a:t>c</a:t>
                </a:r>
                <a:r>
                  <a:rPr lang="en-US">
                    <a:ea typeface="Arial" charset="0"/>
                    <a:cs typeface="Arial" charset="0"/>
                  </a:rPr>
                  <a:t>·t</a:t>
                </a:r>
                <a:r>
                  <a:rPr lang="en-US"/>
                  <a:t> </a:t>
                </a:r>
              </a:p>
            </p:txBody>
          </p:sp>
        </p:grpSp>
        <p:sp>
          <p:nvSpPr>
            <p:cNvPr id="29724" name="Line 31"/>
            <p:cNvSpPr>
              <a:spLocks noChangeShapeType="1"/>
            </p:cNvSpPr>
            <p:nvPr/>
          </p:nvSpPr>
          <p:spPr bwMode="auto">
            <a:xfrm flipV="1">
              <a:off x="1536" y="2640"/>
              <a:ext cx="0" cy="1440"/>
            </a:xfrm>
            <a:prstGeom prst="line">
              <a:avLst/>
            </a:prstGeom>
            <a:noFill/>
            <a:ln w="28575">
              <a:solidFill>
                <a:srgbClr val="FF0000"/>
              </a:solidFill>
              <a:round/>
              <a:headEnd/>
              <a:tailEnd/>
            </a:ln>
          </p:spPr>
          <p:txBody>
            <a:bodyPr wrap="none">
              <a:prstTxWarp prst="textNoShape">
                <a:avLst/>
              </a:prstTxWarp>
            </a:bodyPr>
            <a:lstStyle/>
            <a:p>
              <a:endParaRPr lang="en-US"/>
            </a:p>
          </p:txBody>
        </p:sp>
        <p:sp>
          <p:nvSpPr>
            <p:cNvPr id="29725" name="Text Box 32"/>
            <p:cNvSpPr txBox="1">
              <a:spLocks noChangeArrowheads="1"/>
            </p:cNvSpPr>
            <p:nvPr/>
          </p:nvSpPr>
          <p:spPr bwMode="auto">
            <a:xfrm>
              <a:off x="576" y="3398"/>
              <a:ext cx="1488" cy="250"/>
            </a:xfrm>
            <a:prstGeom prst="rect">
              <a:avLst/>
            </a:prstGeom>
            <a:noFill/>
            <a:ln w="9525">
              <a:noFill/>
              <a:miter lim="800000"/>
              <a:headEnd/>
              <a:tailEnd/>
            </a:ln>
          </p:spPr>
          <p:txBody>
            <a:bodyPr>
              <a:prstTxWarp prst="textNoShape">
                <a:avLst/>
              </a:prstTxWarp>
              <a:spAutoFit/>
            </a:bodyPr>
            <a:lstStyle/>
            <a:p>
              <a:r>
                <a:rPr lang="en-US" sz="2000"/>
                <a:t>-2   -1     0    1     2    </a:t>
              </a:r>
            </a:p>
          </p:txBody>
        </p:sp>
        <p:sp>
          <p:nvSpPr>
            <p:cNvPr id="29726" name="Text Box 33"/>
            <p:cNvSpPr txBox="1">
              <a:spLocks noChangeArrowheads="1"/>
            </p:cNvSpPr>
            <p:nvPr/>
          </p:nvSpPr>
          <p:spPr bwMode="auto">
            <a:xfrm>
              <a:off x="1632" y="2784"/>
              <a:ext cx="1030" cy="442"/>
            </a:xfrm>
            <a:prstGeom prst="rect">
              <a:avLst/>
            </a:prstGeom>
            <a:noFill/>
            <a:ln w="9525">
              <a:noFill/>
              <a:miter lim="800000"/>
              <a:headEnd/>
              <a:tailEnd/>
            </a:ln>
          </p:spPr>
          <p:txBody>
            <a:bodyPr wrap="none">
              <a:prstTxWarp prst="textNoShape">
                <a:avLst/>
              </a:prstTxWarp>
              <a:spAutoFit/>
            </a:bodyPr>
            <a:lstStyle/>
            <a:p>
              <a:r>
                <a:rPr lang="en-US" sz="2000"/>
                <a:t>object at rest</a:t>
              </a:r>
            </a:p>
            <a:p>
              <a:r>
                <a:rPr lang="en-US" sz="2000"/>
                <a:t>at x=1</a:t>
              </a:r>
            </a:p>
          </p:txBody>
        </p:sp>
        <p:sp>
          <p:nvSpPr>
            <p:cNvPr id="29727" name="Line 34"/>
            <p:cNvSpPr>
              <a:spLocks noChangeShapeType="1"/>
            </p:cNvSpPr>
            <p:nvPr/>
          </p:nvSpPr>
          <p:spPr bwMode="auto">
            <a:xfrm flipH="1">
              <a:off x="1584" y="3216"/>
              <a:ext cx="240" cy="96"/>
            </a:xfrm>
            <a:prstGeom prst="line">
              <a:avLst/>
            </a:prstGeom>
            <a:noFill/>
            <a:ln w="9525">
              <a:solidFill>
                <a:schemeClr val="tx1"/>
              </a:solidFill>
              <a:round/>
              <a:headEnd/>
              <a:tailEnd type="triangle" w="med" len="med"/>
            </a:ln>
          </p:spPr>
          <p:txBody>
            <a:bodyPr wrap="none">
              <a:prstTxWarp prst="textNoShape">
                <a:avLst/>
              </a:prstTxWarp>
            </a:bodyPr>
            <a:lstStyle/>
            <a:p>
              <a:endParaRPr lang="en-US"/>
            </a:p>
          </p:txBody>
        </p:sp>
      </p:grpSp>
      <p:sp>
        <p:nvSpPr>
          <p:cNvPr id="29707" name="Text Box 35"/>
          <p:cNvSpPr txBox="1">
            <a:spLocks noChangeArrowheads="1"/>
          </p:cNvSpPr>
          <p:nvPr/>
        </p:nvSpPr>
        <p:spPr bwMode="auto">
          <a:xfrm>
            <a:off x="4343400" y="2819400"/>
            <a:ext cx="2362200" cy="396875"/>
          </a:xfrm>
          <a:prstGeom prst="rect">
            <a:avLst/>
          </a:prstGeom>
          <a:noFill/>
          <a:ln w="9525">
            <a:noFill/>
            <a:miter lim="800000"/>
            <a:headEnd/>
            <a:tailEnd/>
          </a:ln>
        </p:spPr>
        <p:txBody>
          <a:bodyPr>
            <a:prstTxWarp prst="textNoShape">
              <a:avLst/>
            </a:prstTxWarp>
            <a:spAutoFit/>
          </a:bodyPr>
          <a:lstStyle/>
          <a:p>
            <a:r>
              <a:rPr lang="en-US" sz="2000"/>
              <a:t>-2   -1     0    1     2    </a:t>
            </a:r>
          </a:p>
        </p:txBody>
      </p:sp>
      <p:grpSp>
        <p:nvGrpSpPr>
          <p:cNvPr id="7" name="Group 52"/>
          <p:cNvGrpSpPr>
            <a:grpSpLocks/>
          </p:cNvGrpSpPr>
          <p:nvPr/>
        </p:nvGrpSpPr>
        <p:grpSpPr bwMode="auto">
          <a:xfrm>
            <a:off x="4876800" y="3962400"/>
            <a:ext cx="4105275" cy="2514600"/>
            <a:chOff x="3072" y="2496"/>
            <a:chExt cx="2586" cy="1584"/>
          </a:xfrm>
        </p:grpSpPr>
        <p:grpSp>
          <p:nvGrpSpPr>
            <p:cNvPr id="8" name="Group 36"/>
            <p:cNvGrpSpPr>
              <a:grpSpLocks/>
            </p:cNvGrpSpPr>
            <p:nvPr/>
          </p:nvGrpSpPr>
          <p:grpSpPr bwMode="auto">
            <a:xfrm>
              <a:off x="3072" y="2496"/>
              <a:ext cx="1706" cy="1584"/>
              <a:chOff x="576" y="2160"/>
              <a:chExt cx="1706" cy="1584"/>
            </a:xfrm>
          </p:grpSpPr>
          <p:grpSp>
            <p:nvGrpSpPr>
              <p:cNvPr id="9" name="Group 37"/>
              <p:cNvGrpSpPr>
                <a:grpSpLocks/>
              </p:cNvGrpSpPr>
              <p:nvPr/>
            </p:nvGrpSpPr>
            <p:grpSpPr bwMode="auto">
              <a:xfrm>
                <a:off x="576" y="2969"/>
                <a:ext cx="1706" cy="327"/>
                <a:chOff x="2736" y="1673"/>
                <a:chExt cx="1706" cy="327"/>
              </a:xfrm>
            </p:grpSpPr>
            <p:sp>
              <p:nvSpPr>
                <p:cNvPr id="29721" name="Line 38"/>
                <p:cNvSpPr>
                  <a:spLocks noChangeShapeType="1"/>
                </p:cNvSpPr>
                <p:nvPr/>
              </p:nvSpPr>
              <p:spPr bwMode="auto">
                <a:xfrm flipV="1">
                  <a:off x="2736" y="1776"/>
                  <a:ext cx="1488" cy="0"/>
                </a:xfrm>
                <a:prstGeom prst="line">
                  <a:avLst/>
                </a:prstGeom>
                <a:noFill/>
                <a:ln w="28575">
                  <a:solidFill>
                    <a:schemeClr val="tx1"/>
                  </a:solidFill>
                  <a:round/>
                  <a:headEnd/>
                  <a:tailEnd type="triangle" w="med" len="med"/>
                </a:ln>
              </p:spPr>
              <p:txBody>
                <a:bodyPr wrap="none">
                  <a:prstTxWarp prst="textNoShape">
                    <a:avLst/>
                  </a:prstTxWarp>
                </a:bodyPr>
                <a:lstStyle/>
                <a:p>
                  <a:endParaRPr lang="en-US"/>
                </a:p>
              </p:txBody>
            </p:sp>
            <p:sp>
              <p:nvSpPr>
                <p:cNvPr id="29722" name="Text Box 39"/>
                <p:cNvSpPr txBox="1">
                  <a:spLocks noChangeArrowheads="1"/>
                </p:cNvSpPr>
                <p:nvPr/>
              </p:nvSpPr>
              <p:spPr bwMode="auto">
                <a:xfrm>
                  <a:off x="4214" y="1673"/>
                  <a:ext cx="228" cy="327"/>
                </a:xfrm>
                <a:prstGeom prst="rect">
                  <a:avLst/>
                </a:prstGeom>
                <a:noFill/>
                <a:ln w="9525">
                  <a:noFill/>
                  <a:miter lim="800000"/>
                  <a:headEnd/>
                  <a:tailEnd/>
                </a:ln>
              </p:spPr>
              <p:txBody>
                <a:bodyPr wrap="none">
                  <a:prstTxWarp prst="textNoShape">
                    <a:avLst/>
                  </a:prstTxWarp>
                  <a:spAutoFit/>
                </a:bodyPr>
                <a:lstStyle/>
                <a:p>
                  <a:r>
                    <a:rPr lang="en-US"/>
                    <a:t>x</a:t>
                  </a:r>
                </a:p>
              </p:txBody>
            </p:sp>
          </p:grpSp>
          <p:sp>
            <p:nvSpPr>
              <p:cNvPr id="29719" name="Line 40"/>
              <p:cNvSpPr>
                <a:spLocks noChangeShapeType="1"/>
              </p:cNvSpPr>
              <p:nvPr/>
            </p:nvSpPr>
            <p:spPr bwMode="auto">
              <a:xfrm flipV="1">
                <a:off x="1248" y="2304"/>
                <a:ext cx="0" cy="1440"/>
              </a:xfrm>
              <a:prstGeom prst="line">
                <a:avLst/>
              </a:prstGeom>
              <a:noFill/>
              <a:ln w="28575">
                <a:solidFill>
                  <a:schemeClr val="tx1"/>
                </a:solidFill>
                <a:round/>
                <a:headEnd/>
                <a:tailEnd type="triangle" w="med" len="med"/>
              </a:ln>
            </p:spPr>
            <p:txBody>
              <a:bodyPr wrap="none">
                <a:prstTxWarp prst="textNoShape">
                  <a:avLst/>
                </a:prstTxWarp>
              </a:bodyPr>
              <a:lstStyle/>
              <a:p>
                <a:endParaRPr lang="en-US"/>
              </a:p>
            </p:txBody>
          </p:sp>
          <p:sp>
            <p:nvSpPr>
              <p:cNvPr id="29720" name="Text Box 41"/>
              <p:cNvSpPr txBox="1">
                <a:spLocks noChangeArrowheads="1"/>
              </p:cNvSpPr>
              <p:nvPr/>
            </p:nvSpPr>
            <p:spPr bwMode="auto">
              <a:xfrm>
                <a:off x="882" y="2160"/>
                <a:ext cx="414" cy="327"/>
              </a:xfrm>
              <a:prstGeom prst="rect">
                <a:avLst/>
              </a:prstGeom>
              <a:noFill/>
              <a:ln w="9525">
                <a:noFill/>
                <a:miter lim="800000"/>
                <a:headEnd/>
                <a:tailEnd/>
              </a:ln>
            </p:spPr>
            <p:txBody>
              <a:bodyPr wrap="none">
                <a:prstTxWarp prst="textNoShape">
                  <a:avLst/>
                </a:prstTxWarp>
                <a:spAutoFit/>
              </a:bodyPr>
              <a:lstStyle/>
              <a:p>
                <a:r>
                  <a:rPr lang="en-US"/>
                  <a:t>c</a:t>
                </a:r>
                <a:r>
                  <a:rPr lang="en-US">
                    <a:ea typeface="Arial" charset="0"/>
                    <a:cs typeface="Arial" charset="0"/>
                  </a:rPr>
                  <a:t>·t</a:t>
                </a:r>
                <a:r>
                  <a:rPr lang="en-US"/>
                  <a:t> </a:t>
                </a:r>
              </a:p>
            </p:txBody>
          </p:sp>
        </p:grpSp>
        <p:grpSp>
          <p:nvGrpSpPr>
            <p:cNvPr id="10" name="Group 51"/>
            <p:cNvGrpSpPr>
              <a:grpSpLocks/>
            </p:cNvGrpSpPr>
            <p:nvPr/>
          </p:nvGrpSpPr>
          <p:grpSpPr bwMode="auto">
            <a:xfrm>
              <a:off x="3072" y="2774"/>
              <a:ext cx="2586" cy="1210"/>
              <a:chOff x="3072" y="2774"/>
              <a:chExt cx="2586" cy="1210"/>
            </a:xfrm>
          </p:grpSpPr>
          <p:sp>
            <p:nvSpPr>
              <p:cNvPr id="29715" name="Text Box 42"/>
              <p:cNvSpPr txBox="1">
                <a:spLocks noChangeArrowheads="1"/>
              </p:cNvSpPr>
              <p:nvPr/>
            </p:nvSpPr>
            <p:spPr bwMode="auto">
              <a:xfrm>
                <a:off x="3072" y="3398"/>
                <a:ext cx="1488" cy="250"/>
              </a:xfrm>
              <a:prstGeom prst="rect">
                <a:avLst/>
              </a:prstGeom>
              <a:noFill/>
              <a:ln w="9525">
                <a:noFill/>
                <a:miter lim="800000"/>
                <a:headEnd/>
                <a:tailEnd/>
              </a:ln>
            </p:spPr>
            <p:txBody>
              <a:bodyPr>
                <a:prstTxWarp prst="textNoShape">
                  <a:avLst/>
                </a:prstTxWarp>
                <a:spAutoFit/>
              </a:bodyPr>
              <a:lstStyle/>
              <a:p>
                <a:r>
                  <a:rPr lang="en-US" sz="2000"/>
                  <a:t>-2   -1     0    1     2    </a:t>
                </a:r>
              </a:p>
            </p:txBody>
          </p:sp>
          <p:sp>
            <p:nvSpPr>
              <p:cNvPr id="29716" name="Line 43"/>
              <p:cNvSpPr>
                <a:spLocks noChangeShapeType="1"/>
              </p:cNvSpPr>
              <p:nvPr/>
            </p:nvSpPr>
            <p:spPr bwMode="auto">
              <a:xfrm flipH="1" flipV="1">
                <a:off x="3092" y="2784"/>
                <a:ext cx="1248" cy="1200"/>
              </a:xfrm>
              <a:prstGeom prst="line">
                <a:avLst/>
              </a:prstGeom>
              <a:noFill/>
              <a:ln w="38100">
                <a:solidFill>
                  <a:srgbClr val="0000FF"/>
                </a:solidFill>
                <a:round/>
                <a:headEnd/>
                <a:tailEnd/>
              </a:ln>
            </p:spPr>
            <p:txBody>
              <a:bodyPr wrap="none">
                <a:prstTxWarp prst="textNoShape">
                  <a:avLst/>
                </a:prstTxWarp>
              </a:bodyPr>
              <a:lstStyle/>
              <a:p>
                <a:endParaRPr lang="en-US"/>
              </a:p>
            </p:txBody>
          </p:sp>
          <p:sp>
            <p:nvSpPr>
              <p:cNvPr id="29717" name="Text Box 45"/>
              <p:cNvSpPr txBox="1">
                <a:spLocks noChangeArrowheads="1"/>
              </p:cNvSpPr>
              <p:nvPr/>
            </p:nvSpPr>
            <p:spPr bwMode="auto">
              <a:xfrm>
                <a:off x="3744" y="2774"/>
                <a:ext cx="1914" cy="442"/>
              </a:xfrm>
              <a:prstGeom prst="rect">
                <a:avLst/>
              </a:prstGeom>
              <a:noFill/>
              <a:ln w="9525">
                <a:noFill/>
                <a:miter lim="800000"/>
                <a:headEnd/>
                <a:tailEnd/>
              </a:ln>
            </p:spPr>
            <p:txBody>
              <a:bodyPr wrap="none">
                <a:prstTxWarp prst="textNoShape">
                  <a:avLst/>
                </a:prstTxWarp>
                <a:spAutoFit/>
              </a:bodyPr>
              <a:lstStyle/>
              <a:p>
                <a:r>
                  <a:rPr lang="en-US" sz="2000"/>
                  <a:t>object moving with v = -c.</a:t>
                </a:r>
              </a:p>
              <a:p>
                <a:r>
                  <a:rPr lang="en-US" sz="2000"/>
                  <a:t>x=0 at time t=0</a:t>
                </a:r>
              </a:p>
            </p:txBody>
          </p:sp>
        </p:grpSp>
      </p:grpSp>
      <p:grpSp>
        <p:nvGrpSpPr>
          <p:cNvPr id="11" name="Group 49"/>
          <p:cNvGrpSpPr>
            <a:grpSpLocks/>
          </p:cNvGrpSpPr>
          <p:nvPr/>
        </p:nvGrpSpPr>
        <p:grpSpPr bwMode="auto">
          <a:xfrm>
            <a:off x="4811713" y="1828800"/>
            <a:ext cx="4097337" cy="1981200"/>
            <a:chOff x="3031" y="1152"/>
            <a:chExt cx="2581" cy="1248"/>
          </a:xfrm>
        </p:grpSpPr>
        <p:sp>
          <p:nvSpPr>
            <p:cNvPr id="29710" name="Text Box 46"/>
            <p:cNvSpPr txBox="1">
              <a:spLocks noChangeArrowheads="1"/>
            </p:cNvSpPr>
            <p:nvPr/>
          </p:nvSpPr>
          <p:spPr bwMode="auto">
            <a:xfrm>
              <a:off x="3648" y="2112"/>
              <a:ext cx="1964" cy="250"/>
            </a:xfrm>
            <a:prstGeom prst="rect">
              <a:avLst/>
            </a:prstGeom>
            <a:noFill/>
            <a:ln w="9525">
              <a:noFill/>
              <a:miter lim="800000"/>
              <a:headEnd/>
              <a:tailEnd/>
            </a:ln>
          </p:spPr>
          <p:txBody>
            <a:bodyPr wrap="none">
              <a:prstTxWarp prst="textNoShape">
                <a:avLst/>
              </a:prstTxWarp>
              <a:spAutoFit/>
            </a:bodyPr>
            <a:lstStyle/>
            <a:p>
              <a:r>
                <a:rPr lang="en-US" sz="2000"/>
                <a:t>object moving with 0&gt;v&gt;-c</a:t>
              </a:r>
            </a:p>
          </p:txBody>
        </p:sp>
        <p:sp>
          <p:nvSpPr>
            <p:cNvPr id="29711" name="Line 47"/>
            <p:cNvSpPr>
              <a:spLocks noChangeShapeType="1"/>
            </p:cNvSpPr>
            <p:nvPr/>
          </p:nvSpPr>
          <p:spPr bwMode="auto">
            <a:xfrm>
              <a:off x="3031" y="1152"/>
              <a:ext cx="528" cy="1248"/>
            </a:xfrm>
            <a:prstGeom prst="line">
              <a:avLst/>
            </a:prstGeom>
            <a:noFill/>
            <a:ln w="28575">
              <a:solidFill>
                <a:srgbClr val="008000"/>
              </a:solidFill>
              <a:prstDash val="sysDot"/>
              <a:round/>
              <a:headEnd/>
              <a:tailEnd/>
            </a:ln>
          </p:spPr>
          <p:txBody>
            <a:bodyPr wrap="none">
              <a:prstTxWarp prst="textNoShape">
                <a:avLst/>
              </a:prstTxWarp>
            </a:bodyPr>
            <a:lstStyle/>
            <a:p>
              <a:endParaRPr lang="en-US"/>
            </a:p>
          </p:txBody>
        </p:sp>
        <p:sp>
          <p:nvSpPr>
            <p:cNvPr id="29712" name="Line 48"/>
            <p:cNvSpPr>
              <a:spLocks noChangeShapeType="1"/>
            </p:cNvSpPr>
            <p:nvPr/>
          </p:nvSpPr>
          <p:spPr bwMode="auto">
            <a:xfrm flipH="1" flipV="1">
              <a:off x="3497" y="2195"/>
              <a:ext cx="192" cy="48"/>
            </a:xfrm>
            <a:prstGeom prst="line">
              <a:avLst/>
            </a:prstGeom>
            <a:noFill/>
            <a:ln w="9525">
              <a:solidFill>
                <a:schemeClr val="tx1"/>
              </a:solidFill>
              <a:round/>
              <a:headEnd/>
              <a:tailEnd type="triangle" w="med" len="med"/>
            </a:ln>
          </p:spPr>
          <p:txBody>
            <a:bodyPr wrap="none">
              <a:prstTxWarp prst="textNoShape">
                <a:avLst/>
              </a:prstTxWarp>
            </a:bodyPr>
            <a:lstStyle/>
            <a:p>
              <a:endParaRPr lang="en-US"/>
            </a:p>
          </p:txBody>
        </p:sp>
      </p:gr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p:txBody>
          <a:bodyPr/>
          <a:lstStyle/>
          <a:p>
            <a:pPr eaLnBrk="1" hangingPunct="1"/>
            <a:r>
              <a:rPr lang="en-US" b="1"/>
              <a:t>Speed of light</a:t>
            </a:r>
          </a:p>
        </p:txBody>
      </p:sp>
      <p:sp>
        <p:nvSpPr>
          <p:cNvPr id="19459" name="Text Box 3"/>
          <p:cNvSpPr txBox="1">
            <a:spLocks noChangeArrowheads="1"/>
          </p:cNvSpPr>
          <p:nvPr/>
        </p:nvSpPr>
        <p:spPr bwMode="auto">
          <a:xfrm>
            <a:off x="609600" y="3429000"/>
            <a:ext cx="7848600" cy="3046988"/>
          </a:xfrm>
          <a:prstGeom prst="rect">
            <a:avLst/>
          </a:prstGeom>
          <a:noFill/>
          <a:ln w="9525">
            <a:noFill/>
            <a:miter lim="800000"/>
            <a:headEnd/>
            <a:tailEnd/>
          </a:ln>
        </p:spPr>
        <p:txBody>
          <a:bodyPr>
            <a:prstTxWarp prst="textNoShape">
              <a:avLst/>
            </a:prstTxWarp>
            <a:spAutoFit/>
          </a:bodyPr>
          <a:lstStyle/>
          <a:p>
            <a:pPr eaLnBrk="0" hangingPunct="0"/>
            <a:r>
              <a:rPr lang="en-US" dirty="0"/>
              <a:t>An observer and a ball are at rest in reference frame </a:t>
            </a:r>
            <a:r>
              <a:rPr lang="en-US" dirty="0" err="1"/>
              <a:t>S</a:t>
            </a:r>
            <a:r>
              <a:rPr lang="en-US" dirty="0"/>
              <a:t>. At </a:t>
            </a:r>
            <a:r>
              <a:rPr lang="en-US" i="1" dirty="0" err="1"/>
              <a:t>t</a:t>
            </a:r>
            <a:r>
              <a:rPr lang="en-US" i="1" dirty="0"/>
              <a:t> </a:t>
            </a:r>
            <a:r>
              <a:rPr lang="en-US" dirty="0"/>
              <a:t>= 0, the observer in </a:t>
            </a:r>
            <a:r>
              <a:rPr lang="en-US" dirty="0" err="1"/>
              <a:t>S</a:t>
            </a:r>
            <a:r>
              <a:rPr lang="en-US" dirty="0"/>
              <a:t> flashes a light pulse to be received at </a:t>
            </a:r>
            <a:r>
              <a:rPr lang="en-US" i="1" dirty="0" err="1"/>
              <a:t>x</a:t>
            </a:r>
            <a:r>
              <a:rPr lang="en-US" dirty="0"/>
              <a:t> = 3 </a:t>
            </a:r>
            <a:r>
              <a:rPr lang="en-US" dirty="0" err="1"/>
              <a:t>m</a:t>
            </a:r>
            <a:r>
              <a:rPr lang="en-US" dirty="0"/>
              <a:t>. </a:t>
            </a:r>
            <a:endParaRPr lang="en-US" dirty="0" smtClean="0"/>
          </a:p>
          <a:p>
            <a:pPr eaLnBrk="0" hangingPunct="0"/>
            <a:endParaRPr lang="en-US" dirty="0" smtClean="0"/>
          </a:p>
          <a:p>
            <a:pPr eaLnBrk="0" hangingPunct="0"/>
            <a:r>
              <a:rPr lang="en-US" dirty="0" smtClean="0"/>
              <a:t>At </a:t>
            </a:r>
            <a:r>
              <a:rPr lang="en-US" dirty="0" err="1" smtClean="0"/>
              <a:t>Δ</a:t>
            </a:r>
            <a:r>
              <a:rPr lang="en-US" i="1" dirty="0" err="1" smtClean="0"/>
              <a:t>t</a:t>
            </a:r>
            <a:r>
              <a:rPr lang="en-US" i="1" dirty="0" smtClean="0"/>
              <a:t> </a:t>
            </a:r>
            <a:r>
              <a:rPr lang="en-US" dirty="0"/>
              <a:t>= 10 ns, the light is received.  Observer </a:t>
            </a:r>
            <a:r>
              <a:rPr lang="en-US" dirty="0" err="1"/>
              <a:t>S</a:t>
            </a:r>
            <a:r>
              <a:rPr lang="en-US" dirty="0"/>
              <a:t> measures a distance</a:t>
            </a:r>
            <a:r>
              <a:rPr lang="en-US" dirty="0" smtClean="0"/>
              <a:t> </a:t>
            </a:r>
            <a:r>
              <a:rPr lang="en-US" dirty="0" err="1" smtClean="0"/>
              <a:t>Δ</a:t>
            </a:r>
            <a:r>
              <a:rPr lang="en-US" i="1" dirty="0" err="1" smtClean="0"/>
              <a:t>x</a:t>
            </a:r>
            <a:r>
              <a:rPr lang="en-US" dirty="0" smtClean="0"/>
              <a:t> </a:t>
            </a:r>
            <a:r>
              <a:rPr lang="en-US" dirty="0"/>
              <a:t>= 3 </a:t>
            </a:r>
            <a:r>
              <a:rPr lang="en-US" dirty="0" err="1"/>
              <a:t>m</a:t>
            </a:r>
            <a:r>
              <a:rPr lang="en-US" dirty="0"/>
              <a:t>, so the speed of light in frame </a:t>
            </a:r>
            <a:r>
              <a:rPr lang="en-US" dirty="0" err="1"/>
              <a:t>S</a:t>
            </a:r>
            <a:r>
              <a:rPr lang="en-US" dirty="0"/>
              <a:t> </a:t>
            </a:r>
            <a:r>
              <a:rPr lang="en-US" dirty="0" smtClean="0"/>
              <a:t>is:</a:t>
            </a:r>
          </a:p>
          <a:p>
            <a:pPr eaLnBrk="0" hangingPunct="0"/>
            <a:endParaRPr lang="en-US" dirty="0"/>
          </a:p>
        </p:txBody>
      </p:sp>
      <p:grpSp>
        <p:nvGrpSpPr>
          <p:cNvPr id="2" name="Group 4"/>
          <p:cNvGrpSpPr>
            <a:grpSpLocks/>
          </p:cNvGrpSpPr>
          <p:nvPr/>
        </p:nvGrpSpPr>
        <p:grpSpPr bwMode="auto">
          <a:xfrm>
            <a:off x="304800" y="2438400"/>
            <a:ext cx="4730750" cy="708025"/>
            <a:chOff x="96" y="1858"/>
            <a:chExt cx="2980" cy="446"/>
          </a:xfrm>
        </p:grpSpPr>
        <p:sp>
          <p:nvSpPr>
            <p:cNvPr id="1038" name="Line 5"/>
            <p:cNvSpPr>
              <a:spLocks noChangeShapeType="1"/>
            </p:cNvSpPr>
            <p:nvPr/>
          </p:nvSpPr>
          <p:spPr bwMode="auto">
            <a:xfrm>
              <a:off x="240" y="1954"/>
              <a:ext cx="2784" cy="0"/>
            </a:xfrm>
            <a:prstGeom prst="line">
              <a:avLst/>
            </a:prstGeom>
            <a:noFill/>
            <a:ln w="25400">
              <a:solidFill>
                <a:schemeClr val="tx1"/>
              </a:solidFill>
              <a:round/>
              <a:headEnd/>
              <a:tailEnd/>
            </a:ln>
          </p:spPr>
          <p:txBody>
            <a:bodyPr>
              <a:prstTxWarp prst="textNoShape">
                <a:avLst/>
              </a:prstTxWarp>
            </a:bodyPr>
            <a:lstStyle/>
            <a:p>
              <a:endParaRPr lang="en-US"/>
            </a:p>
          </p:txBody>
        </p:sp>
        <p:sp>
          <p:nvSpPr>
            <p:cNvPr id="1039" name="Line 6"/>
            <p:cNvSpPr>
              <a:spLocks noChangeShapeType="1"/>
            </p:cNvSpPr>
            <p:nvPr/>
          </p:nvSpPr>
          <p:spPr bwMode="auto">
            <a:xfrm>
              <a:off x="1632" y="1858"/>
              <a:ext cx="0" cy="192"/>
            </a:xfrm>
            <a:prstGeom prst="line">
              <a:avLst/>
            </a:prstGeom>
            <a:noFill/>
            <a:ln w="38100">
              <a:solidFill>
                <a:schemeClr val="tx1"/>
              </a:solidFill>
              <a:round/>
              <a:headEnd/>
              <a:tailEnd/>
            </a:ln>
          </p:spPr>
          <p:txBody>
            <a:bodyPr>
              <a:prstTxWarp prst="textNoShape">
                <a:avLst/>
              </a:prstTxWarp>
            </a:bodyPr>
            <a:lstStyle/>
            <a:p>
              <a:endParaRPr lang="en-US"/>
            </a:p>
          </p:txBody>
        </p:sp>
        <p:sp>
          <p:nvSpPr>
            <p:cNvPr id="1040" name="Line 7"/>
            <p:cNvSpPr>
              <a:spLocks noChangeShapeType="1"/>
            </p:cNvSpPr>
            <p:nvPr/>
          </p:nvSpPr>
          <p:spPr bwMode="auto">
            <a:xfrm>
              <a:off x="2016"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1041" name="Line 8"/>
            <p:cNvSpPr>
              <a:spLocks noChangeShapeType="1"/>
            </p:cNvSpPr>
            <p:nvPr/>
          </p:nvSpPr>
          <p:spPr bwMode="auto">
            <a:xfrm>
              <a:off x="240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1042" name="Line 9"/>
            <p:cNvSpPr>
              <a:spLocks noChangeShapeType="1"/>
            </p:cNvSpPr>
            <p:nvPr/>
          </p:nvSpPr>
          <p:spPr bwMode="auto">
            <a:xfrm>
              <a:off x="278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1043" name="Line 10"/>
            <p:cNvSpPr>
              <a:spLocks noChangeShapeType="1"/>
            </p:cNvSpPr>
            <p:nvPr/>
          </p:nvSpPr>
          <p:spPr bwMode="auto">
            <a:xfrm>
              <a:off x="1248"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1044" name="Line 11"/>
            <p:cNvSpPr>
              <a:spLocks noChangeShapeType="1"/>
            </p:cNvSpPr>
            <p:nvPr/>
          </p:nvSpPr>
          <p:spPr bwMode="auto">
            <a:xfrm>
              <a:off x="86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1045" name="Line 12"/>
            <p:cNvSpPr>
              <a:spLocks noChangeShapeType="1"/>
            </p:cNvSpPr>
            <p:nvPr/>
          </p:nvSpPr>
          <p:spPr bwMode="auto">
            <a:xfrm>
              <a:off x="48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1046" name="Text Box 13"/>
            <p:cNvSpPr txBox="1">
              <a:spLocks noChangeArrowheads="1"/>
            </p:cNvSpPr>
            <p:nvPr/>
          </p:nvSpPr>
          <p:spPr bwMode="auto">
            <a:xfrm>
              <a:off x="96" y="2073"/>
              <a:ext cx="2980" cy="231"/>
            </a:xfrm>
            <a:prstGeom prst="rect">
              <a:avLst/>
            </a:prstGeom>
            <a:noFill/>
            <a:ln w="9525">
              <a:noFill/>
              <a:miter lim="800000"/>
              <a:headEnd/>
              <a:tailEnd/>
            </a:ln>
          </p:spPr>
          <p:txBody>
            <a:bodyPr wrap="none">
              <a:prstTxWarp prst="textNoShape">
                <a:avLst/>
              </a:prstTxWarp>
              <a:spAutoFit/>
            </a:bodyPr>
            <a:lstStyle/>
            <a:p>
              <a:pPr eaLnBrk="0" hangingPunct="0"/>
              <a:r>
                <a:rPr lang="en-US" sz="1800"/>
                <a:t>...  -3       -2       -1       0        1        2       3  ...</a:t>
              </a:r>
            </a:p>
          </p:txBody>
        </p:sp>
      </p:grpSp>
      <p:grpSp>
        <p:nvGrpSpPr>
          <p:cNvPr id="3" name="Group 14"/>
          <p:cNvGrpSpPr>
            <a:grpSpLocks/>
          </p:cNvGrpSpPr>
          <p:nvPr/>
        </p:nvGrpSpPr>
        <p:grpSpPr bwMode="auto">
          <a:xfrm>
            <a:off x="4419600" y="1143000"/>
            <a:ext cx="304800" cy="2362200"/>
            <a:chOff x="2784" y="720"/>
            <a:chExt cx="192" cy="1488"/>
          </a:xfrm>
        </p:grpSpPr>
        <p:sp>
          <p:nvSpPr>
            <p:cNvPr id="1036" name="Line 15"/>
            <p:cNvSpPr>
              <a:spLocks noChangeShapeType="1"/>
            </p:cNvSpPr>
            <p:nvPr/>
          </p:nvSpPr>
          <p:spPr bwMode="auto">
            <a:xfrm>
              <a:off x="2880" y="720"/>
              <a:ext cx="0" cy="1488"/>
            </a:xfrm>
            <a:prstGeom prst="line">
              <a:avLst/>
            </a:prstGeom>
            <a:noFill/>
            <a:ln w="9525">
              <a:solidFill>
                <a:schemeClr val="tx1"/>
              </a:solidFill>
              <a:prstDash val="dash"/>
              <a:round/>
              <a:headEnd/>
              <a:tailEnd/>
            </a:ln>
          </p:spPr>
          <p:txBody>
            <a:bodyPr>
              <a:prstTxWarp prst="textNoShape">
                <a:avLst/>
              </a:prstTxWarp>
            </a:bodyPr>
            <a:lstStyle/>
            <a:p>
              <a:endParaRPr lang="en-US"/>
            </a:p>
          </p:txBody>
        </p:sp>
        <p:sp>
          <p:nvSpPr>
            <p:cNvPr id="1037" name="Oval 16"/>
            <p:cNvSpPr>
              <a:spLocks noChangeArrowheads="1"/>
            </p:cNvSpPr>
            <p:nvPr/>
          </p:nvSpPr>
          <p:spPr bwMode="auto">
            <a:xfrm>
              <a:off x="2784" y="1200"/>
              <a:ext cx="192" cy="192"/>
            </a:xfrm>
            <a:prstGeom prst="ellipse">
              <a:avLst/>
            </a:prstGeom>
            <a:solidFill>
              <a:srgbClr val="3366FF"/>
            </a:solidFill>
            <a:ln w="9525">
              <a:solidFill>
                <a:schemeClr val="tx1"/>
              </a:solidFill>
              <a:round/>
              <a:headEnd/>
              <a:tailEnd/>
            </a:ln>
          </p:spPr>
          <p:txBody>
            <a:bodyPr wrap="none" anchor="ctr">
              <a:prstTxWarp prst="textNoShape">
                <a:avLst/>
              </a:prstTxWarp>
            </a:bodyPr>
            <a:lstStyle/>
            <a:p>
              <a:endParaRPr lang="en-US"/>
            </a:p>
          </p:txBody>
        </p:sp>
      </p:grpSp>
      <p:pic>
        <p:nvPicPr>
          <p:cNvPr id="1031" name="Picture 17" descr="Helper"/>
          <p:cNvPicPr>
            <a:picLocks noChangeAspect="1" noChangeArrowheads="1"/>
          </p:cNvPicPr>
          <p:nvPr/>
        </p:nvPicPr>
        <p:blipFill>
          <a:blip r:embed="rId3"/>
          <a:srcRect/>
          <a:stretch>
            <a:fillRect/>
          </a:stretch>
        </p:blipFill>
        <p:spPr bwMode="auto">
          <a:xfrm>
            <a:off x="2432050" y="1524000"/>
            <a:ext cx="481013" cy="1058863"/>
          </a:xfrm>
          <a:prstGeom prst="rect">
            <a:avLst/>
          </a:prstGeom>
          <a:noFill/>
          <a:ln w="9525">
            <a:noFill/>
            <a:miter lim="800000"/>
            <a:headEnd/>
            <a:tailEnd/>
          </a:ln>
        </p:spPr>
      </p:pic>
      <p:sp>
        <p:nvSpPr>
          <p:cNvPr id="1032" name="AutoShape 18"/>
          <p:cNvSpPr>
            <a:spLocks noChangeArrowheads="1"/>
          </p:cNvSpPr>
          <p:nvPr/>
        </p:nvSpPr>
        <p:spPr bwMode="auto">
          <a:xfrm>
            <a:off x="2667000" y="1905000"/>
            <a:ext cx="304800" cy="304800"/>
          </a:xfrm>
          <a:prstGeom prst="sun">
            <a:avLst>
              <a:gd name="adj" fmla="val 25000"/>
            </a:avLst>
          </a:prstGeom>
          <a:solidFill>
            <a:srgbClr val="FFFF00"/>
          </a:solidFill>
          <a:ln w="9525">
            <a:solidFill>
              <a:schemeClr val="tx1"/>
            </a:solidFill>
            <a:miter lim="800000"/>
            <a:headEnd/>
            <a:tailEnd/>
          </a:ln>
        </p:spPr>
        <p:txBody>
          <a:bodyPr wrap="none" anchor="ctr">
            <a:prstTxWarp prst="textNoShape">
              <a:avLst/>
            </a:prstTxWarp>
          </a:bodyPr>
          <a:lstStyle/>
          <a:p>
            <a:endParaRPr lang="en-US"/>
          </a:p>
        </p:txBody>
      </p:sp>
      <p:graphicFrame>
        <p:nvGraphicFramePr>
          <p:cNvPr id="19475" name="Object 19"/>
          <p:cNvGraphicFramePr>
            <a:graphicFrameLocks noChangeAspect="1"/>
          </p:cNvGraphicFramePr>
          <p:nvPr/>
        </p:nvGraphicFramePr>
        <p:xfrm>
          <a:off x="2474913" y="5791200"/>
          <a:ext cx="3432175" cy="825500"/>
        </p:xfrm>
        <a:graphic>
          <a:graphicData uri="http://schemas.openxmlformats.org/presentationml/2006/ole">
            <p:oleObj spid="_x0000_s22530" name="Equation" r:id="rId4" imgW="1638300" imgH="393700" progId="Equation.DSMT4">
              <p:embed/>
            </p:oleObj>
          </a:graphicData>
        </a:graphic>
      </p:graphicFrame>
      <p:sp>
        <p:nvSpPr>
          <p:cNvPr id="19476" name="Rectangle 20"/>
          <p:cNvSpPr>
            <a:spLocks noChangeArrowheads="1"/>
          </p:cNvSpPr>
          <p:nvPr/>
        </p:nvSpPr>
        <p:spPr bwMode="auto">
          <a:xfrm>
            <a:off x="2895600" y="1981200"/>
            <a:ext cx="1524000" cy="152400"/>
          </a:xfrm>
          <a:prstGeom prst="rect">
            <a:avLst/>
          </a:prstGeom>
          <a:solidFill>
            <a:srgbClr val="FFFF00"/>
          </a:solidFill>
          <a:ln w="9525">
            <a:noFill/>
            <a:miter lim="800000"/>
            <a:headEnd/>
            <a:tailEnd/>
          </a:ln>
        </p:spPr>
        <p:txBody>
          <a:bodyPr wrap="none" anchor="ctr">
            <a:prstTxWarp prst="textNoShape">
              <a:avLst/>
            </a:prstTxWarp>
          </a:bodyPr>
          <a:lstStyle/>
          <a:p>
            <a:endParaRPr lang="en-US"/>
          </a:p>
        </p:txBody>
      </p:sp>
      <p:sp>
        <p:nvSpPr>
          <p:cNvPr id="1034" name="TextBox 20"/>
          <p:cNvSpPr txBox="1">
            <a:spLocks noChangeArrowheads="1"/>
          </p:cNvSpPr>
          <p:nvPr/>
        </p:nvSpPr>
        <p:spPr bwMode="auto">
          <a:xfrm>
            <a:off x="4953000" y="2514600"/>
            <a:ext cx="338138" cy="461963"/>
          </a:xfrm>
          <a:prstGeom prst="rect">
            <a:avLst/>
          </a:prstGeom>
          <a:noFill/>
          <a:ln w="9525">
            <a:noFill/>
            <a:miter lim="800000"/>
            <a:headEnd/>
            <a:tailEnd/>
          </a:ln>
        </p:spPr>
        <p:txBody>
          <a:bodyPr wrap="none">
            <a:prstTxWarp prst="textNoShape">
              <a:avLst/>
            </a:prstTxWarp>
            <a:spAutoFit/>
          </a:bodyPr>
          <a:lstStyle/>
          <a:p>
            <a:r>
              <a:rPr lang="en-US"/>
              <a:t>x</a:t>
            </a:r>
          </a:p>
        </p:txBody>
      </p:sp>
      <p:sp>
        <p:nvSpPr>
          <p:cNvPr id="1035" name="TextBox 21"/>
          <p:cNvSpPr txBox="1">
            <a:spLocks noChangeArrowheads="1"/>
          </p:cNvSpPr>
          <p:nvPr/>
        </p:nvSpPr>
        <p:spPr bwMode="auto">
          <a:xfrm>
            <a:off x="228600" y="2133600"/>
            <a:ext cx="390525" cy="461963"/>
          </a:xfrm>
          <a:prstGeom prst="rect">
            <a:avLst/>
          </a:prstGeom>
          <a:noFill/>
          <a:ln w="9525">
            <a:noFill/>
            <a:miter lim="800000"/>
            <a:headEnd/>
            <a:tailEnd/>
          </a:ln>
        </p:spPr>
        <p:txBody>
          <a:bodyPr wrap="none">
            <a:prstTxWarp prst="textNoShape">
              <a:avLst/>
            </a:prstTxWarp>
            <a:spAutoFit/>
          </a:bodyPr>
          <a:lstStyle/>
          <a:p>
            <a:r>
              <a:rPr lang="en-US"/>
              <a: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9">
                                            <p:txEl>
                                              <p:pRg st="2" end="2"/>
                                            </p:txEl>
                                          </p:spTgt>
                                        </p:tgtEl>
                                        <p:attrNameLst>
                                          <p:attrName>style.visibility</p:attrName>
                                        </p:attrNameLst>
                                      </p:cBhvr>
                                      <p:to>
                                        <p:strVal val="visible"/>
                                      </p:to>
                                    </p:set>
                                  </p:childTnLst>
                                </p:cTn>
                              </p:par>
                              <p:par>
                                <p:cTn id="7" presetID="12" presetClass="entr" presetSubtype="8" fill="hold" grpId="0" nodeType="withEffect">
                                  <p:stCondLst>
                                    <p:cond delay="0"/>
                                  </p:stCondLst>
                                  <p:childTnLst>
                                    <p:set>
                                      <p:cBhvr>
                                        <p:cTn id="8" dur="1" fill="hold">
                                          <p:stCondLst>
                                            <p:cond delay="0"/>
                                          </p:stCondLst>
                                        </p:cTn>
                                        <p:tgtEl>
                                          <p:spTgt spid="19476"/>
                                        </p:tgtEl>
                                        <p:attrNameLst>
                                          <p:attrName>style.visibility</p:attrName>
                                        </p:attrNameLst>
                                      </p:cBhvr>
                                      <p:to>
                                        <p:strVal val="visible"/>
                                      </p:to>
                                    </p:set>
                                    <p:animEffect transition="in" filter="slide(fromLeft)">
                                      <p:cBhvr>
                                        <p:cTn id="9" dur="2000"/>
                                        <p:tgtEl>
                                          <p:spTgt spid="19476"/>
                                        </p:tgtEl>
                                      </p:cBhvr>
                                    </p:animEffect>
                                  </p:childTnLst>
                                </p:cTn>
                              </p:par>
                              <p:par>
                                <p:cTn id="10" presetID="1" presetClass="entr" presetSubtype="0" fill="hold" nodeType="withEffect">
                                  <p:stCondLst>
                                    <p:cond delay="0"/>
                                  </p:stCondLst>
                                  <p:childTnLst>
                                    <p:set>
                                      <p:cBhvr>
                                        <p:cTn id="11" dur="1" fill="hold">
                                          <p:stCondLst>
                                            <p:cond delay="0"/>
                                          </p:stCondLst>
                                        </p:cTn>
                                        <p:tgtEl>
                                          <p:spTgt spid="194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76" grpId="0" animBg="1"/>
    </p:bld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2" name="Group 2"/>
          <p:cNvGrpSpPr>
            <a:grpSpLocks/>
          </p:cNvGrpSpPr>
          <p:nvPr/>
        </p:nvGrpSpPr>
        <p:grpSpPr bwMode="auto">
          <a:xfrm>
            <a:off x="800100" y="3200400"/>
            <a:ext cx="4648200" cy="1371600"/>
            <a:chOff x="1344" y="1392"/>
            <a:chExt cx="2928" cy="864"/>
          </a:xfrm>
        </p:grpSpPr>
        <p:sp>
          <p:nvSpPr>
            <p:cNvPr id="30745" name="Oval 3"/>
            <p:cNvSpPr>
              <a:spLocks noChangeArrowheads="1"/>
            </p:cNvSpPr>
            <p:nvPr/>
          </p:nvSpPr>
          <p:spPr bwMode="auto">
            <a:xfrm>
              <a:off x="1488" y="2016"/>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en-US"/>
            </a:p>
          </p:txBody>
        </p:sp>
        <p:sp>
          <p:nvSpPr>
            <p:cNvPr id="30746" name="Oval 4"/>
            <p:cNvSpPr>
              <a:spLocks noChangeArrowheads="1"/>
            </p:cNvSpPr>
            <p:nvPr/>
          </p:nvSpPr>
          <p:spPr bwMode="auto">
            <a:xfrm>
              <a:off x="3840" y="2016"/>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en-US"/>
            </a:p>
          </p:txBody>
        </p:sp>
        <p:sp>
          <p:nvSpPr>
            <p:cNvPr id="30747" name="Rectangle 5"/>
            <p:cNvSpPr>
              <a:spLocks noChangeArrowheads="1"/>
            </p:cNvSpPr>
            <p:nvPr/>
          </p:nvSpPr>
          <p:spPr bwMode="auto">
            <a:xfrm>
              <a:off x="1344" y="1392"/>
              <a:ext cx="2928" cy="624"/>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sp>
        <p:nvSpPr>
          <p:cNvPr id="30723" name="Text Box 6"/>
          <p:cNvSpPr txBox="1">
            <a:spLocks noChangeArrowheads="1"/>
          </p:cNvSpPr>
          <p:nvPr/>
        </p:nvSpPr>
        <p:spPr bwMode="auto">
          <a:xfrm>
            <a:off x="3209925" y="4191000"/>
            <a:ext cx="828675" cy="457200"/>
          </a:xfrm>
          <a:prstGeom prst="rect">
            <a:avLst/>
          </a:prstGeom>
          <a:noFill/>
          <a:ln w="9525">
            <a:noFill/>
            <a:miter lim="800000"/>
            <a:headEnd/>
            <a:tailEnd/>
          </a:ln>
        </p:spPr>
        <p:txBody>
          <a:bodyPr wrap="none">
            <a:prstTxWarp prst="textNoShape">
              <a:avLst/>
            </a:prstTxWarp>
            <a:spAutoFit/>
          </a:bodyPr>
          <a:lstStyle/>
          <a:p>
            <a:r>
              <a:rPr lang="en-US"/>
              <a:t>Lucy</a:t>
            </a:r>
          </a:p>
        </p:txBody>
      </p:sp>
      <p:grpSp>
        <p:nvGrpSpPr>
          <p:cNvPr id="3" name="Group 7"/>
          <p:cNvGrpSpPr>
            <a:grpSpLocks/>
          </p:cNvGrpSpPr>
          <p:nvPr/>
        </p:nvGrpSpPr>
        <p:grpSpPr bwMode="auto">
          <a:xfrm>
            <a:off x="2857500" y="3581400"/>
            <a:ext cx="533400" cy="609600"/>
            <a:chOff x="960" y="816"/>
            <a:chExt cx="336" cy="384"/>
          </a:xfrm>
        </p:grpSpPr>
        <p:sp>
          <p:nvSpPr>
            <p:cNvPr id="30743" name="AutoShape 8"/>
            <p:cNvSpPr>
              <a:spLocks noChangeArrowheads="1"/>
            </p:cNvSpPr>
            <p:nvPr/>
          </p:nvSpPr>
          <p:spPr bwMode="auto">
            <a:xfrm>
              <a:off x="960" y="816"/>
              <a:ext cx="336" cy="288"/>
            </a:xfrm>
            <a:prstGeom prst="irregularSeal1">
              <a:avLst/>
            </a:prstGeom>
            <a:solidFill>
              <a:srgbClr val="FFFF00"/>
            </a:solidFill>
            <a:ln w="9525">
              <a:solidFill>
                <a:schemeClr val="tx1"/>
              </a:solidFill>
              <a:miter lim="800000"/>
              <a:headEnd/>
              <a:tailEnd/>
            </a:ln>
          </p:spPr>
          <p:txBody>
            <a:bodyPr wrap="none" anchor="ctr">
              <a:prstTxWarp prst="textNoShape">
                <a:avLst/>
              </a:prstTxWarp>
            </a:bodyPr>
            <a:lstStyle/>
            <a:p>
              <a:endParaRPr lang="en-US"/>
            </a:p>
          </p:txBody>
        </p:sp>
        <p:sp>
          <p:nvSpPr>
            <p:cNvPr id="30744" name="Rectangle 9"/>
            <p:cNvSpPr>
              <a:spLocks noChangeArrowheads="1"/>
            </p:cNvSpPr>
            <p:nvPr/>
          </p:nvSpPr>
          <p:spPr bwMode="auto">
            <a:xfrm>
              <a:off x="1104" y="1008"/>
              <a:ext cx="48" cy="192"/>
            </a:xfrm>
            <a:prstGeom prst="rect">
              <a:avLst/>
            </a:prstGeom>
            <a:solidFill>
              <a:srgbClr val="FF0000"/>
            </a:solidFill>
            <a:ln w="9525">
              <a:solidFill>
                <a:schemeClr val="tx1"/>
              </a:solidFill>
              <a:miter lim="800000"/>
              <a:headEnd/>
              <a:tailEnd/>
            </a:ln>
          </p:spPr>
          <p:txBody>
            <a:bodyPr wrap="none" anchor="ctr">
              <a:prstTxWarp prst="textNoShape">
                <a:avLst/>
              </a:prstTxWarp>
            </a:bodyPr>
            <a:lstStyle/>
            <a:p>
              <a:endParaRPr lang="en-US"/>
            </a:p>
          </p:txBody>
        </p:sp>
      </p:grpSp>
      <p:sp>
        <p:nvSpPr>
          <p:cNvPr id="30725" name="Text Box 10"/>
          <p:cNvSpPr txBox="1">
            <a:spLocks noChangeArrowheads="1"/>
          </p:cNvSpPr>
          <p:nvPr/>
        </p:nvSpPr>
        <p:spPr bwMode="auto">
          <a:xfrm>
            <a:off x="708025" y="2514600"/>
            <a:ext cx="354013" cy="457200"/>
          </a:xfrm>
          <a:prstGeom prst="rect">
            <a:avLst/>
          </a:prstGeom>
          <a:noFill/>
          <a:ln w="9525">
            <a:noFill/>
            <a:miter lim="800000"/>
            <a:headEnd/>
            <a:tailEnd/>
          </a:ln>
        </p:spPr>
        <p:txBody>
          <a:bodyPr wrap="none">
            <a:prstTxWarp prst="textNoShape">
              <a:avLst/>
            </a:prstTxWarp>
            <a:spAutoFit/>
          </a:bodyPr>
          <a:lstStyle/>
          <a:p>
            <a:r>
              <a:rPr lang="en-US"/>
              <a:t>L</a:t>
            </a:r>
          </a:p>
        </p:txBody>
      </p:sp>
      <p:sp>
        <p:nvSpPr>
          <p:cNvPr id="30726" name="Text Box 11"/>
          <p:cNvSpPr txBox="1">
            <a:spLocks noChangeArrowheads="1"/>
          </p:cNvSpPr>
          <p:nvPr/>
        </p:nvSpPr>
        <p:spPr bwMode="auto">
          <a:xfrm>
            <a:off x="5195888" y="2590800"/>
            <a:ext cx="404812" cy="457200"/>
          </a:xfrm>
          <a:prstGeom prst="rect">
            <a:avLst/>
          </a:prstGeom>
          <a:noFill/>
          <a:ln w="9525">
            <a:noFill/>
            <a:miter lim="800000"/>
            <a:headEnd/>
            <a:tailEnd/>
          </a:ln>
        </p:spPr>
        <p:txBody>
          <a:bodyPr wrap="none">
            <a:prstTxWarp prst="textNoShape">
              <a:avLst/>
            </a:prstTxWarp>
            <a:spAutoFit/>
          </a:bodyPr>
          <a:lstStyle/>
          <a:p>
            <a:r>
              <a:rPr lang="en-US"/>
              <a:t>R</a:t>
            </a:r>
          </a:p>
        </p:txBody>
      </p:sp>
      <p:grpSp>
        <p:nvGrpSpPr>
          <p:cNvPr id="4" name="Group 15"/>
          <p:cNvGrpSpPr>
            <a:grpSpLocks/>
          </p:cNvGrpSpPr>
          <p:nvPr/>
        </p:nvGrpSpPr>
        <p:grpSpPr bwMode="auto">
          <a:xfrm>
            <a:off x="3390900" y="3048000"/>
            <a:ext cx="481013" cy="1219200"/>
            <a:chOff x="2721" y="1152"/>
            <a:chExt cx="303" cy="768"/>
          </a:xfrm>
        </p:grpSpPr>
        <p:pic>
          <p:nvPicPr>
            <p:cNvPr id="30738" name="Picture 16" descr="Helper"/>
            <p:cNvPicPr>
              <a:picLocks noChangeAspect="1" noChangeArrowheads="1"/>
            </p:cNvPicPr>
            <p:nvPr/>
          </p:nvPicPr>
          <p:blipFill>
            <a:blip r:embed="rId2"/>
            <a:srcRect/>
            <a:stretch>
              <a:fillRect/>
            </a:stretch>
          </p:blipFill>
          <p:spPr bwMode="auto">
            <a:xfrm flipH="1">
              <a:off x="2721" y="1152"/>
              <a:ext cx="303" cy="667"/>
            </a:xfrm>
            <a:prstGeom prst="rect">
              <a:avLst/>
            </a:prstGeom>
            <a:noFill/>
            <a:ln w="9525">
              <a:noFill/>
              <a:miter lim="800000"/>
              <a:headEnd/>
              <a:tailEnd/>
            </a:ln>
          </p:spPr>
        </p:pic>
        <p:grpSp>
          <p:nvGrpSpPr>
            <p:cNvPr id="5" name="Group 17"/>
            <p:cNvGrpSpPr>
              <a:grpSpLocks/>
            </p:cNvGrpSpPr>
            <p:nvPr/>
          </p:nvGrpSpPr>
          <p:grpSpPr bwMode="auto">
            <a:xfrm>
              <a:off x="2773" y="1728"/>
              <a:ext cx="192" cy="192"/>
              <a:chOff x="3792" y="3264"/>
              <a:chExt cx="192" cy="192"/>
            </a:xfrm>
          </p:grpSpPr>
          <p:sp>
            <p:nvSpPr>
              <p:cNvPr id="30740" name="Oval 18"/>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30741" name="Line 19"/>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30742" name="Line 20"/>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grpSp>
        <p:nvGrpSpPr>
          <p:cNvPr id="6" name="Group 27"/>
          <p:cNvGrpSpPr>
            <a:grpSpLocks/>
          </p:cNvGrpSpPr>
          <p:nvPr/>
        </p:nvGrpSpPr>
        <p:grpSpPr bwMode="auto">
          <a:xfrm flipH="1">
            <a:off x="2438400" y="4953000"/>
            <a:ext cx="481013" cy="1219200"/>
            <a:chOff x="2721" y="1152"/>
            <a:chExt cx="303" cy="768"/>
          </a:xfrm>
        </p:grpSpPr>
        <p:pic>
          <p:nvPicPr>
            <p:cNvPr id="30733" name="Picture 28" descr="Helper"/>
            <p:cNvPicPr>
              <a:picLocks noChangeAspect="1" noChangeArrowheads="1"/>
            </p:cNvPicPr>
            <p:nvPr/>
          </p:nvPicPr>
          <p:blipFill>
            <a:blip r:embed="rId2"/>
            <a:srcRect/>
            <a:stretch>
              <a:fillRect/>
            </a:stretch>
          </p:blipFill>
          <p:spPr bwMode="auto">
            <a:xfrm flipH="1">
              <a:off x="2721" y="1152"/>
              <a:ext cx="303" cy="667"/>
            </a:xfrm>
            <a:prstGeom prst="rect">
              <a:avLst/>
            </a:prstGeom>
            <a:noFill/>
            <a:ln w="9525">
              <a:noFill/>
              <a:miter lim="800000"/>
              <a:headEnd/>
              <a:tailEnd/>
            </a:ln>
          </p:spPr>
        </p:pic>
        <p:grpSp>
          <p:nvGrpSpPr>
            <p:cNvPr id="7" name="Group 29"/>
            <p:cNvGrpSpPr>
              <a:grpSpLocks/>
            </p:cNvGrpSpPr>
            <p:nvPr/>
          </p:nvGrpSpPr>
          <p:grpSpPr bwMode="auto">
            <a:xfrm>
              <a:off x="2773" y="1728"/>
              <a:ext cx="192" cy="192"/>
              <a:chOff x="3792" y="3264"/>
              <a:chExt cx="192" cy="192"/>
            </a:xfrm>
          </p:grpSpPr>
          <p:sp>
            <p:nvSpPr>
              <p:cNvPr id="30735" name="Oval 30"/>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30736" name="Line 31"/>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30737" name="Line 32"/>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sp>
        <p:nvSpPr>
          <p:cNvPr id="30729" name="Text Box 33"/>
          <p:cNvSpPr txBox="1">
            <a:spLocks noChangeArrowheads="1"/>
          </p:cNvSpPr>
          <p:nvPr/>
        </p:nvSpPr>
        <p:spPr bwMode="auto">
          <a:xfrm>
            <a:off x="2247900" y="6124575"/>
            <a:ext cx="936975" cy="461665"/>
          </a:xfrm>
          <a:prstGeom prst="rect">
            <a:avLst/>
          </a:prstGeom>
          <a:noFill/>
          <a:ln w="9525">
            <a:noFill/>
            <a:miter lim="800000"/>
            <a:headEnd/>
            <a:tailEnd/>
          </a:ln>
        </p:spPr>
        <p:txBody>
          <a:bodyPr wrap="none">
            <a:prstTxWarp prst="textNoShape">
              <a:avLst/>
            </a:prstTxWarp>
            <a:spAutoFit/>
          </a:bodyPr>
          <a:lstStyle/>
          <a:p>
            <a:r>
              <a:rPr lang="en-US" dirty="0" smtClean="0"/>
              <a:t>Ricky</a:t>
            </a:r>
            <a:endParaRPr lang="en-US" dirty="0"/>
          </a:p>
        </p:txBody>
      </p:sp>
      <p:sp>
        <p:nvSpPr>
          <p:cNvPr id="30730" name="Text Box 34"/>
          <p:cNvSpPr txBox="1">
            <a:spLocks noChangeArrowheads="1"/>
          </p:cNvSpPr>
          <p:nvPr/>
        </p:nvSpPr>
        <p:spPr bwMode="auto">
          <a:xfrm>
            <a:off x="0" y="53975"/>
            <a:ext cx="8069337" cy="1015663"/>
          </a:xfrm>
          <a:prstGeom prst="rect">
            <a:avLst/>
          </a:prstGeom>
          <a:noFill/>
          <a:ln w="9525">
            <a:noFill/>
            <a:miter lim="800000"/>
            <a:headEnd/>
            <a:tailEnd/>
          </a:ln>
        </p:spPr>
        <p:txBody>
          <a:bodyPr wrap="none">
            <a:prstTxWarp prst="textNoShape">
              <a:avLst/>
            </a:prstTxWarp>
            <a:spAutoFit/>
          </a:bodyPr>
          <a:lstStyle/>
          <a:p>
            <a:r>
              <a:rPr lang="en-US" sz="3600" b="1" dirty="0"/>
              <a:t>Recall: </a:t>
            </a:r>
            <a:r>
              <a:rPr lang="en-US" b="1" dirty="0"/>
              <a:t>	Lucy plays with a fire cracker in the train.</a:t>
            </a:r>
          </a:p>
          <a:p>
            <a:r>
              <a:rPr lang="en-US" b="1" dirty="0"/>
              <a:t>	</a:t>
            </a:r>
            <a:r>
              <a:rPr lang="en-US" b="1" dirty="0" smtClean="0"/>
              <a:t>	Ricky </a:t>
            </a:r>
            <a:r>
              <a:rPr lang="en-US" b="1" dirty="0"/>
              <a:t>watches the scene from the track.</a:t>
            </a:r>
          </a:p>
        </p:txBody>
      </p:sp>
      <p:sp>
        <p:nvSpPr>
          <p:cNvPr id="30731" name="Line 35"/>
          <p:cNvSpPr>
            <a:spLocks noChangeShapeType="1"/>
          </p:cNvSpPr>
          <p:nvPr/>
        </p:nvSpPr>
        <p:spPr bwMode="auto">
          <a:xfrm>
            <a:off x="5486400" y="3733800"/>
            <a:ext cx="1143000" cy="0"/>
          </a:xfrm>
          <a:prstGeom prst="line">
            <a:avLst/>
          </a:prstGeom>
          <a:noFill/>
          <a:ln w="57150">
            <a:solidFill>
              <a:schemeClr val="tx1"/>
            </a:solidFill>
            <a:round/>
            <a:headEnd/>
            <a:tailEnd type="triangle" w="med" len="med"/>
          </a:ln>
        </p:spPr>
        <p:txBody>
          <a:bodyPr wrap="none">
            <a:prstTxWarp prst="textNoShape">
              <a:avLst/>
            </a:prstTxWarp>
          </a:bodyPr>
          <a:lstStyle/>
          <a:p>
            <a:endParaRPr lang="en-US"/>
          </a:p>
        </p:txBody>
      </p:sp>
      <p:sp>
        <p:nvSpPr>
          <p:cNvPr id="30732" name="Text Box 36"/>
          <p:cNvSpPr txBox="1">
            <a:spLocks noChangeArrowheads="1"/>
          </p:cNvSpPr>
          <p:nvPr/>
        </p:nvSpPr>
        <p:spPr bwMode="auto">
          <a:xfrm>
            <a:off x="5886450" y="3214688"/>
            <a:ext cx="361950" cy="519112"/>
          </a:xfrm>
          <a:prstGeom prst="rect">
            <a:avLst/>
          </a:prstGeom>
          <a:noFill/>
          <a:ln w="9525">
            <a:noFill/>
            <a:miter lim="800000"/>
            <a:headEnd/>
            <a:tailEnd/>
          </a:ln>
        </p:spPr>
        <p:txBody>
          <a:bodyPr wrap="none">
            <a:prstTxWarp prst="textNoShape">
              <a:avLst/>
            </a:prstTxWarp>
            <a:spAutoFit/>
          </a:bodyPr>
          <a:lstStyle/>
          <a:p>
            <a:r>
              <a:rPr lang="en-US"/>
              <a:t>v</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0"/>
            <a:ext cx="8229600" cy="990600"/>
          </a:xfrm>
        </p:spPr>
        <p:txBody>
          <a:bodyPr/>
          <a:lstStyle/>
          <a:p>
            <a:r>
              <a:rPr lang="en-US" b="1"/>
              <a:t>Example: Lucy in the train</a:t>
            </a:r>
          </a:p>
        </p:txBody>
      </p:sp>
      <p:grpSp>
        <p:nvGrpSpPr>
          <p:cNvPr id="2" name="Group 4"/>
          <p:cNvGrpSpPr>
            <a:grpSpLocks/>
          </p:cNvGrpSpPr>
          <p:nvPr/>
        </p:nvGrpSpPr>
        <p:grpSpPr bwMode="auto">
          <a:xfrm>
            <a:off x="796925" y="3200400"/>
            <a:ext cx="4648200" cy="1371600"/>
            <a:chOff x="1344" y="1392"/>
            <a:chExt cx="2928" cy="864"/>
          </a:xfrm>
        </p:grpSpPr>
        <p:sp>
          <p:nvSpPr>
            <p:cNvPr id="31789" name="Oval 5"/>
            <p:cNvSpPr>
              <a:spLocks noChangeArrowheads="1"/>
            </p:cNvSpPr>
            <p:nvPr/>
          </p:nvSpPr>
          <p:spPr bwMode="auto">
            <a:xfrm>
              <a:off x="1488" y="2016"/>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en-US"/>
            </a:p>
          </p:txBody>
        </p:sp>
        <p:sp>
          <p:nvSpPr>
            <p:cNvPr id="31790" name="Oval 6"/>
            <p:cNvSpPr>
              <a:spLocks noChangeArrowheads="1"/>
            </p:cNvSpPr>
            <p:nvPr/>
          </p:nvSpPr>
          <p:spPr bwMode="auto">
            <a:xfrm>
              <a:off x="3840" y="2016"/>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en-US"/>
            </a:p>
          </p:txBody>
        </p:sp>
        <p:sp>
          <p:nvSpPr>
            <p:cNvPr id="31791" name="Rectangle 7"/>
            <p:cNvSpPr>
              <a:spLocks noChangeArrowheads="1"/>
            </p:cNvSpPr>
            <p:nvPr/>
          </p:nvSpPr>
          <p:spPr bwMode="auto">
            <a:xfrm>
              <a:off x="1344" y="1392"/>
              <a:ext cx="2928" cy="624"/>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grpSp>
        <p:nvGrpSpPr>
          <p:cNvPr id="3" name="Group 9"/>
          <p:cNvGrpSpPr>
            <a:grpSpLocks/>
          </p:cNvGrpSpPr>
          <p:nvPr/>
        </p:nvGrpSpPr>
        <p:grpSpPr bwMode="auto">
          <a:xfrm>
            <a:off x="2854325" y="3581400"/>
            <a:ext cx="533400" cy="609600"/>
            <a:chOff x="960" y="816"/>
            <a:chExt cx="336" cy="384"/>
          </a:xfrm>
        </p:grpSpPr>
        <p:sp>
          <p:nvSpPr>
            <p:cNvPr id="31787" name="AutoShape 10"/>
            <p:cNvSpPr>
              <a:spLocks noChangeArrowheads="1"/>
            </p:cNvSpPr>
            <p:nvPr/>
          </p:nvSpPr>
          <p:spPr bwMode="auto">
            <a:xfrm>
              <a:off x="960" y="816"/>
              <a:ext cx="336" cy="288"/>
            </a:xfrm>
            <a:prstGeom prst="irregularSeal1">
              <a:avLst/>
            </a:prstGeom>
            <a:solidFill>
              <a:srgbClr val="FFFF00"/>
            </a:solidFill>
            <a:ln w="9525">
              <a:solidFill>
                <a:schemeClr val="tx1"/>
              </a:solidFill>
              <a:miter lim="800000"/>
              <a:headEnd/>
              <a:tailEnd/>
            </a:ln>
          </p:spPr>
          <p:txBody>
            <a:bodyPr wrap="none" anchor="ctr">
              <a:prstTxWarp prst="textNoShape">
                <a:avLst/>
              </a:prstTxWarp>
            </a:bodyPr>
            <a:lstStyle/>
            <a:p>
              <a:endParaRPr lang="en-US"/>
            </a:p>
          </p:txBody>
        </p:sp>
        <p:sp>
          <p:nvSpPr>
            <p:cNvPr id="31788" name="Rectangle 11"/>
            <p:cNvSpPr>
              <a:spLocks noChangeArrowheads="1"/>
            </p:cNvSpPr>
            <p:nvPr/>
          </p:nvSpPr>
          <p:spPr bwMode="auto">
            <a:xfrm>
              <a:off x="1104" y="1008"/>
              <a:ext cx="48" cy="192"/>
            </a:xfrm>
            <a:prstGeom prst="rect">
              <a:avLst/>
            </a:prstGeom>
            <a:solidFill>
              <a:srgbClr val="FF0000"/>
            </a:solidFill>
            <a:ln w="9525">
              <a:solidFill>
                <a:schemeClr val="tx1"/>
              </a:solidFill>
              <a:miter lim="800000"/>
              <a:headEnd/>
              <a:tailEnd/>
            </a:ln>
          </p:spPr>
          <p:txBody>
            <a:bodyPr wrap="none" anchor="ctr">
              <a:prstTxWarp prst="textNoShape">
                <a:avLst/>
              </a:prstTxWarp>
            </a:bodyPr>
            <a:lstStyle/>
            <a:p>
              <a:endParaRPr lang="en-US"/>
            </a:p>
          </p:txBody>
        </p:sp>
      </p:grpSp>
      <p:sp>
        <p:nvSpPr>
          <p:cNvPr id="31749" name="Text Box 12"/>
          <p:cNvSpPr txBox="1">
            <a:spLocks noChangeArrowheads="1"/>
          </p:cNvSpPr>
          <p:nvPr/>
        </p:nvSpPr>
        <p:spPr bwMode="auto">
          <a:xfrm>
            <a:off x="506413" y="4114800"/>
            <a:ext cx="354012" cy="457200"/>
          </a:xfrm>
          <a:prstGeom prst="rect">
            <a:avLst/>
          </a:prstGeom>
          <a:noFill/>
          <a:ln w="9525">
            <a:noFill/>
            <a:miter lim="800000"/>
            <a:headEnd/>
            <a:tailEnd/>
          </a:ln>
        </p:spPr>
        <p:txBody>
          <a:bodyPr wrap="none">
            <a:prstTxWarp prst="textNoShape">
              <a:avLst/>
            </a:prstTxWarp>
            <a:spAutoFit/>
          </a:bodyPr>
          <a:lstStyle/>
          <a:p>
            <a:r>
              <a:rPr lang="en-US"/>
              <a:t>L</a:t>
            </a:r>
          </a:p>
        </p:txBody>
      </p:sp>
      <p:sp>
        <p:nvSpPr>
          <p:cNvPr id="31750" name="Text Box 13"/>
          <p:cNvSpPr txBox="1">
            <a:spLocks noChangeArrowheads="1"/>
          </p:cNvSpPr>
          <p:nvPr/>
        </p:nvSpPr>
        <p:spPr bwMode="auto">
          <a:xfrm>
            <a:off x="5405438" y="4256088"/>
            <a:ext cx="404812" cy="457200"/>
          </a:xfrm>
          <a:prstGeom prst="rect">
            <a:avLst/>
          </a:prstGeom>
          <a:noFill/>
          <a:ln w="9525">
            <a:noFill/>
            <a:miter lim="800000"/>
            <a:headEnd/>
            <a:tailEnd/>
          </a:ln>
        </p:spPr>
        <p:txBody>
          <a:bodyPr wrap="none">
            <a:prstTxWarp prst="textNoShape">
              <a:avLst/>
            </a:prstTxWarp>
            <a:spAutoFit/>
          </a:bodyPr>
          <a:lstStyle/>
          <a:p>
            <a:r>
              <a:rPr lang="en-US"/>
              <a:t>R</a:t>
            </a:r>
          </a:p>
        </p:txBody>
      </p:sp>
      <p:grpSp>
        <p:nvGrpSpPr>
          <p:cNvPr id="4" name="Group 14"/>
          <p:cNvGrpSpPr>
            <a:grpSpLocks/>
          </p:cNvGrpSpPr>
          <p:nvPr/>
        </p:nvGrpSpPr>
        <p:grpSpPr bwMode="auto">
          <a:xfrm>
            <a:off x="3387725" y="3048000"/>
            <a:ext cx="481013" cy="1219200"/>
            <a:chOff x="2721" y="1152"/>
            <a:chExt cx="303" cy="768"/>
          </a:xfrm>
        </p:grpSpPr>
        <p:pic>
          <p:nvPicPr>
            <p:cNvPr id="31782" name="Picture 15" descr="Helper"/>
            <p:cNvPicPr>
              <a:picLocks noChangeAspect="1" noChangeArrowheads="1"/>
            </p:cNvPicPr>
            <p:nvPr/>
          </p:nvPicPr>
          <p:blipFill>
            <a:blip r:embed="rId2"/>
            <a:srcRect/>
            <a:stretch>
              <a:fillRect/>
            </a:stretch>
          </p:blipFill>
          <p:spPr bwMode="auto">
            <a:xfrm flipH="1">
              <a:off x="2721" y="1152"/>
              <a:ext cx="303" cy="667"/>
            </a:xfrm>
            <a:prstGeom prst="rect">
              <a:avLst/>
            </a:prstGeom>
            <a:noFill/>
            <a:ln w="9525">
              <a:noFill/>
              <a:miter lim="800000"/>
              <a:headEnd/>
              <a:tailEnd/>
            </a:ln>
          </p:spPr>
        </p:pic>
        <p:grpSp>
          <p:nvGrpSpPr>
            <p:cNvPr id="5" name="Group 16"/>
            <p:cNvGrpSpPr>
              <a:grpSpLocks/>
            </p:cNvGrpSpPr>
            <p:nvPr/>
          </p:nvGrpSpPr>
          <p:grpSpPr bwMode="auto">
            <a:xfrm>
              <a:off x="2773" y="1728"/>
              <a:ext cx="192" cy="192"/>
              <a:chOff x="3792" y="3264"/>
              <a:chExt cx="192" cy="192"/>
            </a:xfrm>
          </p:grpSpPr>
          <p:sp>
            <p:nvSpPr>
              <p:cNvPr id="31784" name="Oval 17"/>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31785" name="Line 18"/>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31786" name="Line 19"/>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sp>
        <p:nvSpPr>
          <p:cNvPr id="31752" name="Line 20"/>
          <p:cNvSpPr>
            <a:spLocks noChangeShapeType="1"/>
          </p:cNvSpPr>
          <p:nvPr/>
        </p:nvSpPr>
        <p:spPr bwMode="auto">
          <a:xfrm>
            <a:off x="415925" y="4191000"/>
            <a:ext cx="5562600" cy="0"/>
          </a:xfrm>
          <a:prstGeom prst="line">
            <a:avLst/>
          </a:prstGeom>
          <a:noFill/>
          <a:ln w="28575">
            <a:solidFill>
              <a:schemeClr val="tx1"/>
            </a:solidFill>
            <a:round/>
            <a:headEnd/>
            <a:tailEnd type="triangle" w="med" len="med"/>
          </a:ln>
        </p:spPr>
        <p:txBody>
          <a:bodyPr wrap="none">
            <a:prstTxWarp prst="textNoShape">
              <a:avLst/>
            </a:prstTxWarp>
          </a:bodyPr>
          <a:lstStyle/>
          <a:p>
            <a:endParaRPr lang="en-US"/>
          </a:p>
        </p:txBody>
      </p:sp>
      <p:sp>
        <p:nvSpPr>
          <p:cNvPr id="31753" name="Text Box 21"/>
          <p:cNvSpPr txBox="1">
            <a:spLocks noChangeArrowheads="1"/>
          </p:cNvSpPr>
          <p:nvPr/>
        </p:nvSpPr>
        <p:spPr bwMode="auto">
          <a:xfrm>
            <a:off x="5962650" y="3951288"/>
            <a:ext cx="361950" cy="519112"/>
          </a:xfrm>
          <a:prstGeom prst="rect">
            <a:avLst/>
          </a:prstGeom>
          <a:noFill/>
          <a:ln w="9525">
            <a:noFill/>
            <a:miter lim="800000"/>
            <a:headEnd/>
            <a:tailEnd/>
          </a:ln>
        </p:spPr>
        <p:txBody>
          <a:bodyPr wrap="none">
            <a:prstTxWarp prst="textNoShape">
              <a:avLst/>
            </a:prstTxWarp>
            <a:spAutoFit/>
          </a:bodyPr>
          <a:lstStyle/>
          <a:p>
            <a:r>
              <a:rPr lang="en-US"/>
              <a:t>x</a:t>
            </a:r>
          </a:p>
        </p:txBody>
      </p:sp>
      <p:sp>
        <p:nvSpPr>
          <p:cNvPr id="31754" name="Line 23"/>
          <p:cNvSpPr>
            <a:spLocks noChangeShapeType="1"/>
          </p:cNvSpPr>
          <p:nvPr/>
        </p:nvSpPr>
        <p:spPr bwMode="auto">
          <a:xfrm>
            <a:off x="5445125" y="4114800"/>
            <a:ext cx="0" cy="152400"/>
          </a:xfrm>
          <a:prstGeom prst="line">
            <a:avLst/>
          </a:prstGeom>
          <a:noFill/>
          <a:ln w="38100">
            <a:solidFill>
              <a:schemeClr val="tx1"/>
            </a:solidFill>
            <a:round/>
            <a:headEnd/>
            <a:tailEnd/>
          </a:ln>
        </p:spPr>
        <p:txBody>
          <a:bodyPr wrap="none">
            <a:prstTxWarp prst="textNoShape">
              <a:avLst/>
            </a:prstTxWarp>
          </a:bodyPr>
          <a:lstStyle/>
          <a:p>
            <a:endParaRPr lang="en-US"/>
          </a:p>
        </p:txBody>
      </p:sp>
      <p:sp>
        <p:nvSpPr>
          <p:cNvPr id="31755" name="Line 24"/>
          <p:cNvSpPr>
            <a:spLocks noChangeShapeType="1"/>
          </p:cNvSpPr>
          <p:nvPr/>
        </p:nvSpPr>
        <p:spPr bwMode="auto">
          <a:xfrm>
            <a:off x="796925" y="4114800"/>
            <a:ext cx="0" cy="152400"/>
          </a:xfrm>
          <a:prstGeom prst="line">
            <a:avLst/>
          </a:prstGeom>
          <a:noFill/>
          <a:ln w="38100">
            <a:solidFill>
              <a:schemeClr val="tx1"/>
            </a:solidFill>
            <a:round/>
            <a:headEnd/>
            <a:tailEnd/>
          </a:ln>
        </p:spPr>
        <p:txBody>
          <a:bodyPr wrap="none">
            <a:prstTxWarp prst="textNoShape">
              <a:avLst/>
            </a:prstTxWarp>
          </a:bodyPr>
          <a:lstStyle/>
          <a:p>
            <a:endParaRPr lang="en-US"/>
          </a:p>
        </p:txBody>
      </p:sp>
      <p:grpSp>
        <p:nvGrpSpPr>
          <p:cNvPr id="6" name="Group 27"/>
          <p:cNvGrpSpPr>
            <a:grpSpLocks/>
          </p:cNvGrpSpPr>
          <p:nvPr/>
        </p:nvGrpSpPr>
        <p:grpSpPr bwMode="auto">
          <a:xfrm>
            <a:off x="2687638" y="762000"/>
            <a:ext cx="460375" cy="4473575"/>
            <a:chOff x="2535" y="542"/>
            <a:chExt cx="290" cy="3250"/>
          </a:xfrm>
        </p:grpSpPr>
        <p:sp>
          <p:nvSpPr>
            <p:cNvPr id="31780" name="Line 25"/>
            <p:cNvSpPr>
              <a:spLocks noChangeShapeType="1"/>
            </p:cNvSpPr>
            <p:nvPr/>
          </p:nvSpPr>
          <p:spPr bwMode="auto">
            <a:xfrm>
              <a:off x="2812" y="720"/>
              <a:ext cx="0" cy="3072"/>
            </a:xfrm>
            <a:prstGeom prst="line">
              <a:avLst/>
            </a:prstGeom>
            <a:noFill/>
            <a:ln w="28575">
              <a:solidFill>
                <a:schemeClr val="tx1"/>
              </a:solidFill>
              <a:round/>
              <a:headEnd type="triangle" w="med" len="med"/>
              <a:tailEnd/>
            </a:ln>
          </p:spPr>
          <p:txBody>
            <a:bodyPr wrap="none">
              <a:prstTxWarp prst="textNoShape">
                <a:avLst/>
              </a:prstTxWarp>
            </a:bodyPr>
            <a:lstStyle/>
            <a:p>
              <a:endParaRPr lang="en-US"/>
            </a:p>
          </p:txBody>
        </p:sp>
        <p:sp>
          <p:nvSpPr>
            <p:cNvPr id="31781" name="Text Box 26"/>
            <p:cNvSpPr txBox="1">
              <a:spLocks noChangeArrowheads="1"/>
            </p:cNvSpPr>
            <p:nvPr/>
          </p:nvSpPr>
          <p:spPr bwMode="auto">
            <a:xfrm>
              <a:off x="2535" y="542"/>
              <a:ext cx="290" cy="377"/>
            </a:xfrm>
            <a:prstGeom prst="rect">
              <a:avLst/>
            </a:prstGeom>
            <a:noFill/>
            <a:ln w="9525">
              <a:noFill/>
              <a:miter lim="800000"/>
              <a:headEnd/>
              <a:tailEnd/>
            </a:ln>
          </p:spPr>
          <p:txBody>
            <a:bodyPr wrap="none">
              <a:prstTxWarp prst="textNoShape">
                <a:avLst/>
              </a:prstTxWarp>
              <a:spAutoFit/>
            </a:bodyPr>
            <a:lstStyle/>
            <a:p>
              <a:r>
                <a:rPr lang="en-US"/>
                <a:t>ct</a:t>
              </a:r>
            </a:p>
          </p:txBody>
        </p:sp>
      </p:grpSp>
      <p:grpSp>
        <p:nvGrpSpPr>
          <p:cNvPr id="7" name="Group 38"/>
          <p:cNvGrpSpPr>
            <a:grpSpLocks/>
          </p:cNvGrpSpPr>
          <p:nvPr/>
        </p:nvGrpSpPr>
        <p:grpSpPr bwMode="auto">
          <a:xfrm>
            <a:off x="796925" y="1066800"/>
            <a:ext cx="4648200" cy="4648200"/>
            <a:chOff x="1344" y="672"/>
            <a:chExt cx="2928" cy="2928"/>
          </a:xfrm>
        </p:grpSpPr>
        <p:sp>
          <p:nvSpPr>
            <p:cNvPr id="31778" name="Line 29"/>
            <p:cNvSpPr>
              <a:spLocks noChangeShapeType="1"/>
            </p:cNvSpPr>
            <p:nvPr/>
          </p:nvSpPr>
          <p:spPr bwMode="auto">
            <a:xfrm>
              <a:off x="1344" y="672"/>
              <a:ext cx="0" cy="2928"/>
            </a:xfrm>
            <a:prstGeom prst="line">
              <a:avLst/>
            </a:prstGeom>
            <a:noFill/>
            <a:ln w="28575">
              <a:solidFill>
                <a:srgbClr val="008000"/>
              </a:solidFill>
              <a:round/>
              <a:headEnd/>
              <a:tailEnd/>
            </a:ln>
          </p:spPr>
          <p:txBody>
            <a:bodyPr wrap="none">
              <a:prstTxWarp prst="textNoShape">
                <a:avLst/>
              </a:prstTxWarp>
            </a:bodyPr>
            <a:lstStyle/>
            <a:p>
              <a:endParaRPr lang="en-US"/>
            </a:p>
          </p:txBody>
        </p:sp>
        <p:sp>
          <p:nvSpPr>
            <p:cNvPr id="31779" name="Line 30"/>
            <p:cNvSpPr>
              <a:spLocks noChangeShapeType="1"/>
            </p:cNvSpPr>
            <p:nvPr/>
          </p:nvSpPr>
          <p:spPr bwMode="auto">
            <a:xfrm>
              <a:off x="4272" y="720"/>
              <a:ext cx="0" cy="2880"/>
            </a:xfrm>
            <a:prstGeom prst="line">
              <a:avLst/>
            </a:prstGeom>
            <a:noFill/>
            <a:ln w="28575">
              <a:solidFill>
                <a:srgbClr val="008000"/>
              </a:solidFill>
              <a:round/>
              <a:headEnd/>
              <a:tailEnd/>
            </a:ln>
          </p:spPr>
          <p:txBody>
            <a:bodyPr wrap="none">
              <a:prstTxWarp prst="textNoShape">
                <a:avLst/>
              </a:prstTxWarp>
            </a:bodyPr>
            <a:lstStyle/>
            <a:p>
              <a:endParaRPr lang="en-US"/>
            </a:p>
          </p:txBody>
        </p:sp>
      </p:grpSp>
      <p:grpSp>
        <p:nvGrpSpPr>
          <p:cNvPr id="8" name="Group 39"/>
          <p:cNvGrpSpPr>
            <a:grpSpLocks/>
          </p:cNvGrpSpPr>
          <p:nvPr/>
        </p:nvGrpSpPr>
        <p:grpSpPr bwMode="auto">
          <a:xfrm>
            <a:off x="796925" y="5257800"/>
            <a:ext cx="4849813" cy="1447800"/>
            <a:chOff x="1344" y="3312"/>
            <a:chExt cx="3055" cy="912"/>
          </a:xfrm>
        </p:grpSpPr>
        <p:sp>
          <p:nvSpPr>
            <p:cNvPr id="31775" name="Line 31"/>
            <p:cNvSpPr>
              <a:spLocks noChangeShapeType="1"/>
            </p:cNvSpPr>
            <p:nvPr/>
          </p:nvSpPr>
          <p:spPr bwMode="auto">
            <a:xfrm flipH="1" flipV="1">
              <a:off x="1344" y="3408"/>
              <a:ext cx="1152" cy="480"/>
            </a:xfrm>
            <a:prstGeom prst="line">
              <a:avLst/>
            </a:prstGeom>
            <a:noFill/>
            <a:ln w="28575">
              <a:solidFill>
                <a:schemeClr val="tx1"/>
              </a:solidFill>
              <a:round/>
              <a:headEnd/>
              <a:tailEnd type="triangle" w="med" len="med"/>
            </a:ln>
          </p:spPr>
          <p:txBody>
            <a:bodyPr wrap="none">
              <a:prstTxWarp prst="textNoShape">
                <a:avLst/>
              </a:prstTxWarp>
            </a:bodyPr>
            <a:lstStyle/>
            <a:p>
              <a:endParaRPr lang="en-US"/>
            </a:p>
          </p:txBody>
        </p:sp>
        <p:sp>
          <p:nvSpPr>
            <p:cNvPr id="31776" name="Line 33"/>
            <p:cNvSpPr>
              <a:spLocks noChangeShapeType="1"/>
            </p:cNvSpPr>
            <p:nvPr/>
          </p:nvSpPr>
          <p:spPr bwMode="auto">
            <a:xfrm flipV="1">
              <a:off x="3120" y="3312"/>
              <a:ext cx="1056" cy="576"/>
            </a:xfrm>
            <a:prstGeom prst="line">
              <a:avLst/>
            </a:prstGeom>
            <a:noFill/>
            <a:ln w="28575">
              <a:solidFill>
                <a:schemeClr val="tx1"/>
              </a:solidFill>
              <a:round/>
              <a:headEnd/>
              <a:tailEnd type="triangle" w="med" len="med"/>
            </a:ln>
          </p:spPr>
          <p:txBody>
            <a:bodyPr wrap="none">
              <a:prstTxWarp prst="textNoShape">
                <a:avLst/>
              </a:prstTxWarp>
            </a:bodyPr>
            <a:lstStyle/>
            <a:p>
              <a:endParaRPr lang="en-US"/>
            </a:p>
          </p:txBody>
        </p:sp>
        <p:sp>
          <p:nvSpPr>
            <p:cNvPr id="31777" name="Text Box 34"/>
            <p:cNvSpPr txBox="1">
              <a:spLocks noChangeArrowheads="1"/>
            </p:cNvSpPr>
            <p:nvPr/>
          </p:nvSpPr>
          <p:spPr bwMode="auto">
            <a:xfrm>
              <a:off x="1488" y="3936"/>
              <a:ext cx="2911" cy="288"/>
            </a:xfrm>
            <a:prstGeom prst="rect">
              <a:avLst/>
            </a:prstGeom>
            <a:noFill/>
            <a:ln w="9525">
              <a:noFill/>
              <a:miter lim="800000"/>
              <a:headEnd/>
              <a:tailEnd/>
            </a:ln>
          </p:spPr>
          <p:txBody>
            <a:bodyPr wrap="none">
              <a:prstTxWarp prst="textNoShape">
                <a:avLst/>
              </a:prstTxWarp>
              <a:spAutoFit/>
            </a:bodyPr>
            <a:lstStyle/>
            <a:p>
              <a:r>
                <a:rPr lang="en-US"/>
                <a:t>In Lucy’s frame: Walls are at rest</a:t>
              </a:r>
            </a:p>
          </p:txBody>
        </p:sp>
      </p:grpSp>
      <p:grpSp>
        <p:nvGrpSpPr>
          <p:cNvPr id="9" name="Group 40"/>
          <p:cNvGrpSpPr>
            <a:grpSpLocks/>
          </p:cNvGrpSpPr>
          <p:nvPr/>
        </p:nvGrpSpPr>
        <p:grpSpPr bwMode="auto">
          <a:xfrm>
            <a:off x="796925" y="1600200"/>
            <a:ext cx="4648200" cy="2209800"/>
            <a:chOff x="1344" y="1008"/>
            <a:chExt cx="2928" cy="1392"/>
          </a:xfrm>
        </p:grpSpPr>
        <p:sp>
          <p:nvSpPr>
            <p:cNvPr id="31773" name="Line 35"/>
            <p:cNvSpPr>
              <a:spLocks noChangeShapeType="1"/>
            </p:cNvSpPr>
            <p:nvPr/>
          </p:nvSpPr>
          <p:spPr bwMode="auto">
            <a:xfrm flipH="1" flipV="1">
              <a:off x="1344" y="1008"/>
              <a:ext cx="1440" cy="1392"/>
            </a:xfrm>
            <a:prstGeom prst="line">
              <a:avLst/>
            </a:prstGeom>
            <a:noFill/>
            <a:ln w="38100">
              <a:solidFill>
                <a:srgbClr val="FF0000"/>
              </a:solidFill>
              <a:round/>
              <a:headEnd/>
              <a:tailEnd/>
            </a:ln>
          </p:spPr>
          <p:txBody>
            <a:bodyPr wrap="none">
              <a:prstTxWarp prst="textNoShape">
                <a:avLst/>
              </a:prstTxWarp>
            </a:bodyPr>
            <a:lstStyle/>
            <a:p>
              <a:endParaRPr lang="en-US"/>
            </a:p>
          </p:txBody>
        </p:sp>
        <p:sp>
          <p:nvSpPr>
            <p:cNvPr id="31774" name="Line 36"/>
            <p:cNvSpPr>
              <a:spLocks noChangeShapeType="1"/>
            </p:cNvSpPr>
            <p:nvPr/>
          </p:nvSpPr>
          <p:spPr bwMode="auto">
            <a:xfrm flipV="1">
              <a:off x="2832" y="1008"/>
              <a:ext cx="1440" cy="1392"/>
            </a:xfrm>
            <a:prstGeom prst="line">
              <a:avLst/>
            </a:prstGeom>
            <a:noFill/>
            <a:ln w="38100">
              <a:solidFill>
                <a:srgbClr val="FF0000"/>
              </a:solidFill>
              <a:round/>
              <a:headEnd/>
              <a:tailEnd/>
            </a:ln>
          </p:spPr>
          <p:txBody>
            <a:bodyPr wrap="none">
              <a:prstTxWarp prst="textNoShape">
                <a:avLst/>
              </a:prstTxWarp>
            </a:bodyPr>
            <a:lstStyle/>
            <a:p>
              <a:endParaRPr lang="en-US"/>
            </a:p>
          </p:txBody>
        </p:sp>
      </p:grpSp>
      <p:sp>
        <p:nvSpPr>
          <p:cNvPr id="130085" name="Line 37"/>
          <p:cNvSpPr>
            <a:spLocks noChangeShapeType="1"/>
          </p:cNvSpPr>
          <p:nvPr/>
        </p:nvSpPr>
        <p:spPr bwMode="auto">
          <a:xfrm>
            <a:off x="796925" y="1600200"/>
            <a:ext cx="4648200" cy="0"/>
          </a:xfrm>
          <a:prstGeom prst="line">
            <a:avLst/>
          </a:prstGeom>
          <a:noFill/>
          <a:ln w="19050">
            <a:solidFill>
              <a:schemeClr val="tx1"/>
            </a:solidFill>
            <a:prstDash val="sysDot"/>
            <a:round/>
            <a:headEnd/>
            <a:tailEnd/>
          </a:ln>
        </p:spPr>
        <p:txBody>
          <a:bodyPr wrap="none">
            <a:prstTxWarp prst="textNoShape">
              <a:avLst/>
            </a:prstTxWarp>
          </a:bodyPr>
          <a:lstStyle/>
          <a:p>
            <a:endParaRPr lang="en-US"/>
          </a:p>
        </p:txBody>
      </p:sp>
      <p:grpSp>
        <p:nvGrpSpPr>
          <p:cNvPr id="10" name="Group 49"/>
          <p:cNvGrpSpPr>
            <a:grpSpLocks/>
          </p:cNvGrpSpPr>
          <p:nvPr/>
        </p:nvGrpSpPr>
        <p:grpSpPr bwMode="auto">
          <a:xfrm>
            <a:off x="2092325" y="2449513"/>
            <a:ext cx="6732588" cy="396875"/>
            <a:chOff x="1318" y="1543"/>
            <a:chExt cx="4241" cy="250"/>
          </a:xfrm>
        </p:grpSpPr>
        <p:sp>
          <p:nvSpPr>
            <p:cNvPr id="31770" name="Line 41"/>
            <p:cNvSpPr>
              <a:spLocks noChangeShapeType="1"/>
            </p:cNvSpPr>
            <p:nvPr/>
          </p:nvSpPr>
          <p:spPr bwMode="auto">
            <a:xfrm flipH="1">
              <a:off x="1318" y="1680"/>
              <a:ext cx="2330" cy="48"/>
            </a:xfrm>
            <a:prstGeom prst="line">
              <a:avLst/>
            </a:prstGeom>
            <a:noFill/>
            <a:ln w="19050">
              <a:solidFill>
                <a:schemeClr val="tx1"/>
              </a:solidFill>
              <a:round/>
              <a:headEnd/>
              <a:tailEnd type="triangle" w="med" len="med"/>
            </a:ln>
          </p:spPr>
          <p:txBody>
            <a:bodyPr wrap="none">
              <a:prstTxWarp prst="textNoShape">
                <a:avLst/>
              </a:prstTxWarp>
            </a:bodyPr>
            <a:lstStyle/>
            <a:p>
              <a:endParaRPr lang="en-US"/>
            </a:p>
          </p:txBody>
        </p:sp>
        <p:sp>
          <p:nvSpPr>
            <p:cNvPr id="31771" name="Line 42"/>
            <p:cNvSpPr>
              <a:spLocks noChangeShapeType="1"/>
            </p:cNvSpPr>
            <p:nvPr/>
          </p:nvSpPr>
          <p:spPr bwMode="auto">
            <a:xfrm flipH="1">
              <a:off x="2662" y="1680"/>
              <a:ext cx="986" cy="96"/>
            </a:xfrm>
            <a:prstGeom prst="line">
              <a:avLst/>
            </a:prstGeom>
            <a:noFill/>
            <a:ln w="19050">
              <a:solidFill>
                <a:schemeClr val="tx1"/>
              </a:solidFill>
              <a:round/>
              <a:headEnd/>
              <a:tailEnd type="triangle" w="med" len="med"/>
            </a:ln>
          </p:spPr>
          <p:txBody>
            <a:bodyPr wrap="none">
              <a:prstTxWarp prst="textNoShape">
                <a:avLst/>
              </a:prstTxWarp>
            </a:bodyPr>
            <a:lstStyle/>
            <a:p>
              <a:endParaRPr lang="en-US"/>
            </a:p>
          </p:txBody>
        </p:sp>
        <p:sp>
          <p:nvSpPr>
            <p:cNvPr id="31772" name="Text Box 43"/>
            <p:cNvSpPr txBox="1">
              <a:spLocks noChangeArrowheads="1"/>
            </p:cNvSpPr>
            <p:nvPr/>
          </p:nvSpPr>
          <p:spPr bwMode="auto">
            <a:xfrm>
              <a:off x="3648" y="1543"/>
              <a:ext cx="1911" cy="250"/>
            </a:xfrm>
            <a:prstGeom prst="rect">
              <a:avLst/>
            </a:prstGeom>
            <a:noFill/>
            <a:ln w="9525">
              <a:noFill/>
              <a:miter lim="800000"/>
              <a:headEnd/>
              <a:tailEnd/>
            </a:ln>
          </p:spPr>
          <p:txBody>
            <a:bodyPr wrap="none">
              <a:prstTxWarp prst="textNoShape">
                <a:avLst/>
              </a:prstTxWarp>
              <a:spAutoFit/>
            </a:bodyPr>
            <a:lstStyle/>
            <a:p>
              <a:r>
                <a:rPr lang="en-US" sz="2000"/>
                <a:t>Light travels to both walls</a:t>
              </a:r>
            </a:p>
          </p:txBody>
        </p:sp>
      </p:grpSp>
      <p:grpSp>
        <p:nvGrpSpPr>
          <p:cNvPr id="11" name="Group 50"/>
          <p:cNvGrpSpPr>
            <a:grpSpLocks/>
          </p:cNvGrpSpPr>
          <p:nvPr/>
        </p:nvGrpSpPr>
        <p:grpSpPr bwMode="auto">
          <a:xfrm>
            <a:off x="609600" y="1447800"/>
            <a:ext cx="5029200" cy="304800"/>
            <a:chOff x="384" y="912"/>
            <a:chExt cx="3168" cy="192"/>
          </a:xfrm>
        </p:grpSpPr>
        <p:sp>
          <p:nvSpPr>
            <p:cNvPr id="31768" name="Oval 44"/>
            <p:cNvSpPr>
              <a:spLocks noChangeArrowheads="1"/>
            </p:cNvSpPr>
            <p:nvPr/>
          </p:nvSpPr>
          <p:spPr bwMode="auto">
            <a:xfrm>
              <a:off x="3312" y="912"/>
              <a:ext cx="240" cy="192"/>
            </a:xfrm>
            <a:prstGeom prst="ellipse">
              <a:avLst/>
            </a:prstGeom>
            <a:noFill/>
            <a:ln w="28575">
              <a:solidFill>
                <a:srgbClr val="0000FF"/>
              </a:solidFill>
              <a:round/>
              <a:headEnd/>
              <a:tailEnd/>
            </a:ln>
          </p:spPr>
          <p:txBody>
            <a:bodyPr wrap="none" anchor="ctr">
              <a:prstTxWarp prst="textNoShape">
                <a:avLst/>
              </a:prstTxWarp>
            </a:bodyPr>
            <a:lstStyle/>
            <a:p>
              <a:endParaRPr lang="en-US"/>
            </a:p>
          </p:txBody>
        </p:sp>
        <p:sp>
          <p:nvSpPr>
            <p:cNvPr id="31769" name="Oval 45"/>
            <p:cNvSpPr>
              <a:spLocks noChangeArrowheads="1"/>
            </p:cNvSpPr>
            <p:nvPr/>
          </p:nvSpPr>
          <p:spPr bwMode="auto">
            <a:xfrm>
              <a:off x="384" y="912"/>
              <a:ext cx="240" cy="192"/>
            </a:xfrm>
            <a:prstGeom prst="ellipse">
              <a:avLst/>
            </a:prstGeom>
            <a:noFill/>
            <a:ln w="28575">
              <a:solidFill>
                <a:srgbClr val="0000FF"/>
              </a:solidFill>
              <a:round/>
              <a:headEnd/>
              <a:tailEnd/>
            </a:ln>
          </p:spPr>
          <p:txBody>
            <a:bodyPr wrap="none" anchor="ctr">
              <a:prstTxWarp prst="textNoShape">
                <a:avLst/>
              </a:prstTxWarp>
            </a:bodyPr>
            <a:lstStyle/>
            <a:p>
              <a:endParaRPr lang="en-US"/>
            </a:p>
          </p:txBody>
        </p:sp>
      </p:grpSp>
      <p:grpSp>
        <p:nvGrpSpPr>
          <p:cNvPr id="12" name="Group 51"/>
          <p:cNvGrpSpPr>
            <a:grpSpLocks/>
          </p:cNvGrpSpPr>
          <p:nvPr/>
        </p:nvGrpSpPr>
        <p:grpSpPr bwMode="auto">
          <a:xfrm>
            <a:off x="990600" y="1600200"/>
            <a:ext cx="7696200" cy="701675"/>
            <a:chOff x="624" y="1008"/>
            <a:chExt cx="4848" cy="442"/>
          </a:xfrm>
        </p:grpSpPr>
        <p:sp>
          <p:nvSpPr>
            <p:cNvPr id="31765" name="Text Box 46"/>
            <p:cNvSpPr txBox="1">
              <a:spLocks noChangeArrowheads="1"/>
            </p:cNvSpPr>
            <p:nvPr/>
          </p:nvSpPr>
          <p:spPr bwMode="auto">
            <a:xfrm>
              <a:off x="3696" y="1008"/>
              <a:ext cx="1776" cy="442"/>
            </a:xfrm>
            <a:prstGeom prst="rect">
              <a:avLst/>
            </a:prstGeom>
            <a:noFill/>
            <a:ln w="9525">
              <a:noFill/>
              <a:miter lim="800000"/>
              <a:headEnd/>
              <a:tailEnd/>
            </a:ln>
          </p:spPr>
          <p:txBody>
            <a:bodyPr>
              <a:prstTxWarp prst="textNoShape">
                <a:avLst/>
              </a:prstTxWarp>
              <a:spAutoFit/>
            </a:bodyPr>
            <a:lstStyle/>
            <a:p>
              <a:r>
                <a:rPr lang="en-US" sz="2000"/>
                <a:t>Light reaches both walls at the same time.</a:t>
              </a:r>
            </a:p>
          </p:txBody>
        </p:sp>
        <p:sp>
          <p:nvSpPr>
            <p:cNvPr id="31766" name="Line 47"/>
            <p:cNvSpPr>
              <a:spLocks noChangeShapeType="1"/>
            </p:cNvSpPr>
            <p:nvPr/>
          </p:nvSpPr>
          <p:spPr bwMode="auto">
            <a:xfrm flipH="1" flipV="1">
              <a:off x="3552" y="1056"/>
              <a:ext cx="192" cy="48"/>
            </a:xfrm>
            <a:prstGeom prst="line">
              <a:avLst/>
            </a:prstGeom>
            <a:noFill/>
            <a:ln w="19050">
              <a:solidFill>
                <a:schemeClr val="tx1"/>
              </a:solidFill>
              <a:round/>
              <a:headEnd/>
              <a:tailEnd type="triangle" w="med" len="med"/>
            </a:ln>
          </p:spPr>
          <p:txBody>
            <a:bodyPr wrap="none">
              <a:prstTxWarp prst="textNoShape">
                <a:avLst/>
              </a:prstTxWarp>
            </a:bodyPr>
            <a:lstStyle/>
            <a:p>
              <a:endParaRPr lang="en-US"/>
            </a:p>
          </p:txBody>
        </p:sp>
        <p:sp>
          <p:nvSpPr>
            <p:cNvPr id="31767" name="Line 48"/>
            <p:cNvSpPr>
              <a:spLocks noChangeShapeType="1"/>
            </p:cNvSpPr>
            <p:nvPr/>
          </p:nvSpPr>
          <p:spPr bwMode="auto">
            <a:xfrm flipH="1" flipV="1">
              <a:off x="624" y="1056"/>
              <a:ext cx="3120" cy="48"/>
            </a:xfrm>
            <a:prstGeom prst="line">
              <a:avLst/>
            </a:prstGeom>
            <a:noFill/>
            <a:ln w="19050">
              <a:solidFill>
                <a:schemeClr val="tx1"/>
              </a:solidFill>
              <a:round/>
              <a:headEnd/>
              <a:tailEnd type="triangle" w="med" len="med"/>
            </a:ln>
          </p:spPr>
          <p:txBody>
            <a:bodyPr wrap="none">
              <a:prstTxWarp prst="textNoShape">
                <a:avLst/>
              </a:prstTxWarp>
            </a:bodyPr>
            <a:lstStyle/>
            <a:p>
              <a:endParaRPr lang="en-US"/>
            </a:p>
          </p:txBody>
        </p:sp>
      </p:grpSp>
      <p:sp>
        <p:nvSpPr>
          <p:cNvPr id="130100" name="Text Box 52"/>
          <p:cNvSpPr txBox="1">
            <a:spLocks noChangeArrowheads="1"/>
          </p:cNvSpPr>
          <p:nvPr/>
        </p:nvSpPr>
        <p:spPr bwMode="auto">
          <a:xfrm>
            <a:off x="5715000" y="5029200"/>
            <a:ext cx="3429000" cy="1187450"/>
          </a:xfrm>
          <a:prstGeom prst="rect">
            <a:avLst/>
          </a:prstGeom>
          <a:noFill/>
          <a:ln w="9525">
            <a:noFill/>
            <a:miter lim="800000"/>
            <a:headEnd/>
            <a:tailEnd/>
          </a:ln>
        </p:spPr>
        <p:txBody>
          <a:bodyPr>
            <a:prstTxWarp prst="textNoShape">
              <a:avLst/>
            </a:prstTxWarp>
            <a:spAutoFit/>
          </a:bodyPr>
          <a:lstStyle/>
          <a:p>
            <a:r>
              <a:rPr lang="en-US" u="sng">
                <a:solidFill>
                  <a:srgbClr val="0000FF"/>
                </a:solidFill>
              </a:rPr>
              <a:t>Lucy concludes:</a:t>
            </a:r>
          </a:p>
          <a:p>
            <a:r>
              <a:rPr lang="en-US">
                <a:solidFill>
                  <a:srgbClr val="0000FF"/>
                </a:solidFill>
              </a:rPr>
              <a:t>Light reaches both sides at the same time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2"/>
                                        </p:tgtEl>
                                      </p:cBhvr>
                                    </p:animEffect>
                                    <p:set>
                                      <p:cBhvr>
                                        <p:cTn id="7" dur="1" fill="hold">
                                          <p:stCondLst>
                                            <p:cond delay="1999"/>
                                          </p:stCondLst>
                                        </p:cTn>
                                        <p:tgtEl>
                                          <p:spTgt spid="2"/>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2000"/>
                                        <p:tgtEl>
                                          <p:spTgt spid="4"/>
                                        </p:tgtEl>
                                      </p:cBhvr>
                                    </p:animEffect>
                                    <p:set>
                                      <p:cBhvr>
                                        <p:cTn id="10" dur="1" fill="hold">
                                          <p:stCondLst>
                                            <p:cond delay="1999"/>
                                          </p:stCondLst>
                                        </p:cTn>
                                        <p:tgtEl>
                                          <p:spTgt spid="4"/>
                                        </p:tgtEl>
                                        <p:attrNameLst>
                                          <p:attrName>style.visibility</p:attrName>
                                        </p:attrNameLst>
                                      </p:cBhvr>
                                      <p:to>
                                        <p:strVal val="hidden"/>
                                      </p:to>
                                    </p:set>
                                  </p:childTnLst>
                                </p:cTn>
                              </p:par>
                            </p:childTnLst>
                          </p:cTn>
                        </p:par>
                        <p:par>
                          <p:cTn id="11" fill="hold">
                            <p:stCondLst>
                              <p:cond delay="2000"/>
                            </p:stCondLst>
                            <p:childTnLst>
                              <p:par>
                                <p:cTn id="12" presetID="10" presetClass="entr" presetSubtype="0" fill="hold" nodeType="after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2000"/>
                                        <p:tgtEl>
                                          <p:spTgt spid="6"/>
                                        </p:tgtEl>
                                      </p:cBhvr>
                                    </p:animEffect>
                                  </p:childTnLst>
                                </p:cTn>
                              </p:par>
                            </p:childTnLst>
                          </p:cTn>
                        </p:par>
                        <p:par>
                          <p:cTn id="15" fill="hold">
                            <p:stCondLst>
                              <p:cond delay="4000"/>
                            </p:stCondLst>
                            <p:childTnLst>
                              <p:par>
                                <p:cTn id="16" presetID="10" presetClass="entr" presetSubtype="0" fill="hold" nodeType="after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2000"/>
                                        <p:tgtEl>
                                          <p:spTgt spid="7"/>
                                        </p:tgtEl>
                                      </p:cBhvr>
                                    </p:animEffect>
                                  </p:childTnLst>
                                </p:cTn>
                              </p:par>
                            </p:childTnLst>
                          </p:cTn>
                        </p:par>
                        <p:par>
                          <p:cTn id="19" fill="hold">
                            <p:stCondLst>
                              <p:cond delay="6000"/>
                            </p:stCondLst>
                            <p:childTnLst>
                              <p:par>
                                <p:cTn id="20" presetID="10" presetClass="entr" presetSubtype="0" fill="hold" nodeType="after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20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2000"/>
                                        <p:tgtEl>
                                          <p:spTgt spid="9"/>
                                        </p:tgtEl>
                                      </p:cBhvr>
                                    </p:animEffect>
                                  </p:childTnLst>
                                </p:cTn>
                              </p:par>
                            </p:childTnLst>
                          </p:cTn>
                        </p:par>
                        <p:par>
                          <p:cTn id="28" fill="hold">
                            <p:stCondLst>
                              <p:cond delay="2000"/>
                            </p:stCondLst>
                            <p:childTnLst>
                              <p:par>
                                <p:cTn id="29" presetID="1" presetClass="entr" presetSubtype="0" fill="hold" nodeType="after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30085"/>
                                        </p:tgtEl>
                                        <p:attrNameLst>
                                          <p:attrName>style.visibility</p:attrName>
                                        </p:attrNameLst>
                                      </p:cBhvr>
                                      <p:to>
                                        <p:strVal val="visible"/>
                                      </p:to>
                                    </p:set>
                                    <p:animEffect transition="in" filter="fade">
                                      <p:cBhvr>
                                        <p:cTn id="35" dur="2000"/>
                                        <p:tgtEl>
                                          <p:spTgt spid="130085"/>
                                        </p:tgtEl>
                                      </p:cBhvr>
                                    </p:animEffect>
                                  </p:childTnLst>
                                </p:cTn>
                              </p:par>
                              <p:par>
                                <p:cTn id="36" presetID="1" presetClass="entr" presetSubtype="0" fill="hold" nodeType="withEffect">
                                  <p:stCondLst>
                                    <p:cond delay="0"/>
                                  </p:stCondLst>
                                  <p:childTnLst>
                                    <p:set>
                                      <p:cBhvr>
                                        <p:cTn id="37" dur="1" fill="hold">
                                          <p:stCondLst>
                                            <p:cond delay="0"/>
                                          </p:stCondLst>
                                        </p:cTn>
                                        <p:tgtEl>
                                          <p:spTgt spid="11"/>
                                        </p:tgtEl>
                                        <p:attrNameLst>
                                          <p:attrName>style.visibility</p:attrName>
                                        </p:attrNameLst>
                                      </p:cBhvr>
                                      <p:to>
                                        <p:strVal val="visible"/>
                                      </p:to>
                                    </p:set>
                                  </p:childTnLst>
                                </p:cTn>
                              </p:par>
                            </p:childTnLst>
                          </p:cTn>
                        </p:par>
                        <p:par>
                          <p:cTn id="38" fill="hold">
                            <p:stCondLst>
                              <p:cond delay="2000"/>
                            </p:stCondLst>
                            <p:childTnLst>
                              <p:par>
                                <p:cTn id="39" presetID="1" presetClass="entr" presetSubtype="0" fill="hold" nodeType="afterEffect">
                                  <p:stCondLst>
                                    <p:cond delay="0"/>
                                  </p:stCondLst>
                                  <p:childTnLst>
                                    <p:set>
                                      <p:cBhvr>
                                        <p:cTn id="40" dur="1" fill="hold">
                                          <p:stCondLst>
                                            <p:cond delay="0"/>
                                          </p:stCondLst>
                                        </p:cTn>
                                        <p:tgtEl>
                                          <p:spTgt spid="12"/>
                                        </p:tgtEl>
                                        <p:attrNameLst>
                                          <p:attrName>style.visibility</p:attrName>
                                        </p:attrNameLst>
                                      </p:cBhvr>
                                      <p:to>
                                        <p:strVal val="visible"/>
                                      </p:to>
                                    </p:set>
                                  </p:childTnLst>
                                </p:cTn>
                              </p:par>
                            </p:childTnLst>
                          </p:cTn>
                        </p:par>
                        <p:par>
                          <p:cTn id="41" fill="hold">
                            <p:stCondLst>
                              <p:cond delay="2000"/>
                            </p:stCondLst>
                            <p:childTnLst>
                              <p:par>
                                <p:cTn id="42" presetID="10" presetClass="entr" presetSubtype="0" fill="hold" grpId="0" nodeType="afterEffect">
                                  <p:stCondLst>
                                    <p:cond delay="2000"/>
                                  </p:stCondLst>
                                  <p:childTnLst>
                                    <p:set>
                                      <p:cBhvr>
                                        <p:cTn id="43" dur="1" fill="hold">
                                          <p:stCondLst>
                                            <p:cond delay="0"/>
                                          </p:stCondLst>
                                        </p:cTn>
                                        <p:tgtEl>
                                          <p:spTgt spid="130100"/>
                                        </p:tgtEl>
                                        <p:attrNameLst>
                                          <p:attrName>style.visibility</p:attrName>
                                        </p:attrNameLst>
                                      </p:cBhvr>
                                      <p:to>
                                        <p:strVal val="visible"/>
                                      </p:to>
                                    </p:set>
                                    <p:animEffect transition="in" filter="fade">
                                      <p:cBhvr>
                                        <p:cTn id="44" dur="2000"/>
                                        <p:tgtEl>
                                          <p:spTgt spid="130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85" grpId="0" animBg="1"/>
      <p:bldP spid="130100" grpId="0"/>
    </p:bld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0"/>
            <a:ext cx="8229600" cy="838200"/>
          </a:xfrm>
        </p:spPr>
        <p:txBody>
          <a:bodyPr/>
          <a:lstStyle/>
          <a:p>
            <a:r>
              <a:rPr lang="en-US" b="1" dirty="0"/>
              <a:t>Example:</a:t>
            </a:r>
            <a:r>
              <a:rPr lang="en-US" b="1" dirty="0" smtClean="0"/>
              <a:t> Ricky </a:t>
            </a:r>
            <a:r>
              <a:rPr lang="en-US" b="1" dirty="0"/>
              <a:t>on the tracks</a:t>
            </a:r>
          </a:p>
        </p:txBody>
      </p:sp>
      <p:grpSp>
        <p:nvGrpSpPr>
          <p:cNvPr id="2" name="Group 7"/>
          <p:cNvGrpSpPr>
            <a:grpSpLocks/>
          </p:cNvGrpSpPr>
          <p:nvPr/>
        </p:nvGrpSpPr>
        <p:grpSpPr bwMode="auto">
          <a:xfrm>
            <a:off x="2854325" y="3962400"/>
            <a:ext cx="533400" cy="609600"/>
            <a:chOff x="960" y="816"/>
            <a:chExt cx="336" cy="384"/>
          </a:xfrm>
        </p:grpSpPr>
        <p:sp>
          <p:nvSpPr>
            <p:cNvPr id="32800" name="AutoShape 8"/>
            <p:cNvSpPr>
              <a:spLocks noChangeArrowheads="1"/>
            </p:cNvSpPr>
            <p:nvPr/>
          </p:nvSpPr>
          <p:spPr bwMode="auto">
            <a:xfrm>
              <a:off x="960" y="816"/>
              <a:ext cx="336" cy="288"/>
            </a:xfrm>
            <a:prstGeom prst="irregularSeal1">
              <a:avLst/>
            </a:prstGeom>
            <a:solidFill>
              <a:srgbClr val="FFFF00"/>
            </a:solidFill>
            <a:ln w="9525">
              <a:solidFill>
                <a:schemeClr val="tx1"/>
              </a:solidFill>
              <a:miter lim="800000"/>
              <a:headEnd/>
              <a:tailEnd/>
            </a:ln>
          </p:spPr>
          <p:txBody>
            <a:bodyPr wrap="none" anchor="ctr">
              <a:prstTxWarp prst="textNoShape">
                <a:avLst/>
              </a:prstTxWarp>
            </a:bodyPr>
            <a:lstStyle/>
            <a:p>
              <a:endParaRPr lang="en-US"/>
            </a:p>
          </p:txBody>
        </p:sp>
        <p:sp>
          <p:nvSpPr>
            <p:cNvPr id="32801" name="Rectangle 9"/>
            <p:cNvSpPr>
              <a:spLocks noChangeArrowheads="1"/>
            </p:cNvSpPr>
            <p:nvPr/>
          </p:nvSpPr>
          <p:spPr bwMode="auto">
            <a:xfrm>
              <a:off x="1104" y="1008"/>
              <a:ext cx="48" cy="192"/>
            </a:xfrm>
            <a:prstGeom prst="rect">
              <a:avLst/>
            </a:prstGeom>
            <a:solidFill>
              <a:srgbClr val="FF0000"/>
            </a:solidFill>
            <a:ln w="9525">
              <a:solidFill>
                <a:schemeClr val="tx1"/>
              </a:solidFill>
              <a:miter lim="800000"/>
              <a:headEnd/>
              <a:tailEnd/>
            </a:ln>
          </p:spPr>
          <p:txBody>
            <a:bodyPr wrap="none" anchor="ctr">
              <a:prstTxWarp prst="textNoShape">
                <a:avLst/>
              </a:prstTxWarp>
            </a:bodyPr>
            <a:lstStyle/>
            <a:p>
              <a:endParaRPr lang="en-US"/>
            </a:p>
          </p:txBody>
        </p:sp>
      </p:grpSp>
      <p:sp>
        <p:nvSpPr>
          <p:cNvPr id="32772" name="Text Box 10"/>
          <p:cNvSpPr txBox="1">
            <a:spLocks noChangeArrowheads="1"/>
          </p:cNvSpPr>
          <p:nvPr/>
        </p:nvSpPr>
        <p:spPr bwMode="auto">
          <a:xfrm>
            <a:off x="506413" y="4114800"/>
            <a:ext cx="354012" cy="457200"/>
          </a:xfrm>
          <a:prstGeom prst="rect">
            <a:avLst/>
          </a:prstGeom>
          <a:noFill/>
          <a:ln w="9525">
            <a:noFill/>
            <a:miter lim="800000"/>
            <a:headEnd/>
            <a:tailEnd/>
          </a:ln>
        </p:spPr>
        <p:txBody>
          <a:bodyPr wrap="none">
            <a:prstTxWarp prst="textNoShape">
              <a:avLst/>
            </a:prstTxWarp>
            <a:spAutoFit/>
          </a:bodyPr>
          <a:lstStyle/>
          <a:p>
            <a:r>
              <a:rPr lang="en-US"/>
              <a:t>L</a:t>
            </a:r>
          </a:p>
        </p:txBody>
      </p:sp>
      <p:sp>
        <p:nvSpPr>
          <p:cNvPr id="32773" name="Text Box 11"/>
          <p:cNvSpPr txBox="1">
            <a:spLocks noChangeArrowheads="1"/>
          </p:cNvSpPr>
          <p:nvPr/>
        </p:nvSpPr>
        <p:spPr bwMode="auto">
          <a:xfrm>
            <a:off x="5405438" y="4256088"/>
            <a:ext cx="404812" cy="457200"/>
          </a:xfrm>
          <a:prstGeom prst="rect">
            <a:avLst/>
          </a:prstGeom>
          <a:noFill/>
          <a:ln w="9525">
            <a:noFill/>
            <a:miter lim="800000"/>
            <a:headEnd/>
            <a:tailEnd/>
          </a:ln>
        </p:spPr>
        <p:txBody>
          <a:bodyPr wrap="none">
            <a:prstTxWarp prst="textNoShape">
              <a:avLst/>
            </a:prstTxWarp>
            <a:spAutoFit/>
          </a:bodyPr>
          <a:lstStyle/>
          <a:p>
            <a:r>
              <a:rPr lang="en-US"/>
              <a:t>R</a:t>
            </a:r>
          </a:p>
        </p:txBody>
      </p:sp>
      <p:sp>
        <p:nvSpPr>
          <p:cNvPr id="32774" name="Line 18"/>
          <p:cNvSpPr>
            <a:spLocks noChangeShapeType="1"/>
          </p:cNvSpPr>
          <p:nvPr/>
        </p:nvSpPr>
        <p:spPr bwMode="auto">
          <a:xfrm>
            <a:off x="415925" y="4191000"/>
            <a:ext cx="5562600" cy="0"/>
          </a:xfrm>
          <a:prstGeom prst="line">
            <a:avLst/>
          </a:prstGeom>
          <a:noFill/>
          <a:ln w="28575">
            <a:solidFill>
              <a:schemeClr val="tx1"/>
            </a:solidFill>
            <a:round/>
            <a:headEnd/>
            <a:tailEnd type="triangle" w="med" len="med"/>
          </a:ln>
        </p:spPr>
        <p:txBody>
          <a:bodyPr wrap="none">
            <a:prstTxWarp prst="textNoShape">
              <a:avLst/>
            </a:prstTxWarp>
          </a:bodyPr>
          <a:lstStyle/>
          <a:p>
            <a:endParaRPr lang="en-US"/>
          </a:p>
        </p:txBody>
      </p:sp>
      <p:sp>
        <p:nvSpPr>
          <p:cNvPr id="32775" name="Text Box 19"/>
          <p:cNvSpPr txBox="1">
            <a:spLocks noChangeArrowheads="1"/>
          </p:cNvSpPr>
          <p:nvPr/>
        </p:nvSpPr>
        <p:spPr bwMode="auto">
          <a:xfrm>
            <a:off x="5962650" y="3951288"/>
            <a:ext cx="361950" cy="519112"/>
          </a:xfrm>
          <a:prstGeom prst="rect">
            <a:avLst/>
          </a:prstGeom>
          <a:noFill/>
          <a:ln w="9525">
            <a:noFill/>
            <a:miter lim="800000"/>
            <a:headEnd/>
            <a:tailEnd/>
          </a:ln>
        </p:spPr>
        <p:txBody>
          <a:bodyPr wrap="none">
            <a:prstTxWarp prst="textNoShape">
              <a:avLst/>
            </a:prstTxWarp>
            <a:spAutoFit/>
          </a:bodyPr>
          <a:lstStyle/>
          <a:p>
            <a:r>
              <a:rPr lang="en-US"/>
              <a:t>x</a:t>
            </a:r>
          </a:p>
        </p:txBody>
      </p:sp>
      <p:sp>
        <p:nvSpPr>
          <p:cNvPr id="32776" name="Line 20"/>
          <p:cNvSpPr>
            <a:spLocks noChangeShapeType="1"/>
          </p:cNvSpPr>
          <p:nvPr/>
        </p:nvSpPr>
        <p:spPr bwMode="auto">
          <a:xfrm>
            <a:off x="5445125" y="4114800"/>
            <a:ext cx="0" cy="152400"/>
          </a:xfrm>
          <a:prstGeom prst="line">
            <a:avLst/>
          </a:prstGeom>
          <a:noFill/>
          <a:ln w="38100">
            <a:solidFill>
              <a:schemeClr val="tx1"/>
            </a:solidFill>
            <a:round/>
            <a:headEnd/>
            <a:tailEnd/>
          </a:ln>
        </p:spPr>
        <p:txBody>
          <a:bodyPr wrap="none">
            <a:prstTxWarp prst="textNoShape">
              <a:avLst/>
            </a:prstTxWarp>
          </a:bodyPr>
          <a:lstStyle/>
          <a:p>
            <a:endParaRPr lang="en-US"/>
          </a:p>
        </p:txBody>
      </p:sp>
      <p:sp>
        <p:nvSpPr>
          <p:cNvPr id="32777" name="Line 21"/>
          <p:cNvSpPr>
            <a:spLocks noChangeShapeType="1"/>
          </p:cNvSpPr>
          <p:nvPr/>
        </p:nvSpPr>
        <p:spPr bwMode="auto">
          <a:xfrm>
            <a:off x="796925" y="4114800"/>
            <a:ext cx="0" cy="152400"/>
          </a:xfrm>
          <a:prstGeom prst="line">
            <a:avLst/>
          </a:prstGeom>
          <a:noFill/>
          <a:ln w="38100">
            <a:solidFill>
              <a:schemeClr val="tx1"/>
            </a:solidFill>
            <a:round/>
            <a:headEnd/>
            <a:tailEnd/>
          </a:ln>
        </p:spPr>
        <p:txBody>
          <a:bodyPr wrap="none">
            <a:prstTxWarp prst="textNoShape">
              <a:avLst/>
            </a:prstTxWarp>
          </a:bodyPr>
          <a:lstStyle/>
          <a:p>
            <a:endParaRPr lang="en-US"/>
          </a:p>
        </p:txBody>
      </p:sp>
      <p:grpSp>
        <p:nvGrpSpPr>
          <p:cNvPr id="3" name="Group 22"/>
          <p:cNvGrpSpPr>
            <a:grpSpLocks/>
          </p:cNvGrpSpPr>
          <p:nvPr/>
        </p:nvGrpSpPr>
        <p:grpSpPr bwMode="auto">
          <a:xfrm>
            <a:off x="2687638" y="533400"/>
            <a:ext cx="460375" cy="4473575"/>
            <a:chOff x="2535" y="542"/>
            <a:chExt cx="290" cy="3250"/>
          </a:xfrm>
        </p:grpSpPr>
        <p:sp>
          <p:nvSpPr>
            <p:cNvPr id="32798" name="Line 23"/>
            <p:cNvSpPr>
              <a:spLocks noChangeShapeType="1"/>
            </p:cNvSpPr>
            <p:nvPr/>
          </p:nvSpPr>
          <p:spPr bwMode="auto">
            <a:xfrm>
              <a:off x="2812" y="720"/>
              <a:ext cx="0" cy="3072"/>
            </a:xfrm>
            <a:prstGeom prst="line">
              <a:avLst/>
            </a:prstGeom>
            <a:noFill/>
            <a:ln w="28575">
              <a:solidFill>
                <a:schemeClr val="tx1"/>
              </a:solidFill>
              <a:round/>
              <a:headEnd type="triangle" w="med" len="med"/>
              <a:tailEnd/>
            </a:ln>
          </p:spPr>
          <p:txBody>
            <a:bodyPr wrap="none">
              <a:prstTxWarp prst="textNoShape">
                <a:avLst/>
              </a:prstTxWarp>
            </a:bodyPr>
            <a:lstStyle/>
            <a:p>
              <a:endParaRPr lang="en-US"/>
            </a:p>
          </p:txBody>
        </p:sp>
        <p:sp>
          <p:nvSpPr>
            <p:cNvPr id="32799" name="Text Box 24"/>
            <p:cNvSpPr txBox="1">
              <a:spLocks noChangeArrowheads="1"/>
            </p:cNvSpPr>
            <p:nvPr/>
          </p:nvSpPr>
          <p:spPr bwMode="auto">
            <a:xfrm>
              <a:off x="2535" y="542"/>
              <a:ext cx="290" cy="377"/>
            </a:xfrm>
            <a:prstGeom prst="rect">
              <a:avLst/>
            </a:prstGeom>
            <a:noFill/>
            <a:ln w="9525">
              <a:noFill/>
              <a:miter lim="800000"/>
              <a:headEnd/>
              <a:tailEnd/>
            </a:ln>
          </p:spPr>
          <p:txBody>
            <a:bodyPr wrap="none">
              <a:prstTxWarp prst="textNoShape">
                <a:avLst/>
              </a:prstTxWarp>
              <a:spAutoFit/>
            </a:bodyPr>
            <a:lstStyle/>
            <a:p>
              <a:r>
                <a:rPr lang="en-US"/>
                <a:t>ct</a:t>
              </a:r>
            </a:p>
          </p:txBody>
        </p:sp>
      </p:grpSp>
      <p:grpSp>
        <p:nvGrpSpPr>
          <p:cNvPr id="4" name="Group 28"/>
          <p:cNvGrpSpPr>
            <a:grpSpLocks/>
          </p:cNvGrpSpPr>
          <p:nvPr/>
        </p:nvGrpSpPr>
        <p:grpSpPr bwMode="auto">
          <a:xfrm>
            <a:off x="650875" y="4953002"/>
            <a:ext cx="5373690" cy="1452563"/>
            <a:chOff x="1344" y="3312"/>
            <a:chExt cx="3385" cy="915"/>
          </a:xfrm>
        </p:grpSpPr>
        <p:sp>
          <p:nvSpPr>
            <p:cNvPr id="32795" name="Line 29"/>
            <p:cNvSpPr>
              <a:spLocks noChangeShapeType="1"/>
            </p:cNvSpPr>
            <p:nvPr/>
          </p:nvSpPr>
          <p:spPr bwMode="auto">
            <a:xfrm flipH="1" flipV="1">
              <a:off x="1344" y="3408"/>
              <a:ext cx="1152" cy="480"/>
            </a:xfrm>
            <a:prstGeom prst="line">
              <a:avLst/>
            </a:prstGeom>
            <a:noFill/>
            <a:ln w="28575">
              <a:solidFill>
                <a:schemeClr val="tx1"/>
              </a:solidFill>
              <a:round/>
              <a:headEnd/>
              <a:tailEnd type="triangle" w="med" len="med"/>
            </a:ln>
          </p:spPr>
          <p:txBody>
            <a:bodyPr wrap="none">
              <a:prstTxWarp prst="textNoShape">
                <a:avLst/>
              </a:prstTxWarp>
            </a:bodyPr>
            <a:lstStyle/>
            <a:p>
              <a:endParaRPr lang="en-US"/>
            </a:p>
          </p:txBody>
        </p:sp>
        <p:sp>
          <p:nvSpPr>
            <p:cNvPr id="32796" name="Line 30"/>
            <p:cNvSpPr>
              <a:spLocks noChangeShapeType="1"/>
            </p:cNvSpPr>
            <p:nvPr/>
          </p:nvSpPr>
          <p:spPr bwMode="auto">
            <a:xfrm flipV="1">
              <a:off x="3120" y="3312"/>
              <a:ext cx="1056" cy="576"/>
            </a:xfrm>
            <a:prstGeom prst="line">
              <a:avLst/>
            </a:prstGeom>
            <a:noFill/>
            <a:ln w="28575">
              <a:solidFill>
                <a:schemeClr val="tx1"/>
              </a:solidFill>
              <a:round/>
              <a:headEnd/>
              <a:tailEnd type="triangle" w="med" len="med"/>
            </a:ln>
          </p:spPr>
          <p:txBody>
            <a:bodyPr wrap="none">
              <a:prstTxWarp prst="textNoShape">
                <a:avLst/>
              </a:prstTxWarp>
            </a:bodyPr>
            <a:lstStyle/>
            <a:p>
              <a:endParaRPr lang="en-US"/>
            </a:p>
          </p:txBody>
        </p:sp>
        <p:sp>
          <p:nvSpPr>
            <p:cNvPr id="32797" name="Text Box 31"/>
            <p:cNvSpPr txBox="1">
              <a:spLocks noChangeArrowheads="1"/>
            </p:cNvSpPr>
            <p:nvPr/>
          </p:nvSpPr>
          <p:spPr bwMode="auto">
            <a:xfrm>
              <a:off x="1488" y="3936"/>
              <a:ext cx="3241" cy="291"/>
            </a:xfrm>
            <a:prstGeom prst="rect">
              <a:avLst/>
            </a:prstGeom>
            <a:noFill/>
            <a:ln w="9525">
              <a:noFill/>
              <a:miter lim="800000"/>
              <a:headEnd/>
              <a:tailEnd/>
            </a:ln>
          </p:spPr>
          <p:txBody>
            <a:bodyPr wrap="none">
              <a:prstTxWarp prst="textNoShape">
                <a:avLst/>
              </a:prstTxWarp>
              <a:spAutoFit/>
            </a:bodyPr>
            <a:lstStyle/>
            <a:p>
              <a:r>
                <a:rPr lang="en-US" dirty="0"/>
                <a:t>In</a:t>
              </a:r>
              <a:r>
                <a:rPr lang="en-US" dirty="0" smtClean="0"/>
                <a:t> Ricky’s </a:t>
              </a:r>
              <a:r>
                <a:rPr lang="en-US" dirty="0"/>
                <a:t>frame: Walls are in motion</a:t>
              </a:r>
            </a:p>
          </p:txBody>
        </p:sp>
      </p:grpSp>
      <p:grpSp>
        <p:nvGrpSpPr>
          <p:cNvPr id="5" name="Group 51"/>
          <p:cNvGrpSpPr>
            <a:grpSpLocks/>
          </p:cNvGrpSpPr>
          <p:nvPr/>
        </p:nvGrpSpPr>
        <p:grpSpPr bwMode="auto">
          <a:xfrm>
            <a:off x="1333500" y="914400"/>
            <a:ext cx="5143500" cy="3276600"/>
            <a:chOff x="840" y="576"/>
            <a:chExt cx="3240" cy="2064"/>
          </a:xfrm>
        </p:grpSpPr>
        <p:sp>
          <p:nvSpPr>
            <p:cNvPr id="32793" name="Line 33"/>
            <p:cNvSpPr>
              <a:spLocks noChangeShapeType="1"/>
            </p:cNvSpPr>
            <p:nvPr/>
          </p:nvSpPr>
          <p:spPr bwMode="auto">
            <a:xfrm flipH="1" flipV="1">
              <a:off x="840" y="1584"/>
              <a:ext cx="1126" cy="1056"/>
            </a:xfrm>
            <a:prstGeom prst="line">
              <a:avLst/>
            </a:prstGeom>
            <a:noFill/>
            <a:ln w="38100">
              <a:solidFill>
                <a:srgbClr val="FF0000"/>
              </a:solidFill>
              <a:round/>
              <a:headEnd/>
              <a:tailEnd/>
            </a:ln>
          </p:spPr>
          <p:txBody>
            <a:bodyPr wrap="none">
              <a:prstTxWarp prst="textNoShape">
                <a:avLst/>
              </a:prstTxWarp>
            </a:bodyPr>
            <a:lstStyle/>
            <a:p>
              <a:endParaRPr lang="en-US"/>
            </a:p>
          </p:txBody>
        </p:sp>
        <p:sp>
          <p:nvSpPr>
            <p:cNvPr id="32794" name="Line 34"/>
            <p:cNvSpPr>
              <a:spLocks noChangeShapeType="1"/>
            </p:cNvSpPr>
            <p:nvPr/>
          </p:nvSpPr>
          <p:spPr bwMode="auto">
            <a:xfrm flipV="1">
              <a:off x="1968" y="576"/>
              <a:ext cx="2112" cy="2064"/>
            </a:xfrm>
            <a:prstGeom prst="line">
              <a:avLst/>
            </a:prstGeom>
            <a:noFill/>
            <a:ln w="38100">
              <a:solidFill>
                <a:srgbClr val="FF0000"/>
              </a:solidFill>
              <a:round/>
              <a:headEnd/>
              <a:tailEnd/>
            </a:ln>
          </p:spPr>
          <p:txBody>
            <a:bodyPr wrap="none">
              <a:prstTxWarp prst="textNoShape">
                <a:avLst/>
              </a:prstTxWarp>
            </a:bodyPr>
            <a:lstStyle/>
            <a:p>
              <a:endParaRPr lang="en-US"/>
            </a:p>
          </p:txBody>
        </p:sp>
      </p:grpSp>
      <p:grpSp>
        <p:nvGrpSpPr>
          <p:cNvPr id="6" name="Group 50"/>
          <p:cNvGrpSpPr>
            <a:grpSpLocks/>
          </p:cNvGrpSpPr>
          <p:nvPr/>
        </p:nvGrpSpPr>
        <p:grpSpPr bwMode="auto">
          <a:xfrm>
            <a:off x="1143000" y="762000"/>
            <a:ext cx="5486400" cy="1905000"/>
            <a:chOff x="720" y="480"/>
            <a:chExt cx="3456" cy="1200"/>
          </a:xfrm>
        </p:grpSpPr>
        <p:sp>
          <p:nvSpPr>
            <p:cNvPr id="32791" name="Oval 41"/>
            <p:cNvSpPr>
              <a:spLocks noChangeArrowheads="1"/>
            </p:cNvSpPr>
            <p:nvPr/>
          </p:nvSpPr>
          <p:spPr bwMode="auto">
            <a:xfrm>
              <a:off x="3936" y="480"/>
              <a:ext cx="240" cy="192"/>
            </a:xfrm>
            <a:prstGeom prst="ellipse">
              <a:avLst/>
            </a:prstGeom>
            <a:noFill/>
            <a:ln w="28575">
              <a:solidFill>
                <a:srgbClr val="0000FF"/>
              </a:solidFill>
              <a:round/>
              <a:headEnd/>
              <a:tailEnd/>
            </a:ln>
          </p:spPr>
          <p:txBody>
            <a:bodyPr wrap="none" anchor="ctr">
              <a:prstTxWarp prst="textNoShape">
                <a:avLst/>
              </a:prstTxWarp>
            </a:bodyPr>
            <a:lstStyle/>
            <a:p>
              <a:endParaRPr lang="en-US"/>
            </a:p>
          </p:txBody>
        </p:sp>
        <p:sp>
          <p:nvSpPr>
            <p:cNvPr id="32792" name="Oval 42"/>
            <p:cNvSpPr>
              <a:spLocks noChangeArrowheads="1"/>
            </p:cNvSpPr>
            <p:nvPr/>
          </p:nvSpPr>
          <p:spPr bwMode="auto">
            <a:xfrm>
              <a:off x="720" y="1488"/>
              <a:ext cx="240" cy="192"/>
            </a:xfrm>
            <a:prstGeom prst="ellipse">
              <a:avLst/>
            </a:prstGeom>
            <a:noFill/>
            <a:ln w="28575">
              <a:solidFill>
                <a:srgbClr val="0000FF"/>
              </a:solidFill>
              <a:round/>
              <a:headEnd/>
              <a:tailEnd/>
            </a:ln>
          </p:spPr>
          <p:txBody>
            <a:bodyPr wrap="none" anchor="ctr">
              <a:prstTxWarp prst="textNoShape">
                <a:avLst/>
              </a:prstTxWarp>
            </a:bodyPr>
            <a:lstStyle/>
            <a:p>
              <a:endParaRPr lang="en-US"/>
            </a:p>
          </p:txBody>
        </p:sp>
      </p:grpSp>
      <p:sp>
        <p:nvSpPr>
          <p:cNvPr id="135215" name="Text Box 47"/>
          <p:cNvSpPr txBox="1">
            <a:spLocks noChangeArrowheads="1"/>
          </p:cNvSpPr>
          <p:nvPr/>
        </p:nvSpPr>
        <p:spPr bwMode="auto">
          <a:xfrm>
            <a:off x="6248400" y="2743200"/>
            <a:ext cx="2971800" cy="1196975"/>
          </a:xfrm>
          <a:prstGeom prst="rect">
            <a:avLst/>
          </a:prstGeom>
          <a:noFill/>
          <a:ln w="9525">
            <a:solidFill>
              <a:schemeClr val="tx1"/>
            </a:solidFill>
            <a:miter lim="800000"/>
            <a:headEnd/>
            <a:tailEnd/>
          </a:ln>
        </p:spPr>
        <p:txBody>
          <a:bodyPr>
            <a:prstTxWarp prst="textNoShape">
              <a:avLst/>
            </a:prstTxWarp>
            <a:spAutoFit/>
          </a:bodyPr>
          <a:lstStyle/>
          <a:p>
            <a:r>
              <a:rPr lang="en-US" u="sng" dirty="0" smtClean="0">
                <a:solidFill>
                  <a:srgbClr val="0000FF"/>
                </a:solidFill>
              </a:rPr>
              <a:t>Ricky </a:t>
            </a:r>
            <a:r>
              <a:rPr lang="en-US" u="sng" dirty="0">
                <a:solidFill>
                  <a:srgbClr val="0000FF"/>
                </a:solidFill>
              </a:rPr>
              <a:t>concludes:</a:t>
            </a:r>
          </a:p>
          <a:p>
            <a:r>
              <a:rPr lang="en-US" dirty="0">
                <a:solidFill>
                  <a:srgbClr val="0000FF"/>
                </a:solidFill>
              </a:rPr>
              <a:t>Light reaches left side first.</a:t>
            </a:r>
          </a:p>
        </p:txBody>
      </p:sp>
      <p:grpSp>
        <p:nvGrpSpPr>
          <p:cNvPr id="7" name="Group 49"/>
          <p:cNvGrpSpPr>
            <a:grpSpLocks/>
          </p:cNvGrpSpPr>
          <p:nvPr/>
        </p:nvGrpSpPr>
        <p:grpSpPr bwMode="auto">
          <a:xfrm>
            <a:off x="514350" y="838200"/>
            <a:ext cx="5991225" cy="4267200"/>
            <a:chOff x="324" y="528"/>
            <a:chExt cx="3774" cy="2688"/>
          </a:xfrm>
        </p:grpSpPr>
        <p:sp>
          <p:nvSpPr>
            <p:cNvPr id="32789" name="Line 26"/>
            <p:cNvSpPr>
              <a:spLocks noChangeShapeType="1"/>
            </p:cNvSpPr>
            <p:nvPr/>
          </p:nvSpPr>
          <p:spPr bwMode="auto">
            <a:xfrm flipH="1">
              <a:off x="324" y="528"/>
              <a:ext cx="842" cy="2688"/>
            </a:xfrm>
            <a:prstGeom prst="line">
              <a:avLst/>
            </a:prstGeom>
            <a:noFill/>
            <a:ln w="28575">
              <a:solidFill>
                <a:srgbClr val="008000"/>
              </a:solidFill>
              <a:round/>
              <a:headEnd/>
              <a:tailEnd/>
            </a:ln>
          </p:spPr>
          <p:txBody>
            <a:bodyPr wrap="none">
              <a:prstTxWarp prst="textNoShape">
                <a:avLst/>
              </a:prstTxWarp>
            </a:bodyPr>
            <a:lstStyle/>
            <a:p>
              <a:endParaRPr lang="en-US"/>
            </a:p>
          </p:txBody>
        </p:sp>
        <p:sp>
          <p:nvSpPr>
            <p:cNvPr id="32790" name="Line 48"/>
            <p:cNvSpPr>
              <a:spLocks noChangeShapeType="1"/>
            </p:cNvSpPr>
            <p:nvPr/>
          </p:nvSpPr>
          <p:spPr bwMode="auto">
            <a:xfrm flipH="1">
              <a:off x="3256" y="528"/>
              <a:ext cx="842" cy="2688"/>
            </a:xfrm>
            <a:prstGeom prst="line">
              <a:avLst/>
            </a:prstGeom>
            <a:noFill/>
            <a:ln w="28575">
              <a:solidFill>
                <a:srgbClr val="008000"/>
              </a:solidFill>
              <a:round/>
              <a:headEnd/>
              <a:tailEnd/>
            </a:ln>
          </p:spPr>
          <p:txBody>
            <a:bodyPr wrap="none">
              <a:prstTxWarp prst="textNoShape">
                <a:avLst/>
              </a:prstTxWarp>
            </a:bodyPr>
            <a:lstStyle/>
            <a:p>
              <a:endParaRPr lang="en-US"/>
            </a:p>
          </p:txBody>
        </p:sp>
      </p:grpSp>
      <p:grpSp>
        <p:nvGrpSpPr>
          <p:cNvPr id="8" name="Group 54"/>
          <p:cNvGrpSpPr>
            <a:grpSpLocks/>
          </p:cNvGrpSpPr>
          <p:nvPr/>
        </p:nvGrpSpPr>
        <p:grpSpPr bwMode="auto">
          <a:xfrm>
            <a:off x="3124200" y="914400"/>
            <a:ext cx="3581400" cy="2133600"/>
            <a:chOff x="1968" y="576"/>
            <a:chExt cx="2256" cy="1344"/>
          </a:xfrm>
        </p:grpSpPr>
        <p:sp>
          <p:nvSpPr>
            <p:cNvPr id="32787" name="Line 52"/>
            <p:cNvSpPr>
              <a:spLocks noChangeShapeType="1"/>
            </p:cNvSpPr>
            <p:nvPr/>
          </p:nvSpPr>
          <p:spPr bwMode="auto">
            <a:xfrm flipH="1" flipV="1">
              <a:off x="1968" y="1584"/>
              <a:ext cx="1968" cy="336"/>
            </a:xfrm>
            <a:prstGeom prst="line">
              <a:avLst/>
            </a:prstGeom>
            <a:noFill/>
            <a:ln w="19050">
              <a:solidFill>
                <a:schemeClr val="tx1"/>
              </a:solidFill>
              <a:round/>
              <a:headEnd/>
              <a:tailEnd type="triangle" w="med" len="med"/>
            </a:ln>
          </p:spPr>
          <p:txBody>
            <a:bodyPr wrap="none">
              <a:prstTxWarp prst="textNoShape">
                <a:avLst/>
              </a:prstTxWarp>
            </a:bodyPr>
            <a:lstStyle/>
            <a:p>
              <a:endParaRPr lang="en-US"/>
            </a:p>
          </p:txBody>
        </p:sp>
        <p:sp>
          <p:nvSpPr>
            <p:cNvPr id="32788" name="Line 53"/>
            <p:cNvSpPr>
              <a:spLocks noChangeShapeType="1"/>
            </p:cNvSpPr>
            <p:nvPr/>
          </p:nvSpPr>
          <p:spPr bwMode="auto">
            <a:xfrm flipH="1" flipV="1">
              <a:off x="1968" y="576"/>
              <a:ext cx="2256" cy="1152"/>
            </a:xfrm>
            <a:prstGeom prst="line">
              <a:avLst/>
            </a:prstGeom>
            <a:noFill/>
            <a:ln w="19050">
              <a:solidFill>
                <a:schemeClr val="tx1"/>
              </a:solidFill>
              <a:round/>
              <a:headEnd/>
              <a:tailEnd type="triangle" w="med" len="med"/>
            </a:ln>
          </p:spPr>
          <p:txBody>
            <a:bodyPr wrap="none">
              <a:prstTxWarp prst="textNoShape">
                <a:avLst/>
              </a:prstTxWarp>
            </a:bodyPr>
            <a:lstStyle/>
            <a:p>
              <a:endParaRPr lang="en-US"/>
            </a:p>
          </p:txBody>
        </p:sp>
      </p:grpSp>
      <p:cxnSp>
        <p:nvCxnSpPr>
          <p:cNvPr id="32785" name="Straight Connector 32"/>
          <p:cNvCxnSpPr>
            <a:cxnSpLocks noChangeShapeType="1"/>
          </p:cNvCxnSpPr>
          <p:nvPr/>
        </p:nvCxnSpPr>
        <p:spPr bwMode="auto">
          <a:xfrm>
            <a:off x="1371600" y="2514600"/>
            <a:ext cx="1752600" cy="0"/>
          </a:xfrm>
          <a:prstGeom prst="line">
            <a:avLst/>
          </a:prstGeom>
          <a:noFill/>
          <a:ln w="12700">
            <a:solidFill>
              <a:schemeClr val="tx1"/>
            </a:solidFill>
            <a:prstDash val="dash"/>
            <a:round/>
            <a:headEnd/>
            <a:tailEnd/>
          </a:ln>
        </p:spPr>
      </p:cxnSp>
      <p:cxnSp>
        <p:nvCxnSpPr>
          <p:cNvPr id="32786" name="Straight Connector 33"/>
          <p:cNvCxnSpPr>
            <a:cxnSpLocks noChangeShapeType="1"/>
          </p:cNvCxnSpPr>
          <p:nvPr/>
        </p:nvCxnSpPr>
        <p:spPr bwMode="auto">
          <a:xfrm>
            <a:off x="3200400" y="914400"/>
            <a:ext cx="3268663" cy="0"/>
          </a:xfrm>
          <a:prstGeom prst="line">
            <a:avLst/>
          </a:prstGeom>
          <a:noFill/>
          <a:ln w="12700">
            <a:solidFill>
              <a:schemeClr val="tx1"/>
            </a:solidFill>
            <a:prstDash val="dash"/>
            <a:round/>
            <a:headEnd/>
            <a:tailEnd/>
          </a:ln>
        </p:spPr>
      </p:cxn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35215"/>
                                        </p:tgtEl>
                                        <p:attrNameLst>
                                          <p:attrName>style.visibility</p:attrName>
                                        </p:attrNameLst>
                                      </p:cBhvr>
                                      <p:to>
                                        <p:strVal val="visible"/>
                                      </p:to>
                                    </p:set>
                                    <p:animEffect transition="in" filter="fade">
                                      <p:cBhvr>
                                        <p:cTn id="7" dur="2000"/>
                                        <p:tgtEl>
                                          <p:spTgt spid="135215"/>
                                        </p:tgtEl>
                                      </p:cBhvr>
                                    </p:animEffect>
                                  </p:childTnLst>
                                </p:cTn>
                              </p:par>
                              <p:par>
                                <p:cTn id="8" presetID="10" presetClass="entr" presetSubtype="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2000"/>
                                        <p:tgtEl>
                                          <p:spTgt spid="8"/>
                                        </p:tgtEl>
                                      </p:cBhvr>
                                    </p:animEffect>
                                  </p:childTnLst>
                                </p:cTn>
                              </p:par>
                            </p:childTnLst>
                          </p:cTn>
                        </p:par>
                        <p:par>
                          <p:cTn id="11" fill="hold">
                            <p:stCondLst>
                              <p:cond delay="2000"/>
                            </p:stCondLst>
                            <p:childTnLst>
                              <p:par>
                                <p:cTn id="12" presetID="10" presetClass="exit" presetSubtype="0" fill="hold" nodeType="afterEffect">
                                  <p:stCondLst>
                                    <p:cond delay="3000"/>
                                  </p:stCondLst>
                                  <p:childTnLst>
                                    <p:animEffect transition="out" filter="fade">
                                      <p:cBhvr>
                                        <p:cTn id="13" dur="2000"/>
                                        <p:tgtEl>
                                          <p:spTgt spid="8"/>
                                        </p:tgtEl>
                                      </p:cBhvr>
                                    </p:animEffect>
                                    <p:set>
                                      <p:cBhvr>
                                        <p:cTn id="14" dur="1" fill="hold">
                                          <p:stCondLst>
                                            <p:cond delay="1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215" grpId="0" animBg="1"/>
    </p:bldLst>
  </p:timing>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4032" name="Rectangle 64"/>
          <p:cNvSpPr>
            <a:spLocks noChangeArrowheads="1"/>
          </p:cNvSpPr>
          <p:nvPr/>
        </p:nvSpPr>
        <p:spPr bwMode="auto">
          <a:xfrm>
            <a:off x="2533650" y="4114800"/>
            <a:ext cx="2247900" cy="2209800"/>
          </a:xfrm>
          <a:prstGeom prst="rect">
            <a:avLst/>
          </a:prstGeom>
          <a:solidFill>
            <a:srgbClr val="CCFFCC"/>
          </a:solidFill>
          <a:ln w="28575">
            <a:solidFill>
              <a:srgbClr val="00CC00"/>
            </a:solidFill>
            <a:miter lim="800000"/>
            <a:headEnd/>
            <a:tailEnd/>
          </a:ln>
        </p:spPr>
        <p:txBody>
          <a:bodyPr wrap="none" anchor="ctr">
            <a:prstTxWarp prst="textNoShape">
              <a:avLst/>
            </a:prstTxWarp>
          </a:bodyPr>
          <a:lstStyle/>
          <a:p>
            <a:endParaRPr lang="en-US"/>
          </a:p>
        </p:txBody>
      </p:sp>
      <p:sp>
        <p:nvSpPr>
          <p:cNvPr id="33795" name="Line 3"/>
          <p:cNvSpPr>
            <a:spLocks noChangeShapeType="1"/>
          </p:cNvSpPr>
          <p:nvPr/>
        </p:nvSpPr>
        <p:spPr bwMode="auto">
          <a:xfrm>
            <a:off x="5943600" y="2192338"/>
            <a:ext cx="1143000" cy="0"/>
          </a:xfrm>
          <a:prstGeom prst="line">
            <a:avLst/>
          </a:prstGeom>
          <a:noFill/>
          <a:ln w="25400">
            <a:solidFill>
              <a:srgbClr val="FF0000"/>
            </a:solidFill>
            <a:round/>
            <a:headEnd/>
            <a:tailEnd type="triangle" w="lg" len="lg"/>
          </a:ln>
        </p:spPr>
        <p:txBody>
          <a:bodyPr>
            <a:prstTxWarp prst="textNoShape">
              <a:avLst/>
            </a:prstTxWarp>
          </a:bodyPr>
          <a:lstStyle/>
          <a:p>
            <a:endParaRPr lang="en-US"/>
          </a:p>
        </p:txBody>
      </p:sp>
      <p:sp>
        <p:nvSpPr>
          <p:cNvPr id="33796" name="Text Box 4"/>
          <p:cNvSpPr txBox="1">
            <a:spLocks noChangeArrowheads="1"/>
          </p:cNvSpPr>
          <p:nvPr/>
        </p:nvSpPr>
        <p:spPr bwMode="auto">
          <a:xfrm>
            <a:off x="5951538" y="1782763"/>
            <a:ext cx="1090612" cy="457200"/>
          </a:xfrm>
          <a:prstGeom prst="rect">
            <a:avLst/>
          </a:prstGeom>
          <a:noFill/>
          <a:ln w="9525">
            <a:noFill/>
            <a:miter lim="800000"/>
            <a:headEnd/>
            <a:tailEnd/>
          </a:ln>
        </p:spPr>
        <p:txBody>
          <a:bodyPr wrap="none">
            <a:prstTxWarp prst="textNoShape">
              <a:avLst/>
            </a:prstTxWarp>
            <a:spAutoFit/>
          </a:bodyPr>
          <a:lstStyle/>
          <a:p>
            <a:pPr eaLnBrk="0" hangingPunct="0"/>
            <a:r>
              <a:rPr lang="en-US">
                <a:solidFill>
                  <a:srgbClr val="FF0000"/>
                </a:solidFill>
              </a:rPr>
              <a:t>v=0.5c</a:t>
            </a:r>
          </a:p>
        </p:txBody>
      </p:sp>
      <p:pic>
        <p:nvPicPr>
          <p:cNvPr id="33797" name="Picture 5" descr="Helper"/>
          <p:cNvPicPr>
            <a:picLocks noChangeAspect="1" noChangeArrowheads="1"/>
          </p:cNvPicPr>
          <p:nvPr/>
        </p:nvPicPr>
        <p:blipFill>
          <a:blip r:embed="rId2"/>
          <a:srcRect/>
          <a:stretch>
            <a:fillRect/>
          </a:stretch>
        </p:blipFill>
        <p:spPr bwMode="auto">
          <a:xfrm>
            <a:off x="3262313" y="130175"/>
            <a:ext cx="481012" cy="1058863"/>
          </a:xfrm>
          <a:prstGeom prst="rect">
            <a:avLst/>
          </a:prstGeom>
          <a:noFill/>
          <a:ln w="9525">
            <a:noFill/>
            <a:miter lim="800000"/>
            <a:headEnd/>
            <a:tailEnd/>
          </a:ln>
        </p:spPr>
      </p:pic>
      <p:grpSp>
        <p:nvGrpSpPr>
          <p:cNvPr id="2" name="Group 7"/>
          <p:cNvGrpSpPr>
            <a:grpSpLocks/>
          </p:cNvGrpSpPr>
          <p:nvPr/>
        </p:nvGrpSpPr>
        <p:grpSpPr bwMode="auto">
          <a:xfrm>
            <a:off x="1135063" y="1044575"/>
            <a:ext cx="4730750" cy="708025"/>
            <a:chOff x="96" y="1858"/>
            <a:chExt cx="2980" cy="446"/>
          </a:xfrm>
        </p:grpSpPr>
        <p:sp>
          <p:nvSpPr>
            <p:cNvPr id="33843" name="Line 8"/>
            <p:cNvSpPr>
              <a:spLocks noChangeShapeType="1"/>
            </p:cNvSpPr>
            <p:nvPr/>
          </p:nvSpPr>
          <p:spPr bwMode="auto">
            <a:xfrm>
              <a:off x="240" y="1954"/>
              <a:ext cx="2784" cy="0"/>
            </a:xfrm>
            <a:prstGeom prst="line">
              <a:avLst/>
            </a:prstGeom>
            <a:noFill/>
            <a:ln w="25400">
              <a:solidFill>
                <a:schemeClr val="tx1"/>
              </a:solidFill>
              <a:round/>
              <a:headEnd/>
              <a:tailEnd/>
            </a:ln>
          </p:spPr>
          <p:txBody>
            <a:bodyPr>
              <a:prstTxWarp prst="textNoShape">
                <a:avLst/>
              </a:prstTxWarp>
            </a:bodyPr>
            <a:lstStyle/>
            <a:p>
              <a:endParaRPr lang="en-US"/>
            </a:p>
          </p:txBody>
        </p:sp>
        <p:sp>
          <p:nvSpPr>
            <p:cNvPr id="33844" name="Line 9"/>
            <p:cNvSpPr>
              <a:spLocks noChangeShapeType="1"/>
            </p:cNvSpPr>
            <p:nvPr/>
          </p:nvSpPr>
          <p:spPr bwMode="auto">
            <a:xfrm>
              <a:off x="1632" y="1858"/>
              <a:ext cx="0" cy="192"/>
            </a:xfrm>
            <a:prstGeom prst="line">
              <a:avLst/>
            </a:prstGeom>
            <a:noFill/>
            <a:ln w="38100">
              <a:solidFill>
                <a:schemeClr val="tx1"/>
              </a:solidFill>
              <a:round/>
              <a:headEnd/>
              <a:tailEnd/>
            </a:ln>
          </p:spPr>
          <p:txBody>
            <a:bodyPr>
              <a:prstTxWarp prst="textNoShape">
                <a:avLst/>
              </a:prstTxWarp>
            </a:bodyPr>
            <a:lstStyle/>
            <a:p>
              <a:endParaRPr lang="en-US"/>
            </a:p>
          </p:txBody>
        </p:sp>
        <p:sp>
          <p:nvSpPr>
            <p:cNvPr id="33845" name="Line 10"/>
            <p:cNvSpPr>
              <a:spLocks noChangeShapeType="1"/>
            </p:cNvSpPr>
            <p:nvPr/>
          </p:nvSpPr>
          <p:spPr bwMode="auto">
            <a:xfrm>
              <a:off x="2016"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3846" name="Line 11"/>
            <p:cNvSpPr>
              <a:spLocks noChangeShapeType="1"/>
            </p:cNvSpPr>
            <p:nvPr/>
          </p:nvSpPr>
          <p:spPr bwMode="auto">
            <a:xfrm>
              <a:off x="240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3847" name="Line 12"/>
            <p:cNvSpPr>
              <a:spLocks noChangeShapeType="1"/>
            </p:cNvSpPr>
            <p:nvPr/>
          </p:nvSpPr>
          <p:spPr bwMode="auto">
            <a:xfrm>
              <a:off x="278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3848" name="Line 13"/>
            <p:cNvSpPr>
              <a:spLocks noChangeShapeType="1"/>
            </p:cNvSpPr>
            <p:nvPr/>
          </p:nvSpPr>
          <p:spPr bwMode="auto">
            <a:xfrm>
              <a:off x="1248"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3849" name="Line 14"/>
            <p:cNvSpPr>
              <a:spLocks noChangeShapeType="1"/>
            </p:cNvSpPr>
            <p:nvPr/>
          </p:nvSpPr>
          <p:spPr bwMode="auto">
            <a:xfrm>
              <a:off x="86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3850" name="Line 15"/>
            <p:cNvSpPr>
              <a:spLocks noChangeShapeType="1"/>
            </p:cNvSpPr>
            <p:nvPr/>
          </p:nvSpPr>
          <p:spPr bwMode="auto">
            <a:xfrm>
              <a:off x="48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3851" name="Text Box 16"/>
            <p:cNvSpPr txBox="1">
              <a:spLocks noChangeArrowheads="1"/>
            </p:cNvSpPr>
            <p:nvPr/>
          </p:nvSpPr>
          <p:spPr bwMode="auto">
            <a:xfrm>
              <a:off x="96" y="2073"/>
              <a:ext cx="2980" cy="231"/>
            </a:xfrm>
            <a:prstGeom prst="rect">
              <a:avLst/>
            </a:prstGeom>
            <a:noFill/>
            <a:ln w="9525">
              <a:noFill/>
              <a:miter lim="800000"/>
              <a:headEnd/>
              <a:tailEnd/>
            </a:ln>
          </p:spPr>
          <p:txBody>
            <a:bodyPr wrap="none">
              <a:prstTxWarp prst="textNoShape">
                <a:avLst/>
              </a:prstTxWarp>
              <a:spAutoFit/>
            </a:bodyPr>
            <a:lstStyle/>
            <a:p>
              <a:pPr eaLnBrk="0" hangingPunct="0"/>
              <a:r>
                <a:rPr lang="en-US" sz="1800"/>
                <a:t>...  -3       -2       -1       0        1        2       3  ...</a:t>
              </a:r>
            </a:p>
          </p:txBody>
        </p:sp>
      </p:grpSp>
      <p:grpSp>
        <p:nvGrpSpPr>
          <p:cNvPr id="3" name="Group 17"/>
          <p:cNvGrpSpPr>
            <a:grpSpLocks/>
          </p:cNvGrpSpPr>
          <p:nvPr/>
        </p:nvGrpSpPr>
        <p:grpSpPr bwMode="auto">
          <a:xfrm>
            <a:off x="1135063" y="2035175"/>
            <a:ext cx="4730750" cy="708025"/>
            <a:chOff x="96" y="1858"/>
            <a:chExt cx="2980" cy="446"/>
          </a:xfrm>
        </p:grpSpPr>
        <p:sp>
          <p:nvSpPr>
            <p:cNvPr id="33834" name="Line 18"/>
            <p:cNvSpPr>
              <a:spLocks noChangeShapeType="1"/>
            </p:cNvSpPr>
            <p:nvPr/>
          </p:nvSpPr>
          <p:spPr bwMode="auto">
            <a:xfrm>
              <a:off x="240" y="1954"/>
              <a:ext cx="2784" cy="0"/>
            </a:xfrm>
            <a:prstGeom prst="line">
              <a:avLst/>
            </a:prstGeom>
            <a:noFill/>
            <a:ln w="25400">
              <a:solidFill>
                <a:srgbClr val="FF0000"/>
              </a:solidFill>
              <a:round/>
              <a:headEnd/>
              <a:tailEnd/>
            </a:ln>
          </p:spPr>
          <p:txBody>
            <a:bodyPr>
              <a:prstTxWarp prst="textNoShape">
                <a:avLst/>
              </a:prstTxWarp>
            </a:bodyPr>
            <a:lstStyle/>
            <a:p>
              <a:endParaRPr lang="en-US"/>
            </a:p>
          </p:txBody>
        </p:sp>
        <p:sp>
          <p:nvSpPr>
            <p:cNvPr id="33835" name="Line 19"/>
            <p:cNvSpPr>
              <a:spLocks noChangeShapeType="1"/>
            </p:cNvSpPr>
            <p:nvPr/>
          </p:nvSpPr>
          <p:spPr bwMode="auto">
            <a:xfrm>
              <a:off x="1632" y="1858"/>
              <a:ext cx="0" cy="192"/>
            </a:xfrm>
            <a:prstGeom prst="line">
              <a:avLst/>
            </a:prstGeom>
            <a:noFill/>
            <a:ln w="38100">
              <a:solidFill>
                <a:srgbClr val="FF0000"/>
              </a:solidFill>
              <a:round/>
              <a:headEnd/>
              <a:tailEnd/>
            </a:ln>
          </p:spPr>
          <p:txBody>
            <a:bodyPr>
              <a:prstTxWarp prst="textNoShape">
                <a:avLst/>
              </a:prstTxWarp>
            </a:bodyPr>
            <a:lstStyle/>
            <a:p>
              <a:endParaRPr lang="en-US"/>
            </a:p>
          </p:txBody>
        </p:sp>
        <p:sp>
          <p:nvSpPr>
            <p:cNvPr id="33836" name="Line 20"/>
            <p:cNvSpPr>
              <a:spLocks noChangeShapeType="1"/>
            </p:cNvSpPr>
            <p:nvPr/>
          </p:nvSpPr>
          <p:spPr bwMode="auto">
            <a:xfrm>
              <a:off x="2016"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33837" name="Line 21"/>
            <p:cNvSpPr>
              <a:spLocks noChangeShapeType="1"/>
            </p:cNvSpPr>
            <p:nvPr/>
          </p:nvSpPr>
          <p:spPr bwMode="auto">
            <a:xfrm>
              <a:off x="2400"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33838" name="Line 22"/>
            <p:cNvSpPr>
              <a:spLocks noChangeShapeType="1"/>
            </p:cNvSpPr>
            <p:nvPr/>
          </p:nvSpPr>
          <p:spPr bwMode="auto">
            <a:xfrm>
              <a:off x="2784"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33839" name="Line 23"/>
            <p:cNvSpPr>
              <a:spLocks noChangeShapeType="1"/>
            </p:cNvSpPr>
            <p:nvPr/>
          </p:nvSpPr>
          <p:spPr bwMode="auto">
            <a:xfrm>
              <a:off x="1248"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33840" name="Line 24"/>
            <p:cNvSpPr>
              <a:spLocks noChangeShapeType="1"/>
            </p:cNvSpPr>
            <p:nvPr/>
          </p:nvSpPr>
          <p:spPr bwMode="auto">
            <a:xfrm>
              <a:off x="864"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33841" name="Line 25"/>
            <p:cNvSpPr>
              <a:spLocks noChangeShapeType="1"/>
            </p:cNvSpPr>
            <p:nvPr/>
          </p:nvSpPr>
          <p:spPr bwMode="auto">
            <a:xfrm>
              <a:off x="480"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33842" name="Text Box 26"/>
            <p:cNvSpPr txBox="1">
              <a:spLocks noChangeArrowheads="1"/>
            </p:cNvSpPr>
            <p:nvPr/>
          </p:nvSpPr>
          <p:spPr bwMode="auto">
            <a:xfrm>
              <a:off x="96" y="2073"/>
              <a:ext cx="2980" cy="231"/>
            </a:xfrm>
            <a:prstGeom prst="rect">
              <a:avLst/>
            </a:prstGeom>
            <a:noFill/>
            <a:ln w="9525">
              <a:noFill/>
              <a:miter lim="800000"/>
              <a:headEnd/>
              <a:tailEnd/>
            </a:ln>
          </p:spPr>
          <p:txBody>
            <a:bodyPr wrap="none">
              <a:prstTxWarp prst="textNoShape">
                <a:avLst/>
              </a:prstTxWarp>
              <a:spAutoFit/>
            </a:bodyPr>
            <a:lstStyle/>
            <a:p>
              <a:pPr eaLnBrk="0" hangingPunct="0"/>
              <a:r>
                <a:rPr lang="en-US" sz="1800">
                  <a:solidFill>
                    <a:srgbClr val="FF0000"/>
                  </a:solidFill>
                </a:rPr>
                <a:t>...  -3       -2       -1       0        1        2       3  ...</a:t>
              </a:r>
            </a:p>
          </p:txBody>
        </p:sp>
      </p:grpSp>
      <p:pic>
        <p:nvPicPr>
          <p:cNvPr id="33800" name="Picture 27" descr="Helper"/>
          <p:cNvPicPr>
            <a:picLocks noChangeAspect="1" noChangeArrowheads="1"/>
          </p:cNvPicPr>
          <p:nvPr/>
        </p:nvPicPr>
        <p:blipFill>
          <a:blip r:embed="rId2"/>
          <a:srcRect/>
          <a:stretch>
            <a:fillRect/>
          </a:stretch>
        </p:blipFill>
        <p:spPr bwMode="auto">
          <a:xfrm>
            <a:off x="3268663" y="1052513"/>
            <a:ext cx="481012" cy="1058862"/>
          </a:xfrm>
          <a:prstGeom prst="rect">
            <a:avLst/>
          </a:prstGeom>
          <a:noFill/>
          <a:ln w="9525">
            <a:noFill/>
            <a:miter lim="800000"/>
            <a:headEnd/>
            <a:tailEnd/>
          </a:ln>
        </p:spPr>
      </p:pic>
      <p:sp>
        <p:nvSpPr>
          <p:cNvPr id="33801" name="Text Box 28"/>
          <p:cNvSpPr txBox="1">
            <a:spLocks noChangeArrowheads="1"/>
          </p:cNvSpPr>
          <p:nvPr/>
        </p:nvSpPr>
        <p:spPr bwMode="auto">
          <a:xfrm>
            <a:off x="1287463" y="739775"/>
            <a:ext cx="387350" cy="457200"/>
          </a:xfrm>
          <a:prstGeom prst="rect">
            <a:avLst/>
          </a:prstGeom>
          <a:noFill/>
          <a:ln w="9525">
            <a:noFill/>
            <a:miter lim="800000"/>
            <a:headEnd/>
            <a:tailEnd/>
          </a:ln>
        </p:spPr>
        <p:txBody>
          <a:bodyPr wrap="none">
            <a:prstTxWarp prst="textNoShape">
              <a:avLst/>
            </a:prstTxWarp>
            <a:spAutoFit/>
          </a:bodyPr>
          <a:lstStyle/>
          <a:p>
            <a:r>
              <a:rPr lang="en-US"/>
              <a:t>S</a:t>
            </a:r>
          </a:p>
        </p:txBody>
      </p:sp>
      <p:sp>
        <p:nvSpPr>
          <p:cNvPr id="33802" name="Text Box 29"/>
          <p:cNvSpPr txBox="1">
            <a:spLocks noChangeArrowheads="1"/>
          </p:cNvSpPr>
          <p:nvPr/>
        </p:nvSpPr>
        <p:spPr bwMode="auto">
          <a:xfrm>
            <a:off x="1287463" y="1806575"/>
            <a:ext cx="455612" cy="457200"/>
          </a:xfrm>
          <a:prstGeom prst="rect">
            <a:avLst/>
          </a:prstGeom>
          <a:noFill/>
          <a:ln w="9525">
            <a:noFill/>
            <a:miter lim="800000"/>
            <a:headEnd/>
            <a:tailEnd/>
          </a:ln>
        </p:spPr>
        <p:txBody>
          <a:bodyPr wrap="none">
            <a:prstTxWarp prst="textNoShape">
              <a:avLst/>
            </a:prstTxWarp>
            <a:spAutoFit/>
          </a:bodyPr>
          <a:lstStyle/>
          <a:p>
            <a:r>
              <a:rPr lang="en-US">
                <a:solidFill>
                  <a:srgbClr val="FF0000"/>
                </a:solidFill>
              </a:rPr>
              <a:t>S’</a:t>
            </a:r>
          </a:p>
        </p:txBody>
      </p:sp>
      <p:sp>
        <p:nvSpPr>
          <p:cNvPr id="33803" name="Text Box 30"/>
          <p:cNvSpPr txBox="1">
            <a:spLocks noChangeArrowheads="1"/>
          </p:cNvSpPr>
          <p:nvPr/>
        </p:nvSpPr>
        <p:spPr bwMode="auto">
          <a:xfrm>
            <a:off x="669925" y="2819400"/>
            <a:ext cx="8016875" cy="1200150"/>
          </a:xfrm>
          <a:prstGeom prst="rect">
            <a:avLst/>
          </a:prstGeom>
          <a:noFill/>
          <a:ln w="9525">
            <a:noFill/>
            <a:miter lim="800000"/>
            <a:headEnd/>
            <a:tailEnd/>
          </a:ln>
        </p:spPr>
        <p:txBody>
          <a:bodyPr>
            <a:prstTxWarp prst="textNoShape">
              <a:avLst/>
            </a:prstTxWarp>
            <a:spAutoFit/>
          </a:bodyPr>
          <a:lstStyle/>
          <a:p>
            <a:r>
              <a:rPr lang="en-US"/>
              <a:t>Frame S’ is moving to the right at v = 0.5c.  The origins of S and S’ coincide at t=t’=0. Which shows the world line of the origin of S’ as viewed in S?</a:t>
            </a:r>
          </a:p>
        </p:txBody>
      </p:sp>
      <p:grpSp>
        <p:nvGrpSpPr>
          <p:cNvPr id="4" name="Group 32"/>
          <p:cNvGrpSpPr>
            <a:grpSpLocks/>
          </p:cNvGrpSpPr>
          <p:nvPr/>
        </p:nvGrpSpPr>
        <p:grpSpPr bwMode="auto">
          <a:xfrm>
            <a:off x="168275" y="4191000"/>
            <a:ext cx="2105025" cy="1981200"/>
            <a:chOff x="432" y="1081"/>
            <a:chExt cx="2500" cy="2375"/>
          </a:xfrm>
        </p:grpSpPr>
        <p:sp>
          <p:nvSpPr>
            <p:cNvPr id="33830" name="Line 33"/>
            <p:cNvSpPr>
              <a:spLocks noChangeShapeType="1"/>
            </p:cNvSpPr>
            <p:nvPr/>
          </p:nvSpPr>
          <p:spPr bwMode="auto">
            <a:xfrm rot="-5400000">
              <a:off x="456" y="2328"/>
              <a:ext cx="2256" cy="0"/>
            </a:xfrm>
            <a:prstGeom prst="line">
              <a:avLst/>
            </a:prstGeom>
            <a:noFill/>
            <a:ln w="25400">
              <a:solidFill>
                <a:schemeClr val="tx1"/>
              </a:solidFill>
              <a:round/>
              <a:headEnd/>
              <a:tailEnd/>
            </a:ln>
          </p:spPr>
          <p:txBody>
            <a:bodyPr>
              <a:prstTxWarp prst="textNoShape">
                <a:avLst/>
              </a:prstTxWarp>
            </a:bodyPr>
            <a:lstStyle/>
            <a:p>
              <a:endParaRPr lang="en-US"/>
            </a:p>
          </p:txBody>
        </p:sp>
        <p:sp>
          <p:nvSpPr>
            <p:cNvPr id="33831" name="Text Box 34"/>
            <p:cNvSpPr txBox="1">
              <a:spLocks noChangeArrowheads="1"/>
            </p:cNvSpPr>
            <p:nvPr/>
          </p:nvSpPr>
          <p:spPr bwMode="auto">
            <a:xfrm>
              <a:off x="1671" y="1081"/>
              <a:ext cx="499" cy="548"/>
            </a:xfrm>
            <a:prstGeom prst="rect">
              <a:avLst/>
            </a:prstGeom>
            <a:noFill/>
            <a:ln w="9525">
              <a:noFill/>
              <a:miter lim="800000"/>
              <a:headEnd/>
              <a:tailEnd/>
            </a:ln>
          </p:spPr>
          <p:txBody>
            <a:bodyPr wrap="none">
              <a:prstTxWarp prst="textNoShape">
                <a:avLst/>
              </a:prstTxWarp>
              <a:spAutoFit/>
            </a:bodyPr>
            <a:lstStyle/>
            <a:p>
              <a:pPr eaLnBrk="0" hangingPunct="0"/>
              <a:r>
                <a:rPr lang="en-US"/>
                <a:t>ct</a:t>
              </a:r>
            </a:p>
          </p:txBody>
        </p:sp>
        <p:sp>
          <p:nvSpPr>
            <p:cNvPr id="33832" name="Line 35"/>
            <p:cNvSpPr>
              <a:spLocks noChangeShapeType="1"/>
            </p:cNvSpPr>
            <p:nvPr/>
          </p:nvSpPr>
          <p:spPr bwMode="auto">
            <a:xfrm>
              <a:off x="432" y="2304"/>
              <a:ext cx="2256" cy="0"/>
            </a:xfrm>
            <a:prstGeom prst="line">
              <a:avLst/>
            </a:prstGeom>
            <a:noFill/>
            <a:ln w="25400">
              <a:solidFill>
                <a:schemeClr val="tx1"/>
              </a:solidFill>
              <a:round/>
              <a:headEnd/>
              <a:tailEnd/>
            </a:ln>
          </p:spPr>
          <p:txBody>
            <a:bodyPr>
              <a:prstTxWarp prst="textNoShape">
                <a:avLst/>
              </a:prstTxWarp>
            </a:bodyPr>
            <a:lstStyle/>
            <a:p>
              <a:endParaRPr lang="en-US"/>
            </a:p>
          </p:txBody>
        </p:sp>
        <p:sp>
          <p:nvSpPr>
            <p:cNvPr id="33833" name="Text Box 36"/>
            <p:cNvSpPr txBox="1">
              <a:spLocks noChangeArrowheads="1"/>
            </p:cNvSpPr>
            <p:nvPr/>
          </p:nvSpPr>
          <p:spPr bwMode="auto">
            <a:xfrm>
              <a:off x="2532" y="2379"/>
              <a:ext cx="400" cy="548"/>
            </a:xfrm>
            <a:prstGeom prst="rect">
              <a:avLst/>
            </a:prstGeom>
            <a:noFill/>
            <a:ln w="9525">
              <a:noFill/>
              <a:miter lim="800000"/>
              <a:headEnd/>
              <a:tailEnd/>
            </a:ln>
          </p:spPr>
          <p:txBody>
            <a:bodyPr wrap="none">
              <a:prstTxWarp prst="textNoShape">
                <a:avLst/>
              </a:prstTxWarp>
              <a:spAutoFit/>
            </a:bodyPr>
            <a:lstStyle/>
            <a:p>
              <a:pPr eaLnBrk="0" hangingPunct="0"/>
              <a:r>
                <a:rPr lang="en-US"/>
                <a:t>x</a:t>
              </a:r>
            </a:p>
          </p:txBody>
        </p:sp>
      </p:grpSp>
      <p:sp>
        <p:nvSpPr>
          <p:cNvPr id="33805" name="Line 37"/>
          <p:cNvSpPr>
            <a:spLocks noChangeShapeType="1"/>
          </p:cNvSpPr>
          <p:nvPr/>
        </p:nvSpPr>
        <p:spPr bwMode="auto">
          <a:xfrm flipH="1" flipV="1">
            <a:off x="762000" y="4495800"/>
            <a:ext cx="533400" cy="1524000"/>
          </a:xfrm>
          <a:prstGeom prst="line">
            <a:avLst/>
          </a:prstGeom>
          <a:noFill/>
          <a:ln w="50800">
            <a:solidFill>
              <a:srgbClr val="0000FF"/>
            </a:solidFill>
            <a:round/>
            <a:headEnd/>
            <a:tailEnd/>
          </a:ln>
        </p:spPr>
        <p:txBody>
          <a:bodyPr>
            <a:prstTxWarp prst="textNoShape">
              <a:avLst/>
            </a:prstTxWarp>
          </a:bodyPr>
          <a:lstStyle/>
          <a:p>
            <a:endParaRPr lang="en-US"/>
          </a:p>
        </p:txBody>
      </p:sp>
      <p:grpSp>
        <p:nvGrpSpPr>
          <p:cNvPr id="5" name="Group 38"/>
          <p:cNvGrpSpPr>
            <a:grpSpLocks/>
          </p:cNvGrpSpPr>
          <p:nvPr/>
        </p:nvGrpSpPr>
        <p:grpSpPr bwMode="auto">
          <a:xfrm>
            <a:off x="2695575" y="4191000"/>
            <a:ext cx="2105025" cy="1981200"/>
            <a:chOff x="432" y="1081"/>
            <a:chExt cx="2500" cy="2375"/>
          </a:xfrm>
        </p:grpSpPr>
        <p:sp>
          <p:nvSpPr>
            <p:cNvPr id="33826" name="Line 39"/>
            <p:cNvSpPr>
              <a:spLocks noChangeShapeType="1"/>
            </p:cNvSpPr>
            <p:nvPr/>
          </p:nvSpPr>
          <p:spPr bwMode="auto">
            <a:xfrm rot="-5400000">
              <a:off x="456" y="2328"/>
              <a:ext cx="2256" cy="0"/>
            </a:xfrm>
            <a:prstGeom prst="line">
              <a:avLst/>
            </a:prstGeom>
            <a:noFill/>
            <a:ln w="25400">
              <a:solidFill>
                <a:schemeClr val="tx1"/>
              </a:solidFill>
              <a:round/>
              <a:headEnd/>
              <a:tailEnd/>
            </a:ln>
          </p:spPr>
          <p:txBody>
            <a:bodyPr>
              <a:prstTxWarp prst="textNoShape">
                <a:avLst/>
              </a:prstTxWarp>
            </a:bodyPr>
            <a:lstStyle/>
            <a:p>
              <a:endParaRPr lang="en-US"/>
            </a:p>
          </p:txBody>
        </p:sp>
        <p:sp>
          <p:nvSpPr>
            <p:cNvPr id="33827" name="Text Box 40"/>
            <p:cNvSpPr txBox="1">
              <a:spLocks noChangeArrowheads="1"/>
            </p:cNvSpPr>
            <p:nvPr/>
          </p:nvSpPr>
          <p:spPr bwMode="auto">
            <a:xfrm>
              <a:off x="1671" y="1081"/>
              <a:ext cx="499" cy="548"/>
            </a:xfrm>
            <a:prstGeom prst="rect">
              <a:avLst/>
            </a:prstGeom>
            <a:noFill/>
            <a:ln w="9525">
              <a:noFill/>
              <a:miter lim="800000"/>
              <a:headEnd/>
              <a:tailEnd/>
            </a:ln>
          </p:spPr>
          <p:txBody>
            <a:bodyPr wrap="none">
              <a:prstTxWarp prst="textNoShape">
                <a:avLst/>
              </a:prstTxWarp>
              <a:spAutoFit/>
            </a:bodyPr>
            <a:lstStyle/>
            <a:p>
              <a:pPr eaLnBrk="0" hangingPunct="0"/>
              <a:r>
                <a:rPr lang="en-US"/>
                <a:t>ct</a:t>
              </a:r>
            </a:p>
          </p:txBody>
        </p:sp>
        <p:sp>
          <p:nvSpPr>
            <p:cNvPr id="33828" name="Line 41"/>
            <p:cNvSpPr>
              <a:spLocks noChangeShapeType="1"/>
            </p:cNvSpPr>
            <p:nvPr/>
          </p:nvSpPr>
          <p:spPr bwMode="auto">
            <a:xfrm>
              <a:off x="432" y="2304"/>
              <a:ext cx="2256" cy="0"/>
            </a:xfrm>
            <a:prstGeom prst="line">
              <a:avLst/>
            </a:prstGeom>
            <a:noFill/>
            <a:ln w="25400">
              <a:solidFill>
                <a:schemeClr val="tx1"/>
              </a:solidFill>
              <a:round/>
              <a:headEnd/>
              <a:tailEnd/>
            </a:ln>
          </p:spPr>
          <p:txBody>
            <a:bodyPr>
              <a:prstTxWarp prst="textNoShape">
                <a:avLst/>
              </a:prstTxWarp>
            </a:bodyPr>
            <a:lstStyle/>
            <a:p>
              <a:endParaRPr lang="en-US"/>
            </a:p>
          </p:txBody>
        </p:sp>
        <p:sp>
          <p:nvSpPr>
            <p:cNvPr id="33829" name="Text Box 42"/>
            <p:cNvSpPr txBox="1">
              <a:spLocks noChangeArrowheads="1"/>
            </p:cNvSpPr>
            <p:nvPr/>
          </p:nvSpPr>
          <p:spPr bwMode="auto">
            <a:xfrm>
              <a:off x="2532" y="2379"/>
              <a:ext cx="400" cy="548"/>
            </a:xfrm>
            <a:prstGeom prst="rect">
              <a:avLst/>
            </a:prstGeom>
            <a:noFill/>
            <a:ln w="9525">
              <a:noFill/>
              <a:miter lim="800000"/>
              <a:headEnd/>
              <a:tailEnd/>
            </a:ln>
          </p:spPr>
          <p:txBody>
            <a:bodyPr wrap="none">
              <a:prstTxWarp prst="textNoShape">
                <a:avLst/>
              </a:prstTxWarp>
              <a:spAutoFit/>
            </a:bodyPr>
            <a:lstStyle/>
            <a:p>
              <a:pPr eaLnBrk="0" hangingPunct="0"/>
              <a:r>
                <a:rPr lang="en-US"/>
                <a:t>x</a:t>
              </a:r>
            </a:p>
          </p:txBody>
        </p:sp>
      </p:grpSp>
      <p:sp>
        <p:nvSpPr>
          <p:cNvPr id="33807" name="Line 44"/>
          <p:cNvSpPr>
            <a:spLocks noChangeShapeType="1"/>
          </p:cNvSpPr>
          <p:nvPr/>
        </p:nvSpPr>
        <p:spPr bwMode="auto">
          <a:xfrm rot="-5400000">
            <a:off x="7268369" y="5231607"/>
            <a:ext cx="1881187" cy="0"/>
          </a:xfrm>
          <a:prstGeom prst="line">
            <a:avLst/>
          </a:prstGeom>
          <a:noFill/>
          <a:ln w="25400">
            <a:solidFill>
              <a:schemeClr val="tx1"/>
            </a:solidFill>
            <a:round/>
            <a:headEnd/>
            <a:tailEnd/>
          </a:ln>
        </p:spPr>
        <p:txBody>
          <a:bodyPr>
            <a:prstTxWarp prst="textNoShape">
              <a:avLst/>
            </a:prstTxWarp>
          </a:bodyPr>
          <a:lstStyle/>
          <a:p>
            <a:endParaRPr lang="en-US"/>
          </a:p>
        </p:txBody>
      </p:sp>
      <p:sp>
        <p:nvSpPr>
          <p:cNvPr id="33808" name="Text Box 45"/>
          <p:cNvSpPr txBox="1">
            <a:spLocks noChangeArrowheads="1"/>
          </p:cNvSpPr>
          <p:nvPr/>
        </p:nvSpPr>
        <p:spPr bwMode="auto">
          <a:xfrm>
            <a:off x="8281988" y="4191000"/>
            <a:ext cx="420687" cy="457200"/>
          </a:xfrm>
          <a:prstGeom prst="rect">
            <a:avLst/>
          </a:prstGeom>
          <a:noFill/>
          <a:ln w="9525">
            <a:noFill/>
            <a:miter lim="800000"/>
            <a:headEnd/>
            <a:tailEnd/>
          </a:ln>
        </p:spPr>
        <p:txBody>
          <a:bodyPr wrap="none">
            <a:prstTxWarp prst="textNoShape">
              <a:avLst/>
            </a:prstTxWarp>
            <a:spAutoFit/>
          </a:bodyPr>
          <a:lstStyle/>
          <a:p>
            <a:pPr eaLnBrk="0" hangingPunct="0"/>
            <a:r>
              <a:rPr lang="en-US"/>
              <a:t>ct</a:t>
            </a:r>
          </a:p>
        </p:txBody>
      </p:sp>
      <p:sp>
        <p:nvSpPr>
          <p:cNvPr id="33809" name="Line 46"/>
          <p:cNvSpPr>
            <a:spLocks noChangeShapeType="1"/>
          </p:cNvSpPr>
          <p:nvPr/>
        </p:nvSpPr>
        <p:spPr bwMode="auto">
          <a:xfrm>
            <a:off x="7239000" y="5211763"/>
            <a:ext cx="1900238" cy="0"/>
          </a:xfrm>
          <a:prstGeom prst="line">
            <a:avLst/>
          </a:prstGeom>
          <a:noFill/>
          <a:ln w="25400">
            <a:solidFill>
              <a:schemeClr val="tx1"/>
            </a:solidFill>
            <a:round/>
            <a:headEnd/>
            <a:tailEnd/>
          </a:ln>
        </p:spPr>
        <p:txBody>
          <a:bodyPr>
            <a:prstTxWarp prst="textNoShape">
              <a:avLst/>
            </a:prstTxWarp>
          </a:bodyPr>
          <a:lstStyle/>
          <a:p>
            <a:endParaRPr lang="en-US"/>
          </a:p>
        </p:txBody>
      </p:sp>
      <p:sp>
        <p:nvSpPr>
          <p:cNvPr id="33810" name="Text Box 47"/>
          <p:cNvSpPr txBox="1">
            <a:spLocks noChangeArrowheads="1"/>
          </p:cNvSpPr>
          <p:nvPr/>
        </p:nvSpPr>
        <p:spPr bwMode="auto">
          <a:xfrm>
            <a:off x="8807450" y="5273675"/>
            <a:ext cx="336550" cy="457200"/>
          </a:xfrm>
          <a:prstGeom prst="rect">
            <a:avLst/>
          </a:prstGeom>
          <a:noFill/>
          <a:ln w="9525">
            <a:noFill/>
            <a:miter lim="800000"/>
            <a:headEnd/>
            <a:tailEnd/>
          </a:ln>
        </p:spPr>
        <p:txBody>
          <a:bodyPr wrap="none">
            <a:prstTxWarp prst="textNoShape">
              <a:avLst/>
            </a:prstTxWarp>
            <a:spAutoFit/>
          </a:bodyPr>
          <a:lstStyle/>
          <a:p>
            <a:pPr eaLnBrk="0" hangingPunct="0"/>
            <a:r>
              <a:rPr lang="en-US"/>
              <a:t>x</a:t>
            </a:r>
          </a:p>
        </p:txBody>
      </p:sp>
      <p:grpSp>
        <p:nvGrpSpPr>
          <p:cNvPr id="6" name="Group 48"/>
          <p:cNvGrpSpPr>
            <a:grpSpLocks/>
          </p:cNvGrpSpPr>
          <p:nvPr/>
        </p:nvGrpSpPr>
        <p:grpSpPr bwMode="auto">
          <a:xfrm>
            <a:off x="5029200" y="4191000"/>
            <a:ext cx="2105025" cy="1981200"/>
            <a:chOff x="432" y="1081"/>
            <a:chExt cx="2500" cy="2375"/>
          </a:xfrm>
        </p:grpSpPr>
        <p:sp>
          <p:nvSpPr>
            <p:cNvPr id="33822" name="Line 49"/>
            <p:cNvSpPr>
              <a:spLocks noChangeShapeType="1"/>
            </p:cNvSpPr>
            <p:nvPr/>
          </p:nvSpPr>
          <p:spPr bwMode="auto">
            <a:xfrm rot="-5400000">
              <a:off x="456" y="2328"/>
              <a:ext cx="2256" cy="0"/>
            </a:xfrm>
            <a:prstGeom prst="line">
              <a:avLst/>
            </a:prstGeom>
            <a:noFill/>
            <a:ln w="25400">
              <a:solidFill>
                <a:schemeClr val="tx1"/>
              </a:solidFill>
              <a:round/>
              <a:headEnd/>
              <a:tailEnd/>
            </a:ln>
          </p:spPr>
          <p:txBody>
            <a:bodyPr>
              <a:prstTxWarp prst="textNoShape">
                <a:avLst/>
              </a:prstTxWarp>
            </a:bodyPr>
            <a:lstStyle/>
            <a:p>
              <a:endParaRPr lang="en-US"/>
            </a:p>
          </p:txBody>
        </p:sp>
        <p:sp>
          <p:nvSpPr>
            <p:cNvPr id="33823" name="Text Box 50"/>
            <p:cNvSpPr txBox="1">
              <a:spLocks noChangeArrowheads="1"/>
            </p:cNvSpPr>
            <p:nvPr/>
          </p:nvSpPr>
          <p:spPr bwMode="auto">
            <a:xfrm>
              <a:off x="1671" y="1081"/>
              <a:ext cx="499" cy="548"/>
            </a:xfrm>
            <a:prstGeom prst="rect">
              <a:avLst/>
            </a:prstGeom>
            <a:noFill/>
            <a:ln w="9525">
              <a:noFill/>
              <a:miter lim="800000"/>
              <a:headEnd/>
              <a:tailEnd/>
            </a:ln>
          </p:spPr>
          <p:txBody>
            <a:bodyPr wrap="none">
              <a:prstTxWarp prst="textNoShape">
                <a:avLst/>
              </a:prstTxWarp>
              <a:spAutoFit/>
            </a:bodyPr>
            <a:lstStyle/>
            <a:p>
              <a:pPr eaLnBrk="0" hangingPunct="0"/>
              <a:r>
                <a:rPr lang="en-US"/>
                <a:t>ct</a:t>
              </a:r>
            </a:p>
          </p:txBody>
        </p:sp>
        <p:sp>
          <p:nvSpPr>
            <p:cNvPr id="33824" name="Line 51"/>
            <p:cNvSpPr>
              <a:spLocks noChangeShapeType="1"/>
            </p:cNvSpPr>
            <p:nvPr/>
          </p:nvSpPr>
          <p:spPr bwMode="auto">
            <a:xfrm>
              <a:off x="432" y="2304"/>
              <a:ext cx="2256" cy="0"/>
            </a:xfrm>
            <a:prstGeom prst="line">
              <a:avLst/>
            </a:prstGeom>
            <a:noFill/>
            <a:ln w="25400">
              <a:solidFill>
                <a:schemeClr val="tx1"/>
              </a:solidFill>
              <a:round/>
              <a:headEnd/>
              <a:tailEnd/>
            </a:ln>
          </p:spPr>
          <p:txBody>
            <a:bodyPr>
              <a:prstTxWarp prst="textNoShape">
                <a:avLst/>
              </a:prstTxWarp>
            </a:bodyPr>
            <a:lstStyle/>
            <a:p>
              <a:endParaRPr lang="en-US"/>
            </a:p>
          </p:txBody>
        </p:sp>
        <p:sp>
          <p:nvSpPr>
            <p:cNvPr id="33825" name="Text Box 52"/>
            <p:cNvSpPr txBox="1">
              <a:spLocks noChangeArrowheads="1"/>
            </p:cNvSpPr>
            <p:nvPr/>
          </p:nvSpPr>
          <p:spPr bwMode="auto">
            <a:xfrm>
              <a:off x="2532" y="2379"/>
              <a:ext cx="400" cy="548"/>
            </a:xfrm>
            <a:prstGeom prst="rect">
              <a:avLst/>
            </a:prstGeom>
            <a:noFill/>
            <a:ln w="9525">
              <a:noFill/>
              <a:miter lim="800000"/>
              <a:headEnd/>
              <a:tailEnd/>
            </a:ln>
          </p:spPr>
          <p:txBody>
            <a:bodyPr wrap="none">
              <a:prstTxWarp prst="textNoShape">
                <a:avLst/>
              </a:prstTxWarp>
              <a:spAutoFit/>
            </a:bodyPr>
            <a:lstStyle/>
            <a:p>
              <a:pPr eaLnBrk="0" hangingPunct="0"/>
              <a:r>
                <a:rPr lang="en-US"/>
                <a:t>x</a:t>
              </a:r>
            </a:p>
          </p:txBody>
        </p:sp>
      </p:grpSp>
      <p:sp>
        <p:nvSpPr>
          <p:cNvPr id="33812" name="Line 53"/>
          <p:cNvSpPr>
            <a:spLocks noChangeShapeType="1"/>
          </p:cNvSpPr>
          <p:nvPr/>
        </p:nvSpPr>
        <p:spPr bwMode="auto">
          <a:xfrm flipV="1">
            <a:off x="3352800" y="4300538"/>
            <a:ext cx="609600" cy="1828800"/>
          </a:xfrm>
          <a:prstGeom prst="line">
            <a:avLst/>
          </a:prstGeom>
          <a:noFill/>
          <a:ln w="50800">
            <a:solidFill>
              <a:srgbClr val="0000FF"/>
            </a:solidFill>
            <a:round/>
            <a:headEnd/>
            <a:tailEnd/>
          </a:ln>
        </p:spPr>
        <p:txBody>
          <a:bodyPr>
            <a:prstTxWarp prst="textNoShape">
              <a:avLst/>
            </a:prstTxWarp>
          </a:bodyPr>
          <a:lstStyle/>
          <a:p>
            <a:endParaRPr lang="en-US"/>
          </a:p>
        </p:txBody>
      </p:sp>
      <p:sp>
        <p:nvSpPr>
          <p:cNvPr id="33813" name="Line 54"/>
          <p:cNvSpPr>
            <a:spLocks noChangeShapeType="1"/>
          </p:cNvSpPr>
          <p:nvPr/>
        </p:nvSpPr>
        <p:spPr bwMode="auto">
          <a:xfrm flipH="1" flipV="1">
            <a:off x="7896225" y="4276725"/>
            <a:ext cx="609600" cy="1828800"/>
          </a:xfrm>
          <a:prstGeom prst="line">
            <a:avLst/>
          </a:prstGeom>
          <a:noFill/>
          <a:ln w="50800">
            <a:solidFill>
              <a:srgbClr val="0000FF"/>
            </a:solidFill>
            <a:round/>
            <a:headEnd/>
            <a:tailEnd/>
          </a:ln>
        </p:spPr>
        <p:txBody>
          <a:bodyPr>
            <a:prstTxWarp prst="textNoShape">
              <a:avLst/>
            </a:prstTxWarp>
          </a:bodyPr>
          <a:lstStyle/>
          <a:p>
            <a:endParaRPr lang="en-US"/>
          </a:p>
        </p:txBody>
      </p:sp>
      <p:sp>
        <p:nvSpPr>
          <p:cNvPr id="33814" name="Line 55"/>
          <p:cNvSpPr>
            <a:spLocks noChangeShapeType="1"/>
          </p:cNvSpPr>
          <p:nvPr/>
        </p:nvSpPr>
        <p:spPr bwMode="auto">
          <a:xfrm flipH="1">
            <a:off x="5791200" y="4572000"/>
            <a:ext cx="685800" cy="1524000"/>
          </a:xfrm>
          <a:prstGeom prst="line">
            <a:avLst/>
          </a:prstGeom>
          <a:noFill/>
          <a:ln w="50800">
            <a:solidFill>
              <a:srgbClr val="0000FF"/>
            </a:solidFill>
            <a:round/>
            <a:headEnd/>
            <a:tailEnd/>
          </a:ln>
        </p:spPr>
        <p:txBody>
          <a:bodyPr>
            <a:prstTxWarp prst="textNoShape">
              <a:avLst/>
            </a:prstTxWarp>
          </a:bodyPr>
          <a:lstStyle/>
          <a:p>
            <a:endParaRPr lang="en-US"/>
          </a:p>
        </p:txBody>
      </p:sp>
      <p:sp>
        <p:nvSpPr>
          <p:cNvPr id="33815" name="Text Box 56"/>
          <p:cNvSpPr txBox="1">
            <a:spLocks noChangeArrowheads="1"/>
          </p:cNvSpPr>
          <p:nvPr/>
        </p:nvSpPr>
        <p:spPr bwMode="auto">
          <a:xfrm>
            <a:off x="152400" y="4114800"/>
            <a:ext cx="387350" cy="457200"/>
          </a:xfrm>
          <a:prstGeom prst="rect">
            <a:avLst/>
          </a:prstGeom>
          <a:noFill/>
          <a:ln w="9525">
            <a:noFill/>
            <a:miter lim="800000"/>
            <a:headEnd/>
            <a:tailEnd/>
          </a:ln>
        </p:spPr>
        <p:txBody>
          <a:bodyPr wrap="none">
            <a:prstTxWarp prst="textNoShape">
              <a:avLst/>
            </a:prstTxWarp>
            <a:spAutoFit/>
          </a:bodyPr>
          <a:lstStyle/>
          <a:p>
            <a:r>
              <a:rPr lang="en-US"/>
              <a:t>A</a:t>
            </a:r>
          </a:p>
        </p:txBody>
      </p:sp>
      <p:sp>
        <p:nvSpPr>
          <p:cNvPr id="33816" name="Text Box 57"/>
          <p:cNvSpPr txBox="1">
            <a:spLocks noChangeArrowheads="1"/>
          </p:cNvSpPr>
          <p:nvPr/>
        </p:nvSpPr>
        <p:spPr bwMode="auto">
          <a:xfrm>
            <a:off x="2736850" y="4114800"/>
            <a:ext cx="387350" cy="457200"/>
          </a:xfrm>
          <a:prstGeom prst="rect">
            <a:avLst/>
          </a:prstGeom>
          <a:noFill/>
          <a:ln w="9525">
            <a:noFill/>
            <a:miter lim="800000"/>
            <a:headEnd/>
            <a:tailEnd/>
          </a:ln>
        </p:spPr>
        <p:txBody>
          <a:bodyPr wrap="none">
            <a:prstTxWarp prst="textNoShape">
              <a:avLst/>
            </a:prstTxWarp>
            <a:spAutoFit/>
          </a:bodyPr>
          <a:lstStyle/>
          <a:p>
            <a:r>
              <a:rPr lang="en-US"/>
              <a:t>B</a:t>
            </a:r>
          </a:p>
        </p:txBody>
      </p:sp>
      <p:sp>
        <p:nvSpPr>
          <p:cNvPr id="33817" name="Text Box 58"/>
          <p:cNvSpPr txBox="1">
            <a:spLocks noChangeArrowheads="1"/>
          </p:cNvSpPr>
          <p:nvPr/>
        </p:nvSpPr>
        <p:spPr bwMode="auto">
          <a:xfrm>
            <a:off x="5118100" y="4114800"/>
            <a:ext cx="404813" cy="457200"/>
          </a:xfrm>
          <a:prstGeom prst="rect">
            <a:avLst/>
          </a:prstGeom>
          <a:noFill/>
          <a:ln w="9525">
            <a:noFill/>
            <a:miter lim="800000"/>
            <a:headEnd/>
            <a:tailEnd/>
          </a:ln>
        </p:spPr>
        <p:txBody>
          <a:bodyPr wrap="none">
            <a:prstTxWarp prst="textNoShape">
              <a:avLst/>
            </a:prstTxWarp>
            <a:spAutoFit/>
          </a:bodyPr>
          <a:lstStyle/>
          <a:p>
            <a:r>
              <a:rPr lang="en-US"/>
              <a:t>C</a:t>
            </a:r>
          </a:p>
        </p:txBody>
      </p:sp>
      <p:sp>
        <p:nvSpPr>
          <p:cNvPr id="33818" name="Text Box 59"/>
          <p:cNvSpPr txBox="1">
            <a:spLocks noChangeArrowheads="1"/>
          </p:cNvSpPr>
          <p:nvPr/>
        </p:nvSpPr>
        <p:spPr bwMode="auto">
          <a:xfrm>
            <a:off x="7291388" y="4114800"/>
            <a:ext cx="404812" cy="457200"/>
          </a:xfrm>
          <a:prstGeom prst="rect">
            <a:avLst/>
          </a:prstGeom>
          <a:noFill/>
          <a:ln w="9525">
            <a:noFill/>
            <a:miter lim="800000"/>
            <a:headEnd/>
            <a:tailEnd/>
          </a:ln>
        </p:spPr>
        <p:txBody>
          <a:bodyPr wrap="none">
            <a:prstTxWarp prst="textNoShape">
              <a:avLst/>
            </a:prstTxWarp>
            <a:spAutoFit/>
          </a:bodyPr>
          <a:lstStyle/>
          <a:p>
            <a:r>
              <a:rPr lang="en-US"/>
              <a:t>D</a:t>
            </a:r>
          </a:p>
        </p:txBody>
      </p:sp>
      <p:sp>
        <p:nvSpPr>
          <p:cNvPr id="33819" name="Line 61"/>
          <p:cNvSpPr>
            <a:spLocks noChangeShapeType="1"/>
          </p:cNvSpPr>
          <p:nvPr/>
        </p:nvSpPr>
        <p:spPr bwMode="auto">
          <a:xfrm>
            <a:off x="2362200" y="3962400"/>
            <a:ext cx="0" cy="2895600"/>
          </a:xfrm>
          <a:prstGeom prst="line">
            <a:avLst/>
          </a:prstGeom>
          <a:noFill/>
          <a:ln w="9525">
            <a:solidFill>
              <a:schemeClr val="tx1"/>
            </a:solidFill>
            <a:round/>
            <a:headEnd/>
            <a:tailEnd/>
          </a:ln>
        </p:spPr>
        <p:txBody>
          <a:bodyPr wrap="none">
            <a:prstTxWarp prst="textNoShape">
              <a:avLst/>
            </a:prstTxWarp>
          </a:bodyPr>
          <a:lstStyle/>
          <a:p>
            <a:endParaRPr lang="en-US"/>
          </a:p>
        </p:txBody>
      </p:sp>
      <p:sp>
        <p:nvSpPr>
          <p:cNvPr id="33820" name="Line 62"/>
          <p:cNvSpPr>
            <a:spLocks noChangeShapeType="1"/>
          </p:cNvSpPr>
          <p:nvPr/>
        </p:nvSpPr>
        <p:spPr bwMode="auto">
          <a:xfrm>
            <a:off x="4876800" y="3962400"/>
            <a:ext cx="0" cy="2895600"/>
          </a:xfrm>
          <a:prstGeom prst="line">
            <a:avLst/>
          </a:prstGeom>
          <a:noFill/>
          <a:ln w="9525">
            <a:solidFill>
              <a:schemeClr val="tx1"/>
            </a:solidFill>
            <a:round/>
            <a:headEnd/>
            <a:tailEnd/>
          </a:ln>
        </p:spPr>
        <p:txBody>
          <a:bodyPr wrap="none">
            <a:prstTxWarp prst="textNoShape">
              <a:avLst/>
            </a:prstTxWarp>
          </a:bodyPr>
          <a:lstStyle/>
          <a:p>
            <a:endParaRPr lang="en-US"/>
          </a:p>
        </p:txBody>
      </p:sp>
      <p:sp>
        <p:nvSpPr>
          <p:cNvPr id="33821" name="Line 63"/>
          <p:cNvSpPr>
            <a:spLocks noChangeShapeType="1"/>
          </p:cNvSpPr>
          <p:nvPr/>
        </p:nvSpPr>
        <p:spPr bwMode="auto">
          <a:xfrm>
            <a:off x="7086600" y="3962400"/>
            <a:ext cx="0" cy="2895600"/>
          </a:xfrm>
          <a:prstGeom prst="line">
            <a:avLst/>
          </a:prstGeom>
          <a:noFill/>
          <a:ln w="9525">
            <a:solidFill>
              <a:schemeClr val="tx1"/>
            </a:solidFill>
            <a:round/>
            <a:headEnd/>
            <a:tailEnd/>
          </a:ln>
        </p:spPr>
        <p:txBody>
          <a:bodyPr wrap="none">
            <a:prstTxWarp prst="textNoShape">
              <a:avLst/>
            </a:prstTxWarp>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4032"/>
                                        </p:tgtEl>
                                        <p:attrNameLst>
                                          <p:attrName>style.visibility</p:attrName>
                                        </p:attrNameLst>
                                      </p:cBhvr>
                                      <p:to>
                                        <p:strVal val="visible"/>
                                      </p:to>
                                    </p:set>
                                    <p:animEffect transition="in" filter="fade">
                                      <p:cBhvr>
                                        <p:cTn id="7" dur="2000"/>
                                        <p:tgtEl>
                                          <p:spTgt spid="840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032" grpId="0" animBg="1"/>
    </p:bldLst>
  </p:timing>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152400"/>
            <a:ext cx="8229600" cy="1143000"/>
          </a:xfrm>
        </p:spPr>
        <p:txBody>
          <a:bodyPr/>
          <a:lstStyle/>
          <a:p>
            <a:r>
              <a:rPr lang="en-US" b="1"/>
              <a:t>Frame S’ as viewed from S</a:t>
            </a:r>
          </a:p>
        </p:txBody>
      </p:sp>
      <p:grpSp>
        <p:nvGrpSpPr>
          <p:cNvPr id="2" name="Group 3"/>
          <p:cNvGrpSpPr>
            <a:grpSpLocks/>
          </p:cNvGrpSpPr>
          <p:nvPr/>
        </p:nvGrpSpPr>
        <p:grpSpPr bwMode="auto">
          <a:xfrm>
            <a:off x="685800" y="1716088"/>
            <a:ext cx="3673475" cy="3770312"/>
            <a:chOff x="432" y="1081"/>
            <a:chExt cx="2314" cy="2375"/>
          </a:xfrm>
        </p:grpSpPr>
        <p:sp>
          <p:nvSpPr>
            <p:cNvPr id="34833" name="Line 4"/>
            <p:cNvSpPr>
              <a:spLocks noChangeShapeType="1"/>
            </p:cNvSpPr>
            <p:nvPr/>
          </p:nvSpPr>
          <p:spPr bwMode="auto">
            <a:xfrm>
              <a:off x="432" y="2304"/>
              <a:ext cx="2256" cy="0"/>
            </a:xfrm>
            <a:prstGeom prst="line">
              <a:avLst/>
            </a:prstGeom>
            <a:noFill/>
            <a:ln w="25400">
              <a:solidFill>
                <a:schemeClr val="tx1"/>
              </a:solidFill>
              <a:round/>
              <a:headEnd/>
              <a:tailEnd/>
            </a:ln>
          </p:spPr>
          <p:txBody>
            <a:bodyPr>
              <a:prstTxWarp prst="textNoShape">
                <a:avLst/>
              </a:prstTxWarp>
            </a:bodyPr>
            <a:lstStyle/>
            <a:p>
              <a:endParaRPr lang="en-US"/>
            </a:p>
          </p:txBody>
        </p:sp>
        <p:sp>
          <p:nvSpPr>
            <p:cNvPr id="34834" name="Line 5"/>
            <p:cNvSpPr>
              <a:spLocks noChangeShapeType="1"/>
            </p:cNvSpPr>
            <p:nvPr/>
          </p:nvSpPr>
          <p:spPr bwMode="auto">
            <a:xfrm rot="-5400000">
              <a:off x="456" y="2328"/>
              <a:ext cx="2256" cy="0"/>
            </a:xfrm>
            <a:prstGeom prst="line">
              <a:avLst/>
            </a:prstGeom>
            <a:noFill/>
            <a:ln w="25400">
              <a:solidFill>
                <a:schemeClr val="tx1"/>
              </a:solidFill>
              <a:round/>
              <a:headEnd/>
              <a:tailEnd/>
            </a:ln>
          </p:spPr>
          <p:txBody>
            <a:bodyPr>
              <a:prstTxWarp prst="textNoShape">
                <a:avLst/>
              </a:prstTxWarp>
            </a:bodyPr>
            <a:lstStyle/>
            <a:p>
              <a:endParaRPr lang="en-US"/>
            </a:p>
          </p:txBody>
        </p:sp>
        <p:sp>
          <p:nvSpPr>
            <p:cNvPr id="34835" name="Text Box 6"/>
            <p:cNvSpPr txBox="1">
              <a:spLocks noChangeArrowheads="1"/>
            </p:cNvSpPr>
            <p:nvPr/>
          </p:nvSpPr>
          <p:spPr bwMode="auto">
            <a:xfrm>
              <a:off x="2534" y="2377"/>
              <a:ext cx="212" cy="288"/>
            </a:xfrm>
            <a:prstGeom prst="rect">
              <a:avLst/>
            </a:prstGeom>
            <a:noFill/>
            <a:ln w="9525">
              <a:noFill/>
              <a:miter lim="800000"/>
              <a:headEnd/>
              <a:tailEnd/>
            </a:ln>
          </p:spPr>
          <p:txBody>
            <a:bodyPr wrap="none">
              <a:prstTxWarp prst="textNoShape">
                <a:avLst/>
              </a:prstTxWarp>
              <a:spAutoFit/>
            </a:bodyPr>
            <a:lstStyle/>
            <a:p>
              <a:pPr eaLnBrk="0" hangingPunct="0"/>
              <a:r>
                <a:rPr lang="en-US"/>
                <a:t>x</a:t>
              </a:r>
            </a:p>
          </p:txBody>
        </p:sp>
        <p:sp>
          <p:nvSpPr>
            <p:cNvPr id="34836" name="Text Box 7"/>
            <p:cNvSpPr txBox="1">
              <a:spLocks noChangeArrowheads="1"/>
            </p:cNvSpPr>
            <p:nvPr/>
          </p:nvSpPr>
          <p:spPr bwMode="auto">
            <a:xfrm>
              <a:off x="1670" y="1081"/>
              <a:ext cx="265" cy="288"/>
            </a:xfrm>
            <a:prstGeom prst="rect">
              <a:avLst/>
            </a:prstGeom>
            <a:noFill/>
            <a:ln w="9525">
              <a:noFill/>
              <a:miter lim="800000"/>
              <a:headEnd/>
              <a:tailEnd/>
            </a:ln>
          </p:spPr>
          <p:txBody>
            <a:bodyPr wrap="none">
              <a:prstTxWarp prst="textNoShape">
                <a:avLst/>
              </a:prstTxWarp>
              <a:spAutoFit/>
            </a:bodyPr>
            <a:lstStyle/>
            <a:p>
              <a:pPr eaLnBrk="0" hangingPunct="0"/>
              <a:r>
                <a:rPr lang="en-US"/>
                <a:t>ct</a:t>
              </a:r>
            </a:p>
          </p:txBody>
        </p:sp>
      </p:grpSp>
      <p:sp>
        <p:nvSpPr>
          <p:cNvPr id="86024" name="Line 8"/>
          <p:cNvSpPr>
            <a:spLocks noChangeShapeType="1"/>
          </p:cNvSpPr>
          <p:nvPr/>
        </p:nvSpPr>
        <p:spPr bwMode="auto">
          <a:xfrm flipV="1">
            <a:off x="1676400" y="1828800"/>
            <a:ext cx="1676400" cy="3657600"/>
          </a:xfrm>
          <a:prstGeom prst="line">
            <a:avLst/>
          </a:prstGeom>
          <a:noFill/>
          <a:ln w="25400">
            <a:solidFill>
              <a:srgbClr val="0000FF"/>
            </a:solidFill>
            <a:round/>
            <a:headEnd/>
            <a:tailEnd/>
          </a:ln>
        </p:spPr>
        <p:txBody>
          <a:bodyPr>
            <a:prstTxWarp prst="textNoShape">
              <a:avLst/>
            </a:prstTxWarp>
          </a:bodyPr>
          <a:lstStyle/>
          <a:p>
            <a:endParaRPr lang="en-US"/>
          </a:p>
        </p:txBody>
      </p:sp>
      <p:sp>
        <p:nvSpPr>
          <p:cNvPr id="34821" name="Text Box 9"/>
          <p:cNvSpPr txBox="1">
            <a:spLocks noChangeArrowheads="1"/>
          </p:cNvSpPr>
          <p:nvPr/>
        </p:nvSpPr>
        <p:spPr bwMode="auto">
          <a:xfrm>
            <a:off x="3336925" y="1792288"/>
            <a:ext cx="488950" cy="457200"/>
          </a:xfrm>
          <a:prstGeom prst="rect">
            <a:avLst/>
          </a:prstGeom>
          <a:noFill/>
          <a:ln w="9525">
            <a:noFill/>
            <a:miter lim="800000"/>
            <a:headEnd/>
            <a:tailEnd/>
          </a:ln>
        </p:spPr>
        <p:txBody>
          <a:bodyPr wrap="none">
            <a:prstTxWarp prst="textNoShape">
              <a:avLst/>
            </a:prstTxWarp>
            <a:spAutoFit/>
          </a:bodyPr>
          <a:lstStyle/>
          <a:p>
            <a:r>
              <a:rPr lang="en-US" i="1">
                <a:solidFill>
                  <a:srgbClr val="0000FF"/>
                </a:solidFill>
              </a:rPr>
              <a:t>ct’</a:t>
            </a:r>
          </a:p>
        </p:txBody>
      </p:sp>
      <p:sp>
        <p:nvSpPr>
          <p:cNvPr id="34822" name="Text Box 10"/>
          <p:cNvSpPr txBox="1">
            <a:spLocks noChangeArrowheads="1"/>
          </p:cNvSpPr>
          <p:nvPr/>
        </p:nvSpPr>
        <p:spPr bwMode="auto">
          <a:xfrm>
            <a:off x="5546725" y="1563688"/>
            <a:ext cx="2911475" cy="822325"/>
          </a:xfrm>
          <a:prstGeom prst="rect">
            <a:avLst/>
          </a:prstGeom>
          <a:noFill/>
          <a:ln w="9525">
            <a:noFill/>
            <a:miter lim="800000"/>
            <a:headEnd/>
            <a:tailEnd/>
          </a:ln>
        </p:spPr>
        <p:txBody>
          <a:bodyPr>
            <a:prstTxWarp prst="textNoShape">
              <a:avLst/>
            </a:prstTxWarp>
            <a:spAutoFit/>
          </a:bodyPr>
          <a:lstStyle/>
          <a:p>
            <a:r>
              <a:rPr lang="en-US"/>
              <a:t>This is the time axis of the frame S’</a:t>
            </a:r>
          </a:p>
        </p:txBody>
      </p:sp>
      <p:sp>
        <p:nvSpPr>
          <p:cNvPr id="34823" name="Line 11"/>
          <p:cNvSpPr>
            <a:spLocks noChangeShapeType="1"/>
          </p:cNvSpPr>
          <p:nvPr/>
        </p:nvSpPr>
        <p:spPr bwMode="auto">
          <a:xfrm flipH="1">
            <a:off x="2971800" y="2057400"/>
            <a:ext cx="2286000" cy="609600"/>
          </a:xfrm>
          <a:prstGeom prst="line">
            <a:avLst/>
          </a:prstGeom>
          <a:noFill/>
          <a:ln w="25400">
            <a:solidFill>
              <a:schemeClr val="tx1"/>
            </a:solidFill>
            <a:round/>
            <a:headEnd/>
            <a:tailEnd type="triangle" w="lg" len="lg"/>
          </a:ln>
        </p:spPr>
        <p:txBody>
          <a:bodyPr>
            <a:prstTxWarp prst="textNoShape">
              <a:avLst/>
            </a:prstTxWarp>
          </a:bodyPr>
          <a:lstStyle/>
          <a:p>
            <a:endParaRPr lang="en-US"/>
          </a:p>
        </p:txBody>
      </p:sp>
      <p:sp>
        <p:nvSpPr>
          <p:cNvPr id="86028" name="Line 12"/>
          <p:cNvSpPr>
            <a:spLocks noChangeShapeType="1"/>
          </p:cNvSpPr>
          <p:nvPr/>
        </p:nvSpPr>
        <p:spPr bwMode="auto">
          <a:xfrm flipV="1">
            <a:off x="762000" y="2819400"/>
            <a:ext cx="3657600" cy="1600200"/>
          </a:xfrm>
          <a:prstGeom prst="line">
            <a:avLst/>
          </a:prstGeom>
          <a:noFill/>
          <a:ln w="25400">
            <a:solidFill>
              <a:srgbClr val="0000FF"/>
            </a:solidFill>
            <a:round/>
            <a:headEnd/>
            <a:tailEnd/>
          </a:ln>
        </p:spPr>
        <p:txBody>
          <a:bodyPr>
            <a:prstTxWarp prst="textNoShape">
              <a:avLst/>
            </a:prstTxWarp>
          </a:bodyPr>
          <a:lstStyle/>
          <a:p>
            <a:endParaRPr lang="en-US"/>
          </a:p>
        </p:txBody>
      </p:sp>
      <p:sp>
        <p:nvSpPr>
          <p:cNvPr id="86029" name="Text Box 13"/>
          <p:cNvSpPr txBox="1">
            <a:spLocks noChangeArrowheads="1"/>
          </p:cNvSpPr>
          <p:nvPr/>
        </p:nvSpPr>
        <p:spPr bwMode="auto">
          <a:xfrm>
            <a:off x="4327525" y="2782888"/>
            <a:ext cx="404813" cy="457200"/>
          </a:xfrm>
          <a:prstGeom prst="rect">
            <a:avLst/>
          </a:prstGeom>
          <a:noFill/>
          <a:ln w="9525">
            <a:noFill/>
            <a:miter lim="800000"/>
            <a:headEnd/>
            <a:tailEnd/>
          </a:ln>
        </p:spPr>
        <p:txBody>
          <a:bodyPr wrap="none">
            <a:prstTxWarp prst="textNoShape">
              <a:avLst/>
            </a:prstTxWarp>
            <a:spAutoFit/>
          </a:bodyPr>
          <a:lstStyle/>
          <a:p>
            <a:r>
              <a:rPr lang="en-US" i="1">
                <a:solidFill>
                  <a:srgbClr val="0000FF"/>
                </a:solidFill>
              </a:rPr>
              <a:t>x’</a:t>
            </a:r>
          </a:p>
        </p:txBody>
      </p:sp>
      <p:sp>
        <p:nvSpPr>
          <p:cNvPr id="86030" name="Text Box 14"/>
          <p:cNvSpPr txBox="1">
            <a:spLocks noChangeArrowheads="1"/>
          </p:cNvSpPr>
          <p:nvPr/>
        </p:nvSpPr>
        <p:spPr bwMode="auto">
          <a:xfrm>
            <a:off x="5562600" y="3597275"/>
            <a:ext cx="3200400" cy="822325"/>
          </a:xfrm>
          <a:prstGeom prst="rect">
            <a:avLst/>
          </a:prstGeom>
          <a:noFill/>
          <a:ln w="9525">
            <a:noFill/>
            <a:miter lim="800000"/>
            <a:headEnd/>
            <a:tailEnd/>
          </a:ln>
        </p:spPr>
        <p:txBody>
          <a:bodyPr>
            <a:prstTxWarp prst="textNoShape">
              <a:avLst/>
            </a:prstTxWarp>
            <a:spAutoFit/>
          </a:bodyPr>
          <a:lstStyle/>
          <a:p>
            <a:r>
              <a:rPr lang="en-US"/>
              <a:t>This is the space axis of the frame S’</a:t>
            </a:r>
          </a:p>
        </p:txBody>
      </p:sp>
      <p:sp>
        <p:nvSpPr>
          <p:cNvPr id="86031" name="Line 15"/>
          <p:cNvSpPr>
            <a:spLocks noChangeShapeType="1"/>
          </p:cNvSpPr>
          <p:nvPr/>
        </p:nvSpPr>
        <p:spPr bwMode="auto">
          <a:xfrm flipH="1" flipV="1">
            <a:off x="3962400" y="3048000"/>
            <a:ext cx="1600200" cy="914400"/>
          </a:xfrm>
          <a:prstGeom prst="line">
            <a:avLst/>
          </a:prstGeom>
          <a:noFill/>
          <a:ln w="25400">
            <a:solidFill>
              <a:schemeClr val="tx1"/>
            </a:solidFill>
            <a:round/>
            <a:headEnd/>
            <a:tailEnd type="triangle" w="lg" len="lg"/>
          </a:ln>
        </p:spPr>
        <p:txBody>
          <a:bodyPr>
            <a:prstTxWarp prst="textNoShape">
              <a:avLst/>
            </a:prstTxWarp>
          </a:bodyPr>
          <a:lstStyle/>
          <a:p>
            <a:endParaRPr lang="en-US"/>
          </a:p>
        </p:txBody>
      </p:sp>
      <p:sp>
        <p:nvSpPr>
          <p:cNvPr id="86032" name="Freeform 16"/>
          <p:cNvSpPr>
            <a:spLocks/>
          </p:cNvSpPr>
          <p:nvPr/>
        </p:nvSpPr>
        <p:spPr bwMode="auto">
          <a:xfrm>
            <a:off x="2514600" y="2654300"/>
            <a:ext cx="381000" cy="88900"/>
          </a:xfrm>
          <a:custGeom>
            <a:avLst/>
            <a:gdLst>
              <a:gd name="T0" fmla="*/ 0 w 240"/>
              <a:gd name="T1" fmla="*/ 2147483647 h 56"/>
              <a:gd name="T2" fmla="*/ 2147483647 w 240"/>
              <a:gd name="T3" fmla="*/ 2147483647 h 56"/>
              <a:gd name="T4" fmla="*/ 2147483647 w 240"/>
              <a:gd name="T5" fmla="*/ 2147483647 h 56"/>
              <a:gd name="T6" fmla="*/ 2147483647 w 240"/>
              <a:gd name="T7" fmla="*/ 2147483647 h 56"/>
              <a:gd name="T8" fmla="*/ 2147483647 w 240"/>
              <a:gd name="T9" fmla="*/ 2147483647 h 56"/>
              <a:gd name="T10" fmla="*/ 0 60000 65536"/>
              <a:gd name="T11" fmla="*/ 0 60000 65536"/>
              <a:gd name="T12" fmla="*/ 0 60000 65536"/>
              <a:gd name="T13" fmla="*/ 0 60000 65536"/>
              <a:gd name="T14" fmla="*/ 0 60000 65536"/>
              <a:gd name="T15" fmla="*/ 0 w 240"/>
              <a:gd name="T16" fmla="*/ 0 h 56"/>
              <a:gd name="T17" fmla="*/ 240 w 240"/>
              <a:gd name="T18" fmla="*/ 56 h 56"/>
            </a:gdLst>
            <a:ahLst/>
            <a:cxnLst>
              <a:cxn ang="T10">
                <a:pos x="T0" y="T1"/>
              </a:cxn>
              <a:cxn ang="T11">
                <a:pos x="T2" y="T3"/>
              </a:cxn>
              <a:cxn ang="T12">
                <a:pos x="T4" y="T5"/>
              </a:cxn>
              <a:cxn ang="T13">
                <a:pos x="T6" y="T7"/>
              </a:cxn>
              <a:cxn ang="T14">
                <a:pos x="T8" y="T9"/>
              </a:cxn>
            </a:cxnLst>
            <a:rect l="T15" t="T16" r="T17" b="T18"/>
            <a:pathLst>
              <a:path w="240" h="56">
                <a:moveTo>
                  <a:pt x="0" y="56"/>
                </a:moveTo>
                <a:cubicBezTo>
                  <a:pt x="36" y="36"/>
                  <a:pt x="72" y="16"/>
                  <a:pt x="96" y="8"/>
                </a:cubicBezTo>
                <a:cubicBezTo>
                  <a:pt x="120" y="0"/>
                  <a:pt x="128" y="8"/>
                  <a:pt x="144" y="8"/>
                </a:cubicBezTo>
                <a:cubicBezTo>
                  <a:pt x="160" y="8"/>
                  <a:pt x="176" y="0"/>
                  <a:pt x="192" y="8"/>
                </a:cubicBezTo>
                <a:cubicBezTo>
                  <a:pt x="208" y="16"/>
                  <a:pt x="224" y="36"/>
                  <a:pt x="240" y="56"/>
                </a:cubicBezTo>
              </a:path>
            </a:pathLst>
          </a:custGeom>
          <a:noFill/>
          <a:ln w="25400">
            <a:solidFill>
              <a:srgbClr val="FF0000"/>
            </a:solidFill>
            <a:round/>
            <a:headEnd/>
            <a:tailEnd/>
          </a:ln>
        </p:spPr>
        <p:txBody>
          <a:bodyPr>
            <a:prstTxWarp prst="textNoShape">
              <a:avLst/>
            </a:prstTxWarp>
          </a:bodyPr>
          <a:lstStyle/>
          <a:p>
            <a:endParaRPr lang="en-US"/>
          </a:p>
        </p:txBody>
      </p:sp>
      <p:sp>
        <p:nvSpPr>
          <p:cNvPr id="86033" name="Freeform 17"/>
          <p:cNvSpPr>
            <a:spLocks/>
          </p:cNvSpPr>
          <p:nvPr/>
        </p:nvSpPr>
        <p:spPr bwMode="auto">
          <a:xfrm rot="5400000">
            <a:off x="3346450" y="3422650"/>
            <a:ext cx="381000" cy="88900"/>
          </a:xfrm>
          <a:custGeom>
            <a:avLst/>
            <a:gdLst>
              <a:gd name="T0" fmla="*/ 0 w 240"/>
              <a:gd name="T1" fmla="*/ 2147483647 h 56"/>
              <a:gd name="T2" fmla="*/ 2147483647 w 240"/>
              <a:gd name="T3" fmla="*/ 2147483647 h 56"/>
              <a:gd name="T4" fmla="*/ 2147483647 w 240"/>
              <a:gd name="T5" fmla="*/ 2147483647 h 56"/>
              <a:gd name="T6" fmla="*/ 2147483647 w 240"/>
              <a:gd name="T7" fmla="*/ 2147483647 h 56"/>
              <a:gd name="T8" fmla="*/ 2147483647 w 240"/>
              <a:gd name="T9" fmla="*/ 2147483647 h 56"/>
              <a:gd name="T10" fmla="*/ 0 60000 65536"/>
              <a:gd name="T11" fmla="*/ 0 60000 65536"/>
              <a:gd name="T12" fmla="*/ 0 60000 65536"/>
              <a:gd name="T13" fmla="*/ 0 60000 65536"/>
              <a:gd name="T14" fmla="*/ 0 60000 65536"/>
              <a:gd name="T15" fmla="*/ 0 w 240"/>
              <a:gd name="T16" fmla="*/ 0 h 56"/>
              <a:gd name="T17" fmla="*/ 240 w 240"/>
              <a:gd name="T18" fmla="*/ 56 h 56"/>
            </a:gdLst>
            <a:ahLst/>
            <a:cxnLst>
              <a:cxn ang="T10">
                <a:pos x="T0" y="T1"/>
              </a:cxn>
              <a:cxn ang="T11">
                <a:pos x="T2" y="T3"/>
              </a:cxn>
              <a:cxn ang="T12">
                <a:pos x="T4" y="T5"/>
              </a:cxn>
              <a:cxn ang="T13">
                <a:pos x="T6" y="T7"/>
              </a:cxn>
              <a:cxn ang="T14">
                <a:pos x="T8" y="T9"/>
              </a:cxn>
            </a:cxnLst>
            <a:rect l="T15" t="T16" r="T17" b="T18"/>
            <a:pathLst>
              <a:path w="240" h="56">
                <a:moveTo>
                  <a:pt x="0" y="56"/>
                </a:moveTo>
                <a:cubicBezTo>
                  <a:pt x="36" y="36"/>
                  <a:pt x="72" y="16"/>
                  <a:pt x="96" y="8"/>
                </a:cubicBezTo>
                <a:cubicBezTo>
                  <a:pt x="120" y="0"/>
                  <a:pt x="128" y="8"/>
                  <a:pt x="144" y="8"/>
                </a:cubicBezTo>
                <a:cubicBezTo>
                  <a:pt x="160" y="8"/>
                  <a:pt x="176" y="0"/>
                  <a:pt x="192" y="8"/>
                </a:cubicBezTo>
                <a:cubicBezTo>
                  <a:pt x="208" y="16"/>
                  <a:pt x="224" y="36"/>
                  <a:pt x="240" y="56"/>
                </a:cubicBezTo>
              </a:path>
            </a:pathLst>
          </a:custGeom>
          <a:noFill/>
          <a:ln w="25400">
            <a:solidFill>
              <a:srgbClr val="FF0000"/>
            </a:solidFill>
            <a:round/>
            <a:headEnd/>
            <a:tailEnd/>
          </a:ln>
        </p:spPr>
        <p:txBody>
          <a:bodyPr>
            <a:prstTxWarp prst="textNoShape">
              <a:avLst/>
            </a:prstTxWarp>
          </a:bodyPr>
          <a:lstStyle/>
          <a:p>
            <a:endParaRPr lang="en-US"/>
          </a:p>
        </p:txBody>
      </p:sp>
      <p:sp>
        <p:nvSpPr>
          <p:cNvPr id="86034" name="Text Box 18"/>
          <p:cNvSpPr txBox="1">
            <a:spLocks noChangeArrowheads="1"/>
          </p:cNvSpPr>
          <p:nvPr/>
        </p:nvSpPr>
        <p:spPr bwMode="auto">
          <a:xfrm>
            <a:off x="365125" y="1792288"/>
            <a:ext cx="2301875" cy="822325"/>
          </a:xfrm>
          <a:prstGeom prst="rect">
            <a:avLst/>
          </a:prstGeom>
          <a:noFill/>
          <a:ln w="9525">
            <a:noFill/>
            <a:miter lim="800000"/>
            <a:headEnd/>
            <a:tailEnd/>
          </a:ln>
        </p:spPr>
        <p:txBody>
          <a:bodyPr>
            <a:prstTxWarp prst="textNoShape">
              <a:avLst/>
            </a:prstTxWarp>
            <a:spAutoFit/>
          </a:bodyPr>
          <a:lstStyle/>
          <a:p>
            <a:pPr eaLnBrk="0" hangingPunct="0"/>
            <a:r>
              <a:rPr lang="en-US"/>
              <a:t>These angles are equal</a:t>
            </a:r>
          </a:p>
        </p:txBody>
      </p:sp>
      <p:sp>
        <p:nvSpPr>
          <p:cNvPr id="86035" name="Line 19"/>
          <p:cNvSpPr>
            <a:spLocks noChangeShapeType="1"/>
          </p:cNvSpPr>
          <p:nvPr/>
        </p:nvSpPr>
        <p:spPr bwMode="auto">
          <a:xfrm>
            <a:off x="2057400" y="2286000"/>
            <a:ext cx="609600" cy="381000"/>
          </a:xfrm>
          <a:prstGeom prst="line">
            <a:avLst/>
          </a:prstGeom>
          <a:noFill/>
          <a:ln w="25400">
            <a:solidFill>
              <a:srgbClr val="FF0000"/>
            </a:solidFill>
            <a:round/>
            <a:headEnd/>
            <a:tailEnd type="triangle" w="lg" len="lg"/>
          </a:ln>
        </p:spPr>
        <p:txBody>
          <a:bodyPr>
            <a:prstTxWarp prst="textNoShape">
              <a:avLst/>
            </a:prstTxWarp>
          </a:bodyPr>
          <a:lstStyle/>
          <a:p>
            <a:endParaRPr lang="en-US"/>
          </a:p>
        </p:txBody>
      </p:sp>
      <p:sp>
        <p:nvSpPr>
          <p:cNvPr id="86036" name="Line 20"/>
          <p:cNvSpPr>
            <a:spLocks noChangeShapeType="1"/>
          </p:cNvSpPr>
          <p:nvPr/>
        </p:nvSpPr>
        <p:spPr bwMode="auto">
          <a:xfrm>
            <a:off x="1981200" y="2514600"/>
            <a:ext cx="1447800" cy="914400"/>
          </a:xfrm>
          <a:prstGeom prst="line">
            <a:avLst/>
          </a:prstGeom>
          <a:noFill/>
          <a:ln w="25400">
            <a:solidFill>
              <a:srgbClr val="FF0000"/>
            </a:solidFill>
            <a:round/>
            <a:headEnd/>
            <a:tailEnd type="triangle" w="lg" len="lg"/>
          </a:ln>
        </p:spPr>
        <p:txBody>
          <a:bodyPr>
            <a:prstTxWarp prst="textNoShape">
              <a:avLst/>
            </a:prstTxWarp>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60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602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602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603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603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603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603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603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603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60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24" grpId="0" animBg="1"/>
      <p:bldP spid="86028" grpId="0" animBg="1"/>
      <p:bldP spid="86029" grpId="0"/>
      <p:bldP spid="86030" grpId="0"/>
      <p:bldP spid="86031" grpId="0" animBg="1"/>
      <p:bldP spid="86032" grpId="0" animBg="1"/>
      <p:bldP spid="86033" grpId="0" animBg="1"/>
      <p:bldP spid="86034" grpId="0"/>
      <p:bldP spid="86035" grpId="0" animBg="1"/>
      <p:bldP spid="86036" grpId="0" animBg="1"/>
    </p:bldLst>
  </p:timing>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t>Frame S’ as viewed from S</a:t>
            </a:r>
          </a:p>
        </p:txBody>
      </p:sp>
      <p:grpSp>
        <p:nvGrpSpPr>
          <p:cNvPr id="2" name="Group 3"/>
          <p:cNvGrpSpPr>
            <a:grpSpLocks/>
          </p:cNvGrpSpPr>
          <p:nvPr/>
        </p:nvGrpSpPr>
        <p:grpSpPr bwMode="auto">
          <a:xfrm>
            <a:off x="685800" y="1716088"/>
            <a:ext cx="3673475" cy="3770312"/>
            <a:chOff x="432" y="1081"/>
            <a:chExt cx="2314" cy="2375"/>
          </a:xfrm>
        </p:grpSpPr>
        <p:sp>
          <p:nvSpPr>
            <p:cNvPr id="35882" name="Line 4"/>
            <p:cNvSpPr>
              <a:spLocks noChangeShapeType="1"/>
            </p:cNvSpPr>
            <p:nvPr/>
          </p:nvSpPr>
          <p:spPr bwMode="auto">
            <a:xfrm>
              <a:off x="432" y="2304"/>
              <a:ext cx="2256" cy="0"/>
            </a:xfrm>
            <a:prstGeom prst="line">
              <a:avLst/>
            </a:prstGeom>
            <a:noFill/>
            <a:ln w="25400">
              <a:solidFill>
                <a:schemeClr val="tx1"/>
              </a:solidFill>
              <a:round/>
              <a:headEnd/>
              <a:tailEnd/>
            </a:ln>
          </p:spPr>
          <p:txBody>
            <a:bodyPr>
              <a:prstTxWarp prst="textNoShape">
                <a:avLst/>
              </a:prstTxWarp>
            </a:bodyPr>
            <a:lstStyle/>
            <a:p>
              <a:endParaRPr lang="en-US"/>
            </a:p>
          </p:txBody>
        </p:sp>
        <p:sp>
          <p:nvSpPr>
            <p:cNvPr id="35883" name="Line 5"/>
            <p:cNvSpPr>
              <a:spLocks noChangeShapeType="1"/>
            </p:cNvSpPr>
            <p:nvPr/>
          </p:nvSpPr>
          <p:spPr bwMode="auto">
            <a:xfrm rot="-5400000">
              <a:off x="456" y="2328"/>
              <a:ext cx="2256" cy="0"/>
            </a:xfrm>
            <a:prstGeom prst="line">
              <a:avLst/>
            </a:prstGeom>
            <a:noFill/>
            <a:ln w="25400">
              <a:solidFill>
                <a:schemeClr val="tx1"/>
              </a:solidFill>
              <a:round/>
              <a:headEnd/>
              <a:tailEnd/>
            </a:ln>
          </p:spPr>
          <p:txBody>
            <a:bodyPr>
              <a:prstTxWarp prst="textNoShape">
                <a:avLst/>
              </a:prstTxWarp>
            </a:bodyPr>
            <a:lstStyle/>
            <a:p>
              <a:endParaRPr lang="en-US"/>
            </a:p>
          </p:txBody>
        </p:sp>
        <p:sp>
          <p:nvSpPr>
            <p:cNvPr id="35884" name="Text Box 6"/>
            <p:cNvSpPr txBox="1">
              <a:spLocks noChangeArrowheads="1"/>
            </p:cNvSpPr>
            <p:nvPr/>
          </p:nvSpPr>
          <p:spPr bwMode="auto">
            <a:xfrm>
              <a:off x="2534" y="2377"/>
              <a:ext cx="212" cy="288"/>
            </a:xfrm>
            <a:prstGeom prst="rect">
              <a:avLst/>
            </a:prstGeom>
            <a:noFill/>
            <a:ln w="9525">
              <a:noFill/>
              <a:miter lim="800000"/>
              <a:headEnd/>
              <a:tailEnd/>
            </a:ln>
          </p:spPr>
          <p:txBody>
            <a:bodyPr wrap="none">
              <a:prstTxWarp prst="textNoShape">
                <a:avLst/>
              </a:prstTxWarp>
              <a:spAutoFit/>
            </a:bodyPr>
            <a:lstStyle/>
            <a:p>
              <a:pPr eaLnBrk="0" hangingPunct="0"/>
              <a:r>
                <a:rPr lang="en-US"/>
                <a:t>x</a:t>
              </a:r>
            </a:p>
          </p:txBody>
        </p:sp>
        <p:sp>
          <p:nvSpPr>
            <p:cNvPr id="35885" name="Text Box 7"/>
            <p:cNvSpPr txBox="1">
              <a:spLocks noChangeArrowheads="1"/>
            </p:cNvSpPr>
            <p:nvPr/>
          </p:nvSpPr>
          <p:spPr bwMode="auto">
            <a:xfrm>
              <a:off x="1670" y="1081"/>
              <a:ext cx="265" cy="288"/>
            </a:xfrm>
            <a:prstGeom prst="rect">
              <a:avLst/>
            </a:prstGeom>
            <a:noFill/>
            <a:ln w="9525">
              <a:noFill/>
              <a:miter lim="800000"/>
              <a:headEnd/>
              <a:tailEnd/>
            </a:ln>
          </p:spPr>
          <p:txBody>
            <a:bodyPr wrap="none">
              <a:prstTxWarp prst="textNoShape">
                <a:avLst/>
              </a:prstTxWarp>
              <a:spAutoFit/>
            </a:bodyPr>
            <a:lstStyle/>
            <a:p>
              <a:pPr eaLnBrk="0" hangingPunct="0"/>
              <a:r>
                <a:rPr lang="en-US"/>
                <a:t>ct</a:t>
              </a:r>
            </a:p>
          </p:txBody>
        </p:sp>
      </p:grpSp>
      <p:sp>
        <p:nvSpPr>
          <p:cNvPr id="35844" name="Line 8"/>
          <p:cNvSpPr>
            <a:spLocks noChangeShapeType="1"/>
          </p:cNvSpPr>
          <p:nvPr/>
        </p:nvSpPr>
        <p:spPr bwMode="auto">
          <a:xfrm flipV="1">
            <a:off x="1676400" y="1828800"/>
            <a:ext cx="1676400" cy="3657600"/>
          </a:xfrm>
          <a:prstGeom prst="line">
            <a:avLst/>
          </a:prstGeom>
          <a:noFill/>
          <a:ln w="25400">
            <a:solidFill>
              <a:srgbClr val="0000FF"/>
            </a:solidFill>
            <a:round/>
            <a:headEnd/>
            <a:tailEnd/>
          </a:ln>
        </p:spPr>
        <p:txBody>
          <a:bodyPr>
            <a:prstTxWarp prst="textNoShape">
              <a:avLst/>
            </a:prstTxWarp>
          </a:bodyPr>
          <a:lstStyle/>
          <a:p>
            <a:endParaRPr lang="en-US"/>
          </a:p>
        </p:txBody>
      </p:sp>
      <p:sp>
        <p:nvSpPr>
          <p:cNvPr id="35845" name="Text Box 9"/>
          <p:cNvSpPr txBox="1">
            <a:spLocks noChangeArrowheads="1"/>
          </p:cNvSpPr>
          <p:nvPr/>
        </p:nvSpPr>
        <p:spPr bwMode="auto">
          <a:xfrm>
            <a:off x="3336925" y="1792288"/>
            <a:ext cx="488950" cy="457200"/>
          </a:xfrm>
          <a:prstGeom prst="rect">
            <a:avLst/>
          </a:prstGeom>
          <a:noFill/>
          <a:ln w="9525">
            <a:noFill/>
            <a:miter lim="800000"/>
            <a:headEnd/>
            <a:tailEnd/>
          </a:ln>
        </p:spPr>
        <p:txBody>
          <a:bodyPr wrap="none">
            <a:prstTxWarp prst="textNoShape">
              <a:avLst/>
            </a:prstTxWarp>
            <a:spAutoFit/>
          </a:bodyPr>
          <a:lstStyle/>
          <a:p>
            <a:r>
              <a:rPr lang="en-US" i="1">
                <a:solidFill>
                  <a:srgbClr val="0000FF"/>
                </a:solidFill>
              </a:rPr>
              <a:t>ct’</a:t>
            </a:r>
          </a:p>
        </p:txBody>
      </p:sp>
      <p:sp>
        <p:nvSpPr>
          <p:cNvPr id="35846" name="Line 10"/>
          <p:cNvSpPr>
            <a:spLocks noChangeShapeType="1"/>
          </p:cNvSpPr>
          <p:nvPr/>
        </p:nvSpPr>
        <p:spPr bwMode="auto">
          <a:xfrm flipV="1">
            <a:off x="762000" y="2819400"/>
            <a:ext cx="3657600" cy="1600200"/>
          </a:xfrm>
          <a:prstGeom prst="line">
            <a:avLst/>
          </a:prstGeom>
          <a:noFill/>
          <a:ln w="25400">
            <a:solidFill>
              <a:srgbClr val="0000FF"/>
            </a:solidFill>
            <a:round/>
            <a:headEnd/>
            <a:tailEnd/>
          </a:ln>
        </p:spPr>
        <p:txBody>
          <a:bodyPr>
            <a:prstTxWarp prst="textNoShape">
              <a:avLst/>
            </a:prstTxWarp>
          </a:bodyPr>
          <a:lstStyle/>
          <a:p>
            <a:endParaRPr lang="en-US"/>
          </a:p>
        </p:txBody>
      </p:sp>
      <p:sp>
        <p:nvSpPr>
          <p:cNvPr id="35847" name="Text Box 11"/>
          <p:cNvSpPr txBox="1">
            <a:spLocks noChangeArrowheads="1"/>
          </p:cNvSpPr>
          <p:nvPr/>
        </p:nvSpPr>
        <p:spPr bwMode="auto">
          <a:xfrm>
            <a:off x="4327525" y="2782888"/>
            <a:ext cx="404813" cy="457200"/>
          </a:xfrm>
          <a:prstGeom prst="rect">
            <a:avLst/>
          </a:prstGeom>
          <a:noFill/>
          <a:ln w="9525">
            <a:noFill/>
            <a:miter lim="800000"/>
            <a:headEnd/>
            <a:tailEnd/>
          </a:ln>
        </p:spPr>
        <p:txBody>
          <a:bodyPr wrap="none">
            <a:prstTxWarp prst="textNoShape">
              <a:avLst/>
            </a:prstTxWarp>
            <a:spAutoFit/>
          </a:bodyPr>
          <a:lstStyle/>
          <a:p>
            <a:r>
              <a:rPr lang="en-US" i="1">
                <a:solidFill>
                  <a:srgbClr val="0000FF"/>
                </a:solidFill>
              </a:rPr>
              <a:t>x’</a:t>
            </a:r>
          </a:p>
        </p:txBody>
      </p:sp>
      <p:sp>
        <p:nvSpPr>
          <p:cNvPr id="35848" name="Text Box 12"/>
          <p:cNvSpPr txBox="1">
            <a:spLocks noChangeArrowheads="1"/>
          </p:cNvSpPr>
          <p:nvPr/>
        </p:nvSpPr>
        <p:spPr bwMode="auto">
          <a:xfrm>
            <a:off x="2895600" y="5365750"/>
            <a:ext cx="6324600" cy="1187450"/>
          </a:xfrm>
          <a:prstGeom prst="rect">
            <a:avLst/>
          </a:prstGeom>
          <a:noFill/>
          <a:ln w="9525">
            <a:noFill/>
            <a:miter lim="800000"/>
            <a:headEnd/>
            <a:tailEnd/>
          </a:ln>
        </p:spPr>
        <p:txBody>
          <a:bodyPr>
            <a:prstTxWarp prst="textNoShape">
              <a:avLst/>
            </a:prstTxWarp>
            <a:spAutoFit/>
          </a:bodyPr>
          <a:lstStyle/>
          <a:p>
            <a:pPr eaLnBrk="0" hangingPunct="0"/>
            <a:r>
              <a:rPr lang="en-US" dirty="0"/>
              <a:t>Both frames are adequate for describing events – but will give different spacetime coordinates for these events, in general.</a:t>
            </a:r>
          </a:p>
        </p:txBody>
      </p:sp>
      <p:sp>
        <p:nvSpPr>
          <p:cNvPr id="35849" name="Oval 13"/>
          <p:cNvSpPr>
            <a:spLocks noChangeArrowheads="1"/>
          </p:cNvSpPr>
          <p:nvPr/>
        </p:nvSpPr>
        <p:spPr bwMode="auto">
          <a:xfrm>
            <a:off x="3590925" y="2438400"/>
            <a:ext cx="152400" cy="152400"/>
          </a:xfrm>
          <a:prstGeom prst="ellipse">
            <a:avLst/>
          </a:prstGeom>
          <a:solidFill>
            <a:srgbClr val="FF0000"/>
          </a:solidFill>
          <a:ln w="9525">
            <a:solidFill>
              <a:schemeClr val="tx1"/>
            </a:solidFill>
            <a:round/>
            <a:headEnd/>
            <a:tailEnd/>
          </a:ln>
        </p:spPr>
        <p:txBody>
          <a:bodyPr wrap="none" anchor="ctr">
            <a:prstTxWarp prst="textNoShape">
              <a:avLst/>
            </a:prstTxWarp>
          </a:bodyPr>
          <a:lstStyle/>
          <a:p>
            <a:endParaRPr lang="en-US"/>
          </a:p>
        </p:txBody>
      </p:sp>
      <p:grpSp>
        <p:nvGrpSpPr>
          <p:cNvPr id="3" name="Group 49"/>
          <p:cNvGrpSpPr>
            <a:grpSpLocks/>
          </p:cNvGrpSpPr>
          <p:nvPr/>
        </p:nvGrpSpPr>
        <p:grpSpPr bwMode="auto">
          <a:xfrm>
            <a:off x="685800" y="1905000"/>
            <a:ext cx="3581400" cy="3581400"/>
            <a:chOff x="432" y="1200"/>
            <a:chExt cx="2256" cy="2256"/>
          </a:xfrm>
        </p:grpSpPr>
        <p:sp>
          <p:nvSpPr>
            <p:cNvPr id="35866" name="Line 14"/>
            <p:cNvSpPr>
              <a:spLocks noChangeShapeType="1"/>
            </p:cNvSpPr>
            <p:nvPr/>
          </p:nvSpPr>
          <p:spPr bwMode="auto">
            <a:xfrm>
              <a:off x="1344" y="1200"/>
              <a:ext cx="0" cy="2256"/>
            </a:xfrm>
            <a:prstGeom prst="line">
              <a:avLst/>
            </a:prstGeom>
            <a:noFill/>
            <a:ln w="12700">
              <a:solidFill>
                <a:schemeClr val="tx1"/>
              </a:solidFill>
              <a:prstDash val="sysDot"/>
              <a:round/>
              <a:headEnd/>
              <a:tailEnd/>
            </a:ln>
          </p:spPr>
          <p:txBody>
            <a:bodyPr wrap="none">
              <a:prstTxWarp prst="textNoShape">
                <a:avLst/>
              </a:prstTxWarp>
            </a:bodyPr>
            <a:lstStyle/>
            <a:p>
              <a:endParaRPr lang="en-US"/>
            </a:p>
          </p:txBody>
        </p:sp>
        <p:sp>
          <p:nvSpPr>
            <p:cNvPr id="35867" name="Line 15"/>
            <p:cNvSpPr>
              <a:spLocks noChangeShapeType="1"/>
            </p:cNvSpPr>
            <p:nvPr/>
          </p:nvSpPr>
          <p:spPr bwMode="auto">
            <a:xfrm>
              <a:off x="1104" y="1200"/>
              <a:ext cx="0" cy="2256"/>
            </a:xfrm>
            <a:prstGeom prst="line">
              <a:avLst/>
            </a:prstGeom>
            <a:noFill/>
            <a:ln w="12700">
              <a:solidFill>
                <a:schemeClr val="tx1"/>
              </a:solidFill>
              <a:prstDash val="sysDot"/>
              <a:round/>
              <a:headEnd/>
              <a:tailEnd/>
            </a:ln>
          </p:spPr>
          <p:txBody>
            <a:bodyPr wrap="none">
              <a:prstTxWarp prst="textNoShape">
                <a:avLst/>
              </a:prstTxWarp>
            </a:bodyPr>
            <a:lstStyle/>
            <a:p>
              <a:endParaRPr lang="en-US"/>
            </a:p>
          </p:txBody>
        </p:sp>
        <p:sp>
          <p:nvSpPr>
            <p:cNvPr id="35868" name="Line 16"/>
            <p:cNvSpPr>
              <a:spLocks noChangeShapeType="1"/>
            </p:cNvSpPr>
            <p:nvPr/>
          </p:nvSpPr>
          <p:spPr bwMode="auto">
            <a:xfrm>
              <a:off x="864" y="1200"/>
              <a:ext cx="0" cy="2256"/>
            </a:xfrm>
            <a:prstGeom prst="line">
              <a:avLst/>
            </a:prstGeom>
            <a:noFill/>
            <a:ln w="12700">
              <a:solidFill>
                <a:schemeClr val="tx1"/>
              </a:solidFill>
              <a:prstDash val="sysDot"/>
              <a:round/>
              <a:headEnd/>
              <a:tailEnd/>
            </a:ln>
          </p:spPr>
          <p:txBody>
            <a:bodyPr wrap="none">
              <a:prstTxWarp prst="textNoShape">
                <a:avLst/>
              </a:prstTxWarp>
            </a:bodyPr>
            <a:lstStyle/>
            <a:p>
              <a:endParaRPr lang="en-US"/>
            </a:p>
          </p:txBody>
        </p:sp>
        <p:sp>
          <p:nvSpPr>
            <p:cNvPr id="35869" name="Line 17"/>
            <p:cNvSpPr>
              <a:spLocks noChangeShapeType="1"/>
            </p:cNvSpPr>
            <p:nvPr/>
          </p:nvSpPr>
          <p:spPr bwMode="auto">
            <a:xfrm>
              <a:off x="624" y="1200"/>
              <a:ext cx="0" cy="2256"/>
            </a:xfrm>
            <a:prstGeom prst="line">
              <a:avLst/>
            </a:prstGeom>
            <a:noFill/>
            <a:ln w="12700">
              <a:solidFill>
                <a:schemeClr val="tx1"/>
              </a:solidFill>
              <a:prstDash val="sysDot"/>
              <a:round/>
              <a:headEnd/>
              <a:tailEnd/>
            </a:ln>
          </p:spPr>
          <p:txBody>
            <a:bodyPr wrap="none">
              <a:prstTxWarp prst="textNoShape">
                <a:avLst/>
              </a:prstTxWarp>
            </a:bodyPr>
            <a:lstStyle/>
            <a:p>
              <a:endParaRPr lang="en-US"/>
            </a:p>
          </p:txBody>
        </p:sp>
        <p:sp>
          <p:nvSpPr>
            <p:cNvPr id="35870" name="Line 18"/>
            <p:cNvSpPr>
              <a:spLocks noChangeShapeType="1"/>
            </p:cNvSpPr>
            <p:nvPr/>
          </p:nvSpPr>
          <p:spPr bwMode="auto">
            <a:xfrm>
              <a:off x="2544" y="1200"/>
              <a:ext cx="0" cy="2256"/>
            </a:xfrm>
            <a:prstGeom prst="line">
              <a:avLst/>
            </a:prstGeom>
            <a:noFill/>
            <a:ln w="12700">
              <a:solidFill>
                <a:schemeClr val="tx1"/>
              </a:solidFill>
              <a:prstDash val="sysDot"/>
              <a:round/>
              <a:headEnd/>
              <a:tailEnd/>
            </a:ln>
          </p:spPr>
          <p:txBody>
            <a:bodyPr wrap="none">
              <a:prstTxWarp prst="textNoShape">
                <a:avLst/>
              </a:prstTxWarp>
            </a:bodyPr>
            <a:lstStyle/>
            <a:p>
              <a:endParaRPr lang="en-US"/>
            </a:p>
          </p:txBody>
        </p:sp>
        <p:sp>
          <p:nvSpPr>
            <p:cNvPr id="35871" name="Line 19"/>
            <p:cNvSpPr>
              <a:spLocks noChangeShapeType="1"/>
            </p:cNvSpPr>
            <p:nvPr/>
          </p:nvSpPr>
          <p:spPr bwMode="auto">
            <a:xfrm>
              <a:off x="2304" y="1200"/>
              <a:ext cx="0" cy="2256"/>
            </a:xfrm>
            <a:prstGeom prst="line">
              <a:avLst/>
            </a:prstGeom>
            <a:noFill/>
            <a:ln w="12700">
              <a:solidFill>
                <a:schemeClr val="tx1"/>
              </a:solidFill>
              <a:prstDash val="sysDot"/>
              <a:round/>
              <a:headEnd/>
              <a:tailEnd/>
            </a:ln>
          </p:spPr>
          <p:txBody>
            <a:bodyPr wrap="none">
              <a:prstTxWarp prst="textNoShape">
                <a:avLst/>
              </a:prstTxWarp>
            </a:bodyPr>
            <a:lstStyle/>
            <a:p>
              <a:endParaRPr lang="en-US"/>
            </a:p>
          </p:txBody>
        </p:sp>
        <p:sp>
          <p:nvSpPr>
            <p:cNvPr id="35872" name="Line 20"/>
            <p:cNvSpPr>
              <a:spLocks noChangeShapeType="1"/>
            </p:cNvSpPr>
            <p:nvPr/>
          </p:nvSpPr>
          <p:spPr bwMode="auto">
            <a:xfrm>
              <a:off x="2064" y="1200"/>
              <a:ext cx="0" cy="2256"/>
            </a:xfrm>
            <a:prstGeom prst="line">
              <a:avLst/>
            </a:prstGeom>
            <a:noFill/>
            <a:ln w="12700">
              <a:solidFill>
                <a:schemeClr val="tx1"/>
              </a:solidFill>
              <a:prstDash val="sysDot"/>
              <a:round/>
              <a:headEnd/>
              <a:tailEnd/>
            </a:ln>
          </p:spPr>
          <p:txBody>
            <a:bodyPr wrap="none">
              <a:prstTxWarp prst="textNoShape">
                <a:avLst/>
              </a:prstTxWarp>
            </a:bodyPr>
            <a:lstStyle/>
            <a:p>
              <a:endParaRPr lang="en-US"/>
            </a:p>
          </p:txBody>
        </p:sp>
        <p:sp>
          <p:nvSpPr>
            <p:cNvPr id="35873" name="Line 21"/>
            <p:cNvSpPr>
              <a:spLocks noChangeShapeType="1"/>
            </p:cNvSpPr>
            <p:nvPr/>
          </p:nvSpPr>
          <p:spPr bwMode="auto">
            <a:xfrm>
              <a:off x="1824" y="1200"/>
              <a:ext cx="0" cy="2256"/>
            </a:xfrm>
            <a:prstGeom prst="line">
              <a:avLst/>
            </a:prstGeom>
            <a:noFill/>
            <a:ln w="12700">
              <a:solidFill>
                <a:schemeClr val="tx1"/>
              </a:solidFill>
              <a:prstDash val="sysDot"/>
              <a:round/>
              <a:headEnd/>
              <a:tailEnd/>
            </a:ln>
          </p:spPr>
          <p:txBody>
            <a:bodyPr wrap="none">
              <a:prstTxWarp prst="textNoShape">
                <a:avLst/>
              </a:prstTxWarp>
            </a:bodyPr>
            <a:lstStyle/>
            <a:p>
              <a:endParaRPr lang="en-US"/>
            </a:p>
          </p:txBody>
        </p:sp>
        <p:sp>
          <p:nvSpPr>
            <p:cNvPr id="35874" name="Line 26"/>
            <p:cNvSpPr>
              <a:spLocks noChangeShapeType="1"/>
            </p:cNvSpPr>
            <p:nvPr/>
          </p:nvSpPr>
          <p:spPr bwMode="auto">
            <a:xfrm rot="-5400000">
              <a:off x="1560" y="936"/>
              <a:ext cx="0" cy="2256"/>
            </a:xfrm>
            <a:prstGeom prst="line">
              <a:avLst/>
            </a:prstGeom>
            <a:noFill/>
            <a:ln w="12700">
              <a:solidFill>
                <a:schemeClr val="tx1"/>
              </a:solidFill>
              <a:prstDash val="sysDot"/>
              <a:round/>
              <a:headEnd/>
              <a:tailEnd/>
            </a:ln>
          </p:spPr>
          <p:txBody>
            <a:bodyPr wrap="none">
              <a:prstTxWarp prst="textNoShape">
                <a:avLst/>
              </a:prstTxWarp>
            </a:bodyPr>
            <a:lstStyle/>
            <a:p>
              <a:endParaRPr lang="en-US"/>
            </a:p>
          </p:txBody>
        </p:sp>
        <p:sp>
          <p:nvSpPr>
            <p:cNvPr id="35875" name="Line 27"/>
            <p:cNvSpPr>
              <a:spLocks noChangeShapeType="1"/>
            </p:cNvSpPr>
            <p:nvPr/>
          </p:nvSpPr>
          <p:spPr bwMode="auto">
            <a:xfrm rot="-5400000">
              <a:off x="1560" y="696"/>
              <a:ext cx="0" cy="2256"/>
            </a:xfrm>
            <a:prstGeom prst="line">
              <a:avLst/>
            </a:prstGeom>
            <a:noFill/>
            <a:ln w="12700">
              <a:solidFill>
                <a:schemeClr val="tx1"/>
              </a:solidFill>
              <a:prstDash val="sysDot"/>
              <a:round/>
              <a:headEnd/>
              <a:tailEnd/>
            </a:ln>
          </p:spPr>
          <p:txBody>
            <a:bodyPr wrap="none">
              <a:prstTxWarp prst="textNoShape">
                <a:avLst/>
              </a:prstTxWarp>
            </a:bodyPr>
            <a:lstStyle/>
            <a:p>
              <a:endParaRPr lang="en-US"/>
            </a:p>
          </p:txBody>
        </p:sp>
        <p:sp>
          <p:nvSpPr>
            <p:cNvPr id="35876" name="Line 28"/>
            <p:cNvSpPr>
              <a:spLocks noChangeShapeType="1"/>
            </p:cNvSpPr>
            <p:nvPr/>
          </p:nvSpPr>
          <p:spPr bwMode="auto">
            <a:xfrm rot="-5400000">
              <a:off x="1560" y="456"/>
              <a:ext cx="0" cy="2256"/>
            </a:xfrm>
            <a:prstGeom prst="line">
              <a:avLst/>
            </a:prstGeom>
            <a:noFill/>
            <a:ln w="12700">
              <a:solidFill>
                <a:schemeClr val="tx1"/>
              </a:solidFill>
              <a:prstDash val="sysDot"/>
              <a:round/>
              <a:headEnd/>
              <a:tailEnd/>
            </a:ln>
          </p:spPr>
          <p:txBody>
            <a:bodyPr wrap="none">
              <a:prstTxWarp prst="textNoShape">
                <a:avLst/>
              </a:prstTxWarp>
            </a:bodyPr>
            <a:lstStyle/>
            <a:p>
              <a:endParaRPr lang="en-US"/>
            </a:p>
          </p:txBody>
        </p:sp>
        <p:sp>
          <p:nvSpPr>
            <p:cNvPr id="35877" name="Line 29"/>
            <p:cNvSpPr>
              <a:spLocks noChangeShapeType="1"/>
            </p:cNvSpPr>
            <p:nvPr/>
          </p:nvSpPr>
          <p:spPr bwMode="auto">
            <a:xfrm rot="-5400000">
              <a:off x="1560" y="216"/>
              <a:ext cx="0" cy="2256"/>
            </a:xfrm>
            <a:prstGeom prst="line">
              <a:avLst/>
            </a:prstGeom>
            <a:noFill/>
            <a:ln w="12700">
              <a:solidFill>
                <a:schemeClr val="tx1"/>
              </a:solidFill>
              <a:prstDash val="sysDot"/>
              <a:round/>
              <a:headEnd/>
              <a:tailEnd/>
            </a:ln>
          </p:spPr>
          <p:txBody>
            <a:bodyPr wrap="none">
              <a:prstTxWarp prst="textNoShape">
                <a:avLst/>
              </a:prstTxWarp>
            </a:bodyPr>
            <a:lstStyle/>
            <a:p>
              <a:endParaRPr lang="en-US"/>
            </a:p>
          </p:txBody>
        </p:sp>
        <p:sp>
          <p:nvSpPr>
            <p:cNvPr id="35878" name="Line 30"/>
            <p:cNvSpPr>
              <a:spLocks noChangeShapeType="1"/>
            </p:cNvSpPr>
            <p:nvPr/>
          </p:nvSpPr>
          <p:spPr bwMode="auto">
            <a:xfrm rot="-5400000">
              <a:off x="1560" y="2136"/>
              <a:ext cx="0" cy="2256"/>
            </a:xfrm>
            <a:prstGeom prst="line">
              <a:avLst/>
            </a:prstGeom>
            <a:noFill/>
            <a:ln w="12700">
              <a:solidFill>
                <a:schemeClr val="tx1"/>
              </a:solidFill>
              <a:prstDash val="sysDot"/>
              <a:round/>
              <a:headEnd/>
              <a:tailEnd/>
            </a:ln>
          </p:spPr>
          <p:txBody>
            <a:bodyPr wrap="none">
              <a:prstTxWarp prst="textNoShape">
                <a:avLst/>
              </a:prstTxWarp>
            </a:bodyPr>
            <a:lstStyle/>
            <a:p>
              <a:endParaRPr lang="en-US"/>
            </a:p>
          </p:txBody>
        </p:sp>
        <p:sp>
          <p:nvSpPr>
            <p:cNvPr id="35879" name="Line 31"/>
            <p:cNvSpPr>
              <a:spLocks noChangeShapeType="1"/>
            </p:cNvSpPr>
            <p:nvPr/>
          </p:nvSpPr>
          <p:spPr bwMode="auto">
            <a:xfrm rot="-5400000">
              <a:off x="1560" y="1896"/>
              <a:ext cx="0" cy="2256"/>
            </a:xfrm>
            <a:prstGeom prst="line">
              <a:avLst/>
            </a:prstGeom>
            <a:noFill/>
            <a:ln w="12700">
              <a:solidFill>
                <a:schemeClr val="tx1"/>
              </a:solidFill>
              <a:prstDash val="sysDot"/>
              <a:round/>
              <a:headEnd/>
              <a:tailEnd/>
            </a:ln>
          </p:spPr>
          <p:txBody>
            <a:bodyPr wrap="none">
              <a:prstTxWarp prst="textNoShape">
                <a:avLst/>
              </a:prstTxWarp>
            </a:bodyPr>
            <a:lstStyle/>
            <a:p>
              <a:endParaRPr lang="en-US"/>
            </a:p>
          </p:txBody>
        </p:sp>
        <p:sp>
          <p:nvSpPr>
            <p:cNvPr id="35880" name="Line 32"/>
            <p:cNvSpPr>
              <a:spLocks noChangeShapeType="1"/>
            </p:cNvSpPr>
            <p:nvPr/>
          </p:nvSpPr>
          <p:spPr bwMode="auto">
            <a:xfrm rot="-5400000">
              <a:off x="1560" y="1656"/>
              <a:ext cx="0" cy="2256"/>
            </a:xfrm>
            <a:prstGeom prst="line">
              <a:avLst/>
            </a:prstGeom>
            <a:noFill/>
            <a:ln w="12700">
              <a:solidFill>
                <a:schemeClr val="tx1"/>
              </a:solidFill>
              <a:prstDash val="sysDot"/>
              <a:round/>
              <a:headEnd/>
              <a:tailEnd/>
            </a:ln>
          </p:spPr>
          <p:txBody>
            <a:bodyPr wrap="none">
              <a:prstTxWarp prst="textNoShape">
                <a:avLst/>
              </a:prstTxWarp>
            </a:bodyPr>
            <a:lstStyle/>
            <a:p>
              <a:endParaRPr lang="en-US"/>
            </a:p>
          </p:txBody>
        </p:sp>
        <p:sp>
          <p:nvSpPr>
            <p:cNvPr id="35881" name="Line 33"/>
            <p:cNvSpPr>
              <a:spLocks noChangeShapeType="1"/>
            </p:cNvSpPr>
            <p:nvPr/>
          </p:nvSpPr>
          <p:spPr bwMode="auto">
            <a:xfrm rot="-5400000">
              <a:off x="1560" y="1416"/>
              <a:ext cx="0" cy="2256"/>
            </a:xfrm>
            <a:prstGeom prst="line">
              <a:avLst/>
            </a:prstGeom>
            <a:noFill/>
            <a:ln w="12700">
              <a:solidFill>
                <a:schemeClr val="tx1"/>
              </a:solidFill>
              <a:prstDash val="sysDot"/>
              <a:round/>
              <a:headEnd/>
              <a:tailEnd/>
            </a:ln>
          </p:spPr>
          <p:txBody>
            <a:bodyPr wrap="none">
              <a:prstTxWarp prst="textNoShape">
                <a:avLst/>
              </a:prstTxWarp>
            </a:bodyPr>
            <a:lstStyle/>
            <a:p>
              <a:endParaRPr lang="en-US"/>
            </a:p>
          </p:txBody>
        </p:sp>
      </p:grpSp>
      <p:grpSp>
        <p:nvGrpSpPr>
          <p:cNvPr id="4" name="Group 48"/>
          <p:cNvGrpSpPr>
            <a:grpSpLocks/>
          </p:cNvGrpSpPr>
          <p:nvPr/>
        </p:nvGrpSpPr>
        <p:grpSpPr bwMode="auto">
          <a:xfrm>
            <a:off x="533400" y="1905000"/>
            <a:ext cx="3886200" cy="3733800"/>
            <a:chOff x="336" y="1200"/>
            <a:chExt cx="2448" cy="2352"/>
          </a:xfrm>
        </p:grpSpPr>
        <p:sp>
          <p:nvSpPr>
            <p:cNvPr id="35854" name="Line 35"/>
            <p:cNvSpPr>
              <a:spLocks noChangeShapeType="1"/>
            </p:cNvSpPr>
            <p:nvPr/>
          </p:nvSpPr>
          <p:spPr bwMode="auto">
            <a:xfrm flipV="1">
              <a:off x="1248" y="1248"/>
              <a:ext cx="1056" cy="2304"/>
            </a:xfrm>
            <a:prstGeom prst="line">
              <a:avLst/>
            </a:prstGeom>
            <a:noFill/>
            <a:ln w="19050">
              <a:solidFill>
                <a:srgbClr val="0000FF"/>
              </a:solidFill>
              <a:prstDash val="sysDot"/>
              <a:round/>
              <a:headEnd/>
              <a:tailEnd/>
            </a:ln>
          </p:spPr>
          <p:txBody>
            <a:bodyPr>
              <a:prstTxWarp prst="textNoShape">
                <a:avLst/>
              </a:prstTxWarp>
            </a:bodyPr>
            <a:lstStyle/>
            <a:p>
              <a:endParaRPr lang="en-US"/>
            </a:p>
          </p:txBody>
        </p:sp>
        <p:sp>
          <p:nvSpPr>
            <p:cNvPr id="35855" name="Line 36"/>
            <p:cNvSpPr>
              <a:spLocks noChangeShapeType="1"/>
            </p:cNvSpPr>
            <p:nvPr/>
          </p:nvSpPr>
          <p:spPr bwMode="auto">
            <a:xfrm flipV="1">
              <a:off x="1488" y="1248"/>
              <a:ext cx="1056" cy="2304"/>
            </a:xfrm>
            <a:prstGeom prst="line">
              <a:avLst/>
            </a:prstGeom>
            <a:noFill/>
            <a:ln w="19050">
              <a:solidFill>
                <a:srgbClr val="0000FF"/>
              </a:solidFill>
              <a:prstDash val="sysDot"/>
              <a:round/>
              <a:headEnd/>
              <a:tailEnd/>
            </a:ln>
          </p:spPr>
          <p:txBody>
            <a:bodyPr>
              <a:prstTxWarp prst="textNoShape">
                <a:avLst/>
              </a:prstTxWarp>
            </a:bodyPr>
            <a:lstStyle/>
            <a:p>
              <a:endParaRPr lang="en-US"/>
            </a:p>
          </p:txBody>
        </p:sp>
        <p:sp>
          <p:nvSpPr>
            <p:cNvPr id="35856" name="Line 37"/>
            <p:cNvSpPr>
              <a:spLocks noChangeShapeType="1"/>
            </p:cNvSpPr>
            <p:nvPr/>
          </p:nvSpPr>
          <p:spPr bwMode="auto">
            <a:xfrm flipV="1">
              <a:off x="1728" y="1248"/>
              <a:ext cx="1056" cy="2304"/>
            </a:xfrm>
            <a:prstGeom prst="line">
              <a:avLst/>
            </a:prstGeom>
            <a:noFill/>
            <a:ln w="19050">
              <a:solidFill>
                <a:srgbClr val="0000FF"/>
              </a:solidFill>
              <a:prstDash val="sysDot"/>
              <a:round/>
              <a:headEnd/>
              <a:tailEnd/>
            </a:ln>
          </p:spPr>
          <p:txBody>
            <a:bodyPr>
              <a:prstTxWarp prst="textNoShape">
                <a:avLst/>
              </a:prstTxWarp>
            </a:bodyPr>
            <a:lstStyle/>
            <a:p>
              <a:endParaRPr lang="en-US"/>
            </a:p>
          </p:txBody>
        </p:sp>
        <p:sp>
          <p:nvSpPr>
            <p:cNvPr id="35857" name="Line 39"/>
            <p:cNvSpPr>
              <a:spLocks noChangeShapeType="1"/>
            </p:cNvSpPr>
            <p:nvPr/>
          </p:nvSpPr>
          <p:spPr bwMode="auto">
            <a:xfrm flipV="1">
              <a:off x="336" y="1248"/>
              <a:ext cx="1056" cy="2304"/>
            </a:xfrm>
            <a:prstGeom prst="line">
              <a:avLst/>
            </a:prstGeom>
            <a:noFill/>
            <a:ln w="19050">
              <a:solidFill>
                <a:srgbClr val="0000FF"/>
              </a:solidFill>
              <a:prstDash val="sysDot"/>
              <a:round/>
              <a:headEnd/>
              <a:tailEnd/>
            </a:ln>
          </p:spPr>
          <p:txBody>
            <a:bodyPr>
              <a:prstTxWarp prst="textNoShape">
                <a:avLst/>
              </a:prstTxWarp>
            </a:bodyPr>
            <a:lstStyle/>
            <a:p>
              <a:endParaRPr lang="en-US"/>
            </a:p>
          </p:txBody>
        </p:sp>
        <p:sp>
          <p:nvSpPr>
            <p:cNvPr id="35858" name="Line 40"/>
            <p:cNvSpPr>
              <a:spLocks noChangeShapeType="1"/>
            </p:cNvSpPr>
            <p:nvPr/>
          </p:nvSpPr>
          <p:spPr bwMode="auto">
            <a:xfrm flipV="1">
              <a:off x="576" y="1248"/>
              <a:ext cx="1056" cy="2304"/>
            </a:xfrm>
            <a:prstGeom prst="line">
              <a:avLst/>
            </a:prstGeom>
            <a:noFill/>
            <a:ln w="19050">
              <a:solidFill>
                <a:srgbClr val="0000FF"/>
              </a:solidFill>
              <a:prstDash val="sysDot"/>
              <a:round/>
              <a:headEnd/>
              <a:tailEnd/>
            </a:ln>
          </p:spPr>
          <p:txBody>
            <a:bodyPr>
              <a:prstTxWarp prst="textNoShape">
                <a:avLst/>
              </a:prstTxWarp>
            </a:bodyPr>
            <a:lstStyle/>
            <a:p>
              <a:endParaRPr lang="en-US"/>
            </a:p>
          </p:txBody>
        </p:sp>
        <p:sp>
          <p:nvSpPr>
            <p:cNvPr id="35859" name="Line 41"/>
            <p:cNvSpPr>
              <a:spLocks noChangeShapeType="1"/>
            </p:cNvSpPr>
            <p:nvPr/>
          </p:nvSpPr>
          <p:spPr bwMode="auto">
            <a:xfrm flipV="1">
              <a:off x="816" y="1248"/>
              <a:ext cx="1056" cy="2304"/>
            </a:xfrm>
            <a:prstGeom prst="line">
              <a:avLst/>
            </a:prstGeom>
            <a:noFill/>
            <a:ln w="19050">
              <a:solidFill>
                <a:srgbClr val="0000FF"/>
              </a:solidFill>
              <a:prstDash val="sysDot"/>
              <a:round/>
              <a:headEnd/>
              <a:tailEnd/>
            </a:ln>
          </p:spPr>
          <p:txBody>
            <a:bodyPr>
              <a:prstTxWarp prst="textNoShape">
                <a:avLst/>
              </a:prstTxWarp>
            </a:bodyPr>
            <a:lstStyle/>
            <a:p>
              <a:endParaRPr lang="en-US"/>
            </a:p>
          </p:txBody>
        </p:sp>
        <p:sp>
          <p:nvSpPr>
            <p:cNvPr id="35860" name="Line 42"/>
            <p:cNvSpPr>
              <a:spLocks noChangeShapeType="1"/>
            </p:cNvSpPr>
            <p:nvPr/>
          </p:nvSpPr>
          <p:spPr bwMode="auto">
            <a:xfrm flipV="1">
              <a:off x="480" y="1584"/>
              <a:ext cx="2304" cy="1008"/>
            </a:xfrm>
            <a:prstGeom prst="line">
              <a:avLst/>
            </a:prstGeom>
            <a:noFill/>
            <a:ln w="19050">
              <a:solidFill>
                <a:srgbClr val="0000FF"/>
              </a:solidFill>
              <a:prstDash val="sysDot"/>
              <a:round/>
              <a:headEnd/>
              <a:tailEnd/>
            </a:ln>
          </p:spPr>
          <p:txBody>
            <a:bodyPr>
              <a:prstTxWarp prst="textNoShape">
                <a:avLst/>
              </a:prstTxWarp>
            </a:bodyPr>
            <a:lstStyle/>
            <a:p>
              <a:endParaRPr lang="en-US"/>
            </a:p>
          </p:txBody>
        </p:sp>
        <p:sp>
          <p:nvSpPr>
            <p:cNvPr id="35861" name="Line 43"/>
            <p:cNvSpPr>
              <a:spLocks noChangeShapeType="1"/>
            </p:cNvSpPr>
            <p:nvPr/>
          </p:nvSpPr>
          <p:spPr bwMode="auto">
            <a:xfrm flipV="1">
              <a:off x="480" y="1392"/>
              <a:ext cx="2304" cy="1008"/>
            </a:xfrm>
            <a:prstGeom prst="line">
              <a:avLst/>
            </a:prstGeom>
            <a:noFill/>
            <a:ln w="19050">
              <a:solidFill>
                <a:srgbClr val="0000FF"/>
              </a:solidFill>
              <a:prstDash val="sysDot"/>
              <a:round/>
              <a:headEnd/>
              <a:tailEnd/>
            </a:ln>
          </p:spPr>
          <p:txBody>
            <a:bodyPr>
              <a:prstTxWarp prst="textNoShape">
                <a:avLst/>
              </a:prstTxWarp>
            </a:bodyPr>
            <a:lstStyle/>
            <a:p>
              <a:endParaRPr lang="en-US"/>
            </a:p>
          </p:txBody>
        </p:sp>
        <p:sp>
          <p:nvSpPr>
            <p:cNvPr id="35862" name="Line 44"/>
            <p:cNvSpPr>
              <a:spLocks noChangeShapeType="1"/>
            </p:cNvSpPr>
            <p:nvPr/>
          </p:nvSpPr>
          <p:spPr bwMode="auto">
            <a:xfrm flipV="1">
              <a:off x="480" y="1200"/>
              <a:ext cx="2304" cy="1008"/>
            </a:xfrm>
            <a:prstGeom prst="line">
              <a:avLst/>
            </a:prstGeom>
            <a:noFill/>
            <a:ln w="19050">
              <a:solidFill>
                <a:srgbClr val="0000FF"/>
              </a:solidFill>
              <a:prstDash val="sysDot"/>
              <a:round/>
              <a:headEnd/>
              <a:tailEnd/>
            </a:ln>
          </p:spPr>
          <p:txBody>
            <a:bodyPr>
              <a:prstTxWarp prst="textNoShape">
                <a:avLst/>
              </a:prstTxWarp>
            </a:bodyPr>
            <a:lstStyle/>
            <a:p>
              <a:endParaRPr lang="en-US"/>
            </a:p>
          </p:txBody>
        </p:sp>
        <p:sp>
          <p:nvSpPr>
            <p:cNvPr id="35863" name="Line 45"/>
            <p:cNvSpPr>
              <a:spLocks noChangeShapeType="1"/>
            </p:cNvSpPr>
            <p:nvPr/>
          </p:nvSpPr>
          <p:spPr bwMode="auto">
            <a:xfrm flipV="1">
              <a:off x="432" y="2352"/>
              <a:ext cx="2304" cy="1008"/>
            </a:xfrm>
            <a:prstGeom prst="line">
              <a:avLst/>
            </a:prstGeom>
            <a:noFill/>
            <a:ln w="19050">
              <a:solidFill>
                <a:srgbClr val="0000FF"/>
              </a:solidFill>
              <a:prstDash val="sysDot"/>
              <a:round/>
              <a:headEnd/>
              <a:tailEnd/>
            </a:ln>
          </p:spPr>
          <p:txBody>
            <a:bodyPr>
              <a:prstTxWarp prst="textNoShape">
                <a:avLst/>
              </a:prstTxWarp>
            </a:bodyPr>
            <a:lstStyle/>
            <a:p>
              <a:endParaRPr lang="en-US"/>
            </a:p>
          </p:txBody>
        </p:sp>
        <p:sp>
          <p:nvSpPr>
            <p:cNvPr id="35864" name="Line 46"/>
            <p:cNvSpPr>
              <a:spLocks noChangeShapeType="1"/>
            </p:cNvSpPr>
            <p:nvPr/>
          </p:nvSpPr>
          <p:spPr bwMode="auto">
            <a:xfrm flipV="1">
              <a:off x="432" y="2160"/>
              <a:ext cx="2304" cy="1008"/>
            </a:xfrm>
            <a:prstGeom prst="line">
              <a:avLst/>
            </a:prstGeom>
            <a:noFill/>
            <a:ln w="19050">
              <a:solidFill>
                <a:srgbClr val="0000FF"/>
              </a:solidFill>
              <a:prstDash val="sysDot"/>
              <a:round/>
              <a:headEnd/>
              <a:tailEnd/>
            </a:ln>
          </p:spPr>
          <p:txBody>
            <a:bodyPr>
              <a:prstTxWarp prst="textNoShape">
                <a:avLst/>
              </a:prstTxWarp>
            </a:bodyPr>
            <a:lstStyle/>
            <a:p>
              <a:endParaRPr lang="en-US"/>
            </a:p>
          </p:txBody>
        </p:sp>
        <p:sp>
          <p:nvSpPr>
            <p:cNvPr id="35865" name="Line 47"/>
            <p:cNvSpPr>
              <a:spLocks noChangeShapeType="1"/>
            </p:cNvSpPr>
            <p:nvPr/>
          </p:nvSpPr>
          <p:spPr bwMode="auto">
            <a:xfrm flipV="1">
              <a:off x="432" y="1968"/>
              <a:ext cx="2304" cy="1008"/>
            </a:xfrm>
            <a:prstGeom prst="line">
              <a:avLst/>
            </a:prstGeom>
            <a:noFill/>
            <a:ln w="19050">
              <a:solidFill>
                <a:srgbClr val="0000FF"/>
              </a:solidFill>
              <a:prstDash val="sysDot"/>
              <a:round/>
              <a:headEnd/>
              <a:tailEnd/>
            </a:ln>
          </p:spPr>
          <p:txBody>
            <a:bodyPr>
              <a:prstTxWarp prst="textNoShape">
                <a:avLst/>
              </a:prstTxWarp>
            </a:bodyPr>
            <a:lstStyle/>
            <a:p>
              <a:endParaRPr lang="en-US"/>
            </a:p>
          </p:txBody>
        </p:sp>
      </p:grpSp>
      <p:sp>
        <p:nvSpPr>
          <p:cNvPr id="87090" name="Text Box 50"/>
          <p:cNvSpPr txBox="1">
            <a:spLocks noChangeArrowheads="1"/>
          </p:cNvSpPr>
          <p:nvPr/>
        </p:nvSpPr>
        <p:spPr bwMode="auto">
          <a:xfrm>
            <a:off x="4784725" y="2122488"/>
            <a:ext cx="1844675" cy="519112"/>
          </a:xfrm>
          <a:prstGeom prst="rect">
            <a:avLst/>
          </a:prstGeom>
          <a:noFill/>
          <a:ln w="9525">
            <a:noFill/>
            <a:miter lim="800000"/>
            <a:headEnd/>
            <a:tailEnd/>
          </a:ln>
        </p:spPr>
        <p:txBody>
          <a:bodyPr wrap="none">
            <a:prstTxWarp prst="textNoShape">
              <a:avLst/>
            </a:prstTxWarp>
            <a:spAutoFit/>
          </a:bodyPr>
          <a:lstStyle/>
          <a:p>
            <a:r>
              <a:rPr lang="en-US"/>
              <a:t>In S:  (3,3)</a:t>
            </a:r>
          </a:p>
        </p:txBody>
      </p:sp>
      <p:sp>
        <p:nvSpPr>
          <p:cNvPr id="87091" name="Text Box 51"/>
          <p:cNvSpPr txBox="1">
            <a:spLocks noChangeArrowheads="1"/>
          </p:cNvSpPr>
          <p:nvPr/>
        </p:nvSpPr>
        <p:spPr bwMode="auto">
          <a:xfrm>
            <a:off x="4800600" y="2528888"/>
            <a:ext cx="2122488" cy="519112"/>
          </a:xfrm>
          <a:prstGeom prst="rect">
            <a:avLst/>
          </a:prstGeom>
          <a:noFill/>
          <a:ln w="9525">
            <a:noFill/>
            <a:miter lim="800000"/>
            <a:headEnd/>
            <a:tailEnd/>
          </a:ln>
        </p:spPr>
        <p:txBody>
          <a:bodyPr wrap="none">
            <a:prstTxWarp prst="textNoShape">
              <a:avLst/>
            </a:prstTxWarp>
            <a:spAutoFit/>
          </a:bodyPr>
          <a:lstStyle/>
          <a:p>
            <a:r>
              <a:rPr lang="en-US">
                <a:solidFill>
                  <a:srgbClr val="0000FF"/>
                </a:solidFill>
              </a:rPr>
              <a:t>In S’: (1.8,2)</a:t>
            </a:r>
          </a:p>
        </p:txBody>
      </p:sp>
      <p:grpSp>
        <p:nvGrpSpPr>
          <p:cNvPr id="5" name="Group 50"/>
          <p:cNvGrpSpPr/>
          <p:nvPr/>
        </p:nvGrpSpPr>
        <p:grpSpPr>
          <a:xfrm>
            <a:off x="2819400" y="2514600"/>
            <a:ext cx="838201" cy="762001"/>
            <a:chOff x="2819400" y="2514600"/>
            <a:chExt cx="838201" cy="762001"/>
          </a:xfrm>
        </p:grpSpPr>
        <p:cxnSp>
          <p:nvCxnSpPr>
            <p:cNvPr id="47" name="Straight Connector 46"/>
            <p:cNvCxnSpPr/>
            <p:nvPr/>
          </p:nvCxnSpPr>
          <p:spPr bwMode="auto">
            <a:xfrm rot="5400000">
              <a:off x="3124202" y="2743202"/>
              <a:ext cx="761999" cy="304799"/>
            </a:xfrm>
            <a:prstGeom prst="line">
              <a:avLst/>
            </a:prstGeom>
            <a:solidFill>
              <a:schemeClr val="accent1"/>
            </a:solidFill>
            <a:ln w="38100" cap="flat" cmpd="sng" algn="ctr">
              <a:solidFill>
                <a:srgbClr val="FF0000"/>
              </a:solidFill>
              <a:prstDash val="sysDot"/>
              <a:round/>
              <a:headEnd type="none" w="med" len="med"/>
              <a:tailEnd type="none" w="med" len="med"/>
            </a:ln>
            <a:effectLst/>
          </p:spPr>
        </p:cxnSp>
        <p:cxnSp>
          <p:nvCxnSpPr>
            <p:cNvPr id="48" name="Straight Connector 47"/>
            <p:cNvCxnSpPr/>
            <p:nvPr/>
          </p:nvCxnSpPr>
          <p:spPr bwMode="auto">
            <a:xfrm rot="10800000" flipV="1">
              <a:off x="2819400" y="2514600"/>
              <a:ext cx="838200" cy="381000"/>
            </a:xfrm>
            <a:prstGeom prst="line">
              <a:avLst/>
            </a:prstGeom>
            <a:solidFill>
              <a:schemeClr val="accent1"/>
            </a:solidFill>
            <a:ln w="38100" cap="flat" cmpd="sng" algn="ctr">
              <a:solidFill>
                <a:srgbClr val="FF0000"/>
              </a:solidFill>
              <a:prstDash val="sysDot"/>
              <a:round/>
              <a:headEnd type="none" w="med" len="med"/>
              <a:tailEnd type="none" w="med" len="med"/>
            </a:ln>
            <a:effectLst/>
          </p:spPr>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87090"/>
                                        </p:tgtEl>
                                        <p:attrNameLst>
                                          <p:attrName>style.visibility</p:attrName>
                                        </p:attrNameLst>
                                      </p:cBhvr>
                                      <p:to>
                                        <p:strVal val="visible"/>
                                      </p:to>
                                    </p:set>
                                    <p:animEffect transition="in" filter="fade">
                                      <p:cBhvr>
                                        <p:cTn id="11" dur="2000"/>
                                        <p:tgtEl>
                                          <p:spTgt spid="87090"/>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2000"/>
                                        <p:tgtEl>
                                          <p:spTgt spid="4"/>
                                        </p:tgtEl>
                                      </p:cBhvr>
                                    </p:animEffect>
                                  </p:childTnLst>
                                </p:cTn>
                              </p:par>
                            </p:childTnLst>
                          </p:cTn>
                        </p:par>
                        <p:par>
                          <p:cTn id="17" fill="hold">
                            <p:stCondLst>
                              <p:cond delay="2000"/>
                            </p:stCondLst>
                            <p:childTnLst>
                              <p:par>
                                <p:cTn id="18" presetID="10" presetClass="exit" presetSubtype="0" fill="hold" nodeType="afterEffect">
                                  <p:stCondLst>
                                    <p:cond delay="0"/>
                                  </p:stCondLst>
                                  <p:childTnLst>
                                    <p:animEffect transition="out" filter="fade">
                                      <p:cBhvr>
                                        <p:cTn id="19" dur="2000"/>
                                        <p:tgtEl>
                                          <p:spTgt spid="3"/>
                                        </p:tgtEl>
                                      </p:cBhvr>
                                    </p:animEffect>
                                    <p:set>
                                      <p:cBhvr>
                                        <p:cTn id="20" dur="1" fill="hold">
                                          <p:stCondLst>
                                            <p:cond delay="1999"/>
                                          </p:stCondLst>
                                        </p:cTn>
                                        <p:tgtEl>
                                          <p:spTgt spid="3"/>
                                        </p:tgtEl>
                                        <p:attrNameLst>
                                          <p:attrName>style.visibility</p:attrName>
                                        </p:attrNameLst>
                                      </p:cBhvr>
                                      <p:to>
                                        <p:strVal val="hidden"/>
                                      </p:to>
                                    </p:set>
                                  </p:childTnLst>
                                </p:cTn>
                              </p:par>
                            </p:childTnLst>
                          </p:cTn>
                        </p:par>
                        <p:par>
                          <p:cTn id="21" fill="hold">
                            <p:stCondLst>
                              <p:cond delay="4000"/>
                            </p:stCondLst>
                            <p:childTnLst>
                              <p:par>
                                <p:cTn id="22" presetID="10" presetClass="entr" presetSubtype="0" fill="hold" grpId="0" nodeType="afterEffect">
                                  <p:stCondLst>
                                    <p:cond delay="0"/>
                                  </p:stCondLst>
                                  <p:childTnLst>
                                    <p:set>
                                      <p:cBhvr>
                                        <p:cTn id="23" dur="1" fill="hold">
                                          <p:stCondLst>
                                            <p:cond delay="0"/>
                                          </p:stCondLst>
                                        </p:cTn>
                                        <p:tgtEl>
                                          <p:spTgt spid="87091"/>
                                        </p:tgtEl>
                                        <p:attrNameLst>
                                          <p:attrName>style.visibility</p:attrName>
                                        </p:attrNameLst>
                                      </p:cBhvr>
                                      <p:to>
                                        <p:strVal val="visible"/>
                                      </p:to>
                                    </p:set>
                                    <p:animEffect transition="in" filter="fade">
                                      <p:cBhvr>
                                        <p:cTn id="24" dur="2000"/>
                                        <p:tgtEl>
                                          <p:spTgt spid="87091"/>
                                        </p:tgtEl>
                                      </p:cBhvr>
                                    </p:animEffect>
                                  </p:childTnLst>
                                </p:cTn>
                              </p:par>
                              <p:par>
                                <p:cTn id="25" presetID="1" presetClass="entr" presetSubtype="0" fill="hold" nodeType="with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90" grpId="0"/>
      <p:bldP spid="87091" grpId="0"/>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b="1"/>
              <a:t>Comparing inertial frames</a:t>
            </a:r>
          </a:p>
        </p:txBody>
      </p:sp>
      <p:sp>
        <p:nvSpPr>
          <p:cNvPr id="22531" name="Text Box 3"/>
          <p:cNvSpPr txBox="1">
            <a:spLocks noChangeArrowheads="1"/>
          </p:cNvSpPr>
          <p:nvPr/>
        </p:nvSpPr>
        <p:spPr bwMode="auto">
          <a:xfrm>
            <a:off x="609600" y="4343400"/>
            <a:ext cx="7848600" cy="1187450"/>
          </a:xfrm>
          <a:prstGeom prst="rect">
            <a:avLst/>
          </a:prstGeom>
          <a:noFill/>
          <a:ln w="9525">
            <a:noFill/>
            <a:miter lim="800000"/>
            <a:headEnd/>
            <a:tailEnd/>
          </a:ln>
        </p:spPr>
        <p:txBody>
          <a:bodyPr>
            <a:prstTxWarp prst="textNoShape">
              <a:avLst/>
            </a:prstTxWarp>
            <a:spAutoFit/>
          </a:bodyPr>
          <a:lstStyle/>
          <a:p>
            <a:pPr eaLnBrk="0" hangingPunct="0"/>
            <a:r>
              <a:rPr lang="en-US"/>
              <a:t>S’ is moving with respect to S at v = 0.2 m/ns. </a:t>
            </a:r>
          </a:p>
          <a:p>
            <a:pPr eaLnBrk="0" hangingPunct="0"/>
            <a:r>
              <a:rPr lang="en-US"/>
              <a:t>At </a:t>
            </a:r>
            <a:r>
              <a:rPr lang="en-US" i="1"/>
              <a:t>t </a:t>
            </a:r>
            <a:r>
              <a:rPr lang="en-US"/>
              <a:t>= 0, observer in S flashes a light pulse to be received at </a:t>
            </a:r>
            <a:r>
              <a:rPr lang="en-US" i="1"/>
              <a:t>x</a:t>
            </a:r>
            <a:r>
              <a:rPr lang="en-US"/>
              <a:t> = 3 m.</a:t>
            </a:r>
          </a:p>
        </p:txBody>
      </p:sp>
      <p:grpSp>
        <p:nvGrpSpPr>
          <p:cNvPr id="2" name="Group 4"/>
          <p:cNvGrpSpPr>
            <a:grpSpLocks/>
          </p:cNvGrpSpPr>
          <p:nvPr/>
        </p:nvGrpSpPr>
        <p:grpSpPr bwMode="auto">
          <a:xfrm>
            <a:off x="304800" y="2438400"/>
            <a:ext cx="4730750" cy="708025"/>
            <a:chOff x="96" y="1858"/>
            <a:chExt cx="2980" cy="446"/>
          </a:xfrm>
        </p:grpSpPr>
        <p:sp>
          <p:nvSpPr>
            <p:cNvPr id="22554" name="Line 5"/>
            <p:cNvSpPr>
              <a:spLocks noChangeShapeType="1"/>
            </p:cNvSpPr>
            <p:nvPr/>
          </p:nvSpPr>
          <p:spPr bwMode="auto">
            <a:xfrm>
              <a:off x="240" y="1954"/>
              <a:ext cx="2784" cy="0"/>
            </a:xfrm>
            <a:prstGeom prst="line">
              <a:avLst/>
            </a:prstGeom>
            <a:noFill/>
            <a:ln w="25400">
              <a:solidFill>
                <a:schemeClr val="tx1"/>
              </a:solidFill>
              <a:round/>
              <a:headEnd/>
              <a:tailEnd/>
            </a:ln>
          </p:spPr>
          <p:txBody>
            <a:bodyPr>
              <a:prstTxWarp prst="textNoShape">
                <a:avLst/>
              </a:prstTxWarp>
            </a:bodyPr>
            <a:lstStyle/>
            <a:p>
              <a:endParaRPr lang="en-US"/>
            </a:p>
          </p:txBody>
        </p:sp>
        <p:sp>
          <p:nvSpPr>
            <p:cNvPr id="22555" name="Line 6"/>
            <p:cNvSpPr>
              <a:spLocks noChangeShapeType="1"/>
            </p:cNvSpPr>
            <p:nvPr/>
          </p:nvSpPr>
          <p:spPr bwMode="auto">
            <a:xfrm>
              <a:off x="1632" y="1858"/>
              <a:ext cx="0" cy="192"/>
            </a:xfrm>
            <a:prstGeom prst="line">
              <a:avLst/>
            </a:prstGeom>
            <a:noFill/>
            <a:ln w="38100">
              <a:solidFill>
                <a:schemeClr val="tx1"/>
              </a:solidFill>
              <a:round/>
              <a:headEnd/>
              <a:tailEnd/>
            </a:ln>
          </p:spPr>
          <p:txBody>
            <a:bodyPr>
              <a:prstTxWarp prst="textNoShape">
                <a:avLst/>
              </a:prstTxWarp>
            </a:bodyPr>
            <a:lstStyle/>
            <a:p>
              <a:endParaRPr lang="en-US"/>
            </a:p>
          </p:txBody>
        </p:sp>
        <p:sp>
          <p:nvSpPr>
            <p:cNvPr id="22556" name="Line 7"/>
            <p:cNvSpPr>
              <a:spLocks noChangeShapeType="1"/>
            </p:cNvSpPr>
            <p:nvPr/>
          </p:nvSpPr>
          <p:spPr bwMode="auto">
            <a:xfrm>
              <a:off x="2016"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2557" name="Line 8"/>
            <p:cNvSpPr>
              <a:spLocks noChangeShapeType="1"/>
            </p:cNvSpPr>
            <p:nvPr/>
          </p:nvSpPr>
          <p:spPr bwMode="auto">
            <a:xfrm>
              <a:off x="240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2558" name="Line 9"/>
            <p:cNvSpPr>
              <a:spLocks noChangeShapeType="1"/>
            </p:cNvSpPr>
            <p:nvPr/>
          </p:nvSpPr>
          <p:spPr bwMode="auto">
            <a:xfrm>
              <a:off x="278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2559" name="Line 10"/>
            <p:cNvSpPr>
              <a:spLocks noChangeShapeType="1"/>
            </p:cNvSpPr>
            <p:nvPr/>
          </p:nvSpPr>
          <p:spPr bwMode="auto">
            <a:xfrm>
              <a:off x="1248"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2560" name="Line 11"/>
            <p:cNvSpPr>
              <a:spLocks noChangeShapeType="1"/>
            </p:cNvSpPr>
            <p:nvPr/>
          </p:nvSpPr>
          <p:spPr bwMode="auto">
            <a:xfrm>
              <a:off x="86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2561" name="Line 12"/>
            <p:cNvSpPr>
              <a:spLocks noChangeShapeType="1"/>
            </p:cNvSpPr>
            <p:nvPr/>
          </p:nvSpPr>
          <p:spPr bwMode="auto">
            <a:xfrm>
              <a:off x="48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2562" name="Text Box 13"/>
            <p:cNvSpPr txBox="1">
              <a:spLocks noChangeArrowheads="1"/>
            </p:cNvSpPr>
            <p:nvPr/>
          </p:nvSpPr>
          <p:spPr bwMode="auto">
            <a:xfrm>
              <a:off x="96" y="2073"/>
              <a:ext cx="2980" cy="231"/>
            </a:xfrm>
            <a:prstGeom prst="rect">
              <a:avLst/>
            </a:prstGeom>
            <a:noFill/>
            <a:ln w="9525">
              <a:noFill/>
              <a:miter lim="800000"/>
              <a:headEnd/>
              <a:tailEnd/>
            </a:ln>
          </p:spPr>
          <p:txBody>
            <a:bodyPr wrap="none">
              <a:prstTxWarp prst="textNoShape">
                <a:avLst/>
              </a:prstTxWarp>
              <a:spAutoFit/>
            </a:bodyPr>
            <a:lstStyle/>
            <a:p>
              <a:pPr eaLnBrk="0" hangingPunct="0"/>
              <a:r>
                <a:rPr lang="en-US" sz="1800"/>
                <a:t>...  -3       -2       -1       0        1        2       3  ...</a:t>
              </a:r>
            </a:p>
          </p:txBody>
        </p:sp>
      </p:grpSp>
      <p:grpSp>
        <p:nvGrpSpPr>
          <p:cNvPr id="3" name="Group 24"/>
          <p:cNvGrpSpPr>
            <a:grpSpLocks/>
          </p:cNvGrpSpPr>
          <p:nvPr/>
        </p:nvGrpSpPr>
        <p:grpSpPr bwMode="auto">
          <a:xfrm>
            <a:off x="4419600" y="1143000"/>
            <a:ext cx="304800" cy="3048000"/>
            <a:chOff x="2400" y="816"/>
            <a:chExt cx="192" cy="1920"/>
          </a:xfrm>
        </p:grpSpPr>
        <p:sp>
          <p:nvSpPr>
            <p:cNvPr id="22552" name="Line 25"/>
            <p:cNvSpPr>
              <a:spLocks noChangeShapeType="1"/>
            </p:cNvSpPr>
            <p:nvPr/>
          </p:nvSpPr>
          <p:spPr bwMode="auto">
            <a:xfrm>
              <a:off x="2496" y="816"/>
              <a:ext cx="0" cy="1920"/>
            </a:xfrm>
            <a:prstGeom prst="line">
              <a:avLst/>
            </a:prstGeom>
            <a:noFill/>
            <a:ln w="9525">
              <a:solidFill>
                <a:schemeClr val="tx1"/>
              </a:solidFill>
              <a:prstDash val="dash"/>
              <a:round/>
              <a:headEnd/>
              <a:tailEnd/>
            </a:ln>
          </p:spPr>
          <p:txBody>
            <a:bodyPr>
              <a:prstTxWarp prst="textNoShape">
                <a:avLst/>
              </a:prstTxWarp>
            </a:bodyPr>
            <a:lstStyle/>
            <a:p>
              <a:endParaRPr lang="en-US"/>
            </a:p>
          </p:txBody>
        </p:sp>
        <p:sp>
          <p:nvSpPr>
            <p:cNvPr id="22553" name="Oval 26"/>
            <p:cNvSpPr>
              <a:spLocks noChangeArrowheads="1"/>
            </p:cNvSpPr>
            <p:nvPr/>
          </p:nvSpPr>
          <p:spPr bwMode="auto">
            <a:xfrm>
              <a:off x="2400" y="1296"/>
              <a:ext cx="192" cy="192"/>
            </a:xfrm>
            <a:prstGeom prst="ellipse">
              <a:avLst/>
            </a:prstGeom>
            <a:solidFill>
              <a:srgbClr val="3366FF"/>
            </a:solidFill>
            <a:ln w="9525">
              <a:solidFill>
                <a:schemeClr val="tx1"/>
              </a:solidFill>
              <a:round/>
              <a:headEnd/>
              <a:tailEnd/>
            </a:ln>
          </p:spPr>
          <p:txBody>
            <a:bodyPr wrap="none" anchor="ctr">
              <a:prstTxWarp prst="textNoShape">
                <a:avLst/>
              </a:prstTxWarp>
            </a:bodyPr>
            <a:lstStyle/>
            <a:p>
              <a:endParaRPr lang="en-US"/>
            </a:p>
          </p:txBody>
        </p:sp>
      </p:grpSp>
      <p:pic>
        <p:nvPicPr>
          <p:cNvPr id="22534" name="Picture 29" descr="Helper"/>
          <p:cNvPicPr>
            <a:picLocks noChangeAspect="1" noChangeArrowheads="1"/>
          </p:cNvPicPr>
          <p:nvPr/>
        </p:nvPicPr>
        <p:blipFill>
          <a:blip r:embed="rId2"/>
          <a:srcRect/>
          <a:stretch>
            <a:fillRect/>
          </a:stretch>
        </p:blipFill>
        <p:spPr bwMode="auto">
          <a:xfrm>
            <a:off x="2432050" y="1524000"/>
            <a:ext cx="481013" cy="1058863"/>
          </a:xfrm>
          <a:prstGeom prst="rect">
            <a:avLst/>
          </a:prstGeom>
          <a:noFill/>
          <a:ln w="9525">
            <a:noFill/>
            <a:miter lim="800000"/>
            <a:headEnd/>
            <a:tailEnd/>
          </a:ln>
        </p:spPr>
      </p:pic>
      <p:sp>
        <p:nvSpPr>
          <p:cNvPr id="22535" name="AutoShape 31"/>
          <p:cNvSpPr>
            <a:spLocks noChangeArrowheads="1"/>
          </p:cNvSpPr>
          <p:nvPr/>
        </p:nvSpPr>
        <p:spPr bwMode="auto">
          <a:xfrm>
            <a:off x="2667000" y="1905000"/>
            <a:ext cx="304800" cy="304800"/>
          </a:xfrm>
          <a:prstGeom prst="sun">
            <a:avLst>
              <a:gd name="adj" fmla="val 25000"/>
            </a:avLst>
          </a:prstGeom>
          <a:solidFill>
            <a:srgbClr val="FFFF00"/>
          </a:solidFill>
          <a:ln w="9525">
            <a:solidFill>
              <a:schemeClr val="tx1"/>
            </a:solidFill>
            <a:miter lim="800000"/>
            <a:headEnd/>
            <a:tailEnd/>
          </a:ln>
        </p:spPr>
        <p:txBody>
          <a:bodyPr wrap="none" anchor="ctr">
            <a:prstTxWarp prst="textNoShape">
              <a:avLst/>
            </a:prstTxWarp>
          </a:bodyPr>
          <a:lstStyle/>
          <a:p>
            <a:endParaRPr lang="en-US"/>
          </a:p>
        </p:txBody>
      </p:sp>
      <p:sp>
        <p:nvSpPr>
          <p:cNvPr id="22536" name="Text Box 32"/>
          <p:cNvSpPr txBox="1">
            <a:spLocks noChangeArrowheads="1"/>
          </p:cNvSpPr>
          <p:nvPr/>
        </p:nvSpPr>
        <p:spPr bwMode="auto">
          <a:xfrm>
            <a:off x="4937125" y="2325688"/>
            <a:ext cx="336550" cy="457200"/>
          </a:xfrm>
          <a:prstGeom prst="rect">
            <a:avLst/>
          </a:prstGeom>
          <a:noFill/>
          <a:ln w="9525">
            <a:noFill/>
            <a:miter lim="800000"/>
            <a:headEnd/>
            <a:tailEnd/>
          </a:ln>
        </p:spPr>
        <p:txBody>
          <a:bodyPr wrap="none">
            <a:prstTxWarp prst="textNoShape">
              <a:avLst/>
            </a:prstTxWarp>
            <a:spAutoFit/>
          </a:bodyPr>
          <a:lstStyle/>
          <a:p>
            <a:r>
              <a:rPr lang="en-US"/>
              <a:t>x</a:t>
            </a:r>
          </a:p>
        </p:txBody>
      </p:sp>
      <p:grpSp>
        <p:nvGrpSpPr>
          <p:cNvPr id="4" name="Group 34"/>
          <p:cNvGrpSpPr>
            <a:grpSpLocks/>
          </p:cNvGrpSpPr>
          <p:nvPr/>
        </p:nvGrpSpPr>
        <p:grpSpPr bwMode="auto">
          <a:xfrm>
            <a:off x="304800" y="2446338"/>
            <a:ext cx="6096000" cy="1690687"/>
            <a:chOff x="192" y="1541"/>
            <a:chExt cx="3840" cy="1065"/>
          </a:xfrm>
        </p:grpSpPr>
        <p:grpSp>
          <p:nvGrpSpPr>
            <p:cNvPr id="5" name="Group 14"/>
            <p:cNvGrpSpPr>
              <a:grpSpLocks/>
            </p:cNvGrpSpPr>
            <p:nvPr/>
          </p:nvGrpSpPr>
          <p:grpSpPr bwMode="auto">
            <a:xfrm>
              <a:off x="192" y="2160"/>
              <a:ext cx="2980" cy="446"/>
              <a:chOff x="96" y="1858"/>
              <a:chExt cx="2980" cy="446"/>
            </a:xfrm>
          </p:grpSpPr>
          <p:sp>
            <p:nvSpPr>
              <p:cNvPr id="22543" name="Line 15"/>
              <p:cNvSpPr>
                <a:spLocks noChangeShapeType="1"/>
              </p:cNvSpPr>
              <p:nvPr/>
            </p:nvSpPr>
            <p:spPr bwMode="auto">
              <a:xfrm>
                <a:off x="240" y="1954"/>
                <a:ext cx="2784" cy="0"/>
              </a:xfrm>
              <a:prstGeom prst="line">
                <a:avLst/>
              </a:prstGeom>
              <a:noFill/>
              <a:ln w="25400">
                <a:solidFill>
                  <a:srgbClr val="FF0000"/>
                </a:solidFill>
                <a:round/>
                <a:headEnd/>
                <a:tailEnd/>
              </a:ln>
            </p:spPr>
            <p:txBody>
              <a:bodyPr>
                <a:prstTxWarp prst="textNoShape">
                  <a:avLst/>
                </a:prstTxWarp>
              </a:bodyPr>
              <a:lstStyle/>
              <a:p>
                <a:endParaRPr lang="en-US"/>
              </a:p>
            </p:txBody>
          </p:sp>
          <p:sp>
            <p:nvSpPr>
              <p:cNvPr id="22544" name="Line 16"/>
              <p:cNvSpPr>
                <a:spLocks noChangeShapeType="1"/>
              </p:cNvSpPr>
              <p:nvPr/>
            </p:nvSpPr>
            <p:spPr bwMode="auto">
              <a:xfrm>
                <a:off x="1632" y="1858"/>
                <a:ext cx="0" cy="192"/>
              </a:xfrm>
              <a:prstGeom prst="line">
                <a:avLst/>
              </a:prstGeom>
              <a:noFill/>
              <a:ln w="38100">
                <a:solidFill>
                  <a:srgbClr val="FF0000"/>
                </a:solidFill>
                <a:round/>
                <a:headEnd/>
                <a:tailEnd/>
              </a:ln>
            </p:spPr>
            <p:txBody>
              <a:bodyPr>
                <a:prstTxWarp prst="textNoShape">
                  <a:avLst/>
                </a:prstTxWarp>
              </a:bodyPr>
              <a:lstStyle/>
              <a:p>
                <a:endParaRPr lang="en-US"/>
              </a:p>
            </p:txBody>
          </p:sp>
          <p:sp>
            <p:nvSpPr>
              <p:cNvPr id="22545" name="Line 17"/>
              <p:cNvSpPr>
                <a:spLocks noChangeShapeType="1"/>
              </p:cNvSpPr>
              <p:nvPr/>
            </p:nvSpPr>
            <p:spPr bwMode="auto">
              <a:xfrm>
                <a:off x="2016"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22546" name="Line 18"/>
              <p:cNvSpPr>
                <a:spLocks noChangeShapeType="1"/>
              </p:cNvSpPr>
              <p:nvPr/>
            </p:nvSpPr>
            <p:spPr bwMode="auto">
              <a:xfrm>
                <a:off x="2400"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22547" name="Line 19"/>
              <p:cNvSpPr>
                <a:spLocks noChangeShapeType="1"/>
              </p:cNvSpPr>
              <p:nvPr/>
            </p:nvSpPr>
            <p:spPr bwMode="auto">
              <a:xfrm>
                <a:off x="2784"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22548" name="Line 20"/>
              <p:cNvSpPr>
                <a:spLocks noChangeShapeType="1"/>
              </p:cNvSpPr>
              <p:nvPr/>
            </p:nvSpPr>
            <p:spPr bwMode="auto">
              <a:xfrm>
                <a:off x="1248"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22549" name="Line 21"/>
              <p:cNvSpPr>
                <a:spLocks noChangeShapeType="1"/>
              </p:cNvSpPr>
              <p:nvPr/>
            </p:nvSpPr>
            <p:spPr bwMode="auto">
              <a:xfrm>
                <a:off x="864"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22550" name="Line 22"/>
              <p:cNvSpPr>
                <a:spLocks noChangeShapeType="1"/>
              </p:cNvSpPr>
              <p:nvPr/>
            </p:nvSpPr>
            <p:spPr bwMode="auto">
              <a:xfrm>
                <a:off x="480"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22551" name="Text Box 23"/>
              <p:cNvSpPr txBox="1">
                <a:spLocks noChangeArrowheads="1"/>
              </p:cNvSpPr>
              <p:nvPr/>
            </p:nvSpPr>
            <p:spPr bwMode="auto">
              <a:xfrm>
                <a:off x="96" y="2073"/>
                <a:ext cx="2980" cy="231"/>
              </a:xfrm>
              <a:prstGeom prst="rect">
                <a:avLst/>
              </a:prstGeom>
              <a:noFill/>
              <a:ln w="9525">
                <a:noFill/>
                <a:miter lim="800000"/>
                <a:headEnd/>
                <a:tailEnd/>
              </a:ln>
            </p:spPr>
            <p:txBody>
              <a:bodyPr wrap="none">
                <a:prstTxWarp prst="textNoShape">
                  <a:avLst/>
                </a:prstTxWarp>
                <a:spAutoFit/>
              </a:bodyPr>
              <a:lstStyle/>
              <a:p>
                <a:pPr eaLnBrk="0" hangingPunct="0"/>
                <a:r>
                  <a:rPr lang="en-US" sz="1800">
                    <a:solidFill>
                      <a:srgbClr val="FF0000"/>
                    </a:solidFill>
                  </a:rPr>
                  <a:t>...  -3       -2       -1       0        1        2       3  ...</a:t>
                </a:r>
              </a:p>
            </p:txBody>
          </p:sp>
        </p:grpSp>
        <p:sp>
          <p:nvSpPr>
            <p:cNvPr id="22539" name="Line 27"/>
            <p:cNvSpPr>
              <a:spLocks noChangeShapeType="1"/>
            </p:cNvSpPr>
            <p:nvPr/>
          </p:nvSpPr>
          <p:spPr bwMode="auto">
            <a:xfrm>
              <a:off x="3312" y="1968"/>
              <a:ext cx="720" cy="0"/>
            </a:xfrm>
            <a:prstGeom prst="line">
              <a:avLst/>
            </a:prstGeom>
            <a:noFill/>
            <a:ln w="25400">
              <a:solidFill>
                <a:srgbClr val="FF0000"/>
              </a:solidFill>
              <a:round/>
              <a:headEnd/>
              <a:tailEnd type="triangle" w="lg" len="lg"/>
            </a:ln>
          </p:spPr>
          <p:txBody>
            <a:bodyPr>
              <a:prstTxWarp prst="textNoShape">
                <a:avLst/>
              </a:prstTxWarp>
            </a:bodyPr>
            <a:lstStyle/>
            <a:p>
              <a:endParaRPr lang="en-US"/>
            </a:p>
          </p:txBody>
        </p:sp>
        <p:sp>
          <p:nvSpPr>
            <p:cNvPr id="22540" name="Text Box 28"/>
            <p:cNvSpPr txBox="1">
              <a:spLocks noChangeArrowheads="1"/>
            </p:cNvSpPr>
            <p:nvPr/>
          </p:nvSpPr>
          <p:spPr bwMode="auto">
            <a:xfrm>
              <a:off x="3542" y="1561"/>
              <a:ext cx="212" cy="288"/>
            </a:xfrm>
            <a:prstGeom prst="rect">
              <a:avLst/>
            </a:prstGeom>
            <a:noFill/>
            <a:ln w="9525">
              <a:noFill/>
              <a:miter lim="800000"/>
              <a:headEnd/>
              <a:tailEnd/>
            </a:ln>
          </p:spPr>
          <p:txBody>
            <a:bodyPr wrap="none">
              <a:prstTxWarp prst="textNoShape">
                <a:avLst/>
              </a:prstTxWarp>
              <a:spAutoFit/>
            </a:bodyPr>
            <a:lstStyle/>
            <a:p>
              <a:pPr eaLnBrk="0" hangingPunct="0"/>
              <a:r>
                <a:rPr lang="en-US">
                  <a:solidFill>
                    <a:srgbClr val="FF0000"/>
                  </a:solidFill>
                </a:rPr>
                <a:t>v</a:t>
              </a:r>
            </a:p>
          </p:txBody>
        </p:sp>
        <p:pic>
          <p:nvPicPr>
            <p:cNvPr id="22541" name="Picture 30" descr="Helper"/>
            <p:cNvPicPr>
              <a:picLocks noChangeAspect="1" noChangeArrowheads="1"/>
            </p:cNvPicPr>
            <p:nvPr/>
          </p:nvPicPr>
          <p:blipFill>
            <a:blip r:embed="rId2"/>
            <a:srcRect/>
            <a:stretch>
              <a:fillRect/>
            </a:stretch>
          </p:blipFill>
          <p:spPr bwMode="auto">
            <a:xfrm>
              <a:off x="1536" y="1541"/>
              <a:ext cx="303" cy="667"/>
            </a:xfrm>
            <a:prstGeom prst="rect">
              <a:avLst/>
            </a:prstGeom>
            <a:noFill/>
            <a:ln w="9525">
              <a:noFill/>
              <a:miter lim="800000"/>
              <a:headEnd/>
              <a:tailEnd/>
            </a:ln>
          </p:spPr>
        </p:pic>
        <p:sp>
          <p:nvSpPr>
            <p:cNvPr id="22542" name="Text Box 33"/>
            <p:cNvSpPr txBox="1">
              <a:spLocks noChangeArrowheads="1"/>
            </p:cNvSpPr>
            <p:nvPr/>
          </p:nvSpPr>
          <p:spPr bwMode="auto">
            <a:xfrm>
              <a:off x="3112" y="2094"/>
              <a:ext cx="255" cy="288"/>
            </a:xfrm>
            <a:prstGeom prst="rect">
              <a:avLst/>
            </a:prstGeom>
            <a:noFill/>
            <a:ln w="9525">
              <a:noFill/>
              <a:miter lim="800000"/>
              <a:headEnd/>
              <a:tailEnd/>
            </a:ln>
          </p:spPr>
          <p:txBody>
            <a:bodyPr wrap="none">
              <a:prstTxWarp prst="textNoShape">
                <a:avLst/>
              </a:prstTxWarp>
              <a:spAutoFit/>
            </a:bodyPr>
            <a:lstStyle/>
            <a:p>
              <a:r>
                <a:rPr lang="en-US">
                  <a:solidFill>
                    <a:srgbClr val="FF0000"/>
                  </a:solidFill>
                </a:rPr>
                <a:t>x’</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0-#ppt_w/2"/>
                                          </p:val>
                                        </p:tav>
                                        <p:tav tm="100000">
                                          <p:val>
                                            <p:strVal val="#ppt_x"/>
                                          </p:val>
                                        </p:tav>
                                      </p:tavLst>
                                    </p:anim>
                                    <p:anim calcmode="lin" valueType="num">
                                      <p:cBhvr additive="base">
                                        <p:cTn id="8" dur="1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b="1"/>
              <a:t>Ten nanoseconds later</a:t>
            </a:r>
          </a:p>
        </p:txBody>
      </p:sp>
      <p:sp>
        <p:nvSpPr>
          <p:cNvPr id="23555" name="Text Box 3"/>
          <p:cNvSpPr txBox="1">
            <a:spLocks noChangeArrowheads="1"/>
          </p:cNvSpPr>
          <p:nvPr/>
        </p:nvSpPr>
        <p:spPr bwMode="auto">
          <a:xfrm>
            <a:off x="609600" y="4330700"/>
            <a:ext cx="7848600" cy="2308324"/>
          </a:xfrm>
          <a:prstGeom prst="rect">
            <a:avLst/>
          </a:prstGeom>
          <a:noFill/>
          <a:ln w="9525">
            <a:noFill/>
            <a:miter lim="800000"/>
            <a:headEnd/>
            <a:tailEnd/>
          </a:ln>
        </p:spPr>
        <p:txBody>
          <a:bodyPr>
            <a:prstTxWarp prst="textNoShape">
              <a:avLst/>
            </a:prstTxWarp>
            <a:spAutoFit/>
          </a:bodyPr>
          <a:lstStyle/>
          <a:p>
            <a:pPr eaLnBrk="0" hangingPunct="0"/>
            <a:r>
              <a:rPr lang="en-US" dirty="0" err="1"/>
              <a:t>S</a:t>
            </a:r>
            <a:r>
              <a:rPr lang="en-US" dirty="0"/>
              <a:t>’ is moving with respect to </a:t>
            </a:r>
            <a:r>
              <a:rPr lang="en-US" dirty="0" err="1"/>
              <a:t>S</a:t>
            </a:r>
            <a:r>
              <a:rPr lang="en-US" dirty="0"/>
              <a:t> at </a:t>
            </a:r>
            <a:r>
              <a:rPr lang="en-US" dirty="0" err="1"/>
              <a:t>v</a:t>
            </a:r>
            <a:r>
              <a:rPr lang="en-US" dirty="0"/>
              <a:t> = 0.2 </a:t>
            </a:r>
            <a:r>
              <a:rPr lang="en-US" dirty="0" err="1"/>
              <a:t>m</a:t>
            </a:r>
            <a:r>
              <a:rPr lang="en-US" dirty="0"/>
              <a:t>/ns. </a:t>
            </a:r>
          </a:p>
          <a:p>
            <a:pPr eaLnBrk="0" hangingPunct="0"/>
            <a:r>
              <a:rPr lang="en-US" dirty="0"/>
              <a:t>At</a:t>
            </a:r>
            <a:r>
              <a:rPr lang="en-US" dirty="0" smtClean="0"/>
              <a:t> </a:t>
            </a:r>
            <a:r>
              <a:rPr lang="en-US" dirty="0" err="1" smtClean="0"/>
              <a:t>Δ</a:t>
            </a:r>
            <a:r>
              <a:rPr lang="en-US" i="1" dirty="0" err="1" smtClean="0"/>
              <a:t>t</a:t>
            </a:r>
            <a:r>
              <a:rPr lang="en-US" i="1" dirty="0" smtClean="0"/>
              <a:t> </a:t>
            </a:r>
            <a:r>
              <a:rPr lang="en-US" dirty="0"/>
              <a:t>= 10 ns, the light is received.  </a:t>
            </a:r>
            <a:r>
              <a:rPr lang="en-US" dirty="0">
                <a:solidFill>
                  <a:srgbClr val="FF0000"/>
                </a:solidFill>
              </a:rPr>
              <a:t>In Galilean </a:t>
            </a:r>
            <a:r>
              <a:rPr lang="en-US" dirty="0" smtClean="0">
                <a:solidFill>
                  <a:srgbClr val="FF0000"/>
                </a:solidFill>
              </a:rPr>
              <a:t>relativity</a:t>
            </a:r>
            <a:r>
              <a:rPr lang="en-US" dirty="0"/>
              <a:t>, how far does the observer in </a:t>
            </a:r>
            <a:r>
              <a:rPr lang="en-US" dirty="0" err="1"/>
              <a:t>S</a:t>
            </a:r>
            <a:r>
              <a:rPr lang="en-US" dirty="0"/>
              <a:t>’ think the light has traveled?</a:t>
            </a:r>
          </a:p>
          <a:p>
            <a:pPr eaLnBrk="0" hangingPunct="0"/>
            <a:r>
              <a:rPr lang="en-US" dirty="0"/>
              <a:t>a) 3 </a:t>
            </a:r>
            <a:r>
              <a:rPr lang="en-US" dirty="0" err="1"/>
              <a:t>m</a:t>
            </a:r>
            <a:r>
              <a:rPr lang="en-US" dirty="0"/>
              <a:t>		</a:t>
            </a:r>
            <a:r>
              <a:rPr lang="en-US" dirty="0" err="1"/>
              <a:t>b</a:t>
            </a:r>
            <a:r>
              <a:rPr lang="en-US" dirty="0"/>
              <a:t>) 2 </a:t>
            </a:r>
            <a:r>
              <a:rPr lang="en-US" dirty="0" err="1"/>
              <a:t>m</a:t>
            </a:r>
            <a:r>
              <a:rPr lang="en-US" dirty="0"/>
              <a:t> 	</a:t>
            </a:r>
            <a:r>
              <a:rPr lang="en-US" dirty="0" err="1"/>
              <a:t>c</a:t>
            </a:r>
            <a:r>
              <a:rPr lang="en-US" dirty="0"/>
              <a:t>) 1 </a:t>
            </a:r>
            <a:r>
              <a:rPr lang="en-US" dirty="0" err="1"/>
              <a:t>m</a:t>
            </a:r>
            <a:r>
              <a:rPr lang="en-US" dirty="0"/>
              <a:t>		</a:t>
            </a:r>
            <a:r>
              <a:rPr lang="en-US" dirty="0" err="1"/>
              <a:t>d</a:t>
            </a:r>
            <a:r>
              <a:rPr lang="en-US" dirty="0"/>
              <a:t>) 0 </a:t>
            </a:r>
            <a:r>
              <a:rPr lang="en-US" dirty="0" err="1"/>
              <a:t>m</a:t>
            </a:r>
            <a:endParaRPr lang="en-US" dirty="0"/>
          </a:p>
          <a:p>
            <a:pPr eaLnBrk="0" hangingPunct="0"/>
            <a:r>
              <a:rPr lang="en-US" dirty="0"/>
              <a:t>        </a:t>
            </a:r>
          </a:p>
        </p:txBody>
      </p:sp>
      <p:grpSp>
        <p:nvGrpSpPr>
          <p:cNvPr id="2" name="Group 4"/>
          <p:cNvGrpSpPr>
            <a:grpSpLocks/>
          </p:cNvGrpSpPr>
          <p:nvPr/>
        </p:nvGrpSpPr>
        <p:grpSpPr bwMode="auto">
          <a:xfrm>
            <a:off x="304800" y="2438400"/>
            <a:ext cx="4730750" cy="708025"/>
            <a:chOff x="96" y="1858"/>
            <a:chExt cx="2980" cy="446"/>
          </a:xfrm>
        </p:grpSpPr>
        <p:sp>
          <p:nvSpPr>
            <p:cNvPr id="23577" name="Line 5"/>
            <p:cNvSpPr>
              <a:spLocks noChangeShapeType="1"/>
            </p:cNvSpPr>
            <p:nvPr/>
          </p:nvSpPr>
          <p:spPr bwMode="auto">
            <a:xfrm>
              <a:off x="240" y="1954"/>
              <a:ext cx="2784" cy="0"/>
            </a:xfrm>
            <a:prstGeom prst="line">
              <a:avLst/>
            </a:prstGeom>
            <a:noFill/>
            <a:ln w="25400">
              <a:solidFill>
                <a:schemeClr val="tx1"/>
              </a:solidFill>
              <a:round/>
              <a:headEnd/>
              <a:tailEnd/>
            </a:ln>
          </p:spPr>
          <p:txBody>
            <a:bodyPr>
              <a:prstTxWarp prst="textNoShape">
                <a:avLst/>
              </a:prstTxWarp>
            </a:bodyPr>
            <a:lstStyle/>
            <a:p>
              <a:endParaRPr lang="en-US"/>
            </a:p>
          </p:txBody>
        </p:sp>
        <p:sp>
          <p:nvSpPr>
            <p:cNvPr id="23578" name="Line 6"/>
            <p:cNvSpPr>
              <a:spLocks noChangeShapeType="1"/>
            </p:cNvSpPr>
            <p:nvPr/>
          </p:nvSpPr>
          <p:spPr bwMode="auto">
            <a:xfrm>
              <a:off x="1632" y="1858"/>
              <a:ext cx="0" cy="192"/>
            </a:xfrm>
            <a:prstGeom prst="line">
              <a:avLst/>
            </a:prstGeom>
            <a:noFill/>
            <a:ln w="38100">
              <a:solidFill>
                <a:schemeClr val="tx1"/>
              </a:solidFill>
              <a:round/>
              <a:headEnd/>
              <a:tailEnd/>
            </a:ln>
          </p:spPr>
          <p:txBody>
            <a:bodyPr>
              <a:prstTxWarp prst="textNoShape">
                <a:avLst/>
              </a:prstTxWarp>
            </a:bodyPr>
            <a:lstStyle/>
            <a:p>
              <a:endParaRPr lang="en-US"/>
            </a:p>
          </p:txBody>
        </p:sp>
        <p:sp>
          <p:nvSpPr>
            <p:cNvPr id="23579" name="Line 7"/>
            <p:cNvSpPr>
              <a:spLocks noChangeShapeType="1"/>
            </p:cNvSpPr>
            <p:nvPr/>
          </p:nvSpPr>
          <p:spPr bwMode="auto">
            <a:xfrm>
              <a:off x="2016"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3580" name="Line 8"/>
            <p:cNvSpPr>
              <a:spLocks noChangeShapeType="1"/>
            </p:cNvSpPr>
            <p:nvPr/>
          </p:nvSpPr>
          <p:spPr bwMode="auto">
            <a:xfrm>
              <a:off x="240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3581" name="Line 9"/>
            <p:cNvSpPr>
              <a:spLocks noChangeShapeType="1"/>
            </p:cNvSpPr>
            <p:nvPr/>
          </p:nvSpPr>
          <p:spPr bwMode="auto">
            <a:xfrm>
              <a:off x="278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3582" name="Line 10"/>
            <p:cNvSpPr>
              <a:spLocks noChangeShapeType="1"/>
            </p:cNvSpPr>
            <p:nvPr/>
          </p:nvSpPr>
          <p:spPr bwMode="auto">
            <a:xfrm>
              <a:off x="1248"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3583" name="Line 11"/>
            <p:cNvSpPr>
              <a:spLocks noChangeShapeType="1"/>
            </p:cNvSpPr>
            <p:nvPr/>
          </p:nvSpPr>
          <p:spPr bwMode="auto">
            <a:xfrm>
              <a:off x="86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3584" name="Line 12"/>
            <p:cNvSpPr>
              <a:spLocks noChangeShapeType="1"/>
            </p:cNvSpPr>
            <p:nvPr/>
          </p:nvSpPr>
          <p:spPr bwMode="auto">
            <a:xfrm>
              <a:off x="48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3585" name="Text Box 13"/>
            <p:cNvSpPr txBox="1">
              <a:spLocks noChangeArrowheads="1"/>
            </p:cNvSpPr>
            <p:nvPr/>
          </p:nvSpPr>
          <p:spPr bwMode="auto">
            <a:xfrm>
              <a:off x="96" y="2073"/>
              <a:ext cx="2980" cy="231"/>
            </a:xfrm>
            <a:prstGeom prst="rect">
              <a:avLst/>
            </a:prstGeom>
            <a:noFill/>
            <a:ln w="9525">
              <a:noFill/>
              <a:miter lim="800000"/>
              <a:headEnd/>
              <a:tailEnd/>
            </a:ln>
          </p:spPr>
          <p:txBody>
            <a:bodyPr wrap="none">
              <a:prstTxWarp prst="textNoShape">
                <a:avLst/>
              </a:prstTxWarp>
              <a:spAutoFit/>
            </a:bodyPr>
            <a:lstStyle/>
            <a:p>
              <a:pPr eaLnBrk="0" hangingPunct="0"/>
              <a:r>
                <a:rPr lang="en-US" sz="1800"/>
                <a:t>...  -3       -2       -1       0        1        2       3  ...</a:t>
              </a:r>
            </a:p>
          </p:txBody>
        </p:sp>
      </p:grpSp>
      <p:grpSp>
        <p:nvGrpSpPr>
          <p:cNvPr id="3" name="Group 14"/>
          <p:cNvGrpSpPr>
            <a:grpSpLocks/>
          </p:cNvGrpSpPr>
          <p:nvPr/>
        </p:nvGrpSpPr>
        <p:grpSpPr bwMode="auto">
          <a:xfrm>
            <a:off x="1517650" y="3429000"/>
            <a:ext cx="4730750" cy="708025"/>
            <a:chOff x="96" y="1858"/>
            <a:chExt cx="2980" cy="446"/>
          </a:xfrm>
        </p:grpSpPr>
        <p:sp>
          <p:nvSpPr>
            <p:cNvPr id="23568" name="Line 15"/>
            <p:cNvSpPr>
              <a:spLocks noChangeShapeType="1"/>
            </p:cNvSpPr>
            <p:nvPr/>
          </p:nvSpPr>
          <p:spPr bwMode="auto">
            <a:xfrm>
              <a:off x="240" y="1954"/>
              <a:ext cx="2784" cy="0"/>
            </a:xfrm>
            <a:prstGeom prst="line">
              <a:avLst/>
            </a:prstGeom>
            <a:noFill/>
            <a:ln w="25400">
              <a:solidFill>
                <a:srgbClr val="FF0000"/>
              </a:solidFill>
              <a:round/>
              <a:headEnd/>
              <a:tailEnd/>
            </a:ln>
          </p:spPr>
          <p:txBody>
            <a:bodyPr>
              <a:prstTxWarp prst="textNoShape">
                <a:avLst/>
              </a:prstTxWarp>
            </a:bodyPr>
            <a:lstStyle/>
            <a:p>
              <a:endParaRPr lang="en-US"/>
            </a:p>
          </p:txBody>
        </p:sp>
        <p:sp>
          <p:nvSpPr>
            <p:cNvPr id="23569" name="Line 16"/>
            <p:cNvSpPr>
              <a:spLocks noChangeShapeType="1"/>
            </p:cNvSpPr>
            <p:nvPr/>
          </p:nvSpPr>
          <p:spPr bwMode="auto">
            <a:xfrm>
              <a:off x="1632" y="1858"/>
              <a:ext cx="0" cy="192"/>
            </a:xfrm>
            <a:prstGeom prst="line">
              <a:avLst/>
            </a:prstGeom>
            <a:noFill/>
            <a:ln w="38100">
              <a:solidFill>
                <a:srgbClr val="FF0000"/>
              </a:solidFill>
              <a:round/>
              <a:headEnd/>
              <a:tailEnd/>
            </a:ln>
          </p:spPr>
          <p:txBody>
            <a:bodyPr>
              <a:prstTxWarp prst="textNoShape">
                <a:avLst/>
              </a:prstTxWarp>
            </a:bodyPr>
            <a:lstStyle/>
            <a:p>
              <a:endParaRPr lang="en-US"/>
            </a:p>
          </p:txBody>
        </p:sp>
        <p:sp>
          <p:nvSpPr>
            <p:cNvPr id="23570" name="Line 17"/>
            <p:cNvSpPr>
              <a:spLocks noChangeShapeType="1"/>
            </p:cNvSpPr>
            <p:nvPr/>
          </p:nvSpPr>
          <p:spPr bwMode="auto">
            <a:xfrm>
              <a:off x="2016"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23571" name="Line 18"/>
            <p:cNvSpPr>
              <a:spLocks noChangeShapeType="1"/>
            </p:cNvSpPr>
            <p:nvPr/>
          </p:nvSpPr>
          <p:spPr bwMode="auto">
            <a:xfrm>
              <a:off x="2400"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23572" name="Line 19"/>
            <p:cNvSpPr>
              <a:spLocks noChangeShapeType="1"/>
            </p:cNvSpPr>
            <p:nvPr/>
          </p:nvSpPr>
          <p:spPr bwMode="auto">
            <a:xfrm>
              <a:off x="2784"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23573" name="Line 20"/>
            <p:cNvSpPr>
              <a:spLocks noChangeShapeType="1"/>
            </p:cNvSpPr>
            <p:nvPr/>
          </p:nvSpPr>
          <p:spPr bwMode="auto">
            <a:xfrm>
              <a:off x="1248"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23574" name="Line 21"/>
            <p:cNvSpPr>
              <a:spLocks noChangeShapeType="1"/>
            </p:cNvSpPr>
            <p:nvPr/>
          </p:nvSpPr>
          <p:spPr bwMode="auto">
            <a:xfrm>
              <a:off x="864"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23575" name="Line 22"/>
            <p:cNvSpPr>
              <a:spLocks noChangeShapeType="1"/>
            </p:cNvSpPr>
            <p:nvPr/>
          </p:nvSpPr>
          <p:spPr bwMode="auto">
            <a:xfrm>
              <a:off x="480"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23576" name="Text Box 23"/>
            <p:cNvSpPr txBox="1">
              <a:spLocks noChangeArrowheads="1"/>
            </p:cNvSpPr>
            <p:nvPr/>
          </p:nvSpPr>
          <p:spPr bwMode="auto">
            <a:xfrm>
              <a:off x="96" y="2073"/>
              <a:ext cx="2980" cy="231"/>
            </a:xfrm>
            <a:prstGeom prst="rect">
              <a:avLst/>
            </a:prstGeom>
            <a:noFill/>
            <a:ln w="9525">
              <a:noFill/>
              <a:miter lim="800000"/>
              <a:headEnd/>
              <a:tailEnd/>
            </a:ln>
          </p:spPr>
          <p:txBody>
            <a:bodyPr wrap="none">
              <a:prstTxWarp prst="textNoShape">
                <a:avLst/>
              </a:prstTxWarp>
              <a:spAutoFit/>
            </a:bodyPr>
            <a:lstStyle/>
            <a:p>
              <a:pPr eaLnBrk="0" hangingPunct="0"/>
              <a:r>
                <a:rPr lang="en-US" sz="1800">
                  <a:solidFill>
                    <a:srgbClr val="FF0000"/>
                  </a:solidFill>
                </a:rPr>
                <a:t>...  -3       -2       -1       0        1        2       3  ...</a:t>
              </a:r>
            </a:p>
          </p:txBody>
        </p:sp>
      </p:grpSp>
      <p:grpSp>
        <p:nvGrpSpPr>
          <p:cNvPr id="4" name="Group 24"/>
          <p:cNvGrpSpPr>
            <a:grpSpLocks/>
          </p:cNvGrpSpPr>
          <p:nvPr/>
        </p:nvGrpSpPr>
        <p:grpSpPr bwMode="auto">
          <a:xfrm>
            <a:off x="4419600" y="1143000"/>
            <a:ext cx="304800" cy="3048000"/>
            <a:chOff x="2400" y="816"/>
            <a:chExt cx="192" cy="1920"/>
          </a:xfrm>
        </p:grpSpPr>
        <p:sp>
          <p:nvSpPr>
            <p:cNvPr id="23566" name="Line 25"/>
            <p:cNvSpPr>
              <a:spLocks noChangeShapeType="1"/>
            </p:cNvSpPr>
            <p:nvPr/>
          </p:nvSpPr>
          <p:spPr bwMode="auto">
            <a:xfrm>
              <a:off x="2496" y="816"/>
              <a:ext cx="0" cy="1920"/>
            </a:xfrm>
            <a:prstGeom prst="line">
              <a:avLst/>
            </a:prstGeom>
            <a:noFill/>
            <a:ln w="9525">
              <a:solidFill>
                <a:schemeClr val="tx1"/>
              </a:solidFill>
              <a:prstDash val="dash"/>
              <a:round/>
              <a:headEnd/>
              <a:tailEnd/>
            </a:ln>
          </p:spPr>
          <p:txBody>
            <a:bodyPr>
              <a:prstTxWarp prst="textNoShape">
                <a:avLst/>
              </a:prstTxWarp>
            </a:bodyPr>
            <a:lstStyle/>
            <a:p>
              <a:endParaRPr lang="en-US"/>
            </a:p>
          </p:txBody>
        </p:sp>
        <p:sp>
          <p:nvSpPr>
            <p:cNvPr id="23567" name="Oval 26"/>
            <p:cNvSpPr>
              <a:spLocks noChangeArrowheads="1"/>
            </p:cNvSpPr>
            <p:nvPr/>
          </p:nvSpPr>
          <p:spPr bwMode="auto">
            <a:xfrm>
              <a:off x="2400" y="1296"/>
              <a:ext cx="192" cy="192"/>
            </a:xfrm>
            <a:prstGeom prst="ellipse">
              <a:avLst/>
            </a:prstGeom>
            <a:solidFill>
              <a:srgbClr val="3366FF"/>
            </a:solidFill>
            <a:ln w="9525">
              <a:solidFill>
                <a:schemeClr val="tx1"/>
              </a:solidFill>
              <a:round/>
              <a:headEnd/>
              <a:tailEnd/>
            </a:ln>
          </p:spPr>
          <p:txBody>
            <a:bodyPr wrap="none" anchor="ctr">
              <a:prstTxWarp prst="textNoShape">
                <a:avLst/>
              </a:prstTxWarp>
            </a:bodyPr>
            <a:lstStyle/>
            <a:p>
              <a:endParaRPr lang="en-US"/>
            </a:p>
          </p:txBody>
        </p:sp>
      </p:grpSp>
      <p:sp>
        <p:nvSpPr>
          <p:cNvPr id="23559" name="Line 27"/>
          <p:cNvSpPr>
            <a:spLocks noChangeShapeType="1"/>
          </p:cNvSpPr>
          <p:nvPr/>
        </p:nvSpPr>
        <p:spPr bwMode="auto">
          <a:xfrm>
            <a:off x="5257800" y="3124200"/>
            <a:ext cx="1143000" cy="0"/>
          </a:xfrm>
          <a:prstGeom prst="line">
            <a:avLst/>
          </a:prstGeom>
          <a:noFill/>
          <a:ln w="25400">
            <a:solidFill>
              <a:srgbClr val="FF0000"/>
            </a:solidFill>
            <a:round/>
            <a:headEnd/>
            <a:tailEnd type="triangle" w="lg" len="lg"/>
          </a:ln>
        </p:spPr>
        <p:txBody>
          <a:bodyPr>
            <a:prstTxWarp prst="textNoShape">
              <a:avLst/>
            </a:prstTxWarp>
          </a:bodyPr>
          <a:lstStyle/>
          <a:p>
            <a:endParaRPr lang="en-US"/>
          </a:p>
        </p:txBody>
      </p:sp>
      <p:sp>
        <p:nvSpPr>
          <p:cNvPr id="23560" name="Text Box 28"/>
          <p:cNvSpPr txBox="1">
            <a:spLocks noChangeArrowheads="1"/>
          </p:cNvSpPr>
          <p:nvPr/>
        </p:nvSpPr>
        <p:spPr bwMode="auto">
          <a:xfrm>
            <a:off x="5622925" y="2478088"/>
            <a:ext cx="336550" cy="457200"/>
          </a:xfrm>
          <a:prstGeom prst="rect">
            <a:avLst/>
          </a:prstGeom>
          <a:noFill/>
          <a:ln w="9525">
            <a:noFill/>
            <a:miter lim="800000"/>
            <a:headEnd/>
            <a:tailEnd/>
          </a:ln>
        </p:spPr>
        <p:txBody>
          <a:bodyPr wrap="none">
            <a:prstTxWarp prst="textNoShape">
              <a:avLst/>
            </a:prstTxWarp>
            <a:spAutoFit/>
          </a:bodyPr>
          <a:lstStyle/>
          <a:p>
            <a:pPr eaLnBrk="0" hangingPunct="0"/>
            <a:r>
              <a:rPr lang="en-US">
                <a:solidFill>
                  <a:srgbClr val="FF0000"/>
                </a:solidFill>
              </a:rPr>
              <a:t>v</a:t>
            </a:r>
          </a:p>
        </p:txBody>
      </p:sp>
      <p:pic>
        <p:nvPicPr>
          <p:cNvPr id="23561" name="Picture 29" descr="Helper"/>
          <p:cNvPicPr>
            <a:picLocks noChangeAspect="1" noChangeArrowheads="1"/>
          </p:cNvPicPr>
          <p:nvPr/>
        </p:nvPicPr>
        <p:blipFill>
          <a:blip r:embed="rId2"/>
          <a:srcRect/>
          <a:stretch>
            <a:fillRect/>
          </a:stretch>
        </p:blipFill>
        <p:spPr bwMode="auto">
          <a:xfrm>
            <a:off x="2432050" y="1524000"/>
            <a:ext cx="481013" cy="1058863"/>
          </a:xfrm>
          <a:prstGeom prst="rect">
            <a:avLst/>
          </a:prstGeom>
          <a:noFill/>
          <a:ln w="9525">
            <a:noFill/>
            <a:miter lim="800000"/>
            <a:headEnd/>
            <a:tailEnd/>
          </a:ln>
        </p:spPr>
      </p:pic>
      <p:pic>
        <p:nvPicPr>
          <p:cNvPr id="23562" name="Picture 30" descr="Helper"/>
          <p:cNvPicPr>
            <a:picLocks noChangeAspect="1" noChangeArrowheads="1"/>
          </p:cNvPicPr>
          <p:nvPr/>
        </p:nvPicPr>
        <p:blipFill>
          <a:blip r:embed="rId2"/>
          <a:srcRect/>
          <a:stretch>
            <a:fillRect/>
          </a:stretch>
        </p:blipFill>
        <p:spPr bwMode="auto">
          <a:xfrm>
            <a:off x="3633788" y="2446338"/>
            <a:ext cx="481012" cy="1058862"/>
          </a:xfrm>
          <a:prstGeom prst="rect">
            <a:avLst/>
          </a:prstGeom>
          <a:noFill/>
          <a:ln w="9525">
            <a:noFill/>
            <a:miter lim="800000"/>
            <a:headEnd/>
            <a:tailEnd/>
          </a:ln>
        </p:spPr>
      </p:pic>
      <p:sp>
        <p:nvSpPr>
          <p:cNvPr id="23563" name="AutoShape 31"/>
          <p:cNvSpPr>
            <a:spLocks noChangeArrowheads="1"/>
          </p:cNvSpPr>
          <p:nvPr/>
        </p:nvSpPr>
        <p:spPr bwMode="auto">
          <a:xfrm>
            <a:off x="2667000" y="1905000"/>
            <a:ext cx="304800" cy="304800"/>
          </a:xfrm>
          <a:prstGeom prst="sun">
            <a:avLst>
              <a:gd name="adj" fmla="val 25000"/>
            </a:avLst>
          </a:prstGeom>
          <a:solidFill>
            <a:srgbClr val="FFFF00"/>
          </a:solidFill>
          <a:ln w="9525">
            <a:solidFill>
              <a:schemeClr val="tx1"/>
            </a:solidFill>
            <a:miter lim="800000"/>
            <a:headEnd/>
            <a:tailEnd/>
          </a:ln>
        </p:spPr>
        <p:txBody>
          <a:bodyPr wrap="none" anchor="ctr">
            <a:prstTxWarp prst="textNoShape">
              <a:avLst/>
            </a:prstTxWarp>
          </a:bodyPr>
          <a:lstStyle/>
          <a:p>
            <a:endParaRPr lang="en-US"/>
          </a:p>
        </p:txBody>
      </p:sp>
      <p:sp>
        <p:nvSpPr>
          <p:cNvPr id="23564" name="Rectangle 32"/>
          <p:cNvSpPr>
            <a:spLocks noChangeArrowheads="1"/>
          </p:cNvSpPr>
          <p:nvPr/>
        </p:nvSpPr>
        <p:spPr bwMode="auto">
          <a:xfrm>
            <a:off x="2895600" y="1981200"/>
            <a:ext cx="1524000" cy="152400"/>
          </a:xfrm>
          <a:prstGeom prst="rect">
            <a:avLst/>
          </a:prstGeom>
          <a:solidFill>
            <a:srgbClr val="FFFF00"/>
          </a:solidFill>
          <a:ln w="9525">
            <a:noFill/>
            <a:miter lim="800000"/>
            <a:headEnd/>
            <a:tailEnd/>
          </a:ln>
        </p:spPr>
        <p:txBody>
          <a:bodyPr wrap="none" anchor="ctr">
            <a:prstTxWarp prst="textNoShape">
              <a:avLst/>
            </a:prstTxWarp>
          </a:bodyPr>
          <a:lstStyle/>
          <a:p>
            <a:endParaRPr lang="en-US"/>
          </a:p>
        </p:txBody>
      </p:sp>
      <p:sp>
        <p:nvSpPr>
          <p:cNvPr id="21537" name="Oval 33"/>
          <p:cNvSpPr>
            <a:spLocks noChangeArrowheads="1"/>
          </p:cNvSpPr>
          <p:nvPr/>
        </p:nvSpPr>
        <p:spPr bwMode="auto">
          <a:xfrm>
            <a:off x="4267200" y="5791200"/>
            <a:ext cx="1219200" cy="457200"/>
          </a:xfrm>
          <a:prstGeom prst="ellipse">
            <a:avLst/>
          </a:prstGeom>
          <a:noFill/>
          <a:ln w="25400">
            <a:solidFill>
              <a:srgbClr val="FF0000"/>
            </a:solidFill>
            <a:round/>
            <a:headEnd/>
            <a:tailEnd/>
          </a:ln>
        </p:spPr>
        <p:txBody>
          <a:bodyPr wrap="none" anchor="ctr">
            <a:prstTxWarp prst="textNoShape">
              <a:avLst/>
            </a:prstTxWarp>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37" grpId="0" animBg="1"/>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p:txBody>
          <a:bodyPr/>
          <a:lstStyle/>
          <a:p>
            <a:pPr eaLnBrk="1" hangingPunct="1"/>
            <a:r>
              <a:rPr lang="en-US" b="1"/>
              <a:t>Ten nanoseconds later</a:t>
            </a:r>
          </a:p>
        </p:txBody>
      </p:sp>
      <p:sp>
        <p:nvSpPr>
          <p:cNvPr id="2052" name="Text Box 3"/>
          <p:cNvSpPr txBox="1">
            <a:spLocks noChangeArrowheads="1"/>
          </p:cNvSpPr>
          <p:nvPr/>
        </p:nvSpPr>
        <p:spPr bwMode="auto">
          <a:xfrm>
            <a:off x="609600" y="4330700"/>
            <a:ext cx="7848600" cy="1938992"/>
          </a:xfrm>
          <a:prstGeom prst="rect">
            <a:avLst/>
          </a:prstGeom>
          <a:noFill/>
          <a:ln w="9525">
            <a:noFill/>
            <a:miter lim="800000"/>
            <a:headEnd/>
            <a:tailEnd/>
          </a:ln>
        </p:spPr>
        <p:txBody>
          <a:bodyPr>
            <a:prstTxWarp prst="textNoShape">
              <a:avLst/>
            </a:prstTxWarp>
            <a:spAutoFit/>
          </a:bodyPr>
          <a:lstStyle/>
          <a:p>
            <a:pPr eaLnBrk="0" hangingPunct="0"/>
            <a:r>
              <a:rPr lang="en-US" dirty="0" err="1"/>
              <a:t>S</a:t>
            </a:r>
            <a:r>
              <a:rPr lang="en-US" dirty="0"/>
              <a:t>’ is moving with respect to </a:t>
            </a:r>
            <a:r>
              <a:rPr lang="en-US" dirty="0" err="1"/>
              <a:t>S</a:t>
            </a:r>
            <a:r>
              <a:rPr lang="en-US" dirty="0"/>
              <a:t> at </a:t>
            </a:r>
            <a:r>
              <a:rPr lang="en-US" dirty="0" err="1"/>
              <a:t>v</a:t>
            </a:r>
            <a:r>
              <a:rPr lang="en-US" dirty="0"/>
              <a:t> = 0.2 </a:t>
            </a:r>
            <a:r>
              <a:rPr lang="en-US" dirty="0" err="1"/>
              <a:t>m</a:t>
            </a:r>
            <a:r>
              <a:rPr lang="en-US" dirty="0"/>
              <a:t>/ns. </a:t>
            </a:r>
          </a:p>
          <a:p>
            <a:pPr eaLnBrk="0" hangingPunct="0"/>
            <a:r>
              <a:rPr lang="en-US" dirty="0"/>
              <a:t>At</a:t>
            </a:r>
            <a:r>
              <a:rPr lang="en-US" dirty="0" smtClean="0"/>
              <a:t> </a:t>
            </a:r>
            <a:r>
              <a:rPr lang="en-US" dirty="0" err="1" smtClean="0"/>
              <a:t>Δt</a:t>
            </a:r>
            <a:r>
              <a:rPr lang="en-US" dirty="0"/>
              <a:t>=10 ns, the light is received.  In </a:t>
            </a:r>
            <a:r>
              <a:rPr lang="en-US" dirty="0">
                <a:solidFill>
                  <a:srgbClr val="FF0000"/>
                </a:solidFill>
              </a:rPr>
              <a:t>Galilean relativity</a:t>
            </a:r>
            <a:r>
              <a:rPr lang="en-US" dirty="0"/>
              <a:t>,</a:t>
            </a:r>
            <a:r>
              <a:rPr lang="en-US" dirty="0" smtClean="0"/>
              <a:t> (</a:t>
            </a:r>
            <a:r>
              <a:rPr lang="en-US" dirty="0" err="1" smtClean="0"/>
              <a:t>Δt</a:t>
            </a:r>
            <a:r>
              <a:rPr lang="en-US" dirty="0" smtClean="0"/>
              <a:t>=</a:t>
            </a:r>
            <a:r>
              <a:rPr lang="en-US" dirty="0" err="1" smtClean="0"/>
              <a:t>Δt</a:t>
            </a:r>
            <a:r>
              <a:rPr lang="en-US" dirty="0" smtClean="0"/>
              <a:t>’) the </a:t>
            </a:r>
            <a:r>
              <a:rPr lang="en-US" dirty="0"/>
              <a:t>observer in </a:t>
            </a:r>
            <a:r>
              <a:rPr lang="en-US" dirty="0" err="1"/>
              <a:t>S</a:t>
            </a:r>
            <a:r>
              <a:rPr lang="en-US" dirty="0"/>
              <a:t>’ would therefore measure the speed of light as</a:t>
            </a:r>
          </a:p>
          <a:p>
            <a:pPr eaLnBrk="0" hangingPunct="0"/>
            <a:r>
              <a:rPr lang="en-US" dirty="0"/>
              <a:t>        </a:t>
            </a:r>
          </a:p>
        </p:txBody>
      </p:sp>
      <p:grpSp>
        <p:nvGrpSpPr>
          <p:cNvPr id="2" name="Group 4"/>
          <p:cNvGrpSpPr>
            <a:grpSpLocks/>
          </p:cNvGrpSpPr>
          <p:nvPr/>
        </p:nvGrpSpPr>
        <p:grpSpPr bwMode="auto">
          <a:xfrm>
            <a:off x="304800" y="2438400"/>
            <a:ext cx="4730750" cy="708025"/>
            <a:chOff x="96" y="1858"/>
            <a:chExt cx="2980" cy="446"/>
          </a:xfrm>
        </p:grpSpPr>
        <p:sp>
          <p:nvSpPr>
            <p:cNvPr id="2074" name="Line 5"/>
            <p:cNvSpPr>
              <a:spLocks noChangeShapeType="1"/>
            </p:cNvSpPr>
            <p:nvPr/>
          </p:nvSpPr>
          <p:spPr bwMode="auto">
            <a:xfrm>
              <a:off x="240" y="1954"/>
              <a:ext cx="2784" cy="0"/>
            </a:xfrm>
            <a:prstGeom prst="line">
              <a:avLst/>
            </a:prstGeom>
            <a:noFill/>
            <a:ln w="25400">
              <a:solidFill>
                <a:schemeClr val="tx1"/>
              </a:solidFill>
              <a:round/>
              <a:headEnd/>
              <a:tailEnd/>
            </a:ln>
          </p:spPr>
          <p:txBody>
            <a:bodyPr>
              <a:prstTxWarp prst="textNoShape">
                <a:avLst/>
              </a:prstTxWarp>
            </a:bodyPr>
            <a:lstStyle/>
            <a:p>
              <a:endParaRPr lang="en-US"/>
            </a:p>
          </p:txBody>
        </p:sp>
        <p:sp>
          <p:nvSpPr>
            <p:cNvPr id="2075" name="Line 6"/>
            <p:cNvSpPr>
              <a:spLocks noChangeShapeType="1"/>
            </p:cNvSpPr>
            <p:nvPr/>
          </p:nvSpPr>
          <p:spPr bwMode="auto">
            <a:xfrm>
              <a:off x="1632" y="1858"/>
              <a:ext cx="0" cy="192"/>
            </a:xfrm>
            <a:prstGeom prst="line">
              <a:avLst/>
            </a:prstGeom>
            <a:noFill/>
            <a:ln w="38100">
              <a:solidFill>
                <a:schemeClr val="tx1"/>
              </a:solidFill>
              <a:round/>
              <a:headEnd/>
              <a:tailEnd/>
            </a:ln>
          </p:spPr>
          <p:txBody>
            <a:bodyPr>
              <a:prstTxWarp prst="textNoShape">
                <a:avLst/>
              </a:prstTxWarp>
            </a:bodyPr>
            <a:lstStyle/>
            <a:p>
              <a:endParaRPr lang="en-US"/>
            </a:p>
          </p:txBody>
        </p:sp>
        <p:sp>
          <p:nvSpPr>
            <p:cNvPr id="2076" name="Line 7"/>
            <p:cNvSpPr>
              <a:spLocks noChangeShapeType="1"/>
            </p:cNvSpPr>
            <p:nvPr/>
          </p:nvSpPr>
          <p:spPr bwMode="auto">
            <a:xfrm>
              <a:off x="2016"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077" name="Line 8"/>
            <p:cNvSpPr>
              <a:spLocks noChangeShapeType="1"/>
            </p:cNvSpPr>
            <p:nvPr/>
          </p:nvSpPr>
          <p:spPr bwMode="auto">
            <a:xfrm>
              <a:off x="240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078" name="Line 9"/>
            <p:cNvSpPr>
              <a:spLocks noChangeShapeType="1"/>
            </p:cNvSpPr>
            <p:nvPr/>
          </p:nvSpPr>
          <p:spPr bwMode="auto">
            <a:xfrm>
              <a:off x="278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079" name="Line 10"/>
            <p:cNvSpPr>
              <a:spLocks noChangeShapeType="1"/>
            </p:cNvSpPr>
            <p:nvPr/>
          </p:nvSpPr>
          <p:spPr bwMode="auto">
            <a:xfrm>
              <a:off x="1248"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080" name="Line 11"/>
            <p:cNvSpPr>
              <a:spLocks noChangeShapeType="1"/>
            </p:cNvSpPr>
            <p:nvPr/>
          </p:nvSpPr>
          <p:spPr bwMode="auto">
            <a:xfrm>
              <a:off x="86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081" name="Line 12"/>
            <p:cNvSpPr>
              <a:spLocks noChangeShapeType="1"/>
            </p:cNvSpPr>
            <p:nvPr/>
          </p:nvSpPr>
          <p:spPr bwMode="auto">
            <a:xfrm>
              <a:off x="48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082" name="Text Box 13"/>
            <p:cNvSpPr txBox="1">
              <a:spLocks noChangeArrowheads="1"/>
            </p:cNvSpPr>
            <p:nvPr/>
          </p:nvSpPr>
          <p:spPr bwMode="auto">
            <a:xfrm>
              <a:off x="96" y="2073"/>
              <a:ext cx="2980" cy="231"/>
            </a:xfrm>
            <a:prstGeom prst="rect">
              <a:avLst/>
            </a:prstGeom>
            <a:noFill/>
            <a:ln w="9525">
              <a:noFill/>
              <a:miter lim="800000"/>
              <a:headEnd/>
              <a:tailEnd/>
            </a:ln>
          </p:spPr>
          <p:txBody>
            <a:bodyPr wrap="none">
              <a:prstTxWarp prst="textNoShape">
                <a:avLst/>
              </a:prstTxWarp>
              <a:spAutoFit/>
            </a:bodyPr>
            <a:lstStyle/>
            <a:p>
              <a:pPr eaLnBrk="0" hangingPunct="0"/>
              <a:r>
                <a:rPr lang="en-US" sz="1800"/>
                <a:t>...  -3       -2       -1       0        1        2       3  ...</a:t>
              </a:r>
            </a:p>
          </p:txBody>
        </p:sp>
      </p:grpSp>
      <p:grpSp>
        <p:nvGrpSpPr>
          <p:cNvPr id="3" name="Group 14"/>
          <p:cNvGrpSpPr>
            <a:grpSpLocks/>
          </p:cNvGrpSpPr>
          <p:nvPr/>
        </p:nvGrpSpPr>
        <p:grpSpPr bwMode="auto">
          <a:xfrm>
            <a:off x="1517650" y="3429000"/>
            <a:ext cx="4730750" cy="708025"/>
            <a:chOff x="96" y="1858"/>
            <a:chExt cx="2980" cy="446"/>
          </a:xfrm>
        </p:grpSpPr>
        <p:sp>
          <p:nvSpPr>
            <p:cNvPr id="2065" name="Line 15"/>
            <p:cNvSpPr>
              <a:spLocks noChangeShapeType="1"/>
            </p:cNvSpPr>
            <p:nvPr/>
          </p:nvSpPr>
          <p:spPr bwMode="auto">
            <a:xfrm>
              <a:off x="240" y="1954"/>
              <a:ext cx="2784" cy="0"/>
            </a:xfrm>
            <a:prstGeom prst="line">
              <a:avLst/>
            </a:prstGeom>
            <a:noFill/>
            <a:ln w="25400">
              <a:solidFill>
                <a:srgbClr val="FF0000"/>
              </a:solidFill>
              <a:round/>
              <a:headEnd/>
              <a:tailEnd/>
            </a:ln>
          </p:spPr>
          <p:txBody>
            <a:bodyPr>
              <a:prstTxWarp prst="textNoShape">
                <a:avLst/>
              </a:prstTxWarp>
            </a:bodyPr>
            <a:lstStyle/>
            <a:p>
              <a:endParaRPr lang="en-US"/>
            </a:p>
          </p:txBody>
        </p:sp>
        <p:sp>
          <p:nvSpPr>
            <p:cNvPr id="2066" name="Line 16"/>
            <p:cNvSpPr>
              <a:spLocks noChangeShapeType="1"/>
            </p:cNvSpPr>
            <p:nvPr/>
          </p:nvSpPr>
          <p:spPr bwMode="auto">
            <a:xfrm>
              <a:off x="1632" y="1858"/>
              <a:ext cx="0" cy="192"/>
            </a:xfrm>
            <a:prstGeom prst="line">
              <a:avLst/>
            </a:prstGeom>
            <a:noFill/>
            <a:ln w="38100">
              <a:solidFill>
                <a:srgbClr val="FF0000"/>
              </a:solidFill>
              <a:round/>
              <a:headEnd/>
              <a:tailEnd/>
            </a:ln>
          </p:spPr>
          <p:txBody>
            <a:bodyPr>
              <a:prstTxWarp prst="textNoShape">
                <a:avLst/>
              </a:prstTxWarp>
            </a:bodyPr>
            <a:lstStyle/>
            <a:p>
              <a:endParaRPr lang="en-US"/>
            </a:p>
          </p:txBody>
        </p:sp>
        <p:sp>
          <p:nvSpPr>
            <p:cNvPr id="2067" name="Line 17"/>
            <p:cNvSpPr>
              <a:spLocks noChangeShapeType="1"/>
            </p:cNvSpPr>
            <p:nvPr/>
          </p:nvSpPr>
          <p:spPr bwMode="auto">
            <a:xfrm>
              <a:off x="2016"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2068" name="Line 18"/>
            <p:cNvSpPr>
              <a:spLocks noChangeShapeType="1"/>
            </p:cNvSpPr>
            <p:nvPr/>
          </p:nvSpPr>
          <p:spPr bwMode="auto">
            <a:xfrm>
              <a:off x="2400"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2069" name="Line 19"/>
            <p:cNvSpPr>
              <a:spLocks noChangeShapeType="1"/>
            </p:cNvSpPr>
            <p:nvPr/>
          </p:nvSpPr>
          <p:spPr bwMode="auto">
            <a:xfrm>
              <a:off x="2784"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2070" name="Line 20"/>
            <p:cNvSpPr>
              <a:spLocks noChangeShapeType="1"/>
            </p:cNvSpPr>
            <p:nvPr/>
          </p:nvSpPr>
          <p:spPr bwMode="auto">
            <a:xfrm>
              <a:off x="1248"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2071" name="Line 21"/>
            <p:cNvSpPr>
              <a:spLocks noChangeShapeType="1"/>
            </p:cNvSpPr>
            <p:nvPr/>
          </p:nvSpPr>
          <p:spPr bwMode="auto">
            <a:xfrm>
              <a:off x="864"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2072" name="Line 22"/>
            <p:cNvSpPr>
              <a:spLocks noChangeShapeType="1"/>
            </p:cNvSpPr>
            <p:nvPr/>
          </p:nvSpPr>
          <p:spPr bwMode="auto">
            <a:xfrm>
              <a:off x="480"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2073" name="Text Box 23"/>
            <p:cNvSpPr txBox="1">
              <a:spLocks noChangeArrowheads="1"/>
            </p:cNvSpPr>
            <p:nvPr/>
          </p:nvSpPr>
          <p:spPr bwMode="auto">
            <a:xfrm>
              <a:off x="96" y="2073"/>
              <a:ext cx="2980" cy="231"/>
            </a:xfrm>
            <a:prstGeom prst="rect">
              <a:avLst/>
            </a:prstGeom>
            <a:noFill/>
            <a:ln w="9525">
              <a:noFill/>
              <a:miter lim="800000"/>
              <a:headEnd/>
              <a:tailEnd/>
            </a:ln>
          </p:spPr>
          <p:txBody>
            <a:bodyPr wrap="none">
              <a:prstTxWarp prst="textNoShape">
                <a:avLst/>
              </a:prstTxWarp>
              <a:spAutoFit/>
            </a:bodyPr>
            <a:lstStyle/>
            <a:p>
              <a:pPr eaLnBrk="0" hangingPunct="0"/>
              <a:r>
                <a:rPr lang="en-US" sz="1800">
                  <a:solidFill>
                    <a:srgbClr val="FF0000"/>
                  </a:solidFill>
                </a:rPr>
                <a:t>...  -3       -2       -1       0        1        2       3  ...</a:t>
              </a:r>
            </a:p>
          </p:txBody>
        </p:sp>
      </p:grpSp>
      <p:grpSp>
        <p:nvGrpSpPr>
          <p:cNvPr id="4" name="Group 24"/>
          <p:cNvGrpSpPr>
            <a:grpSpLocks/>
          </p:cNvGrpSpPr>
          <p:nvPr/>
        </p:nvGrpSpPr>
        <p:grpSpPr bwMode="auto">
          <a:xfrm>
            <a:off x="4419600" y="1143000"/>
            <a:ext cx="304800" cy="3048000"/>
            <a:chOff x="2400" y="816"/>
            <a:chExt cx="192" cy="1920"/>
          </a:xfrm>
        </p:grpSpPr>
        <p:sp>
          <p:nvSpPr>
            <p:cNvPr id="2063" name="Line 25"/>
            <p:cNvSpPr>
              <a:spLocks noChangeShapeType="1"/>
            </p:cNvSpPr>
            <p:nvPr/>
          </p:nvSpPr>
          <p:spPr bwMode="auto">
            <a:xfrm>
              <a:off x="2496" y="816"/>
              <a:ext cx="0" cy="1920"/>
            </a:xfrm>
            <a:prstGeom prst="line">
              <a:avLst/>
            </a:prstGeom>
            <a:noFill/>
            <a:ln w="9525">
              <a:solidFill>
                <a:schemeClr val="tx1"/>
              </a:solidFill>
              <a:prstDash val="dash"/>
              <a:round/>
              <a:headEnd/>
              <a:tailEnd/>
            </a:ln>
          </p:spPr>
          <p:txBody>
            <a:bodyPr>
              <a:prstTxWarp prst="textNoShape">
                <a:avLst/>
              </a:prstTxWarp>
            </a:bodyPr>
            <a:lstStyle/>
            <a:p>
              <a:endParaRPr lang="en-US"/>
            </a:p>
          </p:txBody>
        </p:sp>
        <p:sp>
          <p:nvSpPr>
            <p:cNvPr id="2064" name="Oval 26"/>
            <p:cNvSpPr>
              <a:spLocks noChangeArrowheads="1"/>
            </p:cNvSpPr>
            <p:nvPr/>
          </p:nvSpPr>
          <p:spPr bwMode="auto">
            <a:xfrm>
              <a:off x="2400" y="1296"/>
              <a:ext cx="192" cy="192"/>
            </a:xfrm>
            <a:prstGeom prst="ellipse">
              <a:avLst/>
            </a:prstGeom>
            <a:solidFill>
              <a:srgbClr val="3366FF"/>
            </a:solidFill>
            <a:ln w="9525">
              <a:solidFill>
                <a:schemeClr val="tx1"/>
              </a:solidFill>
              <a:round/>
              <a:headEnd/>
              <a:tailEnd/>
            </a:ln>
          </p:spPr>
          <p:txBody>
            <a:bodyPr wrap="none" anchor="ctr">
              <a:prstTxWarp prst="textNoShape">
                <a:avLst/>
              </a:prstTxWarp>
            </a:bodyPr>
            <a:lstStyle/>
            <a:p>
              <a:endParaRPr lang="en-US"/>
            </a:p>
          </p:txBody>
        </p:sp>
      </p:grpSp>
      <p:sp>
        <p:nvSpPr>
          <p:cNvPr id="2056" name="Line 27"/>
          <p:cNvSpPr>
            <a:spLocks noChangeShapeType="1"/>
          </p:cNvSpPr>
          <p:nvPr/>
        </p:nvSpPr>
        <p:spPr bwMode="auto">
          <a:xfrm>
            <a:off x="5257800" y="3124200"/>
            <a:ext cx="1143000" cy="0"/>
          </a:xfrm>
          <a:prstGeom prst="line">
            <a:avLst/>
          </a:prstGeom>
          <a:noFill/>
          <a:ln w="25400">
            <a:solidFill>
              <a:srgbClr val="FF0000"/>
            </a:solidFill>
            <a:round/>
            <a:headEnd/>
            <a:tailEnd type="triangle" w="lg" len="lg"/>
          </a:ln>
        </p:spPr>
        <p:txBody>
          <a:bodyPr>
            <a:prstTxWarp prst="textNoShape">
              <a:avLst/>
            </a:prstTxWarp>
          </a:bodyPr>
          <a:lstStyle/>
          <a:p>
            <a:endParaRPr lang="en-US"/>
          </a:p>
        </p:txBody>
      </p:sp>
      <p:sp>
        <p:nvSpPr>
          <p:cNvPr id="2057" name="Text Box 28"/>
          <p:cNvSpPr txBox="1">
            <a:spLocks noChangeArrowheads="1"/>
          </p:cNvSpPr>
          <p:nvPr/>
        </p:nvSpPr>
        <p:spPr bwMode="auto">
          <a:xfrm>
            <a:off x="5622925" y="2478088"/>
            <a:ext cx="336550" cy="457200"/>
          </a:xfrm>
          <a:prstGeom prst="rect">
            <a:avLst/>
          </a:prstGeom>
          <a:noFill/>
          <a:ln w="9525">
            <a:noFill/>
            <a:miter lim="800000"/>
            <a:headEnd/>
            <a:tailEnd/>
          </a:ln>
        </p:spPr>
        <p:txBody>
          <a:bodyPr wrap="none">
            <a:prstTxWarp prst="textNoShape">
              <a:avLst/>
            </a:prstTxWarp>
            <a:spAutoFit/>
          </a:bodyPr>
          <a:lstStyle/>
          <a:p>
            <a:pPr eaLnBrk="0" hangingPunct="0"/>
            <a:r>
              <a:rPr lang="en-US">
                <a:solidFill>
                  <a:srgbClr val="FF0000"/>
                </a:solidFill>
              </a:rPr>
              <a:t>v</a:t>
            </a:r>
          </a:p>
        </p:txBody>
      </p:sp>
      <p:pic>
        <p:nvPicPr>
          <p:cNvPr id="2058" name="Picture 29" descr="Helper"/>
          <p:cNvPicPr>
            <a:picLocks noChangeAspect="1" noChangeArrowheads="1"/>
          </p:cNvPicPr>
          <p:nvPr/>
        </p:nvPicPr>
        <p:blipFill>
          <a:blip r:embed="rId3"/>
          <a:srcRect/>
          <a:stretch>
            <a:fillRect/>
          </a:stretch>
        </p:blipFill>
        <p:spPr bwMode="auto">
          <a:xfrm>
            <a:off x="2432050" y="1524000"/>
            <a:ext cx="481013" cy="1058863"/>
          </a:xfrm>
          <a:prstGeom prst="rect">
            <a:avLst/>
          </a:prstGeom>
          <a:noFill/>
          <a:ln w="9525">
            <a:noFill/>
            <a:miter lim="800000"/>
            <a:headEnd/>
            <a:tailEnd/>
          </a:ln>
        </p:spPr>
      </p:pic>
      <p:pic>
        <p:nvPicPr>
          <p:cNvPr id="2059" name="Picture 30" descr="Helper"/>
          <p:cNvPicPr>
            <a:picLocks noChangeAspect="1" noChangeArrowheads="1"/>
          </p:cNvPicPr>
          <p:nvPr/>
        </p:nvPicPr>
        <p:blipFill>
          <a:blip r:embed="rId3"/>
          <a:srcRect/>
          <a:stretch>
            <a:fillRect/>
          </a:stretch>
        </p:blipFill>
        <p:spPr bwMode="auto">
          <a:xfrm>
            <a:off x="3633788" y="2446338"/>
            <a:ext cx="481012" cy="1058862"/>
          </a:xfrm>
          <a:prstGeom prst="rect">
            <a:avLst/>
          </a:prstGeom>
          <a:noFill/>
          <a:ln w="9525">
            <a:noFill/>
            <a:miter lim="800000"/>
            <a:headEnd/>
            <a:tailEnd/>
          </a:ln>
        </p:spPr>
      </p:pic>
      <p:sp>
        <p:nvSpPr>
          <p:cNvPr id="2060" name="AutoShape 31"/>
          <p:cNvSpPr>
            <a:spLocks noChangeArrowheads="1"/>
          </p:cNvSpPr>
          <p:nvPr/>
        </p:nvSpPr>
        <p:spPr bwMode="auto">
          <a:xfrm>
            <a:off x="2667000" y="1905000"/>
            <a:ext cx="304800" cy="304800"/>
          </a:xfrm>
          <a:prstGeom prst="sun">
            <a:avLst>
              <a:gd name="adj" fmla="val 25000"/>
            </a:avLst>
          </a:prstGeom>
          <a:solidFill>
            <a:srgbClr val="FFFF00"/>
          </a:solidFill>
          <a:ln w="9525">
            <a:solidFill>
              <a:schemeClr val="tx1"/>
            </a:solidFill>
            <a:miter lim="800000"/>
            <a:headEnd/>
            <a:tailEnd/>
          </a:ln>
        </p:spPr>
        <p:txBody>
          <a:bodyPr wrap="none" anchor="ctr">
            <a:prstTxWarp prst="textNoShape">
              <a:avLst/>
            </a:prstTxWarp>
          </a:bodyPr>
          <a:lstStyle/>
          <a:p>
            <a:endParaRPr lang="en-US"/>
          </a:p>
        </p:txBody>
      </p:sp>
      <p:sp>
        <p:nvSpPr>
          <p:cNvPr id="2061" name="Rectangle 32"/>
          <p:cNvSpPr>
            <a:spLocks noChangeArrowheads="1"/>
          </p:cNvSpPr>
          <p:nvPr/>
        </p:nvSpPr>
        <p:spPr bwMode="auto">
          <a:xfrm>
            <a:off x="2895600" y="1981200"/>
            <a:ext cx="1524000" cy="152400"/>
          </a:xfrm>
          <a:prstGeom prst="rect">
            <a:avLst/>
          </a:prstGeom>
          <a:solidFill>
            <a:srgbClr val="FFFF00"/>
          </a:solidFill>
          <a:ln w="9525">
            <a:noFill/>
            <a:miter lim="800000"/>
            <a:headEnd/>
            <a:tailEnd/>
          </a:ln>
        </p:spPr>
        <p:txBody>
          <a:bodyPr wrap="none" anchor="ctr">
            <a:prstTxWarp prst="textNoShape">
              <a:avLst/>
            </a:prstTxWarp>
          </a:bodyPr>
          <a:lstStyle/>
          <a:p>
            <a:endParaRPr lang="en-US"/>
          </a:p>
        </p:txBody>
      </p:sp>
      <p:graphicFrame>
        <p:nvGraphicFramePr>
          <p:cNvPr id="2050" name="Object 33"/>
          <p:cNvGraphicFramePr>
            <a:graphicFrameLocks noChangeAspect="1"/>
          </p:cNvGraphicFramePr>
          <p:nvPr/>
        </p:nvGraphicFramePr>
        <p:xfrm>
          <a:off x="2963862" y="5715000"/>
          <a:ext cx="3513138" cy="825500"/>
        </p:xfrm>
        <a:graphic>
          <a:graphicData uri="http://schemas.openxmlformats.org/presentationml/2006/ole">
            <p:oleObj spid="_x0000_s25602" name="Equation" r:id="rId4" imgW="1676400" imgH="393700" progId="Equation.DSMT4">
              <p:embed/>
            </p:oleObj>
          </a:graphicData>
        </a:graphic>
      </p:graphicFrame>
      <p:sp>
        <p:nvSpPr>
          <p:cNvPr id="2062" name="Text Box 34"/>
          <p:cNvSpPr txBox="1">
            <a:spLocks noChangeArrowheads="1"/>
          </p:cNvSpPr>
          <p:nvPr/>
        </p:nvSpPr>
        <p:spPr bwMode="auto">
          <a:xfrm>
            <a:off x="6765925" y="5907088"/>
            <a:ext cx="1100138" cy="457200"/>
          </a:xfrm>
          <a:prstGeom prst="rect">
            <a:avLst/>
          </a:prstGeom>
          <a:noFill/>
          <a:ln w="9525">
            <a:noFill/>
            <a:miter lim="800000"/>
            <a:headEnd/>
            <a:tailEnd/>
          </a:ln>
        </p:spPr>
        <p:txBody>
          <a:bodyPr wrap="none">
            <a:prstTxWarp prst="textNoShape">
              <a:avLst/>
            </a:prstTxWarp>
            <a:spAutoFit/>
          </a:bodyPr>
          <a:lstStyle/>
          <a:p>
            <a:pPr eaLnBrk="0" hangingPunct="0"/>
            <a:r>
              <a:rPr lang="en-US">
                <a:solidFill>
                  <a:srgbClr val="FF0000"/>
                </a:solidFill>
              </a:rPr>
              <a:t>Uh-oh!</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8" name="Rectangle 2"/>
          <p:cNvSpPr>
            <a:spLocks noGrp="1" noChangeArrowheads="1"/>
          </p:cNvSpPr>
          <p:nvPr>
            <p:ph type="title"/>
          </p:nvPr>
        </p:nvSpPr>
        <p:spPr/>
        <p:txBody>
          <a:bodyPr/>
          <a:lstStyle/>
          <a:p>
            <a:pPr eaLnBrk="1" hangingPunct="1"/>
            <a:r>
              <a:rPr lang="en-US" b="1"/>
              <a:t>Uh-oh!</a:t>
            </a:r>
          </a:p>
        </p:txBody>
      </p:sp>
      <p:sp>
        <p:nvSpPr>
          <p:cNvPr id="3079" name="Text Box 3"/>
          <p:cNvSpPr txBox="1">
            <a:spLocks noChangeArrowheads="1"/>
          </p:cNvSpPr>
          <p:nvPr/>
        </p:nvSpPr>
        <p:spPr bwMode="auto">
          <a:xfrm>
            <a:off x="1050925" y="1219200"/>
            <a:ext cx="7331075" cy="2800767"/>
          </a:xfrm>
          <a:prstGeom prst="rect">
            <a:avLst/>
          </a:prstGeom>
          <a:noFill/>
          <a:ln w="9525">
            <a:noFill/>
            <a:miter lim="800000"/>
            <a:headEnd/>
            <a:tailEnd/>
          </a:ln>
        </p:spPr>
        <p:txBody>
          <a:bodyPr>
            <a:prstTxWarp prst="textNoShape">
              <a:avLst/>
            </a:prstTxWarp>
            <a:spAutoFit/>
          </a:bodyPr>
          <a:lstStyle/>
          <a:p>
            <a:pPr eaLnBrk="0" hangingPunct="0"/>
            <a:r>
              <a:rPr lang="en-US" sz="2800" dirty="0"/>
              <a:t>If we are to believe Einstein’s</a:t>
            </a:r>
            <a:r>
              <a:rPr lang="en-US" sz="2800" dirty="0" smtClean="0"/>
              <a:t> postulate, </a:t>
            </a:r>
            <a:r>
              <a:rPr lang="en-US" sz="2800" dirty="0"/>
              <a:t>then: </a:t>
            </a:r>
            <a:endParaRPr lang="en-US" sz="800" dirty="0"/>
          </a:p>
          <a:p>
            <a:pPr eaLnBrk="0" hangingPunct="0"/>
            <a:endParaRPr lang="en-US" sz="800" dirty="0" smtClean="0"/>
          </a:p>
          <a:p>
            <a:pPr eaLnBrk="0" hangingPunct="0"/>
            <a:endParaRPr lang="en-US" sz="2800" dirty="0" smtClean="0"/>
          </a:p>
          <a:p>
            <a:pPr eaLnBrk="0" hangingPunct="0"/>
            <a:r>
              <a:rPr lang="en-US" sz="2800" dirty="0" smtClean="0"/>
              <a:t>In </a:t>
            </a:r>
            <a:r>
              <a:rPr lang="en-US" sz="2800" dirty="0"/>
              <a:t>frame </a:t>
            </a:r>
            <a:r>
              <a:rPr lang="en-US" sz="2800" dirty="0" err="1"/>
              <a:t>S</a:t>
            </a:r>
            <a:endParaRPr lang="en-US" sz="2800" dirty="0"/>
          </a:p>
          <a:p>
            <a:pPr eaLnBrk="0" hangingPunct="0"/>
            <a:endParaRPr lang="en-US" sz="2800" dirty="0"/>
          </a:p>
          <a:p>
            <a:pPr eaLnBrk="0" hangingPunct="0"/>
            <a:endParaRPr lang="en-US" sz="2800" dirty="0"/>
          </a:p>
          <a:p>
            <a:pPr eaLnBrk="0" hangingPunct="0"/>
            <a:r>
              <a:rPr lang="en-US" sz="2800" dirty="0"/>
              <a:t>In frame </a:t>
            </a:r>
            <a:r>
              <a:rPr lang="en-US" sz="2800" dirty="0" err="1"/>
              <a:t>S</a:t>
            </a:r>
            <a:r>
              <a:rPr lang="en-US" sz="2800" dirty="0"/>
              <a:t>’</a:t>
            </a:r>
          </a:p>
        </p:txBody>
      </p:sp>
      <p:graphicFrame>
        <p:nvGraphicFramePr>
          <p:cNvPr id="3074" name="Object 4"/>
          <p:cNvGraphicFramePr>
            <a:graphicFrameLocks noChangeAspect="1"/>
          </p:cNvGraphicFramePr>
          <p:nvPr/>
        </p:nvGraphicFramePr>
        <p:xfrm>
          <a:off x="3108325" y="2209800"/>
          <a:ext cx="1143000" cy="982663"/>
        </p:xfrm>
        <a:graphic>
          <a:graphicData uri="http://schemas.openxmlformats.org/presentationml/2006/ole">
            <p:oleObj spid="_x0000_s26626" name="Equation" r:id="rId3" imgW="457200" imgH="393480" progId="Equation.3">
              <p:embed/>
            </p:oleObj>
          </a:graphicData>
        </a:graphic>
      </p:graphicFrame>
      <p:graphicFrame>
        <p:nvGraphicFramePr>
          <p:cNvPr id="3075" name="Object 5"/>
          <p:cNvGraphicFramePr>
            <a:graphicFrameLocks noChangeAspect="1"/>
          </p:cNvGraphicFramePr>
          <p:nvPr/>
        </p:nvGraphicFramePr>
        <p:xfrm>
          <a:off x="3108325" y="3505200"/>
          <a:ext cx="1273175" cy="1011238"/>
        </p:xfrm>
        <a:graphic>
          <a:graphicData uri="http://schemas.openxmlformats.org/presentationml/2006/ole">
            <p:oleObj spid="_x0000_s26627" name="Equation" r:id="rId4" imgW="495000" imgH="393480" progId="Equation.3">
              <p:embed/>
            </p:oleObj>
          </a:graphicData>
        </a:graphic>
      </p:graphicFrame>
      <p:grpSp>
        <p:nvGrpSpPr>
          <p:cNvPr id="2" name="Group 11"/>
          <p:cNvGrpSpPr>
            <a:grpSpLocks/>
          </p:cNvGrpSpPr>
          <p:nvPr/>
        </p:nvGrpSpPr>
        <p:grpSpPr bwMode="auto">
          <a:xfrm>
            <a:off x="304800" y="4848225"/>
            <a:ext cx="8534400" cy="1570038"/>
            <a:chOff x="144" y="2928"/>
            <a:chExt cx="5376" cy="989"/>
          </a:xfrm>
        </p:grpSpPr>
        <p:graphicFrame>
          <p:nvGraphicFramePr>
            <p:cNvPr id="3076" name="Object 6"/>
            <p:cNvGraphicFramePr>
              <a:graphicFrameLocks noChangeAspect="1"/>
            </p:cNvGraphicFramePr>
            <p:nvPr/>
          </p:nvGraphicFramePr>
          <p:xfrm>
            <a:off x="602" y="3420"/>
            <a:ext cx="790" cy="246"/>
          </p:xfrm>
          <a:graphic>
            <a:graphicData uri="http://schemas.openxmlformats.org/presentationml/2006/ole">
              <p:oleObj spid="_x0000_s26628" name="Equation" r:id="rId5" imgW="571320" imgH="177480" progId="Equation.3">
                <p:embed/>
              </p:oleObj>
            </a:graphicData>
          </a:graphic>
        </p:graphicFrame>
        <p:sp>
          <p:nvSpPr>
            <p:cNvPr id="3081" name="Text Box 7"/>
            <p:cNvSpPr txBox="1">
              <a:spLocks noChangeArrowheads="1"/>
            </p:cNvSpPr>
            <p:nvPr/>
          </p:nvSpPr>
          <p:spPr bwMode="auto">
            <a:xfrm>
              <a:off x="144" y="2928"/>
              <a:ext cx="5376" cy="989"/>
            </a:xfrm>
            <a:prstGeom prst="rect">
              <a:avLst/>
            </a:prstGeom>
            <a:noFill/>
            <a:ln w="9525">
              <a:noFill/>
              <a:miter lim="800000"/>
              <a:headEnd/>
              <a:tailEnd/>
            </a:ln>
          </p:spPr>
          <p:txBody>
            <a:bodyPr>
              <a:prstTxWarp prst="textNoShape">
                <a:avLst/>
              </a:prstTxWarp>
              <a:spAutoFit/>
            </a:bodyPr>
            <a:lstStyle/>
            <a:p>
              <a:r>
                <a:rPr lang="en-US" u="sng" dirty="0"/>
                <a:t>Conclusion:</a:t>
              </a:r>
              <a:r>
                <a:rPr lang="en-US" dirty="0"/>
                <a:t> Since we accepted Einstein's</a:t>
              </a:r>
              <a:r>
                <a:rPr lang="en-US" dirty="0" smtClean="0"/>
                <a:t> postulate </a:t>
              </a:r>
              <a:r>
                <a:rPr lang="en-US" dirty="0"/>
                <a:t>of relativity (</a:t>
              </a:r>
              <a:r>
                <a:rPr lang="en-US" i="1" dirty="0"/>
                <a:t>‘</a:t>
              </a:r>
              <a:r>
                <a:rPr lang="en-US" i="1" dirty="0" err="1"/>
                <a:t>c</a:t>
              </a:r>
              <a:r>
                <a:rPr lang="en-US" i="1" dirty="0"/>
                <a:t>’ is the same in all inertial frames</a:t>
              </a:r>
              <a:r>
                <a:rPr lang="en-US" dirty="0"/>
                <a:t>) and we found that                 , we conclude that                . I.e., </a:t>
              </a:r>
              <a:r>
                <a:rPr lang="en-US" dirty="0">
                  <a:solidFill>
                    <a:srgbClr val="FF0000"/>
                  </a:solidFill>
                </a:rPr>
                <a:t>time passes at different rates</a:t>
              </a:r>
              <a:r>
                <a:rPr lang="en-US" dirty="0"/>
                <a:t> in the two frames of reference!!</a:t>
              </a:r>
            </a:p>
          </p:txBody>
        </p:sp>
        <p:graphicFrame>
          <p:nvGraphicFramePr>
            <p:cNvPr id="3077" name="Object 9"/>
            <p:cNvGraphicFramePr>
              <a:graphicFrameLocks noChangeAspect="1"/>
            </p:cNvGraphicFramePr>
            <p:nvPr/>
          </p:nvGraphicFramePr>
          <p:xfrm>
            <a:off x="3066" y="3420"/>
            <a:ext cx="740" cy="253"/>
          </p:xfrm>
          <a:graphic>
            <a:graphicData uri="http://schemas.openxmlformats.org/presentationml/2006/ole">
              <p:oleObj spid="_x0000_s26629" name="Equation" r:id="rId6" imgW="520560" imgH="177480" progId="Equation.DSMT4">
                <p:embed/>
              </p:oleObj>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10076</TotalTime>
  <Words>3241</Words>
  <Application>Microsoft Macintosh PowerPoint</Application>
  <PresentationFormat>On-screen Show (4:3)</PresentationFormat>
  <Paragraphs>516</Paragraphs>
  <Slides>55</Slides>
  <Notes>10</Notes>
  <HiddenSlides>0</HiddenSlides>
  <MMClips>0</MMClips>
  <ScaleCrop>false</ScaleCrop>
  <HeadingPairs>
    <vt:vector size="6" baseType="variant">
      <vt:variant>
        <vt:lpstr>Design Template</vt:lpstr>
      </vt:variant>
      <vt:variant>
        <vt:i4>1</vt:i4>
      </vt:variant>
      <vt:variant>
        <vt:lpstr>Embedded OLE Servers</vt:lpstr>
      </vt:variant>
      <vt:variant>
        <vt:i4>1</vt:i4>
      </vt:variant>
      <vt:variant>
        <vt:lpstr>Slide Titles</vt:lpstr>
      </vt:variant>
      <vt:variant>
        <vt:i4>55</vt:i4>
      </vt:variant>
    </vt:vector>
  </HeadingPairs>
  <TitlesOfParts>
    <vt:vector size="57" baseType="lpstr">
      <vt:lpstr>Default Design</vt:lpstr>
      <vt:lpstr>Equation</vt:lpstr>
      <vt:lpstr>Slide 1</vt:lpstr>
      <vt:lpstr>Slide 2</vt:lpstr>
      <vt:lpstr>Recall from last time:</vt:lpstr>
      <vt:lpstr>Proper Time</vt:lpstr>
      <vt:lpstr>Speed of light</vt:lpstr>
      <vt:lpstr>Comparing inertial frames</vt:lpstr>
      <vt:lpstr>Ten nanoseconds later</vt:lpstr>
      <vt:lpstr>Ten nanoseconds later</vt:lpstr>
      <vt:lpstr>Uh-oh!</vt:lpstr>
      <vt:lpstr>Another argument for time dilation</vt:lpstr>
      <vt:lpstr>Slide 11</vt:lpstr>
      <vt:lpstr>Slide 12</vt:lpstr>
      <vt:lpstr>Slide 13</vt:lpstr>
      <vt:lpstr>Time dilation in moving frames</vt:lpstr>
      <vt:lpstr>Time dilation in moving frames</vt:lpstr>
      <vt:lpstr>What we found so far:</vt:lpstr>
      <vt:lpstr>Slide 17</vt:lpstr>
      <vt:lpstr>Are your clocks really synchronized?  (I know mine are!)</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Important conclusion</vt:lpstr>
      <vt:lpstr>Length of an object</vt:lpstr>
      <vt:lpstr>‘Proper length’</vt:lpstr>
      <vt:lpstr>Remember ‘proper time’</vt:lpstr>
      <vt:lpstr>Length of an object</vt:lpstr>
      <vt:lpstr>Length of an object</vt:lpstr>
      <vt:lpstr>A little math</vt:lpstr>
      <vt:lpstr>A little math</vt:lpstr>
      <vt:lpstr>The Lorentz transformation</vt:lpstr>
      <vt:lpstr>Lorentz transformation</vt:lpstr>
      <vt:lpstr>The Lorentz transformation</vt:lpstr>
      <vt:lpstr>Transformations</vt:lpstr>
      <vt:lpstr>A note of caution:</vt:lpstr>
      <vt:lpstr>Transformations</vt:lpstr>
      <vt:lpstr>Slide 45</vt:lpstr>
      <vt:lpstr>Slide 46</vt:lpstr>
      <vt:lpstr>Spacetime Diagrams (1D in space)</vt:lpstr>
      <vt:lpstr>Spacetime Diagrams (1D in space)</vt:lpstr>
      <vt:lpstr>Spacetime Diagrams (1D in space)</vt:lpstr>
      <vt:lpstr>Slide 50</vt:lpstr>
      <vt:lpstr>Example: Lucy in the train</vt:lpstr>
      <vt:lpstr>Example: Ricky on the tracks</vt:lpstr>
      <vt:lpstr>Slide 53</vt:lpstr>
      <vt:lpstr>Frame S’ as viewed from S</vt:lpstr>
      <vt:lpstr>Frame S’ as viewed from S</vt:lpstr>
    </vt:vector>
  </TitlesOfParts>
  <Company>JILA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Bohn</dc:creator>
  <cp:lastModifiedBy>Zombie</cp:lastModifiedBy>
  <cp:revision>307</cp:revision>
  <dcterms:created xsi:type="dcterms:W3CDTF">2011-01-27T14:11:25Z</dcterms:created>
  <dcterms:modified xsi:type="dcterms:W3CDTF">2011-01-27T14:24:51Z</dcterms:modified>
</cp:coreProperties>
</file>