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oleObject5.bin" ContentType="application/vnd.openxmlformats-officedocument.oleObject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Microsoft_Equation17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Microsoft_Equation10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embeddings/Microsoft_Equation18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embeddings/Microsoft_Equation11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embeddings/Microsoft_Equation15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embeddings/Microsoft_Equation12.bin" ContentType="application/vnd.openxmlformats-officedocument.oleObject"/>
  <Override PartName="/ppt/embeddings/oleObject20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Microsoft_Equation16.bin" ContentType="application/vnd.openxmlformats-officedocument.oleObject"/>
  <Override PartName="/ppt/embeddings/oleObject24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04" r:id="rId2"/>
    <p:sldId id="405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4" r:id="rId13"/>
    <p:sldId id="515" r:id="rId14"/>
    <p:sldId id="516" r:id="rId15"/>
    <p:sldId id="517" r:id="rId16"/>
    <p:sldId id="518" r:id="rId17"/>
    <p:sldId id="554" r:id="rId18"/>
    <p:sldId id="519" r:id="rId19"/>
    <p:sldId id="520" r:id="rId20"/>
    <p:sldId id="521" r:id="rId21"/>
    <p:sldId id="522" r:id="rId22"/>
    <p:sldId id="523" r:id="rId23"/>
    <p:sldId id="524" r:id="rId24"/>
    <p:sldId id="541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2" r:id="rId33"/>
    <p:sldId id="533" r:id="rId34"/>
    <p:sldId id="539" r:id="rId35"/>
    <p:sldId id="540" r:id="rId36"/>
    <p:sldId id="536" r:id="rId37"/>
    <p:sldId id="537" r:id="rId38"/>
    <p:sldId id="538" r:id="rId39"/>
    <p:sldId id="542" r:id="rId40"/>
    <p:sldId id="543" r:id="rId41"/>
    <p:sldId id="544" r:id="rId42"/>
    <p:sldId id="545" r:id="rId43"/>
    <p:sldId id="546" r:id="rId44"/>
    <p:sldId id="547" r:id="rId45"/>
    <p:sldId id="548" r:id="rId46"/>
    <p:sldId id="549" r:id="rId47"/>
    <p:sldId id="550" r:id="rId48"/>
    <p:sldId id="551" r:id="rId49"/>
    <p:sldId id="552" r:id="rId50"/>
    <p:sldId id="553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CCFFCC"/>
    <a:srgbClr val="FFCCCC"/>
    <a:srgbClr val="EAEAEA"/>
    <a:srgbClr val="DDDDDD"/>
    <a:srgbClr val="CC0000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34" autoAdjust="0"/>
    <p:restoredTop sz="94661" autoAdjust="0"/>
  </p:normalViewPr>
  <p:slideViewPr>
    <p:cSldViewPr>
      <p:cViewPr varScale="1">
        <p:scale>
          <a:sx n="88" d="100"/>
          <a:sy n="88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24.wmf"/><Relationship Id="rId2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8.pict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3BCC1C8-90CC-4B6A-B55D-AA003D6813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A2B6BAF-1671-427F-B50B-A6AAF025B4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D6B39-9223-47E3-820E-26C6ACC2B431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71009-CC3E-4906-9CA7-D98B9E368CC9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D9D4B-428C-5F45-A84C-C79242936FF3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9E54D-CFE5-8E4F-BEAA-C99F419842DB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341F7-F4F1-44E4-84A1-D274F279F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106E0-D23A-4B3E-8415-A0DEC779B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6D95E-CD9F-4415-B156-B2EF40061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9BF56-3014-474F-98AB-520054EF7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D0044-BFF0-4D44-B021-1F889D46F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B8E26-6654-4A63-AEEA-80A94FE2B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52299-2EAC-4A57-AA76-D07D9282B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C5814-5432-465A-A0C8-F313B7E6A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2C2E1-2E00-422F-A118-563695177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1018-9112-4BB5-9A08-290C79686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42200-0830-4581-917D-80CC63996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12AF1-0A1E-4232-AF0C-B492D04EB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02739-FBE9-484F-82FB-8C9FE1BA22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oleObject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oleObject1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oleObject1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oleObject" Target="../embeddings/oleObject1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oleObject" Target="../embeddings/oleObject1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8.bin"/><Relationship Id="rId6" Type="http://schemas.openxmlformats.org/officeDocument/2006/relationships/oleObject" Target="../embeddings/oleObject19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9.bin"/><Relationship Id="rId5" Type="http://schemas.openxmlformats.org/officeDocument/2006/relationships/oleObject" Target="../embeddings/oleObject20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oleObject" Target="../embeddings/oleObject21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oleObject24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D020-A6C6-4935-9540-7BB7F9A49A30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149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71997" y="107950"/>
            <a:ext cx="4988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PH300 </a:t>
            </a:r>
            <a:r>
              <a:rPr lang="en-US" sz="2800" dirty="0">
                <a:latin typeface="Comic Sans MS" pitchFamily="66" charset="0"/>
              </a:rPr>
              <a:t>Modern </a:t>
            </a:r>
            <a:r>
              <a:rPr lang="en-US" sz="2800" dirty="0" smtClean="0">
                <a:latin typeface="Comic Sans MS" pitchFamily="66" charset="0"/>
              </a:rPr>
              <a:t>Physics SP11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800600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2/1 Day 6: </a:t>
            </a:r>
            <a:endParaRPr lang="en-US" b="1" dirty="0"/>
          </a:p>
          <a:p>
            <a:r>
              <a:rPr lang="en-US" dirty="0" smtClean="0"/>
              <a:t>Questions?</a:t>
            </a:r>
          </a:p>
          <a:p>
            <a:r>
              <a:rPr lang="en-US" dirty="0" smtClean="0"/>
              <a:t>Spacetime</a:t>
            </a:r>
          </a:p>
          <a:p>
            <a:r>
              <a:rPr lang="en-US" dirty="0" smtClean="0"/>
              <a:t>Addition of Velocities</a:t>
            </a:r>
          </a:p>
          <a:p>
            <a:r>
              <a:rPr lang="en-US" dirty="0" smtClean="0"/>
              <a:t>Lorentz Transformations</a:t>
            </a:r>
          </a:p>
          <a:p>
            <a:endParaRPr lang="en-US" dirty="0" smtClean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191000" y="5581472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Thursday: </a:t>
            </a:r>
          </a:p>
          <a:p>
            <a:pPr algn="r"/>
            <a:r>
              <a:rPr lang="en-US" dirty="0" smtClean="0"/>
              <a:t>Relativistic Momentum &amp; Energy</a:t>
            </a:r>
          </a:p>
        </p:txBody>
      </p:sp>
      <p:pic>
        <p:nvPicPr>
          <p:cNvPr id="12" name="Picture 2" descr="T:\The_Persistence_of_Mem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09600"/>
            <a:ext cx="508000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4600" y="4267200"/>
            <a:ext cx="5181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“The only reason for time is so that everything doesn’t happen at once.”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- Albert Einstein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/>
              <a:t>Frame S’ as viewed from 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716088"/>
            <a:ext cx="3673475" cy="3770312"/>
            <a:chOff x="432" y="1081"/>
            <a:chExt cx="2314" cy="2375"/>
          </a:xfrm>
        </p:grpSpPr>
        <p:sp>
          <p:nvSpPr>
            <p:cNvPr id="34833" name="Line 4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4" name="Line 5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5" name="Text Box 6"/>
            <p:cNvSpPr txBox="1">
              <a:spLocks noChangeArrowheads="1"/>
            </p:cNvSpPr>
            <p:nvPr/>
          </p:nvSpPr>
          <p:spPr bwMode="auto">
            <a:xfrm>
              <a:off x="2534" y="23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34836" name="Text Box 7"/>
            <p:cNvSpPr txBox="1">
              <a:spLocks noChangeArrowheads="1"/>
            </p:cNvSpPr>
            <p:nvPr/>
          </p:nvSpPr>
          <p:spPr bwMode="auto">
            <a:xfrm>
              <a:off x="1670" y="1081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ct</a:t>
              </a:r>
            </a:p>
          </p:txBody>
        </p:sp>
      </p:grp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1676400" y="1828800"/>
            <a:ext cx="1676400" cy="3657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3336925" y="17922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ct’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5546725" y="1563688"/>
            <a:ext cx="291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This is the time axis of the frame S’</a:t>
            </a:r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 flipH="1">
            <a:off x="2971800" y="2057400"/>
            <a:ext cx="2286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762000" y="2819400"/>
            <a:ext cx="3657600" cy="1600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327525" y="27828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x’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562600" y="3597275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This is the space axis of the frame S’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H="1" flipV="1">
            <a:off x="3962400" y="3048000"/>
            <a:ext cx="16002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2" name="Freeform 16"/>
          <p:cNvSpPr>
            <a:spLocks/>
          </p:cNvSpPr>
          <p:nvPr/>
        </p:nvSpPr>
        <p:spPr bwMode="auto">
          <a:xfrm>
            <a:off x="2514600" y="2654300"/>
            <a:ext cx="381000" cy="88900"/>
          </a:xfrm>
          <a:custGeom>
            <a:avLst/>
            <a:gdLst>
              <a:gd name="T0" fmla="*/ 0 w 240"/>
              <a:gd name="T1" fmla="*/ 2147483647 h 56"/>
              <a:gd name="T2" fmla="*/ 2147483647 w 240"/>
              <a:gd name="T3" fmla="*/ 2147483647 h 56"/>
              <a:gd name="T4" fmla="*/ 2147483647 w 240"/>
              <a:gd name="T5" fmla="*/ 2147483647 h 56"/>
              <a:gd name="T6" fmla="*/ 2147483647 w 240"/>
              <a:gd name="T7" fmla="*/ 2147483647 h 56"/>
              <a:gd name="T8" fmla="*/ 2147483647 w 240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56"/>
              <a:gd name="T17" fmla="*/ 240 w 240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56">
                <a:moveTo>
                  <a:pt x="0" y="56"/>
                </a:moveTo>
                <a:cubicBezTo>
                  <a:pt x="36" y="36"/>
                  <a:pt x="72" y="16"/>
                  <a:pt x="96" y="8"/>
                </a:cubicBezTo>
                <a:cubicBezTo>
                  <a:pt x="120" y="0"/>
                  <a:pt x="128" y="8"/>
                  <a:pt x="144" y="8"/>
                </a:cubicBezTo>
                <a:cubicBezTo>
                  <a:pt x="160" y="8"/>
                  <a:pt x="176" y="0"/>
                  <a:pt x="192" y="8"/>
                </a:cubicBezTo>
                <a:cubicBezTo>
                  <a:pt x="208" y="16"/>
                  <a:pt x="224" y="36"/>
                  <a:pt x="240" y="5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3" name="Freeform 17"/>
          <p:cNvSpPr>
            <a:spLocks/>
          </p:cNvSpPr>
          <p:nvPr/>
        </p:nvSpPr>
        <p:spPr bwMode="auto">
          <a:xfrm rot="5400000">
            <a:off x="3346450" y="3422650"/>
            <a:ext cx="381000" cy="88900"/>
          </a:xfrm>
          <a:custGeom>
            <a:avLst/>
            <a:gdLst>
              <a:gd name="T0" fmla="*/ 0 w 240"/>
              <a:gd name="T1" fmla="*/ 2147483647 h 56"/>
              <a:gd name="T2" fmla="*/ 2147483647 w 240"/>
              <a:gd name="T3" fmla="*/ 2147483647 h 56"/>
              <a:gd name="T4" fmla="*/ 2147483647 w 240"/>
              <a:gd name="T5" fmla="*/ 2147483647 h 56"/>
              <a:gd name="T6" fmla="*/ 2147483647 w 240"/>
              <a:gd name="T7" fmla="*/ 2147483647 h 56"/>
              <a:gd name="T8" fmla="*/ 2147483647 w 240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56"/>
              <a:gd name="T17" fmla="*/ 240 w 240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56">
                <a:moveTo>
                  <a:pt x="0" y="56"/>
                </a:moveTo>
                <a:cubicBezTo>
                  <a:pt x="36" y="36"/>
                  <a:pt x="72" y="16"/>
                  <a:pt x="96" y="8"/>
                </a:cubicBezTo>
                <a:cubicBezTo>
                  <a:pt x="120" y="0"/>
                  <a:pt x="128" y="8"/>
                  <a:pt x="144" y="8"/>
                </a:cubicBezTo>
                <a:cubicBezTo>
                  <a:pt x="160" y="8"/>
                  <a:pt x="176" y="0"/>
                  <a:pt x="192" y="8"/>
                </a:cubicBezTo>
                <a:cubicBezTo>
                  <a:pt x="208" y="16"/>
                  <a:pt x="224" y="36"/>
                  <a:pt x="240" y="5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65125" y="1792288"/>
            <a:ext cx="2301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These angles are equal</a:t>
            </a: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2057400" y="2286000"/>
            <a:ext cx="609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1981200" y="2514600"/>
            <a:ext cx="14478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86028" grpId="0" animBg="1"/>
      <p:bldP spid="86029" grpId="0"/>
      <p:bldP spid="86030" grpId="0"/>
      <p:bldP spid="86031" grpId="0" animBg="1"/>
      <p:bldP spid="86032" grpId="0" animBg="1"/>
      <p:bldP spid="86033" grpId="0" animBg="1"/>
      <p:bldP spid="86034" grpId="0"/>
      <p:bldP spid="86035" grpId="0" animBg="1"/>
      <p:bldP spid="860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S’ as viewed from 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716088"/>
            <a:ext cx="3673475" cy="3770312"/>
            <a:chOff x="432" y="1081"/>
            <a:chExt cx="2314" cy="2375"/>
          </a:xfrm>
        </p:grpSpPr>
        <p:sp>
          <p:nvSpPr>
            <p:cNvPr id="35882" name="Line 4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3" name="Line 5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4" name="Text Box 6"/>
            <p:cNvSpPr txBox="1">
              <a:spLocks noChangeArrowheads="1"/>
            </p:cNvSpPr>
            <p:nvPr/>
          </p:nvSpPr>
          <p:spPr bwMode="auto">
            <a:xfrm>
              <a:off x="2534" y="23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35885" name="Text Box 7"/>
            <p:cNvSpPr txBox="1">
              <a:spLocks noChangeArrowheads="1"/>
            </p:cNvSpPr>
            <p:nvPr/>
          </p:nvSpPr>
          <p:spPr bwMode="auto">
            <a:xfrm>
              <a:off x="1670" y="1081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ct</a:t>
              </a:r>
            </a:p>
          </p:txBody>
        </p:sp>
      </p:grpSp>
      <p:sp>
        <p:nvSpPr>
          <p:cNvPr id="35844" name="Line 8"/>
          <p:cNvSpPr>
            <a:spLocks noChangeShapeType="1"/>
          </p:cNvSpPr>
          <p:nvPr/>
        </p:nvSpPr>
        <p:spPr bwMode="auto">
          <a:xfrm flipV="1">
            <a:off x="1676400" y="1828800"/>
            <a:ext cx="1676400" cy="3657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3336925" y="17922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ct’</a:t>
            </a:r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 flipV="1">
            <a:off x="762000" y="2819400"/>
            <a:ext cx="3657600" cy="1600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4327525" y="27828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x’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2895600" y="5365750"/>
            <a:ext cx="632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Both frames are adequate for describing events – but will give different spacetime coordinates for these events, in general.</a:t>
            </a:r>
          </a:p>
        </p:txBody>
      </p:sp>
      <p:sp>
        <p:nvSpPr>
          <p:cNvPr id="35849" name="Oval 13"/>
          <p:cNvSpPr>
            <a:spLocks noChangeArrowheads="1"/>
          </p:cNvSpPr>
          <p:nvPr/>
        </p:nvSpPr>
        <p:spPr bwMode="auto">
          <a:xfrm>
            <a:off x="3590925" y="243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85800" y="1905000"/>
            <a:ext cx="3581400" cy="3581400"/>
            <a:chOff x="432" y="1200"/>
            <a:chExt cx="2256" cy="2256"/>
          </a:xfrm>
        </p:grpSpPr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134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>
              <a:off x="110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86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>
              <a:off x="62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54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>
              <a:off x="230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206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1824" y="1200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4" name="Line 26"/>
            <p:cNvSpPr>
              <a:spLocks noChangeShapeType="1"/>
            </p:cNvSpPr>
            <p:nvPr/>
          </p:nvSpPr>
          <p:spPr bwMode="auto">
            <a:xfrm rot="-5400000">
              <a:off x="1560" y="93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5" name="Line 27"/>
            <p:cNvSpPr>
              <a:spLocks noChangeShapeType="1"/>
            </p:cNvSpPr>
            <p:nvPr/>
          </p:nvSpPr>
          <p:spPr bwMode="auto">
            <a:xfrm rot="-5400000">
              <a:off x="1560" y="69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6" name="Line 28"/>
            <p:cNvSpPr>
              <a:spLocks noChangeShapeType="1"/>
            </p:cNvSpPr>
            <p:nvPr/>
          </p:nvSpPr>
          <p:spPr bwMode="auto">
            <a:xfrm rot="-5400000">
              <a:off x="1560" y="45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7" name="Line 29"/>
            <p:cNvSpPr>
              <a:spLocks noChangeShapeType="1"/>
            </p:cNvSpPr>
            <p:nvPr/>
          </p:nvSpPr>
          <p:spPr bwMode="auto">
            <a:xfrm rot="-5400000">
              <a:off x="1560" y="21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8" name="Line 30"/>
            <p:cNvSpPr>
              <a:spLocks noChangeShapeType="1"/>
            </p:cNvSpPr>
            <p:nvPr/>
          </p:nvSpPr>
          <p:spPr bwMode="auto">
            <a:xfrm rot="-5400000">
              <a:off x="1560" y="213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9" name="Line 31"/>
            <p:cNvSpPr>
              <a:spLocks noChangeShapeType="1"/>
            </p:cNvSpPr>
            <p:nvPr/>
          </p:nvSpPr>
          <p:spPr bwMode="auto">
            <a:xfrm rot="-5400000">
              <a:off x="1560" y="189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0" name="Line 32"/>
            <p:cNvSpPr>
              <a:spLocks noChangeShapeType="1"/>
            </p:cNvSpPr>
            <p:nvPr/>
          </p:nvSpPr>
          <p:spPr bwMode="auto">
            <a:xfrm rot="-5400000">
              <a:off x="1560" y="165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1" name="Line 33"/>
            <p:cNvSpPr>
              <a:spLocks noChangeShapeType="1"/>
            </p:cNvSpPr>
            <p:nvPr/>
          </p:nvSpPr>
          <p:spPr bwMode="auto">
            <a:xfrm rot="-5400000">
              <a:off x="1560" y="1416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33400" y="1905000"/>
            <a:ext cx="3886200" cy="3733800"/>
            <a:chOff x="336" y="1200"/>
            <a:chExt cx="2448" cy="2352"/>
          </a:xfrm>
        </p:grpSpPr>
        <p:sp>
          <p:nvSpPr>
            <p:cNvPr id="35854" name="Line 35"/>
            <p:cNvSpPr>
              <a:spLocks noChangeShapeType="1"/>
            </p:cNvSpPr>
            <p:nvPr/>
          </p:nvSpPr>
          <p:spPr bwMode="auto">
            <a:xfrm flipV="1">
              <a:off x="1248" y="1248"/>
              <a:ext cx="1056" cy="23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Line 36"/>
            <p:cNvSpPr>
              <a:spLocks noChangeShapeType="1"/>
            </p:cNvSpPr>
            <p:nvPr/>
          </p:nvSpPr>
          <p:spPr bwMode="auto">
            <a:xfrm flipV="1">
              <a:off x="1488" y="1248"/>
              <a:ext cx="1056" cy="23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Line 37"/>
            <p:cNvSpPr>
              <a:spLocks noChangeShapeType="1"/>
            </p:cNvSpPr>
            <p:nvPr/>
          </p:nvSpPr>
          <p:spPr bwMode="auto">
            <a:xfrm flipV="1">
              <a:off x="1728" y="1248"/>
              <a:ext cx="1056" cy="23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Line 39"/>
            <p:cNvSpPr>
              <a:spLocks noChangeShapeType="1"/>
            </p:cNvSpPr>
            <p:nvPr/>
          </p:nvSpPr>
          <p:spPr bwMode="auto">
            <a:xfrm flipV="1">
              <a:off x="336" y="1248"/>
              <a:ext cx="1056" cy="23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Line 40"/>
            <p:cNvSpPr>
              <a:spLocks noChangeShapeType="1"/>
            </p:cNvSpPr>
            <p:nvPr/>
          </p:nvSpPr>
          <p:spPr bwMode="auto">
            <a:xfrm flipV="1">
              <a:off x="576" y="1248"/>
              <a:ext cx="1056" cy="23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9" name="Line 41"/>
            <p:cNvSpPr>
              <a:spLocks noChangeShapeType="1"/>
            </p:cNvSpPr>
            <p:nvPr/>
          </p:nvSpPr>
          <p:spPr bwMode="auto">
            <a:xfrm flipV="1">
              <a:off x="816" y="1248"/>
              <a:ext cx="1056" cy="23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0" name="Line 42"/>
            <p:cNvSpPr>
              <a:spLocks noChangeShapeType="1"/>
            </p:cNvSpPr>
            <p:nvPr/>
          </p:nvSpPr>
          <p:spPr bwMode="auto">
            <a:xfrm flipV="1">
              <a:off x="480" y="1584"/>
              <a:ext cx="2304" cy="10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1" name="Line 43"/>
            <p:cNvSpPr>
              <a:spLocks noChangeShapeType="1"/>
            </p:cNvSpPr>
            <p:nvPr/>
          </p:nvSpPr>
          <p:spPr bwMode="auto">
            <a:xfrm flipV="1">
              <a:off x="480" y="1392"/>
              <a:ext cx="2304" cy="10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2" name="Line 44"/>
            <p:cNvSpPr>
              <a:spLocks noChangeShapeType="1"/>
            </p:cNvSpPr>
            <p:nvPr/>
          </p:nvSpPr>
          <p:spPr bwMode="auto">
            <a:xfrm flipV="1">
              <a:off x="480" y="1200"/>
              <a:ext cx="2304" cy="10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3" name="Line 45"/>
            <p:cNvSpPr>
              <a:spLocks noChangeShapeType="1"/>
            </p:cNvSpPr>
            <p:nvPr/>
          </p:nvSpPr>
          <p:spPr bwMode="auto">
            <a:xfrm flipV="1">
              <a:off x="432" y="2352"/>
              <a:ext cx="2304" cy="10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4" name="Line 46"/>
            <p:cNvSpPr>
              <a:spLocks noChangeShapeType="1"/>
            </p:cNvSpPr>
            <p:nvPr/>
          </p:nvSpPr>
          <p:spPr bwMode="auto">
            <a:xfrm flipV="1">
              <a:off x="432" y="2160"/>
              <a:ext cx="2304" cy="10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5" name="Line 47"/>
            <p:cNvSpPr>
              <a:spLocks noChangeShapeType="1"/>
            </p:cNvSpPr>
            <p:nvPr/>
          </p:nvSpPr>
          <p:spPr bwMode="auto">
            <a:xfrm flipV="1">
              <a:off x="432" y="1968"/>
              <a:ext cx="2304" cy="10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4784725" y="2122488"/>
            <a:ext cx="2374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S</a:t>
            </a:r>
            <a:r>
              <a:rPr lang="en-US" dirty="0"/>
              <a:t>:  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dirty="0" smtClean="0"/>
              <a:t>=3,ct=3</a:t>
            </a:r>
            <a:r>
              <a:rPr lang="en-US" dirty="0"/>
              <a:t>)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4800600" y="2528888"/>
            <a:ext cx="2750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’: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’=1.8,ct’=2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819400" y="2514600"/>
            <a:ext cx="838201" cy="762001"/>
            <a:chOff x="2819400" y="2514600"/>
            <a:chExt cx="838201" cy="762001"/>
          </a:xfrm>
        </p:grpSpPr>
        <p:cxnSp>
          <p:nvCxnSpPr>
            <p:cNvPr id="47" name="Straight Connector 46"/>
            <p:cNvCxnSpPr/>
            <p:nvPr/>
          </p:nvCxnSpPr>
          <p:spPr bwMode="auto">
            <a:xfrm rot="5400000">
              <a:off x="3124202" y="2743202"/>
              <a:ext cx="761999" cy="304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 flipV="1">
              <a:off x="2819400" y="2514600"/>
              <a:ext cx="8382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90" grpId="0"/>
      <p:bldP spid="870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b="1" dirty="0"/>
              <a:t>Spacetime</a:t>
            </a:r>
            <a:r>
              <a:rPr lang="en-US" b="1" dirty="0" smtClean="0"/>
              <a:t> Interval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Distance in Galilean Relativity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905000"/>
            <a:ext cx="4572000" cy="4572000"/>
            <a:chOff x="240" y="1200"/>
            <a:chExt cx="2880" cy="288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1200"/>
              <a:ext cx="2880" cy="2880"/>
              <a:chOff x="240" y="1200"/>
              <a:chExt cx="2880" cy="2880"/>
            </a:xfrm>
          </p:grpSpPr>
          <p:sp>
            <p:nvSpPr>
              <p:cNvPr id="10266" name="Line 5"/>
              <p:cNvSpPr>
                <a:spLocks noChangeShapeType="1"/>
              </p:cNvSpPr>
              <p:nvPr/>
            </p:nvSpPr>
            <p:spPr bwMode="auto">
              <a:xfrm>
                <a:off x="240" y="2640"/>
                <a:ext cx="28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7" name="Line 6"/>
              <p:cNvSpPr>
                <a:spLocks noChangeShapeType="1"/>
              </p:cNvSpPr>
              <p:nvPr/>
            </p:nvSpPr>
            <p:spPr bwMode="auto">
              <a:xfrm rot="-5400000">
                <a:off x="240" y="2640"/>
                <a:ext cx="28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240" y="3024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Line 8"/>
            <p:cNvSpPr>
              <a:spLocks noChangeShapeType="1"/>
            </p:cNvSpPr>
            <p:nvPr/>
          </p:nvSpPr>
          <p:spPr bwMode="auto">
            <a:xfrm>
              <a:off x="240" y="3408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Line 9"/>
            <p:cNvSpPr>
              <a:spLocks noChangeShapeType="1"/>
            </p:cNvSpPr>
            <p:nvPr/>
          </p:nvSpPr>
          <p:spPr bwMode="auto">
            <a:xfrm>
              <a:off x="240" y="3792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>
              <a:off x="240" y="2256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Line 11"/>
            <p:cNvSpPr>
              <a:spLocks noChangeShapeType="1"/>
            </p:cNvSpPr>
            <p:nvPr/>
          </p:nvSpPr>
          <p:spPr bwMode="auto">
            <a:xfrm>
              <a:off x="240" y="1872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Line 12"/>
            <p:cNvSpPr>
              <a:spLocks noChangeShapeType="1"/>
            </p:cNvSpPr>
            <p:nvPr/>
          </p:nvSpPr>
          <p:spPr bwMode="auto">
            <a:xfrm>
              <a:off x="240" y="1488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Line 13"/>
            <p:cNvSpPr>
              <a:spLocks noChangeShapeType="1"/>
            </p:cNvSpPr>
            <p:nvPr/>
          </p:nvSpPr>
          <p:spPr bwMode="auto">
            <a:xfrm rot="5400000">
              <a:off x="624" y="264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Line 14"/>
            <p:cNvSpPr>
              <a:spLocks noChangeShapeType="1"/>
            </p:cNvSpPr>
            <p:nvPr/>
          </p:nvSpPr>
          <p:spPr bwMode="auto">
            <a:xfrm rot="5400000">
              <a:off x="1008" y="264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 rot="5400000">
              <a:off x="1392" y="264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3" name="Line 16"/>
            <p:cNvSpPr>
              <a:spLocks noChangeShapeType="1"/>
            </p:cNvSpPr>
            <p:nvPr/>
          </p:nvSpPr>
          <p:spPr bwMode="auto">
            <a:xfrm rot="5400000">
              <a:off x="-144" y="264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4" name="Line 17"/>
            <p:cNvSpPr>
              <a:spLocks noChangeShapeType="1"/>
            </p:cNvSpPr>
            <p:nvPr/>
          </p:nvSpPr>
          <p:spPr bwMode="auto">
            <a:xfrm rot="5400000">
              <a:off x="-528" y="264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Line 18"/>
            <p:cNvSpPr>
              <a:spLocks noChangeShapeType="1"/>
            </p:cNvSpPr>
            <p:nvPr/>
          </p:nvSpPr>
          <p:spPr bwMode="auto">
            <a:xfrm rot="5400000">
              <a:off x="-912" y="264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45" name="Picture 23" descr="Hel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388" y="1912938"/>
            <a:ext cx="481012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102225" y="3297238"/>
          <a:ext cx="3741738" cy="588962"/>
        </p:xfrm>
        <a:graphic>
          <a:graphicData uri="http://schemas.openxmlformats.org/presentationml/2006/ole">
            <p:oleObj spid="_x0000_s135170" name="Equation" r:id="rId4" imgW="1854000" imgH="291960" progId="Equation.DSMT4">
              <p:embed/>
            </p:oleObj>
          </a:graphicData>
        </a:graphic>
      </p:graphicFrame>
      <p:pic>
        <p:nvPicPr>
          <p:cNvPr id="10246" name="Picture 28" descr="Help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275138"/>
            <a:ext cx="4810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Line 29"/>
          <p:cNvSpPr>
            <a:spLocks noChangeShapeType="1"/>
          </p:cNvSpPr>
          <p:nvPr/>
        </p:nvSpPr>
        <p:spPr bwMode="auto">
          <a:xfrm flipV="1">
            <a:off x="2667000" y="2971800"/>
            <a:ext cx="1828800" cy="24384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Line 30"/>
          <p:cNvSpPr>
            <a:spLocks noChangeShapeType="1"/>
          </p:cNvSpPr>
          <p:nvPr/>
        </p:nvSpPr>
        <p:spPr bwMode="auto">
          <a:xfrm flipV="1">
            <a:off x="8305800" y="3830638"/>
            <a:ext cx="5334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Oval 31"/>
          <p:cNvSpPr>
            <a:spLocks noChangeArrowheads="1"/>
          </p:cNvSpPr>
          <p:nvPr/>
        </p:nvSpPr>
        <p:spPr bwMode="auto">
          <a:xfrm>
            <a:off x="2514600" y="5257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Oval 32"/>
          <p:cNvSpPr>
            <a:spLocks noChangeArrowheads="1"/>
          </p:cNvSpPr>
          <p:nvPr/>
        </p:nvSpPr>
        <p:spPr bwMode="auto">
          <a:xfrm>
            <a:off x="4343400" y="28194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5410200" y="1600200"/>
            <a:ext cx="3597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distance  between the blue and the red ball is:</a:t>
            </a:r>
          </a:p>
        </p:txBody>
      </p:sp>
      <p:sp>
        <p:nvSpPr>
          <p:cNvPr id="384034" name="Rectangle 34"/>
          <p:cNvSpPr>
            <a:spLocks noChangeArrowheads="1"/>
          </p:cNvSpPr>
          <p:nvPr/>
        </p:nvSpPr>
        <p:spPr bwMode="auto">
          <a:xfrm>
            <a:off x="5486400" y="4057650"/>
            <a:ext cx="350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If the two balls are not moving relative to each other, we find that the distance between them is “</a:t>
            </a:r>
            <a:r>
              <a:rPr lang="en-US" b="1"/>
              <a:t>invariant</a:t>
            </a:r>
            <a:r>
              <a:rPr lang="en-US"/>
              <a:t>” under Galileo transformations.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771E-6 L -0.05834 -0.166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Remember Lucy?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1371600"/>
            <a:ext cx="5334000" cy="1905000"/>
            <a:chOff x="1056" y="672"/>
            <a:chExt cx="3360" cy="12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56" y="816"/>
              <a:ext cx="3360" cy="1056"/>
              <a:chOff x="1344" y="1392"/>
              <a:chExt cx="2928" cy="864"/>
            </a:xfrm>
          </p:grpSpPr>
          <p:sp>
            <p:nvSpPr>
              <p:cNvPr id="11278" name="Oval 5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9" name="Oval 6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0" name="Rectangle 7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2928" cy="6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680" y="1248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Lucy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44" y="1296"/>
              <a:ext cx="336" cy="384"/>
              <a:chOff x="960" y="816"/>
              <a:chExt cx="336" cy="384"/>
            </a:xfrm>
          </p:grpSpPr>
          <p:sp>
            <p:nvSpPr>
              <p:cNvPr id="11276" name="AutoShape 10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336" cy="2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7" name="Rectangle 11"/>
              <p:cNvSpPr>
                <a:spLocks noChangeArrowheads="1"/>
              </p:cNvSpPr>
              <p:nvPr/>
            </p:nvSpPr>
            <p:spPr bwMode="auto">
              <a:xfrm>
                <a:off x="1104" y="1008"/>
                <a:ext cx="48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2640" y="672"/>
              <a:ext cx="144" cy="14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Line 13"/>
            <p:cNvSpPr>
              <a:spLocks noChangeShapeType="1"/>
            </p:cNvSpPr>
            <p:nvPr/>
          </p:nvSpPr>
          <p:spPr bwMode="auto">
            <a:xfrm flipV="1">
              <a:off x="3168" y="816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Text Box 14"/>
            <p:cNvSpPr txBox="1">
              <a:spLocks noChangeArrowheads="1"/>
            </p:cNvSpPr>
            <p:nvPr/>
          </p:nvSpPr>
          <p:spPr bwMode="auto">
            <a:xfrm>
              <a:off x="3254" y="103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h</a:t>
              </a:r>
            </a:p>
          </p:txBody>
        </p:sp>
      </p:grp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990600" y="35052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Event 1 – firecracker explodes</a:t>
            </a:r>
          </a:p>
          <a:p>
            <a:pPr eaLnBrk="0" hangingPunct="0"/>
            <a:r>
              <a:rPr lang="en-US"/>
              <a:t>Event 2 – light reaches detector</a:t>
            </a:r>
          </a:p>
          <a:p>
            <a:pPr eaLnBrk="0" hangingPunct="0"/>
            <a:r>
              <a:rPr lang="en-US"/>
              <a:t>Distance between events is h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590800" y="4953000"/>
          <a:ext cx="1371600" cy="504825"/>
        </p:xfrm>
        <a:graphic>
          <a:graphicData uri="http://schemas.openxmlformats.org/presentationml/2006/ole">
            <p:oleObj spid="_x0000_s136194" name="Equation" r:id="rId3" imgW="4824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/>
              <a:t>Remember</a:t>
            </a:r>
            <a:r>
              <a:rPr lang="en-US" b="1" dirty="0" smtClean="0"/>
              <a:t> Ricky?</a:t>
            </a:r>
            <a:endParaRPr lang="en-US" b="1" dirty="0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990600" y="2971800"/>
            <a:ext cx="6324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Event 1 – firecracker explodes</a:t>
            </a:r>
          </a:p>
          <a:p>
            <a:pPr eaLnBrk="0" hangingPunct="0"/>
            <a:r>
              <a:rPr lang="en-US" dirty="0"/>
              <a:t>Event 2 – light reaches detector</a:t>
            </a:r>
          </a:p>
          <a:p>
            <a:pPr eaLnBrk="0" hangingPunct="0"/>
            <a:r>
              <a:rPr lang="en-US" dirty="0"/>
              <a:t>Distance between events is </a:t>
            </a:r>
            <a:r>
              <a:rPr lang="en-US" dirty="0" err="1" smtClean="0"/>
              <a:t>cΔt</a:t>
            </a:r>
            <a:r>
              <a:rPr lang="en-US" dirty="0"/>
              <a:t>’</a:t>
            </a:r>
          </a:p>
          <a:p>
            <a:pPr eaLnBrk="0" hangingPunct="0"/>
            <a:r>
              <a:rPr lang="en-US" dirty="0"/>
              <a:t>But distance between </a:t>
            </a:r>
            <a:r>
              <a:rPr lang="en-US" dirty="0" err="1"/>
              <a:t>x</a:t>
            </a:r>
            <a:r>
              <a:rPr lang="en-US" dirty="0"/>
              <a:t>-coordinates is</a:t>
            </a:r>
            <a:r>
              <a:rPr lang="en-US" dirty="0" smtClean="0"/>
              <a:t> </a:t>
            </a:r>
            <a:r>
              <a:rPr lang="en-US" dirty="0" err="1" smtClean="0"/>
              <a:t>Δ</a:t>
            </a:r>
            <a:r>
              <a:rPr lang="en-US" i="1" dirty="0" err="1" smtClean="0"/>
              <a:t>x</a:t>
            </a:r>
            <a:r>
              <a:rPr lang="en-US" i="1" dirty="0"/>
              <a:t>’</a:t>
            </a:r>
          </a:p>
          <a:p>
            <a:pPr eaLnBrk="0" hangingPunct="0"/>
            <a:r>
              <a:rPr lang="en-US" dirty="0"/>
              <a:t>and: </a:t>
            </a:r>
            <a:r>
              <a:rPr lang="en-US" i="1" dirty="0"/>
              <a:t>(</a:t>
            </a:r>
            <a:r>
              <a:rPr lang="en-US" i="1" dirty="0" smtClean="0"/>
              <a:t>cΔt</a:t>
            </a:r>
            <a:r>
              <a:rPr lang="en-US" i="1" dirty="0"/>
              <a:t>’)</a:t>
            </a:r>
            <a:r>
              <a:rPr lang="en-US" i="1" baseline="30000" dirty="0"/>
              <a:t>2</a:t>
            </a:r>
            <a:r>
              <a:rPr lang="en-US" i="1" dirty="0"/>
              <a:t> = </a:t>
            </a:r>
            <a:r>
              <a:rPr lang="en-US" i="1" dirty="0" smtClean="0"/>
              <a:t>(Δx</a:t>
            </a:r>
            <a:r>
              <a:rPr lang="en-US" i="1" dirty="0"/>
              <a:t>’)</a:t>
            </a:r>
            <a:r>
              <a:rPr lang="en-US" i="1" baseline="30000" dirty="0"/>
              <a:t>2 </a:t>
            </a:r>
            <a:r>
              <a:rPr lang="en-US" i="1" dirty="0"/>
              <a:t>+ h</a:t>
            </a:r>
            <a:r>
              <a:rPr lang="en-US" i="1" baseline="30000" dirty="0"/>
              <a:t>2</a:t>
            </a:r>
            <a:r>
              <a:rPr lang="en-US" dirty="0"/>
              <a:t>  </a:t>
            </a:r>
          </a:p>
          <a:p>
            <a:pPr eaLnBrk="0" hangingPunct="0"/>
            <a:endParaRPr lang="en-US" i="1" dirty="0"/>
          </a:p>
          <a:p>
            <a:pPr eaLnBrk="0" hangingPunct="0"/>
            <a:r>
              <a:rPr lang="en-US" dirty="0"/>
              <a:t>We can write</a:t>
            </a:r>
          </a:p>
          <a:p>
            <a:pPr eaLnBrk="0" hangingPunct="0"/>
            <a:endParaRPr lang="en-US" i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1295400"/>
            <a:ext cx="5334000" cy="1676400"/>
            <a:chOff x="1344" y="1392"/>
            <a:chExt cx="2928" cy="864"/>
          </a:xfrm>
        </p:grpSpPr>
        <p:sp>
          <p:nvSpPr>
            <p:cNvPr id="12309" name="Oval 5"/>
            <p:cNvSpPr>
              <a:spLocks noChangeArrowheads="1"/>
            </p:cNvSpPr>
            <p:nvPr/>
          </p:nvSpPr>
          <p:spPr bwMode="auto">
            <a:xfrm>
              <a:off x="1488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0" name="Oval 6"/>
            <p:cNvSpPr>
              <a:spLocks noChangeArrowheads="1"/>
            </p:cNvSpPr>
            <p:nvPr/>
          </p:nvSpPr>
          <p:spPr bwMode="auto">
            <a:xfrm>
              <a:off x="3840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Rectangle 7"/>
            <p:cNvSpPr>
              <a:spLocks noChangeArrowheads="1"/>
            </p:cNvSpPr>
            <p:nvPr/>
          </p:nvSpPr>
          <p:spPr bwMode="auto">
            <a:xfrm>
              <a:off x="1344" y="1392"/>
              <a:ext cx="2928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29000" y="198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00600" y="2057400"/>
            <a:ext cx="533400" cy="609600"/>
            <a:chOff x="960" y="816"/>
            <a:chExt cx="336" cy="384"/>
          </a:xfrm>
        </p:grpSpPr>
        <p:sp>
          <p:nvSpPr>
            <p:cNvPr id="12307" name="AutoShape 10"/>
            <p:cNvSpPr>
              <a:spLocks noChangeArrowheads="1"/>
            </p:cNvSpPr>
            <p:nvPr/>
          </p:nvSpPr>
          <p:spPr bwMode="auto">
            <a:xfrm>
              <a:off x="960" y="816"/>
              <a:ext cx="336" cy="2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8" name="Rectangle 11"/>
            <p:cNvSpPr>
              <a:spLocks noChangeArrowheads="1"/>
            </p:cNvSpPr>
            <p:nvPr/>
          </p:nvSpPr>
          <p:spPr bwMode="auto">
            <a:xfrm>
              <a:off x="1104" y="1008"/>
              <a:ext cx="4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4953000" y="1066800"/>
            <a:ext cx="2286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V="1">
            <a:off x="5105400" y="1295400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5410200" y="16398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i="1"/>
              <a:t>h</a:t>
            </a:r>
          </a:p>
        </p:txBody>
      </p:sp>
      <p:sp>
        <p:nvSpPr>
          <p:cNvPr id="12301" name="Oval 15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Oval 16"/>
          <p:cNvSpPr>
            <a:spLocks noChangeArrowheads="1"/>
          </p:cNvSpPr>
          <p:nvPr/>
        </p:nvSpPr>
        <p:spPr bwMode="auto">
          <a:xfrm>
            <a:off x="5029200" y="1066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 flipV="1">
            <a:off x="3733800" y="12192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3489325" y="1635125"/>
            <a:ext cx="7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i="1" dirty="0" err="1" smtClean="0"/>
              <a:t>cΔt</a:t>
            </a:r>
            <a:r>
              <a:rPr lang="en-US" i="1" dirty="0"/>
              <a:t>’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4114800" y="2514600"/>
            <a:ext cx="672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i="1" dirty="0" err="1" smtClean="0"/>
              <a:t>Δx</a:t>
            </a:r>
            <a:r>
              <a:rPr lang="en-US" i="1" dirty="0"/>
              <a:t>’</a:t>
            </a:r>
          </a:p>
        </p:txBody>
      </p:sp>
      <p:graphicFrame>
        <p:nvGraphicFramePr>
          <p:cNvPr id="248852" name="Object 2"/>
          <p:cNvGraphicFramePr>
            <a:graphicFrameLocks noChangeAspect="1"/>
          </p:cNvGraphicFramePr>
          <p:nvPr/>
        </p:nvGraphicFramePr>
        <p:xfrm>
          <a:off x="1905000" y="5592763"/>
          <a:ext cx="2514600" cy="503237"/>
        </p:xfrm>
        <a:graphic>
          <a:graphicData uri="http://schemas.openxmlformats.org/presentationml/2006/ole">
            <p:oleObj spid="_x0000_s137218" name="Equation" r:id="rId3" imgW="1206360" imgH="241200" progId="Equation.3">
              <p:embed/>
            </p:oleObj>
          </a:graphicData>
        </a:graphic>
      </p:graphicFrame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5562600" y="5059363"/>
            <a:ext cx="19812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And Lucy got</a:t>
            </a:r>
          </a:p>
          <a:p>
            <a:pPr eaLnBrk="0" hangingPunct="0"/>
            <a:endParaRPr lang="en-US"/>
          </a:p>
          <a:p>
            <a:pPr eaLnBrk="0" hangingPunct="0"/>
            <a:endParaRPr lang="en-US" sz="1000"/>
          </a:p>
          <a:p>
            <a:pPr eaLnBrk="0" hangingPunct="0"/>
            <a:r>
              <a:rPr lang="en-US"/>
              <a:t>since</a:t>
            </a:r>
          </a:p>
        </p:txBody>
      </p:sp>
      <p:graphicFrame>
        <p:nvGraphicFramePr>
          <p:cNvPr id="248854" name="Object 3"/>
          <p:cNvGraphicFramePr>
            <a:graphicFrameLocks noChangeAspect="1"/>
          </p:cNvGraphicFramePr>
          <p:nvPr/>
        </p:nvGraphicFramePr>
        <p:xfrm>
          <a:off x="5703888" y="5440363"/>
          <a:ext cx="2382837" cy="503237"/>
        </p:xfrm>
        <a:graphic>
          <a:graphicData uri="http://schemas.openxmlformats.org/presentationml/2006/ole">
            <p:oleObj spid="_x0000_s137219" name="Equation" r:id="rId4" imgW="1143000" imgH="241200" progId="Equation.3">
              <p:embed/>
            </p:oleObj>
          </a:graphicData>
        </a:graphic>
      </p:graphicFrame>
      <p:graphicFrame>
        <p:nvGraphicFramePr>
          <p:cNvPr id="248855" name="Object 4"/>
          <p:cNvGraphicFramePr>
            <a:graphicFrameLocks noChangeAspect="1"/>
          </p:cNvGraphicFramePr>
          <p:nvPr/>
        </p:nvGraphicFramePr>
        <p:xfrm>
          <a:off x="6654800" y="6007100"/>
          <a:ext cx="965200" cy="469900"/>
        </p:xfrm>
        <a:graphic>
          <a:graphicData uri="http://schemas.openxmlformats.org/presentationml/2006/ole">
            <p:oleObj spid="_x0000_s137220" name="Equation" r:id="rId5" imgW="4950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 interval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Say we have two events: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,z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) and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,z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). </a:t>
            </a:r>
            <a:r>
              <a:rPr lang="en-US" b="1" u="sng" dirty="0">
                <a:solidFill>
                  <a:srgbClr val="0000FF"/>
                </a:solidFill>
              </a:rPr>
              <a:t>Define</a:t>
            </a:r>
            <a:r>
              <a:rPr lang="en-US" b="1" dirty="0">
                <a:solidFill>
                  <a:srgbClr val="0000FF"/>
                </a:solidFill>
              </a:rPr>
              <a:t> the spacetime interval</a:t>
            </a:r>
            <a:r>
              <a:rPr lang="en-US" dirty="0"/>
              <a:t> (sort of the "distance") </a:t>
            </a:r>
            <a:r>
              <a:rPr lang="en-US" b="1" dirty="0">
                <a:solidFill>
                  <a:srgbClr val="0000FF"/>
                </a:solidFill>
              </a:rPr>
              <a:t>between two events</a:t>
            </a:r>
            <a:r>
              <a:rPr lang="en-US" dirty="0"/>
              <a:t> as: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381000" y="530225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/>
              <a:t>The spacetime interval has the same value in all reference frames! I.e. </a:t>
            </a:r>
            <a:r>
              <a:rPr lang="el-GR" b="1" dirty="0">
                <a:sym typeface="Wingdings" charset="2"/>
              </a:rPr>
              <a:t>Δ</a:t>
            </a:r>
            <a:r>
              <a:rPr lang="en-US" b="1" dirty="0">
                <a:sym typeface="Wingdings" charset="2"/>
              </a:rPr>
              <a:t>s</a:t>
            </a:r>
            <a:r>
              <a:rPr lang="en-US" b="1" baseline="30000" dirty="0">
                <a:sym typeface="Wingdings" charset="2"/>
              </a:rPr>
              <a:t>2</a:t>
            </a:r>
            <a:r>
              <a:rPr lang="en-US" b="1" dirty="0">
                <a:sym typeface="Wingdings" charset="2"/>
              </a:rPr>
              <a:t> is “invariant” under Lorentz transformations.</a:t>
            </a:r>
            <a:endParaRPr lang="en-US" sz="1800" dirty="0">
              <a:sym typeface="Wingdings" charset="2"/>
            </a:endParaRPr>
          </a:p>
        </p:txBody>
      </p:sp>
      <p:graphicFrame>
        <p:nvGraphicFramePr>
          <p:cNvPr id="249862" name="Object 2"/>
          <p:cNvGraphicFramePr>
            <a:graphicFrameLocks noChangeAspect="1"/>
          </p:cNvGraphicFramePr>
          <p:nvPr/>
        </p:nvGraphicFramePr>
        <p:xfrm>
          <a:off x="1657350" y="2287588"/>
          <a:ext cx="5257800" cy="593725"/>
        </p:xfrm>
        <a:graphic>
          <a:graphicData uri="http://schemas.openxmlformats.org/presentationml/2006/ole">
            <p:oleObj spid="_x0000_s138242" name="Equation" r:id="rId3" imgW="3263760" imgH="368280" progId="Equation.3">
              <p:embed/>
            </p:oleObj>
          </a:graphicData>
        </a:graphic>
      </p:graphicFrame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279525" y="6084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00200" y="3124200"/>
            <a:ext cx="2887663" cy="2117725"/>
            <a:chOff x="1008" y="1776"/>
            <a:chExt cx="1819" cy="1334"/>
          </a:xfrm>
        </p:grpSpPr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1689" y="1785"/>
            <a:ext cx="1138" cy="1325"/>
          </p:xfrm>
          <a:graphic>
            <a:graphicData uri="http://schemas.openxmlformats.org/presentationml/2006/ole">
              <p:oleObj spid="_x0000_s138243" name="Equation" r:id="rId4" imgW="774700" imgH="901700" progId="Equation.DSMT4">
                <p:embed/>
              </p:oleObj>
            </a:graphicData>
          </a:graphic>
        </p:graphicFrame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008" y="1776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With: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00200" y="2286000"/>
            <a:ext cx="7305675" cy="1662113"/>
            <a:chOff x="1008" y="1248"/>
            <a:chExt cx="4602" cy="1047"/>
          </a:xfrm>
        </p:grpSpPr>
        <p:sp>
          <p:nvSpPr>
            <p:cNvPr id="13323" name="Rectangle 8"/>
            <p:cNvSpPr>
              <a:spLocks noChangeArrowheads="1"/>
            </p:cNvSpPr>
            <p:nvPr/>
          </p:nvSpPr>
          <p:spPr bwMode="auto">
            <a:xfrm>
              <a:off x="1008" y="1248"/>
              <a:ext cx="3360" cy="4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4" name="Line 9"/>
            <p:cNvSpPr>
              <a:spLocks noChangeShapeType="1"/>
            </p:cNvSpPr>
            <p:nvPr/>
          </p:nvSpPr>
          <p:spPr bwMode="auto">
            <a:xfrm flipH="1" flipV="1">
              <a:off x="4368" y="1680"/>
              <a:ext cx="192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5" name="Text Box 15"/>
            <p:cNvSpPr txBox="1">
              <a:spLocks noChangeArrowheads="1"/>
            </p:cNvSpPr>
            <p:nvPr/>
          </p:nvSpPr>
          <p:spPr bwMode="auto">
            <a:xfrm>
              <a:off x="3648" y="1968"/>
              <a:ext cx="19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Spacetime interval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498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47775" y="3425825"/>
          <a:ext cx="6116638" cy="633413"/>
        </p:xfrm>
        <a:graphic>
          <a:graphicData uri="http://schemas.openxmlformats.org/presentationml/2006/ole">
            <p:oleObj spid="_x0000_s181252" name="Equation" r:id="rId3" imgW="3797300" imgH="393700" progId="Equation.DSMT4">
              <p:embed/>
            </p:oleObj>
          </a:graphicData>
        </a:graphic>
      </p:graphicFrame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 interval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381000" y="530225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/>
              <a:t>The spacetime interval has the same value in all reference frames! I.e. </a:t>
            </a:r>
            <a:r>
              <a:rPr lang="el-GR" b="1" dirty="0">
                <a:sym typeface="Wingdings" charset="2"/>
              </a:rPr>
              <a:t>Δ</a:t>
            </a:r>
            <a:r>
              <a:rPr lang="en-US" b="1" dirty="0">
                <a:sym typeface="Wingdings" charset="2"/>
              </a:rPr>
              <a:t>s</a:t>
            </a:r>
            <a:r>
              <a:rPr lang="en-US" b="1" baseline="30000" dirty="0">
                <a:sym typeface="Wingdings" charset="2"/>
              </a:rPr>
              <a:t>2</a:t>
            </a:r>
            <a:r>
              <a:rPr lang="en-US" b="1" dirty="0">
                <a:sym typeface="Wingdings" charset="2"/>
              </a:rPr>
              <a:t> is “invariant” under Lorentz transformations.</a:t>
            </a:r>
            <a:endParaRPr lang="en-US" sz="1800" dirty="0">
              <a:sym typeface="Wingdings" charset="2"/>
            </a:endParaRPr>
          </a:p>
        </p:txBody>
      </p:sp>
      <p:graphicFrame>
        <p:nvGraphicFramePr>
          <p:cNvPr id="249862" name="Object 2"/>
          <p:cNvGraphicFramePr>
            <a:graphicFrameLocks noChangeAspect="1"/>
          </p:cNvGraphicFramePr>
          <p:nvPr/>
        </p:nvGraphicFramePr>
        <p:xfrm>
          <a:off x="1657350" y="2287588"/>
          <a:ext cx="5257800" cy="593725"/>
        </p:xfrm>
        <a:graphic>
          <a:graphicData uri="http://schemas.openxmlformats.org/presentationml/2006/ole">
            <p:oleObj spid="_x0000_s181250" name="Equation" r:id="rId4" imgW="3263760" imgH="368280" progId="Equation.DSMT4">
              <p:embed/>
            </p:oleObj>
          </a:graphicData>
        </a:graphic>
      </p:graphicFrame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279525" y="6084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3124200" y="4419600"/>
            <a:ext cx="2312988" cy="685800"/>
            <a:chOff x="3124200" y="4419600"/>
            <a:chExt cx="2312988" cy="68580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3227388" y="4419600"/>
            <a:ext cx="2209800" cy="633413"/>
          </p:xfrm>
          <a:graphic>
            <a:graphicData uri="http://schemas.openxmlformats.org/presentationml/2006/ole">
              <p:oleObj spid="_x0000_s181253" name="Equation" r:id="rId5" imgW="1371600" imgH="393700" progId="Equation.DSMT4">
                <p:embed/>
              </p:oleObj>
            </a:graphicData>
          </a:graphic>
        </p:graphicFrame>
        <p:sp>
          <p:nvSpPr>
            <p:cNvPr id="13323" name="Rectangle 8"/>
            <p:cNvSpPr>
              <a:spLocks noChangeArrowheads="1"/>
            </p:cNvSpPr>
            <p:nvPr/>
          </p:nvSpPr>
          <p:spPr bwMode="auto">
            <a:xfrm>
              <a:off x="3124200" y="4419600"/>
              <a:ext cx="2286000" cy="685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673475" cy="4038600"/>
            <a:chOff x="432" y="912"/>
            <a:chExt cx="2314" cy="2544"/>
          </a:xfrm>
        </p:grpSpPr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5" name="Text Box 6"/>
            <p:cNvSpPr txBox="1">
              <a:spLocks noChangeArrowheads="1"/>
            </p:cNvSpPr>
            <p:nvPr/>
          </p:nvSpPr>
          <p:spPr bwMode="auto">
            <a:xfrm>
              <a:off x="2534" y="23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x</a:t>
              </a:r>
            </a:p>
          </p:txBody>
        </p:sp>
        <p:sp>
          <p:nvSpPr>
            <p:cNvPr id="41996" name="Text Box 7"/>
            <p:cNvSpPr txBox="1">
              <a:spLocks noChangeArrowheads="1"/>
            </p:cNvSpPr>
            <p:nvPr/>
          </p:nvSpPr>
          <p:spPr bwMode="auto">
            <a:xfrm>
              <a:off x="1248" y="91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ct</a:t>
              </a:r>
            </a:p>
          </p:txBody>
        </p:sp>
        <p:sp>
          <p:nvSpPr>
            <p:cNvPr id="41997" name="Line 8"/>
            <p:cNvSpPr>
              <a:spLocks noChangeShapeType="1"/>
            </p:cNvSpPr>
            <p:nvPr/>
          </p:nvSpPr>
          <p:spPr bwMode="auto">
            <a:xfrm>
              <a:off x="206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8" name="Line 9"/>
            <p:cNvSpPr>
              <a:spLocks noChangeShapeType="1"/>
            </p:cNvSpPr>
            <p:nvPr/>
          </p:nvSpPr>
          <p:spPr bwMode="auto">
            <a:xfrm>
              <a:off x="254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9" name="Line 10"/>
            <p:cNvSpPr>
              <a:spLocks noChangeShapeType="1"/>
            </p:cNvSpPr>
            <p:nvPr/>
          </p:nvSpPr>
          <p:spPr bwMode="auto">
            <a:xfrm>
              <a:off x="110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>
              <a:off x="62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Line 12"/>
            <p:cNvSpPr>
              <a:spLocks noChangeShapeType="1"/>
            </p:cNvSpPr>
            <p:nvPr/>
          </p:nvSpPr>
          <p:spPr bwMode="auto">
            <a:xfrm rot="5400000">
              <a:off x="1584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2" name="Line 13"/>
            <p:cNvSpPr>
              <a:spLocks noChangeShapeType="1"/>
            </p:cNvSpPr>
            <p:nvPr/>
          </p:nvSpPr>
          <p:spPr bwMode="auto">
            <a:xfrm rot="5400000">
              <a:off x="1584" y="17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3" name="Line 14"/>
            <p:cNvSpPr>
              <a:spLocks noChangeShapeType="1"/>
            </p:cNvSpPr>
            <p:nvPr/>
          </p:nvSpPr>
          <p:spPr bwMode="auto">
            <a:xfrm rot="5400000">
              <a:off x="1584" y="26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15"/>
            <p:cNvSpPr>
              <a:spLocks noChangeShapeType="1"/>
            </p:cNvSpPr>
            <p:nvPr/>
          </p:nvSpPr>
          <p:spPr bwMode="auto">
            <a:xfrm rot="5400000">
              <a:off x="1584" y="316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24000" y="1752600"/>
            <a:ext cx="3200400" cy="3200400"/>
            <a:chOff x="960" y="1104"/>
            <a:chExt cx="2016" cy="2016"/>
          </a:xfrm>
        </p:grpSpPr>
        <p:sp>
          <p:nvSpPr>
            <p:cNvPr id="41991" name="Line 17"/>
            <p:cNvSpPr>
              <a:spLocks noChangeShapeType="1"/>
            </p:cNvSpPr>
            <p:nvPr/>
          </p:nvSpPr>
          <p:spPr bwMode="auto">
            <a:xfrm flipV="1">
              <a:off x="960" y="1104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2" name="Line 18"/>
            <p:cNvSpPr>
              <a:spLocks noChangeShapeType="1"/>
            </p:cNvSpPr>
            <p:nvPr/>
          </p:nvSpPr>
          <p:spPr bwMode="auto">
            <a:xfrm flipH="1" flipV="1">
              <a:off x="1056" y="1200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989" name="Oval 19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0" name="Text Box 20"/>
          <p:cNvSpPr txBox="1">
            <a:spLocks noChangeArrowheads="1"/>
          </p:cNvSpPr>
          <p:nvPr/>
        </p:nvSpPr>
        <p:spPr bwMode="auto">
          <a:xfrm>
            <a:off x="5181600" y="1868488"/>
            <a:ext cx="381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Here is an event in spacetime.  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Any light signal that passes through this event has the dashed world lines.  These identify the ‘</a:t>
            </a:r>
            <a:r>
              <a:rPr lang="en-US" i="1" dirty="0"/>
              <a:t>light cone’</a:t>
            </a:r>
            <a:r>
              <a:rPr lang="en-US" dirty="0"/>
              <a:t> of this event.</a:t>
            </a: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673475" cy="4038600"/>
            <a:chOff x="432" y="912"/>
            <a:chExt cx="2314" cy="2544"/>
          </a:xfrm>
        </p:grpSpPr>
        <p:sp>
          <p:nvSpPr>
            <p:cNvPr id="43019" name="Line 4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0" name="Line 5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Text Box 6"/>
            <p:cNvSpPr txBox="1">
              <a:spLocks noChangeArrowheads="1"/>
            </p:cNvSpPr>
            <p:nvPr/>
          </p:nvSpPr>
          <p:spPr bwMode="auto">
            <a:xfrm>
              <a:off x="2534" y="23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x</a:t>
              </a:r>
            </a:p>
          </p:txBody>
        </p:sp>
        <p:sp>
          <p:nvSpPr>
            <p:cNvPr id="43022" name="Text Box 7"/>
            <p:cNvSpPr txBox="1">
              <a:spLocks noChangeArrowheads="1"/>
            </p:cNvSpPr>
            <p:nvPr/>
          </p:nvSpPr>
          <p:spPr bwMode="auto">
            <a:xfrm>
              <a:off x="1248" y="91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ct</a:t>
              </a:r>
            </a:p>
          </p:txBody>
        </p:sp>
        <p:sp>
          <p:nvSpPr>
            <p:cNvPr id="43023" name="Line 8"/>
            <p:cNvSpPr>
              <a:spLocks noChangeShapeType="1"/>
            </p:cNvSpPr>
            <p:nvPr/>
          </p:nvSpPr>
          <p:spPr bwMode="auto">
            <a:xfrm>
              <a:off x="206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4" name="Line 9"/>
            <p:cNvSpPr>
              <a:spLocks noChangeShapeType="1"/>
            </p:cNvSpPr>
            <p:nvPr/>
          </p:nvSpPr>
          <p:spPr bwMode="auto">
            <a:xfrm>
              <a:off x="254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Line 10"/>
            <p:cNvSpPr>
              <a:spLocks noChangeShapeType="1"/>
            </p:cNvSpPr>
            <p:nvPr/>
          </p:nvSpPr>
          <p:spPr bwMode="auto">
            <a:xfrm>
              <a:off x="110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Line 11"/>
            <p:cNvSpPr>
              <a:spLocks noChangeShapeType="1"/>
            </p:cNvSpPr>
            <p:nvPr/>
          </p:nvSpPr>
          <p:spPr bwMode="auto">
            <a:xfrm>
              <a:off x="62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7" name="Line 12"/>
            <p:cNvSpPr>
              <a:spLocks noChangeShapeType="1"/>
            </p:cNvSpPr>
            <p:nvPr/>
          </p:nvSpPr>
          <p:spPr bwMode="auto">
            <a:xfrm rot="5400000">
              <a:off x="1584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8" name="Line 13"/>
            <p:cNvSpPr>
              <a:spLocks noChangeShapeType="1"/>
            </p:cNvSpPr>
            <p:nvPr/>
          </p:nvSpPr>
          <p:spPr bwMode="auto">
            <a:xfrm rot="5400000">
              <a:off x="1584" y="17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9" name="Line 14"/>
            <p:cNvSpPr>
              <a:spLocks noChangeShapeType="1"/>
            </p:cNvSpPr>
            <p:nvPr/>
          </p:nvSpPr>
          <p:spPr bwMode="auto">
            <a:xfrm rot="5400000">
              <a:off x="1584" y="26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0" name="Line 15"/>
            <p:cNvSpPr>
              <a:spLocks noChangeShapeType="1"/>
            </p:cNvSpPr>
            <p:nvPr/>
          </p:nvSpPr>
          <p:spPr bwMode="auto">
            <a:xfrm rot="5400000">
              <a:off x="1584" y="316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24000" y="1752600"/>
            <a:ext cx="3200400" cy="3200400"/>
            <a:chOff x="960" y="1104"/>
            <a:chExt cx="2016" cy="2016"/>
          </a:xfrm>
        </p:grpSpPr>
        <p:sp>
          <p:nvSpPr>
            <p:cNvPr id="43017" name="Line 17"/>
            <p:cNvSpPr>
              <a:spLocks noChangeShapeType="1"/>
            </p:cNvSpPr>
            <p:nvPr/>
          </p:nvSpPr>
          <p:spPr bwMode="auto">
            <a:xfrm flipV="1">
              <a:off x="960" y="1104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8" name="Line 18"/>
            <p:cNvSpPr>
              <a:spLocks noChangeShapeType="1"/>
            </p:cNvSpPr>
            <p:nvPr/>
          </p:nvSpPr>
          <p:spPr bwMode="auto">
            <a:xfrm flipH="1" flipV="1">
              <a:off x="1056" y="1200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13" name="Oval 19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Text Box 20"/>
          <p:cNvSpPr txBox="1">
            <a:spLocks noChangeArrowheads="1"/>
          </p:cNvSpPr>
          <p:nvPr/>
        </p:nvSpPr>
        <p:spPr bwMode="auto">
          <a:xfrm>
            <a:off x="5181600" y="1868488"/>
            <a:ext cx="3810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Here is an event in spacetime.  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The blue area is the </a:t>
            </a:r>
            <a:r>
              <a:rPr lang="en-US" i="1" dirty="0"/>
              <a:t>future </a:t>
            </a:r>
            <a:r>
              <a:rPr lang="en-US" dirty="0"/>
              <a:t>on this event.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The pink is its </a:t>
            </a:r>
            <a:r>
              <a:rPr lang="en-US" i="1" dirty="0"/>
              <a:t>past</a:t>
            </a:r>
            <a:r>
              <a:rPr lang="en-US" dirty="0"/>
              <a:t>.</a:t>
            </a:r>
          </a:p>
        </p:txBody>
      </p:sp>
      <p:sp>
        <p:nvSpPr>
          <p:cNvPr id="43015" name="Freeform 21"/>
          <p:cNvSpPr>
            <a:spLocks/>
          </p:cNvSpPr>
          <p:nvPr/>
        </p:nvSpPr>
        <p:spPr bwMode="auto">
          <a:xfrm>
            <a:off x="1524000" y="11430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Freeform 22"/>
          <p:cNvSpPr>
            <a:spLocks/>
          </p:cNvSpPr>
          <p:nvPr/>
        </p:nvSpPr>
        <p:spPr bwMode="auto">
          <a:xfrm flipV="1">
            <a:off x="1524000" y="32766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FF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A016-9014-42BE-9631-EF07EE9B8042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8600" y="147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Today: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Spacetime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Addition of velocities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Lorentz transformations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469636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Next </a:t>
            </a:r>
            <a:r>
              <a:rPr lang="en-US" sz="2400" dirty="0" smtClean="0"/>
              <a:t>week: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	Intro to quantum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Exam I (in class)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3276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Thursday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Relativistic momentum and energy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HW03 due, beginning of class; HW04 assigned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Last time</a:t>
            </a:r>
            <a:r>
              <a:rPr lang="en-US" sz="2400" dirty="0" smtClean="0"/>
              <a:t>:</a:t>
            </a:r>
            <a:endParaRPr lang="en-US" dirty="0" smtClean="0"/>
          </a:p>
          <a:p>
            <a:pPr marL="625475" lvl="1" indent="-168275">
              <a:buFontTx/>
              <a:buChar char="•"/>
            </a:pPr>
            <a:r>
              <a:rPr lang="en-US" dirty="0" smtClean="0"/>
              <a:t>Time dilation and length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/>
              <a:t>Spacetime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673475" cy="4038600"/>
            <a:chOff x="432" y="912"/>
            <a:chExt cx="2314" cy="2544"/>
          </a:xfrm>
        </p:grpSpPr>
        <p:sp>
          <p:nvSpPr>
            <p:cNvPr id="44044" name="Line 4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5" name="Line 5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6" name="Text Box 6"/>
            <p:cNvSpPr txBox="1">
              <a:spLocks noChangeArrowheads="1"/>
            </p:cNvSpPr>
            <p:nvPr/>
          </p:nvSpPr>
          <p:spPr bwMode="auto">
            <a:xfrm>
              <a:off x="2534" y="23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x</a:t>
              </a:r>
            </a:p>
          </p:txBody>
        </p:sp>
        <p:sp>
          <p:nvSpPr>
            <p:cNvPr id="44047" name="Text Box 7"/>
            <p:cNvSpPr txBox="1">
              <a:spLocks noChangeArrowheads="1"/>
            </p:cNvSpPr>
            <p:nvPr/>
          </p:nvSpPr>
          <p:spPr bwMode="auto">
            <a:xfrm>
              <a:off x="1248" y="91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ct</a:t>
              </a:r>
            </a:p>
          </p:txBody>
        </p:sp>
        <p:sp>
          <p:nvSpPr>
            <p:cNvPr id="44048" name="Line 8"/>
            <p:cNvSpPr>
              <a:spLocks noChangeShapeType="1"/>
            </p:cNvSpPr>
            <p:nvPr/>
          </p:nvSpPr>
          <p:spPr bwMode="auto">
            <a:xfrm>
              <a:off x="206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Line 9"/>
            <p:cNvSpPr>
              <a:spLocks noChangeShapeType="1"/>
            </p:cNvSpPr>
            <p:nvPr/>
          </p:nvSpPr>
          <p:spPr bwMode="auto">
            <a:xfrm>
              <a:off x="254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0" name="Line 10"/>
            <p:cNvSpPr>
              <a:spLocks noChangeShapeType="1"/>
            </p:cNvSpPr>
            <p:nvPr/>
          </p:nvSpPr>
          <p:spPr bwMode="auto">
            <a:xfrm>
              <a:off x="110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Line 11"/>
            <p:cNvSpPr>
              <a:spLocks noChangeShapeType="1"/>
            </p:cNvSpPr>
            <p:nvPr/>
          </p:nvSpPr>
          <p:spPr bwMode="auto">
            <a:xfrm>
              <a:off x="62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2" name="Line 12"/>
            <p:cNvSpPr>
              <a:spLocks noChangeShapeType="1"/>
            </p:cNvSpPr>
            <p:nvPr/>
          </p:nvSpPr>
          <p:spPr bwMode="auto">
            <a:xfrm rot="5400000">
              <a:off x="1584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Line 13"/>
            <p:cNvSpPr>
              <a:spLocks noChangeShapeType="1"/>
            </p:cNvSpPr>
            <p:nvPr/>
          </p:nvSpPr>
          <p:spPr bwMode="auto">
            <a:xfrm rot="5400000">
              <a:off x="1584" y="17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4" name="Line 14"/>
            <p:cNvSpPr>
              <a:spLocks noChangeShapeType="1"/>
            </p:cNvSpPr>
            <p:nvPr/>
          </p:nvSpPr>
          <p:spPr bwMode="auto">
            <a:xfrm rot="5400000">
              <a:off x="1584" y="26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15"/>
            <p:cNvSpPr>
              <a:spLocks noChangeShapeType="1"/>
            </p:cNvSpPr>
            <p:nvPr/>
          </p:nvSpPr>
          <p:spPr bwMode="auto">
            <a:xfrm rot="5400000">
              <a:off x="1584" y="316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24000" y="1752600"/>
            <a:ext cx="3200400" cy="3200400"/>
            <a:chOff x="960" y="1104"/>
            <a:chExt cx="2016" cy="2016"/>
          </a:xfrm>
        </p:grpSpPr>
        <p:sp>
          <p:nvSpPr>
            <p:cNvPr id="44042" name="Line 17"/>
            <p:cNvSpPr>
              <a:spLocks noChangeShapeType="1"/>
            </p:cNvSpPr>
            <p:nvPr/>
          </p:nvSpPr>
          <p:spPr bwMode="auto">
            <a:xfrm flipV="1">
              <a:off x="960" y="1104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3" name="Line 18"/>
            <p:cNvSpPr>
              <a:spLocks noChangeShapeType="1"/>
            </p:cNvSpPr>
            <p:nvPr/>
          </p:nvSpPr>
          <p:spPr bwMode="auto">
            <a:xfrm flipH="1" flipV="1">
              <a:off x="1056" y="1200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37" name="Oval 19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5181600" y="1868488"/>
            <a:ext cx="3810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/>
            <a:r>
              <a:rPr lang="en-US" dirty="0"/>
              <a:t>Here is an event in spacetime.  </a:t>
            </a:r>
          </a:p>
          <a:p>
            <a:pPr marL="342900" indent="-342900" eaLnBrk="0" hangingPunct="0"/>
            <a:endParaRPr lang="en-US" dirty="0"/>
          </a:p>
          <a:p>
            <a:pPr marL="342900" indent="-342900" eaLnBrk="0" hangingPunct="0"/>
            <a:r>
              <a:rPr lang="en-US" dirty="0"/>
              <a:t>The yellow area is the “</a:t>
            </a:r>
            <a:r>
              <a:rPr lang="en-US" i="1" dirty="0"/>
              <a:t>elsewhere”</a:t>
            </a:r>
            <a:r>
              <a:rPr lang="en-US" dirty="0"/>
              <a:t> of the event.  No physical signal can travel from the event to its elsewhere!</a:t>
            </a:r>
          </a:p>
          <a:p>
            <a:pPr marL="342900" indent="-342900" eaLnBrk="0" hangingPunct="0"/>
            <a:endParaRPr lang="en-US" dirty="0"/>
          </a:p>
          <a:p>
            <a:pPr marL="342900" indent="-342900" eaLnBrk="0" hangingPunct="0"/>
            <a:endParaRPr lang="en-US" dirty="0"/>
          </a:p>
        </p:txBody>
      </p:sp>
      <p:sp>
        <p:nvSpPr>
          <p:cNvPr id="44039" name="Freeform 21"/>
          <p:cNvSpPr>
            <a:spLocks/>
          </p:cNvSpPr>
          <p:nvPr/>
        </p:nvSpPr>
        <p:spPr bwMode="auto">
          <a:xfrm rot="-5400000">
            <a:off x="457200" y="22098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8" name="Text Box 22"/>
          <p:cNvSpPr txBox="1">
            <a:spLocks noChangeArrowheads="1"/>
          </p:cNvSpPr>
          <p:nvPr/>
        </p:nvSpPr>
        <p:spPr bwMode="auto">
          <a:xfrm>
            <a:off x="2879725" y="327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</a:t>
            </a:r>
          </a:p>
        </p:txBody>
      </p:sp>
      <p:sp>
        <p:nvSpPr>
          <p:cNvPr id="44041" name="Freeform 23"/>
          <p:cNvSpPr>
            <a:spLocks/>
          </p:cNvSpPr>
          <p:nvPr/>
        </p:nvSpPr>
        <p:spPr bwMode="auto">
          <a:xfrm rot="5400000" flipH="1">
            <a:off x="2590800" y="22098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59" name="Rectangle 27"/>
          <p:cNvSpPr>
            <a:spLocks noChangeArrowheads="1"/>
          </p:cNvSpPr>
          <p:nvPr/>
        </p:nvSpPr>
        <p:spPr bwMode="auto">
          <a:xfrm>
            <a:off x="5029200" y="4638675"/>
            <a:ext cx="1828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673475" cy="4038600"/>
            <a:chOff x="432" y="912"/>
            <a:chExt cx="2314" cy="2544"/>
          </a:xfrm>
        </p:grpSpPr>
        <p:sp>
          <p:nvSpPr>
            <p:cNvPr id="45072" name="Line 4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3" name="Line 5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4" name="Text Box 6"/>
            <p:cNvSpPr txBox="1">
              <a:spLocks noChangeArrowheads="1"/>
            </p:cNvSpPr>
            <p:nvPr/>
          </p:nvSpPr>
          <p:spPr bwMode="auto">
            <a:xfrm>
              <a:off x="2534" y="23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x</a:t>
              </a:r>
            </a:p>
          </p:txBody>
        </p:sp>
        <p:sp>
          <p:nvSpPr>
            <p:cNvPr id="45075" name="Text Box 7"/>
            <p:cNvSpPr txBox="1">
              <a:spLocks noChangeArrowheads="1"/>
            </p:cNvSpPr>
            <p:nvPr/>
          </p:nvSpPr>
          <p:spPr bwMode="auto">
            <a:xfrm>
              <a:off x="1248" y="91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ct</a:t>
              </a:r>
            </a:p>
          </p:txBody>
        </p:sp>
        <p:sp>
          <p:nvSpPr>
            <p:cNvPr id="45076" name="Line 8"/>
            <p:cNvSpPr>
              <a:spLocks noChangeShapeType="1"/>
            </p:cNvSpPr>
            <p:nvPr/>
          </p:nvSpPr>
          <p:spPr bwMode="auto">
            <a:xfrm>
              <a:off x="206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Line 9"/>
            <p:cNvSpPr>
              <a:spLocks noChangeShapeType="1"/>
            </p:cNvSpPr>
            <p:nvPr/>
          </p:nvSpPr>
          <p:spPr bwMode="auto">
            <a:xfrm>
              <a:off x="254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Line 10"/>
            <p:cNvSpPr>
              <a:spLocks noChangeShapeType="1"/>
            </p:cNvSpPr>
            <p:nvPr/>
          </p:nvSpPr>
          <p:spPr bwMode="auto">
            <a:xfrm>
              <a:off x="110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Line 11"/>
            <p:cNvSpPr>
              <a:spLocks noChangeShapeType="1"/>
            </p:cNvSpPr>
            <p:nvPr/>
          </p:nvSpPr>
          <p:spPr bwMode="auto">
            <a:xfrm>
              <a:off x="62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Line 12"/>
            <p:cNvSpPr>
              <a:spLocks noChangeShapeType="1"/>
            </p:cNvSpPr>
            <p:nvPr/>
          </p:nvSpPr>
          <p:spPr bwMode="auto">
            <a:xfrm rot="5400000">
              <a:off x="1584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13"/>
            <p:cNvSpPr>
              <a:spLocks noChangeShapeType="1"/>
            </p:cNvSpPr>
            <p:nvPr/>
          </p:nvSpPr>
          <p:spPr bwMode="auto">
            <a:xfrm rot="5400000">
              <a:off x="1584" y="17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14"/>
            <p:cNvSpPr>
              <a:spLocks noChangeShapeType="1"/>
            </p:cNvSpPr>
            <p:nvPr/>
          </p:nvSpPr>
          <p:spPr bwMode="auto">
            <a:xfrm rot="5400000">
              <a:off x="1584" y="26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Line 15"/>
            <p:cNvSpPr>
              <a:spLocks noChangeShapeType="1"/>
            </p:cNvSpPr>
            <p:nvPr/>
          </p:nvSpPr>
          <p:spPr bwMode="auto">
            <a:xfrm rot="5400000">
              <a:off x="1584" y="316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24000" y="1752600"/>
            <a:ext cx="3200400" cy="3200400"/>
            <a:chOff x="960" y="1104"/>
            <a:chExt cx="2016" cy="2016"/>
          </a:xfrm>
        </p:grpSpPr>
        <p:sp>
          <p:nvSpPr>
            <p:cNvPr id="45070" name="Line 17"/>
            <p:cNvSpPr>
              <a:spLocks noChangeShapeType="1"/>
            </p:cNvSpPr>
            <p:nvPr/>
          </p:nvSpPr>
          <p:spPr bwMode="auto">
            <a:xfrm flipV="1">
              <a:off x="960" y="1104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1" name="Line 18"/>
            <p:cNvSpPr>
              <a:spLocks noChangeShapeType="1"/>
            </p:cNvSpPr>
            <p:nvPr/>
          </p:nvSpPr>
          <p:spPr bwMode="auto">
            <a:xfrm flipH="1" flipV="1">
              <a:off x="1056" y="1200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2" name="Oval 19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Freeform 21"/>
          <p:cNvSpPr>
            <a:spLocks/>
          </p:cNvSpPr>
          <p:nvPr/>
        </p:nvSpPr>
        <p:spPr bwMode="auto">
          <a:xfrm>
            <a:off x="1524000" y="11430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Freeform 22"/>
          <p:cNvSpPr>
            <a:spLocks/>
          </p:cNvSpPr>
          <p:nvPr/>
        </p:nvSpPr>
        <p:spPr bwMode="auto">
          <a:xfrm flipV="1">
            <a:off x="1524000" y="32766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FF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Text Box 23"/>
          <p:cNvSpPr txBox="1">
            <a:spLocks noChangeArrowheads="1"/>
          </p:cNvSpPr>
          <p:nvPr/>
        </p:nvSpPr>
        <p:spPr bwMode="auto">
          <a:xfrm>
            <a:off x="2879725" y="327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</a:t>
            </a:r>
          </a:p>
        </p:txBody>
      </p:sp>
      <p:sp>
        <p:nvSpPr>
          <p:cNvPr id="45066" name="Oval 24"/>
          <p:cNvSpPr>
            <a:spLocks noChangeArrowheads="1"/>
          </p:cNvSpPr>
          <p:nvPr/>
        </p:nvSpPr>
        <p:spPr bwMode="auto">
          <a:xfrm>
            <a:off x="3825875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Text Box 25"/>
          <p:cNvSpPr txBox="1">
            <a:spLocks noChangeArrowheads="1"/>
          </p:cNvSpPr>
          <p:nvPr/>
        </p:nvSpPr>
        <p:spPr bwMode="auto">
          <a:xfrm>
            <a:off x="4038600" y="2514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B</a:t>
            </a:r>
          </a:p>
        </p:txBody>
      </p:sp>
      <p:sp>
        <p:nvSpPr>
          <p:cNvPr id="45068" name="Text Box 26"/>
          <p:cNvSpPr txBox="1">
            <a:spLocks noChangeArrowheads="1"/>
          </p:cNvSpPr>
          <p:nvPr/>
        </p:nvSpPr>
        <p:spPr bwMode="auto">
          <a:xfrm>
            <a:off x="5105400" y="1289050"/>
            <a:ext cx="3810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Now we have two events A and </a:t>
            </a:r>
            <a:r>
              <a:rPr lang="en-US" dirty="0" err="1"/>
              <a:t>B</a:t>
            </a:r>
            <a:r>
              <a:rPr lang="en-US" dirty="0"/>
              <a:t> as shown on the left. 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The space-time interval (</a:t>
            </a:r>
            <a:r>
              <a:rPr lang="el-GR" dirty="0"/>
              <a:t>Δ</a:t>
            </a:r>
            <a:r>
              <a:rPr lang="en-US" dirty="0"/>
              <a:t>s)</a:t>
            </a:r>
            <a:r>
              <a:rPr lang="en-US" baseline="30000" dirty="0"/>
              <a:t>2</a:t>
            </a:r>
            <a:r>
              <a:rPr lang="en-US" dirty="0"/>
              <a:t> of these two events is:</a:t>
            </a:r>
            <a:endParaRPr lang="el-GR" dirty="0"/>
          </a:p>
          <a:p>
            <a:pPr eaLnBrk="0" hangingPunct="0"/>
            <a:endParaRPr lang="en-US" dirty="0" smtClean="0"/>
          </a:p>
          <a:p>
            <a:pPr eaLnBrk="0" hangingPunct="0"/>
            <a:r>
              <a:rPr lang="en-US" dirty="0" smtClean="0"/>
              <a:t>A)  Positive</a:t>
            </a:r>
          </a:p>
          <a:p>
            <a:pPr eaLnBrk="0" hangingPunct="0"/>
            <a:r>
              <a:rPr lang="en-US" dirty="0" err="1" smtClean="0"/>
              <a:t>B</a:t>
            </a:r>
            <a:r>
              <a:rPr lang="en-US" dirty="0" smtClean="0"/>
              <a:t>)  Negative</a:t>
            </a:r>
          </a:p>
          <a:p>
            <a:pPr eaLnBrk="0" hangingPunct="0"/>
            <a:r>
              <a:rPr lang="en-US" dirty="0" err="1" smtClean="0"/>
              <a:t>C</a:t>
            </a:r>
            <a:r>
              <a:rPr lang="en-US" dirty="0" smtClean="0"/>
              <a:t>)  Zero</a:t>
            </a:r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</p:txBody>
      </p:sp>
      <p:sp>
        <p:nvSpPr>
          <p:cNvPr id="300060" name="Text Box 28"/>
          <p:cNvSpPr txBox="1">
            <a:spLocks noChangeArrowheads="1"/>
          </p:cNvSpPr>
          <p:nvPr/>
        </p:nvSpPr>
        <p:spPr bwMode="auto">
          <a:xfrm>
            <a:off x="533400" y="559435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If (</a:t>
            </a:r>
            <a:r>
              <a:rPr lang="el-GR"/>
              <a:t>Δ</a:t>
            </a:r>
            <a:r>
              <a:rPr lang="en-US"/>
              <a:t>s)</a:t>
            </a:r>
            <a:r>
              <a:rPr lang="en-US" baseline="30000"/>
              <a:t>2 </a:t>
            </a:r>
            <a:r>
              <a:rPr lang="en-US"/>
              <a:t>is negative in one frame of reference it is also negative in any other inertial frame! ((</a:t>
            </a:r>
            <a:r>
              <a:rPr lang="el-GR"/>
              <a:t>Δ</a:t>
            </a:r>
            <a:r>
              <a:rPr lang="en-US"/>
              <a:t>s)</a:t>
            </a:r>
            <a:r>
              <a:rPr lang="en-US" baseline="30000"/>
              <a:t>2</a:t>
            </a:r>
            <a:r>
              <a:rPr lang="en-US"/>
              <a:t> is invariant under Lorentz transformation). </a:t>
            </a:r>
            <a:r>
              <a:rPr lang="en-US">
                <a:sym typeface="Wingdings" charset="2"/>
              </a:rPr>
              <a:t> Causality is fulfilled in SR.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59" grpId="0" animBg="1"/>
      <p:bldP spid="3000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600200"/>
            <a:ext cx="3673475" cy="4038600"/>
            <a:chOff x="432" y="912"/>
            <a:chExt cx="2314" cy="2544"/>
          </a:xfrm>
        </p:grpSpPr>
        <p:sp>
          <p:nvSpPr>
            <p:cNvPr id="46099" name="Line 5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0" name="Line 6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1" name="Text Box 7"/>
            <p:cNvSpPr txBox="1">
              <a:spLocks noChangeArrowheads="1"/>
            </p:cNvSpPr>
            <p:nvPr/>
          </p:nvSpPr>
          <p:spPr bwMode="auto">
            <a:xfrm>
              <a:off x="2534" y="237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x</a:t>
              </a:r>
            </a:p>
          </p:txBody>
        </p:sp>
        <p:sp>
          <p:nvSpPr>
            <p:cNvPr id="46102" name="Text Box 8"/>
            <p:cNvSpPr txBox="1">
              <a:spLocks noChangeArrowheads="1"/>
            </p:cNvSpPr>
            <p:nvPr/>
          </p:nvSpPr>
          <p:spPr bwMode="auto">
            <a:xfrm>
              <a:off x="1248" y="91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/>
                <a:t>ct</a:t>
              </a:r>
            </a:p>
          </p:txBody>
        </p:sp>
        <p:sp>
          <p:nvSpPr>
            <p:cNvPr id="46103" name="Line 9"/>
            <p:cNvSpPr>
              <a:spLocks noChangeShapeType="1"/>
            </p:cNvSpPr>
            <p:nvPr/>
          </p:nvSpPr>
          <p:spPr bwMode="auto">
            <a:xfrm>
              <a:off x="206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4" name="Line 10"/>
            <p:cNvSpPr>
              <a:spLocks noChangeShapeType="1"/>
            </p:cNvSpPr>
            <p:nvPr/>
          </p:nvSpPr>
          <p:spPr bwMode="auto">
            <a:xfrm>
              <a:off x="254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5" name="Line 11"/>
            <p:cNvSpPr>
              <a:spLocks noChangeShapeType="1"/>
            </p:cNvSpPr>
            <p:nvPr/>
          </p:nvSpPr>
          <p:spPr bwMode="auto">
            <a:xfrm>
              <a:off x="110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6" name="Line 12"/>
            <p:cNvSpPr>
              <a:spLocks noChangeShapeType="1"/>
            </p:cNvSpPr>
            <p:nvPr/>
          </p:nvSpPr>
          <p:spPr bwMode="auto">
            <a:xfrm>
              <a:off x="624" y="220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7" name="Line 13"/>
            <p:cNvSpPr>
              <a:spLocks noChangeShapeType="1"/>
            </p:cNvSpPr>
            <p:nvPr/>
          </p:nvSpPr>
          <p:spPr bwMode="auto">
            <a:xfrm rot="5400000">
              <a:off x="1584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8" name="Line 14"/>
            <p:cNvSpPr>
              <a:spLocks noChangeShapeType="1"/>
            </p:cNvSpPr>
            <p:nvPr/>
          </p:nvSpPr>
          <p:spPr bwMode="auto">
            <a:xfrm rot="5400000">
              <a:off x="1584" y="17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9" name="Line 15"/>
            <p:cNvSpPr>
              <a:spLocks noChangeShapeType="1"/>
            </p:cNvSpPr>
            <p:nvPr/>
          </p:nvSpPr>
          <p:spPr bwMode="auto">
            <a:xfrm rot="5400000">
              <a:off x="1584" y="26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0" name="Line 16"/>
            <p:cNvSpPr>
              <a:spLocks noChangeShapeType="1"/>
            </p:cNvSpPr>
            <p:nvPr/>
          </p:nvSpPr>
          <p:spPr bwMode="auto">
            <a:xfrm rot="5400000">
              <a:off x="1584" y="316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0" y="1752600"/>
            <a:ext cx="3200400" cy="3200400"/>
            <a:chOff x="960" y="1104"/>
            <a:chExt cx="2016" cy="2016"/>
          </a:xfrm>
        </p:grpSpPr>
        <p:sp>
          <p:nvSpPr>
            <p:cNvPr id="46097" name="Line 18"/>
            <p:cNvSpPr>
              <a:spLocks noChangeShapeType="1"/>
            </p:cNvSpPr>
            <p:nvPr/>
          </p:nvSpPr>
          <p:spPr bwMode="auto">
            <a:xfrm flipV="1">
              <a:off x="960" y="1104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8" name="Line 19"/>
            <p:cNvSpPr>
              <a:spLocks noChangeShapeType="1"/>
            </p:cNvSpPr>
            <p:nvPr/>
          </p:nvSpPr>
          <p:spPr bwMode="auto">
            <a:xfrm flipH="1" flipV="1">
              <a:off x="1056" y="1200"/>
              <a:ext cx="192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5" name="Oval 20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Freeform 21"/>
          <p:cNvSpPr>
            <a:spLocks/>
          </p:cNvSpPr>
          <p:nvPr/>
        </p:nvSpPr>
        <p:spPr bwMode="auto">
          <a:xfrm>
            <a:off x="1524000" y="11430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7" name="Freeform 22"/>
          <p:cNvSpPr>
            <a:spLocks/>
          </p:cNvSpPr>
          <p:nvPr/>
        </p:nvSpPr>
        <p:spPr bwMode="auto">
          <a:xfrm flipV="1">
            <a:off x="1524000" y="3276600"/>
            <a:ext cx="3048000" cy="2133600"/>
          </a:xfrm>
          <a:custGeom>
            <a:avLst/>
            <a:gdLst>
              <a:gd name="T0" fmla="*/ 2147483647 w 1920"/>
              <a:gd name="T1" fmla="*/ 2147483647 h 1344"/>
              <a:gd name="T2" fmla="*/ 0 w 1920"/>
              <a:gd name="T3" fmla="*/ 2147483647 h 1344"/>
              <a:gd name="T4" fmla="*/ 2147483647 w 1920"/>
              <a:gd name="T5" fmla="*/ 2147483647 h 1344"/>
              <a:gd name="T6" fmla="*/ 2147483647 w 1920"/>
              <a:gd name="T7" fmla="*/ 0 h 1344"/>
              <a:gd name="T8" fmla="*/ 2147483647 w 1920"/>
              <a:gd name="T9" fmla="*/ 2147483647 h 1344"/>
              <a:gd name="T10" fmla="*/ 2147483647 w 1920"/>
              <a:gd name="T11" fmla="*/ 0 h 1344"/>
              <a:gd name="T12" fmla="*/ 2147483647 w 1920"/>
              <a:gd name="T13" fmla="*/ 2147483647 h 1344"/>
              <a:gd name="T14" fmla="*/ 2147483647 w 1920"/>
              <a:gd name="T15" fmla="*/ 2147483647 h 1344"/>
              <a:gd name="T16" fmla="*/ 2147483647 w 1920"/>
              <a:gd name="T17" fmla="*/ 2147483647 h 1344"/>
              <a:gd name="T18" fmla="*/ 2147483647 w 1920"/>
              <a:gd name="T19" fmla="*/ 2147483647 h 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1344"/>
              <a:gd name="T32" fmla="*/ 1920 w 1920"/>
              <a:gd name="T33" fmla="*/ 1344 h 13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1344">
                <a:moveTo>
                  <a:pt x="960" y="1344"/>
                </a:moveTo>
                <a:lnTo>
                  <a:pt x="0" y="384"/>
                </a:lnTo>
                <a:lnTo>
                  <a:pt x="528" y="48"/>
                </a:lnTo>
                <a:lnTo>
                  <a:pt x="960" y="0"/>
                </a:lnTo>
                <a:lnTo>
                  <a:pt x="1344" y="96"/>
                </a:lnTo>
                <a:lnTo>
                  <a:pt x="1584" y="0"/>
                </a:lnTo>
                <a:lnTo>
                  <a:pt x="1776" y="48"/>
                </a:lnTo>
                <a:lnTo>
                  <a:pt x="1920" y="192"/>
                </a:lnTo>
                <a:lnTo>
                  <a:pt x="1920" y="384"/>
                </a:lnTo>
                <a:lnTo>
                  <a:pt x="960" y="1344"/>
                </a:lnTo>
                <a:close/>
              </a:path>
            </a:pathLst>
          </a:custGeom>
          <a:solidFill>
            <a:srgbClr val="FF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Text Box 23"/>
          <p:cNvSpPr txBox="1">
            <a:spLocks noChangeArrowheads="1"/>
          </p:cNvSpPr>
          <p:nvPr/>
        </p:nvSpPr>
        <p:spPr bwMode="auto">
          <a:xfrm>
            <a:off x="2879725" y="327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25875" y="2514600"/>
            <a:ext cx="600075" cy="457200"/>
            <a:chOff x="3825875" y="2514600"/>
            <a:chExt cx="600075" cy="457200"/>
          </a:xfrm>
        </p:grpSpPr>
        <p:sp>
          <p:nvSpPr>
            <p:cNvPr id="46089" name="Oval 24"/>
            <p:cNvSpPr>
              <a:spLocks noChangeArrowheads="1"/>
            </p:cNvSpPr>
            <p:nvPr/>
          </p:nvSpPr>
          <p:spPr bwMode="auto">
            <a:xfrm>
              <a:off x="3825875" y="2667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Text Box 25"/>
            <p:cNvSpPr txBox="1">
              <a:spLocks noChangeArrowheads="1"/>
            </p:cNvSpPr>
            <p:nvPr/>
          </p:nvSpPr>
          <p:spPr bwMode="auto">
            <a:xfrm>
              <a:off x="4038600" y="2514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B</a:t>
              </a:r>
            </a:p>
          </p:txBody>
        </p:sp>
      </p:grpSp>
      <p:sp>
        <p:nvSpPr>
          <p:cNvPr id="46091" name="Text Box 26"/>
          <p:cNvSpPr txBox="1">
            <a:spLocks noChangeArrowheads="1"/>
          </p:cNvSpPr>
          <p:nvPr/>
        </p:nvSpPr>
        <p:spPr bwMode="auto">
          <a:xfrm>
            <a:off x="4800600" y="1905000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376363" indent="-1376363" eaLnBrk="0" hangingPunct="0"/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s)</a:t>
            </a:r>
            <a:r>
              <a:rPr lang="en-US" baseline="30000" dirty="0"/>
              <a:t>2 </a:t>
            </a:r>
            <a:r>
              <a:rPr lang="en-US" dirty="0"/>
              <a:t>&gt;0: </a:t>
            </a:r>
            <a:r>
              <a:rPr lang="en-US" b="1" dirty="0"/>
              <a:t>Time-like events</a:t>
            </a:r>
            <a:r>
              <a:rPr lang="en-US" b="1" dirty="0" smtClean="0"/>
              <a:t> 	</a:t>
            </a:r>
            <a:r>
              <a:rPr lang="en-US" dirty="0" smtClean="0"/>
              <a:t>(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/>
              <a:t>)</a:t>
            </a:r>
            <a:endParaRPr lang="en-US" dirty="0" smtClean="0"/>
          </a:p>
          <a:p>
            <a:pPr marL="1376363" indent="-1376363" eaLnBrk="0" hangingPunct="0"/>
            <a:endParaRPr lang="en-US" b="1" baseline="30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78275" y="2057400"/>
            <a:ext cx="617538" cy="457200"/>
            <a:chOff x="3978275" y="2057400"/>
            <a:chExt cx="617538" cy="457200"/>
          </a:xfrm>
        </p:grpSpPr>
        <p:sp>
          <p:nvSpPr>
            <p:cNvPr id="46092" name="Oval 28"/>
            <p:cNvSpPr>
              <a:spLocks noChangeArrowheads="1"/>
            </p:cNvSpPr>
            <p:nvPr/>
          </p:nvSpPr>
          <p:spPr bwMode="auto">
            <a:xfrm>
              <a:off x="3978275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3" name="Text Box 29"/>
            <p:cNvSpPr txBox="1">
              <a:spLocks noChangeArrowheads="1"/>
            </p:cNvSpPr>
            <p:nvPr/>
          </p:nvSpPr>
          <p:spPr bwMode="auto">
            <a:xfrm>
              <a:off x="4191000" y="2057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00400" y="1828800"/>
            <a:ext cx="465138" cy="533400"/>
            <a:chOff x="3200400" y="1828800"/>
            <a:chExt cx="465138" cy="533400"/>
          </a:xfrm>
        </p:grpSpPr>
        <p:sp>
          <p:nvSpPr>
            <p:cNvPr id="46095" name="Text Box 31"/>
            <p:cNvSpPr txBox="1">
              <a:spLocks noChangeArrowheads="1"/>
            </p:cNvSpPr>
            <p:nvPr/>
          </p:nvSpPr>
          <p:spPr bwMode="auto">
            <a:xfrm>
              <a:off x="3260725" y="18288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 err="1"/>
                <a:t>D</a:t>
              </a:r>
              <a:endParaRPr lang="en-US" dirty="0"/>
            </a:p>
          </p:txBody>
        </p:sp>
        <p:sp>
          <p:nvSpPr>
            <p:cNvPr id="46094" name="Oval 30"/>
            <p:cNvSpPr>
              <a:spLocks noChangeArrowheads="1"/>
            </p:cNvSpPr>
            <p:nvPr/>
          </p:nvSpPr>
          <p:spPr bwMode="auto">
            <a:xfrm>
              <a:off x="32004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8" name="Text Box 32"/>
          <p:cNvSpPr txBox="1">
            <a:spLocks noChangeArrowheads="1"/>
          </p:cNvSpPr>
          <p:nvPr/>
        </p:nvSpPr>
        <p:spPr bwMode="auto">
          <a:xfrm>
            <a:off x="533400" y="6096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s)</a:t>
            </a:r>
            <a:r>
              <a:rPr lang="en-US" baseline="30000" dirty="0"/>
              <a:t>2  </a:t>
            </a:r>
            <a:r>
              <a:rPr lang="en-US" dirty="0"/>
              <a:t>is invariant under Lorentz </a:t>
            </a:r>
            <a:r>
              <a:rPr lang="en-US" dirty="0" smtClean="0"/>
              <a:t>transformations.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2838272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s)</a:t>
            </a:r>
            <a:r>
              <a:rPr lang="en-US" baseline="30000" dirty="0" smtClean="0"/>
              <a:t>2</a:t>
            </a:r>
            <a:r>
              <a:rPr lang="en-US" dirty="0" smtClean="0"/>
              <a:t> &lt;0: </a:t>
            </a:r>
            <a:r>
              <a:rPr lang="en-US" b="1" dirty="0" smtClean="0"/>
              <a:t>Space-like events 		</a:t>
            </a:r>
            <a:r>
              <a:rPr lang="en-US" dirty="0" smtClean="0"/>
              <a:t>(A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00600" y="3810000"/>
            <a:ext cx="41147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s)</a:t>
            </a:r>
            <a:r>
              <a:rPr lang="en-US" baseline="30000" dirty="0" smtClean="0"/>
              <a:t>2</a:t>
            </a:r>
            <a:r>
              <a:rPr lang="en-US" dirty="0" smtClean="0"/>
              <a:t> =0: </a:t>
            </a:r>
            <a:r>
              <a:rPr lang="en-US" b="1" dirty="0" smtClean="0"/>
              <a:t>Light-like events 		</a:t>
            </a:r>
            <a:r>
              <a:rPr lang="en-US" dirty="0" smtClean="0"/>
              <a:t>(A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/>
              <a:t>Example: Wavefront of a flash</a:t>
            </a: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3825875" y="26670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H="1">
            <a:off x="3063875" y="2667000"/>
            <a:ext cx="762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3825875" y="12954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2778125" y="3429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978525" y="25146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368675" y="9906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3749675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9" name="AutoShape 11"/>
          <p:cNvSpPr>
            <a:spLocks noChangeArrowheads="1"/>
          </p:cNvSpPr>
          <p:nvPr/>
        </p:nvSpPr>
        <p:spPr bwMode="auto">
          <a:xfrm>
            <a:off x="3597275" y="2438400"/>
            <a:ext cx="457200" cy="45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3733800" y="2808288"/>
            <a:ext cx="688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t=0</a:t>
            </a:r>
          </a:p>
        </p:txBody>
      </p:sp>
      <p:sp>
        <p:nvSpPr>
          <p:cNvPr id="355343" name="Oval 15"/>
          <p:cNvSpPr>
            <a:spLocks noChangeArrowheads="1"/>
          </p:cNvSpPr>
          <p:nvPr/>
        </p:nvSpPr>
        <p:spPr bwMode="auto">
          <a:xfrm>
            <a:off x="2835275" y="1752600"/>
            <a:ext cx="1981200" cy="1905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4" name="Text Box 16"/>
          <p:cNvSpPr txBox="1">
            <a:spLocks noChangeArrowheads="1"/>
          </p:cNvSpPr>
          <p:nvPr/>
        </p:nvSpPr>
        <p:spPr bwMode="auto">
          <a:xfrm>
            <a:off x="4968875" y="2819400"/>
            <a:ext cx="68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t&gt;0</a:t>
            </a:r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2747963" y="4495800"/>
            <a:ext cx="3195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(ct)</a:t>
            </a:r>
            <a:r>
              <a:rPr lang="en-US" baseline="30000"/>
              <a:t>2 </a:t>
            </a:r>
            <a:r>
              <a:rPr lang="en-US"/>
              <a:t>- x</a:t>
            </a:r>
            <a:r>
              <a:rPr lang="en-US" baseline="30000"/>
              <a:t>2 </a:t>
            </a:r>
            <a:r>
              <a:rPr lang="en-US"/>
              <a:t>- y</a:t>
            </a:r>
            <a:r>
              <a:rPr lang="en-US" baseline="30000"/>
              <a:t>2 </a:t>
            </a:r>
            <a:r>
              <a:rPr lang="en-US"/>
              <a:t>- z</a:t>
            </a:r>
            <a:r>
              <a:rPr lang="en-US" baseline="30000"/>
              <a:t>2 </a:t>
            </a:r>
            <a:r>
              <a:rPr lang="en-US"/>
              <a:t>= 0</a:t>
            </a:r>
          </a:p>
        </p:txBody>
      </p:sp>
      <p:sp>
        <p:nvSpPr>
          <p:cNvPr id="355346" name="Text Box 18"/>
          <p:cNvSpPr txBox="1">
            <a:spLocks noChangeArrowheads="1"/>
          </p:cNvSpPr>
          <p:nvPr/>
        </p:nvSpPr>
        <p:spPr bwMode="auto">
          <a:xfrm>
            <a:off x="304800" y="3951288"/>
            <a:ext cx="759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Wavefront = Surface of a sphere with radius ct:</a:t>
            </a:r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 flipV="1">
            <a:off x="1463675" y="3200400"/>
            <a:ext cx="1447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759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Spacetime interval for light-like event: (</a:t>
            </a:r>
            <a:r>
              <a:rPr lang="el-GR" dirty="0"/>
              <a:t>Δ</a:t>
            </a:r>
            <a:r>
              <a:rPr lang="en-US" dirty="0"/>
              <a:t>s)</a:t>
            </a:r>
            <a:r>
              <a:rPr lang="en-US" baseline="30000" dirty="0"/>
              <a:t>2</a:t>
            </a:r>
            <a:r>
              <a:rPr lang="en-US" dirty="0"/>
              <a:t> = 0</a:t>
            </a:r>
            <a:endParaRPr lang="el-GR" dirty="0"/>
          </a:p>
        </p:txBody>
      </p: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228600" y="5607050"/>
            <a:ext cx="8991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Einstein: 'c' is the same in all inertial systems.</a:t>
            </a:r>
          </a:p>
          <a:p>
            <a:r>
              <a:rPr lang="en-US">
                <a:sym typeface="Wingdings" charset="2"/>
              </a:rPr>
              <a:t>Therefore: </a:t>
            </a:r>
            <a:r>
              <a:rPr lang="en-US"/>
              <a:t>(ct')</a:t>
            </a:r>
            <a:r>
              <a:rPr lang="en-US" baseline="30000"/>
              <a:t>2</a:t>
            </a:r>
            <a:r>
              <a:rPr lang="en-US"/>
              <a:t> - x'</a:t>
            </a:r>
            <a:r>
              <a:rPr lang="en-US" baseline="30000"/>
              <a:t>2</a:t>
            </a:r>
            <a:r>
              <a:rPr lang="en-US"/>
              <a:t> - y'</a:t>
            </a:r>
            <a:r>
              <a:rPr lang="en-US" baseline="30000"/>
              <a:t>2</a:t>
            </a:r>
            <a:r>
              <a:rPr lang="en-US"/>
              <a:t> - z'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 baseline="30000"/>
              <a:t> </a:t>
            </a:r>
            <a:r>
              <a:rPr lang="en-US"/>
              <a:t>= 0 in all inertial systems!</a:t>
            </a:r>
          </a:p>
          <a:p>
            <a:r>
              <a:rPr lang="en-US" sz="2000"/>
              <a:t>(Here we assumed that the origins of S and S' overlapped at t=0)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9" grpId="0" animBg="1"/>
      <p:bldP spid="355340" grpId="0"/>
      <p:bldP spid="355343" grpId="0" animBg="1"/>
      <p:bldP spid="355344" grpId="0"/>
      <p:bldP spid="355345" grpId="0"/>
      <p:bldP spid="355346" grpId="0"/>
      <p:bldP spid="355347" grpId="0" animBg="1"/>
      <p:bldP spid="355348" grpId="0"/>
      <p:bldP spid="3553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temp\Relativity_of_Simultaneity_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75" y="30163"/>
            <a:ext cx="6324600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Velocity transformation (1D)</a:t>
            </a:r>
          </a:p>
        </p:txBody>
      </p:sp>
      <p:sp>
        <p:nvSpPr>
          <p:cNvPr id="3077" name="Oval 3"/>
          <p:cNvSpPr>
            <a:spLocks noChangeArrowheads="1"/>
          </p:cNvSpPr>
          <p:nvPr/>
        </p:nvSpPr>
        <p:spPr bwMode="auto">
          <a:xfrm>
            <a:off x="4419600" y="19050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524000"/>
            <a:ext cx="4648200" cy="1625600"/>
            <a:chOff x="192" y="960"/>
            <a:chExt cx="2928" cy="102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2" y="960"/>
              <a:ext cx="2928" cy="1024"/>
              <a:chOff x="192" y="960"/>
              <a:chExt cx="2928" cy="1024"/>
            </a:xfrm>
          </p:grpSpPr>
          <p:pic>
            <p:nvPicPr>
              <p:cNvPr id="3115" name="Picture 16" descr="Helper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36" y="960"/>
                <a:ext cx="303" cy="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92" y="1536"/>
                <a:ext cx="2928" cy="448"/>
                <a:chOff x="96" y="1858"/>
                <a:chExt cx="2928" cy="448"/>
              </a:xfrm>
            </p:grpSpPr>
            <p:sp>
              <p:nvSpPr>
                <p:cNvPr id="3117" name="Line 7"/>
                <p:cNvSpPr>
                  <a:spLocks noChangeShapeType="1"/>
                </p:cNvSpPr>
                <p:nvPr/>
              </p:nvSpPr>
              <p:spPr bwMode="auto">
                <a:xfrm>
                  <a:off x="240" y="1954"/>
                  <a:ext cx="27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8" name="Line 8"/>
                <p:cNvSpPr>
                  <a:spLocks noChangeShapeType="1"/>
                </p:cNvSpPr>
                <p:nvPr/>
              </p:nvSpPr>
              <p:spPr bwMode="auto">
                <a:xfrm>
                  <a:off x="1632" y="185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9" name="Line 9"/>
                <p:cNvSpPr>
                  <a:spLocks noChangeShapeType="1"/>
                </p:cNvSpPr>
                <p:nvPr/>
              </p:nvSpPr>
              <p:spPr bwMode="auto">
                <a:xfrm>
                  <a:off x="2016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0" name="Line 10"/>
                <p:cNvSpPr>
                  <a:spLocks noChangeShapeType="1"/>
                </p:cNvSpPr>
                <p:nvPr/>
              </p:nvSpPr>
              <p:spPr bwMode="auto">
                <a:xfrm>
                  <a:off x="2400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1" name="Line 11"/>
                <p:cNvSpPr>
                  <a:spLocks noChangeShapeType="1"/>
                </p:cNvSpPr>
                <p:nvPr/>
              </p:nvSpPr>
              <p:spPr bwMode="auto">
                <a:xfrm>
                  <a:off x="2784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2" name="Line 12"/>
                <p:cNvSpPr>
                  <a:spLocks noChangeShapeType="1"/>
                </p:cNvSpPr>
                <p:nvPr/>
              </p:nvSpPr>
              <p:spPr bwMode="auto">
                <a:xfrm>
                  <a:off x="1248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3" name="Line 13"/>
                <p:cNvSpPr>
                  <a:spLocks noChangeShapeType="1"/>
                </p:cNvSpPr>
                <p:nvPr/>
              </p:nvSpPr>
              <p:spPr bwMode="auto">
                <a:xfrm>
                  <a:off x="864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4" name="Line 14"/>
                <p:cNvSpPr>
                  <a:spLocks noChangeShapeType="1"/>
                </p:cNvSpPr>
                <p:nvPr/>
              </p:nvSpPr>
              <p:spPr bwMode="auto">
                <a:xfrm>
                  <a:off x="480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" y="2073"/>
                  <a:ext cx="260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800"/>
                    <a:t>...  -3       -2       -1       0        1        2...</a:t>
                  </a:r>
                </a:p>
              </p:txBody>
            </p:sp>
          </p:grpSp>
        </p:grpSp>
        <p:sp>
          <p:nvSpPr>
            <p:cNvPr id="3114" name="Text Box 17"/>
            <p:cNvSpPr txBox="1">
              <a:spLocks noChangeArrowheads="1"/>
            </p:cNvSpPr>
            <p:nvPr/>
          </p:nvSpPr>
          <p:spPr bwMode="auto">
            <a:xfrm>
              <a:off x="1334" y="131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S</a:t>
              </a:r>
            </a:p>
          </p:txBody>
        </p:sp>
      </p:grpSp>
      <p:sp>
        <p:nvSpPr>
          <p:cNvPr id="3079" name="Text Box 34"/>
          <p:cNvSpPr txBox="1">
            <a:spLocks noChangeArrowheads="1"/>
          </p:cNvSpPr>
          <p:nvPr/>
        </p:nvSpPr>
        <p:spPr bwMode="auto">
          <a:xfrm>
            <a:off x="7223125" y="14112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</a:t>
            </a:r>
          </a:p>
        </p:txBody>
      </p:sp>
      <p:sp>
        <p:nvSpPr>
          <p:cNvPr id="3080" name="Text Box 35"/>
          <p:cNvSpPr txBox="1">
            <a:spLocks noChangeArrowheads="1"/>
          </p:cNvSpPr>
          <p:nvPr/>
        </p:nvSpPr>
        <p:spPr bwMode="auto">
          <a:xfrm>
            <a:off x="4403725" y="144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B</a:t>
            </a:r>
          </a:p>
        </p:txBody>
      </p:sp>
      <p:sp>
        <p:nvSpPr>
          <p:cNvPr id="3081" name="Oval 36"/>
          <p:cNvSpPr>
            <a:spLocks noChangeArrowheads="1"/>
          </p:cNvSpPr>
          <p:nvPr/>
        </p:nvSpPr>
        <p:spPr bwMode="auto">
          <a:xfrm>
            <a:off x="7239000" y="1905000"/>
            <a:ext cx="304800" cy="304800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Line 37"/>
          <p:cNvSpPr>
            <a:spLocks noChangeShapeType="1"/>
          </p:cNvSpPr>
          <p:nvPr/>
        </p:nvSpPr>
        <p:spPr bwMode="auto">
          <a:xfrm flipH="1">
            <a:off x="4800600" y="20574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533400" y="4191000"/>
            <a:ext cx="78644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An object moves from event A=(x</a:t>
            </a:r>
            <a:r>
              <a:rPr lang="en-US" baseline="-25000"/>
              <a:t>1</a:t>
            </a:r>
            <a:r>
              <a:rPr lang="en-US"/>
              <a:t>,t</a:t>
            </a:r>
            <a:r>
              <a:rPr lang="en-US" baseline="-25000"/>
              <a:t>1</a:t>
            </a:r>
            <a:r>
              <a:rPr lang="en-US"/>
              <a:t>) to event B =(x</a:t>
            </a:r>
            <a:r>
              <a:rPr lang="en-US" baseline="-25000"/>
              <a:t>2</a:t>
            </a:r>
            <a:r>
              <a:rPr lang="en-US"/>
              <a:t>,t</a:t>
            </a:r>
            <a:r>
              <a:rPr lang="en-US" baseline="-25000"/>
              <a:t>2</a:t>
            </a:r>
            <a:r>
              <a:rPr lang="en-US"/>
              <a:t>). </a:t>
            </a:r>
          </a:p>
          <a:p>
            <a:pPr eaLnBrk="0" hangingPunct="0"/>
            <a:endParaRPr lang="en-US" sz="800"/>
          </a:p>
          <a:p>
            <a:pPr eaLnBrk="0" hangingPunct="0"/>
            <a:r>
              <a:rPr lang="en-US"/>
              <a:t>As seen from S, its speed is </a:t>
            </a:r>
          </a:p>
          <a:p>
            <a:pPr eaLnBrk="0" hangingPunct="0"/>
            <a:endParaRPr lang="en-US" sz="1800"/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As seen from S’, its speed is</a:t>
            </a:r>
          </a:p>
        </p:txBody>
      </p:sp>
      <p:graphicFrame>
        <p:nvGraphicFramePr>
          <p:cNvPr id="302119" name="Object 2"/>
          <p:cNvGraphicFramePr>
            <a:graphicFrameLocks noChangeAspect="1"/>
          </p:cNvGraphicFramePr>
          <p:nvPr/>
        </p:nvGraphicFramePr>
        <p:xfrm>
          <a:off x="4740275" y="4581525"/>
          <a:ext cx="914400" cy="765175"/>
        </p:xfrm>
        <a:graphic>
          <a:graphicData uri="http://schemas.openxmlformats.org/presentationml/2006/ole">
            <p:oleObj spid="_x0000_s145410" name="Equation" r:id="rId4" imgW="469800" imgH="393480" progId="Equation.3">
              <p:embed/>
            </p:oleObj>
          </a:graphicData>
        </a:graphic>
      </p:graphicFrame>
      <p:graphicFrame>
        <p:nvGraphicFramePr>
          <p:cNvPr id="302120" name="Object 3"/>
          <p:cNvGraphicFramePr>
            <a:graphicFrameLocks noChangeAspect="1"/>
          </p:cNvGraphicFramePr>
          <p:nvPr/>
        </p:nvGraphicFramePr>
        <p:xfrm>
          <a:off x="4678363" y="5470525"/>
          <a:ext cx="1038225" cy="765175"/>
        </p:xfrm>
        <a:graphic>
          <a:graphicData uri="http://schemas.openxmlformats.org/presentationml/2006/ole">
            <p:oleObj spid="_x0000_s145411" name="Equation" r:id="rId5" imgW="533160" imgH="393480" progId="Equation.DSMT4">
              <p:embed/>
            </p:oleObj>
          </a:graphicData>
        </a:graphic>
      </p:graphicFrame>
      <p:cxnSp>
        <p:nvCxnSpPr>
          <p:cNvPr id="3084" name="Straight Connector 41"/>
          <p:cNvCxnSpPr>
            <a:cxnSpLocks noChangeShapeType="1"/>
          </p:cNvCxnSpPr>
          <p:nvPr/>
        </p:nvCxnSpPr>
        <p:spPr bwMode="auto">
          <a:xfrm>
            <a:off x="533400" y="2590800"/>
            <a:ext cx="723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51816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Line 10"/>
          <p:cNvSpPr>
            <a:spLocks noChangeShapeType="1"/>
          </p:cNvSpPr>
          <p:nvPr/>
        </p:nvSpPr>
        <p:spPr bwMode="auto">
          <a:xfrm>
            <a:off x="57912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Line 10"/>
          <p:cNvSpPr>
            <a:spLocks noChangeShapeType="1"/>
          </p:cNvSpPr>
          <p:nvPr/>
        </p:nvSpPr>
        <p:spPr bwMode="auto">
          <a:xfrm>
            <a:off x="63246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Line 10"/>
          <p:cNvSpPr>
            <a:spLocks noChangeShapeType="1"/>
          </p:cNvSpPr>
          <p:nvPr/>
        </p:nvSpPr>
        <p:spPr bwMode="auto">
          <a:xfrm>
            <a:off x="69342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Line 10"/>
          <p:cNvSpPr>
            <a:spLocks noChangeShapeType="1"/>
          </p:cNvSpPr>
          <p:nvPr/>
        </p:nvSpPr>
        <p:spPr bwMode="auto">
          <a:xfrm>
            <a:off x="748665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90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6029325" y="1049338"/>
            <a:ext cx="1588" cy="2913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091" name="TextBox 50"/>
          <p:cNvSpPr txBox="1">
            <a:spLocks noChangeArrowheads="1"/>
          </p:cNvSpPr>
          <p:nvPr/>
        </p:nvSpPr>
        <p:spPr bwMode="auto">
          <a:xfrm>
            <a:off x="5791200" y="2157413"/>
            <a:ext cx="48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000"/>
              <a:t>Δ</a:t>
            </a:r>
            <a:r>
              <a:rPr lang="en-US" sz="2000"/>
              <a:t>x</a:t>
            </a:r>
          </a:p>
        </p:txBody>
      </p:sp>
      <p:sp>
        <p:nvSpPr>
          <p:cNvPr id="3092" name="TextBox 51"/>
          <p:cNvSpPr txBox="1">
            <a:spLocks noChangeArrowheads="1"/>
          </p:cNvSpPr>
          <p:nvPr/>
        </p:nvSpPr>
        <p:spPr bwMode="auto">
          <a:xfrm>
            <a:off x="7335838" y="2590800"/>
            <a:ext cx="407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x</a:t>
            </a:r>
            <a:r>
              <a:rPr lang="en-US" sz="2000" baseline="-25000"/>
              <a:t>1</a:t>
            </a:r>
          </a:p>
        </p:txBody>
      </p:sp>
      <p:sp>
        <p:nvSpPr>
          <p:cNvPr id="3093" name="TextBox 52"/>
          <p:cNvSpPr txBox="1">
            <a:spLocks noChangeArrowheads="1"/>
          </p:cNvSpPr>
          <p:nvPr/>
        </p:nvSpPr>
        <p:spPr bwMode="auto">
          <a:xfrm>
            <a:off x="4413250" y="2590800"/>
            <a:ext cx="40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x</a:t>
            </a:r>
            <a:r>
              <a:rPr lang="en-US" sz="2000" baseline="-25000"/>
              <a:t>2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00125" y="2432050"/>
            <a:ext cx="5791200" cy="1690688"/>
            <a:chOff x="192" y="1541"/>
            <a:chExt cx="3648" cy="1065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92" y="1541"/>
              <a:ext cx="2980" cy="1065"/>
              <a:chOff x="192" y="1541"/>
              <a:chExt cx="2980" cy="1065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92" y="2160"/>
                <a:ext cx="2980" cy="446"/>
                <a:chOff x="96" y="1858"/>
                <a:chExt cx="2980" cy="446"/>
              </a:xfrm>
            </p:grpSpPr>
            <p:sp>
              <p:nvSpPr>
                <p:cNvPr id="3104" name="Line 21"/>
                <p:cNvSpPr>
                  <a:spLocks noChangeShapeType="1"/>
                </p:cNvSpPr>
                <p:nvPr/>
              </p:nvSpPr>
              <p:spPr bwMode="auto">
                <a:xfrm>
                  <a:off x="240" y="1954"/>
                  <a:ext cx="278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5" name="Line 22"/>
                <p:cNvSpPr>
                  <a:spLocks noChangeShapeType="1"/>
                </p:cNvSpPr>
                <p:nvPr/>
              </p:nvSpPr>
              <p:spPr bwMode="auto">
                <a:xfrm>
                  <a:off x="1632" y="185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6" name="Line 23"/>
                <p:cNvSpPr>
                  <a:spLocks noChangeShapeType="1"/>
                </p:cNvSpPr>
                <p:nvPr/>
              </p:nvSpPr>
              <p:spPr bwMode="auto">
                <a:xfrm>
                  <a:off x="2016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7" name="Line 24"/>
                <p:cNvSpPr>
                  <a:spLocks noChangeShapeType="1"/>
                </p:cNvSpPr>
                <p:nvPr/>
              </p:nvSpPr>
              <p:spPr bwMode="auto">
                <a:xfrm>
                  <a:off x="2400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8" name="Line 25"/>
                <p:cNvSpPr>
                  <a:spLocks noChangeShapeType="1"/>
                </p:cNvSpPr>
                <p:nvPr/>
              </p:nvSpPr>
              <p:spPr bwMode="auto">
                <a:xfrm>
                  <a:off x="2784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9" name="Line 26"/>
                <p:cNvSpPr>
                  <a:spLocks noChangeShapeType="1"/>
                </p:cNvSpPr>
                <p:nvPr/>
              </p:nvSpPr>
              <p:spPr bwMode="auto">
                <a:xfrm>
                  <a:off x="1248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0" name="Line 27"/>
                <p:cNvSpPr>
                  <a:spLocks noChangeShapeType="1"/>
                </p:cNvSpPr>
                <p:nvPr/>
              </p:nvSpPr>
              <p:spPr bwMode="auto">
                <a:xfrm>
                  <a:off x="864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1" name="Line 28"/>
                <p:cNvSpPr>
                  <a:spLocks noChangeShapeType="1"/>
                </p:cNvSpPr>
                <p:nvPr/>
              </p:nvSpPr>
              <p:spPr bwMode="auto">
                <a:xfrm>
                  <a:off x="480" y="185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" y="2073"/>
                  <a:ext cx="298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800">
                      <a:solidFill>
                        <a:srgbClr val="FF0000"/>
                      </a:solidFill>
                    </a:rPr>
                    <a:t>...  -3       -2       -1       0        1        2       3  ...</a:t>
                  </a:r>
                </a:p>
              </p:txBody>
            </p:sp>
          </p:grpSp>
          <p:pic>
            <p:nvPicPr>
              <p:cNvPr id="3103" name="Picture 30" descr="Helper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36" y="1541"/>
                <a:ext cx="303" cy="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99" name="Text Box 31"/>
            <p:cNvSpPr txBox="1">
              <a:spLocks noChangeArrowheads="1"/>
            </p:cNvSpPr>
            <p:nvPr/>
          </p:nvSpPr>
          <p:spPr bwMode="auto">
            <a:xfrm>
              <a:off x="1334" y="1943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</a:rPr>
                <a:t>S’</a:t>
              </a:r>
            </a:p>
          </p:txBody>
        </p:sp>
        <p:sp>
          <p:nvSpPr>
            <p:cNvPr id="3100" name="Line 32"/>
            <p:cNvSpPr>
              <a:spLocks noChangeShapeType="1"/>
            </p:cNvSpPr>
            <p:nvPr/>
          </p:nvSpPr>
          <p:spPr bwMode="auto">
            <a:xfrm>
              <a:off x="3216" y="2160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Text Box 33"/>
            <p:cNvSpPr txBox="1">
              <a:spLocks noChangeArrowheads="1"/>
            </p:cNvSpPr>
            <p:nvPr/>
          </p:nvSpPr>
          <p:spPr bwMode="auto">
            <a:xfrm>
              <a:off x="3398" y="189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</p:grpSp>
      <p:cxnSp>
        <p:nvCxnSpPr>
          <p:cNvPr id="3095" name="Straight Connector 52"/>
          <p:cNvCxnSpPr>
            <a:cxnSpLocks noChangeShapeType="1"/>
          </p:cNvCxnSpPr>
          <p:nvPr/>
        </p:nvCxnSpPr>
        <p:spPr bwMode="auto">
          <a:xfrm>
            <a:off x="3124200" y="2590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883275" y="4648200"/>
            <a:ext cx="3260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  with:	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– x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– t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883275" y="5646738"/>
            <a:ext cx="2955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  with:	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’ = 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’ = 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1295400" y="3962400"/>
            <a:ext cx="2590800" cy="1143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/>
              <a:t>Velocity transformation (1D)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209800"/>
          <a:ext cx="3960813" cy="1455738"/>
        </p:xfrm>
        <a:graphic>
          <a:graphicData uri="http://schemas.openxmlformats.org/presentationml/2006/ole">
            <p:oleObj spid="_x0000_s147458" name="Equation" r:id="rId3" imgW="2070000" imgH="761760" progId="Equation.3">
              <p:embed/>
            </p:oleObj>
          </a:graphicData>
        </a:graphic>
      </p:graphicFrame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4572000" y="2133600"/>
            <a:ext cx="762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3110" name="Object 3"/>
          <p:cNvGraphicFramePr>
            <a:graphicFrameLocks noChangeAspect="1"/>
          </p:cNvGraphicFramePr>
          <p:nvPr/>
        </p:nvGraphicFramePr>
        <p:xfrm>
          <a:off x="1524000" y="3962400"/>
          <a:ext cx="2133600" cy="974725"/>
        </p:xfrm>
        <a:graphic>
          <a:graphicData uri="http://schemas.openxmlformats.org/presentationml/2006/ole">
            <p:oleObj spid="_x0000_s147459" name="Equation" r:id="rId4" imgW="888840" imgH="406080" progId="Equation.3">
              <p:embed/>
            </p:oleObj>
          </a:graphicData>
        </a:graphic>
      </p:graphicFrame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5013325" y="3697288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Galilean result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 flipH="1">
            <a:off x="3733800" y="3962400"/>
            <a:ext cx="1219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5089525" y="4764088"/>
            <a:ext cx="335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New in special relativity</a:t>
            </a:r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 flipV="1">
            <a:off x="3810000" y="4800600"/>
            <a:ext cx="1143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24000" y="1295400"/>
          <a:ext cx="914400" cy="765175"/>
        </p:xfrm>
        <a:graphic>
          <a:graphicData uri="http://schemas.openxmlformats.org/presentationml/2006/ole">
            <p:oleObj spid="_x0000_s147460" name="Equation" r:id="rId5" imgW="469800" imgH="39348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048000" y="1295400"/>
          <a:ext cx="1038225" cy="765175"/>
        </p:xfrm>
        <a:graphic>
          <a:graphicData uri="http://schemas.openxmlformats.org/presentationml/2006/ole">
            <p:oleObj spid="_x0000_s147461" name="Equation" r:id="rId6" imgW="533160" imgH="393480" progId="Equation.DSMT4">
              <p:embed/>
            </p:oleObj>
          </a:graphicData>
        </a:graphic>
      </p:graphicFrame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2438400" y="13716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4110" name="Text Box 9"/>
          <p:cNvSpPr txBox="1">
            <a:spLocks noChangeArrowheads="1"/>
          </p:cNvSpPr>
          <p:nvPr/>
        </p:nvSpPr>
        <p:spPr bwMode="auto">
          <a:xfrm>
            <a:off x="4191000" y="1447800"/>
            <a:ext cx="4414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, where </a:t>
            </a:r>
            <a:r>
              <a:rPr lang="el-GR" dirty="0">
                <a:latin typeface="Times New Roman" charset="0"/>
              </a:rPr>
              <a:t>Δ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dirty="0">
                <a:latin typeface="Times New Roman" charset="0"/>
              </a:rPr>
              <a:t>=</a:t>
            </a:r>
            <a:r>
              <a:rPr lang="en-US" i="1" dirty="0" smtClean="0">
                <a:latin typeface="Times New Roman" charset="0"/>
              </a:rPr>
              <a:t>x</a:t>
            </a:r>
            <a:r>
              <a:rPr lang="en-US" i="1" baseline="-25000" dirty="0">
                <a:latin typeface="Times New Roman" charset="0"/>
              </a:rPr>
              <a:t>2</a:t>
            </a:r>
            <a:r>
              <a:rPr lang="en-US" i="1" dirty="0" smtClean="0">
                <a:latin typeface="Times New Roman" charset="0"/>
              </a:rPr>
              <a:t> – x</a:t>
            </a:r>
            <a:r>
              <a:rPr lang="en-US" i="1" baseline="-25000" dirty="0">
                <a:latin typeface="Times New Roman" charset="0"/>
              </a:rPr>
              <a:t>1</a:t>
            </a:r>
            <a:r>
              <a:rPr lang="en-US" dirty="0" smtClean="0"/>
              <a:t>, </a:t>
            </a:r>
            <a:r>
              <a:rPr lang="el-GR" dirty="0">
                <a:latin typeface="Times New Roman" charset="0"/>
              </a:rPr>
              <a:t>Δ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dirty="0">
                <a:latin typeface="Times New Roman" charset="0"/>
              </a:rPr>
              <a:t>’=x</a:t>
            </a:r>
            <a:r>
              <a:rPr lang="en-US" i="1" dirty="0" smtClean="0">
                <a:latin typeface="Times New Roman" charset="0"/>
              </a:rPr>
              <a:t>’</a:t>
            </a:r>
            <a:r>
              <a:rPr lang="en-US" i="1" baseline="-25000" dirty="0">
                <a:latin typeface="Times New Roman" charset="0"/>
              </a:rPr>
              <a:t>2</a:t>
            </a:r>
            <a:r>
              <a:rPr lang="en-US" i="1" dirty="0" smtClean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i="1" dirty="0" smtClean="0">
                <a:latin typeface="Times New Roman" charset="0"/>
              </a:rPr>
              <a:t>’</a:t>
            </a:r>
            <a:r>
              <a:rPr lang="en-US" i="1" baseline="-25000" dirty="0">
                <a:latin typeface="Times New Roman" charset="0"/>
              </a:rPr>
              <a:t>1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34000" y="1981200"/>
            <a:ext cx="3403600" cy="1066800"/>
            <a:chOff x="5334000" y="1981200"/>
            <a:chExt cx="3403600" cy="1066800"/>
          </a:xfrm>
        </p:grpSpPr>
        <p:grpSp>
          <p:nvGrpSpPr>
            <p:cNvPr id="2" name="Group 23"/>
            <p:cNvGrpSpPr>
              <a:grpSpLocks/>
            </p:cNvGrpSpPr>
            <p:nvPr/>
          </p:nvGrpSpPr>
          <p:grpSpPr bwMode="auto">
            <a:xfrm>
              <a:off x="5334000" y="1981200"/>
              <a:ext cx="3403600" cy="1066800"/>
              <a:chOff x="5334000" y="1981200"/>
              <a:chExt cx="3403304" cy="1066800"/>
            </a:xfrm>
          </p:grpSpPr>
          <p:sp>
            <p:nvSpPr>
              <p:cNvPr id="4112" name="Rectangle 22"/>
              <p:cNvSpPr>
                <a:spLocks noChangeArrowheads="1"/>
              </p:cNvSpPr>
              <p:nvPr/>
            </p:nvSpPr>
            <p:spPr bwMode="auto">
              <a:xfrm>
                <a:off x="5385370" y="1981200"/>
                <a:ext cx="3276600" cy="10668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Rectangle 14"/>
              <p:cNvSpPr>
                <a:spLocks noChangeArrowheads="1"/>
              </p:cNvSpPr>
              <p:nvPr/>
            </p:nvSpPr>
            <p:spPr bwMode="auto">
              <a:xfrm>
                <a:off x="5334000" y="1981200"/>
                <a:ext cx="340330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/>
                  <a:t>Use Lorentz: </a:t>
                </a:r>
                <a:r>
                  <a:rPr lang="en-US" dirty="0" err="1"/>
                  <a:t>x</a:t>
                </a:r>
                <a:r>
                  <a:rPr lang="en-US" dirty="0"/>
                  <a:t>’ =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/>
                  <a:t>x-vt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4114" name="TextBox 18"/>
              <p:cNvSpPr txBox="1">
                <a:spLocks noChangeArrowheads="1"/>
              </p:cNvSpPr>
              <p:nvPr/>
            </p:nvSpPr>
            <p:spPr bwMode="auto">
              <a:xfrm>
                <a:off x="7467600" y="2129135"/>
                <a:ext cx="2696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.</a:t>
                </a:r>
              </a:p>
            </p:txBody>
          </p:sp>
          <p:sp>
            <p:nvSpPr>
              <p:cNvPr id="4115" name="TextBox 19"/>
              <p:cNvSpPr txBox="1">
                <a:spLocks noChangeArrowheads="1"/>
              </p:cNvSpPr>
              <p:nvPr/>
            </p:nvSpPr>
            <p:spPr bwMode="auto">
              <a:xfrm>
                <a:off x="7467600" y="2281535"/>
                <a:ext cx="2696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.</a:t>
                </a:r>
              </a:p>
            </p:txBody>
          </p:sp>
          <p:sp>
            <p:nvSpPr>
              <p:cNvPr id="4116" name="TextBox 21"/>
              <p:cNvSpPr txBox="1">
                <a:spLocks noChangeArrowheads="1"/>
              </p:cNvSpPr>
              <p:nvPr/>
            </p:nvSpPr>
            <p:spPr bwMode="auto">
              <a:xfrm>
                <a:off x="7467600" y="2433935"/>
                <a:ext cx="2696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.</a:t>
                </a:r>
              </a:p>
            </p:txBody>
          </p:sp>
        </p:grp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696200" y="2057400"/>
            <a:ext cx="274638" cy="325438"/>
          </p:xfrm>
          <a:graphic>
            <a:graphicData uri="http://schemas.openxmlformats.org/presentationml/2006/ole">
              <p:oleObj spid="_x0000_s147462" name="Equation" r:id="rId7" imgW="139700" imgH="1651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9" grpId="0" animBg="1"/>
      <p:bldP spid="303109" grpId="0" animBg="1"/>
      <p:bldP spid="303111" grpId="0"/>
      <p:bldP spid="303112" grpId="0" animBg="1"/>
      <p:bldP spid="303113" grpId="0"/>
      <p:bldP spid="3031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Velocity transformation in 3D</a:t>
            </a:r>
            <a:endParaRPr lang="en-US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2149475" y="3200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 flipH="1">
            <a:off x="1616075" y="32004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V="1">
            <a:off x="2149475" y="1981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692275" y="24384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3825875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295400" y="37734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844675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5165725" y="320040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 flipH="1">
            <a:off x="4632325" y="3200400"/>
            <a:ext cx="533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 flipV="1">
            <a:off x="5165725" y="1981200"/>
            <a:ext cx="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4683125" y="2949575"/>
            <a:ext cx="48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S'</a:t>
            </a:r>
          </a:p>
        </p:txBody>
      </p:sp>
      <p:sp>
        <p:nvSpPr>
          <p:cNvPr id="36878" name="Text Box 16"/>
          <p:cNvSpPr txBox="1">
            <a:spLocks noChangeArrowheads="1"/>
          </p:cNvSpPr>
          <p:nvPr/>
        </p:nvSpPr>
        <p:spPr bwMode="auto">
          <a:xfrm>
            <a:off x="6842125" y="31242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x'</a:t>
            </a:r>
          </a:p>
        </p:txBody>
      </p:sp>
      <p:sp>
        <p:nvSpPr>
          <p:cNvPr id="36879" name="Text Box 17"/>
          <p:cNvSpPr txBox="1">
            <a:spLocks noChangeArrowheads="1"/>
          </p:cNvSpPr>
          <p:nvPr/>
        </p:nvSpPr>
        <p:spPr bwMode="auto">
          <a:xfrm>
            <a:off x="4311650" y="377348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z'</a:t>
            </a:r>
          </a:p>
        </p:txBody>
      </p:sp>
      <p:sp>
        <p:nvSpPr>
          <p:cNvPr id="36880" name="Text Box 18"/>
          <p:cNvSpPr txBox="1">
            <a:spLocks noChangeArrowheads="1"/>
          </p:cNvSpPr>
          <p:nvPr/>
        </p:nvSpPr>
        <p:spPr bwMode="auto">
          <a:xfrm>
            <a:off x="4860925" y="16764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y'</a:t>
            </a:r>
          </a:p>
        </p:txBody>
      </p:sp>
      <p:sp>
        <p:nvSpPr>
          <p:cNvPr id="36881" name="Line 19"/>
          <p:cNvSpPr>
            <a:spLocks noChangeShapeType="1"/>
          </p:cNvSpPr>
          <p:nvPr/>
        </p:nvSpPr>
        <p:spPr bwMode="auto">
          <a:xfrm>
            <a:off x="7407275" y="3200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82" name="Picture 20" descr="Hel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675" y="1944688"/>
            <a:ext cx="4810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7505700" y="27622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6884" name="Text Box 23"/>
          <p:cNvSpPr txBox="1">
            <a:spLocks noChangeArrowheads="1"/>
          </p:cNvSpPr>
          <p:nvPr/>
        </p:nvSpPr>
        <p:spPr bwMode="auto">
          <a:xfrm>
            <a:off x="3978275" y="2401888"/>
            <a:ext cx="101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(x,y,z,t)</a:t>
            </a:r>
          </a:p>
        </p:txBody>
      </p:sp>
      <p:sp>
        <p:nvSpPr>
          <p:cNvPr id="36885" name="Line 24"/>
          <p:cNvSpPr>
            <a:spLocks noChangeShapeType="1"/>
          </p:cNvSpPr>
          <p:nvPr/>
        </p:nvSpPr>
        <p:spPr bwMode="auto">
          <a:xfrm flipV="1">
            <a:off x="2149475" y="2668588"/>
            <a:ext cx="3581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Oval 25"/>
          <p:cNvSpPr>
            <a:spLocks noChangeArrowheads="1"/>
          </p:cNvSpPr>
          <p:nvPr/>
        </p:nvSpPr>
        <p:spPr bwMode="auto">
          <a:xfrm>
            <a:off x="5730875" y="25828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87950" y="2725738"/>
            <a:ext cx="1514475" cy="457200"/>
            <a:chOff x="3120" y="3168"/>
            <a:chExt cx="954" cy="288"/>
          </a:xfrm>
        </p:grpSpPr>
        <p:sp>
          <p:nvSpPr>
            <p:cNvPr id="36895" name="Text Box 26"/>
            <p:cNvSpPr txBox="1">
              <a:spLocks noChangeArrowheads="1"/>
            </p:cNvSpPr>
            <p:nvPr/>
          </p:nvSpPr>
          <p:spPr bwMode="auto">
            <a:xfrm>
              <a:off x="3312" y="3168"/>
              <a:ext cx="7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(x',y',z',t')</a:t>
              </a:r>
            </a:p>
          </p:txBody>
        </p:sp>
        <p:sp>
          <p:nvSpPr>
            <p:cNvPr id="36896" name="Line 27"/>
            <p:cNvSpPr>
              <a:spLocks noChangeShapeType="1"/>
            </p:cNvSpPr>
            <p:nvPr/>
          </p:nvSpPr>
          <p:spPr bwMode="auto">
            <a:xfrm flipV="1">
              <a:off x="3120" y="3168"/>
              <a:ext cx="33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6888" name="Straight Arrow Connector 31"/>
          <p:cNvCxnSpPr>
            <a:cxnSpLocks noChangeShapeType="1"/>
          </p:cNvCxnSpPr>
          <p:nvPr/>
        </p:nvCxnSpPr>
        <p:spPr bwMode="auto">
          <a:xfrm rot="5400000" flipH="1" flipV="1">
            <a:off x="5797550" y="2268538"/>
            <a:ext cx="409575" cy="3714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6889" name="TextBox 35"/>
          <p:cNvSpPr txBox="1">
            <a:spLocks noChangeArrowheads="1"/>
          </p:cNvSpPr>
          <p:nvPr/>
        </p:nvSpPr>
        <p:spPr bwMode="auto">
          <a:xfrm>
            <a:off x="5683250" y="2087563"/>
            <a:ext cx="357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6890" name="TextBox 36"/>
          <p:cNvSpPr txBox="1">
            <a:spLocks noChangeArrowheads="1"/>
          </p:cNvSpPr>
          <p:nvPr/>
        </p:nvSpPr>
        <p:spPr bwMode="auto">
          <a:xfrm>
            <a:off x="304800" y="48006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 a more general case we want to transform a velocity </a:t>
            </a:r>
            <a:r>
              <a:rPr lang="en-US" b="1"/>
              <a:t>u</a:t>
            </a:r>
            <a:r>
              <a:rPr lang="en-US"/>
              <a:t> (measured in frame S) to </a:t>
            </a:r>
            <a:r>
              <a:rPr lang="en-US" b="1">
                <a:solidFill>
                  <a:srgbClr val="0000FF"/>
                </a:solidFill>
              </a:rPr>
              <a:t>u’</a:t>
            </a:r>
            <a:r>
              <a:rPr lang="en-US"/>
              <a:t> in frame </a:t>
            </a:r>
            <a:r>
              <a:rPr lang="en-US">
                <a:solidFill>
                  <a:srgbClr val="0000FF"/>
                </a:solidFill>
              </a:rPr>
              <a:t>S’</a:t>
            </a:r>
            <a:r>
              <a:rPr lang="en-US"/>
              <a:t>. Note that </a:t>
            </a:r>
            <a:r>
              <a:rPr lang="en-US" b="1"/>
              <a:t>u</a:t>
            </a:r>
            <a:r>
              <a:rPr lang="en-US"/>
              <a:t> can point in any arbitrary direction, but </a:t>
            </a:r>
            <a:r>
              <a:rPr lang="en-US" u="sng"/>
              <a:t>v still points along the x-axes</a:t>
            </a:r>
            <a:r>
              <a:rPr lang="en-US"/>
              <a:t>.  </a:t>
            </a:r>
          </a:p>
        </p:txBody>
      </p:sp>
      <p:cxnSp>
        <p:nvCxnSpPr>
          <p:cNvPr id="36891" name="Straight Arrow Connector 37"/>
          <p:cNvCxnSpPr>
            <a:cxnSpLocks noChangeShapeType="1"/>
          </p:cNvCxnSpPr>
          <p:nvPr/>
        </p:nvCxnSpPr>
        <p:spPr bwMode="auto">
          <a:xfrm>
            <a:off x="5791200" y="2208213"/>
            <a:ext cx="152400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6892" name="Straight Arrow Connector 39"/>
          <p:cNvCxnSpPr>
            <a:cxnSpLocks noChangeShapeType="1"/>
          </p:cNvCxnSpPr>
          <p:nvPr/>
        </p:nvCxnSpPr>
        <p:spPr bwMode="auto">
          <a:xfrm>
            <a:off x="7878763" y="4916488"/>
            <a:ext cx="152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93" name="Straight Arrow Connector 40"/>
          <p:cNvCxnSpPr>
            <a:cxnSpLocks noChangeShapeType="1"/>
          </p:cNvCxnSpPr>
          <p:nvPr/>
        </p:nvCxnSpPr>
        <p:spPr bwMode="auto">
          <a:xfrm>
            <a:off x="7172325" y="5267325"/>
            <a:ext cx="152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94" name="Straight Arrow Connector 41"/>
          <p:cNvCxnSpPr>
            <a:cxnSpLocks noChangeShapeType="1"/>
          </p:cNvCxnSpPr>
          <p:nvPr/>
        </p:nvCxnSpPr>
        <p:spPr bwMode="auto">
          <a:xfrm>
            <a:off x="3856038" y="5257800"/>
            <a:ext cx="152400" cy="15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/>
              <a:t>Velocity transformation (3D)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316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velocity </a:t>
            </a:r>
            <a:r>
              <a:rPr lang="en-US" b="1"/>
              <a:t>u</a:t>
            </a:r>
            <a:r>
              <a:rPr lang="en-US"/>
              <a:t>=(</a:t>
            </a:r>
            <a:r>
              <a:rPr lang="en-US" i="1">
                <a:latin typeface="Times New Roman" charset="0"/>
              </a:rPr>
              <a:t>u</a:t>
            </a:r>
            <a:r>
              <a:rPr lang="en-US" i="1" baseline="-25000">
                <a:latin typeface="Times New Roman" charset="0"/>
              </a:rPr>
              <a:t>x</a:t>
            </a:r>
            <a:r>
              <a:rPr lang="en-US" i="1">
                <a:latin typeface="Times New Roman" charset="0"/>
              </a:rPr>
              <a:t>, 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, u</a:t>
            </a:r>
            <a:r>
              <a:rPr lang="en-US" i="1" baseline="-25000">
                <a:latin typeface="Times New Roman" charset="0"/>
              </a:rPr>
              <a:t>z</a:t>
            </a:r>
            <a:r>
              <a:rPr lang="en-US"/>
              <a:t>) measured in S is given by: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2287588"/>
            <a:ext cx="4443413" cy="519112"/>
            <a:chOff x="1244" y="1441"/>
            <a:chExt cx="2799" cy="327"/>
          </a:xfrm>
        </p:grpSpPr>
        <p:sp>
          <p:nvSpPr>
            <p:cNvPr id="37899" name="Text Box 5"/>
            <p:cNvSpPr txBox="1">
              <a:spLocks noChangeArrowheads="1"/>
            </p:cNvSpPr>
            <p:nvPr/>
          </p:nvSpPr>
          <p:spPr bwMode="auto">
            <a:xfrm>
              <a:off x="1244" y="144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u</a:t>
              </a:r>
              <a:r>
                <a:rPr lang="en-US" i="1" baseline="-25000">
                  <a:latin typeface="Times New Roman" charset="0"/>
                </a:rPr>
                <a:t>x</a:t>
              </a:r>
              <a:r>
                <a:rPr lang="en-US" i="1">
                  <a:latin typeface="Times New Roman" charset="0"/>
                </a:rPr>
                <a:t>=</a:t>
              </a:r>
              <a:r>
                <a:rPr lang="el-GR" i="1" baseline="30000">
                  <a:latin typeface="Times New Roman" charset="0"/>
                </a:rPr>
                <a:t>Δ</a:t>
              </a:r>
              <a:r>
                <a:rPr lang="en-US" i="1" baseline="30000">
                  <a:latin typeface="Times New Roman" charset="0"/>
                </a:rPr>
                <a:t>x</a:t>
              </a:r>
              <a:r>
                <a:rPr lang="en-US" i="1">
                  <a:latin typeface="Times New Roman" charset="0"/>
                </a:rPr>
                <a:t>/</a:t>
              </a:r>
              <a:r>
                <a:rPr lang="el-GR" i="1" baseline="-25000">
                  <a:latin typeface="Times New Roman" charset="0"/>
                </a:rPr>
                <a:t>Δ</a:t>
              </a:r>
              <a:r>
                <a:rPr lang="en-US" i="1" baseline="-25000">
                  <a:latin typeface="Times New Roman" charset="0"/>
                </a:rPr>
                <a:t>t</a:t>
              </a:r>
              <a:r>
                <a:rPr lang="en-US" i="1">
                  <a:latin typeface="Times New Roman" charset="0"/>
                </a:rPr>
                <a:t> ,</a:t>
              </a:r>
              <a:endParaRPr lang="el-GR" i="1" baseline="-25000">
                <a:latin typeface="Times New Roman" charset="0"/>
              </a:endParaRPr>
            </a:p>
          </p:txBody>
        </p:sp>
        <p:sp>
          <p:nvSpPr>
            <p:cNvPr id="37900" name="Text Box 6"/>
            <p:cNvSpPr txBox="1">
              <a:spLocks noChangeArrowheads="1"/>
            </p:cNvSpPr>
            <p:nvPr/>
          </p:nvSpPr>
          <p:spPr bwMode="auto">
            <a:xfrm>
              <a:off x="2252" y="144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u</a:t>
              </a:r>
              <a:r>
                <a:rPr lang="en-US" i="1" baseline="-25000">
                  <a:latin typeface="Times New Roman" charset="0"/>
                </a:rPr>
                <a:t>y</a:t>
              </a:r>
              <a:r>
                <a:rPr lang="en-US" i="1">
                  <a:latin typeface="Times New Roman" charset="0"/>
                </a:rPr>
                <a:t>=</a:t>
              </a:r>
              <a:r>
                <a:rPr lang="el-GR" i="1" baseline="30000">
                  <a:latin typeface="Times New Roman" charset="0"/>
                </a:rPr>
                <a:t>Δ</a:t>
              </a:r>
              <a:r>
                <a:rPr lang="en-US" i="1" baseline="30000">
                  <a:latin typeface="Times New Roman" charset="0"/>
                </a:rPr>
                <a:t>y</a:t>
              </a:r>
              <a:r>
                <a:rPr lang="en-US" i="1">
                  <a:latin typeface="Times New Roman" charset="0"/>
                </a:rPr>
                <a:t>/</a:t>
              </a:r>
              <a:r>
                <a:rPr lang="el-GR" i="1" baseline="-25000">
                  <a:latin typeface="Times New Roman" charset="0"/>
                </a:rPr>
                <a:t>Δ</a:t>
              </a:r>
              <a:r>
                <a:rPr lang="en-US" i="1" baseline="-25000">
                  <a:latin typeface="Times New Roman" charset="0"/>
                </a:rPr>
                <a:t>t</a:t>
              </a:r>
              <a:r>
                <a:rPr lang="en-US" i="1">
                  <a:latin typeface="Times New Roman" charset="0"/>
                </a:rPr>
                <a:t> ,</a:t>
              </a:r>
              <a:endParaRPr lang="el-GR" i="1" baseline="-25000">
                <a:latin typeface="Times New Roman" charset="0"/>
              </a:endParaRPr>
            </a:p>
          </p:txBody>
        </p:sp>
        <p:sp>
          <p:nvSpPr>
            <p:cNvPr id="37901" name="Text Box 7"/>
            <p:cNvSpPr txBox="1">
              <a:spLocks noChangeArrowheads="1"/>
            </p:cNvSpPr>
            <p:nvPr/>
          </p:nvSpPr>
          <p:spPr bwMode="auto">
            <a:xfrm>
              <a:off x="3264" y="1441"/>
              <a:ext cx="7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u</a:t>
              </a:r>
              <a:r>
                <a:rPr lang="en-US" i="1" baseline="-25000">
                  <a:latin typeface="Times New Roman" charset="0"/>
                </a:rPr>
                <a:t>z</a:t>
              </a:r>
              <a:r>
                <a:rPr lang="en-US" i="1">
                  <a:latin typeface="Times New Roman" charset="0"/>
                </a:rPr>
                <a:t>=</a:t>
              </a:r>
              <a:r>
                <a:rPr lang="el-GR" i="1" baseline="30000">
                  <a:latin typeface="Times New Roman" charset="0"/>
                </a:rPr>
                <a:t>Δ</a:t>
              </a:r>
              <a:r>
                <a:rPr lang="en-US" i="1" baseline="30000">
                  <a:latin typeface="Times New Roman" charset="0"/>
                </a:rPr>
                <a:t>z</a:t>
              </a:r>
              <a:r>
                <a:rPr lang="en-US" i="1">
                  <a:latin typeface="Times New Roman" charset="0"/>
                </a:rPr>
                <a:t>/</a:t>
              </a:r>
              <a:r>
                <a:rPr lang="el-GR" i="1" baseline="-25000">
                  <a:latin typeface="Times New Roman" charset="0"/>
                </a:rPr>
                <a:t>Δ</a:t>
              </a:r>
              <a:r>
                <a:rPr lang="en-US" i="1" baseline="-25000">
                  <a:latin typeface="Times New Roman" charset="0"/>
                </a:rPr>
                <a:t>t</a:t>
              </a:r>
              <a:endParaRPr lang="el-GR" i="1" baseline="-25000">
                <a:latin typeface="Times New Roman" charset="0"/>
              </a:endParaRPr>
            </a:p>
          </p:txBody>
        </p:sp>
      </p:grp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5791200" y="2363788"/>
            <a:ext cx="2778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, where </a:t>
            </a:r>
            <a:r>
              <a:rPr lang="el-GR" i="1" dirty="0">
                <a:latin typeface="Times New Roman" charset="0"/>
              </a:rPr>
              <a:t>Δ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dirty="0">
                <a:latin typeface="Times New Roman" charset="0"/>
              </a:rPr>
              <a:t>=</a:t>
            </a:r>
            <a:r>
              <a:rPr lang="en-US" i="1" dirty="0" smtClean="0">
                <a:latin typeface="Times New Roman" charset="0"/>
              </a:rPr>
              <a:t>x</a:t>
            </a:r>
            <a:r>
              <a:rPr lang="en-US" i="1" baseline="-25000" dirty="0">
                <a:latin typeface="Times New Roman" charset="0"/>
              </a:rPr>
              <a:t>2</a:t>
            </a:r>
            <a:r>
              <a:rPr lang="en-US" i="1" dirty="0" smtClean="0">
                <a:latin typeface="Times New Roman" charset="0"/>
              </a:rPr>
              <a:t>-x</a:t>
            </a:r>
            <a:r>
              <a:rPr lang="en-US" i="1" baseline="-25000" dirty="0">
                <a:latin typeface="Times New Roman" charset="0"/>
              </a:rPr>
              <a:t>1</a:t>
            </a:r>
            <a:r>
              <a:rPr lang="en-US" dirty="0" smtClean="0"/>
              <a:t> </a:t>
            </a:r>
            <a:r>
              <a:rPr lang="en-US" dirty="0"/>
              <a:t>… 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1000" y="3124200"/>
            <a:ext cx="8382000" cy="2317750"/>
            <a:chOff x="240" y="1968"/>
            <a:chExt cx="5040" cy="1460"/>
          </a:xfrm>
        </p:grpSpPr>
        <p:sp>
          <p:nvSpPr>
            <p:cNvPr id="37897" name="Text Box 11"/>
            <p:cNvSpPr txBox="1">
              <a:spLocks noChangeArrowheads="1"/>
            </p:cNvSpPr>
            <p:nvPr/>
          </p:nvSpPr>
          <p:spPr bwMode="auto">
            <a:xfrm>
              <a:off x="240" y="1968"/>
              <a:ext cx="50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To find the corresponding velocity components </a:t>
              </a:r>
              <a:r>
                <a:rPr lang="en-US" i="1">
                  <a:latin typeface="Times New Roman" charset="0"/>
                </a:rPr>
                <a:t>u’</a:t>
              </a:r>
              <a:r>
                <a:rPr lang="en-US" i="1" baseline="-25000">
                  <a:latin typeface="Times New Roman" charset="0"/>
                </a:rPr>
                <a:t>x</a:t>
              </a:r>
              <a:r>
                <a:rPr lang="en-US" i="1">
                  <a:latin typeface="Times New Roman" charset="0"/>
                </a:rPr>
                <a:t>, u’</a:t>
              </a:r>
              <a:r>
                <a:rPr lang="en-US" i="1" baseline="-25000">
                  <a:latin typeface="Times New Roman" charset="0"/>
                </a:rPr>
                <a:t>y</a:t>
              </a:r>
              <a:r>
                <a:rPr lang="en-US" i="1">
                  <a:latin typeface="Times New Roman" charset="0"/>
                </a:rPr>
                <a:t>, u’</a:t>
              </a:r>
              <a:r>
                <a:rPr lang="en-US" i="1" baseline="-25000">
                  <a:latin typeface="Times New Roman" charset="0"/>
                </a:rPr>
                <a:t>z</a:t>
              </a:r>
              <a:r>
                <a:rPr lang="en-US" i="1">
                  <a:latin typeface="Times New Roman" charset="0"/>
                </a:rPr>
                <a:t> </a:t>
              </a:r>
              <a:r>
                <a:rPr lang="en-US"/>
                <a:t>in the frame S’, which is </a:t>
              </a:r>
              <a:r>
                <a:rPr lang="en-US" u="sng"/>
                <a:t>moving along the x-axes</a:t>
              </a:r>
              <a:r>
                <a:rPr lang="en-US"/>
                <a:t> in S with the velocity </a:t>
              </a:r>
              <a:r>
                <a:rPr lang="en-US" i="1">
                  <a:latin typeface="Times New Roman" charset="0"/>
                </a:rPr>
                <a:t>v</a:t>
              </a:r>
              <a:r>
                <a:rPr lang="en-US"/>
                <a:t>, we use again the Lorentz transformation:</a:t>
              </a:r>
            </a:p>
          </p:txBody>
        </p:sp>
        <p:sp>
          <p:nvSpPr>
            <p:cNvPr id="37898" name="Text Box 12"/>
            <p:cNvSpPr txBox="1">
              <a:spLocks noChangeArrowheads="1"/>
            </p:cNvSpPr>
            <p:nvPr/>
          </p:nvSpPr>
          <p:spPr bwMode="auto">
            <a:xfrm>
              <a:off x="1440" y="2832"/>
              <a:ext cx="258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x’</a:t>
              </a:r>
              <a:r>
                <a:rPr lang="en-US" i="1" baseline="-25000">
                  <a:latin typeface="Times New Roman" charset="0"/>
                </a:rPr>
                <a:t>1</a:t>
              </a:r>
              <a:r>
                <a:rPr lang="en-US" i="1">
                  <a:latin typeface="Times New Roman" charset="0"/>
                </a:rPr>
                <a:t>=</a:t>
              </a:r>
              <a:r>
                <a:rPr lang="el-GR" i="1">
                  <a:latin typeface="Times New Roman" charset="0"/>
                  <a:ea typeface="Times New Roman" charset="0"/>
                  <a:cs typeface="Times New Roman" charset="0"/>
                </a:rPr>
                <a:t>γ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(x</a:t>
              </a:r>
              <a:r>
                <a:rPr 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-vt</a:t>
              </a:r>
              <a:r>
                <a:rPr 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),</a:t>
              </a:r>
              <a:r>
                <a:rPr lang="en-US">
                  <a:ea typeface="Times New Roman" charset="0"/>
                  <a:cs typeface="Times New Roman" charset="0"/>
                </a:rPr>
                <a:t>    and so on…</a:t>
              </a:r>
            </a:p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t’</a:t>
              </a:r>
              <a:r>
                <a:rPr 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=</a:t>
              </a:r>
              <a:r>
                <a:rPr lang="el-GR" i="1">
                  <a:latin typeface="Times New Roman" charset="0"/>
                  <a:ea typeface="Times New Roman" charset="0"/>
                  <a:cs typeface="Times New Roman" charset="0"/>
                </a:rPr>
                <a:t>γ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(t</a:t>
              </a:r>
              <a:r>
                <a:rPr 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-vx</a:t>
              </a:r>
              <a:r>
                <a:rPr 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/c</a:t>
              </a:r>
              <a:r>
                <a:rPr lang="en-US" i="1" baseline="3000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),</a:t>
              </a:r>
              <a:r>
                <a:rPr lang="en-US">
                  <a:ea typeface="Times New Roman" charset="0"/>
                  <a:cs typeface="Times New Roman" charset="0"/>
                </a:rPr>
                <a:t> and so on…</a:t>
              </a:r>
              <a:endParaRPr lang="el-GR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16431" name="AutoShape 15"/>
          <p:cNvSpPr>
            <a:spLocks noChangeArrowheads="1"/>
          </p:cNvSpPr>
          <p:nvPr/>
        </p:nvSpPr>
        <p:spPr bwMode="auto">
          <a:xfrm>
            <a:off x="2514600" y="5410200"/>
            <a:ext cx="4267200" cy="1371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Algebra</a:t>
            </a:r>
          </a:p>
        </p:txBody>
      </p:sp>
      <p:cxnSp>
        <p:nvCxnSpPr>
          <p:cNvPr id="37896" name="Straight Arrow Connector 38"/>
          <p:cNvCxnSpPr>
            <a:cxnSpLocks noChangeShapeType="1"/>
          </p:cNvCxnSpPr>
          <p:nvPr/>
        </p:nvCxnSpPr>
        <p:spPr bwMode="auto">
          <a:xfrm>
            <a:off x="2276475" y="1543050"/>
            <a:ext cx="152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1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0"/>
          <p:cNvSpPr>
            <a:spLocks noChangeArrowheads="1"/>
          </p:cNvSpPr>
          <p:nvPr/>
        </p:nvSpPr>
        <p:spPr bwMode="auto">
          <a:xfrm>
            <a:off x="2743200" y="1905000"/>
            <a:ext cx="3962400" cy="426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b="1"/>
              <a:t>Velocity transformation (3D)</a:t>
            </a:r>
            <a:br>
              <a:rPr lang="en-US" b="1"/>
            </a:br>
            <a:r>
              <a:rPr lang="en-US" sz="3200"/>
              <a:t>(aka. “Velocity-Addition formula”)</a:t>
            </a:r>
            <a:endParaRPr lang="en-US" b="1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3352800" y="1828800"/>
          <a:ext cx="2362200" cy="1030288"/>
        </p:xfrm>
        <a:graphic>
          <a:graphicData uri="http://schemas.openxmlformats.org/presentationml/2006/ole">
            <p:oleObj spid="_x0000_s150530" name="Equation" r:id="rId3" imgW="990360" imgH="4316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048000" y="3154363"/>
          <a:ext cx="2865438" cy="1089025"/>
        </p:xfrm>
        <a:graphic>
          <a:graphicData uri="http://schemas.openxmlformats.org/presentationml/2006/ole">
            <p:oleObj spid="_x0000_s150531" name="Equation" r:id="rId4" imgW="1168200" imgH="44424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071813" y="4741863"/>
          <a:ext cx="2814637" cy="1049337"/>
        </p:xfrm>
        <a:graphic>
          <a:graphicData uri="http://schemas.openxmlformats.org/presentationml/2006/ole">
            <p:oleObj spid="_x0000_s150532" name="Equation" r:id="rId5" imgW="11556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 Diagrams</a:t>
            </a:r>
            <a:r>
              <a:rPr lang="en-US" sz="2400" dirty="0"/>
              <a:t> (1D in space)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1621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PHYS</a:t>
            </a:r>
            <a:r>
              <a:rPr lang="en-US" dirty="0" smtClean="0"/>
              <a:t> I: </a:t>
            </a:r>
            <a:endParaRPr lang="en-US" dirty="0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3581400" y="269875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7543800" y="24701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733800" y="1992313"/>
            <a:ext cx="1066800" cy="685800"/>
            <a:chOff x="2352" y="1255"/>
            <a:chExt cx="672" cy="432"/>
          </a:xfrm>
        </p:grpSpPr>
        <p:sp>
          <p:nvSpPr>
            <p:cNvPr id="27670" name="Rectangle 6"/>
            <p:cNvSpPr>
              <a:spLocks noChangeArrowheads="1"/>
            </p:cNvSpPr>
            <p:nvPr/>
          </p:nvSpPr>
          <p:spPr bwMode="auto">
            <a:xfrm>
              <a:off x="2352" y="1255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Oval 9"/>
            <p:cNvSpPr>
              <a:spLocks noChangeArrowheads="1"/>
            </p:cNvSpPr>
            <p:nvPr/>
          </p:nvSpPr>
          <p:spPr bwMode="auto">
            <a:xfrm>
              <a:off x="2400" y="159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Oval 10"/>
            <p:cNvSpPr>
              <a:spLocks noChangeArrowheads="1"/>
            </p:cNvSpPr>
            <p:nvPr/>
          </p:nvSpPr>
          <p:spPr bwMode="auto">
            <a:xfrm>
              <a:off x="2880" y="159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800600" y="1828800"/>
            <a:ext cx="609600" cy="519113"/>
            <a:chOff x="3024" y="1152"/>
            <a:chExt cx="384" cy="327"/>
          </a:xfrm>
        </p:grpSpPr>
        <p:sp>
          <p:nvSpPr>
            <p:cNvPr id="27668" name="Line 11"/>
            <p:cNvSpPr>
              <a:spLocks noChangeShapeType="1"/>
            </p:cNvSpPr>
            <p:nvPr/>
          </p:nvSpPr>
          <p:spPr bwMode="auto">
            <a:xfrm>
              <a:off x="3024" y="1447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Text Box 12"/>
            <p:cNvSpPr txBox="1">
              <a:spLocks noChangeArrowheads="1"/>
            </p:cNvSpPr>
            <p:nvPr/>
          </p:nvSpPr>
          <p:spPr bwMode="auto">
            <a:xfrm>
              <a:off x="3110" y="115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v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276600" y="3429000"/>
            <a:ext cx="4549775" cy="2043113"/>
            <a:chOff x="2064" y="2160"/>
            <a:chExt cx="2866" cy="1287"/>
          </a:xfrm>
        </p:grpSpPr>
        <p:sp>
          <p:nvSpPr>
            <p:cNvPr id="27664" name="Line 13"/>
            <p:cNvSpPr>
              <a:spLocks noChangeShapeType="1"/>
            </p:cNvSpPr>
            <p:nvPr/>
          </p:nvSpPr>
          <p:spPr bwMode="auto">
            <a:xfrm>
              <a:off x="2256" y="3264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Text Box 14"/>
            <p:cNvSpPr txBox="1">
              <a:spLocks noChangeArrowheads="1"/>
            </p:cNvSpPr>
            <p:nvPr/>
          </p:nvSpPr>
          <p:spPr bwMode="auto">
            <a:xfrm>
              <a:off x="4752" y="3120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27666" name="Line 15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7" name="Text Box 16"/>
            <p:cNvSpPr txBox="1">
              <a:spLocks noChangeArrowheads="1"/>
            </p:cNvSpPr>
            <p:nvPr/>
          </p:nvSpPr>
          <p:spPr bwMode="auto">
            <a:xfrm>
              <a:off x="2064" y="2160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sp>
        <p:nvSpPr>
          <p:cNvPr id="126993" name="Line 17"/>
          <p:cNvSpPr>
            <a:spLocks noChangeShapeType="1"/>
          </p:cNvSpPr>
          <p:nvPr/>
        </p:nvSpPr>
        <p:spPr bwMode="auto">
          <a:xfrm flipV="1">
            <a:off x="3581400" y="3713163"/>
            <a:ext cx="2438400" cy="12303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495800" y="3946525"/>
            <a:ext cx="2976563" cy="842963"/>
            <a:chOff x="2832" y="2486"/>
            <a:chExt cx="1875" cy="531"/>
          </a:xfrm>
        </p:grpSpPr>
        <p:sp>
          <p:nvSpPr>
            <p:cNvPr id="27659" name="Line 21"/>
            <p:cNvSpPr>
              <a:spLocks noChangeShapeType="1"/>
            </p:cNvSpPr>
            <p:nvPr/>
          </p:nvSpPr>
          <p:spPr bwMode="auto">
            <a:xfrm>
              <a:off x="2832" y="28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22"/>
            <p:cNvSpPr>
              <a:spLocks noChangeShapeType="1"/>
            </p:cNvSpPr>
            <p:nvPr/>
          </p:nvSpPr>
          <p:spPr bwMode="auto">
            <a:xfrm>
              <a:off x="3456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Text Box 23"/>
            <p:cNvSpPr txBox="1">
              <a:spLocks noChangeArrowheads="1"/>
            </p:cNvSpPr>
            <p:nvPr/>
          </p:nvSpPr>
          <p:spPr bwMode="auto">
            <a:xfrm>
              <a:off x="3456" y="248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000" i="1">
                  <a:latin typeface="Times New Roman" charset="0"/>
                  <a:ea typeface="Times New Roman" charset="0"/>
                  <a:cs typeface="Times New Roman" charset="0"/>
                </a:rPr>
                <a:t>Δ</a:t>
              </a:r>
              <a:r>
                <a:rPr lang="en-US" sz="2000" i="1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endParaRPr lang="el-GR" sz="2000" i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662" name="Text Box 24"/>
            <p:cNvSpPr txBox="1">
              <a:spLocks noChangeArrowheads="1"/>
            </p:cNvSpPr>
            <p:nvPr/>
          </p:nvSpPr>
          <p:spPr bwMode="auto">
            <a:xfrm>
              <a:off x="3024" y="2767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000" i="1">
                  <a:latin typeface="Times New Roman" charset="0"/>
                  <a:ea typeface="Times New Roman" charset="0"/>
                  <a:cs typeface="Times New Roman" charset="0"/>
                </a:rPr>
                <a:t>Δ</a:t>
              </a:r>
              <a:r>
                <a:rPr lang="en-US" sz="2000" i="1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endParaRPr lang="el-GR" sz="2000" i="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663" name="Text Box 25"/>
            <p:cNvSpPr txBox="1">
              <a:spLocks noChangeArrowheads="1"/>
            </p:cNvSpPr>
            <p:nvPr/>
          </p:nvSpPr>
          <p:spPr bwMode="auto">
            <a:xfrm>
              <a:off x="3984" y="2592"/>
              <a:ext cx="7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v = </a:t>
              </a:r>
              <a:r>
                <a:rPr lang="el-GR" i="1" baseline="30000">
                  <a:latin typeface="Times New Roman" charset="0"/>
                  <a:ea typeface="Times New Roman" charset="0"/>
                  <a:cs typeface="Times New Roman" charset="0"/>
                </a:rPr>
                <a:t>Δ</a:t>
              </a:r>
              <a:r>
                <a:rPr lang="en-US" i="1" baseline="3000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/</a:t>
              </a:r>
              <a:r>
                <a:rPr lang="el-GR" i="1" baseline="-25000">
                  <a:latin typeface="Times New Roman" charset="0"/>
                  <a:ea typeface="Times New Roman" charset="0"/>
                  <a:cs typeface="Times New Roman" charset="0"/>
                </a:rPr>
                <a:t>Δ</a:t>
              </a:r>
              <a:r>
                <a:rPr 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endParaRPr lang="el-GR" i="1" baseline="-250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b="1"/>
              <a:t>Some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229600" cy="3200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/>
              <a:t>Suppose a spacecraft travels at speed v=0.5c relative to the Earth.  It launches a missile at speed 0.5c relative to the spacecraft in its direction of motion.  How fast is the missile moving relative to Earth? (Hint: Remember which coordinates are the primed ones. And: Does your answer make sense?)</a:t>
            </a:r>
          </a:p>
          <a:p>
            <a:pPr marL="0" indent="0">
              <a:buFontTx/>
              <a:buNone/>
            </a:pPr>
            <a:endParaRPr lang="en-US" sz="2400"/>
          </a:p>
          <a:p>
            <a:pPr marL="0" indent="0">
              <a:buFontTx/>
              <a:buNone/>
            </a:pPr>
            <a:r>
              <a:rPr lang="en-US" sz="2400"/>
              <a:t>a) 0.8 c	b) 0.5 c	c) c	d) 0.25 c	e) 0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33600" y="1073150"/>
          <a:ext cx="2133600" cy="974725"/>
        </p:xfrm>
        <a:graphic>
          <a:graphicData uri="http://schemas.openxmlformats.org/presentationml/2006/ole">
            <p:oleObj spid="_x0000_s152578" name="Equation" r:id="rId3" imgW="888840" imgH="406080" progId="Equation.3">
              <p:embed/>
            </p:oleObj>
          </a:graphicData>
        </a:graphic>
      </p:graphicFrame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420688" y="5780088"/>
            <a:ext cx="14478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4133" name="Object 3"/>
          <p:cNvGraphicFramePr>
            <a:graphicFrameLocks noChangeAspect="1"/>
          </p:cNvGraphicFramePr>
          <p:nvPr/>
        </p:nvGraphicFramePr>
        <p:xfrm>
          <a:off x="5165725" y="930275"/>
          <a:ext cx="2165350" cy="974725"/>
        </p:xfrm>
        <a:graphic>
          <a:graphicData uri="http://schemas.openxmlformats.org/presentationml/2006/ole">
            <p:oleObj spid="_x0000_s152579" name="Equation" r:id="rId4" imgW="901440" imgH="406080" progId="Equation.3">
              <p:embed/>
            </p:oleObj>
          </a:graphicData>
        </a:graphic>
      </p:graphicFrame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990600" y="219075"/>
            <a:ext cx="3352800" cy="2743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524000" y="600075"/>
          <a:ext cx="2100263" cy="2328863"/>
        </p:xfrm>
        <a:graphic>
          <a:graphicData uri="http://schemas.openxmlformats.org/presentationml/2006/ole">
            <p:oleObj spid="_x0000_s152580" name="Equation" r:id="rId5" imgW="927000" imgH="1028520" progId="Equation.DSMT4">
              <p:embed/>
            </p:oleObj>
          </a:graphicData>
        </a:graphic>
      </p:graphicFrame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914400" y="201613"/>
            <a:ext cx="3557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Relativistic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/>
              <a:t>Velocity transformation: </a:t>
            </a:r>
            <a:br>
              <a:rPr lang="en-US" b="1"/>
            </a:br>
            <a:r>
              <a:rPr lang="en-US" b="1"/>
              <a:t>Which coordinates are primed?</a:t>
            </a:r>
            <a:endParaRPr lang="en-US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2149475" y="4075113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 flipH="1">
            <a:off x="1616075" y="4075113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V="1">
            <a:off x="2149475" y="2855913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1768475" y="3657600"/>
            <a:ext cx="42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825875" y="3998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1295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1844675" y="25511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5165725" y="4075113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 flipH="1">
            <a:off x="4632325" y="4075113"/>
            <a:ext cx="533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 flipV="1">
            <a:off x="5165725" y="2855913"/>
            <a:ext cx="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4683125" y="3824288"/>
            <a:ext cx="48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S'</a:t>
            </a:r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6842125" y="39989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x'</a:t>
            </a: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4311650" y="46482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z'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4860925" y="25511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y'</a:t>
            </a:r>
          </a:p>
        </p:txBody>
      </p:sp>
      <p:sp>
        <p:nvSpPr>
          <p:cNvPr id="39953" name="Line 19"/>
          <p:cNvSpPr>
            <a:spLocks noChangeShapeType="1"/>
          </p:cNvSpPr>
          <p:nvPr/>
        </p:nvSpPr>
        <p:spPr bwMode="auto">
          <a:xfrm>
            <a:off x="7407275" y="407511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7505700" y="36369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3978275" y="3276600"/>
            <a:ext cx="101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(x,y,z,t)</a:t>
            </a:r>
          </a:p>
        </p:txBody>
      </p:sp>
      <p:sp>
        <p:nvSpPr>
          <p:cNvPr id="39956" name="Line 24"/>
          <p:cNvSpPr>
            <a:spLocks noChangeShapeType="1"/>
          </p:cNvSpPr>
          <p:nvPr/>
        </p:nvSpPr>
        <p:spPr bwMode="auto">
          <a:xfrm flipV="1">
            <a:off x="2149475" y="3543300"/>
            <a:ext cx="3581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7" name="Oval 25"/>
          <p:cNvSpPr>
            <a:spLocks noChangeArrowheads="1"/>
          </p:cNvSpPr>
          <p:nvPr/>
        </p:nvSpPr>
        <p:spPr bwMode="auto">
          <a:xfrm>
            <a:off x="5730875" y="3457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87950" y="3600450"/>
            <a:ext cx="1514475" cy="457200"/>
            <a:chOff x="3120" y="3168"/>
            <a:chExt cx="954" cy="288"/>
          </a:xfrm>
        </p:grpSpPr>
        <p:sp>
          <p:nvSpPr>
            <p:cNvPr id="39967" name="Text Box 26"/>
            <p:cNvSpPr txBox="1">
              <a:spLocks noChangeArrowheads="1"/>
            </p:cNvSpPr>
            <p:nvPr/>
          </p:nvSpPr>
          <p:spPr bwMode="auto">
            <a:xfrm>
              <a:off x="3312" y="3168"/>
              <a:ext cx="7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(x',y',z',t')</a:t>
              </a:r>
            </a:p>
          </p:txBody>
        </p:sp>
        <p:sp>
          <p:nvSpPr>
            <p:cNvPr id="39968" name="Line 27"/>
            <p:cNvSpPr>
              <a:spLocks noChangeShapeType="1"/>
            </p:cNvSpPr>
            <p:nvPr/>
          </p:nvSpPr>
          <p:spPr bwMode="auto">
            <a:xfrm flipV="1">
              <a:off x="3120" y="3168"/>
              <a:ext cx="33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9959" name="Straight Arrow Connector 31"/>
          <p:cNvCxnSpPr>
            <a:cxnSpLocks noChangeShapeType="1"/>
          </p:cNvCxnSpPr>
          <p:nvPr/>
        </p:nvCxnSpPr>
        <p:spPr bwMode="auto">
          <a:xfrm>
            <a:off x="5826125" y="3540125"/>
            <a:ext cx="8382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9960" name="TextBox 35"/>
          <p:cNvSpPr txBox="1">
            <a:spLocks noChangeArrowheads="1"/>
          </p:cNvSpPr>
          <p:nvPr/>
        </p:nvSpPr>
        <p:spPr bwMode="auto">
          <a:xfrm>
            <a:off x="5969000" y="3116263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</a:t>
            </a:r>
          </a:p>
        </p:txBody>
      </p:sp>
      <p:cxnSp>
        <p:nvCxnSpPr>
          <p:cNvPr id="39961" name="Straight Arrow Connector 37"/>
          <p:cNvCxnSpPr>
            <a:cxnSpLocks noChangeShapeType="1"/>
          </p:cNvCxnSpPr>
          <p:nvPr/>
        </p:nvCxnSpPr>
        <p:spPr bwMode="auto">
          <a:xfrm>
            <a:off x="6075363" y="3236913"/>
            <a:ext cx="152400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962" name="Text Box 15"/>
          <p:cNvSpPr txBox="1">
            <a:spLocks noChangeArrowheads="1"/>
          </p:cNvSpPr>
          <p:nvPr/>
        </p:nvSpPr>
        <p:spPr bwMode="auto">
          <a:xfrm>
            <a:off x="4876800" y="4379913"/>
            <a:ext cx="1716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Spacecraft</a:t>
            </a:r>
          </a:p>
        </p:txBody>
      </p:sp>
      <p:sp>
        <p:nvSpPr>
          <p:cNvPr id="39963" name="Text Box 8"/>
          <p:cNvSpPr txBox="1">
            <a:spLocks noChangeArrowheads="1"/>
          </p:cNvSpPr>
          <p:nvPr/>
        </p:nvSpPr>
        <p:spPr bwMode="auto">
          <a:xfrm>
            <a:off x="2057400" y="4075113"/>
            <a:ext cx="92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876800" y="1676400"/>
            <a:ext cx="4224338" cy="1447800"/>
            <a:chOff x="4876800" y="1676400"/>
            <a:chExt cx="4224233" cy="1447800"/>
          </a:xfrm>
        </p:grpSpPr>
        <p:cxnSp>
          <p:nvCxnSpPr>
            <p:cNvPr id="39965" name="Straight Arrow Connector 45"/>
            <p:cNvCxnSpPr>
              <a:cxnSpLocks noChangeShapeType="1"/>
            </p:cNvCxnSpPr>
            <p:nvPr/>
          </p:nvCxnSpPr>
          <p:spPr bwMode="auto">
            <a:xfrm rot="5400000">
              <a:off x="6172200" y="2667000"/>
              <a:ext cx="609600" cy="304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9966" name="TextBox 46"/>
            <p:cNvSpPr txBox="1">
              <a:spLocks noChangeArrowheads="1"/>
            </p:cNvSpPr>
            <p:nvPr/>
          </p:nvSpPr>
          <p:spPr bwMode="auto">
            <a:xfrm>
              <a:off x="4876800" y="1676400"/>
              <a:ext cx="422423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u is what we were looking for!</a:t>
              </a:r>
            </a:p>
            <a:p>
              <a:pPr algn="ctr"/>
              <a:r>
                <a:rPr lang="en-US"/>
                <a:t>(i.e. velocity measured in 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82296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The “object” could be light, too!</a:t>
            </a:r>
          </a:p>
          <a:p>
            <a:pPr>
              <a:buFontTx/>
              <a:buNone/>
            </a:pPr>
            <a:r>
              <a:rPr lang="en-US" sz="2400" dirty="0"/>
              <a:t>Suppose a spacecraft travels at speed </a:t>
            </a:r>
            <a:r>
              <a:rPr lang="en-US" sz="2400" dirty="0" err="1"/>
              <a:t>v</a:t>
            </a:r>
            <a:r>
              <a:rPr lang="en-US" sz="2400" dirty="0"/>
              <a:t>=0.5c relative to the Earth.  It shoots a beam of light out in its direction of motion.  How fast is the light moving relative to the Earth? (Get your answer using the formula).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a) 1.5c	</a:t>
            </a:r>
            <a:r>
              <a:rPr lang="en-US" sz="2400" dirty="0" err="1"/>
              <a:t>b</a:t>
            </a:r>
            <a:r>
              <a:rPr lang="en-US" sz="2400" dirty="0"/>
              <a:t>)</a:t>
            </a:r>
            <a:r>
              <a:rPr lang="en-US" sz="2400" dirty="0" smtClean="0"/>
              <a:t> 1.25c	</a:t>
            </a:r>
            <a:r>
              <a:rPr lang="en-US" sz="2400" dirty="0" err="1" smtClean="0"/>
              <a:t>c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c</a:t>
            </a:r>
            <a:r>
              <a:rPr lang="en-US" sz="2400" dirty="0" smtClean="0"/>
              <a:t>		</a:t>
            </a:r>
            <a:r>
              <a:rPr lang="en-US" sz="2400" dirty="0" err="1" smtClean="0"/>
              <a:t>d</a:t>
            </a:r>
            <a:r>
              <a:rPr lang="en-US" sz="2400" dirty="0"/>
              <a:t>)</a:t>
            </a:r>
            <a:r>
              <a:rPr lang="en-US" sz="2400" dirty="0" smtClean="0"/>
              <a:t> 0.75c      </a:t>
            </a:r>
            <a:r>
              <a:rPr lang="en-US" sz="2400" dirty="0" err="1"/>
              <a:t>e</a:t>
            </a:r>
            <a:r>
              <a:rPr lang="en-US" sz="2400" dirty="0"/>
              <a:t>)</a:t>
            </a:r>
            <a:r>
              <a:rPr lang="en-US" sz="2400" dirty="0" smtClean="0"/>
              <a:t> 0.5c</a:t>
            </a:r>
            <a:endParaRPr lang="en-US" sz="2400" dirty="0"/>
          </a:p>
        </p:txBody>
      </p:sp>
      <p:sp>
        <p:nvSpPr>
          <p:cNvPr id="305155" name="Oval 3"/>
          <p:cNvSpPr>
            <a:spLocks noChangeArrowheads="1"/>
          </p:cNvSpPr>
          <p:nvPr/>
        </p:nvSpPr>
        <p:spPr bwMode="auto">
          <a:xfrm>
            <a:off x="3886200" y="5181600"/>
            <a:ext cx="10668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33600" y="1082675"/>
          <a:ext cx="2133600" cy="974725"/>
        </p:xfrm>
        <a:graphic>
          <a:graphicData uri="http://schemas.openxmlformats.org/presentationml/2006/ole">
            <p:oleObj spid="_x0000_s154626" name="Equation" r:id="rId3" imgW="888840" imgH="40608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165725" y="1082675"/>
          <a:ext cx="2165350" cy="974725"/>
        </p:xfrm>
        <a:graphic>
          <a:graphicData uri="http://schemas.openxmlformats.org/presentationml/2006/ole">
            <p:oleObj spid="_x0000_s154627" name="Equation" r:id="rId4" imgW="90144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914400" y="3048000"/>
            <a:ext cx="3352800" cy="3505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Transformations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990600" y="990600"/>
            <a:ext cx="739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If S’ is moving with speed v in the positive x direction relative to S, and the origin of S and S' overlap at t=0, then the coordinates of the same event in the two frames are related by: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22413" y="4079875"/>
          <a:ext cx="2071687" cy="2473325"/>
        </p:xfrm>
        <a:graphic>
          <a:graphicData uri="http://schemas.openxmlformats.org/presentationml/2006/ole">
            <p:oleObj spid="_x0000_s163842" name="Equation" r:id="rId3" imgW="914400" imgH="1091880" progId="Equation.3">
              <p:embed/>
            </p:oleObj>
          </a:graphicData>
        </a:graphic>
      </p:graphicFrame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1076325" y="3124200"/>
            <a:ext cx="2962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Lorentz transformation</a:t>
            </a:r>
          </a:p>
          <a:p>
            <a:r>
              <a:rPr lang="en-US" sz="2000"/>
              <a:t>(relativistic)</a:t>
            </a: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5257800" y="3033713"/>
            <a:ext cx="3276600" cy="35083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762625" y="3810000"/>
          <a:ext cx="1952625" cy="846138"/>
        </p:xfrm>
        <a:graphic>
          <a:graphicData uri="http://schemas.openxmlformats.org/presentationml/2006/ole">
            <p:oleObj spid="_x0000_s163843" name="Equation" r:id="rId4" imgW="990360" imgH="43164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510213" y="4514850"/>
          <a:ext cx="2368550" cy="895350"/>
        </p:xfrm>
        <a:graphic>
          <a:graphicData uri="http://schemas.openxmlformats.org/presentationml/2006/ole">
            <p:oleObj spid="_x0000_s163844" name="Equation" r:id="rId5" imgW="1168200" imgH="44424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529263" y="5365750"/>
          <a:ext cx="2327275" cy="863600"/>
        </p:xfrm>
        <a:graphic>
          <a:graphicData uri="http://schemas.openxmlformats.org/presentationml/2006/ole">
            <p:oleObj spid="_x0000_s163845" name="Equation" r:id="rId6" imgW="1155600" imgH="431640" progId="Equation.DSMT4">
              <p:embed/>
            </p:oleObj>
          </a:graphicData>
        </a:graphic>
      </p:graphicFrame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5364163" y="3124200"/>
            <a:ext cx="3017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Velocity transformation</a:t>
            </a:r>
          </a:p>
          <a:p>
            <a:r>
              <a:rPr lang="en-US" sz="2000"/>
              <a:t>(relativistic)</a:t>
            </a:r>
          </a:p>
        </p:txBody>
      </p:sp>
      <p:sp>
        <p:nvSpPr>
          <p:cNvPr id="16396" name="Line 20"/>
          <p:cNvSpPr>
            <a:spLocks noChangeShapeType="1"/>
          </p:cNvSpPr>
          <p:nvPr/>
        </p:nvSpPr>
        <p:spPr bwMode="auto">
          <a:xfrm>
            <a:off x="4419600" y="50006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/>
              <a:t>A note of caution: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9154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The way the Lorentz and Galileo transformations are presented </a:t>
            </a:r>
            <a:r>
              <a:rPr lang="en-US" dirty="0" smtClean="0"/>
              <a:t>here assumes </a:t>
            </a:r>
            <a:r>
              <a:rPr lang="en-US" dirty="0"/>
              <a:t>the following:</a:t>
            </a:r>
          </a:p>
          <a:p>
            <a:endParaRPr lang="en-US" sz="800" dirty="0"/>
          </a:p>
          <a:p>
            <a:r>
              <a:rPr lang="en-US" sz="2600" dirty="0"/>
              <a:t>An observer in </a:t>
            </a:r>
            <a:r>
              <a:rPr lang="en-US" sz="2600" dirty="0" err="1"/>
              <a:t>S</a:t>
            </a:r>
            <a:r>
              <a:rPr lang="en-US" sz="2600" dirty="0"/>
              <a:t> would like to express an event (</a:t>
            </a:r>
            <a:r>
              <a:rPr lang="en-US" sz="2600" dirty="0" err="1"/>
              <a:t>x,y,z,t</a:t>
            </a:r>
            <a:r>
              <a:rPr lang="en-US" sz="2600" dirty="0"/>
              <a:t>) (in his frame </a:t>
            </a:r>
            <a:r>
              <a:rPr lang="en-US" sz="2600" dirty="0" err="1"/>
              <a:t>S</a:t>
            </a:r>
            <a:r>
              <a:rPr lang="en-US" sz="2600" dirty="0"/>
              <a:t>) with the coordinates of the frame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dirty="0">
                <a:solidFill>
                  <a:srgbClr val="0000FF"/>
                </a:solidFill>
              </a:rPr>
              <a:t>'</a:t>
            </a:r>
            <a:r>
              <a:rPr lang="en-US" sz="2600" dirty="0"/>
              <a:t>, i.e. he wants to find the corresponding event (</a:t>
            </a:r>
            <a:r>
              <a:rPr lang="en-US" sz="2600" dirty="0" err="1"/>
              <a:t>x',y',z',t</a:t>
            </a:r>
            <a:r>
              <a:rPr lang="en-US" sz="2600" dirty="0"/>
              <a:t>') in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dirty="0">
                <a:solidFill>
                  <a:srgbClr val="0000FF"/>
                </a:solidFill>
              </a:rPr>
              <a:t>'</a:t>
            </a:r>
            <a:r>
              <a:rPr lang="en-US" sz="2600" dirty="0"/>
              <a:t>. The frame </a:t>
            </a:r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dirty="0">
                <a:solidFill>
                  <a:srgbClr val="0000FF"/>
                </a:solidFill>
              </a:rPr>
              <a:t>'</a:t>
            </a:r>
            <a:r>
              <a:rPr lang="en-US" sz="2600" dirty="0"/>
              <a:t> is moving along the x-axes of the frame </a:t>
            </a:r>
            <a:r>
              <a:rPr lang="en-US" sz="2600" dirty="0" err="1"/>
              <a:t>S</a:t>
            </a:r>
            <a:r>
              <a:rPr lang="en-US" sz="2600" dirty="0"/>
              <a:t> with the velocity </a:t>
            </a:r>
            <a:r>
              <a:rPr lang="en-US" sz="2600" dirty="0" err="1"/>
              <a:t>v</a:t>
            </a:r>
            <a:r>
              <a:rPr lang="en-US" sz="2600" dirty="0"/>
              <a:t> (measured relative to </a:t>
            </a:r>
            <a:r>
              <a:rPr lang="en-US" sz="2600" dirty="0" err="1"/>
              <a:t>S</a:t>
            </a:r>
            <a:r>
              <a:rPr lang="en-US" sz="2600" dirty="0"/>
              <a:t>) and we assume that the origins of both frames overlap at the time </a:t>
            </a:r>
            <a:r>
              <a:rPr lang="en-US" sz="2600" dirty="0" err="1"/>
              <a:t>t</a:t>
            </a:r>
            <a:r>
              <a:rPr lang="en-US" sz="2600" dirty="0"/>
              <a:t>=0.</a:t>
            </a:r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>
            <a:off x="2362200" y="5638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 flipH="1">
            <a:off x="1828800" y="56388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 flipV="1">
            <a:off x="2362200" y="44196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4038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1508125" y="62118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20574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5378450" y="563880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4845050" y="5638800"/>
            <a:ext cx="533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V="1">
            <a:off x="5378450" y="4419600"/>
            <a:ext cx="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4895850" y="5387975"/>
            <a:ext cx="48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S'</a:t>
            </a: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7054850" y="55626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x'</a:t>
            </a: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4524375" y="621188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z'</a:t>
            </a: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5073650" y="41148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y'</a:t>
            </a:r>
          </a:p>
        </p:txBody>
      </p:sp>
      <p:sp>
        <p:nvSpPr>
          <p:cNvPr id="61458" name="Line 19"/>
          <p:cNvSpPr>
            <a:spLocks noChangeShapeType="1"/>
          </p:cNvSpPr>
          <p:nvPr/>
        </p:nvSpPr>
        <p:spPr bwMode="auto">
          <a:xfrm>
            <a:off x="7620000" y="5638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59" name="Picture 20" descr="Hel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383088"/>
            <a:ext cx="4810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0" name="Text Box 21"/>
          <p:cNvSpPr txBox="1">
            <a:spLocks noChangeArrowheads="1"/>
          </p:cNvSpPr>
          <p:nvPr/>
        </p:nvSpPr>
        <p:spPr bwMode="auto">
          <a:xfrm>
            <a:off x="7718425" y="52006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362200" y="4614863"/>
            <a:ext cx="4241800" cy="1025525"/>
            <a:chOff x="1200" y="2834"/>
            <a:chExt cx="2672" cy="646"/>
          </a:xfrm>
        </p:grpSpPr>
        <p:sp>
          <p:nvSpPr>
            <p:cNvPr id="61468" name="Text Box 23"/>
            <p:cNvSpPr txBox="1">
              <a:spLocks noChangeArrowheads="1"/>
            </p:cNvSpPr>
            <p:nvPr/>
          </p:nvSpPr>
          <p:spPr bwMode="auto">
            <a:xfrm>
              <a:off x="3234" y="2834"/>
              <a:ext cx="6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(x,y,z,t)</a:t>
              </a:r>
            </a:p>
          </p:txBody>
        </p:sp>
        <p:sp>
          <p:nvSpPr>
            <p:cNvPr id="61469" name="Line 24"/>
            <p:cNvSpPr>
              <a:spLocks noChangeShapeType="1"/>
            </p:cNvSpPr>
            <p:nvPr/>
          </p:nvSpPr>
          <p:spPr bwMode="auto">
            <a:xfrm flipV="1">
              <a:off x="1200" y="3144"/>
              <a:ext cx="225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62" name="Oval 25"/>
          <p:cNvSpPr>
            <a:spLocks noChangeArrowheads="1"/>
          </p:cNvSpPr>
          <p:nvPr/>
        </p:nvSpPr>
        <p:spPr bwMode="auto">
          <a:xfrm>
            <a:off x="5943600" y="50212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400675" y="5164138"/>
            <a:ext cx="1514475" cy="457200"/>
            <a:chOff x="3120" y="3168"/>
            <a:chExt cx="954" cy="288"/>
          </a:xfrm>
        </p:grpSpPr>
        <p:sp>
          <p:nvSpPr>
            <p:cNvPr id="61466" name="Text Box 26"/>
            <p:cNvSpPr txBox="1">
              <a:spLocks noChangeArrowheads="1"/>
            </p:cNvSpPr>
            <p:nvPr/>
          </p:nvSpPr>
          <p:spPr bwMode="auto">
            <a:xfrm>
              <a:off x="3312" y="3168"/>
              <a:ext cx="7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(x',y',z',t')</a:t>
              </a:r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 flipV="1">
              <a:off x="3120" y="3168"/>
              <a:ext cx="33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1464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"/>
            <a:ext cx="7318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5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52400"/>
            <a:ext cx="7318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25"/>
          <p:cNvSpPr>
            <a:spLocks noChangeArrowheads="1"/>
          </p:cNvSpPr>
          <p:nvPr/>
        </p:nvSpPr>
        <p:spPr bwMode="auto">
          <a:xfrm>
            <a:off x="152400" y="838200"/>
            <a:ext cx="2819400" cy="1901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000" b="1"/>
              <a:t>Application: Lorentz transformation</a:t>
            </a:r>
          </a:p>
        </p:txBody>
      </p:sp>
      <p:sp>
        <p:nvSpPr>
          <p:cNvPr id="17413" name="Text Box 181"/>
          <p:cNvSpPr txBox="1">
            <a:spLocks noChangeArrowheads="1"/>
          </p:cNvSpPr>
          <p:nvPr/>
        </p:nvSpPr>
        <p:spPr bwMode="auto">
          <a:xfrm>
            <a:off x="166688" y="1698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7414" name="Text Box 182"/>
          <p:cNvSpPr txBox="1">
            <a:spLocks noChangeArrowheads="1"/>
          </p:cNvSpPr>
          <p:nvPr/>
        </p:nvSpPr>
        <p:spPr bwMode="auto">
          <a:xfrm>
            <a:off x="2160588" y="1689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B</a:t>
            </a:r>
          </a:p>
        </p:txBody>
      </p:sp>
      <p:grpSp>
        <p:nvGrpSpPr>
          <p:cNvPr id="2" name="Group 184"/>
          <p:cNvGrpSpPr>
            <a:grpSpLocks/>
          </p:cNvGrpSpPr>
          <p:nvPr/>
        </p:nvGrpSpPr>
        <p:grpSpPr bwMode="auto">
          <a:xfrm>
            <a:off x="206375" y="1419225"/>
            <a:ext cx="349250" cy="334963"/>
            <a:chOff x="1488" y="1776"/>
            <a:chExt cx="288" cy="288"/>
          </a:xfrm>
        </p:grpSpPr>
        <p:sp>
          <p:nvSpPr>
            <p:cNvPr id="17448" name="Oval 185"/>
            <p:cNvSpPr>
              <a:spLocks noChangeArrowheads="1"/>
            </p:cNvSpPr>
            <p:nvPr/>
          </p:nvSpPr>
          <p:spPr bwMode="auto">
            <a:xfrm>
              <a:off x="14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9" name="Line 186"/>
            <p:cNvSpPr>
              <a:spLocks noChangeShapeType="1"/>
            </p:cNvSpPr>
            <p:nvPr/>
          </p:nvSpPr>
          <p:spPr bwMode="auto">
            <a:xfrm>
              <a:off x="1638" y="17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0" name="Line 187"/>
            <p:cNvSpPr>
              <a:spLocks noChangeShapeType="1"/>
            </p:cNvSpPr>
            <p:nvPr/>
          </p:nvSpPr>
          <p:spPr bwMode="auto">
            <a:xfrm>
              <a:off x="1638" y="185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8"/>
          <p:cNvGrpSpPr>
            <a:grpSpLocks/>
          </p:cNvGrpSpPr>
          <p:nvPr/>
        </p:nvGrpSpPr>
        <p:grpSpPr bwMode="auto">
          <a:xfrm>
            <a:off x="2190750" y="1419225"/>
            <a:ext cx="350838" cy="334963"/>
            <a:chOff x="1488" y="1776"/>
            <a:chExt cx="288" cy="288"/>
          </a:xfrm>
        </p:grpSpPr>
        <p:sp>
          <p:nvSpPr>
            <p:cNvPr id="17445" name="Oval 189"/>
            <p:cNvSpPr>
              <a:spLocks noChangeArrowheads="1"/>
            </p:cNvSpPr>
            <p:nvPr/>
          </p:nvSpPr>
          <p:spPr bwMode="auto">
            <a:xfrm>
              <a:off x="14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6" name="Line 190"/>
            <p:cNvSpPr>
              <a:spLocks noChangeShapeType="1"/>
            </p:cNvSpPr>
            <p:nvPr/>
          </p:nvSpPr>
          <p:spPr bwMode="auto">
            <a:xfrm>
              <a:off x="1638" y="17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7" name="Line 191"/>
            <p:cNvSpPr>
              <a:spLocks noChangeShapeType="1"/>
            </p:cNvSpPr>
            <p:nvPr/>
          </p:nvSpPr>
          <p:spPr bwMode="auto">
            <a:xfrm>
              <a:off x="1638" y="185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17" name="Text Box 192"/>
          <p:cNvSpPr txBox="1">
            <a:spLocks noChangeArrowheads="1"/>
          </p:cNvSpPr>
          <p:nvPr/>
        </p:nvSpPr>
        <p:spPr bwMode="auto">
          <a:xfrm>
            <a:off x="895350" y="2122488"/>
            <a:ext cx="89469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dirty="0" smtClean="0"/>
              <a:t> </a:t>
            </a:r>
            <a:r>
              <a:rPr lang="en-US" dirty="0"/>
              <a:t>= 0</a:t>
            </a:r>
          </a:p>
        </p:txBody>
      </p:sp>
      <p:grpSp>
        <p:nvGrpSpPr>
          <p:cNvPr id="4" name="Group 262"/>
          <p:cNvGrpSpPr>
            <a:grpSpLocks/>
          </p:cNvGrpSpPr>
          <p:nvPr/>
        </p:nvGrpSpPr>
        <p:grpSpPr bwMode="auto">
          <a:xfrm>
            <a:off x="214313" y="685800"/>
            <a:ext cx="758825" cy="620713"/>
            <a:chOff x="147" y="432"/>
            <a:chExt cx="478" cy="391"/>
          </a:xfrm>
        </p:grpSpPr>
        <p:grpSp>
          <p:nvGrpSpPr>
            <p:cNvPr id="5" name="Group 180"/>
            <p:cNvGrpSpPr>
              <a:grpSpLocks/>
            </p:cNvGrpSpPr>
            <p:nvPr/>
          </p:nvGrpSpPr>
          <p:grpSpPr bwMode="auto">
            <a:xfrm>
              <a:off x="147" y="612"/>
              <a:ext cx="221" cy="211"/>
              <a:chOff x="1488" y="1776"/>
              <a:chExt cx="288" cy="288"/>
            </a:xfrm>
          </p:grpSpPr>
          <p:sp>
            <p:nvSpPr>
              <p:cNvPr id="17442" name="Oval 173"/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3" name="Line 174"/>
              <p:cNvSpPr>
                <a:spLocks noChangeShapeType="1"/>
              </p:cNvSpPr>
              <p:nvPr/>
            </p:nvSpPr>
            <p:spPr bwMode="auto">
              <a:xfrm>
                <a:off x="1638" y="177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4" name="Line 175"/>
              <p:cNvSpPr>
                <a:spLocks noChangeShapeType="1"/>
              </p:cNvSpPr>
              <p:nvPr/>
            </p:nvSpPr>
            <p:spPr bwMode="auto">
              <a:xfrm>
                <a:off x="1638" y="1853"/>
                <a:ext cx="0" cy="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440" name="Line 193"/>
            <p:cNvSpPr>
              <a:spLocks noChangeShapeType="1"/>
            </p:cNvSpPr>
            <p:nvPr/>
          </p:nvSpPr>
          <p:spPr bwMode="auto">
            <a:xfrm>
              <a:off x="368" y="711"/>
              <a:ext cx="25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1" name="Text Box 194"/>
            <p:cNvSpPr txBox="1">
              <a:spLocks noChangeArrowheads="1"/>
            </p:cNvSpPr>
            <p:nvPr/>
          </p:nvSpPr>
          <p:spPr bwMode="auto">
            <a:xfrm>
              <a:off x="360" y="43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</p:grpSp>
      <p:sp>
        <p:nvSpPr>
          <p:cNvPr id="17419" name="Text Box 221"/>
          <p:cNvSpPr txBox="1">
            <a:spLocks noChangeArrowheads="1"/>
          </p:cNvSpPr>
          <p:nvPr/>
        </p:nvSpPr>
        <p:spPr bwMode="auto">
          <a:xfrm>
            <a:off x="2943225" y="1447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7420" name="Text Box 222"/>
          <p:cNvSpPr txBox="1">
            <a:spLocks noChangeArrowheads="1"/>
          </p:cNvSpPr>
          <p:nvPr/>
        </p:nvSpPr>
        <p:spPr bwMode="auto">
          <a:xfrm>
            <a:off x="228600" y="2667000"/>
            <a:ext cx="870267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Two clocks (one at </a:t>
            </a:r>
            <a:r>
              <a:rPr lang="en-US" b="1" dirty="0"/>
              <a:t>A</a:t>
            </a:r>
            <a:r>
              <a:rPr lang="en-US" dirty="0"/>
              <a:t> and one at </a:t>
            </a:r>
            <a:r>
              <a:rPr lang="en-US" b="1" dirty="0" err="1"/>
              <a:t>B</a:t>
            </a:r>
            <a:r>
              <a:rPr lang="en-US" dirty="0"/>
              <a:t>) are synchronized. A third clock flies past </a:t>
            </a:r>
            <a:r>
              <a:rPr lang="en-US" b="1" dirty="0"/>
              <a:t>A</a:t>
            </a:r>
            <a:r>
              <a:rPr lang="en-US" dirty="0"/>
              <a:t> at a velocity </a:t>
            </a:r>
            <a:r>
              <a:rPr lang="en-US" dirty="0" err="1"/>
              <a:t>v</a:t>
            </a:r>
            <a:r>
              <a:rPr lang="en-US" dirty="0"/>
              <a:t>. The moment it passes </a:t>
            </a:r>
            <a:r>
              <a:rPr lang="en-US" b="1" dirty="0"/>
              <a:t>A</a:t>
            </a:r>
            <a:r>
              <a:rPr lang="en-US" dirty="0"/>
              <a:t> all three clocks show the same time</a:t>
            </a:r>
            <a:r>
              <a:rPr lang="en-US" dirty="0" smtClean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0</a:t>
            </a:r>
            <a:r>
              <a:rPr lang="en-US" dirty="0" smtClean="0"/>
              <a:t> </a:t>
            </a:r>
            <a:r>
              <a:rPr lang="en-US" dirty="0"/>
              <a:t>= 0 (viewed by observers in A and </a:t>
            </a:r>
            <a:r>
              <a:rPr lang="en-US" dirty="0" err="1"/>
              <a:t>B</a:t>
            </a:r>
            <a:r>
              <a:rPr lang="en-US" dirty="0"/>
              <a:t>. See left image.)</a:t>
            </a:r>
          </a:p>
          <a:p>
            <a:endParaRPr lang="en-US" sz="1400" dirty="0"/>
          </a:p>
          <a:p>
            <a:r>
              <a:rPr lang="en-US" dirty="0"/>
              <a:t>What time does the third clock show (as seen by an observer at </a:t>
            </a:r>
            <a:r>
              <a:rPr lang="en-US" b="1" dirty="0" err="1"/>
              <a:t>B</a:t>
            </a:r>
            <a:r>
              <a:rPr lang="en-US" dirty="0"/>
              <a:t>) at the moment it passes the clock in </a:t>
            </a:r>
            <a:r>
              <a:rPr lang="en-US" dirty="0" err="1"/>
              <a:t>B</a:t>
            </a:r>
            <a:r>
              <a:rPr lang="en-US" dirty="0"/>
              <a:t>? The clock</a:t>
            </a:r>
            <a:r>
              <a:rPr lang="en-US" dirty="0" smtClean="0"/>
              <a:t> at </a:t>
            </a:r>
            <a:r>
              <a:rPr lang="en-US" b="1" dirty="0" err="1"/>
              <a:t>B</a:t>
            </a:r>
            <a:r>
              <a:rPr lang="en-US" dirty="0"/>
              <a:t> is showing</a:t>
            </a:r>
            <a:r>
              <a:rPr lang="en-US" dirty="0" smtClean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1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dirty="0"/>
              <a:t>= 1s at that moment.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Use Lorentz transformation!</a:t>
            </a:r>
            <a:endParaRPr lang="en-US" dirty="0"/>
          </a:p>
        </p:txBody>
      </p:sp>
      <p:sp>
        <p:nvSpPr>
          <p:cNvPr id="17421" name="Rectangle 196"/>
          <p:cNvSpPr>
            <a:spLocks noChangeArrowheads="1"/>
          </p:cNvSpPr>
          <p:nvPr/>
        </p:nvSpPr>
        <p:spPr bwMode="auto">
          <a:xfrm>
            <a:off x="3476625" y="838200"/>
            <a:ext cx="31242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79"/>
          <p:cNvGrpSpPr>
            <a:grpSpLocks/>
          </p:cNvGrpSpPr>
          <p:nvPr/>
        </p:nvGrpSpPr>
        <p:grpSpPr bwMode="auto">
          <a:xfrm>
            <a:off x="5718175" y="1524000"/>
            <a:ext cx="377825" cy="365125"/>
            <a:chOff x="3648" y="1296"/>
            <a:chExt cx="288" cy="288"/>
          </a:xfrm>
        </p:grpSpPr>
        <p:sp>
          <p:nvSpPr>
            <p:cNvPr id="17436" name="Oval 176"/>
            <p:cNvSpPr>
              <a:spLocks noChangeArrowheads="1"/>
            </p:cNvSpPr>
            <p:nvPr/>
          </p:nvSpPr>
          <p:spPr bwMode="auto">
            <a:xfrm>
              <a:off x="3648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7" name="Line 177"/>
            <p:cNvSpPr>
              <a:spLocks noChangeShapeType="1"/>
            </p:cNvSpPr>
            <p:nvPr/>
          </p:nvSpPr>
          <p:spPr bwMode="auto">
            <a:xfrm flipH="1">
              <a:off x="3798" y="1344"/>
              <a:ext cx="9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8" name="Line 178"/>
            <p:cNvSpPr>
              <a:spLocks noChangeShapeType="1"/>
            </p:cNvSpPr>
            <p:nvPr/>
          </p:nvSpPr>
          <p:spPr bwMode="auto">
            <a:xfrm>
              <a:off x="3798" y="137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23" name="Oval 198"/>
          <p:cNvSpPr>
            <a:spLocks noChangeArrowheads="1"/>
          </p:cNvSpPr>
          <p:nvPr/>
        </p:nvSpPr>
        <p:spPr bwMode="auto">
          <a:xfrm>
            <a:off x="5718175" y="1031875"/>
            <a:ext cx="377825" cy="366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Text Box 201"/>
          <p:cNvSpPr txBox="1">
            <a:spLocks noChangeArrowheads="1"/>
          </p:cNvSpPr>
          <p:nvPr/>
        </p:nvSpPr>
        <p:spPr bwMode="auto">
          <a:xfrm>
            <a:off x="3538538" y="18240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7425" name="Text Box 202"/>
          <p:cNvSpPr txBox="1">
            <a:spLocks noChangeArrowheads="1"/>
          </p:cNvSpPr>
          <p:nvPr/>
        </p:nvSpPr>
        <p:spPr bwMode="auto">
          <a:xfrm>
            <a:off x="5713413" y="18240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7426" name="Line 212"/>
          <p:cNvSpPr>
            <a:spLocks noChangeShapeType="1"/>
          </p:cNvSpPr>
          <p:nvPr/>
        </p:nvSpPr>
        <p:spPr bwMode="auto">
          <a:xfrm>
            <a:off x="6096000" y="1203325"/>
            <a:ext cx="441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Text Box 213"/>
          <p:cNvSpPr txBox="1">
            <a:spLocks noChangeArrowheads="1"/>
          </p:cNvSpPr>
          <p:nvPr/>
        </p:nvSpPr>
        <p:spPr bwMode="auto">
          <a:xfrm>
            <a:off x="6107113" y="762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428" name="Text Box 214"/>
          <p:cNvSpPr txBox="1">
            <a:spLocks noChangeArrowheads="1"/>
          </p:cNvSpPr>
          <p:nvPr/>
        </p:nvSpPr>
        <p:spPr bwMode="auto">
          <a:xfrm>
            <a:off x="4391025" y="2133600"/>
            <a:ext cx="104858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sym typeface="Symbol" charset="2"/>
              </a:rPr>
              <a:t>1</a:t>
            </a:r>
            <a:r>
              <a:rPr lang="en-US" dirty="0" smtClean="0"/>
              <a:t> </a:t>
            </a:r>
            <a:r>
              <a:rPr lang="en-US" dirty="0"/>
              <a:t>= 1s</a:t>
            </a:r>
          </a:p>
        </p:txBody>
      </p:sp>
      <p:grpSp>
        <p:nvGrpSpPr>
          <p:cNvPr id="7" name="Group 216"/>
          <p:cNvGrpSpPr>
            <a:grpSpLocks/>
          </p:cNvGrpSpPr>
          <p:nvPr/>
        </p:nvGrpSpPr>
        <p:grpSpPr bwMode="auto">
          <a:xfrm>
            <a:off x="3552825" y="1524000"/>
            <a:ext cx="377825" cy="365125"/>
            <a:chOff x="3648" y="1296"/>
            <a:chExt cx="288" cy="288"/>
          </a:xfrm>
        </p:grpSpPr>
        <p:sp>
          <p:nvSpPr>
            <p:cNvPr id="17433" name="Oval 217"/>
            <p:cNvSpPr>
              <a:spLocks noChangeArrowheads="1"/>
            </p:cNvSpPr>
            <p:nvPr/>
          </p:nvSpPr>
          <p:spPr bwMode="auto">
            <a:xfrm>
              <a:off x="3648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4" name="Line 218"/>
            <p:cNvSpPr>
              <a:spLocks noChangeShapeType="1"/>
            </p:cNvSpPr>
            <p:nvPr/>
          </p:nvSpPr>
          <p:spPr bwMode="auto">
            <a:xfrm flipH="1">
              <a:off x="3798" y="1344"/>
              <a:ext cx="9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5" name="Line 219"/>
            <p:cNvSpPr>
              <a:spLocks noChangeShapeType="1"/>
            </p:cNvSpPr>
            <p:nvPr/>
          </p:nvSpPr>
          <p:spPr bwMode="auto">
            <a:xfrm>
              <a:off x="3798" y="137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30" name="Text Box 215"/>
          <p:cNvSpPr txBox="1">
            <a:spLocks noChangeArrowheads="1"/>
          </p:cNvSpPr>
          <p:nvPr/>
        </p:nvSpPr>
        <p:spPr bwMode="auto">
          <a:xfrm>
            <a:off x="5721350" y="9620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848475" y="838200"/>
          <a:ext cx="2100263" cy="1841500"/>
        </p:xfrm>
        <a:graphic>
          <a:graphicData uri="http://schemas.openxmlformats.org/presentationml/2006/ole">
            <p:oleObj spid="_x0000_s157698" name="Equation" r:id="rId3" imgW="927000" imgH="812520" progId="Equation.DSMT4">
              <p:embed/>
            </p:oleObj>
          </a:graphicData>
        </a:graphic>
      </p:graphicFrame>
      <p:sp>
        <p:nvSpPr>
          <p:cNvPr id="17431" name="Rectangle 260"/>
          <p:cNvSpPr>
            <a:spLocks noChangeArrowheads="1"/>
          </p:cNvSpPr>
          <p:nvPr/>
        </p:nvSpPr>
        <p:spPr bwMode="auto">
          <a:xfrm>
            <a:off x="6705600" y="838200"/>
            <a:ext cx="2362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Text Box 261"/>
          <p:cNvSpPr txBox="1">
            <a:spLocks noChangeArrowheads="1"/>
          </p:cNvSpPr>
          <p:nvPr/>
        </p:nvSpPr>
        <p:spPr bwMode="auto">
          <a:xfrm>
            <a:off x="104775" y="5508625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</a:rPr>
              <a:t>A) 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·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      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l-GR" dirty="0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)(1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– v/c</a:t>
            </a:r>
            <a:r>
              <a:rPr lang="en-US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     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l-GR" dirty="0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2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)(1 + v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/c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</a:p>
          <a:p>
            <a:r>
              <a:rPr lang="en-US" dirty="0" err="1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 / </a:t>
            </a:r>
            <a:r>
              <a:rPr lang="el-GR" dirty="0">
                <a:latin typeface="Times New Roman" charset="0"/>
              </a:rPr>
              <a:t>γ</a:t>
            </a:r>
            <a:r>
              <a:rPr lang="en-US" dirty="0">
                <a:latin typeface="Times New Roman" charset="0"/>
              </a:rPr>
              <a:t>	       </a:t>
            </a:r>
            <a:r>
              <a:rPr lang="en-US" dirty="0" err="1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</a:t>
            </a:r>
            <a:r>
              <a:rPr lang="el-GR" dirty="0">
                <a:latin typeface="Times New Roman" charset="0"/>
              </a:rPr>
              <a:t>γ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)(1 + vx'/c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62" name="Rectangle 50"/>
          <p:cNvSpPr>
            <a:spLocks noChangeArrowheads="1"/>
          </p:cNvSpPr>
          <p:nvPr/>
        </p:nvSpPr>
        <p:spPr bwMode="auto">
          <a:xfrm>
            <a:off x="111125" y="5937250"/>
            <a:ext cx="1905000" cy="4095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52400" y="838200"/>
            <a:ext cx="2819400" cy="1901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/>
              <a:t>Hint: Use the following frames: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66688" y="1698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2160588" y="1689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895350" y="2122488"/>
            <a:ext cx="89469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dirty="0" smtClean="0"/>
              <a:t> </a:t>
            </a:r>
            <a:r>
              <a:rPr lang="en-US" dirty="0"/>
              <a:t>= 0</a:t>
            </a:r>
          </a:p>
        </p:txBody>
      </p:sp>
      <p:sp>
        <p:nvSpPr>
          <p:cNvPr id="18441" name="Text Box 22"/>
          <p:cNvSpPr txBox="1">
            <a:spLocks noChangeArrowheads="1"/>
          </p:cNvSpPr>
          <p:nvPr/>
        </p:nvSpPr>
        <p:spPr bwMode="auto">
          <a:xfrm>
            <a:off x="2943225" y="1447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8442" name="Rectangle 24"/>
          <p:cNvSpPr>
            <a:spLocks noChangeArrowheads="1"/>
          </p:cNvSpPr>
          <p:nvPr/>
        </p:nvSpPr>
        <p:spPr bwMode="auto">
          <a:xfrm>
            <a:off x="3476625" y="838200"/>
            <a:ext cx="31242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718175" y="1524000"/>
            <a:ext cx="377825" cy="365125"/>
            <a:chOff x="3648" y="1296"/>
            <a:chExt cx="288" cy="288"/>
          </a:xfrm>
        </p:grpSpPr>
        <p:sp>
          <p:nvSpPr>
            <p:cNvPr id="18478" name="Oval 26"/>
            <p:cNvSpPr>
              <a:spLocks noChangeArrowheads="1"/>
            </p:cNvSpPr>
            <p:nvPr/>
          </p:nvSpPr>
          <p:spPr bwMode="auto">
            <a:xfrm>
              <a:off x="3648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9" name="Line 27"/>
            <p:cNvSpPr>
              <a:spLocks noChangeShapeType="1"/>
            </p:cNvSpPr>
            <p:nvPr/>
          </p:nvSpPr>
          <p:spPr bwMode="auto">
            <a:xfrm flipH="1">
              <a:off x="3798" y="1344"/>
              <a:ext cx="9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0" name="Line 28"/>
            <p:cNvSpPr>
              <a:spLocks noChangeShapeType="1"/>
            </p:cNvSpPr>
            <p:nvPr/>
          </p:nvSpPr>
          <p:spPr bwMode="auto">
            <a:xfrm>
              <a:off x="3798" y="137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44" name="Oval 29"/>
          <p:cNvSpPr>
            <a:spLocks noChangeArrowheads="1"/>
          </p:cNvSpPr>
          <p:nvPr/>
        </p:nvSpPr>
        <p:spPr bwMode="auto">
          <a:xfrm>
            <a:off x="5718175" y="1031875"/>
            <a:ext cx="377825" cy="366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Text Box 30"/>
          <p:cNvSpPr txBox="1">
            <a:spLocks noChangeArrowheads="1"/>
          </p:cNvSpPr>
          <p:nvPr/>
        </p:nvSpPr>
        <p:spPr bwMode="auto">
          <a:xfrm>
            <a:off x="3538538" y="18240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8446" name="Text Box 31"/>
          <p:cNvSpPr txBox="1">
            <a:spLocks noChangeArrowheads="1"/>
          </p:cNvSpPr>
          <p:nvPr/>
        </p:nvSpPr>
        <p:spPr bwMode="auto">
          <a:xfrm>
            <a:off x="5713413" y="18240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8447" name="Line 32"/>
          <p:cNvSpPr>
            <a:spLocks noChangeShapeType="1"/>
          </p:cNvSpPr>
          <p:nvPr/>
        </p:nvSpPr>
        <p:spPr bwMode="auto">
          <a:xfrm>
            <a:off x="6096000" y="1203325"/>
            <a:ext cx="441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Text Box 33"/>
          <p:cNvSpPr txBox="1">
            <a:spLocks noChangeArrowheads="1"/>
          </p:cNvSpPr>
          <p:nvPr/>
        </p:nvSpPr>
        <p:spPr bwMode="auto">
          <a:xfrm>
            <a:off x="6107113" y="762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8449" name="Text Box 34"/>
          <p:cNvSpPr txBox="1">
            <a:spLocks noChangeArrowheads="1"/>
          </p:cNvSpPr>
          <p:nvPr/>
        </p:nvSpPr>
        <p:spPr bwMode="auto">
          <a:xfrm>
            <a:off x="4391025" y="2133600"/>
            <a:ext cx="104858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sym typeface="Symbol" charset="2"/>
              </a:rPr>
              <a:t>1</a:t>
            </a:r>
            <a:r>
              <a:rPr lang="en-US" dirty="0" smtClean="0"/>
              <a:t> </a:t>
            </a:r>
            <a:r>
              <a:rPr lang="en-US" dirty="0"/>
              <a:t>= 1s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552825" y="1524000"/>
            <a:ext cx="377825" cy="365125"/>
            <a:chOff x="3648" y="1296"/>
            <a:chExt cx="288" cy="288"/>
          </a:xfrm>
        </p:grpSpPr>
        <p:sp>
          <p:nvSpPr>
            <p:cNvPr id="18475" name="Oval 36"/>
            <p:cNvSpPr>
              <a:spLocks noChangeArrowheads="1"/>
            </p:cNvSpPr>
            <p:nvPr/>
          </p:nvSpPr>
          <p:spPr bwMode="auto">
            <a:xfrm>
              <a:off x="3648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 flipH="1">
              <a:off x="3798" y="1344"/>
              <a:ext cx="9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>
              <a:off x="3798" y="137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51" name="Text Box 39"/>
          <p:cNvSpPr txBox="1">
            <a:spLocks noChangeArrowheads="1"/>
          </p:cNvSpPr>
          <p:nvPr/>
        </p:nvSpPr>
        <p:spPr bwMode="auto">
          <a:xfrm>
            <a:off x="5721350" y="9620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848475" y="838200"/>
          <a:ext cx="2100263" cy="1841500"/>
        </p:xfrm>
        <a:graphic>
          <a:graphicData uri="http://schemas.openxmlformats.org/presentationml/2006/ole">
            <p:oleObj spid="_x0000_s158722" name="Equation" r:id="rId3" imgW="927000" imgH="812520" progId="Equation.DSMT4">
              <p:embed/>
            </p:oleObj>
          </a:graphicData>
        </a:graphic>
      </p:graphicFrame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6705600" y="838200"/>
            <a:ext cx="2362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43"/>
          <p:cNvSpPr>
            <a:spLocks noChangeShapeType="1"/>
          </p:cNvSpPr>
          <p:nvPr/>
        </p:nvSpPr>
        <p:spPr bwMode="auto">
          <a:xfrm flipV="1">
            <a:off x="400050" y="1162050"/>
            <a:ext cx="2362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4313" y="685800"/>
            <a:ext cx="758825" cy="620713"/>
            <a:chOff x="147" y="432"/>
            <a:chExt cx="478" cy="391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47" y="612"/>
              <a:ext cx="221" cy="211"/>
              <a:chOff x="1488" y="1776"/>
              <a:chExt cx="288" cy="288"/>
            </a:xfrm>
          </p:grpSpPr>
          <p:sp>
            <p:nvSpPr>
              <p:cNvPr id="18472" name="Oval 17"/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3" name="Line 18"/>
              <p:cNvSpPr>
                <a:spLocks noChangeShapeType="1"/>
              </p:cNvSpPr>
              <p:nvPr/>
            </p:nvSpPr>
            <p:spPr bwMode="auto">
              <a:xfrm>
                <a:off x="1638" y="177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4" name="Line 19"/>
              <p:cNvSpPr>
                <a:spLocks noChangeShapeType="1"/>
              </p:cNvSpPr>
              <p:nvPr/>
            </p:nvSpPr>
            <p:spPr bwMode="auto">
              <a:xfrm>
                <a:off x="1638" y="1853"/>
                <a:ext cx="0" cy="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70" name="Line 20"/>
            <p:cNvSpPr>
              <a:spLocks noChangeShapeType="1"/>
            </p:cNvSpPr>
            <p:nvPr/>
          </p:nvSpPr>
          <p:spPr bwMode="auto">
            <a:xfrm>
              <a:off x="368" y="711"/>
              <a:ext cx="25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1" name="Text Box 21"/>
            <p:cNvSpPr txBox="1">
              <a:spLocks noChangeArrowheads="1"/>
            </p:cNvSpPr>
            <p:nvPr/>
          </p:nvSpPr>
          <p:spPr bwMode="auto">
            <a:xfrm>
              <a:off x="360" y="43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</p:grpSp>
      <p:sp>
        <p:nvSpPr>
          <p:cNvPr id="18455" name="Text Box 45"/>
          <p:cNvSpPr txBox="1">
            <a:spLocks noChangeArrowheads="1"/>
          </p:cNvSpPr>
          <p:nvPr/>
        </p:nvSpPr>
        <p:spPr bwMode="auto">
          <a:xfrm>
            <a:off x="2667000" y="936625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x'</a:t>
            </a:r>
          </a:p>
        </p:txBody>
      </p:sp>
      <p:sp>
        <p:nvSpPr>
          <p:cNvPr id="18456" name="Line 48"/>
          <p:cNvSpPr>
            <a:spLocks noChangeShapeType="1"/>
          </p:cNvSpPr>
          <p:nvPr/>
        </p:nvSpPr>
        <p:spPr bwMode="auto">
          <a:xfrm flipV="1">
            <a:off x="381000" y="1590675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Text Box 49"/>
          <p:cNvSpPr txBox="1">
            <a:spLocks noChangeArrowheads="1"/>
          </p:cNvSpPr>
          <p:nvPr/>
        </p:nvSpPr>
        <p:spPr bwMode="auto">
          <a:xfrm>
            <a:off x="2647950" y="13652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06375" y="1419225"/>
            <a:ext cx="349250" cy="334963"/>
            <a:chOff x="1488" y="1776"/>
            <a:chExt cx="288" cy="288"/>
          </a:xfrm>
        </p:grpSpPr>
        <p:sp>
          <p:nvSpPr>
            <p:cNvPr id="18466" name="Oval 7"/>
            <p:cNvSpPr>
              <a:spLocks noChangeArrowheads="1"/>
            </p:cNvSpPr>
            <p:nvPr/>
          </p:nvSpPr>
          <p:spPr bwMode="auto">
            <a:xfrm>
              <a:off x="14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>
              <a:off x="1638" y="17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8" name="Line 9"/>
            <p:cNvSpPr>
              <a:spLocks noChangeShapeType="1"/>
            </p:cNvSpPr>
            <p:nvPr/>
          </p:nvSpPr>
          <p:spPr bwMode="auto">
            <a:xfrm>
              <a:off x="1638" y="185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190750" y="1419225"/>
            <a:ext cx="350838" cy="334963"/>
            <a:chOff x="1488" y="1776"/>
            <a:chExt cx="288" cy="288"/>
          </a:xfrm>
        </p:grpSpPr>
        <p:sp>
          <p:nvSpPr>
            <p:cNvPr id="18463" name="Oval 11"/>
            <p:cNvSpPr>
              <a:spLocks noChangeArrowheads="1"/>
            </p:cNvSpPr>
            <p:nvPr/>
          </p:nvSpPr>
          <p:spPr bwMode="auto">
            <a:xfrm>
              <a:off x="14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4" name="Line 12"/>
            <p:cNvSpPr>
              <a:spLocks noChangeShapeType="1"/>
            </p:cNvSpPr>
            <p:nvPr/>
          </p:nvSpPr>
          <p:spPr bwMode="auto">
            <a:xfrm>
              <a:off x="1638" y="17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5" name="Line 13"/>
            <p:cNvSpPr>
              <a:spLocks noChangeShapeType="1"/>
            </p:cNvSpPr>
            <p:nvPr/>
          </p:nvSpPr>
          <p:spPr bwMode="auto">
            <a:xfrm>
              <a:off x="1638" y="185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7363" name="Text Box 51"/>
          <p:cNvSpPr txBox="1">
            <a:spLocks noChangeArrowheads="1"/>
          </p:cNvSpPr>
          <p:nvPr/>
        </p:nvSpPr>
        <p:spPr bwMode="auto">
          <a:xfrm>
            <a:off x="47625" y="6391275"/>
            <a:ext cx="899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moving clock shows the proper time interval!!  </a:t>
            </a:r>
            <a:r>
              <a:rPr lang="el-GR">
                <a:solidFill>
                  <a:srgbClr val="FF0000"/>
                </a:solidFill>
              </a:rPr>
              <a:t>Δ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 baseline="-25000">
                <a:solidFill>
                  <a:srgbClr val="FF0000"/>
                </a:solidFill>
              </a:rPr>
              <a:t>proper </a:t>
            </a:r>
            <a:r>
              <a:rPr lang="en-US">
                <a:solidFill>
                  <a:srgbClr val="FF0000"/>
                </a:solidFill>
              </a:rPr>
              <a:t>= </a:t>
            </a:r>
            <a:r>
              <a:rPr lang="el-GR">
                <a:solidFill>
                  <a:srgbClr val="FF0000"/>
                </a:solidFill>
              </a:rPr>
              <a:t>Δ</a:t>
            </a:r>
            <a:r>
              <a:rPr lang="en-US">
                <a:solidFill>
                  <a:srgbClr val="FF0000"/>
                </a:solidFill>
              </a:rPr>
              <a:t>t / </a:t>
            </a:r>
            <a:r>
              <a:rPr lang="el-GR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61" name="Text Box 52"/>
          <p:cNvSpPr txBox="1">
            <a:spLocks noChangeArrowheads="1"/>
          </p:cNvSpPr>
          <p:nvPr/>
        </p:nvSpPr>
        <p:spPr bwMode="auto">
          <a:xfrm>
            <a:off x="228600" y="2667000"/>
            <a:ext cx="870267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Two clocks (one at </a:t>
            </a:r>
            <a:r>
              <a:rPr lang="en-US" b="1" dirty="0"/>
              <a:t>A</a:t>
            </a:r>
            <a:r>
              <a:rPr lang="en-US" dirty="0"/>
              <a:t> and one at </a:t>
            </a:r>
            <a:r>
              <a:rPr lang="en-US" b="1" dirty="0" err="1"/>
              <a:t>B</a:t>
            </a:r>
            <a:r>
              <a:rPr lang="en-US" dirty="0"/>
              <a:t>) are synchronized. A third clock flies past </a:t>
            </a:r>
            <a:r>
              <a:rPr lang="en-US" b="1" dirty="0"/>
              <a:t>A</a:t>
            </a:r>
            <a:r>
              <a:rPr lang="en-US" dirty="0"/>
              <a:t> at a velocity </a:t>
            </a:r>
            <a:r>
              <a:rPr lang="en-US" dirty="0" err="1"/>
              <a:t>v</a:t>
            </a:r>
            <a:r>
              <a:rPr lang="en-US" dirty="0"/>
              <a:t>. The moment it passes </a:t>
            </a:r>
            <a:r>
              <a:rPr lang="en-US" b="1" dirty="0"/>
              <a:t>A</a:t>
            </a:r>
            <a:r>
              <a:rPr lang="en-US" dirty="0"/>
              <a:t> all three clocks show the same time</a:t>
            </a:r>
            <a:r>
              <a:rPr lang="en-US" dirty="0" smtClean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0</a:t>
            </a:r>
            <a:r>
              <a:rPr lang="en-US" dirty="0" smtClean="0"/>
              <a:t> </a:t>
            </a:r>
            <a:r>
              <a:rPr lang="en-US" dirty="0"/>
              <a:t>= 0 (viewed by observers in A and </a:t>
            </a:r>
            <a:r>
              <a:rPr lang="en-US" dirty="0" err="1"/>
              <a:t>B</a:t>
            </a:r>
            <a:r>
              <a:rPr lang="en-US" dirty="0"/>
              <a:t>. See left image.)</a:t>
            </a:r>
          </a:p>
          <a:p>
            <a:endParaRPr lang="en-US" sz="1400" dirty="0"/>
          </a:p>
          <a:p>
            <a:r>
              <a:rPr lang="en-US" dirty="0"/>
              <a:t>What time does the third clock show (as seen by an observer at </a:t>
            </a:r>
            <a:r>
              <a:rPr lang="en-US" b="1" dirty="0" err="1"/>
              <a:t>B</a:t>
            </a:r>
            <a:r>
              <a:rPr lang="en-US" dirty="0"/>
              <a:t>) at the moment it passes the clock in </a:t>
            </a:r>
            <a:r>
              <a:rPr lang="en-US" dirty="0" err="1"/>
              <a:t>B</a:t>
            </a:r>
            <a:r>
              <a:rPr lang="en-US" dirty="0"/>
              <a:t>? The clock</a:t>
            </a:r>
            <a:r>
              <a:rPr lang="en-US" dirty="0" smtClean="0"/>
              <a:t> at </a:t>
            </a:r>
            <a:r>
              <a:rPr lang="en-US" b="1" dirty="0" err="1"/>
              <a:t>B</a:t>
            </a:r>
            <a:r>
              <a:rPr lang="en-US" dirty="0"/>
              <a:t> is showing</a:t>
            </a:r>
            <a:r>
              <a:rPr lang="en-US" dirty="0" smtClean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1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dirty="0"/>
              <a:t>= 1s at that moment.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Use Lorentz transformation!</a:t>
            </a:r>
            <a:endParaRPr lang="en-US" dirty="0"/>
          </a:p>
        </p:txBody>
      </p:sp>
      <p:sp>
        <p:nvSpPr>
          <p:cNvPr id="18462" name="Text Box 53"/>
          <p:cNvSpPr txBox="1">
            <a:spLocks noChangeArrowheads="1"/>
          </p:cNvSpPr>
          <p:nvPr/>
        </p:nvSpPr>
        <p:spPr bwMode="auto">
          <a:xfrm>
            <a:off x="104775" y="5508625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</a:rPr>
              <a:t>A) 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·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      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l-GR" dirty="0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)(1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– v/c</a:t>
            </a:r>
            <a:r>
              <a:rPr lang="en-US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     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l-GR" dirty="0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2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)(1 + v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/c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</a:p>
          <a:p>
            <a:r>
              <a:rPr lang="en-US" dirty="0" err="1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 / </a:t>
            </a:r>
            <a:r>
              <a:rPr lang="el-GR" dirty="0">
                <a:latin typeface="Times New Roman" charset="0"/>
              </a:rPr>
              <a:t>γ</a:t>
            </a:r>
            <a:r>
              <a:rPr lang="en-US" dirty="0">
                <a:latin typeface="Times New Roman" charset="0"/>
              </a:rPr>
              <a:t>	       </a:t>
            </a:r>
            <a:r>
              <a:rPr lang="en-US" dirty="0" err="1">
                <a:latin typeface="Times New Roman" charset="0"/>
              </a:rPr>
              <a:t>E</a:t>
            </a:r>
            <a:r>
              <a:rPr lang="en-US" dirty="0">
                <a:latin typeface="Times New Roman" charset="0"/>
              </a:rPr>
              <a:t>) </a:t>
            </a:r>
            <a:r>
              <a:rPr lang="el-GR" dirty="0">
                <a:latin typeface="Times New Roman" charset="0"/>
              </a:rPr>
              <a:t>γ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1</a:t>
            </a:r>
            <a:r>
              <a:rPr lang="en-US" dirty="0" smtClean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)(1 + vx'/c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  <a:endParaRPr lang="el-GR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62" grpId="0" animBg="1"/>
      <p:bldP spid="397363" grpId="0"/>
      <p:bldP spid="39736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2400" y="838200"/>
            <a:ext cx="2819400" cy="1901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/>
              <a:t>Hint: Use the following systems: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66688" y="1698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2160588" y="1689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895350" y="2122488"/>
            <a:ext cx="89469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sym typeface="Symbol" charset="2"/>
              </a:rPr>
              <a:t>0</a:t>
            </a:r>
            <a:r>
              <a:rPr lang="en-US" dirty="0" smtClean="0"/>
              <a:t> </a:t>
            </a:r>
            <a:r>
              <a:rPr lang="en-US" dirty="0"/>
              <a:t>= 0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2943225" y="1447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476625" y="838200"/>
            <a:ext cx="31242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18175" y="1524000"/>
            <a:ext cx="377825" cy="365125"/>
            <a:chOff x="3648" y="1296"/>
            <a:chExt cx="288" cy="288"/>
          </a:xfrm>
        </p:grpSpPr>
        <p:sp>
          <p:nvSpPr>
            <p:cNvPr id="19504" name="Oval 12"/>
            <p:cNvSpPr>
              <a:spLocks noChangeArrowheads="1"/>
            </p:cNvSpPr>
            <p:nvPr/>
          </p:nvSpPr>
          <p:spPr bwMode="auto">
            <a:xfrm>
              <a:off x="3648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Line 13"/>
            <p:cNvSpPr>
              <a:spLocks noChangeShapeType="1"/>
            </p:cNvSpPr>
            <p:nvPr/>
          </p:nvSpPr>
          <p:spPr bwMode="auto">
            <a:xfrm flipH="1">
              <a:off x="3798" y="1344"/>
              <a:ext cx="9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6" name="Line 14"/>
            <p:cNvSpPr>
              <a:spLocks noChangeShapeType="1"/>
            </p:cNvSpPr>
            <p:nvPr/>
          </p:nvSpPr>
          <p:spPr bwMode="auto">
            <a:xfrm>
              <a:off x="3798" y="137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5718175" y="1031875"/>
            <a:ext cx="377825" cy="366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3538538" y="18240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5713413" y="18240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9471" name="Line 18"/>
          <p:cNvSpPr>
            <a:spLocks noChangeShapeType="1"/>
          </p:cNvSpPr>
          <p:nvPr/>
        </p:nvSpPr>
        <p:spPr bwMode="auto">
          <a:xfrm>
            <a:off x="6096000" y="1203325"/>
            <a:ext cx="441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>
            <a:off x="6107113" y="762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4391025" y="2133600"/>
            <a:ext cx="104858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sym typeface="Symbol" charset="2"/>
              </a:rPr>
              <a:t>t</a:t>
            </a:r>
            <a:r>
              <a:rPr lang="en-US" baseline="-25000" dirty="0" smtClean="0">
                <a:latin typeface="Times New Roman" charset="0"/>
                <a:sym typeface="Symbol" charset="2"/>
              </a:rPr>
              <a:t>1</a:t>
            </a:r>
            <a:r>
              <a:rPr lang="en-US" dirty="0" smtClean="0"/>
              <a:t> </a:t>
            </a:r>
            <a:r>
              <a:rPr lang="en-US" dirty="0"/>
              <a:t>= 1s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52825" y="1524000"/>
            <a:ext cx="377825" cy="365125"/>
            <a:chOff x="3648" y="1296"/>
            <a:chExt cx="288" cy="288"/>
          </a:xfrm>
        </p:grpSpPr>
        <p:sp>
          <p:nvSpPr>
            <p:cNvPr id="19501" name="Oval 22"/>
            <p:cNvSpPr>
              <a:spLocks noChangeArrowheads="1"/>
            </p:cNvSpPr>
            <p:nvPr/>
          </p:nvSpPr>
          <p:spPr bwMode="auto">
            <a:xfrm>
              <a:off x="3648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2" name="Line 23"/>
            <p:cNvSpPr>
              <a:spLocks noChangeShapeType="1"/>
            </p:cNvSpPr>
            <p:nvPr/>
          </p:nvSpPr>
          <p:spPr bwMode="auto">
            <a:xfrm flipH="1">
              <a:off x="3798" y="1344"/>
              <a:ext cx="9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3" name="Line 24"/>
            <p:cNvSpPr>
              <a:spLocks noChangeShapeType="1"/>
            </p:cNvSpPr>
            <p:nvPr/>
          </p:nvSpPr>
          <p:spPr bwMode="auto">
            <a:xfrm>
              <a:off x="3798" y="137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5721350" y="9620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848475" y="1312863"/>
          <a:ext cx="2100263" cy="892175"/>
        </p:xfrm>
        <a:graphic>
          <a:graphicData uri="http://schemas.openxmlformats.org/presentationml/2006/ole">
            <p:oleObj spid="_x0000_s159746" name="Equation" r:id="rId3" imgW="927000" imgH="393480" progId="Equation.3">
              <p:embed/>
            </p:oleObj>
          </a:graphicData>
        </a:graphic>
      </p:graphicFrame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6705600" y="838200"/>
            <a:ext cx="2362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Line 29"/>
          <p:cNvSpPr>
            <a:spLocks noChangeShapeType="1"/>
          </p:cNvSpPr>
          <p:nvPr/>
        </p:nvSpPr>
        <p:spPr bwMode="auto">
          <a:xfrm flipV="1">
            <a:off x="400050" y="1162050"/>
            <a:ext cx="2362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14313" y="685800"/>
            <a:ext cx="758825" cy="620713"/>
            <a:chOff x="147" y="432"/>
            <a:chExt cx="478" cy="391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47" y="612"/>
              <a:ext cx="221" cy="211"/>
              <a:chOff x="1488" y="1776"/>
              <a:chExt cx="288" cy="288"/>
            </a:xfrm>
          </p:grpSpPr>
          <p:sp>
            <p:nvSpPr>
              <p:cNvPr id="19498" name="Oval 32"/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9" name="Line 33"/>
              <p:cNvSpPr>
                <a:spLocks noChangeShapeType="1"/>
              </p:cNvSpPr>
              <p:nvPr/>
            </p:nvSpPr>
            <p:spPr bwMode="auto">
              <a:xfrm>
                <a:off x="1638" y="177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0" name="Line 34"/>
              <p:cNvSpPr>
                <a:spLocks noChangeShapeType="1"/>
              </p:cNvSpPr>
              <p:nvPr/>
            </p:nvSpPr>
            <p:spPr bwMode="auto">
              <a:xfrm>
                <a:off x="1638" y="1853"/>
                <a:ext cx="0" cy="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96" name="Line 35"/>
            <p:cNvSpPr>
              <a:spLocks noChangeShapeType="1"/>
            </p:cNvSpPr>
            <p:nvPr/>
          </p:nvSpPr>
          <p:spPr bwMode="auto">
            <a:xfrm>
              <a:off x="368" y="711"/>
              <a:ext cx="25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7" name="Text Box 36"/>
            <p:cNvSpPr txBox="1">
              <a:spLocks noChangeArrowheads="1"/>
            </p:cNvSpPr>
            <p:nvPr/>
          </p:nvSpPr>
          <p:spPr bwMode="auto">
            <a:xfrm>
              <a:off x="360" y="43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</p:grpSp>
      <p:sp>
        <p:nvSpPr>
          <p:cNvPr id="19479" name="Text Box 37"/>
          <p:cNvSpPr txBox="1">
            <a:spLocks noChangeArrowheads="1"/>
          </p:cNvSpPr>
          <p:nvPr/>
        </p:nvSpPr>
        <p:spPr bwMode="auto">
          <a:xfrm>
            <a:off x="2667000" y="936625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x'</a:t>
            </a:r>
          </a:p>
        </p:txBody>
      </p:sp>
      <p:sp>
        <p:nvSpPr>
          <p:cNvPr id="19480" name="Line 38"/>
          <p:cNvSpPr>
            <a:spLocks noChangeShapeType="1"/>
          </p:cNvSpPr>
          <p:nvPr/>
        </p:nvSpPr>
        <p:spPr bwMode="auto">
          <a:xfrm flipV="1">
            <a:off x="381000" y="1590675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Text Box 39"/>
          <p:cNvSpPr txBox="1">
            <a:spLocks noChangeArrowheads="1"/>
          </p:cNvSpPr>
          <p:nvPr/>
        </p:nvSpPr>
        <p:spPr bwMode="auto">
          <a:xfrm>
            <a:off x="2647950" y="13652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06375" y="1419225"/>
            <a:ext cx="349250" cy="334963"/>
            <a:chOff x="1488" y="1776"/>
            <a:chExt cx="288" cy="288"/>
          </a:xfrm>
        </p:grpSpPr>
        <p:sp>
          <p:nvSpPr>
            <p:cNvPr id="19492" name="Oval 41"/>
            <p:cNvSpPr>
              <a:spLocks noChangeArrowheads="1"/>
            </p:cNvSpPr>
            <p:nvPr/>
          </p:nvSpPr>
          <p:spPr bwMode="auto">
            <a:xfrm>
              <a:off x="14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Line 42"/>
            <p:cNvSpPr>
              <a:spLocks noChangeShapeType="1"/>
            </p:cNvSpPr>
            <p:nvPr/>
          </p:nvSpPr>
          <p:spPr bwMode="auto">
            <a:xfrm>
              <a:off x="1638" y="17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Line 43"/>
            <p:cNvSpPr>
              <a:spLocks noChangeShapeType="1"/>
            </p:cNvSpPr>
            <p:nvPr/>
          </p:nvSpPr>
          <p:spPr bwMode="auto">
            <a:xfrm>
              <a:off x="1638" y="185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190750" y="1419225"/>
            <a:ext cx="350838" cy="334963"/>
            <a:chOff x="1488" y="1776"/>
            <a:chExt cx="288" cy="288"/>
          </a:xfrm>
        </p:grpSpPr>
        <p:sp>
          <p:nvSpPr>
            <p:cNvPr id="19489" name="Oval 45"/>
            <p:cNvSpPr>
              <a:spLocks noChangeArrowheads="1"/>
            </p:cNvSpPr>
            <p:nvPr/>
          </p:nvSpPr>
          <p:spPr bwMode="auto">
            <a:xfrm>
              <a:off x="1488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Line 46"/>
            <p:cNvSpPr>
              <a:spLocks noChangeShapeType="1"/>
            </p:cNvSpPr>
            <p:nvPr/>
          </p:nvSpPr>
          <p:spPr bwMode="auto">
            <a:xfrm>
              <a:off x="1638" y="17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1" name="Line 47"/>
            <p:cNvSpPr>
              <a:spLocks noChangeShapeType="1"/>
            </p:cNvSpPr>
            <p:nvPr/>
          </p:nvSpPr>
          <p:spPr bwMode="auto">
            <a:xfrm>
              <a:off x="1638" y="1853"/>
              <a:ext cx="0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84" name="Text Box 49"/>
          <p:cNvSpPr txBox="1">
            <a:spLocks noChangeArrowheads="1"/>
          </p:cNvSpPr>
          <p:nvPr/>
        </p:nvSpPr>
        <p:spPr bwMode="auto">
          <a:xfrm>
            <a:off x="66675" y="29718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The clock travels from A to </a:t>
            </a:r>
            <a:r>
              <a:rPr lang="en-US" dirty="0" err="1"/>
              <a:t>B</a:t>
            </a:r>
            <a:r>
              <a:rPr lang="en-US" dirty="0"/>
              <a:t> with speed </a:t>
            </a:r>
            <a:r>
              <a:rPr lang="en-US" dirty="0" err="1"/>
              <a:t>v</a:t>
            </a:r>
            <a:r>
              <a:rPr lang="en-US" dirty="0"/>
              <a:t>. Assume A is at position </a:t>
            </a:r>
            <a:r>
              <a:rPr lang="en-US" dirty="0" err="1"/>
              <a:t>x</a:t>
            </a:r>
            <a:r>
              <a:rPr lang="en-US" dirty="0"/>
              <a:t> = 0, then </a:t>
            </a:r>
            <a:r>
              <a:rPr lang="en-US" dirty="0" err="1"/>
              <a:t>B</a:t>
            </a:r>
            <a:r>
              <a:rPr lang="en-US" dirty="0"/>
              <a:t> is at position </a:t>
            </a:r>
            <a:r>
              <a:rPr lang="en-US" dirty="0" err="1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 err="1" smtClean="0">
                <a:latin typeface="Times New Roman" charset="0"/>
                <a:ea typeface="Arial" charset="0"/>
                <a:cs typeface="Arial" charset="0"/>
              </a:rPr>
              <a:t>v·</a:t>
            </a:r>
            <a:r>
              <a:rPr lang="en-US" dirty="0" err="1">
                <a:latin typeface="Times New Roman" charset="0"/>
              </a:rPr>
              <a:t>t</a:t>
            </a:r>
            <a:r>
              <a:rPr lang="en-US" dirty="0" smtClean="0">
                <a:latin typeface="Times New Roman" charset="0"/>
                <a:ea typeface="Arial" charset="0"/>
                <a:cs typeface="Arial" charset="0"/>
              </a:rPr>
              <a:t>, </a:t>
            </a:r>
            <a:r>
              <a:rPr lang="en-US" dirty="0">
                <a:latin typeface="Times New Roman" charset="0"/>
              </a:rPr>
              <a:t>t</a:t>
            </a:r>
            <a:r>
              <a:rPr lang="en-US" dirty="0" smtClean="0">
                <a:latin typeface="Times New Roman" charset="0"/>
              </a:rPr>
              <a:t>=</a:t>
            </a:r>
            <a:r>
              <a:rPr lang="en-US" dirty="0" smtClean="0">
                <a:latin typeface="Times New Roman" charset="0"/>
                <a:ea typeface="Arial" charset="0"/>
                <a:cs typeface="Arial" charset="0"/>
              </a:rPr>
              <a:t>(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</a:t>
            </a:r>
          </a:p>
        </p:txBody>
      </p:sp>
      <p:sp>
        <p:nvSpPr>
          <p:cNvPr id="19485" name="Text Box 50"/>
          <p:cNvSpPr txBox="1">
            <a:spLocks noChangeArrowheads="1"/>
          </p:cNvSpPr>
          <p:nvPr/>
        </p:nvSpPr>
        <p:spPr bwMode="auto">
          <a:xfrm>
            <a:off x="314325" y="4038600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Use this to substitute x in the Lorentz transformation: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03288" y="4495800"/>
          <a:ext cx="6969125" cy="1430338"/>
        </p:xfrm>
        <a:graphic>
          <a:graphicData uri="http://schemas.openxmlformats.org/presentationml/2006/ole">
            <p:oleObj spid="_x0000_s159747" name="Equation" r:id="rId4" imgW="2044700" imgH="419100" progId="Equation.DSMT4">
              <p:embed/>
            </p:oleObj>
          </a:graphicData>
        </a:graphic>
      </p:graphicFrame>
      <p:sp>
        <p:nvSpPr>
          <p:cNvPr id="19486" name="Line 52"/>
          <p:cNvSpPr>
            <a:spLocks noChangeShapeType="1"/>
          </p:cNvSpPr>
          <p:nvPr/>
        </p:nvSpPr>
        <p:spPr bwMode="auto">
          <a:xfrm>
            <a:off x="685800" y="5562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Line 53"/>
          <p:cNvSpPr>
            <a:spLocks noChangeShapeType="1"/>
          </p:cNvSpPr>
          <p:nvPr/>
        </p:nvSpPr>
        <p:spPr bwMode="auto">
          <a:xfrm>
            <a:off x="7029450" y="5562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Text Box 54"/>
          <p:cNvSpPr txBox="1">
            <a:spLocks noChangeArrowheads="1"/>
          </p:cNvSpPr>
          <p:nvPr/>
        </p:nvSpPr>
        <p:spPr bwMode="auto">
          <a:xfrm>
            <a:off x="0" y="6008688"/>
            <a:ext cx="9101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charset="2"/>
              </a:rPr>
              <a:t> We get exactly the expression of the time dilation!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752600" y="288925"/>
            <a:ext cx="563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Relativistic mechanics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2092325" y="1524000"/>
            <a:ext cx="49918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Previously:</a:t>
            </a:r>
          </a:p>
          <a:p>
            <a:pPr lvl="1"/>
            <a:r>
              <a:rPr lang="en-US" dirty="0"/>
              <a:t>Ideas of space and </a:t>
            </a:r>
            <a:r>
              <a:rPr lang="en-US" dirty="0" smtClean="0"/>
              <a:t>time</a:t>
            </a:r>
          </a:p>
          <a:p>
            <a:pPr lvl="1"/>
            <a:endParaRPr lang="en-US" dirty="0"/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Ideas of momentum and </a:t>
            </a:r>
            <a:r>
              <a:rPr lang="en-US" dirty="0" smtClean="0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 Diagrams</a:t>
            </a:r>
            <a:r>
              <a:rPr lang="en-US" sz="2400" dirty="0"/>
              <a:t> (1D in space)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1553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PH300: </a:t>
            </a:r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76600" y="3429000"/>
            <a:ext cx="4549775" cy="2043113"/>
            <a:chOff x="2064" y="2160"/>
            <a:chExt cx="2866" cy="1287"/>
          </a:xfrm>
        </p:grpSpPr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2256" y="3264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4752" y="3120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2064" y="2160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sp>
        <p:nvSpPr>
          <p:cNvPr id="128031" name="Freeform 31"/>
          <p:cNvSpPr>
            <a:spLocks/>
          </p:cNvSpPr>
          <p:nvPr/>
        </p:nvSpPr>
        <p:spPr bwMode="auto">
          <a:xfrm>
            <a:off x="3581400" y="2895600"/>
            <a:ext cx="1447800" cy="12192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0 h 768"/>
              <a:gd name="T6" fmla="*/ 0 60000 65536"/>
              <a:gd name="T7" fmla="*/ 0 60000 65536"/>
              <a:gd name="T8" fmla="*/ 0 60000 65536"/>
              <a:gd name="T9" fmla="*/ 0 w 912"/>
              <a:gd name="T10" fmla="*/ 0 h 768"/>
              <a:gd name="T11" fmla="*/ 912 w 91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68">
                <a:moveTo>
                  <a:pt x="0" y="768"/>
                </a:moveTo>
                <a:cubicBezTo>
                  <a:pt x="188" y="736"/>
                  <a:pt x="376" y="704"/>
                  <a:pt x="528" y="576"/>
                </a:cubicBezTo>
                <a:cubicBezTo>
                  <a:pt x="680" y="448"/>
                  <a:pt x="840" y="88"/>
                  <a:pt x="91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343400" y="2655888"/>
            <a:ext cx="2708275" cy="519112"/>
            <a:chOff x="2736" y="1673"/>
            <a:chExt cx="1706" cy="327"/>
          </a:xfrm>
        </p:grpSpPr>
        <p:sp>
          <p:nvSpPr>
            <p:cNvPr id="28684" name="Line 29"/>
            <p:cNvSpPr>
              <a:spLocks noChangeShapeType="1"/>
            </p:cNvSpPr>
            <p:nvPr/>
          </p:nvSpPr>
          <p:spPr bwMode="auto">
            <a:xfrm flipV="1">
              <a:off x="2736" y="1776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5" name="Text Box 32"/>
            <p:cNvSpPr txBox="1">
              <a:spLocks noChangeArrowheads="1"/>
            </p:cNvSpPr>
            <p:nvPr/>
          </p:nvSpPr>
          <p:spPr bwMode="auto">
            <a:xfrm>
              <a:off x="4214" y="1673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sp>
        <p:nvSpPr>
          <p:cNvPr id="128033" name="Freeform 33"/>
          <p:cNvSpPr>
            <a:spLocks/>
          </p:cNvSpPr>
          <p:nvPr/>
        </p:nvSpPr>
        <p:spPr bwMode="auto">
          <a:xfrm>
            <a:off x="5497513" y="3503613"/>
            <a:ext cx="1322387" cy="1685925"/>
          </a:xfrm>
          <a:custGeom>
            <a:avLst/>
            <a:gdLst>
              <a:gd name="T0" fmla="*/ 2147483647 w 833"/>
              <a:gd name="T1" fmla="*/ 2147483647 h 1062"/>
              <a:gd name="T2" fmla="*/ 2147483647 w 833"/>
              <a:gd name="T3" fmla="*/ 2147483647 h 1062"/>
              <a:gd name="T4" fmla="*/ 0 w 833"/>
              <a:gd name="T5" fmla="*/ 0 h 1062"/>
              <a:gd name="T6" fmla="*/ 0 60000 65536"/>
              <a:gd name="T7" fmla="*/ 0 60000 65536"/>
              <a:gd name="T8" fmla="*/ 0 60000 65536"/>
              <a:gd name="T9" fmla="*/ 0 w 833"/>
              <a:gd name="T10" fmla="*/ 0 h 1062"/>
              <a:gd name="T11" fmla="*/ 833 w 833"/>
              <a:gd name="T12" fmla="*/ 1062 h 1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3" h="1062">
                <a:moveTo>
                  <a:pt x="833" y="1062"/>
                </a:moveTo>
                <a:cubicBezTo>
                  <a:pt x="809" y="964"/>
                  <a:pt x="826" y="642"/>
                  <a:pt x="687" y="465"/>
                </a:cubicBezTo>
                <a:cubicBezTo>
                  <a:pt x="548" y="288"/>
                  <a:pt x="143" y="9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105400" y="1371600"/>
            <a:ext cx="304800" cy="2514600"/>
            <a:chOff x="3216" y="864"/>
            <a:chExt cx="192" cy="1584"/>
          </a:xfrm>
        </p:grpSpPr>
        <p:sp>
          <p:nvSpPr>
            <p:cNvPr id="28682" name="Line 28"/>
            <p:cNvSpPr>
              <a:spLocks noChangeShapeType="1"/>
            </p:cNvSpPr>
            <p:nvPr/>
          </p:nvSpPr>
          <p:spPr bwMode="auto">
            <a:xfrm flipV="1">
              <a:off x="3408" y="1008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3" name="Text Box 34"/>
            <p:cNvSpPr txBox="1">
              <a:spLocks noChangeArrowheads="1"/>
            </p:cNvSpPr>
            <p:nvPr/>
          </p:nvSpPr>
          <p:spPr bwMode="auto">
            <a:xfrm>
              <a:off x="3216" y="864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</a:t>
              </a:r>
            </a:p>
          </p:txBody>
        </p:sp>
      </p:grpSp>
      <p:sp>
        <p:nvSpPr>
          <p:cNvPr id="128036" name="Text Box 36"/>
          <p:cNvSpPr txBox="1">
            <a:spLocks noChangeArrowheads="1"/>
          </p:cNvSpPr>
          <p:nvPr/>
        </p:nvSpPr>
        <p:spPr bwMode="auto">
          <a:xfrm>
            <a:off x="4724400" y="1360488"/>
            <a:ext cx="59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 </a:t>
            </a:r>
            <a:r>
              <a:rPr lang="en-US">
                <a:ea typeface="Arial" charset="0"/>
                <a:cs typeface="Arial" charset="0"/>
              </a:rPr>
              <a:t>·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1" grpId="0" animBg="1"/>
      <p:bldP spid="128031" grpId="1" animBg="1"/>
      <p:bldP spid="128033" grpId="0" animBg="1"/>
      <p:bldP spid="128033" grpId="1" animBg="1"/>
      <p:bldP spid="1280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Momentum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classical definition of the momentum </a:t>
            </a:r>
            <a:r>
              <a:rPr lang="en-US" b="1"/>
              <a:t>p</a:t>
            </a:r>
            <a:r>
              <a:rPr lang="en-US"/>
              <a:t> of a particle with mass m is:  </a:t>
            </a:r>
            <a:r>
              <a:rPr lang="en-US" b="1"/>
              <a:t>p</a:t>
            </a:r>
            <a:r>
              <a:rPr lang="en-US"/>
              <a:t>=m</a:t>
            </a:r>
            <a:r>
              <a:rPr lang="en-US" b="1"/>
              <a:t>u</a:t>
            </a:r>
            <a:r>
              <a:rPr lang="en-US"/>
              <a:t>.</a:t>
            </a:r>
            <a:endParaRPr lang="en-US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362200"/>
            <a:ext cx="8229600" cy="2209800"/>
            <a:chOff x="240" y="1872"/>
            <a:chExt cx="5184" cy="1392"/>
          </a:xfrm>
        </p:grpSpPr>
        <p:sp>
          <p:nvSpPr>
            <p:cNvPr id="10248" name="Text Box 5"/>
            <p:cNvSpPr txBox="1">
              <a:spLocks noChangeArrowheads="1"/>
            </p:cNvSpPr>
            <p:nvPr/>
          </p:nvSpPr>
          <p:spPr bwMode="auto">
            <a:xfrm>
              <a:off x="240" y="1872"/>
              <a:ext cx="518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In absence of external forces the total momentum is conserved (Law of conservation of momentum):</a:t>
              </a:r>
            </a:p>
          </p:txBody>
        </p:sp>
        <p:graphicFrame>
          <p:nvGraphicFramePr>
            <p:cNvPr id="10242" name="Object 7"/>
            <p:cNvGraphicFramePr>
              <a:graphicFrameLocks noChangeAspect="1"/>
            </p:cNvGraphicFramePr>
            <p:nvPr/>
          </p:nvGraphicFramePr>
          <p:xfrm>
            <a:off x="1968" y="2460"/>
            <a:ext cx="1632" cy="804"/>
          </p:xfrm>
          <a:graphic>
            <a:graphicData uri="http://schemas.openxmlformats.org/presentationml/2006/ole">
              <p:oleObj spid="_x0000_s167938" name="Equation" r:id="rId3" imgW="876240" imgH="431640" progId="Equation.DSMT4">
                <p:embed/>
              </p:oleObj>
            </a:graphicData>
          </a:graphic>
        </p:graphicFrame>
      </p:grp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212725" y="4724400"/>
            <a:ext cx="8702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Due to the velocity addition formula, the definition </a:t>
            </a:r>
            <a:r>
              <a:rPr lang="en-US" b="1"/>
              <a:t>p</a:t>
            </a:r>
            <a:r>
              <a:rPr lang="en-US"/>
              <a:t>=m</a:t>
            </a:r>
            <a:r>
              <a:rPr lang="en-US" b="1"/>
              <a:t>u</a:t>
            </a:r>
            <a:r>
              <a:rPr lang="en-US"/>
              <a:t> is not suitable to obtain conservation of momentum in special relativity!! 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276225" y="6110288"/>
            <a:ext cx="856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ym typeface="Wingdings" charset="2"/>
              </a:rPr>
              <a:t> Need new definition for relativistic momentum!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9" grpId="0"/>
      <p:bldP spid="3225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/>
              <a:t>Conservation of Momentum</a:t>
            </a:r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1152525" y="39481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 flipV="1">
            <a:off x="1571625" y="3519488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Freeform 8"/>
          <p:cNvSpPr>
            <a:spLocks/>
          </p:cNvSpPr>
          <p:nvPr/>
        </p:nvSpPr>
        <p:spPr bwMode="auto">
          <a:xfrm>
            <a:off x="1571625" y="3119438"/>
            <a:ext cx="1755775" cy="879475"/>
          </a:xfrm>
          <a:custGeom>
            <a:avLst/>
            <a:gdLst>
              <a:gd name="T0" fmla="*/ 0 w 1106"/>
              <a:gd name="T1" fmla="*/ 2147483647 h 554"/>
              <a:gd name="T2" fmla="*/ 2147483647 w 1106"/>
              <a:gd name="T3" fmla="*/ 2147483647 h 554"/>
              <a:gd name="T4" fmla="*/ 2147483647 w 1106"/>
              <a:gd name="T5" fmla="*/ 2147483647 h 554"/>
              <a:gd name="T6" fmla="*/ 0 60000 65536"/>
              <a:gd name="T7" fmla="*/ 0 60000 65536"/>
              <a:gd name="T8" fmla="*/ 0 60000 65536"/>
              <a:gd name="T9" fmla="*/ 0 w 1106"/>
              <a:gd name="T10" fmla="*/ 0 h 554"/>
              <a:gd name="T11" fmla="*/ 1106 w 1106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6" h="554">
                <a:moveTo>
                  <a:pt x="0" y="540"/>
                </a:moveTo>
                <a:cubicBezTo>
                  <a:pt x="97" y="450"/>
                  <a:pt x="399" y="0"/>
                  <a:pt x="583" y="2"/>
                </a:cubicBezTo>
                <a:cubicBezTo>
                  <a:pt x="767" y="4"/>
                  <a:pt x="997" y="439"/>
                  <a:pt x="1106" y="5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Oval 10"/>
          <p:cNvSpPr>
            <a:spLocks noChangeArrowheads="1"/>
          </p:cNvSpPr>
          <p:nvPr/>
        </p:nvSpPr>
        <p:spPr bwMode="auto">
          <a:xfrm>
            <a:off x="3171825" y="397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>
            <a:off x="3600450" y="4471988"/>
            <a:ext cx="257175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Oval 18"/>
          <p:cNvSpPr>
            <a:spLocks noChangeArrowheads="1"/>
          </p:cNvSpPr>
          <p:nvPr/>
        </p:nvSpPr>
        <p:spPr bwMode="auto">
          <a:xfrm flipH="1" flipV="1">
            <a:off x="3305175" y="168116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19"/>
          <p:cNvSpPr>
            <a:spLocks noChangeShapeType="1"/>
          </p:cNvSpPr>
          <p:nvPr/>
        </p:nvSpPr>
        <p:spPr bwMode="auto">
          <a:xfrm flipH="1">
            <a:off x="3038475" y="2185988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Freeform 20"/>
          <p:cNvSpPr>
            <a:spLocks/>
          </p:cNvSpPr>
          <p:nvPr/>
        </p:nvSpPr>
        <p:spPr bwMode="auto">
          <a:xfrm flipH="1" flipV="1">
            <a:off x="1663700" y="2163763"/>
            <a:ext cx="1755775" cy="879475"/>
          </a:xfrm>
          <a:custGeom>
            <a:avLst/>
            <a:gdLst>
              <a:gd name="T0" fmla="*/ 0 w 1106"/>
              <a:gd name="T1" fmla="*/ 2147483647 h 554"/>
              <a:gd name="T2" fmla="*/ 2147483647 w 1106"/>
              <a:gd name="T3" fmla="*/ 2147483647 h 554"/>
              <a:gd name="T4" fmla="*/ 2147483647 w 1106"/>
              <a:gd name="T5" fmla="*/ 2147483647 h 554"/>
              <a:gd name="T6" fmla="*/ 0 60000 65536"/>
              <a:gd name="T7" fmla="*/ 0 60000 65536"/>
              <a:gd name="T8" fmla="*/ 0 60000 65536"/>
              <a:gd name="T9" fmla="*/ 0 w 1106"/>
              <a:gd name="T10" fmla="*/ 0 h 554"/>
              <a:gd name="T11" fmla="*/ 1106 w 1106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6" h="554">
                <a:moveTo>
                  <a:pt x="0" y="540"/>
                </a:moveTo>
                <a:cubicBezTo>
                  <a:pt x="97" y="450"/>
                  <a:pt x="399" y="0"/>
                  <a:pt x="583" y="2"/>
                </a:cubicBezTo>
                <a:cubicBezTo>
                  <a:pt x="767" y="4"/>
                  <a:pt x="997" y="439"/>
                  <a:pt x="1106" y="5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Oval 21"/>
          <p:cNvSpPr>
            <a:spLocks noChangeArrowheads="1"/>
          </p:cNvSpPr>
          <p:nvPr/>
        </p:nvSpPr>
        <p:spPr bwMode="auto">
          <a:xfrm flipH="1" flipV="1">
            <a:off x="1266825" y="16525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39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Line 22"/>
          <p:cNvSpPr>
            <a:spLocks noChangeShapeType="1"/>
          </p:cNvSpPr>
          <p:nvPr/>
        </p:nvSpPr>
        <p:spPr bwMode="auto">
          <a:xfrm flipH="1" flipV="1">
            <a:off x="1143000" y="1371600"/>
            <a:ext cx="238125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1" name="Line 24"/>
          <p:cNvSpPr>
            <a:spLocks noChangeShapeType="1"/>
          </p:cNvSpPr>
          <p:nvPr/>
        </p:nvSpPr>
        <p:spPr bwMode="auto">
          <a:xfrm flipV="1">
            <a:off x="857250" y="51054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Line 25"/>
          <p:cNvSpPr>
            <a:spLocks noChangeShapeType="1"/>
          </p:cNvSpPr>
          <p:nvPr/>
        </p:nvSpPr>
        <p:spPr bwMode="auto">
          <a:xfrm flipV="1">
            <a:off x="857250" y="914400"/>
            <a:ext cx="0" cy="419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3" name="Text Box 26"/>
          <p:cNvSpPr txBox="1">
            <a:spLocks noChangeArrowheads="1"/>
          </p:cNvSpPr>
          <p:nvPr/>
        </p:nvSpPr>
        <p:spPr bwMode="auto">
          <a:xfrm>
            <a:off x="476250" y="6858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53264" name="Text Box 27"/>
          <p:cNvSpPr txBox="1">
            <a:spLocks noChangeArrowheads="1"/>
          </p:cNvSpPr>
          <p:nvPr/>
        </p:nvSpPr>
        <p:spPr bwMode="auto">
          <a:xfrm>
            <a:off x="4133850" y="50292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3265" name="Text Box 28"/>
          <p:cNvSpPr txBox="1">
            <a:spLocks noChangeArrowheads="1"/>
          </p:cNvSpPr>
          <p:nvPr/>
        </p:nvSpPr>
        <p:spPr bwMode="auto">
          <a:xfrm>
            <a:off x="1343025" y="3279775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u</a:t>
            </a:r>
            <a:r>
              <a:rPr lang="en-US" baseline="-25000"/>
              <a:t>1</a:t>
            </a:r>
          </a:p>
        </p:txBody>
      </p:sp>
      <p:sp>
        <p:nvSpPr>
          <p:cNvPr id="53266" name="Text Box 29"/>
          <p:cNvSpPr txBox="1">
            <a:spLocks noChangeArrowheads="1"/>
          </p:cNvSpPr>
          <p:nvPr/>
        </p:nvSpPr>
        <p:spPr bwMode="auto">
          <a:xfrm>
            <a:off x="3143250" y="2300288"/>
            <a:ext cx="53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u</a:t>
            </a:r>
            <a:r>
              <a:rPr lang="en-US" baseline="-25000"/>
              <a:t>2</a:t>
            </a:r>
          </a:p>
        </p:txBody>
      </p:sp>
      <p:sp>
        <p:nvSpPr>
          <p:cNvPr id="53267" name="Text Box 30"/>
          <p:cNvSpPr txBox="1">
            <a:spLocks noChangeArrowheads="1"/>
          </p:cNvSpPr>
          <p:nvPr/>
        </p:nvSpPr>
        <p:spPr bwMode="auto">
          <a:xfrm>
            <a:off x="1193800" y="3971925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53268" name="Text Box 31"/>
          <p:cNvSpPr txBox="1">
            <a:spLocks noChangeArrowheads="1"/>
          </p:cNvSpPr>
          <p:nvPr/>
        </p:nvSpPr>
        <p:spPr bwMode="auto">
          <a:xfrm>
            <a:off x="3362325" y="1685925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369696" name="Text Box 32"/>
          <p:cNvSpPr txBox="1">
            <a:spLocks noChangeArrowheads="1"/>
          </p:cNvSpPr>
          <p:nvPr/>
        </p:nvSpPr>
        <p:spPr bwMode="auto">
          <a:xfrm>
            <a:off x="1447800" y="5410200"/>
            <a:ext cx="21907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If </a:t>
            </a:r>
            <a:r>
              <a:rPr lang="en-US" sz="2000" b="1"/>
              <a:t>u</a:t>
            </a:r>
            <a:r>
              <a:rPr lang="en-US" sz="2000" baseline="-25000"/>
              <a:t>1</a:t>
            </a:r>
            <a:r>
              <a:rPr lang="en-US" sz="2000"/>
              <a:t> = -</a:t>
            </a:r>
            <a:r>
              <a:rPr lang="en-US" sz="2000" b="1"/>
              <a:t>u</a:t>
            </a:r>
            <a:r>
              <a:rPr lang="en-US" sz="2000" baseline="-25000"/>
              <a:t>2 </a:t>
            </a:r>
            <a:r>
              <a:rPr lang="en-US" sz="2000"/>
              <a:t>we find:</a:t>
            </a:r>
          </a:p>
          <a:p>
            <a:r>
              <a:rPr lang="en-US" sz="2000"/>
              <a:t>p</a:t>
            </a:r>
            <a:r>
              <a:rPr lang="en-US" sz="2000" baseline="-25000"/>
              <a:t>tot,before </a:t>
            </a:r>
            <a:r>
              <a:rPr lang="en-US" sz="2000"/>
              <a:t>= 0</a:t>
            </a:r>
          </a:p>
          <a:p>
            <a:r>
              <a:rPr lang="en-US" sz="2000"/>
              <a:t>p</a:t>
            </a:r>
            <a:r>
              <a:rPr lang="en-US" sz="2000" baseline="-25000"/>
              <a:t>tot,after</a:t>
            </a:r>
            <a:r>
              <a:rPr lang="en-US" sz="2000"/>
              <a:t>   = 0</a:t>
            </a:r>
            <a:endParaRPr lang="en-US" sz="2000" baseline="-25000"/>
          </a:p>
        </p:txBody>
      </p:sp>
      <p:sp>
        <p:nvSpPr>
          <p:cNvPr id="53270" name="Text Box 52"/>
          <p:cNvSpPr txBox="1">
            <a:spLocks noChangeArrowheads="1"/>
          </p:cNvSpPr>
          <p:nvPr/>
        </p:nvSpPr>
        <p:spPr bwMode="auto">
          <a:xfrm>
            <a:off x="914400" y="45720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819650" y="685800"/>
            <a:ext cx="4186238" cy="4862513"/>
            <a:chOff x="3036" y="432"/>
            <a:chExt cx="2637" cy="3063"/>
          </a:xfrm>
        </p:grpSpPr>
        <p:sp>
          <p:nvSpPr>
            <p:cNvPr id="53279" name="Oval 33"/>
            <p:cNvSpPr>
              <a:spLocks noChangeArrowheads="1"/>
            </p:cNvSpPr>
            <p:nvPr/>
          </p:nvSpPr>
          <p:spPr bwMode="auto">
            <a:xfrm>
              <a:off x="4080" y="2592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0" name="Line 34"/>
            <p:cNvSpPr>
              <a:spLocks noChangeShapeType="1"/>
            </p:cNvSpPr>
            <p:nvPr/>
          </p:nvSpPr>
          <p:spPr bwMode="auto">
            <a:xfrm flipV="1">
              <a:off x="4254" y="23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1" name="Freeform 35"/>
            <p:cNvSpPr>
              <a:spLocks/>
            </p:cNvSpPr>
            <p:nvPr/>
          </p:nvSpPr>
          <p:spPr bwMode="auto">
            <a:xfrm>
              <a:off x="4151" y="1966"/>
              <a:ext cx="582" cy="626"/>
            </a:xfrm>
            <a:custGeom>
              <a:avLst/>
              <a:gdLst>
                <a:gd name="T0" fmla="*/ 107 w 582"/>
                <a:gd name="T1" fmla="*/ 610 h 626"/>
                <a:gd name="T2" fmla="*/ 291 w 582"/>
                <a:gd name="T3" fmla="*/ 1 h 626"/>
                <a:gd name="T4" fmla="*/ 457 w 582"/>
                <a:gd name="T5" fmla="*/ 626 h 626"/>
                <a:gd name="T6" fmla="*/ 0 60000 65536"/>
                <a:gd name="T7" fmla="*/ 0 60000 65536"/>
                <a:gd name="T8" fmla="*/ 0 60000 65536"/>
                <a:gd name="T9" fmla="*/ 0 w 582"/>
                <a:gd name="T10" fmla="*/ 0 h 626"/>
                <a:gd name="T11" fmla="*/ 582 w 582"/>
                <a:gd name="T12" fmla="*/ 626 h 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2" h="626">
                  <a:moveTo>
                    <a:pt x="107" y="610"/>
                  </a:moveTo>
                  <a:cubicBezTo>
                    <a:pt x="138" y="508"/>
                    <a:pt x="0" y="0"/>
                    <a:pt x="291" y="1"/>
                  </a:cubicBezTo>
                  <a:cubicBezTo>
                    <a:pt x="582" y="2"/>
                    <a:pt x="423" y="496"/>
                    <a:pt x="457" y="62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2" name="Oval 36"/>
            <p:cNvSpPr>
              <a:spLocks noChangeArrowheads="1"/>
            </p:cNvSpPr>
            <p:nvPr/>
          </p:nvSpPr>
          <p:spPr bwMode="auto">
            <a:xfrm>
              <a:off x="4434" y="2592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3" name="Line 37"/>
            <p:cNvSpPr>
              <a:spLocks noChangeShapeType="1"/>
            </p:cNvSpPr>
            <p:nvPr/>
          </p:nvSpPr>
          <p:spPr bwMode="auto">
            <a:xfrm>
              <a:off x="4608" y="29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4" name="Oval 38"/>
            <p:cNvSpPr>
              <a:spLocks noChangeArrowheads="1"/>
            </p:cNvSpPr>
            <p:nvPr/>
          </p:nvSpPr>
          <p:spPr bwMode="auto">
            <a:xfrm flipH="1" flipV="1">
              <a:off x="5136" y="1296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5" name="Line 39"/>
            <p:cNvSpPr>
              <a:spLocks noChangeShapeType="1"/>
            </p:cNvSpPr>
            <p:nvPr/>
          </p:nvSpPr>
          <p:spPr bwMode="auto">
            <a:xfrm flipH="1">
              <a:off x="4800" y="1566"/>
              <a:ext cx="384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6" name="Freeform 40"/>
            <p:cNvSpPr>
              <a:spLocks/>
            </p:cNvSpPr>
            <p:nvPr/>
          </p:nvSpPr>
          <p:spPr bwMode="auto">
            <a:xfrm flipH="1" flipV="1">
              <a:off x="3736" y="1555"/>
              <a:ext cx="1448" cy="317"/>
            </a:xfrm>
            <a:custGeom>
              <a:avLst/>
              <a:gdLst>
                <a:gd name="T0" fmla="*/ 0 w 1106"/>
                <a:gd name="T1" fmla="*/ 11 h 554"/>
                <a:gd name="T2" fmla="*/ 3841 w 1106"/>
                <a:gd name="T3" fmla="*/ 1 h 554"/>
                <a:gd name="T4" fmla="*/ 7291 w 1106"/>
                <a:gd name="T5" fmla="*/ 11 h 554"/>
                <a:gd name="T6" fmla="*/ 0 60000 65536"/>
                <a:gd name="T7" fmla="*/ 0 60000 65536"/>
                <a:gd name="T8" fmla="*/ 0 60000 65536"/>
                <a:gd name="T9" fmla="*/ 0 w 1106"/>
                <a:gd name="T10" fmla="*/ 0 h 554"/>
                <a:gd name="T11" fmla="*/ 1106 w 1106"/>
                <a:gd name="T12" fmla="*/ 554 h 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6" h="554">
                  <a:moveTo>
                    <a:pt x="0" y="540"/>
                  </a:moveTo>
                  <a:cubicBezTo>
                    <a:pt x="97" y="450"/>
                    <a:pt x="399" y="0"/>
                    <a:pt x="583" y="2"/>
                  </a:cubicBezTo>
                  <a:cubicBezTo>
                    <a:pt x="767" y="4"/>
                    <a:pt x="997" y="439"/>
                    <a:pt x="1106" y="55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7" name="Oval 41"/>
            <p:cNvSpPr>
              <a:spLocks noChangeArrowheads="1"/>
            </p:cNvSpPr>
            <p:nvPr/>
          </p:nvSpPr>
          <p:spPr bwMode="auto">
            <a:xfrm flipH="1" flipV="1">
              <a:off x="3456" y="1248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393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8" name="Line 42"/>
            <p:cNvSpPr>
              <a:spLocks noChangeShapeType="1"/>
            </p:cNvSpPr>
            <p:nvPr/>
          </p:nvSpPr>
          <p:spPr bwMode="auto">
            <a:xfrm flipH="1" flipV="1">
              <a:off x="3168" y="1104"/>
              <a:ext cx="2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9" name="Line 43"/>
            <p:cNvSpPr>
              <a:spLocks noChangeShapeType="1"/>
            </p:cNvSpPr>
            <p:nvPr/>
          </p:nvSpPr>
          <p:spPr bwMode="auto">
            <a:xfrm flipV="1">
              <a:off x="3276" y="321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0" name="Line 44"/>
            <p:cNvSpPr>
              <a:spLocks noChangeShapeType="1"/>
            </p:cNvSpPr>
            <p:nvPr/>
          </p:nvSpPr>
          <p:spPr bwMode="auto">
            <a:xfrm flipV="1">
              <a:off x="3276" y="576"/>
              <a:ext cx="0" cy="2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1" name="Text Box 45"/>
            <p:cNvSpPr txBox="1">
              <a:spLocks noChangeArrowheads="1"/>
            </p:cNvSpPr>
            <p:nvPr/>
          </p:nvSpPr>
          <p:spPr bwMode="auto">
            <a:xfrm>
              <a:off x="3036" y="432"/>
              <a:ext cx="2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y'</a:t>
              </a:r>
            </a:p>
          </p:txBody>
        </p:sp>
        <p:sp>
          <p:nvSpPr>
            <p:cNvPr id="53292" name="Text Box 46"/>
            <p:cNvSpPr txBox="1">
              <a:spLocks noChangeArrowheads="1"/>
            </p:cNvSpPr>
            <p:nvPr/>
          </p:nvSpPr>
          <p:spPr bwMode="auto">
            <a:xfrm>
              <a:off x="5340" y="3168"/>
              <a:ext cx="3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x'</a:t>
              </a:r>
            </a:p>
          </p:txBody>
        </p:sp>
        <p:sp>
          <p:nvSpPr>
            <p:cNvPr id="53293" name="Text Box 47"/>
            <p:cNvSpPr txBox="1">
              <a:spLocks noChangeArrowheads="1"/>
            </p:cNvSpPr>
            <p:nvPr/>
          </p:nvSpPr>
          <p:spPr bwMode="auto">
            <a:xfrm>
              <a:off x="3840" y="2208"/>
              <a:ext cx="3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r>
                <a:rPr lang="en-US"/>
                <a:t>'</a:t>
              </a:r>
              <a:r>
                <a:rPr lang="en-US" baseline="-25000"/>
                <a:t>1</a:t>
              </a:r>
            </a:p>
          </p:txBody>
        </p:sp>
        <p:sp>
          <p:nvSpPr>
            <p:cNvPr id="53294" name="Text Box 48"/>
            <p:cNvSpPr txBox="1">
              <a:spLocks noChangeArrowheads="1"/>
            </p:cNvSpPr>
            <p:nvPr/>
          </p:nvSpPr>
          <p:spPr bwMode="auto">
            <a:xfrm>
              <a:off x="4944" y="1632"/>
              <a:ext cx="3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r>
                <a:rPr lang="en-US"/>
                <a:t>'</a:t>
              </a:r>
              <a:r>
                <a:rPr lang="en-US" baseline="-25000"/>
                <a:t>2</a:t>
              </a:r>
            </a:p>
          </p:txBody>
        </p:sp>
        <p:sp>
          <p:nvSpPr>
            <p:cNvPr id="53295" name="Text Box 49"/>
            <p:cNvSpPr txBox="1">
              <a:spLocks noChangeArrowheads="1"/>
            </p:cNvSpPr>
            <p:nvPr/>
          </p:nvSpPr>
          <p:spPr bwMode="auto">
            <a:xfrm>
              <a:off x="4112" y="2592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53296" name="Text Box 50"/>
            <p:cNvSpPr txBox="1">
              <a:spLocks noChangeArrowheads="1"/>
            </p:cNvSpPr>
            <p:nvPr/>
          </p:nvSpPr>
          <p:spPr bwMode="auto">
            <a:xfrm>
              <a:off x="5178" y="1302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53297" name="Text Box 53"/>
            <p:cNvSpPr txBox="1">
              <a:spLocks noChangeArrowheads="1"/>
            </p:cNvSpPr>
            <p:nvPr/>
          </p:nvSpPr>
          <p:spPr bwMode="auto">
            <a:xfrm>
              <a:off x="3292" y="2928"/>
              <a:ext cx="3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S'</a:t>
              </a:r>
            </a:p>
          </p:txBody>
        </p:sp>
      </p:grpSp>
      <p:sp>
        <p:nvSpPr>
          <p:cNvPr id="369718" name="Text Box 54"/>
          <p:cNvSpPr txBox="1">
            <a:spLocks noChangeArrowheads="1"/>
          </p:cNvSpPr>
          <p:nvPr/>
        </p:nvSpPr>
        <p:spPr bwMode="auto">
          <a:xfrm>
            <a:off x="5191125" y="5305425"/>
            <a:ext cx="364807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System S' is moving to the right with the velocity </a:t>
            </a:r>
            <a:r>
              <a:rPr lang="en-US" sz="2000">
                <a:solidFill>
                  <a:srgbClr val="00B050"/>
                </a:solidFill>
              </a:rPr>
              <a:t>v = u</a:t>
            </a:r>
            <a:r>
              <a:rPr lang="en-US" sz="2000" baseline="-25000">
                <a:solidFill>
                  <a:srgbClr val="00B050"/>
                </a:solidFill>
              </a:rPr>
              <a:t>1x</a:t>
            </a:r>
            <a:r>
              <a:rPr lang="en-US" sz="2000"/>
              <a:t>. We will use relativistic velocity transformations here.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584325" y="3505200"/>
            <a:ext cx="877888" cy="812800"/>
            <a:chOff x="1600200" y="3488934"/>
            <a:chExt cx="877393" cy="813553"/>
          </a:xfrm>
        </p:grpSpPr>
        <p:cxnSp>
          <p:nvCxnSpPr>
            <p:cNvPr id="53275" name="Straight Arrow Connector 44"/>
            <p:cNvCxnSpPr>
              <a:cxnSpLocks noChangeShapeType="1"/>
            </p:cNvCxnSpPr>
            <p:nvPr/>
          </p:nvCxnSpPr>
          <p:spPr bwMode="auto">
            <a:xfrm>
              <a:off x="1600200" y="3962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53276" name="Straight Arrow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1743120" y="3753554"/>
              <a:ext cx="457200" cy="1588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sp>
          <p:nvSpPr>
            <p:cNvPr id="53277" name="TextBox 47"/>
            <p:cNvSpPr txBox="1">
              <a:spLocks noChangeArrowheads="1"/>
            </p:cNvSpPr>
            <p:nvPr/>
          </p:nvSpPr>
          <p:spPr bwMode="auto">
            <a:xfrm>
              <a:off x="1600200" y="3840822"/>
              <a:ext cx="5725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u</a:t>
              </a:r>
              <a:r>
                <a:rPr lang="en-US" baseline="-25000">
                  <a:solidFill>
                    <a:srgbClr val="00B050"/>
                  </a:solidFill>
                </a:rPr>
                <a:t>1x</a:t>
              </a:r>
            </a:p>
          </p:txBody>
        </p:sp>
        <p:sp>
          <p:nvSpPr>
            <p:cNvPr id="53278" name="TextBox 48"/>
            <p:cNvSpPr txBox="1">
              <a:spLocks noChangeArrowheads="1"/>
            </p:cNvSpPr>
            <p:nvPr/>
          </p:nvSpPr>
          <p:spPr bwMode="auto">
            <a:xfrm>
              <a:off x="1905000" y="3488934"/>
              <a:ext cx="5725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u</a:t>
              </a:r>
              <a:r>
                <a:rPr lang="en-US" baseline="-25000">
                  <a:solidFill>
                    <a:srgbClr val="00B050"/>
                  </a:solidFill>
                </a:rPr>
                <a:t>1y</a:t>
              </a:r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97475" y="1025525"/>
            <a:ext cx="3870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Frame S’ moves along x with </a:t>
            </a:r>
            <a:r>
              <a:rPr lang="en-US" sz="1800">
                <a:solidFill>
                  <a:srgbClr val="00B050"/>
                </a:solidFill>
              </a:rPr>
              <a:t>v = u</a:t>
            </a:r>
            <a:r>
              <a:rPr lang="en-US" sz="1800" baseline="-25000">
                <a:solidFill>
                  <a:srgbClr val="00B050"/>
                </a:solidFill>
              </a:rPr>
              <a:t>1x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96" grpId="0" animBg="1"/>
      <p:bldP spid="369718" grpId="0" animBg="1"/>
      <p:bldP spid="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Classical momentum</a:t>
            </a:r>
          </a:p>
        </p:txBody>
      </p:sp>
      <p:sp>
        <p:nvSpPr>
          <p:cNvPr id="54275" name="Oval 63"/>
          <p:cNvSpPr>
            <a:spLocks noChangeArrowheads="1"/>
          </p:cNvSpPr>
          <p:nvPr/>
        </p:nvSpPr>
        <p:spPr bwMode="auto">
          <a:xfrm>
            <a:off x="1152525" y="44815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Line 64"/>
          <p:cNvSpPr>
            <a:spLocks noChangeShapeType="1"/>
          </p:cNvSpPr>
          <p:nvPr/>
        </p:nvSpPr>
        <p:spPr bwMode="auto">
          <a:xfrm flipV="1">
            <a:off x="1571625" y="4052888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Freeform 65"/>
          <p:cNvSpPr>
            <a:spLocks/>
          </p:cNvSpPr>
          <p:nvPr/>
        </p:nvSpPr>
        <p:spPr bwMode="auto">
          <a:xfrm>
            <a:off x="1571625" y="3652838"/>
            <a:ext cx="1755775" cy="879475"/>
          </a:xfrm>
          <a:custGeom>
            <a:avLst/>
            <a:gdLst>
              <a:gd name="T0" fmla="*/ 0 w 1106"/>
              <a:gd name="T1" fmla="*/ 2147483647 h 554"/>
              <a:gd name="T2" fmla="*/ 2147483647 w 1106"/>
              <a:gd name="T3" fmla="*/ 2147483647 h 554"/>
              <a:gd name="T4" fmla="*/ 2147483647 w 1106"/>
              <a:gd name="T5" fmla="*/ 2147483647 h 554"/>
              <a:gd name="T6" fmla="*/ 0 60000 65536"/>
              <a:gd name="T7" fmla="*/ 0 60000 65536"/>
              <a:gd name="T8" fmla="*/ 0 60000 65536"/>
              <a:gd name="T9" fmla="*/ 0 w 1106"/>
              <a:gd name="T10" fmla="*/ 0 h 554"/>
              <a:gd name="T11" fmla="*/ 1106 w 1106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6" h="554">
                <a:moveTo>
                  <a:pt x="0" y="540"/>
                </a:moveTo>
                <a:cubicBezTo>
                  <a:pt x="97" y="450"/>
                  <a:pt x="399" y="0"/>
                  <a:pt x="583" y="2"/>
                </a:cubicBezTo>
                <a:cubicBezTo>
                  <a:pt x="767" y="4"/>
                  <a:pt x="997" y="439"/>
                  <a:pt x="1106" y="5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6"/>
          <p:cNvSpPr>
            <a:spLocks noChangeArrowheads="1"/>
          </p:cNvSpPr>
          <p:nvPr/>
        </p:nvSpPr>
        <p:spPr bwMode="auto">
          <a:xfrm>
            <a:off x="3171825" y="45100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Line 67"/>
          <p:cNvSpPr>
            <a:spLocks noChangeShapeType="1"/>
          </p:cNvSpPr>
          <p:nvPr/>
        </p:nvSpPr>
        <p:spPr bwMode="auto">
          <a:xfrm>
            <a:off x="3600450" y="5005388"/>
            <a:ext cx="257175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68"/>
          <p:cNvSpPr>
            <a:spLocks noChangeArrowheads="1"/>
          </p:cNvSpPr>
          <p:nvPr/>
        </p:nvSpPr>
        <p:spPr bwMode="auto">
          <a:xfrm flipH="1" flipV="1">
            <a:off x="3305175" y="221456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Line 69"/>
          <p:cNvSpPr>
            <a:spLocks noChangeShapeType="1"/>
          </p:cNvSpPr>
          <p:nvPr/>
        </p:nvSpPr>
        <p:spPr bwMode="auto">
          <a:xfrm flipH="1">
            <a:off x="3038475" y="2719388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Freeform 70"/>
          <p:cNvSpPr>
            <a:spLocks/>
          </p:cNvSpPr>
          <p:nvPr/>
        </p:nvSpPr>
        <p:spPr bwMode="auto">
          <a:xfrm flipH="1" flipV="1">
            <a:off x="1663700" y="2697163"/>
            <a:ext cx="1755775" cy="879475"/>
          </a:xfrm>
          <a:custGeom>
            <a:avLst/>
            <a:gdLst>
              <a:gd name="T0" fmla="*/ 0 w 1106"/>
              <a:gd name="T1" fmla="*/ 2147483647 h 554"/>
              <a:gd name="T2" fmla="*/ 2147483647 w 1106"/>
              <a:gd name="T3" fmla="*/ 2147483647 h 554"/>
              <a:gd name="T4" fmla="*/ 2147483647 w 1106"/>
              <a:gd name="T5" fmla="*/ 2147483647 h 554"/>
              <a:gd name="T6" fmla="*/ 0 60000 65536"/>
              <a:gd name="T7" fmla="*/ 0 60000 65536"/>
              <a:gd name="T8" fmla="*/ 0 60000 65536"/>
              <a:gd name="T9" fmla="*/ 0 w 1106"/>
              <a:gd name="T10" fmla="*/ 0 h 554"/>
              <a:gd name="T11" fmla="*/ 1106 w 1106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6" h="554">
                <a:moveTo>
                  <a:pt x="0" y="540"/>
                </a:moveTo>
                <a:cubicBezTo>
                  <a:pt x="97" y="450"/>
                  <a:pt x="399" y="0"/>
                  <a:pt x="583" y="2"/>
                </a:cubicBezTo>
                <a:cubicBezTo>
                  <a:pt x="767" y="4"/>
                  <a:pt x="997" y="439"/>
                  <a:pt x="1106" y="5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71"/>
          <p:cNvSpPr>
            <a:spLocks noChangeArrowheads="1"/>
          </p:cNvSpPr>
          <p:nvPr/>
        </p:nvSpPr>
        <p:spPr bwMode="auto">
          <a:xfrm flipH="1" flipV="1">
            <a:off x="1266825" y="21859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39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Line 72"/>
          <p:cNvSpPr>
            <a:spLocks noChangeShapeType="1"/>
          </p:cNvSpPr>
          <p:nvPr/>
        </p:nvSpPr>
        <p:spPr bwMode="auto">
          <a:xfrm flipH="1" flipV="1">
            <a:off x="1143000" y="1905000"/>
            <a:ext cx="238125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Line 73"/>
          <p:cNvSpPr>
            <a:spLocks noChangeShapeType="1"/>
          </p:cNvSpPr>
          <p:nvPr/>
        </p:nvSpPr>
        <p:spPr bwMode="auto">
          <a:xfrm flipV="1">
            <a:off x="857250" y="56388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Line 74"/>
          <p:cNvSpPr>
            <a:spLocks noChangeShapeType="1"/>
          </p:cNvSpPr>
          <p:nvPr/>
        </p:nvSpPr>
        <p:spPr bwMode="auto">
          <a:xfrm flipV="1">
            <a:off x="857250" y="1447800"/>
            <a:ext cx="0" cy="419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Text Box 75"/>
          <p:cNvSpPr txBox="1">
            <a:spLocks noChangeArrowheads="1"/>
          </p:cNvSpPr>
          <p:nvPr/>
        </p:nvSpPr>
        <p:spPr bwMode="auto">
          <a:xfrm>
            <a:off x="476250" y="1157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54288" name="Text Box 76"/>
          <p:cNvSpPr txBox="1">
            <a:spLocks noChangeArrowheads="1"/>
          </p:cNvSpPr>
          <p:nvPr/>
        </p:nvSpPr>
        <p:spPr bwMode="auto">
          <a:xfrm>
            <a:off x="1658938" y="4191000"/>
            <a:ext cx="1265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u</a:t>
            </a:r>
            <a:r>
              <a:rPr lang="en-US" sz="2000" baseline="-25000"/>
              <a:t>1</a:t>
            </a:r>
            <a:r>
              <a:rPr lang="en-US" sz="2000"/>
              <a:t>=(u</a:t>
            </a:r>
            <a:r>
              <a:rPr lang="en-US" sz="2000" baseline="-25000"/>
              <a:t>x</a:t>
            </a:r>
            <a:r>
              <a:rPr lang="en-US" sz="2000"/>
              <a:t>,u</a:t>
            </a:r>
            <a:r>
              <a:rPr lang="en-US" sz="2000" baseline="-25000"/>
              <a:t>y</a:t>
            </a:r>
            <a:r>
              <a:rPr lang="en-US" sz="2000"/>
              <a:t>)</a:t>
            </a:r>
            <a:endParaRPr lang="en-US" sz="2000" baseline="-25000"/>
          </a:p>
        </p:txBody>
      </p:sp>
      <p:sp>
        <p:nvSpPr>
          <p:cNvPr id="54289" name="Text Box 77"/>
          <p:cNvSpPr txBox="1">
            <a:spLocks noChangeArrowheads="1"/>
          </p:cNvSpPr>
          <p:nvPr/>
        </p:nvSpPr>
        <p:spPr bwMode="auto">
          <a:xfrm>
            <a:off x="3151188" y="2895600"/>
            <a:ext cx="157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u</a:t>
            </a:r>
            <a:r>
              <a:rPr lang="en-US" sz="2000" baseline="-25000"/>
              <a:t>2</a:t>
            </a:r>
            <a:r>
              <a:rPr lang="en-US" sz="2000"/>
              <a:t> = (-u</a:t>
            </a:r>
            <a:r>
              <a:rPr lang="en-US" sz="2000" baseline="-25000"/>
              <a:t>x</a:t>
            </a:r>
            <a:r>
              <a:rPr lang="en-US" sz="2000"/>
              <a:t>,-u</a:t>
            </a:r>
            <a:r>
              <a:rPr lang="en-US" sz="2000" baseline="-25000"/>
              <a:t>y</a:t>
            </a:r>
            <a:r>
              <a:rPr lang="en-US" sz="2000"/>
              <a:t>)</a:t>
            </a:r>
            <a:endParaRPr lang="en-US" sz="2000" baseline="-25000"/>
          </a:p>
        </p:txBody>
      </p:sp>
      <p:sp>
        <p:nvSpPr>
          <p:cNvPr id="54290" name="Text Box 78"/>
          <p:cNvSpPr txBox="1">
            <a:spLocks noChangeArrowheads="1"/>
          </p:cNvSpPr>
          <p:nvPr/>
        </p:nvSpPr>
        <p:spPr bwMode="auto">
          <a:xfrm>
            <a:off x="1171575" y="4467225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54291" name="Text Box 79"/>
          <p:cNvSpPr txBox="1">
            <a:spLocks noChangeArrowheads="1"/>
          </p:cNvSpPr>
          <p:nvPr/>
        </p:nvSpPr>
        <p:spPr bwMode="auto">
          <a:xfrm>
            <a:off x="3333750" y="219075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54292" name="Text Box 80"/>
          <p:cNvSpPr txBox="1">
            <a:spLocks noChangeArrowheads="1"/>
          </p:cNvSpPr>
          <p:nvPr/>
        </p:nvSpPr>
        <p:spPr bwMode="auto">
          <a:xfrm>
            <a:off x="914400" y="51054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387153" name="Text Box 81"/>
          <p:cNvSpPr txBox="1">
            <a:spLocks noChangeArrowheads="1"/>
          </p:cNvSpPr>
          <p:nvPr/>
        </p:nvSpPr>
        <p:spPr bwMode="auto">
          <a:xfrm>
            <a:off x="5105400" y="1524000"/>
            <a:ext cx="3209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FF0000"/>
                </a:solidFill>
                <a:latin typeface="Times New Roman" charset="0"/>
              </a:rPr>
              <a:t>1, before</a:t>
            </a:r>
            <a:r>
              <a:rPr lang="en-US" b="1" i="1" baseline="-25000">
                <a:latin typeface="Times New Roman" charset="0"/>
              </a:rPr>
              <a:t> </a:t>
            </a:r>
            <a:r>
              <a:rPr lang="en-US" b="1" i="1">
                <a:latin typeface="Times New Roman" charset="0"/>
              </a:rPr>
              <a:t>= </a:t>
            </a:r>
            <a:r>
              <a:rPr lang="en-US" i="1">
                <a:latin typeface="Times New Roman" charset="0"/>
              </a:rPr>
              <a:t>m(u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  <a:p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, 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before</a:t>
            </a:r>
            <a:r>
              <a:rPr lang="en-US" b="1" i="1">
                <a:latin typeface="Times New Roman" charset="0"/>
              </a:rPr>
              <a:t> = </a:t>
            </a:r>
            <a:r>
              <a:rPr lang="en-US" i="1">
                <a:latin typeface="Times New Roman" charset="0"/>
              </a:rPr>
              <a:t>m(-u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-u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</p:txBody>
      </p:sp>
      <p:sp>
        <p:nvSpPr>
          <p:cNvPr id="387154" name="Text Box 82"/>
          <p:cNvSpPr txBox="1">
            <a:spLocks noChangeArrowheads="1"/>
          </p:cNvSpPr>
          <p:nvPr/>
        </p:nvSpPr>
        <p:spPr bwMode="auto">
          <a:xfrm>
            <a:off x="5105400" y="3397250"/>
            <a:ext cx="2967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FF0000"/>
                </a:solidFill>
                <a:latin typeface="Times New Roman" charset="0"/>
              </a:rPr>
              <a:t>1, after</a:t>
            </a:r>
            <a:r>
              <a:rPr lang="en-US" i="1" baseline="-25000">
                <a:latin typeface="Times New Roman" charset="0"/>
              </a:rPr>
              <a:t> </a:t>
            </a:r>
            <a:r>
              <a:rPr lang="en-US" i="1">
                <a:latin typeface="Times New Roman" charset="0"/>
              </a:rPr>
              <a:t>= m(u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-u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  <a:p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, 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after</a:t>
            </a:r>
            <a:r>
              <a:rPr lang="en-US" i="1">
                <a:latin typeface="Times New Roman" charset="0"/>
              </a:rPr>
              <a:t> = m(-u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</p:txBody>
      </p:sp>
      <p:sp>
        <p:nvSpPr>
          <p:cNvPr id="387155" name="Text Box 83"/>
          <p:cNvSpPr txBox="1">
            <a:spLocks noChangeArrowheads="1"/>
          </p:cNvSpPr>
          <p:nvPr/>
        </p:nvSpPr>
        <p:spPr bwMode="auto">
          <a:xfrm>
            <a:off x="5105400" y="2528888"/>
            <a:ext cx="2867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charset="0"/>
              </a:rPr>
              <a:t>p</a:t>
            </a:r>
            <a:r>
              <a:rPr lang="en-US" b="1" i="1" baseline="-25000">
                <a:latin typeface="Times New Roman" charset="0"/>
              </a:rPr>
              <a:t>tot , before </a:t>
            </a:r>
            <a:r>
              <a:rPr lang="en-US" b="1" i="1">
                <a:latin typeface="Times New Roman" charset="0"/>
              </a:rPr>
              <a:t>= </a:t>
            </a:r>
            <a:r>
              <a:rPr lang="en-US" i="1">
                <a:latin typeface="Times New Roman" charset="0"/>
              </a:rPr>
              <a:t>m(0</a:t>
            </a:r>
            <a:r>
              <a:rPr lang="en-US" i="1" baseline="-25000">
                <a:latin typeface="Times New Roman" charset="0"/>
              </a:rPr>
              <a:t> </a:t>
            </a:r>
            <a:r>
              <a:rPr lang="en-US" i="1">
                <a:latin typeface="Times New Roman" charset="0"/>
              </a:rPr>
              <a:t>, 0)</a:t>
            </a:r>
          </a:p>
        </p:txBody>
      </p:sp>
      <p:sp>
        <p:nvSpPr>
          <p:cNvPr id="387156" name="Text Box 84"/>
          <p:cNvSpPr txBox="1">
            <a:spLocks noChangeArrowheads="1"/>
          </p:cNvSpPr>
          <p:nvPr/>
        </p:nvSpPr>
        <p:spPr bwMode="auto">
          <a:xfrm>
            <a:off x="5105400" y="4433888"/>
            <a:ext cx="2706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charset="0"/>
              </a:rPr>
              <a:t>p</a:t>
            </a:r>
            <a:r>
              <a:rPr lang="en-US" b="1" i="1" baseline="-25000">
                <a:latin typeface="Times New Roman" charset="0"/>
              </a:rPr>
              <a:t>tot , after </a:t>
            </a:r>
            <a:r>
              <a:rPr lang="en-US" b="1" i="1">
                <a:latin typeface="Times New Roman" charset="0"/>
              </a:rPr>
              <a:t>= </a:t>
            </a:r>
            <a:r>
              <a:rPr lang="en-US" i="1">
                <a:latin typeface="Times New Roman" charset="0"/>
              </a:rPr>
              <a:t>m(0</a:t>
            </a:r>
            <a:r>
              <a:rPr lang="en-US" i="1" baseline="-25000">
                <a:latin typeface="Times New Roman" charset="0"/>
              </a:rPr>
              <a:t> </a:t>
            </a:r>
            <a:r>
              <a:rPr lang="en-US" i="1">
                <a:latin typeface="Times New Roman" charset="0"/>
              </a:rPr>
              <a:t>, 0)</a:t>
            </a:r>
          </a:p>
        </p:txBody>
      </p:sp>
      <p:sp>
        <p:nvSpPr>
          <p:cNvPr id="387157" name="Text Box 85"/>
          <p:cNvSpPr txBox="1">
            <a:spLocks noChangeArrowheads="1"/>
          </p:cNvSpPr>
          <p:nvPr/>
        </p:nvSpPr>
        <p:spPr bwMode="auto">
          <a:xfrm>
            <a:off x="5105400" y="5486400"/>
            <a:ext cx="32527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sym typeface="Wingdings" charset="2"/>
              </a:rPr>
              <a:t></a:t>
            </a:r>
            <a:r>
              <a:rPr lang="en-US" b="1" i="1">
                <a:latin typeface="Times New Roman" charset="0"/>
                <a:sym typeface="Wingdings" charset="2"/>
              </a:rPr>
              <a:t> </a:t>
            </a:r>
            <a:r>
              <a:rPr lang="en-US" i="1">
                <a:latin typeface="Times New Roman" charset="0"/>
              </a:rPr>
              <a:t>p</a:t>
            </a:r>
            <a:r>
              <a:rPr lang="en-US" i="1" baseline="-25000">
                <a:latin typeface="Times New Roman" charset="0"/>
              </a:rPr>
              <a:t>tot , before </a:t>
            </a:r>
            <a:r>
              <a:rPr lang="en-US" i="1">
                <a:latin typeface="Times New Roman" charset="0"/>
              </a:rPr>
              <a:t>= p</a:t>
            </a:r>
            <a:r>
              <a:rPr lang="en-US" i="1" baseline="-25000">
                <a:latin typeface="Times New Roman" charset="0"/>
              </a:rPr>
              <a:t>tot, after</a:t>
            </a:r>
            <a:endParaRPr lang="en-US" i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53" grpId="0"/>
      <p:bldP spid="387154" grpId="0"/>
      <p:bldP spid="387155" grpId="0"/>
      <p:bldP spid="387156" grpId="0"/>
      <p:bldP spid="3871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Galileo </a:t>
            </a:r>
            <a:r>
              <a:rPr lang="en-US"/>
              <a:t>(classical)</a:t>
            </a:r>
            <a:r>
              <a:rPr lang="en-US" b="1"/>
              <a:t>:</a:t>
            </a:r>
          </a:p>
        </p:txBody>
      </p:sp>
      <p:sp>
        <p:nvSpPr>
          <p:cNvPr id="388117" name="Text Box 21"/>
          <p:cNvSpPr txBox="1">
            <a:spLocks noChangeArrowheads="1"/>
          </p:cNvSpPr>
          <p:nvPr/>
        </p:nvSpPr>
        <p:spPr bwMode="auto">
          <a:xfrm>
            <a:off x="5105400" y="1524000"/>
            <a:ext cx="3476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FF0000"/>
                </a:solidFill>
                <a:latin typeface="Times New Roman" charset="0"/>
              </a:rPr>
              <a:t>1, before</a:t>
            </a:r>
            <a:r>
              <a:rPr lang="en-US" b="1" i="1" baseline="-25000">
                <a:latin typeface="Times New Roman" charset="0"/>
              </a:rPr>
              <a:t> </a:t>
            </a:r>
            <a:r>
              <a:rPr lang="en-US" b="1" i="1">
                <a:latin typeface="Times New Roman" charset="0"/>
              </a:rPr>
              <a:t>=  </a:t>
            </a:r>
            <a:r>
              <a:rPr lang="en-US" i="1">
                <a:latin typeface="Times New Roman" charset="0"/>
              </a:rPr>
              <a:t>m (    0 , 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  <a:p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, 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before</a:t>
            </a:r>
            <a:r>
              <a:rPr lang="en-US" b="1" i="1">
                <a:latin typeface="Times New Roman" charset="0"/>
              </a:rPr>
              <a:t> = </a:t>
            </a:r>
            <a:r>
              <a:rPr lang="en-US" i="1">
                <a:latin typeface="Times New Roman" charset="0"/>
              </a:rPr>
              <a:t>m (-2u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-u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</p:txBody>
      </p:sp>
      <p:sp>
        <p:nvSpPr>
          <p:cNvPr id="388118" name="Text Box 22"/>
          <p:cNvSpPr txBox="1">
            <a:spLocks noChangeArrowheads="1"/>
          </p:cNvSpPr>
          <p:nvPr/>
        </p:nvSpPr>
        <p:spPr bwMode="auto">
          <a:xfrm>
            <a:off x="5105400" y="3397250"/>
            <a:ext cx="3336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FF0000"/>
                </a:solidFill>
                <a:latin typeface="Times New Roman" charset="0"/>
              </a:rPr>
              <a:t>1, after</a:t>
            </a:r>
            <a:r>
              <a:rPr lang="en-US" i="1" baseline="-25000">
                <a:latin typeface="Times New Roman" charset="0"/>
              </a:rPr>
              <a:t> </a:t>
            </a:r>
            <a:r>
              <a:rPr lang="en-US" i="1">
                <a:latin typeface="Times New Roman" charset="0"/>
              </a:rPr>
              <a:t>=  m (    0 , -u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  <a:p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p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, </a:t>
            </a:r>
            <a:r>
              <a:rPr lang="en-US" b="1" i="1" baseline="-25000">
                <a:solidFill>
                  <a:srgbClr val="0000FF"/>
                </a:solidFill>
                <a:latin typeface="Times New Roman" charset="0"/>
              </a:rPr>
              <a:t>after</a:t>
            </a:r>
            <a:r>
              <a:rPr lang="en-US" i="1">
                <a:latin typeface="Times New Roman" charset="0"/>
              </a:rPr>
              <a:t> = m (-2u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u</a:t>
            </a:r>
            <a:r>
              <a:rPr lang="en-US" i="1" baseline="-25000">
                <a:latin typeface="Times New Roman" charset="0"/>
              </a:rPr>
              <a:t>y</a:t>
            </a:r>
            <a:r>
              <a:rPr lang="en-US" i="1">
                <a:latin typeface="Times New Roman" charset="0"/>
              </a:rPr>
              <a:t>)</a:t>
            </a:r>
          </a:p>
        </p:txBody>
      </p:sp>
      <p:sp>
        <p:nvSpPr>
          <p:cNvPr id="388119" name="Text Box 23"/>
          <p:cNvSpPr txBox="1">
            <a:spLocks noChangeArrowheads="1"/>
          </p:cNvSpPr>
          <p:nvPr/>
        </p:nvSpPr>
        <p:spPr bwMode="auto">
          <a:xfrm>
            <a:off x="5105400" y="2528888"/>
            <a:ext cx="335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charset="0"/>
              </a:rPr>
              <a:t>p</a:t>
            </a:r>
            <a:r>
              <a:rPr lang="en-US" b="1" i="1" baseline="-25000">
                <a:latin typeface="Times New Roman" charset="0"/>
              </a:rPr>
              <a:t>tot , before </a:t>
            </a:r>
            <a:r>
              <a:rPr lang="en-US" b="1" i="1">
                <a:latin typeface="Times New Roman" charset="0"/>
              </a:rPr>
              <a:t>= </a:t>
            </a:r>
            <a:r>
              <a:rPr lang="en-US" i="1">
                <a:latin typeface="Times New Roman" charset="0"/>
              </a:rPr>
              <a:t>m (-2u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0)</a:t>
            </a:r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5105400" y="4433888"/>
            <a:ext cx="3198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Times New Roman" charset="0"/>
              </a:rPr>
              <a:t>p</a:t>
            </a:r>
            <a:r>
              <a:rPr lang="en-US" b="1" i="1" baseline="-25000">
                <a:latin typeface="Times New Roman" charset="0"/>
              </a:rPr>
              <a:t>tot , after </a:t>
            </a:r>
            <a:r>
              <a:rPr lang="en-US" b="1" i="1">
                <a:latin typeface="Times New Roman" charset="0"/>
              </a:rPr>
              <a:t>= </a:t>
            </a:r>
            <a:r>
              <a:rPr lang="en-US" i="1">
                <a:latin typeface="Times New Roman" charset="0"/>
              </a:rPr>
              <a:t>m (-2u</a:t>
            </a:r>
            <a:r>
              <a:rPr lang="en-US" i="1" baseline="-25000">
                <a:latin typeface="Times New Roman" charset="0"/>
              </a:rPr>
              <a:t>x </a:t>
            </a:r>
            <a:r>
              <a:rPr lang="en-US" i="1">
                <a:latin typeface="Times New Roman" charset="0"/>
              </a:rPr>
              <a:t>, 0)</a:t>
            </a:r>
          </a:p>
        </p:txBody>
      </p:sp>
      <p:sp>
        <p:nvSpPr>
          <p:cNvPr id="388121" name="Text Box 25"/>
          <p:cNvSpPr txBox="1">
            <a:spLocks noChangeArrowheads="1"/>
          </p:cNvSpPr>
          <p:nvPr/>
        </p:nvSpPr>
        <p:spPr bwMode="auto">
          <a:xfrm>
            <a:off x="5105400" y="5486400"/>
            <a:ext cx="28082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sym typeface="Wingdings" charset="2"/>
              </a:rPr>
              <a:t></a:t>
            </a:r>
            <a:r>
              <a:rPr lang="en-US" b="1" i="1">
                <a:latin typeface="Times New Roman" charset="0"/>
                <a:sym typeface="Wingdings" charset="2"/>
              </a:rPr>
              <a:t> </a:t>
            </a:r>
            <a:r>
              <a:rPr lang="en-US" b="1" i="1">
                <a:latin typeface="Times New Roman" charset="0"/>
              </a:rPr>
              <a:t>p</a:t>
            </a:r>
            <a:r>
              <a:rPr lang="en-US" i="1" baseline="-25000">
                <a:latin typeface="Times New Roman" charset="0"/>
              </a:rPr>
              <a:t>tot , before </a:t>
            </a:r>
            <a:r>
              <a:rPr lang="en-US" i="1">
                <a:latin typeface="Times New Roman" charset="0"/>
              </a:rPr>
              <a:t>= </a:t>
            </a:r>
            <a:r>
              <a:rPr lang="en-US" b="1" i="1">
                <a:latin typeface="Times New Roman" charset="0"/>
              </a:rPr>
              <a:t>p</a:t>
            </a:r>
            <a:r>
              <a:rPr lang="en-US" i="1" baseline="-25000">
                <a:latin typeface="Times New Roman" charset="0"/>
              </a:rPr>
              <a:t>tot, after</a:t>
            </a:r>
            <a:endParaRPr lang="en-US" i="1">
              <a:latin typeface="Times New Roman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9563" y="1081088"/>
            <a:ext cx="4186237" cy="4862512"/>
            <a:chOff x="3036" y="432"/>
            <a:chExt cx="2637" cy="3063"/>
          </a:xfrm>
        </p:grpSpPr>
        <p:sp>
          <p:nvSpPr>
            <p:cNvPr id="55305" name="Oval 27"/>
            <p:cNvSpPr>
              <a:spLocks noChangeArrowheads="1"/>
            </p:cNvSpPr>
            <p:nvPr/>
          </p:nvSpPr>
          <p:spPr bwMode="auto">
            <a:xfrm>
              <a:off x="4080" y="2592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6" name="Line 28"/>
            <p:cNvSpPr>
              <a:spLocks noChangeShapeType="1"/>
            </p:cNvSpPr>
            <p:nvPr/>
          </p:nvSpPr>
          <p:spPr bwMode="auto">
            <a:xfrm flipV="1">
              <a:off x="4254" y="23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7" name="Freeform 29"/>
            <p:cNvSpPr>
              <a:spLocks/>
            </p:cNvSpPr>
            <p:nvPr/>
          </p:nvSpPr>
          <p:spPr bwMode="auto">
            <a:xfrm>
              <a:off x="4151" y="1966"/>
              <a:ext cx="582" cy="626"/>
            </a:xfrm>
            <a:custGeom>
              <a:avLst/>
              <a:gdLst>
                <a:gd name="T0" fmla="*/ 107 w 582"/>
                <a:gd name="T1" fmla="*/ 610 h 626"/>
                <a:gd name="T2" fmla="*/ 291 w 582"/>
                <a:gd name="T3" fmla="*/ 1 h 626"/>
                <a:gd name="T4" fmla="*/ 457 w 582"/>
                <a:gd name="T5" fmla="*/ 626 h 626"/>
                <a:gd name="T6" fmla="*/ 0 60000 65536"/>
                <a:gd name="T7" fmla="*/ 0 60000 65536"/>
                <a:gd name="T8" fmla="*/ 0 60000 65536"/>
                <a:gd name="T9" fmla="*/ 0 w 582"/>
                <a:gd name="T10" fmla="*/ 0 h 626"/>
                <a:gd name="T11" fmla="*/ 582 w 582"/>
                <a:gd name="T12" fmla="*/ 626 h 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2" h="626">
                  <a:moveTo>
                    <a:pt x="107" y="610"/>
                  </a:moveTo>
                  <a:cubicBezTo>
                    <a:pt x="138" y="508"/>
                    <a:pt x="0" y="0"/>
                    <a:pt x="291" y="1"/>
                  </a:cubicBezTo>
                  <a:cubicBezTo>
                    <a:pt x="582" y="2"/>
                    <a:pt x="423" y="496"/>
                    <a:pt x="457" y="62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8" name="Oval 30"/>
            <p:cNvSpPr>
              <a:spLocks noChangeArrowheads="1"/>
            </p:cNvSpPr>
            <p:nvPr/>
          </p:nvSpPr>
          <p:spPr bwMode="auto">
            <a:xfrm>
              <a:off x="4434" y="2592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9" name="Line 31"/>
            <p:cNvSpPr>
              <a:spLocks noChangeShapeType="1"/>
            </p:cNvSpPr>
            <p:nvPr/>
          </p:nvSpPr>
          <p:spPr bwMode="auto">
            <a:xfrm>
              <a:off x="4608" y="29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0" name="Oval 32"/>
            <p:cNvSpPr>
              <a:spLocks noChangeArrowheads="1"/>
            </p:cNvSpPr>
            <p:nvPr/>
          </p:nvSpPr>
          <p:spPr bwMode="auto">
            <a:xfrm flipH="1" flipV="1">
              <a:off x="5136" y="1296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1" name="Line 33"/>
            <p:cNvSpPr>
              <a:spLocks noChangeShapeType="1"/>
            </p:cNvSpPr>
            <p:nvPr/>
          </p:nvSpPr>
          <p:spPr bwMode="auto">
            <a:xfrm flipH="1">
              <a:off x="4800" y="1566"/>
              <a:ext cx="384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2" name="Freeform 34"/>
            <p:cNvSpPr>
              <a:spLocks/>
            </p:cNvSpPr>
            <p:nvPr/>
          </p:nvSpPr>
          <p:spPr bwMode="auto">
            <a:xfrm flipH="1" flipV="1">
              <a:off x="3736" y="1555"/>
              <a:ext cx="1448" cy="317"/>
            </a:xfrm>
            <a:custGeom>
              <a:avLst/>
              <a:gdLst>
                <a:gd name="T0" fmla="*/ 0 w 1106"/>
                <a:gd name="T1" fmla="*/ 11 h 554"/>
                <a:gd name="T2" fmla="*/ 3841 w 1106"/>
                <a:gd name="T3" fmla="*/ 1 h 554"/>
                <a:gd name="T4" fmla="*/ 7291 w 1106"/>
                <a:gd name="T5" fmla="*/ 11 h 554"/>
                <a:gd name="T6" fmla="*/ 0 60000 65536"/>
                <a:gd name="T7" fmla="*/ 0 60000 65536"/>
                <a:gd name="T8" fmla="*/ 0 60000 65536"/>
                <a:gd name="T9" fmla="*/ 0 w 1106"/>
                <a:gd name="T10" fmla="*/ 0 h 554"/>
                <a:gd name="T11" fmla="*/ 1106 w 1106"/>
                <a:gd name="T12" fmla="*/ 554 h 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6" h="554">
                  <a:moveTo>
                    <a:pt x="0" y="540"/>
                  </a:moveTo>
                  <a:cubicBezTo>
                    <a:pt x="97" y="450"/>
                    <a:pt x="399" y="0"/>
                    <a:pt x="583" y="2"/>
                  </a:cubicBezTo>
                  <a:cubicBezTo>
                    <a:pt x="767" y="4"/>
                    <a:pt x="997" y="439"/>
                    <a:pt x="1106" y="55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3" name="Oval 35"/>
            <p:cNvSpPr>
              <a:spLocks noChangeArrowheads="1"/>
            </p:cNvSpPr>
            <p:nvPr/>
          </p:nvSpPr>
          <p:spPr bwMode="auto">
            <a:xfrm flipH="1" flipV="1">
              <a:off x="3456" y="1248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393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4" name="Line 36"/>
            <p:cNvSpPr>
              <a:spLocks noChangeShapeType="1"/>
            </p:cNvSpPr>
            <p:nvPr/>
          </p:nvSpPr>
          <p:spPr bwMode="auto">
            <a:xfrm flipH="1" flipV="1">
              <a:off x="3168" y="1104"/>
              <a:ext cx="2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5" name="Line 37"/>
            <p:cNvSpPr>
              <a:spLocks noChangeShapeType="1"/>
            </p:cNvSpPr>
            <p:nvPr/>
          </p:nvSpPr>
          <p:spPr bwMode="auto">
            <a:xfrm flipV="1">
              <a:off x="3276" y="321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6" name="Line 38"/>
            <p:cNvSpPr>
              <a:spLocks noChangeShapeType="1"/>
            </p:cNvSpPr>
            <p:nvPr/>
          </p:nvSpPr>
          <p:spPr bwMode="auto">
            <a:xfrm flipV="1">
              <a:off x="3276" y="576"/>
              <a:ext cx="0" cy="2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7" name="Text Box 39"/>
            <p:cNvSpPr txBox="1">
              <a:spLocks noChangeArrowheads="1"/>
            </p:cNvSpPr>
            <p:nvPr/>
          </p:nvSpPr>
          <p:spPr bwMode="auto">
            <a:xfrm>
              <a:off x="3036" y="432"/>
              <a:ext cx="2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y'</a:t>
              </a:r>
            </a:p>
          </p:txBody>
        </p:sp>
        <p:sp>
          <p:nvSpPr>
            <p:cNvPr id="55318" name="Text Box 40"/>
            <p:cNvSpPr txBox="1">
              <a:spLocks noChangeArrowheads="1"/>
            </p:cNvSpPr>
            <p:nvPr/>
          </p:nvSpPr>
          <p:spPr bwMode="auto">
            <a:xfrm>
              <a:off x="5340" y="3168"/>
              <a:ext cx="3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x'</a:t>
              </a:r>
            </a:p>
          </p:txBody>
        </p:sp>
        <p:sp>
          <p:nvSpPr>
            <p:cNvPr id="55319" name="Text Box 41"/>
            <p:cNvSpPr txBox="1">
              <a:spLocks noChangeArrowheads="1"/>
            </p:cNvSpPr>
            <p:nvPr/>
          </p:nvSpPr>
          <p:spPr bwMode="auto">
            <a:xfrm>
              <a:off x="3840" y="2208"/>
              <a:ext cx="3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r>
                <a:rPr lang="en-US"/>
                <a:t>'</a:t>
              </a:r>
              <a:r>
                <a:rPr lang="en-US" baseline="-25000"/>
                <a:t>1</a:t>
              </a:r>
            </a:p>
          </p:txBody>
        </p:sp>
        <p:sp>
          <p:nvSpPr>
            <p:cNvPr id="55320" name="Text Box 42"/>
            <p:cNvSpPr txBox="1">
              <a:spLocks noChangeArrowheads="1"/>
            </p:cNvSpPr>
            <p:nvPr/>
          </p:nvSpPr>
          <p:spPr bwMode="auto">
            <a:xfrm>
              <a:off x="4944" y="1632"/>
              <a:ext cx="3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r>
                <a:rPr lang="en-US"/>
                <a:t>'</a:t>
              </a:r>
              <a:r>
                <a:rPr lang="en-US" baseline="-25000"/>
                <a:t>2</a:t>
              </a:r>
            </a:p>
          </p:txBody>
        </p:sp>
        <p:sp>
          <p:nvSpPr>
            <p:cNvPr id="55321" name="Text Box 43"/>
            <p:cNvSpPr txBox="1">
              <a:spLocks noChangeArrowheads="1"/>
            </p:cNvSpPr>
            <p:nvPr/>
          </p:nvSpPr>
          <p:spPr bwMode="auto">
            <a:xfrm>
              <a:off x="3888" y="2736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55322" name="Text Box 44"/>
            <p:cNvSpPr txBox="1">
              <a:spLocks noChangeArrowheads="1"/>
            </p:cNvSpPr>
            <p:nvPr/>
          </p:nvSpPr>
          <p:spPr bwMode="auto">
            <a:xfrm>
              <a:off x="5328" y="1488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55323" name="Text Box 45"/>
            <p:cNvSpPr txBox="1">
              <a:spLocks noChangeArrowheads="1"/>
            </p:cNvSpPr>
            <p:nvPr/>
          </p:nvSpPr>
          <p:spPr bwMode="auto">
            <a:xfrm>
              <a:off x="3312" y="2832"/>
              <a:ext cx="3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S'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17" grpId="0"/>
      <p:bldP spid="388118" grpId="0"/>
      <p:bldP spid="388119" grpId="0"/>
      <p:bldP spid="388120" grpId="0"/>
      <p:bldP spid="3881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4572000" y="1371600"/>
            <a:ext cx="3962400" cy="480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249362"/>
          </a:xfrm>
        </p:spPr>
        <p:txBody>
          <a:bodyPr/>
          <a:lstStyle/>
          <a:p>
            <a:pPr eaLnBrk="1" hangingPunct="1"/>
            <a:r>
              <a:rPr lang="en-US" b="1"/>
              <a:t>Velocity transformation (3D)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idx="1"/>
          </p:nvPr>
        </p:nvGraphicFramePr>
        <p:xfrm>
          <a:off x="5181600" y="1828800"/>
          <a:ext cx="2362200" cy="1030288"/>
        </p:xfrm>
        <a:graphic>
          <a:graphicData uri="http://schemas.openxmlformats.org/presentationml/2006/ole">
            <p:oleObj spid="_x0000_s172034" name="Equation" r:id="rId4" imgW="990360" imgH="431640" progId="Equation.3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4876800" y="3154363"/>
          <a:ext cx="2865438" cy="1089025"/>
        </p:xfrm>
        <a:graphic>
          <a:graphicData uri="http://schemas.openxmlformats.org/presentationml/2006/ole">
            <p:oleObj spid="_x0000_s172035" name="Equation" r:id="rId5" imgW="1168200" imgH="444240" progId="Equation.3">
              <p:embed/>
            </p:oleObj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4900613" y="4741863"/>
          <a:ext cx="2814637" cy="1049337"/>
        </p:xfrm>
        <a:graphic>
          <a:graphicData uri="http://schemas.openxmlformats.org/presentationml/2006/ole">
            <p:oleObj spid="_x0000_s172036" name="Equation" r:id="rId6" imgW="1155600" imgH="431640" progId="Equation.DSMT4">
              <p:embed/>
            </p:oleObj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90600" y="1371600"/>
            <a:ext cx="335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572000" y="1371600"/>
            <a:ext cx="1984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Relativistic: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66800" y="1371600"/>
            <a:ext cx="170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Classical: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76400" y="2286000"/>
            <a:ext cx="200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u'</a:t>
            </a:r>
            <a:r>
              <a:rPr lang="en-US" sz="3200" i="1" baseline="-25000">
                <a:latin typeface="Times New Roman" charset="0"/>
              </a:rPr>
              <a:t>x</a:t>
            </a:r>
            <a:r>
              <a:rPr lang="en-US" sz="3200" i="1">
                <a:latin typeface="Times New Roman" charset="0"/>
              </a:rPr>
              <a:t> = u</a:t>
            </a:r>
            <a:r>
              <a:rPr lang="en-US" sz="3200" i="1" baseline="-25000">
                <a:latin typeface="Times New Roman" charset="0"/>
              </a:rPr>
              <a:t>x</a:t>
            </a:r>
            <a:r>
              <a:rPr lang="en-US" sz="3200" i="1">
                <a:latin typeface="Times New Roman" charset="0"/>
              </a:rPr>
              <a:t> – v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76400" y="3581400"/>
            <a:ext cx="140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u'</a:t>
            </a:r>
            <a:r>
              <a:rPr lang="en-US" sz="3200" i="1" baseline="-25000">
                <a:latin typeface="Times New Roman" charset="0"/>
              </a:rPr>
              <a:t>y</a:t>
            </a:r>
            <a:r>
              <a:rPr lang="en-US" sz="3200" i="1">
                <a:latin typeface="Times New Roman" charset="0"/>
              </a:rPr>
              <a:t> = u</a:t>
            </a:r>
            <a:r>
              <a:rPr lang="en-US" sz="3200" i="1" baseline="-25000">
                <a:latin typeface="Times New Roman" charset="0"/>
              </a:rPr>
              <a:t>y</a:t>
            </a:r>
            <a:endParaRPr lang="en-US" sz="3200" i="1">
              <a:latin typeface="Times New Roman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676400" y="4876800"/>
            <a:ext cx="1377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u'</a:t>
            </a:r>
            <a:r>
              <a:rPr lang="en-US" sz="3200" i="1" baseline="-25000">
                <a:latin typeface="Times New Roman" charset="0"/>
              </a:rPr>
              <a:t>z</a:t>
            </a:r>
            <a:r>
              <a:rPr lang="en-US" sz="3200" i="1">
                <a:latin typeface="Times New Roman" charset="0"/>
              </a:rPr>
              <a:t> = u</a:t>
            </a:r>
            <a:r>
              <a:rPr lang="en-US" sz="3200" i="1" baseline="-25000">
                <a:latin typeface="Times New Roman" charset="0"/>
              </a:rPr>
              <a:t>z</a:t>
            </a:r>
            <a:endParaRPr lang="en-US" sz="3200" i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Lorentz transformation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5105400" y="5719763"/>
            <a:ext cx="276701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sym typeface="Wingdings" charset="2"/>
              </a:rPr>
              <a:t></a:t>
            </a:r>
            <a:r>
              <a:rPr lang="en-US" b="1" i="1">
                <a:latin typeface="Times New Roman" charset="0"/>
                <a:sym typeface="Wingdings" charset="2"/>
              </a:rPr>
              <a:t> </a:t>
            </a:r>
            <a:r>
              <a:rPr lang="en-US" b="1" i="1">
                <a:latin typeface="Times New Roman" charset="0"/>
              </a:rPr>
              <a:t>p</a:t>
            </a:r>
            <a:r>
              <a:rPr lang="en-US" i="1" baseline="-25000">
                <a:latin typeface="Times New Roman" charset="0"/>
              </a:rPr>
              <a:t>tot , before </a:t>
            </a:r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≠</a:t>
            </a:r>
            <a:r>
              <a:rPr lang="en-US" i="1">
                <a:latin typeface="Times New Roman" charset="0"/>
              </a:rPr>
              <a:t> </a:t>
            </a:r>
            <a:r>
              <a:rPr lang="en-US" b="1" i="1">
                <a:latin typeface="Times New Roman" charset="0"/>
              </a:rPr>
              <a:t>p</a:t>
            </a:r>
            <a:r>
              <a:rPr lang="en-US" i="1" baseline="-25000">
                <a:latin typeface="Times New Roman" charset="0"/>
              </a:rPr>
              <a:t>tot, after</a:t>
            </a:r>
            <a:endParaRPr lang="en-US" i="1">
              <a:latin typeface="Times New Roman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63" y="1081088"/>
            <a:ext cx="4186237" cy="4862512"/>
            <a:chOff x="3036" y="432"/>
            <a:chExt cx="2637" cy="3063"/>
          </a:xfrm>
        </p:grpSpPr>
        <p:sp>
          <p:nvSpPr>
            <p:cNvPr id="12300" name="Oval 9"/>
            <p:cNvSpPr>
              <a:spLocks noChangeArrowheads="1"/>
            </p:cNvSpPr>
            <p:nvPr/>
          </p:nvSpPr>
          <p:spPr bwMode="auto">
            <a:xfrm>
              <a:off x="4080" y="2592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Line 10"/>
            <p:cNvSpPr>
              <a:spLocks noChangeShapeType="1"/>
            </p:cNvSpPr>
            <p:nvPr/>
          </p:nvSpPr>
          <p:spPr bwMode="auto">
            <a:xfrm flipV="1">
              <a:off x="4254" y="23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4151" y="1966"/>
              <a:ext cx="582" cy="626"/>
            </a:xfrm>
            <a:custGeom>
              <a:avLst/>
              <a:gdLst>
                <a:gd name="T0" fmla="*/ 107 w 582"/>
                <a:gd name="T1" fmla="*/ 610 h 626"/>
                <a:gd name="T2" fmla="*/ 291 w 582"/>
                <a:gd name="T3" fmla="*/ 1 h 626"/>
                <a:gd name="T4" fmla="*/ 457 w 582"/>
                <a:gd name="T5" fmla="*/ 626 h 626"/>
                <a:gd name="T6" fmla="*/ 0 60000 65536"/>
                <a:gd name="T7" fmla="*/ 0 60000 65536"/>
                <a:gd name="T8" fmla="*/ 0 60000 65536"/>
                <a:gd name="T9" fmla="*/ 0 w 582"/>
                <a:gd name="T10" fmla="*/ 0 h 626"/>
                <a:gd name="T11" fmla="*/ 582 w 582"/>
                <a:gd name="T12" fmla="*/ 626 h 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2" h="626">
                  <a:moveTo>
                    <a:pt x="107" y="610"/>
                  </a:moveTo>
                  <a:cubicBezTo>
                    <a:pt x="138" y="508"/>
                    <a:pt x="0" y="0"/>
                    <a:pt x="291" y="1"/>
                  </a:cubicBezTo>
                  <a:cubicBezTo>
                    <a:pt x="582" y="2"/>
                    <a:pt x="423" y="496"/>
                    <a:pt x="457" y="62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Oval 12"/>
            <p:cNvSpPr>
              <a:spLocks noChangeArrowheads="1"/>
            </p:cNvSpPr>
            <p:nvPr/>
          </p:nvSpPr>
          <p:spPr bwMode="auto">
            <a:xfrm>
              <a:off x="4434" y="2592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>
              <a:off x="4608" y="29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5" name="Oval 14"/>
            <p:cNvSpPr>
              <a:spLocks noChangeArrowheads="1"/>
            </p:cNvSpPr>
            <p:nvPr/>
          </p:nvSpPr>
          <p:spPr bwMode="auto">
            <a:xfrm flipH="1" flipV="1">
              <a:off x="5136" y="1296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6" name="Line 15"/>
            <p:cNvSpPr>
              <a:spLocks noChangeShapeType="1"/>
            </p:cNvSpPr>
            <p:nvPr/>
          </p:nvSpPr>
          <p:spPr bwMode="auto">
            <a:xfrm flipH="1">
              <a:off x="4800" y="1566"/>
              <a:ext cx="384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7" name="Freeform 16"/>
            <p:cNvSpPr>
              <a:spLocks/>
            </p:cNvSpPr>
            <p:nvPr/>
          </p:nvSpPr>
          <p:spPr bwMode="auto">
            <a:xfrm flipH="1" flipV="1">
              <a:off x="3736" y="1555"/>
              <a:ext cx="1448" cy="317"/>
            </a:xfrm>
            <a:custGeom>
              <a:avLst/>
              <a:gdLst>
                <a:gd name="T0" fmla="*/ 0 w 1106"/>
                <a:gd name="T1" fmla="*/ 11 h 554"/>
                <a:gd name="T2" fmla="*/ 3841 w 1106"/>
                <a:gd name="T3" fmla="*/ 1 h 554"/>
                <a:gd name="T4" fmla="*/ 7291 w 1106"/>
                <a:gd name="T5" fmla="*/ 11 h 554"/>
                <a:gd name="T6" fmla="*/ 0 60000 65536"/>
                <a:gd name="T7" fmla="*/ 0 60000 65536"/>
                <a:gd name="T8" fmla="*/ 0 60000 65536"/>
                <a:gd name="T9" fmla="*/ 0 w 1106"/>
                <a:gd name="T10" fmla="*/ 0 h 554"/>
                <a:gd name="T11" fmla="*/ 1106 w 1106"/>
                <a:gd name="T12" fmla="*/ 554 h 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6" h="554">
                  <a:moveTo>
                    <a:pt x="0" y="540"/>
                  </a:moveTo>
                  <a:cubicBezTo>
                    <a:pt x="97" y="450"/>
                    <a:pt x="399" y="0"/>
                    <a:pt x="583" y="2"/>
                  </a:cubicBezTo>
                  <a:cubicBezTo>
                    <a:pt x="767" y="4"/>
                    <a:pt x="997" y="439"/>
                    <a:pt x="1106" y="55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8" name="Oval 17"/>
            <p:cNvSpPr>
              <a:spLocks noChangeArrowheads="1"/>
            </p:cNvSpPr>
            <p:nvPr/>
          </p:nvSpPr>
          <p:spPr bwMode="auto">
            <a:xfrm flipH="1" flipV="1">
              <a:off x="3456" y="1248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393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9" name="Line 18"/>
            <p:cNvSpPr>
              <a:spLocks noChangeShapeType="1"/>
            </p:cNvSpPr>
            <p:nvPr/>
          </p:nvSpPr>
          <p:spPr bwMode="auto">
            <a:xfrm flipH="1" flipV="1">
              <a:off x="3168" y="1104"/>
              <a:ext cx="2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0" name="Line 19"/>
            <p:cNvSpPr>
              <a:spLocks noChangeShapeType="1"/>
            </p:cNvSpPr>
            <p:nvPr/>
          </p:nvSpPr>
          <p:spPr bwMode="auto">
            <a:xfrm flipV="1">
              <a:off x="3276" y="321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Line 20"/>
            <p:cNvSpPr>
              <a:spLocks noChangeShapeType="1"/>
            </p:cNvSpPr>
            <p:nvPr/>
          </p:nvSpPr>
          <p:spPr bwMode="auto">
            <a:xfrm flipV="1">
              <a:off x="3276" y="576"/>
              <a:ext cx="0" cy="2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2" name="Text Box 21"/>
            <p:cNvSpPr txBox="1">
              <a:spLocks noChangeArrowheads="1"/>
            </p:cNvSpPr>
            <p:nvPr/>
          </p:nvSpPr>
          <p:spPr bwMode="auto">
            <a:xfrm>
              <a:off x="3036" y="432"/>
              <a:ext cx="2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y'</a:t>
              </a:r>
            </a:p>
          </p:txBody>
        </p:sp>
        <p:sp>
          <p:nvSpPr>
            <p:cNvPr id="12313" name="Text Box 22"/>
            <p:cNvSpPr txBox="1">
              <a:spLocks noChangeArrowheads="1"/>
            </p:cNvSpPr>
            <p:nvPr/>
          </p:nvSpPr>
          <p:spPr bwMode="auto">
            <a:xfrm>
              <a:off x="5340" y="3168"/>
              <a:ext cx="3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x'</a:t>
              </a:r>
            </a:p>
          </p:txBody>
        </p:sp>
        <p:sp>
          <p:nvSpPr>
            <p:cNvPr id="12314" name="Text Box 23"/>
            <p:cNvSpPr txBox="1">
              <a:spLocks noChangeArrowheads="1"/>
            </p:cNvSpPr>
            <p:nvPr/>
          </p:nvSpPr>
          <p:spPr bwMode="auto">
            <a:xfrm>
              <a:off x="3840" y="2208"/>
              <a:ext cx="3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r>
                <a:rPr lang="en-US"/>
                <a:t>'</a:t>
              </a:r>
              <a:r>
                <a:rPr lang="en-US" baseline="-25000"/>
                <a:t>1</a:t>
              </a:r>
            </a:p>
          </p:txBody>
        </p:sp>
        <p:sp>
          <p:nvSpPr>
            <p:cNvPr id="12315" name="Text Box 24"/>
            <p:cNvSpPr txBox="1">
              <a:spLocks noChangeArrowheads="1"/>
            </p:cNvSpPr>
            <p:nvPr/>
          </p:nvSpPr>
          <p:spPr bwMode="auto">
            <a:xfrm>
              <a:off x="4944" y="1632"/>
              <a:ext cx="3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r>
                <a:rPr lang="en-US"/>
                <a:t>'</a:t>
              </a:r>
              <a:r>
                <a:rPr lang="en-US" baseline="-25000"/>
                <a:t>2</a:t>
              </a:r>
            </a:p>
          </p:txBody>
        </p:sp>
        <p:sp>
          <p:nvSpPr>
            <p:cNvPr id="12316" name="Text Box 25"/>
            <p:cNvSpPr txBox="1">
              <a:spLocks noChangeArrowheads="1"/>
            </p:cNvSpPr>
            <p:nvPr/>
          </p:nvSpPr>
          <p:spPr bwMode="auto">
            <a:xfrm>
              <a:off x="3888" y="2736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12317" name="Text Box 26"/>
            <p:cNvSpPr txBox="1">
              <a:spLocks noChangeArrowheads="1"/>
            </p:cNvSpPr>
            <p:nvPr/>
          </p:nvSpPr>
          <p:spPr bwMode="auto">
            <a:xfrm>
              <a:off x="5328" y="1488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12318" name="Text Box 27"/>
            <p:cNvSpPr txBox="1">
              <a:spLocks noChangeArrowheads="1"/>
            </p:cNvSpPr>
            <p:nvPr/>
          </p:nvSpPr>
          <p:spPr bwMode="auto">
            <a:xfrm>
              <a:off x="3312" y="2832"/>
              <a:ext cx="3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S'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724400" y="1143000"/>
            <a:ext cx="3962400" cy="2133600"/>
            <a:chOff x="2976" y="720"/>
            <a:chExt cx="2496" cy="1344"/>
          </a:xfrm>
        </p:grpSpPr>
        <p:graphicFrame>
          <p:nvGraphicFramePr>
            <p:cNvPr id="12290" name="Object 28"/>
            <p:cNvGraphicFramePr>
              <a:graphicFrameLocks noChangeAspect="1"/>
            </p:cNvGraphicFramePr>
            <p:nvPr/>
          </p:nvGraphicFramePr>
          <p:xfrm>
            <a:off x="3691" y="720"/>
            <a:ext cx="1488" cy="649"/>
          </p:xfrm>
          <a:graphic>
            <a:graphicData uri="http://schemas.openxmlformats.org/presentationml/2006/ole">
              <p:oleObj spid="_x0000_s174082" name="Equation" r:id="rId4" imgW="990360" imgH="431640" progId="Equation.3">
                <p:embed/>
              </p:oleObj>
            </a:graphicData>
          </a:graphic>
        </p:graphicFrame>
        <p:graphicFrame>
          <p:nvGraphicFramePr>
            <p:cNvPr id="12291" name="Object 29"/>
            <p:cNvGraphicFramePr>
              <a:graphicFrameLocks noChangeAspect="1"/>
            </p:cNvGraphicFramePr>
            <p:nvPr/>
          </p:nvGraphicFramePr>
          <p:xfrm>
            <a:off x="3667" y="1378"/>
            <a:ext cx="1805" cy="686"/>
          </p:xfrm>
          <a:graphic>
            <a:graphicData uri="http://schemas.openxmlformats.org/presentationml/2006/ole">
              <p:oleObj spid="_x0000_s174083" name="Equation" r:id="rId5" imgW="1168200" imgH="444240" progId="Equation.DSMT4">
                <p:embed/>
              </p:oleObj>
            </a:graphicData>
          </a:graphic>
        </p:graphicFrame>
        <p:sp>
          <p:nvSpPr>
            <p:cNvPr id="12299" name="Text Box 30"/>
            <p:cNvSpPr txBox="1">
              <a:spLocks noChangeArrowheads="1"/>
            </p:cNvSpPr>
            <p:nvPr/>
          </p:nvSpPr>
          <p:spPr bwMode="auto">
            <a:xfrm>
              <a:off x="2976" y="816"/>
              <a:ext cx="5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u="sng"/>
                <a:t>Use: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105400" y="3429000"/>
            <a:ext cx="3581400" cy="2209800"/>
            <a:chOff x="3137" y="2111"/>
            <a:chExt cx="2256" cy="1392"/>
          </a:xfrm>
        </p:grpSpPr>
        <p:sp>
          <p:nvSpPr>
            <p:cNvPr id="12297" name="AutoShape 32"/>
            <p:cNvSpPr>
              <a:spLocks noChangeArrowheads="1"/>
            </p:cNvSpPr>
            <p:nvPr/>
          </p:nvSpPr>
          <p:spPr bwMode="auto">
            <a:xfrm rot="1206417">
              <a:off x="3137" y="2111"/>
              <a:ext cx="2256" cy="139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298" name="Text Box 34"/>
            <p:cNvSpPr txBox="1">
              <a:spLocks noChangeArrowheads="1"/>
            </p:cNvSpPr>
            <p:nvPr/>
          </p:nvSpPr>
          <p:spPr bwMode="auto">
            <a:xfrm>
              <a:off x="3811" y="2684"/>
              <a:ext cx="7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/>
                <a:t>Algebra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668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u="sng"/>
              <a:t>Conservation of momentum</a:t>
            </a:r>
            <a:r>
              <a:rPr lang="en-US"/>
              <a:t> is extremely useful in classical physics. </a:t>
            </a:r>
            <a:r>
              <a:rPr lang="en-US">
                <a:sym typeface="Wingdings" charset="2"/>
              </a:rPr>
              <a:t> </a:t>
            </a:r>
            <a:r>
              <a:rPr lang="en-US"/>
              <a:t>For the new definition of relativistic momentum we want: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1. At low velocities the new definition of </a:t>
            </a:r>
            <a:r>
              <a:rPr lang="en-US" b="1" i="1"/>
              <a:t>p</a:t>
            </a:r>
            <a:r>
              <a:rPr lang="en-US"/>
              <a:t> should match the classical definition of momentum.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2. We want that the total momentum </a:t>
            </a:r>
            <a:r>
              <a:rPr lang="en-US" sz="4000"/>
              <a:t>(</a:t>
            </a:r>
            <a:r>
              <a:rPr lang="el-GR" sz="4000">
                <a:ea typeface="Arial" charset="0"/>
                <a:cs typeface="Arial" charset="0"/>
              </a:rPr>
              <a:t>Σ</a:t>
            </a:r>
            <a:r>
              <a:rPr lang="en-US" b="1" i="1">
                <a:ea typeface="Arial" charset="0"/>
                <a:cs typeface="Arial" charset="0"/>
              </a:rPr>
              <a:t>p</a:t>
            </a:r>
            <a:r>
              <a:rPr lang="en-US" sz="4000">
                <a:ea typeface="Arial" charset="0"/>
                <a:cs typeface="Arial" charset="0"/>
              </a:rPr>
              <a:t>)</a:t>
            </a:r>
            <a:r>
              <a:rPr lang="en-US">
                <a:ea typeface="Arial" charset="0"/>
                <a:cs typeface="Arial" charset="0"/>
              </a:rPr>
              <a:t> of an isolated system of bodies is conserved in all inertial frames.</a:t>
            </a:r>
            <a:endParaRPr lang="el-GR" sz="4000">
              <a:ea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01" name="Rectangle 17"/>
          <p:cNvSpPr>
            <a:spLocks noChangeArrowheads="1"/>
          </p:cNvSpPr>
          <p:nvPr/>
        </p:nvSpPr>
        <p:spPr bwMode="auto">
          <a:xfrm>
            <a:off x="609600" y="4419600"/>
            <a:ext cx="65532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Relativistic momentum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685800" y="4587875"/>
            <a:ext cx="3509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Relativistic definition:</a:t>
            </a:r>
          </a:p>
        </p:txBody>
      </p:sp>
      <p:graphicFrame>
        <p:nvGraphicFramePr>
          <p:cNvPr id="323595" name="Object 11"/>
          <p:cNvGraphicFramePr>
            <a:graphicFrameLocks noChangeAspect="1"/>
          </p:cNvGraphicFramePr>
          <p:nvPr/>
        </p:nvGraphicFramePr>
        <p:xfrm>
          <a:off x="4543425" y="4368800"/>
          <a:ext cx="2238375" cy="1185863"/>
        </p:xfrm>
        <a:graphic>
          <a:graphicData uri="http://schemas.openxmlformats.org/presentationml/2006/ole">
            <p:oleObj spid="_x0000_s177154" name="Equation" r:id="rId3" imgW="838080" imgH="444240" progId="Equation.3">
              <p:embed/>
            </p:oleObj>
          </a:graphicData>
        </a:graphic>
      </p:graphicFrame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685800" y="1200150"/>
            <a:ext cx="3233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Classical definition:</a:t>
            </a: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4343400" y="930275"/>
          <a:ext cx="1593850" cy="1050925"/>
        </p:xfrm>
        <a:graphic>
          <a:graphicData uri="http://schemas.openxmlformats.org/presentationml/2006/ole">
            <p:oleObj spid="_x0000_s177155" name="Equation" r:id="rId4" imgW="596880" imgH="393480" progId="Equation.DSMT4">
              <p:embed/>
            </p:oleObj>
          </a:graphicData>
        </a:graphic>
      </p:graphicFrame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746125" y="2038350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Say we measure the mass 'm' in its rest-frame (</a:t>
            </a:r>
            <a:r>
              <a:rPr lang="en-US">
                <a:sym typeface="Wingdings" charset="2"/>
              </a:rPr>
              <a:t>'</a:t>
            </a:r>
            <a:r>
              <a:rPr lang="en-US" i="1">
                <a:sym typeface="Wingdings" charset="2"/>
              </a:rPr>
              <a:t>proper mass'</a:t>
            </a:r>
            <a:r>
              <a:rPr lang="en-US">
                <a:sym typeface="Wingdings" charset="2"/>
              </a:rPr>
              <a:t> or '</a:t>
            </a:r>
            <a:r>
              <a:rPr lang="en-US" i="1">
                <a:sym typeface="Wingdings" charset="2"/>
              </a:rPr>
              <a:t>rest mass'</a:t>
            </a:r>
            <a:r>
              <a:rPr lang="en-US">
                <a:sym typeface="Wingdings" charset="2"/>
              </a:rPr>
              <a:t>). Since we measure 'm' it's rest-frame we agree on the same value for 'm' in all frames.</a:t>
            </a:r>
            <a:endParaRPr lang="en-US"/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746125" y="3460750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Assume we take the derivative with respect to the </a:t>
            </a:r>
            <a:r>
              <a:rPr lang="en-US" i="1"/>
              <a:t>proper time</a:t>
            </a:r>
            <a:r>
              <a:rPr lang="en-US"/>
              <a:t> </a:t>
            </a:r>
            <a:r>
              <a:rPr lang="en-US" i="1"/>
              <a:t>t</a:t>
            </a:r>
            <a:r>
              <a:rPr lang="en-US" i="1" baseline="-25000"/>
              <a:t>proper </a:t>
            </a:r>
            <a:r>
              <a:rPr lang="en-US"/>
              <a:t>, which has the same meaning in all frames.</a:t>
            </a:r>
          </a:p>
        </p:txBody>
      </p:sp>
      <p:sp>
        <p:nvSpPr>
          <p:cNvPr id="323600" name="Text Box 16"/>
          <p:cNvSpPr txBox="1">
            <a:spLocks noChangeArrowheads="1"/>
          </p:cNvSpPr>
          <p:nvPr/>
        </p:nvSpPr>
        <p:spPr bwMode="auto">
          <a:xfrm>
            <a:off x="457200" y="5715000"/>
            <a:ext cx="839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This definition fulfills the conservation of momentum in SR!</a:t>
            </a: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249238" y="6288088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 prove it you can apply the relativistic velocity transformation.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1" grpId="0" animBg="1"/>
      <p:bldP spid="323593" grpId="0"/>
      <p:bldP spid="323598" grpId="0"/>
      <p:bldP spid="323599" grpId="0"/>
      <p:bldP spid="323600" grpId="0"/>
      <p:bldP spid="32360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2438400" y="3276600"/>
            <a:ext cx="3886200" cy="1066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Relativistic momentum</a:t>
            </a: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609600" y="14478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time dilation formula implies that </a:t>
            </a:r>
            <a:r>
              <a:rPr lang="en-US" i="1">
                <a:latin typeface="Times New Roman" charset="0"/>
              </a:rPr>
              <a:t>dt = </a:t>
            </a:r>
            <a:r>
              <a:rPr lang="el-GR" i="1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dt</a:t>
            </a:r>
            <a:r>
              <a:rPr lang="en-US" i="1" baseline="-25000">
                <a:latin typeface="Times New Roman" charset="0"/>
                <a:ea typeface="Times New Roman" charset="0"/>
                <a:cs typeface="Times New Roman" charset="0"/>
              </a:rPr>
              <a:t>proper </a:t>
            </a:r>
            <a:r>
              <a:rPr lang="en-US">
                <a:ea typeface="Times New Roman" charset="0"/>
                <a:cs typeface="Times New Roman" charset="0"/>
              </a:rPr>
              <a:t> We can therefore rewrite the definition of the relativistic momentum as follows:</a:t>
            </a:r>
            <a:endParaRPr lang="en-US">
              <a:latin typeface="Times New Roman" charset="0"/>
            </a:endParaRPr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2743200" y="3276600"/>
          <a:ext cx="3222625" cy="1049338"/>
        </p:xfrm>
        <a:graphic>
          <a:graphicData uri="http://schemas.openxmlformats.org/presentationml/2006/ole">
            <p:oleObj spid="_x0000_s178178" name="Equation" r:id="rId3" imgW="1206360" imgH="393480" progId="Equation.DSMT4">
              <p:embed/>
            </p:oleObj>
          </a:graphicData>
        </a:graphic>
      </p:graphicFrame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685800" y="4865688"/>
            <a:ext cx="7848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An important consequence of the Lorentz-factor </a:t>
            </a:r>
            <a:r>
              <a:rPr lang="el-GR" i="1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/>
              <a:t> is, that no object can be accelerated past the speed of light.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038600" y="5715000"/>
            <a:ext cx="827088" cy="1006475"/>
            <a:chOff x="2544" y="3600"/>
            <a:chExt cx="521" cy="634"/>
          </a:xfrm>
        </p:grpSpPr>
        <p:sp>
          <p:nvSpPr>
            <p:cNvPr id="14344" name="Oval 17"/>
            <p:cNvSpPr>
              <a:spLocks noChangeArrowheads="1"/>
            </p:cNvSpPr>
            <p:nvPr/>
          </p:nvSpPr>
          <p:spPr bwMode="auto">
            <a:xfrm>
              <a:off x="2634" y="3750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" name="Text Box 16"/>
            <p:cNvSpPr txBox="1">
              <a:spLocks noChangeArrowheads="1"/>
            </p:cNvSpPr>
            <p:nvPr/>
          </p:nvSpPr>
          <p:spPr bwMode="auto">
            <a:xfrm>
              <a:off x="2544" y="3600"/>
              <a:ext cx="52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  <a:sym typeface="Wingdings" charset="2"/>
                </a:rPr>
                <a:t></a:t>
              </a:r>
              <a:endParaRPr lang="en-US" sz="6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5"/>
          <p:cNvSpPr>
            <a:spLocks noChangeArrowheads="1"/>
          </p:cNvSpPr>
          <p:nvPr/>
        </p:nvSpPr>
        <p:spPr bwMode="auto">
          <a:xfrm>
            <a:off x="4295775" y="3581400"/>
            <a:ext cx="1600200" cy="2971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Rectangle 114"/>
          <p:cNvSpPr>
            <a:spLocks noChangeArrowheads="1"/>
          </p:cNvSpPr>
          <p:nvPr/>
        </p:nvSpPr>
        <p:spPr bwMode="auto">
          <a:xfrm>
            <a:off x="2695575" y="3581400"/>
            <a:ext cx="1457325" cy="297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sz="3600" b="1"/>
              <a:t>Example: </a:t>
            </a:r>
            <a:br>
              <a:rPr lang="en-US" sz="3600" b="1"/>
            </a:br>
            <a:r>
              <a:rPr lang="en-US" sz="3600" b="1"/>
              <a:t>   Classical vs. Relativistic momentum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169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An electron has a mass m </a:t>
            </a:r>
            <a:r>
              <a:rPr lang="en-US">
                <a:ea typeface="Arial" charset="0"/>
                <a:cs typeface="Arial" charset="0"/>
              </a:rPr>
              <a:t>≈ </a:t>
            </a:r>
            <a:r>
              <a:rPr lang="en-US"/>
              <a:t>9</a:t>
            </a:r>
            <a:r>
              <a:rPr lang="en-US">
                <a:ea typeface="Arial" charset="0"/>
                <a:cs typeface="Arial" charset="0"/>
              </a:rPr>
              <a:t>·10</a:t>
            </a:r>
            <a:r>
              <a:rPr lang="en-US" baseline="30000">
                <a:ea typeface="Arial" charset="0"/>
                <a:cs typeface="Arial" charset="0"/>
              </a:rPr>
              <a:t>-31</a:t>
            </a:r>
            <a:r>
              <a:rPr lang="en-US">
                <a:ea typeface="Arial" charset="0"/>
                <a:cs typeface="Arial" charset="0"/>
              </a:rPr>
              <a:t>kg. The table below shows the classical and relativistic momentum of the electron at various speeds (units are 10</a:t>
            </a:r>
            <a:r>
              <a:rPr lang="en-US" baseline="30000">
                <a:ea typeface="Arial" charset="0"/>
                <a:cs typeface="Arial" charset="0"/>
              </a:rPr>
              <a:t>-22</a:t>
            </a:r>
            <a:r>
              <a:rPr lang="en-US">
                <a:ea typeface="Arial" charset="0"/>
                <a:cs typeface="Arial" charset="0"/>
              </a:rPr>
              <a:t>kg</a:t>
            </a:r>
            <a:r>
              <a:rPr lang="en-US"/>
              <a:t>·</a:t>
            </a:r>
            <a:r>
              <a:rPr lang="en-US">
                <a:ea typeface="Arial" charset="0"/>
                <a:cs typeface="Arial" charset="0"/>
              </a:rPr>
              <a:t>m/s):</a:t>
            </a:r>
          </a:p>
        </p:txBody>
      </p:sp>
      <p:graphicFrame>
        <p:nvGraphicFramePr>
          <p:cNvPr id="391278" name="Group 110"/>
          <p:cNvGraphicFramePr>
            <a:graphicFrameLocks noGrp="1"/>
          </p:cNvGraphicFramePr>
          <p:nvPr/>
        </p:nvGraphicFramePr>
        <p:xfrm>
          <a:off x="1371600" y="3657600"/>
          <a:ext cx="6324600" cy="2651760"/>
        </p:xfrm>
        <a:graphic>
          <a:graphicData uri="http://schemas.openxmlformats.org/drawingml/2006/table">
            <a:tbl>
              <a:tblPr/>
              <a:tblGrid>
                <a:gridCol w="1052513"/>
                <a:gridCol w="1619250"/>
                <a:gridCol w="1724025"/>
                <a:gridCol w="19288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classical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relativistic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difference [%]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0.273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0.276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2.46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5.63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128.9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0.99c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19.2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611.1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2" name="Text Box 111"/>
          <p:cNvSpPr txBox="1">
            <a:spLocks noChangeArrowheads="1"/>
          </p:cNvSpPr>
          <p:nvPr/>
        </p:nvSpPr>
        <p:spPr bwMode="auto">
          <a:xfrm>
            <a:off x="2836863" y="3581400"/>
            <a:ext cx="1125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</a:rPr>
              <a:t>p=m·u</a:t>
            </a:r>
          </a:p>
        </p:txBody>
      </p:sp>
      <p:sp>
        <p:nvSpPr>
          <p:cNvPr id="57373" name="Text Box 113"/>
          <p:cNvSpPr txBox="1">
            <a:spLocks noChangeArrowheads="1"/>
          </p:cNvSpPr>
          <p:nvPr/>
        </p:nvSpPr>
        <p:spPr bwMode="auto">
          <a:xfrm>
            <a:off x="4343400" y="3581400"/>
            <a:ext cx="1265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</a:rPr>
              <a:t>p=</a:t>
            </a:r>
            <a:r>
              <a:rPr lang="el-GR" i="1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i="1">
                <a:latin typeface="Times New Roman" charset="0"/>
              </a:rPr>
              <a:t>m·u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Spacetime Diagrams</a:t>
            </a:r>
            <a:r>
              <a:rPr lang="en-US" sz="2400" dirty="0"/>
              <a:t> (1D in space)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1553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PH300: </a:t>
            </a: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43400" y="2655888"/>
            <a:ext cx="2708275" cy="519112"/>
            <a:chOff x="2736" y="1673"/>
            <a:chExt cx="1706" cy="327"/>
          </a:xfrm>
        </p:grpSpPr>
        <p:sp>
          <p:nvSpPr>
            <p:cNvPr id="29735" name="Line 11"/>
            <p:cNvSpPr>
              <a:spLocks noChangeShapeType="1"/>
            </p:cNvSpPr>
            <p:nvPr/>
          </p:nvSpPr>
          <p:spPr bwMode="auto">
            <a:xfrm flipV="1">
              <a:off x="2736" y="1776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Text Box 12"/>
            <p:cNvSpPr txBox="1">
              <a:spLocks noChangeArrowheads="1"/>
            </p:cNvSpPr>
            <p:nvPr/>
          </p:nvSpPr>
          <p:spPr bwMode="auto">
            <a:xfrm>
              <a:off x="4214" y="1673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05400" y="1371600"/>
            <a:ext cx="304800" cy="2514600"/>
            <a:chOff x="3216" y="864"/>
            <a:chExt cx="192" cy="1584"/>
          </a:xfrm>
        </p:grpSpPr>
        <p:sp>
          <p:nvSpPr>
            <p:cNvPr id="29733" name="Line 15"/>
            <p:cNvSpPr>
              <a:spLocks noChangeShapeType="1"/>
            </p:cNvSpPr>
            <p:nvPr/>
          </p:nvSpPr>
          <p:spPr bwMode="auto">
            <a:xfrm flipV="1">
              <a:off x="3408" y="1008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Text Box 16"/>
            <p:cNvSpPr txBox="1">
              <a:spLocks noChangeArrowheads="1"/>
            </p:cNvSpPr>
            <p:nvPr/>
          </p:nvSpPr>
          <p:spPr bwMode="auto">
            <a:xfrm>
              <a:off x="3216" y="864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</a:t>
              </a:r>
            </a:p>
          </p:txBody>
        </p:sp>
      </p:grpSp>
      <p:sp>
        <p:nvSpPr>
          <p:cNvPr id="29702" name="Text Box 17"/>
          <p:cNvSpPr txBox="1">
            <a:spLocks noChangeArrowheads="1"/>
          </p:cNvSpPr>
          <p:nvPr/>
        </p:nvSpPr>
        <p:spPr bwMode="auto">
          <a:xfrm>
            <a:off x="4800600" y="1360488"/>
            <a:ext cx="55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  <a:r>
              <a:rPr lang="en-US">
                <a:ea typeface="Arial" charset="0"/>
                <a:cs typeface="Arial" charset="0"/>
              </a:rPr>
              <a:t>·</a:t>
            </a:r>
            <a:r>
              <a:rPr lang="en-US"/>
              <a:t> </a:t>
            </a:r>
          </a:p>
        </p:txBody>
      </p:sp>
      <p:sp>
        <p:nvSpPr>
          <p:cNvPr id="29703" name="Line 18"/>
          <p:cNvSpPr>
            <a:spLocks noChangeShapeType="1"/>
          </p:cNvSpPr>
          <p:nvPr/>
        </p:nvSpPr>
        <p:spPr bwMode="auto">
          <a:xfrm flipV="1">
            <a:off x="5181600" y="1676400"/>
            <a:ext cx="76200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Text Box 29"/>
          <p:cNvSpPr txBox="1">
            <a:spLocks noChangeArrowheads="1"/>
          </p:cNvSpPr>
          <p:nvPr/>
        </p:nvSpPr>
        <p:spPr bwMode="auto">
          <a:xfrm>
            <a:off x="5957888" y="1828800"/>
            <a:ext cx="3103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object moving with 0&lt;v&lt;c.</a:t>
            </a:r>
          </a:p>
          <a:p>
            <a:r>
              <a:rPr lang="en-US" sz="2000">
                <a:solidFill>
                  <a:srgbClr val="008000"/>
                </a:solidFill>
              </a:rPr>
              <a:t>‘Worldline’</a:t>
            </a:r>
            <a:r>
              <a:rPr lang="en-US" sz="2000"/>
              <a:t> of the object</a:t>
            </a:r>
          </a:p>
        </p:txBody>
      </p:sp>
      <p:sp>
        <p:nvSpPr>
          <p:cNvPr id="29705" name="Line 30"/>
          <p:cNvSpPr>
            <a:spLocks noChangeShapeType="1"/>
          </p:cNvSpPr>
          <p:nvPr/>
        </p:nvSpPr>
        <p:spPr bwMode="auto">
          <a:xfrm flipH="1">
            <a:off x="5638800" y="2438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914400" y="3962400"/>
            <a:ext cx="3311525" cy="2514600"/>
            <a:chOff x="576" y="2496"/>
            <a:chExt cx="2086" cy="1584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576" y="2496"/>
              <a:ext cx="1706" cy="1584"/>
              <a:chOff x="576" y="2160"/>
              <a:chExt cx="1706" cy="1584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576" y="2969"/>
                <a:ext cx="1706" cy="327"/>
                <a:chOff x="2736" y="1673"/>
                <a:chExt cx="1706" cy="327"/>
              </a:xfrm>
            </p:grpSpPr>
            <p:sp>
              <p:nvSpPr>
                <p:cNvPr id="2973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36" y="1776"/>
                  <a:ext cx="14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3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214" y="1673"/>
                  <a:ext cx="22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x</a:t>
                  </a:r>
                </a:p>
              </p:txBody>
            </p:sp>
          </p:grpSp>
          <p:sp>
            <p:nvSpPr>
              <p:cNvPr id="29729" name="Line 24"/>
              <p:cNvSpPr>
                <a:spLocks noChangeShapeType="1"/>
              </p:cNvSpPr>
              <p:nvPr/>
            </p:nvSpPr>
            <p:spPr bwMode="auto">
              <a:xfrm flipV="1">
                <a:off x="1248" y="2304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0" name="Text Box 26"/>
              <p:cNvSpPr txBox="1">
                <a:spLocks noChangeArrowheads="1"/>
              </p:cNvSpPr>
              <p:nvPr/>
            </p:nvSpPr>
            <p:spPr bwMode="auto">
              <a:xfrm>
                <a:off x="882" y="2160"/>
                <a:ext cx="4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c</a:t>
                </a:r>
                <a:r>
                  <a:rPr lang="en-US">
                    <a:ea typeface="Arial" charset="0"/>
                    <a:cs typeface="Arial" charset="0"/>
                  </a:rPr>
                  <a:t>·t</a:t>
                </a:r>
                <a:r>
                  <a:rPr lang="en-US"/>
                  <a:t> </a:t>
                </a:r>
              </a:p>
            </p:txBody>
          </p:sp>
        </p:grpSp>
        <p:sp>
          <p:nvSpPr>
            <p:cNvPr id="29724" name="Line 31"/>
            <p:cNvSpPr>
              <a:spLocks noChangeShapeType="1"/>
            </p:cNvSpPr>
            <p:nvPr/>
          </p:nvSpPr>
          <p:spPr bwMode="auto">
            <a:xfrm flipV="1">
              <a:off x="1536" y="2640"/>
              <a:ext cx="0" cy="14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Text Box 32"/>
            <p:cNvSpPr txBox="1">
              <a:spLocks noChangeArrowheads="1"/>
            </p:cNvSpPr>
            <p:nvPr/>
          </p:nvSpPr>
          <p:spPr bwMode="auto">
            <a:xfrm>
              <a:off x="576" y="3398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-2   -1     0    1     2    </a:t>
              </a:r>
            </a:p>
          </p:txBody>
        </p:sp>
        <p:sp>
          <p:nvSpPr>
            <p:cNvPr id="29726" name="Text Box 33"/>
            <p:cNvSpPr txBox="1">
              <a:spLocks noChangeArrowheads="1"/>
            </p:cNvSpPr>
            <p:nvPr/>
          </p:nvSpPr>
          <p:spPr bwMode="auto">
            <a:xfrm>
              <a:off x="1632" y="2784"/>
              <a:ext cx="10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object at rest</a:t>
              </a:r>
            </a:p>
            <a:p>
              <a:r>
                <a:rPr lang="en-US" sz="2000"/>
                <a:t>at x=1</a:t>
              </a:r>
            </a:p>
          </p:txBody>
        </p:sp>
        <p:sp>
          <p:nvSpPr>
            <p:cNvPr id="29727" name="Line 34"/>
            <p:cNvSpPr>
              <a:spLocks noChangeShapeType="1"/>
            </p:cNvSpPr>
            <p:nvPr/>
          </p:nvSpPr>
          <p:spPr bwMode="auto">
            <a:xfrm flipH="1">
              <a:off x="1584" y="321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07" name="Text Box 35"/>
          <p:cNvSpPr txBox="1">
            <a:spLocks noChangeArrowheads="1"/>
          </p:cNvSpPr>
          <p:nvPr/>
        </p:nvSpPr>
        <p:spPr bwMode="auto">
          <a:xfrm>
            <a:off x="4343400" y="2819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-2   -1     0    1     2    </a:t>
            </a: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76800" y="3962400"/>
            <a:ext cx="4105275" cy="2514600"/>
            <a:chOff x="3072" y="2496"/>
            <a:chExt cx="2586" cy="1584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072" y="2496"/>
              <a:ext cx="1706" cy="1584"/>
              <a:chOff x="576" y="2160"/>
              <a:chExt cx="1706" cy="1584"/>
            </a:xfrm>
          </p:grpSpPr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576" y="2969"/>
                <a:ext cx="1706" cy="327"/>
                <a:chOff x="2736" y="1673"/>
                <a:chExt cx="1706" cy="327"/>
              </a:xfrm>
            </p:grpSpPr>
            <p:sp>
              <p:nvSpPr>
                <p:cNvPr id="2972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736" y="1776"/>
                  <a:ext cx="14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14" y="1673"/>
                  <a:ext cx="22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x</a:t>
                  </a:r>
                </a:p>
              </p:txBody>
            </p:sp>
          </p:grpSp>
          <p:sp>
            <p:nvSpPr>
              <p:cNvPr id="29719" name="Line 40"/>
              <p:cNvSpPr>
                <a:spLocks noChangeShapeType="1"/>
              </p:cNvSpPr>
              <p:nvPr/>
            </p:nvSpPr>
            <p:spPr bwMode="auto">
              <a:xfrm flipV="1">
                <a:off x="1248" y="2304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0" name="Text Box 41"/>
              <p:cNvSpPr txBox="1">
                <a:spLocks noChangeArrowheads="1"/>
              </p:cNvSpPr>
              <p:nvPr/>
            </p:nvSpPr>
            <p:spPr bwMode="auto">
              <a:xfrm>
                <a:off x="882" y="2160"/>
                <a:ext cx="4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c</a:t>
                </a:r>
                <a:r>
                  <a:rPr lang="en-US">
                    <a:ea typeface="Arial" charset="0"/>
                    <a:cs typeface="Arial" charset="0"/>
                  </a:rPr>
                  <a:t>·t</a:t>
                </a:r>
                <a:r>
                  <a:rPr lang="en-US"/>
                  <a:t> </a:t>
                </a: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072" y="2774"/>
              <a:ext cx="2586" cy="1210"/>
              <a:chOff x="3072" y="2774"/>
              <a:chExt cx="2586" cy="1210"/>
            </a:xfrm>
          </p:grpSpPr>
          <p:sp>
            <p:nvSpPr>
              <p:cNvPr id="29715" name="Text Box 42"/>
              <p:cNvSpPr txBox="1">
                <a:spLocks noChangeArrowheads="1"/>
              </p:cNvSpPr>
              <p:nvPr/>
            </p:nvSpPr>
            <p:spPr bwMode="auto">
              <a:xfrm>
                <a:off x="3072" y="3398"/>
                <a:ext cx="14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-2   -1     0    1     2    </a:t>
                </a:r>
              </a:p>
            </p:txBody>
          </p:sp>
          <p:sp>
            <p:nvSpPr>
              <p:cNvPr id="29716" name="Line 43"/>
              <p:cNvSpPr>
                <a:spLocks noChangeShapeType="1"/>
              </p:cNvSpPr>
              <p:nvPr/>
            </p:nvSpPr>
            <p:spPr bwMode="auto">
              <a:xfrm flipH="1" flipV="1">
                <a:off x="3092" y="2784"/>
                <a:ext cx="1248" cy="12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7" name="Text Box 45"/>
              <p:cNvSpPr txBox="1">
                <a:spLocks noChangeArrowheads="1"/>
              </p:cNvSpPr>
              <p:nvPr/>
            </p:nvSpPr>
            <p:spPr bwMode="auto">
              <a:xfrm>
                <a:off x="3744" y="2774"/>
                <a:ext cx="191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object moving with v = -c.</a:t>
                </a:r>
              </a:p>
              <a:p>
                <a:r>
                  <a:rPr lang="en-US" sz="2000"/>
                  <a:t>x=0 at time t=0</a:t>
                </a:r>
              </a:p>
            </p:txBody>
          </p:sp>
        </p:grp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811713" y="1828800"/>
            <a:ext cx="4097337" cy="1981200"/>
            <a:chOff x="3031" y="1152"/>
            <a:chExt cx="2581" cy="1248"/>
          </a:xfrm>
        </p:grpSpPr>
        <p:sp>
          <p:nvSpPr>
            <p:cNvPr id="29710" name="Text Box 46"/>
            <p:cNvSpPr txBox="1">
              <a:spLocks noChangeArrowheads="1"/>
            </p:cNvSpPr>
            <p:nvPr/>
          </p:nvSpPr>
          <p:spPr bwMode="auto">
            <a:xfrm>
              <a:off x="3648" y="2112"/>
              <a:ext cx="19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object moving with 0&gt;v&gt;-c</a:t>
              </a:r>
            </a:p>
          </p:txBody>
        </p:sp>
        <p:sp>
          <p:nvSpPr>
            <p:cNvPr id="29711" name="Line 47"/>
            <p:cNvSpPr>
              <a:spLocks noChangeShapeType="1"/>
            </p:cNvSpPr>
            <p:nvPr/>
          </p:nvSpPr>
          <p:spPr bwMode="auto">
            <a:xfrm>
              <a:off x="3031" y="1152"/>
              <a:ext cx="528" cy="12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48"/>
            <p:cNvSpPr>
              <a:spLocks noChangeShapeType="1"/>
            </p:cNvSpPr>
            <p:nvPr/>
          </p:nvSpPr>
          <p:spPr bwMode="auto">
            <a:xfrm flipH="1" flipV="1">
              <a:off x="3497" y="2195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Relativistic momentum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5491163" y="1676400"/>
          <a:ext cx="1712912" cy="428625"/>
        </p:xfrm>
        <a:graphic>
          <a:graphicData uri="http://schemas.openxmlformats.org/presentationml/2006/ole">
            <p:oleObj spid="_x0000_s180226" name="Equation" r:id="rId3" imgW="660400" imgH="165100" progId="Equation.DSMT4">
              <p:embed/>
            </p:oleObj>
          </a:graphicData>
        </a:graphic>
      </p:graphicFrame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295400" y="2638425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600200" y="2743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267200" y="27432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19200" y="19446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33800" y="1905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B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22325" y="3697288"/>
            <a:ext cx="7864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Particle A has half the mass but twice the speed of particle </a:t>
            </a:r>
            <a:r>
              <a:rPr lang="en-US" dirty="0" err="1"/>
              <a:t>B</a:t>
            </a:r>
            <a:r>
              <a:rPr lang="en-US" dirty="0"/>
              <a:t>.  If the particles’ </a:t>
            </a:r>
            <a:r>
              <a:rPr lang="en-US" dirty="0" err="1"/>
              <a:t>momenta</a:t>
            </a:r>
            <a:r>
              <a:rPr lang="en-US" dirty="0"/>
              <a:t> are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/>
              <a:t> and 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, then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	a)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/>
              <a:t> &gt; 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endParaRPr lang="en-US" baseline="-25000" dirty="0"/>
          </a:p>
          <a:p>
            <a:pPr eaLnBrk="0" hangingPunct="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endParaRPr lang="en-US" baseline="-25000" dirty="0"/>
          </a:p>
          <a:p>
            <a:pPr eaLnBrk="0" hangingPunct="0"/>
            <a:r>
              <a:rPr lang="en-US" dirty="0"/>
              <a:t>	</a:t>
            </a:r>
            <a:r>
              <a:rPr lang="en-US" dirty="0" err="1"/>
              <a:t>c</a:t>
            </a:r>
            <a:r>
              <a:rPr lang="en-US" dirty="0"/>
              <a:t>)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/>
              <a:t> &lt; 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268299" name="Oval 11"/>
          <p:cNvSpPr>
            <a:spLocks noChangeArrowheads="1"/>
          </p:cNvSpPr>
          <p:nvPr/>
        </p:nvSpPr>
        <p:spPr bwMode="auto">
          <a:xfrm>
            <a:off x="1600200" y="4724400"/>
            <a:ext cx="1752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4419600" y="5408613"/>
            <a:ext cx="449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 </a:t>
            </a:r>
            <a:r>
              <a:rPr lang="en-US" dirty="0"/>
              <a:t>is bigger for the faster particle.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91000" y="5486400"/>
          <a:ext cx="347663" cy="411163"/>
        </p:xfrm>
        <a:graphic>
          <a:graphicData uri="http://schemas.openxmlformats.org/presentationml/2006/ole">
            <p:oleObj spid="_x0000_s180227" name="Equation" r:id="rId4" imgW="1397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0100" y="3200400"/>
            <a:ext cx="4648200" cy="1371600"/>
            <a:chOff x="1344" y="1392"/>
            <a:chExt cx="2928" cy="864"/>
          </a:xfrm>
        </p:grpSpPr>
        <p:sp>
          <p:nvSpPr>
            <p:cNvPr id="30745" name="Oval 3"/>
            <p:cNvSpPr>
              <a:spLocks noChangeArrowheads="1"/>
            </p:cNvSpPr>
            <p:nvPr/>
          </p:nvSpPr>
          <p:spPr bwMode="auto">
            <a:xfrm>
              <a:off x="1488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6" name="Oval 4"/>
            <p:cNvSpPr>
              <a:spLocks noChangeArrowheads="1"/>
            </p:cNvSpPr>
            <p:nvPr/>
          </p:nvSpPr>
          <p:spPr bwMode="auto">
            <a:xfrm>
              <a:off x="3840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7" name="Rectangle 5"/>
            <p:cNvSpPr>
              <a:spLocks noChangeArrowheads="1"/>
            </p:cNvSpPr>
            <p:nvPr/>
          </p:nvSpPr>
          <p:spPr bwMode="auto">
            <a:xfrm>
              <a:off x="1344" y="1392"/>
              <a:ext cx="2928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209925" y="41910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Lucy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57500" y="3581400"/>
            <a:ext cx="533400" cy="609600"/>
            <a:chOff x="960" y="816"/>
            <a:chExt cx="336" cy="384"/>
          </a:xfrm>
        </p:grpSpPr>
        <p:sp>
          <p:nvSpPr>
            <p:cNvPr id="30743" name="AutoShape 8"/>
            <p:cNvSpPr>
              <a:spLocks noChangeArrowheads="1"/>
            </p:cNvSpPr>
            <p:nvPr/>
          </p:nvSpPr>
          <p:spPr bwMode="auto">
            <a:xfrm>
              <a:off x="960" y="816"/>
              <a:ext cx="336" cy="2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4" name="Rectangle 9"/>
            <p:cNvSpPr>
              <a:spLocks noChangeArrowheads="1"/>
            </p:cNvSpPr>
            <p:nvPr/>
          </p:nvSpPr>
          <p:spPr bwMode="auto">
            <a:xfrm>
              <a:off x="1104" y="1008"/>
              <a:ext cx="4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708025" y="2514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5195888" y="2590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390900" y="3048000"/>
            <a:ext cx="481013" cy="1219200"/>
            <a:chOff x="2721" y="1152"/>
            <a:chExt cx="303" cy="768"/>
          </a:xfrm>
        </p:grpSpPr>
        <p:pic>
          <p:nvPicPr>
            <p:cNvPr id="30738" name="Picture 16" descr="Help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721" y="1152"/>
              <a:ext cx="303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773" y="1728"/>
              <a:ext cx="192" cy="192"/>
              <a:chOff x="3792" y="3264"/>
              <a:chExt cx="192" cy="192"/>
            </a:xfrm>
          </p:grpSpPr>
          <p:sp>
            <p:nvSpPr>
              <p:cNvPr id="30740" name="Oval 18"/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1" name="Line 19"/>
              <p:cNvSpPr>
                <a:spLocks noChangeShapeType="1"/>
              </p:cNvSpPr>
              <p:nvPr/>
            </p:nvSpPr>
            <p:spPr bwMode="auto">
              <a:xfrm flipV="1">
                <a:off x="3888" y="32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2" name="Line 20"/>
              <p:cNvSpPr>
                <a:spLocks noChangeShapeType="1"/>
              </p:cNvSpPr>
              <p:nvPr/>
            </p:nvSpPr>
            <p:spPr bwMode="auto">
              <a:xfrm>
                <a:off x="3888" y="336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 flipH="1">
            <a:off x="2438400" y="4953000"/>
            <a:ext cx="481013" cy="1219200"/>
            <a:chOff x="2721" y="1152"/>
            <a:chExt cx="303" cy="768"/>
          </a:xfrm>
        </p:grpSpPr>
        <p:pic>
          <p:nvPicPr>
            <p:cNvPr id="30733" name="Picture 28" descr="Help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721" y="1152"/>
              <a:ext cx="303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773" y="1728"/>
              <a:ext cx="192" cy="192"/>
              <a:chOff x="3792" y="3264"/>
              <a:chExt cx="192" cy="192"/>
            </a:xfrm>
          </p:grpSpPr>
          <p:sp>
            <p:nvSpPr>
              <p:cNvPr id="30735" name="Oval 30"/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6" name="Line 31"/>
              <p:cNvSpPr>
                <a:spLocks noChangeShapeType="1"/>
              </p:cNvSpPr>
              <p:nvPr/>
            </p:nvSpPr>
            <p:spPr bwMode="auto">
              <a:xfrm flipV="1">
                <a:off x="3888" y="32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7" name="Line 32"/>
              <p:cNvSpPr>
                <a:spLocks noChangeShapeType="1"/>
              </p:cNvSpPr>
              <p:nvPr/>
            </p:nvSpPr>
            <p:spPr bwMode="auto">
              <a:xfrm>
                <a:off x="3888" y="336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729" name="Text Box 33"/>
          <p:cNvSpPr txBox="1">
            <a:spLocks noChangeArrowheads="1"/>
          </p:cNvSpPr>
          <p:nvPr/>
        </p:nvSpPr>
        <p:spPr bwMode="auto">
          <a:xfrm>
            <a:off x="2247900" y="6124575"/>
            <a:ext cx="936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Ricky</a:t>
            </a:r>
            <a:endParaRPr lang="en-US" dirty="0"/>
          </a:p>
        </p:txBody>
      </p:sp>
      <p:sp>
        <p:nvSpPr>
          <p:cNvPr id="30730" name="Text Box 34"/>
          <p:cNvSpPr txBox="1">
            <a:spLocks noChangeArrowheads="1"/>
          </p:cNvSpPr>
          <p:nvPr/>
        </p:nvSpPr>
        <p:spPr bwMode="auto">
          <a:xfrm>
            <a:off x="0" y="53975"/>
            <a:ext cx="80693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Recall: </a:t>
            </a:r>
            <a:r>
              <a:rPr lang="en-US" b="1" dirty="0"/>
              <a:t>	Lucy plays with a fire cracker in the train.</a:t>
            </a:r>
          </a:p>
          <a:p>
            <a:r>
              <a:rPr lang="en-US" b="1" dirty="0"/>
              <a:t>	</a:t>
            </a:r>
            <a:r>
              <a:rPr lang="en-US" b="1" dirty="0" smtClean="0"/>
              <a:t>	Ricky </a:t>
            </a:r>
            <a:r>
              <a:rPr lang="en-US" b="1" dirty="0"/>
              <a:t>watches the scene from the track.</a:t>
            </a:r>
          </a:p>
        </p:txBody>
      </p:sp>
      <p:sp>
        <p:nvSpPr>
          <p:cNvPr id="30731" name="Line 35"/>
          <p:cNvSpPr>
            <a:spLocks noChangeShapeType="1"/>
          </p:cNvSpPr>
          <p:nvPr/>
        </p:nvSpPr>
        <p:spPr bwMode="auto">
          <a:xfrm>
            <a:off x="5486400" y="37338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Text Box 36"/>
          <p:cNvSpPr txBox="1">
            <a:spLocks noChangeArrowheads="1"/>
          </p:cNvSpPr>
          <p:nvPr/>
        </p:nvSpPr>
        <p:spPr bwMode="auto">
          <a:xfrm>
            <a:off x="5886450" y="32146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/>
              <a:t>Example: Lucy in the train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6925" y="3200400"/>
            <a:ext cx="4648200" cy="1371600"/>
            <a:chOff x="1344" y="1392"/>
            <a:chExt cx="2928" cy="864"/>
          </a:xfrm>
        </p:grpSpPr>
        <p:sp>
          <p:nvSpPr>
            <p:cNvPr id="31789" name="Oval 5"/>
            <p:cNvSpPr>
              <a:spLocks noChangeArrowheads="1"/>
            </p:cNvSpPr>
            <p:nvPr/>
          </p:nvSpPr>
          <p:spPr bwMode="auto">
            <a:xfrm>
              <a:off x="1488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0" name="Oval 6"/>
            <p:cNvSpPr>
              <a:spLocks noChangeArrowheads="1"/>
            </p:cNvSpPr>
            <p:nvPr/>
          </p:nvSpPr>
          <p:spPr bwMode="auto">
            <a:xfrm>
              <a:off x="3840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1" name="Rectangle 7"/>
            <p:cNvSpPr>
              <a:spLocks noChangeArrowheads="1"/>
            </p:cNvSpPr>
            <p:nvPr/>
          </p:nvSpPr>
          <p:spPr bwMode="auto">
            <a:xfrm>
              <a:off x="1344" y="1392"/>
              <a:ext cx="2928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54325" y="3581400"/>
            <a:ext cx="533400" cy="609600"/>
            <a:chOff x="960" y="816"/>
            <a:chExt cx="336" cy="384"/>
          </a:xfrm>
        </p:grpSpPr>
        <p:sp>
          <p:nvSpPr>
            <p:cNvPr id="31787" name="AutoShape 10"/>
            <p:cNvSpPr>
              <a:spLocks noChangeArrowheads="1"/>
            </p:cNvSpPr>
            <p:nvPr/>
          </p:nvSpPr>
          <p:spPr bwMode="auto">
            <a:xfrm>
              <a:off x="960" y="816"/>
              <a:ext cx="336" cy="2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8" name="Rectangle 11"/>
            <p:cNvSpPr>
              <a:spLocks noChangeArrowheads="1"/>
            </p:cNvSpPr>
            <p:nvPr/>
          </p:nvSpPr>
          <p:spPr bwMode="auto">
            <a:xfrm>
              <a:off x="1104" y="1008"/>
              <a:ext cx="4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506413" y="4114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5405438" y="42560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87725" y="3048000"/>
            <a:ext cx="481013" cy="1219200"/>
            <a:chOff x="2721" y="1152"/>
            <a:chExt cx="303" cy="768"/>
          </a:xfrm>
        </p:grpSpPr>
        <p:pic>
          <p:nvPicPr>
            <p:cNvPr id="31782" name="Picture 15" descr="Help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721" y="1152"/>
              <a:ext cx="303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73" y="1728"/>
              <a:ext cx="192" cy="192"/>
              <a:chOff x="3792" y="3264"/>
              <a:chExt cx="192" cy="192"/>
            </a:xfrm>
          </p:grpSpPr>
          <p:sp>
            <p:nvSpPr>
              <p:cNvPr id="31784" name="Oval 17"/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5" name="Line 18"/>
              <p:cNvSpPr>
                <a:spLocks noChangeShapeType="1"/>
              </p:cNvSpPr>
              <p:nvPr/>
            </p:nvSpPr>
            <p:spPr bwMode="auto">
              <a:xfrm flipV="1">
                <a:off x="3888" y="32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6" name="Line 19"/>
              <p:cNvSpPr>
                <a:spLocks noChangeShapeType="1"/>
              </p:cNvSpPr>
              <p:nvPr/>
            </p:nvSpPr>
            <p:spPr bwMode="auto">
              <a:xfrm>
                <a:off x="3888" y="336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752" name="Line 20"/>
          <p:cNvSpPr>
            <a:spLocks noChangeShapeType="1"/>
          </p:cNvSpPr>
          <p:nvPr/>
        </p:nvSpPr>
        <p:spPr bwMode="auto">
          <a:xfrm>
            <a:off x="415925" y="4191000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5962650" y="3951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1754" name="Line 23"/>
          <p:cNvSpPr>
            <a:spLocks noChangeShapeType="1"/>
          </p:cNvSpPr>
          <p:nvPr/>
        </p:nvSpPr>
        <p:spPr bwMode="auto">
          <a:xfrm>
            <a:off x="5445125" y="4114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24"/>
          <p:cNvSpPr>
            <a:spLocks noChangeShapeType="1"/>
          </p:cNvSpPr>
          <p:nvPr/>
        </p:nvSpPr>
        <p:spPr bwMode="auto">
          <a:xfrm>
            <a:off x="796925" y="4114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687638" y="762000"/>
            <a:ext cx="460375" cy="4473575"/>
            <a:chOff x="2535" y="542"/>
            <a:chExt cx="290" cy="3250"/>
          </a:xfrm>
        </p:grpSpPr>
        <p:sp>
          <p:nvSpPr>
            <p:cNvPr id="31780" name="Line 25"/>
            <p:cNvSpPr>
              <a:spLocks noChangeShapeType="1"/>
            </p:cNvSpPr>
            <p:nvPr/>
          </p:nvSpPr>
          <p:spPr bwMode="auto">
            <a:xfrm>
              <a:off x="2812" y="720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1" name="Text Box 26"/>
            <p:cNvSpPr txBox="1">
              <a:spLocks noChangeArrowheads="1"/>
            </p:cNvSpPr>
            <p:nvPr/>
          </p:nvSpPr>
          <p:spPr bwMode="auto">
            <a:xfrm>
              <a:off x="2535" y="542"/>
              <a:ext cx="29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ct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96925" y="1066800"/>
            <a:ext cx="4648200" cy="4648200"/>
            <a:chOff x="1344" y="672"/>
            <a:chExt cx="2928" cy="2928"/>
          </a:xfrm>
        </p:grpSpPr>
        <p:sp>
          <p:nvSpPr>
            <p:cNvPr id="31778" name="Line 29"/>
            <p:cNvSpPr>
              <a:spLocks noChangeShapeType="1"/>
            </p:cNvSpPr>
            <p:nvPr/>
          </p:nvSpPr>
          <p:spPr bwMode="auto">
            <a:xfrm>
              <a:off x="1344" y="672"/>
              <a:ext cx="0" cy="292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9" name="Line 30"/>
            <p:cNvSpPr>
              <a:spLocks noChangeShapeType="1"/>
            </p:cNvSpPr>
            <p:nvPr/>
          </p:nvSpPr>
          <p:spPr bwMode="auto">
            <a:xfrm>
              <a:off x="4272" y="720"/>
              <a:ext cx="0" cy="288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796925" y="5257800"/>
            <a:ext cx="4849813" cy="1447800"/>
            <a:chOff x="1344" y="3312"/>
            <a:chExt cx="3055" cy="912"/>
          </a:xfrm>
        </p:grpSpPr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 flipH="1" flipV="1">
              <a:off x="1344" y="3408"/>
              <a:ext cx="115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6" name="Line 33"/>
            <p:cNvSpPr>
              <a:spLocks noChangeShapeType="1"/>
            </p:cNvSpPr>
            <p:nvPr/>
          </p:nvSpPr>
          <p:spPr bwMode="auto">
            <a:xfrm flipV="1">
              <a:off x="3120" y="3312"/>
              <a:ext cx="105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7" name="Text Box 34"/>
            <p:cNvSpPr txBox="1">
              <a:spLocks noChangeArrowheads="1"/>
            </p:cNvSpPr>
            <p:nvPr/>
          </p:nvSpPr>
          <p:spPr bwMode="auto">
            <a:xfrm>
              <a:off x="1488" y="3936"/>
              <a:ext cx="29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In Lucy’s frame: Walls are at rest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96925" y="1600200"/>
            <a:ext cx="4648200" cy="2209800"/>
            <a:chOff x="1344" y="1008"/>
            <a:chExt cx="2928" cy="1392"/>
          </a:xfrm>
        </p:grpSpPr>
        <p:sp>
          <p:nvSpPr>
            <p:cNvPr id="31773" name="Line 35"/>
            <p:cNvSpPr>
              <a:spLocks noChangeShapeType="1"/>
            </p:cNvSpPr>
            <p:nvPr/>
          </p:nvSpPr>
          <p:spPr bwMode="auto">
            <a:xfrm flipH="1" flipV="1">
              <a:off x="1344" y="1008"/>
              <a:ext cx="1440" cy="13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4" name="Line 36"/>
            <p:cNvSpPr>
              <a:spLocks noChangeShapeType="1"/>
            </p:cNvSpPr>
            <p:nvPr/>
          </p:nvSpPr>
          <p:spPr bwMode="auto">
            <a:xfrm flipV="1">
              <a:off x="2832" y="1008"/>
              <a:ext cx="1440" cy="13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0085" name="Line 37"/>
          <p:cNvSpPr>
            <a:spLocks noChangeShapeType="1"/>
          </p:cNvSpPr>
          <p:nvPr/>
        </p:nvSpPr>
        <p:spPr bwMode="auto">
          <a:xfrm>
            <a:off x="796925" y="1600200"/>
            <a:ext cx="464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092325" y="2449513"/>
            <a:ext cx="6732588" cy="396875"/>
            <a:chOff x="1318" y="1543"/>
            <a:chExt cx="4241" cy="250"/>
          </a:xfrm>
        </p:grpSpPr>
        <p:sp>
          <p:nvSpPr>
            <p:cNvPr id="31770" name="Line 41"/>
            <p:cNvSpPr>
              <a:spLocks noChangeShapeType="1"/>
            </p:cNvSpPr>
            <p:nvPr/>
          </p:nvSpPr>
          <p:spPr bwMode="auto">
            <a:xfrm flipH="1">
              <a:off x="1318" y="1680"/>
              <a:ext cx="233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1" name="Line 42"/>
            <p:cNvSpPr>
              <a:spLocks noChangeShapeType="1"/>
            </p:cNvSpPr>
            <p:nvPr/>
          </p:nvSpPr>
          <p:spPr bwMode="auto">
            <a:xfrm flipH="1">
              <a:off x="2662" y="1680"/>
              <a:ext cx="98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2" name="Text Box 43"/>
            <p:cNvSpPr txBox="1">
              <a:spLocks noChangeArrowheads="1"/>
            </p:cNvSpPr>
            <p:nvPr/>
          </p:nvSpPr>
          <p:spPr bwMode="auto">
            <a:xfrm>
              <a:off x="3648" y="1543"/>
              <a:ext cx="1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Light travels to both walls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609600" y="1447800"/>
            <a:ext cx="5029200" cy="304800"/>
            <a:chOff x="384" y="912"/>
            <a:chExt cx="3168" cy="192"/>
          </a:xfrm>
        </p:grpSpPr>
        <p:sp>
          <p:nvSpPr>
            <p:cNvPr id="31768" name="Oval 44"/>
            <p:cNvSpPr>
              <a:spLocks noChangeArrowheads="1"/>
            </p:cNvSpPr>
            <p:nvPr/>
          </p:nvSpPr>
          <p:spPr bwMode="auto">
            <a:xfrm>
              <a:off x="3312" y="912"/>
              <a:ext cx="240" cy="1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9" name="Oval 45"/>
            <p:cNvSpPr>
              <a:spLocks noChangeArrowheads="1"/>
            </p:cNvSpPr>
            <p:nvPr/>
          </p:nvSpPr>
          <p:spPr bwMode="auto">
            <a:xfrm>
              <a:off x="384" y="912"/>
              <a:ext cx="240" cy="1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990600" y="1600200"/>
            <a:ext cx="7696200" cy="701675"/>
            <a:chOff x="624" y="1008"/>
            <a:chExt cx="4848" cy="442"/>
          </a:xfrm>
        </p:grpSpPr>
        <p:sp>
          <p:nvSpPr>
            <p:cNvPr id="31765" name="Text Box 46"/>
            <p:cNvSpPr txBox="1">
              <a:spLocks noChangeArrowheads="1"/>
            </p:cNvSpPr>
            <p:nvPr/>
          </p:nvSpPr>
          <p:spPr bwMode="auto">
            <a:xfrm>
              <a:off x="3696" y="1008"/>
              <a:ext cx="17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Light reaches both walls at the same time.</a:t>
              </a:r>
            </a:p>
          </p:txBody>
        </p:sp>
        <p:sp>
          <p:nvSpPr>
            <p:cNvPr id="31766" name="Line 47"/>
            <p:cNvSpPr>
              <a:spLocks noChangeShapeType="1"/>
            </p:cNvSpPr>
            <p:nvPr/>
          </p:nvSpPr>
          <p:spPr bwMode="auto">
            <a:xfrm flipH="1" flipV="1">
              <a:off x="3552" y="1056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7" name="Line 48"/>
            <p:cNvSpPr>
              <a:spLocks noChangeShapeType="1"/>
            </p:cNvSpPr>
            <p:nvPr/>
          </p:nvSpPr>
          <p:spPr bwMode="auto">
            <a:xfrm flipH="1" flipV="1">
              <a:off x="624" y="1056"/>
              <a:ext cx="312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0100" name="Text Box 52"/>
          <p:cNvSpPr txBox="1">
            <a:spLocks noChangeArrowheads="1"/>
          </p:cNvSpPr>
          <p:nvPr/>
        </p:nvSpPr>
        <p:spPr bwMode="auto">
          <a:xfrm>
            <a:off x="5715000" y="50292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rgbClr val="0000FF"/>
                </a:solidFill>
              </a:rPr>
              <a:t>Lucy concludes:</a:t>
            </a:r>
          </a:p>
          <a:p>
            <a:r>
              <a:rPr lang="en-US">
                <a:solidFill>
                  <a:srgbClr val="0000FF"/>
                </a:solidFill>
              </a:rPr>
              <a:t>Light reaches both sides 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5" grpId="0" animBg="1"/>
      <p:bldP spid="130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/>
              <a:t>Example:</a:t>
            </a:r>
            <a:r>
              <a:rPr lang="en-US" b="1" dirty="0" smtClean="0"/>
              <a:t> Ricky </a:t>
            </a:r>
            <a:r>
              <a:rPr lang="en-US" b="1" dirty="0"/>
              <a:t>on the tracks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4325" y="3962400"/>
            <a:ext cx="533400" cy="609600"/>
            <a:chOff x="960" y="816"/>
            <a:chExt cx="336" cy="384"/>
          </a:xfrm>
        </p:grpSpPr>
        <p:sp>
          <p:nvSpPr>
            <p:cNvPr id="32800" name="AutoShape 8"/>
            <p:cNvSpPr>
              <a:spLocks noChangeArrowheads="1"/>
            </p:cNvSpPr>
            <p:nvPr/>
          </p:nvSpPr>
          <p:spPr bwMode="auto">
            <a:xfrm>
              <a:off x="960" y="816"/>
              <a:ext cx="336" cy="2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Rectangle 9"/>
            <p:cNvSpPr>
              <a:spLocks noChangeArrowheads="1"/>
            </p:cNvSpPr>
            <p:nvPr/>
          </p:nvSpPr>
          <p:spPr bwMode="auto">
            <a:xfrm>
              <a:off x="1104" y="1008"/>
              <a:ext cx="4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506413" y="4114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5405438" y="42560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2774" name="Line 18"/>
          <p:cNvSpPr>
            <a:spLocks noChangeShapeType="1"/>
          </p:cNvSpPr>
          <p:nvPr/>
        </p:nvSpPr>
        <p:spPr bwMode="auto">
          <a:xfrm>
            <a:off x="415925" y="4191000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Text Box 19"/>
          <p:cNvSpPr txBox="1">
            <a:spLocks noChangeArrowheads="1"/>
          </p:cNvSpPr>
          <p:nvPr/>
        </p:nvSpPr>
        <p:spPr bwMode="auto">
          <a:xfrm>
            <a:off x="5962650" y="3951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776" name="Line 20"/>
          <p:cNvSpPr>
            <a:spLocks noChangeShapeType="1"/>
          </p:cNvSpPr>
          <p:nvPr/>
        </p:nvSpPr>
        <p:spPr bwMode="auto">
          <a:xfrm>
            <a:off x="5445125" y="4114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21"/>
          <p:cNvSpPr>
            <a:spLocks noChangeShapeType="1"/>
          </p:cNvSpPr>
          <p:nvPr/>
        </p:nvSpPr>
        <p:spPr bwMode="auto">
          <a:xfrm>
            <a:off x="796925" y="4114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687638" y="533400"/>
            <a:ext cx="460375" cy="4473575"/>
            <a:chOff x="2535" y="542"/>
            <a:chExt cx="290" cy="3250"/>
          </a:xfrm>
        </p:grpSpPr>
        <p:sp>
          <p:nvSpPr>
            <p:cNvPr id="32798" name="Line 23"/>
            <p:cNvSpPr>
              <a:spLocks noChangeShapeType="1"/>
            </p:cNvSpPr>
            <p:nvPr/>
          </p:nvSpPr>
          <p:spPr bwMode="auto">
            <a:xfrm>
              <a:off x="2812" y="720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9" name="Text Box 24"/>
            <p:cNvSpPr txBox="1">
              <a:spLocks noChangeArrowheads="1"/>
            </p:cNvSpPr>
            <p:nvPr/>
          </p:nvSpPr>
          <p:spPr bwMode="auto">
            <a:xfrm>
              <a:off x="2535" y="542"/>
              <a:ext cx="29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ct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50875" y="4953002"/>
            <a:ext cx="5373690" cy="1452563"/>
            <a:chOff x="1344" y="3312"/>
            <a:chExt cx="3385" cy="915"/>
          </a:xfrm>
        </p:grpSpPr>
        <p:sp>
          <p:nvSpPr>
            <p:cNvPr id="32795" name="Line 29"/>
            <p:cNvSpPr>
              <a:spLocks noChangeShapeType="1"/>
            </p:cNvSpPr>
            <p:nvPr/>
          </p:nvSpPr>
          <p:spPr bwMode="auto">
            <a:xfrm flipH="1" flipV="1">
              <a:off x="1344" y="3408"/>
              <a:ext cx="115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Line 30"/>
            <p:cNvSpPr>
              <a:spLocks noChangeShapeType="1"/>
            </p:cNvSpPr>
            <p:nvPr/>
          </p:nvSpPr>
          <p:spPr bwMode="auto">
            <a:xfrm flipV="1">
              <a:off x="3120" y="3312"/>
              <a:ext cx="105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Text Box 31"/>
            <p:cNvSpPr txBox="1">
              <a:spLocks noChangeArrowheads="1"/>
            </p:cNvSpPr>
            <p:nvPr/>
          </p:nvSpPr>
          <p:spPr bwMode="auto">
            <a:xfrm>
              <a:off x="1488" y="3936"/>
              <a:ext cx="32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In</a:t>
              </a:r>
              <a:r>
                <a:rPr lang="en-US" dirty="0" smtClean="0"/>
                <a:t> Ricky’s </a:t>
              </a:r>
              <a:r>
                <a:rPr lang="en-US" dirty="0"/>
                <a:t>frame: Walls are in motion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333500" y="914400"/>
            <a:ext cx="5143500" cy="3276600"/>
            <a:chOff x="840" y="576"/>
            <a:chExt cx="3240" cy="2064"/>
          </a:xfrm>
        </p:grpSpPr>
        <p:sp>
          <p:nvSpPr>
            <p:cNvPr id="32793" name="Line 33"/>
            <p:cNvSpPr>
              <a:spLocks noChangeShapeType="1"/>
            </p:cNvSpPr>
            <p:nvPr/>
          </p:nvSpPr>
          <p:spPr bwMode="auto">
            <a:xfrm flipH="1" flipV="1">
              <a:off x="840" y="1584"/>
              <a:ext cx="1126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Line 34"/>
            <p:cNvSpPr>
              <a:spLocks noChangeShapeType="1"/>
            </p:cNvSpPr>
            <p:nvPr/>
          </p:nvSpPr>
          <p:spPr bwMode="auto">
            <a:xfrm flipV="1">
              <a:off x="1968" y="576"/>
              <a:ext cx="2112" cy="20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143000" y="762000"/>
            <a:ext cx="5486400" cy="1905000"/>
            <a:chOff x="720" y="480"/>
            <a:chExt cx="3456" cy="1200"/>
          </a:xfrm>
        </p:grpSpPr>
        <p:sp>
          <p:nvSpPr>
            <p:cNvPr id="32791" name="Oval 41"/>
            <p:cNvSpPr>
              <a:spLocks noChangeArrowheads="1"/>
            </p:cNvSpPr>
            <p:nvPr/>
          </p:nvSpPr>
          <p:spPr bwMode="auto">
            <a:xfrm>
              <a:off x="3936" y="480"/>
              <a:ext cx="240" cy="1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Oval 42"/>
            <p:cNvSpPr>
              <a:spLocks noChangeArrowheads="1"/>
            </p:cNvSpPr>
            <p:nvPr/>
          </p:nvSpPr>
          <p:spPr bwMode="auto">
            <a:xfrm>
              <a:off x="720" y="1488"/>
              <a:ext cx="240" cy="1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6248400" y="2743200"/>
            <a:ext cx="2971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Ricky </a:t>
            </a:r>
            <a:r>
              <a:rPr lang="en-US" u="sng" dirty="0">
                <a:solidFill>
                  <a:srgbClr val="0000FF"/>
                </a:solidFill>
              </a:rPr>
              <a:t>concludes:</a:t>
            </a:r>
          </a:p>
          <a:p>
            <a:r>
              <a:rPr lang="en-US" dirty="0">
                <a:solidFill>
                  <a:srgbClr val="0000FF"/>
                </a:solidFill>
              </a:rPr>
              <a:t>Light reaches left side first.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514350" y="838200"/>
            <a:ext cx="5991225" cy="4267200"/>
            <a:chOff x="324" y="528"/>
            <a:chExt cx="3774" cy="2688"/>
          </a:xfrm>
        </p:grpSpPr>
        <p:sp>
          <p:nvSpPr>
            <p:cNvPr id="32789" name="Line 26"/>
            <p:cNvSpPr>
              <a:spLocks noChangeShapeType="1"/>
            </p:cNvSpPr>
            <p:nvPr/>
          </p:nvSpPr>
          <p:spPr bwMode="auto">
            <a:xfrm flipH="1">
              <a:off x="324" y="528"/>
              <a:ext cx="842" cy="26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Line 48"/>
            <p:cNvSpPr>
              <a:spLocks noChangeShapeType="1"/>
            </p:cNvSpPr>
            <p:nvPr/>
          </p:nvSpPr>
          <p:spPr bwMode="auto">
            <a:xfrm flipH="1">
              <a:off x="3256" y="528"/>
              <a:ext cx="842" cy="26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3124200" y="914400"/>
            <a:ext cx="3581400" cy="2133600"/>
            <a:chOff x="1968" y="576"/>
            <a:chExt cx="2256" cy="1344"/>
          </a:xfrm>
        </p:grpSpPr>
        <p:sp>
          <p:nvSpPr>
            <p:cNvPr id="32787" name="Line 52"/>
            <p:cNvSpPr>
              <a:spLocks noChangeShapeType="1"/>
            </p:cNvSpPr>
            <p:nvPr/>
          </p:nvSpPr>
          <p:spPr bwMode="auto">
            <a:xfrm flipH="1" flipV="1">
              <a:off x="1968" y="1584"/>
              <a:ext cx="196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Line 53"/>
            <p:cNvSpPr>
              <a:spLocks noChangeShapeType="1"/>
            </p:cNvSpPr>
            <p:nvPr/>
          </p:nvSpPr>
          <p:spPr bwMode="auto">
            <a:xfrm flipH="1" flipV="1">
              <a:off x="1968" y="576"/>
              <a:ext cx="2256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785" name="Straight Connector 32"/>
          <p:cNvCxnSpPr>
            <a:cxnSpLocks noChangeShapeType="1"/>
          </p:cNvCxnSpPr>
          <p:nvPr/>
        </p:nvCxnSpPr>
        <p:spPr bwMode="auto">
          <a:xfrm>
            <a:off x="1371600" y="2514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2786" name="Straight Connector 33"/>
          <p:cNvCxnSpPr>
            <a:cxnSpLocks noChangeShapeType="1"/>
          </p:cNvCxnSpPr>
          <p:nvPr/>
        </p:nvCxnSpPr>
        <p:spPr bwMode="auto">
          <a:xfrm>
            <a:off x="3200400" y="914400"/>
            <a:ext cx="32686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32" name="Rectangle 64"/>
          <p:cNvSpPr>
            <a:spLocks noChangeArrowheads="1"/>
          </p:cNvSpPr>
          <p:nvPr/>
        </p:nvSpPr>
        <p:spPr bwMode="auto">
          <a:xfrm>
            <a:off x="2533650" y="4114800"/>
            <a:ext cx="2247900" cy="2209800"/>
          </a:xfrm>
          <a:prstGeom prst="rect">
            <a:avLst/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5943600" y="2192338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951538" y="1782763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v=0.5c</a:t>
            </a:r>
          </a:p>
        </p:txBody>
      </p:sp>
      <p:pic>
        <p:nvPicPr>
          <p:cNvPr id="33797" name="Picture 5" descr="Hel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313" y="130175"/>
            <a:ext cx="48101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35063" y="1044575"/>
            <a:ext cx="4730750" cy="708025"/>
            <a:chOff x="96" y="1858"/>
            <a:chExt cx="2980" cy="446"/>
          </a:xfrm>
        </p:grpSpPr>
        <p:sp>
          <p:nvSpPr>
            <p:cNvPr id="33843" name="Line 8"/>
            <p:cNvSpPr>
              <a:spLocks noChangeShapeType="1"/>
            </p:cNvSpPr>
            <p:nvPr/>
          </p:nvSpPr>
          <p:spPr bwMode="auto">
            <a:xfrm>
              <a:off x="240" y="1954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Line 9"/>
            <p:cNvSpPr>
              <a:spLocks noChangeShapeType="1"/>
            </p:cNvSpPr>
            <p:nvPr/>
          </p:nvSpPr>
          <p:spPr bwMode="auto">
            <a:xfrm>
              <a:off x="1632" y="185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Line 10"/>
            <p:cNvSpPr>
              <a:spLocks noChangeShapeType="1"/>
            </p:cNvSpPr>
            <p:nvPr/>
          </p:nvSpPr>
          <p:spPr bwMode="auto">
            <a:xfrm>
              <a:off x="2016" y="185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Line 11"/>
            <p:cNvSpPr>
              <a:spLocks noChangeShapeType="1"/>
            </p:cNvSpPr>
            <p:nvPr/>
          </p:nvSpPr>
          <p:spPr bwMode="auto">
            <a:xfrm>
              <a:off x="2400" y="185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Line 12"/>
            <p:cNvSpPr>
              <a:spLocks noChangeShapeType="1"/>
            </p:cNvSpPr>
            <p:nvPr/>
          </p:nvSpPr>
          <p:spPr bwMode="auto">
            <a:xfrm>
              <a:off x="2784" y="185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Line 13"/>
            <p:cNvSpPr>
              <a:spLocks noChangeShapeType="1"/>
            </p:cNvSpPr>
            <p:nvPr/>
          </p:nvSpPr>
          <p:spPr bwMode="auto">
            <a:xfrm>
              <a:off x="1248" y="185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Line 14"/>
            <p:cNvSpPr>
              <a:spLocks noChangeShapeType="1"/>
            </p:cNvSpPr>
            <p:nvPr/>
          </p:nvSpPr>
          <p:spPr bwMode="auto">
            <a:xfrm>
              <a:off x="864" y="185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Line 15"/>
            <p:cNvSpPr>
              <a:spLocks noChangeShapeType="1"/>
            </p:cNvSpPr>
            <p:nvPr/>
          </p:nvSpPr>
          <p:spPr bwMode="auto">
            <a:xfrm>
              <a:off x="480" y="185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Text Box 16"/>
            <p:cNvSpPr txBox="1">
              <a:spLocks noChangeArrowheads="1"/>
            </p:cNvSpPr>
            <p:nvPr/>
          </p:nvSpPr>
          <p:spPr bwMode="auto">
            <a:xfrm>
              <a:off x="96" y="2073"/>
              <a:ext cx="29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...  -3       -2       -1       0        1        2       3  ...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35063" y="2035175"/>
            <a:ext cx="4730750" cy="708025"/>
            <a:chOff x="96" y="1858"/>
            <a:chExt cx="2980" cy="446"/>
          </a:xfrm>
        </p:grpSpPr>
        <p:sp>
          <p:nvSpPr>
            <p:cNvPr id="33834" name="Line 18"/>
            <p:cNvSpPr>
              <a:spLocks noChangeShapeType="1"/>
            </p:cNvSpPr>
            <p:nvPr/>
          </p:nvSpPr>
          <p:spPr bwMode="auto">
            <a:xfrm>
              <a:off x="240" y="1954"/>
              <a:ext cx="27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Line 19"/>
            <p:cNvSpPr>
              <a:spLocks noChangeShapeType="1"/>
            </p:cNvSpPr>
            <p:nvPr/>
          </p:nvSpPr>
          <p:spPr bwMode="auto">
            <a:xfrm>
              <a:off x="1632" y="185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Line 20"/>
            <p:cNvSpPr>
              <a:spLocks noChangeShapeType="1"/>
            </p:cNvSpPr>
            <p:nvPr/>
          </p:nvSpPr>
          <p:spPr bwMode="auto">
            <a:xfrm>
              <a:off x="2016" y="185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Line 21"/>
            <p:cNvSpPr>
              <a:spLocks noChangeShapeType="1"/>
            </p:cNvSpPr>
            <p:nvPr/>
          </p:nvSpPr>
          <p:spPr bwMode="auto">
            <a:xfrm>
              <a:off x="2400" y="185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Line 22"/>
            <p:cNvSpPr>
              <a:spLocks noChangeShapeType="1"/>
            </p:cNvSpPr>
            <p:nvPr/>
          </p:nvSpPr>
          <p:spPr bwMode="auto">
            <a:xfrm>
              <a:off x="2784" y="185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Line 23"/>
            <p:cNvSpPr>
              <a:spLocks noChangeShapeType="1"/>
            </p:cNvSpPr>
            <p:nvPr/>
          </p:nvSpPr>
          <p:spPr bwMode="auto">
            <a:xfrm>
              <a:off x="1248" y="185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Line 24"/>
            <p:cNvSpPr>
              <a:spLocks noChangeShapeType="1"/>
            </p:cNvSpPr>
            <p:nvPr/>
          </p:nvSpPr>
          <p:spPr bwMode="auto">
            <a:xfrm>
              <a:off x="864" y="185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Line 25"/>
            <p:cNvSpPr>
              <a:spLocks noChangeShapeType="1"/>
            </p:cNvSpPr>
            <p:nvPr/>
          </p:nvSpPr>
          <p:spPr bwMode="auto">
            <a:xfrm>
              <a:off x="480" y="185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Text Box 26"/>
            <p:cNvSpPr txBox="1">
              <a:spLocks noChangeArrowheads="1"/>
            </p:cNvSpPr>
            <p:nvPr/>
          </p:nvSpPr>
          <p:spPr bwMode="auto">
            <a:xfrm>
              <a:off x="96" y="2073"/>
              <a:ext cx="29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</a:rPr>
                <a:t>...  -3       -2       -1       0        1        2       3  ...</a:t>
              </a:r>
            </a:p>
          </p:txBody>
        </p:sp>
      </p:grpSp>
      <p:pic>
        <p:nvPicPr>
          <p:cNvPr id="33800" name="Picture 27" descr="Hel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663" y="1052513"/>
            <a:ext cx="481012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1287463" y="7397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33802" name="Text Box 29"/>
          <p:cNvSpPr txBox="1">
            <a:spLocks noChangeArrowheads="1"/>
          </p:cNvSpPr>
          <p:nvPr/>
        </p:nvSpPr>
        <p:spPr bwMode="auto">
          <a:xfrm>
            <a:off x="1287463" y="180657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33803" name="Text Box 30"/>
          <p:cNvSpPr txBox="1">
            <a:spLocks noChangeArrowheads="1"/>
          </p:cNvSpPr>
          <p:nvPr/>
        </p:nvSpPr>
        <p:spPr bwMode="auto">
          <a:xfrm>
            <a:off x="669925" y="2819400"/>
            <a:ext cx="801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Frame S’ is moving to the right at v = 0.5c.  The origins of S and S’ coincide at t=t’=0. Which shows the world line of the origin of S’ as viewed in S?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8275" y="4191000"/>
            <a:ext cx="2105025" cy="1981200"/>
            <a:chOff x="432" y="1081"/>
            <a:chExt cx="2500" cy="2375"/>
          </a:xfrm>
        </p:grpSpPr>
        <p:sp>
          <p:nvSpPr>
            <p:cNvPr id="33830" name="Line 33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Text Box 34"/>
            <p:cNvSpPr txBox="1">
              <a:spLocks noChangeArrowheads="1"/>
            </p:cNvSpPr>
            <p:nvPr/>
          </p:nvSpPr>
          <p:spPr bwMode="auto">
            <a:xfrm>
              <a:off x="1671" y="1081"/>
              <a:ext cx="499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ct</a:t>
              </a:r>
            </a:p>
          </p:txBody>
        </p:sp>
        <p:sp>
          <p:nvSpPr>
            <p:cNvPr id="33832" name="Line 35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Text Box 36"/>
            <p:cNvSpPr txBox="1">
              <a:spLocks noChangeArrowheads="1"/>
            </p:cNvSpPr>
            <p:nvPr/>
          </p:nvSpPr>
          <p:spPr bwMode="auto">
            <a:xfrm>
              <a:off x="2532" y="2379"/>
              <a:ext cx="400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</p:grpSp>
      <p:sp>
        <p:nvSpPr>
          <p:cNvPr id="33805" name="Line 37"/>
          <p:cNvSpPr>
            <a:spLocks noChangeShapeType="1"/>
          </p:cNvSpPr>
          <p:nvPr/>
        </p:nvSpPr>
        <p:spPr bwMode="auto">
          <a:xfrm flipH="1" flipV="1">
            <a:off x="762000" y="4495800"/>
            <a:ext cx="533400" cy="1524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695575" y="4191000"/>
            <a:ext cx="2105025" cy="1981200"/>
            <a:chOff x="432" y="1081"/>
            <a:chExt cx="2500" cy="2375"/>
          </a:xfrm>
        </p:grpSpPr>
        <p:sp>
          <p:nvSpPr>
            <p:cNvPr id="33826" name="Line 39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Text Box 40"/>
            <p:cNvSpPr txBox="1">
              <a:spLocks noChangeArrowheads="1"/>
            </p:cNvSpPr>
            <p:nvPr/>
          </p:nvSpPr>
          <p:spPr bwMode="auto">
            <a:xfrm>
              <a:off x="1671" y="1081"/>
              <a:ext cx="499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ct</a:t>
              </a:r>
            </a:p>
          </p:txBody>
        </p:sp>
        <p:sp>
          <p:nvSpPr>
            <p:cNvPr id="33828" name="Line 41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Text Box 42"/>
            <p:cNvSpPr txBox="1">
              <a:spLocks noChangeArrowheads="1"/>
            </p:cNvSpPr>
            <p:nvPr/>
          </p:nvSpPr>
          <p:spPr bwMode="auto">
            <a:xfrm>
              <a:off x="2532" y="2379"/>
              <a:ext cx="400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</p:grpSp>
      <p:sp>
        <p:nvSpPr>
          <p:cNvPr id="33807" name="Line 44"/>
          <p:cNvSpPr>
            <a:spLocks noChangeShapeType="1"/>
          </p:cNvSpPr>
          <p:nvPr/>
        </p:nvSpPr>
        <p:spPr bwMode="auto">
          <a:xfrm rot="-5400000">
            <a:off x="7268369" y="5231607"/>
            <a:ext cx="1881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Text Box 45"/>
          <p:cNvSpPr txBox="1">
            <a:spLocks noChangeArrowheads="1"/>
          </p:cNvSpPr>
          <p:nvPr/>
        </p:nvSpPr>
        <p:spPr bwMode="auto">
          <a:xfrm>
            <a:off x="8281988" y="419100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ct</a:t>
            </a:r>
          </a:p>
        </p:txBody>
      </p:sp>
      <p:sp>
        <p:nvSpPr>
          <p:cNvPr id="33809" name="Line 46"/>
          <p:cNvSpPr>
            <a:spLocks noChangeShapeType="1"/>
          </p:cNvSpPr>
          <p:nvPr/>
        </p:nvSpPr>
        <p:spPr bwMode="auto">
          <a:xfrm>
            <a:off x="7239000" y="5211763"/>
            <a:ext cx="1900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Text Box 47"/>
          <p:cNvSpPr txBox="1">
            <a:spLocks noChangeArrowheads="1"/>
          </p:cNvSpPr>
          <p:nvPr/>
        </p:nvSpPr>
        <p:spPr bwMode="auto">
          <a:xfrm>
            <a:off x="8807450" y="5273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029200" y="4191000"/>
            <a:ext cx="2105025" cy="1981200"/>
            <a:chOff x="432" y="1081"/>
            <a:chExt cx="2500" cy="2375"/>
          </a:xfrm>
        </p:grpSpPr>
        <p:sp>
          <p:nvSpPr>
            <p:cNvPr id="33822" name="Line 49"/>
            <p:cNvSpPr>
              <a:spLocks noChangeShapeType="1"/>
            </p:cNvSpPr>
            <p:nvPr/>
          </p:nvSpPr>
          <p:spPr bwMode="auto">
            <a:xfrm rot="-5400000">
              <a:off x="456" y="232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Text Box 50"/>
            <p:cNvSpPr txBox="1">
              <a:spLocks noChangeArrowheads="1"/>
            </p:cNvSpPr>
            <p:nvPr/>
          </p:nvSpPr>
          <p:spPr bwMode="auto">
            <a:xfrm>
              <a:off x="1671" y="1081"/>
              <a:ext cx="499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ct</a:t>
              </a:r>
            </a:p>
          </p:txBody>
        </p:sp>
        <p:sp>
          <p:nvSpPr>
            <p:cNvPr id="33824" name="Line 51"/>
            <p:cNvSpPr>
              <a:spLocks noChangeShapeType="1"/>
            </p:cNvSpPr>
            <p:nvPr/>
          </p:nvSpPr>
          <p:spPr bwMode="auto">
            <a:xfrm>
              <a:off x="432" y="2304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Text Box 52"/>
            <p:cNvSpPr txBox="1">
              <a:spLocks noChangeArrowheads="1"/>
            </p:cNvSpPr>
            <p:nvPr/>
          </p:nvSpPr>
          <p:spPr bwMode="auto">
            <a:xfrm>
              <a:off x="2532" y="2379"/>
              <a:ext cx="400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</p:grpSp>
      <p:sp>
        <p:nvSpPr>
          <p:cNvPr id="33812" name="Line 53"/>
          <p:cNvSpPr>
            <a:spLocks noChangeShapeType="1"/>
          </p:cNvSpPr>
          <p:nvPr/>
        </p:nvSpPr>
        <p:spPr bwMode="auto">
          <a:xfrm flipV="1">
            <a:off x="3352800" y="4300538"/>
            <a:ext cx="609600" cy="1828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54"/>
          <p:cNvSpPr>
            <a:spLocks noChangeShapeType="1"/>
          </p:cNvSpPr>
          <p:nvPr/>
        </p:nvSpPr>
        <p:spPr bwMode="auto">
          <a:xfrm flipH="1" flipV="1">
            <a:off x="7896225" y="4276725"/>
            <a:ext cx="609600" cy="1828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55"/>
          <p:cNvSpPr>
            <a:spLocks noChangeShapeType="1"/>
          </p:cNvSpPr>
          <p:nvPr/>
        </p:nvSpPr>
        <p:spPr bwMode="auto">
          <a:xfrm flipH="1">
            <a:off x="5791200" y="4572000"/>
            <a:ext cx="685800" cy="1524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Text Box 56"/>
          <p:cNvSpPr txBox="1">
            <a:spLocks noChangeArrowheads="1"/>
          </p:cNvSpPr>
          <p:nvPr/>
        </p:nvSpPr>
        <p:spPr bwMode="auto">
          <a:xfrm>
            <a:off x="152400" y="4114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3816" name="Text Box 57"/>
          <p:cNvSpPr txBox="1">
            <a:spLocks noChangeArrowheads="1"/>
          </p:cNvSpPr>
          <p:nvPr/>
        </p:nvSpPr>
        <p:spPr bwMode="auto">
          <a:xfrm>
            <a:off x="2736850" y="4114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3817" name="Text Box 58"/>
          <p:cNvSpPr txBox="1">
            <a:spLocks noChangeArrowheads="1"/>
          </p:cNvSpPr>
          <p:nvPr/>
        </p:nvSpPr>
        <p:spPr bwMode="auto">
          <a:xfrm>
            <a:off x="51181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33818" name="Text Box 59"/>
          <p:cNvSpPr txBox="1">
            <a:spLocks noChangeArrowheads="1"/>
          </p:cNvSpPr>
          <p:nvPr/>
        </p:nvSpPr>
        <p:spPr bwMode="auto">
          <a:xfrm>
            <a:off x="7291388" y="4114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3819" name="Line 61"/>
          <p:cNvSpPr>
            <a:spLocks noChangeShapeType="1"/>
          </p:cNvSpPr>
          <p:nvPr/>
        </p:nvSpPr>
        <p:spPr bwMode="auto">
          <a:xfrm>
            <a:off x="2362200" y="3962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62"/>
          <p:cNvSpPr>
            <a:spLocks noChangeShapeType="1"/>
          </p:cNvSpPr>
          <p:nvPr/>
        </p:nvSpPr>
        <p:spPr bwMode="auto">
          <a:xfrm>
            <a:off x="4876800" y="3962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63"/>
          <p:cNvSpPr>
            <a:spLocks noChangeShapeType="1"/>
          </p:cNvSpPr>
          <p:nvPr/>
        </p:nvSpPr>
        <p:spPr bwMode="auto">
          <a:xfrm>
            <a:off x="7086600" y="3962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11032</TotalTime>
  <Words>3134</Words>
  <Application>Microsoft Macintosh PowerPoint</Application>
  <PresentationFormat>On-screen Show (4:3)</PresentationFormat>
  <Paragraphs>492</Paragraphs>
  <Slides>50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Default Design</vt:lpstr>
      <vt:lpstr>Equation</vt:lpstr>
      <vt:lpstr>MathType 6.0 Equation</vt:lpstr>
      <vt:lpstr>Slide 1</vt:lpstr>
      <vt:lpstr>Slide 2</vt:lpstr>
      <vt:lpstr>Spacetime Diagrams (1D in space)</vt:lpstr>
      <vt:lpstr>Spacetime Diagrams (1D in space)</vt:lpstr>
      <vt:lpstr>Spacetime Diagrams (1D in space)</vt:lpstr>
      <vt:lpstr>Slide 6</vt:lpstr>
      <vt:lpstr>Example: Lucy in the train</vt:lpstr>
      <vt:lpstr>Example: Ricky on the tracks</vt:lpstr>
      <vt:lpstr>Slide 9</vt:lpstr>
      <vt:lpstr>Frame S’ as viewed from S</vt:lpstr>
      <vt:lpstr>Frame S’ as viewed from S</vt:lpstr>
      <vt:lpstr>Spacetime Interval</vt:lpstr>
      <vt:lpstr>Distance in Galilean Relativity</vt:lpstr>
      <vt:lpstr>Remember Lucy?</vt:lpstr>
      <vt:lpstr>Remember Ricky?</vt:lpstr>
      <vt:lpstr>Spacetime interval</vt:lpstr>
      <vt:lpstr>Spacetime interval</vt:lpstr>
      <vt:lpstr>Spacetime</vt:lpstr>
      <vt:lpstr>Spacetime</vt:lpstr>
      <vt:lpstr>Spacetime</vt:lpstr>
      <vt:lpstr>Spacetime</vt:lpstr>
      <vt:lpstr>Spacetime</vt:lpstr>
      <vt:lpstr>Example: Wavefront of a flash</vt:lpstr>
      <vt:lpstr>Slide 24</vt:lpstr>
      <vt:lpstr>Velocity transformation (1D)</vt:lpstr>
      <vt:lpstr>Velocity transformation (1D)</vt:lpstr>
      <vt:lpstr>Velocity transformation in 3D</vt:lpstr>
      <vt:lpstr>Velocity transformation (3D)</vt:lpstr>
      <vt:lpstr>Velocity transformation (3D) (aka. “Velocity-Addition formula”)</vt:lpstr>
      <vt:lpstr>Some applications</vt:lpstr>
      <vt:lpstr>Slide 31</vt:lpstr>
      <vt:lpstr>Velocity transformation:  Which coordinates are primed?</vt:lpstr>
      <vt:lpstr>Slide 33</vt:lpstr>
      <vt:lpstr>Transformations</vt:lpstr>
      <vt:lpstr>A note of caution:</vt:lpstr>
      <vt:lpstr>Application: Lorentz transformation</vt:lpstr>
      <vt:lpstr>Hint: Use the following frames:</vt:lpstr>
      <vt:lpstr>Hint: Use the following systems:</vt:lpstr>
      <vt:lpstr>Slide 39</vt:lpstr>
      <vt:lpstr>Momentum</vt:lpstr>
      <vt:lpstr>Conservation of Momentum</vt:lpstr>
      <vt:lpstr>Classical momentum</vt:lpstr>
      <vt:lpstr>Galileo (classical):</vt:lpstr>
      <vt:lpstr>Velocity transformation (3D)</vt:lpstr>
      <vt:lpstr>Lorentz transformation</vt:lpstr>
      <vt:lpstr>Slide 46</vt:lpstr>
      <vt:lpstr>Relativistic momentum</vt:lpstr>
      <vt:lpstr>Relativistic momentum</vt:lpstr>
      <vt:lpstr>Example:     Classical vs. Relativistic momentum</vt:lpstr>
      <vt:lpstr>Relativistic momentum</vt:lpstr>
    </vt:vector>
  </TitlesOfParts>
  <Company>JILA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Bohn</dc:creator>
  <cp:lastModifiedBy>Zombie</cp:lastModifiedBy>
  <cp:revision>310</cp:revision>
  <dcterms:created xsi:type="dcterms:W3CDTF">2011-02-01T19:11:57Z</dcterms:created>
  <dcterms:modified xsi:type="dcterms:W3CDTF">2011-02-01T19:18:23Z</dcterms:modified>
</cp:coreProperties>
</file>