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embeddings/oleObject10.bin" ContentType="application/vnd.openxmlformats-officedocument.oleObject"/>
  <Override PartName="/ppt/embeddings/Microsoft_Equation5.bin" ContentType="application/vnd.openxmlformats-officedocument.oleObject"/>
  <Default Extension="bin" ContentType="application/vnd.openxmlformats-officedocument.presentationml.printerSettings"/>
  <Override PartName="/ppt/embeddings/oleObject5.bin" ContentType="application/vnd.openxmlformats-officedocument.oleObject"/>
  <Override PartName="/ppt/embeddings/oleObject28.bin" ContentType="application/vnd.openxmlformats-officedocument.oleObject"/>
  <Default Extension="wmf" ContentType="image/x-wmf"/>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embeddings/oleObject33.bin" ContentType="application/vnd.openxmlformats-officedocument.oleObject"/>
  <Override PartName="/ppt/slides/slide3.xml" ContentType="application/vnd.openxmlformats-officedocument.presentationml.slide+xml"/>
  <Override PartName="/ppt/slideLayouts/slideLayout1.xml" ContentType="application/vnd.openxmlformats-officedocument.presentationml.slideLayout+xml"/>
  <Override PartName="/ppt/embeddings/Microsoft_Equation9.bin" ContentType="application/vnd.openxmlformats-officedocument.oleObject"/>
  <Override PartName="/ppt/slides/slide23.xml" ContentType="application/vnd.openxmlformats-officedocument.presentationml.slide+xml"/>
  <Override PartName="/ppt/slides/slide42.xml" ContentType="application/vnd.openxmlformats-officedocument.presentationml.slide+xml"/>
  <Override PartName="/ppt/embeddings/oleObject9.bin" ContentType="application/vnd.openxmlformats-officedocument.oleObject"/>
  <Override PartName="/ppt/theme/theme1.xml" ContentType="application/vnd.openxmlformats-officedocument.theme+xml"/>
  <Override PartName="/ppt/embeddings/oleObject16.bin" ContentType="application/vnd.openxmlformats-officedocument.oleObject"/>
  <Override PartName="/ppt/slideLayouts/slideLayout10.xml" ContentType="application/vnd.openxmlformats-officedocument.presentationml.slideLayout+xml"/>
  <Override PartName="/ppt/embeddings/Microsoft_Equation13.bin" ContentType="application/vnd.openxmlformats-officedocument.oleObject"/>
  <Override PartName="/ppt/notesSlides/notesSlide6.xml" ContentType="application/vnd.openxmlformats-officedocument.presentationml.notesSlide+xml"/>
  <Override PartName="/ppt/embeddings/oleObject21.bin" ContentType="application/vnd.openxmlformats-officedocument.oleObject"/>
  <Override PartName="/ppt/embeddings/oleObject40.bin" ContentType="application/vnd.openxmlformats-officedocument.oleObject"/>
  <Override PartName="/ppt/embeddings/oleObject37.bin" ContentType="application/vnd.openxmlformats-officedocument.oleObject"/>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Default Extension="gif" ContentType="image/gif"/>
  <Override PartName="/ppt/embeddings/Microsoft_Equation2.bin" ContentType="application/vnd.openxmlformats-officedocument.oleObject"/>
  <Override PartName="/ppt/notesSlides/notesSlide8.xml" ContentType="application/vnd.openxmlformats-officedocument.presentationml.notesSlide+xml"/>
  <Override PartName="/ppt/embeddings/oleObject2.bin" ContentType="application/vnd.openxmlformats-officedocument.oleObject"/>
  <Override PartName="/ppt/embeddings/oleObject39.bin" ContentType="application/vnd.openxmlformats-officedocument.oleObject"/>
  <Override PartName="/ppt/embeddings/oleObject25.bin" ContentType="application/vnd.openxmlformats-officedocument.oleObject"/>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embeddings/oleObject11.bin" ContentType="application/vnd.openxmlformats-officedocument.oleObject"/>
  <Override PartName="/ppt/slides/slide15.xml" ContentType="application/vnd.openxmlformats-officedocument.presentationml.slide+xml"/>
  <Override PartName="/ppt/embeddings/oleObject30.bin" ContentType="application/vnd.openxmlformats-officedocument.oleObject"/>
  <Override PartName="/ppt/embeddings/Microsoft_Equation6.bin" ContentType="application/vnd.openxmlformats-officedocument.oleObject"/>
  <Override PartName="/ppt/slides/slide20.xml" ContentType="application/vnd.openxmlformats-officedocument.presentationml.slide+xml"/>
  <Override PartName="/ppt/embeddings/oleObject6.bin" ContentType="application/vnd.openxmlformats-officedocument.oleObject"/>
  <Override PartName="/ppt/presProps.xml" ContentType="application/vnd.openxmlformats-officedocument.presentationml.presProps+xml"/>
  <Override PartName="/ppt/embeddings/oleObject13.bin" ContentType="application/vnd.openxmlformats-officedocument.oleObject"/>
  <Override PartName="/ppt/embeddings/Microsoft_Equation10.bin" ContentType="application/vnd.openxmlformats-officedocument.oleObject"/>
  <Override PartName="/ppt/embeddings/oleObject29.bin" ContentType="application/vnd.openxmlformats-officedocument.oleObject"/>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embeddings/oleObject34.bin" ContentType="application/vnd.openxmlformats-officedocument.oleObject"/>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embeddings/oleObject17.bin" ContentType="application/vnd.openxmlformats-officedocument.oleObject"/>
  <Override PartName="/ppt/slideLayouts/slideLayout11.xml" ContentType="application/vnd.openxmlformats-officedocument.presentationml.slideLayout+xml"/>
  <Override PartName="/ppt/embeddings/Microsoft_Equation14.bin" ContentType="application/vnd.openxmlformats-officedocument.oleObject"/>
  <Override PartName="/docProps/core.xml" ContentType="application/vnd.openxmlformats-package.core-properties+xml"/>
  <Override PartName="/ppt/notesSlides/notesSlide7.xml" ContentType="application/vnd.openxmlformats-officedocument.presentationml.notesSlide+xml"/>
  <Override PartName="/ppt/embeddings/oleObject22.bin" ContentType="application/vnd.openxmlformats-officedocument.oleObject"/>
  <Default Extension="jpeg" ContentType="image/jpeg"/>
  <Override PartName="/ppt/embeddings/oleObject41.bin" ContentType="application/vnd.openxmlformats-officedocument.oleObject"/>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embeddings/Microsoft_Equation3.bin" ContentType="application/vnd.openxmlformats-officedocument.oleObject"/>
  <Override PartName="/ppt/notesSlides/notesSlide9.xml" ContentType="application/vnd.openxmlformats-officedocument.presentationml.notesSlide+xml"/>
  <Override PartName="/ppt/embeddings/oleObject3.bin" ContentType="application/vnd.openxmlformats-officedocument.oleObject"/>
  <Override PartName="/ppt/embeddings/oleObject26.bin" ContentType="application/vnd.openxmlformats-officedocument.oleObject"/>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embeddings/oleObject12.bin" ContentType="application/vnd.openxmlformats-officedocument.oleObject"/>
  <Override PartName="/ppt/embeddings/oleObject31.bin" ContentType="application/vnd.openxmlformats-officedocument.oleObject"/>
  <Override PartName="/ppt/slides/slide1.xml" ContentType="application/vnd.openxmlformats-officedocument.presentationml.slide+xml"/>
  <Override PartName="/ppt/embeddings/Microsoft_Equation7.bin" ContentType="application/vnd.openxmlformats-officedocument.oleObject"/>
  <Override PartName="/ppt/slides/slide21.xml" ContentType="application/vnd.openxmlformats-officedocument.presentationml.slide+xml"/>
  <Override PartName="/ppt/embeddings/oleObject7.bin" ContentType="application/vnd.openxmlformats-officedocument.oleObject"/>
  <Override PartName="/ppt/slides/slide40.xml" ContentType="application/vnd.openxmlformats-officedocument.presentationml.slide+xml"/>
  <Override PartName="/ppt/embeddings/oleObject14.bin" ContentType="application/vnd.openxmlformats-officedocument.oleObject"/>
  <Override PartName="/ppt/embeddings/Microsoft_Equation11.bin" ContentType="application/vnd.openxmlformats-officedocument.oleObject"/>
  <Override PartName="/ppt/notesSlides/notesSlide4.xml" ContentType="application/vnd.openxmlformats-officedocument.presentationml.notesSlide+xml"/>
  <Override PartName="/ppt/slides/slide39.xml" ContentType="application/vnd.openxmlformats-officedocument.presentationml.slide+xml"/>
  <Override PartName="/ppt/embeddings/oleObject35.bin" ContentType="application/vnd.openxmlformats-officedocument.oleObject"/>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embeddings/oleObject18.bin" ContentType="application/vnd.openxmlformats-officedocument.oleObject"/>
  <Override PartName="/ppt/embeddings/Microsoft_Equation15.bin" ContentType="application/vnd.openxmlformats-officedocument.oleObject"/>
  <Override PartName="/ppt/embeddings/oleObject23.bin" ContentType="application/vnd.openxmlformats-officedocument.oleObject"/>
  <Override PartName="/ppt/embeddings/oleObject42.bin" ContentType="application/vnd.openxmlformats-officedocument.oleObject"/>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embeddings/Microsoft_Equation4.bin" ContentType="application/vnd.openxmlformats-officedocument.oleObject"/>
  <Override PartName="/ppt/slides/slide32.xml" ContentType="application/vnd.openxmlformats-officedocument.presentationml.slide+xml"/>
  <Override PartName="/ppt/embeddings/oleObject4.bin" ContentType="application/vnd.openxmlformats-officedocument.oleObject"/>
  <Override PartName="/ppt/viewProps.xml" ContentType="application/vnd.openxmlformats-officedocument.presentationml.viewProps+xml"/>
  <Override PartName="/ppt/slides/slide29.xml" ContentType="application/vnd.openxmlformats-officedocument.presentationml.slide+xml"/>
  <Override PartName="/ppt/notesSlides/notesSlide10.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embeddings/oleObject27.bin" ContentType="application/vnd.openxmlformats-officedocument.oleObject"/>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embeddings/oleObject32.bin" ContentType="application/vnd.openxmlformats-officedocument.oleObject"/>
  <Override PartName="/ppt/slides/slide2.xml" ContentType="application/vnd.openxmlformats-officedocument.presentationml.slide+xml"/>
  <Override PartName="/ppt/embeddings/Microsoft_Equation8.bin" ContentType="application/vnd.openxmlformats-officedocument.oleObject"/>
  <Override PartName="/ppt/slides/slide22.xml" ContentType="application/vnd.openxmlformats-officedocument.presentationml.slide+xml"/>
  <Override PartName="/ppt/embeddings/oleObject8.bin" ContentType="application/vnd.openxmlformats-officedocument.oleObject"/>
  <Override PartName="/ppt/slides/slide41.xml" ContentType="application/vnd.openxmlformats-officedocument.presentationml.slide+xml"/>
  <Override PartName="/ppt/embeddings/oleObject15.bin" ContentType="application/vnd.openxmlformats-officedocument.oleObject"/>
  <Override PartName="/ppt/embeddings/Microsoft_Equation12.bin" ContentType="application/vnd.openxmlformats-officedocument.oleObject"/>
  <Override PartName="/ppt/notesSlides/notesSlide5.xml" ContentType="application/vnd.openxmlformats-officedocument.presentationml.notesSlide+xml"/>
  <Override PartName="/ppt/embeddings/oleObject20.bin" ContentType="application/vnd.openxmlformats-officedocument.oleObject"/>
  <Override PartName="/ppt/embeddings/oleObject36.bin" ContentType="application/vnd.openxmlformats-officedocument.oleObject"/>
  <Default Extension="pict" ContentType="image/pict"/>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embeddings/Microsoft_Equation1.bin" ContentType="application/vnd.openxmlformats-officedocument.oleObject"/>
  <Override PartName="/ppt/embeddings/oleObject1.bin" ContentType="application/vnd.openxmlformats-officedocument.oleObject"/>
  <Override PartName="/ppt/embeddings/oleObject19.bin" ContentType="application/vnd.openxmlformats-officedocument.oleObject"/>
  <Override PartName="/ppt/embeddings/oleObject38.bin" ContentType="application/vnd.openxmlformats-officedocument.oleObject"/>
  <Override PartName="/ppt/embeddings/Microsoft_Equation16.bin" ContentType="application/vnd.openxmlformats-officedocument.oleObject"/>
  <Override PartName="/ppt/embeddings/oleObject24.bin" ContentType="application/vnd.openxmlformats-officedocument.oleObject"/>
  <Default Extension="png" ContentType="image/png"/>
  <Override PartName="/ppt/embeddings/oleObject43.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55"/>
  </p:notesMasterIdLst>
  <p:handoutMasterIdLst>
    <p:handoutMasterId r:id="rId56"/>
  </p:handoutMasterIdLst>
  <p:sldIdLst>
    <p:sldId id="710" r:id="rId2"/>
    <p:sldId id="711" r:id="rId3"/>
    <p:sldId id="712" r:id="rId4"/>
    <p:sldId id="713" r:id="rId5"/>
    <p:sldId id="714" r:id="rId6"/>
    <p:sldId id="715" r:id="rId7"/>
    <p:sldId id="612" r:id="rId8"/>
    <p:sldId id="613" r:id="rId9"/>
    <p:sldId id="614" r:id="rId10"/>
    <p:sldId id="616" r:id="rId11"/>
    <p:sldId id="615" r:id="rId12"/>
    <p:sldId id="617" r:id="rId13"/>
    <p:sldId id="647" r:id="rId14"/>
    <p:sldId id="618" r:id="rId15"/>
    <p:sldId id="619" r:id="rId16"/>
    <p:sldId id="620" r:id="rId17"/>
    <p:sldId id="621" r:id="rId18"/>
    <p:sldId id="648" r:id="rId19"/>
    <p:sldId id="649" r:id="rId20"/>
    <p:sldId id="650" r:id="rId21"/>
    <p:sldId id="652" r:id="rId22"/>
    <p:sldId id="653" r:id="rId23"/>
    <p:sldId id="654" r:id="rId24"/>
    <p:sldId id="655" r:id="rId25"/>
    <p:sldId id="656" r:id="rId26"/>
    <p:sldId id="721" r:id="rId27"/>
    <p:sldId id="657" r:id="rId28"/>
    <p:sldId id="658" r:id="rId29"/>
    <p:sldId id="659" r:id="rId30"/>
    <p:sldId id="662" r:id="rId31"/>
    <p:sldId id="663" r:id="rId32"/>
    <p:sldId id="664" r:id="rId33"/>
    <p:sldId id="689" r:id="rId34"/>
    <p:sldId id="690" r:id="rId35"/>
    <p:sldId id="704" r:id="rId36"/>
    <p:sldId id="705" r:id="rId37"/>
    <p:sldId id="716" r:id="rId38"/>
    <p:sldId id="708" r:id="rId39"/>
    <p:sldId id="717" r:id="rId40"/>
    <p:sldId id="722" r:id="rId41"/>
    <p:sldId id="718" r:id="rId42"/>
    <p:sldId id="719" r:id="rId43"/>
    <p:sldId id="720" r:id="rId44"/>
    <p:sldId id="665" r:id="rId45"/>
    <p:sldId id="667" r:id="rId46"/>
    <p:sldId id="671" r:id="rId47"/>
    <p:sldId id="672" r:id="rId48"/>
    <p:sldId id="673" r:id="rId49"/>
    <p:sldId id="674" r:id="rId50"/>
    <p:sldId id="675" r:id="rId51"/>
    <p:sldId id="679" r:id="rId52"/>
    <p:sldId id="680" r:id="rId53"/>
    <p:sldId id="681" r:id="rId54"/>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FF"/>
    <a:srgbClr val="CCECFF"/>
    <a:srgbClr val="CCFFFF"/>
    <a:srgbClr val="FFFFFF"/>
    <a:srgbClr val="0000CC"/>
    <a:srgbClr val="006600"/>
    <a:srgbClr val="CCFFCC"/>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34" autoAdjust="0"/>
    <p:restoredTop sz="94661" autoAdjust="0"/>
  </p:normalViewPr>
  <p:slideViewPr>
    <p:cSldViewPr>
      <p:cViewPr>
        <p:scale>
          <a:sx n="75" d="100"/>
          <a:sy n="75" d="100"/>
        </p:scale>
        <p:origin x="-440"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3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wmf"/><Relationship Id="rId2" Type="http://schemas.openxmlformats.org/officeDocument/2006/relationships/image" Target="../media/image17.pict"/><Relationship Id="rId3" Type="http://schemas.openxmlformats.org/officeDocument/2006/relationships/image" Target="../media/image18.pict"/></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1.pict"/><Relationship Id="rId4" Type="http://schemas.openxmlformats.org/officeDocument/2006/relationships/image" Target="../media/image22.pict"/><Relationship Id="rId5" Type="http://schemas.openxmlformats.org/officeDocument/2006/relationships/image" Target="../media/image23.pict"/><Relationship Id="rId6" Type="http://schemas.openxmlformats.org/officeDocument/2006/relationships/image" Target="../media/image24.pict"/><Relationship Id="rId7" Type="http://schemas.openxmlformats.org/officeDocument/2006/relationships/image" Target="../media/image25.pict"/><Relationship Id="rId8" Type="http://schemas.openxmlformats.org/officeDocument/2006/relationships/image" Target="../media/image26.pict"/><Relationship Id="rId1" Type="http://schemas.openxmlformats.org/officeDocument/2006/relationships/image" Target="../media/image19.pict"/><Relationship Id="rId2" Type="http://schemas.openxmlformats.org/officeDocument/2006/relationships/image" Target="../media/image20.pict"/></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9.pict"/><Relationship Id="rId4" Type="http://schemas.openxmlformats.org/officeDocument/2006/relationships/image" Target="../media/image14.pict"/><Relationship Id="rId5" Type="http://schemas.openxmlformats.org/officeDocument/2006/relationships/image" Target="../media/image30.pict"/><Relationship Id="rId6" Type="http://schemas.openxmlformats.org/officeDocument/2006/relationships/image" Target="../media/image31.pict"/><Relationship Id="rId1" Type="http://schemas.openxmlformats.org/officeDocument/2006/relationships/image" Target="../media/image27.pict"/><Relationship Id="rId2" Type="http://schemas.openxmlformats.org/officeDocument/2006/relationships/image" Target="../media/image28.pict"/></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6.wmf"/><Relationship Id="rId2" Type="http://schemas.openxmlformats.org/officeDocument/2006/relationships/image" Target="../media/image37.wmf"/><Relationship Id="rId3" Type="http://schemas.openxmlformats.org/officeDocument/2006/relationships/image" Target="../media/image3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pict"/></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3.pict"/><Relationship Id="rId4" Type="http://schemas.openxmlformats.org/officeDocument/2006/relationships/image" Target="../media/image44.pict"/><Relationship Id="rId5" Type="http://schemas.openxmlformats.org/officeDocument/2006/relationships/image" Target="../media/image45.pict"/><Relationship Id="rId6" Type="http://schemas.openxmlformats.org/officeDocument/2006/relationships/image" Target="../media/image46.pict"/><Relationship Id="rId1" Type="http://schemas.openxmlformats.org/officeDocument/2006/relationships/image" Target="../media/image41.pict"/><Relationship Id="rId2" Type="http://schemas.openxmlformats.org/officeDocument/2006/relationships/image" Target="../media/image42.pict"/></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50.pict"/><Relationship Id="rId1" Type="http://schemas.openxmlformats.org/officeDocument/2006/relationships/image" Target="../media/image49.pict"/><Relationship Id="rId2" Type="http://schemas.openxmlformats.org/officeDocument/2006/relationships/image" Target="../media/image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4.wmf"/><Relationship Id="rId2" Type="http://schemas.openxmlformats.org/officeDocument/2006/relationships/image" Target="../media/image55.pict"/></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wmf"/><Relationship Id="rId3" Type="http://schemas.openxmlformats.org/officeDocument/2006/relationships/image" Target="../media/image5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4.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wmf"/><Relationship Id="rId3"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pict"/><Relationship Id="rId2" Type="http://schemas.openxmlformats.org/officeDocument/2006/relationships/image" Target="../media/image10.wmf"/><Relationship Id="rId3" Type="http://schemas.openxmlformats.org/officeDocument/2006/relationships/image" Target="../media/image11.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 Id="rId2" Type="http://schemas.openxmlformats.org/officeDocument/2006/relationships/image" Target="../media/image13.pict"/><Relationship Id="rId3" Type="http://schemas.openxmlformats.org/officeDocument/2006/relationships/image" Target="../media/image14.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pict"/><Relationship Id="rId2" Type="http://schemas.openxmlformats.org/officeDocument/2006/relationships/image" Target="../media/image14.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5632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56324"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5632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FF1B357F-288C-AF47-984C-12BA60FE349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717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7475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717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57B349A8-5EB5-8E41-B651-EB01B5D815C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DD6B39-9223-47E3-820E-26C6ACC2B431}" type="slidenum">
              <a:rPr lang="en-US"/>
              <a:pPr/>
              <a:t>1</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8B9A7C4-6A17-4B46-9E89-E8B16D4B3D4B}" type="slidenum">
              <a:rPr lang="en-US"/>
              <a:pPr/>
              <a:t>42</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2FA248-C332-4D2A-906A-AB7874ECDD07}" type="slidenum">
              <a:rPr lang="en-US"/>
              <a:pPr/>
              <a:t>43</a:t>
            </a:fld>
            <a:endParaRPr lang="en-US"/>
          </a:p>
        </p:txBody>
      </p:sp>
      <p:sp>
        <p:nvSpPr>
          <p:cNvPr id="91138" name="Rectangle 1026"/>
          <p:cNvSpPr>
            <a:spLocks noGrp="1" noRot="1" noChangeAspect="1" noChangeArrowheads="1"/>
          </p:cNvSpPr>
          <p:nvPr>
            <p:ph type="sldImg"/>
          </p:nvPr>
        </p:nvSpPr>
        <p:spPr bwMode="auto">
          <a:xfrm>
            <a:off x="1257300" y="720725"/>
            <a:ext cx="4802188" cy="3600450"/>
          </a:xfrm>
          <a:prstGeom prst="rect">
            <a:avLst/>
          </a:prstGeom>
          <a:solidFill>
            <a:srgbClr val="FFFFFF"/>
          </a:solidFill>
          <a:ln>
            <a:solidFill>
              <a:srgbClr val="000000"/>
            </a:solidFill>
            <a:miter lim="800000"/>
            <a:headEnd/>
            <a:tailEnd/>
          </a:ln>
        </p:spPr>
      </p:sp>
      <p:sp>
        <p:nvSpPr>
          <p:cNvPr id="91139" name="Rectangle 1027"/>
          <p:cNvSpPr>
            <a:spLocks noGrp="1" noChangeArrowheads="1"/>
          </p:cNvSpPr>
          <p:nvPr>
            <p:ph type="body" idx="1"/>
          </p:nvPr>
        </p:nvSpPr>
        <p:spPr bwMode="auto">
          <a:xfrm>
            <a:off x="731520" y="4560696"/>
            <a:ext cx="5852160" cy="4319958"/>
          </a:xfrm>
          <a:prstGeom prst="rect">
            <a:avLst/>
          </a:prstGeom>
          <a:solidFill>
            <a:srgbClr val="FFFFFF"/>
          </a:solidFill>
          <a:ln>
            <a:solidFill>
              <a:srgbClr val="000000"/>
            </a:solidFill>
            <a:miter lim="800000"/>
            <a:headEnd/>
            <a:tailEnd/>
          </a:ln>
        </p:spPr>
        <p:txBody>
          <a:bodyPr/>
          <a:lstStyle/>
          <a:p>
            <a:r>
              <a:rPr lang="en-US"/>
              <a:t>Integral is the same…</a:t>
            </a:r>
          </a:p>
          <a:p>
            <a:r>
              <a:rPr lang="en-US"/>
              <a:t>Wave view consistent with experiment.</a:t>
            </a:r>
          </a:p>
          <a:p>
            <a:r>
              <a:rPr lang="en-US"/>
              <a:t>DO NOT KNOW ABOUT… or NEED photons yet.</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C71009-CC3E-4906-9CA7-D98B9E368CC9}" type="slidenum">
              <a:rPr lang="en-US"/>
              <a:pPr/>
              <a:t>2</a:t>
            </a:fld>
            <a:endParaRPr lang="en-US"/>
          </a:p>
        </p:txBody>
      </p:sp>
      <p:sp>
        <p:nvSpPr>
          <p:cNvPr id="64514" name="Rectangle 1026"/>
          <p:cNvSpPr>
            <a:spLocks noGrp="1" noRot="1" noChangeAspect="1" noChangeArrowheads="1" noTextEdit="1"/>
          </p:cNvSpPr>
          <p:nvPr>
            <p:ph type="sldImg"/>
          </p:nvPr>
        </p:nvSpPr>
        <p:spPr>
          <a:ln/>
        </p:spPr>
      </p:sp>
      <p:sp>
        <p:nvSpPr>
          <p:cNvPr id="6451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a:latin typeface="Arial" charset="0"/>
            </a:endParaRPr>
          </a:p>
        </p:txBody>
      </p:sp>
      <p:sp>
        <p:nvSpPr>
          <p:cNvPr id="80900" name="Slide Number Placeholder 3"/>
          <p:cNvSpPr>
            <a:spLocks noGrp="1"/>
          </p:cNvSpPr>
          <p:nvPr>
            <p:ph type="sldNum" sz="quarter" idx="5"/>
          </p:nvPr>
        </p:nvSpPr>
        <p:spPr>
          <a:noFill/>
        </p:spPr>
        <p:txBody>
          <a:bodyPr/>
          <a:lstStyle/>
          <a:p>
            <a:fld id="{365D9D4B-428C-5F45-A84C-C79242936FF3}" type="slidenum">
              <a:rPr lang="en-US"/>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a:latin typeface="Arial" charset="0"/>
            </a:endParaRPr>
          </a:p>
        </p:txBody>
      </p:sp>
      <p:sp>
        <p:nvSpPr>
          <p:cNvPr id="81924" name="Slide Number Placeholder 3"/>
          <p:cNvSpPr>
            <a:spLocks noGrp="1"/>
          </p:cNvSpPr>
          <p:nvPr>
            <p:ph type="sldNum" sz="quarter" idx="5"/>
          </p:nvPr>
        </p:nvSpPr>
        <p:spPr>
          <a:noFill/>
        </p:spPr>
        <p:txBody>
          <a:bodyPr/>
          <a:lstStyle/>
          <a:p>
            <a:fld id="{7C99E54D-CFE5-8E4F-BEAA-C99F419842DB}" type="slidenum">
              <a:rPr lang="en-US"/>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E48B9BDE-2B38-6F4D-983D-C5570EB418D4}" type="slidenum">
              <a:rPr lang="en-US"/>
              <a:pPr/>
              <a:t>36</a:t>
            </a:fld>
            <a:endParaRPr lang="en-US"/>
          </a:p>
        </p:txBody>
      </p:sp>
      <p:sp>
        <p:nvSpPr>
          <p:cNvPr id="119811" name="Rectangle 2"/>
          <p:cNvSpPr>
            <a:spLocks noGrp="1" noRot="1" noChangeAspect="1" noChangeArrowheads="1" noTextEdit="1"/>
          </p:cNvSpPr>
          <p:nvPr>
            <p:ph type="sldImg"/>
          </p:nvPr>
        </p:nvSpPr>
        <p:spPr>
          <a:xfrm>
            <a:off x="1257300" y="720725"/>
            <a:ext cx="4800600" cy="3600450"/>
          </a:xfrm>
          <a:ln/>
        </p:spPr>
      </p:sp>
      <p:sp>
        <p:nvSpPr>
          <p:cNvPr id="119812"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3AD08525-2006-D048-A3F2-12A95369E0EC}" type="slidenum">
              <a:rPr lang="en-US"/>
              <a:pPr/>
              <a:t>38</a:t>
            </a:fld>
            <a:endParaRPr lang="en-US"/>
          </a:p>
        </p:txBody>
      </p:sp>
      <p:sp>
        <p:nvSpPr>
          <p:cNvPr id="122883" name="Rectangle 2"/>
          <p:cNvSpPr>
            <a:spLocks noGrp="1" noRot="1" noChangeAspect="1" noChangeArrowheads="1" noTextEdit="1"/>
          </p:cNvSpPr>
          <p:nvPr>
            <p:ph type="sldImg"/>
          </p:nvPr>
        </p:nvSpPr>
        <p:spPr>
          <a:xfrm>
            <a:off x="1257300" y="720725"/>
            <a:ext cx="4800600" cy="3600450"/>
          </a:xfrm>
          <a:ln/>
        </p:spPr>
      </p:sp>
      <p:sp>
        <p:nvSpPr>
          <p:cNvPr id="122884"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4C902B1-A857-AC42-A666-80D4BAD6EA66}" type="slidenum">
              <a:rPr lang="en-US"/>
              <a:pPr/>
              <a:t>39</a:t>
            </a:fld>
            <a:endParaRPr lang="en-US"/>
          </a:p>
        </p:txBody>
      </p:sp>
      <p:sp>
        <p:nvSpPr>
          <p:cNvPr id="44034"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4035" name="Rectangle 3"/>
          <p:cNvSpPr>
            <a:spLocks noGrp="1" noChangeArrowheads="1"/>
          </p:cNvSpPr>
          <p:nvPr>
            <p:ph type="body" idx="1"/>
          </p:nvPr>
        </p:nvSpPr>
        <p:spPr bwMode="auto">
          <a:xfrm>
            <a:off x="731520" y="4560570"/>
            <a:ext cx="5852160" cy="432054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4C902B1-A857-AC42-A666-80D4BAD6EA66}" type="slidenum">
              <a:rPr lang="en-US"/>
              <a:pPr/>
              <a:t>40</a:t>
            </a:fld>
            <a:endParaRPr lang="en-US"/>
          </a:p>
        </p:txBody>
      </p:sp>
      <p:sp>
        <p:nvSpPr>
          <p:cNvPr id="44034"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4035" name="Rectangle 3"/>
          <p:cNvSpPr>
            <a:spLocks noGrp="1" noChangeArrowheads="1"/>
          </p:cNvSpPr>
          <p:nvPr>
            <p:ph type="body" idx="1"/>
          </p:nvPr>
        </p:nvSpPr>
        <p:spPr bwMode="auto">
          <a:xfrm>
            <a:off x="731520" y="4560570"/>
            <a:ext cx="5852160" cy="432054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DC0717-1B42-48B5-876C-837382AD1710}" type="slidenum">
              <a:rPr lang="en-US"/>
              <a:pPr/>
              <a:t>41</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227D3D3-6B31-4948-B302-28EBECB296D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5BA9DE7-3EEF-3048-933B-245C99B766B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58D8DFE-1810-EB4F-82C7-D222421B6ED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AAFA588-54D3-2A4A-9231-AC0E951BF6F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EF0C780-AAAB-5043-94DC-497FF5ADE78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05918D2-4868-ED40-B7F8-1128F1DED1E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AB28F51E-1A7C-2F4B-8A8D-4C2F0E3A6BB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66D39EED-0609-EA4E-8077-AF071945556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9B20FB21-70A2-084F-A29A-79EEF476706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DFDF3B9-59A7-1045-A6A3-7FC02721E1A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18520B2-1086-5C4B-BB42-DE956B4B201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0998F4B-73D6-C94B-832A-FC94C4EB423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Microsoft_Equation3.bin"/><Relationship Id="rId5" Type="http://schemas.openxmlformats.org/officeDocument/2006/relationships/oleObject" Target="../embeddings/Microsoft_Equation4.bin"/><Relationship Id="rId6" Type="http://schemas.openxmlformats.org/officeDocument/2006/relationships/oleObject" Target="../embeddings/Microsoft_Equation5.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Microsoft_Equation6.bin"/><Relationship Id="rId5" Type="http://schemas.openxmlformats.org/officeDocument/2006/relationships/oleObject" Target="../embeddings/Microsoft_Equation7.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oleObject" Target="../embeddings/Microsoft_Equation8.bin"/><Relationship Id="rId5" Type="http://schemas.openxmlformats.org/officeDocument/2006/relationships/oleObject" Target="../embeddings/oleObject5.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Equation9.bin"/><Relationship Id="rId4" Type="http://schemas.openxmlformats.org/officeDocument/2006/relationships/oleObject" Target="../embeddings/oleObject6.bin"/><Relationship Id="rId5" Type="http://schemas.openxmlformats.org/officeDocument/2006/relationships/oleObject" Target="../embeddings/oleObject7.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oleObject" Target="../embeddings/oleObject9.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oleObject" Target="../embeddings/oleObject11.bin"/><Relationship Id="rId5" Type="http://schemas.openxmlformats.org/officeDocument/2006/relationships/oleObject" Target="../embeddings/oleObject12.bin"/><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1" Type="http://schemas.openxmlformats.org/officeDocument/2006/relationships/oleObject" Target="../embeddings/oleObject21.bin"/><Relationship Id="rId12" Type="http://schemas.openxmlformats.org/officeDocument/2006/relationships/oleObject" Target="../embeddings/oleObject22.bin"/><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13.bin"/><Relationship Id="rId4" Type="http://schemas.openxmlformats.org/officeDocument/2006/relationships/oleObject" Target="../embeddings/oleObject14.bin"/><Relationship Id="rId5" Type="http://schemas.openxmlformats.org/officeDocument/2006/relationships/oleObject" Target="../embeddings/oleObject15.bin"/><Relationship Id="rId6" Type="http://schemas.openxmlformats.org/officeDocument/2006/relationships/oleObject" Target="../embeddings/oleObject16.bin"/><Relationship Id="rId7" Type="http://schemas.openxmlformats.org/officeDocument/2006/relationships/oleObject" Target="../embeddings/oleObject17.bin"/><Relationship Id="rId8" Type="http://schemas.openxmlformats.org/officeDocument/2006/relationships/oleObject" Target="../embeddings/oleObject18.bin"/><Relationship Id="rId9" Type="http://schemas.openxmlformats.org/officeDocument/2006/relationships/oleObject" Target="../embeddings/oleObject19.bin"/><Relationship Id="rId10" Type="http://schemas.openxmlformats.org/officeDocument/2006/relationships/oleObject" Target="../embeddings/oleObject20.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oleObject" Target="../embeddings/oleObject24.bin"/><Relationship Id="rId5" Type="http://schemas.openxmlformats.org/officeDocument/2006/relationships/oleObject" Target="../embeddings/oleObject25.bin"/><Relationship Id="rId6" Type="http://schemas.openxmlformats.org/officeDocument/2006/relationships/oleObject" Target="../embeddings/oleObject26.bin"/><Relationship Id="rId7" Type="http://schemas.openxmlformats.org/officeDocument/2006/relationships/oleObject" Target="../embeddings/oleObject27.bin"/><Relationship Id="rId8" Type="http://schemas.openxmlformats.org/officeDocument/2006/relationships/oleObject" Target="../embeddings/oleObject28.bin"/><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oleObject" Target="../embeddings/oleObject29.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0.bin"/><Relationship Id="rId4" Type="http://schemas.openxmlformats.org/officeDocument/2006/relationships/oleObject" Target="../embeddings/Microsoft_Equation10.bin"/><Relationship Id="rId5" Type="http://schemas.openxmlformats.org/officeDocument/2006/relationships/oleObject" Target="../embeddings/Microsoft_Equation11.bin"/><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31.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2.bin"/><Relationship Id="rId4" Type="http://schemas.openxmlformats.org/officeDocument/2006/relationships/oleObject" Target="../embeddings/oleObject33.bin"/><Relationship Id="rId5" Type="http://schemas.openxmlformats.org/officeDocument/2006/relationships/oleObject" Target="../embeddings/oleObject34.bin"/><Relationship Id="rId6" Type="http://schemas.openxmlformats.org/officeDocument/2006/relationships/oleObject" Target="../embeddings/oleObject35.bin"/><Relationship Id="rId7" Type="http://schemas.openxmlformats.org/officeDocument/2006/relationships/oleObject" Target="../embeddings/oleObject36.bin"/><Relationship Id="rId8" Type="http://schemas.openxmlformats.org/officeDocument/2006/relationships/oleObject" Target="../embeddings/oleObject37.bin"/><Relationship Id="rId1" Type="http://schemas.openxmlformats.org/officeDocument/2006/relationships/vmlDrawing" Target="../drawings/vmlDrawing16.vml"/><Relationship Id="rId2"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8.bin"/><Relationship Id="rId4" Type="http://schemas.openxmlformats.org/officeDocument/2006/relationships/oleObject" Target="../embeddings/oleObject39.bin"/><Relationship Id="rId5" Type="http://schemas.openxmlformats.org/officeDocument/2006/relationships/oleObject" Target="../embeddings/Microsoft_Equation12.bin"/><Relationship Id="rId6" Type="http://schemas.openxmlformats.org/officeDocument/2006/relationships/oleObject" Target="../embeddings/oleObject40.bin"/><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2.png"/><Relationship Id="rId3" Type="http://schemas.openxmlformats.org/officeDocument/2006/relationships/image" Target="../media/image53.jpeg"/></Relationships>
</file>

<file path=ppt/slides/_rels/slide49.xml.rels><?xml version="1.0" encoding="UTF-8" standalone="yes"?>
<Relationships xmlns="http://schemas.openxmlformats.org/package/2006/relationships"><Relationship Id="rId3" Type="http://schemas.openxmlformats.org/officeDocument/2006/relationships/oleObject" Target="../embeddings/Microsoft_Equation13.bin"/><Relationship Id="rId4" Type="http://schemas.openxmlformats.org/officeDocument/2006/relationships/oleObject" Target="../embeddings/oleObject41.bin"/><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oleObject" Target="../embeddings/oleObject3.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oleObject" Target="../embeddings/Microsoft_Equation14.bin"/><Relationship Id="rId5" Type="http://schemas.openxmlformats.org/officeDocument/2006/relationships/oleObject" Target="../embeddings/oleObject42.bin"/><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oleObject" Target="../embeddings/Microsoft_Equation15.bin"/><Relationship Id="rId5" Type="http://schemas.openxmlformats.org/officeDocument/2006/relationships/oleObject" Target="../embeddings/Microsoft_Equation16.bin"/><Relationship Id="rId6" Type="http://schemas.openxmlformats.org/officeDocument/2006/relationships/oleObject" Target="../embeddings/oleObject43.bin"/><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Microsoft_Equation2.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A1F6D020-A6C6-4935-9540-7BB7F9A49A30}" type="slidenum">
              <a:rPr lang="en-US"/>
              <a:pPr/>
              <a:t>1</a:t>
            </a:fld>
            <a:endParaRPr lang="en-US"/>
          </a:p>
        </p:txBody>
      </p:sp>
      <p:sp>
        <p:nvSpPr>
          <p:cNvPr id="3074" name="Text Box 2"/>
          <p:cNvSpPr txBox="1">
            <a:spLocks noChangeArrowheads="1"/>
          </p:cNvSpPr>
          <p:nvPr/>
        </p:nvSpPr>
        <p:spPr bwMode="auto">
          <a:xfrm>
            <a:off x="381000" y="1495425"/>
            <a:ext cx="184150" cy="519113"/>
          </a:xfrm>
          <a:prstGeom prst="rect">
            <a:avLst/>
          </a:prstGeom>
          <a:noFill/>
          <a:ln w="9525">
            <a:noFill/>
            <a:miter lim="800000"/>
            <a:headEnd/>
            <a:tailEnd/>
          </a:ln>
          <a:effectLst/>
        </p:spPr>
        <p:txBody>
          <a:bodyPr wrap="none">
            <a:spAutoFit/>
          </a:bodyPr>
          <a:lstStyle/>
          <a:p>
            <a:endParaRPr lang="en-US" sz="2800">
              <a:latin typeface="Times New Roman" pitchFamily="18" charset="0"/>
            </a:endParaRPr>
          </a:p>
        </p:txBody>
      </p:sp>
      <p:sp>
        <p:nvSpPr>
          <p:cNvPr id="3075" name="Text Box 3"/>
          <p:cNvSpPr txBox="1">
            <a:spLocks noChangeArrowheads="1"/>
          </p:cNvSpPr>
          <p:nvPr/>
        </p:nvSpPr>
        <p:spPr bwMode="auto">
          <a:xfrm>
            <a:off x="1971997" y="107950"/>
            <a:ext cx="4988865" cy="523220"/>
          </a:xfrm>
          <a:prstGeom prst="rect">
            <a:avLst/>
          </a:prstGeom>
          <a:noFill/>
          <a:ln w="9525">
            <a:noFill/>
            <a:miter lim="800000"/>
            <a:headEnd/>
            <a:tailEnd/>
          </a:ln>
          <a:effectLst/>
        </p:spPr>
        <p:txBody>
          <a:bodyPr wrap="none">
            <a:spAutoFit/>
          </a:bodyPr>
          <a:lstStyle/>
          <a:p>
            <a:pPr algn="ctr"/>
            <a:r>
              <a:rPr lang="en-US" sz="2800" dirty="0" smtClean="0">
                <a:latin typeface="Comic Sans MS" pitchFamily="66" charset="0"/>
              </a:rPr>
              <a:t>PH300 </a:t>
            </a:r>
            <a:r>
              <a:rPr lang="en-US" sz="2800" dirty="0">
                <a:latin typeface="Comic Sans MS" pitchFamily="66" charset="0"/>
              </a:rPr>
              <a:t>Modern </a:t>
            </a:r>
            <a:r>
              <a:rPr lang="en-US" sz="2800" dirty="0" smtClean="0">
                <a:latin typeface="Comic Sans MS" pitchFamily="66" charset="0"/>
              </a:rPr>
              <a:t>Physics SP11</a:t>
            </a:r>
            <a:endParaRPr lang="en-US" sz="2800" dirty="0">
              <a:latin typeface="Comic Sans MS" pitchFamily="66" charset="0"/>
            </a:endParaRPr>
          </a:p>
        </p:txBody>
      </p:sp>
      <p:sp>
        <p:nvSpPr>
          <p:cNvPr id="3079" name="Rectangle 7"/>
          <p:cNvSpPr>
            <a:spLocks noChangeArrowheads="1"/>
          </p:cNvSpPr>
          <p:nvPr/>
        </p:nvSpPr>
        <p:spPr bwMode="auto">
          <a:xfrm>
            <a:off x="0" y="4800600"/>
            <a:ext cx="4419600" cy="2308324"/>
          </a:xfrm>
          <a:prstGeom prst="rect">
            <a:avLst/>
          </a:prstGeom>
          <a:noFill/>
          <a:ln w="9525">
            <a:noFill/>
            <a:miter lim="800000"/>
            <a:headEnd/>
            <a:tailEnd/>
          </a:ln>
          <a:effectLst/>
        </p:spPr>
        <p:txBody>
          <a:bodyPr wrap="square">
            <a:spAutoFit/>
          </a:bodyPr>
          <a:lstStyle/>
          <a:p>
            <a:r>
              <a:rPr lang="en-US" b="1" dirty="0" smtClean="0"/>
              <a:t>2/3 Day 7: </a:t>
            </a:r>
            <a:endParaRPr lang="en-US" b="1" dirty="0"/>
          </a:p>
          <a:p>
            <a:r>
              <a:rPr lang="en-US" dirty="0" smtClean="0"/>
              <a:t>Questions?</a:t>
            </a:r>
          </a:p>
          <a:p>
            <a:r>
              <a:rPr lang="en-US" dirty="0" smtClean="0"/>
              <a:t>Relativistic Momentum</a:t>
            </a:r>
          </a:p>
          <a:p>
            <a:r>
              <a:rPr lang="en-US" dirty="0" smtClean="0"/>
              <a:t>      &amp; Energy</a:t>
            </a:r>
          </a:p>
          <a:p>
            <a:r>
              <a:rPr lang="en-US" dirty="0" smtClean="0"/>
              <a:t>Review</a:t>
            </a:r>
          </a:p>
          <a:p>
            <a:endParaRPr lang="en-US" dirty="0" smtClean="0"/>
          </a:p>
        </p:txBody>
      </p:sp>
      <p:sp>
        <p:nvSpPr>
          <p:cNvPr id="10" name="Rectangle 7"/>
          <p:cNvSpPr>
            <a:spLocks noChangeArrowheads="1"/>
          </p:cNvSpPr>
          <p:nvPr/>
        </p:nvSpPr>
        <p:spPr bwMode="auto">
          <a:xfrm>
            <a:off x="4191000" y="5581472"/>
            <a:ext cx="4953000" cy="1200328"/>
          </a:xfrm>
          <a:prstGeom prst="rect">
            <a:avLst/>
          </a:prstGeom>
          <a:noFill/>
          <a:ln w="9525">
            <a:noFill/>
            <a:miter lim="800000"/>
            <a:headEnd/>
            <a:tailEnd/>
          </a:ln>
          <a:effectLst/>
        </p:spPr>
        <p:txBody>
          <a:bodyPr wrap="square">
            <a:spAutoFit/>
          </a:bodyPr>
          <a:lstStyle/>
          <a:p>
            <a:pPr algn="r"/>
            <a:r>
              <a:rPr lang="en-US" b="1" dirty="0" smtClean="0"/>
              <a:t>Next Week: </a:t>
            </a:r>
          </a:p>
          <a:p>
            <a:pPr algn="r"/>
            <a:r>
              <a:rPr lang="en-US" dirty="0" smtClean="0"/>
              <a:t>Intro to Quantum</a:t>
            </a:r>
          </a:p>
          <a:p>
            <a:pPr algn="r"/>
            <a:r>
              <a:rPr lang="en-US" dirty="0" smtClean="0"/>
              <a:t>Exam I (Thursday, 2/10)</a:t>
            </a:r>
          </a:p>
        </p:txBody>
      </p:sp>
      <p:sp>
        <p:nvSpPr>
          <p:cNvPr id="13" name="TextBox 12"/>
          <p:cNvSpPr txBox="1"/>
          <p:nvPr/>
        </p:nvSpPr>
        <p:spPr>
          <a:xfrm>
            <a:off x="2514600" y="4267200"/>
            <a:ext cx="5181600" cy="1200328"/>
          </a:xfrm>
          <a:prstGeom prst="rect">
            <a:avLst/>
          </a:prstGeom>
          <a:noFill/>
        </p:spPr>
        <p:txBody>
          <a:bodyPr wrap="square" rtlCol="0">
            <a:spAutoFit/>
          </a:bodyPr>
          <a:lstStyle/>
          <a:p>
            <a:r>
              <a:rPr lang="en-US" dirty="0" smtClean="0">
                <a:latin typeface="Times New Roman"/>
                <a:cs typeface="Times New Roman"/>
              </a:rPr>
              <a:t>“Logic will get you from A to </a:t>
            </a:r>
            <a:r>
              <a:rPr lang="en-US" dirty="0" err="1" smtClean="0">
                <a:latin typeface="Times New Roman"/>
                <a:cs typeface="Times New Roman"/>
              </a:rPr>
              <a:t>B</a:t>
            </a:r>
            <a:r>
              <a:rPr lang="en-US" dirty="0" smtClean="0">
                <a:latin typeface="Times New Roman"/>
                <a:cs typeface="Times New Roman"/>
              </a:rPr>
              <a:t>.  Imagination will take you everywhere.”</a:t>
            </a:r>
          </a:p>
          <a:p>
            <a:r>
              <a:rPr lang="en-US" dirty="0" smtClean="0">
                <a:latin typeface="Times New Roman"/>
                <a:cs typeface="Times New Roman"/>
              </a:rPr>
              <a:t>- Albert Einstein</a:t>
            </a:r>
            <a:endParaRPr lang="en-US" dirty="0">
              <a:latin typeface="Times New Roman"/>
              <a:cs typeface="Times New Roman"/>
            </a:endParaRPr>
          </a:p>
        </p:txBody>
      </p:sp>
      <p:pic>
        <p:nvPicPr>
          <p:cNvPr id="9" name="Picture 8" descr="E=mc2.jpg"/>
          <p:cNvPicPr>
            <a:picLocks noChangeAspect="1"/>
          </p:cNvPicPr>
          <p:nvPr/>
        </p:nvPicPr>
        <p:blipFill>
          <a:blip r:embed="rId3"/>
          <a:stretch>
            <a:fillRect/>
          </a:stretch>
        </p:blipFill>
        <p:spPr>
          <a:xfrm>
            <a:off x="2438400" y="609600"/>
            <a:ext cx="4114800" cy="3733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9525"/>
            <a:ext cx="8229600" cy="1143000"/>
          </a:xfrm>
        </p:spPr>
        <p:txBody>
          <a:bodyPr/>
          <a:lstStyle/>
          <a:p>
            <a:pPr eaLnBrk="1" hangingPunct="1"/>
            <a:r>
              <a:rPr lang="en-US" b="1"/>
              <a:t>Galileo </a:t>
            </a:r>
            <a:r>
              <a:rPr lang="en-US"/>
              <a:t>(classical)</a:t>
            </a:r>
            <a:r>
              <a:rPr lang="en-US" b="1"/>
              <a:t>:</a:t>
            </a:r>
          </a:p>
        </p:txBody>
      </p:sp>
      <p:sp>
        <p:nvSpPr>
          <p:cNvPr id="388117" name="Text Box 21"/>
          <p:cNvSpPr txBox="1">
            <a:spLocks noChangeArrowheads="1"/>
          </p:cNvSpPr>
          <p:nvPr/>
        </p:nvSpPr>
        <p:spPr bwMode="auto">
          <a:xfrm>
            <a:off x="4648200" y="1143000"/>
            <a:ext cx="3912181" cy="1077218"/>
          </a:xfrm>
          <a:prstGeom prst="rect">
            <a:avLst/>
          </a:prstGeom>
          <a:noFill/>
          <a:ln w="9525">
            <a:noFill/>
            <a:miter lim="800000"/>
            <a:headEnd/>
            <a:tailEnd/>
          </a:ln>
        </p:spPr>
        <p:txBody>
          <a:bodyPr wrap="none">
            <a:prstTxWarp prst="textNoShape">
              <a:avLst/>
            </a:prstTxWarp>
            <a:spAutoFit/>
          </a:bodyPr>
          <a:lstStyle/>
          <a:p>
            <a:r>
              <a:rPr lang="en-US" sz="3200" b="1" i="1" dirty="0">
                <a:solidFill>
                  <a:srgbClr val="FF0000"/>
                </a:solidFill>
                <a:latin typeface="Times New Roman" charset="0"/>
              </a:rPr>
              <a:t>p</a:t>
            </a:r>
            <a:r>
              <a:rPr lang="en-US" sz="3200" b="1" i="1" baseline="-25000" dirty="0">
                <a:solidFill>
                  <a:srgbClr val="FF0000"/>
                </a:solidFill>
                <a:latin typeface="Times New Roman" charset="0"/>
              </a:rPr>
              <a:t>1, before</a:t>
            </a:r>
            <a:r>
              <a:rPr lang="en-US" sz="3200" b="1" i="1" baseline="-25000" dirty="0">
                <a:latin typeface="Times New Roman" charset="0"/>
              </a:rPr>
              <a:t> </a:t>
            </a:r>
            <a:r>
              <a:rPr lang="en-US" sz="3200" b="1" i="1" dirty="0">
                <a:latin typeface="Times New Roman" charset="0"/>
              </a:rPr>
              <a:t>= </a:t>
            </a:r>
            <a:r>
              <a:rPr lang="en-US" sz="3200" b="1" i="1" dirty="0" smtClean="0">
                <a:latin typeface="Times New Roman" charset="0"/>
              </a:rPr>
              <a:t> </a:t>
            </a:r>
            <a:r>
              <a:rPr lang="en-US" sz="3200" i="1" dirty="0" smtClean="0">
                <a:latin typeface="Times New Roman" charset="0"/>
              </a:rPr>
              <a:t>m</a:t>
            </a:r>
            <a:r>
              <a:rPr lang="en-US" sz="3200" dirty="0" smtClean="0">
                <a:latin typeface="Times New Roman" charset="0"/>
              </a:rPr>
              <a:t>(</a:t>
            </a:r>
            <a:r>
              <a:rPr lang="en-US" sz="3200" i="1" dirty="0" smtClean="0">
                <a:latin typeface="Times New Roman" charset="0"/>
              </a:rPr>
              <a:t>0 </a:t>
            </a:r>
            <a:r>
              <a:rPr lang="en-US" sz="3200" i="1" dirty="0">
                <a:latin typeface="Times New Roman" charset="0"/>
              </a:rPr>
              <a:t>, </a:t>
            </a:r>
            <a:r>
              <a:rPr lang="en-US" sz="3200" i="1" dirty="0" err="1">
                <a:latin typeface="Times New Roman" charset="0"/>
              </a:rPr>
              <a:t>u</a:t>
            </a:r>
            <a:r>
              <a:rPr lang="en-US" sz="3200" i="1" baseline="-25000" dirty="0" err="1">
                <a:latin typeface="Times New Roman" charset="0"/>
              </a:rPr>
              <a:t>y</a:t>
            </a:r>
            <a:r>
              <a:rPr lang="en-US" sz="3200" dirty="0">
                <a:latin typeface="Times New Roman" charset="0"/>
              </a:rPr>
              <a:t>)</a:t>
            </a:r>
          </a:p>
          <a:p>
            <a:r>
              <a:rPr lang="en-US" sz="3200" b="1" i="1" dirty="0">
                <a:solidFill>
                  <a:srgbClr val="0000FF"/>
                </a:solidFill>
                <a:latin typeface="Times New Roman" charset="0"/>
              </a:rPr>
              <a:t>p</a:t>
            </a:r>
            <a:r>
              <a:rPr lang="en-US" sz="3200" b="1" i="1" baseline="-25000" dirty="0">
                <a:solidFill>
                  <a:srgbClr val="0000FF"/>
                </a:solidFill>
                <a:latin typeface="Times New Roman" charset="0"/>
              </a:rPr>
              <a:t>2</a:t>
            </a:r>
            <a:r>
              <a:rPr lang="en-US" sz="3200" b="1" i="1" dirty="0">
                <a:solidFill>
                  <a:srgbClr val="0000FF"/>
                </a:solidFill>
                <a:latin typeface="Times New Roman" charset="0"/>
              </a:rPr>
              <a:t>, </a:t>
            </a:r>
            <a:r>
              <a:rPr lang="en-US" sz="3200" b="1" i="1" baseline="-25000" dirty="0">
                <a:solidFill>
                  <a:srgbClr val="0000FF"/>
                </a:solidFill>
                <a:latin typeface="Times New Roman" charset="0"/>
              </a:rPr>
              <a:t>before</a:t>
            </a:r>
            <a:r>
              <a:rPr lang="en-US" sz="3200" b="1" i="1" dirty="0">
                <a:latin typeface="Times New Roman" charset="0"/>
              </a:rPr>
              <a:t> = </a:t>
            </a:r>
            <a:r>
              <a:rPr lang="en-US" sz="3200" i="1" dirty="0" smtClean="0">
                <a:latin typeface="Times New Roman" charset="0"/>
              </a:rPr>
              <a:t>m</a:t>
            </a:r>
            <a:r>
              <a:rPr lang="en-US" sz="3200" dirty="0" smtClean="0">
                <a:latin typeface="Times New Roman" charset="0"/>
              </a:rPr>
              <a:t>(</a:t>
            </a:r>
            <a:r>
              <a:rPr lang="en-US" sz="3200" i="1" dirty="0">
                <a:latin typeface="Times New Roman" charset="0"/>
              </a:rPr>
              <a:t>-2u</a:t>
            </a:r>
            <a:r>
              <a:rPr lang="en-US" sz="3200" i="1" baseline="-25000" dirty="0">
                <a:latin typeface="Times New Roman" charset="0"/>
              </a:rPr>
              <a:t>x </a:t>
            </a:r>
            <a:r>
              <a:rPr lang="en-US" sz="3200" i="1" dirty="0">
                <a:latin typeface="Times New Roman" charset="0"/>
              </a:rPr>
              <a:t>, -</a:t>
            </a:r>
            <a:r>
              <a:rPr lang="en-US" sz="3200" i="1" dirty="0" err="1">
                <a:latin typeface="Times New Roman" charset="0"/>
              </a:rPr>
              <a:t>u</a:t>
            </a:r>
            <a:r>
              <a:rPr lang="en-US" sz="3200" i="1" baseline="-25000" dirty="0" err="1">
                <a:latin typeface="Times New Roman" charset="0"/>
              </a:rPr>
              <a:t>y</a:t>
            </a:r>
            <a:r>
              <a:rPr lang="en-US" sz="3200" dirty="0">
                <a:latin typeface="Times New Roman" charset="0"/>
              </a:rPr>
              <a:t>)</a:t>
            </a:r>
          </a:p>
        </p:txBody>
      </p:sp>
      <p:sp>
        <p:nvSpPr>
          <p:cNvPr id="388118" name="Text Box 22"/>
          <p:cNvSpPr txBox="1">
            <a:spLocks noChangeArrowheads="1"/>
          </p:cNvSpPr>
          <p:nvPr/>
        </p:nvSpPr>
        <p:spPr bwMode="auto">
          <a:xfrm>
            <a:off x="4648200" y="3352800"/>
            <a:ext cx="3744868" cy="1077218"/>
          </a:xfrm>
          <a:prstGeom prst="rect">
            <a:avLst/>
          </a:prstGeom>
          <a:noFill/>
          <a:ln w="9525">
            <a:noFill/>
            <a:miter lim="800000"/>
            <a:headEnd/>
            <a:tailEnd/>
          </a:ln>
        </p:spPr>
        <p:txBody>
          <a:bodyPr wrap="none">
            <a:prstTxWarp prst="textNoShape">
              <a:avLst/>
            </a:prstTxWarp>
            <a:spAutoFit/>
          </a:bodyPr>
          <a:lstStyle/>
          <a:p>
            <a:r>
              <a:rPr lang="en-US" sz="3200" b="1" i="1" dirty="0">
                <a:solidFill>
                  <a:srgbClr val="FF0000"/>
                </a:solidFill>
                <a:latin typeface="Times New Roman" charset="0"/>
              </a:rPr>
              <a:t>p</a:t>
            </a:r>
            <a:r>
              <a:rPr lang="en-US" sz="3200" b="1" i="1" baseline="-25000" dirty="0">
                <a:solidFill>
                  <a:srgbClr val="FF0000"/>
                </a:solidFill>
                <a:latin typeface="Times New Roman" charset="0"/>
              </a:rPr>
              <a:t>1, after</a:t>
            </a:r>
            <a:r>
              <a:rPr lang="en-US" sz="3200" i="1" baseline="-25000" dirty="0">
                <a:latin typeface="Times New Roman" charset="0"/>
              </a:rPr>
              <a:t> </a:t>
            </a:r>
            <a:r>
              <a:rPr lang="en-US" sz="3200" i="1" dirty="0">
                <a:latin typeface="Times New Roman" charset="0"/>
              </a:rPr>
              <a:t>=  </a:t>
            </a:r>
            <a:r>
              <a:rPr lang="en-US" sz="3200" i="1" dirty="0" smtClean="0">
                <a:latin typeface="Times New Roman" charset="0"/>
              </a:rPr>
              <a:t>m</a:t>
            </a:r>
            <a:r>
              <a:rPr lang="en-US" sz="3200" dirty="0" smtClean="0">
                <a:latin typeface="Times New Roman" charset="0"/>
              </a:rPr>
              <a:t>(</a:t>
            </a:r>
            <a:r>
              <a:rPr lang="en-US" sz="3200" i="1" dirty="0" smtClean="0">
                <a:latin typeface="Times New Roman" charset="0"/>
              </a:rPr>
              <a:t>0 </a:t>
            </a:r>
            <a:r>
              <a:rPr lang="en-US" sz="3200" i="1" dirty="0">
                <a:latin typeface="Times New Roman" charset="0"/>
              </a:rPr>
              <a:t>, -</a:t>
            </a:r>
            <a:r>
              <a:rPr lang="en-US" sz="3200" i="1" dirty="0" err="1">
                <a:latin typeface="Times New Roman" charset="0"/>
              </a:rPr>
              <a:t>u</a:t>
            </a:r>
            <a:r>
              <a:rPr lang="en-US" sz="3200" i="1" baseline="-25000" dirty="0" err="1">
                <a:latin typeface="Times New Roman" charset="0"/>
              </a:rPr>
              <a:t>y</a:t>
            </a:r>
            <a:r>
              <a:rPr lang="en-US" sz="3200" dirty="0">
                <a:latin typeface="Times New Roman" charset="0"/>
              </a:rPr>
              <a:t>)</a:t>
            </a:r>
          </a:p>
          <a:p>
            <a:r>
              <a:rPr lang="en-US" sz="3200" b="1" i="1" dirty="0">
                <a:solidFill>
                  <a:srgbClr val="0000FF"/>
                </a:solidFill>
                <a:latin typeface="Times New Roman" charset="0"/>
              </a:rPr>
              <a:t>p</a:t>
            </a:r>
            <a:r>
              <a:rPr lang="en-US" sz="3200" b="1" i="1" baseline="-25000" dirty="0">
                <a:solidFill>
                  <a:srgbClr val="0000FF"/>
                </a:solidFill>
                <a:latin typeface="Times New Roman" charset="0"/>
              </a:rPr>
              <a:t>2</a:t>
            </a:r>
            <a:r>
              <a:rPr lang="en-US" sz="3200" b="1" i="1" dirty="0">
                <a:solidFill>
                  <a:srgbClr val="0000FF"/>
                </a:solidFill>
                <a:latin typeface="Times New Roman" charset="0"/>
              </a:rPr>
              <a:t>, </a:t>
            </a:r>
            <a:r>
              <a:rPr lang="en-US" sz="3200" b="1" i="1" baseline="-25000" dirty="0">
                <a:solidFill>
                  <a:srgbClr val="0000FF"/>
                </a:solidFill>
                <a:latin typeface="Times New Roman" charset="0"/>
              </a:rPr>
              <a:t>after</a:t>
            </a:r>
            <a:r>
              <a:rPr lang="en-US" sz="3200" i="1" dirty="0">
                <a:latin typeface="Times New Roman" charset="0"/>
              </a:rPr>
              <a:t> = </a:t>
            </a:r>
            <a:r>
              <a:rPr lang="en-US" sz="3200" i="1" dirty="0" smtClean="0">
                <a:latin typeface="Times New Roman" charset="0"/>
              </a:rPr>
              <a:t>m</a:t>
            </a:r>
            <a:r>
              <a:rPr lang="en-US" sz="3200" dirty="0" smtClean="0">
                <a:latin typeface="Times New Roman" charset="0"/>
              </a:rPr>
              <a:t>(</a:t>
            </a:r>
            <a:r>
              <a:rPr lang="en-US" sz="3200" i="1" dirty="0">
                <a:latin typeface="Times New Roman" charset="0"/>
              </a:rPr>
              <a:t>-2u</a:t>
            </a:r>
            <a:r>
              <a:rPr lang="en-US" sz="3200" i="1" baseline="-25000" dirty="0">
                <a:latin typeface="Times New Roman" charset="0"/>
              </a:rPr>
              <a:t>x </a:t>
            </a:r>
            <a:r>
              <a:rPr lang="en-US" sz="3200" i="1" dirty="0">
                <a:latin typeface="Times New Roman" charset="0"/>
              </a:rPr>
              <a:t>, </a:t>
            </a:r>
            <a:r>
              <a:rPr lang="en-US" sz="3200" i="1" dirty="0" err="1">
                <a:latin typeface="Times New Roman" charset="0"/>
              </a:rPr>
              <a:t>u</a:t>
            </a:r>
            <a:r>
              <a:rPr lang="en-US" sz="3200" i="1" baseline="-25000" dirty="0" err="1">
                <a:latin typeface="Times New Roman" charset="0"/>
              </a:rPr>
              <a:t>y</a:t>
            </a:r>
            <a:r>
              <a:rPr lang="en-US" sz="3200" dirty="0">
                <a:latin typeface="Times New Roman" charset="0"/>
              </a:rPr>
              <a:t>)</a:t>
            </a:r>
          </a:p>
        </p:txBody>
      </p:sp>
      <p:sp>
        <p:nvSpPr>
          <p:cNvPr id="388119" name="Text Box 23"/>
          <p:cNvSpPr txBox="1">
            <a:spLocks noChangeArrowheads="1"/>
          </p:cNvSpPr>
          <p:nvPr/>
        </p:nvSpPr>
        <p:spPr bwMode="auto">
          <a:xfrm>
            <a:off x="4648200" y="2514600"/>
            <a:ext cx="3846224" cy="584776"/>
          </a:xfrm>
          <a:prstGeom prst="rect">
            <a:avLst/>
          </a:prstGeom>
          <a:noFill/>
          <a:ln w="9525">
            <a:noFill/>
            <a:miter lim="800000"/>
            <a:headEnd/>
            <a:tailEnd/>
          </a:ln>
        </p:spPr>
        <p:txBody>
          <a:bodyPr wrap="none">
            <a:prstTxWarp prst="textNoShape">
              <a:avLst/>
            </a:prstTxWarp>
            <a:spAutoFit/>
          </a:bodyPr>
          <a:lstStyle/>
          <a:p>
            <a:r>
              <a:rPr lang="en-US" sz="3200" b="1" i="1" dirty="0" err="1">
                <a:latin typeface="Times New Roman" charset="0"/>
              </a:rPr>
              <a:t>p</a:t>
            </a:r>
            <a:r>
              <a:rPr lang="en-US" sz="3200" b="1" i="1" baseline="-25000" dirty="0" err="1">
                <a:latin typeface="Times New Roman" charset="0"/>
              </a:rPr>
              <a:t>tot</a:t>
            </a:r>
            <a:r>
              <a:rPr lang="en-US" sz="3200" b="1" i="1" baseline="-25000" dirty="0">
                <a:latin typeface="Times New Roman" charset="0"/>
              </a:rPr>
              <a:t> , before </a:t>
            </a:r>
            <a:r>
              <a:rPr lang="en-US" sz="3200" b="1" i="1" dirty="0">
                <a:latin typeface="Times New Roman" charset="0"/>
              </a:rPr>
              <a:t>= </a:t>
            </a:r>
            <a:r>
              <a:rPr lang="en-US" sz="3200" i="1" dirty="0" smtClean="0">
                <a:latin typeface="Times New Roman" charset="0"/>
              </a:rPr>
              <a:t>m</a:t>
            </a:r>
            <a:r>
              <a:rPr lang="en-US" sz="3200" dirty="0" smtClean="0">
                <a:latin typeface="Times New Roman" charset="0"/>
              </a:rPr>
              <a:t>(</a:t>
            </a:r>
            <a:r>
              <a:rPr lang="en-US" sz="3200" i="1" dirty="0">
                <a:latin typeface="Times New Roman" charset="0"/>
              </a:rPr>
              <a:t>-2u</a:t>
            </a:r>
            <a:r>
              <a:rPr lang="en-US" sz="3200" i="1" baseline="-25000" dirty="0">
                <a:latin typeface="Times New Roman" charset="0"/>
              </a:rPr>
              <a:t>x </a:t>
            </a:r>
            <a:r>
              <a:rPr lang="en-US" sz="3200" i="1" dirty="0">
                <a:latin typeface="Times New Roman" charset="0"/>
              </a:rPr>
              <a:t>, </a:t>
            </a:r>
            <a:r>
              <a:rPr lang="en-US" sz="3200" i="1" dirty="0" smtClean="0">
                <a:latin typeface="Times New Roman" charset="0"/>
              </a:rPr>
              <a:t>0</a:t>
            </a:r>
            <a:r>
              <a:rPr lang="en-US" sz="3200" dirty="0" smtClean="0">
                <a:latin typeface="Times New Roman" charset="0"/>
              </a:rPr>
              <a:t>)</a:t>
            </a:r>
            <a:endParaRPr lang="en-US" i="1" dirty="0">
              <a:latin typeface="Times New Roman" charset="0"/>
            </a:endParaRPr>
          </a:p>
        </p:txBody>
      </p:sp>
      <p:sp>
        <p:nvSpPr>
          <p:cNvPr id="388120" name="Text Box 24"/>
          <p:cNvSpPr txBox="1">
            <a:spLocks noChangeArrowheads="1"/>
          </p:cNvSpPr>
          <p:nvPr/>
        </p:nvSpPr>
        <p:spPr bwMode="auto">
          <a:xfrm>
            <a:off x="4648200" y="4648200"/>
            <a:ext cx="3800772" cy="584776"/>
          </a:xfrm>
          <a:prstGeom prst="rect">
            <a:avLst/>
          </a:prstGeom>
          <a:noFill/>
          <a:ln w="9525">
            <a:noFill/>
            <a:miter lim="800000"/>
            <a:headEnd/>
            <a:tailEnd/>
          </a:ln>
        </p:spPr>
        <p:txBody>
          <a:bodyPr wrap="none">
            <a:prstTxWarp prst="textNoShape">
              <a:avLst/>
            </a:prstTxWarp>
            <a:spAutoFit/>
          </a:bodyPr>
          <a:lstStyle/>
          <a:p>
            <a:r>
              <a:rPr lang="en-US" sz="3200" b="1" i="1" dirty="0" err="1">
                <a:latin typeface="Times New Roman" charset="0"/>
              </a:rPr>
              <a:t>p</a:t>
            </a:r>
            <a:r>
              <a:rPr lang="en-US" sz="3200" b="1" i="1" baseline="-25000" dirty="0" err="1">
                <a:latin typeface="Times New Roman" charset="0"/>
              </a:rPr>
              <a:t>tot</a:t>
            </a:r>
            <a:r>
              <a:rPr lang="en-US" sz="3200" b="1" i="1" baseline="-25000" dirty="0">
                <a:latin typeface="Times New Roman" charset="0"/>
              </a:rPr>
              <a:t> , after </a:t>
            </a:r>
            <a:r>
              <a:rPr lang="en-US" sz="3200" b="1" i="1" dirty="0">
                <a:latin typeface="Times New Roman" charset="0"/>
              </a:rPr>
              <a:t>= </a:t>
            </a:r>
            <a:r>
              <a:rPr lang="en-US" sz="3200" i="1" dirty="0" err="1">
                <a:latin typeface="Times New Roman" charset="0"/>
              </a:rPr>
              <a:t>m</a:t>
            </a:r>
            <a:r>
              <a:rPr lang="en-US" sz="3200" i="1" dirty="0">
                <a:latin typeface="Times New Roman" charset="0"/>
              </a:rPr>
              <a:t> (-2u</a:t>
            </a:r>
            <a:r>
              <a:rPr lang="en-US" sz="3200" i="1" baseline="-25000" dirty="0">
                <a:latin typeface="Times New Roman" charset="0"/>
              </a:rPr>
              <a:t>x </a:t>
            </a:r>
            <a:r>
              <a:rPr lang="en-US" sz="3200" i="1" dirty="0">
                <a:latin typeface="Times New Roman" charset="0"/>
              </a:rPr>
              <a:t>, 0)</a:t>
            </a:r>
          </a:p>
        </p:txBody>
      </p:sp>
      <p:sp>
        <p:nvSpPr>
          <p:cNvPr id="388121" name="Text Box 25"/>
          <p:cNvSpPr txBox="1">
            <a:spLocks noChangeArrowheads="1"/>
          </p:cNvSpPr>
          <p:nvPr/>
        </p:nvSpPr>
        <p:spPr bwMode="auto">
          <a:xfrm>
            <a:off x="4648200" y="5486400"/>
            <a:ext cx="3744845" cy="584776"/>
          </a:xfrm>
          <a:prstGeom prst="rect">
            <a:avLst/>
          </a:prstGeom>
          <a:noFill/>
          <a:ln w="9525">
            <a:solidFill>
              <a:schemeClr val="tx1"/>
            </a:solidFill>
            <a:miter lim="800000"/>
            <a:headEnd/>
            <a:tailEnd/>
          </a:ln>
        </p:spPr>
        <p:txBody>
          <a:bodyPr wrap="none">
            <a:prstTxWarp prst="textNoShape">
              <a:avLst/>
            </a:prstTxWarp>
            <a:spAutoFit/>
          </a:bodyPr>
          <a:lstStyle/>
          <a:p>
            <a:r>
              <a:rPr lang="en-US" sz="3200" dirty="0" err="1">
                <a:latin typeface="Times New Roman" charset="0"/>
                <a:sym typeface="Wingdings" charset="2"/>
              </a:rPr>
              <a:t></a:t>
            </a:r>
            <a:r>
              <a:rPr lang="en-US" sz="3200" b="1" i="1" dirty="0">
                <a:latin typeface="Times New Roman" charset="0"/>
                <a:sym typeface="Wingdings" charset="2"/>
              </a:rPr>
              <a:t> </a:t>
            </a:r>
            <a:r>
              <a:rPr lang="en-US" sz="3200" b="1" i="1" dirty="0" err="1">
                <a:latin typeface="Times New Roman" charset="0"/>
              </a:rPr>
              <a:t>p</a:t>
            </a:r>
            <a:r>
              <a:rPr lang="en-US" sz="3200" i="1" baseline="-25000" dirty="0" err="1">
                <a:latin typeface="Times New Roman" charset="0"/>
              </a:rPr>
              <a:t>tot</a:t>
            </a:r>
            <a:r>
              <a:rPr lang="en-US" sz="3200" i="1" baseline="-25000" dirty="0">
                <a:latin typeface="Times New Roman" charset="0"/>
              </a:rPr>
              <a:t> , before </a:t>
            </a:r>
            <a:r>
              <a:rPr lang="en-US" sz="3200" i="1" dirty="0">
                <a:latin typeface="Times New Roman" charset="0"/>
              </a:rPr>
              <a:t>= </a:t>
            </a:r>
            <a:r>
              <a:rPr lang="en-US" sz="3200" b="1" i="1" dirty="0" err="1">
                <a:latin typeface="Times New Roman" charset="0"/>
              </a:rPr>
              <a:t>p</a:t>
            </a:r>
            <a:r>
              <a:rPr lang="en-US" sz="3200" i="1" baseline="-25000" dirty="0" err="1">
                <a:latin typeface="Times New Roman" charset="0"/>
              </a:rPr>
              <a:t>tot</a:t>
            </a:r>
            <a:r>
              <a:rPr lang="en-US" sz="3200" i="1" baseline="-25000" dirty="0">
                <a:latin typeface="Times New Roman" charset="0"/>
              </a:rPr>
              <a:t>, after</a:t>
            </a:r>
            <a:endParaRPr lang="en-US" sz="3200" i="1" dirty="0">
              <a:latin typeface="Times New Roman" charset="0"/>
            </a:endParaRPr>
          </a:p>
        </p:txBody>
      </p:sp>
      <p:grpSp>
        <p:nvGrpSpPr>
          <p:cNvPr id="55304" name="Group 26"/>
          <p:cNvGrpSpPr>
            <a:grpSpLocks/>
          </p:cNvGrpSpPr>
          <p:nvPr/>
        </p:nvGrpSpPr>
        <p:grpSpPr bwMode="auto">
          <a:xfrm>
            <a:off x="309563" y="1081088"/>
            <a:ext cx="4186237" cy="4862512"/>
            <a:chOff x="3036" y="432"/>
            <a:chExt cx="2637" cy="3063"/>
          </a:xfrm>
        </p:grpSpPr>
        <p:sp>
          <p:nvSpPr>
            <p:cNvPr id="55305" name="Oval 27"/>
            <p:cNvSpPr>
              <a:spLocks noChangeArrowheads="1"/>
            </p:cNvSpPr>
            <p:nvPr/>
          </p:nvSpPr>
          <p:spPr bwMode="auto">
            <a:xfrm>
              <a:off x="4080" y="2592"/>
              <a:ext cx="336" cy="336"/>
            </a:xfrm>
            <a:prstGeom prst="ellipse">
              <a:avLst/>
            </a:prstGeom>
            <a:gradFill rotWithShape="1">
              <a:gsLst>
                <a:gs pos="0">
                  <a:schemeClr val="bg1"/>
                </a:gs>
                <a:gs pos="100000">
                  <a:srgbClr val="FF00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55306" name="Line 28"/>
            <p:cNvSpPr>
              <a:spLocks noChangeShapeType="1"/>
            </p:cNvSpPr>
            <p:nvPr/>
          </p:nvSpPr>
          <p:spPr bwMode="auto">
            <a:xfrm flipV="1">
              <a:off x="4254" y="2304"/>
              <a:ext cx="0" cy="288"/>
            </a:xfrm>
            <a:prstGeom prst="line">
              <a:avLst/>
            </a:prstGeom>
            <a:noFill/>
            <a:ln w="28575">
              <a:solidFill>
                <a:schemeClr val="tx1"/>
              </a:solidFill>
              <a:round/>
              <a:headEnd/>
              <a:tailEnd type="triangle" w="med" len="med"/>
            </a:ln>
          </p:spPr>
          <p:txBody>
            <a:bodyPr wrap="none">
              <a:prstTxWarp prst="textNoShape">
                <a:avLst/>
              </a:prstTxWarp>
            </a:bodyPr>
            <a:lstStyle/>
            <a:p>
              <a:endParaRPr lang="en-US"/>
            </a:p>
          </p:txBody>
        </p:sp>
        <p:sp>
          <p:nvSpPr>
            <p:cNvPr id="55307" name="Freeform 29"/>
            <p:cNvSpPr>
              <a:spLocks/>
            </p:cNvSpPr>
            <p:nvPr/>
          </p:nvSpPr>
          <p:spPr bwMode="auto">
            <a:xfrm>
              <a:off x="4151" y="1966"/>
              <a:ext cx="582" cy="626"/>
            </a:xfrm>
            <a:custGeom>
              <a:avLst/>
              <a:gdLst>
                <a:gd name="T0" fmla="*/ 107 w 582"/>
                <a:gd name="T1" fmla="*/ 610 h 626"/>
                <a:gd name="T2" fmla="*/ 291 w 582"/>
                <a:gd name="T3" fmla="*/ 1 h 626"/>
                <a:gd name="T4" fmla="*/ 457 w 582"/>
                <a:gd name="T5" fmla="*/ 626 h 626"/>
                <a:gd name="T6" fmla="*/ 0 60000 65536"/>
                <a:gd name="T7" fmla="*/ 0 60000 65536"/>
                <a:gd name="T8" fmla="*/ 0 60000 65536"/>
                <a:gd name="T9" fmla="*/ 0 w 582"/>
                <a:gd name="T10" fmla="*/ 0 h 626"/>
                <a:gd name="T11" fmla="*/ 582 w 582"/>
                <a:gd name="T12" fmla="*/ 626 h 626"/>
              </a:gdLst>
              <a:ahLst/>
              <a:cxnLst>
                <a:cxn ang="T6">
                  <a:pos x="T0" y="T1"/>
                </a:cxn>
                <a:cxn ang="T7">
                  <a:pos x="T2" y="T3"/>
                </a:cxn>
                <a:cxn ang="T8">
                  <a:pos x="T4" y="T5"/>
                </a:cxn>
              </a:cxnLst>
              <a:rect l="T9" t="T10" r="T11" b="T12"/>
              <a:pathLst>
                <a:path w="582" h="626">
                  <a:moveTo>
                    <a:pt x="107" y="610"/>
                  </a:moveTo>
                  <a:cubicBezTo>
                    <a:pt x="138" y="508"/>
                    <a:pt x="0" y="0"/>
                    <a:pt x="291" y="1"/>
                  </a:cubicBezTo>
                  <a:cubicBezTo>
                    <a:pt x="582" y="2"/>
                    <a:pt x="423" y="496"/>
                    <a:pt x="457" y="626"/>
                  </a:cubicBezTo>
                </a:path>
              </a:pathLst>
            </a:custGeom>
            <a:noFill/>
            <a:ln w="12700" cap="flat" cmpd="sng">
              <a:solidFill>
                <a:schemeClr val="tx1"/>
              </a:solidFill>
              <a:prstDash val="solid"/>
              <a:round/>
              <a:headEnd/>
              <a:tailEnd/>
            </a:ln>
          </p:spPr>
          <p:txBody>
            <a:bodyPr wrap="none">
              <a:prstTxWarp prst="textNoShape">
                <a:avLst/>
              </a:prstTxWarp>
            </a:bodyPr>
            <a:lstStyle/>
            <a:p>
              <a:endParaRPr lang="en-US"/>
            </a:p>
          </p:txBody>
        </p:sp>
        <p:sp>
          <p:nvSpPr>
            <p:cNvPr id="55308" name="Oval 30"/>
            <p:cNvSpPr>
              <a:spLocks noChangeArrowheads="1"/>
            </p:cNvSpPr>
            <p:nvPr/>
          </p:nvSpPr>
          <p:spPr bwMode="auto">
            <a:xfrm>
              <a:off x="4434" y="2592"/>
              <a:ext cx="336" cy="336"/>
            </a:xfrm>
            <a:prstGeom prst="ellipse">
              <a:avLst/>
            </a:prstGeom>
            <a:gradFill rotWithShape="1">
              <a:gsLst>
                <a:gs pos="0">
                  <a:schemeClr val="bg1"/>
                </a:gs>
                <a:gs pos="100000">
                  <a:srgbClr val="FF9999"/>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55309" name="Line 31"/>
            <p:cNvSpPr>
              <a:spLocks noChangeShapeType="1"/>
            </p:cNvSpPr>
            <p:nvPr/>
          </p:nvSpPr>
          <p:spPr bwMode="auto">
            <a:xfrm>
              <a:off x="4608" y="2928"/>
              <a:ext cx="0" cy="240"/>
            </a:xfrm>
            <a:prstGeom prst="line">
              <a:avLst/>
            </a:prstGeom>
            <a:noFill/>
            <a:ln w="28575">
              <a:solidFill>
                <a:schemeClr val="tx1"/>
              </a:solidFill>
              <a:round/>
              <a:headEnd/>
              <a:tailEnd type="triangle" w="med" len="med"/>
            </a:ln>
          </p:spPr>
          <p:txBody>
            <a:bodyPr wrap="none">
              <a:prstTxWarp prst="textNoShape">
                <a:avLst/>
              </a:prstTxWarp>
            </a:bodyPr>
            <a:lstStyle/>
            <a:p>
              <a:endParaRPr lang="en-US"/>
            </a:p>
          </p:txBody>
        </p:sp>
        <p:sp>
          <p:nvSpPr>
            <p:cNvPr id="55310" name="Oval 32"/>
            <p:cNvSpPr>
              <a:spLocks noChangeArrowheads="1"/>
            </p:cNvSpPr>
            <p:nvPr/>
          </p:nvSpPr>
          <p:spPr bwMode="auto">
            <a:xfrm flipH="1" flipV="1">
              <a:off x="5136" y="1296"/>
              <a:ext cx="336" cy="336"/>
            </a:xfrm>
            <a:prstGeom prst="ellipse">
              <a:avLst/>
            </a:prstGeom>
            <a:gradFill rotWithShape="1">
              <a:gsLst>
                <a:gs pos="0">
                  <a:schemeClr val="bg1"/>
                </a:gs>
                <a:gs pos="100000">
                  <a:srgbClr val="0000F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55311" name="Line 33"/>
            <p:cNvSpPr>
              <a:spLocks noChangeShapeType="1"/>
            </p:cNvSpPr>
            <p:nvPr/>
          </p:nvSpPr>
          <p:spPr bwMode="auto">
            <a:xfrm flipH="1">
              <a:off x="4800" y="1566"/>
              <a:ext cx="384" cy="198"/>
            </a:xfrm>
            <a:prstGeom prst="line">
              <a:avLst/>
            </a:prstGeom>
            <a:noFill/>
            <a:ln w="28575">
              <a:solidFill>
                <a:schemeClr val="tx1"/>
              </a:solidFill>
              <a:round/>
              <a:headEnd/>
              <a:tailEnd type="triangle" w="med" len="med"/>
            </a:ln>
          </p:spPr>
          <p:txBody>
            <a:bodyPr wrap="none">
              <a:prstTxWarp prst="textNoShape">
                <a:avLst/>
              </a:prstTxWarp>
            </a:bodyPr>
            <a:lstStyle/>
            <a:p>
              <a:endParaRPr lang="en-US"/>
            </a:p>
          </p:txBody>
        </p:sp>
        <p:sp>
          <p:nvSpPr>
            <p:cNvPr id="55312" name="Freeform 34"/>
            <p:cNvSpPr>
              <a:spLocks/>
            </p:cNvSpPr>
            <p:nvPr/>
          </p:nvSpPr>
          <p:spPr bwMode="auto">
            <a:xfrm flipH="1" flipV="1">
              <a:off x="3736" y="1555"/>
              <a:ext cx="1448" cy="317"/>
            </a:xfrm>
            <a:custGeom>
              <a:avLst/>
              <a:gdLst>
                <a:gd name="T0" fmla="*/ 0 w 1106"/>
                <a:gd name="T1" fmla="*/ 11 h 554"/>
                <a:gd name="T2" fmla="*/ 3841 w 1106"/>
                <a:gd name="T3" fmla="*/ 1 h 554"/>
                <a:gd name="T4" fmla="*/ 7291 w 1106"/>
                <a:gd name="T5" fmla="*/ 11 h 554"/>
                <a:gd name="T6" fmla="*/ 0 60000 65536"/>
                <a:gd name="T7" fmla="*/ 0 60000 65536"/>
                <a:gd name="T8" fmla="*/ 0 60000 65536"/>
                <a:gd name="T9" fmla="*/ 0 w 1106"/>
                <a:gd name="T10" fmla="*/ 0 h 554"/>
                <a:gd name="T11" fmla="*/ 1106 w 1106"/>
                <a:gd name="T12" fmla="*/ 554 h 554"/>
              </a:gdLst>
              <a:ahLst/>
              <a:cxnLst>
                <a:cxn ang="T6">
                  <a:pos x="T0" y="T1"/>
                </a:cxn>
                <a:cxn ang="T7">
                  <a:pos x="T2" y="T3"/>
                </a:cxn>
                <a:cxn ang="T8">
                  <a:pos x="T4" y="T5"/>
                </a:cxn>
              </a:cxnLst>
              <a:rect l="T9" t="T10" r="T11" b="T12"/>
              <a:pathLst>
                <a:path w="1106" h="554">
                  <a:moveTo>
                    <a:pt x="0" y="540"/>
                  </a:moveTo>
                  <a:cubicBezTo>
                    <a:pt x="97" y="450"/>
                    <a:pt x="399" y="0"/>
                    <a:pt x="583" y="2"/>
                  </a:cubicBezTo>
                  <a:cubicBezTo>
                    <a:pt x="767" y="4"/>
                    <a:pt x="997" y="439"/>
                    <a:pt x="1106" y="554"/>
                  </a:cubicBezTo>
                </a:path>
              </a:pathLst>
            </a:custGeom>
            <a:noFill/>
            <a:ln w="12700" cap="flat" cmpd="sng">
              <a:solidFill>
                <a:schemeClr val="tx1"/>
              </a:solidFill>
              <a:prstDash val="solid"/>
              <a:round/>
              <a:headEnd/>
              <a:tailEnd/>
            </a:ln>
          </p:spPr>
          <p:txBody>
            <a:bodyPr wrap="none">
              <a:prstTxWarp prst="textNoShape">
                <a:avLst/>
              </a:prstTxWarp>
            </a:bodyPr>
            <a:lstStyle/>
            <a:p>
              <a:endParaRPr lang="en-US"/>
            </a:p>
          </p:txBody>
        </p:sp>
        <p:sp>
          <p:nvSpPr>
            <p:cNvPr id="55313" name="Oval 35"/>
            <p:cNvSpPr>
              <a:spLocks noChangeArrowheads="1"/>
            </p:cNvSpPr>
            <p:nvPr/>
          </p:nvSpPr>
          <p:spPr bwMode="auto">
            <a:xfrm flipH="1" flipV="1">
              <a:off x="3456" y="1248"/>
              <a:ext cx="336" cy="336"/>
            </a:xfrm>
            <a:prstGeom prst="ellipse">
              <a:avLst/>
            </a:prstGeom>
            <a:gradFill rotWithShape="1">
              <a:gsLst>
                <a:gs pos="0">
                  <a:schemeClr val="bg1"/>
                </a:gs>
                <a:gs pos="100000">
                  <a:srgbClr val="9393F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55314" name="Line 36"/>
            <p:cNvSpPr>
              <a:spLocks noChangeShapeType="1"/>
            </p:cNvSpPr>
            <p:nvPr/>
          </p:nvSpPr>
          <p:spPr bwMode="auto">
            <a:xfrm flipH="1" flipV="1">
              <a:off x="3168" y="1104"/>
              <a:ext cx="294" cy="210"/>
            </a:xfrm>
            <a:prstGeom prst="line">
              <a:avLst/>
            </a:prstGeom>
            <a:noFill/>
            <a:ln w="28575">
              <a:solidFill>
                <a:schemeClr val="tx1"/>
              </a:solidFill>
              <a:round/>
              <a:headEnd/>
              <a:tailEnd type="triangle" w="med" len="med"/>
            </a:ln>
          </p:spPr>
          <p:txBody>
            <a:bodyPr wrap="none">
              <a:prstTxWarp prst="textNoShape">
                <a:avLst/>
              </a:prstTxWarp>
            </a:bodyPr>
            <a:lstStyle/>
            <a:p>
              <a:endParaRPr lang="en-US"/>
            </a:p>
          </p:txBody>
        </p:sp>
        <p:sp>
          <p:nvSpPr>
            <p:cNvPr id="55315" name="Line 37"/>
            <p:cNvSpPr>
              <a:spLocks noChangeShapeType="1"/>
            </p:cNvSpPr>
            <p:nvPr/>
          </p:nvSpPr>
          <p:spPr bwMode="auto">
            <a:xfrm flipV="1">
              <a:off x="3276" y="3216"/>
              <a:ext cx="2208" cy="0"/>
            </a:xfrm>
            <a:prstGeom prst="line">
              <a:avLst/>
            </a:prstGeom>
            <a:noFill/>
            <a:ln w="28575">
              <a:solidFill>
                <a:schemeClr val="tx1"/>
              </a:solidFill>
              <a:round/>
              <a:headEnd/>
              <a:tailEnd type="triangle" w="med" len="med"/>
            </a:ln>
          </p:spPr>
          <p:txBody>
            <a:bodyPr wrap="none">
              <a:prstTxWarp prst="textNoShape">
                <a:avLst/>
              </a:prstTxWarp>
            </a:bodyPr>
            <a:lstStyle/>
            <a:p>
              <a:endParaRPr lang="en-US"/>
            </a:p>
          </p:txBody>
        </p:sp>
        <p:sp>
          <p:nvSpPr>
            <p:cNvPr id="55316" name="Line 38"/>
            <p:cNvSpPr>
              <a:spLocks noChangeShapeType="1"/>
            </p:cNvSpPr>
            <p:nvPr/>
          </p:nvSpPr>
          <p:spPr bwMode="auto">
            <a:xfrm flipV="1">
              <a:off x="3276" y="576"/>
              <a:ext cx="0" cy="2640"/>
            </a:xfrm>
            <a:prstGeom prst="line">
              <a:avLst/>
            </a:prstGeom>
            <a:noFill/>
            <a:ln w="28575">
              <a:solidFill>
                <a:schemeClr val="tx1"/>
              </a:solidFill>
              <a:round/>
              <a:headEnd/>
              <a:tailEnd type="triangle" w="med" len="med"/>
            </a:ln>
          </p:spPr>
          <p:txBody>
            <a:bodyPr wrap="none">
              <a:prstTxWarp prst="textNoShape">
                <a:avLst/>
              </a:prstTxWarp>
            </a:bodyPr>
            <a:lstStyle/>
            <a:p>
              <a:endParaRPr lang="en-US"/>
            </a:p>
          </p:txBody>
        </p:sp>
        <p:sp>
          <p:nvSpPr>
            <p:cNvPr id="55317" name="Text Box 39"/>
            <p:cNvSpPr txBox="1">
              <a:spLocks noChangeArrowheads="1"/>
            </p:cNvSpPr>
            <p:nvPr/>
          </p:nvSpPr>
          <p:spPr bwMode="auto">
            <a:xfrm>
              <a:off x="3036" y="432"/>
              <a:ext cx="271" cy="327"/>
            </a:xfrm>
            <a:prstGeom prst="rect">
              <a:avLst/>
            </a:prstGeom>
            <a:noFill/>
            <a:ln w="9525">
              <a:noFill/>
              <a:miter lim="800000"/>
              <a:headEnd/>
              <a:tailEnd/>
            </a:ln>
          </p:spPr>
          <p:txBody>
            <a:bodyPr wrap="none">
              <a:prstTxWarp prst="textNoShape">
                <a:avLst/>
              </a:prstTxWarp>
              <a:spAutoFit/>
            </a:bodyPr>
            <a:lstStyle/>
            <a:p>
              <a:r>
                <a:rPr lang="en-US"/>
                <a:t>y'</a:t>
              </a:r>
            </a:p>
          </p:txBody>
        </p:sp>
        <p:sp>
          <p:nvSpPr>
            <p:cNvPr id="55318" name="Text Box 40"/>
            <p:cNvSpPr txBox="1">
              <a:spLocks noChangeArrowheads="1"/>
            </p:cNvSpPr>
            <p:nvPr/>
          </p:nvSpPr>
          <p:spPr bwMode="auto">
            <a:xfrm>
              <a:off x="5340" y="3168"/>
              <a:ext cx="333" cy="327"/>
            </a:xfrm>
            <a:prstGeom prst="rect">
              <a:avLst/>
            </a:prstGeom>
            <a:noFill/>
            <a:ln w="9525">
              <a:noFill/>
              <a:miter lim="800000"/>
              <a:headEnd/>
              <a:tailEnd/>
            </a:ln>
          </p:spPr>
          <p:txBody>
            <a:bodyPr wrap="none">
              <a:prstTxWarp prst="textNoShape">
                <a:avLst/>
              </a:prstTxWarp>
              <a:spAutoFit/>
            </a:bodyPr>
            <a:lstStyle/>
            <a:p>
              <a:r>
                <a:rPr lang="en-US"/>
                <a:t> x'</a:t>
              </a:r>
            </a:p>
          </p:txBody>
        </p:sp>
        <p:sp>
          <p:nvSpPr>
            <p:cNvPr id="55319" name="Text Box 41"/>
            <p:cNvSpPr txBox="1">
              <a:spLocks noChangeArrowheads="1"/>
            </p:cNvSpPr>
            <p:nvPr/>
          </p:nvSpPr>
          <p:spPr bwMode="auto">
            <a:xfrm>
              <a:off x="3840" y="2208"/>
              <a:ext cx="381" cy="327"/>
            </a:xfrm>
            <a:prstGeom prst="rect">
              <a:avLst/>
            </a:prstGeom>
            <a:noFill/>
            <a:ln w="9525">
              <a:noFill/>
              <a:miter lim="800000"/>
              <a:headEnd/>
              <a:tailEnd/>
            </a:ln>
          </p:spPr>
          <p:txBody>
            <a:bodyPr wrap="none">
              <a:prstTxWarp prst="textNoShape">
                <a:avLst/>
              </a:prstTxWarp>
              <a:spAutoFit/>
            </a:bodyPr>
            <a:lstStyle/>
            <a:p>
              <a:r>
                <a:rPr lang="en-US" b="1" dirty="0"/>
                <a:t>u</a:t>
              </a:r>
              <a:r>
                <a:rPr lang="en-US" dirty="0"/>
                <a:t>'</a:t>
              </a:r>
              <a:r>
                <a:rPr lang="en-US" baseline="-25000" dirty="0"/>
                <a:t>1</a:t>
              </a:r>
            </a:p>
          </p:txBody>
        </p:sp>
        <p:sp>
          <p:nvSpPr>
            <p:cNvPr id="55320" name="Text Box 42"/>
            <p:cNvSpPr txBox="1">
              <a:spLocks noChangeArrowheads="1"/>
            </p:cNvSpPr>
            <p:nvPr/>
          </p:nvSpPr>
          <p:spPr bwMode="auto">
            <a:xfrm>
              <a:off x="4944" y="1632"/>
              <a:ext cx="381" cy="327"/>
            </a:xfrm>
            <a:prstGeom prst="rect">
              <a:avLst/>
            </a:prstGeom>
            <a:noFill/>
            <a:ln w="9525">
              <a:noFill/>
              <a:miter lim="800000"/>
              <a:headEnd/>
              <a:tailEnd/>
            </a:ln>
          </p:spPr>
          <p:txBody>
            <a:bodyPr wrap="none">
              <a:prstTxWarp prst="textNoShape">
                <a:avLst/>
              </a:prstTxWarp>
              <a:spAutoFit/>
            </a:bodyPr>
            <a:lstStyle/>
            <a:p>
              <a:r>
                <a:rPr lang="en-US" b="1" dirty="0"/>
                <a:t>u</a:t>
              </a:r>
              <a:r>
                <a:rPr lang="en-US" dirty="0"/>
                <a:t>'</a:t>
              </a:r>
              <a:r>
                <a:rPr lang="en-US" baseline="-25000" dirty="0"/>
                <a:t>2</a:t>
              </a:r>
            </a:p>
          </p:txBody>
        </p:sp>
        <p:sp>
          <p:nvSpPr>
            <p:cNvPr id="55321" name="Text Box 43"/>
            <p:cNvSpPr txBox="1">
              <a:spLocks noChangeArrowheads="1"/>
            </p:cNvSpPr>
            <p:nvPr/>
          </p:nvSpPr>
          <p:spPr bwMode="auto">
            <a:xfrm>
              <a:off x="3888" y="2736"/>
              <a:ext cx="303" cy="327"/>
            </a:xfrm>
            <a:prstGeom prst="rect">
              <a:avLst/>
            </a:prstGeom>
            <a:noFill/>
            <a:ln w="9525">
              <a:noFill/>
              <a:miter lim="800000"/>
              <a:headEnd/>
              <a:tailEnd/>
            </a:ln>
          </p:spPr>
          <p:txBody>
            <a:bodyPr wrap="none">
              <a:prstTxWarp prst="textNoShape">
                <a:avLst/>
              </a:prstTxWarp>
              <a:spAutoFit/>
            </a:bodyPr>
            <a:lstStyle/>
            <a:p>
              <a:r>
                <a:rPr lang="en-US"/>
                <a:t>m</a:t>
              </a:r>
            </a:p>
          </p:txBody>
        </p:sp>
        <p:sp>
          <p:nvSpPr>
            <p:cNvPr id="55322" name="Text Box 44"/>
            <p:cNvSpPr txBox="1">
              <a:spLocks noChangeArrowheads="1"/>
            </p:cNvSpPr>
            <p:nvPr/>
          </p:nvSpPr>
          <p:spPr bwMode="auto">
            <a:xfrm>
              <a:off x="5328" y="1488"/>
              <a:ext cx="303" cy="327"/>
            </a:xfrm>
            <a:prstGeom prst="rect">
              <a:avLst/>
            </a:prstGeom>
            <a:noFill/>
            <a:ln w="9525">
              <a:noFill/>
              <a:miter lim="800000"/>
              <a:headEnd/>
              <a:tailEnd/>
            </a:ln>
          </p:spPr>
          <p:txBody>
            <a:bodyPr wrap="none">
              <a:prstTxWarp prst="textNoShape">
                <a:avLst/>
              </a:prstTxWarp>
              <a:spAutoFit/>
            </a:bodyPr>
            <a:lstStyle/>
            <a:p>
              <a:r>
                <a:rPr lang="en-US"/>
                <a:t>m</a:t>
              </a:r>
            </a:p>
          </p:txBody>
        </p:sp>
        <p:sp>
          <p:nvSpPr>
            <p:cNvPr id="55323" name="Text Box 45"/>
            <p:cNvSpPr txBox="1">
              <a:spLocks noChangeArrowheads="1"/>
            </p:cNvSpPr>
            <p:nvPr/>
          </p:nvSpPr>
          <p:spPr bwMode="auto">
            <a:xfrm>
              <a:off x="3312" y="2832"/>
              <a:ext cx="308" cy="327"/>
            </a:xfrm>
            <a:prstGeom prst="rect">
              <a:avLst/>
            </a:prstGeom>
            <a:noFill/>
            <a:ln w="9525">
              <a:noFill/>
              <a:miter lim="800000"/>
              <a:headEnd/>
              <a:tailEnd/>
            </a:ln>
          </p:spPr>
          <p:txBody>
            <a:bodyPr wrap="none">
              <a:prstTxWarp prst="textNoShape">
                <a:avLst/>
              </a:prstTxWarp>
              <a:spAutoFit/>
            </a:bodyPr>
            <a:lstStyle/>
            <a:p>
              <a:r>
                <a:rPr lang="en-US"/>
                <a:t>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8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81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81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81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88121"/>
                                        </p:tgtEl>
                                        <p:attrNameLst>
                                          <p:attrName>style.visibility</p:attrName>
                                        </p:attrNameLst>
                                      </p:cBhvr>
                                      <p:to>
                                        <p:strVal val="visible"/>
                                      </p:to>
                                    </p:set>
                                    <p:animEffect transition="in" filter="fade">
                                      <p:cBhvr>
                                        <p:cTn id="23" dur="500"/>
                                        <p:tgtEl>
                                          <p:spTgt spid="388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117" grpId="0"/>
      <p:bldP spid="388118" grpId="0"/>
      <p:bldP spid="388119" grpId="0"/>
      <p:bldP spid="388120" grpId="0"/>
      <p:bldP spid="388121"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9" name="Rectangle 2"/>
          <p:cNvSpPr>
            <a:spLocks noChangeArrowheads="1"/>
          </p:cNvSpPr>
          <p:nvPr/>
        </p:nvSpPr>
        <p:spPr bwMode="auto">
          <a:xfrm>
            <a:off x="4572000" y="1371600"/>
            <a:ext cx="3962400" cy="4800600"/>
          </a:xfrm>
          <a:prstGeom prst="rect">
            <a:avLst/>
          </a:prstGeom>
          <a:solidFill>
            <a:srgbClr val="CCECFF"/>
          </a:solidFill>
          <a:ln w="9525">
            <a:solidFill>
              <a:schemeClr val="tx1"/>
            </a:solidFill>
            <a:miter lim="800000"/>
            <a:headEnd/>
            <a:tailEnd/>
          </a:ln>
        </p:spPr>
        <p:txBody>
          <a:bodyPr wrap="none" anchor="ctr">
            <a:prstTxWarp prst="textNoShape">
              <a:avLst/>
            </a:prstTxWarp>
          </a:bodyPr>
          <a:lstStyle/>
          <a:p>
            <a:endParaRPr lang="en-US"/>
          </a:p>
        </p:txBody>
      </p:sp>
      <p:sp>
        <p:nvSpPr>
          <p:cNvPr id="11270" name="Rectangle 3"/>
          <p:cNvSpPr>
            <a:spLocks noGrp="1" noChangeArrowheads="1"/>
          </p:cNvSpPr>
          <p:nvPr>
            <p:ph type="title"/>
          </p:nvPr>
        </p:nvSpPr>
        <p:spPr>
          <a:xfrm>
            <a:off x="457200" y="46038"/>
            <a:ext cx="8229600" cy="1249362"/>
          </a:xfrm>
        </p:spPr>
        <p:txBody>
          <a:bodyPr/>
          <a:lstStyle/>
          <a:p>
            <a:pPr eaLnBrk="1" hangingPunct="1"/>
            <a:r>
              <a:rPr lang="en-US" b="1" dirty="0"/>
              <a:t>Velocity</a:t>
            </a:r>
            <a:r>
              <a:rPr lang="en-US" b="1" dirty="0" smtClean="0"/>
              <a:t> Transformation </a:t>
            </a:r>
            <a:r>
              <a:rPr lang="en-US" b="1" dirty="0"/>
              <a:t>(3D)</a:t>
            </a:r>
          </a:p>
        </p:txBody>
      </p:sp>
      <p:graphicFrame>
        <p:nvGraphicFramePr>
          <p:cNvPr id="11266" name="Object 4"/>
          <p:cNvGraphicFramePr>
            <a:graphicFrameLocks noChangeAspect="1"/>
          </p:cNvGraphicFramePr>
          <p:nvPr>
            <p:ph idx="1"/>
          </p:nvPr>
        </p:nvGraphicFramePr>
        <p:xfrm>
          <a:off x="5181600" y="1828800"/>
          <a:ext cx="2362200" cy="1030288"/>
        </p:xfrm>
        <a:graphic>
          <a:graphicData uri="http://schemas.openxmlformats.org/presentationml/2006/ole">
            <p:oleObj spid="_x0000_s11266" name="Equation" r:id="rId4" imgW="990360" imgH="431640" progId="Equation.3">
              <p:embed/>
            </p:oleObj>
          </a:graphicData>
        </a:graphic>
      </p:graphicFrame>
      <p:graphicFrame>
        <p:nvGraphicFramePr>
          <p:cNvPr id="11267" name="Object 5"/>
          <p:cNvGraphicFramePr>
            <a:graphicFrameLocks noChangeAspect="1"/>
          </p:cNvGraphicFramePr>
          <p:nvPr/>
        </p:nvGraphicFramePr>
        <p:xfrm>
          <a:off x="4876800" y="3154363"/>
          <a:ext cx="2865438" cy="1089025"/>
        </p:xfrm>
        <a:graphic>
          <a:graphicData uri="http://schemas.openxmlformats.org/presentationml/2006/ole">
            <p:oleObj spid="_x0000_s11267" name="Equation" r:id="rId5" imgW="1168200" imgH="444240" progId="Equation.3">
              <p:embed/>
            </p:oleObj>
          </a:graphicData>
        </a:graphic>
      </p:graphicFrame>
      <p:graphicFrame>
        <p:nvGraphicFramePr>
          <p:cNvPr id="11268" name="Object 6"/>
          <p:cNvGraphicFramePr>
            <a:graphicFrameLocks noChangeAspect="1"/>
          </p:cNvGraphicFramePr>
          <p:nvPr/>
        </p:nvGraphicFramePr>
        <p:xfrm>
          <a:off x="4900613" y="4741863"/>
          <a:ext cx="2814637" cy="1049337"/>
        </p:xfrm>
        <a:graphic>
          <a:graphicData uri="http://schemas.openxmlformats.org/presentationml/2006/ole">
            <p:oleObj spid="_x0000_s11268" name="Equation" r:id="rId6" imgW="1155600" imgH="431640" progId="Equation.3">
              <p:embed/>
            </p:oleObj>
          </a:graphicData>
        </a:graphic>
      </p:graphicFrame>
      <p:sp>
        <p:nvSpPr>
          <p:cNvPr id="11271" name="Rectangle 7"/>
          <p:cNvSpPr>
            <a:spLocks noChangeArrowheads="1"/>
          </p:cNvSpPr>
          <p:nvPr/>
        </p:nvSpPr>
        <p:spPr bwMode="auto">
          <a:xfrm>
            <a:off x="990600" y="1371600"/>
            <a:ext cx="3352800" cy="4800600"/>
          </a:xfrm>
          <a:prstGeom prst="rect">
            <a:avLst/>
          </a:prstGeom>
          <a:solidFill>
            <a:srgbClr val="FFFFCC"/>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11272" name="Text Box 8"/>
          <p:cNvSpPr txBox="1">
            <a:spLocks noChangeArrowheads="1"/>
          </p:cNvSpPr>
          <p:nvPr/>
        </p:nvSpPr>
        <p:spPr bwMode="auto">
          <a:xfrm>
            <a:off x="4572000" y="1371600"/>
            <a:ext cx="1984375" cy="519113"/>
          </a:xfrm>
          <a:prstGeom prst="rect">
            <a:avLst/>
          </a:prstGeom>
          <a:noFill/>
          <a:ln w="9525">
            <a:noFill/>
            <a:miter lim="800000"/>
            <a:headEnd/>
            <a:tailEnd/>
          </a:ln>
        </p:spPr>
        <p:txBody>
          <a:bodyPr wrap="none">
            <a:prstTxWarp prst="textNoShape">
              <a:avLst/>
            </a:prstTxWarp>
            <a:spAutoFit/>
          </a:bodyPr>
          <a:lstStyle/>
          <a:p>
            <a:r>
              <a:rPr lang="en-US" u="sng"/>
              <a:t>Relativistic:</a:t>
            </a:r>
          </a:p>
        </p:txBody>
      </p:sp>
      <p:sp>
        <p:nvSpPr>
          <p:cNvPr id="11273" name="Text Box 9"/>
          <p:cNvSpPr txBox="1">
            <a:spLocks noChangeArrowheads="1"/>
          </p:cNvSpPr>
          <p:nvPr/>
        </p:nvSpPr>
        <p:spPr bwMode="auto">
          <a:xfrm>
            <a:off x="1066800" y="1371600"/>
            <a:ext cx="1708150" cy="519113"/>
          </a:xfrm>
          <a:prstGeom prst="rect">
            <a:avLst/>
          </a:prstGeom>
          <a:noFill/>
          <a:ln w="9525">
            <a:noFill/>
            <a:miter lim="800000"/>
            <a:headEnd/>
            <a:tailEnd/>
          </a:ln>
        </p:spPr>
        <p:txBody>
          <a:bodyPr wrap="none">
            <a:prstTxWarp prst="textNoShape">
              <a:avLst/>
            </a:prstTxWarp>
            <a:spAutoFit/>
          </a:bodyPr>
          <a:lstStyle/>
          <a:p>
            <a:r>
              <a:rPr lang="en-US" u="sng"/>
              <a:t>Classical:</a:t>
            </a:r>
          </a:p>
        </p:txBody>
      </p:sp>
      <p:sp>
        <p:nvSpPr>
          <p:cNvPr id="11274" name="Text Box 10"/>
          <p:cNvSpPr txBox="1">
            <a:spLocks noChangeArrowheads="1"/>
          </p:cNvSpPr>
          <p:nvPr/>
        </p:nvSpPr>
        <p:spPr bwMode="auto">
          <a:xfrm>
            <a:off x="1676400" y="2286000"/>
            <a:ext cx="2001838" cy="584200"/>
          </a:xfrm>
          <a:prstGeom prst="rect">
            <a:avLst/>
          </a:prstGeom>
          <a:noFill/>
          <a:ln w="9525">
            <a:noFill/>
            <a:miter lim="800000"/>
            <a:headEnd/>
            <a:tailEnd/>
          </a:ln>
        </p:spPr>
        <p:txBody>
          <a:bodyPr wrap="none">
            <a:prstTxWarp prst="textNoShape">
              <a:avLst/>
            </a:prstTxWarp>
            <a:spAutoFit/>
          </a:bodyPr>
          <a:lstStyle/>
          <a:p>
            <a:r>
              <a:rPr lang="en-US" sz="3200" i="1">
                <a:latin typeface="Times New Roman" charset="0"/>
              </a:rPr>
              <a:t>u'</a:t>
            </a:r>
            <a:r>
              <a:rPr lang="en-US" sz="3200" i="1" baseline="-25000">
                <a:latin typeface="Times New Roman" charset="0"/>
              </a:rPr>
              <a:t>x</a:t>
            </a:r>
            <a:r>
              <a:rPr lang="en-US" sz="3200" i="1">
                <a:latin typeface="Times New Roman" charset="0"/>
              </a:rPr>
              <a:t> = u</a:t>
            </a:r>
            <a:r>
              <a:rPr lang="en-US" sz="3200" i="1" baseline="-25000">
                <a:latin typeface="Times New Roman" charset="0"/>
              </a:rPr>
              <a:t>x</a:t>
            </a:r>
            <a:r>
              <a:rPr lang="en-US" sz="3200" i="1">
                <a:latin typeface="Times New Roman" charset="0"/>
              </a:rPr>
              <a:t> – v</a:t>
            </a:r>
          </a:p>
        </p:txBody>
      </p:sp>
      <p:sp>
        <p:nvSpPr>
          <p:cNvPr id="11275" name="Text Box 11"/>
          <p:cNvSpPr txBox="1">
            <a:spLocks noChangeArrowheads="1"/>
          </p:cNvSpPr>
          <p:nvPr/>
        </p:nvSpPr>
        <p:spPr bwMode="auto">
          <a:xfrm>
            <a:off x="1676400" y="3581400"/>
            <a:ext cx="1409700" cy="584200"/>
          </a:xfrm>
          <a:prstGeom prst="rect">
            <a:avLst/>
          </a:prstGeom>
          <a:noFill/>
          <a:ln w="9525">
            <a:noFill/>
            <a:miter lim="800000"/>
            <a:headEnd/>
            <a:tailEnd/>
          </a:ln>
        </p:spPr>
        <p:txBody>
          <a:bodyPr wrap="none">
            <a:prstTxWarp prst="textNoShape">
              <a:avLst/>
            </a:prstTxWarp>
            <a:spAutoFit/>
          </a:bodyPr>
          <a:lstStyle/>
          <a:p>
            <a:r>
              <a:rPr lang="en-US" sz="3200" i="1">
                <a:latin typeface="Times New Roman" charset="0"/>
              </a:rPr>
              <a:t>u'</a:t>
            </a:r>
            <a:r>
              <a:rPr lang="en-US" sz="3200" i="1" baseline="-25000">
                <a:latin typeface="Times New Roman" charset="0"/>
              </a:rPr>
              <a:t>y</a:t>
            </a:r>
            <a:r>
              <a:rPr lang="en-US" sz="3200" i="1">
                <a:latin typeface="Times New Roman" charset="0"/>
              </a:rPr>
              <a:t> = u</a:t>
            </a:r>
            <a:r>
              <a:rPr lang="en-US" sz="3200" i="1" baseline="-25000">
                <a:latin typeface="Times New Roman" charset="0"/>
              </a:rPr>
              <a:t>y</a:t>
            </a:r>
            <a:endParaRPr lang="en-US" sz="3200" i="1">
              <a:latin typeface="Times New Roman" charset="0"/>
            </a:endParaRPr>
          </a:p>
        </p:txBody>
      </p:sp>
      <p:sp>
        <p:nvSpPr>
          <p:cNvPr id="11276" name="Text Box 12"/>
          <p:cNvSpPr txBox="1">
            <a:spLocks noChangeArrowheads="1"/>
          </p:cNvSpPr>
          <p:nvPr/>
        </p:nvSpPr>
        <p:spPr bwMode="auto">
          <a:xfrm>
            <a:off x="1676400" y="4876800"/>
            <a:ext cx="1377950" cy="584200"/>
          </a:xfrm>
          <a:prstGeom prst="rect">
            <a:avLst/>
          </a:prstGeom>
          <a:noFill/>
          <a:ln w="9525">
            <a:noFill/>
            <a:miter lim="800000"/>
            <a:headEnd/>
            <a:tailEnd/>
          </a:ln>
        </p:spPr>
        <p:txBody>
          <a:bodyPr wrap="none">
            <a:prstTxWarp prst="textNoShape">
              <a:avLst/>
            </a:prstTxWarp>
            <a:spAutoFit/>
          </a:bodyPr>
          <a:lstStyle/>
          <a:p>
            <a:r>
              <a:rPr lang="en-US" sz="3200" i="1">
                <a:latin typeface="Times New Roman" charset="0"/>
              </a:rPr>
              <a:t>u'</a:t>
            </a:r>
            <a:r>
              <a:rPr lang="en-US" sz="3200" i="1" baseline="-25000">
                <a:latin typeface="Times New Roman" charset="0"/>
              </a:rPr>
              <a:t>z</a:t>
            </a:r>
            <a:r>
              <a:rPr lang="en-US" sz="3200" i="1">
                <a:latin typeface="Times New Roman" charset="0"/>
              </a:rPr>
              <a:t> = u</a:t>
            </a:r>
            <a:r>
              <a:rPr lang="en-US" sz="3200" i="1" baseline="-25000">
                <a:latin typeface="Times New Roman" charset="0"/>
              </a:rPr>
              <a:t>z</a:t>
            </a:r>
            <a:endParaRPr lang="en-US" sz="3200" i="1">
              <a:latin typeface="Times New Roman"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457200" y="-9525"/>
            <a:ext cx="8229600" cy="1143000"/>
          </a:xfrm>
        </p:spPr>
        <p:txBody>
          <a:bodyPr/>
          <a:lstStyle/>
          <a:p>
            <a:pPr eaLnBrk="1" hangingPunct="1"/>
            <a:r>
              <a:rPr lang="en-US" b="1" dirty="0"/>
              <a:t>Lorentz</a:t>
            </a:r>
            <a:r>
              <a:rPr lang="en-US" b="1" dirty="0" smtClean="0"/>
              <a:t> Transformation</a:t>
            </a:r>
            <a:endParaRPr lang="en-US" b="1" dirty="0"/>
          </a:p>
        </p:txBody>
      </p:sp>
      <p:sp>
        <p:nvSpPr>
          <p:cNvPr id="389127" name="Text Box 7"/>
          <p:cNvSpPr txBox="1">
            <a:spLocks noChangeArrowheads="1"/>
          </p:cNvSpPr>
          <p:nvPr/>
        </p:nvSpPr>
        <p:spPr bwMode="auto">
          <a:xfrm>
            <a:off x="5105400" y="5719763"/>
            <a:ext cx="2767013" cy="461962"/>
          </a:xfrm>
          <a:prstGeom prst="rect">
            <a:avLst/>
          </a:prstGeom>
          <a:noFill/>
          <a:ln w="9525">
            <a:solidFill>
              <a:schemeClr val="tx1"/>
            </a:solidFill>
            <a:miter lim="800000"/>
            <a:headEnd/>
            <a:tailEnd/>
          </a:ln>
        </p:spPr>
        <p:txBody>
          <a:bodyPr wrap="none">
            <a:prstTxWarp prst="textNoShape">
              <a:avLst/>
            </a:prstTxWarp>
            <a:spAutoFit/>
          </a:bodyPr>
          <a:lstStyle/>
          <a:p>
            <a:r>
              <a:rPr lang="en-US">
                <a:latin typeface="Times New Roman" charset="0"/>
                <a:sym typeface="Wingdings" charset="2"/>
              </a:rPr>
              <a:t></a:t>
            </a:r>
            <a:r>
              <a:rPr lang="en-US" b="1" i="1">
                <a:latin typeface="Times New Roman" charset="0"/>
                <a:sym typeface="Wingdings" charset="2"/>
              </a:rPr>
              <a:t> </a:t>
            </a:r>
            <a:r>
              <a:rPr lang="en-US" b="1" i="1">
                <a:latin typeface="Times New Roman" charset="0"/>
              </a:rPr>
              <a:t>p</a:t>
            </a:r>
            <a:r>
              <a:rPr lang="en-US" i="1" baseline="-25000">
                <a:latin typeface="Times New Roman" charset="0"/>
              </a:rPr>
              <a:t>tot , before </a:t>
            </a:r>
            <a:r>
              <a:rPr lang="en-US" i="1">
                <a:latin typeface="Times New Roman" charset="0"/>
                <a:ea typeface="Times New Roman" charset="0"/>
                <a:cs typeface="Times New Roman" charset="0"/>
              </a:rPr>
              <a:t>≠</a:t>
            </a:r>
            <a:r>
              <a:rPr lang="en-US" i="1">
                <a:latin typeface="Times New Roman" charset="0"/>
              </a:rPr>
              <a:t> </a:t>
            </a:r>
            <a:r>
              <a:rPr lang="en-US" b="1" i="1">
                <a:latin typeface="Times New Roman" charset="0"/>
              </a:rPr>
              <a:t>p</a:t>
            </a:r>
            <a:r>
              <a:rPr lang="en-US" i="1" baseline="-25000">
                <a:latin typeface="Times New Roman" charset="0"/>
              </a:rPr>
              <a:t>tot, after</a:t>
            </a:r>
            <a:endParaRPr lang="en-US" i="1">
              <a:latin typeface="Times New Roman" charset="0"/>
            </a:endParaRPr>
          </a:p>
        </p:txBody>
      </p:sp>
      <p:grpSp>
        <p:nvGrpSpPr>
          <p:cNvPr id="12294" name="Group 8"/>
          <p:cNvGrpSpPr>
            <a:grpSpLocks/>
          </p:cNvGrpSpPr>
          <p:nvPr/>
        </p:nvGrpSpPr>
        <p:grpSpPr bwMode="auto">
          <a:xfrm>
            <a:off x="4763" y="1081088"/>
            <a:ext cx="4186237" cy="4862512"/>
            <a:chOff x="3036" y="432"/>
            <a:chExt cx="2637" cy="3063"/>
          </a:xfrm>
        </p:grpSpPr>
        <p:sp>
          <p:nvSpPr>
            <p:cNvPr id="12300" name="Oval 9"/>
            <p:cNvSpPr>
              <a:spLocks noChangeArrowheads="1"/>
            </p:cNvSpPr>
            <p:nvPr/>
          </p:nvSpPr>
          <p:spPr bwMode="auto">
            <a:xfrm>
              <a:off x="4080" y="2592"/>
              <a:ext cx="336" cy="336"/>
            </a:xfrm>
            <a:prstGeom prst="ellipse">
              <a:avLst/>
            </a:prstGeom>
            <a:gradFill rotWithShape="1">
              <a:gsLst>
                <a:gs pos="0">
                  <a:schemeClr val="bg1"/>
                </a:gs>
                <a:gs pos="100000">
                  <a:srgbClr val="FF00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12301" name="Line 10"/>
            <p:cNvSpPr>
              <a:spLocks noChangeShapeType="1"/>
            </p:cNvSpPr>
            <p:nvPr/>
          </p:nvSpPr>
          <p:spPr bwMode="auto">
            <a:xfrm flipV="1">
              <a:off x="4254" y="2304"/>
              <a:ext cx="0" cy="288"/>
            </a:xfrm>
            <a:prstGeom prst="line">
              <a:avLst/>
            </a:prstGeom>
            <a:noFill/>
            <a:ln w="28575">
              <a:solidFill>
                <a:schemeClr val="tx1"/>
              </a:solidFill>
              <a:round/>
              <a:headEnd/>
              <a:tailEnd type="triangle" w="med" len="med"/>
            </a:ln>
          </p:spPr>
          <p:txBody>
            <a:bodyPr wrap="none">
              <a:prstTxWarp prst="textNoShape">
                <a:avLst/>
              </a:prstTxWarp>
            </a:bodyPr>
            <a:lstStyle/>
            <a:p>
              <a:endParaRPr lang="en-US"/>
            </a:p>
          </p:txBody>
        </p:sp>
        <p:sp>
          <p:nvSpPr>
            <p:cNvPr id="12302" name="Freeform 11"/>
            <p:cNvSpPr>
              <a:spLocks/>
            </p:cNvSpPr>
            <p:nvPr/>
          </p:nvSpPr>
          <p:spPr bwMode="auto">
            <a:xfrm>
              <a:off x="4151" y="1966"/>
              <a:ext cx="582" cy="626"/>
            </a:xfrm>
            <a:custGeom>
              <a:avLst/>
              <a:gdLst>
                <a:gd name="T0" fmla="*/ 107 w 582"/>
                <a:gd name="T1" fmla="*/ 610 h 626"/>
                <a:gd name="T2" fmla="*/ 291 w 582"/>
                <a:gd name="T3" fmla="*/ 1 h 626"/>
                <a:gd name="T4" fmla="*/ 457 w 582"/>
                <a:gd name="T5" fmla="*/ 626 h 626"/>
                <a:gd name="T6" fmla="*/ 0 60000 65536"/>
                <a:gd name="T7" fmla="*/ 0 60000 65536"/>
                <a:gd name="T8" fmla="*/ 0 60000 65536"/>
                <a:gd name="T9" fmla="*/ 0 w 582"/>
                <a:gd name="T10" fmla="*/ 0 h 626"/>
                <a:gd name="T11" fmla="*/ 582 w 582"/>
                <a:gd name="T12" fmla="*/ 626 h 626"/>
              </a:gdLst>
              <a:ahLst/>
              <a:cxnLst>
                <a:cxn ang="T6">
                  <a:pos x="T0" y="T1"/>
                </a:cxn>
                <a:cxn ang="T7">
                  <a:pos x="T2" y="T3"/>
                </a:cxn>
                <a:cxn ang="T8">
                  <a:pos x="T4" y="T5"/>
                </a:cxn>
              </a:cxnLst>
              <a:rect l="T9" t="T10" r="T11" b="T12"/>
              <a:pathLst>
                <a:path w="582" h="626">
                  <a:moveTo>
                    <a:pt x="107" y="610"/>
                  </a:moveTo>
                  <a:cubicBezTo>
                    <a:pt x="138" y="508"/>
                    <a:pt x="0" y="0"/>
                    <a:pt x="291" y="1"/>
                  </a:cubicBezTo>
                  <a:cubicBezTo>
                    <a:pt x="582" y="2"/>
                    <a:pt x="423" y="496"/>
                    <a:pt x="457" y="626"/>
                  </a:cubicBezTo>
                </a:path>
              </a:pathLst>
            </a:custGeom>
            <a:noFill/>
            <a:ln w="12700" cap="flat" cmpd="sng">
              <a:solidFill>
                <a:schemeClr val="tx1"/>
              </a:solidFill>
              <a:prstDash val="solid"/>
              <a:round/>
              <a:headEnd/>
              <a:tailEnd/>
            </a:ln>
          </p:spPr>
          <p:txBody>
            <a:bodyPr wrap="none">
              <a:prstTxWarp prst="textNoShape">
                <a:avLst/>
              </a:prstTxWarp>
            </a:bodyPr>
            <a:lstStyle/>
            <a:p>
              <a:endParaRPr lang="en-US"/>
            </a:p>
          </p:txBody>
        </p:sp>
        <p:sp>
          <p:nvSpPr>
            <p:cNvPr id="12303" name="Oval 12"/>
            <p:cNvSpPr>
              <a:spLocks noChangeArrowheads="1"/>
            </p:cNvSpPr>
            <p:nvPr/>
          </p:nvSpPr>
          <p:spPr bwMode="auto">
            <a:xfrm>
              <a:off x="4434" y="2592"/>
              <a:ext cx="336" cy="336"/>
            </a:xfrm>
            <a:prstGeom prst="ellipse">
              <a:avLst/>
            </a:prstGeom>
            <a:gradFill rotWithShape="1">
              <a:gsLst>
                <a:gs pos="0">
                  <a:schemeClr val="bg1"/>
                </a:gs>
                <a:gs pos="100000">
                  <a:srgbClr val="FF9999"/>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12304" name="Line 13"/>
            <p:cNvSpPr>
              <a:spLocks noChangeShapeType="1"/>
            </p:cNvSpPr>
            <p:nvPr/>
          </p:nvSpPr>
          <p:spPr bwMode="auto">
            <a:xfrm>
              <a:off x="4608" y="2928"/>
              <a:ext cx="0" cy="240"/>
            </a:xfrm>
            <a:prstGeom prst="line">
              <a:avLst/>
            </a:prstGeom>
            <a:noFill/>
            <a:ln w="28575">
              <a:solidFill>
                <a:schemeClr val="tx1"/>
              </a:solidFill>
              <a:round/>
              <a:headEnd/>
              <a:tailEnd type="triangle" w="med" len="med"/>
            </a:ln>
          </p:spPr>
          <p:txBody>
            <a:bodyPr wrap="none">
              <a:prstTxWarp prst="textNoShape">
                <a:avLst/>
              </a:prstTxWarp>
            </a:bodyPr>
            <a:lstStyle/>
            <a:p>
              <a:endParaRPr lang="en-US"/>
            </a:p>
          </p:txBody>
        </p:sp>
        <p:sp>
          <p:nvSpPr>
            <p:cNvPr id="12305" name="Oval 14"/>
            <p:cNvSpPr>
              <a:spLocks noChangeArrowheads="1"/>
            </p:cNvSpPr>
            <p:nvPr/>
          </p:nvSpPr>
          <p:spPr bwMode="auto">
            <a:xfrm flipH="1" flipV="1">
              <a:off x="5136" y="1296"/>
              <a:ext cx="336" cy="336"/>
            </a:xfrm>
            <a:prstGeom prst="ellipse">
              <a:avLst/>
            </a:prstGeom>
            <a:gradFill rotWithShape="1">
              <a:gsLst>
                <a:gs pos="0">
                  <a:schemeClr val="bg1"/>
                </a:gs>
                <a:gs pos="100000">
                  <a:srgbClr val="0000F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12306" name="Line 15"/>
            <p:cNvSpPr>
              <a:spLocks noChangeShapeType="1"/>
            </p:cNvSpPr>
            <p:nvPr/>
          </p:nvSpPr>
          <p:spPr bwMode="auto">
            <a:xfrm flipH="1">
              <a:off x="4800" y="1566"/>
              <a:ext cx="384" cy="198"/>
            </a:xfrm>
            <a:prstGeom prst="line">
              <a:avLst/>
            </a:prstGeom>
            <a:noFill/>
            <a:ln w="28575">
              <a:solidFill>
                <a:schemeClr val="tx1"/>
              </a:solidFill>
              <a:round/>
              <a:headEnd/>
              <a:tailEnd type="triangle" w="med" len="med"/>
            </a:ln>
          </p:spPr>
          <p:txBody>
            <a:bodyPr wrap="none">
              <a:prstTxWarp prst="textNoShape">
                <a:avLst/>
              </a:prstTxWarp>
            </a:bodyPr>
            <a:lstStyle/>
            <a:p>
              <a:endParaRPr lang="en-US"/>
            </a:p>
          </p:txBody>
        </p:sp>
        <p:sp>
          <p:nvSpPr>
            <p:cNvPr id="12307" name="Freeform 16"/>
            <p:cNvSpPr>
              <a:spLocks/>
            </p:cNvSpPr>
            <p:nvPr/>
          </p:nvSpPr>
          <p:spPr bwMode="auto">
            <a:xfrm flipH="1" flipV="1">
              <a:off x="3736" y="1555"/>
              <a:ext cx="1448" cy="317"/>
            </a:xfrm>
            <a:custGeom>
              <a:avLst/>
              <a:gdLst>
                <a:gd name="T0" fmla="*/ 0 w 1106"/>
                <a:gd name="T1" fmla="*/ 11 h 554"/>
                <a:gd name="T2" fmla="*/ 3841 w 1106"/>
                <a:gd name="T3" fmla="*/ 1 h 554"/>
                <a:gd name="T4" fmla="*/ 7291 w 1106"/>
                <a:gd name="T5" fmla="*/ 11 h 554"/>
                <a:gd name="T6" fmla="*/ 0 60000 65536"/>
                <a:gd name="T7" fmla="*/ 0 60000 65536"/>
                <a:gd name="T8" fmla="*/ 0 60000 65536"/>
                <a:gd name="T9" fmla="*/ 0 w 1106"/>
                <a:gd name="T10" fmla="*/ 0 h 554"/>
                <a:gd name="T11" fmla="*/ 1106 w 1106"/>
                <a:gd name="T12" fmla="*/ 554 h 554"/>
              </a:gdLst>
              <a:ahLst/>
              <a:cxnLst>
                <a:cxn ang="T6">
                  <a:pos x="T0" y="T1"/>
                </a:cxn>
                <a:cxn ang="T7">
                  <a:pos x="T2" y="T3"/>
                </a:cxn>
                <a:cxn ang="T8">
                  <a:pos x="T4" y="T5"/>
                </a:cxn>
              </a:cxnLst>
              <a:rect l="T9" t="T10" r="T11" b="T12"/>
              <a:pathLst>
                <a:path w="1106" h="554">
                  <a:moveTo>
                    <a:pt x="0" y="540"/>
                  </a:moveTo>
                  <a:cubicBezTo>
                    <a:pt x="97" y="450"/>
                    <a:pt x="399" y="0"/>
                    <a:pt x="583" y="2"/>
                  </a:cubicBezTo>
                  <a:cubicBezTo>
                    <a:pt x="767" y="4"/>
                    <a:pt x="997" y="439"/>
                    <a:pt x="1106" y="554"/>
                  </a:cubicBezTo>
                </a:path>
              </a:pathLst>
            </a:custGeom>
            <a:noFill/>
            <a:ln w="12700" cap="flat" cmpd="sng">
              <a:solidFill>
                <a:schemeClr val="tx1"/>
              </a:solidFill>
              <a:prstDash val="solid"/>
              <a:round/>
              <a:headEnd/>
              <a:tailEnd/>
            </a:ln>
          </p:spPr>
          <p:txBody>
            <a:bodyPr wrap="none">
              <a:prstTxWarp prst="textNoShape">
                <a:avLst/>
              </a:prstTxWarp>
            </a:bodyPr>
            <a:lstStyle/>
            <a:p>
              <a:endParaRPr lang="en-US"/>
            </a:p>
          </p:txBody>
        </p:sp>
        <p:sp>
          <p:nvSpPr>
            <p:cNvPr id="12308" name="Oval 17"/>
            <p:cNvSpPr>
              <a:spLocks noChangeArrowheads="1"/>
            </p:cNvSpPr>
            <p:nvPr/>
          </p:nvSpPr>
          <p:spPr bwMode="auto">
            <a:xfrm flipH="1" flipV="1">
              <a:off x="3456" y="1248"/>
              <a:ext cx="336" cy="336"/>
            </a:xfrm>
            <a:prstGeom prst="ellipse">
              <a:avLst/>
            </a:prstGeom>
            <a:gradFill rotWithShape="1">
              <a:gsLst>
                <a:gs pos="0">
                  <a:schemeClr val="bg1"/>
                </a:gs>
                <a:gs pos="100000">
                  <a:srgbClr val="9393F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12309" name="Line 18"/>
            <p:cNvSpPr>
              <a:spLocks noChangeShapeType="1"/>
            </p:cNvSpPr>
            <p:nvPr/>
          </p:nvSpPr>
          <p:spPr bwMode="auto">
            <a:xfrm flipH="1" flipV="1">
              <a:off x="3168" y="1104"/>
              <a:ext cx="294" cy="210"/>
            </a:xfrm>
            <a:prstGeom prst="line">
              <a:avLst/>
            </a:prstGeom>
            <a:noFill/>
            <a:ln w="28575">
              <a:solidFill>
                <a:schemeClr val="tx1"/>
              </a:solidFill>
              <a:round/>
              <a:headEnd/>
              <a:tailEnd type="triangle" w="med" len="med"/>
            </a:ln>
          </p:spPr>
          <p:txBody>
            <a:bodyPr wrap="none">
              <a:prstTxWarp prst="textNoShape">
                <a:avLst/>
              </a:prstTxWarp>
            </a:bodyPr>
            <a:lstStyle/>
            <a:p>
              <a:endParaRPr lang="en-US"/>
            </a:p>
          </p:txBody>
        </p:sp>
        <p:sp>
          <p:nvSpPr>
            <p:cNvPr id="12310" name="Line 19"/>
            <p:cNvSpPr>
              <a:spLocks noChangeShapeType="1"/>
            </p:cNvSpPr>
            <p:nvPr/>
          </p:nvSpPr>
          <p:spPr bwMode="auto">
            <a:xfrm flipV="1">
              <a:off x="3276" y="3216"/>
              <a:ext cx="2208" cy="0"/>
            </a:xfrm>
            <a:prstGeom prst="line">
              <a:avLst/>
            </a:prstGeom>
            <a:noFill/>
            <a:ln w="28575">
              <a:solidFill>
                <a:schemeClr val="tx1"/>
              </a:solidFill>
              <a:round/>
              <a:headEnd/>
              <a:tailEnd type="triangle" w="med" len="med"/>
            </a:ln>
          </p:spPr>
          <p:txBody>
            <a:bodyPr wrap="none">
              <a:prstTxWarp prst="textNoShape">
                <a:avLst/>
              </a:prstTxWarp>
            </a:bodyPr>
            <a:lstStyle/>
            <a:p>
              <a:endParaRPr lang="en-US"/>
            </a:p>
          </p:txBody>
        </p:sp>
        <p:sp>
          <p:nvSpPr>
            <p:cNvPr id="12311" name="Line 20"/>
            <p:cNvSpPr>
              <a:spLocks noChangeShapeType="1"/>
            </p:cNvSpPr>
            <p:nvPr/>
          </p:nvSpPr>
          <p:spPr bwMode="auto">
            <a:xfrm flipV="1">
              <a:off x="3276" y="576"/>
              <a:ext cx="0" cy="2640"/>
            </a:xfrm>
            <a:prstGeom prst="line">
              <a:avLst/>
            </a:prstGeom>
            <a:noFill/>
            <a:ln w="28575">
              <a:solidFill>
                <a:schemeClr val="tx1"/>
              </a:solidFill>
              <a:round/>
              <a:headEnd/>
              <a:tailEnd type="triangle" w="med" len="med"/>
            </a:ln>
          </p:spPr>
          <p:txBody>
            <a:bodyPr wrap="none">
              <a:prstTxWarp prst="textNoShape">
                <a:avLst/>
              </a:prstTxWarp>
            </a:bodyPr>
            <a:lstStyle/>
            <a:p>
              <a:endParaRPr lang="en-US"/>
            </a:p>
          </p:txBody>
        </p:sp>
        <p:sp>
          <p:nvSpPr>
            <p:cNvPr id="12312" name="Text Box 21"/>
            <p:cNvSpPr txBox="1">
              <a:spLocks noChangeArrowheads="1"/>
            </p:cNvSpPr>
            <p:nvPr/>
          </p:nvSpPr>
          <p:spPr bwMode="auto">
            <a:xfrm>
              <a:off x="3036" y="432"/>
              <a:ext cx="271" cy="327"/>
            </a:xfrm>
            <a:prstGeom prst="rect">
              <a:avLst/>
            </a:prstGeom>
            <a:noFill/>
            <a:ln w="9525">
              <a:noFill/>
              <a:miter lim="800000"/>
              <a:headEnd/>
              <a:tailEnd/>
            </a:ln>
          </p:spPr>
          <p:txBody>
            <a:bodyPr wrap="none">
              <a:prstTxWarp prst="textNoShape">
                <a:avLst/>
              </a:prstTxWarp>
              <a:spAutoFit/>
            </a:bodyPr>
            <a:lstStyle/>
            <a:p>
              <a:r>
                <a:rPr lang="en-US"/>
                <a:t>y'</a:t>
              </a:r>
            </a:p>
          </p:txBody>
        </p:sp>
        <p:sp>
          <p:nvSpPr>
            <p:cNvPr id="12313" name="Text Box 22"/>
            <p:cNvSpPr txBox="1">
              <a:spLocks noChangeArrowheads="1"/>
            </p:cNvSpPr>
            <p:nvPr/>
          </p:nvSpPr>
          <p:spPr bwMode="auto">
            <a:xfrm>
              <a:off x="5340" y="3168"/>
              <a:ext cx="333" cy="327"/>
            </a:xfrm>
            <a:prstGeom prst="rect">
              <a:avLst/>
            </a:prstGeom>
            <a:noFill/>
            <a:ln w="9525">
              <a:noFill/>
              <a:miter lim="800000"/>
              <a:headEnd/>
              <a:tailEnd/>
            </a:ln>
          </p:spPr>
          <p:txBody>
            <a:bodyPr wrap="none">
              <a:prstTxWarp prst="textNoShape">
                <a:avLst/>
              </a:prstTxWarp>
              <a:spAutoFit/>
            </a:bodyPr>
            <a:lstStyle/>
            <a:p>
              <a:r>
                <a:rPr lang="en-US"/>
                <a:t> x'</a:t>
              </a:r>
            </a:p>
          </p:txBody>
        </p:sp>
        <p:sp>
          <p:nvSpPr>
            <p:cNvPr id="12314" name="Text Box 23"/>
            <p:cNvSpPr txBox="1">
              <a:spLocks noChangeArrowheads="1"/>
            </p:cNvSpPr>
            <p:nvPr/>
          </p:nvSpPr>
          <p:spPr bwMode="auto">
            <a:xfrm>
              <a:off x="3840" y="2208"/>
              <a:ext cx="381" cy="327"/>
            </a:xfrm>
            <a:prstGeom prst="rect">
              <a:avLst/>
            </a:prstGeom>
            <a:noFill/>
            <a:ln w="9525">
              <a:noFill/>
              <a:miter lim="800000"/>
              <a:headEnd/>
              <a:tailEnd/>
            </a:ln>
          </p:spPr>
          <p:txBody>
            <a:bodyPr wrap="none">
              <a:prstTxWarp prst="textNoShape">
                <a:avLst/>
              </a:prstTxWarp>
              <a:spAutoFit/>
            </a:bodyPr>
            <a:lstStyle/>
            <a:p>
              <a:r>
                <a:rPr lang="en-US" b="1"/>
                <a:t>u</a:t>
              </a:r>
              <a:r>
                <a:rPr lang="en-US"/>
                <a:t>'</a:t>
              </a:r>
              <a:r>
                <a:rPr lang="en-US" baseline="-25000"/>
                <a:t>1</a:t>
              </a:r>
            </a:p>
          </p:txBody>
        </p:sp>
        <p:sp>
          <p:nvSpPr>
            <p:cNvPr id="12315" name="Text Box 24"/>
            <p:cNvSpPr txBox="1">
              <a:spLocks noChangeArrowheads="1"/>
            </p:cNvSpPr>
            <p:nvPr/>
          </p:nvSpPr>
          <p:spPr bwMode="auto">
            <a:xfrm>
              <a:off x="4944" y="1632"/>
              <a:ext cx="381" cy="327"/>
            </a:xfrm>
            <a:prstGeom prst="rect">
              <a:avLst/>
            </a:prstGeom>
            <a:noFill/>
            <a:ln w="9525">
              <a:noFill/>
              <a:miter lim="800000"/>
              <a:headEnd/>
              <a:tailEnd/>
            </a:ln>
          </p:spPr>
          <p:txBody>
            <a:bodyPr wrap="none">
              <a:prstTxWarp prst="textNoShape">
                <a:avLst/>
              </a:prstTxWarp>
              <a:spAutoFit/>
            </a:bodyPr>
            <a:lstStyle/>
            <a:p>
              <a:r>
                <a:rPr lang="en-US" b="1"/>
                <a:t>u</a:t>
              </a:r>
              <a:r>
                <a:rPr lang="en-US"/>
                <a:t>'</a:t>
              </a:r>
              <a:r>
                <a:rPr lang="en-US" baseline="-25000"/>
                <a:t>2</a:t>
              </a:r>
            </a:p>
          </p:txBody>
        </p:sp>
        <p:sp>
          <p:nvSpPr>
            <p:cNvPr id="12316" name="Text Box 25"/>
            <p:cNvSpPr txBox="1">
              <a:spLocks noChangeArrowheads="1"/>
            </p:cNvSpPr>
            <p:nvPr/>
          </p:nvSpPr>
          <p:spPr bwMode="auto">
            <a:xfrm>
              <a:off x="3888" y="2736"/>
              <a:ext cx="303" cy="327"/>
            </a:xfrm>
            <a:prstGeom prst="rect">
              <a:avLst/>
            </a:prstGeom>
            <a:noFill/>
            <a:ln w="9525">
              <a:noFill/>
              <a:miter lim="800000"/>
              <a:headEnd/>
              <a:tailEnd/>
            </a:ln>
          </p:spPr>
          <p:txBody>
            <a:bodyPr wrap="none">
              <a:prstTxWarp prst="textNoShape">
                <a:avLst/>
              </a:prstTxWarp>
              <a:spAutoFit/>
            </a:bodyPr>
            <a:lstStyle/>
            <a:p>
              <a:r>
                <a:rPr lang="en-US"/>
                <a:t>m</a:t>
              </a:r>
            </a:p>
          </p:txBody>
        </p:sp>
        <p:sp>
          <p:nvSpPr>
            <p:cNvPr id="12317" name="Text Box 26"/>
            <p:cNvSpPr txBox="1">
              <a:spLocks noChangeArrowheads="1"/>
            </p:cNvSpPr>
            <p:nvPr/>
          </p:nvSpPr>
          <p:spPr bwMode="auto">
            <a:xfrm>
              <a:off x="5328" y="1488"/>
              <a:ext cx="303" cy="327"/>
            </a:xfrm>
            <a:prstGeom prst="rect">
              <a:avLst/>
            </a:prstGeom>
            <a:noFill/>
            <a:ln w="9525">
              <a:noFill/>
              <a:miter lim="800000"/>
              <a:headEnd/>
              <a:tailEnd/>
            </a:ln>
          </p:spPr>
          <p:txBody>
            <a:bodyPr wrap="none">
              <a:prstTxWarp prst="textNoShape">
                <a:avLst/>
              </a:prstTxWarp>
              <a:spAutoFit/>
            </a:bodyPr>
            <a:lstStyle/>
            <a:p>
              <a:r>
                <a:rPr lang="en-US"/>
                <a:t>m</a:t>
              </a:r>
            </a:p>
          </p:txBody>
        </p:sp>
        <p:sp>
          <p:nvSpPr>
            <p:cNvPr id="12318" name="Text Box 27"/>
            <p:cNvSpPr txBox="1">
              <a:spLocks noChangeArrowheads="1"/>
            </p:cNvSpPr>
            <p:nvPr/>
          </p:nvSpPr>
          <p:spPr bwMode="auto">
            <a:xfrm>
              <a:off x="3312" y="2832"/>
              <a:ext cx="308" cy="327"/>
            </a:xfrm>
            <a:prstGeom prst="rect">
              <a:avLst/>
            </a:prstGeom>
            <a:noFill/>
            <a:ln w="9525">
              <a:noFill/>
              <a:miter lim="800000"/>
              <a:headEnd/>
              <a:tailEnd/>
            </a:ln>
          </p:spPr>
          <p:txBody>
            <a:bodyPr wrap="none">
              <a:prstTxWarp prst="textNoShape">
                <a:avLst/>
              </a:prstTxWarp>
              <a:spAutoFit/>
            </a:bodyPr>
            <a:lstStyle/>
            <a:p>
              <a:r>
                <a:rPr lang="en-US"/>
                <a:t>S'</a:t>
              </a:r>
            </a:p>
          </p:txBody>
        </p:sp>
      </p:grpSp>
      <p:grpSp>
        <p:nvGrpSpPr>
          <p:cNvPr id="3" name="Group 31"/>
          <p:cNvGrpSpPr>
            <a:grpSpLocks/>
          </p:cNvGrpSpPr>
          <p:nvPr/>
        </p:nvGrpSpPr>
        <p:grpSpPr bwMode="auto">
          <a:xfrm>
            <a:off x="4724400" y="1143000"/>
            <a:ext cx="3962400" cy="2133600"/>
            <a:chOff x="2976" y="720"/>
            <a:chExt cx="2496" cy="1344"/>
          </a:xfrm>
        </p:grpSpPr>
        <p:graphicFrame>
          <p:nvGraphicFramePr>
            <p:cNvPr id="12290" name="Object 28"/>
            <p:cNvGraphicFramePr>
              <a:graphicFrameLocks noChangeAspect="1"/>
            </p:cNvGraphicFramePr>
            <p:nvPr/>
          </p:nvGraphicFramePr>
          <p:xfrm>
            <a:off x="3691" y="720"/>
            <a:ext cx="1488" cy="649"/>
          </p:xfrm>
          <a:graphic>
            <a:graphicData uri="http://schemas.openxmlformats.org/presentationml/2006/ole">
              <p:oleObj spid="_x0000_s12290" name="Equation" r:id="rId4" imgW="990360" imgH="431640" progId="Equation.3">
                <p:embed/>
              </p:oleObj>
            </a:graphicData>
          </a:graphic>
        </p:graphicFrame>
        <p:graphicFrame>
          <p:nvGraphicFramePr>
            <p:cNvPr id="12291" name="Object 29"/>
            <p:cNvGraphicFramePr>
              <a:graphicFrameLocks noChangeAspect="1"/>
            </p:cNvGraphicFramePr>
            <p:nvPr/>
          </p:nvGraphicFramePr>
          <p:xfrm>
            <a:off x="3667" y="1378"/>
            <a:ext cx="1805" cy="686"/>
          </p:xfrm>
          <a:graphic>
            <a:graphicData uri="http://schemas.openxmlformats.org/presentationml/2006/ole">
              <p:oleObj spid="_x0000_s12291" name="Equation" r:id="rId5" imgW="1168200" imgH="444240" progId="Equation.3">
                <p:embed/>
              </p:oleObj>
            </a:graphicData>
          </a:graphic>
        </p:graphicFrame>
        <p:sp>
          <p:nvSpPr>
            <p:cNvPr id="12299" name="Text Box 30"/>
            <p:cNvSpPr txBox="1">
              <a:spLocks noChangeArrowheads="1"/>
            </p:cNvSpPr>
            <p:nvPr/>
          </p:nvSpPr>
          <p:spPr bwMode="auto">
            <a:xfrm>
              <a:off x="2976" y="816"/>
              <a:ext cx="577" cy="327"/>
            </a:xfrm>
            <a:prstGeom prst="rect">
              <a:avLst/>
            </a:prstGeom>
            <a:noFill/>
            <a:ln w="9525">
              <a:noFill/>
              <a:miter lim="800000"/>
              <a:headEnd/>
              <a:tailEnd/>
            </a:ln>
          </p:spPr>
          <p:txBody>
            <a:bodyPr wrap="none">
              <a:prstTxWarp prst="textNoShape">
                <a:avLst/>
              </a:prstTxWarp>
              <a:spAutoFit/>
            </a:bodyPr>
            <a:lstStyle/>
            <a:p>
              <a:r>
                <a:rPr lang="en-US" u="sng"/>
                <a:t>Use:</a:t>
              </a:r>
            </a:p>
          </p:txBody>
        </p:sp>
      </p:grpSp>
      <p:grpSp>
        <p:nvGrpSpPr>
          <p:cNvPr id="4" name="Group 35"/>
          <p:cNvGrpSpPr>
            <a:grpSpLocks/>
          </p:cNvGrpSpPr>
          <p:nvPr/>
        </p:nvGrpSpPr>
        <p:grpSpPr bwMode="auto">
          <a:xfrm>
            <a:off x="5105400" y="3429000"/>
            <a:ext cx="3581400" cy="2209800"/>
            <a:chOff x="3137" y="2111"/>
            <a:chExt cx="2256" cy="1392"/>
          </a:xfrm>
        </p:grpSpPr>
        <p:sp>
          <p:nvSpPr>
            <p:cNvPr id="12297" name="AutoShape 32"/>
            <p:cNvSpPr>
              <a:spLocks noChangeArrowheads="1"/>
            </p:cNvSpPr>
            <p:nvPr/>
          </p:nvSpPr>
          <p:spPr bwMode="auto">
            <a:xfrm rot="1206417">
              <a:off x="3137" y="2111"/>
              <a:ext cx="2256" cy="1392"/>
            </a:xfrm>
            <a:prstGeom prst="irregularSeal2">
              <a:avLst/>
            </a:prstGeom>
            <a:solidFill>
              <a:srgbClr val="FFFF00"/>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12298" name="Text Box 34"/>
            <p:cNvSpPr txBox="1">
              <a:spLocks noChangeArrowheads="1"/>
            </p:cNvSpPr>
            <p:nvPr/>
          </p:nvSpPr>
          <p:spPr bwMode="auto">
            <a:xfrm>
              <a:off x="3811" y="2591"/>
              <a:ext cx="793" cy="291"/>
            </a:xfrm>
            <a:prstGeom prst="rect">
              <a:avLst/>
            </a:prstGeom>
            <a:noFill/>
            <a:ln w="9525">
              <a:noFill/>
              <a:miter lim="800000"/>
              <a:headEnd/>
              <a:tailEnd/>
            </a:ln>
          </p:spPr>
          <p:txBody>
            <a:bodyPr wrap="none">
              <a:prstTxWarp prst="textNoShape">
                <a:avLst/>
              </a:prstTxWarp>
              <a:spAutoFit/>
            </a:bodyPr>
            <a:lstStyle/>
            <a:p>
              <a:pPr algn="ctr"/>
              <a:r>
                <a:rPr lang="en-US" dirty="0" smtClean="0"/>
                <a:t>Algebra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89127"/>
                                        </p:tgtEl>
                                        <p:attrNameLst>
                                          <p:attrName>style.visibility</p:attrName>
                                        </p:attrNameLst>
                                      </p:cBhvr>
                                      <p:to>
                                        <p:strVal val="visible"/>
                                      </p:to>
                                    </p:set>
                                    <p:animEffect transition="in" filter="fade">
                                      <p:cBhvr>
                                        <p:cTn id="17" dur="2000"/>
                                        <p:tgtEl>
                                          <p:spTgt spid="389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7"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8229600" cy="1600199"/>
          </a:xfrm>
        </p:spPr>
        <p:txBody>
          <a:bodyPr/>
          <a:lstStyle/>
          <a:p>
            <a:pPr marL="0" indent="0">
              <a:buFontTx/>
              <a:buNone/>
            </a:pPr>
            <a:r>
              <a:rPr lang="en-US" u="sng" dirty="0"/>
              <a:t>Conservation of momentum</a:t>
            </a:r>
            <a:r>
              <a:rPr lang="en-US" dirty="0"/>
              <a:t> is extremely useful in classical physics. </a:t>
            </a:r>
            <a:r>
              <a:rPr lang="en-US" dirty="0" err="1">
                <a:sym typeface="Wingdings" charset="2"/>
              </a:rPr>
              <a:t></a:t>
            </a:r>
            <a:r>
              <a:rPr lang="en-US" dirty="0">
                <a:sym typeface="Wingdings" charset="2"/>
              </a:rPr>
              <a:t> </a:t>
            </a:r>
            <a:r>
              <a:rPr lang="en-US" dirty="0"/>
              <a:t>For the new definition of relativistic momentum we want</a:t>
            </a:r>
            <a:r>
              <a:rPr lang="en-US" dirty="0" smtClean="0"/>
              <a:t>: </a:t>
            </a:r>
            <a:endParaRPr lang="en-US" dirty="0"/>
          </a:p>
        </p:txBody>
      </p:sp>
      <p:sp>
        <p:nvSpPr>
          <p:cNvPr id="4" name="TextBox 3"/>
          <p:cNvSpPr txBox="1"/>
          <p:nvPr/>
        </p:nvSpPr>
        <p:spPr>
          <a:xfrm>
            <a:off x="457200" y="2590800"/>
            <a:ext cx="8382000" cy="1569660"/>
          </a:xfrm>
          <a:prstGeom prst="rect">
            <a:avLst/>
          </a:prstGeom>
          <a:noFill/>
        </p:spPr>
        <p:txBody>
          <a:bodyPr wrap="square" rtlCol="0">
            <a:spAutoFit/>
          </a:bodyPr>
          <a:lstStyle/>
          <a:p>
            <a:pPr marL="0" indent="0">
              <a:spcBef>
                <a:spcPct val="50000"/>
              </a:spcBef>
              <a:buFontTx/>
              <a:buNone/>
            </a:pPr>
            <a:r>
              <a:rPr lang="en-US" sz="3200" dirty="0" smtClean="0"/>
              <a:t>1. At low velocities the new definition of </a:t>
            </a:r>
            <a:r>
              <a:rPr lang="en-US" sz="3200" b="1" i="1" dirty="0" err="1" smtClean="0"/>
              <a:t>p</a:t>
            </a:r>
            <a:r>
              <a:rPr lang="en-US" sz="3200" dirty="0" smtClean="0"/>
              <a:t> 	should match the classical definition of 	momentum.</a:t>
            </a:r>
            <a:endParaRPr lang="en-US" sz="3200" dirty="0"/>
          </a:p>
        </p:txBody>
      </p:sp>
      <p:sp>
        <p:nvSpPr>
          <p:cNvPr id="5" name="TextBox 4"/>
          <p:cNvSpPr txBox="1"/>
          <p:nvPr/>
        </p:nvSpPr>
        <p:spPr>
          <a:xfrm>
            <a:off x="457200" y="4267200"/>
            <a:ext cx="8458200" cy="1692771"/>
          </a:xfrm>
          <a:prstGeom prst="rect">
            <a:avLst/>
          </a:prstGeom>
          <a:noFill/>
        </p:spPr>
        <p:txBody>
          <a:bodyPr wrap="square" rtlCol="0">
            <a:spAutoFit/>
          </a:bodyPr>
          <a:lstStyle/>
          <a:p>
            <a:pPr marL="0" indent="0">
              <a:spcBef>
                <a:spcPct val="50000"/>
              </a:spcBef>
              <a:buFontTx/>
              <a:buNone/>
            </a:pPr>
            <a:r>
              <a:rPr lang="en-US" sz="3200" dirty="0" smtClean="0"/>
              <a:t>2. The total momentum </a:t>
            </a:r>
            <a:r>
              <a:rPr lang="en-US" sz="4000" dirty="0" smtClean="0"/>
              <a:t>(</a:t>
            </a:r>
            <a:r>
              <a:rPr lang="el-GR" sz="4000" dirty="0" smtClean="0">
                <a:ea typeface="Arial" charset="0"/>
                <a:cs typeface="Arial" charset="0"/>
              </a:rPr>
              <a:t>Σ</a:t>
            </a:r>
            <a:r>
              <a:rPr lang="en-US" sz="3200" b="1" i="1" dirty="0" err="1" smtClean="0">
                <a:ea typeface="Arial" charset="0"/>
                <a:cs typeface="Arial" charset="0"/>
              </a:rPr>
              <a:t>p</a:t>
            </a:r>
            <a:r>
              <a:rPr lang="en-US" sz="4000" dirty="0" smtClean="0">
                <a:ea typeface="Arial" charset="0"/>
                <a:cs typeface="Arial" charset="0"/>
              </a:rPr>
              <a:t>)</a:t>
            </a:r>
            <a:r>
              <a:rPr lang="en-US" sz="3200" dirty="0" smtClean="0">
                <a:ea typeface="Arial" charset="0"/>
                <a:cs typeface="Arial" charset="0"/>
              </a:rPr>
              <a:t> of an isolated 	system of bodies is 	conserved in                   	</a:t>
            </a:r>
            <a:r>
              <a:rPr lang="en-US" sz="3200" b="1" dirty="0" smtClean="0">
                <a:ea typeface="Arial" charset="0"/>
                <a:cs typeface="Arial" charset="0"/>
              </a:rPr>
              <a:t>all</a:t>
            </a:r>
            <a:r>
              <a:rPr lang="en-US" sz="3200" dirty="0" smtClean="0">
                <a:ea typeface="Arial" charset="0"/>
                <a:cs typeface="Arial" charset="0"/>
              </a:rPr>
              <a:t> inertial frames.</a:t>
            </a:r>
            <a:endParaRPr lang="el-GR" sz="4000" dirty="0">
              <a:ea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3601" name="Rectangle 17"/>
          <p:cNvSpPr>
            <a:spLocks noChangeArrowheads="1"/>
          </p:cNvSpPr>
          <p:nvPr/>
        </p:nvSpPr>
        <p:spPr bwMode="auto">
          <a:xfrm>
            <a:off x="609600" y="4419600"/>
            <a:ext cx="7086600" cy="1143000"/>
          </a:xfrm>
          <a:prstGeom prst="rect">
            <a:avLst/>
          </a:prstGeom>
          <a:solidFill>
            <a:srgbClr val="FFFFCC"/>
          </a:solidFill>
          <a:ln w="9525">
            <a:solidFill>
              <a:schemeClr val="tx1"/>
            </a:solidFill>
            <a:miter lim="800000"/>
            <a:headEnd/>
            <a:tailEnd/>
          </a:ln>
        </p:spPr>
        <p:txBody>
          <a:bodyPr wrap="none" anchor="ctr">
            <a:prstTxWarp prst="textNoShape">
              <a:avLst/>
            </a:prstTxWarp>
          </a:bodyPr>
          <a:lstStyle/>
          <a:p>
            <a:endParaRPr lang="en-US"/>
          </a:p>
        </p:txBody>
      </p:sp>
      <p:sp>
        <p:nvSpPr>
          <p:cNvPr id="13317" name="Rectangle 2"/>
          <p:cNvSpPr>
            <a:spLocks noGrp="1" noChangeArrowheads="1"/>
          </p:cNvSpPr>
          <p:nvPr>
            <p:ph type="title"/>
          </p:nvPr>
        </p:nvSpPr>
        <p:spPr>
          <a:xfrm>
            <a:off x="533400" y="0"/>
            <a:ext cx="8229600" cy="1143000"/>
          </a:xfrm>
        </p:spPr>
        <p:txBody>
          <a:bodyPr/>
          <a:lstStyle/>
          <a:p>
            <a:pPr eaLnBrk="1" hangingPunct="1"/>
            <a:r>
              <a:rPr lang="en-US" b="1" dirty="0"/>
              <a:t>Relativistic</a:t>
            </a:r>
            <a:r>
              <a:rPr lang="en-US" b="1" dirty="0" smtClean="0"/>
              <a:t> Momentum</a:t>
            </a:r>
            <a:endParaRPr lang="en-US" b="1" dirty="0"/>
          </a:p>
        </p:txBody>
      </p:sp>
      <p:sp>
        <p:nvSpPr>
          <p:cNvPr id="323593" name="Text Box 9"/>
          <p:cNvSpPr txBox="1">
            <a:spLocks noChangeArrowheads="1"/>
          </p:cNvSpPr>
          <p:nvPr/>
        </p:nvSpPr>
        <p:spPr bwMode="auto">
          <a:xfrm>
            <a:off x="685800" y="4587875"/>
            <a:ext cx="3509963" cy="519113"/>
          </a:xfrm>
          <a:prstGeom prst="rect">
            <a:avLst/>
          </a:prstGeom>
          <a:noFill/>
          <a:ln w="9525">
            <a:noFill/>
            <a:miter lim="800000"/>
            <a:headEnd/>
            <a:tailEnd/>
          </a:ln>
        </p:spPr>
        <p:txBody>
          <a:bodyPr wrap="none">
            <a:prstTxWarp prst="textNoShape">
              <a:avLst/>
            </a:prstTxWarp>
            <a:spAutoFit/>
          </a:bodyPr>
          <a:lstStyle/>
          <a:p>
            <a:r>
              <a:rPr lang="en-US"/>
              <a:t>Relativistic definition:</a:t>
            </a:r>
          </a:p>
        </p:txBody>
      </p:sp>
      <p:graphicFrame>
        <p:nvGraphicFramePr>
          <p:cNvPr id="323595" name="Object 11"/>
          <p:cNvGraphicFramePr>
            <a:graphicFrameLocks noChangeAspect="1"/>
          </p:cNvGraphicFramePr>
          <p:nvPr/>
        </p:nvGraphicFramePr>
        <p:xfrm>
          <a:off x="3898900" y="4368800"/>
          <a:ext cx="3527425" cy="1185863"/>
        </p:xfrm>
        <a:graphic>
          <a:graphicData uri="http://schemas.openxmlformats.org/presentationml/2006/ole">
            <p:oleObj spid="_x0000_s13314" name="Equation" r:id="rId3" imgW="1320800" imgH="444500" progId="Equation.DSMT4">
              <p:embed/>
            </p:oleObj>
          </a:graphicData>
        </a:graphic>
      </p:graphicFrame>
      <p:sp>
        <p:nvSpPr>
          <p:cNvPr id="13319" name="Text Box 12"/>
          <p:cNvSpPr txBox="1">
            <a:spLocks noChangeArrowheads="1"/>
          </p:cNvSpPr>
          <p:nvPr/>
        </p:nvSpPr>
        <p:spPr bwMode="auto">
          <a:xfrm>
            <a:off x="685800" y="1200150"/>
            <a:ext cx="3233738" cy="519113"/>
          </a:xfrm>
          <a:prstGeom prst="rect">
            <a:avLst/>
          </a:prstGeom>
          <a:noFill/>
          <a:ln w="9525">
            <a:noFill/>
            <a:miter lim="800000"/>
            <a:headEnd/>
            <a:tailEnd/>
          </a:ln>
        </p:spPr>
        <p:txBody>
          <a:bodyPr wrap="none">
            <a:prstTxWarp prst="textNoShape">
              <a:avLst/>
            </a:prstTxWarp>
            <a:spAutoFit/>
          </a:bodyPr>
          <a:lstStyle/>
          <a:p>
            <a:r>
              <a:rPr lang="en-US"/>
              <a:t>Classical definition:</a:t>
            </a:r>
          </a:p>
        </p:txBody>
      </p:sp>
      <p:graphicFrame>
        <p:nvGraphicFramePr>
          <p:cNvPr id="13315" name="Object 13"/>
          <p:cNvGraphicFramePr>
            <a:graphicFrameLocks noChangeAspect="1"/>
          </p:cNvGraphicFramePr>
          <p:nvPr/>
        </p:nvGraphicFramePr>
        <p:xfrm>
          <a:off x="4343400" y="930275"/>
          <a:ext cx="1593850" cy="1050925"/>
        </p:xfrm>
        <a:graphic>
          <a:graphicData uri="http://schemas.openxmlformats.org/presentationml/2006/ole">
            <p:oleObj spid="_x0000_s13315" name="Equation" r:id="rId4" imgW="596880" imgH="393480" progId="Equation.3">
              <p:embed/>
            </p:oleObj>
          </a:graphicData>
        </a:graphic>
      </p:graphicFrame>
      <p:sp>
        <p:nvSpPr>
          <p:cNvPr id="323598" name="Text Box 14"/>
          <p:cNvSpPr txBox="1">
            <a:spLocks noChangeArrowheads="1"/>
          </p:cNvSpPr>
          <p:nvPr/>
        </p:nvSpPr>
        <p:spPr bwMode="auto">
          <a:xfrm>
            <a:off x="746125" y="2038350"/>
            <a:ext cx="7940675" cy="1200328"/>
          </a:xfrm>
          <a:prstGeom prst="rect">
            <a:avLst/>
          </a:prstGeom>
          <a:noFill/>
          <a:ln w="9525">
            <a:noFill/>
            <a:miter lim="800000"/>
            <a:headEnd/>
            <a:tailEnd/>
          </a:ln>
        </p:spPr>
        <p:txBody>
          <a:bodyPr>
            <a:prstTxWarp prst="textNoShape">
              <a:avLst/>
            </a:prstTxWarp>
            <a:spAutoFit/>
          </a:bodyPr>
          <a:lstStyle/>
          <a:p>
            <a:r>
              <a:rPr lang="en-US" dirty="0"/>
              <a:t>Say we measure the mass '</a:t>
            </a:r>
            <a:r>
              <a:rPr lang="en-US" dirty="0" err="1"/>
              <a:t>m</a:t>
            </a:r>
            <a:r>
              <a:rPr lang="en-US" dirty="0"/>
              <a:t>' in its rest-frame (</a:t>
            </a:r>
            <a:r>
              <a:rPr lang="en-US" dirty="0">
                <a:sym typeface="Wingdings" charset="2"/>
              </a:rPr>
              <a:t>'</a:t>
            </a:r>
            <a:r>
              <a:rPr lang="en-US" i="1" dirty="0">
                <a:sym typeface="Wingdings" charset="2"/>
              </a:rPr>
              <a:t>proper mass'</a:t>
            </a:r>
            <a:r>
              <a:rPr lang="en-US" dirty="0">
                <a:sym typeface="Wingdings" charset="2"/>
              </a:rPr>
              <a:t> or '</a:t>
            </a:r>
            <a:r>
              <a:rPr lang="en-US" i="1" dirty="0">
                <a:sym typeface="Wingdings" charset="2"/>
              </a:rPr>
              <a:t>rest mass'</a:t>
            </a:r>
            <a:r>
              <a:rPr lang="en-US" dirty="0">
                <a:sym typeface="Wingdings" charset="2"/>
              </a:rPr>
              <a:t>). Since we measure '</a:t>
            </a:r>
            <a:r>
              <a:rPr lang="en-US" dirty="0" err="1">
                <a:sym typeface="Wingdings" charset="2"/>
              </a:rPr>
              <a:t>m</a:t>
            </a:r>
            <a:r>
              <a:rPr lang="en-US" dirty="0">
                <a:sym typeface="Wingdings" charset="2"/>
              </a:rPr>
              <a:t>' it's rest-frame we agree on the same value for '</a:t>
            </a:r>
            <a:r>
              <a:rPr lang="en-US" dirty="0" err="1">
                <a:sym typeface="Wingdings" charset="2"/>
              </a:rPr>
              <a:t>m</a:t>
            </a:r>
            <a:r>
              <a:rPr lang="en-US" dirty="0">
                <a:sym typeface="Wingdings" charset="2"/>
              </a:rPr>
              <a:t>' </a:t>
            </a:r>
            <a:r>
              <a:rPr lang="en-US" b="1" dirty="0">
                <a:sym typeface="Wingdings" charset="2"/>
              </a:rPr>
              <a:t>in all frames</a:t>
            </a:r>
            <a:r>
              <a:rPr lang="en-US" dirty="0">
                <a:sym typeface="Wingdings" charset="2"/>
              </a:rPr>
              <a:t>.</a:t>
            </a:r>
            <a:endParaRPr lang="en-US" dirty="0"/>
          </a:p>
        </p:txBody>
      </p:sp>
      <p:sp>
        <p:nvSpPr>
          <p:cNvPr id="323599" name="Text Box 15"/>
          <p:cNvSpPr txBox="1">
            <a:spLocks noChangeArrowheads="1"/>
          </p:cNvSpPr>
          <p:nvPr/>
        </p:nvSpPr>
        <p:spPr bwMode="auto">
          <a:xfrm>
            <a:off x="381001" y="3460750"/>
            <a:ext cx="8305800" cy="830997"/>
          </a:xfrm>
          <a:prstGeom prst="rect">
            <a:avLst/>
          </a:prstGeom>
          <a:noFill/>
          <a:ln w="9525">
            <a:noFill/>
            <a:miter lim="800000"/>
            <a:headEnd/>
            <a:tailEnd/>
          </a:ln>
        </p:spPr>
        <p:txBody>
          <a:bodyPr wrap="square">
            <a:prstTxWarp prst="textNoShape">
              <a:avLst/>
            </a:prstTxWarp>
            <a:spAutoFit/>
          </a:bodyPr>
          <a:lstStyle/>
          <a:p>
            <a:r>
              <a:rPr lang="en-US" dirty="0"/>
              <a:t>Assume we take the derivative with respect to the </a:t>
            </a:r>
            <a:r>
              <a:rPr lang="en-US" i="1" dirty="0"/>
              <a:t>proper time</a:t>
            </a:r>
            <a:r>
              <a:rPr lang="en-US" dirty="0"/>
              <a:t> </a:t>
            </a:r>
            <a:r>
              <a:rPr lang="en-US" i="1" dirty="0" err="1"/>
              <a:t>t</a:t>
            </a:r>
            <a:r>
              <a:rPr lang="en-US" i="1" baseline="-25000" dirty="0" err="1"/>
              <a:t>proper</a:t>
            </a:r>
            <a:r>
              <a:rPr lang="en-US" i="1" baseline="-25000" dirty="0" smtClean="0"/>
              <a:t> </a:t>
            </a:r>
            <a:r>
              <a:rPr lang="en-US" dirty="0" smtClean="0"/>
              <a:t>=</a:t>
            </a:r>
            <a:r>
              <a:rPr lang="en-US" dirty="0" smtClean="0"/>
              <a:t>    , which </a:t>
            </a:r>
            <a:r>
              <a:rPr lang="en-US" dirty="0"/>
              <a:t>has the same meaning </a:t>
            </a:r>
            <a:r>
              <a:rPr lang="en-US" b="1" dirty="0"/>
              <a:t>in all frames</a:t>
            </a:r>
            <a:r>
              <a:rPr lang="en-US" dirty="0"/>
              <a:t>.</a:t>
            </a:r>
          </a:p>
        </p:txBody>
      </p:sp>
      <p:sp>
        <p:nvSpPr>
          <p:cNvPr id="323600" name="Text Box 16"/>
          <p:cNvSpPr txBox="1">
            <a:spLocks noChangeArrowheads="1"/>
          </p:cNvSpPr>
          <p:nvPr/>
        </p:nvSpPr>
        <p:spPr bwMode="auto">
          <a:xfrm>
            <a:off x="457200" y="5715000"/>
            <a:ext cx="8397875" cy="457200"/>
          </a:xfrm>
          <a:prstGeom prst="rect">
            <a:avLst/>
          </a:prstGeom>
          <a:noFill/>
          <a:ln w="9525">
            <a:noFill/>
            <a:miter lim="800000"/>
            <a:headEnd/>
            <a:tailEnd/>
          </a:ln>
        </p:spPr>
        <p:txBody>
          <a:bodyPr>
            <a:prstTxWarp prst="textNoShape">
              <a:avLst/>
            </a:prstTxWarp>
            <a:spAutoFit/>
          </a:bodyPr>
          <a:lstStyle/>
          <a:p>
            <a:r>
              <a:rPr lang="en-US"/>
              <a:t>This definition fulfills the conservation of momentum in SR!</a:t>
            </a:r>
          </a:p>
        </p:txBody>
      </p:sp>
      <p:sp>
        <p:nvSpPr>
          <p:cNvPr id="323602" name="Text Box 18"/>
          <p:cNvSpPr txBox="1">
            <a:spLocks noChangeArrowheads="1"/>
          </p:cNvSpPr>
          <p:nvPr/>
        </p:nvSpPr>
        <p:spPr bwMode="auto">
          <a:xfrm>
            <a:off x="249238" y="6288088"/>
            <a:ext cx="8742362" cy="457200"/>
          </a:xfrm>
          <a:prstGeom prst="rect">
            <a:avLst/>
          </a:prstGeom>
          <a:noFill/>
          <a:ln w="9525">
            <a:noFill/>
            <a:miter lim="800000"/>
            <a:headEnd/>
            <a:tailEnd/>
          </a:ln>
        </p:spPr>
        <p:txBody>
          <a:bodyPr wrap="none">
            <a:prstTxWarp prst="textNoShape">
              <a:avLst/>
            </a:prstTxWarp>
            <a:spAutoFit/>
          </a:bodyPr>
          <a:lstStyle/>
          <a:p>
            <a:r>
              <a:rPr lang="en-US"/>
              <a:t>To prove it you can apply the relativistic velocity transformation.</a:t>
            </a:r>
          </a:p>
        </p:txBody>
      </p:sp>
      <p:graphicFrame>
        <p:nvGraphicFramePr>
          <p:cNvPr id="12" name="Object 11"/>
          <p:cNvGraphicFramePr>
            <a:graphicFrameLocks noChangeAspect="1"/>
          </p:cNvGraphicFramePr>
          <p:nvPr/>
        </p:nvGraphicFramePr>
        <p:xfrm>
          <a:off x="2057400" y="3914775"/>
          <a:ext cx="320675" cy="352425"/>
        </p:xfrm>
        <a:graphic>
          <a:graphicData uri="http://schemas.openxmlformats.org/presentationml/2006/ole">
            <p:oleObj spid="_x0000_s13318" name="Equation" r:id="rId5" imgW="127000" imgH="1397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35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35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35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3593"/>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grpId="0" nodeType="afterEffect">
                                  <p:stCondLst>
                                    <p:cond delay="0"/>
                                  </p:stCondLst>
                                  <p:childTnLst>
                                    <p:set>
                                      <p:cBhvr>
                                        <p:cTn id="21" dur="1" fill="hold">
                                          <p:stCondLst>
                                            <p:cond delay="0"/>
                                          </p:stCondLst>
                                        </p:cTn>
                                        <p:tgtEl>
                                          <p:spTgt spid="323601"/>
                                        </p:tgtEl>
                                        <p:attrNameLst>
                                          <p:attrName>style.visibility</p:attrName>
                                        </p:attrNameLst>
                                      </p:cBhvr>
                                      <p:to>
                                        <p:strVal val="visible"/>
                                      </p:to>
                                    </p:set>
                                    <p:animEffect transition="in" filter="fade">
                                      <p:cBhvr>
                                        <p:cTn id="22" dur="2000"/>
                                        <p:tgtEl>
                                          <p:spTgt spid="323601"/>
                                        </p:tgtEl>
                                      </p:cBhvr>
                                    </p:animEffect>
                                  </p:childTnLst>
                                </p:cTn>
                              </p:par>
                            </p:childTnLst>
                          </p:cTn>
                        </p:par>
                        <p:par>
                          <p:cTn id="23" fill="hold">
                            <p:stCondLst>
                              <p:cond delay="2000"/>
                            </p:stCondLst>
                            <p:childTnLst>
                              <p:par>
                                <p:cTn id="24" presetID="1" presetClass="entr" presetSubtype="0" fill="hold" grpId="0" nodeType="afterEffect">
                                  <p:stCondLst>
                                    <p:cond delay="500"/>
                                  </p:stCondLst>
                                  <p:childTnLst>
                                    <p:set>
                                      <p:cBhvr>
                                        <p:cTn id="25" dur="1" fill="hold">
                                          <p:stCondLst>
                                            <p:cond delay="0"/>
                                          </p:stCondLst>
                                        </p:cTn>
                                        <p:tgtEl>
                                          <p:spTgt spid="323600"/>
                                        </p:tgtEl>
                                        <p:attrNameLst>
                                          <p:attrName>style.visibility</p:attrName>
                                        </p:attrNameLst>
                                      </p:cBhvr>
                                      <p:to>
                                        <p:strVal val="visible"/>
                                      </p:to>
                                    </p:set>
                                  </p:childTnLst>
                                </p:cTn>
                              </p:par>
                            </p:childTnLst>
                          </p:cTn>
                        </p:par>
                        <p:par>
                          <p:cTn id="26" fill="hold">
                            <p:stCondLst>
                              <p:cond delay="2500"/>
                            </p:stCondLst>
                            <p:childTnLst>
                              <p:par>
                                <p:cTn id="27" presetID="10" presetClass="entr" presetSubtype="0" fill="hold" grpId="0" nodeType="afterEffect">
                                  <p:stCondLst>
                                    <p:cond delay="3000"/>
                                  </p:stCondLst>
                                  <p:childTnLst>
                                    <p:set>
                                      <p:cBhvr>
                                        <p:cTn id="28" dur="1" fill="hold">
                                          <p:stCondLst>
                                            <p:cond delay="0"/>
                                          </p:stCondLst>
                                        </p:cTn>
                                        <p:tgtEl>
                                          <p:spTgt spid="323602"/>
                                        </p:tgtEl>
                                        <p:attrNameLst>
                                          <p:attrName>style.visibility</p:attrName>
                                        </p:attrNameLst>
                                      </p:cBhvr>
                                      <p:to>
                                        <p:strVal val="visible"/>
                                      </p:to>
                                    </p:set>
                                    <p:animEffect transition="in" filter="fade">
                                      <p:cBhvr>
                                        <p:cTn id="29" dur="500"/>
                                        <p:tgtEl>
                                          <p:spTgt spid="323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601" grpId="0" animBg="1"/>
      <p:bldP spid="323593" grpId="0"/>
      <p:bldP spid="323598" grpId="0"/>
      <p:bldP spid="323599" grpId="0"/>
      <p:bldP spid="323600" grpId="0"/>
      <p:bldP spid="323602"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9" name="Rectangle 13"/>
          <p:cNvSpPr>
            <a:spLocks noChangeArrowheads="1"/>
          </p:cNvSpPr>
          <p:nvPr/>
        </p:nvSpPr>
        <p:spPr bwMode="auto">
          <a:xfrm>
            <a:off x="2438400" y="3276600"/>
            <a:ext cx="3886200" cy="1066800"/>
          </a:xfrm>
          <a:prstGeom prst="rect">
            <a:avLst/>
          </a:prstGeom>
          <a:solidFill>
            <a:srgbClr val="FFFFCC"/>
          </a:solidFill>
          <a:ln w="9525">
            <a:solidFill>
              <a:schemeClr val="tx1"/>
            </a:solidFill>
            <a:miter lim="800000"/>
            <a:headEnd/>
            <a:tailEnd/>
          </a:ln>
        </p:spPr>
        <p:txBody>
          <a:bodyPr wrap="none" anchor="ctr">
            <a:prstTxWarp prst="textNoShape">
              <a:avLst/>
            </a:prstTxWarp>
          </a:bodyPr>
          <a:lstStyle/>
          <a:p>
            <a:endParaRPr lang="en-US"/>
          </a:p>
        </p:txBody>
      </p:sp>
      <p:sp>
        <p:nvSpPr>
          <p:cNvPr id="14340" name="Rectangle 3"/>
          <p:cNvSpPr>
            <a:spLocks noGrp="1" noChangeArrowheads="1"/>
          </p:cNvSpPr>
          <p:nvPr>
            <p:ph type="title"/>
          </p:nvPr>
        </p:nvSpPr>
        <p:spPr>
          <a:xfrm>
            <a:off x="533400" y="0"/>
            <a:ext cx="8229600" cy="1143000"/>
          </a:xfrm>
        </p:spPr>
        <p:txBody>
          <a:bodyPr/>
          <a:lstStyle/>
          <a:p>
            <a:pPr eaLnBrk="1" hangingPunct="1"/>
            <a:r>
              <a:rPr lang="en-US" b="1" dirty="0"/>
              <a:t>Relativistic</a:t>
            </a:r>
            <a:r>
              <a:rPr lang="en-US" b="1" dirty="0" smtClean="0"/>
              <a:t> Momentum</a:t>
            </a:r>
            <a:endParaRPr lang="en-US" b="1" dirty="0"/>
          </a:p>
        </p:txBody>
      </p:sp>
      <p:graphicFrame>
        <p:nvGraphicFramePr>
          <p:cNvPr id="14338" name="Object 12"/>
          <p:cNvGraphicFramePr>
            <a:graphicFrameLocks noChangeAspect="1"/>
          </p:cNvGraphicFramePr>
          <p:nvPr/>
        </p:nvGraphicFramePr>
        <p:xfrm>
          <a:off x="2743200" y="3276600"/>
          <a:ext cx="3222625" cy="1049338"/>
        </p:xfrm>
        <a:graphic>
          <a:graphicData uri="http://schemas.openxmlformats.org/presentationml/2006/ole">
            <p:oleObj spid="_x0000_s14338" name="Equation" r:id="rId3" imgW="1206360" imgH="393480" progId="Equation.3">
              <p:embed/>
            </p:oleObj>
          </a:graphicData>
        </a:graphic>
      </p:graphicFrame>
      <p:grpSp>
        <p:nvGrpSpPr>
          <p:cNvPr id="2" name="Group 18"/>
          <p:cNvGrpSpPr>
            <a:grpSpLocks/>
          </p:cNvGrpSpPr>
          <p:nvPr/>
        </p:nvGrpSpPr>
        <p:grpSpPr bwMode="auto">
          <a:xfrm>
            <a:off x="4038600" y="5715000"/>
            <a:ext cx="827088" cy="1006475"/>
            <a:chOff x="2544" y="3600"/>
            <a:chExt cx="521" cy="634"/>
          </a:xfrm>
        </p:grpSpPr>
        <p:sp>
          <p:nvSpPr>
            <p:cNvPr id="14344" name="Oval 17"/>
            <p:cNvSpPr>
              <a:spLocks noChangeArrowheads="1"/>
            </p:cNvSpPr>
            <p:nvPr/>
          </p:nvSpPr>
          <p:spPr bwMode="auto">
            <a:xfrm>
              <a:off x="2634" y="3750"/>
              <a:ext cx="336" cy="336"/>
            </a:xfrm>
            <a:prstGeom prst="ellipse">
              <a:avLst/>
            </a:prstGeom>
            <a:solidFill>
              <a:srgbClr val="FFFF00"/>
            </a:solidFill>
            <a:ln w="9525">
              <a:noFill/>
              <a:round/>
              <a:headEnd/>
              <a:tailEnd/>
            </a:ln>
          </p:spPr>
          <p:txBody>
            <a:bodyPr wrap="none" anchor="ctr">
              <a:prstTxWarp prst="textNoShape">
                <a:avLst/>
              </a:prstTxWarp>
            </a:bodyPr>
            <a:lstStyle/>
            <a:p>
              <a:endParaRPr lang="en-US"/>
            </a:p>
          </p:txBody>
        </p:sp>
        <p:sp>
          <p:nvSpPr>
            <p:cNvPr id="14345" name="Text Box 16"/>
            <p:cNvSpPr txBox="1">
              <a:spLocks noChangeArrowheads="1"/>
            </p:cNvSpPr>
            <p:nvPr/>
          </p:nvSpPr>
          <p:spPr bwMode="auto">
            <a:xfrm>
              <a:off x="2544" y="3600"/>
              <a:ext cx="521" cy="634"/>
            </a:xfrm>
            <a:prstGeom prst="rect">
              <a:avLst/>
            </a:prstGeom>
            <a:noFill/>
            <a:ln w="9525">
              <a:noFill/>
              <a:miter lim="800000"/>
              <a:headEnd/>
              <a:tailEnd/>
            </a:ln>
          </p:spPr>
          <p:txBody>
            <a:bodyPr wrap="none">
              <a:prstTxWarp prst="textNoShape">
                <a:avLst/>
              </a:prstTxWarp>
              <a:spAutoFit/>
            </a:bodyPr>
            <a:lstStyle/>
            <a:p>
              <a:r>
                <a:rPr lang="en-US" sz="6000" dirty="0" err="1">
                  <a:solidFill>
                    <a:srgbClr val="FF0000"/>
                  </a:solidFill>
                  <a:sym typeface="Wingdings" charset="2"/>
                </a:rPr>
                <a:t></a:t>
              </a:r>
              <a:endParaRPr lang="en-US" sz="6000" dirty="0">
                <a:solidFill>
                  <a:srgbClr val="FF0000"/>
                </a:solidFill>
              </a:endParaRPr>
            </a:p>
          </p:txBody>
        </p:sp>
      </p:grpSp>
      <p:grpSp>
        <p:nvGrpSpPr>
          <p:cNvPr id="11" name="Group 10"/>
          <p:cNvGrpSpPr/>
          <p:nvPr/>
        </p:nvGrpSpPr>
        <p:grpSpPr>
          <a:xfrm>
            <a:off x="609600" y="1447800"/>
            <a:ext cx="8001000" cy="1384995"/>
            <a:chOff x="609600" y="1447800"/>
            <a:chExt cx="8001000" cy="1384995"/>
          </a:xfrm>
        </p:grpSpPr>
        <p:sp>
          <p:nvSpPr>
            <p:cNvPr id="14341" name="Text Box 11"/>
            <p:cNvSpPr txBox="1">
              <a:spLocks noChangeArrowheads="1"/>
            </p:cNvSpPr>
            <p:nvPr/>
          </p:nvSpPr>
          <p:spPr bwMode="auto">
            <a:xfrm>
              <a:off x="609600" y="1447800"/>
              <a:ext cx="8001000" cy="1384995"/>
            </a:xfrm>
            <a:prstGeom prst="rect">
              <a:avLst/>
            </a:prstGeom>
            <a:noFill/>
            <a:ln w="9525">
              <a:noFill/>
              <a:miter lim="800000"/>
              <a:headEnd/>
              <a:tailEnd/>
            </a:ln>
          </p:spPr>
          <p:txBody>
            <a:bodyPr>
              <a:prstTxWarp prst="textNoShape">
                <a:avLst/>
              </a:prstTxWarp>
              <a:spAutoFit/>
            </a:bodyPr>
            <a:lstStyle/>
            <a:p>
              <a:r>
                <a:rPr lang="en-US" sz="2800" dirty="0"/>
                <a:t>The time dilation formula implies </a:t>
              </a:r>
              <a:r>
                <a:rPr lang="en-US" sz="2800" dirty="0" smtClean="0"/>
                <a:t>that</a:t>
              </a:r>
            </a:p>
            <a:p>
              <a:r>
                <a:rPr lang="en-US" sz="2800" dirty="0" smtClean="0">
                  <a:ea typeface="Times New Roman" charset="0"/>
                  <a:cs typeface="Times New Roman" charset="0"/>
                </a:rPr>
                <a:t>We </a:t>
              </a:r>
              <a:r>
                <a:rPr lang="en-US" sz="2800" dirty="0">
                  <a:ea typeface="Times New Roman" charset="0"/>
                  <a:cs typeface="Times New Roman" charset="0"/>
                </a:rPr>
                <a:t>can therefore rewrite the definition of the relativistic momentum as follows:</a:t>
              </a:r>
              <a:endParaRPr lang="en-US" sz="2800" dirty="0">
                <a:latin typeface="Times New Roman" charset="0"/>
              </a:endParaRPr>
            </a:p>
          </p:txBody>
        </p:sp>
        <p:graphicFrame>
          <p:nvGraphicFramePr>
            <p:cNvPr id="10" name="Object 9"/>
            <p:cNvGraphicFramePr>
              <a:graphicFrameLocks noChangeAspect="1"/>
            </p:cNvGraphicFramePr>
            <p:nvPr/>
          </p:nvGraphicFramePr>
          <p:xfrm>
            <a:off x="6586537" y="1447800"/>
            <a:ext cx="1490663" cy="519113"/>
          </p:xfrm>
          <a:graphic>
            <a:graphicData uri="http://schemas.openxmlformats.org/presentationml/2006/ole">
              <p:oleObj spid="_x0000_s14341" name="Equation" r:id="rId4" imgW="584200" imgH="203200" progId="Equation.DSMT4">
                <p:embed/>
              </p:oleObj>
            </a:graphicData>
          </a:graphic>
        </p:graphicFrame>
      </p:grpSp>
      <p:grpSp>
        <p:nvGrpSpPr>
          <p:cNvPr id="13" name="Group 12"/>
          <p:cNvGrpSpPr/>
          <p:nvPr/>
        </p:nvGrpSpPr>
        <p:grpSpPr>
          <a:xfrm>
            <a:off x="685800" y="4865688"/>
            <a:ext cx="7848600" cy="1384995"/>
            <a:chOff x="685800" y="4865688"/>
            <a:chExt cx="7848600" cy="1384995"/>
          </a:xfrm>
        </p:grpSpPr>
        <p:sp>
          <p:nvSpPr>
            <p:cNvPr id="324623" name="Text Box 15"/>
            <p:cNvSpPr txBox="1">
              <a:spLocks noChangeArrowheads="1"/>
            </p:cNvSpPr>
            <p:nvPr/>
          </p:nvSpPr>
          <p:spPr bwMode="auto">
            <a:xfrm>
              <a:off x="685800" y="4865688"/>
              <a:ext cx="7848600" cy="1384995"/>
            </a:xfrm>
            <a:prstGeom prst="rect">
              <a:avLst/>
            </a:prstGeom>
            <a:noFill/>
            <a:ln w="9525">
              <a:noFill/>
              <a:miter lim="800000"/>
              <a:headEnd/>
              <a:tailEnd/>
            </a:ln>
          </p:spPr>
          <p:txBody>
            <a:bodyPr>
              <a:prstTxWarp prst="textNoShape">
                <a:avLst/>
              </a:prstTxWarp>
              <a:spAutoFit/>
            </a:bodyPr>
            <a:lstStyle/>
            <a:p>
              <a:r>
                <a:rPr lang="en-US" sz="2800" dirty="0"/>
                <a:t>An important consequence of the Lorentz-factor</a:t>
              </a:r>
              <a:r>
                <a:rPr lang="en-US" sz="2800" dirty="0" smtClean="0"/>
                <a:t> </a:t>
              </a:r>
              <a:r>
                <a:rPr lang="en-US" sz="2800" i="1" dirty="0" smtClean="0">
                  <a:latin typeface="Times New Roman" charset="0"/>
                  <a:ea typeface="Times New Roman" charset="0"/>
                  <a:cs typeface="Times New Roman" charset="0"/>
                </a:rPr>
                <a:t>   </a:t>
              </a:r>
              <a:r>
                <a:rPr lang="en-US" sz="2800" dirty="0" smtClean="0"/>
                <a:t>       	is </a:t>
              </a:r>
              <a:r>
                <a:rPr lang="en-US" sz="2800" dirty="0"/>
                <a:t>that no object can be accelerated </a:t>
              </a:r>
              <a:r>
                <a:rPr lang="en-US" sz="2800" dirty="0" smtClean="0"/>
                <a:t>past</a:t>
              </a:r>
            </a:p>
            <a:p>
              <a:r>
                <a:rPr lang="en-US" sz="2800" dirty="0" smtClean="0"/>
                <a:t>     the </a:t>
              </a:r>
              <a:r>
                <a:rPr lang="en-US" sz="2800" dirty="0"/>
                <a:t>speed of light.</a:t>
              </a:r>
            </a:p>
          </p:txBody>
        </p:sp>
        <p:graphicFrame>
          <p:nvGraphicFramePr>
            <p:cNvPr id="12" name="Object 11"/>
            <p:cNvGraphicFramePr>
              <a:graphicFrameLocks noChangeAspect="1"/>
            </p:cNvGraphicFramePr>
            <p:nvPr/>
          </p:nvGraphicFramePr>
          <p:xfrm>
            <a:off x="1219200" y="5410200"/>
            <a:ext cx="357187" cy="422275"/>
          </p:xfrm>
          <a:graphic>
            <a:graphicData uri="http://schemas.openxmlformats.org/presentationml/2006/ole">
              <p:oleObj spid="_x0000_s14342" name="Equation" r:id="rId5" imgW="139700" imgH="165100" progId="Equation.DSMT4">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400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115"/>
          <p:cNvSpPr>
            <a:spLocks noChangeArrowheads="1"/>
          </p:cNvSpPr>
          <p:nvPr/>
        </p:nvSpPr>
        <p:spPr bwMode="auto">
          <a:xfrm>
            <a:off x="4295775" y="3581400"/>
            <a:ext cx="1600200" cy="2971800"/>
          </a:xfrm>
          <a:prstGeom prst="rect">
            <a:avLst/>
          </a:prstGeom>
          <a:solidFill>
            <a:srgbClr val="CCECFF"/>
          </a:solidFill>
          <a:ln w="9525">
            <a:solidFill>
              <a:schemeClr val="tx1"/>
            </a:solidFill>
            <a:miter lim="800000"/>
            <a:headEnd/>
            <a:tailEnd/>
          </a:ln>
        </p:spPr>
        <p:txBody>
          <a:bodyPr wrap="none" anchor="ctr">
            <a:prstTxWarp prst="textNoShape">
              <a:avLst/>
            </a:prstTxWarp>
          </a:bodyPr>
          <a:lstStyle/>
          <a:p>
            <a:endParaRPr lang="en-US"/>
          </a:p>
        </p:txBody>
      </p:sp>
      <p:sp>
        <p:nvSpPr>
          <p:cNvPr id="57347" name="Rectangle 114"/>
          <p:cNvSpPr>
            <a:spLocks noChangeArrowheads="1"/>
          </p:cNvSpPr>
          <p:nvPr/>
        </p:nvSpPr>
        <p:spPr bwMode="auto">
          <a:xfrm>
            <a:off x="2695575" y="3581400"/>
            <a:ext cx="1457325" cy="2971800"/>
          </a:xfrm>
          <a:prstGeom prst="rect">
            <a:avLst/>
          </a:prstGeom>
          <a:solidFill>
            <a:srgbClr val="FFFFCC"/>
          </a:solidFill>
          <a:ln w="9525">
            <a:solidFill>
              <a:schemeClr val="tx1"/>
            </a:solidFill>
            <a:miter lim="800000"/>
            <a:headEnd/>
            <a:tailEnd/>
          </a:ln>
        </p:spPr>
        <p:txBody>
          <a:bodyPr wrap="none" anchor="ctr">
            <a:prstTxWarp prst="textNoShape">
              <a:avLst/>
            </a:prstTxWarp>
          </a:bodyPr>
          <a:lstStyle/>
          <a:p>
            <a:endParaRPr lang="en-US"/>
          </a:p>
        </p:txBody>
      </p:sp>
      <p:sp>
        <p:nvSpPr>
          <p:cNvPr id="57348" name="Rectangle 2"/>
          <p:cNvSpPr>
            <a:spLocks noGrp="1" noChangeArrowheads="1"/>
          </p:cNvSpPr>
          <p:nvPr>
            <p:ph type="title"/>
          </p:nvPr>
        </p:nvSpPr>
        <p:spPr>
          <a:xfrm>
            <a:off x="381000" y="274638"/>
            <a:ext cx="8534400" cy="1143000"/>
          </a:xfrm>
        </p:spPr>
        <p:txBody>
          <a:bodyPr/>
          <a:lstStyle/>
          <a:p>
            <a:pPr eaLnBrk="1" hangingPunct="1"/>
            <a:r>
              <a:rPr lang="en-US" sz="3600" b="1" dirty="0" smtClean="0"/>
              <a:t>Classical </a:t>
            </a:r>
            <a:r>
              <a:rPr lang="en-US" sz="3600" b="1" dirty="0"/>
              <a:t>vs. </a:t>
            </a:r>
            <a:r>
              <a:rPr lang="en-US" sz="3600" b="1" dirty="0" smtClean="0"/>
              <a:t>Relativistic</a:t>
            </a:r>
            <a:br>
              <a:rPr lang="en-US" sz="3600" b="1" dirty="0" smtClean="0"/>
            </a:br>
            <a:r>
              <a:rPr lang="en-US" sz="3600" b="1" dirty="0" smtClean="0"/>
              <a:t>Momentum</a:t>
            </a:r>
            <a:endParaRPr lang="en-US" sz="3600" b="1" dirty="0"/>
          </a:p>
        </p:txBody>
      </p:sp>
      <p:sp>
        <p:nvSpPr>
          <p:cNvPr id="57349" name="Text Box 4"/>
          <p:cNvSpPr txBox="1">
            <a:spLocks noChangeArrowheads="1"/>
          </p:cNvSpPr>
          <p:nvPr/>
        </p:nvSpPr>
        <p:spPr bwMode="auto">
          <a:xfrm>
            <a:off x="533400" y="1600200"/>
            <a:ext cx="8169275" cy="1800225"/>
          </a:xfrm>
          <a:prstGeom prst="rect">
            <a:avLst/>
          </a:prstGeom>
          <a:noFill/>
          <a:ln w="9525">
            <a:noFill/>
            <a:miter lim="800000"/>
            <a:headEnd/>
            <a:tailEnd/>
          </a:ln>
        </p:spPr>
        <p:txBody>
          <a:bodyPr>
            <a:prstTxWarp prst="textNoShape">
              <a:avLst/>
            </a:prstTxWarp>
            <a:spAutoFit/>
          </a:bodyPr>
          <a:lstStyle/>
          <a:p>
            <a:r>
              <a:rPr lang="en-US"/>
              <a:t>An electron has a mass m </a:t>
            </a:r>
            <a:r>
              <a:rPr lang="en-US">
                <a:ea typeface="Arial" charset="0"/>
                <a:cs typeface="Arial" charset="0"/>
              </a:rPr>
              <a:t>≈ </a:t>
            </a:r>
            <a:r>
              <a:rPr lang="en-US"/>
              <a:t>9</a:t>
            </a:r>
            <a:r>
              <a:rPr lang="en-US">
                <a:ea typeface="Arial" charset="0"/>
                <a:cs typeface="Arial" charset="0"/>
              </a:rPr>
              <a:t>·10</a:t>
            </a:r>
            <a:r>
              <a:rPr lang="en-US" baseline="30000">
                <a:ea typeface="Arial" charset="0"/>
                <a:cs typeface="Arial" charset="0"/>
              </a:rPr>
              <a:t>-31</a:t>
            </a:r>
            <a:r>
              <a:rPr lang="en-US">
                <a:ea typeface="Arial" charset="0"/>
                <a:cs typeface="Arial" charset="0"/>
              </a:rPr>
              <a:t>kg. The table below shows the classical and relativistic momentum of the electron at various speeds (units are 10</a:t>
            </a:r>
            <a:r>
              <a:rPr lang="en-US" baseline="30000">
                <a:ea typeface="Arial" charset="0"/>
                <a:cs typeface="Arial" charset="0"/>
              </a:rPr>
              <a:t>-22</a:t>
            </a:r>
            <a:r>
              <a:rPr lang="en-US">
                <a:ea typeface="Arial" charset="0"/>
                <a:cs typeface="Arial" charset="0"/>
              </a:rPr>
              <a:t>kg</a:t>
            </a:r>
            <a:r>
              <a:rPr lang="en-US"/>
              <a:t>·</a:t>
            </a:r>
            <a:r>
              <a:rPr lang="en-US">
                <a:ea typeface="Arial" charset="0"/>
                <a:cs typeface="Arial" charset="0"/>
              </a:rPr>
              <a:t>m/s):</a:t>
            </a:r>
          </a:p>
        </p:txBody>
      </p:sp>
      <p:graphicFrame>
        <p:nvGraphicFramePr>
          <p:cNvPr id="391278" name="Group 110"/>
          <p:cNvGraphicFramePr>
            <a:graphicFrameLocks noGrp="1"/>
          </p:cNvGraphicFramePr>
          <p:nvPr/>
        </p:nvGraphicFramePr>
        <p:xfrm>
          <a:off x="1371600" y="3657600"/>
          <a:ext cx="6324600" cy="2651760"/>
        </p:xfrm>
        <a:graphic>
          <a:graphicData uri="http://schemas.openxmlformats.org/drawingml/2006/table">
            <a:tbl>
              <a:tblPr/>
              <a:tblGrid>
                <a:gridCol w="1052513"/>
                <a:gridCol w="1619250"/>
                <a:gridCol w="1724025"/>
                <a:gridCol w="1928812"/>
              </a:tblGrid>
              <a:tr h="45720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u</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classical</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relativistic</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difference [%]</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0.1c</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0.273</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0.276</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1.1</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45720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0.5c</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1.36</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1.57</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15.4</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r>
              <a:tr h="45720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0.9c</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2.46</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5.63</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128.9</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r>
              <a:tr h="45720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0.99c</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2.7</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19.2</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611.1</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r>
            </a:tbl>
          </a:graphicData>
        </a:graphic>
      </p:graphicFrame>
      <p:sp>
        <p:nvSpPr>
          <p:cNvPr id="57372" name="Text Box 111"/>
          <p:cNvSpPr txBox="1">
            <a:spLocks noChangeArrowheads="1"/>
          </p:cNvSpPr>
          <p:nvPr/>
        </p:nvSpPr>
        <p:spPr bwMode="auto">
          <a:xfrm>
            <a:off x="2836863" y="3581400"/>
            <a:ext cx="1125537" cy="519113"/>
          </a:xfrm>
          <a:prstGeom prst="rect">
            <a:avLst/>
          </a:prstGeom>
          <a:noFill/>
          <a:ln w="9525">
            <a:noFill/>
            <a:miter lim="800000"/>
            <a:headEnd/>
            <a:tailEnd/>
          </a:ln>
        </p:spPr>
        <p:txBody>
          <a:bodyPr wrap="none">
            <a:prstTxWarp prst="textNoShape">
              <a:avLst/>
            </a:prstTxWarp>
            <a:spAutoFit/>
          </a:bodyPr>
          <a:lstStyle/>
          <a:p>
            <a:r>
              <a:rPr lang="en-US" i="1">
                <a:latin typeface="Times New Roman" charset="0"/>
              </a:rPr>
              <a:t>p=m·u</a:t>
            </a:r>
          </a:p>
        </p:txBody>
      </p:sp>
      <p:sp>
        <p:nvSpPr>
          <p:cNvPr id="57373" name="Text Box 113"/>
          <p:cNvSpPr txBox="1">
            <a:spLocks noChangeArrowheads="1"/>
          </p:cNvSpPr>
          <p:nvPr/>
        </p:nvSpPr>
        <p:spPr bwMode="auto">
          <a:xfrm>
            <a:off x="4343400" y="3581400"/>
            <a:ext cx="1265238" cy="519113"/>
          </a:xfrm>
          <a:prstGeom prst="rect">
            <a:avLst/>
          </a:prstGeom>
          <a:noFill/>
          <a:ln w="9525">
            <a:noFill/>
            <a:miter lim="800000"/>
            <a:headEnd/>
            <a:tailEnd/>
          </a:ln>
        </p:spPr>
        <p:txBody>
          <a:bodyPr wrap="none">
            <a:prstTxWarp prst="textNoShape">
              <a:avLst/>
            </a:prstTxWarp>
            <a:spAutoFit/>
          </a:bodyPr>
          <a:lstStyle/>
          <a:p>
            <a:r>
              <a:rPr lang="en-US" i="1">
                <a:latin typeface="Times New Roman" charset="0"/>
              </a:rPr>
              <a:t>p=</a:t>
            </a:r>
            <a:r>
              <a:rPr lang="el-GR" i="1">
                <a:latin typeface="Times New Roman" charset="0"/>
                <a:ea typeface="Times New Roman" charset="0"/>
                <a:cs typeface="Times New Roman" charset="0"/>
              </a:rPr>
              <a:t>γ</a:t>
            </a:r>
            <a:r>
              <a:rPr lang="en-US" i="1">
                <a:latin typeface="Times New Roman" charset="0"/>
              </a:rPr>
              <a:t>m·u</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57200" y="152400"/>
            <a:ext cx="8229600" cy="1143000"/>
          </a:xfrm>
        </p:spPr>
        <p:txBody>
          <a:bodyPr/>
          <a:lstStyle/>
          <a:p>
            <a:pPr eaLnBrk="1" hangingPunct="1"/>
            <a:r>
              <a:rPr lang="en-US" b="1" dirty="0"/>
              <a:t>Relativistic</a:t>
            </a:r>
            <a:r>
              <a:rPr lang="en-US" b="1" dirty="0" smtClean="0"/>
              <a:t> Momentum</a:t>
            </a:r>
            <a:endParaRPr lang="en-US" b="1" dirty="0"/>
          </a:p>
        </p:txBody>
      </p:sp>
      <p:graphicFrame>
        <p:nvGraphicFramePr>
          <p:cNvPr id="15362" name="Object 3"/>
          <p:cNvGraphicFramePr>
            <a:graphicFrameLocks noChangeAspect="1"/>
          </p:cNvGraphicFramePr>
          <p:nvPr/>
        </p:nvGraphicFramePr>
        <p:xfrm>
          <a:off x="5589588" y="1676400"/>
          <a:ext cx="1514475" cy="428625"/>
        </p:xfrm>
        <a:graphic>
          <a:graphicData uri="http://schemas.openxmlformats.org/presentationml/2006/ole">
            <p:oleObj spid="_x0000_s15362" name="Equation" r:id="rId3" imgW="584200" imgH="165100" progId="Equation.DSMT4">
              <p:embed/>
            </p:oleObj>
          </a:graphicData>
        </a:graphic>
      </p:graphicFrame>
      <p:sp>
        <p:nvSpPr>
          <p:cNvPr id="15364" name="Oval 4"/>
          <p:cNvSpPr>
            <a:spLocks noChangeArrowheads="1"/>
          </p:cNvSpPr>
          <p:nvPr/>
        </p:nvSpPr>
        <p:spPr bwMode="auto">
          <a:xfrm>
            <a:off x="1295400" y="2638425"/>
            <a:ext cx="228600" cy="22860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5365" name="Oval 5"/>
          <p:cNvSpPr>
            <a:spLocks noChangeArrowheads="1"/>
          </p:cNvSpPr>
          <p:nvPr/>
        </p:nvSpPr>
        <p:spPr bwMode="auto">
          <a:xfrm>
            <a:off x="3733800" y="2514600"/>
            <a:ext cx="457200" cy="45720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5366" name="Line 6"/>
          <p:cNvSpPr>
            <a:spLocks noChangeShapeType="1"/>
          </p:cNvSpPr>
          <p:nvPr/>
        </p:nvSpPr>
        <p:spPr bwMode="auto">
          <a:xfrm>
            <a:off x="1600200" y="2743200"/>
            <a:ext cx="1219200" cy="0"/>
          </a:xfrm>
          <a:prstGeom prst="line">
            <a:avLst/>
          </a:prstGeom>
          <a:noFill/>
          <a:ln w="25400">
            <a:solidFill>
              <a:schemeClr val="tx1"/>
            </a:solidFill>
            <a:round/>
            <a:headEnd/>
            <a:tailEnd type="triangle" w="lg" len="lg"/>
          </a:ln>
        </p:spPr>
        <p:txBody>
          <a:bodyPr>
            <a:prstTxWarp prst="textNoShape">
              <a:avLst/>
            </a:prstTxWarp>
          </a:bodyPr>
          <a:lstStyle/>
          <a:p>
            <a:endParaRPr lang="en-US"/>
          </a:p>
        </p:txBody>
      </p:sp>
      <p:sp>
        <p:nvSpPr>
          <p:cNvPr id="15367" name="Line 7"/>
          <p:cNvSpPr>
            <a:spLocks noChangeShapeType="1"/>
          </p:cNvSpPr>
          <p:nvPr/>
        </p:nvSpPr>
        <p:spPr bwMode="auto">
          <a:xfrm>
            <a:off x="4267200" y="2743200"/>
            <a:ext cx="533400" cy="0"/>
          </a:xfrm>
          <a:prstGeom prst="line">
            <a:avLst/>
          </a:prstGeom>
          <a:noFill/>
          <a:ln w="25400">
            <a:solidFill>
              <a:schemeClr val="tx1"/>
            </a:solidFill>
            <a:round/>
            <a:headEnd/>
            <a:tailEnd type="triangle" w="lg" len="lg"/>
          </a:ln>
        </p:spPr>
        <p:txBody>
          <a:bodyPr>
            <a:prstTxWarp prst="textNoShape">
              <a:avLst/>
            </a:prstTxWarp>
          </a:bodyPr>
          <a:lstStyle/>
          <a:p>
            <a:endParaRPr lang="en-US"/>
          </a:p>
        </p:txBody>
      </p:sp>
      <p:sp>
        <p:nvSpPr>
          <p:cNvPr id="15368" name="Text Box 8"/>
          <p:cNvSpPr txBox="1">
            <a:spLocks noChangeArrowheads="1"/>
          </p:cNvSpPr>
          <p:nvPr/>
        </p:nvSpPr>
        <p:spPr bwMode="auto">
          <a:xfrm>
            <a:off x="1219200" y="1944688"/>
            <a:ext cx="387350" cy="457200"/>
          </a:xfrm>
          <a:prstGeom prst="rect">
            <a:avLst/>
          </a:prstGeom>
          <a:noFill/>
          <a:ln w="9525">
            <a:noFill/>
            <a:miter lim="800000"/>
            <a:headEnd/>
            <a:tailEnd/>
          </a:ln>
        </p:spPr>
        <p:txBody>
          <a:bodyPr wrap="none">
            <a:prstTxWarp prst="textNoShape">
              <a:avLst/>
            </a:prstTxWarp>
            <a:spAutoFit/>
          </a:bodyPr>
          <a:lstStyle/>
          <a:p>
            <a:pPr eaLnBrk="0" hangingPunct="0"/>
            <a:r>
              <a:rPr lang="en-US"/>
              <a:t>A</a:t>
            </a:r>
          </a:p>
        </p:txBody>
      </p:sp>
      <p:sp>
        <p:nvSpPr>
          <p:cNvPr id="15369" name="Text Box 9"/>
          <p:cNvSpPr txBox="1">
            <a:spLocks noChangeArrowheads="1"/>
          </p:cNvSpPr>
          <p:nvPr/>
        </p:nvSpPr>
        <p:spPr bwMode="auto">
          <a:xfrm>
            <a:off x="3733800" y="1905000"/>
            <a:ext cx="387350" cy="457200"/>
          </a:xfrm>
          <a:prstGeom prst="rect">
            <a:avLst/>
          </a:prstGeom>
          <a:noFill/>
          <a:ln w="9525">
            <a:noFill/>
            <a:miter lim="800000"/>
            <a:headEnd/>
            <a:tailEnd/>
          </a:ln>
        </p:spPr>
        <p:txBody>
          <a:bodyPr wrap="none">
            <a:prstTxWarp prst="textNoShape">
              <a:avLst/>
            </a:prstTxWarp>
            <a:spAutoFit/>
          </a:bodyPr>
          <a:lstStyle/>
          <a:p>
            <a:pPr eaLnBrk="0" hangingPunct="0"/>
            <a:r>
              <a:rPr lang="en-US"/>
              <a:t>B</a:t>
            </a:r>
          </a:p>
        </p:txBody>
      </p:sp>
      <p:sp>
        <p:nvSpPr>
          <p:cNvPr id="15370" name="Text Box 10"/>
          <p:cNvSpPr txBox="1">
            <a:spLocks noChangeArrowheads="1"/>
          </p:cNvSpPr>
          <p:nvPr/>
        </p:nvSpPr>
        <p:spPr bwMode="auto">
          <a:xfrm>
            <a:off x="822325" y="3697288"/>
            <a:ext cx="7864475" cy="2282825"/>
          </a:xfrm>
          <a:prstGeom prst="rect">
            <a:avLst/>
          </a:prstGeom>
          <a:noFill/>
          <a:ln w="9525">
            <a:noFill/>
            <a:miter lim="800000"/>
            <a:headEnd/>
            <a:tailEnd/>
          </a:ln>
        </p:spPr>
        <p:txBody>
          <a:bodyPr>
            <a:prstTxWarp prst="textNoShape">
              <a:avLst/>
            </a:prstTxWarp>
            <a:spAutoFit/>
          </a:bodyPr>
          <a:lstStyle/>
          <a:p>
            <a:pPr eaLnBrk="0" hangingPunct="0"/>
            <a:r>
              <a:rPr lang="en-US"/>
              <a:t>Particle A has half the mass but twice the speed of particle B.  If the particles’ momenta are p</a:t>
            </a:r>
            <a:r>
              <a:rPr lang="en-US" baseline="-25000"/>
              <a:t>A</a:t>
            </a:r>
            <a:r>
              <a:rPr lang="en-US"/>
              <a:t> and p</a:t>
            </a:r>
            <a:r>
              <a:rPr lang="en-US" baseline="-25000"/>
              <a:t>B</a:t>
            </a:r>
            <a:r>
              <a:rPr lang="en-US"/>
              <a:t>, then</a:t>
            </a:r>
          </a:p>
          <a:p>
            <a:pPr eaLnBrk="0" hangingPunct="0"/>
            <a:endParaRPr lang="en-US"/>
          </a:p>
          <a:p>
            <a:pPr eaLnBrk="0" hangingPunct="0"/>
            <a:r>
              <a:rPr lang="en-US"/>
              <a:t>	a) p</a:t>
            </a:r>
            <a:r>
              <a:rPr lang="en-US" baseline="-25000"/>
              <a:t>A</a:t>
            </a:r>
            <a:r>
              <a:rPr lang="en-US"/>
              <a:t> &gt; p</a:t>
            </a:r>
            <a:r>
              <a:rPr lang="en-US" baseline="-25000"/>
              <a:t>B</a:t>
            </a:r>
          </a:p>
          <a:p>
            <a:pPr eaLnBrk="0" hangingPunct="0"/>
            <a:r>
              <a:rPr lang="en-US"/>
              <a:t>	b) p</a:t>
            </a:r>
            <a:r>
              <a:rPr lang="en-US" baseline="-25000"/>
              <a:t>A</a:t>
            </a:r>
            <a:r>
              <a:rPr lang="en-US"/>
              <a:t> = p</a:t>
            </a:r>
            <a:r>
              <a:rPr lang="en-US" baseline="-25000"/>
              <a:t>B</a:t>
            </a:r>
          </a:p>
          <a:p>
            <a:pPr eaLnBrk="0" hangingPunct="0"/>
            <a:r>
              <a:rPr lang="en-US"/>
              <a:t>	c) p</a:t>
            </a:r>
            <a:r>
              <a:rPr lang="en-US" baseline="-25000"/>
              <a:t>A</a:t>
            </a:r>
            <a:r>
              <a:rPr lang="en-US"/>
              <a:t> &lt; p</a:t>
            </a:r>
            <a:r>
              <a:rPr lang="en-US" baseline="-25000"/>
              <a:t>B</a:t>
            </a:r>
          </a:p>
        </p:txBody>
      </p:sp>
      <p:sp>
        <p:nvSpPr>
          <p:cNvPr id="268299" name="Oval 11"/>
          <p:cNvSpPr>
            <a:spLocks noChangeArrowheads="1"/>
          </p:cNvSpPr>
          <p:nvPr/>
        </p:nvSpPr>
        <p:spPr bwMode="auto">
          <a:xfrm>
            <a:off x="1600200" y="4724400"/>
            <a:ext cx="1752600" cy="609600"/>
          </a:xfrm>
          <a:prstGeom prst="ellipse">
            <a:avLst/>
          </a:prstGeom>
          <a:noFill/>
          <a:ln w="25400">
            <a:solidFill>
              <a:srgbClr val="FF0000"/>
            </a:solidFill>
            <a:round/>
            <a:headEnd/>
            <a:tailEnd/>
          </a:ln>
        </p:spPr>
        <p:txBody>
          <a:bodyPr wrap="none" anchor="ctr">
            <a:prstTxWarp prst="textNoShape">
              <a:avLst/>
            </a:prstTxWarp>
          </a:bodyPr>
          <a:lstStyle/>
          <a:p>
            <a:endParaRPr lang="en-US"/>
          </a:p>
        </p:txBody>
      </p:sp>
      <p:sp>
        <p:nvSpPr>
          <p:cNvPr id="268300" name="Text Box 12"/>
          <p:cNvSpPr txBox="1">
            <a:spLocks noChangeArrowheads="1"/>
          </p:cNvSpPr>
          <p:nvPr/>
        </p:nvSpPr>
        <p:spPr bwMode="auto">
          <a:xfrm>
            <a:off x="4419600" y="5408613"/>
            <a:ext cx="4409981" cy="461665"/>
          </a:xfrm>
          <a:prstGeom prst="rect">
            <a:avLst/>
          </a:prstGeom>
          <a:noFill/>
          <a:ln w="9525">
            <a:noFill/>
            <a:miter lim="800000"/>
            <a:headEnd/>
            <a:tailEnd/>
          </a:ln>
        </p:spPr>
        <p:txBody>
          <a:bodyPr wrap="none">
            <a:prstTxWarp prst="textNoShape">
              <a:avLst/>
            </a:prstTxWarp>
            <a:spAutoFit/>
          </a:bodyPr>
          <a:lstStyle/>
          <a:p>
            <a:pPr eaLnBrk="0" hangingPunct="0"/>
            <a:r>
              <a:rPr lang="en-US" dirty="0" smtClean="0"/>
              <a:t> </a:t>
            </a:r>
            <a:r>
              <a:rPr lang="en-US" dirty="0"/>
              <a:t>is bigger for the faster particle.</a:t>
            </a:r>
          </a:p>
        </p:txBody>
      </p:sp>
      <p:graphicFrame>
        <p:nvGraphicFramePr>
          <p:cNvPr id="13" name="Object 12"/>
          <p:cNvGraphicFramePr>
            <a:graphicFrameLocks noChangeAspect="1"/>
          </p:cNvGraphicFramePr>
          <p:nvPr/>
        </p:nvGraphicFramePr>
        <p:xfrm>
          <a:off x="4191000" y="5486400"/>
          <a:ext cx="347663" cy="411163"/>
        </p:xfrm>
        <a:graphic>
          <a:graphicData uri="http://schemas.openxmlformats.org/presentationml/2006/ole">
            <p:oleObj spid="_x0000_s15365" name="Equation" r:id="rId4" imgW="139700" imgH="1651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82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830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9"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0"/>
            <a:ext cx="8229600" cy="1143000"/>
          </a:xfrm>
        </p:spPr>
        <p:txBody>
          <a:bodyPr/>
          <a:lstStyle/>
          <a:p>
            <a:pPr eaLnBrk="1" hangingPunct="1"/>
            <a:r>
              <a:rPr lang="en-US" b="1" dirty="0"/>
              <a:t>Relativistic</a:t>
            </a:r>
            <a:r>
              <a:rPr lang="en-US" b="1" dirty="0" smtClean="0"/>
              <a:t> Force</a:t>
            </a:r>
            <a:endParaRPr lang="en-US" b="1" dirty="0"/>
          </a:p>
        </p:txBody>
      </p:sp>
      <p:sp>
        <p:nvSpPr>
          <p:cNvPr id="6148" name="Text Box 4"/>
          <p:cNvSpPr txBox="1">
            <a:spLocks noChangeArrowheads="1"/>
          </p:cNvSpPr>
          <p:nvPr/>
        </p:nvSpPr>
        <p:spPr bwMode="auto">
          <a:xfrm>
            <a:off x="804008" y="990600"/>
            <a:ext cx="7474071" cy="461665"/>
          </a:xfrm>
          <a:prstGeom prst="rect">
            <a:avLst/>
          </a:prstGeom>
          <a:noFill/>
          <a:ln w="9525">
            <a:noFill/>
            <a:miter lim="800000"/>
            <a:headEnd/>
            <a:tailEnd/>
          </a:ln>
        </p:spPr>
        <p:txBody>
          <a:bodyPr wrap="none">
            <a:prstTxWarp prst="textNoShape">
              <a:avLst/>
            </a:prstTxWarp>
            <a:spAutoFit/>
          </a:bodyPr>
          <a:lstStyle/>
          <a:p>
            <a:pPr algn="ctr"/>
            <a:r>
              <a:rPr lang="en-US" dirty="0"/>
              <a:t>We can define the classical force using Newton's law</a:t>
            </a:r>
            <a:r>
              <a:rPr lang="en-US" dirty="0" smtClean="0"/>
              <a:t>:</a:t>
            </a:r>
          </a:p>
        </p:txBody>
      </p:sp>
      <p:sp>
        <p:nvSpPr>
          <p:cNvPr id="325638" name="Text Box 6"/>
          <p:cNvSpPr txBox="1">
            <a:spLocks noChangeArrowheads="1"/>
          </p:cNvSpPr>
          <p:nvPr/>
        </p:nvSpPr>
        <p:spPr bwMode="auto">
          <a:xfrm>
            <a:off x="533400" y="3733800"/>
            <a:ext cx="8382000" cy="946150"/>
          </a:xfrm>
          <a:prstGeom prst="rect">
            <a:avLst/>
          </a:prstGeom>
          <a:noFill/>
          <a:ln w="9525">
            <a:noFill/>
            <a:miter lim="800000"/>
            <a:headEnd/>
            <a:tailEnd/>
          </a:ln>
        </p:spPr>
        <p:txBody>
          <a:bodyPr>
            <a:prstTxWarp prst="textNoShape">
              <a:avLst/>
            </a:prstTxWarp>
            <a:spAutoFit/>
          </a:bodyPr>
          <a:lstStyle/>
          <a:p>
            <a:r>
              <a:rPr lang="en-US"/>
              <a:t>Using the definition of the relativistic momentum we obtain a suitable definition for a relativistic force: </a:t>
            </a:r>
          </a:p>
        </p:txBody>
      </p:sp>
      <p:grpSp>
        <p:nvGrpSpPr>
          <p:cNvPr id="2" name="Group 12"/>
          <p:cNvGrpSpPr>
            <a:grpSpLocks/>
          </p:cNvGrpSpPr>
          <p:nvPr/>
        </p:nvGrpSpPr>
        <p:grpSpPr bwMode="auto">
          <a:xfrm>
            <a:off x="1066800" y="4800600"/>
            <a:ext cx="7146925" cy="2057400"/>
            <a:chOff x="672" y="3024"/>
            <a:chExt cx="4502" cy="1296"/>
          </a:xfrm>
        </p:grpSpPr>
        <p:sp>
          <p:nvSpPr>
            <p:cNvPr id="6152" name="Rectangle 10"/>
            <p:cNvSpPr>
              <a:spLocks noChangeArrowheads="1"/>
            </p:cNvSpPr>
            <p:nvPr/>
          </p:nvSpPr>
          <p:spPr bwMode="auto">
            <a:xfrm>
              <a:off x="672" y="3024"/>
              <a:ext cx="2352" cy="960"/>
            </a:xfrm>
            <a:prstGeom prst="rect">
              <a:avLst/>
            </a:prstGeom>
            <a:solidFill>
              <a:srgbClr val="FFFFCC"/>
            </a:solidFill>
            <a:ln w="9525">
              <a:solidFill>
                <a:schemeClr val="tx1"/>
              </a:solidFill>
              <a:miter lim="800000"/>
              <a:headEnd/>
              <a:tailEnd/>
            </a:ln>
          </p:spPr>
          <p:txBody>
            <a:bodyPr wrap="none" anchor="ctr">
              <a:prstTxWarp prst="textNoShape">
                <a:avLst/>
              </a:prstTxWarp>
            </a:bodyPr>
            <a:lstStyle/>
            <a:p>
              <a:endParaRPr lang="en-US"/>
            </a:p>
          </p:txBody>
        </p:sp>
        <p:graphicFrame>
          <p:nvGraphicFramePr>
            <p:cNvPr id="6146" name="Object 8"/>
            <p:cNvGraphicFramePr>
              <a:graphicFrameLocks noChangeAspect="1"/>
            </p:cNvGraphicFramePr>
            <p:nvPr/>
          </p:nvGraphicFramePr>
          <p:xfrm>
            <a:off x="781" y="3122"/>
            <a:ext cx="4393" cy="1198"/>
          </p:xfrm>
          <a:graphic>
            <a:graphicData uri="http://schemas.openxmlformats.org/presentationml/2006/ole">
              <p:oleObj spid="_x0000_s108546" name="Equation" r:id="rId3" imgW="2374560" imgH="647640" progId="Equation.DSMT4">
                <p:embed/>
              </p:oleObj>
            </a:graphicData>
          </a:graphic>
        </p:graphicFrame>
      </p:grpSp>
      <p:grpSp>
        <p:nvGrpSpPr>
          <p:cNvPr id="11" name="Group 10"/>
          <p:cNvGrpSpPr/>
          <p:nvPr/>
        </p:nvGrpSpPr>
        <p:grpSpPr>
          <a:xfrm>
            <a:off x="2815720" y="2286000"/>
            <a:ext cx="2990272" cy="1612900"/>
            <a:chOff x="2815720" y="2286000"/>
            <a:chExt cx="2990272" cy="1612900"/>
          </a:xfrm>
        </p:grpSpPr>
        <p:sp>
          <p:nvSpPr>
            <p:cNvPr id="325637" name="Text Box 5"/>
            <p:cNvSpPr txBox="1">
              <a:spLocks noChangeArrowheads="1"/>
            </p:cNvSpPr>
            <p:nvPr/>
          </p:nvSpPr>
          <p:spPr bwMode="auto">
            <a:xfrm>
              <a:off x="2815720" y="2286000"/>
              <a:ext cx="2990272" cy="461665"/>
            </a:xfrm>
            <a:prstGeom prst="rect">
              <a:avLst/>
            </a:prstGeom>
            <a:noFill/>
            <a:ln w="9525">
              <a:noFill/>
              <a:miter lim="800000"/>
              <a:headEnd/>
              <a:tailEnd/>
            </a:ln>
          </p:spPr>
          <p:txBody>
            <a:bodyPr wrap="none">
              <a:prstTxWarp prst="textNoShape">
                <a:avLst/>
              </a:prstTxWarp>
              <a:spAutoFit/>
            </a:bodyPr>
            <a:lstStyle/>
            <a:p>
              <a:pPr algn="ctr"/>
              <a:r>
                <a:rPr lang="en-US" dirty="0"/>
                <a:t>This is equivalent to</a:t>
              </a:r>
              <a:r>
                <a:rPr lang="en-US" dirty="0" smtClean="0"/>
                <a:t>:</a:t>
              </a:r>
            </a:p>
          </p:txBody>
        </p:sp>
        <p:graphicFrame>
          <p:nvGraphicFramePr>
            <p:cNvPr id="9" name="Object 8"/>
            <p:cNvGraphicFramePr>
              <a:graphicFrameLocks noChangeAspect="1"/>
            </p:cNvGraphicFramePr>
            <p:nvPr/>
          </p:nvGraphicFramePr>
          <p:xfrm>
            <a:off x="3733800" y="2743200"/>
            <a:ext cx="1454150" cy="1155700"/>
          </p:xfrm>
          <a:graphic>
            <a:graphicData uri="http://schemas.openxmlformats.org/presentationml/2006/ole">
              <p:oleObj spid="_x0000_s108549" name="Equation" r:id="rId4" imgW="495300" imgH="393700" progId="Equation.DSMT4">
                <p:embed/>
              </p:oleObj>
            </a:graphicData>
          </a:graphic>
        </p:graphicFrame>
      </p:grpSp>
      <p:graphicFrame>
        <p:nvGraphicFramePr>
          <p:cNvPr id="108550" name="Object 8"/>
          <p:cNvGraphicFramePr>
            <a:graphicFrameLocks noChangeAspect="1"/>
          </p:cNvGraphicFramePr>
          <p:nvPr/>
        </p:nvGraphicFramePr>
        <p:xfrm>
          <a:off x="3733800" y="1676400"/>
          <a:ext cx="1454150" cy="447675"/>
        </p:xfrm>
        <a:graphic>
          <a:graphicData uri="http://schemas.openxmlformats.org/presentationml/2006/ole">
            <p:oleObj spid="_x0000_s108550" name="Equation" r:id="rId5" imgW="495300" imgH="1524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5638"/>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8"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43000"/>
          </a:xfrm>
        </p:spPr>
        <p:txBody>
          <a:bodyPr/>
          <a:lstStyle/>
          <a:p>
            <a:pPr eaLnBrk="1" hangingPunct="1"/>
            <a:r>
              <a:rPr lang="en-US" sz="3600" b="1" dirty="0" smtClean="0"/>
              <a:t>Relativistic </a:t>
            </a:r>
            <a:r>
              <a:rPr lang="en-US" sz="3600" b="1" dirty="0"/>
              <a:t>F</a:t>
            </a:r>
            <a:r>
              <a:rPr lang="en-US" sz="3600" b="1" dirty="0" smtClean="0"/>
              <a:t>orce</a:t>
            </a:r>
            <a:endParaRPr lang="en-US" sz="3600" b="1" dirty="0"/>
          </a:p>
        </p:txBody>
      </p:sp>
      <p:grpSp>
        <p:nvGrpSpPr>
          <p:cNvPr id="20" name="Group 19"/>
          <p:cNvGrpSpPr/>
          <p:nvPr/>
        </p:nvGrpSpPr>
        <p:grpSpPr>
          <a:xfrm>
            <a:off x="381000" y="1066800"/>
            <a:ext cx="8229600" cy="830997"/>
            <a:chOff x="533400" y="1217613"/>
            <a:chExt cx="8229600" cy="830997"/>
          </a:xfrm>
        </p:grpSpPr>
        <p:sp>
          <p:nvSpPr>
            <p:cNvPr id="13315" name="Text Box 3"/>
            <p:cNvSpPr txBox="1">
              <a:spLocks noChangeArrowheads="1"/>
            </p:cNvSpPr>
            <p:nvPr/>
          </p:nvSpPr>
          <p:spPr bwMode="auto">
            <a:xfrm>
              <a:off x="533400" y="1217613"/>
              <a:ext cx="8229600" cy="830997"/>
            </a:xfrm>
            <a:prstGeom prst="rect">
              <a:avLst/>
            </a:prstGeom>
            <a:noFill/>
            <a:ln w="9525">
              <a:noFill/>
              <a:miter lim="800000"/>
              <a:headEnd/>
              <a:tailEnd/>
            </a:ln>
          </p:spPr>
          <p:txBody>
            <a:bodyPr>
              <a:prstTxWarp prst="textNoShape">
                <a:avLst/>
              </a:prstTxWarp>
              <a:spAutoFit/>
            </a:bodyPr>
            <a:lstStyle/>
            <a:p>
              <a:r>
                <a:rPr lang="en-US" dirty="0">
                  <a:ea typeface="Arial" charset="0"/>
                  <a:cs typeface="Arial" charset="0"/>
                </a:rPr>
                <a:t>A</a:t>
              </a:r>
              <a:r>
                <a:rPr lang="en-US" dirty="0" smtClean="0">
                  <a:ea typeface="Arial" charset="0"/>
                  <a:cs typeface="Arial" charset="0"/>
                </a:rPr>
                <a:t> particle with mass      is </a:t>
              </a:r>
              <a:r>
                <a:rPr lang="en-US" dirty="0">
                  <a:ea typeface="Arial" charset="0"/>
                  <a:cs typeface="Arial" charset="0"/>
                </a:rPr>
                <a:t>at rest </a:t>
              </a:r>
              <a:r>
                <a:rPr lang="en-US" dirty="0" smtClean="0">
                  <a:ea typeface="Arial" charset="0"/>
                  <a:cs typeface="Arial" charset="0"/>
                </a:rPr>
                <a:t>at                      , and experiences a constant force,    .</a:t>
              </a:r>
            </a:p>
          </p:txBody>
        </p:sp>
        <p:graphicFrame>
          <p:nvGraphicFramePr>
            <p:cNvPr id="16" name="Object 15"/>
            <p:cNvGraphicFramePr>
              <a:graphicFrameLocks noChangeAspect="1"/>
            </p:cNvGraphicFramePr>
            <p:nvPr/>
          </p:nvGraphicFramePr>
          <p:xfrm>
            <a:off x="3352800" y="1295400"/>
            <a:ext cx="411163" cy="315913"/>
          </p:xfrm>
          <a:graphic>
            <a:graphicData uri="http://schemas.openxmlformats.org/presentationml/2006/ole">
              <p:oleObj spid="_x0000_s109571" name="Equation" r:id="rId3" imgW="165100" imgH="127000" progId="Equation.DSMT4">
                <p:embed/>
              </p:oleObj>
            </a:graphicData>
          </a:graphic>
        </p:graphicFrame>
        <p:graphicFrame>
          <p:nvGraphicFramePr>
            <p:cNvPr id="17" name="Object 16"/>
            <p:cNvGraphicFramePr>
              <a:graphicFrameLocks noChangeAspect="1"/>
            </p:cNvGraphicFramePr>
            <p:nvPr/>
          </p:nvGraphicFramePr>
          <p:xfrm>
            <a:off x="5410200" y="1219200"/>
            <a:ext cx="1792288" cy="455613"/>
          </p:xfrm>
          <a:graphic>
            <a:graphicData uri="http://schemas.openxmlformats.org/presentationml/2006/ole">
              <p:oleObj spid="_x0000_s109572" name="Equation" r:id="rId4" imgW="698500" imgH="177800" progId="Equation.DSMT4">
                <p:embed/>
              </p:oleObj>
            </a:graphicData>
          </a:graphic>
        </p:graphicFrame>
        <p:graphicFrame>
          <p:nvGraphicFramePr>
            <p:cNvPr id="18" name="Object 17"/>
            <p:cNvGraphicFramePr>
              <a:graphicFrameLocks noChangeAspect="1"/>
            </p:cNvGraphicFramePr>
            <p:nvPr/>
          </p:nvGraphicFramePr>
          <p:xfrm>
            <a:off x="4645025" y="1600200"/>
            <a:ext cx="384175" cy="384175"/>
          </p:xfrm>
          <a:graphic>
            <a:graphicData uri="http://schemas.openxmlformats.org/presentationml/2006/ole">
              <p:oleObj spid="_x0000_s109573" name="Equation" r:id="rId5" imgW="152400" imgH="152400" progId="Equation.DSMT4">
                <p:embed/>
              </p:oleObj>
            </a:graphicData>
          </a:graphic>
        </p:graphicFrame>
      </p:grpSp>
      <p:sp>
        <p:nvSpPr>
          <p:cNvPr id="19" name="TextBox 18"/>
          <p:cNvSpPr txBox="1"/>
          <p:nvPr/>
        </p:nvSpPr>
        <p:spPr>
          <a:xfrm>
            <a:off x="381000" y="2133600"/>
            <a:ext cx="7523664" cy="461665"/>
          </a:xfrm>
          <a:prstGeom prst="rect">
            <a:avLst/>
          </a:prstGeom>
          <a:noFill/>
        </p:spPr>
        <p:txBody>
          <a:bodyPr wrap="none" rtlCol="0">
            <a:spAutoFit/>
          </a:bodyPr>
          <a:lstStyle/>
          <a:p>
            <a:r>
              <a:rPr lang="en-US" dirty="0" smtClean="0">
                <a:latin typeface="Arial Unicode MS" charset="0"/>
                <a:ea typeface="Arial Unicode MS" charset="0"/>
                <a:cs typeface="Arial Unicode MS" charset="0"/>
              </a:rPr>
              <a:t>Find the velocity     of the particle as a function of time</a:t>
            </a:r>
            <a:endParaRPr lang="en-US" dirty="0"/>
          </a:p>
        </p:txBody>
      </p:sp>
      <p:graphicFrame>
        <p:nvGraphicFramePr>
          <p:cNvPr id="21" name="Object 20"/>
          <p:cNvGraphicFramePr>
            <a:graphicFrameLocks noChangeAspect="1"/>
          </p:cNvGraphicFramePr>
          <p:nvPr/>
        </p:nvGraphicFramePr>
        <p:xfrm>
          <a:off x="2727325" y="2209800"/>
          <a:ext cx="320675" cy="320675"/>
        </p:xfrm>
        <a:graphic>
          <a:graphicData uri="http://schemas.openxmlformats.org/presentationml/2006/ole">
            <p:oleObj spid="_x0000_s109574" name="Equation" r:id="rId6" imgW="127000" imgH="127000" progId="Equation.DSMT4">
              <p:embed/>
            </p:oleObj>
          </a:graphicData>
        </a:graphic>
      </p:graphicFrame>
      <p:graphicFrame>
        <p:nvGraphicFramePr>
          <p:cNvPr id="109575" name="Object 7"/>
          <p:cNvGraphicFramePr>
            <a:graphicFrameLocks noChangeAspect="1"/>
          </p:cNvGraphicFramePr>
          <p:nvPr/>
        </p:nvGraphicFramePr>
        <p:xfrm>
          <a:off x="7804150" y="2193925"/>
          <a:ext cx="255588" cy="352425"/>
        </p:xfrm>
        <a:graphic>
          <a:graphicData uri="http://schemas.openxmlformats.org/presentationml/2006/ole">
            <p:oleObj spid="_x0000_s109575" name="Equation" r:id="rId7" imgW="101600" imgH="139700" progId="Equation.DSMT4">
              <p:embed/>
            </p:oleObj>
          </a:graphicData>
        </a:graphic>
      </p:graphicFrame>
      <p:grpSp>
        <p:nvGrpSpPr>
          <p:cNvPr id="25" name="Group 24"/>
          <p:cNvGrpSpPr/>
          <p:nvPr/>
        </p:nvGrpSpPr>
        <p:grpSpPr>
          <a:xfrm>
            <a:off x="914400" y="2895600"/>
            <a:ext cx="4270375" cy="461665"/>
            <a:chOff x="914400" y="2895600"/>
            <a:chExt cx="4270375" cy="461665"/>
          </a:xfrm>
        </p:grpSpPr>
        <p:sp>
          <p:nvSpPr>
            <p:cNvPr id="393220" name="Text Box 4"/>
            <p:cNvSpPr txBox="1">
              <a:spLocks noChangeArrowheads="1"/>
            </p:cNvSpPr>
            <p:nvPr/>
          </p:nvSpPr>
          <p:spPr bwMode="auto">
            <a:xfrm>
              <a:off x="914400" y="2895600"/>
              <a:ext cx="3982581" cy="461665"/>
            </a:xfrm>
            <a:prstGeom prst="rect">
              <a:avLst/>
            </a:prstGeom>
            <a:noFill/>
            <a:ln w="9525">
              <a:noFill/>
              <a:miter lim="800000"/>
              <a:headEnd/>
              <a:tailEnd/>
            </a:ln>
          </p:spPr>
          <p:txBody>
            <a:bodyPr wrap="none">
              <a:prstTxWarp prst="textNoShape">
                <a:avLst/>
              </a:prstTxWarp>
              <a:spAutoFit/>
            </a:bodyPr>
            <a:lstStyle/>
            <a:p>
              <a:r>
                <a:rPr lang="en-US" dirty="0"/>
                <a:t>Force acting on the particle: </a:t>
              </a:r>
              <a:r>
                <a:rPr lang="en-US" dirty="0" smtClean="0"/>
                <a:t> </a:t>
              </a:r>
              <a:endParaRPr lang="en-US" dirty="0">
                <a:latin typeface="Arial Unicode MS" charset="0"/>
                <a:ea typeface="Arial Unicode MS" charset="0"/>
                <a:cs typeface="Arial Unicode MS" charset="0"/>
              </a:endParaRPr>
            </a:p>
          </p:txBody>
        </p:sp>
        <p:graphicFrame>
          <p:nvGraphicFramePr>
            <p:cNvPr id="23" name="Object 22"/>
            <p:cNvGraphicFramePr>
              <a:graphicFrameLocks noChangeAspect="1"/>
            </p:cNvGraphicFramePr>
            <p:nvPr/>
          </p:nvGraphicFramePr>
          <p:xfrm>
            <a:off x="4800600" y="2968625"/>
            <a:ext cx="384175" cy="384175"/>
          </p:xfrm>
          <a:graphic>
            <a:graphicData uri="http://schemas.openxmlformats.org/presentationml/2006/ole">
              <p:oleObj spid="_x0000_s109576" name="Equation" r:id="rId8" imgW="152400" imgH="152400" progId="Equation.DSMT4">
                <p:embed/>
              </p:oleObj>
            </a:graphicData>
          </a:graphic>
        </p:graphicFrame>
      </p:grpSp>
      <p:grpSp>
        <p:nvGrpSpPr>
          <p:cNvPr id="24" name="Group 23"/>
          <p:cNvGrpSpPr/>
          <p:nvPr/>
        </p:nvGrpSpPr>
        <p:grpSpPr>
          <a:xfrm>
            <a:off x="914400" y="3282950"/>
            <a:ext cx="4572000" cy="984250"/>
            <a:chOff x="914400" y="3282950"/>
            <a:chExt cx="4572000" cy="984250"/>
          </a:xfrm>
        </p:grpSpPr>
        <p:sp>
          <p:nvSpPr>
            <p:cNvPr id="393221" name="Text Box 5"/>
            <p:cNvSpPr txBox="1">
              <a:spLocks noChangeArrowheads="1"/>
            </p:cNvSpPr>
            <p:nvPr/>
          </p:nvSpPr>
          <p:spPr bwMode="auto">
            <a:xfrm>
              <a:off x="914400" y="3505200"/>
              <a:ext cx="2593011" cy="461665"/>
            </a:xfrm>
            <a:prstGeom prst="rect">
              <a:avLst/>
            </a:prstGeom>
            <a:noFill/>
            <a:ln w="9525">
              <a:noFill/>
              <a:miter lim="800000"/>
              <a:headEnd/>
              <a:tailEnd/>
            </a:ln>
          </p:spPr>
          <p:txBody>
            <a:bodyPr wrap="none">
              <a:prstTxWarp prst="textNoShape">
                <a:avLst/>
              </a:prstTxWarp>
              <a:spAutoFit/>
            </a:bodyPr>
            <a:lstStyle/>
            <a:p>
              <a:r>
                <a:rPr lang="en-US" dirty="0"/>
                <a:t>Relativistic </a:t>
              </a:r>
              <a:r>
                <a:rPr lang="en-US" dirty="0" smtClean="0"/>
                <a:t>force:</a:t>
              </a:r>
              <a:endParaRPr lang="en-US" i="1" dirty="0">
                <a:latin typeface="Times New Roman" charset="0"/>
              </a:endParaRPr>
            </a:p>
          </p:txBody>
        </p:sp>
        <p:graphicFrame>
          <p:nvGraphicFramePr>
            <p:cNvPr id="26" name="Object 25"/>
            <p:cNvGraphicFramePr>
              <a:graphicFrameLocks noChangeAspect="1"/>
            </p:cNvGraphicFramePr>
            <p:nvPr/>
          </p:nvGraphicFramePr>
          <p:xfrm>
            <a:off x="3328987" y="3282950"/>
            <a:ext cx="2157413" cy="984250"/>
          </p:xfrm>
          <a:graphic>
            <a:graphicData uri="http://schemas.openxmlformats.org/presentationml/2006/ole">
              <p:oleObj spid="_x0000_s109578" name="Equation" r:id="rId9" imgW="863600" imgH="393700" progId="Equation.DSMT4">
                <p:embed/>
              </p:oleObj>
            </a:graphicData>
          </a:graphic>
        </p:graphicFrame>
      </p:grpSp>
      <p:grpSp>
        <p:nvGrpSpPr>
          <p:cNvPr id="28" name="Group 27"/>
          <p:cNvGrpSpPr/>
          <p:nvPr/>
        </p:nvGrpSpPr>
        <p:grpSpPr>
          <a:xfrm>
            <a:off x="914400" y="4419600"/>
            <a:ext cx="4267200" cy="612775"/>
            <a:chOff x="914400" y="4419600"/>
            <a:chExt cx="4267200" cy="612775"/>
          </a:xfrm>
        </p:grpSpPr>
        <p:sp>
          <p:nvSpPr>
            <p:cNvPr id="393222" name="Text Box 6"/>
            <p:cNvSpPr txBox="1">
              <a:spLocks noChangeArrowheads="1"/>
            </p:cNvSpPr>
            <p:nvPr/>
          </p:nvSpPr>
          <p:spPr bwMode="auto">
            <a:xfrm>
              <a:off x="914400" y="4495800"/>
              <a:ext cx="1604526" cy="461665"/>
            </a:xfrm>
            <a:prstGeom prst="rect">
              <a:avLst/>
            </a:prstGeom>
            <a:noFill/>
            <a:ln w="9525">
              <a:noFill/>
              <a:miter lim="800000"/>
              <a:headEnd/>
              <a:tailEnd/>
            </a:ln>
          </p:spPr>
          <p:txBody>
            <a:bodyPr wrap="none">
              <a:prstTxWarp prst="textNoShape">
                <a:avLst/>
              </a:prstTxWarp>
              <a:spAutoFit/>
            </a:bodyPr>
            <a:lstStyle/>
            <a:p>
              <a:r>
                <a:rPr lang="en-US" dirty="0"/>
                <a:t>Therefore</a:t>
              </a:r>
              <a:r>
                <a:rPr lang="en-US" dirty="0" smtClean="0"/>
                <a:t>: </a:t>
              </a:r>
            </a:p>
          </p:txBody>
        </p:sp>
        <p:graphicFrame>
          <p:nvGraphicFramePr>
            <p:cNvPr id="27" name="Object 26"/>
            <p:cNvGraphicFramePr>
              <a:graphicFrameLocks noChangeAspect="1"/>
            </p:cNvGraphicFramePr>
            <p:nvPr/>
          </p:nvGraphicFramePr>
          <p:xfrm>
            <a:off x="2603500" y="4419600"/>
            <a:ext cx="2578100" cy="612775"/>
          </p:xfrm>
          <a:graphic>
            <a:graphicData uri="http://schemas.openxmlformats.org/presentationml/2006/ole">
              <p:oleObj spid="_x0000_s109579" name="Equation" r:id="rId10" imgW="1016000" imgH="241300" progId="Equation.DSMT4">
                <p:embed/>
              </p:oleObj>
            </a:graphicData>
          </a:graphic>
        </p:graphicFrame>
      </p:grpSp>
      <p:grpSp>
        <p:nvGrpSpPr>
          <p:cNvPr id="32" name="Group 31"/>
          <p:cNvGrpSpPr/>
          <p:nvPr/>
        </p:nvGrpSpPr>
        <p:grpSpPr>
          <a:xfrm>
            <a:off x="914400" y="5181600"/>
            <a:ext cx="5622925" cy="1200328"/>
            <a:chOff x="914400" y="5181600"/>
            <a:chExt cx="5622925" cy="1200328"/>
          </a:xfrm>
        </p:grpSpPr>
        <p:grpSp>
          <p:nvGrpSpPr>
            <p:cNvPr id="30" name="Group 29"/>
            <p:cNvGrpSpPr/>
            <p:nvPr/>
          </p:nvGrpSpPr>
          <p:grpSpPr>
            <a:xfrm>
              <a:off x="914400" y="5181600"/>
              <a:ext cx="5622925" cy="1200328"/>
              <a:chOff x="914400" y="5181600"/>
              <a:chExt cx="5622925" cy="1200328"/>
            </a:xfrm>
          </p:grpSpPr>
          <p:sp>
            <p:nvSpPr>
              <p:cNvPr id="393229" name="Text Box 13"/>
              <p:cNvSpPr txBox="1">
                <a:spLocks noChangeArrowheads="1"/>
              </p:cNvSpPr>
              <p:nvPr/>
            </p:nvSpPr>
            <p:spPr bwMode="auto">
              <a:xfrm>
                <a:off x="914400" y="5181600"/>
                <a:ext cx="4477909" cy="1200328"/>
              </a:xfrm>
              <a:prstGeom prst="rect">
                <a:avLst/>
              </a:prstGeom>
              <a:noFill/>
              <a:ln w="9525">
                <a:noFill/>
                <a:miter lim="800000"/>
                <a:headEnd/>
                <a:tailEnd/>
              </a:ln>
            </p:spPr>
            <p:txBody>
              <a:bodyPr wrap="none">
                <a:prstTxWarp prst="textNoShape">
                  <a:avLst/>
                </a:prstTxWarp>
                <a:spAutoFit/>
              </a:bodyPr>
              <a:lstStyle/>
              <a:p>
                <a:r>
                  <a:rPr lang="en-US" dirty="0"/>
                  <a:t>Integrating both sides</a:t>
                </a:r>
                <a:r>
                  <a:rPr lang="en-US" dirty="0" smtClean="0"/>
                  <a:t>:</a:t>
                </a:r>
              </a:p>
              <a:p>
                <a:endParaRPr lang="en-US" dirty="0" smtClean="0"/>
              </a:p>
              <a:p>
                <a:r>
                  <a:rPr lang="en-US" dirty="0" smtClean="0"/>
                  <a:t>(Remember,        is a </a:t>
                </a:r>
                <a:r>
                  <a:rPr lang="en-US" smtClean="0"/>
                  <a:t>constant!) </a:t>
                </a:r>
                <a:r>
                  <a:rPr lang="en-US" smtClean="0">
                    <a:latin typeface="Times New Roman" charset="0"/>
                  </a:rPr>
                  <a:t> </a:t>
                </a:r>
                <a:endParaRPr lang="en-US" dirty="0">
                  <a:latin typeface="Times New Roman" charset="0"/>
                </a:endParaRPr>
              </a:p>
            </p:txBody>
          </p:sp>
          <p:graphicFrame>
            <p:nvGraphicFramePr>
              <p:cNvPr id="29" name="Object 28"/>
              <p:cNvGraphicFramePr>
                <a:graphicFrameLocks noChangeAspect="1"/>
              </p:cNvGraphicFramePr>
              <p:nvPr/>
            </p:nvGraphicFramePr>
            <p:xfrm>
              <a:off x="4114800" y="5257800"/>
              <a:ext cx="2422525" cy="471488"/>
            </p:xfrm>
            <a:graphic>
              <a:graphicData uri="http://schemas.openxmlformats.org/presentationml/2006/ole">
                <p:oleObj spid="_x0000_s109580" name="Equation" r:id="rId11" imgW="977900" imgH="190500" progId="Equation.DSMT4">
                  <p:embed/>
                </p:oleObj>
              </a:graphicData>
            </a:graphic>
          </p:graphicFrame>
        </p:grpSp>
        <p:graphicFrame>
          <p:nvGraphicFramePr>
            <p:cNvPr id="31" name="Object 30"/>
            <p:cNvGraphicFramePr>
              <a:graphicFrameLocks noChangeAspect="1"/>
            </p:cNvGraphicFramePr>
            <p:nvPr/>
          </p:nvGraphicFramePr>
          <p:xfrm>
            <a:off x="2819400" y="5943600"/>
            <a:ext cx="384175" cy="384175"/>
          </p:xfrm>
          <a:graphic>
            <a:graphicData uri="http://schemas.openxmlformats.org/presentationml/2006/ole">
              <p:oleObj spid="_x0000_s109581" name="Equation" r:id="rId12" imgW="152400" imgH="152400" progId="Equation.DSMT4">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126A016-9014-42BE-9631-EF07EE9B8042}" type="slidenum">
              <a:rPr lang="en-US"/>
              <a:pPr/>
              <a:t>2</a:t>
            </a:fld>
            <a:endParaRPr lang="en-US"/>
          </a:p>
        </p:txBody>
      </p:sp>
      <p:sp>
        <p:nvSpPr>
          <p:cNvPr id="34818" name="Text Box 2"/>
          <p:cNvSpPr txBox="1">
            <a:spLocks noChangeArrowheads="1"/>
          </p:cNvSpPr>
          <p:nvPr/>
        </p:nvSpPr>
        <p:spPr bwMode="auto">
          <a:xfrm>
            <a:off x="228600" y="1478340"/>
            <a:ext cx="9144000" cy="2308324"/>
          </a:xfrm>
          <a:prstGeom prst="rect">
            <a:avLst/>
          </a:prstGeom>
          <a:noFill/>
          <a:ln w="9525">
            <a:noFill/>
            <a:miter lim="800000"/>
            <a:headEnd/>
            <a:tailEnd/>
          </a:ln>
          <a:effectLst/>
        </p:spPr>
        <p:txBody>
          <a:bodyPr>
            <a:spAutoFit/>
          </a:bodyPr>
          <a:lstStyle/>
          <a:p>
            <a:r>
              <a:rPr lang="en-US" sz="2400" dirty="0" smtClean="0"/>
              <a:t>Today:</a:t>
            </a:r>
          </a:p>
          <a:p>
            <a:pPr lvl="1">
              <a:buFont typeface="Arial"/>
              <a:buChar char="•"/>
            </a:pPr>
            <a:r>
              <a:rPr lang="en-US" dirty="0" smtClean="0"/>
              <a:t> Relativistic momentum and energy</a:t>
            </a:r>
          </a:p>
          <a:p>
            <a:pPr lvl="1">
              <a:buFont typeface="Arial"/>
              <a:buChar char="•"/>
            </a:pPr>
            <a:r>
              <a:rPr lang="en-US" dirty="0" smtClean="0"/>
              <a:t> Review </a:t>
            </a:r>
            <a:r>
              <a:rPr lang="en-US" dirty="0" err="1" smtClean="0"/>
              <a:t>EM</a:t>
            </a:r>
            <a:r>
              <a:rPr lang="en-US" dirty="0" smtClean="0"/>
              <a:t> Waves and SR</a:t>
            </a:r>
          </a:p>
          <a:p>
            <a:pPr lvl="1"/>
            <a:endParaRPr lang="en-US" dirty="0" smtClean="0">
              <a:solidFill>
                <a:srgbClr val="FF0000"/>
              </a:solidFill>
            </a:endParaRPr>
          </a:p>
          <a:p>
            <a:pPr lvl="1"/>
            <a:r>
              <a:rPr lang="en-US" dirty="0" smtClean="0">
                <a:solidFill>
                  <a:srgbClr val="FF0000"/>
                </a:solidFill>
              </a:rPr>
              <a:t>HW03 due, beginning of class; HW04 assigned</a:t>
            </a:r>
          </a:p>
          <a:p>
            <a:pPr lvl="1"/>
            <a:endParaRPr lang="en-US" dirty="0" smtClean="0"/>
          </a:p>
        </p:txBody>
      </p:sp>
      <p:sp>
        <p:nvSpPr>
          <p:cNvPr id="34820" name="Text Box 4"/>
          <p:cNvSpPr txBox="1">
            <a:spLocks noChangeArrowheads="1"/>
          </p:cNvSpPr>
          <p:nvPr/>
        </p:nvSpPr>
        <p:spPr bwMode="auto">
          <a:xfrm>
            <a:off x="228600" y="3810000"/>
            <a:ext cx="9144000" cy="1323439"/>
          </a:xfrm>
          <a:prstGeom prst="rect">
            <a:avLst/>
          </a:prstGeom>
          <a:noFill/>
          <a:ln w="9525">
            <a:noFill/>
            <a:miter lim="800000"/>
            <a:headEnd/>
            <a:tailEnd/>
          </a:ln>
          <a:effectLst/>
        </p:spPr>
        <p:txBody>
          <a:bodyPr>
            <a:spAutoFit/>
          </a:bodyPr>
          <a:lstStyle/>
          <a:p>
            <a:r>
              <a:rPr lang="en-US" sz="2400" dirty="0"/>
              <a:t>Next </a:t>
            </a:r>
            <a:r>
              <a:rPr lang="en-US" sz="2400" dirty="0" smtClean="0"/>
              <a:t>week:</a:t>
            </a:r>
            <a:endParaRPr lang="en-US" dirty="0" smtClean="0"/>
          </a:p>
          <a:p>
            <a:r>
              <a:rPr lang="en-US" sz="2800" dirty="0" smtClean="0">
                <a:solidFill>
                  <a:srgbClr val="FF0000"/>
                </a:solidFill>
              </a:rPr>
              <a:t>	Intro to quantum</a:t>
            </a:r>
          </a:p>
          <a:p>
            <a:r>
              <a:rPr lang="en-US" sz="2800" dirty="0" smtClean="0">
                <a:solidFill>
                  <a:srgbClr val="FF0000"/>
                </a:solidFill>
              </a:rPr>
              <a:t>	Exam I (in class)</a:t>
            </a:r>
          </a:p>
        </p:txBody>
      </p:sp>
      <p:sp>
        <p:nvSpPr>
          <p:cNvPr id="9" name="Text Box 2"/>
          <p:cNvSpPr txBox="1">
            <a:spLocks noChangeArrowheads="1"/>
          </p:cNvSpPr>
          <p:nvPr/>
        </p:nvSpPr>
        <p:spPr bwMode="auto">
          <a:xfrm>
            <a:off x="304800" y="457200"/>
            <a:ext cx="9144000" cy="830997"/>
          </a:xfrm>
          <a:prstGeom prst="rect">
            <a:avLst/>
          </a:prstGeom>
          <a:noFill/>
          <a:ln w="9525">
            <a:noFill/>
            <a:miter lim="800000"/>
            <a:headEnd/>
            <a:tailEnd/>
          </a:ln>
          <a:effectLst/>
        </p:spPr>
        <p:txBody>
          <a:bodyPr>
            <a:spAutoFit/>
          </a:bodyPr>
          <a:lstStyle/>
          <a:p>
            <a:r>
              <a:rPr lang="en-US" dirty="0" smtClean="0"/>
              <a:t>Last time</a:t>
            </a:r>
            <a:r>
              <a:rPr lang="en-US" sz="2400" dirty="0" smtClean="0"/>
              <a:t>:</a:t>
            </a:r>
            <a:endParaRPr lang="en-US" dirty="0" smtClean="0"/>
          </a:p>
          <a:p>
            <a:pPr marL="625475" lvl="1" indent="-168275">
              <a:buFontTx/>
              <a:buChar char="•"/>
            </a:pPr>
            <a:r>
              <a:rPr lang="en-US" dirty="0" smtClean="0"/>
              <a:t>Spacetime, addition of velocities, Lorentz transformations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20"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381000" y="0"/>
            <a:ext cx="8534400" cy="1143000"/>
          </a:xfrm>
        </p:spPr>
        <p:txBody>
          <a:bodyPr/>
          <a:lstStyle/>
          <a:p>
            <a:pPr algn="l" eaLnBrk="1" hangingPunct="1"/>
            <a:r>
              <a:rPr lang="en-US" sz="3600" b="1"/>
              <a:t>Example: Relativistic force</a:t>
            </a:r>
            <a:r>
              <a:rPr lang="en-US" sz="2800"/>
              <a:t> (cont.)</a:t>
            </a:r>
            <a:endParaRPr lang="en-US" sz="3600" b="1"/>
          </a:p>
        </p:txBody>
      </p:sp>
      <p:sp>
        <p:nvSpPr>
          <p:cNvPr id="7178" name="Line 53"/>
          <p:cNvSpPr>
            <a:spLocks noChangeShapeType="1"/>
          </p:cNvSpPr>
          <p:nvPr/>
        </p:nvSpPr>
        <p:spPr bwMode="auto">
          <a:xfrm>
            <a:off x="6280150" y="6858000"/>
            <a:ext cx="0" cy="0"/>
          </a:xfrm>
          <a:prstGeom prst="line">
            <a:avLst/>
          </a:prstGeom>
          <a:noFill/>
          <a:ln w="6350">
            <a:solidFill>
              <a:srgbClr val="000000"/>
            </a:solidFill>
            <a:round/>
            <a:headEnd/>
            <a:tailEnd/>
          </a:ln>
        </p:spPr>
        <p:txBody>
          <a:bodyPr>
            <a:prstTxWarp prst="textNoShape">
              <a:avLst/>
            </a:prstTxWarp>
          </a:bodyPr>
          <a:lstStyle/>
          <a:p>
            <a:endParaRPr lang="en-US"/>
          </a:p>
        </p:txBody>
      </p:sp>
      <p:grpSp>
        <p:nvGrpSpPr>
          <p:cNvPr id="44" name="Group 43"/>
          <p:cNvGrpSpPr/>
          <p:nvPr/>
        </p:nvGrpSpPr>
        <p:grpSpPr>
          <a:xfrm>
            <a:off x="457200" y="3886200"/>
            <a:ext cx="7078981" cy="2500312"/>
            <a:chOff x="457200" y="3886200"/>
            <a:chExt cx="7078981" cy="2500312"/>
          </a:xfrm>
        </p:grpSpPr>
        <p:sp>
          <p:nvSpPr>
            <p:cNvPr id="394268" name="Text Box 28"/>
            <p:cNvSpPr txBox="1">
              <a:spLocks noChangeArrowheads="1"/>
            </p:cNvSpPr>
            <p:nvPr/>
          </p:nvSpPr>
          <p:spPr bwMode="auto">
            <a:xfrm>
              <a:off x="457200" y="3886200"/>
              <a:ext cx="7078981" cy="461665"/>
            </a:xfrm>
            <a:prstGeom prst="rect">
              <a:avLst/>
            </a:prstGeom>
            <a:noFill/>
            <a:ln w="9525">
              <a:noFill/>
              <a:miter lim="800000"/>
              <a:headEnd/>
              <a:tailEnd/>
            </a:ln>
          </p:spPr>
          <p:txBody>
            <a:bodyPr wrap="none">
              <a:prstTxWarp prst="textNoShape">
                <a:avLst/>
              </a:prstTxWarp>
              <a:spAutoFit/>
            </a:bodyPr>
            <a:lstStyle/>
            <a:p>
              <a:r>
                <a:rPr lang="en-US" dirty="0"/>
                <a:t>Divide by term in bracket and take</a:t>
              </a:r>
              <a:r>
                <a:rPr lang="en-US" dirty="0" smtClean="0"/>
                <a:t> the square root</a:t>
              </a:r>
              <a:r>
                <a:rPr lang="en-US" dirty="0"/>
                <a:t>:</a:t>
              </a:r>
            </a:p>
          </p:txBody>
        </p:sp>
        <p:grpSp>
          <p:nvGrpSpPr>
            <p:cNvPr id="4" name="Group 65"/>
            <p:cNvGrpSpPr>
              <a:grpSpLocks/>
            </p:cNvGrpSpPr>
            <p:nvPr/>
          </p:nvGrpSpPr>
          <p:grpSpPr bwMode="auto">
            <a:xfrm>
              <a:off x="609600" y="4862512"/>
              <a:ext cx="3657600" cy="1524000"/>
              <a:chOff x="384" y="2880"/>
              <a:chExt cx="2304" cy="960"/>
            </a:xfrm>
          </p:grpSpPr>
          <p:sp>
            <p:nvSpPr>
              <p:cNvPr id="7194" name="Rectangle 30"/>
              <p:cNvSpPr>
                <a:spLocks noChangeArrowheads="1"/>
              </p:cNvSpPr>
              <p:nvPr/>
            </p:nvSpPr>
            <p:spPr bwMode="auto">
              <a:xfrm>
                <a:off x="384" y="2880"/>
                <a:ext cx="2304" cy="960"/>
              </a:xfrm>
              <a:prstGeom prst="rect">
                <a:avLst/>
              </a:prstGeom>
              <a:solidFill>
                <a:srgbClr val="FFCCCC"/>
              </a:solidFill>
              <a:ln w="9525">
                <a:solidFill>
                  <a:schemeClr val="tx1"/>
                </a:solidFill>
                <a:miter lim="800000"/>
                <a:headEnd/>
                <a:tailEnd/>
              </a:ln>
            </p:spPr>
            <p:txBody>
              <a:bodyPr wrap="none" anchor="ctr">
                <a:prstTxWarp prst="textNoShape">
                  <a:avLst/>
                </a:prstTxWarp>
              </a:bodyPr>
              <a:lstStyle/>
              <a:p>
                <a:endParaRPr lang="en-US"/>
              </a:p>
            </p:txBody>
          </p:sp>
          <p:graphicFrame>
            <p:nvGraphicFramePr>
              <p:cNvPr id="7170" name="Object 29"/>
              <p:cNvGraphicFramePr>
                <a:graphicFrameLocks noChangeAspect="1"/>
              </p:cNvGraphicFramePr>
              <p:nvPr/>
            </p:nvGraphicFramePr>
            <p:xfrm>
              <a:off x="498" y="2949"/>
              <a:ext cx="2076" cy="795"/>
            </p:xfrm>
            <a:graphic>
              <a:graphicData uri="http://schemas.openxmlformats.org/presentationml/2006/ole">
                <p:oleObj spid="_x0000_s110594" name="Equation" r:id="rId3" imgW="1193800" imgH="457200" progId="Equation.DSMT4">
                  <p:embed/>
                </p:oleObj>
              </a:graphicData>
            </a:graphic>
          </p:graphicFrame>
        </p:grpSp>
      </p:grpSp>
      <p:grpSp>
        <p:nvGrpSpPr>
          <p:cNvPr id="41" name="Group 40"/>
          <p:cNvGrpSpPr/>
          <p:nvPr/>
        </p:nvGrpSpPr>
        <p:grpSpPr>
          <a:xfrm>
            <a:off x="4913313" y="4267200"/>
            <a:ext cx="3933825" cy="2582862"/>
            <a:chOff x="4913313" y="4114800"/>
            <a:chExt cx="3933825" cy="2582862"/>
          </a:xfrm>
        </p:grpSpPr>
        <p:grpSp>
          <p:nvGrpSpPr>
            <p:cNvPr id="5" name="Group 62"/>
            <p:cNvGrpSpPr>
              <a:grpSpLocks/>
            </p:cNvGrpSpPr>
            <p:nvPr/>
          </p:nvGrpSpPr>
          <p:grpSpPr bwMode="auto">
            <a:xfrm>
              <a:off x="4913313" y="4191000"/>
              <a:ext cx="3933825" cy="2506662"/>
              <a:chOff x="3456" y="2566"/>
              <a:chExt cx="2042" cy="1352"/>
            </a:xfrm>
          </p:grpSpPr>
          <p:sp>
            <p:nvSpPr>
              <p:cNvPr id="7185" name="Text Box 31"/>
              <p:cNvSpPr txBox="1">
                <a:spLocks noChangeArrowheads="1"/>
              </p:cNvSpPr>
              <p:nvPr/>
            </p:nvSpPr>
            <p:spPr bwMode="auto">
              <a:xfrm>
                <a:off x="3600" y="3698"/>
                <a:ext cx="169" cy="214"/>
              </a:xfrm>
              <a:prstGeom prst="rect">
                <a:avLst/>
              </a:prstGeom>
              <a:solidFill>
                <a:schemeClr val="bg1"/>
              </a:solidFill>
              <a:ln w="9525">
                <a:noFill/>
                <a:miter lim="800000"/>
                <a:headEnd/>
                <a:tailEnd/>
              </a:ln>
            </p:spPr>
            <p:txBody>
              <a:bodyPr wrap="none">
                <a:prstTxWarp prst="textNoShape">
                  <a:avLst/>
                </a:prstTxWarp>
                <a:spAutoFit/>
              </a:bodyPr>
              <a:lstStyle/>
              <a:p>
                <a:r>
                  <a:rPr lang="en-US" sz="2000"/>
                  <a:t>0</a:t>
                </a:r>
              </a:p>
            </p:txBody>
          </p:sp>
          <p:grpSp>
            <p:nvGrpSpPr>
              <p:cNvPr id="6" name="Group 57"/>
              <p:cNvGrpSpPr>
                <a:grpSpLocks/>
              </p:cNvGrpSpPr>
              <p:nvPr/>
            </p:nvGrpSpPr>
            <p:grpSpPr bwMode="auto">
              <a:xfrm>
                <a:off x="3744" y="2640"/>
                <a:ext cx="1632" cy="1128"/>
                <a:chOff x="3888" y="2832"/>
                <a:chExt cx="1248" cy="792"/>
              </a:xfrm>
            </p:grpSpPr>
            <p:sp>
              <p:nvSpPr>
                <p:cNvPr id="7191" name="Freeform 51"/>
                <p:cNvSpPr>
                  <a:spLocks/>
                </p:cNvSpPr>
                <p:nvPr/>
              </p:nvSpPr>
              <p:spPr bwMode="auto">
                <a:xfrm>
                  <a:off x="3893" y="3058"/>
                  <a:ext cx="1125" cy="566"/>
                </a:xfrm>
                <a:custGeom>
                  <a:avLst/>
                  <a:gdLst>
                    <a:gd name="T0" fmla="*/ 12 w 1125"/>
                    <a:gd name="T1" fmla="*/ 504 h 566"/>
                    <a:gd name="T2" fmla="*/ 34 w 1125"/>
                    <a:gd name="T3" fmla="*/ 390 h 566"/>
                    <a:gd name="T4" fmla="*/ 57 w 1125"/>
                    <a:gd name="T5" fmla="*/ 291 h 566"/>
                    <a:gd name="T6" fmla="*/ 80 w 1125"/>
                    <a:gd name="T7" fmla="*/ 211 h 566"/>
                    <a:gd name="T8" fmla="*/ 103 w 1125"/>
                    <a:gd name="T9" fmla="*/ 150 h 566"/>
                    <a:gd name="T10" fmla="*/ 125 w 1125"/>
                    <a:gd name="T11" fmla="*/ 104 h 566"/>
                    <a:gd name="T12" fmla="*/ 148 w 1125"/>
                    <a:gd name="T13" fmla="*/ 72 h 566"/>
                    <a:gd name="T14" fmla="*/ 170 w 1125"/>
                    <a:gd name="T15" fmla="*/ 49 h 566"/>
                    <a:gd name="T16" fmla="*/ 193 w 1125"/>
                    <a:gd name="T17" fmla="*/ 33 h 566"/>
                    <a:gd name="T18" fmla="*/ 216 w 1125"/>
                    <a:gd name="T19" fmla="*/ 23 h 566"/>
                    <a:gd name="T20" fmla="*/ 239 w 1125"/>
                    <a:gd name="T21" fmla="*/ 15 h 566"/>
                    <a:gd name="T22" fmla="*/ 261 w 1125"/>
                    <a:gd name="T23" fmla="*/ 10 h 566"/>
                    <a:gd name="T24" fmla="*/ 284 w 1125"/>
                    <a:gd name="T25" fmla="*/ 7 h 566"/>
                    <a:gd name="T26" fmla="*/ 307 w 1125"/>
                    <a:gd name="T27" fmla="*/ 5 h 566"/>
                    <a:gd name="T28" fmla="*/ 330 w 1125"/>
                    <a:gd name="T29" fmla="*/ 3 h 566"/>
                    <a:gd name="T30" fmla="*/ 353 w 1125"/>
                    <a:gd name="T31" fmla="*/ 2 h 566"/>
                    <a:gd name="T32" fmla="*/ 375 w 1125"/>
                    <a:gd name="T33" fmla="*/ 2 h 566"/>
                    <a:gd name="T34" fmla="*/ 398 w 1125"/>
                    <a:gd name="T35" fmla="*/ 1 h 566"/>
                    <a:gd name="T36" fmla="*/ 420 w 1125"/>
                    <a:gd name="T37" fmla="*/ 0 h 566"/>
                    <a:gd name="T38" fmla="*/ 443 w 1125"/>
                    <a:gd name="T39" fmla="*/ 0 h 566"/>
                    <a:gd name="T40" fmla="*/ 466 w 1125"/>
                    <a:gd name="T41" fmla="*/ 0 h 566"/>
                    <a:gd name="T42" fmla="*/ 489 w 1125"/>
                    <a:gd name="T43" fmla="*/ 0 h 566"/>
                    <a:gd name="T44" fmla="*/ 511 w 1125"/>
                    <a:gd name="T45" fmla="*/ 0 h 566"/>
                    <a:gd name="T46" fmla="*/ 534 w 1125"/>
                    <a:gd name="T47" fmla="*/ 0 h 566"/>
                    <a:gd name="T48" fmla="*/ 557 w 1125"/>
                    <a:gd name="T49" fmla="*/ 0 h 566"/>
                    <a:gd name="T50" fmla="*/ 580 w 1125"/>
                    <a:gd name="T51" fmla="*/ 0 h 566"/>
                    <a:gd name="T52" fmla="*/ 603 w 1125"/>
                    <a:gd name="T53" fmla="*/ 0 h 566"/>
                    <a:gd name="T54" fmla="*/ 625 w 1125"/>
                    <a:gd name="T55" fmla="*/ 0 h 566"/>
                    <a:gd name="T56" fmla="*/ 647 w 1125"/>
                    <a:gd name="T57" fmla="*/ 0 h 566"/>
                    <a:gd name="T58" fmla="*/ 670 w 1125"/>
                    <a:gd name="T59" fmla="*/ 0 h 566"/>
                    <a:gd name="T60" fmla="*/ 693 w 1125"/>
                    <a:gd name="T61" fmla="*/ 0 h 566"/>
                    <a:gd name="T62" fmla="*/ 716 w 1125"/>
                    <a:gd name="T63" fmla="*/ 0 h 566"/>
                    <a:gd name="T64" fmla="*/ 739 w 1125"/>
                    <a:gd name="T65" fmla="*/ 0 h 566"/>
                    <a:gd name="T66" fmla="*/ 761 w 1125"/>
                    <a:gd name="T67" fmla="*/ 0 h 566"/>
                    <a:gd name="T68" fmla="*/ 784 w 1125"/>
                    <a:gd name="T69" fmla="*/ 0 h 566"/>
                    <a:gd name="T70" fmla="*/ 807 w 1125"/>
                    <a:gd name="T71" fmla="*/ 0 h 566"/>
                    <a:gd name="T72" fmla="*/ 830 w 1125"/>
                    <a:gd name="T73" fmla="*/ 0 h 566"/>
                    <a:gd name="T74" fmla="*/ 852 w 1125"/>
                    <a:gd name="T75" fmla="*/ 0 h 566"/>
                    <a:gd name="T76" fmla="*/ 875 w 1125"/>
                    <a:gd name="T77" fmla="*/ 0 h 566"/>
                    <a:gd name="T78" fmla="*/ 897 w 1125"/>
                    <a:gd name="T79" fmla="*/ 0 h 566"/>
                    <a:gd name="T80" fmla="*/ 920 w 1125"/>
                    <a:gd name="T81" fmla="*/ 0 h 566"/>
                    <a:gd name="T82" fmla="*/ 943 w 1125"/>
                    <a:gd name="T83" fmla="*/ 0 h 566"/>
                    <a:gd name="T84" fmla="*/ 966 w 1125"/>
                    <a:gd name="T85" fmla="*/ 0 h 566"/>
                    <a:gd name="T86" fmla="*/ 988 w 1125"/>
                    <a:gd name="T87" fmla="*/ 0 h 566"/>
                    <a:gd name="T88" fmla="*/ 1011 w 1125"/>
                    <a:gd name="T89" fmla="*/ 0 h 566"/>
                    <a:gd name="T90" fmla="*/ 1034 w 1125"/>
                    <a:gd name="T91" fmla="*/ 0 h 566"/>
                    <a:gd name="T92" fmla="*/ 1057 w 1125"/>
                    <a:gd name="T93" fmla="*/ 0 h 566"/>
                    <a:gd name="T94" fmla="*/ 1080 w 1125"/>
                    <a:gd name="T95" fmla="*/ 0 h 566"/>
                    <a:gd name="T96" fmla="*/ 1102 w 1125"/>
                    <a:gd name="T97" fmla="*/ 0 h 566"/>
                    <a:gd name="T98" fmla="*/ 1125 w 1125"/>
                    <a:gd name="T99" fmla="*/ 0 h 5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5"/>
                    <a:gd name="T151" fmla="*/ 0 h 566"/>
                    <a:gd name="T152" fmla="*/ 1125 w 1125"/>
                    <a:gd name="T153" fmla="*/ 566 h 5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5" h="566">
                      <a:moveTo>
                        <a:pt x="0" y="566"/>
                      </a:moveTo>
                      <a:lnTo>
                        <a:pt x="12" y="504"/>
                      </a:lnTo>
                      <a:lnTo>
                        <a:pt x="23" y="445"/>
                      </a:lnTo>
                      <a:lnTo>
                        <a:pt x="34" y="390"/>
                      </a:lnTo>
                      <a:lnTo>
                        <a:pt x="45" y="338"/>
                      </a:lnTo>
                      <a:lnTo>
                        <a:pt x="57" y="291"/>
                      </a:lnTo>
                      <a:lnTo>
                        <a:pt x="68" y="249"/>
                      </a:lnTo>
                      <a:lnTo>
                        <a:pt x="80" y="211"/>
                      </a:lnTo>
                      <a:lnTo>
                        <a:pt x="91" y="179"/>
                      </a:lnTo>
                      <a:lnTo>
                        <a:pt x="103" y="150"/>
                      </a:lnTo>
                      <a:lnTo>
                        <a:pt x="114" y="125"/>
                      </a:lnTo>
                      <a:lnTo>
                        <a:pt x="125" y="104"/>
                      </a:lnTo>
                      <a:lnTo>
                        <a:pt x="137" y="87"/>
                      </a:lnTo>
                      <a:lnTo>
                        <a:pt x="148" y="72"/>
                      </a:lnTo>
                      <a:lnTo>
                        <a:pt x="159" y="59"/>
                      </a:lnTo>
                      <a:lnTo>
                        <a:pt x="170" y="49"/>
                      </a:lnTo>
                      <a:lnTo>
                        <a:pt x="182" y="41"/>
                      </a:lnTo>
                      <a:lnTo>
                        <a:pt x="193" y="33"/>
                      </a:lnTo>
                      <a:lnTo>
                        <a:pt x="205" y="27"/>
                      </a:lnTo>
                      <a:lnTo>
                        <a:pt x="216" y="23"/>
                      </a:lnTo>
                      <a:lnTo>
                        <a:pt x="228" y="19"/>
                      </a:lnTo>
                      <a:lnTo>
                        <a:pt x="239" y="15"/>
                      </a:lnTo>
                      <a:lnTo>
                        <a:pt x="250" y="13"/>
                      </a:lnTo>
                      <a:lnTo>
                        <a:pt x="261" y="10"/>
                      </a:lnTo>
                      <a:lnTo>
                        <a:pt x="273" y="9"/>
                      </a:lnTo>
                      <a:lnTo>
                        <a:pt x="284" y="7"/>
                      </a:lnTo>
                      <a:lnTo>
                        <a:pt x="295" y="6"/>
                      </a:lnTo>
                      <a:lnTo>
                        <a:pt x="307" y="5"/>
                      </a:lnTo>
                      <a:lnTo>
                        <a:pt x="318" y="4"/>
                      </a:lnTo>
                      <a:lnTo>
                        <a:pt x="330" y="3"/>
                      </a:lnTo>
                      <a:lnTo>
                        <a:pt x="341" y="2"/>
                      </a:lnTo>
                      <a:lnTo>
                        <a:pt x="353" y="2"/>
                      </a:lnTo>
                      <a:lnTo>
                        <a:pt x="364" y="2"/>
                      </a:lnTo>
                      <a:lnTo>
                        <a:pt x="375" y="2"/>
                      </a:lnTo>
                      <a:lnTo>
                        <a:pt x="386" y="1"/>
                      </a:lnTo>
                      <a:lnTo>
                        <a:pt x="398" y="1"/>
                      </a:lnTo>
                      <a:lnTo>
                        <a:pt x="409" y="0"/>
                      </a:lnTo>
                      <a:lnTo>
                        <a:pt x="420" y="0"/>
                      </a:lnTo>
                      <a:lnTo>
                        <a:pt x="432" y="0"/>
                      </a:lnTo>
                      <a:lnTo>
                        <a:pt x="443" y="0"/>
                      </a:lnTo>
                      <a:lnTo>
                        <a:pt x="455" y="0"/>
                      </a:lnTo>
                      <a:lnTo>
                        <a:pt x="466" y="0"/>
                      </a:lnTo>
                      <a:lnTo>
                        <a:pt x="478" y="0"/>
                      </a:lnTo>
                      <a:lnTo>
                        <a:pt x="489" y="0"/>
                      </a:lnTo>
                      <a:lnTo>
                        <a:pt x="500" y="0"/>
                      </a:lnTo>
                      <a:lnTo>
                        <a:pt x="511" y="0"/>
                      </a:lnTo>
                      <a:lnTo>
                        <a:pt x="523" y="0"/>
                      </a:lnTo>
                      <a:lnTo>
                        <a:pt x="534" y="0"/>
                      </a:lnTo>
                      <a:lnTo>
                        <a:pt x="545" y="0"/>
                      </a:lnTo>
                      <a:lnTo>
                        <a:pt x="557" y="0"/>
                      </a:lnTo>
                      <a:lnTo>
                        <a:pt x="568" y="0"/>
                      </a:lnTo>
                      <a:lnTo>
                        <a:pt x="580" y="0"/>
                      </a:lnTo>
                      <a:lnTo>
                        <a:pt x="591" y="0"/>
                      </a:lnTo>
                      <a:lnTo>
                        <a:pt x="603" y="0"/>
                      </a:lnTo>
                      <a:lnTo>
                        <a:pt x="614" y="0"/>
                      </a:lnTo>
                      <a:lnTo>
                        <a:pt x="625" y="0"/>
                      </a:lnTo>
                      <a:lnTo>
                        <a:pt x="636" y="0"/>
                      </a:lnTo>
                      <a:lnTo>
                        <a:pt x="647" y="0"/>
                      </a:lnTo>
                      <a:lnTo>
                        <a:pt x="659" y="0"/>
                      </a:lnTo>
                      <a:lnTo>
                        <a:pt x="670" y="0"/>
                      </a:lnTo>
                      <a:lnTo>
                        <a:pt x="682" y="0"/>
                      </a:lnTo>
                      <a:lnTo>
                        <a:pt x="693" y="0"/>
                      </a:lnTo>
                      <a:lnTo>
                        <a:pt x="705" y="0"/>
                      </a:lnTo>
                      <a:lnTo>
                        <a:pt x="716" y="0"/>
                      </a:lnTo>
                      <a:lnTo>
                        <a:pt x="727" y="0"/>
                      </a:lnTo>
                      <a:lnTo>
                        <a:pt x="739" y="0"/>
                      </a:lnTo>
                      <a:lnTo>
                        <a:pt x="750" y="0"/>
                      </a:lnTo>
                      <a:lnTo>
                        <a:pt x="761" y="0"/>
                      </a:lnTo>
                      <a:lnTo>
                        <a:pt x="772" y="0"/>
                      </a:lnTo>
                      <a:lnTo>
                        <a:pt x="784" y="0"/>
                      </a:lnTo>
                      <a:lnTo>
                        <a:pt x="795" y="0"/>
                      </a:lnTo>
                      <a:lnTo>
                        <a:pt x="807" y="0"/>
                      </a:lnTo>
                      <a:lnTo>
                        <a:pt x="818" y="0"/>
                      </a:lnTo>
                      <a:lnTo>
                        <a:pt x="830" y="0"/>
                      </a:lnTo>
                      <a:lnTo>
                        <a:pt x="841" y="0"/>
                      </a:lnTo>
                      <a:lnTo>
                        <a:pt x="852" y="0"/>
                      </a:lnTo>
                      <a:lnTo>
                        <a:pt x="864" y="0"/>
                      </a:lnTo>
                      <a:lnTo>
                        <a:pt x="875" y="0"/>
                      </a:lnTo>
                      <a:lnTo>
                        <a:pt x="886" y="0"/>
                      </a:lnTo>
                      <a:lnTo>
                        <a:pt x="897" y="0"/>
                      </a:lnTo>
                      <a:lnTo>
                        <a:pt x="909" y="0"/>
                      </a:lnTo>
                      <a:lnTo>
                        <a:pt x="920" y="0"/>
                      </a:lnTo>
                      <a:lnTo>
                        <a:pt x="932" y="0"/>
                      </a:lnTo>
                      <a:lnTo>
                        <a:pt x="943" y="0"/>
                      </a:lnTo>
                      <a:lnTo>
                        <a:pt x="955" y="0"/>
                      </a:lnTo>
                      <a:lnTo>
                        <a:pt x="966" y="0"/>
                      </a:lnTo>
                      <a:lnTo>
                        <a:pt x="977" y="0"/>
                      </a:lnTo>
                      <a:lnTo>
                        <a:pt x="988" y="0"/>
                      </a:lnTo>
                      <a:lnTo>
                        <a:pt x="1000" y="0"/>
                      </a:lnTo>
                      <a:lnTo>
                        <a:pt x="1011" y="0"/>
                      </a:lnTo>
                      <a:lnTo>
                        <a:pt x="1022" y="0"/>
                      </a:lnTo>
                      <a:lnTo>
                        <a:pt x="1034" y="0"/>
                      </a:lnTo>
                      <a:lnTo>
                        <a:pt x="1045" y="0"/>
                      </a:lnTo>
                      <a:lnTo>
                        <a:pt x="1057" y="0"/>
                      </a:lnTo>
                      <a:lnTo>
                        <a:pt x="1068" y="0"/>
                      </a:lnTo>
                      <a:lnTo>
                        <a:pt x="1080" y="0"/>
                      </a:lnTo>
                      <a:lnTo>
                        <a:pt x="1091" y="0"/>
                      </a:lnTo>
                      <a:lnTo>
                        <a:pt x="1102" y="0"/>
                      </a:lnTo>
                      <a:lnTo>
                        <a:pt x="1113" y="0"/>
                      </a:lnTo>
                      <a:lnTo>
                        <a:pt x="1125" y="0"/>
                      </a:lnTo>
                    </a:path>
                  </a:pathLst>
                </a:custGeom>
                <a:noFill/>
                <a:ln w="38100" cmpd="sng">
                  <a:solidFill>
                    <a:srgbClr val="FF0000"/>
                  </a:solidFill>
                  <a:prstDash val="solid"/>
                  <a:round/>
                  <a:headEnd/>
                  <a:tailEnd/>
                </a:ln>
              </p:spPr>
              <p:txBody>
                <a:bodyPr>
                  <a:prstTxWarp prst="textNoShape">
                    <a:avLst/>
                  </a:prstTxWarp>
                </a:bodyPr>
                <a:lstStyle/>
                <a:p>
                  <a:endParaRPr lang="en-US"/>
                </a:p>
              </p:txBody>
            </p:sp>
            <p:sp>
              <p:nvSpPr>
                <p:cNvPr id="7192" name="Line 55"/>
                <p:cNvSpPr>
                  <a:spLocks noChangeShapeType="1"/>
                </p:cNvSpPr>
                <p:nvPr/>
              </p:nvSpPr>
              <p:spPr bwMode="auto">
                <a:xfrm>
                  <a:off x="3888" y="3618"/>
                  <a:ext cx="1248" cy="0"/>
                </a:xfrm>
                <a:prstGeom prst="line">
                  <a:avLst/>
                </a:prstGeom>
                <a:noFill/>
                <a:ln w="28575">
                  <a:solidFill>
                    <a:schemeClr val="tx1"/>
                  </a:solidFill>
                  <a:round/>
                  <a:headEnd/>
                  <a:tailEnd type="triangle" w="med" len="med"/>
                </a:ln>
              </p:spPr>
              <p:txBody>
                <a:bodyPr wrap="none">
                  <a:prstTxWarp prst="textNoShape">
                    <a:avLst/>
                  </a:prstTxWarp>
                </a:bodyPr>
                <a:lstStyle/>
                <a:p>
                  <a:endParaRPr lang="en-US"/>
                </a:p>
              </p:txBody>
            </p:sp>
            <p:sp>
              <p:nvSpPr>
                <p:cNvPr id="7193" name="Line 56"/>
                <p:cNvSpPr>
                  <a:spLocks noChangeShapeType="1"/>
                </p:cNvSpPr>
                <p:nvPr/>
              </p:nvSpPr>
              <p:spPr bwMode="auto">
                <a:xfrm flipV="1">
                  <a:off x="3888" y="2832"/>
                  <a:ext cx="0" cy="786"/>
                </a:xfrm>
                <a:prstGeom prst="line">
                  <a:avLst/>
                </a:prstGeom>
                <a:noFill/>
                <a:ln w="28575">
                  <a:solidFill>
                    <a:schemeClr val="tx1"/>
                  </a:solidFill>
                  <a:round/>
                  <a:headEnd/>
                  <a:tailEnd type="triangle" w="med" len="med"/>
                </a:ln>
              </p:spPr>
              <p:txBody>
                <a:bodyPr wrap="none">
                  <a:prstTxWarp prst="textNoShape">
                    <a:avLst/>
                  </a:prstTxWarp>
                </a:bodyPr>
                <a:lstStyle/>
                <a:p>
                  <a:endParaRPr lang="en-US"/>
                </a:p>
              </p:txBody>
            </p:sp>
          </p:grpSp>
          <p:sp>
            <p:nvSpPr>
              <p:cNvPr id="7187" name="Text Box 58"/>
              <p:cNvSpPr txBox="1">
                <a:spLocks noChangeArrowheads="1"/>
              </p:cNvSpPr>
              <p:nvPr/>
            </p:nvSpPr>
            <p:spPr bwMode="auto">
              <a:xfrm>
                <a:off x="5315" y="3671"/>
                <a:ext cx="183" cy="247"/>
              </a:xfrm>
              <a:prstGeom prst="rect">
                <a:avLst/>
              </a:prstGeom>
              <a:noFill/>
              <a:ln w="9525">
                <a:noFill/>
                <a:miter lim="800000"/>
                <a:headEnd/>
                <a:tailEnd/>
              </a:ln>
            </p:spPr>
            <p:txBody>
              <a:bodyPr wrap="none">
                <a:prstTxWarp prst="textNoShape">
                  <a:avLst/>
                </a:prstTxWarp>
                <a:spAutoFit/>
              </a:bodyPr>
              <a:lstStyle/>
              <a:p>
                <a:r>
                  <a:rPr lang="en-US" i="1" dirty="0"/>
                  <a:t> </a:t>
                </a:r>
                <a:r>
                  <a:rPr lang="en-US" i="1" dirty="0" err="1"/>
                  <a:t>t</a:t>
                </a:r>
                <a:endParaRPr lang="en-US" i="1" dirty="0"/>
              </a:p>
            </p:txBody>
          </p:sp>
          <p:sp>
            <p:nvSpPr>
              <p:cNvPr id="7188" name="Text Box 59"/>
              <p:cNvSpPr txBox="1">
                <a:spLocks noChangeArrowheads="1"/>
              </p:cNvSpPr>
              <p:nvPr/>
            </p:nvSpPr>
            <p:spPr bwMode="auto">
              <a:xfrm>
                <a:off x="3540" y="2566"/>
                <a:ext cx="184" cy="247"/>
              </a:xfrm>
              <a:prstGeom prst="rect">
                <a:avLst/>
              </a:prstGeom>
              <a:noFill/>
              <a:ln w="9525">
                <a:noFill/>
                <a:miter lim="800000"/>
                <a:headEnd/>
                <a:tailEnd/>
              </a:ln>
            </p:spPr>
            <p:txBody>
              <a:bodyPr wrap="none">
                <a:prstTxWarp prst="textNoShape">
                  <a:avLst/>
                </a:prstTxWarp>
                <a:spAutoFit/>
              </a:bodyPr>
              <a:lstStyle/>
              <a:p>
                <a:r>
                  <a:rPr lang="en-US" i="1"/>
                  <a:t>u</a:t>
                </a:r>
              </a:p>
            </p:txBody>
          </p:sp>
          <p:sp>
            <p:nvSpPr>
              <p:cNvPr id="7189" name="Line 60"/>
              <p:cNvSpPr>
                <a:spLocks noChangeShapeType="1"/>
              </p:cNvSpPr>
              <p:nvPr/>
            </p:nvSpPr>
            <p:spPr bwMode="auto">
              <a:xfrm flipH="1">
                <a:off x="3648" y="2952"/>
                <a:ext cx="1584" cy="0"/>
              </a:xfrm>
              <a:prstGeom prst="line">
                <a:avLst/>
              </a:prstGeom>
              <a:noFill/>
              <a:ln w="9525">
                <a:solidFill>
                  <a:schemeClr val="tx1"/>
                </a:solidFill>
                <a:prstDash val="dash"/>
                <a:round/>
                <a:headEnd/>
                <a:tailEnd/>
              </a:ln>
            </p:spPr>
            <p:txBody>
              <a:bodyPr wrap="none">
                <a:prstTxWarp prst="textNoShape">
                  <a:avLst/>
                </a:prstTxWarp>
              </a:bodyPr>
              <a:lstStyle/>
              <a:p>
                <a:endParaRPr lang="en-US"/>
              </a:p>
            </p:txBody>
          </p:sp>
          <p:sp>
            <p:nvSpPr>
              <p:cNvPr id="7190" name="Text Box 61"/>
              <p:cNvSpPr txBox="1">
                <a:spLocks noChangeArrowheads="1"/>
              </p:cNvSpPr>
              <p:nvPr/>
            </p:nvSpPr>
            <p:spPr bwMode="auto">
              <a:xfrm>
                <a:off x="3456" y="2766"/>
                <a:ext cx="188" cy="280"/>
              </a:xfrm>
              <a:prstGeom prst="rect">
                <a:avLst/>
              </a:prstGeom>
              <a:noFill/>
              <a:ln w="9525">
                <a:noFill/>
                <a:miter lim="800000"/>
                <a:headEnd/>
                <a:tailEnd/>
              </a:ln>
            </p:spPr>
            <p:txBody>
              <a:bodyPr wrap="none">
                <a:prstTxWarp prst="textNoShape">
                  <a:avLst/>
                </a:prstTxWarp>
                <a:spAutoFit/>
              </a:bodyPr>
              <a:lstStyle/>
              <a:p>
                <a:r>
                  <a:rPr lang="en-US"/>
                  <a:t>c</a:t>
                </a:r>
              </a:p>
            </p:txBody>
          </p:sp>
        </p:grpSp>
        <p:grpSp>
          <p:nvGrpSpPr>
            <p:cNvPr id="7" name="Group 32"/>
            <p:cNvGrpSpPr>
              <a:grpSpLocks/>
            </p:cNvGrpSpPr>
            <p:nvPr/>
          </p:nvGrpSpPr>
          <p:grpSpPr bwMode="auto">
            <a:xfrm>
              <a:off x="5478463" y="4114800"/>
              <a:ext cx="2417762" cy="2281238"/>
              <a:chOff x="5478293" y="4114801"/>
              <a:chExt cx="2417685" cy="2280975"/>
            </a:xfrm>
          </p:grpSpPr>
          <p:cxnSp>
            <p:nvCxnSpPr>
              <p:cNvPr id="7182" name="Straight Connector 28"/>
              <p:cNvCxnSpPr>
                <a:cxnSpLocks noChangeShapeType="1"/>
              </p:cNvCxnSpPr>
              <p:nvPr/>
            </p:nvCxnSpPr>
            <p:spPr bwMode="auto">
              <a:xfrm rot="5400000" flipH="1" flipV="1">
                <a:off x="4575539" y="5017555"/>
                <a:ext cx="2280975" cy="475467"/>
              </a:xfrm>
              <a:prstGeom prst="line">
                <a:avLst/>
              </a:prstGeom>
              <a:noFill/>
              <a:ln w="28575">
                <a:solidFill>
                  <a:srgbClr val="0000FF"/>
                </a:solidFill>
                <a:prstDash val="sysDash"/>
                <a:round/>
                <a:headEnd/>
                <a:tailEnd/>
              </a:ln>
            </p:spPr>
          </p:cxnSp>
          <p:sp>
            <p:nvSpPr>
              <p:cNvPr id="7183" name="TextBox 29"/>
              <p:cNvSpPr txBox="1">
                <a:spLocks noChangeArrowheads="1"/>
              </p:cNvSpPr>
              <p:nvPr/>
            </p:nvSpPr>
            <p:spPr bwMode="auto">
              <a:xfrm>
                <a:off x="6477000" y="4191000"/>
                <a:ext cx="1418978" cy="461665"/>
              </a:xfrm>
              <a:prstGeom prst="rect">
                <a:avLst/>
              </a:prstGeom>
              <a:noFill/>
              <a:ln w="9525">
                <a:noFill/>
                <a:miter lim="800000"/>
                <a:headEnd/>
                <a:tailEnd/>
              </a:ln>
            </p:spPr>
            <p:txBody>
              <a:bodyPr wrap="none">
                <a:prstTxWarp prst="textNoShape">
                  <a:avLst/>
                </a:prstTxWarp>
                <a:spAutoFit/>
              </a:bodyPr>
              <a:lstStyle/>
              <a:p>
                <a:r>
                  <a:rPr lang="en-US">
                    <a:solidFill>
                      <a:srgbClr val="0000FF"/>
                    </a:solidFill>
                  </a:rPr>
                  <a:t>Classical</a:t>
                </a:r>
              </a:p>
            </p:txBody>
          </p:sp>
          <p:cxnSp>
            <p:nvCxnSpPr>
              <p:cNvPr id="7184" name="Straight Arrow Connector 31"/>
              <p:cNvCxnSpPr>
                <a:cxnSpLocks noChangeShapeType="1"/>
              </p:cNvCxnSpPr>
              <p:nvPr/>
            </p:nvCxnSpPr>
            <p:spPr bwMode="auto">
              <a:xfrm rot="10800000" flipV="1">
                <a:off x="5918200" y="4482792"/>
                <a:ext cx="609600" cy="150167"/>
              </a:xfrm>
              <a:prstGeom prst="straightConnector1">
                <a:avLst/>
              </a:prstGeom>
              <a:noFill/>
              <a:ln w="9525">
                <a:solidFill>
                  <a:schemeClr val="tx1"/>
                </a:solidFill>
                <a:round/>
                <a:headEnd/>
                <a:tailEnd type="arrow" w="med" len="med"/>
              </a:ln>
            </p:spPr>
          </p:cxnSp>
        </p:grpSp>
      </p:grpSp>
      <p:grpSp>
        <p:nvGrpSpPr>
          <p:cNvPr id="40" name="Group 39"/>
          <p:cNvGrpSpPr/>
          <p:nvPr/>
        </p:nvGrpSpPr>
        <p:grpSpPr>
          <a:xfrm>
            <a:off x="1166812" y="1000125"/>
            <a:ext cx="7367588" cy="523875"/>
            <a:chOff x="1066800" y="1000125"/>
            <a:chExt cx="7367588" cy="523875"/>
          </a:xfrm>
        </p:grpSpPr>
        <p:grpSp>
          <p:nvGrpSpPr>
            <p:cNvPr id="2" name="Group 63"/>
            <p:cNvGrpSpPr>
              <a:grpSpLocks/>
            </p:cNvGrpSpPr>
            <p:nvPr/>
          </p:nvGrpSpPr>
          <p:grpSpPr bwMode="auto">
            <a:xfrm>
              <a:off x="1066800" y="1000125"/>
              <a:ext cx="7367588" cy="519113"/>
              <a:chOff x="672" y="630"/>
              <a:chExt cx="4641" cy="327"/>
            </a:xfrm>
          </p:grpSpPr>
          <p:sp>
            <p:nvSpPr>
              <p:cNvPr id="7198" name="Text Box 15"/>
              <p:cNvSpPr txBox="1">
                <a:spLocks noChangeArrowheads="1"/>
              </p:cNvSpPr>
              <p:nvPr/>
            </p:nvSpPr>
            <p:spPr bwMode="auto">
              <a:xfrm>
                <a:off x="672" y="630"/>
                <a:ext cx="1205" cy="291"/>
              </a:xfrm>
              <a:prstGeom prst="rect">
                <a:avLst/>
              </a:prstGeom>
              <a:noFill/>
              <a:ln w="9525">
                <a:noFill/>
                <a:miter lim="800000"/>
                <a:headEnd/>
                <a:tailEnd/>
              </a:ln>
            </p:spPr>
            <p:txBody>
              <a:bodyPr wrap="none">
                <a:prstTxWarp prst="textNoShape">
                  <a:avLst/>
                </a:prstTxWarp>
                <a:spAutoFit/>
              </a:bodyPr>
              <a:lstStyle/>
              <a:p>
                <a:r>
                  <a:rPr lang="en-US" dirty="0"/>
                  <a:t>Now:</a:t>
                </a:r>
                <a:r>
                  <a:rPr lang="en-US" dirty="0" smtClean="0"/>
                  <a:t>   Solve</a:t>
                </a:r>
                <a:endParaRPr lang="en-US" dirty="0"/>
              </a:p>
            </p:txBody>
          </p:sp>
          <p:sp>
            <p:nvSpPr>
              <p:cNvPr id="7199" name="Text Box 16"/>
              <p:cNvSpPr txBox="1">
                <a:spLocks noChangeArrowheads="1"/>
              </p:cNvSpPr>
              <p:nvPr/>
            </p:nvSpPr>
            <p:spPr bwMode="auto">
              <a:xfrm>
                <a:off x="3502" y="630"/>
                <a:ext cx="1811" cy="327"/>
              </a:xfrm>
              <a:prstGeom prst="rect">
                <a:avLst/>
              </a:prstGeom>
              <a:noFill/>
              <a:ln w="9525">
                <a:noFill/>
                <a:miter lim="800000"/>
                <a:headEnd/>
                <a:tailEnd/>
              </a:ln>
            </p:spPr>
            <p:txBody>
              <a:bodyPr wrap="none">
                <a:prstTxWarp prst="textNoShape">
                  <a:avLst/>
                </a:prstTxWarp>
                <a:spAutoFit/>
              </a:bodyPr>
              <a:lstStyle/>
              <a:p>
                <a:r>
                  <a:rPr lang="en-US" dirty="0"/>
                  <a:t>for the velocity </a:t>
                </a:r>
                <a:r>
                  <a:rPr lang="en-US" i="1" dirty="0" err="1"/>
                  <a:t>u</a:t>
                </a:r>
                <a:r>
                  <a:rPr lang="en-US" dirty="0"/>
                  <a:t>.</a:t>
                </a:r>
              </a:p>
            </p:txBody>
          </p:sp>
        </p:grpSp>
        <p:graphicFrame>
          <p:nvGraphicFramePr>
            <p:cNvPr id="32" name="Object 31"/>
            <p:cNvGraphicFramePr>
              <a:graphicFrameLocks noChangeAspect="1"/>
            </p:cNvGraphicFramePr>
            <p:nvPr/>
          </p:nvGraphicFramePr>
          <p:xfrm>
            <a:off x="3124200" y="1054100"/>
            <a:ext cx="2193925" cy="469900"/>
          </p:xfrm>
          <a:graphic>
            <a:graphicData uri="http://schemas.openxmlformats.org/presentationml/2006/ole">
              <p:oleObj spid="_x0000_s110598" name="Equation" r:id="rId4" imgW="889000" imgH="190500" progId="Equation.DSMT4">
                <p:embed/>
              </p:oleObj>
            </a:graphicData>
          </a:graphic>
        </p:graphicFrame>
      </p:grpSp>
      <p:grpSp>
        <p:nvGrpSpPr>
          <p:cNvPr id="39" name="Group 38"/>
          <p:cNvGrpSpPr/>
          <p:nvPr/>
        </p:nvGrpSpPr>
        <p:grpSpPr>
          <a:xfrm>
            <a:off x="381000" y="1371600"/>
            <a:ext cx="8077200" cy="1174750"/>
            <a:chOff x="381000" y="1371600"/>
            <a:chExt cx="8077200" cy="1174750"/>
          </a:xfrm>
        </p:grpSpPr>
        <p:grpSp>
          <p:nvGrpSpPr>
            <p:cNvPr id="3" name="Group 64"/>
            <p:cNvGrpSpPr>
              <a:grpSpLocks/>
            </p:cNvGrpSpPr>
            <p:nvPr/>
          </p:nvGrpSpPr>
          <p:grpSpPr bwMode="auto">
            <a:xfrm>
              <a:off x="381000" y="1752601"/>
              <a:ext cx="3114675" cy="519113"/>
              <a:chOff x="240" y="1104"/>
              <a:chExt cx="1962" cy="327"/>
            </a:xfrm>
          </p:grpSpPr>
          <p:sp>
            <p:nvSpPr>
              <p:cNvPr id="7195" name="Text Box 20"/>
              <p:cNvSpPr txBox="1">
                <a:spLocks noChangeArrowheads="1"/>
              </p:cNvSpPr>
              <p:nvPr/>
            </p:nvSpPr>
            <p:spPr bwMode="auto">
              <a:xfrm>
                <a:off x="240" y="1104"/>
                <a:ext cx="1276" cy="327"/>
              </a:xfrm>
              <a:prstGeom prst="rect">
                <a:avLst/>
              </a:prstGeom>
              <a:noFill/>
              <a:ln w="9525">
                <a:noFill/>
                <a:miter lim="800000"/>
                <a:headEnd/>
                <a:tailEnd/>
              </a:ln>
            </p:spPr>
            <p:txBody>
              <a:bodyPr wrap="none">
                <a:prstTxWarp prst="textNoShape">
                  <a:avLst/>
                </a:prstTxWarp>
                <a:spAutoFit/>
              </a:bodyPr>
              <a:lstStyle/>
              <a:p>
                <a:r>
                  <a:rPr lang="en-US"/>
                  <a:t>Dividing by </a:t>
                </a:r>
                <a:endParaRPr lang="el-GR">
                  <a:latin typeface="Times New Roman" charset="0"/>
                  <a:ea typeface="Times New Roman" charset="0"/>
                  <a:cs typeface="Times New Roman" charset="0"/>
                </a:endParaRPr>
              </a:p>
            </p:txBody>
          </p:sp>
          <p:sp>
            <p:nvSpPr>
              <p:cNvPr id="7196" name="Text Box 25"/>
              <p:cNvSpPr txBox="1">
                <a:spLocks noChangeArrowheads="1"/>
              </p:cNvSpPr>
              <p:nvPr/>
            </p:nvSpPr>
            <p:spPr bwMode="auto">
              <a:xfrm>
                <a:off x="1536" y="1104"/>
                <a:ext cx="666" cy="291"/>
              </a:xfrm>
              <a:prstGeom prst="rect">
                <a:avLst/>
              </a:prstGeom>
              <a:noFill/>
              <a:ln w="9525">
                <a:noFill/>
                <a:miter lim="800000"/>
                <a:headEnd/>
                <a:tailEnd/>
              </a:ln>
            </p:spPr>
            <p:txBody>
              <a:bodyPr wrap="none">
                <a:prstTxWarp prst="textNoShape">
                  <a:avLst/>
                </a:prstTxWarp>
                <a:spAutoFit/>
              </a:bodyPr>
              <a:lstStyle/>
              <a:p>
                <a:r>
                  <a:rPr lang="en-US" dirty="0"/>
                  <a:t>yields:</a:t>
                </a:r>
                <a:r>
                  <a:rPr lang="en-US" dirty="0" smtClean="0"/>
                  <a:t> </a:t>
                </a:r>
                <a:endParaRPr lang="en-US" i="1" dirty="0">
                  <a:latin typeface="Times New Roman" charset="0"/>
                </a:endParaRPr>
              </a:p>
            </p:txBody>
          </p:sp>
        </p:grpSp>
        <p:graphicFrame>
          <p:nvGraphicFramePr>
            <p:cNvPr id="33" name="Object 32"/>
            <p:cNvGraphicFramePr>
              <a:graphicFrameLocks noChangeAspect="1"/>
            </p:cNvGraphicFramePr>
            <p:nvPr/>
          </p:nvGraphicFramePr>
          <p:xfrm>
            <a:off x="3505200" y="1371600"/>
            <a:ext cx="4953000" cy="1174750"/>
          </p:xfrm>
          <a:graphic>
            <a:graphicData uri="http://schemas.openxmlformats.org/presentationml/2006/ole">
              <p:oleObj spid="_x0000_s110599" name="Equation" r:id="rId5" imgW="1981200" imgH="469900" progId="Equation.DSMT4">
                <p:embed/>
              </p:oleObj>
            </a:graphicData>
          </a:graphic>
        </p:graphicFrame>
        <p:graphicFrame>
          <p:nvGraphicFramePr>
            <p:cNvPr id="110600" name="Object 8"/>
            <p:cNvGraphicFramePr>
              <a:graphicFrameLocks noChangeAspect="1"/>
            </p:cNvGraphicFramePr>
            <p:nvPr/>
          </p:nvGraphicFramePr>
          <p:xfrm>
            <a:off x="2057400" y="1828800"/>
            <a:ext cx="347663" cy="411163"/>
          </p:xfrm>
          <a:graphic>
            <a:graphicData uri="http://schemas.openxmlformats.org/presentationml/2006/ole">
              <p:oleObj spid="_x0000_s110600" name="Equation" r:id="rId6" imgW="139700" imgH="165100" progId="Equation.DSMT4">
                <p:embed/>
              </p:oleObj>
            </a:graphicData>
          </a:graphic>
        </p:graphicFrame>
      </p:grpSp>
      <p:grpSp>
        <p:nvGrpSpPr>
          <p:cNvPr id="38" name="Group 37"/>
          <p:cNvGrpSpPr/>
          <p:nvPr/>
        </p:nvGrpSpPr>
        <p:grpSpPr>
          <a:xfrm>
            <a:off x="762000" y="2438400"/>
            <a:ext cx="7124700" cy="825500"/>
            <a:chOff x="762000" y="2438400"/>
            <a:chExt cx="7124700" cy="825500"/>
          </a:xfrm>
        </p:grpSpPr>
        <p:sp>
          <p:nvSpPr>
            <p:cNvPr id="394266" name="Text Box 26"/>
            <p:cNvSpPr txBox="1">
              <a:spLocks noChangeArrowheads="1"/>
            </p:cNvSpPr>
            <p:nvPr/>
          </p:nvSpPr>
          <p:spPr bwMode="auto">
            <a:xfrm>
              <a:off x="762000" y="2590800"/>
              <a:ext cx="2751174" cy="461665"/>
            </a:xfrm>
            <a:prstGeom prst="rect">
              <a:avLst/>
            </a:prstGeom>
            <a:noFill/>
            <a:ln w="9525">
              <a:noFill/>
              <a:miter lim="800000"/>
              <a:headEnd/>
              <a:tailEnd/>
            </a:ln>
          </p:spPr>
          <p:txBody>
            <a:bodyPr wrap="none">
              <a:prstTxWarp prst="textNoShape">
                <a:avLst/>
              </a:prstTxWarp>
              <a:spAutoFit/>
            </a:bodyPr>
            <a:lstStyle/>
            <a:p>
              <a:r>
                <a:rPr lang="en-US" dirty="0"/>
                <a:t>Square both sides</a:t>
              </a:r>
              <a:r>
                <a:rPr lang="en-US" dirty="0" smtClean="0"/>
                <a:t>:</a:t>
              </a:r>
              <a:endParaRPr lang="en-US" dirty="0"/>
            </a:p>
          </p:txBody>
        </p:sp>
        <p:graphicFrame>
          <p:nvGraphicFramePr>
            <p:cNvPr id="110601" name="Object 9"/>
            <p:cNvGraphicFramePr>
              <a:graphicFrameLocks noChangeAspect="1"/>
            </p:cNvGraphicFramePr>
            <p:nvPr/>
          </p:nvGraphicFramePr>
          <p:xfrm>
            <a:off x="3505200" y="2438400"/>
            <a:ext cx="4381500" cy="825500"/>
          </p:xfrm>
          <a:graphic>
            <a:graphicData uri="http://schemas.openxmlformats.org/presentationml/2006/ole">
              <p:oleObj spid="_x0000_s110601" name="Equation" r:id="rId7" imgW="1752600" imgH="330200" progId="Equation.DSMT4">
                <p:embed/>
              </p:oleObj>
            </a:graphicData>
          </a:graphic>
        </p:graphicFrame>
      </p:grpSp>
      <p:grpSp>
        <p:nvGrpSpPr>
          <p:cNvPr id="37" name="Group 36"/>
          <p:cNvGrpSpPr/>
          <p:nvPr/>
        </p:nvGrpSpPr>
        <p:grpSpPr>
          <a:xfrm>
            <a:off x="914400" y="3143250"/>
            <a:ext cx="6629400" cy="666750"/>
            <a:chOff x="914400" y="3143250"/>
            <a:chExt cx="6629400" cy="666750"/>
          </a:xfrm>
        </p:grpSpPr>
        <p:sp>
          <p:nvSpPr>
            <p:cNvPr id="394306" name="Text Box 66"/>
            <p:cNvSpPr txBox="1">
              <a:spLocks noChangeArrowheads="1"/>
            </p:cNvSpPr>
            <p:nvPr/>
          </p:nvSpPr>
          <p:spPr bwMode="auto">
            <a:xfrm>
              <a:off x="914400" y="3272135"/>
              <a:ext cx="2679273" cy="461665"/>
            </a:xfrm>
            <a:prstGeom prst="rect">
              <a:avLst/>
            </a:prstGeom>
            <a:noFill/>
            <a:ln w="9525">
              <a:noFill/>
              <a:miter lim="800000"/>
              <a:headEnd/>
              <a:tailEnd/>
            </a:ln>
          </p:spPr>
          <p:txBody>
            <a:bodyPr wrap="none">
              <a:prstTxWarp prst="textNoShape">
                <a:avLst/>
              </a:prstTxWarp>
              <a:spAutoFit/>
            </a:bodyPr>
            <a:lstStyle/>
            <a:p>
              <a:r>
                <a:rPr lang="en-US" dirty="0"/>
                <a:t>Bring </a:t>
              </a:r>
              <a:r>
                <a:rPr lang="en-US" i="1" dirty="0" err="1"/>
                <a:t>u</a:t>
              </a:r>
              <a:r>
                <a:rPr lang="en-US" dirty="0"/>
                <a:t> to the left</a:t>
              </a:r>
              <a:r>
                <a:rPr lang="en-US" dirty="0" smtClean="0"/>
                <a:t>:</a:t>
              </a:r>
              <a:endParaRPr lang="en-US" i="1" dirty="0">
                <a:latin typeface="Times New Roman" charset="0"/>
              </a:endParaRPr>
            </a:p>
          </p:txBody>
        </p:sp>
        <p:graphicFrame>
          <p:nvGraphicFramePr>
            <p:cNvPr id="110602" name="Object 10"/>
            <p:cNvGraphicFramePr>
              <a:graphicFrameLocks noChangeAspect="1"/>
            </p:cNvGraphicFramePr>
            <p:nvPr/>
          </p:nvGraphicFramePr>
          <p:xfrm>
            <a:off x="3575050" y="3143250"/>
            <a:ext cx="3968750" cy="666750"/>
          </p:xfrm>
          <a:graphic>
            <a:graphicData uri="http://schemas.openxmlformats.org/presentationml/2006/ole">
              <p:oleObj spid="_x0000_s110602" name="Equation" r:id="rId8" imgW="1587500" imgH="266700" progId="Equation.DSMT4">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a:xfrm>
            <a:off x="533400" y="0"/>
            <a:ext cx="8229600" cy="1143000"/>
          </a:xfrm>
        </p:spPr>
        <p:txBody>
          <a:bodyPr/>
          <a:lstStyle/>
          <a:p>
            <a:pPr eaLnBrk="1" hangingPunct="1"/>
            <a:r>
              <a:rPr lang="en-US" b="1"/>
              <a:t>Energy</a:t>
            </a:r>
          </a:p>
        </p:txBody>
      </p:sp>
      <p:sp>
        <p:nvSpPr>
          <p:cNvPr id="15363" name="Text Box 11"/>
          <p:cNvSpPr txBox="1">
            <a:spLocks noChangeArrowheads="1"/>
          </p:cNvSpPr>
          <p:nvPr/>
        </p:nvSpPr>
        <p:spPr bwMode="auto">
          <a:xfrm>
            <a:off x="457200" y="1371600"/>
            <a:ext cx="8305800" cy="1200328"/>
          </a:xfrm>
          <a:prstGeom prst="rect">
            <a:avLst/>
          </a:prstGeom>
          <a:noFill/>
          <a:ln w="9525">
            <a:noFill/>
            <a:miter lim="800000"/>
            <a:headEnd/>
            <a:tailEnd/>
          </a:ln>
        </p:spPr>
        <p:txBody>
          <a:bodyPr>
            <a:prstTxWarp prst="textNoShape">
              <a:avLst/>
            </a:prstTxWarp>
            <a:spAutoFit/>
          </a:bodyPr>
          <a:lstStyle/>
          <a:p>
            <a:pPr marL="395288" indent="-395288">
              <a:spcBef>
                <a:spcPct val="50000"/>
              </a:spcBef>
            </a:pPr>
            <a:r>
              <a:rPr lang="en-US" dirty="0"/>
              <a:t>    Similar to the definition of the relativistic momentum we want to find a definition for the energy </a:t>
            </a:r>
            <a:r>
              <a:rPr lang="en-US" i="1" dirty="0" err="1"/>
              <a:t>E</a:t>
            </a:r>
            <a:r>
              <a:rPr lang="en-US" dirty="0"/>
              <a:t> of an object that fulfills the following</a:t>
            </a:r>
            <a:r>
              <a:rPr lang="en-US" dirty="0" smtClean="0"/>
              <a:t>:</a:t>
            </a:r>
            <a:endParaRPr lang="en-US" dirty="0"/>
          </a:p>
        </p:txBody>
      </p:sp>
      <p:sp>
        <p:nvSpPr>
          <p:cNvPr id="4" name="TextBox 3"/>
          <p:cNvSpPr txBox="1"/>
          <p:nvPr/>
        </p:nvSpPr>
        <p:spPr>
          <a:xfrm>
            <a:off x="762000" y="2895600"/>
            <a:ext cx="7848600" cy="830997"/>
          </a:xfrm>
          <a:prstGeom prst="rect">
            <a:avLst/>
          </a:prstGeom>
          <a:noFill/>
        </p:spPr>
        <p:txBody>
          <a:bodyPr wrap="square" rtlCol="0">
            <a:spAutoFit/>
          </a:bodyPr>
          <a:lstStyle/>
          <a:p>
            <a:pPr marL="395288" indent="-395288">
              <a:spcBef>
                <a:spcPct val="50000"/>
              </a:spcBef>
            </a:pPr>
            <a:r>
              <a:rPr lang="en-US" dirty="0" smtClean="0"/>
              <a:t>1. At low velocity, the value </a:t>
            </a:r>
            <a:r>
              <a:rPr lang="en-US" i="1" dirty="0" err="1" smtClean="0"/>
              <a:t>E</a:t>
            </a:r>
            <a:r>
              <a:rPr lang="en-US" dirty="0" smtClean="0"/>
              <a:t> of the new definition should match the classical definition.</a:t>
            </a:r>
          </a:p>
        </p:txBody>
      </p:sp>
      <p:sp>
        <p:nvSpPr>
          <p:cNvPr id="5" name="TextBox 4"/>
          <p:cNvSpPr txBox="1"/>
          <p:nvPr/>
        </p:nvSpPr>
        <p:spPr>
          <a:xfrm>
            <a:off x="762000" y="4267200"/>
            <a:ext cx="7848600" cy="954107"/>
          </a:xfrm>
          <a:prstGeom prst="rect">
            <a:avLst/>
          </a:prstGeom>
          <a:noFill/>
        </p:spPr>
        <p:txBody>
          <a:bodyPr wrap="square" rtlCol="0">
            <a:spAutoFit/>
          </a:bodyPr>
          <a:lstStyle/>
          <a:p>
            <a:pPr marL="395288" indent="-395288">
              <a:spcBef>
                <a:spcPct val="50000"/>
              </a:spcBef>
            </a:pPr>
            <a:r>
              <a:rPr lang="en-US" dirty="0" smtClean="0"/>
              <a:t>2. The total energy </a:t>
            </a:r>
            <a:r>
              <a:rPr lang="en-US" sz="3200" dirty="0" smtClean="0"/>
              <a:t>(</a:t>
            </a:r>
            <a:r>
              <a:rPr lang="el-GR" sz="3200" dirty="0" smtClean="0">
                <a:ea typeface="Arial" charset="0"/>
                <a:cs typeface="Arial" charset="0"/>
              </a:rPr>
              <a:t>Σ</a:t>
            </a:r>
            <a:r>
              <a:rPr lang="en-US" i="1" dirty="0" err="1" smtClean="0">
                <a:ea typeface="Arial" charset="0"/>
                <a:cs typeface="Arial" charset="0"/>
              </a:rPr>
              <a:t>E</a:t>
            </a:r>
            <a:r>
              <a:rPr lang="en-US" sz="3200" dirty="0" smtClean="0">
                <a:ea typeface="Arial" charset="0"/>
                <a:cs typeface="Arial" charset="0"/>
              </a:rPr>
              <a:t>)</a:t>
            </a:r>
            <a:r>
              <a:rPr lang="en-US" dirty="0" smtClean="0">
                <a:ea typeface="Arial" charset="0"/>
                <a:cs typeface="Arial" charset="0"/>
              </a:rPr>
              <a:t> of an isolated system of bodies should be conserved in all inertial frames.</a:t>
            </a:r>
            <a:endParaRPr lang="el-GR" sz="3200" dirty="0">
              <a:ea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0"/>
            <a:ext cx="8229600" cy="1143000"/>
          </a:xfrm>
        </p:spPr>
        <p:txBody>
          <a:bodyPr/>
          <a:lstStyle/>
          <a:p>
            <a:pPr eaLnBrk="1" hangingPunct="1"/>
            <a:r>
              <a:rPr lang="en-US" b="1" dirty="0"/>
              <a:t>Kinetic</a:t>
            </a:r>
            <a:r>
              <a:rPr lang="en-US" b="1" dirty="0" smtClean="0"/>
              <a:t> Energy</a:t>
            </a:r>
            <a:endParaRPr lang="en-US" b="1" dirty="0"/>
          </a:p>
        </p:txBody>
      </p:sp>
      <p:sp>
        <p:nvSpPr>
          <p:cNvPr id="8196" name="Text Box 9"/>
          <p:cNvSpPr txBox="1">
            <a:spLocks noChangeArrowheads="1"/>
          </p:cNvSpPr>
          <p:nvPr/>
        </p:nvSpPr>
        <p:spPr bwMode="auto">
          <a:xfrm>
            <a:off x="533400" y="1219200"/>
            <a:ext cx="8153400" cy="946150"/>
          </a:xfrm>
          <a:prstGeom prst="rect">
            <a:avLst/>
          </a:prstGeom>
          <a:noFill/>
          <a:ln w="9525">
            <a:noFill/>
            <a:miter lim="800000"/>
            <a:headEnd/>
            <a:tailEnd/>
          </a:ln>
        </p:spPr>
        <p:txBody>
          <a:bodyPr>
            <a:prstTxWarp prst="textNoShape">
              <a:avLst/>
            </a:prstTxWarp>
            <a:spAutoFit/>
          </a:bodyPr>
          <a:lstStyle/>
          <a:p>
            <a:r>
              <a:rPr lang="en-US"/>
              <a:t>The work done by a force </a:t>
            </a:r>
            <a:r>
              <a:rPr lang="en-US" b="1"/>
              <a:t>F</a:t>
            </a:r>
            <a:r>
              <a:rPr lang="en-US"/>
              <a:t> to move a particle from position 1 to 2 along a path </a:t>
            </a:r>
            <a:r>
              <a:rPr lang="en-US" b="1"/>
              <a:t>s</a:t>
            </a:r>
            <a:r>
              <a:rPr lang="en-US"/>
              <a:t> is defined by:</a:t>
            </a:r>
          </a:p>
        </p:txBody>
      </p:sp>
      <p:graphicFrame>
        <p:nvGraphicFramePr>
          <p:cNvPr id="8194" name="Object 10"/>
          <p:cNvGraphicFramePr>
            <a:graphicFrameLocks noChangeAspect="1"/>
          </p:cNvGraphicFramePr>
          <p:nvPr/>
        </p:nvGraphicFramePr>
        <p:xfrm>
          <a:off x="2362200" y="2133600"/>
          <a:ext cx="4114800" cy="1397000"/>
        </p:xfrm>
        <a:graphic>
          <a:graphicData uri="http://schemas.openxmlformats.org/presentationml/2006/ole">
            <p:oleObj spid="_x0000_s113666" name="Equation" r:id="rId3" imgW="1422360" imgH="482400" progId="Equation.DSMT4">
              <p:embed/>
            </p:oleObj>
          </a:graphicData>
        </a:graphic>
      </p:graphicFrame>
      <p:sp>
        <p:nvSpPr>
          <p:cNvPr id="8197" name="Text Box 11"/>
          <p:cNvSpPr txBox="1">
            <a:spLocks noChangeArrowheads="1"/>
          </p:cNvSpPr>
          <p:nvPr/>
        </p:nvSpPr>
        <p:spPr bwMode="auto">
          <a:xfrm>
            <a:off x="609600" y="3733800"/>
            <a:ext cx="8001000" cy="830263"/>
          </a:xfrm>
          <a:prstGeom prst="rect">
            <a:avLst/>
          </a:prstGeom>
          <a:noFill/>
          <a:ln w="9525">
            <a:noFill/>
            <a:miter lim="800000"/>
            <a:headEnd/>
            <a:tailEnd/>
          </a:ln>
        </p:spPr>
        <p:txBody>
          <a:bodyPr>
            <a:prstTxWarp prst="textNoShape">
              <a:avLst/>
            </a:prstTxWarp>
            <a:spAutoFit/>
          </a:bodyPr>
          <a:lstStyle/>
          <a:p>
            <a:r>
              <a:rPr lang="en-US"/>
              <a:t>K</a:t>
            </a:r>
            <a:r>
              <a:rPr lang="en-US" baseline="-25000"/>
              <a:t>1,2</a:t>
            </a:r>
            <a:r>
              <a:rPr lang="en-US"/>
              <a:t> being the particle's kinetic energy at positions 1 and 2, respectively (true for frictionless system).</a:t>
            </a:r>
          </a:p>
        </p:txBody>
      </p:sp>
      <p:sp>
        <p:nvSpPr>
          <p:cNvPr id="8198" name="Text Box 12"/>
          <p:cNvSpPr txBox="1">
            <a:spLocks noChangeArrowheads="1"/>
          </p:cNvSpPr>
          <p:nvPr/>
        </p:nvSpPr>
        <p:spPr bwMode="auto">
          <a:xfrm>
            <a:off x="457200" y="5018088"/>
            <a:ext cx="8531225" cy="1373187"/>
          </a:xfrm>
          <a:prstGeom prst="rect">
            <a:avLst/>
          </a:prstGeom>
          <a:noFill/>
          <a:ln w="9525">
            <a:noFill/>
            <a:miter lim="800000"/>
            <a:headEnd/>
            <a:tailEnd/>
          </a:ln>
        </p:spPr>
        <p:txBody>
          <a:bodyPr>
            <a:prstTxWarp prst="textNoShape">
              <a:avLst/>
            </a:prstTxWarp>
            <a:spAutoFit/>
          </a:bodyPr>
          <a:lstStyle/>
          <a:p>
            <a:r>
              <a:rPr lang="en-US"/>
              <a:t>Using our prior definition for the relativistic force we can now find the relativistic kinetic energy of the particle. (After some 'slightly involved' algebra.)</a:t>
            </a:r>
          </a:p>
        </p:txBody>
      </p:sp>
      <p:sp>
        <p:nvSpPr>
          <p:cNvPr id="8199" name="Text Box 13"/>
          <p:cNvSpPr txBox="1">
            <a:spLocks noChangeArrowheads="1"/>
          </p:cNvSpPr>
          <p:nvPr/>
        </p:nvSpPr>
        <p:spPr bwMode="auto">
          <a:xfrm>
            <a:off x="8670925" y="6313488"/>
            <a:ext cx="531813" cy="519112"/>
          </a:xfrm>
          <a:prstGeom prst="rect">
            <a:avLst/>
          </a:prstGeom>
          <a:noFill/>
          <a:ln w="9525">
            <a:noFill/>
            <a:miter lim="800000"/>
            <a:headEnd/>
            <a:tailEnd/>
          </a:ln>
        </p:spPr>
        <p:txBody>
          <a:bodyPr wrap="none">
            <a:prstTxWarp prst="textNoShape">
              <a:avLst/>
            </a:prstTxWarp>
            <a:spAutoFit/>
          </a:bodyPr>
          <a:lstStyle/>
          <a:p>
            <a:r>
              <a:rPr lang="en-US">
                <a:sym typeface="Wingdings" charset="2"/>
              </a:rPr>
              <a:t></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1143000"/>
          </a:xfrm>
        </p:spPr>
        <p:txBody>
          <a:bodyPr/>
          <a:lstStyle/>
          <a:p>
            <a:pPr eaLnBrk="1" hangingPunct="1"/>
            <a:r>
              <a:rPr lang="en-US" b="1" dirty="0"/>
              <a:t>Relativistic</a:t>
            </a:r>
            <a:r>
              <a:rPr lang="en-US" b="1" dirty="0" smtClean="0"/>
              <a:t> Kinetic </a:t>
            </a:r>
            <a:r>
              <a:rPr lang="en-US" b="1" dirty="0"/>
              <a:t>E</a:t>
            </a:r>
            <a:r>
              <a:rPr lang="en-US" b="1" dirty="0" smtClean="0"/>
              <a:t>nergy</a:t>
            </a:r>
            <a:endParaRPr lang="en-US" b="1" dirty="0"/>
          </a:p>
        </p:txBody>
      </p:sp>
      <p:sp>
        <p:nvSpPr>
          <p:cNvPr id="16387" name="Text Box 7"/>
          <p:cNvSpPr txBox="1">
            <a:spLocks noChangeArrowheads="1"/>
          </p:cNvSpPr>
          <p:nvPr/>
        </p:nvSpPr>
        <p:spPr bwMode="auto">
          <a:xfrm>
            <a:off x="685800" y="1219200"/>
            <a:ext cx="7543800" cy="946150"/>
          </a:xfrm>
          <a:prstGeom prst="rect">
            <a:avLst/>
          </a:prstGeom>
          <a:noFill/>
          <a:ln w="9525">
            <a:noFill/>
            <a:miter lim="800000"/>
            <a:headEnd/>
            <a:tailEnd/>
          </a:ln>
        </p:spPr>
        <p:txBody>
          <a:bodyPr>
            <a:prstTxWarp prst="textNoShape">
              <a:avLst/>
            </a:prstTxWarp>
            <a:spAutoFit/>
          </a:bodyPr>
          <a:lstStyle/>
          <a:p>
            <a:r>
              <a:rPr lang="en-US"/>
              <a:t>The relativistic kinetic energy </a:t>
            </a:r>
            <a:r>
              <a:rPr lang="en-US" i="1">
                <a:latin typeface="Times New Roman" charset="0"/>
              </a:rPr>
              <a:t>K</a:t>
            </a:r>
            <a:r>
              <a:rPr lang="en-US">
                <a:latin typeface="Times New Roman" charset="0"/>
              </a:rPr>
              <a:t> </a:t>
            </a:r>
            <a:r>
              <a:rPr lang="en-US"/>
              <a:t>of a particle with a rest mass </a:t>
            </a:r>
            <a:r>
              <a:rPr lang="en-US" i="1"/>
              <a:t>m</a:t>
            </a:r>
            <a:r>
              <a:rPr lang="en-US"/>
              <a:t> is:</a:t>
            </a:r>
          </a:p>
        </p:txBody>
      </p:sp>
      <p:sp>
        <p:nvSpPr>
          <p:cNvPr id="16388" name="Text Box 8"/>
          <p:cNvSpPr txBox="1">
            <a:spLocks noChangeArrowheads="1"/>
          </p:cNvSpPr>
          <p:nvPr/>
        </p:nvSpPr>
        <p:spPr bwMode="auto">
          <a:xfrm>
            <a:off x="1981200" y="2286000"/>
            <a:ext cx="5054600" cy="646113"/>
          </a:xfrm>
          <a:prstGeom prst="rect">
            <a:avLst/>
          </a:prstGeom>
          <a:solidFill>
            <a:srgbClr val="FFFFCC"/>
          </a:solidFill>
          <a:ln w="9525">
            <a:solidFill>
              <a:schemeClr val="tx1"/>
            </a:solidFill>
            <a:miter lim="800000"/>
            <a:headEnd/>
            <a:tailEnd/>
          </a:ln>
        </p:spPr>
        <p:txBody>
          <a:bodyPr wrap="none">
            <a:prstTxWarp prst="textNoShape">
              <a:avLst/>
            </a:prstTxWarp>
            <a:spAutoFit/>
          </a:bodyPr>
          <a:lstStyle/>
          <a:p>
            <a:r>
              <a:rPr lang="en-US" sz="3600" i="1">
                <a:latin typeface="Times New Roman" charset="0"/>
              </a:rPr>
              <a:t>K = </a:t>
            </a:r>
            <a:r>
              <a:rPr lang="el-GR" sz="3600" i="1">
                <a:latin typeface="Times New Roman" charset="0"/>
                <a:ea typeface="Times New Roman" charset="0"/>
                <a:cs typeface="Times New Roman" charset="0"/>
              </a:rPr>
              <a:t>γ</a:t>
            </a:r>
            <a:r>
              <a:rPr lang="en-US" sz="3600" i="1">
                <a:latin typeface="Times New Roman" charset="0"/>
                <a:ea typeface="Times New Roman" charset="0"/>
                <a:cs typeface="Times New Roman" charset="0"/>
              </a:rPr>
              <a:t>mc</a:t>
            </a:r>
            <a:r>
              <a:rPr lang="en-US" sz="3600" i="1" baseline="30000">
                <a:latin typeface="Times New Roman" charset="0"/>
                <a:ea typeface="Times New Roman" charset="0"/>
                <a:cs typeface="Times New Roman" charset="0"/>
              </a:rPr>
              <a:t>2 </a:t>
            </a:r>
            <a:r>
              <a:rPr lang="en-US" sz="3600" i="1">
                <a:latin typeface="Times New Roman" charset="0"/>
                <a:ea typeface="Times New Roman" charset="0"/>
                <a:cs typeface="Times New Roman" charset="0"/>
              </a:rPr>
              <a:t>- mc</a:t>
            </a:r>
            <a:r>
              <a:rPr lang="en-US" sz="3600" i="1" baseline="30000">
                <a:latin typeface="Times New Roman" charset="0"/>
                <a:ea typeface="Times New Roman" charset="0"/>
                <a:cs typeface="Times New Roman" charset="0"/>
              </a:rPr>
              <a:t>2</a:t>
            </a:r>
            <a:r>
              <a:rPr lang="en-US" sz="3600" i="1">
                <a:latin typeface="Times New Roman" charset="0"/>
              </a:rPr>
              <a:t> = (</a:t>
            </a:r>
            <a:r>
              <a:rPr lang="el-GR" sz="3600" i="1">
                <a:latin typeface="Times New Roman" charset="0"/>
                <a:ea typeface="Times New Roman" charset="0"/>
                <a:cs typeface="Times New Roman" charset="0"/>
              </a:rPr>
              <a:t>γ</a:t>
            </a:r>
            <a:r>
              <a:rPr lang="en-US" sz="3600" i="1">
                <a:latin typeface="Times New Roman" charset="0"/>
                <a:ea typeface="Times New Roman" charset="0"/>
                <a:cs typeface="Times New Roman" charset="0"/>
              </a:rPr>
              <a:t>-1)mc</a:t>
            </a:r>
            <a:r>
              <a:rPr lang="en-US" sz="3600" i="1" baseline="30000">
                <a:latin typeface="Times New Roman" charset="0"/>
                <a:ea typeface="Times New Roman" charset="0"/>
                <a:cs typeface="Times New Roman" charset="0"/>
              </a:rPr>
              <a:t>2</a:t>
            </a:r>
            <a:endParaRPr lang="el-GR" sz="3600" i="1">
              <a:latin typeface="Times New Roman" charset="0"/>
              <a:ea typeface="Times New Roman" charset="0"/>
              <a:cs typeface="Times New Roman" charset="0"/>
            </a:endParaRPr>
          </a:p>
        </p:txBody>
      </p:sp>
      <p:sp>
        <p:nvSpPr>
          <p:cNvPr id="16389" name="Text Box 9"/>
          <p:cNvSpPr txBox="1">
            <a:spLocks noChangeArrowheads="1"/>
          </p:cNvSpPr>
          <p:nvPr/>
        </p:nvSpPr>
        <p:spPr bwMode="auto">
          <a:xfrm>
            <a:off x="762000" y="3352800"/>
            <a:ext cx="7924800" cy="461963"/>
          </a:xfrm>
          <a:prstGeom prst="rect">
            <a:avLst/>
          </a:prstGeom>
          <a:noFill/>
          <a:ln w="9525">
            <a:noFill/>
            <a:miter lim="800000"/>
            <a:headEnd/>
            <a:tailEnd/>
          </a:ln>
        </p:spPr>
        <p:txBody>
          <a:bodyPr>
            <a:prstTxWarp prst="textNoShape">
              <a:avLst/>
            </a:prstTxWarp>
            <a:spAutoFit/>
          </a:bodyPr>
          <a:lstStyle/>
          <a:p>
            <a:pPr marL="971550" indent="-971550"/>
            <a:r>
              <a:rPr lang="en-US" u="sng"/>
              <a:t>Note:</a:t>
            </a:r>
            <a:r>
              <a:rPr lang="en-US"/>
              <a:t> This is very different from the classical </a:t>
            </a:r>
            <a:r>
              <a:rPr lang="en-US" i="1">
                <a:latin typeface="Times New Roman" charset="0"/>
              </a:rPr>
              <a:t>K= ½mv</a:t>
            </a:r>
            <a:r>
              <a:rPr lang="en-US" i="1" baseline="30000">
                <a:latin typeface="Times New Roman" charset="0"/>
              </a:rPr>
              <a:t>2 </a:t>
            </a:r>
            <a:r>
              <a:rPr lang="en-US" i="1">
                <a:latin typeface="Times New Roman" charset="0"/>
              </a:rPr>
              <a:t>. </a:t>
            </a:r>
          </a:p>
        </p:txBody>
      </p:sp>
      <p:sp>
        <p:nvSpPr>
          <p:cNvPr id="328714" name="Text Box 10"/>
          <p:cNvSpPr txBox="1">
            <a:spLocks noChangeArrowheads="1"/>
          </p:cNvSpPr>
          <p:nvPr/>
        </p:nvSpPr>
        <p:spPr bwMode="auto">
          <a:xfrm>
            <a:off x="438150" y="4686300"/>
            <a:ext cx="8321675" cy="1200150"/>
          </a:xfrm>
          <a:prstGeom prst="rect">
            <a:avLst/>
          </a:prstGeom>
          <a:noFill/>
          <a:ln w="9525">
            <a:noFill/>
            <a:miter lim="800000"/>
            <a:headEnd/>
            <a:tailEnd/>
          </a:ln>
        </p:spPr>
        <p:txBody>
          <a:bodyPr>
            <a:prstTxWarp prst="textNoShape">
              <a:avLst/>
            </a:prstTxWarp>
            <a:spAutoFit/>
          </a:bodyPr>
          <a:lstStyle/>
          <a:p>
            <a:r>
              <a:rPr lang="en-US"/>
              <a:t>For slow velocities the relativistic energy equation gives the same value as the classical equation! Remember the binomial approximation for </a:t>
            </a:r>
            <a:r>
              <a:rPr lang="el-GR">
                <a:latin typeface="Times New Roman" charset="0"/>
                <a:ea typeface="Times New Roman" charset="0"/>
                <a:cs typeface="Times New Roman" charset="0"/>
              </a:rPr>
              <a:t>γ</a:t>
            </a:r>
            <a:r>
              <a:rPr lang="en-US">
                <a:latin typeface="Times New Roman" charset="0"/>
                <a:ea typeface="Times New Roman" charset="0"/>
                <a:cs typeface="Times New Roman" charset="0"/>
              </a:rPr>
              <a:t>:      </a:t>
            </a:r>
            <a:r>
              <a:rPr lang="el-GR" i="1">
                <a:latin typeface="Times New Roman" charset="0"/>
              </a:rPr>
              <a:t>γ</a:t>
            </a:r>
            <a:r>
              <a:rPr lang="en-US" i="1">
                <a:latin typeface="Times New Roman" charset="0"/>
              </a:rPr>
              <a:t> </a:t>
            </a:r>
            <a:r>
              <a:rPr lang="el-GR" i="1">
                <a:latin typeface="Times New Roman" charset="0"/>
                <a:ea typeface="Times New Roman" charset="0"/>
                <a:cs typeface="Times New Roman" charset="0"/>
              </a:rPr>
              <a:t>≈</a:t>
            </a:r>
            <a:r>
              <a:rPr lang="en-US" i="1">
                <a:latin typeface="Times New Roman" charset="0"/>
                <a:ea typeface="Times New Roman" charset="0"/>
                <a:cs typeface="Times New Roman" charset="0"/>
              </a:rPr>
              <a:t> 1+ </a:t>
            </a:r>
            <a:r>
              <a:rPr lang="en-US" i="1">
                <a:latin typeface="Times New Roman" charset="0"/>
              </a:rPr>
              <a:t>½</a:t>
            </a:r>
            <a:r>
              <a:rPr lang="en-US" i="1">
                <a:latin typeface="Times New Roman" charset="0"/>
                <a:ea typeface="Times New Roman" charset="0"/>
                <a:cs typeface="Times New Roman" charset="0"/>
              </a:rPr>
              <a:t>v</a:t>
            </a:r>
            <a:r>
              <a:rPr lang="en-US" i="1" baseline="30000">
                <a:latin typeface="Times New Roman" charset="0"/>
                <a:ea typeface="Times New Roman" charset="0"/>
                <a:cs typeface="Times New Roman" charset="0"/>
              </a:rPr>
              <a:t>2</a:t>
            </a:r>
            <a:r>
              <a:rPr lang="en-US" i="1">
                <a:latin typeface="Times New Roman" charset="0"/>
                <a:ea typeface="Times New Roman" charset="0"/>
                <a:cs typeface="Times New Roman" charset="0"/>
              </a:rPr>
              <a:t>/c</a:t>
            </a:r>
            <a:r>
              <a:rPr lang="en-US" i="1" baseline="30000">
                <a:latin typeface="Times New Roman" charset="0"/>
                <a:ea typeface="Times New Roman" charset="0"/>
                <a:cs typeface="Times New Roman" charset="0"/>
              </a:rPr>
              <a:t>2</a:t>
            </a:r>
            <a:endParaRPr lang="en-US"/>
          </a:p>
        </p:txBody>
      </p:sp>
      <p:sp>
        <p:nvSpPr>
          <p:cNvPr id="328716" name="Text Box 12"/>
          <p:cNvSpPr txBox="1">
            <a:spLocks noChangeArrowheads="1"/>
          </p:cNvSpPr>
          <p:nvPr/>
        </p:nvSpPr>
        <p:spPr bwMode="auto">
          <a:xfrm>
            <a:off x="990600" y="5892800"/>
            <a:ext cx="6759575" cy="461963"/>
          </a:xfrm>
          <a:prstGeom prst="rect">
            <a:avLst/>
          </a:prstGeom>
          <a:noFill/>
          <a:ln w="9525">
            <a:noFill/>
            <a:miter lim="800000"/>
            <a:headEnd/>
            <a:tailEnd/>
          </a:ln>
        </p:spPr>
        <p:txBody>
          <a:bodyPr wrap="none">
            <a:prstTxWarp prst="textNoShape">
              <a:avLst/>
            </a:prstTxWarp>
            <a:spAutoFit/>
          </a:bodyPr>
          <a:lstStyle/>
          <a:p>
            <a:r>
              <a:rPr lang="en-US">
                <a:latin typeface="Times New Roman" charset="0"/>
                <a:sym typeface="Wingdings" charset="2"/>
              </a:rPr>
              <a:t></a:t>
            </a:r>
            <a:r>
              <a:rPr lang="en-US" i="1">
                <a:latin typeface="Times New Roman" charset="0"/>
                <a:sym typeface="Wingdings" charset="2"/>
              </a:rPr>
              <a:t> </a:t>
            </a:r>
            <a:r>
              <a:rPr lang="en-US" i="1">
                <a:latin typeface="Times New Roman" charset="0"/>
              </a:rPr>
              <a:t>K = </a:t>
            </a:r>
            <a:r>
              <a:rPr lang="el-GR" i="1">
                <a:latin typeface="Times New Roman" charset="0"/>
                <a:ea typeface="Times New Roman" charset="0"/>
                <a:cs typeface="Times New Roman" charset="0"/>
              </a:rPr>
              <a:t>γ</a:t>
            </a:r>
            <a:r>
              <a:rPr lang="en-US" i="1">
                <a:latin typeface="Times New Roman" charset="0"/>
                <a:ea typeface="Times New Roman" charset="0"/>
                <a:cs typeface="Times New Roman" charset="0"/>
              </a:rPr>
              <a:t>mc</a:t>
            </a:r>
            <a:r>
              <a:rPr lang="en-US" i="1" baseline="30000">
                <a:latin typeface="Times New Roman" charset="0"/>
                <a:ea typeface="Times New Roman" charset="0"/>
                <a:cs typeface="Times New Roman" charset="0"/>
              </a:rPr>
              <a:t>2 </a:t>
            </a:r>
            <a:r>
              <a:rPr lang="en-US" i="1">
                <a:latin typeface="Times New Roman" charset="0"/>
                <a:ea typeface="Times New Roman" charset="0"/>
                <a:cs typeface="Times New Roman" charset="0"/>
              </a:rPr>
              <a:t>- mc</a:t>
            </a:r>
            <a:r>
              <a:rPr lang="en-US" i="1" baseline="30000">
                <a:latin typeface="Times New Roman" charset="0"/>
                <a:ea typeface="Times New Roman" charset="0"/>
                <a:cs typeface="Times New Roman" charset="0"/>
              </a:rPr>
              <a:t>2 </a:t>
            </a:r>
            <a:r>
              <a:rPr lang="el-GR" i="1">
                <a:latin typeface="Times New Roman" charset="0"/>
              </a:rPr>
              <a:t>≈</a:t>
            </a:r>
            <a:r>
              <a:rPr lang="en-US" i="1">
                <a:latin typeface="Times New Roman" charset="0"/>
              </a:rPr>
              <a:t> mc</a:t>
            </a:r>
            <a:r>
              <a:rPr lang="en-US" i="1" baseline="30000">
                <a:latin typeface="Times New Roman" charset="0"/>
              </a:rPr>
              <a:t>2 </a:t>
            </a:r>
            <a:r>
              <a:rPr lang="en-US" i="1">
                <a:latin typeface="Times New Roman" charset="0"/>
              </a:rPr>
              <a:t>+ ½ mc</a:t>
            </a:r>
            <a:r>
              <a:rPr lang="en-US" i="1" baseline="30000">
                <a:latin typeface="Times New Roman" charset="0"/>
              </a:rPr>
              <a:t>2</a:t>
            </a:r>
            <a:r>
              <a:rPr lang="en-US" i="1">
                <a:latin typeface="Times New Roman" charset="0"/>
              </a:rPr>
              <a:t>v</a:t>
            </a:r>
            <a:r>
              <a:rPr lang="en-US" i="1" baseline="30000">
                <a:latin typeface="Times New Roman" charset="0"/>
              </a:rPr>
              <a:t>2</a:t>
            </a:r>
            <a:r>
              <a:rPr lang="en-US" i="1">
                <a:latin typeface="Times New Roman" charset="0"/>
              </a:rPr>
              <a:t>/c</a:t>
            </a:r>
            <a:r>
              <a:rPr lang="en-US" i="1" baseline="30000">
                <a:latin typeface="Times New Roman" charset="0"/>
              </a:rPr>
              <a:t>2</a:t>
            </a:r>
            <a:r>
              <a:rPr lang="en-US" i="1">
                <a:latin typeface="Times New Roman" charset="0"/>
              </a:rPr>
              <a:t> - mc</a:t>
            </a:r>
            <a:r>
              <a:rPr lang="en-US" i="1" baseline="30000">
                <a:latin typeface="Times New Roman" charset="0"/>
              </a:rPr>
              <a:t>2</a:t>
            </a:r>
            <a:r>
              <a:rPr lang="en-US" i="1">
                <a:latin typeface="Times New Roman" charset="0"/>
              </a:rPr>
              <a:t> = ½ mv</a:t>
            </a:r>
            <a:r>
              <a:rPr lang="en-US" i="1" baseline="30000">
                <a:latin typeface="Times New Roman" charset="0"/>
              </a:rPr>
              <a:t>2</a:t>
            </a:r>
            <a:r>
              <a:rPr lang="en-US" i="1">
                <a:latin typeface="Times New Roman" charset="0"/>
              </a:rPr>
              <a:t> </a:t>
            </a:r>
            <a:endParaRPr lang="el-GR" i="1">
              <a:latin typeface="Times New Roman" charset="0"/>
            </a:endParaRPr>
          </a:p>
        </p:txBody>
      </p:sp>
      <p:sp>
        <p:nvSpPr>
          <p:cNvPr id="328717" name="Rectangle 13"/>
          <p:cNvSpPr>
            <a:spLocks noChangeArrowheads="1"/>
          </p:cNvSpPr>
          <p:nvPr/>
        </p:nvSpPr>
        <p:spPr bwMode="auto">
          <a:xfrm>
            <a:off x="447675" y="4724400"/>
            <a:ext cx="8382000" cy="17526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871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328716"/>
                                        </p:tgtEl>
                                        <p:attrNameLst>
                                          <p:attrName>style.visibility</p:attrName>
                                        </p:attrNameLst>
                                      </p:cBhvr>
                                      <p:to>
                                        <p:strVal val="visible"/>
                                      </p:to>
                                    </p:set>
                                    <p:animEffect transition="in" filter="fade">
                                      <p:cBhvr>
                                        <p:cTn id="10" dur="2000"/>
                                        <p:tgtEl>
                                          <p:spTgt spid="3287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8717"/>
                                        </p:tgtEl>
                                        <p:attrNameLst>
                                          <p:attrName>style.visibility</p:attrName>
                                        </p:attrNameLst>
                                      </p:cBhvr>
                                      <p:to>
                                        <p:strVal val="visible"/>
                                      </p:to>
                                    </p:set>
                                    <p:animEffect transition="in" filter="fade">
                                      <p:cBhvr>
                                        <p:cTn id="13" dur="2000"/>
                                        <p:tgtEl>
                                          <p:spTgt spid="328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4" grpId="0"/>
      <p:bldP spid="328716" grpId="0"/>
      <p:bldP spid="328717"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1143000"/>
          </a:xfrm>
        </p:spPr>
        <p:txBody>
          <a:bodyPr/>
          <a:lstStyle/>
          <a:p>
            <a:pPr eaLnBrk="1" hangingPunct="1"/>
            <a:r>
              <a:rPr lang="en-US" b="1" dirty="0"/>
              <a:t>Total</a:t>
            </a:r>
            <a:r>
              <a:rPr lang="en-US" b="1" dirty="0" smtClean="0"/>
              <a:t> Energy</a:t>
            </a:r>
            <a:endParaRPr lang="en-US" b="1" dirty="0"/>
          </a:p>
        </p:txBody>
      </p:sp>
      <p:sp>
        <p:nvSpPr>
          <p:cNvPr id="17411" name="Text Box 3"/>
          <p:cNvSpPr txBox="1">
            <a:spLocks noChangeArrowheads="1"/>
          </p:cNvSpPr>
          <p:nvPr/>
        </p:nvSpPr>
        <p:spPr bwMode="auto">
          <a:xfrm>
            <a:off x="685800" y="1295400"/>
            <a:ext cx="7543800" cy="1373188"/>
          </a:xfrm>
          <a:prstGeom prst="rect">
            <a:avLst/>
          </a:prstGeom>
          <a:noFill/>
          <a:ln w="9525">
            <a:noFill/>
            <a:miter lim="800000"/>
            <a:headEnd/>
            <a:tailEnd/>
          </a:ln>
        </p:spPr>
        <p:txBody>
          <a:bodyPr>
            <a:prstTxWarp prst="textNoShape">
              <a:avLst/>
            </a:prstTxWarp>
            <a:spAutoFit/>
          </a:bodyPr>
          <a:lstStyle/>
          <a:p>
            <a:r>
              <a:rPr lang="en-US"/>
              <a:t>We rewrite the equation for the relativistic kinetic energy and define the total energy of a particle as:</a:t>
            </a:r>
          </a:p>
        </p:txBody>
      </p:sp>
      <p:sp>
        <p:nvSpPr>
          <p:cNvPr id="61444" name="Text Box 4"/>
          <p:cNvSpPr txBox="1">
            <a:spLocks noChangeArrowheads="1"/>
          </p:cNvSpPr>
          <p:nvPr/>
        </p:nvSpPr>
        <p:spPr bwMode="auto">
          <a:xfrm>
            <a:off x="2209800" y="2895600"/>
            <a:ext cx="4722813" cy="771525"/>
          </a:xfrm>
          <a:prstGeom prst="rect">
            <a:avLst/>
          </a:prstGeom>
          <a:solidFill>
            <a:srgbClr val="FFFFCC"/>
          </a:solidFill>
          <a:ln w="9525">
            <a:solidFill>
              <a:schemeClr val="tx1"/>
            </a:solidFill>
            <a:miter lim="800000"/>
            <a:headEnd/>
            <a:tailEnd/>
          </a:ln>
        </p:spPr>
        <p:txBody>
          <a:bodyPr wrap="none">
            <a:prstTxWarp prst="textNoShape">
              <a:avLst/>
            </a:prstTxWarp>
            <a:spAutoFit/>
          </a:bodyPr>
          <a:lstStyle/>
          <a:p>
            <a:r>
              <a:rPr lang="en-US" sz="4400" i="1">
                <a:latin typeface="Times New Roman" charset="0"/>
              </a:rPr>
              <a:t>E = </a:t>
            </a:r>
            <a:r>
              <a:rPr lang="el-GR" sz="4400" i="1">
                <a:latin typeface="Times New Roman" charset="0"/>
                <a:ea typeface="Times New Roman" charset="0"/>
                <a:cs typeface="Times New Roman" charset="0"/>
              </a:rPr>
              <a:t>γ</a:t>
            </a:r>
            <a:r>
              <a:rPr lang="en-US" sz="4400" i="1">
                <a:latin typeface="Times New Roman" charset="0"/>
                <a:ea typeface="Times New Roman" charset="0"/>
                <a:cs typeface="Times New Roman" charset="0"/>
              </a:rPr>
              <a:t>mc</a:t>
            </a:r>
            <a:r>
              <a:rPr lang="en-US" sz="4400" i="1" baseline="30000">
                <a:latin typeface="Times New Roman" charset="0"/>
                <a:ea typeface="Times New Roman" charset="0"/>
                <a:cs typeface="Times New Roman" charset="0"/>
              </a:rPr>
              <a:t>2 </a:t>
            </a:r>
            <a:r>
              <a:rPr lang="en-US" sz="4400" i="1">
                <a:latin typeface="Times New Roman" charset="0"/>
                <a:ea typeface="Times New Roman" charset="0"/>
                <a:cs typeface="Times New Roman" charset="0"/>
              </a:rPr>
              <a:t>= </a:t>
            </a:r>
            <a:r>
              <a:rPr lang="en-US" sz="4400" i="1">
                <a:latin typeface="Times New Roman" charset="0"/>
              </a:rPr>
              <a:t>K +</a:t>
            </a:r>
            <a:r>
              <a:rPr lang="en-US" sz="4400" i="1">
                <a:latin typeface="Times New Roman" charset="0"/>
                <a:ea typeface="Times New Roman" charset="0"/>
                <a:cs typeface="Times New Roman" charset="0"/>
              </a:rPr>
              <a:t> mc</a:t>
            </a:r>
            <a:r>
              <a:rPr lang="en-US" sz="4400" i="1" baseline="30000">
                <a:latin typeface="Times New Roman" charset="0"/>
                <a:ea typeface="Times New Roman" charset="0"/>
                <a:cs typeface="Times New Roman" charset="0"/>
              </a:rPr>
              <a:t>2</a:t>
            </a:r>
            <a:endParaRPr lang="el-GR" sz="4400" i="1" baseline="30000">
              <a:latin typeface="Times New Roman" charset="0"/>
              <a:ea typeface="Times New Roman" charset="0"/>
              <a:cs typeface="Times New Roman" charset="0"/>
            </a:endParaRPr>
          </a:p>
        </p:txBody>
      </p:sp>
      <p:sp>
        <p:nvSpPr>
          <p:cNvPr id="61445" name="Text Box 7"/>
          <p:cNvSpPr txBox="1">
            <a:spLocks noChangeArrowheads="1"/>
          </p:cNvSpPr>
          <p:nvPr/>
        </p:nvSpPr>
        <p:spPr bwMode="auto">
          <a:xfrm>
            <a:off x="533400" y="4648200"/>
            <a:ext cx="8293100" cy="1676400"/>
          </a:xfrm>
          <a:prstGeom prst="rect">
            <a:avLst/>
          </a:prstGeom>
          <a:noFill/>
          <a:ln w="9525">
            <a:noFill/>
            <a:miter lim="800000"/>
            <a:headEnd/>
            <a:tailEnd/>
          </a:ln>
        </p:spPr>
        <p:txBody>
          <a:bodyPr>
            <a:prstTxWarp prst="textNoShape">
              <a:avLst/>
            </a:prstTxWarp>
            <a:spAutoFit/>
          </a:bodyPr>
          <a:lstStyle/>
          <a:p>
            <a:r>
              <a:rPr lang="en-US"/>
              <a:t>This definition of the relativistic </a:t>
            </a:r>
            <a:r>
              <a:rPr lang="en-US" i="1"/>
              <a:t>mass-energy</a:t>
            </a:r>
            <a:r>
              <a:rPr lang="en-US"/>
              <a:t> </a:t>
            </a:r>
            <a:r>
              <a:rPr lang="en-US" i="1"/>
              <a:t>E</a:t>
            </a:r>
            <a:r>
              <a:rPr lang="en-US"/>
              <a:t> fulfills the condition of conservation of total energy. </a:t>
            </a:r>
          </a:p>
          <a:p>
            <a:r>
              <a:rPr lang="en-US"/>
              <a:t>(Not proven here, but we shall see several examples where this proves to be correct.)</a:t>
            </a:r>
            <a:endParaRPr lang="en-US"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1444"/>
                                        </p:tgtEl>
                                        <p:attrNameLst>
                                          <p:attrName>style.visibility</p:attrName>
                                        </p:attrNameLst>
                                      </p:cBhvr>
                                      <p:to>
                                        <p:strVal val="visible"/>
                                      </p:to>
                                    </p:set>
                                    <p:animEffect transition="in" filter="fade">
                                      <p:cBhvr>
                                        <p:cTn id="7" dur="2000"/>
                                        <p:tgtEl>
                                          <p:spTgt spid="61444"/>
                                        </p:tgtEl>
                                      </p:cBhvr>
                                    </p:animEffect>
                                  </p:childTnLst>
                                </p:cTn>
                              </p:par>
                            </p:childTnLst>
                          </p:cTn>
                        </p:par>
                        <p:par>
                          <p:cTn id="8" fill="hold">
                            <p:stCondLst>
                              <p:cond delay="2500"/>
                            </p:stCondLst>
                            <p:childTnLst>
                              <p:par>
                                <p:cTn id="9" presetID="10" presetClass="entr" presetSubtype="0" fill="hold" grpId="0" nodeType="afterEffect">
                                  <p:stCondLst>
                                    <p:cond delay="1000"/>
                                  </p:stCondLst>
                                  <p:childTnLst>
                                    <p:set>
                                      <p:cBhvr>
                                        <p:cTn id="10" dur="1" fill="hold">
                                          <p:stCondLst>
                                            <p:cond delay="0"/>
                                          </p:stCondLst>
                                        </p:cTn>
                                        <p:tgtEl>
                                          <p:spTgt spid="61445"/>
                                        </p:tgtEl>
                                        <p:attrNameLst>
                                          <p:attrName>style.visibility</p:attrName>
                                        </p:attrNameLst>
                                      </p:cBhvr>
                                      <p:to>
                                        <p:strVal val="visible"/>
                                      </p:to>
                                    </p:set>
                                    <p:animEffect transition="in" filter="fade">
                                      <p:cBhvr>
                                        <p:cTn id="11" dur="20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nimBg="1"/>
      <p:bldP spid="61445"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0759" name="Rectangle 7"/>
          <p:cNvSpPr>
            <a:spLocks noChangeArrowheads="1"/>
          </p:cNvSpPr>
          <p:nvPr/>
        </p:nvSpPr>
        <p:spPr bwMode="auto">
          <a:xfrm>
            <a:off x="723900" y="4800600"/>
            <a:ext cx="1676400" cy="457200"/>
          </a:xfrm>
          <a:prstGeom prst="rect">
            <a:avLst/>
          </a:prstGeom>
          <a:solidFill>
            <a:srgbClr val="CCFFCC"/>
          </a:solidFill>
          <a:ln w="9525">
            <a:solidFill>
              <a:srgbClr val="008000"/>
            </a:solidFill>
            <a:miter lim="800000"/>
            <a:headEnd/>
            <a:tailEnd/>
          </a:ln>
        </p:spPr>
        <p:txBody>
          <a:bodyPr wrap="none" anchor="ctr">
            <a:prstTxWarp prst="textNoShape">
              <a:avLst/>
            </a:prstTxWarp>
          </a:bodyPr>
          <a:lstStyle/>
          <a:p>
            <a:endParaRPr lang="en-US"/>
          </a:p>
        </p:txBody>
      </p:sp>
      <p:sp>
        <p:nvSpPr>
          <p:cNvPr id="18435" name="Rectangle 2"/>
          <p:cNvSpPr>
            <a:spLocks noGrp="1" noChangeArrowheads="1"/>
          </p:cNvSpPr>
          <p:nvPr>
            <p:ph type="title"/>
          </p:nvPr>
        </p:nvSpPr>
        <p:spPr>
          <a:xfrm>
            <a:off x="457200" y="0"/>
            <a:ext cx="8229600" cy="1143000"/>
          </a:xfrm>
        </p:spPr>
        <p:txBody>
          <a:bodyPr/>
          <a:lstStyle/>
          <a:p>
            <a:pPr eaLnBrk="1" hangingPunct="1"/>
            <a:r>
              <a:rPr lang="en-US" b="1" dirty="0" smtClean="0"/>
              <a:t>Rest </a:t>
            </a:r>
            <a:r>
              <a:rPr lang="en-US" b="1" dirty="0"/>
              <a:t>E</a:t>
            </a:r>
            <a:r>
              <a:rPr lang="en-US" b="1" dirty="0" smtClean="0"/>
              <a:t>nergy</a:t>
            </a:r>
            <a:endParaRPr lang="en-US" b="1" dirty="0"/>
          </a:p>
        </p:txBody>
      </p:sp>
      <p:sp>
        <p:nvSpPr>
          <p:cNvPr id="18436" name="Text Box 4"/>
          <p:cNvSpPr txBox="1">
            <a:spLocks noChangeArrowheads="1"/>
          </p:cNvSpPr>
          <p:nvPr/>
        </p:nvSpPr>
        <p:spPr bwMode="auto">
          <a:xfrm>
            <a:off x="2590800" y="1295400"/>
            <a:ext cx="3890963" cy="641350"/>
          </a:xfrm>
          <a:prstGeom prst="rect">
            <a:avLst/>
          </a:prstGeom>
          <a:noFill/>
          <a:ln w="9525">
            <a:noFill/>
            <a:miter lim="800000"/>
            <a:headEnd/>
            <a:tailEnd/>
          </a:ln>
        </p:spPr>
        <p:txBody>
          <a:bodyPr wrap="none">
            <a:prstTxWarp prst="textNoShape">
              <a:avLst/>
            </a:prstTxWarp>
            <a:spAutoFit/>
          </a:bodyPr>
          <a:lstStyle/>
          <a:p>
            <a:r>
              <a:rPr lang="en-US" sz="3600" i="1">
                <a:latin typeface="Times New Roman" charset="0"/>
              </a:rPr>
              <a:t>E = </a:t>
            </a:r>
            <a:r>
              <a:rPr lang="el-GR" sz="3600" i="1">
                <a:latin typeface="Times New Roman" charset="0"/>
                <a:ea typeface="Times New Roman" charset="0"/>
                <a:cs typeface="Times New Roman" charset="0"/>
              </a:rPr>
              <a:t>γ</a:t>
            </a:r>
            <a:r>
              <a:rPr lang="en-US" sz="3600" i="1">
                <a:latin typeface="Times New Roman" charset="0"/>
                <a:ea typeface="Times New Roman" charset="0"/>
                <a:cs typeface="Times New Roman" charset="0"/>
              </a:rPr>
              <a:t>mc</a:t>
            </a:r>
            <a:r>
              <a:rPr lang="en-US" sz="3600" i="1" baseline="30000">
                <a:latin typeface="Times New Roman" charset="0"/>
                <a:ea typeface="Times New Roman" charset="0"/>
                <a:cs typeface="Times New Roman" charset="0"/>
              </a:rPr>
              <a:t>2 </a:t>
            </a:r>
            <a:r>
              <a:rPr lang="en-US" sz="3600" i="1">
                <a:latin typeface="Times New Roman" charset="0"/>
                <a:ea typeface="Times New Roman" charset="0"/>
                <a:cs typeface="Times New Roman" charset="0"/>
              </a:rPr>
              <a:t>= </a:t>
            </a:r>
            <a:r>
              <a:rPr lang="en-US" sz="3600" i="1">
                <a:latin typeface="Times New Roman" charset="0"/>
              </a:rPr>
              <a:t>K +</a:t>
            </a:r>
            <a:r>
              <a:rPr lang="en-US" sz="3600" i="1">
                <a:latin typeface="Times New Roman" charset="0"/>
                <a:ea typeface="Times New Roman" charset="0"/>
                <a:cs typeface="Times New Roman" charset="0"/>
              </a:rPr>
              <a:t> mc</a:t>
            </a:r>
            <a:r>
              <a:rPr lang="en-US" sz="3600" i="1" baseline="30000">
                <a:latin typeface="Times New Roman" charset="0"/>
                <a:ea typeface="Times New Roman" charset="0"/>
                <a:cs typeface="Times New Roman" charset="0"/>
              </a:rPr>
              <a:t>2</a:t>
            </a:r>
            <a:endParaRPr lang="el-GR" sz="3600" i="1" baseline="30000">
              <a:latin typeface="Times New Roman" charset="0"/>
              <a:ea typeface="Times New Roman" charset="0"/>
              <a:cs typeface="Times New Roman" charset="0"/>
            </a:endParaRPr>
          </a:p>
        </p:txBody>
      </p:sp>
      <p:sp>
        <p:nvSpPr>
          <p:cNvPr id="18437" name="Text Box 5"/>
          <p:cNvSpPr txBox="1">
            <a:spLocks noChangeArrowheads="1"/>
          </p:cNvSpPr>
          <p:nvPr/>
        </p:nvSpPr>
        <p:spPr bwMode="auto">
          <a:xfrm>
            <a:off x="685800" y="2667000"/>
            <a:ext cx="7513638" cy="1373188"/>
          </a:xfrm>
          <a:prstGeom prst="rect">
            <a:avLst/>
          </a:prstGeom>
          <a:noFill/>
          <a:ln w="9525">
            <a:noFill/>
            <a:miter lim="800000"/>
            <a:headEnd/>
            <a:tailEnd/>
          </a:ln>
        </p:spPr>
        <p:txBody>
          <a:bodyPr wrap="none">
            <a:prstTxWarp prst="textNoShape">
              <a:avLst/>
            </a:prstTxWarp>
            <a:spAutoFit/>
          </a:bodyPr>
          <a:lstStyle/>
          <a:p>
            <a:r>
              <a:rPr lang="en-US"/>
              <a:t>In the particle's rest frame, its energy is its </a:t>
            </a:r>
            <a:r>
              <a:rPr lang="en-US" i="1"/>
              <a:t>rest</a:t>
            </a:r>
          </a:p>
          <a:p>
            <a:r>
              <a:rPr lang="en-US" i="1"/>
              <a:t>energy</a:t>
            </a:r>
            <a:r>
              <a:rPr lang="en-US"/>
              <a:t>, E</a:t>
            </a:r>
            <a:r>
              <a:rPr lang="en-US" baseline="-25000"/>
              <a:t>0</a:t>
            </a:r>
            <a:r>
              <a:rPr lang="en-US"/>
              <a:t>.  What is the value of E</a:t>
            </a:r>
            <a:r>
              <a:rPr lang="en-US" baseline="-25000"/>
              <a:t>0</a:t>
            </a:r>
            <a:r>
              <a:rPr lang="en-US"/>
              <a:t>?</a:t>
            </a:r>
          </a:p>
          <a:p>
            <a:pPr eaLnBrk="0" hangingPunct="0"/>
            <a:r>
              <a:rPr lang="en-US"/>
              <a:t> </a:t>
            </a:r>
          </a:p>
        </p:txBody>
      </p:sp>
      <p:sp>
        <p:nvSpPr>
          <p:cNvPr id="18438" name="Text Box 6"/>
          <p:cNvSpPr txBox="1">
            <a:spLocks noChangeArrowheads="1"/>
          </p:cNvSpPr>
          <p:nvPr/>
        </p:nvSpPr>
        <p:spPr bwMode="auto">
          <a:xfrm>
            <a:off x="838200" y="3906838"/>
            <a:ext cx="2667000" cy="2235200"/>
          </a:xfrm>
          <a:prstGeom prst="rect">
            <a:avLst/>
          </a:prstGeom>
          <a:noFill/>
          <a:ln w="9525">
            <a:noFill/>
            <a:miter lim="800000"/>
            <a:headEnd/>
            <a:tailEnd/>
          </a:ln>
        </p:spPr>
        <p:txBody>
          <a:bodyPr>
            <a:prstTxWarp prst="textNoShape">
              <a:avLst/>
            </a:prstTxWarp>
            <a:spAutoFit/>
          </a:bodyPr>
          <a:lstStyle/>
          <a:p>
            <a:pPr>
              <a:spcBef>
                <a:spcPct val="20000"/>
              </a:spcBef>
            </a:pPr>
            <a:r>
              <a:rPr lang="en-US"/>
              <a:t>A:  0</a:t>
            </a:r>
          </a:p>
          <a:p>
            <a:pPr>
              <a:spcBef>
                <a:spcPct val="20000"/>
              </a:spcBef>
            </a:pPr>
            <a:r>
              <a:rPr lang="en-US"/>
              <a:t>B:  c</a:t>
            </a:r>
            <a:r>
              <a:rPr lang="en-US" baseline="30000"/>
              <a:t>2</a:t>
            </a:r>
          </a:p>
          <a:p>
            <a:pPr>
              <a:spcBef>
                <a:spcPct val="20000"/>
              </a:spcBef>
            </a:pPr>
            <a:r>
              <a:rPr lang="en-US"/>
              <a:t>C:  mc</a:t>
            </a:r>
            <a:r>
              <a:rPr lang="en-US" baseline="30000"/>
              <a:t>2</a:t>
            </a:r>
            <a:endParaRPr lang="en-US"/>
          </a:p>
          <a:p>
            <a:pPr>
              <a:spcBef>
                <a:spcPct val="20000"/>
              </a:spcBef>
            </a:pPr>
            <a:r>
              <a:rPr lang="en-US"/>
              <a:t>D:  (</a:t>
            </a:r>
            <a:r>
              <a:rPr lang="el-GR">
                <a:latin typeface="Times New Roman" charset="0"/>
                <a:ea typeface="Times New Roman" charset="0"/>
                <a:cs typeface="Times New Roman" charset="0"/>
              </a:rPr>
              <a:t>γ</a:t>
            </a:r>
            <a:r>
              <a:rPr lang="en-US">
                <a:ea typeface="Times New Roman" charset="0"/>
                <a:cs typeface="Times New Roman" charset="0"/>
              </a:rPr>
              <a:t>-1)mc</a:t>
            </a:r>
            <a:r>
              <a:rPr lang="en-US" baseline="30000">
                <a:ea typeface="Times New Roman" charset="0"/>
                <a:cs typeface="Times New Roman" charset="0"/>
              </a:rPr>
              <a:t>2</a:t>
            </a:r>
          </a:p>
          <a:p>
            <a:pPr>
              <a:spcBef>
                <a:spcPct val="20000"/>
              </a:spcBef>
            </a:pPr>
            <a:r>
              <a:rPr lang="en-US">
                <a:ea typeface="Times New Roman" charset="0"/>
                <a:cs typeface="Times New Roman" charset="0"/>
              </a:rPr>
              <a:t>E:  ½ mc</a:t>
            </a:r>
            <a:r>
              <a:rPr lang="en-US" baseline="30000">
                <a:ea typeface="Times New Roman" charset="0"/>
                <a:cs typeface="Times New Roman" charset="0"/>
              </a:rPr>
              <a:t>2</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0759"/>
                                        </p:tgtEl>
                                        <p:attrNameLst>
                                          <p:attrName>style.visibility</p:attrName>
                                        </p:attrNameLst>
                                      </p:cBhvr>
                                      <p:to>
                                        <p:strVal val="visible"/>
                                      </p:to>
                                    </p:set>
                                    <p:animEffect transition="in" filter="fade">
                                      <p:cBhvr>
                                        <p:cTn id="7" dur="2000"/>
                                        <p:tgtEl>
                                          <p:spTgt spid="330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9"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609600" y="381000"/>
            <a:ext cx="8382000" cy="4524315"/>
          </a:xfrm>
          <a:prstGeom prst="rect">
            <a:avLst/>
          </a:prstGeom>
          <a:noFill/>
          <a:ln w="9525">
            <a:noFill/>
            <a:miter lim="800000"/>
            <a:headEnd/>
            <a:tailEnd/>
          </a:ln>
        </p:spPr>
        <p:txBody>
          <a:bodyPr wrap="square">
            <a:prstTxWarp prst="textNoShape">
              <a:avLst/>
            </a:prstTxWarp>
            <a:spAutoFit/>
          </a:bodyPr>
          <a:lstStyle/>
          <a:p>
            <a:pPr marL="3175" indent="-3175" eaLnBrk="0" hangingPunct="0"/>
            <a:r>
              <a:rPr lang="en-US" sz="3200" dirty="0"/>
              <a:t>Which graph best represents the total energy of a particle (particle's mass </a:t>
            </a:r>
            <a:r>
              <a:rPr lang="en-US" sz="3200" i="1" dirty="0" err="1">
                <a:latin typeface="Times New Roman" charset="0"/>
              </a:rPr>
              <a:t>m</a:t>
            </a:r>
            <a:r>
              <a:rPr lang="en-US" sz="3200" dirty="0"/>
              <a:t>&gt;0) as a function of its velocity </a:t>
            </a:r>
            <a:r>
              <a:rPr lang="en-US" sz="3200" dirty="0" err="1"/>
              <a:t>u</a:t>
            </a:r>
            <a:r>
              <a:rPr lang="en-US" sz="3200" dirty="0"/>
              <a:t>, in special relativity?</a:t>
            </a:r>
          </a:p>
          <a:p>
            <a:pPr marL="3175" indent="-3175" eaLnBrk="0" hangingPunct="0"/>
            <a:endParaRPr lang="en-US" dirty="0"/>
          </a:p>
          <a:p>
            <a:pPr marL="3175" indent="-3175" eaLnBrk="0" hangingPunct="0">
              <a:buFontTx/>
              <a:buAutoNum type="alphaLcParenR"/>
            </a:pPr>
            <a:endParaRPr lang="en-US" dirty="0"/>
          </a:p>
          <a:p>
            <a:pPr marL="3175" indent="-3175" eaLnBrk="0" hangingPunct="0">
              <a:buFontTx/>
              <a:buAutoNum type="alphaLcParenR"/>
            </a:pPr>
            <a:r>
              <a:rPr lang="en-US" dirty="0"/>
              <a:t>				  </a:t>
            </a:r>
            <a:r>
              <a:rPr lang="en-US" dirty="0" smtClean="0"/>
              <a:t> </a:t>
            </a:r>
          </a:p>
          <a:p>
            <a:pPr marL="3175" indent="-3175" eaLnBrk="0" hangingPunct="0"/>
            <a:endParaRPr lang="en-US" dirty="0"/>
          </a:p>
          <a:p>
            <a:pPr marL="3175" indent="-3175" eaLnBrk="0" hangingPunct="0">
              <a:buFontTx/>
              <a:buAutoNum type="alphaLcParenR"/>
            </a:pPr>
            <a:endParaRPr lang="en-US" dirty="0"/>
          </a:p>
          <a:p>
            <a:pPr marL="3175" indent="-3175" eaLnBrk="0" hangingPunct="0">
              <a:buFontTx/>
              <a:buAutoNum type="alphaLcParenR"/>
            </a:pPr>
            <a:endParaRPr lang="en-US" dirty="0"/>
          </a:p>
          <a:p>
            <a:pPr marL="3175" indent="-3175" eaLnBrk="0" hangingPunct="0">
              <a:buFontTx/>
              <a:buAutoNum type="alphaLcParenR"/>
            </a:pPr>
            <a:endParaRPr lang="en-US" dirty="0"/>
          </a:p>
          <a:p>
            <a:pPr marL="3175" indent="-3175" eaLnBrk="0" hangingPunct="0"/>
            <a:r>
              <a:rPr lang="en-US" dirty="0" err="1"/>
              <a:t>c</a:t>
            </a:r>
            <a:r>
              <a:rPr lang="en-US" dirty="0"/>
              <a:t>)				  </a:t>
            </a:r>
            <a:r>
              <a:rPr lang="en-US" dirty="0" smtClean="0"/>
              <a:t> </a:t>
            </a:r>
            <a:endParaRPr lang="en-US" dirty="0"/>
          </a:p>
        </p:txBody>
      </p:sp>
      <p:sp>
        <p:nvSpPr>
          <p:cNvPr id="14340" name="Text Box 10"/>
          <p:cNvSpPr txBox="1">
            <a:spLocks noChangeArrowheads="1"/>
          </p:cNvSpPr>
          <p:nvPr/>
        </p:nvSpPr>
        <p:spPr bwMode="auto">
          <a:xfrm>
            <a:off x="5930900" y="4095750"/>
            <a:ext cx="2203450" cy="366713"/>
          </a:xfrm>
          <a:prstGeom prst="rect">
            <a:avLst/>
          </a:prstGeom>
          <a:solidFill>
            <a:schemeClr val="bg1"/>
          </a:solidFill>
          <a:ln w="9525">
            <a:noFill/>
            <a:miter lim="800000"/>
            <a:headEnd/>
            <a:tailEnd/>
          </a:ln>
        </p:spPr>
        <p:txBody>
          <a:bodyPr wrap="none">
            <a:prstTxWarp prst="textNoShape">
              <a:avLst/>
            </a:prstTxWarp>
            <a:spAutoFit/>
          </a:bodyPr>
          <a:lstStyle/>
          <a:p>
            <a:r>
              <a:rPr lang="en-US" sz="1800"/>
              <a:t>0                  c        u</a:t>
            </a:r>
          </a:p>
        </p:txBody>
      </p:sp>
      <p:sp>
        <p:nvSpPr>
          <p:cNvPr id="14341" name="Text Box 11"/>
          <p:cNvSpPr txBox="1">
            <a:spLocks noChangeArrowheads="1"/>
          </p:cNvSpPr>
          <p:nvPr/>
        </p:nvSpPr>
        <p:spPr bwMode="auto">
          <a:xfrm>
            <a:off x="1533525" y="4057650"/>
            <a:ext cx="2266950" cy="366713"/>
          </a:xfrm>
          <a:prstGeom prst="rect">
            <a:avLst/>
          </a:prstGeom>
          <a:solidFill>
            <a:schemeClr val="bg1"/>
          </a:solidFill>
          <a:ln w="9525">
            <a:noFill/>
            <a:miter lim="800000"/>
            <a:headEnd/>
            <a:tailEnd/>
          </a:ln>
        </p:spPr>
        <p:txBody>
          <a:bodyPr wrap="none">
            <a:prstTxWarp prst="textNoShape">
              <a:avLst/>
            </a:prstTxWarp>
            <a:spAutoFit/>
          </a:bodyPr>
          <a:lstStyle/>
          <a:p>
            <a:r>
              <a:rPr lang="en-US" sz="1800"/>
              <a:t>0      c                     u</a:t>
            </a:r>
          </a:p>
        </p:txBody>
      </p:sp>
      <p:sp>
        <p:nvSpPr>
          <p:cNvPr id="14342" name="Text Box 12"/>
          <p:cNvSpPr txBox="1">
            <a:spLocks noChangeArrowheads="1"/>
          </p:cNvSpPr>
          <p:nvPr/>
        </p:nvSpPr>
        <p:spPr bwMode="auto">
          <a:xfrm>
            <a:off x="1549400" y="6162675"/>
            <a:ext cx="2393950" cy="366713"/>
          </a:xfrm>
          <a:prstGeom prst="rect">
            <a:avLst/>
          </a:prstGeom>
          <a:solidFill>
            <a:schemeClr val="bg1"/>
          </a:solidFill>
          <a:ln w="9525">
            <a:noFill/>
            <a:miter lim="800000"/>
            <a:headEnd/>
            <a:tailEnd/>
          </a:ln>
        </p:spPr>
        <p:txBody>
          <a:bodyPr wrap="none">
            <a:prstTxWarp prst="textNoShape">
              <a:avLst/>
            </a:prstTxWarp>
            <a:spAutoFit/>
          </a:bodyPr>
          <a:lstStyle/>
          <a:p>
            <a:r>
              <a:rPr lang="en-US" sz="1800" dirty="0"/>
              <a:t>0                        </a:t>
            </a:r>
            <a:r>
              <a:rPr lang="en-US" sz="1800" dirty="0" err="1"/>
              <a:t>c</a:t>
            </a:r>
            <a:r>
              <a:rPr lang="en-US" sz="1800" dirty="0"/>
              <a:t>     </a:t>
            </a:r>
            <a:r>
              <a:rPr lang="en-US" sz="1800" dirty="0" err="1"/>
              <a:t>u</a:t>
            </a:r>
            <a:endParaRPr lang="en-US" sz="1800" dirty="0"/>
          </a:p>
        </p:txBody>
      </p:sp>
      <p:sp>
        <p:nvSpPr>
          <p:cNvPr id="14343" name="Text Box 13"/>
          <p:cNvSpPr txBox="1">
            <a:spLocks noChangeArrowheads="1"/>
          </p:cNvSpPr>
          <p:nvPr/>
        </p:nvSpPr>
        <p:spPr bwMode="auto">
          <a:xfrm>
            <a:off x="5975350" y="6219825"/>
            <a:ext cx="2139950" cy="366713"/>
          </a:xfrm>
          <a:prstGeom prst="rect">
            <a:avLst/>
          </a:prstGeom>
          <a:solidFill>
            <a:schemeClr val="bg1"/>
          </a:solidFill>
          <a:ln w="9525">
            <a:noFill/>
            <a:miter lim="800000"/>
            <a:headEnd/>
            <a:tailEnd/>
          </a:ln>
        </p:spPr>
        <p:txBody>
          <a:bodyPr wrap="none">
            <a:prstTxWarp prst="textNoShape">
              <a:avLst/>
            </a:prstTxWarp>
            <a:spAutoFit/>
          </a:bodyPr>
          <a:lstStyle/>
          <a:p>
            <a:r>
              <a:rPr lang="en-US" sz="1800"/>
              <a:t>0                 c        u</a:t>
            </a:r>
          </a:p>
        </p:txBody>
      </p:sp>
      <p:sp>
        <p:nvSpPr>
          <p:cNvPr id="14344" name="Line 14"/>
          <p:cNvSpPr>
            <a:spLocks noChangeShapeType="1"/>
          </p:cNvSpPr>
          <p:nvPr/>
        </p:nvSpPr>
        <p:spPr bwMode="auto">
          <a:xfrm>
            <a:off x="7343775" y="6096000"/>
            <a:ext cx="0" cy="152400"/>
          </a:xfrm>
          <a:prstGeom prst="line">
            <a:avLst/>
          </a:prstGeom>
          <a:noFill/>
          <a:ln w="19050">
            <a:solidFill>
              <a:schemeClr val="tx1"/>
            </a:solidFill>
            <a:round/>
            <a:headEnd/>
            <a:tailEnd/>
          </a:ln>
        </p:spPr>
        <p:txBody>
          <a:bodyPr wrap="none">
            <a:prstTxWarp prst="textNoShape">
              <a:avLst/>
            </a:prstTxWarp>
          </a:bodyPr>
          <a:lstStyle/>
          <a:p>
            <a:endParaRPr lang="en-US"/>
          </a:p>
        </p:txBody>
      </p:sp>
      <p:sp>
        <p:nvSpPr>
          <p:cNvPr id="14345" name="Line 15"/>
          <p:cNvSpPr>
            <a:spLocks noChangeShapeType="1"/>
          </p:cNvSpPr>
          <p:nvPr/>
        </p:nvSpPr>
        <p:spPr bwMode="auto">
          <a:xfrm>
            <a:off x="7359650" y="4005263"/>
            <a:ext cx="0" cy="152400"/>
          </a:xfrm>
          <a:prstGeom prst="line">
            <a:avLst/>
          </a:prstGeom>
          <a:noFill/>
          <a:ln w="19050">
            <a:solidFill>
              <a:schemeClr val="tx1"/>
            </a:solidFill>
            <a:round/>
            <a:headEnd/>
            <a:tailEnd/>
          </a:ln>
        </p:spPr>
        <p:txBody>
          <a:bodyPr wrap="none">
            <a:prstTxWarp prst="textNoShape">
              <a:avLst/>
            </a:prstTxWarp>
          </a:bodyPr>
          <a:lstStyle/>
          <a:p>
            <a:endParaRPr lang="en-US"/>
          </a:p>
        </p:txBody>
      </p:sp>
      <p:sp>
        <p:nvSpPr>
          <p:cNvPr id="14346" name="Line 16"/>
          <p:cNvSpPr>
            <a:spLocks noChangeShapeType="1"/>
          </p:cNvSpPr>
          <p:nvPr/>
        </p:nvSpPr>
        <p:spPr bwMode="auto">
          <a:xfrm>
            <a:off x="2190750" y="3952875"/>
            <a:ext cx="0" cy="152400"/>
          </a:xfrm>
          <a:prstGeom prst="line">
            <a:avLst/>
          </a:prstGeom>
          <a:noFill/>
          <a:ln w="19050">
            <a:solidFill>
              <a:schemeClr val="tx1"/>
            </a:solidFill>
            <a:round/>
            <a:headEnd/>
            <a:tailEnd/>
          </a:ln>
        </p:spPr>
        <p:txBody>
          <a:bodyPr wrap="none">
            <a:prstTxWarp prst="textNoShape">
              <a:avLst/>
            </a:prstTxWarp>
          </a:bodyPr>
          <a:lstStyle/>
          <a:p>
            <a:endParaRPr lang="en-US"/>
          </a:p>
        </p:txBody>
      </p:sp>
      <p:sp>
        <p:nvSpPr>
          <p:cNvPr id="14347" name="Line 17"/>
          <p:cNvSpPr>
            <a:spLocks noChangeShapeType="1"/>
          </p:cNvSpPr>
          <p:nvPr/>
        </p:nvSpPr>
        <p:spPr bwMode="auto">
          <a:xfrm>
            <a:off x="3343275" y="6096000"/>
            <a:ext cx="0" cy="152400"/>
          </a:xfrm>
          <a:prstGeom prst="line">
            <a:avLst/>
          </a:prstGeom>
          <a:noFill/>
          <a:ln w="19050">
            <a:solidFill>
              <a:schemeClr val="tx1"/>
            </a:solidFill>
            <a:round/>
            <a:headEnd/>
            <a:tailEnd/>
          </a:ln>
        </p:spPr>
        <p:txBody>
          <a:bodyPr wrap="none">
            <a:prstTxWarp prst="textNoShape">
              <a:avLst/>
            </a:prstTxWarp>
          </a:bodyPr>
          <a:lstStyle/>
          <a:p>
            <a:endParaRPr lang="en-US"/>
          </a:p>
        </p:txBody>
      </p:sp>
      <p:sp>
        <p:nvSpPr>
          <p:cNvPr id="358408" name="Oval 8"/>
          <p:cNvSpPr>
            <a:spLocks noChangeArrowheads="1"/>
          </p:cNvSpPr>
          <p:nvPr/>
        </p:nvSpPr>
        <p:spPr bwMode="auto">
          <a:xfrm>
            <a:off x="5029200" y="4267200"/>
            <a:ext cx="3657600" cy="2514600"/>
          </a:xfrm>
          <a:prstGeom prst="ellipse">
            <a:avLst/>
          </a:prstGeom>
          <a:noFill/>
          <a:ln w="25400">
            <a:solidFill>
              <a:srgbClr val="FF0000"/>
            </a:solidFill>
            <a:round/>
            <a:headEnd/>
            <a:tailEnd/>
          </a:ln>
        </p:spPr>
        <p:txBody>
          <a:bodyPr wrap="none" anchor="ctr">
            <a:prstTxWarp prst="textNoShape">
              <a:avLst/>
            </a:prstTxWarp>
          </a:bodyPr>
          <a:lstStyle/>
          <a:p>
            <a:pPr algn="ctr"/>
            <a:r>
              <a:rPr lang="en-US"/>
              <a:t> </a:t>
            </a:r>
          </a:p>
        </p:txBody>
      </p:sp>
      <p:sp>
        <p:nvSpPr>
          <p:cNvPr id="14349" name="Freeform 38"/>
          <p:cNvSpPr>
            <a:spLocks/>
          </p:cNvSpPr>
          <p:nvPr/>
        </p:nvSpPr>
        <p:spPr bwMode="auto">
          <a:xfrm rot="16200000" flipV="1">
            <a:off x="6024562" y="2871788"/>
            <a:ext cx="1285875" cy="1143000"/>
          </a:xfrm>
          <a:custGeom>
            <a:avLst/>
            <a:gdLst>
              <a:gd name="T0" fmla="*/ 2147483647 w 1125"/>
              <a:gd name="T1" fmla="*/ 2147483647 h 566"/>
              <a:gd name="T2" fmla="*/ 2147483647 w 1125"/>
              <a:gd name="T3" fmla="*/ 2147483647 h 566"/>
              <a:gd name="T4" fmla="*/ 2147483647 w 1125"/>
              <a:gd name="T5" fmla="*/ 2147483647 h 566"/>
              <a:gd name="T6" fmla="*/ 2147483647 w 1125"/>
              <a:gd name="T7" fmla="*/ 2147483647 h 566"/>
              <a:gd name="T8" fmla="*/ 2147483647 w 1125"/>
              <a:gd name="T9" fmla="*/ 2147483647 h 566"/>
              <a:gd name="T10" fmla="*/ 2147483647 w 1125"/>
              <a:gd name="T11" fmla="*/ 2147483647 h 566"/>
              <a:gd name="T12" fmla="*/ 2147483647 w 1125"/>
              <a:gd name="T13" fmla="*/ 2147483647 h 566"/>
              <a:gd name="T14" fmla="*/ 2147483647 w 1125"/>
              <a:gd name="T15" fmla="*/ 2147483647 h 566"/>
              <a:gd name="T16" fmla="*/ 2147483647 w 1125"/>
              <a:gd name="T17" fmla="*/ 2147483647 h 566"/>
              <a:gd name="T18" fmla="*/ 2147483647 w 1125"/>
              <a:gd name="T19" fmla="*/ 2147483647 h 566"/>
              <a:gd name="T20" fmla="*/ 2147483647 w 1125"/>
              <a:gd name="T21" fmla="*/ 2147483647 h 566"/>
              <a:gd name="T22" fmla="*/ 2147483647 w 1125"/>
              <a:gd name="T23" fmla="*/ 2147483647 h 566"/>
              <a:gd name="T24" fmla="*/ 2147483647 w 1125"/>
              <a:gd name="T25" fmla="*/ 2147483647 h 566"/>
              <a:gd name="T26" fmla="*/ 2147483647 w 1125"/>
              <a:gd name="T27" fmla="*/ 2147483647 h 566"/>
              <a:gd name="T28" fmla="*/ 2147483647 w 1125"/>
              <a:gd name="T29" fmla="*/ 2147483647 h 566"/>
              <a:gd name="T30" fmla="*/ 2147483647 w 1125"/>
              <a:gd name="T31" fmla="*/ 2147483647 h 566"/>
              <a:gd name="T32" fmla="*/ 2147483647 w 1125"/>
              <a:gd name="T33" fmla="*/ 2147483647 h 566"/>
              <a:gd name="T34" fmla="*/ 2147483647 w 1125"/>
              <a:gd name="T35" fmla="*/ 2147483647 h 566"/>
              <a:gd name="T36" fmla="*/ 2147483647 w 1125"/>
              <a:gd name="T37" fmla="*/ 0 h 566"/>
              <a:gd name="T38" fmla="*/ 2147483647 w 1125"/>
              <a:gd name="T39" fmla="*/ 0 h 566"/>
              <a:gd name="T40" fmla="*/ 2147483647 w 1125"/>
              <a:gd name="T41" fmla="*/ 0 h 566"/>
              <a:gd name="T42" fmla="*/ 2147483647 w 1125"/>
              <a:gd name="T43" fmla="*/ 0 h 566"/>
              <a:gd name="T44" fmla="*/ 2147483647 w 1125"/>
              <a:gd name="T45" fmla="*/ 0 h 566"/>
              <a:gd name="T46" fmla="*/ 2147483647 w 1125"/>
              <a:gd name="T47" fmla="*/ 0 h 566"/>
              <a:gd name="T48" fmla="*/ 2147483647 w 1125"/>
              <a:gd name="T49" fmla="*/ 0 h 566"/>
              <a:gd name="T50" fmla="*/ 2147483647 w 1125"/>
              <a:gd name="T51" fmla="*/ 0 h 566"/>
              <a:gd name="T52" fmla="*/ 2147483647 w 1125"/>
              <a:gd name="T53" fmla="*/ 0 h 566"/>
              <a:gd name="T54" fmla="*/ 2147483647 w 1125"/>
              <a:gd name="T55" fmla="*/ 0 h 566"/>
              <a:gd name="T56" fmla="*/ 2147483647 w 1125"/>
              <a:gd name="T57" fmla="*/ 0 h 566"/>
              <a:gd name="T58" fmla="*/ 2147483647 w 1125"/>
              <a:gd name="T59" fmla="*/ 0 h 566"/>
              <a:gd name="T60" fmla="*/ 2147483647 w 1125"/>
              <a:gd name="T61" fmla="*/ 0 h 566"/>
              <a:gd name="T62" fmla="*/ 2147483647 w 1125"/>
              <a:gd name="T63" fmla="*/ 0 h 566"/>
              <a:gd name="T64" fmla="*/ 2147483647 w 1125"/>
              <a:gd name="T65" fmla="*/ 0 h 566"/>
              <a:gd name="T66" fmla="*/ 2147483647 w 1125"/>
              <a:gd name="T67" fmla="*/ 0 h 566"/>
              <a:gd name="T68" fmla="*/ 2147483647 w 1125"/>
              <a:gd name="T69" fmla="*/ 0 h 566"/>
              <a:gd name="T70" fmla="*/ 2147483647 w 1125"/>
              <a:gd name="T71" fmla="*/ 0 h 566"/>
              <a:gd name="T72" fmla="*/ 2147483647 w 1125"/>
              <a:gd name="T73" fmla="*/ 0 h 566"/>
              <a:gd name="T74" fmla="*/ 2147483647 w 1125"/>
              <a:gd name="T75" fmla="*/ 0 h 566"/>
              <a:gd name="T76" fmla="*/ 2147483647 w 1125"/>
              <a:gd name="T77" fmla="*/ 0 h 566"/>
              <a:gd name="T78" fmla="*/ 2147483647 w 1125"/>
              <a:gd name="T79" fmla="*/ 0 h 566"/>
              <a:gd name="T80" fmla="*/ 2147483647 w 1125"/>
              <a:gd name="T81" fmla="*/ 0 h 566"/>
              <a:gd name="T82" fmla="*/ 2147483647 w 1125"/>
              <a:gd name="T83" fmla="*/ 0 h 566"/>
              <a:gd name="T84" fmla="*/ 2147483647 w 1125"/>
              <a:gd name="T85" fmla="*/ 0 h 566"/>
              <a:gd name="T86" fmla="*/ 2147483647 w 1125"/>
              <a:gd name="T87" fmla="*/ 0 h 566"/>
              <a:gd name="T88" fmla="*/ 2147483647 w 1125"/>
              <a:gd name="T89" fmla="*/ 0 h 566"/>
              <a:gd name="T90" fmla="*/ 2147483647 w 1125"/>
              <a:gd name="T91" fmla="*/ 0 h 566"/>
              <a:gd name="T92" fmla="*/ 2147483647 w 1125"/>
              <a:gd name="T93" fmla="*/ 0 h 566"/>
              <a:gd name="T94" fmla="*/ 2147483647 w 1125"/>
              <a:gd name="T95" fmla="*/ 0 h 566"/>
              <a:gd name="T96" fmla="*/ 2147483647 w 1125"/>
              <a:gd name="T97" fmla="*/ 0 h 566"/>
              <a:gd name="T98" fmla="*/ 2147483647 w 1125"/>
              <a:gd name="T99" fmla="*/ 0 h 5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5"/>
              <a:gd name="T151" fmla="*/ 0 h 566"/>
              <a:gd name="T152" fmla="*/ 1125 w 1125"/>
              <a:gd name="T153" fmla="*/ 566 h 5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5" h="566">
                <a:moveTo>
                  <a:pt x="0" y="566"/>
                </a:moveTo>
                <a:lnTo>
                  <a:pt x="12" y="504"/>
                </a:lnTo>
                <a:lnTo>
                  <a:pt x="23" y="445"/>
                </a:lnTo>
                <a:lnTo>
                  <a:pt x="34" y="390"/>
                </a:lnTo>
                <a:lnTo>
                  <a:pt x="45" y="338"/>
                </a:lnTo>
                <a:lnTo>
                  <a:pt x="57" y="291"/>
                </a:lnTo>
                <a:lnTo>
                  <a:pt x="68" y="249"/>
                </a:lnTo>
                <a:lnTo>
                  <a:pt x="80" y="211"/>
                </a:lnTo>
                <a:lnTo>
                  <a:pt x="91" y="179"/>
                </a:lnTo>
                <a:lnTo>
                  <a:pt x="103" y="150"/>
                </a:lnTo>
                <a:lnTo>
                  <a:pt x="114" y="125"/>
                </a:lnTo>
                <a:lnTo>
                  <a:pt x="125" y="104"/>
                </a:lnTo>
                <a:lnTo>
                  <a:pt x="137" y="87"/>
                </a:lnTo>
                <a:lnTo>
                  <a:pt x="148" y="72"/>
                </a:lnTo>
                <a:lnTo>
                  <a:pt x="159" y="59"/>
                </a:lnTo>
                <a:lnTo>
                  <a:pt x="170" y="49"/>
                </a:lnTo>
                <a:lnTo>
                  <a:pt x="182" y="41"/>
                </a:lnTo>
                <a:lnTo>
                  <a:pt x="193" y="33"/>
                </a:lnTo>
                <a:lnTo>
                  <a:pt x="205" y="27"/>
                </a:lnTo>
                <a:lnTo>
                  <a:pt x="216" y="23"/>
                </a:lnTo>
                <a:lnTo>
                  <a:pt x="228" y="19"/>
                </a:lnTo>
                <a:lnTo>
                  <a:pt x="239" y="15"/>
                </a:lnTo>
                <a:lnTo>
                  <a:pt x="250" y="13"/>
                </a:lnTo>
                <a:lnTo>
                  <a:pt x="261" y="10"/>
                </a:lnTo>
                <a:lnTo>
                  <a:pt x="273" y="9"/>
                </a:lnTo>
                <a:lnTo>
                  <a:pt x="284" y="7"/>
                </a:lnTo>
                <a:lnTo>
                  <a:pt x="295" y="6"/>
                </a:lnTo>
                <a:lnTo>
                  <a:pt x="307" y="5"/>
                </a:lnTo>
                <a:lnTo>
                  <a:pt x="318" y="4"/>
                </a:lnTo>
                <a:lnTo>
                  <a:pt x="330" y="3"/>
                </a:lnTo>
                <a:lnTo>
                  <a:pt x="341" y="2"/>
                </a:lnTo>
                <a:lnTo>
                  <a:pt x="353" y="2"/>
                </a:lnTo>
                <a:lnTo>
                  <a:pt x="364" y="2"/>
                </a:lnTo>
                <a:lnTo>
                  <a:pt x="375" y="2"/>
                </a:lnTo>
                <a:lnTo>
                  <a:pt x="386" y="1"/>
                </a:lnTo>
                <a:lnTo>
                  <a:pt x="398" y="1"/>
                </a:lnTo>
                <a:lnTo>
                  <a:pt x="409" y="0"/>
                </a:lnTo>
                <a:lnTo>
                  <a:pt x="420" y="0"/>
                </a:lnTo>
                <a:lnTo>
                  <a:pt x="432" y="0"/>
                </a:lnTo>
                <a:lnTo>
                  <a:pt x="443" y="0"/>
                </a:lnTo>
                <a:lnTo>
                  <a:pt x="455" y="0"/>
                </a:lnTo>
                <a:lnTo>
                  <a:pt x="466" y="0"/>
                </a:lnTo>
                <a:lnTo>
                  <a:pt x="478" y="0"/>
                </a:lnTo>
                <a:lnTo>
                  <a:pt x="489" y="0"/>
                </a:lnTo>
                <a:lnTo>
                  <a:pt x="500" y="0"/>
                </a:lnTo>
                <a:lnTo>
                  <a:pt x="511" y="0"/>
                </a:lnTo>
                <a:lnTo>
                  <a:pt x="523" y="0"/>
                </a:lnTo>
                <a:lnTo>
                  <a:pt x="534" y="0"/>
                </a:lnTo>
                <a:lnTo>
                  <a:pt x="545" y="0"/>
                </a:lnTo>
                <a:lnTo>
                  <a:pt x="557" y="0"/>
                </a:lnTo>
                <a:lnTo>
                  <a:pt x="568" y="0"/>
                </a:lnTo>
                <a:lnTo>
                  <a:pt x="580" y="0"/>
                </a:lnTo>
                <a:lnTo>
                  <a:pt x="591" y="0"/>
                </a:lnTo>
                <a:lnTo>
                  <a:pt x="603" y="0"/>
                </a:lnTo>
                <a:lnTo>
                  <a:pt x="614" y="0"/>
                </a:lnTo>
                <a:lnTo>
                  <a:pt x="625" y="0"/>
                </a:lnTo>
                <a:lnTo>
                  <a:pt x="636" y="0"/>
                </a:lnTo>
                <a:lnTo>
                  <a:pt x="647" y="0"/>
                </a:lnTo>
                <a:lnTo>
                  <a:pt x="659" y="0"/>
                </a:lnTo>
                <a:lnTo>
                  <a:pt x="670" y="0"/>
                </a:lnTo>
                <a:lnTo>
                  <a:pt x="682" y="0"/>
                </a:lnTo>
                <a:lnTo>
                  <a:pt x="693" y="0"/>
                </a:lnTo>
                <a:lnTo>
                  <a:pt x="705" y="0"/>
                </a:lnTo>
                <a:lnTo>
                  <a:pt x="716" y="0"/>
                </a:lnTo>
                <a:lnTo>
                  <a:pt x="727" y="0"/>
                </a:lnTo>
                <a:lnTo>
                  <a:pt x="739" y="0"/>
                </a:lnTo>
                <a:lnTo>
                  <a:pt x="750" y="0"/>
                </a:lnTo>
                <a:lnTo>
                  <a:pt x="761" y="0"/>
                </a:lnTo>
                <a:lnTo>
                  <a:pt x="772" y="0"/>
                </a:lnTo>
                <a:lnTo>
                  <a:pt x="784" y="0"/>
                </a:lnTo>
                <a:lnTo>
                  <a:pt x="795" y="0"/>
                </a:lnTo>
                <a:lnTo>
                  <a:pt x="807" y="0"/>
                </a:lnTo>
                <a:lnTo>
                  <a:pt x="818" y="0"/>
                </a:lnTo>
                <a:lnTo>
                  <a:pt x="830" y="0"/>
                </a:lnTo>
                <a:lnTo>
                  <a:pt x="841" y="0"/>
                </a:lnTo>
                <a:lnTo>
                  <a:pt x="852" y="0"/>
                </a:lnTo>
                <a:lnTo>
                  <a:pt x="864" y="0"/>
                </a:lnTo>
                <a:lnTo>
                  <a:pt x="875" y="0"/>
                </a:lnTo>
                <a:lnTo>
                  <a:pt x="886" y="0"/>
                </a:lnTo>
                <a:lnTo>
                  <a:pt x="897" y="0"/>
                </a:lnTo>
                <a:lnTo>
                  <a:pt x="909" y="0"/>
                </a:lnTo>
                <a:lnTo>
                  <a:pt x="920" y="0"/>
                </a:lnTo>
                <a:lnTo>
                  <a:pt x="932" y="0"/>
                </a:lnTo>
                <a:lnTo>
                  <a:pt x="943" y="0"/>
                </a:lnTo>
                <a:lnTo>
                  <a:pt x="955" y="0"/>
                </a:lnTo>
                <a:lnTo>
                  <a:pt x="966" y="0"/>
                </a:lnTo>
                <a:lnTo>
                  <a:pt x="977" y="0"/>
                </a:lnTo>
                <a:lnTo>
                  <a:pt x="988" y="0"/>
                </a:lnTo>
                <a:lnTo>
                  <a:pt x="1000" y="0"/>
                </a:lnTo>
                <a:lnTo>
                  <a:pt x="1011" y="0"/>
                </a:lnTo>
                <a:lnTo>
                  <a:pt x="1022" y="0"/>
                </a:lnTo>
                <a:lnTo>
                  <a:pt x="1034" y="0"/>
                </a:lnTo>
                <a:lnTo>
                  <a:pt x="1045" y="0"/>
                </a:lnTo>
                <a:lnTo>
                  <a:pt x="1057" y="0"/>
                </a:lnTo>
                <a:lnTo>
                  <a:pt x="1068" y="0"/>
                </a:lnTo>
                <a:lnTo>
                  <a:pt x="1080" y="0"/>
                </a:lnTo>
                <a:lnTo>
                  <a:pt x="1091" y="0"/>
                </a:lnTo>
                <a:lnTo>
                  <a:pt x="1102" y="0"/>
                </a:lnTo>
                <a:lnTo>
                  <a:pt x="1113" y="0"/>
                </a:lnTo>
                <a:lnTo>
                  <a:pt x="1125" y="0"/>
                </a:lnTo>
              </a:path>
            </a:pathLst>
          </a:custGeom>
          <a:noFill/>
          <a:ln w="19050" cmpd="sng">
            <a:solidFill>
              <a:srgbClr val="000000"/>
            </a:solidFill>
            <a:prstDash val="solid"/>
            <a:round/>
            <a:headEnd/>
            <a:tailEnd/>
          </a:ln>
        </p:spPr>
        <p:txBody>
          <a:bodyPr>
            <a:prstTxWarp prst="textNoShape">
              <a:avLst/>
            </a:prstTxWarp>
          </a:bodyPr>
          <a:lstStyle/>
          <a:p>
            <a:endParaRPr lang="en-US"/>
          </a:p>
        </p:txBody>
      </p:sp>
      <p:sp>
        <p:nvSpPr>
          <p:cNvPr id="14350" name="AutoShape 42"/>
          <p:cNvSpPr>
            <a:spLocks noChangeAspect="1" noChangeArrowheads="1" noTextEdit="1"/>
          </p:cNvSpPr>
          <p:nvPr/>
        </p:nvSpPr>
        <p:spPr bwMode="auto">
          <a:xfrm>
            <a:off x="5638800" y="2438400"/>
            <a:ext cx="2438400" cy="2060575"/>
          </a:xfrm>
          <a:prstGeom prst="rect">
            <a:avLst/>
          </a:prstGeom>
          <a:noFill/>
          <a:ln w="9525">
            <a:noFill/>
            <a:miter lim="800000"/>
            <a:headEnd/>
            <a:tailEnd/>
          </a:ln>
        </p:spPr>
        <p:txBody>
          <a:bodyPr>
            <a:prstTxWarp prst="textNoShape">
              <a:avLst/>
            </a:prstTxWarp>
          </a:bodyPr>
          <a:lstStyle/>
          <a:p>
            <a:endParaRPr lang="en-US"/>
          </a:p>
        </p:txBody>
      </p:sp>
      <p:sp>
        <p:nvSpPr>
          <p:cNvPr id="14351" name="Line 44"/>
          <p:cNvSpPr>
            <a:spLocks noChangeShapeType="1"/>
          </p:cNvSpPr>
          <p:nvPr/>
        </p:nvSpPr>
        <p:spPr bwMode="auto">
          <a:xfrm>
            <a:off x="6134100" y="4076700"/>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52" name="Line 45"/>
          <p:cNvSpPr>
            <a:spLocks noChangeShapeType="1"/>
          </p:cNvSpPr>
          <p:nvPr/>
        </p:nvSpPr>
        <p:spPr bwMode="auto">
          <a:xfrm>
            <a:off x="6303963" y="4076700"/>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53" name="Line 46"/>
          <p:cNvSpPr>
            <a:spLocks noChangeShapeType="1"/>
          </p:cNvSpPr>
          <p:nvPr/>
        </p:nvSpPr>
        <p:spPr bwMode="auto">
          <a:xfrm>
            <a:off x="6473825" y="4076700"/>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54" name="Line 47"/>
          <p:cNvSpPr>
            <a:spLocks noChangeShapeType="1"/>
          </p:cNvSpPr>
          <p:nvPr/>
        </p:nvSpPr>
        <p:spPr bwMode="auto">
          <a:xfrm>
            <a:off x="6643688" y="4076700"/>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55" name="Line 48"/>
          <p:cNvSpPr>
            <a:spLocks noChangeShapeType="1"/>
          </p:cNvSpPr>
          <p:nvPr/>
        </p:nvSpPr>
        <p:spPr bwMode="auto">
          <a:xfrm>
            <a:off x="6811963" y="4076700"/>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56" name="Line 49"/>
          <p:cNvSpPr>
            <a:spLocks noChangeShapeType="1"/>
          </p:cNvSpPr>
          <p:nvPr/>
        </p:nvSpPr>
        <p:spPr bwMode="auto">
          <a:xfrm>
            <a:off x="6981825" y="4076700"/>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57" name="Line 50"/>
          <p:cNvSpPr>
            <a:spLocks noChangeShapeType="1"/>
          </p:cNvSpPr>
          <p:nvPr/>
        </p:nvSpPr>
        <p:spPr bwMode="auto">
          <a:xfrm>
            <a:off x="7151688" y="4076700"/>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58" name="Line 51"/>
          <p:cNvSpPr>
            <a:spLocks noChangeShapeType="1"/>
          </p:cNvSpPr>
          <p:nvPr/>
        </p:nvSpPr>
        <p:spPr bwMode="auto">
          <a:xfrm>
            <a:off x="7321550" y="4076700"/>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59" name="Line 52"/>
          <p:cNvSpPr>
            <a:spLocks noChangeShapeType="1"/>
          </p:cNvSpPr>
          <p:nvPr/>
        </p:nvSpPr>
        <p:spPr bwMode="auto">
          <a:xfrm>
            <a:off x="7489825" y="4076700"/>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60" name="Line 53"/>
          <p:cNvSpPr>
            <a:spLocks noChangeShapeType="1"/>
          </p:cNvSpPr>
          <p:nvPr/>
        </p:nvSpPr>
        <p:spPr bwMode="auto">
          <a:xfrm>
            <a:off x="7661275" y="4076700"/>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61" name="Line 54"/>
          <p:cNvSpPr>
            <a:spLocks noChangeShapeType="1"/>
          </p:cNvSpPr>
          <p:nvPr/>
        </p:nvSpPr>
        <p:spPr bwMode="auto">
          <a:xfrm>
            <a:off x="7829550" y="4076700"/>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62" name="Line 55"/>
          <p:cNvSpPr>
            <a:spLocks noChangeShapeType="1"/>
          </p:cNvSpPr>
          <p:nvPr/>
        </p:nvSpPr>
        <p:spPr bwMode="auto">
          <a:xfrm>
            <a:off x="7999413" y="4076700"/>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63" name="Line 56"/>
          <p:cNvSpPr>
            <a:spLocks noChangeShapeType="1"/>
          </p:cNvSpPr>
          <p:nvPr/>
        </p:nvSpPr>
        <p:spPr bwMode="auto">
          <a:xfrm>
            <a:off x="6076950" y="4086225"/>
            <a:ext cx="1865313"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64" name="Line 57"/>
          <p:cNvSpPr>
            <a:spLocks noChangeShapeType="1"/>
          </p:cNvSpPr>
          <p:nvPr/>
        </p:nvSpPr>
        <p:spPr bwMode="auto">
          <a:xfrm>
            <a:off x="6134100" y="4076700"/>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65" name="Line 58"/>
          <p:cNvSpPr>
            <a:spLocks noChangeShapeType="1"/>
          </p:cNvSpPr>
          <p:nvPr/>
        </p:nvSpPr>
        <p:spPr bwMode="auto">
          <a:xfrm>
            <a:off x="6134100" y="3883025"/>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66" name="Line 59"/>
          <p:cNvSpPr>
            <a:spLocks noChangeShapeType="1"/>
          </p:cNvSpPr>
          <p:nvPr/>
        </p:nvSpPr>
        <p:spPr bwMode="auto">
          <a:xfrm>
            <a:off x="6134100" y="3746500"/>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67" name="Line 60"/>
          <p:cNvSpPr>
            <a:spLocks noChangeShapeType="1"/>
          </p:cNvSpPr>
          <p:nvPr/>
        </p:nvSpPr>
        <p:spPr bwMode="auto">
          <a:xfrm>
            <a:off x="6134100" y="3609975"/>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68" name="Line 61"/>
          <p:cNvSpPr>
            <a:spLocks noChangeShapeType="1"/>
          </p:cNvSpPr>
          <p:nvPr/>
        </p:nvSpPr>
        <p:spPr bwMode="auto">
          <a:xfrm>
            <a:off x="6070600" y="35353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69" name="Line 62"/>
          <p:cNvSpPr>
            <a:spLocks noChangeShapeType="1"/>
          </p:cNvSpPr>
          <p:nvPr/>
        </p:nvSpPr>
        <p:spPr bwMode="auto">
          <a:xfrm>
            <a:off x="6070600" y="3398838"/>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70" name="Line 63"/>
          <p:cNvSpPr>
            <a:spLocks noChangeShapeType="1"/>
          </p:cNvSpPr>
          <p:nvPr/>
        </p:nvSpPr>
        <p:spPr bwMode="auto">
          <a:xfrm>
            <a:off x="6070600" y="326231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71" name="Line 64"/>
          <p:cNvSpPr>
            <a:spLocks noChangeShapeType="1"/>
          </p:cNvSpPr>
          <p:nvPr/>
        </p:nvSpPr>
        <p:spPr bwMode="auto">
          <a:xfrm>
            <a:off x="6070600" y="3125788"/>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72" name="Line 65"/>
          <p:cNvSpPr>
            <a:spLocks noChangeShapeType="1"/>
          </p:cNvSpPr>
          <p:nvPr/>
        </p:nvSpPr>
        <p:spPr bwMode="auto">
          <a:xfrm>
            <a:off x="6070600" y="29892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73" name="Line 66"/>
          <p:cNvSpPr>
            <a:spLocks noChangeShapeType="1"/>
          </p:cNvSpPr>
          <p:nvPr/>
        </p:nvSpPr>
        <p:spPr bwMode="auto">
          <a:xfrm>
            <a:off x="6070600" y="2852738"/>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74" name="Line 67"/>
          <p:cNvSpPr>
            <a:spLocks noChangeShapeType="1"/>
          </p:cNvSpPr>
          <p:nvPr/>
        </p:nvSpPr>
        <p:spPr bwMode="auto">
          <a:xfrm>
            <a:off x="6070600" y="271621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75" name="Line 68"/>
          <p:cNvSpPr>
            <a:spLocks noChangeShapeType="1"/>
          </p:cNvSpPr>
          <p:nvPr/>
        </p:nvSpPr>
        <p:spPr bwMode="auto">
          <a:xfrm>
            <a:off x="6070600" y="2579688"/>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76" name="Line 69"/>
          <p:cNvSpPr>
            <a:spLocks noChangeShapeType="1"/>
          </p:cNvSpPr>
          <p:nvPr/>
        </p:nvSpPr>
        <p:spPr bwMode="auto">
          <a:xfrm flipV="1">
            <a:off x="6070600" y="2579688"/>
            <a:ext cx="0" cy="1501775"/>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77" name="Rectangle 71"/>
          <p:cNvSpPr>
            <a:spLocks noChangeArrowheads="1"/>
          </p:cNvSpPr>
          <p:nvPr/>
        </p:nvSpPr>
        <p:spPr bwMode="auto">
          <a:xfrm rot="-5400000">
            <a:off x="5761038" y="3228975"/>
            <a:ext cx="177800" cy="320675"/>
          </a:xfrm>
          <a:prstGeom prst="rect">
            <a:avLst/>
          </a:prstGeom>
          <a:noFill/>
          <a:ln w="9525">
            <a:noFill/>
            <a:miter lim="800000"/>
            <a:headEnd/>
            <a:tailEnd/>
          </a:ln>
        </p:spPr>
        <p:txBody>
          <a:bodyPr wrap="none" lIns="0" tIns="0" rIns="0" bIns="0">
            <a:prstTxWarp prst="textNoShape">
              <a:avLst/>
            </a:prstTxWarp>
            <a:spAutoFit/>
          </a:bodyPr>
          <a:lstStyle/>
          <a:p>
            <a:r>
              <a:rPr lang="en-US" sz="2100">
                <a:solidFill>
                  <a:srgbClr val="000000"/>
                </a:solidFill>
              </a:rPr>
              <a:t>E</a:t>
            </a:r>
            <a:endParaRPr lang="en-US"/>
          </a:p>
        </p:txBody>
      </p:sp>
      <p:sp>
        <p:nvSpPr>
          <p:cNvPr id="14378" name="AutoShape 74"/>
          <p:cNvSpPr>
            <a:spLocks noChangeAspect="1" noChangeArrowheads="1" noTextEdit="1"/>
          </p:cNvSpPr>
          <p:nvPr/>
        </p:nvSpPr>
        <p:spPr bwMode="auto">
          <a:xfrm>
            <a:off x="5715000" y="4559300"/>
            <a:ext cx="2419350" cy="2070100"/>
          </a:xfrm>
          <a:prstGeom prst="rect">
            <a:avLst/>
          </a:prstGeom>
          <a:noFill/>
          <a:ln w="9525">
            <a:noFill/>
            <a:miter lim="800000"/>
            <a:headEnd/>
            <a:tailEnd/>
          </a:ln>
        </p:spPr>
        <p:txBody>
          <a:bodyPr>
            <a:prstTxWarp prst="textNoShape">
              <a:avLst/>
            </a:prstTxWarp>
          </a:bodyPr>
          <a:lstStyle/>
          <a:p>
            <a:endParaRPr lang="en-US"/>
          </a:p>
        </p:txBody>
      </p:sp>
      <p:sp>
        <p:nvSpPr>
          <p:cNvPr id="14379" name="Line 76"/>
          <p:cNvSpPr>
            <a:spLocks noChangeShapeType="1"/>
          </p:cNvSpPr>
          <p:nvPr/>
        </p:nvSpPr>
        <p:spPr bwMode="auto">
          <a:xfrm>
            <a:off x="6143625" y="61896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80" name="Line 77"/>
          <p:cNvSpPr>
            <a:spLocks noChangeShapeType="1"/>
          </p:cNvSpPr>
          <p:nvPr/>
        </p:nvSpPr>
        <p:spPr bwMode="auto">
          <a:xfrm>
            <a:off x="6267450" y="61896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81" name="Line 78"/>
          <p:cNvSpPr>
            <a:spLocks noChangeShapeType="1"/>
          </p:cNvSpPr>
          <p:nvPr/>
        </p:nvSpPr>
        <p:spPr bwMode="auto">
          <a:xfrm>
            <a:off x="6389688" y="61896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82" name="Line 79"/>
          <p:cNvSpPr>
            <a:spLocks noChangeShapeType="1"/>
          </p:cNvSpPr>
          <p:nvPr/>
        </p:nvSpPr>
        <p:spPr bwMode="auto">
          <a:xfrm>
            <a:off x="6513513" y="61896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83" name="Line 80"/>
          <p:cNvSpPr>
            <a:spLocks noChangeShapeType="1"/>
          </p:cNvSpPr>
          <p:nvPr/>
        </p:nvSpPr>
        <p:spPr bwMode="auto">
          <a:xfrm>
            <a:off x="6637338" y="61896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84" name="Line 81"/>
          <p:cNvSpPr>
            <a:spLocks noChangeShapeType="1"/>
          </p:cNvSpPr>
          <p:nvPr/>
        </p:nvSpPr>
        <p:spPr bwMode="auto">
          <a:xfrm>
            <a:off x="6761163" y="61896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85" name="Line 82"/>
          <p:cNvSpPr>
            <a:spLocks noChangeShapeType="1"/>
          </p:cNvSpPr>
          <p:nvPr/>
        </p:nvSpPr>
        <p:spPr bwMode="auto">
          <a:xfrm>
            <a:off x="6883400" y="61896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86" name="Line 83"/>
          <p:cNvSpPr>
            <a:spLocks noChangeShapeType="1"/>
          </p:cNvSpPr>
          <p:nvPr/>
        </p:nvSpPr>
        <p:spPr bwMode="auto">
          <a:xfrm>
            <a:off x="7007225" y="61896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87" name="Line 84"/>
          <p:cNvSpPr>
            <a:spLocks noChangeShapeType="1"/>
          </p:cNvSpPr>
          <p:nvPr/>
        </p:nvSpPr>
        <p:spPr bwMode="auto">
          <a:xfrm>
            <a:off x="7131050" y="61896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88" name="Line 85"/>
          <p:cNvSpPr>
            <a:spLocks noChangeShapeType="1"/>
          </p:cNvSpPr>
          <p:nvPr/>
        </p:nvSpPr>
        <p:spPr bwMode="auto">
          <a:xfrm>
            <a:off x="7254875" y="61896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89" name="Line 86"/>
          <p:cNvSpPr>
            <a:spLocks noChangeShapeType="1"/>
          </p:cNvSpPr>
          <p:nvPr/>
        </p:nvSpPr>
        <p:spPr bwMode="auto">
          <a:xfrm>
            <a:off x="7377113" y="61896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90" name="Line 87"/>
          <p:cNvSpPr>
            <a:spLocks noChangeShapeType="1"/>
          </p:cNvSpPr>
          <p:nvPr/>
        </p:nvSpPr>
        <p:spPr bwMode="auto">
          <a:xfrm>
            <a:off x="7500938" y="61896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91" name="Line 88"/>
          <p:cNvSpPr>
            <a:spLocks noChangeShapeType="1"/>
          </p:cNvSpPr>
          <p:nvPr/>
        </p:nvSpPr>
        <p:spPr bwMode="auto">
          <a:xfrm>
            <a:off x="7624763" y="61896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92" name="Line 89"/>
          <p:cNvSpPr>
            <a:spLocks noChangeShapeType="1"/>
          </p:cNvSpPr>
          <p:nvPr/>
        </p:nvSpPr>
        <p:spPr bwMode="auto">
          <a:xfrm>
            <a:off x="7748588" y="61896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93" name="Line 90"/>
          <p:cNvSpPr>
            <a:spLocks noChangeShapeType="1"/>
          </p:cNvSpPr>
          <p:nvPr/>
        </p:nvSpPr>
        <p:spPr bwMode="auto">
          <a:xfrm>
            <a:off x="7870825" y="61896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94" name="Line 91"/>
          <p:cNvSpPr>
            <a:spLocks noChangeShapeType="1"/>
          </p:cNvSpPr>
          <p:nvPr/>
        </p:nvSpPr>
        <p:spPr bwMode="auto">
          <a:xfrm>
            <a:off x="7994650" y="61896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95" name="Line 92"/>
          <p:cNvSpPr>
            <a:spLocks noChangeShapeType="1"/>
          </p:cNvSpPr>
          <p:nvPr/>
        </p:nvSpPr>
        <p:spPr bwMode="auto">
          <a:xfrm>
            <a:off x="6143625" y="6189663"/>
            <a:ext cx="1851025"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96" name="Line 93"/>
          <p:cNvSpPr>
            <a:spLocks noChangeShapeType="1"/>
          </p:cNvSpPr>
          <p:nvPr/>
        </p:nvSpPr>
        <p:spPr bwMode="auto">
          <a:xfrm>
            <a:off x="6143625" y="61896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97" name="Line 94"/>
          <p:cNvSpPr>
            <a:spLocks noChangeShapeType="1"/>
          </p:cNvSpPr>
          <p:nvPr/>
        </p:nvSpPr>
        <p:spPr bwMode="auto">
          <a:xfrm>
            <a:off x="6143625" y="6096000"/>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98" name="Line 95"/>
          <p:cNvSpPr>
            <a:spLocks noChangeShapeType="1"/>
          </p:cNvSpPr>
          <p:nvPr/>
        </p:nvSpPr>
        <p:spPr bwMode="auto">
          <a:xfrm>
            <a:off x="6143625" y="6003925"/>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399" name="Line 96"/>
          <p:cNvSpPr>
            <a:spLocks noChangeShapeType="1"/>
          </p:cNvSpPr>
          <p:nvPr/>
        </p:nvSpPr>
        <p:spPr bwMode="auto">
          <a:xfrm>
            <a:off x="6143625" y="59102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00" name="Line 97"/>
          <p:cNvSpPr>
            <a:spLocks noChangeShapeType="1"/>
          </p:cNvSpPr>
          <p:nvPr/>
        </p:nvSpPr>
        <p:spPr bwMode="auto">
          <a:xfrm>
            <a:off x="6143625" y="5816600"/>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01" name="Line 98"/>
          <p:cNvSpPr>
            <a:spLocks noChangeShapeType="1"/>
          </p:cNvSpPr>
          <p:nvPr/>
        </p:nvSpPr>
        <p:spPr bwMode="auto">
          <a:xfrm>
            <a:off x="6143625" y="5724525"/>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02" name="Line 99"/>
          <p:cNvSpPr>
            <a:spLocks noChangeShapeType="1"/>
          </p:cNvSpPr>
          <p:nvPr/>
        </p:nvSpPr>
        <p:spPr bwMode="auto">
          <a:xfrm>
            <a:off x="6143625" y="56308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03" name="Line 100"/>
          <p:cNvSpPr>
            <a:spLocks noChangeShapeType="1"/>
          </p:cNvSpPr>
          <p:nvPr/>
        </p:nvSpPr>
        <p:spPr bwMode="auto">
          <a:xfrm>
            <a:off x="6143625" y="5537200"/>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04" name="Line 101"/>
          <p:cNvSpPr>
            <a:spLocks noChangeShapeType="1"/>
          </p:cNvSpPr>
          <p:nvPr/>
        </p:nvSpPr>
        <p:spPr bwMode="auto">
          <a:xfrm>
            <a:off x="6143625" y="5445125"/>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05" name="Line 102"/>
          <p:cNvSpPr>
            <a:spLocks noChangeShapeType="1"/>
          </p:cNvSpPr>
          <p:nvPr/>
        </p:nvSpPr>
        <p:spPr bwMode="auto">
          <a:xfrm>
            <a:off x="6143625" y="53514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06" name="Line 103"/>
          <p:cNvSpPr>
            <a:spLocks noChangeShapeType="1"/>
          </p:cNvSpPr>
          <p:nvPr/>
        </p:nvSpPr>
        <p:spPr bwMode="auto">
          <a:xfrm>
            <a:off x="6143625" y="5257800"/>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07" name="Line 104"/>
          <p:cNvSpPr>
            <a:spLocks noChangeShapeType="1"/>
          </p:cNvSpPr>
          <p:nvPr/>
        </p:nvSpPr>
        <p:spPr bwMode="auto">
          <a:xfrm>
            <a:off x="6143625" y="5164138"/>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08" name="Line 105"/>
          <p:cNvSpPr>
            <a:spLocks noChangeShapeType="1"/>
          </p:cNvSpPr>
          <p:nvPr/>
        </p:nvSpPr>
        <p:spPr bwMode="auto">
          <a:xfrm>
            <a:off x="6143625" y="50720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09" name="Line 106"/>
          <p:cNvSpPr>
            <a:spLocks noChangeShapeType="1"/>
          </p:cNvSpPr>
          <p:nvPr/>
        </p:nvSpPr>
        <p:spPr bwMode="auto">
          <a:xfrm>
            <a:off x="6143625" y="4978400"/>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10" name="Line 107"/>
          <p:cNvSpPr>
            <a:spLocks noChangeShapeType="1"/>
          </p:cNvSpPr>
          <p:nvPr/>
        </p:nvSpPr>
        <p:spPr bwMode="auto">
          <a:xfrm>
            <a:off x="6143625" y="4884738"/>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11" name="Line 108"/>
          <p:cNvSpPr>
            <a:spLocks noChangeShapeType="1"/>
          </p:cNvSpPr>
          <p:nvPr/>
        </p:nvSpPr>
        <p:spPr bwMode="auto">
          <a:xfrm>
            <a:off x="6143625" y="47926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12" name="Line 109"/>
          <p:cNvSpPr>
            <a:spLocks noChangeShapeType="1"/>
          </p:cNvSpPr>
          <p:nvPr/>
        </p:nvSpPr>
        <p:spPr bwMode="auto">
          <a:xfrm>
            <a:off x="6143625" y="4699000"/>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13" name="Line 110"/>
          <p:cNvSpPr>
            <a:spLocks noChangeShapeType="1"/>
          </p:cNvSpPr>
          <p:nvPr/>
        </p:nvSpPr>
        <p:spPr bwMode="auto">
          <a:xfrm flipV="1">
            <a:off x="6143625" y="4699000"/>
            <a:ext cx="0" cy="1490663"/>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14" name="Freeform 111"/>
          <p:cNvSpPr>
            <a:spLocks/>
          </p:cNvSpPr>
          <p:nvPr/>
        </p:nvSpPr>
        <p:spPr bwMode="auto">
          <a:xfrm>
            <a:off x="6137275" y="4764088"/>
            <a:ext cx="1208088" cy="1135062"/>
          </a:xfrm>
          <a:custGeom>
            <a:avLst/>
            <a:gdLst>
              <a:gd name="T0" fmla="*/ 2147483647 w 1522"/>
              <a:gd name="T1" fmla="*/ 2147483647 h 1430"/>
              <a:gd name="T2" fmla="*/ 2147483647 w 1522"/>
              <a:gd name="T3" fmla="*/ 2147483647 h 1430"/>
              <a:gd name="T4" fmla="*/ 2147483647 w 1522"/>
              <a:gd name="T5" fmla="*/ 2147483647 h 1430"/>
              <a:gd name="T6" fmla="*/ 2147483647 w 1522"/>
              <a:gd name="T7" fmla="*/ 2147483647 h 1430"/>
              <a:gd name="T8" fmla="*/ 2147483647 w 1522"/>
              <a:gd name="T9" fmla="*/ 2147483647 h 1430"/>
              <a:gd name="T10" fmla="*/ 2147483647 w 1522"/>
              <a:gd name="T11" fmla="*/ 2147483647 h 1430"/>
              <a:gd name="T12" fmla="*/ 2147483647 w 1522"/>
              <a:gd name="T13" fmla="*/ 2147483647 h 1430"/>
              <a:gd name="T14" fmla="*/ 2147483647 w 1522"/>
              <a:gd name="T15" fmla="*/ 2147483647 h 1430"/>
              <a:gd name="T16" fmla="*/ 2147483647 w 1522"/>
              <a:gd name="T17" fmla="*/ 2147483647 h 1430"/>
              <a:gd name="T18" fmla="*/ 2147483647 w 1522"/>
              <a:gd name="T19" fmla="*/ 2147483647 h 1430"/>
              <a:gd name="T20" fmla="*/ 2147483647 w 1522"/>
              <a:gd name="T21" fmla="*/ 2147483647 h 1430"/>
              <a:gd name="T22" fmla="*/ 2147483647 w 1522"/>
              <a:gd name="T23" fmla="*/ 2147483647 h 1430"/>
              <a:gd name="T24" fmla="*/ 2147483647 w 1522"/>
              <a:gd name="T25" fmla="*/ 2147483647 h 1430"/>
              <a:gd name="T26" fmla="*/ 2147483647 w 1522"/>
              <a:gd name="T27" fmla="*/ 2147483647 h 1430"/>
              <a:gd name="T28" fmla="*/ 2147483647 w 1522"/>
              <a:gd name="T29" fmla="*/ 2147483647 h 1430"/>
              <a:gd name="T30" fmla="*/ 2147483647 w 1522"/>
              <a:gd name="T31" fmla="*/ 2147483647 h 1430"/>
              <a:gd name="T32" fmla="*/ 2147483647 w 1522"/>
              <a:gd name="T33" fmla="*/ 2147483647 h 1430"/>
              <a:gd name="T34" fmla="*/ 2147483647 w 1522"/>
              <a:gd name="T35" fmla="*/ 2147483647 h 1430"/>
              <a:gd name="T36" fmla="*/ 2147483647 w 1522"/>
              <a:gd name="T37" fmla="*/ 2147483647 h 1430"/>
              <a:gd name="T38" fmla="*/ 2147483647 w 1522"/>
              <a:gd name="T39" fmla="*/ 2147483647 h 1430"/>
              <a:gd name="T40" fmla="*/ 2147483647 w 1522"/>
              <a:gd name="T41" fmla="*/ 2147483647 h 1430"/>
              <a:gd name="T42" fmla="*/ 2147483647 w 1522"/>
              <a:gd name="T43" fmla="*/ 2147483647 h 1430"/>
              <a:gd name="T44" fmla="*/ 2147483647 w 1522"/>
              <a:gd name="T45" fmla="*/ 2147483647 h 1430"/>
              <a:gd name="T46" fmla="*/ 2147483647 w 1522"/>
              <a:gd name="T47" fmla="*/ 2147483647 h 1430"/>
              <a:gd name="T48" fmla="*/ 2147483647 w 1522"/>
              <a:gd name="T49" fmla="*/ 2147483647 h 1430"/>
              <a:gd name="T50" fmla="*/ 2147483647 w 1522"/>
              <a:gd name="T51" fmla="*/ 2147483647 h 1430"/>
              <a:gd name="T52" fmla="*/ 2147483647 w 1522"/>
              <a:gd name="T53" fmla="*/ 2147483647 h 1430"/>
              <a:gd name="T54" fmla="*/ 2147483647 w 1522"/>
              <a:gd name="T55" fmla="*/ 2147483647 h 1430"/>
              <a:gd name="T56" fmla="*/ 2147483647 w 1522"/>
              <a:gd name="T57" fmla="*/ 2147483647 h 1430"/>
              <a:gd name="T58" fmla="*/ 2147483647 w 1522"/>
              <a:gd name="T59" fmla="*/ 2147483647 h 1430"/>
              <a:gd name="T60" fmla="*/ 2147483647 w 1522"/>
              <a:gd name="T61" fmla="*/ 2147483647 h 1430"/>
              <a:gd name="T62" fmla="*/ 2147483647 w 1522"/>
              <a:gd name="T63" fmla="*/ 2147483647 h 1430"/>
              <a:gd name="T64" fmla="*/ 2147483647 w 1522"/>
              <a:gd name="T65" fmla="*/ 2147483647 h 1430"/>
              <a:gd name="T66" fmla="*/ 2147483647 w 1522"/>
              <a:gd name="T67" fmla="*/ 2147483647 h 1430"/>
              <a:gd name="T68" fmla="*/ 2147483647 w 1522"/>
              <a:gd name="T69" fmla="*/ 2147483647 h 1430"/>
              <a:gd name="T70" fmla="*/ 2147483647 w 1522"/>
              <a:gd name="T71" fmla="*/ 2147483647 h 1430"/>
              <a:gd name="T72" fmla="*/ 2147483647 w 1522"/>
              <a:gd name="T73" fmla="*/ 2147483647 h 1430"/>
              <a:gd name="T74" fmla="*/ 2147483647 w 1522"/>
              <a:gd name="T75" fmla="*/ 2147483647 h 1430"/>
              <a:gd name="T76" fmla="*/ 2147483647 w 1522"/>
              <a:gd name="T77" fmla="*/ 2147483647 h 1430"/>
              <a:gd name="T78" fmla="*/ 2147483647 w 1522"/>
              <a:gd name="T79" fmla="*/ 2147483647 h 1430"/>
              <a:gd name="T80" fmla="*/ 2147483647 w 1522"/>
              <a:gd name="T81" fmla="*/ 2147483647 h 1430"/>
              <a:gd name="T82" fmla="*/ 2147483647 w 1522"/>
              <a:gd name="T83" fmla="*/ 2147483647 h 1430"/>
              <a:gd name="T84" fmla="*/ 2147483647 w 1522"/>
              <a:gd name="T85" fmla="*/ 2147483647 h 1430"/>
              <a:gd name="T86" fmla="*/ 2147483647 w 1522"/>
              <a:gd name="T87" fmla="*/ 2147483647 h 1430"/>
              <a:gd name="T88" fmla="*/ 2147483647 w 1522"/>
              <a:gd name="T89" fmla="*/ 2147483647 h 1430"/>
              <a:gd name="T90" fmla="*/ 2147483647 w 1522"/>
              <a:gd name="T91" fmla="*/ 2147483647 h 1430"/>
              <a:gd name="T92" fmla="*/ 2147483647 w 1522"/>
              <a:gd name="T93" fmla="*/ 2147483647 h 1430"/>
              <a:gd name="T94" fmla="*/ 2147483647 w 1522"/>
              <a:gd name="T95" fmla="*/ 2147483647 h 1430"/>
              <a:gd name="T96" fmla="*/ 2147483647 w 1522"/>
              <a:gd name="T97" fmla="*/ 2147483647 h 14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22"/>
              <a:gd name="T148" fmla="*/ 0 h 1430"/>
              <a:gd name="T149" fmla="*/ 1522 w 1522"/>
              <a:gd name="T150" fmla="*/ 1430 h 14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22" h="1430">
                <a:moveTo>
                  <a:pt x="0" y="1430"/>
                </a:moveTo>
                <a:lnTo>
                  <a:pt x="16" y="1430"/>
                </a:lnTo>
                <a:lnTo>
                  <a:pt x="31" y="1430"/>
                </a:lnTo>
                <a:lnTo>
                  <a:pt x="46" y="1429"/>
                </a:lnTo>
                <a:lnTo>
                  <a:pt x="62" y="1429"/>
                </a:lnTo>
                <a:lnTo>
                  <a:pt x="78" y="1429"/>
                </a:lnTo>
                <a:lnTo>
                  <a:pt x="93" y="1429"/>
                </a:lnTo>
                <a:lnTo>
                  <a:pt x="109" y="1429"/>
                </a:lnTo>
                <a:lnTo>
                  <a:pt x="124" y="1429"/>
                </a:lnTo>
                <a:lnTo>
                  <a:pt x="140" y="1429"/>
                </a:lnTo>
                <a:lnTo>
                  <a:pt x="155" y="1428"/>
                </a:lnTo>
                <a:lnTo>
                  <a:pt x="171" y="1428"/>
                </a:lnTo>
                <a:lnTo>
                  <a:pt x="186" y="1428"/>
                </a:lnTo>
                <a:lnTo>
                  <a:pt x="202" y="1427"/>
                </a:lnTo>
                <a:lnTo>
                  <a:pt x="217" y="1427"/>
                </a:lnTo>
                <a:lnTo>
                  <a:pt x="233" y="1427"/>
                </a:lnTo>
                <a:lnTo>
                  <a:pt x="249" y="1426"/>
                </a:lnTo>
                <a:lnTo>
                  <a:pt x="264" y="1426"/>
                </a:lnTo>
                <a:lnTo>
                  <a:pt x="280" y="1426"/>
                </a:lnTo>
                <a:lnTo>
                  <a:pt x="295" y="1425"/>
                </a:lnTo>
                <a:lnTo>
                  <a:pt x="311" y="1425"/>
                </a:lnTo>
                <a:lnTo>
                  <a:pt x="326" y="1424"/>
                </a:lnTo>
                <a:lnTo>
                  <a:pt x="342" y="1424"/>
                </a:lnTo>
                <a:lnTo>
                  <a:pt x="357" y="1422"/>
                </a:lnTo>
                <a:lnTo>
                  <a:pt x="373" y="1422"/>
                </a:lnTo>
                <a:lnTo>
                  <a:pt x="388" y="1421"/>
                </a:lnTo>
                <a:lnTo>
                  <a:pt x="404" y="1420"/>
                </a:lnTo>
                <a:lnTo>
                  <a:pt x="419" y="1420"/>
                </a:lnTo>
                <a:lnTo>
                  <a:pt x="435" y="1419"/>
                </a:lnTo>
                <a:lnTo>
                  <a:pt x="451" y="1418"/>
                </a:lnTo>
                <a:lnTo>
                  <a:pt x="466" y="1417"/>
                </a:lnTo>
                <a:lnTo>
                  <a:pt x="482" y="1417"/>
                </a:lnTo>
                <a:lnTo>
                  <a:pt x="497" y="1416"/>
                </a:lnTo>
                <a:lnTo>
                  <a:pt x="513" y="1415"/>
                </a:lnTo>
                <a:lnTo>
                  <a:pt x="528" y="1414"/>
                </a:lnTo>
                <a:lnTo>
                  <a:pt x="544" y="1413"/>
                </a:lnTo>
                <a:lnTo>
                  <a:pt x="559" y="1412"/>
                </a:lnTo>
                <a:lnTo>
                  <a:pt x="575" y="1410"/>
                </a:lnTo>
                <a:lnTo>
                  <a:pt x="590" y="1409"/>
                </a:lnTo>
                <a:lnTo>
                  <a:pt x="606" y="1408"/>
                </a:lnTo>
                <a:lnTo>
                  <a:pt x="622" y="1407"/>
                </a:lnTo>
                <a:lnTo>
                  <a:pt x="637" y="1406"/>
                </a:lnTo>
                <a:lnTo>
                  <a:pt x="652" y="1404"/>
                </a:lnTo>
                <a:lnTo>
                  <a:pt x="668" y="1403"/>
                </a:lnTo>
                <a:lnTo>
                  <a:pt x="684" y="1402"/>
                </a:lnTo>
                <a:lnTo>
                  <a:pt x="699" y="1400"/>
                </a:lnTo>
                <a:lnTo>
                  <a:pt x="715" y="1398"/>
                </a:lnTo>
                <a:lnTo>
                  <a:pt x="731" y="1396"/>
                </a:lnTo>
                <a:lnTo>
                  <a:pt x="746" y="1395"/>
                </a:lnTo>
                <a:lnTo>
                  <a:pt x="761" y="1393"/>
                </a:lnTo>
                <a:lnTo>
                  <a:pt x="777" y="1392"/>
                </a:lnTo>
                <a:lnTo>
                  <a:pt x="793" y="1390"/>
                </a:lnTo>
                <a:lnTo>
                  <a:pt x="808" y="1388"/>
                </a:lnTo>
                <a:lnTo>
                  <a:pt x="823" y="1385"/>
                </a:lnTo>
                <a:lnTo>
                  <a:pt x="839" y="1383"/>
                </a:lnTo>
                <a:lnTo>
                  <a:pt x="855" y="1381"/>
                </a:lnTo>
                <a:lnTo>
                  <a:pt x="870" y="1379"/>
                </a:lnTo>
                <a:lnTo>
                  <a:pt x="885" y="1377"/>
                </a:lnTo>
                <a:lnTo>
                  <a:pt x="902" y="1373"/>
                </a:lnTo>
                <a:lnTo>
                  <a:pt x="917" y="1371"/>
                </a:lnTo>
                <a:lnTo>
                  <a:pt x="932" y="1368"/>
                </a:lnTo>
                <a:lnTo>
                  <a:pt x="948" y="1365"/>
                </a:lnTo>
                <a:lnTo>
                  <a:pt x="964" y="1362"/>
                </a:lnTo>
                <a:lnTo>
                  <a:pt x="979" y="1359"/>
                </a:lnTo>
                <a:lnTo>
                  <a:pt x="994" y="1356"/>
                </a:lnTo>
                <a:lnTo>
                  <a:pt x="1010" y="1352"/>
                </a:lnTo>
                <a:lnTo>
                  <a:pt x="1026" y="1348"/>
                </a:lnTo>
                <a:lnTo>
                  <a:pt x="1041" y="1344"/>
                </a:lnTo>
                <a:lnTo>
                  <a:pt x="1056" y="1340"/>
                </a:lnTo>
                <a:lnTo>
                  <a:pt x="1073" y="1335"/>
                </a:lnTo>
                <a:lnTo>
                  <a:pt x="1088" y="1331"/>
                </a:lnTo>
                <a:lnTo>
                  <a:pt x="1103" y="1327"/>
                </a:lnTo>
                <a:lnTo>
                  <a:pt x="1118" y="1321"/>
                </a:lnTo>
                <a:lnTo>
                  <a:pt x="1135" y="1316"/>
                </a:lnTo>
                <a:lnTo>
                  <a:pt x="1150" y="1309"/>
                </a:lnTo>
                <a:lnTo>
                  <a:pt x="1165" y="1304"/>
                </a:lnTo>
                <a:lnTo>
                  <a:pt x="1182" y="1296"/>
                </a:lnTo>
                <a:lnTo>
                  <a:pt x="1197" y="1289"/>
                </a:lnTo>
                <a:lnTo>
                  <a:pt x="1212" y="1282"/>
                </a:lnTo>
                <a:lnTo>
                  <a:pt x="1227" y="1273"/>
                </a:lnTo>
                <a:lnTo>
                  <a:pt x="1244" y="1264"/>
                </a:lnTo>
                <a:lnTo>
                  <a:pt x="1259" y="1255"/>
                </a:lnTo>
                <a:lnTo>
                  <a:pt x="1274" y="1244"/>
                </a:lnTo>
                <a:lnTo>
                  <a:pt x="1289" y="1232"/>
                </a:lnTo>
                <a:lnTo>
                  <a:pt x="1306" y="1219"/>
                </a:lnTo>
                <a:lnTo>
                  <a:pt x="1321" y="1204"/>
                </a:lnTo>
                <a:lnTo>
                  <a:pt x="1336" y="1188"/>
                </a:lnTo>
                <a:lnTo>
                  <a:pt x="1351" y="1171"/>
                </a:lnTo>
                <a:lnTo>
                  <a:pt x="1368" y="1150"/>
                </a:lnTo>
                <a:lnTo>
                  <a:pt x="1383" y="1126"/>
                </a:lnTo>
                <a:lnTo>
                  <a:pt x="1398" y="1099"/>
                </a:lnTo>
                <a:lnTo>
                  <a:pt x="1415" y="1065"/>
                </a:lnTo>
                <a:lnTo>
                  <a:pt x="1430" y="1026"/>
                </a:lnTo>
                <a:lnTo>
                  <a:pt x="1445" y="977"/>
                </a:lnTo>
                <a:lnTo>
                  <a:pt x="1460" y="912"/>
                </a:lnTo>
                <a:lnTo>
                  <a:pt x="1477" y="826"/>
                </a:lnTo>
                <a:lnTo>
                  <a:pt x="1492" y="699"/>
                </a:lnTo>
                <a:lnTo>
                  <a:pt x="1507" y="485"/>
                </a:lnTo>
                <a:lnTo>
                  <a:pt x="1522" y="0"/>
                </a:lnTo>
              </a:path>
            </a:pathLst>
          </a:custGeom>
          <a:noFill/>
          <a:ln w="28575" cmpd="sng">
            <a:solidFill>
              <a:srgbClr val="000000"/>
            </a:solidFill>
            <a:prstDash val="solid"/>
            <a:round/>
            <a:headEnd/>
            <a:tailEnd/>
          </a:ln>
        </p:spPr>
        <p:txBody>
          <a:bodyPr>
            <a:prstTxWarp prst="textNoShape">
              <a:avLst/>
            </a:prstTxWarp>
          </a:bodyPr>
          <a:lstStyle/>
          <a:p>
            <a:endParaRPr lang="en-US"/>
          </a:p>
        </p:txBody>
      </p:sp>
      <p:sp>
        <p:nvSpPr>
          <p:cNvPr id="14415" name="Rectangle 112"/>
          <p:cNvSpPr>
            <a:spLocks noChangeArrowheads="1"/>
          </p:cNvSpPr>
          <p:nvPr/>
        </p:nvSpPr>
        <p:spPr bwMode="auto">
          <a:xfrm rot="-5400000">
            <a:off x="5837238" y="5341937"/>
            <a:ext cx="177800" cy="320675"/>
          </a:xfrm>
          <a:prstGeom prst="rect">
            <a:avLst/>
          </a:prstGeom>
          <a:noFill/>
          <a:ln w="9525">
            <a:noFill/>
            <a:miter lim="800000"/>
            <a:headEnd/>
            <a:tailEnd/>
          </a:ln>
        </p:spPr>
        <p:txBody>
          <a:bodyPr wrap="none" lIns="0" tIns="0" rIns="0" bIns="0">
            <a:prstTxWarp prst="textNoShape">
              <a:avLst/>
            </a:prstTxWarp>
            <a:spAutoFit/>
          </a:bodyPr>
          <a:lstStyle/>
          <a:p>
            <a:r>
              <a:rPr lang="en-US" sz="2100">
                <a:solidFill>
                  <a:srgbClr val="000000"/>
                </a:solidFill>
              </a:rPr>
              <a:t>E</a:t>
            </a:r>
            <a:endParaRPr lang="en-US" sz="2100"/>
          </a:p>
        </p:txBody>
      </p:sp>
      <p:sp>
        <p:nvSpPr>
          <p:cNvPr id="14416" name="AutoShape 115"/>
          <p:cNvSpPr>
            <a:spLocks noChangeAspect="1" noChangeArrowheads="1" noTextEdit="1"/>
          </p:cNvSpPr>
          <p:nvPr/>
        </p:nvSpPr>
        <p:spPr bwMode="auto">
          <a:xfrm>
            <a:off x="1143000" y="2286000"/>
            <a:ext cx="2667000" cy="2212975"/>
          </a:xfrm>
          <a:prstGeom prst="rect">
            <a:avLst/>
          </a:prstGeom>
          <a:noFill/>
          <a:ln w="9525">
            <a:noFill/>
            <a:miter lim="800000"/>
            <a:headEnd/>
            <a:tailEnd/>
          </a:ln>
        </p:spPr>
        <p:txBody>
          <a:bodyPr>
            <a:prstTxWarp prst="textNoShape">
              <a:avLst/>
            </a:prstTxWarp>
          </a:bodyPr>
          <a:lstStyle/>
          <a:p>
            <a:endParaRPr lang="en-US"/>
          </a:p>
        </p:txBody>
      </p:sp>
      <p:sp>
        <p:nvSpPr>
          <p:cNvPr id="14417" name="Rectangle 117"/>
          <p:cNvSpPr>
            <a:spLocks noChangeArrowheads="1"/>
          </p:cNvSpPr>
          <p:nvPr/>
        </p:nvSpPr>
        <p:spPr bwMode="auto">
          <a:xfrm>
            <a:off x="1606550" y="3994150"/>
            <a:ext cx="42863" cy="92075"/>
          </a:xfrm>
          <a:prstGeom prst="rect">
            <a:avLst/>
          </a:prstGeom>
          <a:noFill/>
          <a:ln w="9525">
            <a:noFill/>
            <a:miter lim="800000"/>
            <a:headEnd/>
            <a:tailEnd/>
          </a:ln>
        </p:spPr>
        <p:txBody>
          <a:bodyPr wrap="none" lIns="0" tIns="0" rIns="0" bIns="0">
            <a:prstTxWarp prst="textNoShape">
              <a:avLst/>
            </a:prstTxWarp>
            <a:spAutoFit/>
          </a:bodyPr>
          <a:lstStyle/>
          <a:p>
            <a:r>
              <a:rPr lang="en-US" sz="600">
                <a:solidFill>
                  <a:srgbClr val="000000"/>
                </a:solidFill>
              </a:rPr>
              <a:t>0</a:t>
            </a:r>
            <a:endParaRPr lang="en-US"/>
          </a:p>
        </p:txBody>
      </p:sp>
      <p:sp>
        <p:nvSpPr>
          <p:cNvPr id="14418" name="Line 118"/>
          <p:cNvSpPr>
            <a:spLocks noChangeShapeType="1"/>
          </p:cNvSpPr>
          <p:nvPr/>
        </p:nvSpPr>
        <p:spPr bwMode="auto">
          <a:xfrm>
            <a:off x="1676400" y="4033838"/>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19" name="Line 119"/>
          <p:cNvSpPr>
            <a:spLocks noChangeShapeType="1"/>
          </p:cNvSpPr>
          <p:nvPr/>
        </p:nvSpPr>
        <p:spPr bwMode="auto">
          <a:xfrm>
            <a:off x="1857375" y="4033838"/>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20" name="Line 120"/>
          <p:cNvSpPr>
            <a:spLocks noChangeShapeType="1"/>
          </p:cNvSpPr>
          <p:nvPr/>
        </p:nvSpPr>
        <p:spPr bwMode="auto">
          <a:xfrm>
            <a:off x="2036763" y="4033838"/>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21" name="Line 121"/>
          <p:cNvSpPr>
            <a:spLocks noChangeShapeType="1"/>
          </p:cNvSpPr>
          <p:nvPr/>
        </p:nvSpPr>
        <p:spPr bwMode="auto">
          <a:xfrm>
            <a:off x="2217738" y="4033838"/>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22" name="Line 122"/>
          <p:cNvSpPr>
            <a:spLocks noChangeShapeType="1"/>
          </p:cNvSpPr>
          <p:nvPr/>
        </p:nvSpPr>
        <p:spPr bwMode="auto">
          <a:xfrm>
            <a:off x="2397125" y="4033838"/>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23" name="Line 123"/>
          <p:cNvSpPr>
            <a:spLocks noChangeShapeType="1"/>
          </p:cNvSpPr>
          <p:nvPr/>
        </p:nvSpPr>
        <p:spPr bwMode="auto">
          <a:xfrm>
            <a:off x="2578100" y="4033838"/>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24" name="Line 124"/>
          <p:cNvSpPr>
            <a:spLocks noChangeShapeType="1"/>
          </p:cNvSpPr>
          <p:nvPr/>
        </p:nvSpPr>
        <p:spPr bwMode="auto">
          <a:xfrm>
            <a:off x="2757488" y="4033838"/>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25" name="Line 125"/>
          <p:cNvSpPr>
            <a:spLocks noChangeShapeType="1"/>
          </p:cNvSpPr>
          <p:nvPr/>
        </p:nvSpPr>
        <p:spPr bwMode="auto">
          <a:xfrm>
            <a:off x="2938463" y="4033838"/>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26" name="Line 126"/>
          <p:cNvSpPr>
            <a:spLocks noChangeShapeType="1"/>
          </p:cNvSpPr>
          <p:nvPr/>
        </p:nvSpPr>
        <p:spPr bwMode="auto">
          <a:xfrm>
            <a:off x="3117850" y="4033838"/>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27" name="Line 127"/>
          <p:cNvSpPr>
            <a:spLocks noChangeShapeType="1"/>
          </p:cNvSpPr>
          <p:nvPr/>
        </p:nvSpPr>
        <p:spPr bwMode="auto">
          <a:xfrm>
            <a:off x="3298825" y="4033838"/>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28" name="Line 128"/>
          <p:cNvSpPr>
            <a:spLocks noChangeShapeType="1"/>
          </p:cNvSpPr>
          <p:nvPr/>
        </p:nvSpPr>
        <p:spPr bwMode="auto">
          <a:xfrm>
            <a:off x="3479800" y="4033838"/>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29" name="Line 129"/>
          <p:cNvSpPr>
            <a:spLocks noChangeShapeType="1"/>
          </p:cNvSpPr>
          <p:nvPr/>
        </p:nvSpPr>
        <p:spPr bwMode="auto">
          <a:xfrm>
            <a:off x="3659188" y="4033838"/>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30" name="Line 130"/>
          <p:cNvSpPr>
            <a:spLocks noChangeShapeType="1"/>
          </p:cNvSpPr>
          <p:nvPr/>
        </p:nvSpPr>
        <p:spPr bwMode="auto">
          <a:xfrm>
            <a:off x="1676400" y="4033838"/>
            <a:ext cx="1982788"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31" name="Line 131"/>
          <p:cNvSpPr>
            <a:spLocks noChangeShapeType="1"/>
          </p:cNvSpPr>
          <p:nvPr/>
        </p:nvSpPr>
        <p:spPr bwMode="auto">
          <a:xfrm>
            <a:off x="1676400" y="4033838"/>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32" name="Line 132"/>
          <p:cNvSpPr>
            <a:spLocks noChangeShapeType="1"/>
          </p:cNvSpPr>
          <p:nvPr/>
        </p:nvSpPr>
        <p:spPr bwMode="auto">
          <a:xfrm>
            <a:off x="1676400" y="3035300"/>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33" name="Line 133"/>
          <p:cNvSpPr>
            <a:spLocks noChangeShapeType="1"/>
          </p:cNvSpPr>
          <p:nvPr/>
        </p:nvSpPr>
        <p:spPr bwMode="auto">
          <a:xfrm flipV="1">
            <a:off x="1676400" y="2436813"/>
            <a:ext cx="0" cy="1597025"/>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34" name="Freeform 134"/>
          <p:cNvSpPr>
            <a:spLocks/>
          </p:cNvSpPr>
          <p:nvPr/>
        </p:nvSpPr>
        <p:spPr bwMode="auto">
          <a:xfrm>
            <a:off x="1693863" y="2873375"/>
            <a:ext cx="1785937" cy="898525"/>
          </a:xfrm>
          <a:custGeom>
            <a:avLst/>
            <a:gdLst>
              <a:gd name="T0" fmla="*/ 2147483647 w 1125"/>
              <a:gd name="T1" fmla="*/ 2147483647 h 566"/>
              <a:gd name="T2" fmla="*/ 2147483647 w 1125"/>
              <a:gd name="T3" fmla="*/ 2147483647 h 566"/>
              <a:gd name="T4" fmla="*/ 2147483647 w 1125"/>
              <a:gd name="T5" fmla="*/ 2147483647 h 566"/>
              <a:gd name="T6" fmla="*/ 2147483647 w 1125"/>
              <a:gd name="T7" fmla="*/ 2147483647 h 566"/>
              <a:gd name="T8" fmla="*/ 2147483647 w 1125"/>
              <a:gd name="T9" fmla="*/ 2147483647 h 566"/>
              <a:gd name="T10" fmla="*/ 2147483647 w 1125"/>
              <a:gd name="T11" fmla="*/ 2147483647 h 566"/>
              <a:gd name="T12" fmla="*/ 2147483647 w 1125"/>
              <a:gd name="T13" fmla="*/ 2147483647 h 566"/>
              <a:gd name="T14" fmla="*/ 2147483647 w 1125"/>
              <a:gd name="T15" fmla="*/ 2147483647 h 566"/>
              <a:gd name="T16" fmla="*/ 2147483647 w 1125"/>
              <a:gd name="T17" fmla="*/ 2147483647 h 566"/>
              <a:gd name="T18" fmla="*/ 2147483647 w 1125"/>
              <a:gd name="T19" fmla="*/ 2147483647 h 566"/>
              <a:gd name="T20" fmla="*/ 2147483647 w 1125"/>
              <a:gd name="T21" fmla="*/ 2147483647 h 566"/>
              <a:gd name="T22" fmla="*/ 2147483647 w 1125"/>
              <a:gd name="T23" fmla="*/ 2147483647 h 566"/>
              <a:gd name="T24" fmla="*/ 2147483647 w 1125"/>
              <a:gd name="T25" fmla="*/ 2147483647 h 566"/>
              <a:gd name="T26" fmla="*/ 2147483647 w 1125"/>
              <a:gd name="T27" fmla="*/ 2147483647 h 566"/>
              <a:gd name="T28" fmla="*/ 2147483647 w 1125"/>
              <a:gd name="T29" fmla="*/ 2147483647 h 566"/>
              <a:gd name="T30" fmla="*/ 2147483647 w 1125"/>
              <a:gd name="T31" fmla="*/ 2147483647 h 566"/>
              <a:gd name="T32" fmla="*/ 2147483647 w 1125"/>
              <a:gd name="T33" fmla="*/ 2147483647 h 566"/>
              <a:gd name="T34" fmla="*/ 2147483647 w 1125"/>
              <a:gd name="T35" fmla="*/ 2147483647 h 566"/>
              <a:gd name="T36" fmla="*/ 2147483647 w 1125"/>
              <a:gd name="T37" fmla="*/ 0 h 566"/>
              <a:gd name="T38" fmla="*/ 2147483647 w 1125"/>
              <a:gd name="T39" fmla="*/ 0 h 566"/>
              <a:gd name="T40" fmla="*/ 2147483647 w 1125"/>
              <a:gd name="T41" fmla="*/ 0 h 566"/>
              <a:gd name="T42" fmla="*/ 2147483647 w 1125"/>
              <a:gd name="T43" fmla="*/ 0 h 566"/>
              <a:gd name="T44" fmla="*/ 2147483647 w 1125"/>
              <a:gd name="T45" fmla="*/ 0 h 566"/>
              <a:gd name="T46" fmla="*/ 2147483647 w 1125"/>
              <a:gd name="T47" fmla="*/ 0 h 566"/>
              <a:gd name="T48" fmla="*/ 2147483647 w 1125"/>
              <a:gd name="T49" fmla="*/ 0 h 566"/>
              <a:gd name="T50" fmla="*/ 2147483647 w 1125"/>
              <a:gd name="T51" fmla="*/ 0 h 566"/>
              <a:gd name="T52" fmla="*/ 2147483647 w 1125"/>
              <a:gd name="T53" fmla="*/ 0 h 566"/>
              <a:gd name="T54" fmla="*/ 2147483647 w 1125"/>
              <a:gd name="T55" fmla="*/ 0 h 566"/>
              <a:gd name="T56" fmla="*/ 2147483647 w 1125"/>
              <a:gd name="T57" fmla="*/ 0 h 566"/>
              <a:gd name="T58" fmla="*/ 2147483647 w 1125"/>
              <a:gd name="T59" fmla="*/ 0 h 566"/>
              <a:gd name="T60" fmla="*/ 2147483647 w 1125"/>
              <a:gd name="T61" fmla="*/ 0 h 566"/>
              <a:gd name="T62" fmla="*/ 2147483647 w 1125"/>
              <a:gd name="T63" fmla="*/ 0 h 566"/>
              <a:gd name="T64" fmla="*/ 2147483647 w 1125"/>
              <a:gd name="T65" fmla="*/ 0 h 566"/>
              <a:gd name="T66" fmla="*/ 2147483647 w 1125"/>
              <a:gd name="T67" fmla="*/ 0 h 566"/>
              <a:gd name="T68" fmla="*/ 2147483647 w 1125"/>
              <a:gd name="T69" fmla="*/ 0 h 566"/>
              <a:gd name="T70" fmla="*/ 2147483647 w 1125"/>
              <a:gd name="T71" fmla="*/ 0 h 566"/>
              <a:gd name="T72" fmla="*/ 2147483647 w 1125"/>
              <a:gd name="T73" fmla="*/ 0 h 566"/>
              <a:gd name="T74" fmla="*/ 2147483647 w 1125"/>
              <a:gd name="T75" fmla="*/ 0 h 566"/>
              <a:gd name="T76" fmla="*/ 2147483647 w 1125"/>
              <a:gd name="T77" fmla="*/ 0 h 566"/>
              <a:gd name="T78" fmla="*/ 2147483647 w 1125"/>
              <a:gd name="T79" fmla="*/ 0 h 566"/>
              <a:gd name="T80" fmla="*/ 2147483647 w 1125"/>
              <a:gd name="T81" fmla="*/ 0 h 566"/>
              <a:gd name="T82" fmla="*/ 2147483647 w 1125"/>
              <a:gd name="T83" fmla="*/ 0 h 566"/>
              <a:gd name="T84" fmla="*/ 2147483647 w 1125"/>
              <a:gd name="T85" fmla="*/ 0 h 566"/>
              <a:gd name="T86" fmla="*/ 2147483647 w 1125"/>
              <a:gd name="T87" fmla="*/ 0 h 566"/>
              <a:gd name="T88" fmla="*/ 2147483647 w 1125"/>
              <a:gd name="T89" fmla="*/ 0 h 566"/>
              <a:gd name="T90" fmla="*/ 2147483647 w 1125"/>
              <a:gd name="T91" fmla="*/ 0 h 566"/>
              <a:gd name="T92" fmla="*/ 2147483647 w 1125"/>
              <a:gd name="T93" fmla="*/ 0 h 566"/>
              <a:gd name="T94" fmla="*/ 2147483647 w 1125"/>
              <a:gd name="T95" fmla="*/ 0 h 566"/>
              <a:gd name="T96" fmla="*/ 2147483647 w 1125"/>
              <a:gd name="T97" fmla="*/ 0 h 566"/>
              <a:gd name="T98" fmla="*/ 2147483647 w 1125"/>
              <a:gd name="T99" fmla="*/ 0 h 5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5"/>
              <a:gd name="T151" fmla="*/ 0 h 566"/>
              <a:gd name="T152" fmla="*/ 1125 w 1125"/>
              <a:gd name="T153" fmla="*/ 566 h 5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5" h="566">
                <a:moveTo>
                  <a:pt x="0" y="566"/>
                </a:moveTo>
                <a:lnTo>
                  <a:pt x="12" y="504"/>
                </a:lnTo>
                <a:lnTo>
                  <a:pt x="23" y="445"/>
                </a:lnTo>
                <a:lnTo>
                  <a:pt x="34" y="390"/>
                </a:lnTo>
                <a:lnTo>
                  <a:pt x="45" y="338"/>
                </a:lnTo>
                <a:lnTo>
                  <a:pt x="57" y="291"/>
                </a:lnTo>
                <a:lnTo>
                  <a:pt x="68" y="249"/>
                </a:lnTo>
                <a:lnTo>
                  <a:pt x="80" y="211"/>
                </a:lnTo>
                <a:lnTo>
                  <a:pt x="91" y="179"/>
                </a:lnTo>
                <a:lnTo>
                  <a:pt x="103" y="150"/>
                </a:lnTo>
                <a:lnTo>
                  <a:pt x="114" y="125"/>
                </a:lnTo>
                <a:lnTo>
                  <a:pt x="125" y="104"/>
                </a:lnTo>
                <a:lnTo>
                  <a:pt x="137" y="87"/>
                </a:lnTo>
                <a:lnTo>
                  <a:pt x="148" y="72"/>
                </a:lnTo>
                <a:lnTo>
                  <a:pt x="159" y="59"/>
                </a:lnTo>
                <a:lnTo>
                  <a:pt x="170" y="49"/>
                </a:lnTo>
                <a:lnTo>
                  <a:pt x="182" y="41"/>
                </a:lnTo>
                <a:lnTo>
                  <a:pt x="193" y="33"/>
                </a:lnTo>
                <a:lnTo>
                  <a:pt x="205" y="27"/>
                </a:lnTo>
                <a:lnTo>
                  <a:pt x="216" y="23"/>
                </a:lnTo>
                <a:lnTo>
                  <a:pt x="228" y="19"/>
                </a:lnTo>
                <a:lnTo>
                  <a:pt x="239" y="15"/>
                </a:lnTo>
                <a:lnTo>
                  <a:pt x="250" y="13"/>
                </a:lnTo>
                <a:lnTo>
                  <a:pt x="261" y="10"/>
                </a:lnTo>
                <a:lnTo>
                  <a:pt x="273" y="9"/>
                </a:lnTo>
                <a:lnTo>
                  <a:pt x="284" y="7"/>
                </a:lnTo>
                <a:lnTo>
                  <a:pt x="295" y="6"/>
                </a:lnTo>
                <a:lnTo>
                  <a:pt x="307" y="5"/>
                </a:lnTo>
                <a:lnTo>
                  <a:pt x="318" y="4"/>
                </a:lnTo>
                <a:lnTo>
                  <a:pt x="330" y="3"/>
                </a:lnTo>
                <a:lnTo>
                  <a:pt x="341" y="2"/>
                </a:lnTo>
                <a:lnTo>
                  <a:pt x="353" y="2"/>
                </a:lnTo>
                <a:lnTo>
                  <a:pt x="364" y="2"/>
                </a:lnTo>
                <a:lnTo>
                  <a:pt x="375" y="2"/>
                </a:lnTo>
                <a:lnTo>
                  <a:pt x="386" y="1"/>
                </a:lnTo>
                <a:lnTo>
                  <a:pt x="398" y="1"/>
                </a:lnTo>
                <a:lnTo>
                  <a:pt x="409" y="0"/>
                </a:lnTo>
                <a:lnTo>
                  <a:pt x="420" y="0"/>
                </a:lnTo>
                <a:lnTo>
                  <a:pt x="432" y="0"/>
                </a:lnTo>
                <a:lnTo>
                  <a:pt x="443" y="0"/>
                </a:lnTo>
                <a:lnTo>
                  <a:pt x="455" y="0"/>
                </a:lnTo>
                <a:lnTo>
                  <a:pt x="466" y="0"/>
                </a:lnTo>
                <a:lnTo>
                  <a:pt x="478" y="0"/>
                </a:lnTo>
                <a:lnTo>
                  <a:pt x="489" y="0"/>
                </a:lnTo>
                <a:lnTo>
                  <a:pt x="500" y="0"/>
                </a:lnTo>
                <a:lnTo>
                  <a:pt x="511" y="0"/>
                </a:lnTo>
                <a:lnTo>
                  <a:pt x="523" y="0"/>
                </a:lnTo>
                <a:lnTo>
                  <a:pt x="534" y="0"/>
                </a:lnTo>
                <a:lnTo>
                  <a:pt x="545" y="0"/>
                </a:lnTo>
                <a:lnTo>
                  <a:pt x="557" y="0"/>
                </a:lnTo>
                <a:lnTo>
                  <a:pt x="568" y="0"/>
                </a:lnTo>
                <a:lnTo>
                  <a:pt x="580" y="0"/>
                </a:lnTo>
                <a:lnTo>
                  <a:pt x="591" y="0"/>
                </a:lnTo>
                <a:lnTo>
                  <a:pt x="603" y="0"/>
                </a:lnTo>
                <a:lnTo>
                  <a:pt x="614" y="0"/>
                </a:lnTo>
                <a:lnTo>
                  <a:pt x="625" y="0"/>
                </a:lnTo>
                <a:lnTo>
                  <a:pt x="636" y="0"/>
                </a:lnTo>
                <a:lnTo>
                  <a:pt x="647" y="0"/>
                </a:lnTo>
                <a:lnTo>
                  <a:pt x="659" y="0"/>
                </a:lnTo>
                <a:lnTo>
                  <a:pt x="670" y="0"/>
                </a:lnTo>
                <a:lnTo>
                  <a:pt x="682" y="0"/>
                </a:lnTo>
                <a:lnTo>
                  <a:pt x="693" y="0"/>
                </a:lnTo>
                <a:lnTo>
                  <a:pt x="705" y="0"/>
                </a:lnTo>
                <a:lnTo>
                  <a:pt x="716" y="0"/>
                </a:lnTo>
                <a:lnTo>
                  <a:pt x="727" y="0"/>
                </a:lnTo>
                <a:lnTo>
                  <a:pt x="739" y="0"/>
                </a:lnTo>
                <a:lnTo>
                  <a:pt x="750" y="0"/>
                </a:lnTo>
                <a:lnTo>
                  <a:pt x="761" y="0"/>
                </a:lnTo>
                <a:lnTo>
                  <a:pt x="772" y="0"/>
                </a:lnTo>
                <a:lnTo>
                  <a:pt x="784" y="0"/>
                </a:lnTo>
                <a:lnTo>
                  <a:pt x="795" y="0"/>
                </a:lnTo>
                <a:lnTo>
                  <a:pt x="807" y="0"/>
                </a:lnTo>
                <a:lnTo>
                  <a:pt x="818" y="0"/>
                </a:lnTo>
                <a:lnTo>
                  <a:pt x="830" y="0"/>
                </a:lnTo>
                <a:lnTo>
                  <a:pt x="841" y="0"/>
                </a:lnTo>
                <a:lnTo>
                  <a:pt x="852" y="0"/>
                </a:lnTo>
                <a:lnTo>
                  <a:pt x="864" y="0"/>
                </a:lnTo>
                <a:lnTo>
                  <a:pt x="875" y="0"/>
                </a:lnTo>
                <a:lnTo>
                  <a:pt x="886" y="0"/>
                </a:lnTo>
                <a:lnTo>
                  <a:pt x="897" y="0"/>
                </a:lnTo>
                <a:lnTo>
                  <a:pt x="909" y="0"/>
                </a:lnTo>
                <a:lnTo>
                  <a:pt x="920" y="0"/>
                </a:lnTo>
                <a:lnTo>
                  <a:pt x="932" y="0"/>
                </a:lnTo>
                <a:lnTo>
                  <a:pt x="943" y="0"/>
                </a:lnTo>
                <a:lnTo>
                  <a:pt x="955" y="0"/>
                </a:lnTo>
                <a:lnTo>
                  <a:pt x="966" y="0"/>
                </a:lnTo>
                <a:lnTo>
                  <a:pt x="977" y="0"/>
                </a:lnTo>
                <a:lnTo>
                  <a:pt x="988" y="0"/>
                </a:lnTo>
                <a:lnTo>
                  <a:pt x="1000" y="0"/>
                </a:lnTo>
                <a:lnTo>
                  <a:pt x="1011" y="0"/>
                </a:lnTo>
                <a:lnTo>
                  <a:pt x="1022" y="0"/>
                </a:lnTo>
                <a:lnTo>
                  <a:pt x="1034" y="0"/>
                </a:lnTo>
                <a:lnTo>
                  <a:pt x="1045" y="0"/>
                </a:lnTo>
                <a:lnTo>
                  <a:pt x="1057" y="0"/>
                </a:lnTo>
                <a:lnTo>
                  <a:pt x="1068" y="0"/>
                </a:lnTo>
                <a:lnTo>
                  <a:pt x="1080" y="0"/>
                </a:lnTo>
                <a:lnTo>
                  <a:pt x="1091" y="0"/>
                </a:lnTo>
                <a:lnTo>
                  <a:pt x="1102" y="0"/>
                </a:lnTo>
                <a:lnTo>
                  <a:pt x="1113" y="0"/>
                </a:lnTo>
                <a:lnTo>
                  <a:pt x="1125" y="0"/>
                </a:lnTo>
              </a:path>
            </a:pathLst>
          </a:custGeom>
          <a:noFill/>
          <a:ln w="28575" cmpd="sng">
            <a:solidFill>
              <a:srgbClr val="000000"/>
            </a:solidFill>
            <a:prstDash val="solid"/>
            <a:round/>
            <a:headEnd/>
            <a:tailEnd/>
          </a:ln>
        </p:spPr>
        <p:txBody>
          <a:bodyPr>
            <a:prstTxWarp prst="textNoShape">
              <a:avLst/>
            </a:prstTxWarp>
          </a:bodyPr>
          <a:lstStyle/>
          <a:p>
            <a:endParaRPr lang="en-US"/>
          </a:p>
        </p:txBody>
      </p:sp>
      <p:sp>
        <p:nvSpPr>
          <p:cNvPr id="14435" name="Rectangle 135"/>
          <p:cNvSpPr>
            <a:spLocks noChangeArrowheads="1"/>
          </p:cNvSpPr>
          <p:nvPr/>
        </p:nvSpPr>
        <p:spPr bwMode="auto">
          <a:xfrm rot="-5400000">
            <a:off x="1298575" y="3127376"/>
            <a:ext cx="185737" cy="334962"/>
          </a:xfrm>
          <a:prstGeom prst="rect">
            <a:avLst/>
          </a:prstGeom>
          <a:noFill/>
          <a:ln w="9525">
            <a:noFill/>
            <a:miter lim="800000"/>
            <a:headEnd/>
            <a:tailEnd/>
          </a:ln>
        </p:spPr>
        <p:txBody>
          <a:bodyPr wrap="none" lIns="0" tIns="0" rIns="0" bIns="0">
            <a:prstTxWarp prst="textNoShape">
              <a:avLst/>
            </a:prstTxWarp>
            <a:spAutoFit/>
          </a:bodyPr>
          <a:lstStyle/>
          <a:p>
            <a:r>
              <a:rPr lang="en-US" sz="2200">
                <a:solidFill>
                  <a:srgbClr val="000000"/>
                </a:solidFill>
              </a:rPr>
              <a:t>E</a:t>
            </a:r>
            <a:endParaRPr lang="en-US"/>
          </a:p>
        </p:txBody>
      </p:sp>
      <p:sp>
        <p:nvSpPr>
          <p:cNvPr id="14436" name="AutoShape 138"/>
          <p:cNvSpPr>
            <a:spLocks noChangeAspect="1" noChangeArrowheads="1" noTextEdit="1"/>
          </p:cNvSpPr>
          <p:nvPr/>
        </p:nvSpPr>
        <p:spPr bwMode="auto">
          <a:xfrm>
            <a:off x="1143000" y="4475163"/>
            <a:ext cx="2590800" cy="2154237"/>
          </a:xfrm>
          <a:prstGeom prst="rect">
            <a:avLst/>
          </a:prstGeom>
          <a:noFill/>
          <a:ln w="9525">
            <a:noFill/>
            <a:miter lim="800000"/>
            <a:headEnd/>
            <a:tailEnd/>
          </a:ln>
        </p:spPr>
        <p:txBody>
          <a:bodyPr>
            <a:prstTxWarp prst="textNoShape">
              <a:avLst/>
            </a:prstTxWarp>
          </a:bodyPr>
          <a:lstStyle/>
          <a:p>
            <a:endParaRPr lang="en-US"/>
          </a:p>
        </p:txBody>
      </p:sp>
      <p:sp>
        <p:nvSpPr>
          <p:cNvPr id="14437" name="Line 140"/>
          <p:cNvSpPr>
            <a:spLocks noChangeShapeType="1"/>
          </p:cNvSpPr>
          <p:nvPr/>
        </p:nvSpPr>
        <p:spPr bwMode="auto">
          <a:xfrm>
            <a:off x="1671638" y="61642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38" name="Line 141"/>
          <p:cNvSpPr>
            <a:spLocks noChangeShapeType="1"/>
          </p:cNvSpPr>
          <p:nvPr/>
        </p:nvSpPr>
        <p:spPr bwMode="auto">
          <a:xfrm>
            <a:off x="1846263" y="61642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39" name="Line 142"/>
          <p:cNvSpPr>
            <a:spLocks noChangeShapeType="1"/>
          </p:cNvSpPr>
          <p:nvPr/>
        </p:nvSpPr>
        <p:spPr bwMode="auto">
          <a:xfrm>
            <a:off x="2020888" y="61642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40" name="Line 143"/>
          <p:cNvSpPr>
            <a:spLocks noChangeShapeType="1"/>
          </p:cNvSpPr>
          <p:nvPr/>
        </p:nvSpPr>
        <p:spPr bwMode="auto">
          <a:xfrm>
            <a:off x="2195513" y="61642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41" name="Line 144"/>
          <p:cNvSpPr>
            <a:spLocks noChangeShapeType="1"/>
          </p:cNvSpPr>
          <p:nvPr/>
        </p:nvSpPr>
        <p:spPr bwMode="auto">
          <a:xfrm>
            <a:off x="2368550" y="61642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42" name="Line 145"/>
          <p:cNvSpPr>
            <a:spLocks noChangeShapeType="1"/>
          </p:cNvSpPr>
          <p:nvPr/>
        </p:nvSpPr>
        <p:spPr bwMode="auto">
          <a:xfrm>
            <a:off x="2543175" y="61642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43" name="Line 146"/>
          <p:cNvSpPr>
            <a:spLocks noChangeShapeType="1"/>
          </p:cNvSpPr>
          <p:nvPr/>
        </p:nvSpPr>
        <p:spPr bwMode="auto">
          <a:xfrm>
            <a:off x="2716213" y="61642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44" name="Line 147"/>
          <p:cNvSpPr>
            <a:spLocks noChangeShapeType="1"/>
          </p:cNvSpPr>
          <p:nvPr/>
        </p:nvSpPr>
        <p:spPr bwMode="auto">
          <a:xfrm>
            <a:off x="2890838" y="61642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45" name="Line 148"/>
          <p:cNvSpPr>
            <a:spLocks noChangeShapeType="1"/>
          </p:cNvSpPr>
          <p:nvPr/>
        </p:nvSpPr>
        <p:spPr bwMode="auto">
          <a:xfrm>
            <a:off x="3065463" y="61642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46" name="Line 149"/>
          <p:cNvSpPr>
            <a:spLocks noChangeShapeType="1"/>
          </p:cNvSpPr>
          <p:nvPr/>
        </p:nvSpPr>
        <p:spPr bwMode="auto">
          <a:xfrm>
            <a:off x="3240088" y="61642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47" name="Line 150"/>
          <p:cNvSpPr>
            <a:spLocks noChangeShapeType="1"/>
          </p:cNvSpPr>
          <p:nvPr/>
        </p:nvSpPr>
        <p:spPr bwMode="auto">
          <a:xfrm>
            <a:off x="3413125" y="61642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48" name="Line 151"/>
          <p:cNvSpPr>
            <a:spLocks noChangeShapeType="1"/>
          </p:cNvSpPr>
          <p:nvPr/>
        </p:nvSpPr>
        <p:spPr bwMode="auto">
          <a:xfrm>
            <a:off x="3587750" y="61642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49" name="Line 152"/>
          <p:cNvSpPr>
            <a:spLocks noChangeShapeType="1"/>
          </p:cNvSpPr>
          <p:nvPr/>
        </p:nvSpPr>
        <p:spPr bwMode="auto">
          <a:xfrm>
            <a:off x="1671638" y="6164263"/>
            <a:ext cx="1916112"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50" name="Line 153"/>
          <p:cNvSpPr>
            <a:spLocks noChangeShapeType="1"/>
          </p:cNvSpPr>
          <p:nvPr/>
        </p:nvSpPr>
        <p:spPr bwMode="auto">
          <a:xfrm>
            <a:off x="1671638" y="616426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51" name="Line 154"/>
          <p:cNvSpPr>
            <a:spLocks noChangeShapeType="1"/>
          </p:cNvSpPr>
          <p:nvPr/>
        </p:nvSpPr>
        <p:spPr bwMode="auto">
          <a:xfrm>
            <a:off x="1657350" y="6022975"/>
            <a:ext cx="14288"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52" name="Line 155"/>
          <p:cNvSpPr>
            <a:spLocks noChangeShapeType="1"/>
          </p:cNvSpPr>
          <p:nvPr/>
        </p:nvSpPr>
        <p:spPr bwMode="auto">
          <a:xfrm>
            <a:off x="1671638" y="5883275"/>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53" name="Line 156"/>
          <p:cNvSpPr>
            <a:spLocks noChangeShapeType="1"/>
          </p:cNvSpPr>
          <p:nvPr/>
        </p:nvSpPr>
        <p:spPr bwMode="auto">
          <a:xfrm>
            <a:off x="1657350" y="5743575"/>
            <a:ext cx="14288"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54" name="Line 157"/>
          <p:cNvSpPr>
            <a:spLocks noChangeShapeType="1"/>
          </p:cNvSpPr>
          <p:nvPr/>
        </p:nvSpPr>
        <p:spPr bwMode="auto">
          <a:xfrm>
            <a:off x="1671638" y="5602288"/>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55" name="Line 158"/>
          <p:cNvSpPr>
            <a:spLocks noChangeShapeType="1"/>
          </p:cNvSpPr>
          <p:nvPr/>
        </p:nvSpPr>
        <p:spPr bwMode="auto">
          <a:xfrm>
            <a:off x="1657350" y="5462588"/>
            <a:ext cx="14288"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56" name="Line 159"/>
          <p:cNvSpPr>
            <a:spLocks noChangeShapeType="1"/>
          </p:cNvSpPr>
          <p:nvPr/>
        </p:nvSpPr>
        <p:spPr bwMode="auto">
          <a:xfrm>
            <a:off x="1671638" y="5321300"/>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57" name="Line 160"/>
          <p:cNvSpPr>
            <a:spLocks noChangeShapeType="1"/>
          </p:cNvSpPr>
          <p:nvPr/>
        </p:nvSpPr>
        <p:spPr bwMode="auto">
          <a:xfrm>
            <a:off x="1657350" y="5181600"/>
            <a:ext cx="14288"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58" name="Line 161"/>
          <p:cNvSpPr>
            <a:spLocks noChangeShapeType="1"/>
          </p:cNvSpPr>
          <p:nvPr/>
        </p:nvSpPr>
        <p:spPr bwMode="auto">
          <a:xfrm>
            <a:off x="1671638" y="5041900"/>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59" name="Line 162"/>
          <p:cNvSpPr>
            <a:spLocks noChangeShapeType="1"/>
          </p:cNvSpPr>
          <p:nvPr/>
        </p:nvSpPr>
        <p:spPr bwMode="auto">
          <a:xfrm>
            <a:off x="1657350" y="4900613"/>
            <a:ext cx="14288"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60" name="Line 163"/>
          <p:cNvSpPr>
            <a:spLocks noChangeShapeType="1"/>
          </p:cNvSpPr>
          <p:nvPr/>
        </p:nvSpPr>
        <p:spPr bwMode="auto">
          <a:xfrm>
            <a:off x="1671638" y="4760913"/>
            <a:ext cx="0"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61" name="Line 164"/>
          <p:cNvSpPr>
            <a:spLocks noChangeShapeType="1"/>
          </p:cNvSpPr>
          <p:nvPr/>
        </p:nvSpPr>
        <p:spPr bwMode="auto">
          <a:xfrm>
            <a:off x="1657350" y="4619625"/>
            <a:ext cx="14288" cy="0"/>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62" name="Line 165"/>
          <p:cNvSpPr>
            <a:spLocks noChangeShapeType="1"/>
          </p:cNvSpPr>
          <p:nvPr/>
        </p:nvSpPr>
        <p:spPr bwMode="auto">
          <a:xfrm flipV="1">
            <a:off x="1671638" y="4619625"/>
            <a:ext cx="0" cy="1544638"/>
          </a:xfrm>
          <a:prstGeom prst="line">
            <a:avLst/>
          </a:prstGeom>
          <a:noFill/>
          <a:ln w="6350">
            <a:solidFill>
              <a:srgbClr val="000000"/>
            </a:solidFill>
            <a:round/>
            <a:headEnd/>
            <a:tailEnd/>
          </a:ln>
        </p:spPr>
        <p:txBody>
          <a:bodyPr>
            <a:prstTxWarp prst="textNoShape">
              <a:avLst/>
            </a:prstTxWarp>
          </a:bodyPr>
          <a:lstStyle/>
          <a:p>
            <a:endParaRPr lang="en-US"/>
          </a:p>
        </p:txBody>
      </p:sp>
      <p:sp>
        <p:nvSpPr>
          <p:cNvPr id="14463" name="Freeform 166"/>
          <p:cNvSpPr>
            <a:spLocks/>
          </p:cNvSpPr>
          <p:nvPr/>
        </p:nvSpPr>
        <p:spPr bwMode="auto">
          <a:xfrm>
            <a:off x="1689100" y="4760913"/>
            <a:ext cx="1724025" cy="1403350"/>
          </a:xfrm>
          <a:custGeom>
            <a:avLst/>
            <a:gdLst>
              <a:gd name="T0" fmla="*/ 2147483647 w 2172"/>
              <a:gd name="T1" fmla="*/ 2147483647 h 1768"/>
              <a:gd name="T2" fmla="*/ 2147483647 w 2172"/>
              <a:gd name="T3" fmla="*/ 2147483647 h 1768"/>
              <a:gd name="T4" fmla="*/ 2147483647 w 2172"/>
              <a:gd name="T5" fmla="*/ 2147483647 h 1768"/>
              <a:gd name="T6" fmla="*/ 2147483647 w 2172"/>
              <a:gd name="T7" fmla="*/ 2147483647 h 1768"/>
              <a:gd name="T8" fmla="*/ 2147483647 w 2172"/>
              <a:gd name="T9" fmla="*/ 2147483647 h 1768"/>
              <a:gd name="T10" fmla="*/ 2147483647 w 2172"/>
              <a:gd name="T11" fmla="*/ 2147483647 h 1768"/>
              <a:gd name="T12" fmla="*/ 2147483647 w 2172"/>
              <a:gd name="T13" fmla="*/ 2147483647 h 1768"/>
              <a:gd name="T14" fmla="*/ 2147483647 w 2172"/>
              <a:gd name="T15" fmla="*/ 2147483647 h 1768"/>
              <a:gd name="T16" fmla="*/ 2147483647 w 2172"/>
              <a:gd name="T17" fmla="*/ 2147483647 h 1768"/>
              <a:gd name="T18" fmla="*/ 2147483647 w 2172"/>
              <a:gd name="T19" fmla="*/ 2147483647 h 1768"/>
              <a:gd name="T20" fmla="*/ 2147483647 w 2172"/>
              <a:gd name="T21" fmla="*/ 2147483647 h 1768"/>
              <a:gd name="T22" fmla="*/ 2147483647 w 2172"/>
              <a:gd name="T23" fmla="*/ 2147483647 h 1768"/>
              <a:gd name="T24" fmla="*/ 2147483647 w 2172"/>
              <a:gd name="T25" fmla="*/ 2147483647 h 1768"/>
              <a:gd name="T26" fmla="*/ 2147483647 w 2172"/>
              <a:gd name="T27" fmla="*/ 2147483647 h 1768"/>
              <a:gd name="T28" fmla="*/ 2147483647 w 2172"/>
              <a:gd name="T29" fmla="*/ 2147483647 h 1768"/>
              <a:gd name="T30" fmla="*/ 2147483647 w 2172"/>
              <a:gd name="T31" fmla="*/ 2147483647 h 1768"/>
              <a:gd name="T32" fmla="*/ 2147483647 w 2172"/>
              <a:gd name="T33" fmla="*/ 2147483647 h 1768"/>
              <a:gd name="T34" fmla="*/ 2147483647 w 2172"/>
              <a:gd name="T35" fmla="*/ 2147483647 h 1768"/>
              <a:gd name="T36" fmla="*/ 2147483647 w 2172"/>
              <a:gd name="T37" fmla="*/ 2147483647 h 1768"/>
              <a:gd name="T38" fmla="*/ 2147483647 w 2172"/>
              <a:gd name="T39" fmla="*/ 2147483647 h 1768"/>
              <a:gd name="T40" fmla="*/ 2147483647 w 2172"/>
              <a:gd name="T41" fmla="*/ 2147483647 h 1768"/>
              <a:gd name="T42" fmla="*/ 2147483647 w 2172"/>
              <a:gd name="T43" fmla="*/ 2147483647 h 1768"/>
              <a:gd name="T44" fmla="*/ 2147483647 w 2172"/>
              <a:gd name="T45" fmla="*/ 2147483647 h 1768"/>
              <a:gd name="T46" fmla="*/ 2147483647 w 2172"/>
              <a:gd name="T47" fmla="*/ 2147483647 h 1768"/>
              <a:gd name="T48" fmla="*/ 2147483647 w 2172"/>
              <a:gd name="T49" fmla="*/ 2147483647 h 1768"/>
              <a:gd name="T50" fmla="*/ 2147483647 w 2172"/>
              <a:gd name="T51" fmla="*/ 2147483647 h 1768"/>
              <a:gd name="T52" fmla="*/ 2147483647 w 2172"/>
              <a:gd name="T53" fmla="*/ 2147483647 h 1768"/>
              <a:gd name="T54" fmla="*/ 2147483647 w 2172"/>
              <a:gd name="T55" fmla="*/ 2147483647 h 1768"/>
              <a:gd name="T56" fmla="*/ 2147483647 w 2172"/>
              <a:gd name="T57" fmla="*/ 2147483647 h 1768"/>
              <a:gd name="T58" fmla="*/ 2147483647 w 2172"/>
              <a:gd name="T59" fmla="*/ 2147483647 h 1768"/>
              <a:gd name="T60" fmla="*/ 2147483647 w 2172"/>
              <a:gd name="T61" fmla="*/ 2147483647 h 1768"/>
              <a:gd name="T62" fmla="*/ 2147483647 w 2172"/>
              <a:gd name="T63" fmla="*/ 2147483647 h 1768"/>
              <a:gd name="T64" fmla="*/ 2147483647 w 2172"/>
              <a:gd name="T65" fmla="*/ 2147483647 h 1768"/>
              <a:gd name="T66" fmla="*/ 2147483647 w 2172"/>
              <a:gd name="T67" fmla="*/ 2147483647 h 1768"/>
              <a:gd name="T68" fmla="*/ 2147483647 w 2172"/>
              <a:gd name="T69" fmla="*/ 2147483647 h 1768"/>
              <a:gd name="T70" fmla="*/ 2147483647 w 2172"/>
              <a:gd name="T71" fmla="*/ 2147483647 h 1768"/>
              <a:gd name="T72" fmla="*/ 2147483647 w 2172"/>
              <a:gd name="T73" fmla="*/ 2147483647 h 1768"/>
              <a:gd name="T74" fmla="*/ 2147483647 w 2172"/>
              <a:gd name="T75" fmla="*/ 2147483647 h 1768"/>
              <a:gd name="T76" fmla="*/ 2147483647 w 2172"/>
              <a:gd name="T77" fmla="*/ 2147483647 h 1768"/>
              <a:gd name="T78" fmla="*/ 2147483647 w 2172"/>
              <a:gd name="T79" fmla="*/ 2147483647 h 1768"/>
              <a:gd name="T80" fmla="*/ 2147483647 w 2172"/>
              <a:gd name="T81" fmla="*/ 2147483647 h 1768"/>
              <a:gd name="T82" fmla="*/ 2147483647 w 2172"/>
              <a:gd name="T83" fmla="*/ 2147483647 h 1768"/>
              <a:gd name="T84" fmla="*/ 2147483647 w 2172"/>
              <a:gd name="T85" fmla="*/ 2147483647 h 1768"/>
              <a:gd name="T86" fmla="*/ 2147483647 w 2172"/>
              <a:gd name="T87" fmla="*/ 2147483647 h 1768"/>
              <a:gd name="T88" fmla="*/ 2147483647 w 2172"/>
              <a:gd name="T89" fmla="*/ 2147483647 h 1768"/>
              <a:gd name="T90" fmla="*/ 2147483647 w 2172"/>
              <a:gd name="T91" fmla="*/ 2147483647 h 1768"/>
              <a:gd name="T92" fmla="*/ 2147483647 w 2172"/>
              <a:gd name="T93" fmla="*/ 2147483647 h 1768"/>
              <a:gd name="T94" fmla="*/ 2147483647 w 2172"/>
              <a:gd name="T95" fmla="*/ 2147483647 h 1768"/>
              <a:gd name="T96" fmla="*/ 2147483647 w 2172"/>
              <a:gd name="T97" fmla="*/ 2147483647 h 1768"/>
              <a:gd name="T98" fmla="*/ 2147483647 w 2172"/>
              <a:gd name="T99" fmla="*/ 0 h 17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72"/>
              <a:gd name="T151" fmla="*/ 0 h 1768"/>
              <a:gd name="T152" fmla="*/ 2172 w 2172"/>
              <a:gd name="T153" fmla="*/ 1768 h 17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72" h="1768">
                <a:moveTo>
                  <a:pt x="0" y="1768"/>
                </a:moveTo>
                <a:lnTo>
                  <a:pt x="23" y="1767"/>
                </a:lnTo>
                <a:lnTo>
                  <a:pt x="44" y="1767"/>
                </a:lnTo>
                <a:lnTo>
                  <a:pt x="67" y="1765"/>
                </a:lnTo>
                <a:lnTo>
                  <a:pt x="88" y="1764"/>
                </a:lnTo>
                <a:lnTo>
                  <a:pt x="111" y="1761"/>
                </a:lnTo>
                <a:lnTo>
                  <a:pt x="132" y="1759"/>
                </a:lnTo>
                <a:lnTo>
                  <a:pt x="155" y="1757"/>
                </a:lnTo>
                <a:lnTo>
                  <a:pt x="176" y="1753"/>
                </a:lnTo>
                <a:lnTo>
                  <a:pt x="198" y="1750"/>
                </a:lnTo>
                <a:lnTo>
                  <a:pt x="220" y="1747"/>
                </a:lnTo>
                <a:lnTo>
                  <a:pt x="241" y="1742"/>
                </a:lnTo>
                <a:lnTo>
                  <a:pt x="264" y="1739"/>
                </a:lnTo>
                <a:lnTo>
                  <a:pt x="285" y="1733"/>
                </a:lnTo>
                <a:lnTo>
                  <a:pt x="308" y="1729"/>
                </a:lnTo>
                <a:lnTo>
                  <a:pt x="329" y="1723"/>
                </a:lnTo>
                <a:lnTo>
                  <a:pt x="352" y="1717"/>
                </a:lnTo>
                <a:lnTo>
                  <a:pt x="373" y="1710"/>
                </a:lnTo>
                <a:lnTo>
                  <a:pt x="396" y="1704"/>
                </a:lnTo>
                <a:lnTo>
                  <a:pt x="417" y="1697"/>
                </a:lnTo>
                <a:lnTo>
                  <a:pt x="440" y="1690"/>
                </a:lnTo>
                <a:lnTo>
                  <a:pt x="461" y="1682"/>
                </a:lnTo>
                <a:lnTo>
                  <a:pt x="483" y="1674"/>
                </a:lnTo>
                <a:lnTo>
                  <a:pt x="505" y="1666"/>
                </a:lnTo>
                <a:lnTo>
                  <a:pt x="527" y="1657"/>
                </a:lnTo>
                <a:lnTo>
                  <a:pt x="549" y="1648"/>
                </a:lnTo>
                <a:lnTo>
                  <a:pt x="571" y="1639"/>
                </a:lnTo>
                <a:lnTo>
                  <a:pt x="593" y="1629"/>
                </a:lnTo>
                <a:lnTo>
                  <a:pt x="615" y="1619"/>
                </a:lnTo>
                <a:lnTo>
                  <a:pt x="637" y="1609"/>
                </a:lnTo>
                <a:lnTo>
                  <a:pt x="659" y="1598"/>
                </a:lnTo>
                <a:lnTo>
                  <a:pt x="681" y="1587"/>
                </a:lnTo>
                <a:lnTo>
                  <a:pt x="703" y="1575"/>
                </a:lnTo>
                <a:lnTo>
                  <a:pt x="724" y="1564"/>
                </a:lnTo>
                <a:lnTo>
                  <a:pt x="747" y="1551"/>
                </a:lnTo>
                <a:lnTo>
                  <a:pt x="768" y="1539"/>
                </a:lnTo>
                <a:lnTo>
                  <a:pt x="791" y="1526"/>
                </a:lnTo>
                <a:lnTo>
                  <a:pt x="812" y="1513"/>
                </a:lnTo>
                <a:lnTo>
                  <a:pt x="835" y="1499"/>
                </a:lnTo>
                <a:lnTo>
                  <a:pt x="856" y="1485"/>
                </a:lnTo>
                <a:lnTo>
                  <a:pt x="879" y="1471"/>
                </a:lnTo>
                <a:lnTo>
                  <a:pt x="900" y="1456"/>
                </a:lnTo>
                <a:lnTo>
                  <a:pt x="923" y="1441"/>
                </a:lnTo>
                <a:lnTo>
                  <a:pt x="944" y="1426"/>
                </a:lnTo>
                <a:lnTo>
                  <a:pt x="965" y="1410"/>
                </a:lnTo>
                <a:lnTo>
                  <a:pt x="988" y="1394"/>
                </a:lnTo>
                <a:lnTo>
                  <a:pt x="1009" y="1377"/>
                </a:lnTo>
                <a:lnTo>
                  <a:pt x="1032" y="1361"/>
                </a:lnTo>
                <a:lnTo>
                  <a:pt x="1053" y="1344"/>
                </a:lnTo>
                <a:lnTo>
                  <a:pt x="1076" y="1326"/>
                </a:lnTo>
                <a:lnTo>
                  <a:pt x="1097" y="1309"/>
                </a:lnTo>
                <a:lnTo>
                  <a:pt x="1120" y="1289"/>
                </a:lnTo>
                <a:lnTo>
                  <a:pt x="1141" y="1271"/>
                </a:lnTo>
                <a:lnTo>
                  <a:pt x="1164" y="1252"/>
                </a:lnTo>
                <a:lnTo>
                  <a:pt x="1185" y="1233"/>
                </a:lnTo>
                <a:lnTo>
                  <a:pt x="1207" y="1214"/>
                </a:lnTo>
                <a:lnTo>
                  <a:pt x="1229" y="1193"/>
                </a:lnTo>
                <a:lnTo>
                  <a:pt x="1251" y="1173"/>
                </a:lnTo>
                <a:lnTo>
                  <a:pt x="1273" y="1153"/>
                </a:lnTo>
                <a:lnTo>
                  <a:pt x="1295" y="1131"/>
                </a:lnTo>
                <a:lnTo>
                  <a:pt x="1317" y="1110"/>
                </a:lnTo>
                <a:lnTo>
                  <a:pt x="1339" y="1088"/>
                </a:lnTo>
                <a:lnTo>
                  <a:pt x="1361" y="1066"/>
                </a:lnTo>
                <a:lnTo>
                  <a:pt x="1383" y="1043"/>
                </a:lnTo>
                <a:lnTo>
                  <a:pt x="1405" y="1021"/>
                </a:lnTo>
                <a:lnTo>
                  <a:pt x="1427" y="998"/>
                </a:lnTo>
                <a:lnTo>
                  <a:pt x="1448" y="974"/>
                </a:lnTo>
                <a:lnTo>
                  <a:pt x="1471" y="951"/>
                </a:lnTo>
                <a:lnTo>
                  <a:pt x="1492" y="926"/>
                </a:lnTo>
                <a:lnTo>
                  <a:pt x="1515" y="901"/>
                </a:lnTo>
                <a:lnTo>
                  <a:pt x="1536" y="876"/>
                </a:lnTo>
                <a:lnTo>
                  <a:pt x="1559" y="851"/>
                </a:lnTo>
                <a:lnTo>
                  <a:pt x="1580" y="825"/>
                </a:lnTo>
                <a:lnTo>
                  <a:pt x="1603" y="799"/>
                </a:lnTo>
                <a:lnTo>
                  <a:pt x="1624" y="773"/>
                </a:lnTo>
                <a:lnTo>
                  <a:pt x="1647" y="746"/>
                </a:lnTo>
                <a:lnTo>
                  <a:pt x="1668" y="719"/>
                </a:lnTo>
                <a:lnTo>
                  <a:pt x="1690" y="692"/>
                </a:lnTo>
                <a:lnTo>
                  <a:pt x="1712" y="664"/>
                </a:lnTo>
                <a:lnTo>
                  <a:pt x="1733" y="637"/>
                </a:lnTo>
                <a:lnTo>
                  <a:pt x="1756" y="608"/>
                </a:lnTo>
                <a:lnTo>
                  <a:pt x="1777" y="579"/>
                </a:lnTo>
                <a:lnTo>
                  <a:pt x="1800" y="550"/>
                </a:lnTo>
                <a:lnTo>
                  <a:pt x="1821" y="521"/>
                </a:lnTo>
                <a:lnTo>
                  <a:pt x="1844" y="490"/>
                </a:lnTo>
                <a:lnTo>
                  <a:pt x="1865" y="461"/>
                </a:lnTo>
                <a:lnTo>
                  <a:pt x="1888" y="429"/>
                </a:lnTo>
                <a:lnTo>
                  <a:pt x="1909" y="399"/>
                </a:lnTo>
                <a:lnTo>
                  <a:pt x="1931" y="367"/>
                </a:lnTo>
                <a:lnTo>
                  <a:pt x="1953" y="335"/>
                </a:lnTo>
                <a:lnTo>
                  <a:pt x="1975" y="304"/>
                </a:lnTo>
                <a:lnTo>
                  <a:pt x="1997" y="271"/>
                </a:lnTo>
                <a:lnTo>
                  <a:pt x="2019" y="238"/>
                </a:lnTo>
                <a:lnTo>
                  <a:pt x="2041" y="206"/>
                </a:lnTo>
                <a:lnTo>
                  <a:pt x="2063" y="172"/>
                </a:lnTo>
                <a:lnTo>
                  <a:pt x="2085" y="138"/>
                </a:lnTo>
                <a:lnTo>
                  <a:pt x="2107" y="104"/>
                </a:lnTo>
                <a:lnTo>
                  <a:pt x="2129" y="70"/>
                </a:lnTo>
                <a:lnTo>
                  <a:pt x="2151" y="35"/>
                </a:lnTo>
                <a:lnTo>
                  <a:pt x="2172" y="0"/>
                </a:lnTo>
              </a:path>
            </a:pathLst>
          </a:custGeom>
          <a:noFill/>
          <a:ln w="28575" cmpd="sng">
            <a:solidFill>
              <a:srgbClr val="000000"/>
            </a:solidFill>
            <a:prstDash val="solid"/>
            <a:round/>
            <a:headEnd/>
            <a:tailEnd/>
          </a:ln>
        </p:spPr>
        <p:txBody>
          <a:bodyPr>
            <a:prstTxWarp prst="textNoShape">
              <a:avLst/>
            </a:prstTxWarp>
          </a:bodyPr>
          <a:lstStyle/>
          <a:p>
            <a:endParaRPr lang="en-US"/>
          </a:p>
        </p:txBody>
      </p:sp>
      <p:sp>
        <p:nvSpPr>
          <p:cNvPr id="14464" name="Rectangle 167"/>
          <p:cNvSpPr>
            <a:spLocks noChangeArrowheads="1"/>
          </p:cNvSpPr>
          <p:nvPr/>
        </p:nvSpPr>
        <p:spPr bwMode="auto">
          <a:xfrm rot="-5400000">
            <a:off x="1360488" y="5289550"/>
            <a:ext cx="177800" cy="320675"/>
          </a:xfrm>
          <a:prstGeom prst="rect">
            <a:avLst/>
          </a:prstGeom>
          <a:noFill/>
          <a:ln w="9525">
            <a:noFill/>
            <a:miter lim="800000"/>
            <a:headEnd/>
            <a:tailEnd/>
          </a:ln>
        </p:spPr>
        <p:txBody>
          <a:bodyPr wrap="none" lIns="0" tIns="0" rIns="0" bIns="0">
            <a:prstTxWarp prst="textNoShape">
              <a:avLst/>
            </a:prstTxWarp>
            <a:spAutoFit/>
          </a:bodyPr>
          <a:lstStyle/>
          <a:p>
            <a:r>
              <a:rPr lang="en-US" sz="2100">
                <a:solidFill>
                  <a:srgbClr val="000000"/>
                </a:solidFill>
              </a:rPr>
              <a:t>E</a:t>
            </a:r>
            <a:endParaRPr lang="en-US"/>
          </a:p>
        </p:txBody>
      </p:sp>
      <p:sp>
        <p:nvSpPr>
          <p:cNvPr id="358570" name="Text Box 170"/>
          <p:cNvSpPr txBox="1">
            <a:spLocks noChangeArrowheads="1"/>
          </p:cNvSpPr>
          <p:nvPr/>
        </p:nvSpPr>
        <p:spPr bwMode="auto">
          <a:xfrm>
            <a:off x="2133600" y="3429000"/>
            <a:ext cx="4722813" cy="771525"/>
          </a:xfrm>
          <a:prstGeom prst="rect">
            <a:avLst/>
          </a:prstGeom>
          <a:solidFill>
            <a:srgbClr val="FFFFCC"/>
          </a:solidFill>
          <a:ln w="9525">
            <a:solidFill>
              <a:schemeClr val="tx1"/>
            </a:solidFill>
            <a:miter lim="800000"/>
            <a:headEnd/>
            <a:tailEnd/>
          </a:ln>
        </p:spPr>
        <p:txBody>
          <a:bodyPr wrap="none">
            <a:prstTxWarp prst="textNoShape">
              <a:avLst/>
            </a:prstTxWarp>
            <a:spAutoFit/>
          </a:bodyPr>
          <a:lstStyle/>
          <a:p>
            <a:r>
              <a:rPr lang="en-US" sz="4400" i="1">
                <a:latin typeface="Times New Roman" charset="0"/>
              </a:rPr>
              <a:t>E = </a:t>
            </a:r>
            <a:r>
              <a:rPr lang="el-GR" sz="4400" i="1">
                <a:latin typeface="Times New Roman" charset="0"/>
                <a:ea typeface="Times New Roman" charset="0"/>
                <a:cs typeface="Times New Roman" charset="0"/>
              </a:rPr>
              <a:t>γ</a:t>
            </a:r>
            <a:r>
              <a:rPr lang="en-US" sz="4400" i="1">
                <a:latin typeface="Times New Roman" charset="0"/>
                <a:ea typeface="Times New Roman" charset="0"/>
                <a:cs typeface="Times New Roman" charset="0"/>
              </a:rPr>
              <a:t>mc</a:t>
            </a:r>
            <a:r>
              <a:rPr lang="en-US" sz="4400" i="1" baseline="30000">
                <a:latin typeface="Times New Roman" charset="0"/>
                <a:ea typeface="Times New Roman" charset="0"/>
                <a:cs typeface="Times New Roman" charset="0"/>
              </a:rPr>
              <a:t>2 </a:t>
            </a:r>
            <a:r>
              <a:rPr lang="en-US" sz="4400" i="1">
                <a:latin typeface="Times New Roman" charset="0"/>
                <a:ea typeface="Times New Roman" charset="0"/>
                <a:cs typeface="Times New Roman" charset="0"/>
              </a:rPr>
              <a:t>= </a:t>
            </a:r>
            <a:r>
              <a:rPr lang="en-US" sz="4400" i="1">
                <a:latin typeface="Times New Roman" charset="0"/>
              </a:rPr>
              <a:t>K +</a:t>
            </a:r>
            <a:r>
              <a:rPr lang="en-US" sz="4400" i="1">
                <a:latin typeface="Times New Roman" charset="0"/>
                <a:ea typeface="Times New Roman" charset="0"/>
                <a:cs typeface="Times New Roman" charset="0"/>
              </a:rPr>
              <a:t> mc</a:t>
            </a:r>
            <a:r>
              <a:rPr lang="en-US" sz="4400" i="1" baseline="30000">
                <a:latin typeface="Times New Roman" charset="0"/>
                <a:ea typeface="Times New Roman" charset="0"/>
                <a:cs typeface="Times New Roman" charset="0"/>
              </a:rPr>
              <a:t>2</a:t>
            </a:r>
            <a:endParaRPr lang="el-GR" sz="4400" i="1" baseline="30000">
              <a:latin typeface="Times New Roman" charset="0"/>
              <a:ea typeface="Times New Roman" charset="0"/>
              <a:cs typeface="Times New Roman" charset="0"/>
            </a:endParaRPr>
          </a:p>
        </p:txBody>
      </p:sp>
      <p:sp>
        <p:nvSpPr>
          <p:cNvPr id="129" name="TextBox 128"/>
          <p:cNvSpPr txBox="1"/>
          <p:nvPr/>
        </p:nvSpPr>
        <p:spPr>
          <a:xfrm>
            <a:off x="4800600" y="2971800"/>
            <a:ext cx="458329" cy="461665"/>
          </a:xfrm>
          <a:prstGeom prst="rect">
            <a:avLst/>
          </a:prstGeom>
          <a:noFill/>
        </p:spPr>
        <p:txBody>
          <a:bodyPr wrap="none" rtlCol="0">
            <a:spAutoFit/>
          </a:bodyPr>
          <a:lstStyle/>
          <a:p>
            <a:r>
              <a:rPr lang="en-US" dirty="0" err="1" smtClean="0"/>
              <a:t>b</a:t>
            </a:r>
            <a:r>
              <a:rPr lang="en-US" dirty="0" smtClean="0"/>
              <a:t>)</a:t>
            </a:r>
            <a:endParaRPr lang="en-US" dirty="0"/>
          </a:p>
        </p:txBody>
      </p:sp>
      <p:sp>
        <p:nvSpPr>
          <p:cNvPr id="130" name="TextBox 129"/>
          <p:cNvSpPr txBox="1"/>
          <p:nvPr/>
        </p:nvSpPr>
        <p:spPr>
          <a:xfrm>
            <a:off x="4800600" y="4953000"/>
            <a:ext cx="458329" cy="461665"/>
          </a:xfrm>
          <a:prstGeom prst="rect">
            <a:avLst/>
          </a:prstGeom>
          <a:noFill/>
        </p:spPr>
        <p:txBody>
          <a:bodyPr wrap="none" rtlCol="0">
            <a:spAutoFit/>
          </a:bodyPr>
          <a:lstStyle/>
          <a:p>
            <a:r>
              <a:rPr lang="en-US" dirty="0" err="1" smtClean="0"/>
              <a:t>d</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08"/>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358570"/>
                                        </p:tgtEl>
                                        <p:attrNameLst>
                                          <p:attrName>style.visibility</p:attrName>
                                        </p:attrNameLst>
                                      </p:cBhvr>
                                      <p:to>
                                        <p:strVal val="visible"/>
                                      </p:to>
                                    </p:set>
                                    <p:animEffect transition="in" filter="fade">
                                      <p:cBhvr>
                                        <p:cTn id="10" dur="2000"/>
                                        <p:tgtEl>
                                          <p:spTgt spid="358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70" grpId="0"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6200" y="990600"/>
            <a:ext cx="8991600" cy="4648200"/>
            <a:chOff x="48" y="624"/>
            <a:chExt cx="5664" cy="2928"/>
          </a:xfrm>
        </p:grpSpPr>
        <p:sp>
          <p:nvSpPr>
            <p:cNvPr id="19491" name="AutoShape 3"/>
            <p:cNvSpPr>
              <a:spLocks noChangeArrowheads="1"/>
            </p:cNvSpPr>
            <p:nvPr/>
          </p:nvSpPr>
          <p:spPr bwMode="auto">
            <a:xfrm>
              <a:off x="48" y="624"/>
              <a:ext cx="5664" cy="2928"/>
            </a:xfrm>
            <a:prstGeom prst="roundRect">
              <a:avLst>
                <a:gd name="adj" fmla="val 16667"/>
              </a:avLst>
            </a:prstGeom>
            <a:solidFill>
              <a:srgbClr val="CCFFCC"/>
            </a:solidFill>
            <a:ln w="12700">
              <a:solidFill>
                <a:schemeClr val="tx1"/>
              </a:solidFill>
              <a:round/>
              <a:headEnd/>
              <a:tailEnd/>
            </a:ln>
          </p:spPr>
          <p:txBody>
            <a:bodyPr wrap="none" anchor="ctr">
              <a:prstTxWarp prst="textNoShape">
                <a:avLst/>
              </a:prstTxWarp>
            </a:bodyPr>
            <a:lstStyle/>
            <a:p>
              <a:endParaRPr lang="en-US"/>
            </a:p>
          </p:txBody>
        </p:sp>
        <p:sp>
          <p:nvSpPr>
            <p:cNvPr id="19492" name="Text Box 4"/>
            <p:cNvSpPr txBox="1">
              <a:spLocks noChangeArrowheads="1"/>
            </p:cNvSpPr>
            <p:nvPr/>
          </p:nvSpPr>
          <p:spPr bwMode="auto">
            <a:xfrm>
              <a:off x="1584" y="3081"/>
              <a:ext cx="2471" cy="327"/>
            </a:xfrm>
            <a:prstGeom prst="rect">
              <a:avLst/>
            </a:prstGeom>
            <a:solidFill>
              <a:srgbClr val="CCFFCC"/>
            </a:solidFill>
            <a:ln w="9525">
              <a:noFill/>
              <a:miter lim="800000"/>
              <a:headEnd/>
              <a:tailEnd/>
            </a:ln>
          </p:spPr>
          <p:txBody>
            <a:bodyPr wrap="none">
              <a:prstTxWarp prst="textNoShape">
                <a:avLst/>
              </a:prstTxWarp>
              <a:spAutoFit/>
            </a:bodyPr>
            <a:lstStyle/>
            <a:p>
              <a:r>
                <a:rPr lang="en-US" i="1">
                  <a:latin typeface="Times New Roman" charset="0"/>
                </a:rPr>
                <a:t>E</a:t>
              </a:r>
              <a:r>
                <a:rPr lang="en-US" i="1" baseline="-25000">
                  <a:latin typeface="Times New Roman" charset="0"/>
                </a:rPr>
                <a:t>tot</a:t>
              </a:r>
              <a:r>
                <a:rPr lang="en-US" i="1">
                  <a:latin typeface="Times New Roman" charset="0"/>
                </a:rPr>
                <a:t> = E</a:t>
              </a:r>
              <a:r>
                <a:rPr lang="en-US" i="1" baseline="-25000">
                  <a:latin typeface="Times New Roman" charset="0"/>
                </a:rPr>
                <a:t>1</a:t>
              </a:r>
              <a:r>
                <a:rPr lang="en-US" i="1">
                  <a:latin typeface="Times New Roman" charset="0"/>
                </a:rPr>
                <a:t>+E</a:t>
              </a:r>
              <a:r>
                <a:rPr lang="en-US" i="1" baseline="-25000">
                  <a:latin typeface="Times New Roman" charset="0"/>
                </a:rPr>
                <a:t>2</a:t>
              </a:r>
              <a:r>
                <a:rPr lang="en-US" i="1" baseline="30000">
                  <a:latin typeface="Times New Roman" charset="0"/>
                  <a:ea typeface="Times New Roman" charset="0"/>
                  <a:cs typeface="Times New Roman" charset="0"/>
                </a:rPr>
                <a:t> </a:t>
              </a:r>
              <a:r>
                <a:rPr lang="en-US" i="1">
                  <a:latin typeface="Times New Roman" charset="0"/>
                  <a:ea typeface="Times New Roman" charset="0"/>
                  <a:cs typeface="Times New Roman" charset="0"/>
                </a:rPr>
                <a:t>= 2</a:t>
              </a:r>
              <a:r>
                <a:rPr lang="en-US" i="1">
                  <a:latin typeface="Times New Roman" charset="0"/>
                </a:rPr>
                <a:t>K +</a:t>
              </a:r>
              <a:r>
                <a:rPr lang="en-US" i="1">
                  <a:latin typeface="Times New Roman" charset="0"/>
                  <a:ea typeface="Times New Roman" charset="0"/>
                  <a:cs typeface="Times New Roman" charset="0"/>
                </a:rPr>
                <a:t> 2mc</a:t>
              </a:r>
              <a:r>
                <a:rPr lang="en-US" i="1" baseline="30000">
                  <a:latin typeface="Times New Roman" charset="0"/>
                  <a:ea typeface="Times New Roman" charset="0"/>
                  <a:cs typeface="Times New Roman" charset="0"/>
                </a:rPr>
                <a:t>2</a:t>
              </a:r>
              <a:endParaRPr lang="el-GR" i="1" baseline="30000">
                <a:latin typeface="Times New Roman" charset="0"/>
                <a:ea typeface="Times New Roman" charset="0"/>
                <a:cs typeface="Times New Roman" charset="0"/>
              </a:endParaRPr>
            </a:p>
          </p:txBody>
        </p:sp>
        <p:sp>
          <p:nvSpPr>
            <p:cNvPr id="19493" name="Text Box 5"/>
            <p:cNvSpPr txBox="1">
              <a:spLocks noChangeArrowheads="1"/>
            </p:cNvSpPr>
            <p:nvPr/>
          </p:nvSpPr>
          <p:spPr bwMode="auto">
            <a:xfrm>
              <a:off x="2064" y="2697"/>
              <a:ext cx="1488" cy="327"/>
            </a:xfrm>
            <a:prstGeom prst="rect">
              <a:avLst/>
            </a:prstGeom>
            <a:solidFill>
              <a:srgbClr val="CCFFCC"/>
            </a:solidFill>
            <a:ln w="9525">
              <a:noFill/>
              <a:miter lim="800000"/>
              <a:headEnd/>
              <a:tailEnd/>
            </a:ln>
          </p:spPr>
          <p:txBody>
            <a:bodyPr wrap="none">
              <a:prstTxWarp prst="textNoShape">
                <a:avLst/>
              </a:prstTxWarp>
              <a:spAutoFit/>
            </a:bodyPr>
            <a:lstStyle/>
            <a:p>
              <a:r>
                <a:rPr lang="en-US"/>
                <a:t>Total energy: </a:t>
              </a:r>
            </a:p>
          </p:txBody>
        </p:sp>
      </p:grpSp>
      <p:sp>
        <p:nvSpPr>
          <p:cNvPr id="19459" name="Rectangle 6"/>
          <p:cNvSpPr>
            <a:spLocks noGrp="1" noChangeArrowheads="1"/>
          </p:cNvSpPr>
          <p:nvPr>
            <p:ph type="title"/>
          </p:nvPr>
        </p:nvSpPr>
        <p:spPr>
          <a:xfrm>
            <a:off x="0" y="0"/>
            <a:ext cx="9144000" cy="1143000"/>
          </a:xfrm>
        </p:spPr>
        <p:txBody>
          <a:bodyPr/>
          <a:lstStyle/>
          <a:p>
            <a:pPr eaLnBrk="1" hangingPunct="1"/>
            <a:r>
              <a:rPr lang="en-US" b="1"/>
              <a:t>Equivalence of Mass and Energy</a:t>
            </a:r>
          </a:p>
        </p:txBody>
      </p:sp>
      <p:grpSp>
        <p:nvGrpSpPr>
          <p:cNvPr id="3" name="Group 7"/>
          <p:cNvGrpSpPr>
            <a:grpSpLocks/>
          </p:cNvGrpSpPr>
          <p:nvPr/>
        </p:nvGrpSpPr>
        <p:grpSpPr bwMode="auto">
          <a:xfrm>
            <a:off x="762000" y="1524000"/>
            <a:ext cx="1828800" cy="838200"/>
            <a:chOff x="528" y="864"/>
            <a:chExt cx="1152" cy="528"/>
          </a:xfrm>
        </p:grpSpPr>
        <p:grpSp>
          <p:nvGrpSpPr>
            <p:cNvPr id="4" name="Group 8"/>
            <p:cNvGrpSpPr>
              <a:grpSpLocks/>
            </p:cNvGrpSpPr>
            <p:nvPr/>
          </p:nvGrpSpPr>
          <p:grpSpPr bwMode="auto">
            <a:xfrm>
              <a:off x="528" y="864"/>
              <a:ext cx="1152" cy="528"/>
              <a:chOff x="1584" y="912"/>
              <a:chExt cx="1152" cy="528"/>
            </a:xfrm>
          </p:grpSpPr>
          <p:sp>
            <p:nvSpPr>
              <p:cNvPr id="19478" name="Oval 9"/>
              <p:cNvSpPr>
                <a:spLocks noChangeArrowheads="1"/>
              </p:cNvSpPr>
              <p:nvPr/>
            </p:nvSpPr>
            <p:spPr bwMode="auto">
              <a:xfrm>
                <a:off x="2208" y="1056"/>
                <a:ext cx="96" cy="240"/>
              </a:xfrm>
              <a:prstGeom prst="ellipse">
                <a:avLst/>
              </a:prstGeom>
              <a:solidFill>
                <a:schemeClr val="bg1"/>
              </a:solidFill>
              <a:ln w="28575">
                <a:solidFill>
                  <a:srgbClr val="4D4D4D"/>
                </a:solidFill>
                <a:round/>
                <a:headEnd/>
                <a:tailEnd/>
              </a:ln>
            </p:spPr>
            <p:txBody>
              <a:bodyPr wrap="none" anchor="ctr">
                <a:prstTxWarp prst="textNoShape">
                  <a:avLst/>
                </a:prstTxWarp>
              </a:bodyPr>
              <a:lstStyle/>
              <a:p>
                <a:endParaRPr lang="en-US"/>
              </a:p>
            </p:txBody>
          </p:sp>
          <p:sp>
            <p:nvSpPr>
              <p:cNvPr id="19479" name="Oval 10"/>
              <p:cNvSpPr>
                <a:spLocks noChangeArrowheads="1"/>
              </p:cNvSpPr>
              <p:nvPr/>
            </p:nvSpPr>
            <p:spPr bwMode="auto">
              <a:xfrm>
                <a:off x="2256" y="1056"/>
                <a:ext cx="96" cy="240"/>
              </a:xfrm>
              <a:prstGeom prst="ellipse">
                <a:avLst/>
              </a:prstGeom>
              <a:solidFill>
                <a:schemeClr val="bg1"/>
              </a:solidFill>
              <a:ln w="28575">
                <a:solidFill>
                  <a:srgbClr val="4D4D4D"/>
                </a:solidFill>
                <a:round/>
                <a:headEnd/>
                <a:tailEnd/>
              </a:ln>
            </p:spPr>
            <p:txBody>
              <a:bodyPr wrap="none" anchor="ctr">
                <a:prstTxWarp prst="textNoShape">
                  <a:avLst/>
                </a:prstTxWarp>
              </a:bodyPr>
              <a:lstStyle/>
              <a:p>
                <a:endParaRPr lang="en-US"/>
              </a:p>
            </p:txBody>
          </p:sp>
          <p:sp>
            <p:nvSpPr>
              <p:cNvPr id="19480" name="Oval 11"/>
              <p:cNvSpPr>
                <a:spLocks noChangeArrowheads="1"/>
              </p:cNvSpPr>
              <p:nvPr/>
            </p:nvSpPr>
            <p:spPr bwMode="auto">
              <a:xfrm>
                <a:off x="2304" y="1056"/>
                <a:ext cx="96" cy="240"/>
              </a:xfrm>
              <a:prstGeom prst="ellipse">
                <a:avLst/>
              </a:prstGeom>
              <a:solidFill>
                <a:schemeClr val="bg1"/>
              </a:solidFill>
              <a:ln w="28575">
                <a:solidFill>
                  <a:srgbClr val="4D4D4D"/>
                </a:solidFill>
                <a:round/>
                <a:headEnd/>
                <a:tailEnd/>
              </a:ln>
            </p:spPr>
            <p:txBody>
              <a:bodyPr wrap="none" anchor="ctr">
                <a:prstTxWarp prst="textNoShape">
                  <a:avLst/>
                </a:prstTxWarp>
              </a:bodyPr>
              <a:lstStyle/>
              <a:p>
                <a:endParaRPr lang="en-US"/>
              </a:p>
            </p:txBody>
          </p:sp>
          <p:sp>
            <p:nvSpPr>
              <p:cNvPr id="19481" name="Oval 12"/>
              <p:cNvSpPr>
                <a:spLocks noChangeArrowheads="1"/>
              </p:cNvSpPr>
              <p:nvPr/>
            </p:nvSpPr>
            <p:spPr bwMode="auto">
              <a:xfrm>
                <a:off x="2352" y="1056"/>
                <a:ext cx="96" cy="240"/>
              </a:xfrm>
              <a:prstGeom prst="ellipse">
                <a:avLst/>
              </a:prstGeom>
              <a:solidFill>
                <a:schemeClr val="bg1"/>
              </a:solidFill>
              <a:ln w="28575">
                <a:solidFill>
                  <a:srgbClr val="4D4D4D"/>
                </a:solidFill>
                <a:round/>
                <a:headEnd/>
                <a:tailEnd/>
              </a:ln>
            </p:spPr>
            <p:txBody>
              <a:bodyPr wrap="none" anchor="ctr">
                <a:prstTxWarp prst="textNoShape">
                  <a:avLst/>
                </a:prstTxWarp>
              </a:bodyPr>
              <a:lstStyle/>
              <a:p>
                <a:endParaRPr lang="en-US"/>
              </a:p>
            </p:txBody>
          </p:sp>
          <p:sp>
            <p:nvSpPr>
              <p:cNvPr id="19482" name="Oval 13"/>
              <p:cNvSpPr>
                <a:spLocks noChangeArrowheads="1"/>
              </p:cNvSpPr>
              <p:nvPr/>
            </p:nvSpPr>
            <p:spPr bwMode="auto">
              <a:xfrm>
                <a:off x="2400" y="1056"/>
                <a:ext cx="96" cy="240"/>
              </a:xfrm>
              <a:prstGeom prst="ellipse">
                <a:avLst/>
              </a:prstGeom>
              <a:solidFill>
                <a:schemeClr val="bg1"/>
              </a:solidFill>
              <a:ln w="28575">
                <a:solidFill>
                  <a:srgbClr val="4D4D4D"/>
                </a:solidFill>
                <a:round/>
                <a:headEnd/>
                <a:tailEnd/>
              </a:ln>
            </p:spPr>
            <p:txBody>
              <a:bodyPr wrap="none" anchor="ctr">
                <a:prstTxWarp prst="textNoShape">
                  <a:avLst/>
                </a:prstTxWarp>
              </a:bodyPr>
              <a:lstStyle/>
              <a:p>
                <a:endParaRPr lang="en-US"/>
              </a:p>
            </p:txBody>
          </p:sp>
          <p:sp>
            <p:nvSpPr>
              <p:cNvPr id="19483" name="Oval 14"/>
              <p:cNvSpPr>
                <a:spLocks noChangeArrowheads="1"/>
              </p:cNvSpPr>
              <p:nvPr/>
            </p:nvSpPr>
            <p:spPr bwMode="auto">
              <a:xfrm>
                <a:off x="2448" y="1056"/>
                <a:ext cx="96" cy="240"/>
              </a:xfrm>
              <a:prstGeom prst="ellipse">
                <a:avLst/>
              </a:prstGeom>
              <a:solidFill>
                <a:schemeClr val="bg1"/>
              </a:solidFill>
              <a:ln w="28575">
                <a:solidFill>
                  <a:srgbClr val="4D4D4D"/>
                </a:solidFill>
                <a:round/>
                <a:headEnd/>
                <a:tailEnd/>
              </a:ln>
            </p:spPr>
            <p:txBody>
              <a:bodyPr wrap="none" anchor="ctr">
                <a:prstTxWarp prst="textNoShape">
                  <a:avLst/>
                </a:prstTxWarp>
              </a:bodyPr>
              <a:lstStyle/>
              <a:p>
                <a:endParaRPr lang="en-US"/>
              </a:p>
            </p:txBody>
          </p:sp>
          <p:sp>
            <p:nvSpPr>
              <p:cNvPr id="19484" name="Oval 15"/>
              <p:cNvSpPr>
                <a:spLocks noChangeArrowheads="1"/>
              </p:cNvSpPr>
              <p:nvPr/>
            </p:nvSpPr>
            <p:spPr bwMode="auto">
              <a:xfrm>
                <a:off x="2496" y="1056"/>
                <a:ext cx="96" cy="240"/>
              </a:xfrm>
              <a:prstGeom prst="ellipse">
                <a:avLst/>
              </a:prstGeom>
              <a:solidFill>
                <a:schemeClr val="bg1"/>
              </a:solidFill>
              <a:ln w="28575">
                <a:solidFill>
                  <a:srgbClr val="4D4D4D"/>
                </a:solidFill>
                <a:round/>
                <a:headEnd/>
                <a:tailEnd/>
              </a:ln>
            </p:spPr>
            <p:txBody>
              <a:bodyPr wrap="none" anchor="ctr">
                <a:prstTxWarp prst="textNoShape">
                  <a:avLst/>
                </a:prstTxWarp>
              </a:bodyPr>
              <a:lstStyle/>
              <a:p>
                <a:endParaRPr lang="en-US"/>
              </a:p>
            </p:txBody>
          </p:sp>
          <p:sp>
            <p:nvSpPr>
              <p:cNvPr id="19485" name="Oval 16"/>
              <p:cNvSpPr>
                <a:spLocks noChangeArrowheads="1"/>
              </p:cNvSpPr>
              <p:nvPr/>
            </p:nvSpPr>
            <p:spPr bwMode="auto">
              <a:xfrm>
                <a:off x="2544" y="1056"/>
                <a:ext cx="96" cy="240"/>
              </a:xfrm>
              <a:prstGeom prst="ellipse">
                <a:avLst/>
              </a:prstGeom>
              <a:solidFill>
                <a:schemeClr val="bg1"/>
              </a:solidFill>
              <a:ln w="28575">
                <a:solidFill>
                  <a:srgbClr val="4D4D4D"/>
                </a:solidFill>
                <a:round/>
                <a:headEnd/>
                <a:tailEnd/>
              </a:ln>
            </p:spPr>
            <p:txBody>
              <a:bodyPr wrap="none" anchor="ctr">
                <a:prstTxWarp prst="textNoShape">
                  <a:avLst/>
                </a:prstTxWarp>
              </a:bodyPr>
              <a:lstStyle/>
              <a:p>
                <a:endParaRPr lang="en-US"/>
              </a:p>
            </p:txBody>
          </p:sp>
          <p:sp>
            <p:nvSpPr>
              <p:cNvPr id="19486" name="Oval 17"/>
              <p:cNvSpPr>
                <a:spLocks noChangeArrowheads="1"/>
              </p:cNvSpPr>
              <p:nvPr/>
            </p:nvSpPr>
            <p:spPr bwMode="auto">
              <a:xfrm>
                <a:off x="2592" y="1056"/>
                <a:ext cx="96" cy="240"/>
              </a:xfrm>
              <a:prstGeom prst="ellipse">
                <a:avLst/>
              </a:prstGeom>
              <a:solidFill>
                <a:schemeClr val="bg1"/>
              </a:solidFill>
              <a:ln w="28575">
                <a:solidFill>
                  <a:srgbClr val="4D4D4D"/>
                </a:solidFill>
                <a:round/>
                <a:headEnd/>
                <a:tailEnd/>
              </a:ln>
            </p:spPr>
            <p:txBody>
              <a:bodyPr wrap="none" anchor="ctr">
                <a:prstTxWarp prst="textNoShape">
                  <a:avLst/>
                </a:prstTxWarp>
              </a:bodyPr>
              <a:lstStyle/>
              <a:p>
                <a:endParaRPr lang="en-US"/>
              </a:p>
            </p:txBody>
          </p:sp>
          <p:sp>
            <p:nvSpPr>
              <p:cNvPr id="19487" name="Oval 18"/>
              <p:cNvSpPr>
                <a:spLocks noChangeArrowheads="1"/>
              </p:cNvSpPr>
              <p:nvPr/>
            </p:nvSpPr>
            <p:spPr bwMode="auto">
              <a:xfrm>
                <a:off x="2640" y="1056"/>
                <a:ext cx="96" cy="240"/>
              </a:xfrm>
              <a:prstGeom prst="ellipse">
                <a:avLst/>
              </a:prstGeom>
              <a:solidFill>
                <a:schemeClr val="bg1"/>
              </a:solidFill>
              <a:ln w="28575">
                <a:solidFill>
                  <a:srgbClr val="4D4D4D"/>
                </a:solidFill>
                <a:round/>
                <a:headEnd/>
                <a:tailEnd/>
              </a:ln>
            </p:spPr>
            <p:txBody>
              <a:bodyPr wrap="none" anchor="ctr">
                <a:prstTxWarp prst="textNoShape">
                  <a:avLst/>
                </a:prstTxWarp>
              </a:bodyPr>
              <a:lstStyle/>
              <a:p>
                <a:endParaRPr lang="en-US"/>
              </a:p>
            </p:txBody>
          </p:sp>
          <p:sp>
            <p:nvSpPr>
              <p:cNvPr id="337939" name="Rectangle 19"/>
              <p:cNvSpPr>
                <a:spLocks noChangeArrowheads="1"/>
              </p:cNvSpPr>
              <p:nvPr/>
            </p:nvSpPr>
            <p:spPr bwMode="auto">
              <a:xfrm>
                <a:off x="1584" y="1008"/>
                <a:ext cx="624" cy="336"/>
              </a:xfrm>
              <a:prstGeom prst="rect">
                <a:avLst/>
              </a:prstGeom>
              <a:gradFill rotWithShape="1">
                <a:gsLst>
                  <a:gs pos="0">
                    <a:schemeClr val="bg2"/>
                  </a:gs>
                  <a:gs pos="50000">
                    <a:schemeClr val="bg2">
                      <a:gamma/>
                      <a:tint val="0"/>
                      <a:invGamma/>
                    </a:schemeClr>
                  </a:gs>
                  <a:gs pos="100000">
                    <a:schemeClr val="bg2"/>
                  </a:gs>
                </a:gsLst>
                <a:lin ang="5400000" scaled="1"/>
              </a:gradFill>
              <a:ln w="9525" algn="ctr">
                <a:solidFill>
                  <a:schemeClr val="tx1"/>
                </a:solidFill>
                <a:miter lim="800000"/>
                <a:headEnd/>
                <a:tailEnd/>
              </a:ln>
              <a:effectLst/>
            </p:spPr>
            <p:txBody>
              <a:bodyPr wrap="none" anchor="ctr">
                <a:prstTxWarp prst="textNoShape">
                  <a:avLst/>
                </a:prstTxWarp>
              </a:bodyPr>
              <a:lstStyle/>
              <a:p>
                <a:endParaRPr lang="en-US"/>
              </a:p>
            </p:txBody>
          </p:sp>
          <p:sp>
            <p:nvSpPr>
              <p:cNvPr id="19489" name="Line 20"/>
              <p:cNvSpPr>
                <a:spLocks noChangeShapeType="1"/>
              </p:cNvSpPr>
              <p:nvPr/>
            </p:nvSpPr>
            <p:spPr bwMode="auto">
              <a:xfrm flipV="1">
                <a:off x="2106" y="1344"/>
                <a:ext cx="96" cy="96"/>
              </a:xfrm>
              <a:prstGeom prst="line">
                <a:avLst/>
              </a:prstGeom>
              <a:noFill/>
              <a:ln w="19050">
                <a:solidFill>
                  <a:schemeClr val="tx1"/>
                </a:solidFill>
                <a:round/>
                <a:headEnd/>
                <a:tailEnd/>
              </a:ln>
            </p:spPr>
            <p:txBody>
              <a:bodyPr wrap="none">
                <a:prstTxWarp prst="textNoShape">
                  <a:avLst/>
                </a:prstTxWarp>
              </a:bodyPr>
              <a:lstStyle/>
              <a:p>
                <a:endParaRPr lang="en-US"/>
              </a:p>
            </p:txBody>
          </p:sp>
          <p:sp>
            <p:nvSpPr>
              <p:cNvPr id="19490" name="Line 21"/>
              <p:cNvSpPr>
                <a:spLocks noChangeShapeType="1"/>
              </p:cNvSpPr>
              <p:nvPr/>
            </p:nvSpPr>
            <p:spPr bwMode="auto">
              <a:xfrm>
                <a:off x="2106" y="912"/>
                <a:ext cx="96" cy="96"/>
              </a:xfrm>
              <a:prstGeom prst="line">
                <a:avLst/>
              </a:prstGeom>
              <a:noFill/>
              <a:ln w="19050">
                <a:solidFill>
                  <a:schemeClr val="tx1"/>
                </a:solidFill>
                <a:round/>
                <a:headEnd/>
                <a:tailEnd/>
              </a:ln>
            </p:spPr>
            <p:txBody>
              <a:bodyPr wrap="none">
                <a:prstTxWarp prst="textNoShape">
                  <a:avLst/>
                </a:prstTxWarp>
              </a:bodyPr>
              <a:lstStyle/>
              <a:p>
                <a:endParaRPr lang="en-US"/>
              </a:p>
            </p:txBody>
          </p:sp>
        </p:grpSp>
        <p:sp>
          <p:nvSpPr>
            <p:cNvPr id="19477" name="Text Box 22"/>
            <p:cNvSpPr txBox="1">
              <a:spLocks noChangeArrowheads="1"/>
            </p:cNvSpPr>
            <p:nvPr/>
          </p:nvSpPr>
          <p:spPr bwMode="auto">
            <a:xfrm>
              <a:off x="672" y="942"/>
              <a:ext cx="303" cy="327"/>
            </a:xfrm>
            <a:prstGeom prst="rect">
              <a:avLst/>
            </a:prstGeom>
            <a:noFill/>
            <a:ln w="9525">
              <a:noFill/>
              <a:miter lim="800000"/>
              <a:headEnd/>
              <a:tailEnd/>
            </a:ln>
          </p:spPr>
          <p:txBody>
            <a:bodyPr wrap="none">
              <a:prstTxWarp prst="textNoShape">
                <a:avLst/>
              </a:prstTxWarp>
              <a:spAutoFit/>
            </a:bodyPr>
            <a:lstStyle/>
            <a:p>
              <a:r>
                <a:rPr lang="en-US"/>
                <a:t>m</a:t>
              </a:r>
            </a:p>
          </p:txBody>
        </p:sp>
      </p:grpSp>
      <p:grpSp>
        <p:nvGrpSpPr>
          <p:cNvPr id="5" name="Group 23"/>
          <p:cNvGrpSpPr>
            <a:grpSpLocks/>
          </p:cNvGrpSpPr>
          <p:nvPr/>
        </p:nvGrpSpPr>
        <p:grpSpPr bwMode="auto">
          <a:xfrm>
            <a:off x="6172200" y="1447800"/>
            <a:ext cx="1752600" cy="990600"/>
            <a:chOff x="4080" y="816"/>
            <a:chExt cx="1104" cy="624"/>
          </a:xfrm>
        </p:grpSpPr>
        <p:grpSp>
          <p:nvGrpSpPr>
            <p:cNvPr id="6" name="Group 24"/>
            <p:cNvGrpSpPr>
              <a:grpSpLocks/>
            </p:cNvGrpSpPr>
            <p:nvPr/>
          </p:nvGrpSpPr>
          <p:grpSpPr bwMode="auto">
            <a:xfrm>
              <a:off x="4080" y="816"/>
              <a:ext cx="1104" cy="624"/>
              <a:chOff x="4032" y="816"/>
              <a:chExt cx="1104" cy="624"/>
            </a:xfrm>
          </p:grpSpPr>
          <p:sp>
            <p:nvSpPr>
              <p:cNvPr id="337945" name="Rectangle 25"/>
              <p:cNvSpPr>
                <a:spLocks noChangeArrowheads="1"/>
              </p:cNvSpPr>
              <p:nvPr/>
            </p:nvSpPr>
            <p:spPr bwMode="auto">
              <a:xfrm>
                <a:off x="4512" y="960"/>
                <a:ext cx="624" cy="336"/>
              </a:xfrm>
              <a:prstGeom prst="rect">
                <a:avLst/>
              </a:prstGeom>
              <a:gradFill rotWithShape="1">
                <a:gsLst>
                  <a:gs pos="0">
                    <a:schemeClr val="bg2"/>
                  </a:gs>
                  <a:gs pos="50000">
                    <a:schemeClr val="bg2">
                      <a:gamma/>
                      <a:tint val="0"/>
                      <a:invGamma/>
                    </a:schemeClr>
                  </a:gs>
                  <a:gs pos="100000">
                    <a:schemeClr val="bg2"/>
                  </a:gs>
                </a:gsLst>
                <a:lin ang="5400000" scaled="1"/>
              </a:gradFill>
              <a:ln w="9525" algn="ctr">
                <a:solidFill>
                  <a:schemeClr val="tx1"/>
                </a:solidFill>
                <a:miter lim="800000"/>
                <a:headEnd/>
                <a:tailEnd/>
              </a:ln>
              <a:effectLst/>
            </p:spPr>
            <p:txBody>
              <a:bodyPr wrap="none" anchor="ctr">
                <a:prstTxWarp prst="textNoShape">
                  <a:avLst/>
                </a:prstTxWarp>
              </a:bodyPr>
              <a:lstStyle/>
              <a:p>
                <a:endParaRPr lang="en-US"/>
              </a:p>
            </p:txBody>
          </p:sp>
          <p:sp>
            <p:nvSpPr>
              <p:cNvPr id="19472" name="Line 26"/>
              <p:cNvSpPr>
                <a:spLocks noChangeShapeType="1"/>
              </p:cNvSpPr>
              <p:nvPr/>
            </p:nvSpPr>
            <p:spPr bwMode="auto">
              <a:xfrm flipH="1" flipV="1">
                <a:off x="4032" y="816"/>
                <a:ext cx="480" cy="144"/>
              </a:xfrm>
              <a:prstGeom prst="line">
                <a:avLst/>
              </a:prstGeom>
              <a:noFill/>
              <a:ln w="19050">
                <a:solidFill>
                  <a:schemeClr val="tx1"/>
                </a:solidFill>
                <a:round/>
                <a:headEnd/>
                <a:tailEnd/>
              </a:ln>
            </p:spPr>
            <p:txBody>
              <a:bodyPr wrap="none">
                <a:prstTxWarp prst="textNoShape">
                  <a:avLst/>
                </a:prstTxWarp>
              </a:bodyPr>
              <a:lstStyle/>
              <a:p>
                <a:endParaRPr lang="en-US"/>
              </a:p>
            </p:txBody>
          </p:sp>
          <p:sp>
            <p:nvSpPr>
              <p:cNvPr id="19473" name="Line 27"/>
              <p:cNvSpPr>
                <a:spLocks noChangeShapeType="1"/>
              </p:cNvSpPr>
              <p:nvPr/>
            </p:nvSpPr>
            <p:spPr bwMode="auto">
              <a:xfrm>
                <a:off x="4032" y="816"/>
                <a:ext cx="96" cy="96"/>
              </a:xfrm>
              <a:prstGeom prst="line">
                <a:avLst/>
              </a:prstGeom>
              <a:noFill/>
              <a:ln w="19050">
                <a:solidFill>
                  <a:schemeClr val="tx1"/>
                </a:solidFill>
                <a:round/>
                <a:headEnd/>
                <a:tailEnd/>
              </a:ln>
            </p:spPr>
            <p:txBody>
              <a:bodyPr wrap="none">
                <a:prstTxWarp prst="textNoShape">
                  <a:avLst/>
                </a:prstTxWarp>
              </a:bodyPr>
              <a:lstStyle/>
              <a:p>
                <a:endParaRPr lang="en-US"/>
              </a:p>
            </p:txBody>
          </p:sp>
          <p:sp>
            <p:nvSpPr>
              <p:cNvPr id="19474" name="Line 28"/>
              <p:cNvSpPr>
                <a:spLocks noChangeShapeType="1"/>
              </p:cNvSpPr>
              <p:nvPr/>
            </p:nvSpPr>
            <p:spPr bwMode="auto">
              <a:xfrm flipH="1">
                <a:off x="4032" y="1296"/>
                <a:ext cx="480" cy="144"/>
              </a:xfrm>
              <a:prstGeom prst="line">
                <a:avLst/>
              </a:prstGeom>
              <a:noFill/>
              <a:ln w="19050">
                <a:solidFill>
                  <a:schemeClr val="tx1"/>
                </a:solidFill>
                <a:round/>
                <a:headEnd/>
                <a:tailEnd/>
              </a:ln>
            </p:spPr>
            <p:txBody>
              <a:bodyPr wrap="none">
                <a:prstTxWarp prst="textNoShape">
                  <a:avLst/>
                </a:prstTxWarp>
              </a:bodyPr>
              <a:lstStyle/>
              <a:p>
                <a:endParaRPr lang="en-US"/>
              </a:p>
            </p:txBody>
          </p:sp>
          <p:sp>
            <p:nvSpPr>
              <p:cNvPr id="19475" name="Line 29"/>
              <p:cNvSpPr>
                <a:spLocks noChangeShapeType="1"/>
              </p:cNvSpPr>
              <p:nvPr/>
            </p:nvSpPr>
            <p:spPr bwMode="auto">
              <a:xfrm flipV="1">
                <a:off x="4032" y="1338"/>
                <a:ext cx="96" cy="96"/>
              </a:xfrm>
              <a:prstGeom prst="line">
                <a:avLst/>
              </a:prstGeom>
              <a:noFill/>
              <a:ln w="19050">
                <a:solidFill>
                  <a:schemeClr val="tx1"/>
                </a:solidFill>
                <a:round/>
                <a:headEnd/>
                <a:tailEnd/>
              </a:ln>
            </p:spPr>
            <p:txBody>
              <a:bodyPr wrap="none">
                <a:prstTxWarp prst="textNoShape">
                  <a:avLst/>
                </a:prstTxWarp>
              </a:bodyPr>
              <a:lstStyle/>
              <a:p>
                <a:endParaRPr lang="en-US"/>
              </a:p>
            </p:txBody>
          </p:sp>
        </p:grpSp>
        <p:sp>
          <p:nvSpPr>
            <p:cNvPr id="19470" name="Text Box 30"/>
            <p:cNvSpPr txBox="1">
              <a:spLocks noChangeArrowheads="1"/>
            </p:cNvSpPr>
            <p:nvPr/>
          </p:nvSpPr>
          <p:spPr bwMode="auto">
            <a:xfrm>
              <a:off x="4719" y="957"/>
              <a:ext cx="303" cy="327"/>
            </a:xfrm>
            <a:prstGeom prst="rect">
              <a:avLst/>
            </a:prstGeom>
            <a:noFill/>
            <a:ln w="9525">
              <a:noFill/>
              <a:miter lim="800000"/>
              <a:headEnd/>
              <a:tailEnd/>
            </a:ln>
          </p:spPr>
          <p:txBody>
            <a:bodyPr wrap="none">
              <a:prstTxWarp prst="textNoShape">
                <a:avLst/>
              </a:prstTxWarp>
              <a:spAutoFit/>
            </a:bodyPr>
            <a:lstStyle/>
            <a:p>
              <a:r>
                <a:rPr lang="en-US"/>
                <a:t>m</a:t>
              </a:r>
            </a:p>
          </p:txBody>
        </p:sp>
      </p:grpSp>
      <p:grpSp>
        <p:nvGrpSpPr>
          <p:cNvPr id="7" name="Group 31"/>
          <p:cNvGrpSpPr>
            <a:grpSpLocks/>
          </p:cNvGrpSpPr>
          <p:nvPr/>
        </p:nvGrpSpPr>
        <p:grpSpPr bwMode="auto">
          <a:xfrm>
            <a:off x="2743200" y="1360488"/>
            <a:ext cx="3733800" cy="620712"/>
            <a:chOff x="1776" y="761"/>
            <a:chExt cx="2352" cy="391"/>
          </a:xfrm>
        </p:grpSpPr>
        <p:sp>
          <p:nvSpPr>
            <p:cNvPr id="19465" name="Line 32"/>
            <p:cNvSpPr>
              <a:spLocks noChangeShapeType="1"/>
            </p:cNvSpPr>
            <p:nvPr/>
          </p:nvSpPr>
          <p:spPr bwMode="auto">
            <a:xfrm>
              <a:off x="1776" y="1134"/>
              <a:ext cx="480" cy="0"/>
            </a:xfrm>
            <a:prstGeom prst="line">
              <a:avLst/>
            </a:prstGeom>
            <a:noFill/>
            <a:ln w="38100">
              <a:solidFill>
                <a:schemeClr val="tx1"/>
              </a:solidFill>
              <a:round/>
              <a:headEnd/>
              <a:tailEnd type="triangle" w="med" len="med"/>
            </a:ln>
          </p:spPr>
          <p:txBody>
            <a:bodyPr wrap="none">
              <a:prstTxWarp prst="textNoShape">
                <a:avLst/>
              </a:prstTxWarp>
            </a:bodyPr>
            <a:lstStyle/>
            <a:p>
              <a:endParaRPr lang="en-US"/>
            </a:p>
          </p:txBody>
        </p:sp>
        <p:sp>
          <p:nvSpPr>
            <p:cNvPr id="19466" name="Line 33"/>
            <p:cNvSpPr>
              <a:spLocks noChangeShapeType="1"/>
            </p:cNvSpPr>
            <p:nvPr/>
          </p:nvSpPr>
          <p:spPr bwMode="auto">
            <a:xfrm flipH="1">
              <a:off x="3696" y="1152"/>
              <a:ext cx="432" cy="0"/>
            </a:xfrm>
            <a:prstGeom prst="line">
              <a:avLst/>
            </a:prstGeom>
            <a:noFill/>
            <a:ln w="38100">
              <a:solidFill>
                <a:schemeClr val="tx1"/>
              </a:solidFill>
              <a:round/>
              <a:headEnd/>
              <a:tailEnd type="triangle" w="med" len="med"/>
            </a:ln>
          </p:spPr>
          <p:txBody>
            <a:bodyPr wrap="none">
              <a:prstTxWarp prst="textNoShape">
                <a:avLst/>
              </a:prstTxWarp>
            </a:bodyPr>
            <a:lstStyle/>
            <a:p>
              <a:endParaRPr lang="en-US"/>
            </a:p>
          </p:txBody>
        </p:sp>
        <p:sp>
          <p:nvSpPr>
            <p:cNvPr id="19467" name="Text Box 34"/>
            <p:cNvSpPr txBox="1">
              <a:spLocks noChangeArrowheads="1"/>
            </p:cNvSpPr>
            <p:nvPr/>
          </p:nvSpPr>
          <p:spPr bwMode="auto">
            <a:xfrm>
              <a:off x="1862" y="761"/>
              <a:ext cx="228" cy="327"/>
            </a:xfrm>
            <a:prstGeom prst="rect">
              <a:avLst/>
            </a:prstGeom>
            <a:noFill/>
            <a:ln w="9525">
              <a:noFill/>
              <a:miter lim="800000"/>
              <a:headEnd/>
              <a:tailEnd/>
            </a:ln>
          </p:spPr>
          <p:txBody>
            <a:bodyPr wrap="none">
              <a:prstTxWarp prst="textNoShape">
                <a:avLst/>
              </a:prstTxWarp>
              <a:spAutoFit/>
            </a:bodyPr>
            <a:lstStyle/>
            <a:p>
              <a:r>
                <a:rPr lang="en-US"/>
                <a:t>v</a:t>
              </a:r>
            </a:p>
          </p:txBody>
        </p:sp>
        <p:sp>
          <p:nvSpPr>
            <p:cNvPr id="19468" name="Text Box 35"/>
            <p:cNvSpPr txBox="1">
              <a:spLocks noChangeArrowheads="1"/>
            </p:cNvSpPr>
            <p:nvPr/>
          </p:nvSpPr>
          <p:spPr bwMode="auto">
            <a:xfrm>
              <a:off x="3696" y="768"/>
              <a:ext cx="303" cy="327"/>
            </a:xfrm>
            <a:prstGeom prst="rect">
              <a:avLst/>
            </a:prstGeom>
            <a:noFill/>
            <a:ln w="9525">
              <a:noFill/>
              <a:miter lim="800000"/>
              <a:headEnd/>
              <a:tailEnd/>
            </a:ln>
          </p:spPr>
          <p:txBody>
            <a:bodyPr wrap="none">
              <a:prstTxWarp prst="textNoShape">
                <a:avLst/>
              </a:prstTxWarp>
              <a:spAutoFit/>
            </a:bodyPr>
            <a:lstStyle/>
            <a:p>
              <a:r>
                <a:rPr lang="en-US"/>
                <a:t>-v</a:t>
              </a:r>
            </a:p>
          </p:txBody>
        </p:sp>
      </p:grpSp>
      <p:sp>
        <p:nvSpPr>
          <p:cNvPr id="337956" name="Text Box 36"/>
          <p:cNvSpPr txBox="1">
            <a:spLocks noChangeArrowheads="1"/>
          </p:cNvSpPr>
          <p:nvPr/>
        </p:nvSpPr>
        <p:spPr bwMode="auto">
          <a:xfrm>
            <a:off x="457200" y="2536825"/>
            <a:ext cx="3192463" cy="519113"/>
          </a:xfrm>
          <a:prstGeom prst="rect">
            <a:avLst/>
          </a:prstGeom>
          <a:noFill/>
          <a:ln w="9525">
            <a:noFill/>
            <a:miter lim="800000"/>
            <a:headEnd/>
            <a:tailEnd/>
          </a:ln>
        </p:spPr>
        <p:txBody>
          <a:bodyPr wrap="none">
            <a:prstTxWarp prst="textNoShape">
              <a:avLst/>
            </a:prstTxWarp>
            <a:spAutoFit/>
          </a:bodyPr>
          <a:lstStyle/>
          <a:p>
            <a:r>
              <a:rPr lang="en-US" i="1">
                <a:latin typeface="Times New Roman" charset="0"/>
              </a:rPr>
              <a:t>E</a:t>
            </a:r>
            <a:r>
              <a:rPr lang="en-US" i="1" baseline="-25000">
                <a:latin typeface="Times New Roman" charset="0"/>
              </a:rPr>
              <a:t>1</a:t>
            </a:r>
            <a:r>
              <a:rPr lang="en-US" i="1">
                <a:latin typeface="Times New Roman" charset="0"/>
              </a:rPr>
              <a:t> = </a:t>
            </a:r>
            <a:r>
              <a:rPr lang="el-GR" i="1">
                <a:latin typeface="Times New Roman" charset="0"/>
                <a:ea typeface="Times New Roman" charset="0"/>
                <a:cs typeface="Times New Roman" charset="0"/>
              </a:rPr>
              <a:t>γ</a:t>
            </a:r>
            <a:r>
              <a:rPr lang="en-US" i="1">
                <a:latin typeface="Times New Roman" charset="0"/>
                <a:ea typeface="Times New Roman" charset="0"/>
                <a:cs typeface="Times New Roman" charset="0"/>
              </a:rPr>
              <a:t>mc</a:t>
            </a:r>
            <a:r>
              <a:rPr lang="en-US" i="1" baseline="30000">
                <a:latin typeface="Times New Roman" charset="0"/>
                <a:ea typeface="Times New Roman" charset="0"/>
                <a:cs typeface="Times New Roman" charset="0"/>
              </a:rPr>
              <a:t>2 </a:t>
            </a:r>
            <a:r>
              <a:rPr lang="en-US" i="1">
                <a:latin typeface="Times New Roman" charset="0"/>
                <a:ea typeface="Times New Roman" charset="0"/>
                <a:cs typeface="Times New Roman" charset="0"/>
              </a:rPr>
              <a:t>= </a:t>
            </a:r>
            <a:r>
              <a:rPr lang="en-US" i="1">
                <a:latin typeface="Times New Roman" charset="0"/>
              </a:rPr>
              <a:t>K +</a:t>
            </a:r>
            <a:r>
              <a:rPr lang="en-US" i="1">
                <a:latin typeface="Times New Roman" charset="0"/>
                <a:ea typeface="Times New Roman" charset="0"/>
                <a:cs typeface="Times New Roman" charset="0"/>
              </a:rPr>
              <a:t> mc</a:t>
            </a:r>
            <a:r>
              <a:rPr lang="en-US" i="1" baseline="30000">
                <a:latin typeface="Times New Roman" charset="0"/>
                <a:ea typeface="Times New Roman" charset="0"/>
                <a:cs typeface="Times New Roman" charset="0"/>
              </a:rPr>
              <a:t>2</a:t>
            </a:r>
            <a:endParaRPr lang="el-GR" i="1" baseline="30000">
              <a:latin typeface="Times New Roman" charset="0"/>
              <a:ea typeface="Times New Roman" charset="0"/>
              <a:cs typeface="Times New Roman" charset="0"/>
            </a:endParaRPr>
          </a:p>
        </p:txBody>
      </p:sp>
      <p:sp>
        <p:nvSpPr>
          <p:cNvPr id="337957" name="Text Box 37"/>
          <p:cNvSpPr txBox="1">
            <a:spLocks noChangeArrowheads="1"/>
          </p:cNvSpPr>
          <p:nvPr/>
        </p:nvSpPr>
        <p:spPr bwMode="auto">
          <a:xfrm>
            <a:off x="5233988" y="2528888"/>
            <a:ext cx="3192462" cy="519112"/>
          </a:xfrm>
          <a:prstGeom prst="rect">
            <a:avLst/>
          </a:prstGeom>
          <a:noFill/>
          <a:ln w="9525">
            <a:noFill/>
            <a:miter lim="800000"/>
            <a:headEnd/>
            <a:tailEnd/>
          </a:ln>
        </p:spPr>
        <p:txBody>
          <a:bodyPr wrap="none">
            <a:prstTxWarp prst="textNoShape">
              <a:avLst/>
            </a:prstTxWarp>
            <a:spAutoFit/>
          </a:bodyPr>
          <a:lstStyle/>
          <a:p>
            <a:r>
              <a:rPr lang="en-US" i="1">
                <a:latin typeface="Times New Roman" charset="0"/>
              </a:rPr>
              <a:t>E</a:t>
            </a:r>
            <a:r>
              <a:rPr lang="en-US" i="1" baseline="-25000">
                <a:latin typeface="Times New Roman" charset="0"/>
              </a:rPr>
              <a:t>2</a:t>
            </a:r>
            <a:r>
              <a:rPr lang="en-US" i="1">
                <a:latin typeface="Times New Roman" charset="0"/>
              </a:rPr>
              <a:t> = </a:t>
            </a:r>
            <a:r>
              <a:rPr lang="el-GR" i="1">
                <a:latin typeface="Times New Roman" charset="0"/>
                <a:ea typeface="Times New Roman" charset="0"/>
                <a:cs typeface="Times New Roman" charset="0"/>
              </a:rPr>
              <a:t>γ</a:t>
            </a:r>
            <a:r>
              <a:rPr lang="en-US" i="1">
                <a:latin typeface="Times New Roman" charset="0"/>
                <a:ea typeface="Times New Roman" charset="0"/>
                <a:cs typeface="Times New Roman" charset="0"/>
              </a:rPr>
              <a:t>mc</a:t>
            </a:r>
            <a:r>
              <a:rPr lang="en-US" i="1" baseline="30000">
                <a:latin typeface="Times New Roman" charset="0"/>
                <a:ea typeface="Times New Roman" charset="0"/>
                <a:cs typeface="Times New Roman" charset="0"/>
              </a:rPr>
              <a:t>2 </a:t>
            </a:r>
            <a:r>
              <a:rPr lang="en-US" i="1">
                <a:latin typeface="Times New Roman" charset="0"/>
                <a:ea typeface="Times New Roman" charset="0"/>
                <a:cs typeface="Times New Roman" charset="0"/>
              </a:rPr>
              <a:t>= </a:t>
            </a:r>
            <a:r>
              <a:rPr lang="en-US" i="1">
                <a:latin typeface="Times New Roman" charset="0"/>
              </a:rPr>
              <a:t>K +</a:t>
            </a:r>
            <a:r>
              <a:rPr lang="en-US" i="1">
                <a:latin typeface="Times New Roman" charset="0"/>
                <a:ea typeface="Times New Roman" charset="0"/>
                <a:cs typeface="Times New Roman" charset="0"/>
              </a:rPr>
              <a:t> mc</a:t>
            </a:r>
            <a:r>
              <a:rPr lang="en-US" i="1" baseline="30000">
                <a:latin typeface="Times New Roman" charset="0"/>
                <a:ea typeface="Times New Roman" charset="0"/>
                <a:cs typeface="Times New Roman" charset="0"/>
              </a:rPr>
              <a:t>2</a:t>
            </a:r>
            <a:endParaRPr lang="el-GR" i="1" baseline="30000">
              <a:latin typeface="Times New Roman" charset="0"/>
              <a:ea typeface="Times New Roman"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6" grpId="0"/>
      <p:bldP spid="337957"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 name="Text Box 4"/>
          <p:cNvSpPr txBox="1">
            <a:spLocks noChangeArrowheads="1"/>
          </p:cNvSpPr>
          <p:nvPr/>
        </p:nvSpPr>
        <p:spPr bwMode="auto">
          <a:xfrm>
            <a:off x="1493838" y="2971800"/>
            <a:ext cx="6205537" cy="769938"/>
          </a:xfrm>
          <a:prstGeom prst="rect">
            <a:avLst/>
          </a:prstGeom>
          <a:solidFill>
            <a:srgbClr val="FFFFCC"/>
          </a:solidFill>
          <a:ln w="9525">
            <a:solidFill>
              <a:schemeClr val="tx1"/>
            </a:solidFill>
            <a:miter lim="800000"/>
            <a:headEnd/>
            <a:tailEnd/>
          </a:ln>
        </p:spPr>
        <p:txBody>
          <a:bodyPr wrap="none">
            <a:prstTxWarp prst="textNoShape">
              <a:avLst/>
            </a:prstTxWarp>
            <a:spAutoFit/>
          </a:bodyPr>
          <a:lstStyle/>
          <a:p>
            <a:r>
              <a:rPr lang="en-US" sz="4400" i="1">
                <a:latin typeface="Times New Roman" charset="0"/>
              </a:rPr>
              <a:t>E</a:t>
            </a:r>
            <a:r>
              <a:rPr lang="en-US" sz="4400" i="1" baseline="-25000">
                <a:latin typeface="Times New Roman" charset="0"/>
              </a:rPr>
              <a:t>tot</a:t>
            </a:r>
            <a:r>
              <a:rPr lang="en-US" sz="4400" i="1">
                <a:latin typeface="Times New Roman" charset="0"/>
              </a:rPr>
              <a:t> = </a:t>
            </a:r>
            <a:r>
              <a:rPr lang="el-GR" sz="4400" i="1">
                <a:latin typeface="Times New Roman" charset="0"/>
                <a:ea typeface="Times New Roman" charset="0"/>
                <a:cs typeface="Times New Roman" charset="0"/>
              </a:rPr>
              <a:t>γ</a:t>
            </a:r>
            <a:r>
              <a:rPr lang="en-US" sz="4400" i="1">
                <a:latin typeface="Times New Roman" charset="0"/>
                <a:ea typeface="Times New Roman" charset="0"/>
                <a:cs typeface="Times New Roman" charset="0"/>
              </a:rPr>
              <a:t>2mc</a:t>
            </a:r>
            <a:r>
              <a:rPr lang="en-US" sz="4400" i="1" baseline="30000">
                <a:latin typeface="Times New Roman" charset="0"/>
                <a:ea typeface="Times New Roman" charset="0"/>
                <a:cs typeface="Times New Roman" charset="0"/>
              </a:rPr>
              <a:t>2 </a:t>
            </a:r>
            <a:r>
              <a:rPr lang="en-US" sz="4400" i="1">
                <a:latin typeface="Times New Roman" charset="0"/>
                <a:ea typeface="Times New Roman" charset="0"/>
                <a:cs typeface="Times New Roman" charset="0"/>
              </a:rPr>
              <a:t>= 2</a:t>
            </a:r>
            <a:r>
              <a:rPr lang="en-US" sz="4400" i="1">
                <a:latin typeface="Times New Roman" charset="0"/>
              </a:rPr>
              <a:t>K +</a:t>
            </a:r>
            <a:r>
              <a:rPr lang="en-US" sz="4400" i="1">
                <a:latin typeface="Times New Roman" charset="0"/>
                <a:ea typeface="Times New Roman" charset="0"/>
                <a:cs typeface="Times New Roman" charset="0"/>
              </a:rPr>
              <a:t> 2mc</a:t>
            </a:r>
            <a:r>
              <a:rPr lang="en-US" sz="4400" i="1" baseline="30000">
                <a:latin typeface="Times New Roman" charset="0"/>
                <a:ea typeface="Times New Roman" charset="0"/>
                <a:cs typeface="Times New Roman" charset="0"/>
              </a:rPr>
              <a:t>2</a:t>
            </a:r>
            <a:endParaRPr lang="el-GR" sz="4400" i="1" baseline="30000">
              <a:latin typeface="Times New Roman" charset="0"/>
              <a:ea typeface="Times New Roman" charset="0"/>
              <a:cs typeface="Times New Roman" charset="0"/>
            </a:endParaRPr>
          </a:p>
        </p:txBody>
      </p:sp>
      <p:sp>
        <p:nvSpPr>
          <p:cNvPr id="20483" name="Rectangle 2"/>
          <p:cNvSpPr>
            <a:spLocks noGrp="1" noChangeArrowheads="1"/>
          </p:cNvSpPr>
          <p:nvPr>
            <p:ph type="title"/>
          </p:nvPr>
        </p:nvSpPr>
        <p:spPr>
          <a:xfrm>
            <a:off x="0" y="0"/>
            <a:ext cx="9144000" cy="1143000"/>
          </a:xfrm>
        </p:spPr>
        <p:txBody>
          <a:bodyPr/>
          <a:lstStyle/>
          <a:p>
            <a:pPr eaLnBrk="1" hangingPunct="1"/>
            <a:r>
              <a:rPr lang="en-US" b="1"/>
              <a:t>Equivalence of Mass and Energy</a:t>
            </a:r>
          </a:p>
        </p:txBody>
      </p:sp>
      <p:grpSp>
        <p:nvGrpSpPr>
          <p:cNvPr id="2" name="Group 3"/>
          <p:cNvGrpSpPr>
            <a:grpSpLocks/>
          </p:cNvGrpSpPr>
          <p:nvPr/>
        </p:nvGrpSpPr>
        <p:grpSpPr bwMode="auto">
          <a:xfrm>
            <a:off x="762000" y="1524000"/>
            <a:ext cx="1828800" cy="838200"/>
            <a:chOff x="528" y="864"/>
            <a:chExt cx="1152" cy="528"/>
          </a:xfrm>
        </p:grpSpPr>
        <p:grpSp>
          <p:nvGrpSpPr>
            <p:cNvPr id="3" name="Group 4"/>
            <p:cNvGrpSpPr>
              <a:grpSpLocks/>
            </p:cNvGrpSpPr>
            <p:nvPr/>
          </p:nvGrpSpPr>
          <p:grpSpPr bwMode="auto">
            <a:xfrm>
              <a:off x="528" y="864"/>
              <a:ext cx="1152" cy="528"/>
              <a:chOff x="1584" y="912"/>
              <a:chExt cx="1152" cy="528"/>
            </a:xfrm>
          </p:grpSpPr>
          <p:sp>
            <p:nvSpPr>
              <p:cNvPr id="20521" name="Oval 5"/>
              <p:cNvSpPr>
                <a:spLocks noChangeArrowheads="1"/>
              </p:cNvSpPr>
              <p:nvPr/>
            </p:nvSpPr>
            <p:spPr bwMode="auto">
              <a:xfrm>
                <a:off x="2208" y="1056"/>
                <a:ext cx="96" cy="240"/>
              </a:xfrm>
              <a:prstGeom prst="ellipse">
                <a:avLst/>
              </a:prstGeom>
              <a:solidFill>
                <a:schemeClr val="bg1"/>
              </a:solidFill>
              <a:ln w="28575">
                <a:solidFill>
                  <a:srgbClr val="4D4D4D"/>
                </a:solidFill>
                <a:round/>
                <a:headEnd/>
                <a:tailEnd/>
              </a:ln>
            </p:spPr>
            <p:txBody>
              <a:bodyPr wrap="none" anchor="ctr">
                <a:prstTxWarp prst="textNoShape">
                  <a:avLst/>
                </a:prstTxWarp>
              </a:bodyPr>
              <a:lstStyle/>
              <a:p>
                <a:endParaRPr lang="en-US"/>
              </a:p>
            </p:txBody>
          </p:sp>
          <p:sp>
            <p:nvSpPr>
              <p:cNvPr id="20522" name="Oval 6"/>
              <p:cNvSpPr>
                <a:spLocks noChangeArrowheads="1"/>
              </p:cNvSpPr>
              <p:nvPr/>
            </p:nvSpPr>
            <p:spPr bwMode="auto">
              <a:xfrm>
                <a:off x="2256" y="1056"/>
                <a:ext cx="96" cy="240"/>
              </a:xfrm>
              <a:prstGeom prst="ellipse">
                <a:avLst/>
              </a:prstGeom>
              <a:solidFill>
                <a:schemeClr val="bg1"/>
              </a:solidFill>
              <a:ln w="28575">
                <a:solidFill>
                  <a:srgbClr val="4D4D4D"/>
                </a:solidFill>
                <a:round/>
                <a:headEnd/>
                <a:tailEnd/>
              </a:ln>
            </p:spPr>
            <p:txBody>
              <a:bodyPr wrap="none" anchor="ctr">
                <a:prstTxWarp prst="textNoShape">
                  <a:avLst/>
                </a:prstTxWarp>
              </a:bodyPr>
              <a:lstStyle/>
              <a:p>
                <a:endParaRPr lang="en-US"/>
              </a:p>
            </p:txBody>
          </p:sp>
          <p:sp>
            <p:nvSpPr>
              <p:cNvPr id="20523" name="Oval 7"/>
              <p:cNvSpPr>
                <a:spLocks noChangeArrowheads="1"/>
              </p:cNvSpPr>
              <p:nvPr/>
            </p:nvSpPr>
            <p:spPr bwMode="auto">
              <a:xfrm>
                <a:off x="2304" y="1056"/>
                <a:ext cx="96" cy="240"/>
              </a:xfrm>
              <a:prstGeom prst="ellipse">
                <a:avLst/>
              </a:prstGeom>
              <a:solidFill>
                <a:schemeClr val="bg1"/>
              </a:solidFill>
              <a:ln w="28575">
                <a:solidFill>
                  <a:srgbClr val="4D4D4D"/>
                </a:solidFill>
                <a:round/>
                <a:headEnd/>
                <a:tailEnd/>
              </a:ln>
            </p:spPr>
            <p:txBody>
              <a:bodyPr wrap="none" anchor="ctr">
                <a:prstTxWarp prst="textNoShape">
                  <a:avLst/>
                </a:prstTxWarp>
              </a:bodyPr>
              <a:lstStyle/>
              <a:p>
                <a:endParaRPr lang="en-US"/>
              </a:p>
            </p:txBody>
          </p:sp>
          <p:sp>
            <p:nvSpPr>
              <p:cNvPr id="20524" name="Oval 8"/>
              <p:cNvSpPr>
                <a:spLocks noChangeArrowheads="1"/>
              </p:cNvSpPr>
              <p:nvPr/>
            </p:nvSpPr>
            <p:spPr bwMode="auto">
              <a:xfrm>
                <a:off x="2352" y="1056"/>
                <a:ext cx="96" cy="240"/>
              </a:xfrm>
              <a:prstGeom prst="ellipse">
                <a:avLst/>
              </a:prstGeom>
              <a:solidFill>
                <a:schemeClr val="bg1"/>
              </a:solidFill>
              <a:ln w="28575">
                <a:solidFill>
                  <a:srgbClr val="4D4D4D"/>
                </a:solidFill>
                <a:round/>
                <a:headEnd/>
                <a:tailEnd/>
              </a:ln>
            </p:spPr>
            <p:txBody>
              <a:bodyPr wrap="none" anchor="ctr">
                <a:prstTxWarp prst="textNoShape">
                  <a:avLst/>
                </a:prstTxWarp>
              </a:bodyPr>
              <a:lstStyle/>
              <a:p>
                <a:endParaRPr lang="en-US"/>
              </a:p>
            </p:txBody>
          </p:sp>
          <p:sp>
            <p:nvSpPr>
              <p:cNvPr id="20525" name="Oval 9"/>
              <p:cNvSpPr>
                <a:spLocks noChangeArrowheads="1"/>
              </p:cNvSpPr>
              <p:nvPr/>
            </p:nvSpPr>
            <p:spPr bwMode="auto">
              <a:xfrm>
                <a:off x="2400" y="1056"/>
                <a:ext cx="96" cy="240"/>
              </a:xfrm>
              <a:prstGeom prst="ellipse">
                <a:avLst/>
              </a:prstGeom>
              <a:solidFill>
                <a:schemeClr val="bg1"/>
              </a:solidFill>
              <a:ln w="28575">
                <a:solidFill>
                  <a:srgbClr val="4D4D4D"/>
                </a:solidFill>
                <a:round/>
                <a:headEnd/>
                <a:tailEnd/>
              </a:ln>
            </p:spPr>
            <p:txBody>
              <a:bodyPr wrap="none" anchor="ctr">
                <a:prstTxWarp prst="textNoShape">
                  <a:avLst/>
                </a:prstTxWarp>
              </a:bodyPr>
              <a:lstStyle/>
              <a:p>
                <a:endParaRPr lang="en-US"/>
              </a:p>
            </p:txBody>
          </p:sp>
          <p:sp>
            <p:nvSpPr>
              <p:cNvPr id="20526" name="Oval 10"/>
              <p:cNvSpPr>
                <a:spLocks noChangeArrowheads="1"/>
              </p:cNvSpPr>
              <p:nvPr/>
            </p:nvSpPr>
            <p:spPr bwMode="auto">
              <a:xfrm>
                <a:off x="2448" y="1056"/>
                <a:ext cx="96" cy="240"/>
              </a:xfrm>
              <a:prstGeom prst="ellipse">
                <a:avLst/>
              </a:prstGeom>
              <a:solidFill>
                <a:schemeClr val="bg1"/>
              </a:solidFill>
              <a:ln w="28575">
                <a:solidFill>
                  <a:srgbClr val="4D4D4D"/>
                </a:solidFill>
                <a:round/>
                <a:headEnd/>
                <a:tailEnd/>
              </a:ln>
            </p:spPr>
            <p:txBody>
              <a:bodyPr wrap="none" anchor="ctr">
                <a:prstTxWarp prst="textNoShape">
                  <a:avLst/>
                </a:prstTxWarp>
              </a:bodyPr>
              <a:lstStyle/>
              <a:p>
                <a:endParaRPr lang="en-US"/>
              </a:p>
            </p:txBody>
          </p:sp>
          <p:sp>
            <p:nvSpPr>
              <p:cNvPr id="20527" name="Oval 11"/>
              <p:cNvSpPr>
                <a:spLocks noChangeArrowheads="1"/>
              </p:cNvSpPr>
              <p:nvPr/>
            </p:nvSpPr>
            <p:spPr bwMode="auto">
              <a:xfrm>
                <a:off x="2496" y="1056"/>
                <a:ext cx="96" cy="240"/>
              </a:xfrm>
              <a:prstGeom prst="ellipse">
                <a:avLst/>
              </a:prstGeom>
              <a:solidFill>
                <a:schemeClr val="bg1"/>
              </a:solidFill>
              <a:ln w="28575">
                <a:solidFill>
                  <a:srgbClr val="4D4D4D"/>
                </a:solidFill>
                <a:round/>
                <a:headEnd/>
                <a:tailEnd/>
              </a:ln>
            </p:spPr>
            <p:txBody>
              <a:bodyPr wrap="none" anchor="ctr">
                <a:prstTxWarp prst="textNoShape">
                  <a:avLst/>
                </a:prstTxWarp>
              </a:bodyPr>
              <a:lstStyle/>
              <a:p>
                <a:endParaRPr lang="en-US"/>
              </a:p>
            </p:txBody>
          </p:sp>
          <p:sp>
            <p:nvSpPr>
              <p:cNvPr id="20528" name="Oval 12"/>
              <p:cNvSpPr>
                <a:spLocks noChangeArrowheads="1"/>
              </p:cNvSpPr>
              <p:nvPr/>
            </p:nvSpPr>
            <p:spPr bwMode="auto">
              <a:xfrm>
                <a:off x="2544" y="1056"/>
                <a:ext cx="96" cy="240"/>
              </a:xfrm>
              <a:prstGeom prst="ellipse">
                <a:avLst/>
              </a:prstGeom>
              <a:solidFill>
                <a:schemeClr val="bg1"/>
              </a:solidFill>
              <a:ln w="28575">
                <a:solidFill>
                  <a:srgbClr val="4D4D4D"/>
                </a:solidFill>
                <a:round/>
                <a:headEnd/>
                <a:tailEnd/>
              </a:ln>
            </p:spPr>
            <p:txBody>
              <a:bodyPr wrap="none" anchor="ctr">
                <a:prstTxWarp prst="textNoShape">
                  <a:avLst/>
                </a:prstTxWarp>
              </a:bodyPr>
              <a:lstStyle/>
              <a:p>
                <a:endParaRPr lang="en-US"/>
              </a:p>
            </p:txBody>
          </p:sp>
          <p:sp>
            <p:nvSpPr>
              <p:cNvPr id="20529" name="Oval 13"/>
              <p:cNvSpPr>
                <a:spLocks noChangeArrowheads="1"/>
              </p:cNvSpPr>
              <p:nvPr/>
            </p:nvSpPr>
            <p:spPr bwMode="auto">
              <a:xfrm>
                <a:off x="2592" y="1056"/>
                <a:ext cx="96" cy="240"/>
              </a:xfrm>
              <a:prstGeom prst="ellipse">
                <a:avLst/>
              </a:prstGeom>
              <a:solidFill>
                <a:schemeClr val="bg1"/>
              </a:solidFill>
              <a:ln w="28575">
                <a:solidFill>
                  <a:srgbClr val="4D4D4D"/>
                </a:solidFill>
                <a:round/>
                <a:headEnd/>
                <a:tailEnd/>
              </a:ln>
            </p:spPr>
            <p:txBody>
              <a:bodyPr wrap="none" anchor="ctr">
                <a:prstTxWarp prst="textNoShape">
                  <a:avLst/>
                </a:prstTxWarp>
              </a:bodyPr>
              <a:lstStyle/>
              <a:p>
                <a:endParaRPr lang="en-US"/>
              </a:p>
            </p:txBody>
          </p:sp>
          <p:sp>
            <p:nvSpPr>
              <p:cNvPr id="20530" name="Oval 14"/>
              <p:cNvSpPr>
                <a:spLocks noChangeArrowheads="1"/>
              </p:cNvSpPr>
              <p:nvPr/>
            </p:nvSpPr>
            <p:spPr bwMode="auto">
              <a:xfrm>
                <a:off x="2640" y="1056"/>
                <a:ext cx="96" cy="240"/>
              </a:xfrm>
              <a:prstGeom prst="ellipse">
                <a:avLst/>
              </a:prstGeom>
              <a:solidFill>
                <a:schemeClr val="bg1"/>
              </a:solidFill>
              <a:ln w="28575">
                <a:solidFill>
                  <a:srgbClr val="4D4D4D"/>
                </a:solidFill>
                <a:round/>
                <a:headEnd/>
                <a:tailEnd/>
              </a:ln>
            </p:spPr>
            <p:txBody>
              <a:bodyPr wrap="none" anchor="ctr">
                <a:prstTxWarp prst="textNoShape">
                  <a:avLst/>
                </a:prstTxWarp>
              </a:bodyPr>
              <a:lstStyle/>
              <a:p>
                <a:endParaRPr lang="en-US"/>
              </a:p>
            </p:txBody>
          </p:sp>
          <p:sp>
            <p:nvSpPr>
              <p:cNvPr id="336911" name="Rectangle 15"/>
              <p:cNvSpPr>
                <a:spLocks noChangeArrowheads="1"/>
              </p:cNvSpPr>
              <p:nvPr/>
            </p:nvSpPr>
            <p:spPr bwMode="auto">
              <a:xfrm>
                <a:off x="1584" y="1008"/>
                <a:ext cx="624" cy="336"/>
              </a:xfrm>
              <a:prstGeom prst="rect">
                <a:avLst/>
              </a:prstGeom>
              <a:gradFill rotWithShape="1">
                <a:gsLst>
                  <a:gs pos="0">
                    <a:schemeClr val="bg2"/>
                  </a:gs>
                  <a:gs pos="50000">
                    <a:schemeClr val="bg2">
                      <a:gamma/>
                      <a:tint val="0"/>
                      <a:invGamma/>
                    </a:schemeClr>
                  </a:gs>
                  <a:gs pos="100000">
                    <a:schemeClr val="bg2"/>
                  </a:gs>
                </a:gsLst>
                <a:lin ang="5400000" scaled="1"/>
              </a:gradFill>
              <a:ln w="9525" algn="ctr">
                <a:solidFill>
                  <a:schemeClr val="tx1"/>
                </a:solidFill>
                <a:miter lim="800000"/>
                <a:headEnd/>
                <a:tailEnd/>
              </a:ln>
              <a:effectLst/>
            </p:spPr>
            <p:txBody>
              <a:bodyPr wrap="none" anchor="ctr">
                <a:prstTxWarp prst="textNoShape">
                  <a:avLst/>
                </a:prstTxWarp>
              </a:bodyPr>
              <a:lstStyle/>
              <a:p>
                <a:endParaRPr lang="en-US"/>
              </a:p>
            </p:txBody>
          </p:sp>
          <p:sp>
            <p:nvSpPr>
              <p:cNvPr id="20532" name="Line 16"/>
              <p:cNvSpPr>
                <a:spLocks noChangeShapeType="1"/>
              </p:cNvSpPr>
              <p:nvPr/>
            </p:nvSpPr>
            <p:spPr bwMode="auto">
              <a:xfrm flipV="1">
                <a:off x="2106" y="1344"/>
                <a:ext cx="96" cy="96"/>
              </a:xfrm>
              <a:prstGeom prst="line">
                <a:avLst/>
              </a:prstGeom>
              <a:noFill/>
              <a:ln w="19050">
                <a:solidFill>
                  <a:schemeClr val="tx1"/>
                </a:solidFill>
                <a:round/>
                <a:headEnd/>
                <a:tailEnd/>
              </a:ln>
            </p:spPr>
            <p:txBody>
              <a:bodyPr wrap="none">
                <a:prstTxWarp prst="textNoShape">
                  <a:avLst/>
                </a:prstTxWarp>
              </a:bodyPr>
              <a:lstStyle/>
              <a:p>
                <a:endParaRPr lang="en-US"/>
              </a:p>
            </p:txBody>
          </p:sp>
          <p:sp>
            <p:nvSpPr>
              <p:cNvPr id="20533" name="Line 17"/>
              <p:cNvSpPr>
                <a:spLocks noChangeShapeType="1"/>
              </p:cNvSpPr>
              <p:nvPr/>
            </p:nvSpPr>
            <p:spPr bwMode="auto">
              <a:xfrm>
                <a:off x="2106" y="912"/>
                <a:ext cx="96" cy="96"/>
              </a:xfrm>
              <a:prstGeom prst="line">
                <a:avLst/>
              </a:prstGeom>
              <a:noFill/>
              <a:ln w="19050">
                <a:solidFill>
                  <a:schemeClr val="tx1"/>
                </a:solidFill>
                <a:round/>
                <a:headEnd/>
                <a:tailEnd/>
              </a:ln>
            </p:spPr>
            <p:txBody>
              <a:bodyPr wrap="none">
                <a:prstTxWarp prst="textNoShape">
                  <a:avLst/>
                </a:prstTxWarp>
              </a:bodyPr>
              <a:lstStyle/>
              <a:p>
                <a:endParaRPr lang="en-US"/>
              </a:p>
            </p:txBody>
          </p:sp>
        </p:grpSp>
        <p:sp>
          <p:nvSpPr>
            <p:cNvPr id="20520" name="Text Box 18"/>
            <p:cNvSpPr txBox="1">
              <a:spLocks noChangeArrowheads="1"/>
            </p:cNvSpPr>
            <p:nvPr/>
          </p:nvSpPr>
          <p:spPr bwMode="auto">
            <a:xfrm>
              <a:off x="672" y="942"/>
              <a:ext cx="303" cy="327"/>
            </a:xfrm>
            <a:prstGeom prst="rect">
              <a:avLst/>
            </a:prstGeom>
            <a:noFill/>
            <a:ln w="9525">
              <a:noFill/>
              <a:miter lim="800000"/>
              <a:headEnd/>
              <a:tailEnd/>
            </a:ln>
          </p:spPr>
          <p:txBody>
            <a:bodyPr wrap="none">
              <a:prstTxWarp prst="textNoShape">
                <a:avLst/>
              </a:prstTxWarp>
              <a:spAutoFit/>
            </a:bodyPr>
            <a:lstStyle/>
            <a:p>
              <a:r>
                <a:rPr lang="en-US"/>
                <a:t>m</a:t>
              </a:r>
            </a:p>
          </p:txBody>
        </p:sp>
      </p:grpSp>
      <p:grpSp>
        <p:nvGrpSpPr>
          <p:cNvPr id="4" name="Group 27"/>
          <p:cNvGrpSpPr>
            <a:grpSpLocks/>
          </p:cNvGrpSpPr>
          <p:nvPr/>
        </p:nvGrpSpPr>
        <p:grpSpPr bwMode="auto">
          <a:xfrm>
            <a:off x="2743200" y="1360488"/>
            <a:ext cx="3733800" cy="620712"/>
            <a:chOff x="1776" y="761"/>
            <a:chExt cx="2352" cy="391"/>
          </a:xfrm>
        </p:grpSpPr>
        <p:sp>
          <p:nvSpPr>
            <p:cNvPr id="20515" name="Line 28"/>
            <p:cNvSpPr>
              <a:spLocks noChangeShapeType="1"/>
            </p:cNvSpPr>
            <p:nvPr/>
          </p:nvSpPr>
          <p:spPr bwMode="auto">
            <a:xfrm>
              <a:off x="1776" y="1134"/>
              <a:ext cx="480" cy="0"/>
            </a:xfrm>
            <a:prstGeom prst="line">
              <a:avLst/>
            </a:prstGeom>
            <a:noFill/>
            <a:ln w="38100">
              <a:solidFill>
                <a:schemeClr val="tx1"/>
              </a:solidFill>
              <a:round/>
              <a:headEnd/>
              <a:tailEnd type="triangle" w="med" len="med"/>
            </a:ln>
          </p:spPr>
          <p:txBody>
            <a:bodyPr wrap="none">
              <a:prstTxWarp prst="textNoShape">
                <a:avLst/>
              </a:prstTxWarp>
            </a:bodyPr>
            <a:lstStyle/>
            <a:p>
              <a:endParaRPr lang="en-US"/>
            </a:p>
          </p:txBody>
        </p:sp>
        <p:sp>
          <p:nvSpPr>
            <p:cNvPr id="20516" name="Line 29"/>
            <p:cNvSpPr>
              <a:spLocks noChangeShapeType="1"/>
            </p:cNvSpPr>
            <p:nvPr/>
          </p:nvSpPr>
          <p:spPr bwMode="auto">
            <a:xfrm flipH="1">
              <a:off x="3696" y="1152"/>
              <a:ext cx="432" cy="0"/>
            </a:xfrm>
            <a:prstGeom prst="line">
              <a:avLst/>
            </a:prstGeom>
            <a:noFill/>
            <a:ln w="38100">
              <a:solidFill>
                <a:schemeClr val="tx1"/>
              </a:solidFill>
              <a:round/>
              <a:headEnd/>
              <a:tailEnd type="triangle" w="med" len="med"/>
            </a:ln>
          </p:spPr>
          <p:txBody>
            <a:bodyPr wrap="none">
              <a:prstTxWarp prst="textNoShape">
                <a:avLst/>
              </a:prstTxWarp>
            </a:bodyPr>
            <a:lstStyle/>
            <a:p>
              <a:endParaRPr lang="en-US"/>
            </a:p>
          </p:txBody>
        </p:sp>
        <p:sp>
          <p:nvSpPr>
            <p:cNvPr id="20517" name="Text Box 30"/>
            <p:cNvSpPr txBox="1">
              <a:spLocks noChangeArrowheads="1"/>
            </p:cNvSpPr>
            <p:nvPr/>
          </p:nvSpPr>
          <p:spPr bwMode="auto">
            <a:xfrm>
              <a:off x="1862" y="761"/>
              <a:ext cx="228" cy="327"/>
            </a:xfrm>
            <a:prstGeom prst="rect">
              <a:avLst/>
            </a:prstGeom>
            <a:noFill/>
            <a:ln w="9525">
              <a:noFill/>
              <a:miter lim="800000"/>
              <a:headEnd/>
              <a:tailEnd/>
            </a:ln>
          </p:spPr>
          <p:txBody>
            <a:bodyPr wrap="none">
              <a:prstTxWarp prst="textNoShape">
                <a:avLst/>
              </a:prstTxWarp>
              <a:spAutoFit/>
            </a:bodyPr>
            <a:lstStyle/>
            <a:p>
              <a:r>
                <a:rPr lang="en-US"/>
                <a:t>v</a:t>
              </a:r>
            </a:p>
          </p:txBody>
        </p:sp>
        <p:sp>
          <p:nvSpPr>
            <p:cNvPr id="20518" name="Text Box 31"/>
            <p:cNvSpPr txBox="1">
              <a:spLocks noChangeArrowheads="1"/>
            </p:cNvSpPr>
            <p:nvPr/>
          </p:nvSpPr>
          <p:spPr bwMode="auto">
            <a:xfrm>
              <a:off x="3696" y="768"/>
              <a:ext cx="303" cy="327"/>
            </a:xfrm>
            <a:prstGeom prst="rect">
              <a:avLst/>
            </a:prstGeom>
            <a:noFill/>
            <a:ln w="9525">
              <a:noFill/>
              <a:miter lim="800000"/>
              <a:headEnd/>
              <a:tailEnd/>
            </a:ln>
          </p:spPr>
          <p:txBody>
            <a:bodyPr wrap="none">
              <a:prstTxWarp prst="textNoShape">
                <a:avLst/>
              </a:prstTxWarp>
              <a:spAutoFit/>
            </a:bodyPr>
            <a:lstStyle/>
            <a:p>
              <a:r>
                <a:rPr lang="en-US"/>
                <a:t>-v</a:t>
              </a:r>
            </a:p>
          </p:txBody>
        </p:sp>
      </p:grpSp>
      <p:grpSp>
        <p:nvGrpSpPr>
          <p:cNvPr id="5" name="Group 75"/>
          <p:cNvGrpSpPr>
            <a:grpSpLocks/>
          </p:cNvGrpSpPr>
          <p:nvPr/>
        </p:nvGrpSpPr>
        <p:grpSpPr bwMode="auto">
          <a:xfrm>
            <a:off x="4114800" y="1752600"/>
            <a:ext cx="533400" cy="381000"/>
            <a:chOff x="2784" y="2448"/>
            <a:chExt cx="528" cy="240"/>
          </a:xfrm>
        </p:grpSpPr>
        <p:sp>
          <p:nvSpPr>
            <p:cNvPr id="20505" name="Oval 61"/>
            <p:cNvSpPr>
              <a:spLocks noChangeArrowheads="1"/>
            </p:cNvSpPr>
            <p:nvPr/>
          </p:nvSpPr>
          <p:spPr bwMode="auto">
            <a:xfrm>
              <a:off x="2784" y="2448"/>
              <a:ext cx="96" cy="240"/>
            </a:xfrm>
            <a:prstGeom prst="ellipse">
              <a:avLst/>
            </a:prstGeom>
            <a:solidFill>
              <a:srgbClr val="FF6600"/>
            </a:solidFill>
            <a:ln w="28575">
              <a:solidFill>
                <a:srgbClr val="4D4D4D"/>
              </a:solidFill>
              <a:round/>
              <a:headEnd/>
              <a:tailEnd/>
            </a:ln>
          </p:spPr>
          <p:txBody>
            <a:bodyPr wrap="none" anchor="ctr">
              <a:prstTxWarp prst="textNoShape">
                <a:avLst/>
              </a:prstTxWarp>
            </a:bodyPr>
            <a:lstStyle/>
            <a:p>
              <a:endParaRPr lang="en-US"/>
            </a:p>
          </p:txBody>
        </p:sp>
        <p:sp>
          <p:nvSpPr>
            <p:cNvPr id="20506" name="Oval 62"/>
            <p:cNvSpPr>
              <a:spLocks noChangeArrowheads="1"/>
            </p:cNvSpPr>
            <p:nvPr/>
          </p:nvSpPr>
          <p:spPr bwMode="auto">
            <a:xfrm>
              <a:off x="2832" y="2448"/>
              <a:ext cx="96" cy="240"/>
            </a:xfrm>
            <a:prstGeom prst="ellipse">
              <a:avLst/>
            </a:prstGeom>
            <a:solidFill>
              <a:srgbClr val="FF6600"/>
            </a:solidFill>
            <a:ln w="28575">
              <a:solidFill>
                <a:srgbClr val="4D4D4D"/>
              </a:solidFill>
              <a:round/>
              <a:headEnd/>
              <a:tailEnd/>
            </a:ln>
          </p:spPr>
          <p:txBody>
            <a:bodyPr wrap="none" anchor="ctr">
              <a:prstTxWarp prst="textNoShape">
                <a:avLst/>
              </a:prstTxWarp>
            </a:bodyPr>
            <a:lstStyle/>
            <a:p>
              <a:endParaRPr lang="en-US"/>
            </a:p>
          </p:txBody>
        </p:sp>
        <p:sp>
          <p:nvSpPr>
            <p:cNvPr id="20507" name="Oval 63"/>
            <p:cNvSpPr>
              <a:spLocks noChangeArrowheads="1"/>
            </p:cNvSpPr>
            <p:nvPr/>
          </p:nvSpPr>
          <p:spPr bwMode="auto">
            <a:xfrm>
              <a:off x="2880" y="2448"/>
              <a:ext cx="96" cy="240"/>
            </a:xfrm>
            <a:prstGeom prst="ellipse">
              <a:avLst/>
            </a:prstGeom>
            <a:solidFill>
              <a:srgbClr val="FF6600"/>
            </a:solidFill>
            <a:ln w="28575">
              <a:solidFill>
                <a:srgbClr val="4D4D4D"/>
              </a:solidFill>
              <a:round/>
              <a:headEnd/>
              <a:tailEnd/>
            </a:ln>
          </p:spPr>
          <p:txBody>
            <a:bodyPr wrap="none" anchor="ctr">
              <a:prstTxWarp prst="textNoShape">
                <a:avLst/>
              </a:prstTxWarp>
            </a:bodyPr>
            <a:lstStyle/>
            <a:p>
              <a:endParaRPr lang="en-US"/>
            </a:p>
          </p:txBody>
        </p:sp>
        <p:sp>
          <p:nvSpPr>
            <p:cNvPr id="20508" name="Oval 64"/>
            <p:cNvSpPr>
              <a:spLocks noChangeArrowheads="1"/>
            </p:cNvSpPr>
            <p:nvPr/>
          </p:nvSpPr>
          <p:spPr bwMode="auto">
            <a:xfrm>
              <a:off x="2928" y="2448"/>
              <a:ext cx="96" cy="240"/>
            </a:xfrm>
            <a:prstGeom prst="ellipse">
              <a:avLst/>
            </a:prstGeom>
            <a:solidFill>
              <a:srgbClr val="FF6600"/>
            </a:solidFill>
            <a:ln w="28575">
              <a:solidFill>
                <a:srgbClr val="4D4D4D"/>
              </a:solidFill>
              <a:round/>
              <a:headEnd/>
              <a:tailEnd/>
            </a:ln>
          </p:spPr>
          <p:txBody>
            <a:bodyPr wrap="none" anchor="ctr">
              <a:prstTxWarp prst="textNoShape">
                <a:avLst/>
              </a:prstTxWarp>
            </a:bodyPr>
            <a:lstStyle/>
            <a:p>
              <a:endParaRPr lang="en-US"/>
            </a:p>
          </p:txBody>
        </p:sp>
        <p:sp>
          <p:nvSpPr>
            <p:cNvPr id="20509" name="Oval 65"/>
            <p:cNvSpPr>
              <a:spLocks noChangeArrowheads="1"/>
            </p:cNvSpPr>
            <p:nvPr/>
          </p:nvSpPr>
          <p:spPr bwMode="auto">
            <a:xfrm>
              <a:off x="2976" y="2448"/>
              <a:ext cx="96" cy="240"/>
            </a:xfrm>
            <a:prstGeom prst="ellipse">
              <a:avLst/>
            </a:prstGeom>
            <a:solidFill>
              <a:srgbClr val="FF6600"/>
            </a:solidFill>
            <a:ln w="28575">
              <a:solidFill>
                <a:srgbClr val="4D4D4D"/>
              </a:solidFill>
              <a:round/>
              <a:headEnd/>
              <a:tailEnd/>
            </a:ln>
          </p:spPr>
          <p:txBody>
            <a:bodyPr wrap="none" anchor="ctr">
              <a:prstTxWarp prst="textNoShape">
                <a:avLst/>
              </a:prstTxWarp>
            </a:bodyPr>
            <a:lstStyle/>
            <a:p>
              <a:endParaRPr lang="en-US"/>
            </a:p>
          </p:txBody>
        </p:sp>
        <p:sp>
          <p:nvSpPr>
            <p:cNvPr id="20510" name="Oval 66"/>
            <p:cNvSpPr>
              <a:spLocks noChangeArrowheads="1"/>
            </p:cNvSpPr>
            <p:nvPr/>
          </p:nvSpPr>
          <p:spPr bwMode="auto">
            <a:xfrm>
              <a:off x="3024" y="2448"/>
              <a:ext cx="96" cy="240"/>
            </a:xfrm>
            <a:prstGeom prst="ellipse">
              <a:avLst/>
            </a:prstGeom>
            <a:solidFill>
              <a:srgbClr val="FF6600"/>
            </a:solidFill>
            <a:ln w="28575">
              <a:solidFill>
                <a:srgbClr val="4D4D4D"/>
              </a:solidFill>
              <a:round/>
              <a:headEnd/>
              <a:tailEnd/>
            </a:ln>
          </p:spPr>
          <p:txBody>
            <a:bodyPr wrap="none" anchor="ctr">
              <a:prstTxWarp prst="textNoShape">
                <a:avLst/>
              </a:prstTxWarp>
            </a:bodyPr>
            <a:lstStyle/>
            <a:p>
              <a:endParaRPr lang="en-US"/>
            </a:p>
          </p:txBody>
        </p:sp>
        <p:sp>
          <p:nvSpPr>
            <p:cNvPr id="20511" name="Oval 67"/>
            <p:cNvSpPr>
              <a:spLocks noChangeArrowheads="1"/>
            </p:cNvSpPr>
            <p:nvPr/>
          </p:nvSpPr>
          <p:spPr bwMode="auto">
            <a:xfrm>
              <a:off x="3072" y="2448"/>
              <a:ext cx="96" cy="240"/>
            </a:xfrm>
            <a:prstGeom prst="ellipse">
              <a:avLst/>
            </a:prstGeom>
            <a:solidFill>
              <a:srgbClr val="FF6600"/>
            </a:solidFill>
            <a:ln w="28575">
              <a:solidFill>
                <a:srgbClr val="4D4D4D"/>
              </a:solidFill>
              <a:round/>
              <a:headEnd/>
              <a:tailEnd/>
            </a:ln>
          </p:spPr>
          <p:txBody>
            <a:bodyPr wrap="none" anchor="ctr">
              <a:prstTxWarp prst="textNoShape">
                <a:avLst/>
              </a:prstTxWarp>
            </a:bodyPr>
            <a:lstStyle/>
            <a:p>
              <a:endParaRPr lang="en-US"/>
            </a:p>
          </p:txBody>
        </p:sp>
        <p:sp>
          <p:nvSpPr>
            <p:cNvPr id="20512" name="Oval 68"/>
            <p:cNvSpPr>
              <a:spLocks noChangeArrowheads="1"/>
            </p:cNvSpPr>
            <p:nvPr/>
          </p:nvSpPr>
          <p:spPr bwMode="auto">
            <a:xfrm>
              <a:off x="3120" y="2448"/>
              <a:ext cx="96" cy="240"/>
            </a:xfrm>
            <a:prstGeom prst="ellipse">
              <a:avLst/>
            </a:prstGeom>
            <a:solidFill>
              <a:srgbClr val="FF6600"/>
            </a:solidFill>
            <a:ln w="28575">
              <a:solidFill>
                <a:srgbClr val="4D4D4D"/>
              </a:solidFill>
              <a:round/>
              <a:headEnd/>
              <a:tailEnd/>
            </a:ln>
          </p:spPr>
          <p:txBody>
            <a:bodyPr wrap="none" anchor="ctr">
              <a:prstTxWarp prst="textNoShape">
                <a:avLst/>
              </a:prstTxWarp>
            </a:bodyPr>
            <a:lstStyle/>
            <a:p>
              <a:endParaRPr lang="en-US"/>
            </a:p>
          </p:txBody>
        </p:sp>
        <p:sp>
          <p:nvSpPr>
            <p:cNvPr id="20513" name="Oval 69"/>
            <p:cNvSpPr>
              <a:spLocks noChangeArrowheads="1"/>
            </p:cNvSpPr>
            <p:nvPr/>
          </p:nvSpPr>
          <p:spPr bwMode="auto">
            <a:xfrm>
              <a:off x="3168" y="2448"/>
              <a:ext cx="96" cy="240"/>
            </a:xfrm>
            <a:prstGeom prst="ellipse">
              <a:avLst/>
            </a:prstGeom>
            <a:solidFill>
              <a:srgbClr val="FF6600"/>
            </a:solidFill>
            <a:ln w="28575">
              <a:solidFill>
                <a:srgbClr val="4D4D4D"/>
              </a:solidFill>
              <a:round/>
              <a:headEnd/>
              <a:tailEnd/>
            </a:ln>
          </p:spPr>
          <p:txBody>
            <a:bodyPr wrap="none" anchor="ctr">
              <a:prstTxWarp prst="textNoShape">
                <a:avLst/>
              </a:prstTxWarp>
            </a:bodyPr>
            <a:lstStyle/>
            <a:p>
              <a:endParaRPr lang="en-US"/>
            </a:p>
          </p:txBody>
        </p:sp>
        <p:sp>
          <p:nvSpPr>
            <p:cNvPr id="20514" name="Oval 70"/>
            <p:cNvSpPr>
              <a:spLocks noChangeArrowheads="1"/>
            </p:cNvSpPr>
            <p:nvPr/>
          </p:nvSpPr>
          <p:spPr bwMode="auto">
            <a:xfrm>
              <a:off x="3216" y="2448"/>
              <a:ext cx="96" cy="240"/>
            </a:xfrm>
            <a:prstGeom prst="ellipse">
              <a:avLst/>
            </a:prstGeom>
            <a:solidFill>
              <a:srgbClr val="FF6600"/>
            </a:solidFill>
            <a:ln w="28575">
              <a:solidFill>
                <a:srgbClr val="4D4D4D"/>
              </a:solidFill>
              <a:round/>
              <a:headEnd/>
              <a:tailEnd/>
            </a:ln>
          </p:spPr>
          <p:txBody>
            <a:bodyPr wrap="none" anchor="ctr">
              <a:prstTxWarp prst="textNoShape">
                <a:avLst/>
              </a:prstTxWarp>
            </a:bodyPr>
            <a:lstStyle/>
            <a:p>
              <a:endParaRPr lang="en-US"/>
            </a:p>
          </p:txBody>
        </p:sp>
      </p:grpSp>
      <p:grpSp>
        <p:nvGrpSpPr>
          <p:cNvPr id="6" name="Group 19"/>
          <p:cNvGrpSpPr>
            <a:grpSpLocks/>
          </p:cNvGrpSpPr>
          <p:nvPr/>
        </p:nvGrpSpPr>
        <p:grpSpPr bwMode="auto">
          <a:xfrm>
            <a:off x="6172200" y="1447800"/>
            <a:ext cx="1752600" cy="990600"/>
            <a:chOff x="4080" y="816"/>
            <a:chExt cx="1104" cy="624"/>
          </a:xfrm>
        </p:grpSpPr>
        <p:grpSp>
          <p:nvGrpSpPr>
            <p:cNvPr id="7" name="Group 20"/>
            <p:cNvGrpSpPr>
              <a:grpSpLocks/>
            </p:cNvGrpSpPr>
            <p:nvPr/>
          </p:nvGrpSpPr>
          <p:grpSpPr bwMode="auto">
            <a:xfrm>
              <a:off x="4080" y="816"/>
              <a:ext cx="1104" cy="624"/>
              <a:chOff x="4032" y="816"/>
              <a:chExt cx="1104" cy="624"/>
            </a:xfrm>
          </p:grpSpPr>
          <p:sp>
            <p:nvSpPr>
              <p:cNvPr id="336917" name="Rectangle 21"/>
              <p:cNvSpPr>
                <a:spLocks noChangeArrowheads="1"/>
              </p:cNvSpPr>
              <p:nvPr/>
            </p:nvSpPr>
            <p:spPr bwMode="auto">
              <a:xfrm>
                <a:off x="4512" y="960"/>
                <a:ext cx="624" cy="336"/>
              </a:xfrm>
              <a:prstGeom prst="rect">
                <a:avLst/>
              </a:prstGeom>
              <a:gradFill rotWithShape="1">
                <a:gsLst>
                  <a:gs pos="0">
                    <a:schemeClr val="bg2"/>
                  </a:gs>
                  <a:gs pos="50000">
                    <a:schemeClr val="bg2">
                      <a:gamma/>
                      <a:tint val="0"/>
                      <a:invGamma/>
                    </a:schemeClr>
                  </a:gs>
                  <a:gs pos="100000">
                    <a:schemeClr val="bg2"/>
                  </a:gs>
                </a:gsLst>
                <a:lin ang="5400000" scaled="1"/>
              </a:gradFill>
              <a:ln w="9525" algn="ctr">
                <a:solidFill>
                  <a:schemeClr val="tx1"/>
                </a:solidFill>
                <a:miter lim="800000"/>
                <a:headEnd/>
                <a:tailEnd/>
              </a:ln>
              <a:effectLst/>
            </p:spPr>
            <p:txBody>
              <a:bodyPr wrap="none" anchor="ctr">
                <a:prstTxWarp prst="textNoShape">
                  <a:avLst/>
                </a:prstTxWarp>
              </a:bodyPr>
              <a:lstStyle/>
              <a:p>
                <a:endParaRPr lang="en-US"/>
              </a:p>
            </p:txBody>
          </p:sp>
          <p:sp>
            <p:nvSpPr>
              <p:cNvPr id="20501" name="Line 22"/>
              <p:cNvSpPr>
                <a:spLocks noChangeShapeType="1"/>
              </p:cNvSpPr>
              <p:nvPr/>
            </p:nvSpPr>
            <p:spPr bwMode="auto">
              <a:xfrm flipH="1" flipV="1">
                <a:off x="4032" y="816"/>
                <a:ext cx="480" cy="144"/>
              </a:xfrm>
              <a:prstGeom prst="line">
                <a:avLst/>
              </a:prstGeom>
              <a:noFill/>
              <a:ln w="19050">
                <a:solidFill>
                  <a:schemeClr val="tx1"/>
                </a:solidFill>
                <a:round/>
                <a:headEnd/>
                <a:tailEnd/>
              </a:ln>
            </p:spPr>
            <p:txBody>
              <a:bodyPr wrap="none">
                <a:prstTxWarp prst="textNoShape">
                  <a:avLst/>
                </a:prstTxWarp>
              </a:bodyPr>
              <a:lstStyle/>
              <a:p>
                <a:endParaRPr lang="en-US"/>
              </a:p>
            </p:txBody>
          </p:sp>
          <p:sp>
            <p:nvSpPr>
              <p:cNvPr id="20502" name="Line 23"/>
              <p:cNvSpPr>
                <a:spLocks noChangeShapeType="1"/>
              </p:cNvSpPr>
              <p:nvPr/>
            </p:nvSpPr>
            <p:spPr bwMode="auto">
              <a:xfrm>
                <a:off x="4032" y="816"/>
                <a:ext cx="96" cy="96"/>
              </a:xfrm>
              <a:prstGeom prst="line">
                <a:avLst/>
              </a:prstGeom>
              <a:noFill/>
              <a:ln w="19050">
                <a:solidFill>
                  <a:schemeClr val="tx1"/>
                </a:solidFill>
                <a:round/>
                <a:headEnd/>
                <a:tailEnd/>
              </a:ln>
            </p:spPr>
            <p:txBody>
              <a:bodyPr wrap="none">
                <a:prstTxWarp prst="textNoShape">
                  <a:avLst/>
                </a:prstTxWarp>
              </a:bodyPr>
              <a:lstStyle/>
              <a:p>
                <a:endParaRPr lang="en-US"/>
              </a:p>
            </p:txBody>
          </p:sp>
          <p:sp>
            <p:nvSpPr>
              <p:cNvPr id="20503" name="Line 24"/>
              <p:cNvSpPr>
                <a:spLocks noChangeShapeType="1"/>
              </p:cNvSpPr>
              <p:nvPr/>
            </p:nvSpPr>
            <p:spPr bwMode="auto">
              <a:xfrm flipH="1">
                <a:off x="4032" y="1296"/>
                <a:ext cx="480" cy="144"/>
              </a:xfrm>
              <a:prstGeom prst="line">
                <a:avLst/>
              </a:prstGeom>
              <a:noFill/>
              <a:ln w="19050">
                <a:solidFill>
                  <a:schemeClr val="tx1"/>
                </a:solidFill>
                <a:round/>
                <a:headEnd/>
                <a:tailEnd/>
              </a:ln>
            </p:spPr>
            <p:txBody>
              <a:bodyPr wrap="none">
                <a:prstTxWarp prst="textNoShape">
                  <a:avLst/>
                </a:prstTxWarp>
              </a:bodyPr>
              <a:lstStyle/>
              <a:p>
                <a:endParaRPr lang="en-US"/>
              </a:p>
            </p:txBody>
          </p:sp>
          <p:sp>
            <p:nvSpPr>
              <p:cNvPr id="20504" name="Line 25"/>
              <p:cNvSpPr>
                <a:spLocks noChangeShapeType="1"/>
              </p:cNvSpPr>
              <p:nvPr/>
            </p:nvSpPr>
            <p:spPr bwMode="auto">
              <a:xfrm flipV="1">
                <a:off x="4032" y="1338"/>
                <a:ext cx="96" cy="96"/>
              </a:xfrm>
              <a:prstGeom prst="line">
                <a:avLst/>
              </a:prstGeom>
              <a:noFill/>
              <a:ln w="19050">
                <a:solidFill>
                  <a:schemeClr val="tx1"/>
                </a:solidFill>
                <a:round/>
                <a:headEnd/>
                <a:tailEnd/>
              </a:ln>
            </p:spPr>
            <p:txBody>
              <a:bodyPr wrap="none">
                <a:prstTxWarp prst="textNoShape">
                  <a:avLst/>
                </a:prstTxWarp>
              </a:bodyPr>
              <a:lstStyle/>
              <a:p>
                <a:endParaRPr lang="en-US"/>
              </a:p>
            </p:txBody>
          </p:sp>
        </p:grpSp>
        <p:sp>
          <p:nvSpPr>
            <p:cNvPr id="20499" name="Text Box 26"/>
            <p:cNvSpPr txBox="1">
              <a:spLocks noChangeArrowheads="1"/>
            </p:cNvSpPr>
            <p:nvPr/>
          </p:nvSpPr>
          <p:spPr bwMode="auto">
            <a:xfrm>
              <a:off x="4719" y="957"/>
              <a:ext cx="303" cy="327"/>
            </a:xfrm>
            <a:prstGeom prst="rect">
              <a:avLst/>
            </a:prstGeom>
            <a:noFill/>
            <a:ln w="9525">
              <a:noFill/>
              <a:miter lim="800000"/>
              <a:headEnd/>
              <a:tailEnd/>
            </a:ln>
          </p:spPr>
          <p:txBody>
            <a:bodyPr wrap="none">
              <a:prstTxWarp prst="textNoShape">
                <a:avLst/>
              </a:prstTxWarp>
              <a:spAutoFit/>
            </a:bodyPr>
            <a:lstStyle/>
            <a:p>
              <a:r>
                <a:rPr lang="en-US"/>
                <a:t>m</a:t>
              </a:r>
            </a:p>
          </p:txBody>
        </p:sp>
      </p:grpSp>
      <p:sp>
        <p:nvSpPr>
          <p:cNvPr id="336975" name="Text Box 79"/>
          <p:cNvSpPr txBox="1">
            <a:spLocks noChangeArrowheads="1"/>
          </p:cNvSpPr>
          <p:nvPr/>
        </p:nvSpPr>
        <p:spPr bwMode="auto">
          <a:xfrm>
            <a:off x="609600" y="4038600"/>
            <a:ext cx="8153400" cy="708025"/>
          </a:xfrm>
          <a:prstGeom prst="rect">
            <a:avLst/>
          </a:prstGeom>
          <a:solidFill>
            <a:srgbClr val="CCFFCC"/>
          </a:solidFill>
          <a:ln w="9525">
            <a:solidFill>
              <a:schemeClr val="tx1"/>
            </a:solidFill>
            <a:miter lim="800000"/>
            <a:headEnd/>
            <a:tailEnd/>
          </a:ln>
        </p:spPr>
        <p:txBody>
          <a:bodyPr>
            <a:prstTxWarp prst="textNoShape">
              <a:avLst/>
            </a:prstTxWarp>
            <a:spAutoFit/>
          </a:bodyPr>
          <a:lstStyle/>
          <a:p>
            <a:pPr algn="ctr"/>
            <a:r>
              <a:rPr lang="en-US" sz="4000" i="1">
                <a:latin typeface="Times New Roman" charset="0"/>
              </a:rPr>
              <a:t>E</a:t>
            </a:r>
            <a:r>
              <a:rPr lang="en-US" sz="4000" i="1" baseline="-25000">
                <a:latin typeface="Times New Roman" charset="0"/>
              </a:rPr>
              <a:t>tot,final</a:t>
            </a:r>
            <a:r>
              <a:rPr lang="en-US" sz="4000" i="1">
                <a:latin typeface="Times New Roman" charset="0"/>
              </a:rPr>
              <a:t> = Mc</a:t>
            </a:r>
            <a:r>
              <a:rPr lang="en-US" sz="4000" i="1" baseline="30000">
                <a:latin typeface="Times New Roman" charset="0"/>
              </a:rPr>
              <a:t>2 </a:t>
            </a:r>
            <a:r>
              <a:rPr lang="en-US" sz="4000" i="1">
                <a:latin typeface="Times New Roman" charset="0"/>
                <a:ea typeface="Times New Roman" charset="0"/>
                <a:cs typeface="Times New Roman" charset="0"/>
              </a:rPr>
              <a:t>= 2</a:t>
            </a:r>
            <a:r>
              <a:rPr lang="en-US" sz="4000" i="1">
                <a:latin typeface="Times New Roman" charset="0"/>
              </a:rPr>
              <a:t>K +</a:t>
            </a:r>
            <a:r>
              <a:rPr lang="en-US" sz="4000" i="1">
                <a:latin typeface="Times New Roman" charset="0"/>
                <a:ea typeface="Times New Roman" charset="0"/>
                <a:cs typeface="Times New Roman" charset="0"/>
              </a:rPr>
              <a:t> 2mc</a:t>
            </a:r>
            <a:r>
              <a:rPr lang="en-US" sz="4000" i="1" baseline="30000">
                <a:latin typeface="Times New Roman" charset="0"/>
                <a:ea typeface="Times New Roman" charset="0"/>
                <a:cs typeface="Times New Roman" charset="0"/>
              </a:rPr>
              <a:t>2 </a:t>
            </a:r>
            <a:r>
              <a:rPr lang="en-US" sz="4000" i="1">
                <a:latin typeface="Times New Roman" charset="0"/>
                <a:ea typeface="Times New Roman" charset="0"/>
                <a:cs typeface="Times New Roman" charset="0"/>
              </a:rPr>
              <a:t>= </a:t>
            </a:r>
            <a:r>
              <a:rPr lang="en-US" sz="4000" i="1">
                <a:latin typeface="Times New Roman" charset="0"/>
              </a:rPr>
              <a:t>E</a:t>
            </a:r>
            <a:r>
              <a:rPr lang="en-US" sz="4000" i="1" baseline="-25000">
                <a:latin typeface="Times New Roman" charset="0"/>
              </a:rPr>
              <a:t>tot,initial</a:t>
            </a:r>
            <a:endParaRPr lang="el-GR" sz="4000" i="1" baseline="-25000">
              <a:latin typeface="Times New Roman" charset="0"/>
            </a:endParaRPr>
          </a:p>
        </p:txBody>
      </p:sp>
      <p:sp>
        <p:nvSpPr>
          <p:cNvPr id="336977" name="Text Box 81"/>
          <p:cNvSpPr txBox="1">
            <a:spLocks noChangeArrowheads="1"/>
          </p:cNvSpPr>
          <p:nvPr/>
        </p:nvSpPr>
        <p:spPr bwMode="auto">
          <a:xfrm>
            <a:off x="365125" y="5105400"/>
            <a:ext cx="8550275" cy="830263"/>
          </a:xfrm>
          <a:prstGeom prst="rect">
            <a:avLst/>
          </a:prstGeom>
          <a:noFill/>
          <a:ln w="9525">
            <a:noFill/>
            <a:miter lim="800000"/>
            <a:headEnd/>
            <a:tailEnd/>
          </a:ln>
        </p:spPr>
        <p:txBody>
          <a:bodyPr>
            <a:prstTxWarp prst="textNoShape">
              <a:avLst/>
            </a:prstTxWarp>
            <a:spAutoFit/>
          </a:bodyPr>
          <a:lstStyle/>
          <a:p>
            <a:r>
              <a:rPr lang="en-US"/>
              <a:t>We find that the total mass M of the final system is bigger than the sum of the masses of the two parts! M&gt;2m.</a:t>
            </a:r>
          </a:p>
        </p:txBody>
      </p:sp>
      <p:sp>
        <p:nvSpPr>
          <p:cNvPr id="336978" name="Text Box 82"/>
          <p:cNvSpPr txBox="1">
            <a:spLocks noChangeArrowheads="1"/>
          </p:cNvSpPr>
          <p:nvPr/>
        </p:nvSpPr>
        <p:spPr bwMode="auto">
          <a:xfrm>
            <a:off x="0" y="6019800"/>
            <a:ext cx="9144000" cy="461963"/>
          </a:xfrm>
          <a:prstGeom prst="rect">
            <a:avLst/>
          </a:prstGeom>
          <a:noFill/>
          <a:ln w="9525">
            <a:noFill/>
            <a:miter lim="800000"/>
            <a:headEnd/>
            <a:tailEnd/>
          </a:ln>
        </p:spPr>
        <p:txBody>
          <a:bodyPr>
            <a:prstTxWarp prst="textNoShape">
              <a:avLst/>
            </a:prstTxWarp>
            <a:spAutoFit/>
          </a:bodyPr>
          <a:lstStyle/>
          <a:p>
            <a:pPr algn="ctr"/>
            <a:r>
              <a:rPr lang="en-US">
                <a:solidFill>
                  <a:srgbClr val="FF0000"/>
                </a:solidFill>
              </a:rPr>
              <a:t>Potential energy inside an object contributes to its mass!!!</a:t>
            </a:r>
          </a:p>
        </p:txBody>
      </p:sp>
      <p:grpSp>
        <p:nvGrpSpPr>
          <p:cNvPr id="8" name="Group 51"/>
          <p:cNvGrpSpPr>
            <a:grpSpLocks/>
          </p:cNvGrpSpPr>
          <p:nvPr/>
        </p:nvGrpSpPr>
        <p:grpSpPr bwMode="auto">
          <a:xfrm>
            <a:off x="4876800" y="3048000"/>
            <a:ext cx="762000" cy="609600"/>
            <a:chOff x="4876800" y="3048000"/>
            <a:chExt cx="762000" cy="609600"/>
          </a:xfrm>
        </p:grpSpPr>
        <p:cxnSp>
          <p:nvCxnSpPr>
            <p:cNvPr id="20496" name="Straight Connector 48"/>
            <p:cNvCxnSpPr>
              <a:cxnSpLocks noChangeShapeType="1"/>
            </p:cNvCxnSpPr>
            <p:nvPr/>
          </p:nvCxnSpPr>
          <p:spPr bwMode="auto">
            <a:xfrm>
              <a:off x="4876800" y="3094300"/>
              <a:ext cx="762000" cy="533400"/>
            </a:xfrm>
            <a:prstGeom prst="line">
              <a:avLst/>
            </a:prstGeom>
            <a:noFill/>
            <a:ln w="57150">
              <a:solidFill>
                <a:srgbClr val="FF0000"/>
              </a:solidFill>
              <a:round/>
              <a:headEnd/>
              <a:tailEnd/>
            </a:ln>
          </p:spPr>
        </p:cxnSp>
        <p:cxnSp>
          <p:nvCxnSpPr>
            <p:cNvPr id="20497" name="Straight Connector 50"/>
            <p:cNvCxnSpPr>
              <a:cxnSpLocks noChangeShapeType="1"/>
            </p:cNvCxnSpPr>
            <p:nvPr/>
          </p:nvCxnSpPr>
          <p:spPr bwMode="auto">
            <a:xfrm rot="10800000" flipV="1">
              <a:off x="4953000" y="3048000"/>
              <a:ext cx="685800" cy="609600"/>
            </a:xfrm>
            <a:prstGeom prst="line">
              <a:avLst/>
            </a:prstGeom>
            <a:noFill/>
            <a:ln w="57150">
              <a:solidFill>
                <a:srgbClr val="FF0000"/>
              </a:solidFill>
              <a:round/>
              <a:headEnd/>
              <a:tailEnd/>
            </a:ln>
          </p:spPr>
        </p:cxnSp>
      </p:grpSp>
      <p:grpSp>
        <p:nvGrpSpPr>
          <p:cNvPr id="9" name="Group 55"/>
          <p:cNvGrpSpPr>
            <a:grpSpLocks/>
          </p:cNvGrpSpPr>
          <p:nvPr/>
        </p:nvGrpSpPr>
        <p:grpSpPr bwMode="auto">
          <a:xfrm>
            <a:off x="2919413" y="3100388"/>
            <a:ext cx="304800" cy="609600"/>
            <a:chOff x="2743200" y="3124199"/>
            <a:chExt cx="762000" cy="609600"/>
          </a:xfrm>
        </p:grpSpPr>
        <p:cxnSp>
          <p:nvCxnSpPr>
            <p:cNvPr id="20494" name="Straight Connector 53"/>
            <p:cNvCxnSpPr>
              <a:cxnSpLocks noChangeShapeType="1"/>
            </p:cNvCxnSpPr>
            <p:nvPr/>
          </p:nvCxnSpPr>
          <p:spPr bwMode="auto">
            <a:xfrm>
              <a:off x="2743200" y="3170499"/>
              <a:ext cx="762000" cy="533400"/>
            </a:xfrm>
            <a:prstGeom prst="line">
              <a:avLst/>
            </a:prstGeom>
            <a:noFill/>
            <a:ln w="57150">
              <a:solidFill>
                <a:srgbClr val="FF0000"/>
              </a:solidFill>
              <a:round/>
              <a:headEnd/>
              <a:tailEnd/>
            </a:ln>
          </p:spPr>
        </p:cxnSp>
        <p:cxnSp>
          <p:nvCxnSpPr>
            <p:cNvPr id="20495" name="Straight Connector 54"/>
            <p:cNvCxnSpPr>
              <a:cxnSpLocks noChangeShapeType="1"/>
            </p:cNvCxnSpPr>
            <p:nvPr/>
          </p:nvCxnSpPr>
          <p:spPr bwMode="auto">
            <a:xfrm rot="10800000" flipV="1">
              <a:off x="2819400" y="3124199"/>
              <a:ext cx="685800" cy="609600"/>
            </a:xfrm>
            <a:prstGeom prst="line">
              <a:avLst/>
            </a:prstGeom>
            <a:noFill/>
            <a:ln w="57150">
              <a:solidFill>
                <a:srgbClr val="FF0000"/>
              </a:solidFill>
              <a:round/>
              <a:headEnd/>
              <a:tailEnd/>
            </a:ln>
          </p:spPr>
        </p:cxnSp>
      </p:grpSp>
      <p:sp>
        <p:nvSpPr>
          <p:cNvPr id="336972" name="Text Box 76"/>
          <p:cNvSpPr txBox="1">
            <a:spLocks noChangeArrowheads="1"/>
          </p:cNvSpPr>
          <p:nvPr/>
        </p:nvSpPr>
        <p:spPr bwMode="auto">
          <a:xfrm>
            <a:off x="838200" y="2665413"/>
            <a:ext cx="7543800" cy="1373187"/>
          </a:xfrm>
          <a:prstGeom prst="rect">
            <a:avLst/>
          </a:prstGeom>
          <a:solidFill>
            <a:schemeClr val="bg1"/>
          </a:solidFill>
          <a:ln w="9525">
            <a:noFill/>
            <a:miter lim="800000"/>
            <a:headEnd/>
            <a:tailEnd/>
          </a:ln>
        </p:spPr>
        <p:txBody>
          <a:bodyPr>
            <a:prstTxWarp prst="textNoShape">
              <a:avLst/>
            </a:prstTxWarp>
            <a:spAutoFit/>
          </a:bodyPr>
          <a:lstStyle/>
          <a:p>
            <a:pPr>
              <a:spcBef>
                <a:spcPct val="50000"/>
              </a:spcBef>
            </a:pPr>
            <a:r>
              <a:rPr lang="en-US"/>
              <a:t>Conservation of the total energy requires that the final energy E</a:t>
            </a:r>
            <a:r>
              <a:rPr lang="en-US" baseline="-25000"/>
              <a:t>tot,final </a:t>
            </a:r>
            <a:r>
              <a:rPr lang="en-US"/>
              <a:t>is the same as the energy E</a:t>
            </a:r>
            <a:r>
              <a:rPr lang="en-US" baseline="-25000"/>
              <a:t>tot,</a:t>
            </a:r>
            <a:r>
              <a:rPr lang="en-US"/>
              <a:t> before the collision. Therefore: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0.00138 L 0.25834 0.00138 " pathEditMode="relative" rAng="0" ptsTypes="AA">
                                      <p:cBhvr>
                                        <p:cTn id="6" dur="2000" fill="hold"/>
                                        <p:tgtEl>
                                          <p:spTgt spid="2"/>
                                        </p:tgtEl>
                                        <p:attrNameLst>
                                          <p:attrName>ppt_x</p:attrName>
                                          <p:attrName>ppt_y</p:attrName>
                                        </p:attrNameLst>
                                      </p:cBhvr>
                                      <p:rCtr x="129" y="0"/>
                                    </p:animMotion>
                                  </p:childTnLst>
                                </p:cTn>
                              </p:par>
                              <p:par>
                                <p:cTn id="7" presetID="35" presetClass="path" presetSubtype="0" accel="50000" decel="50000" fill="hold" nodeType="withEffect">
                                  <p:stCondLst>
                                    <p:cond delay="0"/>
                                  </p:stCondLst>
                                  <p:childTnLst>
                                    <p:animMotion origin="layout" path="M -0.00416 3.28938E-6 L -0.25416 3.28938E-6 " pathEditMode="relative" rAng="0" ptsTypes="AA">
                                      <p:cBhvr>
                                        <p:cTn id="8" dur="2000" fill="hold"/>
                                        <p:tgtEl>
                                          <p:spTgt spid="6"/>
                                        </p:tgtEl>
                                        <p:attrNameLst>
                                          <p:attrName>ppt_x</p:attrName>
                                          <p:attrName>ppt_y</p:attrName>
                                        </p:attrNameLst>
                                      </p:cBhvr>
                                      <p:rCtr x="-125" y="0"/>
                                    </p:animMotion>
                                  </p:childTnLst>
                                </p:cTn>
                              </p:par>
                              <p:par>
                                <p:cTn id="9" presetID="10" presetClass="exit" presetSubtype="0" fill="hold" nodeType="with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10" presetClass="entr" presetSubtype="0" fill="hold" nodeType="withEffect">
                                  <p:stCondLst>
                                    <p:cond delay="15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childTnLst>
                                </p:cTn>
                              </p:par>
                            </p:childTnLst>
                          </p:cTn>
                        </p:par>
                        <p:par>
                          <p:cTn id="15" fill="hold">
                            <p:stCondLst>
                              <p:cond delay="2500"/>
                            </p:stCondLst>
                            <p:childTnLst>
                              <p:par>
                                <p:cTn id="16" presetID="10" presetClass="entr" presetSubtype="0" fill="hold" grpId="0" nodeType="afterEffect">
                                  <p:stCondLst>
                                    <p:cond delay="100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2000"/>
                                        <p:tgtEl>
                                          <p:spTgt spid="47"/>
                                        </p:tgtEl>
                                      </p:cBhvr>
                                    </p:animEffect>
                                  </p:childTnLst>
                                </p:cTn>
                              </p:par>
                            </p:childTnLst>
                          </p:cTn>
                        </p:par>
                        <p:par>
                          <p:cTn id="19" fill="hold">
                            <p:stCondLst>
                              <p:cond delay="5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par>
                          <p:cTn id="23" fill="hold">
                            <p:stCondLst>
                              <p:cond delay="7500"/>
                            </p:stCondLst>
                            <p:childTnLst>
                              <p:par>
                                <p:cTn id="24" presetID="10"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36972"/>
                                        </p:tgtEl>
                                        <p:attrNameLst>
                                          <p:attrName>style.visibility</p:attrName>
                                        </p:attrNameLst>
                                      </p:cBhvr>
                                      <p:to>
                                        <p:strVal val="visible"/>
                                      </p:to>
                                    </p:set>
                                    <p:animEffect transition="in" filter="fade">
                                      <p:cBhvr>
                                        <p:cTn id="31" dur="2000"/>
                                        <p:tgtEl>
                                          <p:spTgt spid="33697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36975"/>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2000"/>
                                  </p:stCondLst>
                                  <p:childTnLst>
                                    <p:set>
                                      <p:cBhvr>
                                        <p:cTn id="38" dur="1" fill="hold">
                                          <p:stCondLst>
                                            <p:cond delay="0"/>
                                          </p:stCondLst>
                                        </p:cTn>
                                        <p:tgtEl>
                                          <p:spTgt spid="336977"/>
                                        </p:tgtEl>
                                        <p:attrNameLst>
                                          <p:attrName>style.visibility</p:attrName>
                                        </p:attrNameLst>
                                      </p:cBhvr>
                                      <p:to>
                                        <p:strVal val="visible"/>
                                      </p:to>
                                    </p:set>
                                  </p:childTnLst>
                                </p:cTn>
                              </p:par>
                            </p:childTnLst>
                          </p:cTn>
                        </p:par>
                        <p:par>
                          <p:cTn id="39" fill="hold">
                            <p:stCondLst>
                              <p:cond delay="2000"/>
                            </p:stCondLst>
                            <p:childTnLst>
                              <p:par>
                                <p:cTn id="40" presetID="10" presetClass="entr" presetSubtype="0" fill="hold" grpId="0" nodeType="afterEffect">
                                  <p:stCondLst>
                                    <p:cond delay="2000"/>
                                  </p:stCondLst>
                                  <p:childTnLst>
                                    <p:set>
                                      <p:cBhvr>
                                        <p:cTn id="41" dur="1" fill="hold">
                                          <p:stCondLst>
                                            <p:cond delay="0"/>
                                          </p:stCondLst>
                                        </p:cTn>
                                        <p:tgtEl>
                                          <p:spTgt spid="336978"/>
                                        </p:tgtEl>
                                        <p:attrNameLst>
                                          <p:attrName>style.visibility</p:attrName>
                                        </p:attrNameLst>
                                      </p:cBhvr>
                                      <p:to>
                                        <p:strVal val="visible"/>
                                      </p:to>
                                    </p:set>
                                    <p:animEffect transition="in" filter="fade">
                                      <p:cBhvr>
                                        <p:cTn id="42" dur="2000"/>
                                        <p:tgtEl>
                                          <p:spTgt spid="336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36975" grpId="0" animBg="1"/>
      <p:bldP spid="336977" grpId="0"/>
      <p:bldP spid="336978" grpId="0"/>
      <p:bldP spid="336972"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1447800"/>
          </a:xfrm>
        </p:spPr>
        <p:txBody>
          <a:bodyPr/>
          <a:lstStyle/>
          <a:p>
            <a:pPr algn="l" eaLnBrk="1" hangingPunct="1"/>
            <a:r>
              <a:rPr lang="en-US" sz="4000" b="1"/>
              <a:t>Example: </a:t>
            </a:r>
            <a:br>
              <a:rPr lang="en-US" sz="4000" b="1"/>
            </a:br>
            <a:r>
              <a:rPr lang="en-US" sz="4000" b="1"/>
              <a:t>    Rest energy of an object with 1kg</a:t>
            </a:r>
          </a:p>
        </p:txBody>
      </p:sp>
      <p:sp>
        <p:nvSpPr>
          <p:cNvPr id="415747" name="Text Box 3"/>
          <p:cNvSpPr txBox="1">
            <a:spLocks noChangeArrowheads="1"/>
          </p:cNvSpPr>
          <p:nvPr/>
        </p:nvSpPr>
        <p:spPr bwMode="auto">
          <a:xfrm>
            <a:off x="457200" y="2286000"/>
            <a:ext cx="8458200" cy="711200"/>
          </a:xfrm>
          <a:prstGeom prst="rect">
            <a:avLst/>
          </a:prstGeom>
          <a:solidFill>
            <a:srgbClr val="CCFFCC"/>
          </a:solidFill>
          <a:ln w="9525">
            <a:solidFill>
              <a:srgbClr val="008000"/>
            </a:solidFill>
            <a:miter lim="800000"/>
            <a:headEnd/>
            <a:tailEnd/>
          </a:ln>
        </p:spPr>
        <p:txBody>
          <a:bodyPr>
            <a:prstTxWarp prst="textNoShape">
              <a:avLst/>
            </a:prstTxWarp>
            <a:spAutoFit/>
          </a:bodyPr>
          <a:lstStyle/>
          <a:p>
            <a:pPr>
              <a:spcBef>
                <a:spcPct val="50000"/>
              </a:spcBef>
            </a:pPr>
            <a:r>
              <a:rPr lang="en-US" sz="4000" i="1">
                <a:latin typeface="Times New Roman" charset="0"/>
              </a:rPr>
              <a:t>E</a:t>
            </a:r>
            <a:r>
              <a:rPr lang="en-US" sz="4000" i="1" baseline="-25000">
                <a:latin typeface="Times New Roman" charset="0"/>
              </a:rPr>
              <a:t>0</a:t>
            </a:r>
            <a:r>
              <a:rPr lang="en-US" sz="4000" i="1">
                <a:latin typeface="Times New Roman" charset="0"/>
              </a:rPr>
              <a:t> = mc</a:t>
            </a:r>
            <a:r>
              <a:rPr lang="en-US" sz="4000" i="1" baseline="30000">
                <a:latin typeface="Times New Roman" charset="0"/>
              </a:rPr>
              <a:t>2</a:t>
            </a:r>
            <a:r>
              <a:rPr lang="en-US" sz="4000" i="1">
                <a:latin typeface="Times New Roman" charset="0"/>
              </a:rPr>
              <a:t> = (1 kg)</a:t>
            </a:r>
            <a:r>
              <a:rPr lang="en-US" sz="4000" i="1">
                <a:latin typeface="Times New Roman" charset="0"/>
                <a:ea typeface="Times New Roman" charset="0"/>
                <a:cs typeface="Times New Roman" charset="0"/>
              </a:rPr>
              <a:t>·(3</a:t>
            </a:r>
            <a:r>
              <a:rPr lang="en-US" sz="4000" i="1">
                <a:latin typeface="Times New Roman" charset="0"/>
              </a:rPr>
              <a:t>·10</a:t>
            </a:r>
            <a:r>
              <a:rPr lang="en-US" sz="4000" i="1" baseline="30000">
                <a:latin typeface="Times New Roman" charset="0"/>
              </a:rPr>
              <a:t>8 m</a:t>
            </a:r>
            <a:r>
              <a:rPr lang="en-US" sz="4000" i="1">
                <a:latin typeface="Times New Roman" charset="0"/>
              </a:rPr>
              <a:t>/</a:t>
            </a:r>
            <a:r>
              <a:rPr lang="en-US" sz="4000" i="1" baseline="-25000">
                <a:latin typeface="Times New Roman" charset="0"/>
              </a:rPr>
              <a:t>s </a:t>
            </a:r>
            <a:r>
              <a:rPr lang="en-US" sz="4000" i="1">
                <a:latin typeface="Times New Roman" charset="0"/>
                <a:ea typeface="Times New Roman" charset="0"/>
                <a:cs typeface="Times New Roman" charset="0"/>
              </a:rPr>
              <a:t>)</a:t>
            </a:r>
            <a:r>
              <a:rPr lang="en-US" sz="4000" i="1" baseline="30000">
                <a:latin typeface="Times New Roman" charset="0"/>
                <a:ea typeface="Times New Roman" charset="0"/>
                <a:cs typeface="Times New Roman" charset="0"/>
              </a:rPr>
              <a:t>2</a:t>
            </a:r>
            <a:r>
              <a:rPr lang="en-US" sz="4000" i="1">
                <a:latin typeface="Times New Roman" charset="0"/>
                <a:ea typeface="Times New Roman" charset="0"/>
                <a:cs typeface="Times New Roman" charset="0"/>
              </a:rPr>
              <a:t> = 9</a:t>
            </a:r>
            <a:r>
              <a:rPr lang="en-US" sz="4000" i="1">
                <a:latin typeface="Times New Roman" charset="0"/>
              </a:rPr>
              <a:t>·10</a:t>
            </a:r>
            <a:r>
              <a:rPr lang="en-US" sz="4000" i="1" baseline="30000">
                <a:latin typeface="Times New Roman" charset="0"/>
              </a:rPr>
              <a:t>16</a:t>
            </a:r>
            <a:r>
              <a:rPr lang="en-US" sz="4000" i="1">
                <a:latin typeface="Times New Roman" charset="0"/>
              </a:rPr>
              <a:t> J</a:t>
            </a:r>
          </a:p>
        </p:txBody>
      </p:sp>
      <p:sp>
        <p:nvSpPr>
          <p:cNvPr id="415748" name="Text Box 4"/>
          <p:cNvSpPr txBox="1">
            <a:spLocks noChangeArrowheads="1"/>
          </p:cNvSpPr>
          <p:nvPr/>
        </p:nvSpPr>
        <p:spPr bwMode="auto">
          <a:xfrm>
            <a:off x="457200" y="3733800"/>
            <a:ext cx="84582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3600" i="1">
                <a:latin typeface="Times New Roman" charset="0"/>
                <a:ea typeface="Times New Roman" charset="0"/>
                <a:cs typeface="Times New Roman" charset="0"/>
              </a:rPr>
              <a:t>9</a:t>
            </a:r>
            <a:r>
              <a:rPr lang="en-US" sz="3600" i="1">
                <a:latin typeface="Times New Roman" charset="0"/>
              </a:rPr>
              <a:t>·10</a:t>
            </a:r>
            <a:r>
              <a:rPr lang="en-US" sz="3600" i="1" baseline="30000">
                <a:latin typeface="Times New Roman" charset="0"/>
              </a:rPr>
              <a:t>16</a:t>
            </a:r>
            <a:r>
              <a:rPr lang="en-US" sz="3600" i="1">
                <a:latin typeface="Times New Roman" charset="0"/>
              </a:rPr>
              <a:t> J = 2.5·10</a:t>
            </a:r>
            <a:r>
              <a:rPr lang="en-US" sz="3600" i="1" baseline="30000">
                <a:latin typeface="Times New Roman" charset="0"/>
              </a:rPr>
              <a:t>10</a:t>
            </a:r>
            <a:r>
              <a:rPr lang="en-US" sz="3600" i="1">
                <a:latin typeface="Times New Roman" charset="0"/>
              </a:rPr>
              <a:t> kWh = 2.9 GW · 1 year</a:t>
            </a:r>
          </a:p>
        </p:txBody>
      </p:sp>
      <p:sp>
        <p:nvSpPr>
          <p:cNvPr id="60421" name="Text Box 6"/>
          <p:cNvSpPr txBox="1">
            <a:spLocks noChangeArrowheads="1"/>
          </p:cNvSpPr>
          <p:nvPr/>
        </p:nvSpPr>
        <p:spPr bwMode="auto">
          <a:xfrm>
            <a:off x="381000" y="4876800"/>
            <a:ext cx="8382000" cy="1570038"/>
          </a:xfrm>
          <a:prstGeom prst="rect">
            <a:avLst/>
          </a:prstGeom>
          <a:noFill/>
          <a:ln w="9525">
            <a:noFill/>
            <a:miter lim="800000"/>
            <a:headEnd/>
            <a:tailEnd/>
          </a:ln>
        </p:spPr>
        <p:txBody>
          <a:bodyPr>
            <a:prstTxWarp prst="textNoShape">
              <a:avLst/>
            </a:prstTxWarp>
            <a:spAutoFit/>
          </a:bodyPr>
          <a:lstStyle/>
          <a:p>
            <a:r>
              <a:rPr lang="en-US"/>
              <a:t>This is a very large amount of energy! (Equivalent to the yearly output of ~3 very large nuclear reactors.)</a:t>
            </a:r>
          </a:p>
          <a:p>
            <a:endParaRPr lang="en-US"/>
          </a:p>
          <a:p>
            <a:pPr algn="ctr"/>
            <a:r>
              <a:rPr lang="en-US"/>
              <a:t>Enough to power all the homes in Colorado for a 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57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57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animBg="1"/>
      <p:bldP spid="415748" grpId="0"/>
      <p:bldP spid="60421"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1" name="Rectangle 225"/>
          <p:cNvSpPr>
            <a:spLocks noChangeArrowheads="1"/>
          </p:cNvSpPr>
          <p:nvPr/>
        </p:nvSpPr>
        <p:spPr bwMode="auto">
          <a:xfrm>
            <a:off x="152400" y="838200"/>
            <a:ext cx="2819400" cy="190182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17412" name="Rectangle 2"/>
          <p:cNvSpPr>
            <a:spLocks noGrp="1" noChangeArrowheads="1"/>
          </p:cNvSpPr>
          <p:nvPr>
            <p:ph type="title"/>
          </p:nvPr>
        </p:nvSpPr>
        <p:spPr>
          <a:xfrm>
            <a:off x="0" y="0"/>
            <a:ext cx="9144000" cy="914400"/>
          </a:xfrm>
        </p:spPr>
        <p:txBody>
          <a:bodyPr/>
          <a:lstStyle/>
          <a:p>
            <a:r>
              <a:rPr lang="en-US" sz="4000" b="1" dirty="0" smtClean="0"/>
              <a:t>Lorentz Transformations</a:t>
            </a:r>
            <a:endParaRPr lang="en-US" sz="4000" b="1" dirty="0"/>
          </a:p>
        </p:txBody>
      </p:sp>
      <p:sp>
        <p:nvSpPr>
          <p:cNvPr id="17413" name="Text Box 181"/>
          <p:cNvSpPr txBox="1">
            <a:spLocks noChangeArrowheads="1"/>
          </p:cNvSpPr>
          <p:nvPr/>
        </p:nvSpPr>
        <p:spPr bwMode="auto">
          <a:xfrm>
            <a:off x="166688" y="1698625"/>
            <a:ext cx="441325" cy="519113"/>
          </a:xfrm>
          <a:prstGeom prst="rect">
            <a:avLst/>
          </a:prstGeom>
          <a:noFill/>
          <a:ln w="9525">
            <a:noFill/>
            <a:miter lim="800000"/>
            <a:headEnd/>
            <a:tailEnd/>
          </a:ln>
        </p:spPr>
        <p:txBody>
          <a:bodyPr wrap="none">
            <a:prstTxWarp prst="textNoShape">
              <a:avLst/>
            </a:prstTxWarp>
            <a:spAutoFit/>
          </a:bodyPr>
          <a:lstStyle/>
          <a:p>
            <a:r>
              <a:rPr lang="en-US" b="1"/>
              <a:t>A</a:t>
            </a:r>
          </a:p>
        </p:txBody>
      </p:sp>
      <p:sp>
        <p:nvSpPr>
          <p:cNvPr id="17414" name="Text Box 182"/>
          <p:cNvSpPr txBox="1">
            <a:spLocks noChangeArrowheads="1"/>
          </p:cNvSpPr>
          <p:nvPr/>
        </p:nvSpPr>
        <p:spPr bwMode="auto">
          <a:xfrm>
            <a:off x="2160588" y="1689100"/>
            <a:ext cx="441325" cy="519113"/>
          </a:xfrm>
          <a:prstGeom prst="rect">
            <a:avLst/>
          </a:prstGeom>
          <a:noFill/>
          <a:ln w="9525">
            <a:noFill/>
            <a:miter lim="800000"/>
            <a:headEnd/>
            <a:tailEnd/>
          </a:ln>
        </p:spPr>
        <p:txBody>
          <a:bodyPr wrap="none">
            <a:prstTxWarp prst="textNoShape">
              <a:avLst/>
            </a:prstTxWarp>
            <a:spAutoFit/>
          </a:bodyPr>
          <a:lstStyle/>
          <a:p>
            <a:r>
              <a:rPr lang="en-US" b="1"/>
              <a:t>B</a:t>
            </a:r>
          </a:p>
        </p:txBody>
      </p:sp>
      <p:grpSp>
        <p:nvGrpSpPr>
          <p:cNvPr id="2" name="Group 184"/>
          <p:cNvGrpSpPr>
            <a:grpSpLocks/>
          </p:cNvGrpSpPr>
          <p:nvPr/>
        </p:nvGrpSpPr>
        <p:grpSpPr bwMode="auto">
          <a:xfrm>
            <a:off x="206375" y="1419225"/>
            <a:ext cx="349250" cy="334963"/>
            <a:chOff x="1488" y="1776"/>
            <a:chExt cx="288" cy="288"/>
          </a:xfrm>
        </p:grpSpPr>
        <p:sp>
          <p:nvSpPr>
            <p:cNvPr id="17448" name="Oval 185"/>
            <p:cNvSpPr>
              <a:spLocks noChangeArrowheads="1"/>
            </p:cNvSpPr>
            <p:nvPr/>
          </p:nvSpPr>
          <p:spPr bwMode="auto">
            <a:xfrm>
              <a:off x="1488" y="1776"/>
              <a:ext cx="288" cy="288"/>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p>
          </p:txBody>
        </p:sp>
        <p:sp>
          <p:nvSpPr>
            <p:cNvPr id="17449" name="Line 186"/>
            <p:cNvSpPr>
              <a:spLocks noChangeShapeType="1"/>
            </p:cNvSpPr>
            <p:nvPr/>
          </p:nvSpPr>
          <p:spPr bwMode="auto">
            <a:xfrm>
              <a:off x="1638" y="1776"/>
              <a:ext cx="0" cy="144"/>
            </a:xfrm>
            <a:prstGeom prst="line">
              <a:avLst/>
            </a:prstGeom>
            <a:noFill/>
            <a:ln w="28575">
              <a:solidFill>
                <a:schemeClr val="tx1"/>
              </a:solidFill>
              <a:round/>
              <a:headEnd/>
              <a:tailEnd/>
            </a:ln>
          </p:spPr>
          <p:txBody>
            <a:bodyPr wrap="none">
              <a:prstTxWarp prst="textNoShape">
                <a:avLst/>
              </a:prstTxWarp>
            </a:bodyPr>
            <a:lstStyle/>
            <a:p>
              <a:endParaRPr lang="en-US"/>
            </a:p>
          </p:txBody>
        </p:sp>
        <p:sp>
          <p:nvSpPr>
            <p:cNvPr id="17450" name="Line 187"/>
            <p:cNvSpPr>
              <a:spLocks noChangeShapeType="1"/>
            </p:cNvSpPr>
            <p:nvPr/>
          </p:nvSpPr>
          <p:spPr bwMode="auto">
            <a:xfrm>
              <a:off x="1638" y="1853"/>
              <a:ext cx="0" cy="67"/>
            </a:xfrm>
            <a:prstGeom prst="line">
              <a:avLst/>
            </a:prstGeom>
            <a:noFill/>
            <a:ln w="38100">
              <a:solidFill>
                <a:schemeClr val="tx1"/>
              </a:solidFill>
              <a:round/>
              <a:headEnd/>
              <a:tailEnd/>
            </a:ln>
          </p:spPr>
          <p:txBody>
            <a:bodyPr wrap="none">
              <a:prstTxWarp prst="textNoShape">
                <a:avLst/>
              </a:prstTxWarp>
            </a:bodyPr>
            <a:lstStyle/>
            <a:p>
              <a:endParaRPr lang="en-US"/>
            </a:p>
          </p:txBody>
        </p:sp>
      </p:grpSp>
      <p:grpSp>
        <p:nvGrpSpPr>
          <p:cNvPr id="3" name="Group 188"/>
          <p:cNvGrpSpPr>
            <a:grpSpLocks/>
          </p:cNvGrpSpPr>
          <p:nvPr/>
        </p:nvGrpSpPr>
        <p:grpSpPr bwMode="auto">
          <a:xfrm>
            <a:off x="2190750" y="1419225"/>
            <a:ext cx="350838" cy="334963"/>
            <a:chOff x="1488" y="1776"/>
            <a:chExt cx="288" cy="288"/>
          </a:xfrm>
        </p:grpSpPr>
        <p:sp>
          <p:nvSpPr>
            <p:cNvPr id="17445" name="Oval 189"/>
            <p:cNvSpPr>
              <a:spLocks noChangeArrowheads="1"/>
            </p:cNvSpPr>
            <p:nvPr/>
          </p:nvSpPr>
          <p:spPr bwMode="auto">
            <a:xfrm>
              <a:off x="1488" y="1776"/>
              <a:ext cx="288" cy="288"/>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p>
          </p:txBody>
        </p:sp>
        <p:sp>
          <p:nvSpPr>
            <p:cNvPr id="17446" name="Line 190"/>
            <p:cNvSpPr>
              <a:spLocks noChangeShapeType="1"/>
            </p:cNvSpPr>
            <p:nvPr/>
          </p:nvSpPr>
          <p:spPr bwMode="auto">
            <a:xfrm>
              <a:off x="1638" y="1776"/>
              <a:ext cx="0" cy="144"/>
            </a:xfrm>
            <a:prstGeom prst="line">
              <a:avLst/>
            </a:prstGeom>
            <a:noFill/>
            <a:ln w="28575">
              <a:solidFill>
                <a:schemeClr val="tx1"/>
              </a:solidFill>
              <a:round/>
              <a:headEnd/>
              <a:tailEnd/>
            </a:ln>
          </p:spPr>
          <p:txBody>
            <a:bodyPr wrap="none">
              <a:prstTxWarp prst="textNoShape">
                <a:avLst/>
              </a:prstTxWarp>
            </a:bodyPr>
            <a:lstStyle/>
            <a:p>
              <a:endParaRPr lang="en-US"/>
            </a:p>
          </p:txBody>
        </p:sp>
        <p:sp>
          <p:nvSpPr>
            <p:cNvPr id="17447" name="Line 191"/>
            <p:cNvSpPr>
              <a:spLocks noChangeShapeType="1"/>
            </p:cNvSpPr>
            <p:nvPr/>
          </p:nvSpPr>
          <p:spPr bwMode="auto">
            <a:xfrm>
              <a:off x="1638" y="1853"/>
              <a:ext cx="0" cy="67"/>
            </a:xfrm>
            <a:prstGeom prst="line">
              <a:avLst/>
            </a:prstGeom>
            <a:noFill/>
            <a:ln w="38100">
              <a:solidFill>
                <a:schemeClr val="tx1"/>
              </a:solidFill>
              <a:round/>
              <a:headEnd/>
              <a:tailEnd/>
            </a:ln>
          </p:spPr>
          <p:txBody>
            <a:bodyPr wrap="none">
              <a:prstTxWarp prst="textNoShape">
                <a:avLst/>
              </a:prstTxWarp>
            </a:bodyPr>
            <a:lstStyle/>
            <a:p>
              <a:endParaRPr lang="en-US"/>
            </a:p>
          </p:txBody>
        </p:sp>
      </p:grpSp>
      <p:sp>
        <p:nvSpPr>
          <p:cNvPr id="17417" name="Text Box 192"/>
          <p:cNvSpPr txBox="1">
            <a:spLocks noChangeArrowheads="1"/>
          </p:cNvSpPr>
          <p:nvPr/>
        </p:nvSpPr>
        <p:spPr bwMode="auto">
          <a:xfrm>
            <a:off x="895350" y="2122488"/>
            <a:ext cx="894696" cy="461665"/>
          </a:xfrm>
          <a:prstGeom prst="rect">
            <a:avLst/>
          </a:prstGeom>
          <a:noFill/>
          <a:ln w="9525">
            <a:solidFill>
              <a:schemeClr val="tx1"/>
            </a:solidFill>
            <a:miter lim="800000"/>
            <a:headEnd/>
            <a:tailEnd/>
          </a:ln>
        </p:spPr>
        <p:txBody>
          <a:bodyPr wrap="none">
            <a:prstTxWarp prst="textNoShape">
              <a:avLst/>
            </a:prstTxWarp>
            <a:spAutoFit/>
          </a:bodyPr>
          <a:lstStyle/>
          <a:p>
            <a:r>
              <a:rPr lang="en-US" dirty="0">
                <a:latin typeface="Times New Roman" charset="0"/>
                <a:sym typeface="Symbol" charset="2"/>
              </a:rPr>
              <a:t>t</a:t>
            </a:r>
            <a:r>
              <a:rPr lang="en-US" baseline="-25000" dirty="0" smtClean="0">
                <a:latin typeface="Times New Roman" charset="0"/>
                <a:sym typeface="Symbol" charset="2"/>
              </a:rPr>
              <a:t>0</a:t>
            </a:r>
            <a:r>
              <a:rPr lang="en-US" dirty="0" smtClean="0"/>
              <a:t> </a:t>
            </a:r>
            <a:r>
              <a:rPr lang="en-US" dirty="0"/>
              <a:t>= 0</a:t>
            </a:r>
          </a:p>
        </p:txBody>
      </p:sp>
      <p:grpSp>
        <p:nvGrpSpPr>
          <p:cNvPr id="4" name="Group 262"/>
          <p:cNvGrpSpPr>
            <a:grpSpLocks/>
          </p:cNvGrpSpPr>
          <p:nvPr/>
        </p:nvGrpSpPr>
        <p:grpSpPr bwMode="auto">
          <a:xfrm>
            <a:off x="214313" y="685800"/>
            <a:ext cx="758825" cy="620713"/>
            <a:chOff x="147" y="432"/>
            <a:chExt cx="478" cy="391"/>
          </a:xfrm>
        </p:grpSpPr>
        <p:grpSp>
          <p:nvGrpSpPr>
            <p:cNvPr id="5" name="Group 180"/>
            <p:cNvGrpSpPr>
              <a:grpSpLocks/>
            </p:cNvGrpSpPr>
            <p:nvPr/>
          </p:nvGrpSpPr>
          <p:grpSpPr bwMode="auto">
            <a:xfrm>
              <a:off x="147" y="612"/>
              <a:ext cx="221" cy="211"/>
              <a:chOff x="1488" y="1776"/>
              <a:chExt cx="288" cy="288"/>
            </a:xfrm>
          </p:grpSpPr>
          <p:sp>
            <p:nvSpPr>
              <p:cNvPr id="17442" name="Oval 173"/>
              <p:cNvSpPr>
                <a:spLocks noChangeArrowheads="1"/>
              </p:cNvSpPr>
              <p:nvPr/>
            </p:nvSpPr>
            <p:spPr bwMode="auto">
              <a:xfrm>
                <a:off x="1488" y="1776"/>
                <a:ext cx="288" cy="288"/>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p>
            </p:txBody>
          </p:sp>
          <p:sp>
            <p:nvSpPr>
              <p:cNvPr id="17443" name="Line 174"/>
              <p:cNvSpPr>
                <a:spLocks noChangeShapeType="1"/>
              </p:cNvSpPr>
              <p:nvPr/>
            </p:nvSpPr>
            <p:spPr bwMode="auto">
              <a:xfrm>
                <a:off x="1638" y="1776"/>
                <a:ext cx="0" cy="144"/>
              </a:xfrm>
              <a:prstGeom prst="line">
                <a:avLst/>
              </a:prstGeom>
              <a:noFill/>
              <a:ln w="28575">
                <a:solidFill>
                  <a:schemeClr val="tx1"/>
                </a:solidFill>
                <a:round/>
                <a:headEnd/>
                <a:tailEnd/>
              </a:ln>
            </p:spPr>
            <p:txBody>
              <a:bodyPr wrap="none">
                <a:prstTxWarp prst="textNoShape">
                  <a:avLst/>
                </a:prstTxWarp>
              </a:bodyPr>
              <a:lstStyle/>
              <a:p>
                <a:endParaRPr lang="en-US"/>
              </a:p>
            </p:txBody>
          </p:sp>
          <p:sp>
            <p:nvSpPr>
              <p:cNvPr id="17444" name="Line 175"/>
              <p:cNvSpPr>
                <a:spLocks noChangeShapeType="1"/>
              </p:cNvSpPr>
              <p:nvPr/>
            </p:nvSpPr>
            <p:spPr bwMode="auto">
              <a:xfrm>
                <a:off x="1638" y="1853"/>
                <a:ext cx="0" cy="67"/>
              </a:xfrm>
              <a:prstGeom prst="line">
                <a:avLst/>
              </a:prstGeom>
              <a:noFill/>
              <a:ln w="38100">
                <a:solidFill>
                  <a:schemeClr val="tx1"/>
                </a:solidFill>
                <a:round/>
                <a:headEnd/>
                <a:tailEnd/>
              </a:ln>
            </p:spPr>
            <p:txBody>
              <a:bodyPr wrap="none">
                <a:prstTxWarp prst="textNoShape">
                  <a:avLst/>
                </a:prstTxWarp>
              </a:bodyPr>
              <a:lstStyle/>
              <a:p>
                <a:endParaRPr lang="en-US"/>
              </a:p>
            </p:txBody>
          </p:sp>
        </p:grpSp>
        <p:sp>
          <p:nvSpPr>
            <p:cNvPr id="17440" name="Line 193"/>
            <p:cNvSpPr>
              <a:spLocks noChangeShapeType="1"/>
            </p:cNvSpPr>
            <p:nvPr/>
          </p:nvSpPr>
          <p:spPr bwMode="auto">
            <a:xfrm>
              <a:off x="368" y="711"/>
              <a:ext cx="257" cy="0"/>
            </a:xfrm>
            <a:prstGeom prst="line">
              <a:avLst/>
            </a:prstGeom>
            <a:noFill/>
            <a:ln w="28575">
              <a:solidFill>
                <a:srgbClr val="FF0000"/>
              </a:solidFill>
              <a:round/>
              <a:headEnd/>
              <a:tailEnd type="triangle" w="med" len="med"/>
            </a:ln>
          </p:spPr>
          <p:txBody>
            <a:bodyPr wrap="none">
              <a:prstTxWarp prst="textNoShape">
                <a:avLst/>
              </a:prstTxWarp>
            </a:bodyPr>
            <a:lstStyle/>
            <a:p>
              <a:endParaRPr lang="en-US"/>
            </a:p>
          </p:txBody>
        </p:sp>
        <p:sp>
          <p:nvSpPr>
            <p:cNvPr id="17441" name="Text Box 194"/>
            <p:cNvSpPr txBox="1">
              <a:spLocks noChangeArrowheads="1"/>
            </p:cNvSpPr>
            <p:nvPr/>
          </p:nvSpPr>
          <p:spPr bwMode="auto">
            <a:xfrm>
              <a:off x="360" y="432"/>
              <a:ext cx="228" cy="327"/>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v</a:t>
              </a:r>
            </a:p>
          </p:txBody>
        </p:sp>
      </p:grpSp>
      <p:sp>
        <p:nvSpPr>
          <p:cNvPr id="17419" name="Text Box 221"/>
          <p:cNvSpPr txBox="1">
            <a:spLocks noChangeArrowheads="1"/>
          </p:cNvSpPr>
          <p:nvPr/>
        </p:nvSpPr>
        <p:spPr bwMode="auto">
          <a:xfrm>
            <a:off x="2943225" y="1447800"/>
            <a:ext cx="539750" cy="519113"/>
          </a:xfrm>
          <a:prstGeom prst="rect">
            <a:avLst/>
          </a:prstGeom>
          <a:noFill/>
          <a:ln w="9525">
            <a:noFill/>
            <a:miter lim="800000"/>
            <a:headEnd/>
            <a:tailEnd/>
          </a:ln>
        </p:spPr>
        <p:txBody>
          <a:bodyPr wrap="none">
            <a:prstTxWarp prst="textNoShape">
              <a:avLst/>
            </a:prstTxWarp>
            <a:spAutoFit/>
          </a:bodyPr>
          <a:lstStyle/>
          <a:p>
            <a:r>
              <a:rPr lang="en-US"/>
              <a:t>…</a:t>
            </a:r>
          </a:p>
        </p:txBody>
      </p:sp>
      <p:sp>
        <p:nvSpPr>
          <p:cNvPr id="17420" name="Text Box 222"/>
          <p:cNvSpPr txBox="1">
            <a:spLocks noChangeArrowheads="1"/>
          </p:cNvSpPr>
          <p:nvPr/>
        </p:nvSpPr>
        <p:spPr bwMode="auto">
          <a:xfrm>
            <a:off x="228600" y="2667000"/>
            <a:ext cx="8702675" cy="2893100"/>
          </a:xfrm>
          <a:prstGeom prst="rect">
            <a:avLst/>
          </a:prstGeom>
          <a:noFill/>
          <a:ln w="9525">
            <a:noFill/>
            <a:miter lim="800000"/>
            <a:headEnd/>
            <a:tailEnd/>
          </a:ln>
        </p:spPr>
        <p:txBody>
          <a:bodyPr>
            <a:prstTxWarp prst="textNoShape">
              <a:avLst/>
            </a:prstTxWarp>
            <a:spAutoFit/>
          </a:bodyPr>
          <a:lstStyle/>
          <a:p>
            <a:r>
              <a:rPr lang="en-US" dirty="0"/>
              <a:t>Two clocks (one at </a:t>
            </a:r>
            <a:r>
              <a:rPr lang="en-US" b="1" dirty="0"/>
              <a:t>A</a:t>
            </a:r>
            <a:r>
              <a:rPr lang="en-US" dirty="0"/>
              <a:t> and one at </a:t>
            </a:r>
            <a:r>
              <a:rPr lang="en-US" b="1" dirty="0" err="1"/>
              <a:t>B</a:t>
            </a:r>
            <a:r>
              <a:rPr lang="en-US" dirty="0"/>
              <a:t>) are synchronized. A third clock flies past </a:t>
            </a:r>
            <a:r>
              <a:rPr lang="en-US" b="1" dirty="0"/>
              <a:t>A</a:t>
            </a:r>
            <a:r>
              <a:rPr lang="en-US" dirty="0"/>
              <a:t> at a velocity </a:t>
            </a:r>
            <a:r>
              <a:rPr lang="en-US" dirty="0" err="1"/>
              <a:t>v</a:t>
            </a:r>
            <a:r>
              <a:rPr lang="en-US" dirty="0"/>
              <a:t>. The moment it passes </a:t>
            </a:r>
            <a:r>
              <a:rPr lang="en-US" b="1" dirty="0"/>
              <a:t>A</a:t>
            </a:r>
            <a:r>
              <a:rPr lang="en-US" dirty="0"/>
              <a:t> all three clocks show the same time</a:t>
            </a:r>
            <a:r>
              <a:rPr lang="en-US" dirty="0" smtClean="0"/>
              <a:t> </a:t>
            </a:r>
            <a:r>
              <a:rPr lang="en-US" dirty="0">
                <a:latin typeface="Times New Roman" charset="0"/>
                <a:ea typeface="Times New Roman" charset="0"/>
                <a:cs typeface="Times New Roman" charset="0"/>
                <a:sym typeface="Symbol" charset="2"/>
              </a:rPr>
              <a:t>t</a:t>
            </a:r>
            <a:r>
              <a:rPr lang="en-US" baseline="-25000" dirty="0" smtClean="0">
                <a:latin typeface="Times New Roman" charset="0"/>
                <a:ea typeface="Times New Roman" charset="0"/>
                <a:cs typeface="Times New Roman" charset="0"/>
                <a:sym typeface="Symbol" charset="2"/>
              </a:rPr>
              <a:t>0</a:t>
            </a:r>
            <a:r>
              <a:rPr lang="en-US" dirty="0" smtClean="0"/>
              <a:t> </a:t>
            </a:r>
            <a:r>
              <a:rPr lang="en-US" dirty="0"/>
              <a:t>= 0 (viewed by observers in A and </a:t>
            </a:r>
            <a:r>
              <a:rPr lang="en-US" dirty="0" err="1"/>
              <a:t>B</a:t>
            </a:r>
            <a:r>
              <a:rPr lang="en-US" dirty="0"/>
              <a:t>. See left image.)</a:t>
            </a:r>
          </a:p>
          <a:p>
            <a:endParaRPr lang="en-US" sz="1400" dirty="0"/>
          </a:p>
          <a:p>
            <a:r>
              <a:rPr lang="en-US" dirty="0"/>
              <a:t>What time does the third clock show (as seen by an observer at </a:t>
            </a:r>
            <a:r>
              <a:rPr lang="en-US" b="1" dirty="0" err="1"/>
              <a:t>B</a:t>
            </a:r>
            <a:r>
              <a:rPr lang="en-US" dirty="0"/>
              <a:t>) at the moment it passes the clock in </a:t>
            </a:r>
            <a:r>
              <a:rPr lang="en-US" dirty="0" err="1"/>
              <a:t>B</a:t>
            </a:r>
            <a:r>
              <a:rPr lang="en-US" dirty="0"/>
              <a:t>? The clock</a:t>
            </a:r>
            <a:r>
              <a:rPr lang="en-US" dirty="0" smtClean="0"/>
              <a:t> at </a:t>
            </a:r>
            <a:r>
              <a:rPr lang="en-US" b="1" dirty="0" err="1"/>
              <a:t>B</a:t>
            </a:r>
            <a:r>
              <a:rPr lang="en-US" dirty="0"/>
              <a:t> is showing</a:t>
            </a:r>
            <a:r>
              <a:rPr lang="en-US" dirty="0" smtClean="0"/>
              <a:t> </a:t>
            </a:r>
            <a:r>
              <a:rPr lang="en-US" dirty="0">
                <a:latin typeface="Times New Roman" charset="0"/>
                <a:ea typeface="Times New Roman" charset="0"/>
                <a:cs typeface="Times New Roman" charset="0"/>
                <a:sym typeface="Symbol" charset="2"/>
              </a:rPr>
              <a:t>t</a:t>
            </a:r>
            <a:r>
              <a:rPr lang="en-US" baseline="-25000" dirty="0" smtClean="0">
                <a:latin typeface="Times New Roman" charset="0"/>
                <a:ea typeface="Times New Roman" charset="0"/>
                <a:cs typeface="Times New Roman" charset="0"/>
                <a:sym typeface="Symbol" charset="2"/>
              </a:rPr>
              <a:t>1</a:t>
            </a:r>
            <a:r>
              <a:rPr lang="en-US" dirty="0" smtClean="0">
                <a:latin typeface="Times New Roman" charset="0"/>
                <a:ea typeface="Times New Roman" charset="0"/>
                <a:cs typeface="Times New Roman" charset="0"/>
                <a:sym typeface="Symbol" charset="2"/>
              </a:rPr>
              <a:t> </a:t>
            </a:r>
            <a:r>
              <a:rPr lang="en-US" dirty="0"/>
              <a:t>= 1s at that moment. </a:t>
            </a:r>
            <a:r>
              <a:rPr lang="en-US" dirty="0" err="1">
                <a:sym typeface="Wingdings" charset="2"/>
              </a:rPr>
              <a:t></a:t>
            </a:r>
            <a:r>
              <a:rPr lang="en-US" dirty="0">
                <a:sym typeface="Wingdings" charset="2"/>
              </a:rPr>
              <a:t> Use Lorentz transformation!</a:t>
            </a:r>
            <a:endParaRPr lang="en-US" dirty="0"/>
          </a:p>
        </p:txBody>
      </p:sp>
      <p:sp>
        <p:nvSpPr>
          <p:cNvPr id="17421" name="Rectangle 196"/>
          <p:cNvSpPr>
            <a:spLocks noChangeArrowheads="1"/>
          </p:cNvSpPr>
          <p:nvPr/>
        </p:nvSpPr>
        <p:spPr bwMode="auto">
          <a:xfrm>
            <a:off x="3476625" y="838200"/>
            <a:ext cx="3124200" cy="1905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nvGrpSpPr>
          <p:cNvPr id="6" name="Group 179"/>
          <p:cNvGrpSpPr>
            <a:grpSpLocks/>
          </p:cNvGrpSpPr>
          <p:nvPr/>
        </p:nvGrpSpPr>
        <p:grpSpPr bwMode="auto">
          <a:xfrm>
            <a:off x="5718175" y="1524000"/>
            <a:ext cx="377825" cy="365125"/>
            <a:chOff x="3648" y="1296"/>
            <a:chExt cx="288" cy="288"/>
          </a:xfrm>
        </p:grpSpPr>
        <p:sp>
          <p:nvSpPr>
            <p:cNvPr id="17436" name="Oval 176"/>
            <p:cNvSpPr>
              <a:spLocks noChangeArrowheads="1"/>
            </p:cNvSpPr>
            <p:nvPr/>
          </p:nvSpPr>
          <p:spPr bwMode="auto">
            <a:xfrm>
              <a:off x="3648" y="1296"/>
              <a:ext cx="288" cy="288"/>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p>
          </p:txBody>
        </p:sp>
        <p:sp>
          <p:nvSpPr>
            <p:cNvPr id="17437" name="Line 177"/>
            <p:cNvSpPr>
              <a:spLocks noChangeShapeType="1"/>
            </p:cNvSpPr>
            <p:nvPr/>
          </p:nvSpPr>
          <p:spPr bwMode="auto">
            <a:xfrm flipH="1">
              <a:off x="3798" y="1344"/>
              <a:ext cx="90" cy="96"/>
            </a:xfrm>
            <a:prstGeom prst="line">
              <a:avLst/>
            </a:prstGeom>
            <a:noFill/>
            <a:ln w="28575">
              <a:solidFill>
                <a:schemeClr val="tx1"/>
              </a:solidFill>
              <a:round/>
              <a:headEnd/>
              <a:tailEnd/>
            </a:ln>
          </p:spPr>
          <p:txBody>
            <a:bodyPr wrap="none">
              <a:prstTxWarp prst="textNoShape">
                <a:avLst/>
              </a:prstTxWarp>
            </a:bodyPr>
            <a:lstStyle/>
            <a:p>
              <a:endParaRPr lang="en-US"/>
            </a:p>
          </p:txBody>
        </p:sp>
        <p:sp>
          <p:nvSpPr>
            <p:cNvPr id="17438" name="Line 178"/>
            <p:cNvSpPr>
              <a:spLocks noChangeShapeType="1"/>
            </p:cNvSpPr>
            <p:nvPr/>
          </p:nvSpPr>
          <p:spPr bwMode="auto">
            <a:xfrm>
              <a:off x="3798" y="1373"/>
              <a:ext cx="0" cy="67"/>
            </a:xfrm>
            <a:prstGeom prst="line">
              <a:avLst/>
            </a:prstGeom>
            <a:noFill/>
            <a:ln w="38100">
              <a:solidFill>
                <a:schemeClr val="tx1"/>
              </a:solidFill>
              <a:round/>
              <a:headEnd/>
              <a:tailEnd/>
            </a:ln>
          </p:spPr>
          <p:txBody>
            <a:bodyPr wrap="none">
              <a:prstTxWarp prst="textNoShape">
                <a:avLst/>
              </a:prstTxWarp>
            </a:bodyPr>
            <a:lstStyle/>
            <a:p>
              <a:endParaRPr lang="en-US"/>
            </a:p>
          </p:txBody>
        </p:sp>
      </p:grpSp>
      <p:sp>
        <p:nvSpPr>
          <p:cNvPr id="17423" name="Oval 198"/>
          <p:cNvSpPr>
            <a:spLocks noChangeArrowheads="1"/>
          </p:cNvSpPr>
          <p:nvPr/>
        </p:nvSpPr>
        <p:spPr bwMode="auto">
          <a:xfrm>
            <a:off x="5718175" y="1031875"/>
            <a:ext cx="377825" cy="366713"/>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p>
        </p:txBody>
      </p:sp>
      <p:sp>
        <p:nvSpPr>
          <p:cNvPr id="17424" name="Text Box 201"/>
          <p:cNvSpPr txBox="1">
            <a:spLocks noChangeArrowheads="1"/>
          </p:cNvSpPr>
          <p:nvPr/>
        </p:nvSpPr>
        <p:spPr bwMode="auto">
          <a:xfrm>
            <a:off x="3538538" y="1824038"/>
            <a:ext cx="441325" cy="519112"/>
          </a:xfrm>
          <a:prstGeom prst="rect">
            <a:avLst/>
          </a:prstGeom>
          <a:noFill/>
          <a:ln w="9525">
            <a:noFill/>
            <a:miter lim="800000"/>
            <a:headEnd/>
            <a:tailEnd/>
          </a:ln>
        </p:spPr>
        <p:txBody>
          <a:bodyPr wrap="none">
            <a:prstTxWarp prst="textNoShape">
              <a:avLst/>
            </a:prstTxWarp>
            <a:spAutoFit/>
          </a:bodyPr>
          <a:lstStyle/>
          <a:p>
            <a:r>
              <a:rPr lang="en-US" b="1"/>
              <a:t>A</a:t>
            </a:r>
          </a:p>
        </p:txBody>
      </p:sp>
      <p:sp>
        <p:nvSpPr>
          <p:cNvPr id="17425" name="Text Box 202"/>
          <p:cNvSpPr txBox="1">
            <a:spLocks noChangeArrowheads="1"/>
          </p:cNvSpPr>
          <p:nvPr/>
        </p:nvSpPr>
        <p:spPr bwMode="auto">
          <a:xfrm>
            <a:off x="5713413" y="1824038"/>
            <a:ext cx="441325" cy="519112"/>
          </a:xfrm>
          <a:prstGeom prst="rect">
            <a:avLst/>
          </a:prstGeom>
          <a:noFill/>
          <a:ln w="9525">
            <a:noFill/>
            <a:miter lim="800000"/>
            <a:headEnd/>
            <a:tailEnd/>
          </a:ln>
        </p:spPr>
        <p:txBody>
          <a:bodyPr wrap="none">
            <a:prstTxWarp prst="textNoShape">
              <a:avLst/>
            </a:prstTxWarp>
            <a:spAutoFit/>
          </a:bodyPr>
          <a:lstStyle/>
          <a:p>
            <a:r>
              <a:rPr lang="en-US" b="1"/>
              <a:t>B</a:t>
            </a:r>
          </a:p>
        </p:txBody>
      </p:sp>
      <p:sp>
        <p:nvSpPr>
          <p:cNvPr id="17426" name="Line 212"/>
          <p:cNvSpPr>
            <a:spLocks noChangeShapeType="1"/>
          </p:cNvSpPr>
          <p:nvPr/>
        </p:nvSpPr>
        <p:spPr bwMode="auto">
          <a:xfrm>
            <a:off x="6096000" y="1203325"/>
            <a:ext cx="441325" cy="0"/>
          </a:xfrm>
          <a:prstGeom prst="line">
            <a:avLst/>
          </a:prstGeom>
          <a:noFill/>
          <a:ln w="28575">
            <a:solidFill>
              <a:srgbClr val="FF0000"/>
            </a:solidFill>
            <a:round/>
            <a:headEnd/>
            <a:tailEnd type="triangle" w="med" len="med"/>
          </a:ln>
        </p:spPr>
        <p:txBody>
          <a:bodyPr wrap="none">
            <a:prstTxWarp prst="textNoShape">
              <a:avLst/>
            </a:prstTxWarp>
          </a:bodyPr>
          <a:lstStyle/>
          <a:p>
            <a:endParaRPr lang="en-US"/>
          </a:p>
        </p:txBody>
      </p:sp>
      <p:sp>
        <p:nvSpPr>
          <p:cNvPr id="17427" name="Text Box 213"/>
          <p:cNvSpPr txBox="1">
            <a:spLocks noChangeArrowheads="1"/>
          </p:cNvSpPr>
          <p:nvPr/>
        </p:nvSpPr>
        <p:spPr bwMode="auto">
          <a:xfrm>
            <a:off x="6107113" y="762000"/>
            <a:ext cx="361950" cy="519113"/>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v</a:t>
            </a:r>
          </a:p>
        </p:txBody>
      </p:sp>
      <p:sp>
        <p:nvSpPr>
          <p:cNvPr id="17428" name="Text Box 214"/>
          <p:cNvSpPr txBox="1">
            <a:spLocks noChangeArrowheads="1"/>
          </p:cNvSpPr>
          <p:nvPr/>
        </p:nvSpPr>
        <p:spPr bwMode="auto">
          <a:xfrm>
            <a:off x="4391025" y="2133600"/>
            <a:ext cx="1048584" cy="461665"/>
          </a:xfrm>
          <a:prstGeom prst="rect">
            <a:avLst/>
          </a:prstGeom>
          <a:noFill/>
          <a:ln w="9525">
            <a:solidFill>
              <a:schemeClr val="tx1"/>
            </a:solidFill>
            <a:miter lim="800000"/>
            <a:headEnd/>
            <a:tailEnd/>
          </a:ln>
        </p:spPr>
        <p:txBody>
          <a:bodyPr wrap="none">
            <a:prstTxWarp prst="textNoShape">
              <a:avLst/>
            </a:prstTxWarp>
            <a:spAutoFit/>
          </a:bodyPr>
          <a:lstStyle/>
          <a:p>
            <a:r>
              <a:rPr lang="en-US" dirty="0">
                <a:latin typeface="Times New Roman" charset="0"/>
                <a:sym typeface="Symbol" charset="2"/>
              </a:rPr>
              <a:t>t</a:t>
            </a:r>
            <a:r>
              <a:rPr lang="en-US" baseline="-25000" dirty="0" smtClean="0">
                <a:latin typeface="Times New Roman" charset="0"/>
                <a:sym typeface="Symbol" charset="2"/>
              </a:rPr>
              <a:t>1</a:t>
            </a:r>
            <a:r>
              <a:rPr lang="en-US" dirty="0" smtClean="0"/>
              <a:t> </a:t>
            </a:r>
            <a:r>
              <a:rPr lang="en-US" dirty="0"/>
              <a:t>= 1s</a:t>
            </a:r>
          </a:p>
        </p:txBody>
      </p:sp>
      <p:grpSp>
        <p:nvGrpSpPr>
          <p:cNvPr id="7" name="Group 216"/>
          <p:cNvGrpSpPr>
            <a:grpSpLocks/>
          </p:cNvGrpSpPr>
          <p:nvPr/>
        </p:nvGrpSpPr>
        <p:grpSpPr bwMode="auto">
          <a:xfrm>
            <a:off x="3552825" y="1524000"/>
            <a:ext cx="377825" cy="365125"/>
            <a:chOff x="3648" y="1296"/>
            <a:chExt cx="288" cy="288"/>
          </a:xfrm>
        </p:grpSpPr>
        <p:sp>
          <p:nvSpPr>
            <p:cNvPr id="17433" name="Oval 217"/>
            <p:cNvSpPr>
              <a:spLocks noChangeArrowheads="1"/>
            </p:cNvSpPr>
            <p:nvPr/>
          </p:nvSpPr>
          <p:spPr bwMode="auto">
            <a:xfrm>
              <a:off x="3648" y="1296"/>
              <a:ext cx="288" cy="288"/>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p>
          </p:txBody>
        </p:sp>
        <p:sp>
          <p:nvSpPr>
            <p:cNvPr id="17434" name="Line 218"/>
            <p:cNvSpPr>
              <a:spLocks noChangeShapeType="1"/>
            </p:cNvSpPr>
            <p:nvPr/>
          </p:nvSpPr>
          <p:spPr bwMode="auto">
            <a:xfrm flipH="1">
              <a:off x="3798" y="1344"/>
              <a:ext cx="90" cy="96"/>
            </a:xfrm>
            <a:prstGeom prst="line">
              <a:avLst/>
            </a:prstGeom>
            <a:noFill/>
            <a:ln w="28575">
              <a:solidFill>
                <a:schemeClr val="tx1"/>
              </a:solidFill>
              <a:round/>
              <a:headEnd/>
              <a:tailEnd/>
            </a:ln>
          </p:spPr>
          <p:txBody>
            <a:bodyPr wrap="none">
              <a:prstTxWarp prst="textNoShape">
                <a:avLst/>
              </a:prstTxWarp>
            </a:bodyPr>
            <a:lstStyle/>
            <a:p>
              <a:endParaRPr lang="en-US"/>
            </a:p>
          </p:txBody>
        </p:sp>
        <p:sp>
          <p:nvSpPr>
            <p:cNvPr id="17435" name="Line 219"/>
            <p:cNvSpPr>
              <a:spLocks noChangeShapeType="1"/>
            </p:cNvSpPr>
            <p:nvPr/>
          </p:nvSpPr>
          <p:spPr bwMode="auto">
            <a:xfrm>
              <a:off x="3798" y="1373"/>
              <a:ext cx="0" cy="67"/>
            </a:xfrm>
            <a:prstGeom prst="line">
              <a:avLst/>
            </a:prstGeom>
            <a:noFill/>
            <a:ln w="38100">
              <a:solidFill>
                <a:schemeClr val="tx1"/>
              </a:solidFill>
              <a:round/>
              <a:headEnd/>
              <a:tailEnd/>
            </a:ln>
          </p:spPr>
          <p:txBody>
            <a:bodyPr wrap="none">
              <a:prstTxWarp prst="textNoShape">
                <a:avLst/>
              </a:prstTxWarp>
            </a:bodyPr>
            <a:lstStyle/>
            <a:p>
              <a:endParaRPr lang="en-US"/>
            </a:p>
          </p:txBody>
        </p:sp>
      </p:grpSp>
      <p:sp>
        <p:nvSpPr>
          <p:cNvPr id="17430" name="Text Box 215"/>
          <p:cNvSpPr txBox="1">
            <a:spLocks noChangeArrowheads="1"/>
          </p:cNvSpPr>
          <p:nvPr/>
        </p:nvSpPr>
        <p:spPr bwMode="auto">
          <a:xfrm>
            <a:off x="5721350" y="962025"/>
            <a:ext cx="382588" cy="519113"/>
          </a:xfrm>
          <a:prstGeom prst="rect">
            <a:avLst/>
          </a:prstGeom>
          <a:noFill/>
          <a:ln w="9525">
            <a:noFill/>
            <a:miter lim="800000"/>
            <a:headEnd/>
            <a:tailEnd/>
          </a:ln>
        </p:spPr>
        <p:txBody>
          <a:bodyPr wrap="none">
            <a:prstTxWarp prst="textNoShape">
              <a:avLst/>
            </a:prstTxWarp>
            <a:spAutoFit/>
          </a:bodyPr>
          <a:lstStyle/>
          <a:p>
            <a:r>
              <a:rPr lang="en-US"/>
              <a:t>?</a:t>
            </a:r>
          </a:p>
        </p:txBody>
      </p:sp>
      <p:graphicFrame>
        <p:nvGraphicFramePr>
          <p:cNvPr id="17410" name="Object 2"/>
          <p:cNvGraphicFramePr>
            <a:graphicFrameLocks noChangeAspect="1"/>
          </p:cNvGraphicFramePr>
          <p:nvPr/>
        </p:nvGraphicFramePr>
        <p:xfrm>
          <a:off x="6848475" y="838200"/>
          <a:ext cx="2100263" cy="1841500"/>
        </p:xfrm>
        <a:graphic>
          <a:graphicData uri="http://schemas.openxmlformats.org/presentationml/2006/ole">
            <p:oleObj spid="_x0000_s28674" name="Equation" r:id="rId3" imgW="927000" imgH="812520" progId="Equation.DSMT4">
              <p:embed/>
            </p:oleObj>
          </a:graphicData>
        </a:graphic>
      </p:graphicFrame>
      <p:sp>
        <p:nvSpPr>
          <p:cNvPr id="17431" name="Rectangle 260"/>
          <p:cNvSpPr>
            <a:spLocks noChangeArrowheads="1"/>
          </p:cNvSpPr>
          <p:nvPr/>
        </p:nvSpPr>
        <p:spPr bwMode="auto">
          <a:xfrm>
            <a:off x="6705600" y="838200"/>
            <a:ext cx="2362200" cy="1905000"/>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7432" name="Text Box 261"/>
          <p:cNvSpPr txBox="1">
            <a:spLocks noChangeArrowheads="1"/>
          </p:cNvSpPr>
          <p:nvPr/>
        </p:nvSpPr>
        <p:spPr bwMode="auto">
          <a:xfrm>
            <a:off x="104775" y="5508625"/>
            <a:ext cx="8337550" cy="830263"/>
          </a:xfrm>
          <a:prstGeom prst="rect">
            <a:avLst/>
          </a:prstGeom>
          <a:noFill/>
          <a:ln w="9525">
            <a:noFill/>
            <a:miter lim="800000"/>
            <a:headEnd/>
            <a:tailEnd/>
          </a:ln>
        </p:spPr>
        <p:txBody>
          <a:bodyPr wrap="none">
            <a:prstTxWarp prst="textNoShape">
              <a:avLst/>
            </a:prstTxWarp>
            <a:spAutoFit/>
          </a:bodyPr>
          <a:lstStyle/>
          <a:p>
            <a:r>
              <a:rPr lang="en-US" dirty="0">
                <a:latin typeface="Times New Roman" charset="0"/>
              </a:rPr>
              <a:t>A) </a:t>
            </a:r>
            <a:r>
              <a:rPr lang="el-GR" dirty="0">
                <a:latin typeface="Times New Roman" charset="0"/>
                <a:ea typeface="Times New Roman" charset="0"/>
                <a:cs typeface="Times New Roman" charset="0"/>
              </a:rPr>
              <a:t>γ</a:t>
            </a:r>
            <a:r>
              <a:rPr lang="en-US" dirty="0">
                <a:latin typeface="Times New Roman" charset="0"/>
                <a:ea typeface="Times New Roman" charset="0"/>
                <a:cs typeface="Times New Roman" charset="0"/>
              </a:rPr>
              <a:t> · </a:t>
            </a:r>
            <a:r>
              <a:rPr lang="en-US" dirty="0" smtClean="0">
                <a:latin typeface="Times New Roman" charset="0"/>
                <a:ea typeface="Times New Roman" charset="0"/>
                <a:cs typeface="Times New Roman" charset="0"/>
              </a:rPr>
              <a:t>(</a:t>
            </a:r>
            <a:r>
              <a:rPr lang="en-US" dirty="0">
                <a:latin typeface="Times New Roman" charset="0"/>
                <a:ea typeface="Times New Roman" charset="0"/>
                <a:cs typeface="Times New Roman" charset="0"/>
              </a:rPr>
              <a:t>t</a:t>
            </a:r>
            <a:r>
              <a:rPr lang="en-US" baseline="-25000" dirty="0" smtClean="0">
                <a:latin typeface="Times New Roman" charset="0"/>
                <a:ea typeface="Times New Roman" charset="0"/>
                <a:cs typeface="Times New Roman" charset="0"/>
              </a:rPr>
              <a:t>1</a:t>
            </a:r>
            <a:r>
              <a:rPr lang="en-US" dirty="0" smtClean="0">
                <a:latin typeface="Times New Roman" charset="0"/>
                <a:ea typeface="Times New Roman" charset="0"/>
                <a:cs typeface="Times New Roman" charset="0"/>
              </a:rPr>
              <a:t>-</a:t>
            </a:r>
            <a:r>
              <a:rPr lang="en-US" dirty="0">
                <a:latin typeface="Times New Roman" charset="0"/>
              </a:rPr>
              <a:t>t</a:t>
            </a:r>
            <a:r>
              <a:rPr lang="en-US" baseline="-25000" dirty="0" smtClean="0">
                <a:latin typeface="Times New Roman" charset="0"/>
              </a:rPr>
              <a:t>0</a:t>
            </a:r>
            <a:r>
              <a:rPr lang="en-US" dirty="0">
                <a:latin typeface="Times New Roman" charset="0"/>
              </a:rPr>
              <a:t>)</a:t>
            </a:r>
            <a:r>
              <a:rPr lang="en-US" dirty="0">
                <a:latin typeface="Times New Roman" charset="0"/>
                <a:ea typeface="Times New Roman" charset="0"/>
                <a:cs typeface="Times New Roman" charset="0"/>
              </a:rPr>
              <a:t>	       </a:t>
            </a:r>
            <a:r>
              <a:rPr lang="en-US" dirty="0" err="1">
                <a:latin typeface="Times New Roman" charset="0"/>
                <a:ea typeface="Times New Roman" charset="0"/>
                <a:cs typeface="Times New Roman" charset="0"/>
              </a:rPr>
              <a:t>B</a:t>
            </a:r>
            <a:r>
              <a:rPr lang="en-US" dirty="0">
                <a:latin typeface="Times New Roman" charset="0"/>
                <a:ea typeface="Times New Roman" charset="0"/>
                <a:cs typeface="Times New Roman" charset="0"/>
              </a:rPr>
              <a:t>) </a:t>
            </a:r>
            <a:r>
              <a:rPr lang="el-GR" dirty="0">
                <a:latin typeface="Times New Roman" charset="0"/>
              </a:rPr>
              <a:t>γ</a:t>
            </a:r>
            <a:r>
              <a:rPr lang="en-US" baseline="30000" dirty="0">
                <a:latin typeface="Times New Roman" charset="0"/>
              </a:rPr>
              <a:t>2</a:t>
            </a:r>
            <a:r>
              <a:rPr lang="en-US" dirty="0" smtClean="0">
                <a:latin typeface="Times New Roman" charset="0"/>
              </a:rPr>
              <a:t>(</a:t>
            </a:r>
            <a:r>
              <a:rPr lang="en-US" dirty="0">
                <a:latin typeface="Times New Roman" charset="0"/>
              </a:rPr>
              <a:t>t</a:t>
            </a:r>
            <a:r>
              <a:rPr lang="en-US" baseline="-25000" dirty="0" smtClean="0">
                <a:latin typeface="Times New Roman" charset="0"/>
              </a:rPr>
              <a:t>1</a:t>
            </a:r>
            <a:r>
              <a:rPr lang="en-US" dirty="0" smtClean="0">
                <a:latin typeface="Times New Roman" charset="0"/>
              </a:rPr>
              <a:t>-</a:t>
            </a:r>
            <a:r>
              <a:rPr lang="en-US" dirty="0">
                <a:latin typeface="Times New Roman" charset="0"/>
              </a:rPr>
              <a:t>t</a:t>
            </a:r>
            <a:r>
              <a:rPr lang="en-US" baseline="-25000" dirty="0" smtClean="0">
                <a:latin typeface="Times New Roman" charset="0"/>
              </a:rPr>
              <a:t>0</a:t>
            </a:r>
            <a:r>
              <a:rPr lang="en-US" dirty="0">
                <a:latin typeface="Times New Roman" charset="0"/>
              </a:rPr>
              <a:t>)(1</a:t>
            </a:r>
            <a:r>
              <a:rPr lang="en-US" dirty="0">
                <a:latin typeface="Times New Roman" charset="0"/>
                <a:ea typeface="Times New Roman" charset="0"/>
                <a:cs typeface="Times New Roman" charset="0"/>
              </a:rPr>
              <a:t> – v/c</a:t>
            </a:r>
            <a:r>
              <a:rPr lang="en-US" baseline="30000" dirty="0">
                <a:latin typeface="Times New Roman" charset="0"/>
                <a:ea typeface="Times New Roman" charset="0"/>
                <a:cs typeface="Times New Roman" charset="0"/>
              </a:rPr>
              <a:t>2</a:t>
            </a:r>
            <a:r>
              <a:rPr lang="en-US" dirty="0">
                <a:latin typeface="Times New Roman" charset="0"/>
                <a:ea typeface="Times New Roman" charset="0"/>
                <a:cs typeface="Times New Roman" charset="0"/>
              </a:rPr>
              <a:t>)       </a:t>
            </a:r>
            <a:r>
              <a:rPr lang="en-US" dirty="0" err="1">
                <a:latin typeface="Times New Roman" charset="0"/>
                <a:ea typeface="Times New Roman" charset="0"/>
                <a:cs typeface="Times New Roman" charset="0"/>
              </a:rPr>
              <a:t>C</a:t>
            </a:r>
            <a:r>
              <a:rPr lang="en-US" dirty="0">
                <a:latin typeface="Times New Roman" charset="0"/>
                <a:ea typeface="Times New Roman" charset="0"/>
                <a:cs typeface="Times New Roman" charset="0"/>
              </a:rPr>
              <a:t>) </a:t>
            </a:r>
            <a:r>
              <a:rPr lang="el-GR" dirty="0">
                <a:latin typeface="Times New Roman" charset="0"/>
              </a:rPr>
              <a:t>γ</a:t>
            </a:r>
            <a:r>
              <a:rPr lang="en-US" baseline="30000" dirty="0">
                <a:latin typeface="Times New Roman" charset="0"/>
              </a:rPr>
              <a:t>2 </a:t>
            </a:r>
            <a:r>
              <a:rPr lang="en-US" dirty="0" smtClean="0">
                <a:latin typeface="Times New Roman" charset="0"/>
              </a:rPr>
              <a:t>(</a:t>
            </a:r>
            <a:r>
              <a:rPr lang="en-US" dirty="0">
                <a:latin typeface="Times New Roman" charset="0"/>
              </a:rPr>
              <a:t>t</a:t>
            </a:r>
            <a:r>
              <a:rPr lang="en-US" baseline="-25000" dirty="0" smtClean="0">
                <a:latin typeface="Times New Roman" charset="0"/>
              </a:rPr>
              <a:t>1</a:t>
            </a:r>
            <a:r>
              <a:rPr lang="en-US" dirty="0" smtClean="0">
                <a:latin typeface="Times New Roman" charset="0"/>
              </a:rPr>
              <a:t>-</a:t>
            </a:r>
            <a:r>
              <a:rPr lang="en-US" dirty="0">
                <a:latin typeface="Times New Roman" charset="0"/>
              </a:rPr>
              <a:t>t</a:t>
            </a:r>
            <a:r>
              <a:rPr lang="en-US" baseline="-25000" dirty="0" smtClean="0">
                <a:latin typeface="Times New Roman" charset="0"/>
              </a:rPr>
              <a:t>0</a:t>
            </a:r>
            <a:r>
              <a:rPr lang="en-US" dirty="0">
                <a:latin typeface="Times New Roman" charset="0"/>
              </a:rPr>
              <a:t>)(1 + v</a:t>
            </a:r>
            <a:r>
              <a:rPr lang="en-US" baseline="30000" dirty="0">
                <a:latin typeface="Times New Roman" charset="0"/>
              </a:rPr>
              <a:t>2</a:t>
            </a:r>
            <a:r>
              <a:rPr lang="en-US" dirty="0">
                <a:latin typeface="Times New Roman" charset="0"/>
              </a:rPr>
              <a:t>/c</a:t>
            </a:r>
            <a:r>
              <a:rPr lang="en-US" baseline="30000" dirty="0">
                <a:latin typeface="Times New Roman" charset="0"/>
              </a:rPr>
              <a:t>2</a:t>
            </a:r>
            <a:r>
              <a:rPr lang="en-US" dirty="0">
                <a:latin typeface="Times New Roman" charset="0"/>
              </a:rPr>
              <a:t>)</a:t>
            </a:r>
          </a:p>
          <a:p>
            <a:r>
              <a:rPr lang="en-US" dirty="0" err="1">
                <a:latin typeface="Times New Roman" charset="0"/>
              </a:rPr>
              <a:t>D</a:t>
            </a:r>
            <a:r>
              <a:rPr lang="en-US" dirty="0">
                <a:latin typeface="Times New Roman" charset="0"/>
              </a:rPr>
              <a:t>) </a:t>
            </a:r>
            <a:r>
              <a:rPr lang="en-US" dirty="0" smtClean="0">
                <a:latin typeface="Times New Roman" charset="0"/>
              </a:rPr>
              <a:t>(</a:t>
            </a:r>
            <a:r>
              <a:rPr lang="en-US" dirty="0">
                <a:latin typeface="Times New Roman" charset="0"/>
              </a:rPr>
              <a:t>t</a:t>
            </a:r>
            <a:r>
              <a:rPr lang="en-US" baseline="-25000" dirty="0" smtClean="0">
                <a:latin typeface="Times New Roman" charset="0"/>
              </a:rPr>
              <a:t>1</a:t>
            </a:r>
            <a:r>
              <a:rPr lang="en-US" dirty="0" smtClean="0">
                <a:latin typeface="Times New Roman" charset="0"/>
              </a:rPr>
              <a:t>-</a:t>
            </a:r>
            <a:r>
              <a:rPr lang="en-US" dirty="0">
                <a:latin typeface="Times New Roman" charset="0"/>
              </a:rPr>
              <a:t>t</a:t>
            </a:r>
            <a:r>
              <a:rPr lang="en-US" baseline="-25000" dirty="0" smtClean="0">
                <a:latin typeface="Times New Roman" charset="0"/>
              </a:rPr>
              <a:t>0</a:t>
            </a:r>
            <a:r>
              <a:rPr lang="en-US" dirty="0">
                <a:latin typeface="Times New Roman" charset="0"/>
              </a:rPr>
              <a:t>) / </a:t>
            </a:r>
            <a:r>
              <a:rPr lang="el-GR" dirty="0">
                <a:latin typeface="Times New Roman" charset="0"/>
              </a:rPr>
              <a:t>γ</a:t>
            </a:r>
            <a:r>
              <a:rPr lang="en-US" dirty="0">
                <a:latin typeface="Times New Roman" charset="0"/>
              </a:rPr>
              <a:t>	       </a:t>
            </a:r>
            <a:r>
              <a:rPr lang="en-US" dirty="0" err="1">
                <a:latin typeface="Times New Roman" charset="0"/>
              </a:rPr>
              <a:t>E</a:t>
            </a:r>
            <a:r>
              <a:rPr lang="en-US" dirty="0">
                <a:latin typeface="Times New Roman" charset="0"/>
              </a:rPr>
              <a:t>) </a:t>
            </a:r>
            <a:r>
              <a:rPr lang="el-GR" dirty="0">
                <a:latin typeface="Times New Roman" charset="0"/>
              </a:rPr>
              <a:t>γ</a:t>
            </a:r>
            <a:r>
              <a:rPr lang="en-US" dirty="0" smtClean="0">
                <a:latin typeface="Times New Roman" charset="0"/>
              </a:rPr>
              <a:t>(</a:t>
            </a:r>
            <a:r>
              <a:rPr lang="en-US" dirty="0">
                <a:latin typeface="Times New Roman" charset="0"/>
              </a:rPr>
              <a:t>t</a:t>
            </a:r>
            <a:r>
              <a:rPr lang="en-US" baseline="-25000" dirty="0" smtClean="0">
                <a:latin typeface="Times New Roman" charset="0"/>
              </a:rPr>
              <a:t>1</a:t>
            </a:r>
            <a:r>
              <a:rPr lang="en-US" dirty="0" smtClean="0">
                <a:latin typeface="Times New Roman" charset="0"/>
              </a:rPr>
              <a:t>-</a:t>
            </a:r>
            <a:r>
              <a:rPr lang="en-US" dirty="0">
                <a:latin typeface="Times New Roman" charset="0"/>
              </a:rPr>
              <a:t>t</a:t>
            </a:r>
            <a:r>
              <a:rPr lang="en-US" baseline="-25000" dirty="0" smtClean="0">
                <a:latin typeface="Times New Roman" charset="0"/>
              </a:rPr>
              <a:t>0</a:t>
            </a:r>
            <a:r>
              <a:rPr lang="en-US" dirty="0">
                <a:latin typeface="Times New Roman" charset="0"/>
              </a:rPr>
              <a:t>)(1 + vx'/c</a:t>
            </a:r>
            <a:r>
              <a:rPr lang="en-US" baseline="30000" dirty="0">
                <a:latin typeface="Times New Roman" charset="0"/>
              </a:rPr>
              <a:t>2</a:t>
            </a:r>
            <a:r>
              <a:rPr lang="en-US" dirty="0">
                <a:latin typeface="Times New Roman" charset="0"/>
              </a:rPr>
              <a:t>)</a:t>
            </a:r>
            <a:endParaRPr lang="el-GR" dirty="0">
              <a:latin typeface="Times New Roman"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4483" name="Text Box 3"/>
          <p:cNvSpPr txBox="1">
            <a:spLocks noChangeArrowheads="1"/>
          </p:cNvSpPr>
          <p:nvPr/>
        </p:nvSpPr>
        <p:spPr bwMode="auto">
          <a:xfrm>
            <a:off x="457200" y="3721100"/>
            <a:ext cx="8077200" cy="1373188"/>
          </a:xfrm>
          <a:prstGeom prst="rect">
            <a:avLst/>
          </a:prstGeom>
          <a:noFill/>
          <a:ln w="9525">
            <a:noFill/>
            <a:miter lim="800000"/>
            <a:headEnd/>
            <a:tailEnd/>
          </a:ln>
        </p:spPr>
        <p:txBody>
          <a:bodyPr>
            <a:prstTxWarp prst="textNoShape">
              <a:avLst/>
            </a:prstTxWarp>
            <a:spAutoFit/>
          </a:bodyPr>
          <a:lstStyle/>
          <a:p>
            <a:r>
              <a:rPr lang="en-US"/>
              <a:t>We now know that the total rest energy of the particle equals the sum of the rest energy of all constituents minus the total binding energy E</a:t>
            </a:r>
            <a:r>
              <a:rPr lang="en-US" baseline="-25000"/>
              <a:t>B</a:t>
            </a:r>
            <a:r>
              <a:rPr lang="en-US"/>
              <a:t>: </a:t>
            </a:r>
          </a:p>
        </p:txBody>
      </p:sp>
      <p:pic>
        <p:nvPicPr>
          <p:cNvPr id="24579" name="Picture 6"/>
          <p:cNvPicPr>
            <a:picLocks noChangeAspect="1" noChangeArrowheads="1"/>
          </p:cNvPicPr>
          <p:nvPr/>
        </p:nvPicPr>
        <p:blipFill>
          <a:blip r:embed="rId2"/>
          <a:srcRect/>
          <a:stretch>
            <a:fillRect/>
          </a:stretch>
        </p:blipFill>
        <p:spPr bwMode="auto">
          <a:xfrm>
            <a:off x="7315200" y="2230438"/>
            <a:ext cx="1524000" cy="1503362"/>
          </a:xfrm>
          <a:prstGeom prst="rect">
            <a:avLst/>
          </a:prstGeom>
          <a:noFill/>
          <a:ln w="9525">
            <a:noFill/>
            <a:miter lim="800000"/>
            <a:headEnd/>
            <a:tailEnd/>
          </a:ln>
        </p:spPr>
      </p:pic>
      <p:sp>
        <p:nvSpPr>
          <p:cNvPr id="24580" name="Rectangle 2"/>
          <p:cNvSpPr>
            <a:spLocks noGrp="1" noChangeArrowheads="1"/>
          </p:cNvSpPr>
          <p:nvPr>
            <p:ph type="title"/>
          </p:nvPr>
        </p:nvSpPr>
        <p:spPr>
          <a:xfrm>
            <a:off x="0" y="0"/>
            <a:ext cx="9144000" cy="1143000"/>
          </a:xfrm>
        </p:spPr>
        <p:txBody>
          <a:bodyPr/>
          <a:lstStyle/>
          <a:p>
            <a:pPr eaLnBrk="1" hangingPunct="1"/>
            <a:r>
              <a:rPr lang="en-US" b="1"/>
              <a:t>How does nuclear power work?</a:t>
            </a:r>
          </a:p>
        </p:txBody>
      </p:sp>
      <p:sp>
        <p:nvSpPr>
          <p:cNvPr id="24581" name="Text Box 4"/>
          <p:cNvSpPr txBox="1">
            <a:spLocks noChangeArrowheads="1"/>
          </p:cNvSpPr>
          <p:nvPr/>
        </p:nvSpPr>
        <p:spPr bwMode="auto">
          <a:xfrm>
            <a:off x="228600" y="1066800"/>
            <a:ext cx="7772400" cy="1570038"/>
          </a:xfrm>
          <a:prstGeom prst="rect">
            <a:avLst/>
          </a:prstGeom>
          <a:noFill/>
          <a:ln w="9525">
            <a:noFill/>
            <a:miter lim="800000"/>
            <a:headEnd/>
            <a:tailEnd/>
          </a:ln>
        </p:spPr>
        <p:txBody>
          <a:bodyPr>
            <a:prstTxWarp prst="textNoShape">
              <a:avLst/>
            </a:prstTxWarp>
            <a:spAutoFit/>
          </a:bodyPr>
          <a:lstStyle/>
          <a:p>
            <a:r>
              <a:rPr lang="en-US"/>
              <a:t>Atomic cores are built from neutrons and protons. There are very strong attractive forces between them. The potential energy associated with the force keeping them together in the core is called the binding energy E</a:t>
            </a:r>
            <a:r>
              <a:rPr lang="en-US" baseline="-25000"/>
              <a:t>B.</a:t>
            </a:r>
          </a:p>
        </p:txBody>
      </p:sp>
      <p:sp>
        <p:nvSpPr>
          <p:cNvPr id="404487" name="Text Box 7"/>
          <p:cNvSpPr txBox="1">
            <a:spLocks noChangeArrowheads="1"/>
          </p:cNvSpPr>
          <p:nvPr/>
        </p:nvSpPr>
        <p:spPr bwMode="auto">
          <a:xfrm>
            <a:off x="2438400" y="5397500"/>
            <a:ext cx="3984625" cy="774700"/>
          </a:xfrm>
          <a:prstGeom prst="rect">
            <a:avLst/>
          </a:prstGeom>
          <a:solidFill>
            <a:srgbClr val="FFFFCC"/>
          </a:solidFill>
          <a:ln w="12700">
            <a:solidFill>
              <a:schemeClr val="tx1"/>
            </a:solidFill>
            <a:miter lim="800000"/>
            <a:headEnd/>
            <a:tailEnd/>
          </a:ln>
        </p:spPr>
        <p:txBody>
          <a:bodyPr wrap="none">
            <a:prstTxWarp prst="textNoShape">
              <a:avLst/>
            </a:prstTxWarp>
            <a:spAutoFit/>
          </a:bodyPr>
          <a:lstStyle/>
          <a:p>
            <a:r>
              <a:rPr lang="en-US" sz="3600" i="1">
                <a:latin typeface="Times New Roman" charset="0"/>
              </a:rPr>
              <a:t>Mc</a:t>
            </a:r>
            <a:r>
              <a:rPr lang="en-US" sz="3600" i="1" baseline="30000">
                <a:latin typeface="Times New Roman" charset="0"/>
              </a:rPr>
              <a:t>2</a:t>
            </a:r>
            <a:r>
              <a:rPr lang="en-US" sz="3600" i="1">
                <a:latin typeface="Times New Roman" charset="0"/>
              </a:rPr>
              <a:t> = </a:t>
            </a:r>
            <a:r>
              <a:rPr lang="el-GR" sz="4400" i="1">
                <a:latin typeface="Times New Roman" charset="0"/>
                <a:ea typeface="Times New Roman" charset="0"/>
                <a:cs typeface="Times New Roman" charset="0"/>
              </a:rPr>
              <a:t>Σ</a:t>
            </a:r>
            <a:r>
              <a:rPr lang="en-US" sz="4400" i="1">
                <a:latin typeface="Times New Roman" charset="0"/>
                <a:ea typeface="Times New Roman" charset="0"/>
                <a:cs typeface="Times New Roman" charset="0"/>
              </a:rPr>
              <a:t>(</a:t>
            </a:r>
            <a:r>
              <a:rPr lang="en-US" sz="3600" i="1">
                <a:latin typeface="Times New Roman" charset="0"/>
                <a:ea typeface="Times New Roman" charset="0"/>
                <a:cs typeface="Times New Roman" charset="0"/>
              </a:rPr>
              <a:t>m</a:t>
            </a:r>
            <a:r>
              <a:rPr lang="en-US" sz="3600" i="1" baseline="-25000">
                <a:latin typeface="Times New Roman" charset="0"/>
                <a:ea typeface="Times New Roman" charset="0"/>
                <a:cs typeface="Times New Roman" charset="0"/>
              </a:rPr>
              <a:t>i </a:t>
            </a:r>
            <a:r>
              <a:rPr lang="en-US" sz="3600" i="1">
                <a:latin typeface="Times New Roman" charset="0"/>
                <a:ea typeface="Times New Roman" charset="0"/>
                <a:cs typeface="Times New Roman" charset="0"/>
              </a:rPr>
              <a:t>c</a:t>
            </a:r>
            <a:r>
              <a:rPr lang="en-US" sz="3600" i="1" baseline="30000">
                <a:latin typeface="Times New Roman" charset="0"/>
                <a:ea typeface="Times New Roman" charset="0"/>
                <a:cs typeface="Times New Roman" charset="0"/>
              </a:rPr>
              <a:t>2</a:t>
            </a:r>
            <a:r>
              <a:rPr lang="en-US" sz="3600" i="1">
                <a:latin typeface="Times New Roman" charset="0"/>
                <a:ea typeface="Times New Roman" charset="0"/>
                <a:cs typeface="Times New Roman" charset="0"/>
              </a:rPr>
              <a:t>)</a:t>
            </a:r>
            <a:r>
              <a:rPr lang="en-US" sz="3600" i="1" baseline="30000">
                <a:latin typeface="Times New Roman" charset="0"/>
                <a:ea typeface="Times New Roman" charset="0"/>
                <a:cs typeface="Times New Roman" charset="0"/>
              </a:rPr>
              <a:t> </a:t>
            </a:r>
            <a:r>
              <a:rPr lang="en-US" sz="3600" b="1" i="1">
                <a:latin typeface="Times New Roman" charset="0"/>
              </a:rPr>
              <a:t>–</a:t>
            </a:r>
            <a:r>
              <a:rPr lang="en-US" sz="3600" i="1">
                <a:latin typeface="Times New Roman" charset="0"/>
              </a:rPr>
              <a:t> E</a:t>
            </a:r>
            <a:r>
              <a:rPr lang="en-US" sz="3600" i="1" baseline="-25000">
                <a:latin typeface="Times New Roman" charset="0"/>
              </a:rPr>
              <a:t>B</a:t>
            </a:r>
            <a:r>
              <a:rPr lang="en-US" sz="3600" i="1">
                <a:latin typeface="Times New Roman" charset="0"/>
              </a:rPr>
              <a:t> </a:t>
            </a:r>
            <a:endParaRPr lang="el-GR" sz="3600" i="1">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448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404487"/>
                                        </p:tgtEl>
                                        <p:attrNameLst>
                                          <p:attrName>style.visibility</p:attrName>
                                        </p:attrNameLst>
                                      </p:cBhvr>
                                      <p:to>
                                        <p:strVal val="visible"/>
                                      </p:to>
                                    </p:set>
                                    <p:animEffect transition="in" filter="fade">
                                      <p:cBhvr>
                                        <p:cTn id="10" dur="2000"/>
                                        <p:tgtEl>
                                          <p:spTgt spid="404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3" grpId="0"/>
      <p:bldP spid="404487" grpId="0" animBg="1"/>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2" name="Picture 4" descr="average"/>
          <p:cNvPicPr>
            <a:picLocks noChangeAspect="1" noChangeArrowheads="1"/>
          </p:cNvPicPr>
          <p:nvPr/>
        </p:nvPicPr>
        <p:blipFill>
          <a:blip r:embed="rId2"/>
          <a:srcRect/>
          <a:stretch>
            <a:fillRect/>
          </a:stretch>
        </p:blipFill>
        <p:spPr bwMode="auto">
          <a:xfrm>
            <a:off x="95250" y="-1588"/>
            <a:ext cx="8915400" cy="6907213"/>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143000"/>
          </a:xfrm>
        </p:spPr>
        <p:txBody>
          <a:bodyPr/>
          <a:lstStyle/>
          <a:p>
            <a:pPr eaLnBrk="1" hangingPunct="1"/>
            <a:r>
              <a:rPr lang="en-US" b="1"/>
              <a:t>Or in terms of Mass per nucleon</a:t>
            </a:r>
          </a:p>
        </p:txBody>
      </p:sp>
      <p:pic>
        <p:nvPicPr>
          <p:cNvPr id="26627" name="Picture 5"/>
          <p:cNvPicPr>
            <a:picLocks noChangeAspect="1" noChangeArrowheads="1"/>
          </p:cNvPicPr>
          <p:nvPr/>
        </p:nvPicPr>
        <p:blipFill>
          <a:blip r:embed="rId2"/>
          <a:srcRect/>
          <a:stretch>
            <a:fillRect/>
          </a:stretch>
        </p:blipFill>
        <p:spPr bwMode="auto">
          <a:xfrm>
            <a:off x="0" y="982663"/>
            <a:ext cx="9144000" cy="5875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a:xfrm>
            <a:off x="457200" y="0"/>
            <a:ext cx="8229600" cy="990600"/>
          </a:xfrm>
        </p:spPr>
        <p:txBody>
          <a:bodyPr/>
          <a:lstStyle/>
          <a:p>
            <a:pPr eaLnBrk="1" hangingPunct="1"/>
            <a:r>
              <a:rPr lang="en-US" b="1"/>
              <a:t>Definitions:</a:t>
            </a:r>
          </a:p>
        </p:txBody>
      </p:sp>
      <p:grpSp>
        <p:nvGrpSpPr>
          <p:cNvPr id="2" name="Group 18"/>
          <p:cNvGrpSpPr>
            <a:grpSpLocks/>
          </p:cNvGrpSpPr>
          <p:nvPr/>
        </p:nvGrpSpPr>
        <p:grpSpPr bwMode="auto">
          <a:xfrm>
            <a:off x="304800" y="2306638"/>
            <a:ext cx="8610600" cy="1184275"/>
            <a:chOff x="192" y="1453"/>
            <a:chExt cx="5424" cy="746"/>
          </a:xfrm>
        </p:grpSpPr>
        <p:graphicFrame>
          <p:nvGraphicFramePr>
            <p:cNvPr id="10244" name="Object 3"/>
            <p:cNvGraphicFramePr>
              <a:graphicFrameLocks noChangeAspect="1"/>
            </p:cNvGraphicFramePr>
            <p:nvPr/>
          </p:nvGraphicFramePr>
          <p:xfrm>
            <a:off x="2410" y="1453"/>
            <a:ext cx="3206" cy="746"/>
          </p:xfrm>
          <a:graphic>
            <a:graphicData uri="http://schemas.openxmlformats.org/presentationml/2006/ole">
              <p:oleObj spid="_x0000_s50180" name="Equation" r:id="rId3" imgW="1904760" imgH="444240" progId="Equation.DSMT4">
                <p:embed/>
              </p:oleObj>
            </a:graphicData>
          </a:graphic>
        </p:graphicFrame>
        <p:sp>
          <p:nvSpPr>
            <p:cNvPr id="10255" name="Text Box 4"/>
            <p:cNvSpPr txBox="1">
              <a:spLocks noChangeArrowheads="1"/>
            </p:cNvSpPr>
            <p:nvPr/>
          </p:nvSpPr>
          <p:spPr bwMode="auto">
            <a:xfrm>
              <a:off x="192" y="1671"/>
              <a:ext cx="2102" cy="288"/>
            </a:xfrm>
            <a:prstGeom prst="rect">
              <a:avLst/>
            </a:prstGeom>
            <a:noFill/>
            <a:ln w="9525">
              <a:noFill/>
              <a:miter lim="800000"/>
              <a:headEnd/>
              <a:tailEnd/>
            </a:ln>
          </p:spPr>
          <p:txBody>
            <a:bodyPr wrap="none">
              <a:prstTxWarp prst="textNoShape">
                <a:avLst/>
              </a:prstTxWarp>
              <a:spAutoFit/>
            </a:bodyPr>
            <a:lstStyle/>
            <a:p>
              <a:r>
                <a:rPr lang="en-US"/>
                <a:t>Relativistic momentum:</a:t>
              </a:r>
            </a:p>
          </p:txBody>
        </p:sp>
      </p:grpSp>
      <p:graphicFrame>
        <p:nvGraphicFramePr>
          <p:cNvPr id="154632" name="Object 8"/>
          <p:cNvGraphicFramePr>
            <a:graphicFrameLocks noChangeAspect="1"/>
          </p:cNvGraphicFramePr>
          <p:nvPr/>
        </p:nvGraphicFramePr>
        <p:xfrm>
          <a:off x="7010400" y="152400"/>
          <a:ext cx="1981200" cy="1630363"/>
        </p:xfrm>
        <a:graphic>
          <a:graphicData uri="http://schemas.openxmlformats.org/presentationml/2006/ole">
            <p:oleObj spid="_x0000_s50178" name="Equation" r:id="rId4" imgW="787320" imgH="647640" progId="Equation.3">
              <p:embed/>
            </p:oleObj>
          </a:graphicData>
        </a:graphic>
      </p:graphicFrame>
      <p:grpSp>
        <p:nvGrpSpPr>
          <p:cNvPr id="3" name="Group 15"/>
          <p:cNvGrpSpPr>
            <a:grpSpLocks/>
          </p:cNvGrpSpPr>
          <p:nvPr/>
        </p:nvGrpSpPr>
        <p:grpSpPr bwMode="auto">
          <a:xfrm>
            <a:off x="304800" y="3676650"/>
            <a:ext cx="6819900" cy="1047750"/>
            <a:chOff x="192" y="2316"/>
            <a:chExt cx="4296" cy="660"/>
          </a:xfrm>
        </p:grpSpPr>
        <p:graphicFrame>
          <p:nvGraphicFramePr>
            <p:cNvPr id="10243" name="Object 7"/>
            <p:cNvGraphicFramePr>
              <a:graphicFrameLocks noChangeAspect="1"/>
            </p:cNvGraphicFramePr>
            <p:nvPr/>
          </p:nvGraphicFramePr>
          <p:xfrm>
            <a:off x="2406" y="2316"/>
            <a:ext cx="2082" cy="660"/>
          </p:xfrm>
          <a:graphic>
            <a:graphicData uri="http://schemas.openxmlformats.org/presentationml/2006/ole">
              <p:oleObj spid="_x0000_s50179" name="Equation" r:id="rId5" imgW="1244520" imgH="393480" progId="Equation.3">
                <p:embed/>
              </p:oleObj>
            </a:graphicData>
          </a:graphic>
        </p:graphicFrame>
        <p:sp>
          <p:nvSpPr>
            <p:cNvPr id="10254" name="Text Box 10"/>
            <p:cNvSpPr txBox="1">
              <a:spLocks noChangeArrowheads="1"/>
            </p:cNvSpPr>
            <p:nvPr/>
          </p:nvSpPr>
          <p:spPr bwMode="auto">
            <a:xfrm>
              <a:off x="192" y="2496"/>
              <a:ext cx="1568" cy="288"/>
            </a:xfrm>
            <a:prstGeom prst="rect">
              <a:avLst/>
            </a:prstGeom>
            <a:noFill/>
            <a:ln w="9525">
              <a:noFill/>
              <a:miter lim="800000"/>
              <a:headEnd/>
              <a:tailEnd/>
            </a:ln>
          </p:spPr>
          <p:txBody>
            <a:bodyPr wrap="none">
              <a:prstTxWarp prst="textNoShape">
                <a:avLst/>
              </a:prstTxWarp>
              <a:spAutoFit/>
            </a:bodyPr>
            <a:lstStyle/>
            <a:p>
              <a:r>
                <a:rPr lang="en-US"/>
                <a:t>Relativistic force:</a:t>
              </a:r>
            </a:p>
          </p:txBody>
        </p:sp>
      </p:grpSp>
      <p:grpSp>
        <p:nvGrpSpPr>
          <p:cNvPr id="4" name="Group 16"/>
          <p:cNvGrpSpPr>
            <a:grpSpLocks/>
          </p:cNvGrpSpPr>
          <p:nvPr/>
        </p:nvGrpSpPr>
        <p:grpSpPr bwMode="auto">
          <a:xfrm>
            <a:off x="304800" y="5226050"/>
            <a:ext cx="8585200" cy="1479550"/>
            <a:chOff x="192" y="3292"/>
            <a:chExt cx="5408" cy="932"/>
          </a:xfrm>
        </p:grpSpPr>
        <p:sp>
          <p:nvSpPr>
            <p:cNvPr id="10250" name="Text Box 11"/>
            <p:cNvSpPr txBox="1">
              <a:spLocks noChangeArrowheads="1"/>
            </p:cNvSpPr>
            <p:nvPr/>
          </p:nvSpPr>
          <p:spPr bwMode="auto">
            <a:xfrm>
              <a:off x="192" y="3360"/>
              <a:ext cx="1750" cy="288"/>
            </a:xfrm>
            <a:prstGeom prst="rect">
              <a:avLst/>
            </a:prstGeom>
            <a:noFill/>
            <a:ln w="9525">
              <a:noFill/>
              <a:miter lim="800000"/>
              <a:headEnd/>
              <a:tailEnd/>
            </a:ln>
          </p:spPr>
          <p:txBody>
            <a:bodyPr wrap="none">
              <a:prstTxWarp prst="textNoShape">
                <a:avLst/>
              </a:prstTxWarp>
              <a:spAutoFit/>
            </a:bodyPr>
            <a:lstStyle/>
            <a:p>
              <a:r>
                <a:rPr lang="en-US"/>
                <a:t>Relativistic Energy:</a:t>
              </a:r>
            </a:p>
          </p:txBody>
        </p:sp>
        <p:sp>
          <p:nvSpPr>
            <p:cNvPr id="10251" name="Text Box 12"/>
            <p:cNvSpPr txBox="1">
              <a:spLocks noChangeArrowheads="1"/>
            </p:cNvSpPr>
            <p:nvPr/>
          </p:nvSpPr>
          <p:spPr bwMode="auto">
            <a:xfrm>
              <a:off x="2496" y="3292"/>
              <a:ext cx="2451" cy="404"/>
            </a:xfrm>
            <a:prstGeom prst="rect">
              <a:avLst/>
            </a:prstGeom>
            <a:noFill/>
            <a:ln w="9525">
              <a:noFill/>
              <a:miter lim="800000"/>
              <a:headEnd/>
              <a:tailEnd/>
            </a:ln>
          </p:spPr>
          <p:txBody>
            <a:bodyPr wrap="none">
              <a:prstTxWarp prst="textNoShape">
                <a:avLst/>
              </a:prstTxWarp>
              <a:spAutoFit/>
            </a:bodyPr>
            <a:lstStyle/>
            <a:p>
              <a:pPr eaLnBrk="1" hangingPunct="1"/>
              <a:r>
                <a:rPr lang="en-US" sz="3600" i="1">
                  <a:latin typeface="Times New Roman" charset="0"/>
                </a:rPr>
                <a:t>E = </a:t>
              </a:r>
              <a:r>
                <a:rPr lang="el-GR" sz="3600" i="1">
                  <a:latin typeface="Times New Roman" charset="0"/>
                  <a:ea typeface="Times New Roman" charset="0"/>
                  <a:cs typeface="Times New Roman" charset="0"/>
                </a:rPr>
                <a:t>γ</a:t>
              </a:r>
              <a:r>
                <a:rPr lang="en-US" sz="3600" i="1">
                  <a:latin typeface="Times New Roman" charset="0"/>
                  <a:ea typeface="Times New Roman" charset="0"/>
                  <a:cs typeface="Times New Roman" charset="0"/>
                </a:rPr>
                <a:t>mc</a:t>
              </a:r>
              <a:r>
                <a:rPr lang="en-US" sz="3600" i="1" baseline="30000">
                  <a:latin typeface="Times New Roman" charset="0"/>
                  <a:ea typeface="Times New Roman" charset="0"/>
                  <a:cs typeface="Times New Roman" charset="0"/>
                </a:rPr>
                <a:t>2 </a:t>
              </a:r>
              <a:r>
                <a:rPr lang="en-US" sz="3600" i="1">
                  <a:latin typeface="Times New Roman" charset="0"/>
                  <a:ea typeface="Times New Roman" charset="0"/>
                  <a:cs typeface="Times New Roman" charset="0"/>
                </a:rPr>
                <a:t>= </a:t>
              </a:r>
              <a:r>
                <a:rPr lang="en-US" sz="3600" i="1">
                  <a:latin typeface="Times New Roman" charset="0"/>
                </a:rPr>
                <a:t>K +</a:t>
              </a:r>
              <a:r>
                <a:rPr lang="en-US" sz="3600" i="1">
                  <a:latin typeface="Times New Roman" charset="0"/>
                  <a:ea typeface="Times New Roman" charset="0"/>
                  <a:cs typeface="Times New Roman" charset="0"/>
                </a:rPr>
                <a:t> mc</a:t>
              </a:r>
              <a:r>
                <a:rPr lang="en-US" sz="3600" i="1" baseline="30000">
                  <a:latin typeface="Times New Roman" charset="0"/>
                  <a:ea typeface="Times New Roman" charset="0"/>
                  <a:cs typeface="Times New Roman" charset="0"/>
                </a:rPr>
                <a:t>2</a:t>
              </a:r>
              <a:endParaRPr lang="el-GR" sz="3600" i="1" baseline="30000">
                <a:latin typeface="Times New Roman" charset="0"/>
                <a:ea typeface="Times New Roman" charset="0"/>
                <a:cs typeface="Times New Roman" charset="0"/>
              </a:endParaRPr>
            </a:p>
          </p:txBody>
        </p:sp>
        <p:sp>
          <p:nvSpPr>
            <p:cNvPr id="10252" name="Text Box 13"/>
            <p:cNvSpPr txBox="1">
              <a:spLocks noChangeArrowheads="1"/>
            </p:cNvSpPr>
            <p:nvPr/>
          </p:nvSpPr>
          <p:spPr bwMode="auto">
            <a:xfrm>
              <a:off x="3936" y="3936"/>
              <a:ext cx="1664" cy="288"/>
            </a:xfrm>
            <a:prstGeom prst="rect">
              <a:avLst/>
            </a:prstGeom>
            <a:noFill/>
            <a:ln w="9525">
              <a:noFill/>
              <a:miter lim="800000"/>
              <a:headEnd/>
              <a:tailEnd/>
            </a:ln>
          </p:spPr>
          <p:txBody>
            <a:bodyPr wrap="none">
              <a:prstTxWarp prst="textNoShape">
                <a:avLst/>
              </a:prstTxWarp>
              <a:spAutoFit/>
            </a:bodyPr>
            <a:lstStyle/>
            <a:p>
              <a:r>
                <a:rPr lang="en-US"/>
                <a:t>(</a:t>
              </a:r>
              <a:r>
                <a:rPr lang="en-US" i="1">
                  <a:latin typeface="Times New Roman" charset="0"/>
                </a:rPr>
                <a:t>K</a:t>
              </a:r>
              <a:r>
                <a:rPr lang="en-US"/>
                <a:t>: kinetic energy)</a:t>
              </a:r>
            </a:p>
          </p:txBody>
        </p:sp>
        <p:sp>
          <p:nvSpPr>
            <p:cNvPr id="10253" name="Line 14"/>
            <p:cNvSpPr>
              <a:spLocks noChangeShapeType="1"/>
            </p:cNvSpPr>
            <p:nvPr/>
          </p:nvSpPr>
          <p:spPr bwMode="auto">
            <a:xfrm flipH="1" flipV="1">
              <a:off x="4080" y="3696"/>
              <a:ext cx="48" cy="288"/>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pSp>
      <p:sp>
        <p:nvSpPr>
          <p:cNvPr id="10249" name="Text Box 17"/>
          <p:cNvSpPr txBox="1">
            <a:spLocks noChangeArrowheads="1"/>
          </p:cNvSpPr>
          <p:nvPr/>
        </p:nvSpPr>
        <p:spPr bwMode="auto">
          <a:xfrm>
            <a:off x="152400" y="914400"/>
            <a:ext cx="6553200" cy="1196975"/>
          </a:xfrm>
          <a:prstGeom prst="rect">
            <a:avLst/>
          </a:prstGeom>
          <a:noFill/>
          <a:ln w="9525">
            <a:solidFill>
              <a:schemeClr val="tx1"/>
            </a:solidFill>
            <a:miter lim="800000"/>
            <a:headEnd/>
            <a:tailEnd/>
          </a:ln>
        </p:spPr>
        <p:txBody>
          <a:bodyPr>
            <a:prstTxWarp prst="textNoShape">
              <a:avLst/>
            </a:prstTxWarp>
            <a:spAutoFit/>
          </a:bodyPr>
          <a:lstStyle/>
          <a:p>
            <a:pPr>
              <a:spcBef>
                <a:spcPct val="50000"/>
              </a:spcBef>
            </a:pPr>
            <a:r>
              <a:rPr lang="en-US"/>
              <a:t>We redefined several physical quantities to maintain the conservation laws for momentum and energy in special relativity.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5463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229600" cy="990600"/>
          </a:xfrm>
        </p:spPr>
        <p:txBody>
          <a:bodyPr/>
          <a:lstStyle/>
          <a:p>
            <a:pPr eaLnBrk="1" hangingPunct="1"/>
            <a:r>
              <a:rPr lang="en-US" b="1" dirty="0"/>
              <a:t>Important</a:t>
            </a:r>
            <a:r>
              <a:rPr lang="en-US" b="1" dirty="0" smtClean="0"/>
              <a:t> Relation</a:t>
            </a:r>
            <a:endParaRPr lang="en-US" b="1" dirty="0"/>
          </a:p>
        </p:txBody>
      </p:sp>
      <p:sp>
        <p:nvSpPr>
          <p:cNvPr id="33795" name="Text Box 3"/>
          <p:cNvSpPr txBox="1">
            <a:spLocks noChangeArrowheads="1"/>
          </p:cNvSpPr>
          <p:nvPr/>
        </p:nvSpPr>
        <p:spPr bwMode="auto">
          <a:xfrm>
            <a:off x="685800" y="1625600"/>
            <a:ext cx="4196882" cy="523220"/>
          </a:xfrm>
          <a:prstGeom prst="rect">
            <a:avLst/>
          </a:prstGeom>
          <a:noFill/>
          <a:ln w="9525">
            <a:noFill/>
            <a:miter lim="800000"/>
            <a:headEnd/>
            <a:tailEnd/>
          </a:ln>
        </p:spPr>
        <p:txBody>
          <a:bodyPr wrap="none">
            <a:prstTxWarp prst="textNoShape">
              <a:avLst/>
            </a:prstTxWarp>
            <a:spAutoFit/>
          </a:bodyPr>
          <a:lstStyle/>
          <a:p>
            <a:r>
              <a:rPr lang="en-US" sz="2800" dirty="0" smtClean="0"/>
              <a:t>Total </a:t>
            </a:r>
            <a:r>
              <a:rPr lang="en-US" sz="2800" dirty="0"/>
              <a:t>energy of an object:</a:t>
            </a:r>
          </a:p>
        </p:txBody>
      </p:sp>
      <p:sp>
        <p:nvSpPr>
          <p:cNvPr id="33796" name="Text Box 4"/>
          <p:cNvSpPr txBox="1">
            <a:spLocks noChangeArrowheads="1"/>
          </p:cNvSpPr>
          <p:nvPr/>
        </p:nvSpPr>
        <p:spPr bwMode="auto">
          <a:xfrm>
            <a:off x="5675313" y="1566863"/>
            <a:ext cx="1796664" cy="584776"/>
          </a:xfrm>
          <a:prstGeom prst="rect">
            <a:avLst/>
          </a:prstGeom>
          <a:noFill/>
          <a:ln w="9525">
            <a:noFill/>
            <a:miter lim="800000"/>
            <a:headEnd/>
            <a:tailEnd/>
          </a:ln>
        </p:spPr>
        <p:txBody>
          <a:bodyPr wrap="none">
            <a:prstTxWarp prst="textNoShape">
              <a:avLst/>
            </a:prstTxWarp>
            <a:spAutoFit/>
          </a:bodyPr>
          <a:lstStyle/>
          <a:p>
            <a:r>
              <a:rPr lang="en-US" sz="3200" i="1" dirty="0" err="1" smtClean="0">
                <a:latin typeface="Times New Roman" charset="0"/>
              </a:rPr>
              <a:t>E</a:t>
            </a:r>
            <a:r>
              <a:rPr lang="en-US" sz="3200" i="1" dirty="0" smtClean="0">
                <a:latin typeface="Times New Roman" charset="0"/>
              </a:rPr>
              <a:t> </a:t>
            </a:r>
            <a:r>
              <a:rPr lang="en-US" sz="3200" i="1" dirty="0">
                <a:latin typeface="Times New Roman" charset="0"/>
              </a:rPr>
              <a:t>=</a:t>
            </a:r>
            <a:r>
              <a:rPr lang="en-US" sz="3200" i="1" dirty="0" smtClean="0">
                <a:latin typeface="Times New Roman" charset="0"/>
              </a:rPr>
              <a:t> γmc</a:t>
            </a:r>
            <a:r>
              <a:rPr lang="en-US" sz="3200" i="1" baseline="30000" dirty="0" smtClean="0">
                <a:latin typeface="Times New Roman" charset="0"/>
              </a:rPr>
              <a:t>2</a:t>
            </a:r>
            <a:endParaRPr lang="en-US" sz="3200" i="1" dirty="0">
              <a:latin typeface="Times New Roman" charset="0"/>
            </a:endParaRPr>
          </a:p>
        </p:txBody>
      </p:sp>
      <p:grpSp>
        <p:nvGrpSpPr>
          <p:cNvPr id="13" name="Group 12"/>
          <p:cNvGrpSpPr/>
          <p:nvPr/>
        </p:nvGrpSpPr>
        <p:grpSpPr>
          <a:xfrm>
            <a:off x="381000" y="3455987"/>
            <a:ext cx="8210550" cy="582613"/>
            <a:chOff x="685800" y="2692400"/>
            <a:chExt cx="8210550" cy="582613"/>
          </a:xfrm>
        </p:grpSpPr>
        <p:sp>
          <p:nvSpPr>
            <p:cNvPr id="33797" name="Text Box 5"/>
            <p:cNvSpPr txBox="1">
              <a:spLocks noChangeArrowheads="1"/>
            </p:cNvSpPr>
            <p:nvPr/>
          </p:nvSpPr>
          <p:spPr bwMode="auto">
            <a:xfrm>
              <a:off x="685800" y="2692400"/>
              <a:ext cx="4857750" cy="519113"/>
            </a:xfrm>
            <a:prstGeom prst="rect">
              <a:avLst/>
            </a:prstGeom>
            <a:noFill/>
            <a:ln w="9525">
              <a:noFill/>
              <a:miter lim="800000"/>
              <a:headEnd/>
              <a:tailEnd/>
            </a:ln>
          </p:spPr>
          <p:txBody>
            <a:bodyPr wrap="none">
              <a:prstTxWarp prst="textNoShape">
                <a:avLst/>
              </a:prstTxWarp>
              <a:spAutoFit/>
            </a:bodyPr>
            <a:lstStyle/>
            <a:p>
              <a:r>
                <a:rPr lang="en-US" sz="2800" dirty="0"/>
                <a:t>Energy – momentum relation:</a:t>
              </a:r>
            </a:p>
          </p:txBody>
        </p:sp>
        <p:sp>
          <p:nvSpPr>
            <p:cNvPr id="33798" name="Text Box 6"/>
            <p:cNvSpPr txBox="1">
              <a:spLocks noChangeArrowheads="1"/>
            </p:cNvSpPr>
            <p:nvPr/>
          </p:nvSpPr>
          <p:spPr bwMode="auto">
            <a:xfrm>
              <a:off x="5678488" y="2695575"/>
              <a:ext cx="3217862" cy="579438"/>
            </a:xfrm>
            <a:prstGeom prst="rect">
              <a:avLst/>
            </a:prstGeom>
            <a:noFill/>
            <a:ln w="9525">
              <a:noFill/>
              <a:miter lim="800000"/>
              <a:headEnd/>
              <a:tailEnd/>
            </a:ln>
          </p:spPr>
          <p:txBody>
            <a:bodyPr wrap="none">
              <a:prstTxWarp prst="textNoShape">
                <a:avLst/>
              </a:prstTxWarp>
              <a:spAutoFit/>
            </a:bodyPr>
            <a:lstStyle/>
            <a:p>
              <a:r>
                <a:rPr lang="en-US" sz="3200" i="1">
                  <a:latin typeface="Times New Roman" charset="0"/>
                </a:rPr>
                <a:t>E</a:t>
              </a:r>
              <a:r>
                <a:rPr lang="en-US" sz="3200" i="1" baseline="30000">
                  <a:latin typeface="Times New Roman" charset="0"/>
                </a:rPr>
                <a:t>2</a:t>
              </a:r>
              <a:r>
                <a:rPr lang="en-US" sz="3200" i="1">
                  <a:latin typeface="Times New Roman" charset="0"/>
                </a:rPr>
                <a:t> =(pc)</a:t>
              </a:r>
              <a:r>
                <a:rPr lang="en-US" sz="3200" i="1" baseline="30000">
                  <a:latin typeface="Times New Roman" charset="0"/>
                </a:rPr>
                <a:t>2</a:t>
              </a:r>
              <a:r>
                <a:rPr lang="en-US" sz="3200" i="1">
                  <a:latin typeface="Times New Roman" charset="0"/>
                </a:rPr>
                <a:t> + (mc</a:t>
              </a:r>
              <a:r>
                <a:rPr lang="en-US" sz="3200" i="1" baseline="30000">
                  <a:latin typeface="Times New Roman" charset="0"/>
                </a:rPr>
                <a:t>2</a:t>
              </a:r>
              <a:r>
                <a:rPr lang="en-US" sz="3200" i="1">
                  <a:latin typeface="Times New Roman" charset="0"/>
                </a:rPr>
                <a:t>)</a:t>
              </a:r>
              <a:r>
                <a:rPr lang="en-US" sz="3200" i="1" baseline="30000">
                  <a:latin typeface="Times New Roman" charset="0"/>
                </a:rPr>
                <a:t>2</a:t>
              </a:r>
            </a:p>
          </p:txBody>
        </p:sp>
      </p:grpSp>
      <p:grpSp>
        <p:nvGrpSpPr>
          <p:cNvPr id="18" name="Group 17"/>
          <p:cNvGrpSpPr/>
          <p:nvPr/>
        </p:nvGrpSpPr>
        <p:grpSpPr>
          <a:xfrm>
            <a:off x="762000" y="4191000"/>
            <a:ext cx="7543800" cy="1536700"/>
            <a:chOff x="762000" y="4191000"/>
            <a:chExt cx="7543800" cy="1536700"/>
          </a:xfrm>
        </p:grpSpPr>
        <p:grpSp>
          <p:nvGrpSpPr>
            <p:cNvPr id="17" name="Group 16"/>
            <p:cNvGrpSpPr/>
            <p:nvPr/>
          </p:nvGrpSpPr>
          <p:grpSpPr>
            <a:xfrm>
              <a:off x="1096962" y="4648200"/>
              <a:ext cx="7056438" cy="1079500"/>
              <a:chOff x="685800" y="4252913"/>
              <a:chExt cx="7056438" cy="1079500"/>
            </a:xfrm>
          </p:grpSpPr>
          <p:sp>
            <p:nvSpPr>
              <p:cNvPr id="33799" name="Text Box 7"/>
              <p:cNvSpPr txBox="1">
                <a:spLocks noChangeArrowheads="1"/>
              </p:cNvSpPr>
              <p:nvPr/>
            </p:nvSpPr>
            <p:spPr bwMode="auto">
              <a:xfrm>
                <a:off x="685800" y="4292600"/>
                <a:ext cx="5707063" cy="519113"/>
              </a:xfrm>
              <a:prstGeom prst="rect">
                <a:avLst/>
              </a:prstGeom>
              <a:noFill/>
              <a:ln w="9525">
                <a:noFill/>
                <a:miter lim="800000"/>
                <a:headEnd/>
                <a:tailEnd/>
              </a:ln>
            </p:spPr>
            <p:txBody>
              <a:bodyPr wrap="none">
                <a:prstTxWarp prst="textNoShape">
                  <a:avLst/>
                </a:prstTxWarp>
                <a:spAutoFit/>
              </a:bodyPr>
              <a:lstStyle/>
              <a:p>
                <a:r>
                  <a:rPr lang="en-US" sz="2800" dirty="0"/>
                  <a:t>Momentum of a </a:t>
                </a:r>
                <a:r>
                  <a:rPr lang="en-US" sz="2800" dirty="0" err="1" smtClean="0"/>
                  <a:t>massless</a:t>
                </a:r>
                <a:r>
                  <a:rPr lang="en-US" sz="2800" dirty="0" smtClean="0"/>
                  <a:t> </a:t>
                </a:r>
                <a:r>
                  <a:rPr lang="en-US" sz="2800" dirty="0"/>
                  <a:t>particle:</a:t>
                </a:r>
              </a:p>
            </p:txBody>
          </p:sp>
          <p:sp>
            <p:nvSpPr>
              <p:cNvPr id="33800" name="Text Box 8"/>
              <p:cNvSpPr txBox="1">
                <a:spLocks noChangeArrowheads="1"/>
              </p:cNvSpPr>
              <p:nvPr/>
            </p:nvSpPr>
            <p:spPr bwMode="auto">
              <a:xfrm>
                <a:off x="6437313" y="4252913"/>
                <a:ext cx="1304925" cy="579437"/>
              </a:xfrm>
              <a:prstGeom prst="rect">
                <a:avLst/>
              </a:prstGeom>
              <a:noFill/>
              <a:ln w="9525">
                <a:noFill/>
                <a:miter lim="800000"/>
                <a:headEnd/>
                <a:tailEnd/>
              </a:ln>
            </p:spPr>
            <p:txBody>
              <a:bodyPr wrap="none">
                <a:prstTxWarp prst="textNoShape">
                  <a:avLst/>
                </a:prstTxWarp>
                <a:spAutoFit/>
              </a:bodyPr>
              <a:lstStyle/>
              <a:p>
                <a:r>
                  <a:rPr lang="en-US" sz="3200" i="1">
                    <a:latin typeface="Times New Roman" charset="0"/>
                  </a:rPr>
                  <a:t>p =E/c</a:t>
                </a:r>
              </a:p>
            </p:txBody>
          </p:sp>
          <p:sp>
            <p:nvSpPr>
              <p:cNvPr id="33801" name="Text Box 9"/>
              <p:cNvSpPr txBox="1">
                <a:spLocks noChangeArrowheads="1"/>
              </p:cNvSpPr>
              <p:nvPr/>
            </p:nvSpPr>
            <p:spPr bwMode="auto">
              <a:xfrm>
                <a:off x="685800" y="4792663"/>
                <a:ext cx="5170488" cy="519112"/>
              </a:xfrm>
              <a:prstGeom prst="rect">
                <a:avLst/>
              </a:prstGeom>
              <a:noFill/>
              <a:ln w="9525">
                <a:noFill/>
                <a:miter lim="800000"/>
                <a:headEnd/>
                <a:tailEnd/>
              </a:ln>
            </p:spPr>
            <p:txBody>
              <a:bodyPr wrap="none">
                <a:prstTxWarp prst="textNoShape">
                  <a:avLst/>
                </a:prstTxWarp>
                <a:spAutoFit/>
              </a:bodyPr>
              <a:lstStyle/>
              <a:p>
                <a:r>
                  <a:rPr lang="en-US" sz="2800" dirty="0"/>
                  <a:t>Velocity of a </a:t>
                </a:r>
                <a:r>
                  <a:rPr lang="en-US" sz="2800" dirty="0" err="1" smtClean="0"/>
                  <a:t>massless</a:t>
                </a:r>
                <a:r>
                  <a:rPr lang="en-US" sz="2800" dirty="0" smtClean="0"/>
                  <a:t> </a:t>
                </a:r>
                <a:r>
                  <a:rPr lang="en-US" sz="2800" dirty="0"/>
                  <a:t>particle:</a:t>
                </a:r>
              </a:p>
            </p:txBody>
          </p:sp>
          <p:sp>
            <p:nvSpPr>
              <p:cNvPr id="33802" name="Text Box 10"/>
              <p:cNvSpPr txBox="1">
                <a:spLocks noChangeArrowheads="1"/>
              </p:cNvSpPr>
              <p:nvPr/>
            </p:nvSpPr>
            <p:spPr bwMode="auto">
              <a:xfrm>
                <a:off x="6437313" y="4752975"/>
                <a:ext cx="1046162" cy="579438"/>
              </a:xfrm>
              <a:prstGeom prst="rect">
                <a:avLst/>
              </a:prstGeom>
              <a:noFill/>
              <a:ln w="9525">
                <a:noFill/>
                <a:miter lim="800000"/>
                <a:headEnd/>
                <a:tailEnd/>
              </a:ln>
            </p:spPr>
            <p:txBody>
              <a:bodyPr wrap="none">
                <a:prstTxWarp prst="textNoShape">
                  <a:avLst/>
                </a:prstTxWarp>
                <a:spAutoFit/>
              </a:bodyPr>
              <a:lstStyle/>
              <a:p>
                <a:r>
                  <a:rPr lang="en-US" sz="3200" i="1">
                    <a:latin typeface="Times New Roman" charset="0"/>
                  </a:rPr>
                  <a:t>u = c</a:t>
                </a:r>
              </a:p>
            </p:txBody>
          </p:sp>
        </p:grpSp>
        <p:sp>
          <p:nvSpPr>
            <p:cNvPr id="33803" name="Line 11"/>
            <p:cNvSpPr>
              <a:spLocks noChangeShapeType="1"/>
            </p:cNvSpPr>
            <p:nvPr/>
          </p:nvSpPr>
          <p:spPr bwMode="auto">
            <a:xfrm>
              <a:off x="762000" y="4191000"/>
              <a:ext cx="7543800" cy="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33804" name="Text Box 12"/>
          <p:cNvSpPr txBox="1">
            <a:spLocks noChangeArrowheads="1"/>
          </p:cNvSpPr>
          <p:nvPr/>
        </p:nvSpPr>
        <p:spPr bwMode="auto">
          <a:xfrm>
            <a:off x="1722232" y="838200"/>
            <a:ext cx="5897768" cy="461665"/>
          </a:xfrm>
          <a:prstGeom prst="rect">
            <a:avLst/>
          </a:prstGeom>
          <a:noFill/>
          <a:ln w="9525">
            <a:noFill/>
            <a:miter lim="800000"/>
            <a:headEnd/>
            <a:tailEnd/>
          </a:ln>
        </p:spPr>
        <p:txBody>
          <a:bodyPr wrap="none">
            <a:prstTxWarp prst="textNoShape">
              <a:avLst/>
            </a:prstTxWarp>
            <a:spAutoFit/>
          </a:bodyPr>
          <a:lstStyle/>
          <a:p>
            <a:r>
              <a:rPr lang="en-US" dirty="0"/>
              <a:t>(</a:t>
            </a:r>
            <a:r>
              <a:rPr lang="en-US" dirty="0" smtClean="0"/>
              <a:t>This results </a:t>
            </a:r>
            <a:r>
              <a:rPr lang="en-US" dirty="0"/>
              <a:t>from the previous definitions)</a:t>
            </a:r>
          </a:p>
        </p:txBody>
      </p:sp>
      <p:grpSp>
        <p:nvGrpSpPr>
          <p:cNvPr id="16" name="Group 15"/>
          <p:cNvGrpSpPr/>
          <p:nvPr/>
        </p:nvGrpSpPr>
        <p:grpSpPr>
          <a:xfrm>
            <a:off x="685800" y="2438400"/>
            <a:ext cx="7543800" cy="592137"/>
            <a:chOff x="685800" y="2438400"/>
            <a:chExt cx="7543800" cy="592137"/>
          </a:xfrm>
        </p:grpSpPr>
        <p:graphicFrame>
          <p:nvGraphicFramePr>
            <p:cNvPr id="14" name="Object 3"/>
            <p:cNvGraphicFramePr>
              <a:graphicFrameLocks noChangeAspect="1"/>
            </p:cNvGraphicFramePr>
            <p:nvPr/>
          </p:nvGraphicFramePr>
          <p:xfrm>
            <a:off x="6532563" y="2590800"/>
            <a:ext cx="1697037" cy="439737"/>
          </p:xfrm>
          <a:graphic>
            <a:graphicData uri="http://schemas.openxmlformats.org/presentationml/2006/ole">
              <p:oleObj spid="_x0000_s124930" name="Equation" r:id="rId3" imgW="635000" imgH="165100" progId="Equation.DSMT4">
                <p:embed/>
              </p:oleObj>
            </a:graphicData>
          </a:graphic>
        </p:graphicFrame>
        <p:sp>
          <p:nvSpPr>
            <p:cNvPr id="15" name="Text Box 3"/>
            <p:cNvSpPr txBox="1">
              <a:spLocks noChangeArrowheads="1"/>
            </p:cNvSpPr>
            <p:nvPr/>
          </p:nvSpPr>
          <p:spPr bwMode="auto">
            <a:xfrm>
              <a:off x="685800" y="2438400"/>
              <a:ext cx="5852333" cy="523220"/>
            </a:xfrm>
            <a:prstGeom prst="rect">
              <a:avLst/>
            </a:prstGeom>
            <a:noFill/>
            <a:ln w="9525">
              <a:noFill/>
              <a:miter lim="800000"/>
              <a:headEnd/>
              <a:tailEnd/>
            </a:ln>
          </p:spPr>
          <p:txBody>
            <a:bodyPr wrap="none">
              <a:prstTxWarp prst="textNoShape">
                <a:avLst/>
              </a:prstTxWarp>
              <a:spAutoFit/>
            </a:bodyPr>
            <a:lstStyle/>
            <a:p>
              <a:r>
                <a:rPr lang="en-US" sz="2800" dirty="0" smtClean="0"/>
                <a:t>Relativistic momentum </a:t>
              </a:r>
              <a:r>
                <a:rPr lang="en-US" sz="2800" dirty="0"/>
                <a:t>of an object: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819400"/>
            <a:ext cx="8229600" cy="1143000"/>
          </a:xfrm>
        </p:spPr>
        <p:txBody>
          <a:bodyPr/>
          <a:lstStyle/>
          <a:p>
            <a:pPr eaLnBrk="1" hangingPunct="1"/>
            <a:r>
              <a:rPr lang="en-US" b="1" dirty="0"/>
              <a:t>Electromagnetic</a:t>
            </a:r>
            <a:r>
              <a:rPr lang="en-US" b="1" dirty="0" smtClean="0"/>
              <a:t> Waves</a:t>
            </a:r>
            <a:endParaRPr lang="en-US" b="1" dirty="0"/>
          </a:p>
        </p:txBody>
      </p:sp>
      <p:sp>
        <p:nvSpPr>
          <p:cNvPr id="3" name="Rectangle 2"/>
          <p:cNvSpPr txBox="1">
            <a:spLocks noChangeArrowheads="1"/>
          </p:cNvSpPr>
          <p:nvPr/>
        </p:nvSpPr>
        <p:spPr bwMode="auto">
          <a:xfrm>
            <a:off x="533400" y="914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2"/>
                </a:solidFill>
                <a:effectLst/>
                <a:uLnTx/>
                <a:uFillTx/>
                <a:latin typeface="+mj-lt"/>
                <a:ea typeface="+mj-ea"/>
                <a:cs typeface="+mj-cs"/>
              </a:rPr>
              <a:t>Review:</a:t>
            </a:r>
            <a:endParaRPr kumimoji="0" lang="en-US" sz="44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600075"/>
            <a:ext cx="9144000" cy="533400"/>
          </a:xfrm>
        </p:spPr>
        <p:txBody>
          <a:bodyPr/>
          <a:lstStyle/>
          <a:p>
            <a:pPr eaLnBrk="1" hangingPunct="1"/>
            <a:r>
              <a:rPr lang="en-US" sz="2800"/>
              <a:t>How do you generate light (electromagnetic radiation)?</a:t>
            </a:r>
          </a:p>
        </p:txBody>
      </p:sp>
      <p:grpSp>
        <p:nvGrpSpPr>
          <p:cNvPr id="2" name="Group 5"/>
          <p:cNvGrpSpPr>
            <a:grpSpLocks/>
          </p:cNvGrpSpPr>
          <p:nvPr/>
        </p:nvGrpSpPr>
        <p:grpSpPr bwMode="auto">
          <a:xfrm>
            <a:off x="0" y="1600200"/>
            <a:ext cx="7889875" cy="1103312"/>
            <a:chOff x="-576" y="1609"/>
            <a:chExt cx="4970" cy="695"/>
          </a:xfrm>
        </p:grpSpPr>
        <p:sp>
          <p:nvSpPr>
            <p:cNvPr id="66582" name="Rectangle 6"/>
            <p:cNvSpPr>
              <a:spLocks noChangeArrowheads="1"/>
            </p:cNvSpPr>
            <p:nvPr/>
          </p:nvSpPr>
          <p:spPr bwMode="auto">
            <a:xfrm>
              <a:off x="-576" y="1657"/>
              <a:ext cx="3888" cy="601"/>
            </a:xfrm>
            <a:prstGeom prst="rect">
              <a:avLst/>
            </a:prstGeom>
            <a:noFill/>
            <a:ln w="9525">
              <a:noFill/>
              <a:miter lim="800000"/>
              <a:headEnd/>
              <a:tailEnd/>
            </a:ln>
          </p:spPr>
          <p:txBody>
            <a:bodyPr wrap="none">
              <a:prstTxWarp prst="textNoShape">
                <a:avLst/>
              </a:prstTxWarp>
              <a:spAutoFit/>
            </a:bodyPr>
            <a:lstStyle/>
            <a:p>
              <a:r>
                <a:rPr lang="en-US" sz="2800" dirty="0">
                  <a:solidFill>
                    <a:srgbClr val="FF0000"/>
                  </a:solidFill>
                </a:rPr>
                <a:t>Stationary charges </a:t>
              </a:r>
              <a:r>
                <a:rPr lang="en-US" sz="2800" dirty="0" err="1">
                  <a:solidFill>
                    <a:srgbClr val="FF0000"/>
                  </a:solidFill>
                  <a:sym typeface="Wingdings" charset="2"/>
                </a:rPr>
                <a:t></a:t>
              </a:r>
              <a:r>
                <a:rPr lang="en-US" sz="2800" dirty="0">
                  <a:solidFill>
                    <a:srgbClr val="FF0000"/>
                  </a:solidFill>
                  <a:sym typeface="Wingdings" charset="2"/>
                </a:rPr>
                <a:t> </a:t>
              </a:r>
            </a:p>
            <a:p>
              <a:r>
                <a:rPr lang="en-US" sz="2800" dirty="0">
                  <a:solidFill>
                    <a:srgbClr val="000000"/>
                  </a:solidFill>
                  <a:sym typeface="Wingdings" charset="2"/>
                </a:rPr>
                <a:t>constant </a:t>
              </a:r>
              <a:r>
                <a:rPr lang="en-US" sz="2800" dirty="0" err="1">
                  <a:solidFill>
                    <a:srgbClr val="000000"/>
                  </a:solidFill>
                  <a:sym typeface="Wingdings" charset="2"/>
                </a:rPr>
                <a:t>E</a:t>
              </a:r>
              <a:r>
                <a:rPr lang="en-US" sz="2800" dirty="0">
                  <a:solidFill>
                    <a:srgbClr val="000000"/>
                  </a:solidFill>
                  <a:sym typeface="Wingdings" charset="2"/>
                </a:rPr>
                <a:t>-field, no magnetic (</a:t>
              </a:r>
              <a:r>
                <a:rPr lang="en-US" sz="2800" dirty="0" err="1">
                  <a:solidFill>
                    <a:srgbClr val="000000"/>
                  </a:solidFill>
                  <a:sym typeface="Wingdings" charset="2"/>
                </a:rPr>
                <a:t>B</a:t>
              </a:r>
              <a:r>
                <a:rPr lang="en-US" sz="2800" dirty="0">
                  <a:solidFill>
                    <a:srgbClr val="000000"/>
                  </a:solidFill>
                  <a:sym typeface="Wingdings" charset="2"/>
                </a:rPr>
                <a:t>)-field</a:t>
              </a:r>
              <a:endParaRPr lang="en-US" sz="2800" dirty="0">
                <a:solidFill>
                  <a:srgbClr val="000000"/>
                </a:solidFill>
              </a:endParaRPr>
            </a:p>
          </p:txBody>
        </p:sp>
        <p:grpSp>
          <p:nvGrpSpPr>
            <p:cNvPr id="3" name="Group 7"/>
            <p:cNvGrpSpPr>
              <a:grpSpLocks/>
            </p:cNvGrpSpPr>
            <p:nvPr/>
          </p:nvGrpSpPr>
          <p:grpSpPr bwMode="auto">
            <a:xfrm>
              <a:off x="3852" y="1609"/>
              <a:ext cx="542" cy="695"/>
              <a:chOff x="3852" y="1609"/>
              <a:chExt cx="542" cy="695"/>
            </a:xfrm>
          </p:grpSpPr>
          <p:sp>
            <p:nvSpPr>
              <p:cNvPr id="66584" name="Oval 8"/>
              <p:cNvSpPr>
                <a:spLocks noChangeArrowheads="1"/>
              </p:cNvSpPr>
              <p:nvPr/>
            </p:nvSpPr>
            <p:spPr bwMode="auto">
              <a:xfrm>
                <a:off x="4080" y="1968"/>
                <a:ext cx="96" cy="9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sz="2400"/>
                  <a:t>+</a:t>
                </a:r>
              </a:p>
            </p:txBody>
          </p:sp>
          <p:sp>
            <p:nvSpPr>
              <p:cNvPr id="66585" name="Line 9"/>
              <p:cNvSpPr>
                <a:spLocks noChangeShapeType="1"/>
              </p:cNvSpPr>
              <p:nvPr/>
            </p:nvSpPr>
            <p:spPr bwMode="auto">
              <a:xfrm>
                <a:off x="4118" y="1720"/>
                <a:ext cx="0" cy="192"/>
              </a:xfrm>
              <a:prstGeom prst="line">
                <a:avLst/>
              </a:prstGeom>
              <a:noFill/>
              <a:ln w="38100">
                <a:solidFill>
                  <a:srgbClr val="FF0000"/>
                </a:solidFill>
                <a:round/>
                <a:headEnd type="triangle" w="med" len="med"/>
                <a:tailEnd/>
              </a:ln>
            </p:spPr>
            <p:txBody>
              <a:bodyPr>
                <a:prstTxWarp prst="textNoShape">
                  <a:avLst/>
                </a:prstTxWarp>
              </a:bodyPr>
              <a:lstStyle/>
              <a:p>
                <a:endParaRPr lang="en-US"/>
              </a:p>
            </p:txBody>
          </p:sp>
          <p:sp>
            <p:nvSpPr>
              <p:cNvPr id="66586" name="Line 10"/>
              <p:cNvSpPr>
                <a:spLocks noChangeShapeType="1"/>
              </p:cNvSpPr>
              <p:nvPr/>
            </p:nvSpPr>
            <p:spPr bwMode="auto">
              <a:xfrm flipH="1">
                <a:off x="4214" y="1998"/>
                <a:ext cx="180" cy="10"/>
              </a:xfrm>
              <a:prstGeom prst="line">
                <a:avLst/>
              </a:prstGeom>
              <a:noFill/>
              <a:ln w="38100">
                <a:solidFill>
                  <a:srgbClr val="FF0000"/>
                </a:solidFill>
                <a:round/>
                <a:headEnd type="triangle" w="med" len="med"/>
                <a:tailEnd/>
              </a:ln>
            </p:spPr>
            <p:txBody>
              <a:bodyPr>
                <a:prstTxWarp prst="textNoShape">
                  <a:avLst/>
                </a:prstTxWarp>
              </a:bodyPr>
              <a:lstStyle/>
              <a:p>
                <a:endParaRPr lang="en-US"/>
              </a:p>
            </p:txBody>
          </p:sp>
          <p:sp>
            <p:nvSpPr>
              <p:cNvPr id="66587" name="Line 11"/>
              <p:cNvSpPr>
                <a:spLocks noChangeShapeType="1"/>
              </p:cNvSpPr>
              <p:nvPr/>
            </p:nvSpPr>
            <p:spPr bwMode="auto">
              <a:xfrm flipV="1">
                <a:off x="4126" y="2112"/>
                <a:ext cx="2" cy="192"/>
              </a:xfrm>
              <a:prstGeom prst="line">
                <a:avLst/>
              </a:prstGeom>
              <a:noFill/>
              <a:ln w="38100">
                <a:solidFill>
                  <a:srgbClr val="FF0000"/>
                </a:solidFill>
                <a:round/>
                <a:headEnd type="triangle" w="med" len="med"/>
                <a:tailEnd/>
              </a:ln>
            </p:spPr>
            <p:txBody>
              <a:bodyPr>
                <a:prstTxWarp prst="textNoShape">
                  <a:avLst/>
                </a:prstTxWarp>
              </a:bodyPr>
              <a:lstStyle/>
              <a:p>
                <a:endParaRPr lang="en-US"/>
              </a:p>
            </p:txBody>
          </p:sp>
          <p:sp>
            <p:nvSpPr>
              <p:cNvPr id="66588" name="Line 12"/>
              <p:cNvSpPr>
                <a:spLocks noChangeShapeType="1"/>
              </p:cNvSpPr>
              <p:nvPr/>
            </p:nvSpPr>
            <p:spPr bwMode="auto">
              <a:xfrm flipH="1">
                <a:off x="3852" y="2016"/>
                <a:ext cx="180" cy="1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66589" name="Text Box 13"/>
              <p:cNvSpPr txBox="1">
                <a:spLocks noChangeArrowheads="1"/>
              </p:cNvSpPr>
              <p:nvPr/>
            </p:nvSpPr>
            <p:spPr bwMode="auto">
              <a:xfrm>
                <a:off x="4118" y="1609"/>
                <a:ext cx="244" cy="288"/>
              </a:xfrm>
              <a:prstGeom prst="rect">
                <a:avLst/>
              </a:prstGeom>
              <a:noFill/>
              <a:ln w="9525">
                <a:noFill/>
                <a:miter lim="800000"/>
                <a:headEnd/>
                <a:tailEnd/>
              </a:ln>
            </p:spPr>
            <p:txBody>
              <a:bodyPr wrap="none">
                <a:prstTxWarp prst="textNoShape">
                  <a:avLst/>
                </a:prstTxWarp>
                <a:spAutoFit/>
              </a:bodyPr>
              <a:lstStyle/>
              <a:p>
                <a:r>
                  <a:rPr lang="en-US" sz="2400">
                    <a:solidFill>
                      <a:srgbClr val="FF0000"/>
                    </a:solidFill>
                  </a:rPr>
                  <a:t>E</a:t>
                </a:r>
              </a:p>
            </p:txBody>
          </p:sp>
        </p:grpSp>
      </p:grpSp>
      <p:grpSp>
        <p:nvGrpSpPr>
          <p:cNvPr id="4" name="Group 14"/>
          <p:cNvGrpSpPr>
            <a:grpSpLocks/>
          </p:cNvGrpSpPr>
          <p:nvPr/>
        </p:nvGrpSpPr>
        <p:grpSpPr bwMode="auto">
          <a:xfrm>
            <a:off x="0" y="3352800"/>
            <a:ext cx="9144000" cy="1384300"/>
            <a:chOff x="96" y="2496"/>
            <a:chExt cx="5376" cy="872"/>
          </a:xfrm>
        </p:grpSpPr>
        <p:sp>
          <p:nvSpPr>
            <p:cNvPr id="66572" name="Rectangle 15"/>
            <p:cNvSpPr>
              <a:spLocks noChangeArrowheads="1"/>
            </p:cNvSpPr>
            <p:nvPr/>
          </p:nvSpPr>
          <p:spPr bwMode="auto">
            <a:xfrm>
              <a:off x="96" y="2496"/>
              <a:ext cx="4224" cy="872"/>
            </a:xfrm>
            <a:prstGeom prst="rect">
              <a:avLst/>
            </a:prstGeom>
            <a:noFill/>
            <a:ln w="9525">
              <a:noFill/>
              <a:miter lim="800000"/>
              <a:headEnd/>
              <a:tailEnd/>
            </a:ln>
          </p:spPr>
          <p:txBody>
            <a:bodyPr wrap="square">
              <a:prstTxWarp prst="textNoShape">
                <a:avLst/>
              </a:prstTxWarp>
              <a:spAutoFit/>
            </a:bodyPr>
            <a:lstStyle/>
            <a:p>
              <a:r>
                <a:rPr lang="en-US" sz="2800" dirty="0">
                  <a:solidFill>
                    <a:srgbClr val="FF0000"/>
                  </a:solidFill>
                </a:rPr>
                <a:t>Charges moving at a constant velocity </a:t>
              </a:r>
              <a:r>
                <a:rPr lang="en-US" sz="2800" dirty="0" err="1">
                  <a:solidFill>
                    <a:srgbClr val="FF0000"/>
                  </a:solidFill>
                  <a:sym typeface="Wingdings" charset="2"/>
                </a:rPr>
                <a:t></a:t>
              </a:r>
              <a:r>
                <a:rPr lang="en-US" sz="2800" dirty="0">
                  <a:solidFill>
                    <a:srgbClr val="000000"/>
                  </a:solidFill>
                  <a:sym typeface="Wingdings" charset="2"/>
                </a:rPr>
                <a:t> </a:t>
              </a:r>
            </a:p>
            <a:p>
              <a:r>
                <a:rPr lang="en-US" sz="2800" dirty="0">
                  <a:solidFill>
                    <a:srgbClr val="000000"/>
                  </a:solidFill>
                  <a:sym typeface="Wingdings" charset="2"/>
                </a:rPr>
                <a:t>Constant current through wire </a:t>
              </a:r>
              <a:r>
                <a:rPr lang="en-US" sz="2800" dirty="0" smtClean="0">
                  <a:solidFill>
                    <a:srgbClr val="000000"/>
                  </a:solidFill>
                  <a:sym typeface="Wingdings" charset="2"/>
                </a:rPr>
                <a:t>creates</a:t>
              </a:r>
            </a:p>
            <a:p>
              <a:r>
                <a:rPr lang="en-US" sz="2800" dirty="0" smtClean="0">
                  <a:solidFill>
                    <a:srgbClr val="000000"/>
                  </a:solidFill>
                  <a:sym typeface="Wingdings" charset="2"/>
                </a:rPr>
                <a:t> </a:t>
              </a:r>
              <a:r>
                <a:rPr lang="en-US" sz="2800" dirty="0">
                  <a:solidFill>
                    <a:srgbClr val="000000"/>
                  </a:solidFill>
                  <a:sym typeface="Wingdings" charset="2"/>
                </a:rPr>
                <a:t>a </a:t>
              </a:r>
              <a:r>
                <a:rPr lang="en-US" sz="2800" dirty="0" err="1">
                  <a:solidFill>
                    <a:srgbClr val="000000"/>
                  </a:solidFill>
                  <a:sym typeface="Wingdings" charset="2"/>
                </a:rPr>
                <a:t>B</a:t>
              </a:r>
              <a:r>
                <a:rPr lang="en-US" sz="2800" dirty="0">
                  <a:solidFill>
                    <a:srgbClr val="000000"/>
                  </a:solidFill>
                  <a:sym typeface="Wingdings" charset="2"/>
                </a:rPr>
                <a:t>-</a:t>
              </a:r>
              <a:r>
                <a:rPr lang="en-US" sz="2800" dirty="0" smtClean="0">
                  <a:solidFill>
                    <a:srgbClr val="000000"/>
                  </a:solidFill>
                  <a:sym typeface="Wingdings" charset="2"/>
                </a:rPr>
                <a:t>field, but </a:t>
              </a:r>
              <a:r>
                <a:rPr lang="en-US" sz="2800" dirty="0" err="1">
                  <a:solidFill>
                    <a:srgbClr val="000000"/>
                  </a:solidFill>
                  <a:sym typeface="Wingdings" charset="2"/>
                </a:rPr>
                <a:t>B</a:t>
              </a:r>
              <a:r>
                <a:rPr lang="en-US" sz="2800" dirty="0">
                  <a:solidFill>
                    <a:srgbClr val="000000"/>
                  </a:solidFill>
                  <a:sym typeface="Wingdings" charset="2"/>
                </a:rPr>
                <a:t>-field is constant</a:t>
              </a:r>
            </a:p>
          </p:txBody>
        </p:sp>
        <p:grpSp>
          <p:nvGrpSpPr>
            <p:cNvPr id="5" name="Group 16"/>
            <p:cNvGrpSpPr>
              <a:grpSpLocks/>
            </p:cNvGrpSpPr>
            <p:nvPr/>
          </p:nvGrpSpPr>
          <p:grpSpPr bwMode="auto">
            <a:xfrm>
              <a:off x="3911" y="2496"/>
              <a:ext cx="1561" cy="768"/>
              <a:chOff x="3911" y="2496"/>
              <a:chExt cx="1561" cy="768"/>
            </a:xfrm>
          </p:grpSpPr>
          <p:sp>
            <p:nvSpPr>
              <p:cNvPr id="66574" name="Line 17"/>
              <p:cNvSpPr>
                <a:spLocks noChangeShapeType="1"/>
              </p:cNvSpPr>
              <p:nvPr/>
            </p:nvSpPr>
            <p:spPr bwMode="auto">
              <a:xfrm flipV="1">
                <a:off x="4257" y="2592"/>
                <a:ext cx="1056" cy="528"/>
              </a:xfrm>
              <a:prstGeom prst="line">
                <a:avLst/>
              </a:prstGeom>
              <a:noFill/>
              <a:ln w="57150">
                <a:solidFill>
                  <a:schemeClr val="tx1"/>
                </a:solidFill>
                <a:round/>
                <a:headEnd/>
                <a:tailEnd/>
              </a:ln>
            </p:spPr>
            <p:txBody>
              <a:bodyPr>
                <a:prstTxWarp prst="textNoShape">
                  <a:avLst/>
                </a:prstTxWarp>
              </a:bodyPr>
              <a:lstStyle/>
              <a:p>
                <a:endParaRPr lang="en-US"/>
              </a:p>
            </p:txBody>
          </p:sp>
          <p:sp>
            <p:nvSpPr>
              <p:cNvPr id="66575" name="Freeform 18"/>
              <p:cNvSpPr>
                <a:spLocks/>
              </p:cNvSpPr>
              <p:nvPr/>
            </p:nvSpPr>
            <p:spPr bwMode="auto">
              <a:xfrm>
                <a:off x="4257" y="2872"/>
                <a:ext cx="256" cy="376"/>
              </a:xfrm>
              <a:custGeom>
                <a:avLst/>
                <a:gdLst>
                  <a:gd name="T0" fmla="*/ 0 w 256"/>
                  <a:gd name="T1" fmla="*/ 152 h 376"/>
                  <a:gd name="T2" fmla="*/ 96 w 256"/>
                  <a:gd name="T3" fmla="*/ 8 h 376"/>
                  <a:gd name="T4" fmla="*/ 240 w 256"/>
                  <a:gd name="T5" fmla="*/ 104 h 376"/>
                  <a:gd name="T6" fmla="*/ 192 w 256"/>
                  <a:gd name="T7" fmla="*/ 344 h 376"/>
                  <a:gd name="T8" fmla="*/ 48 w 256"/>
                  <a:gd name="T9" fmla="*/ 296 h 376"/>
                  <a:gd name="T10" fmla="*/ 0 60000 65536"/>
                  <a:gd name="T11" fmla="*/ 0 60000 65536"/>
                  <a:gd name="T12" fmla="*/ 0 60000 65536"/>
                  <a:gd name="T13" fmla="*/ 0 60000 65536"/>
                  <a:gd name="T14" fmla="*/ 0 60000 65536"/>
                  <a:gd name="T15" fmla="*/ 0 w 256"/>
                  <a:gd name="T16" fmla="*/ 0 h 376"/>
                  <a:gd name="T17" fmla="*/ 256 w 256"/>
                  <a:gd name="T18" fmla="*/ 376 h 376"/>
                </a:gdLst>
                <a:ahLst/>
                <a:cxnLst>
                  <a:cxn ang="T10">
                    <a:pos x="T0" y="T1"/>
                  </a:cxn>
                  <a:cxn ang="T11">
                    <a:pos x="T2" y="T3"/>
                  </a:cxn>
                  <a:cxn ang="T12">
                    <a:pos x="T4" y="T5"/>
                  </a:cxn>
                  <a:cxn ang="T13">
                    <a:pos x="T6" y="T7"/>
                  </a:cxn>
                  <a:cxn ang="T14">
                    <a:pos x="T8" y="T9"/>
                  </a:cxn>
                </a:cxnLst>
                <a:rect l="T15" t="T16" r="T17" b="T18"/>
                <a:pathLst>
                  <a:path w="256" h="376">
                    <a:moveTo>
                      <a:pt x="0" y="152"/>
                    </a:moveTo>
                    <a:cubicBezTo>
                      <a:pt x="28" y="84"/>
                      <a:pt x="56" y="16"/>
                      <a:pt x="96" y="8"/>
                    </a:cubicBezTo>
                    <a:cubicBezTo>
                      <a:pt x="136" y="0"/>
                      <a:pt x="224" y="48"/>
                      <a:pt x="240" y="104"/>
                    </a:cubicBezTo>
                    <a:cubicBezTo>
                      <a:pt x="256" y="160"/>
                      <a:pt x="224" y="312"/>
                      <a:pt x="192" y="344"/>
                    </a:cubicBezTo>
                    <a:cubicBezTo>
                      <a:pt x="160" y="376"/>
                      <a:pt x="104" y="336"/>
                      <a:pt x="48" y="296"/>
                    </a:cubicBezTo>
                  </a:path>
                </a:pathLst>
              </a:custGeom>
              <a:noFill/>
              <a:ln w="28575" cmpd="sng">
                <a:solidFill>
                  <a:srgbClr val="33CC33"/>
                </a:solidFill>
                <a:round/>
                <a:headEnd type="none" w="med" len="med"/>
                <a:tailEnd type="triangle" w="med" len="med"/>
              </a:ln>
            </p:spPr>
            <p:txBody>
              <a:bodyPr>
                <a:prstTxWarp prst="textNoShape">
                  <a:avLst/>
                </a:prstTxWarp>
              </a:bodyPr>
              <a:lstStyle/>
              <a:p>
                <a:endParaRPr lang="en-US"/>
              </a:p>
            </p:txBody>
          </p:sp>
          <p:sp>
            <p:nvSpPr>
              <p:cNvPr id="66576" name="Freeform 19"/>
              <p:cNvSpPr>
                <a:spLocks/>
              </p:cNvSpPr>
              <p:nvPr/>
            </p:nvSpPr>
            <p:spPr bwMode="auto">
              <a:xfrm>
                <a:off x="4497" y="2744"/>
                <a:ext cx="256" cy="376"/>
              </a:xfrm>
              <a:custGeom>
                <a:avLst/>
                <a:gdLst>
                  <a:gd name="T0" fmla="*/ 0 w 256"/>
                  <a:gd name="T1" fmla="*/ 152 h 376"/>
                  <a:gd name="T2" fmla="*/ 96 w 256"/>
                  <a:gd name="T3" fmla="*/ 8 h 376"/>
                  <a:gd name="T4" fmla="*/ 240 w 256"/>
                  <a:gd name="T5" fmla="*/ 104 h 376"/>
                  <a:gd name="T6" fmla="*/ 192 w 256"/>
                  <a:gd name="T7" fmla="*/ 344 h 376"/>
                  <a:gd name="T8" fmla="*/ 48 w 256"/>
                  <a:gd name="T9" fmla="*/ 296 h 376"/>
                  <a:gd name="T10" fmla="*/ 0 60000 65536"/>
                  <a:gd name="T11" fmla="*/ 0 60000 65536"/>
                  <a:gd name="T12" fmla="*/ 0 60000 65536"/>
                  <a:gd name="T13" fmla="*/ 0 60000 65536"/>
                  <a:gd name="T14" fmla="*/ 0 60000 65536"/>
                  <a:gd name="T15" fmla="*/ 0 w 256"/>
                  <a:gd name="T16" fmla="*/ 0 h 376"/>
                  <a:gd name="T17" fmla="*/ 256 w 256"/>
                  <a:gd name="T18" fmla="*/ 376 h 376"/>
                </a:gdLst>
                <a:ahLst/>
                <a:cxnLst>
                  <a:cxn ang="T10">
                    <a:pos x="T0" y="T1"/>
                  </a:cxn>
                  <a:cxn ang="T11">
                    <a:pos x="T2" y="T3"/>
                  </a:cxn>
                  <a:cxn ang="T12">
                    <a:pos x="T4" y="T5"/>
                  </a:cxn>
                  <a:cxn ang="T13">
                    <a:pos x="T6" y="T7"/>
                  </a:cxn>
                  <a:cxn ang="T14">
                    <a:pos x="T8" y="T9"/>
                  </a:cxn>
                </a:cxnLst>
                <a:rect l="T15" t="T16" r="T17" b="T18"/>
                <a:pathLst>
                  <a:path w="256" h="376">
                    <a:moveTo>
                      <a:pt x="0" y="152"/>
                    </a:moveTo>
                    <a:cubicBezTo>
                      <a:pt x="28" y="84"/>
                      <a:pt x="56" y="16"/>
                      <a:pt x="96" y="8"/>
                    </a:cubicBezTo>
                    <a:cubicBezTo>
                      <a:pt x="136" y="0"/>
                      <a:pt x="224" y="48"/>
                      <a:pt x="240" y="104"/>
                    </a:cubicBezTo>
                    <a:cubicBezTo>
                      <a:pt x="256" y="160"/>
                      <a:pt x="224" y="312"/>
                      <a:pt x="192" y="344"/>
                    </a:cubicBezTo>
                    <a:cubicBezTo>
                      <a:pt x="160" y="376"/>
                      <a:pt x="104" y="336"/>
                      <a:pt x="48" y="296"/>
                    </a:cubicBezTo>
                  </a:path>
                </a:pathLst>
              </a:custGeom>
              <a:noFill/>
              <a:ln w="28575" cmpd="sng">
                <a:solidFill>
                  <a:srgbClr val="33CC33"/>
                </a:solidFill>
                <a:round/>
                <a:headEnd type="none" w="med" len="med"/>
                <a:tailEnd type="triangle" w="med" len="med"/>
              </a:ln>
            </p:spPr>
            <p:txBody>
              <a:bodyPr>
                <a:prstTxWarp prst="textNoShape">
                  <a:avLst/>
                </a:prstTxWarp>
              </a:bodyPr>
              <a:lstStyle/>
              <a:p>
                <a:endParaRPr lang="en-US"/>
              </a:p>
            </p:txBody>
          </p:sp>
          <p:sp>
            <p:nvSpPr>
              <p:cNvPr id="66577" name="Freeform 20"/>
              <p:cNvSpPr>
                <a:spLocks/>
              </p:cNvSpPr>
              <p:nvPr/>
            </p:nvSpPr>
            <p:spPr bwMode="auto">
              <a:xfrm>
                <a:off x="4785" y="2600"/>
                <a:ext cx="256" cy="376"/>
              </a:xfrm>
              <a:custGeom>
                <a:avLst/>
                <a:gdLst>
                  <a:gd name="T0" fmla="*/ 0 w 256"/>
                  <a:gd name="T1" fmla="*/ 152 h 376"/>
                  <a:gd name="T2" fmla="*/ 96 w 256"/>
                  <a:gd name="T3" fmla="*/ 8 h 376"/>
                  <a:gd name="T4" fmla="*/ 240 w 256"/>
                  <a:gd name="T5" fmla="*/ 104 h 376"/>
                  <a:gd name="T6" fmla="*/ 192 w 256"/>
                  <a:gd name="T7" fmla="*/ 344 h 376"/>
                  <a:gd name="T8" fmla="*/ 48 w 256"/>
                  <a:gd name="T9" fmla="*/ 296 h 376"/>
                  <a:gd name="T10" fmla="*/ 0 60000 65536"/>
                  <a:gd name="T11" fmla="*/ 0 60000 65536"/>
                  <a:gd name="T12" fmla="*/ 0 60000 65536"/>
                  <a:gd name="T13" fmla="*/ 0 60000 65536"/>
                  <a:gd name="T14" fmla="*/ 0 60000 65536"/>
                  <a:gd name="T15" fmla="*/ 0 w 256"/>
                  <a:gd name="T16" fmla="*/ 0 h 376"/>
                  <a:gd name="T17" fmla="*/ 256 w 256"/>
                  <a:gd name="T18" fmla="*/ 376 h 376"/>
                </a:gdLst>
                <a:ahLst/>
                <a:cxnLst>
                  <a:cxn ang="T10">
                    <a:pos x="T0" y="T1"/>
                  </a:cxn>
                  <a:cxn ang="T11">
                    <a:pos x="T2" y="T3"/>
                  </a:cxn>
                  <a:cxn ang="T12">
                    <a:pos x="T4" y="T5"/>
                  </a:cxn>
                  <a:cxn ang="T13">
                    <a:pos x="T6" y="T7"/>
                  </a:cxn>
                  <a:cxn ang="T14">
                    <a:pos x="T8" y="T9"/>
                  </a:cxn>
                </a:cxnLst>
                <a:rect l="T15" t="T16" r="T17" b="T18"/>
                <a:pathLst>
                  <a:path w="256" h="376">
                    <a:moveTo>
                      <a:pt x="0" y="152"/>
                    </a:moveTo>
                    <a:cubicBezTo>
                      <a:pt x="28" y="84"/>
                      <a:pt x="56" y="16"/>
                      <a:pt x="96" y="8"/>
                    </a:cubicBezTo>
                    <a:cubicBezTo>
                      <a:pt x="136" y="0"/>
                      <a:pt x="224" y="48"/>
                      <a:pt x="240" y="104"/>
                    </a:cubicBezTo>
                    <a:cubicBezTo>
                      <a:pt x="256" y="160"/>
                      <a:pt x="224" y="312"/>
                      <a:pt x="192" y="344"/>
                    </a:cubicBezTo>
                    <a:cubicBezTo>
                      <a:pt x="160" y="376"/>
                      <a:pt x="104" y="336"/>
                      <a:pt x="48" y="296"/>
                    </a:cubicBezTo>
                  </a:path>
                </a:pathLst>
              </a:custGeom>
              <a:noFill/>
              <a:ln w="28575" cmpd="sng">
                <a:solidFill>
                  <a:srgbClr val="33CC33"/>
                </a:solidFill>
                <a:round/>
                <a:headEnd type="none" w="med" len="med"/>
                <a:tailEnd type="triangle" w="med" len="med"/>
              </a:ln>
            </p:spPr>
            <p:txBody>
              <a:bodyPr>
                <a:prstTxWarp prst="textNoShape">
                  <a:avLst/>
                </a:prstTxWarp>
              </a:bodyPr>
              <a:lstStyle/>
              <a:p>
                <a:endParaRPr lang="en-US"/>
              </a:p>
            </p:txBody>
          </p:sp>
          <p:sp>
            <p:nvSpPr>
              <p:cNvPr id="66578" name="Freeform 21"/>
              <p:cNvSpPr>
                <a:spLocks/>
              </p:cNvSpPr>
              <p:nvPr/>
            </p:nvSpPr>
            <p:spPr bwMode="auto">
              <a:xfrm>
                <a:off x="5025" y="2496"/>
                <a:ext cx="256" cy="376"/>
              </a:xfrm>
              <a:custGeom>
                <a:avLst/>
                <a:gdLst>
                  <a:gd name="T0" fmla="*/ 0 w 256"/>
                  <a:gd name="T1" fmla="*/ 152 h 376"/>
                  <a:gd name="T2" fmla="*/ 96 w 256"/>
                  <a:gd name="T3" fmla="*/ 8 h 376"/>
                  <a:gd name="T4" fmla="*/ 240 w 256"/>
                  <a:gd name="T5" fmla="*/ 104 h 376"/>
                  <a:gd name="T6" fmla="*/ 192 w 256"/>
                  <a:gd name="T7" fmla="*/ 344 h 376"/>
                  <a:gd name="T8" fmla="*/ 48 w 256"/>
                  <a:gd name="T9" fmla="*/ 296 h 376"/>
                  <a:gd name="T10" fmla="*/ 0 60000 65536"/>
                  <a:gd name="T11" fmla="*/ 0 60000 65536"/>
                  <a:gd name="T12" fmla="*/ 0 60000 65536"/>
                  <a:gd name="T13" fmla="*/ 0 60000 65536"/>
                  <a:gd name="T14" fmla="*/ 0 60000 65536"/>
                  <a:gd name="T15" fmla="*/ 0 w 256"/>
                  <a:gd name="T16" fmla="*/ 0 h 376"/>
                  <a:gd name="T17" fmla="*/ 256 w 256"/>
                  <a:gd name="T18" fmla="*/ 376 h 376"/>
                </a:gdLst>
                <a:ahLst/>
                <a:cxnLst>
                  <a:cxn ang="T10">
                    <a:pos x="T0" y="T1"/>
                  </a:cxn>
                  <a:cxn ang="T11">
                    <a:pos x="T2" y="T3"/>
                  </a:cxn>
                  <a:cxn ang="T12">
                    <a:pos x="T4" y="T5"/>
                  </a:cxn>
                  <a:cxn ang="T13">
                    <a:pos x="T6" y="T7"/>
                  </a:cxn>
                  <a:cxn ang="T14">
                    <a:pos x="T8" y="T9"/>
                  </a:cxn>
                </a:cxnLst>
                <a:rect l="T15" t="T16" r="T17" b="T18"/>
                <a:pathLst>
                  <a:path w="256" h="376">
                    <a:moveTo>
                      <a:pt x="0" y="152"/>
                    </a:moveTo>
                    <a:cubicBezTo>
                      <a:pt x="28" y="84"/>
                      <a:pt x="56" y="16"/>
                      <a:pt x="96" y="8"/>
                    </a:cubicBezTo>
                    <a:cubicBezTo>
                      <a:pt x="136" y="0"/>
                      <a:pt x="224" y="48"/>
                      <a:pt x="240" y="104"/>
                    </a:cubicBezTo>
                    <a:cubicBezTo>
                      <a:pt x="256" y="160"/>
                      <a:pt x="224" y="312"/>
                      <a:pt x="192" y="344"/>
                    </a:cubicBezTo>
                    <a:cubicBezTo>
                      <a:pt x="160" y="376"/>
                      <a:pt x="104" y="336"/>
                      <a:pt x="48" y="296"/>
                    </a:cubicBezTo>
                  </a:path>
                </a:pathLst>
              </a:custGeom>
              <a:noFill/>
              <a:ln w="28575" cmpd="sng">
                <a:solidFill>
                  <a:srgbClr val="33CC33"/>
                </a:solidFill>
                <a:round/>
                <a:headEnd type="none" w="med" len="med"/>
                <a:tailEnd type="triangle" w="med" len="med"/>
              </a:ln>
            </p:spPr>
            <p:txBody>
              <a:bodyPr>
                <a:prstTxWarp prst="textNoShape">
                  <a:avLst/>
                </a:prstTxWarp>
              </a:bodyPr>
              <a:lstStyle/>
              <a:p>
                <a:endParaRPr lang="en-US"/>
              </a:p>
            </p:txBody>
          </p:sp>
          <p:sp>
            <p:nvSpPr>
              <p:cNvPr id="66579" name="Line 22"/>
              <p:cNvSpPr>
                <a:spLocks noChangeShapeType="1"/>
              </p:cNvSpPr>
              <p:nvPr/>
            </p:nvSpPr>
            <p:spPr bwMode="auto">
              <a:xfrm flipV="1">
                <a:off x="3969" y="3138"/>
                <a:ext cx="250" cy="126"/>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6580" name="Text Box 23"/>
              <p:cNvSpPr txBox="1">
                <a:spLocks noChangeArrowheads="1"/>
              </p:cNvSpPr>
              <p:nvPr/>
            </p:nvSpPr>
            <p:spPr bwMode="auto">
              <a:xfrm>
                <a:off x="3911" y="2957"/>
                <a:ext cx="221" cy="288"/>
              </a:xfrm>
              <a:prstGeom prst="rect">
                <a:avLst/>
              </a:prstGeom>
              <a:noFill/>
              <a:ln w="9525">
                <a:noFill/>
                <a:miter lim="800000"/>
                <a:headEnd/>
                <a:tailEnd/>
              </a:ln>
            </p:spPr>
            <p:txBody>
              <a:bodyPr wrap="square">
                <a:prstTxWarp prst="textNoShape">
                  <a:avLst/>
                </a:prstTxWarp>
                <a:spAutoFit/>
              </a:bodyPr>
              <a:lstStyle/>
              <a:p>
                <a:r>
                  <a:rPr lang="en-US" sz="2400">
                    <a:latin typeface="Comic Sans MS" charset="0"/>
                  </a:rPr>
                  <a:t>I</a:t>
                </a:r>
              </a:p>
            </p:txBody>
          </p:sp>
          <p:sp>
            <p:nvSpPr>
              <p:cNvPr id="66581" name="Text Box 24"/>
              <p:cNvSpPr txBox="1">
                <a:spLocks noChangeArrowheads="1"/>
              </p:cNvSpPr>
              <p:nvPr/>
            </p:nvSpPr>
            <p:spPr bwMode="auto">
              <a:xfrm>
                <a:off x="5217" y="2640"/>
                <a:ext cx="255" cy="288"/>
              </a:xfrm>
              <a:prstGeom prst="rect">
                <a:avLst/>
              </a:prstGeom>
              <a:noFill/>
              <a:ln w="9525">
                <a:noFill/>
                <a:miter lim="800000"/>
                <a:headEnd/>
                <a:tailEnd/>
              </a:ln>
            </p:spPr>
            <p:txBody>
              <a:bodyPr wrap="square">
                <a:prstTxWarp prst="textNoShape">
                  <a:avLst/>
                </a:prstTxWarp>
                <a:spAutoFit/>
              </a:bodyPr>
              <a:lstStyle/>
              <a:p>
                <a:r>
                  <a:rPr lang="en-US" sz="2400" b="1">
                    <a:solidFill>
                      <a:srgbClr val="33CC33"/>
                    </a:solidFill>
                  </a:rPr>
                  <a:t>B</a:t>
                </a:r>
              </a:p>
            </p:txBody>
          </p:sp>
        </p:grpSp>
      </p:grpSp>
      <p:grpSp>
        <p:nvGrpSpPr>
          <p:cNvPr id="31" name="Group 30"/>
          <p:cNvGrpSpPr/>
          <p:nvPr/>
        </p:nvGrpSpPr>
        <p:grpSpPr>
          <a:xfrm>
            <a:off x="0" y="5042118"/>
            <a:ext cx="9144000" cy="1815882"/>
            <a:chOff x="0" y="5042118"/>
            <a:chExt cx="9144000" cy="1815882"/>
          </a:xfrm>
        </p:grpSpPr>
        <p:sp>
          <p:nvSpPr>
            <p:cNvPr id="907268" name="Rectangle 4"/>
            <p:cNvSpPr>
              <a:spLocks noChangeArrowheads="1"/>
            </p:cNvSpPr>
            <p:nvPr/>
          </p:nvSpPr>
          <p:spPr bwMode="auto">
            <a:xfrm>
              <a:off x="0" y="5042118"/>
              <a:ext cx="7696200" cy="1815882"/>
            </a:xfrm>
            <a:prstGeom prst="rect">
              <a:avLst/>
            </a:prstGeom>
            <a:noFill/>
            <a:ln w="9525">
              <a:noFill/>
              <a:miter lim="800000"/>
              <a:headEnd/>
              <a:tailEnd/>
            </a:ln>
          </p:spPr>
          <p:txBody>
            <a:bodyPr wrap="square">
              <a:prstTxWarp prst="textNoShape">
                <a:avLst/>
              </a:prstTxWarp>
              <a:spAutoFit/>
            </a:bodyPr>
            <a:lstStyle/>
            <a:p>
              <a:r>
                <a:rPr lang="en-US" sz="2800" dirty="0">
                  <a:solidFill>
                    <a:srgbClr val="FF0000"/>
                  </a:solidFill>
                  <a:sym typeface="Wingdings" charset="2"/>
                </a:rPr>
                <a:t>Accelerated charges </a:t>
              </a:r>
              <a:r>
                <a:rPr lang="en-US" sz="2800" dirty="0" err="1">
                  <a:solidFill>
                    <a:srgbClr val="FF0000"/>
                  </a:solidFill>
                  <a:sym typeface="Wingdings" charset="2"/>
                </a:rPr>
                <a:t></a:t>
              </a:r>
              <a:endParaRPr lang="en-US" sz="2800" dirty="0">
                <a:solidFill>
                  <a:srgbClr val="FF0000"/>
                </a:solidFill>
                <a:sym typeface="Wingdings" charset="2"/>
              </a:endParaRPr>
            </a:p>
            <a:p>
              <a:r>
                <a:rPr lang="en-US" sz="2800" dirty="0">
                  <a:solidFill>
                    <a:srgbClr val="000000"/>
                  </a:solidFill>
                  <a:sym typeface="Wingdings" charset="2"/>
                </a:rPr>
                <a:t>changing </a:t>
              </a:r>
              <a:r>
                <a:rPr lang="en-US" sz="2800" dirty="0" err="1">
                  <a:solidFill>
                    <a:srgbClr val="000000"/>
                  </a:solidFill>
                  <a:sym typeface="Wingdings" charset="2"/>
                </a:rPr>
                <a:t>E</a:t>
              </a:r>
              <a:r>
                <a:rPr lang="en-US" sz="2800" dirty="0">
                  <a:solidFill>
                    <a:srgbClr val="000000"/>
                  </a:solidFill>
                  <a:sym typeface="Wingdings" charset="2"/>
                </a:rPr>
                <a:t>-field and changing </a:t>
              </a:r>
              <a:r>
                <a:rPr lang="en-US" sz="2800" dirty="0" err="1">
                  <a:solidFill>
                    <a:srgbClr val="000000"/>
                  </a:solidFill>
                  <a:sym typeface="Wingdings" charset="2"/>
                </a:rPr>
                <a:t>B</a:t>
              </a:r>
              <a:r>
                <a:rPr lang="en-US" sz="2800" dirty="0">
                  <a:solidFill>
                    <a:srgbClr val="000000"/>
                  </a:solidFill>
                  <a:sym typeface="Wingdings" charset="2"/>
                </a:rPr>
                <a:t>-field </a:t>
              </a:r>
              <a:endParaRPr lang="en-US" sz="2800" dirty="0" smtClean="0">
                <a:solidFill>
                  <a:srgbClr val="000000"/>
                </a:solidFill>
                <a:sym typeface="Wingdings" charset="2"/>
              </a:endParaRPr>
            </a:p>
            <a:p>
              <a:r>
                <a:rPr lang="en-US" sz="2800" dirty="0" err="1" smtClean="0">
                  <a:solidFill>
                    <a:srgbClr val="000000"/>
                  </a:solidFill>
                  <a:sym typeface="Wingdings" charset="2"/>
                </a:rPr>
                <a:t>EM</a:t>
              </a:r>
              <a:r>
                <a:rPr lang="en-US" sz="2800" dirty="0" smtClean="0">
                  <a:solidFill>
                    <a:srgbClr val="000000"/>
                  </a:solidFill>
                  <a:sym typeface="Wingdings" charset="2"/>
                </a:rPr>
                <a:t> radiation</a:t>
              </a:r>
            </a:p>
            <a:p>
              <a:r>
                <a:rPr lang="en-US" sz="2800" dirty="0" err="1" smtClean="0">
                  <a:solidFill>
                    <a:srgbClr val="000000"/>
                  </a:solidFill>
                  <a:sym typeface="Wingdings" charset="2"/>
                </a:rPr>
                <a:t></a:t>
              </a:r>
              <a:r>
                <a:rPr lang="en-US" sz="2800" dirty="0" smtClean="0">
                  <a:solidFill>
                    <a:srgbClr val="000000"/>
                  </a:solidFill>
                  <a:sym typeface="Wingdings" charset="2"/>
                </a:rPr>
                <a:t> </a:t>
              </a:r>
              <a:r>
                <a:rPr lang="en-US" sz="2800" u="sng" dirty="0">
                  <a:solidFill>
                    <a:srgbClr val="000000"/>
                  </a:solidFill>
                  <a:sym typeface="Wingdings" charset="2"/>
                </a:rPr>
                <a:t>both </a:t>
              </a:r>
              <a:r>
                <a:rPr lang="en-US" sz="2800" u="sng" dirty="0" err="1">
                  <a:solidFill>
                    <a:srgbClr val="000000"/>
                  </a:solidFill>
                  <a:sym typeface="Wingdings" charset="2"/>
                </a:rPr>
                <a:t>E</a:t>
              </a:r>
              <a:r>
                <a:rPr lang="en-US" sz="2800" u="sng" dirty="0">
                  <a:solidFill>
                    <a:srgbClr val="000000"/>
                  </a:solidFill>
                  <a:sym typeface="Wingdings" charset="2"/>
                </a:rPr>
                <a:t> and </a:t>
              </a:r>
              <a:r>
                <a:rPr lang="en-US" sz="2800" u="sng" dirty="0" err="1">
                  <a:solidFill>
                    <a:srgbClr val="000000"/>
                  </a:solidFill>
                  <a:sym typeface="Wingdings" charset="2"/>
                </a:rPr>
                <a:t>B</a:t>
              </a:r>
              <a:r>
                <a:rPr lang="en-US" sz="2800" u="sng" dirty="0">
                  <a:solidFill>
                    <a:srgbClr val="000000"/>
                  </a:solidFill>
                  <a:sym typeface="Wingdings" charset="2"/>
                </a:rPr>
                <a:t> are </a:t>
              </a:r>
              <a:r>
                <a:rPr lang="en-US" sz="2800" u="sng" dirty="0" smtClean="0">
                  <a:solidFill>
                    <a:srgbClr val="000000"/>
                  </a:solidFill>
                  <a:sym typeface="Wingdings" charset="2"/>
                </a:rPr>
                <a:t>oscillating</a:t>
              </a:r>
              <a:endParaRPr lang="en-US" sz="2800" dirty="0">
                <a:solidFill>
                  <a:srgbClr val="000000"/>
                </a:solidFill>
                <a:sym typeface="Wingdings" charset="2"/>
              </a:endParaRPr>
            </a:p>
          </p:txBody>
        </p:sp>
        <p:grpSp>
          <p:nvGrpSpPr>
            <p:cNvPr id="6" name="Group 25"/>
            <p:cNvGrpSpPr>
              <a:grpSpLocks/>
            </p:cNvGrpSpPr>
            <p:nvPr/>
          </p:nvGrpSpPr>
          <p:grpSpPr bwMode="auto">
            <a:xfrm>
              <a:off x="6405066" y="5232400"/>
              <a:ext cx="2738934" cy="1625600"/>
              <a:chOff x="799" y="2033"/>
              <a:chExt cx="3513" cy="2649"/>
            </a:xfrm>
          </p:grpSpPr>
          <p:pic>
            <p:nvPicPr>
              <p:cNvPr id="66569" name="Picture 26" descr="EMWave"/>
              <p:cNvPicPr>
                <a:picLocks noChangeAspect="1" noChangeArrowheads="1"/>
              </p:cNvPicPr>
              <p:nvPr/>
            </p:nvPicPr>
            <p:blipFill>
              <a:blip r:embed="rId3"/>
              <a:srcRect/>
              <a:stretch>
                <a:fillRect/>
              </a:stretch>
            </p:blipFill>
            <p:spPr bwMode="auto">
              <a:xfrm>
                <a:off x="1102" y="2033"/>
                <a:ext cx="3210" cy="2100"/>
              </a:xfrm>
              <a:prstGeom prst="rect">
                <a:avLst/>
              </a:prstGeom>
              <a:noFill/>
              <a:ln w="9525">
                <a:noFill/>
                <a:miter lim="800000"/>
                <a:headEnd/>
                <a:tailEnd/>
              </a:ln>
            </p:spPr>
          </p:pic>
          <p:sp>
            <p:nvSpPr>
              <p:cNvPr id="66570" name="Text Box 27"/>
              <p:cNvSpPr txBox="1">
                <a:spLocks noChangeArrowheads="1"/>
              </p:cNvSpPr>
              <p:nvPr/>
            </p:nvSpPr>
            <p:spPr bwMode="auto">
              <a:xfrm>
                <a:off x="1702" y="3937"/>
                <a:ext cx="480" cy="745"/>
              </a:xfrm>
              <a:prstGeom prst="rect">
                <a:avLst/>
              </a:prstGeom>
              <a:solidFill>
                <a:schemeClr val="bg1"/>
              </a:solidFill>
              <a:ln w="9525">
                <a:noFill/>
                <a:miter lim="800000"/>
                <a:headEnd/>
                <a:tailEnd/>
              </a:ln>
            </p:spPr>
            <p:txBody>
              <a:bodyPr wrap="none">
                <a:prstTxWarp prst="textNoShape">
                  <a:avLst/>
                </a:prstTxWarp>
                <a:spAutoFit/>
              </a:bodyPr>
              <a:lstStyle/>
              <a:p>
                <a:r>
                  <a:rPr lang="en-US" sz="2400" b="1">
                    <a:solidFill>
                      <a:srgbClr val="003399"/>
                    </a:solidFill>
                    <a:latin typeface="Comic Sans MS" charset="0"/>
                  </a:rPr>
                  <a:t>E</a:t>
                </a:r>
              </a:p>
            </p:txBody>
          </p:sp>
          <p:sp>
            <p:nvSpPr>
              <p:cNvPr id="66571" name="Text Box 28"/>
              <p:cNvSpPr txBox="1">
                <a:spLocks noChangeArrowheads="1"/>
              </p:cNvSpPr>
              <p:nvPr/>
            </p:nvSpPr>
            <p:spPr bwMode="auto">
              <a:xfrm>
                <a:off x="799" y="2944"/>
                <a:ext cx="483" cy="745"/>
              </a:xfrm>
              <a:prstGeom prst="rect">
                <a:avLst/>
              </a:prstGeom>
              <a:solidFill>
                <a:schemeClr val="bg1"/>
              </a:solidFill>
              <a:ln w="9525">
                <a:noFill/>
                <a:miter lim="800000"/>
                <a:headEnd/>
                <a:tailEnd/>
              </a:ln>
            </p:spPr>
            <p:txBody>
              <a:bodyPr wrap="none">
                <a:prstTxWarp prst="textNoShape">
                  <a:avLst/>
                </a:prstTxWarp>
                <a:spAutoFit/>
              </a:bodyPr>
              <a:lstStyle/>
              <a:p>
                <a:r>
                  <a:rPr lang="en-US" sz="2400" b="1" dirty="0" err="1">
                    <a:solidFill>
                      <a:srgbClr val="CC0000"/>
                    </a:solidFill>
                    <a:latin typeface="Comic Sans MS" charset="0"/>
                  </a:rPr>
                  <a:t>B</a:t>
                </a:r>
                <a:endParaRPr lang="en-US" sz="2400" b="1" dirty="0">
                  <a:solidFill>
                    <a:srgbClr val="CC0000"/>
                  </a:solidFill>
                  <a:latin typeface="Comic Sans MS" charset="0"/>
                </a:endParaRPr>
              </a:p>
            </p:txBody>
          </p:sp>
        </p:grpSp>
      </p:grpSp>
      <p:sp>
        <p:nvSpPr>
          <p:cNvPr id="66568" name="Text Box 29"/>
          <p:cNvSpPr txBox="1">
            <a:spLocks noChangeArrowheads="1"/>
          </p:cNvSpPr>
          <p:nvPr/>
        </p:nvSpPr>
        <p:spPr bwMode="auto">
          <a:xfrm>
            <a:off x="609600" y="0"/>
            <a:ext cx="7796213" cy="762000"/>
          </a:xfrm>
          <a:prstGeom prst="rect">
            <a:avLst/>
          </a:prstGeom>
          <a:noFill/>
          <a:ln w="12700">
            <a:noFill/>
            <a:miter lim="800000"/>
            <a:headEnd/>
            <a:tailEnd/>
          </a:ln>
        </p:spPr>
        <p:txBody>
          <a:bodyPr wrap="none">
            <a:prstTxWarp prst="textNoShape">
              <a:avLst/>
            </a:prstTxWarp>
            <a:spAutoFit/>
          </a:bodyPr>
          <a:lstStyle/>
          <a:p>
            <a:r>
              <a:rPr lang="en-US" sz="4400" b="1"/>
              <a:t>We started somewhere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1682" name="Object 2"/>
          <p:cNvGraphicFramePr>
            <a:graphicFrameLocks noChangeAspect="1"/>
          </p:cNvGraphicFramePr>
          <p:nvPr/>
        </p:nvGraphicFramePr>
        <p:xfrm>
          <a:off x="1335088" y="895350"/>
          <a:ext cx="3013075" cy="1300163"/>
        </p:xfrm>
        <a:graphic>
          <a:graphicData uri="http://schemas.openxmlformats.org/presentationml/2006/ole">
            <p:oleObj spid="_x0000_s179202" name="Equation" r:id="rId3" imgW="1003300" imgH="431800" progId="Equation.DSMT4">
              <p:embed/>
            </p:oleObj>
          </a:graphicData>
        </a:graphic>
      </p:graphicFrame>
      <p:sp>
        <p:nvSpPr>
          <p:cNvPr id="3" name="Rectangle 2"/>
          <p:cNvSpPr txBox="1">
            <a:spLocks noChangeArrowheads="1"/>
          </p:cNvSpPr>
          <p:nvPr/>
        </p:nvSpPr>
        <p:spPr>
          <a:xfrm>
            <a:off x="0" y="0"/>
            <a:ext cx="9144000" cy="427038"/>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tx1"/>
                </a:solidFill>
                <a:effectLst/>
                <a:uLnTx/>
                <a:uFillTx/>
                <a:latin typeface="+mj-lt"/>
                <a:ea typeface="+mj-ea"/>
                <a:cs typeface="+mj-cs"/>
              </a:rPr>
              <a:t>1-Dimensional </a:t>
            </a:r>
            <a:r>
              <a:rPr lang="en-US" sz="3200" dirty="0" smtClean="0">
                <a:latin typeface="+mj-lt"/>
                <a:ea typeface="+mj-ea"/>
                <a:cs typeface="+mj-cs"/>
              </a:rPr>
              <a:t>Wave</a:t>
            </a:r>
            <a:r>
              <a:rPr kumimoji="0" lang="en-US" sz="3200" b="0" i="0" u="none" strike="noStrike" kern="1200" cap="none" spc="0" normalizeH="0" noProof="0" dirty="0" smtClean="0">
                <a:ln>
                  <a:noFill/>
                </a:ln>
                <a:solidFill>
                  <a:schemeClr val="tx1"/>
                </a:solidFill>
                <a:effectLst/>
                <a:uLnTx/>
                <a:uFillTx/>
                <a:latin typeface="+mj-lt"/>
                <a:ea typeface="+mj-ea"/>
                <a:cs typeface="+mj-cs"/>
              </a:rPr>
              <a:t> Equation</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15" name="Group 14"/>
          <p:cNvGrpSpPr/>
          <p:nvPr/>
        </p:nvGrpSpPr>
        <p:grpSpPr>
          <a:xfrm>
            <a:off x="763588" y="2362200"/>
            <a:ext cx="6159500" cy="1390650"/>
            <a:chOff x="763588" y="2362200"/>
            <a:chExt cx="6159500" cy="1390650"/>
          </a:xfrm>
        </p:grpSpPr>
        <p:sp>
          <p:nvSpPr>
            <p:cNvPr id="4" name="TextBox 3"/>
            <p:cNvSpPr txBox="1"/>
            <p:nvPr/>
          </p:nvSpPr>
          <p:spPr>
            <a:xfrm>
              <a:off x="914400" y="2362200"/>
              <a:ext cx="4114227" cy="461665"/>
            </a:xfrm>
            <a:prstGeom prst="rect">
              <a:avLst/>
            </a:prstGeom>
            <a:noFill/>
          </p:spPr>
          <p:txBody>
            <a:bodyPr wrap="none" rtlCol="0">
              <a:spAutoFit/>
            </a:bodyPr>
            <a:lstStyle/>
            <a:p>
              <a:r>
                <a:rPr lang="en-US" sz="2400" dirty="0" smtClean="0"/>
                <a:t>Solutions are </a:t>
              </a:r>
              <a:r>
                <a:rPr lang="en-US" sz="2400" dirty="0" err="1" smtClean="0"/>
                <a:t>sines</a:t>
              </a:r>
              <a:r>
                <a:rPr lang="en-US" sz="2400" dirty="0" smtClean="0"/>
                <a:t> and cosines:</a:t>
              </a:r>
              <a:endParaRPr lang="en-US" sz="2400" dirty="0"/>
            </a:p>
          </p:txBody>
        </p:sp>
        <p:graphicFrame>
          <p:nvGraphicFramePr>
            <p:cNvPr id="5" name="Object 4"/>
            <p:cNvGraphicFramePr>
              <a:graphicFrameLocks noChangeAspect="1"/>
            </p:cNvGraphicFramePr>
            <p:nvPr/>
          </p:nvGraphicFramePr>
          <p:xfrm>
            <a:off x="763588" y="3168650"/>
            <a:ext cx="6159500" cy="584200"/>
          </p:xfrm>
          <a:graphic>
            <a:graphicData uri="http://schemas.openxmlformats.org/presentationml/2006/ole">
              <p:oleObj spid="_x0000_s179203" name="Equation" r:id="rId4" imgW="2413000" imgH="228600" progId="Equation.DSMT4">
                <p:embed/>
              </p:oleObj>
            </a:graphicData>
          </a:graphic>
        </p:graphicFrame>
      </p:grpSp>
      <p:grpSp>
        <p:nvGrpSpPr>
          <p:cNvPr id="16" name="Group 15"/>
          <p:cNvGrpSpPr/>
          <p:nvPr/>
        </p:nvGrpSpPr>
        <p:grpSpPr>
          <a:xfrm>
            <a:off x="5105400" y="1552575"/>
            <a:ext cx="638175" cy="1648619"/>
            <a:chOff x="5105400" y="1552575"/>
            <a:chExt cx="638175" cy="1648619"/>
          </a:xfrm>
        </p:grpSpPr>
        <p:graphicFrame>
          <p:nvGraphicFramePr>
            <p:cNvPr id="71686" name="Object 6"/>
            <p:cNvGraphicFramePr>
              <a:graphicFrameLocks noChangeAspect="1"/>
            </p:cNvGraphicFramePr>
            <p:nvPr/>
          </p:nvGraphicFramePr>
          <p:xfrm>
            <a:off x="5105400" y="1552575"/>
            <a:ext cx="638175" cy="1084263"/>
          </p:xfrm>
          <a:graphic>
            <a:graphicData uri="http://schemas.openxmlformats.org/presentationml/2006/ole">
              <p:oleObj spid="_x0000_s179206" name="Equation" r:id="rId5" imgW="254000" imgH="431800" progId="Equation.DSMT4">
                <p:embed/>
              </p:oleObj>
            </a:graphicData>
          </a:graphic>
        </p:graphicFrame>
        <p:cxnSp>
          <p:nvCxnSpPr>
            <p:cNvPr id="11" name="Straight Arrow Connector 10"/>
            <p:cNvCxnSpPr/>
            <p:nvPr/>
          </p:nvCxnSpPr>
          <p:spPr>
            <a:xfrm rot="5400000">
              <a:off x="5181600" y="2971800"/>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5991225" y="1554163"/>
            <a:ext cx="638175" cy="1646237"/>
            <a:chOff x="5991225" y="1554163"/>
            <a:chExt cx="638175" cy="1646237"/>
          </a:xfrm>
        </p:grpSpPr>
        <p:graphicFrame>
          <p:nvGraphicFramePr>
            <p:cNvPr id="71687" name="Object 7"/>
            <p:cNvGraphicFramePr>
              <a:graphicFrameLocks noChangeAspect="1"/>
            </p:cNvGraphicFramePr>
            <p:nvPr/>
          </p:nvGraphicFramePr>
          <p:xfrm>
            <a:off x="5991225" y="1554163"/>
            <a:ext cx="638175" cy="1084262"/>
          </p:xfrm>
          <a:graphic>
            <a:graphicData uri="http://schemas.openxmlformats.org/presentationml/2006/ole">
              <p:oleObj spid="_x0000_s179207" name="Equation" r:id="rId6" imgW="254000" imgH="431800" progId="Equation.DSMT4">
                <p:embed/>
              </p:oleObj>
            </a:graphicData>
          </a:graphic>
        </p:graphicFrame>
        <p:cxnSp>
          <p:nvCxnSpPr>
            <p:cNvPr id="12" name="Straight Arrow Connector 11"/>
            <p:cNvCxnSpPr/>
            <p:nvPr/>
          </p:nvCxnSpPr>
          <p:spPr>
            <a:xfrm rot="5400000">
              <a:off x="6019006" y="2971006"/>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914400" y="4038600"/>
            <a:ext cx="4648200" cy="1666578"/>
            <a:chOff x="914400" y="4038600"/>
            <a:chExt cx="4648200" cy="1666578"/>
          </a:xfrm>
        </p:grpSpPr>
        <p:graphicFrame>
          <p:nvGraphicFramePr>
            <p:cNvPr id="6" name="Object 5"/>
            <p:cNvGraphicFramePr>
              <a:graphicFrameLocks noChangeAspect="1"/>
            </p:cNvGraphicFramePr>
            <p:nvPr/>
          </p:nvGraphicFramePr>
          <p:xfrm>
            <a:off x="1600200" y="4652665"/>
            <a:ext cx="1371600" cy="1052513"/>
          </p:xfrm>
          <a:graphic>
            <a:graphicData uri="http://schemas.openxmlformats.org/presentationml/2006/ole">
              <p:oleObj spid="_x0000_s179204" name="Equation" r:id="rId7" imgW="546100" imgH="419100" progId="Equation.DSMT4">
                <p:embed/>
              </p:oleObj>
            </a:graphicData>
          </a:graphic>
        </p:graphicFrame>
        <p:graphicFrame>
          <p:nvGraphicFramePr>
            <p:cNvPr id="71685" name="Object 5"/>
            <p:cNvGraphicFramePr>
              <a:graphicFrameLocks noChangeAspect="1"/>
            </p:cNvGraphicFramePr>
            <p:nvPr/>
          </p:nvGraphicFramePr>
          <p:xfrm>
            <a:off x="4541837" y="4648200"/>
            <a:ext cx="1020763" cy="989013"/>
          </p:xfrm>
          <a:graphic>
            <a:graphicData uri="http://schemas.openxmlformats.org/presentationml/2006/ole">
              <p:oleObj spid="_x0000_s179205" name="Equation" r:id="rId8" imgW="406400" imgH="393700" progId="Equation.DSMT4">
                <p:embed/>
              </p:oleObj>
            </a:graphicData>
          </a:graphic>
        </p:graphicFrame>
        <p:sp>
          <p:nvSpPr>
            <p:cNvPr id="13" name="TextBox 12"/>
            <p:cNvSpPr txBox="1"/>
            <p:nvPr/>
          </p:nvSpPr>
          <p:spPr>
            <a:xfrm>
              <a:off x="914400" y="4038600"/>
              <a:ext cx="3741830" cy="461665"/>
            </a:xfrm>
            <a:prstGeom prst="rect">
              <a:avLst/>
            </a:prstGeom>
            <a:noFill/>
          </p:spPr>
          <p:txBody>
            <a:bodyPr wrap="none" rtlCol="0">
              <a:spAutoFit/>
            </a:bodyPr>
            <a:lstStyle/>
            <a:p>
              <a:r>
                <a:rPr lang="en-US" sz="2400" dirty="0" smtClean="0"/>
                <a:t>…with the requirement that:</a:t>
              </a:r>
              <a:endParaRPr lang="en-US" sz="2400" dirty="0"/>
            </a:p>
          </p:txBody>
        </p:sp>
        <p:sp>
          <p:nvSpPr>
            <p:cNvPr id="14" name="TextBox 13"/>
            <p:cNvSpPr txBox="1"/>
            <p:nvPr/>
          </p:nvSpPr>
          <p:spPr>
            <a:xfrm>
              <a:off x="3581400" y="4953000"/>
              <a:ext cx="454271" cy="461665"/>
            </a:xfrm>
            <a:prstGeom prst="rect">
              <a:avLst/>
            </a:prstGeom>
            <a:noFill/>
          </p:spPr>
          <p:txBody>
            <a:bodyPr wrap="none" rtlCol="0">
              <a:spAutoFit/>
            </a:bodyPr>
            <a:lstStyle/>
            <a:p>
              <a:r>
                <a:rPr lang="en-US" sz="2400" dirty="0" smtClean="0"/>
                <a:t>or</a:t>
              </a:r>
              <a:endParaRPr lang="en-US" sz="2400" dirty="0"/>
            </a:p>
          </p:txBody>
        </p:sp>
      </p:grpSp>
      <p:sp>
        <p:nvSpPr>
          <p:cNvPr id="19" name="TextBox 18"/>
          <p:cNvSpPr txBox="1"/>
          <p:nvPr/>
        </p:nvSpPr>
        <p:spPr>
          <a:xfrm>
            <a:off x="0" y="5638800"/>
            <a:ext cx="9144000" cy="1323439"/>
          </a:xfrm>
          <a:prstGeom prst="rect">
            <a:avLst/>
          </a:prstGeom>
          <a:noFill/>
        </p:spPr>
        <p:txBody>
          <a:bodyPr wrap="square" rtlCol="0">
            <a:spAutoFit/>
          </a:bodyPr>
          <a:lstStyle/>
          <a:p>
            <a:pPr algn="ctr"/>
            <a:r>
              <a:rPr lang="en-US" sz="4000" dirty="0" smtClean="0"/>
              <a:t>A specific solution is found by applying boundary conditions</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0"/>
            <a:ext cx="9144000" cy="609600"/>
          </a:xfrm>
        </p:spPr>
        <p:txBody>
          <a:bodyPr/>
          <a:lstStyle/>
          <a:p>
            <a:pPr eaLnBrk="1" hangingPunct="1"/>
            <a:r>
              <a:rPr lang="en-US" sz="4000" b="1"/>
              <a:t>Light is a wave: Two slit interference</a:t>
            </a:r>
          </a:p>
        </p:txBody>
      </p:sp>
      <p:pic>
        <p:nvPicPr>
          <p:cNvPr id="69635" name="Picture 3" descr="22_03_02"/>
          <p:cNvPicPr>
            <a:picLocks noChangeAspect="1" noChangeArrowheads="1"/>
          </p:cNvPicPr>
          <p:nvPr/>
        </p:nvPicPr>
        <p:blipFill>
          <a:blip r:embed="rId3"/>
          <a:srcRect t="7007" b="8469"/>
          <a:stretch>
            <a:fillRect/>
          </a:stretch>
        </p:blipFill>
        <p:spPr bwMode="auto">
          <a:xfrm>
            <a:off x="1006475" y="749300"/>
            <a:ext cx="7386638" cy="610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28"/>
          <p:cNvGrpSpPr>
            <a:grpSpLocks/>
          </p:cNvGrpSpPr>
          <p:nvPr/>
        </p:nvGrpSpPr>
        <p:grpSpPr bwMode="auto">
          <a:xfrm>
            <a:off x="457200" y="2819400"/>
            <a:ext cx="3886200" cy="3048000"/>
            <a:chOff x="288" y="1776"/>
            <a:chExt cx="2448" cy="1920"/>
          </a:xfrm>
        </p:grpSpPr>
        <p:grpSp>
          <p:nvGrpSpPr>
            <p:cNvPr id="3" name="Group 217"/>
            <p:cNvGrpSpPr>
              <a:grpSpLocks/>
            </p:cNvGrpSpPr>
            <p:nvPr/>
          </p:nvGrpSpPr>
          <p:grpSpPr bwMode="auto">
            <a:xfrm>
              <a:off x="288" y="1776"/>
              <a:ext cx="2448" cy="1920"/>
              <a:chOff x="288" y="1776"/>
              <a:chExt cx="2448" cy="1920"/>
            </a:xfrm>
          </p:grpSpPr>
          <p:sp>
            <p:nvSpPr>
              <p:cNvPr id="43220" name="Rectangle 212"/>
              <p:cNvSpPr>
                <a:spLocks noChangeArrowheads="1"/>
              </p:cNvSpPr>
              <p:nvPr/>
            </p:nvSpPr>
            <p:spPr bwMode="auto">
              <a:xfrm>
                <a:off x="864" y="1776"/>
                <a:ext cx="864" cy="336"/>
              </a:xfrm>
              <a:prstGeom prst="rect">
                <a:avLst/>
              </a:prstGeom>
              <a:solidFill>
                <a:schemeClr val="accent1">
                  <a:alpha val="35001"/>
                </a:schemeClr>
              </a:solidFill>
              <a:ln w="9525">
                <a:solidFill>
                  <a:schemeClr val="tx1"/>
                </a:solidFill>
                <a:miter lim="800000"/>
                <a:headEnd/>
                <a:tailEnd/>
              </a:ln>
            </p:spPr>
            <p:txBody>
              <a:bodyPr wrap="none" anchor="ctr">
                <a:prstTxWarp prst="textNoShape">
                  <a:avLst/>
                </a:prstTxWarp>
              </a:bodyPr>
              <a:lstStyle/>
              <a:p>
                <a:endParaRPr lang="en-US"/>
              </a:p>
            </p:txBody>
          </p:sp>
          <p:grpSp>
            <p:nvGrpSpPr>
              <p:cNvPr id="4" name="Group 216"/>
              <p:cNvGrpSpPr>
                <a:grpSpLocks/>
              </p:cNvGrpSpPr>
              <p:nvPr/>
            </p:nvGrpSpPr>
            <p:grpSpPr bwMode="auto">
              <a:xfrm>
                <a:off x="288" y="2112"/>
                <a:ext cx="2448" cy="1584"/>
                <a:chOff x="288" y="2112"/>
                <a:chExt cx="2448" cy="1584"/>
              </a:xfrm>
            </p:grpSpPr>
            <p:sp>
              <p:nvSpPr>
                <p:cNvPr id="43223" name="Rectangle 215"/>
                <p:cNvSpPr>
                  <a:spLocks noChangeArrowheads="1"/>
                </p:cNvSpPr>
                <p:nvPr/>
              </p:nvSpPr>
              <p:spPr bwMode="auto">
                <a:xfrm>
                  <a:off x="288" y="2592"/>
                  <a:ext cx="2448" cy="1104"/>
                </a:xfrm>
                <a:prstGeom prst="rect">
                  <a:avLst/>
                </a:prstGeom>
                <a:solidFill>
                  <a:schemeClr val="accent1">
                    <a:alpha val="35001"/>
                  </a:schemeClr>
                </a:solidFill>
                <a:ln w="9525">
                  <a:solidFill>
                    <a:schemeClr val="tx1"/>
                  </a:solidFill>
                  <a:miter lim="800000"/>
                  <a:headEnd/>
                  <a:tailEnd/>
                </a:ln>
              </p:spPr>
              <p:txBody>
                <a:bodyPr wrap="none" anchor="ctr">
                  <a:prstTxWarp prst="textNoShape">
                    <a:avLst/>
                  </a:prstTxWarp>
                </a:bodyPr>
                <a:lstStyle/>
                <a:p>
                  <a:endParaRPr lang="en-US"/>
                </a:p>
              </p:txBody>
            </p:sp>
            <p:sp>
              <p:nvSpPr>
                <p:cNvPr id="43221" name="Line 213"/>
                <p:cNvSpPr>
                  <a:spLocks noChangeShapeType="1"/>
                </p:cNvSpPr>
                <p:nvPr/>
              </p:nvSpPr>
              <p:spPr bwMode="auto">
                <a:xfrm flipH="1">
                  <a:off x="336" y="2112"/>
                  <a:ext cx="528" cy="48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grpSp>
        <p:sp>
          <p:nvSpPr>
            <p:cNvPr id="43222" name="Line 214"/>
            <p:cNvSpPr>
              <a:spLocks noChangeShapeType="1"/>
            </p:cNvSpPr>
            <p:nvPr/>
          </p:nvSpPr>
          <p:spPr bwMode="auto">
            <a:xfrm>
              <a:off x="1392" y="2112"/>
              <a:ext cx="1344" cy="48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43010" name="Line 2"/>
          <p:cNvSpPr>
            <a:spLocks noChangeShapeType="1"/>
          </p:cNvSpPr>
          <p:nvPr/>
        </p:nvSpPr>
        <p:spPr bwMode="auto">
          <a:xfrm>
            <a:off x="1905000" y="1447800"/>
            <a:ext cx="0" cy="14478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3011" name="Line 3"/>
          <p:cNvSpPr>
            <a:spLocks noChangeShapeType="1"/>
          </p:cNvSpPr>
          <p:nvPr/>
        </p:nvSpPr>
        <p:spPr bwMode="auto">
          <a:xfrm>
            <a:off x="1905000" y="2971800"/>
            <a:ext cx="0" cy="2286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3012" name="Line 4"/>
          <p:cNvSpPr>
            <a:spLocks noChangeShapeType="1"/>
          </p:cNvSpPr>
          <p:nvPr/>
        </p:nvSpPr>
        <p:spPr bwMode="auto">
          <a:xfrm>
            <a:off x="1905000" y="3276600"/>
            <a:ext cx="0" cy="8382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3013" name="Line 5"/>
          <p:cNvSpPr>
            <a:spLocks noChangeShapeType="1"/>
          </p:cNvSpPr>
          <p:nvPr/>
        </p:nvSpPr>
        <p:spPr bwMode="auto">
          <a:xfrm flipH="1">
            <a:off x="7620000" y="838200"/>
            <a:ext cx="0" cy="4953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174" name="Text Box 166"/>
          <p:cNvSpPr txBox="1">
            <a:spLocks noChangeArrowheads="1"/>
          </p:cNvSpPr>
          <p:nvPr/>
        </p:nvSpPr>
        <p:spPr bwMode="auto">
          <a:xfrm>
            <a:off x="0" y="0"/>
            <a:ext cx="5581939" cy="830997"/>
          </a:xfrm>
          <a:prstGeom prst="rect">
            <a:avLst/>
          </a:prstGeom>
          <a:noFill/>
          <a:ln w="9525">
            <a:noFill/>
            <a:miter lim="800000"/>
            <a:headEnd/>
            <a:tailEnd/>
          </a:ln>
          <a:effectLst/>
        </p:spPr>
        <p:txBody>
          <a:bodyPr wrap="none">
            <a:prstTxWarp prst="textNoShape">
              <a:avLst/>
            </a:prstTxWarp>
            <a:spAutoFit/>
          </a:bodyPr>
          <a:lstStyle/>
          <a:p>
            <a:pPr eaLnBrk="1" hangingPunct="1"/>
            <a:r>
              <a:rPr lang="en-US" sz="2400" dirty="0"/>
              <a:t>Double-slit experiment </a:t>
            </a:r>
            <a:br>
              <a:rPr lang="en-US" sz="2400" dirty="0"/>
            </a:br>
            <a:r>
              <a:rPr lang="en-US" sz="2400" b="1" i="1" dirty="0"/>
              <a:t>Determining the space between peaks </a:t>
            </a:r>
            <a:r>
              <a:rPr lang="en-US" sz="2400" b="1" i="1" dirty="0" smtClean="0"/>
              <a:t>(</a:t>
            </a:r>
            <a:r>
              <a:rPr lang="en-US" sz="2400" b="1" i="1" dirty="0" err="1" smtClean="0"/>
              <a:t>H</a:t>
            </a:r>
            <a:r>
              <a:rPr lang="en-US" sz="2400" b="1" i="1" dirty="0" smtClean="0"/>
              <a:t>)</a:t>
            </a:r>
            <a:endParaRPr lang="en-US" sz="2400" b="1" i="1" dirty="0"/>
          </a:p>
        </p:txBody>
      </p:sp>
      <p:sp>
        <p:nvSpPr>
          <p:cNvPr id="43175" name="Line 167"/>
          <p:cNvSpPr>
            <a:spLocks noChangeShapeType="1"/>
          </p:cNvSpPr>
          <p:nvPr/>
        </p:nvSpPr>
        <p:spPr bwMode="auto">
          <a:xfrm>
            <a:off x="1951038" y="3090863"/>
            <a:ext cx="566896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176" name="Line 168"/>
          <p:cNvSpPr>
            <a:spLocks noChangeShapeType="1"/>
          </p:cNvSpPr>
          <p:nvPr/>
        </p:nvSpPr>
        <p:spPr bwMode="auto">
          <a:xfrm flipV="1">
            <a:off x="1905000" y="1371600"/>
            <a:ext cx="5746750" cy="1566863"/>
          </a:xfrm>
          <a:prstGeom prst="line">
            <a:avLst/>
          </a:prstGeom>
          <a:noFill/>
          <a:ln w="38100">
            <a:solidFill>
              <a:srgbClr val="800080"/>
            </a:solidFill>
            <a:round/>
            <a:headEnd/>
            <a:tailEnd/>
          </a:ln>
          <a:effectLst/>
        </p:spPr>
        <p:txBody>
          <a:bodyPr>
            <a:prstTxWarp prst="textNoShape">
              <a:avLst/>
            </a:prstTxWarp>
          </a:bodyPr>
          <a:lstStyle/>
          <a:p>
            <a:endParaRPr lang="en-US"/>
          </a:p>
        </p:txBody>
      </p:sp>
      <p:sp>
        <p:nvSpPr>
          <p:cNvPr id="43177" name="Text Box 169"/>
          <p:cNvSpPr txBox="1">
            <a:spLocks noChangeArrowheads="1"/>
          </p:cNvSpPr>
          <p:nvPr/>
        </p:nvSpPr>
        <p:spPr bwMode="auto">
          <a:xfrm>
            <a:off x="2362200" y="228600"/>
            <a:ext cx="184150" cy="457200"/>
          </a:xfrm>
          <a:prstGeom prst="rect">
            <a:avLst/>
          </a:prstGeom>
          <a:noFill/>
          <a:ln w="9525">
            <a:noFill/>
            <a:miter lim="800000"/>
            <a:headEnd/>
            <a:tailEnd/>
          </a:ln>
          <a:effectLst/>
        </p:spPr>
        <p:txBody>
          <a:bodyPr wrap="none">
            <a:prstTxWarp prst="textNoShape">
              <a:avLst/>
            </a:prstTxWarp>
            <a:spAutoFit/>
          </a:bodyPr>
          <a:lstStyle/>
          <a:p>
            <a:pPr eaLnBrk="1" hangingPunct="1"/>
            <a:endParaRPr lang="en-US"/>
          </a:p>
        </p:txBody>
      </p:sp>
      <p:sp>
        <p:nvSpPr>
          <p:cNvPr id="43178" name="Line 170"/>
          <p:cNvSpPr>
            <a:spLocks noChangeShapeType="1"/>
          </p:cNvSpPr>
          <p:nvPr/>
        </p:nvSpPr>
        <p:spPr bwMode="auto">
          <a:xfrm flipV="1">
            <a:off x="1914525" y="1371600"/>
            <a:ext cx="5781675" cy="1862138"/>
          </a:xfrm>
          <a:prstGeom prst="line">
            <a:avLst/>
          </a:prstGeom>
          <a:noFill/>
          <a:ln w="38100">
            <a:solidFill>
              <a:srgbClr val="800080"/>
            </a:solidFill>
            <a:round/>
            <a:headEnd/>
            <a:tailEnd/>
          </a:ln>
          <a:effectLst/>
        </p:spPr>
        <p:txBody>
          <a:bodyPr>
            <a:prstTxWarp prst="textNoShape">
              <a:avLst/>
            </a:prstTxWarp>
          </a:bodyPr>
          <a:lstStyle/>
          <a:p>
            <a:endParaRPr lang="en-US"/>
          </a:p>
        </p:txBody>
      </p:sp>
      <p:sp>
        <p:nvSpPr>
          <p:cNvPr id="43180" name="Line 172"/>
          <p:cNvSpPr>
            <a:spLocks noChangeShapeType="1"/>
          </p:cNvSpPr>
          <p:nvPr/>
        </p:nvSpPr>
        <p:spPr bwMode="auto">
          <a:xfrm>
            <a:off x="1905000" y="2895600"/>
            <a:ext cx="152400" cy="304800"/>
          </a:xfrm>
          <a:prstGeom prst="line">
            <a:avLst/>
          </a:prstGeom>
          <a:noFill/>
          <a:ln w="9525">
            <a:solidFill>
              <a:schemeClr val="tx1"/>
            </a:solidFill>
            <a:prstDash val="dashDot"/>
            <a:round/>
            <a:headEnd/>
            <a:tailEnd/>
          </a:ln>
          <a:effectLst/>
        </p:spPr>
        <p:txBody>
          <a:bodyPr>
            <a:prstTxWarp prst="textNoShape">
              <a:avLst/>
            </a:prstTxWarp>
          </a:bodyPr>
          <a:lstStyle/>
          <a:p>
            <a:endParaRPr lang="en-US"/>
          </a:p>
        </p:txBody>
      </p:sp>
      <p:sp>
        <p:nvSpPr>
          <p:cNvPr id="43181" name="Line 173"/>
          <p:cNvSpPr>
            <a:spLocks noChangeShapeType="1"/>
          </p:cNvSpPr>
          <p:nvPr/>
        </p:nvSpPr>
        <p:spPr bwMode="auto">
          <a:xfrm flipV="1">
            <a:off x="1882775" y="3200400"/>
            <a:ext cx="174625" cy="42863"/>
          </a:xfrm>
          <a:prstGeom prst="line">
            <a:avLst/>
          </a:prstGeom>
          <a:noFill/>
          <a:ln w="38100">
            <a:solidFill>
              <a:srgbClr val="9933FF"/>
            </a:solidFill>
            <a:round/>
            <a:headEnd/>
            <a:tailEnd/>
          </a:ln>
          <a:effectLst/>
        </p:spPr>
        <p:txBody>
          <a:bodyPr>
            <a:prstTxWarp prst="textNoShape">
              <a:avLst/>
            </a:prstTxWarp>
          </a:bodyPr>
          <a:lstStyle/>
          <a:p>
            <a:endParaRPr lang="en-US"/>
          </a:p>
        </p:txBody>
      </p:sp>
      <p:sp>
        <p:nvSpPr>
          <p:cNvPr id="43183" name="AutoShape 175"/>
          <p:cNvSpPr>
            <a:spLocks/>
          </p:cNvSpPr>
          <p:nvPr/>
        </p:nvSpPr>
        <p:spPr bwMode="auto">
          <a:xfrm>
            <a:off x="1752600" y="2971800"/>
            <a:ext cx="76200" cy="228600"/>
          </a:xfrm>
          <a:prstGeom prst="leftBrace">
            <a:avLst>
              <a:gd name="adj1" fmla="val 25000"/>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3184" name="Text Box 176"/>
          <p:cNvSpPr txBox="1">
            <a:spLocks noChangeArrowheads="1"/>
          </p:cNvSpPr>
          <p:nvPr/>
        </p:nvSpPr>
        <p:spPr bwMode="auto">
          <a:xfrm>
            <a:off x="1295400" y="2819400"/>
            <a:ext cx="374021" cy="461665"/>
          </a:xfrm>
          <a:prstGeom prst="rect">
            <a:avLst/>
          </a:prstGeom>
          <a:noFill/>
          <a:ln w="9525">
            <a:noFill/>
            <a:miter lim="800000"/>
            <a:headEnd/>
            <a:tailEnd/>
          </a:ln>
          <a:effectLst/>
        </p:spPr>
        <p:txBody>
          <a:bodyPr wrap="none">
            <a:prstTxWarp prst="textNoShape">
              <a:avLst/>
            </a:prstTxWarp>
            <a:spAutoFit/>
          </a:bodyPr>
          <a:lstStyle/>
          <a:p>
            <a:pPr eaLnBrk="1" hangingPunct="1"/>
            <a:r>
              <a:rPr lang="en-US" sz="2400" dirty="0" err="1"/>
              <a:t>D</a:t>
            </a:r>
            <a:endParaRPr lang="en-US" sz="2400" dirty="0"/>
          </a:p>
        </p:txBody>
      </p:sp>
      <p:sp>
        <p:nvSpPr>
          <p:cNvPr id="43185" name="Text Box 177"/>
          <p:cNvSpPr txBox="1">
            <a:spLocks noChangeArrowheads="1"/>
          </p:cNvSpPr>
          <p:nvPr/>
        </p:nvSpPr>
        <p:spPr bwMode="auto">
          <a:xfrm>
            <a:off x="3505200" y="1905000"/>
            <a:ext cx="398463" cy="457200"/>
          </a:xfrm>
          <a:prstGeom prst="rect">
            <a:avLst/>
          </a:prstGeom>
          <a:noFill/>
          <a:ln w="9525">
            <a:noFill/>
            <a:miter lim="800000"/>
            <a:headEnd/>
            <a:tailEnd/>
          </a:ln>
          <a:effectLst/>
        </p:spPr>
        <p:txBody>
          <a:bodyPr wrap="none">
            <a:prstTxWarp prst="textNoShape">
              <a:avLst/>
            </a:prstTxWarp>
            <a:spAutoFit/>
          </a:bodyPr>
          <a:lstStyle/>
          <a:p>
            <a:pPr eaLnBrk="1" hangingPunct="1"/>
            <a:r>
              <a:rPr lang="en-US" sz="2400" dirty="0"/>
              <a:t>r</a:t>
            </a:r>
            <a:r>
              <a:rPr lang="en-US" sz="2400" baseline="-25000" dirty="0"/>
              <a:t>1</a:t>
            </a:r>
          </a:p>
        </p:txBody>
      </p:sp>
      <p:sp>
        <p:nvSpPr>
          <p:cNvPr id="43186" name="Text Box 178"/>
          <p:cNvSpPr txBox="1">
            <a:spLocks noChangeArrowheads="1"/>
          </p:cNvSpPr>
          <p:nvPr/>
        </p:nvSpPr>
        <p:spPr bwMode="auto">
          <a:xfrm>
            <a:off x="4114800" y="2438400"/>
            <a:ext cx="398463" cy="457200"/>
          </a:xfrm>
          <a:prstGeom prst="rect">
            <a:avLst/>
          </a:prstGeom>
          <a:noFill/>
          <a:ln w="9525">
            <a:noFill/>
            <a:miter lim="800000"/>
            <a:headEnd/>
            <a:tailEnd/>
          </a:ln>
          <a:effectLst/>
        </p:spPr>
        <p:txBody>
          <a:bodyPr wrap="none">
            <a:prstTxWarp prst="textNoShape">
              <a:avLst/>
            </a:prstTxWarp>
            <a:spAutoFit/>
          </a:bodyPr>
          <a:lstStyle/>
          <a:p>
            <a:pPr eaLnBrk="1" hangingPunct="1"/>
            <a:r>
              <a:rPr lang="en-US" sz="2400" dirty="0"/>
              <a:t>r</a:t>
            </a:r>
            <a:r>
              <a:rPr lang="en-US" sz="2400" baseline="-25000" dirty="0"/>
              <a:t>2</a:t>
            </a:r>
          </a:p>
        </p:txBody>
      </p:sp>
      <p:sp>
        <p:nvSpPr>
          <p:cNvPr id="43199" name="Text Box 191"/>
          <p:cNvSpPr txBox="1">
            <a:spLocks noChangeArrowheads="1"/>
          </p:cNvSpPr>
          <p:nvPr/>
        </p:nvSpPr>
        <p:spPr bwMode="auto">
          <a:xfrm>
            <a:off x="2057400" y="2743200"/>
            <a:ext cx="412793" cy="461665"/>
          </a:xfrm>
          <a:prstGeom prst="rect">
            <a:avLst/>
          </a:prstGeom>
          <a:noFill/>
          <a:ln w="9525">
            <a:noFill/>
            <a:miter lim="800000"/>
            <a:headEnd/>
            <a:tailEnd/>
          </a:ln>
          <a:effectLst/>
        </p:spPr>
        <p:txBody>
          <a:bodyPr wrap="none">
            <a:prstTxWarp prst="textNoShape">
              <a:avLst/>
            </a:prstTxWarp>
            <a:spAutoFit/>
          </a:bodyPr>
          <a:lstStyle/>
          <a:p>
            <a:pPr algn="just" eaLnBrk="1" hangingPunct="1"/>
            <a:r>
              <a:rPr lang="en-US" sz="2400" dirty="0" err="1" smtClean="0">
                <a:latin typeface="Symbol" charset="2"/>
              </a:rPr>
              <a:t>Θ</a:t>
            </a:r>
            <a:endParaRPr lang="en-US" sz="2400" dirty="0">
              <a:latin typeface="Symbol" charset="2"/>
            </a:endParaRPr>
          </a:p>
        </p:txBody>
      </p:sp>
      <p:grpSp>
        <p:nvGrpSpPr>
          <p:cNvPr id="5" name="Group 192"/>
          <p:cNvGrpSpPr>
            <a:grpSpLocks/>
          </p:cNvGrpSpPr>
          <p:nvPr/>
        </p:nvGrpSpPr>
        <p:grpSpPr bwMode="auto">
          <a:xfrm>
            <a:off x="1905000" y="685800"/>
            <a:ext cx="5715000" cy="2362200"/>
            <a:chOff x="1200" y="432"/>
            <a:chExt cx="3600" cy="1488"/>
          </a:xfrm>
        </p:grpSpPr>
        <p:sp>
          <p:nvSpPr>
            <p:cNvPr id="43201" name="AutoShape 193"/>
            <p:cNvSpPr>
              <a:spLocks/>
            </p:cNvSpPr>
            <p:nvPr/>
          </p:nvSpPr>
          <p:spPr bwMode="auto">
            <a:xfrm>
              <a:off x="4608" y="864"/>
              <a:ext cx="192" cy="1056"/>
            </a:xfrm>
            <a:prstGeom prst="leftBrace">
              <a:avLst>
                <a:gd name="adj1" fmla="val 45833"/>
                <a:gd name="adj2" fmla="val 50000"/>
              </a:avLst>
            </a:prstGeom>
            <a:noFill/>
            <a:ln w="28575">
              <a:solidFill>
                <a:srgbClr val="FF5050"/>
              </a:solidFill>
              <a:round/>
              <a:headEnd/>
              <a:tailEnd/>
            </a:ln>
            <a:effectLst/>
          </p:spPr>
          <p:txBody>
            <a:bodyPr wrap="none" anchor="ctr">
              <a:prstTxWarp prst="textNoShape">
                <a:avLst/>
              </a:prstTxWarp>
            </a:bodyPr>
            <a:lstStyle/>
            <a:p>
              <a:endParaRPr lang="en-US"/>
            </a:p>
          </p:txBody>
        </p:sp>
        <p:sp>
          <p:nvSpPr>
            <p:cNvPr id="43202" name="Text Box 194"/>
            <p:cNvSpPr txBox="1">
              <a:spLocks noChangeArrowheads="1"/>
            </p:cNvSpPr>
            <p:nvPr/>
          </p:nvSpPr>
          <p:spPr bwMode="auto">
            <a:xfrm>
              <a:off x="4412" y="1248"/>
              <a:ext cx="237" cy="291"/>
            </a:xfrm>
            <a:prstGeom prst="rect">
              <a:avLst/>
            </a:prstGeom>
            <a:noFill/>
            <a:ln w="28575">
              <a:noFill/>
              <a:miter lim="800000"/>
              <a:headEnd/>
              <a:tailEnd/>
            </a:ln>
            <a:effectLst/>
          </p:spPr>
          <p:txBody>
            <a:bodyPr wrap="none">
              <a:prstTxWarp prst="textNoShape">
                <a:avLst/>
              </a:prstTxWarp>
              <a:spAutoFit/>
            </a:bodyPr>
            <a:lstStyle/>
            <a:p>
              <a:pPr eaLnBrk="1" hangingPunct="1"/>
              <a:r>
                <a:rPr lang="en-US" sz="2400" dirty="0" err="1">
                  <a:solidFill>
                    <a:srgbClr val="FF5050"/>
                  </a:solidFill>
                </a:rPr>
                <a:t>H</a:t>
              </a:r>
              <a:endParaRPr lang="en-US" sz="2400" dirty="0">
                <a:solidFill>
                  <a:srgbClr val="FF5050"/>
                </a:solidFill>
              </a:endParaRPr>
            </a:p>
          </p:txBody>
        </p:sp>
        <p:sp>
          <p:nvSpPr>
            <p:cNvPr id="43203" name="AutoShape 195"/>
            <p:cNvSpPr>
              <a:spLocks/>
            </p:cNvSpPr>
            <p:nvPr/>
          </p:nvSpPr>
          <p:spPr bwMode="auto">
            <a:xfrm rot="5400000">
              <a:off x="2863" y="-991"/>
              <a:ext cx="240" cy="3566"/>
            </a:xfrm>
            <a:prstGeom prst="leftBrace">
              <a:avLst>
                <a:gd name="adj1" fmla="val 123819"/>
                <a:gd name="adj2" fmla="val 50000"/>
              </a:avLst>
            </a:prstGeom>
            <a:noFill/>
            <a:ln w="28575">
              <a:solidFill>
                <a:srgbClr val="FF5050"/>
              </a:solidFill>
              <a:round/>
              <a:headEnd/>
              <a:tailEnd/>
            </a:ln>
            <a:effectLst/>
          </p:spPr>
          <p:txBody>
            <a:bodyPr wrap="none" anchor="ctr">
              <a:prstTxWarp prst="textNoShape">
                <a:avLst/>
              </a:prstTxWarp>
            </a:bodyPr>
            <a:lstStyle/>
            <a:p>
              <a:endParaRPr lang="en-US"/>
            </a:p>
          </p:txBody>
        </p:sp>
        <p:sp>
          <p:nvSpPr>
            <p:cNvPr id="43204" name="Text Box 196"/>
            <p:cNvSpPr txBox="1">
              <a:spLocks noChangeArrowheads="1"/>
            </p:cNvSpPr>
            <p:nvPr/>
          </p:nvSpPr>
          <p:spPr bwMode="auto">
            <a:xfrm>
              <a:off x="2880" y="432"/>
              <a:ext cx="198" cy="291"/>
            </a:xfrm>
            <a:prstGeom prst="rect">
              <a:avLst/>
            </a:prstGeom>
            <a:noFill/>
            <a:ln w="28575">
              <a:noFill/>
              <a:miter lim="800000"/>
              <a:headEnd/>
              <a:tailEnd/>
            </a:ln>
            <a:effectLst/>
          </p:spPr>
          <p:txBody>
            <a:bodyPr wrap="none">
              <a:prstTxWarp prst="textNoShape">
                <a:avLst/>
              </a:prstTxWarp>
              <a:spAutoFit/>
            </a:bodyPr>
            <a:lstStyle/>
            <a:p>
              <a:pPr eaLnBrk="1" hangingPunct="1"/>
              <a:r>
                <a:rPr lang="en-US" sz="2400" dirty="0" err="1">
                  <a:solidFill>
                    <a:srgbClr val="FF5050"/>
                  </a:solidFill>
                </a:rPr>
                <a:t>L</a:t>
              </a:r>
              <a:endParaRPr lang="en-US" sz="2400" dirty="0">
                <a:solidFill>
                  <a:srgbClr val="FF5050"/>
                </a:solidFill>
              </a:endParaRPr>
            </a:p>
          </p:txBody>
        </p:sp>
      </p:grpSp>
      <p:grpSp>
        <p:nvGrpSpPr>
          <p:cNvPr id="6" name="Group 230"/>
          <p:cNvGrpSpPr>
            <a:grpSpLocks/>
          </p:cNvGrpSpPr>
          <p:nvPr/>
        </p:nvGrpSpPr>
        <p:grpSpPr bwMode="auto">
          <a:xfrm>
            <a:off x="2009775" y="4643439"/>
            <a:ext cx="5857876" cy="1604963"/>
            <a:chOff x="1152" y="2963"/>
            <a:chExt cx="3690" cy="1011"/>
          </a:xfrm>
        </p:grpSpPr>
        <p:sp>
          <p:nvSpPr>
            <p:cNvPr id="43187" name="Rectangle 179"/>
            <p:cNvSpPr>
              <a:spLocks noChangeArrowheads="1"/>
            </p:cNvSpPr>
            <p:nvPr/>
          </p:nvSpPr>
          <p:spPr bwMode="auto">
            <a:xfrm>
              <a:off x="2639" y="3451"/>
              <a:ext cx="2203" cy="523"/>
            </a:xfrm>
            <a:prstGeom prst="rect">
              <a:avLst/>
            </a:prstGeom>
            <a:noFill/>
            <a:ln w="9525">
              <a:noFill/>
              <a:miter lim="800000"/>
              <a:headEnd/>
              <a:tailEnd/>
            </a:ln>
            <a:effectLst/>
          </p:spPr>
          <p:txBody>
            <a:bodyPr wrap="none">
              <a:prstTxWarp prst="textNoShape">
                <a:avLst/>
              </a:prstTxWarp>
              <a:spAutoFit/>
            </a:bodyPr>
            <a:lstStyle/>
            <a:p>
              <a:pPr eaLnBrk="1" hangingPunct="1"/>
              <a:r>
                <a:rPr lang="en-US" sz="2400" dirty="0" err="1" smtClean="0"/>
                <a:t>Δr</a:t>
              </a:r>
              <a:r>
                <a:rPr lang="en-US" sz="2400" dirty="0" smtClean="0"/>
                <a:t> </a:t>
              </a:r>
              <a:r>
                <a:rPr lang="en-US" sz="2400" dirty="0"/>
                <a:t>= r</a:t>
              </a:r>
              <a:r>
                <a:rPr lang="en-US" sz="2400" baseline="-25000" dirty="0"/>
                <a:t>2</a:t>
              </a:r>
              <a:r>
                <a:rPr lang="en-US" sz="2400" dirty="0"/>
                <a:t>-r</a:t>
              </a:r>
              <a:r>
                <a:rPr lang="en-US" sz="2400" baseline="-25000" dirty="0"/>
                <a:t>1</a:t>
              </a:r>
              <a:endParaRPr lang="en-US" sz="2400" baseline="-25000" dirty="0" smtClean="0"/>
            </a:p>
            <a:p>
              <a:pPr eaLnBrk="1" hangingPunct="1"/>
              <a:r>
                <a:rPr lang="en-US" sz="2400" dirty="0" err="1" smtClean="0"/>
                <a:t>Δr</a:t>
              </a:r>
              <a:r>
                <a:rPr lang="en-US" sz="2400" dirty="0" smtClean="0"/>
                <a:t> </a:t>
              </a:r>
              <a:r>
                <a:rPr lang="en-US" sz="2400" dirty="0"/>
                <a:t>= </a:t>
              </a:r>
              <a:r>
                <a:rPr lang="en-US" sz="2400" dirty="0" err="1" smtClean="0"/>
                <a:t>mλ</a:t>
              </a:r>
              <a:r>
                <a:rPr lang="en-US" sz="2400" dirty="0" smtClean="0"/>
                <a:t> </a:t>
              </a:r>
              <a:r>
                <a:rPr lang="en-US" sz="2400" dirty="0"/>
                <a:t>(where </a:t>
              </a:r>
              <a:r>
                <a:rPr lang="en-US" sz="2400" dirty="0" err="1"/>
                <a:t>m</a:t>
              </a:r>
              <a:r>
                <a:rPr lang="en-US" sz="2400" dirty="0"/>
                <a:t>=1,2,3…)</a:t>
              </a:r>
            </a:p>
          </p:txBody>
        </p:sp>
        <p:sp>
          <p:nvSpPr>
            <p:cNvPr id="43207" name="Line 199"/>
            <p:cNvSpPr>
              <a:spLocks noChangeShapeType="1"/>
            </p:cNvSpPr>
            <p:nvPr/>
          </p:nvSpPr>
          <p:spPr bwMode="auto">
            <a:xfrm>
              <a:off x="1152" y="3648"/>
              <a:ext cx="1440" cy="195"/>
            </a:xfrm>
            <a:prstGeom prst="line">
              <a:avLst/>
            </a:prstGeom>
            <a:noFill/>
            <a:ln w="28575">
              <a:solidFill>
                <a:schemeClr val="tx1"/>
              </a:solidFill>
              <a:round/>
              <a:headEnd type="triangle" w="med" len="med"/>
              <a:tailEnd/>
            </a:ln>
            <a:effectLst/>
          </p:spPr>
          <p:txBody>
            <a:bodyPr>
              <a:prstTxWarp prst="textNoShape">
                <a:avLst/>
              </a:prstTxWarp>
            </a:bodyPr>
            <a:lstStyle/>
            <a:p>
              <a:endParaRPr lang="en-US"/>
            </a:p>
          </p:txBody>
        </p:sp>
        <p:sp>
          <p:nvSpPr>
            <p:cNvPr id="43235" name="Rectangle 227"/>
            <p:cNvSpPr>
              <a:spLocks noChangeArrowheads="1"/>
            </p:cNvSpPr>
            <p:nvPr/>
          </p:nvSpPr>
          <p:spPr bwMode="auto">
            <a:xfrm>
              <a:off x="2976" y="2963"/>
              <a:ext cx="1381" cy="291"/>
            </a:xfrm>
            <a:prstGeom prst="rect">
              <a:avLst/>
            </a:prstGeom>
            <a:noFill/>
            <a:ln w="9525">
              <a:noFill/>
              <a:miter lim="800000"/>
              <a:headEnd/>
              <a:tailEnd/>
            </a:ln>
          </p:spPr>
          <p:txBody>
            <a:bodyPr wrap="none">
              <a:prstTxWarp prst="textNoShape">
                <a:avLst/>
              </a:prstTxWarp>
              <a:spAutoFit/>
            </a:bodyPr>
            <a:lstStyle/>
            <a:p>
              <a:r>
                <a:rPr lang="en-US" sz="2400" dirty="0"/>
                <a:t>For constructive</a:t>
              </a:r>
            </a:p>
          </p:txBody>
        </p:sp>
      </p:grpSp>
      <p:sp>
        <p:nvSpPr>
          <p:cNvPr id="43239" name="Rectangle 231"/>
          <p:cNvSpPr>
            <a:spLocks noChangeArrowheads="1"/>
          </p:cNvSpPr>
          <p:nvPr/>
        </p:nvSpPr>
        <p:spPr bwMode="auto">
          <a:xfrm>
            <a:off x="3581400" y="6248400"/>
            <a:ext cx="3200400" cy="461665"/>
          </a:xfrm>
          <a:prstGeom prst="rect">
            <a:avLst/>
          </a:prstGeom>
          <a:noFill/>
          <a:ln w="28575">
            <a:solidFill>
              <a:schemeClr val="accent2"/>
            </a:solidFill>
            <a:miter lim="800000"/>
            <a:headEnd/>
            <a:tailEnd/>
          </a:ln>
        </p:spPr>
        <p:txBody>
          <a:bodyPr wrap="square">
            <a:prstTxWarp prst="textNoShape">
              <a:avLst/>
            </a:prstTxWarp>
            <a:spAutoFit/>
          </a:bodyPr>
          <a:lstStyle/>
          <a:p>
            <a:pPr eaLnBrk="1" hangingPunct="1"/>
            <a:r>
              <a:rPr lang="en-US" sz="2400" dirty="0" err="1" smtClean="0"/>
              <a:t>Δr</a:t>
            </a:r>
            <a:r>
              <a:rPr lang="en-US" sz="2400" dirty="0" smtClean="0"/>
              <a:t> </a:t>
            </a:r>
            <a:r>
              <a:rPr lang="en-US" sz="2400" dirty="0"/>
              <a:t>= </a:t>
            </a:r>
            <a:r>
              <a:rPr lang="en-US" sz="2400" dirty="0" err="1"/>
              <a:t>Dsin</a:t>
            </a:r>
            <a:r>
              <a:rPr lang="en-US" sz="2400" dirty="0" err="1" smtClean="0"/>
              <a:t>(Θ</a:t>
            </a:r>
            <a:r>
              <a:rPr lang="en-US" sz="2400" dirty="0" smtClean="0"/>
              <a:t>)</a:t>
            </a:r>
            <a:r>
              <a:rPr lang="en-US" sz="2400" dirty="0"/>
              <a:t>=</a:t>
            </a:r>
            <a:r>
              <a:rPr lang="en-US" sz="2400" dirty="0" err="1" smtClean="0"/>
              <a:t>DΘ</a:t>
            </a:r>
            <a:r>
              <a:rPr lang="en-US" sz="2400" dirty="0" smtClean="0"/>
              <a:t> </a:t>
            </a:r>
            <a:r>
              <a:rPr lang="en-US" sz="2400" dirty="0"/>
              <a:t>=</a:t>
            </a:r>
            <a:r>
              <a:rPr lang="en-US" sz="2400" dirty="0" err="1" smtClean="0"/>
              <a:t>mλ</a:t>
            </a:r>
            <a:r>
              <a:rPr lang="en-US" dirty="0" smtClean="0"/>
              <a:t>  </a:t>
            </a:r>
            <a:endParaRPr lang="en-US" dirty="0"/>
          </a:p>
        </p:txBody>
      </p:sp>
      <p:grpSp>
        <p:nvGrpSpPr>
          <p:cNvPr id="7" name="Group 58"/>
          <p:cNvGrpSpPr/>
          <p:nvPr/>
        </p:nvGrpSpPr>
        <p:grpSpPr>
          <a:xfrm>
            <a:off x="620713" y="4114800"/>
            <a:ext cx="3505200" cy="1600200"/>
            <a:chOff x="620713" y="4114800"/>
            <a:chExt cx="3505200" cy="1600200"/>
          </a:xfrm>
        </p:grpSpPr>
        <p:grpSp>
          <p:nvGrpSpPr>
            <p:cNvPr id="8" name="Group 229"/>
            <p:cNvGrpSpPr>
              <a:grpSpLocks/>
            </p:cNvGrpSpPr>
            <p:nvPr/>
          </p:nvGrpSpPr>
          <p:grpSpPr bwMode="auto">
            <a:xfrm>
              <a:off x="620713" y="4222750"/>
              <a:ext cx="3505200" cy="1492250"/>
              <a:chOff x="391" y="2660"/>
              <a:chExt cx="2208" cy="940"/>
            </a:xfrm>
          </p:grpSpPr>
          <p:sp>
            <p:nvSpPr>
              <p:cNvPr id="43179" name="Text Box 171"/>
              <p:cNvSpPr txBox="1">
                <a:spLocks noChangeArrowheads="1"/>
              </p:cNvSpPr>
              <p:nvPr/>
            </p:nvSpPr>
            <p:spPr bwMode="auto">
              <a:xfrm>
                <a:off x="866" y="3078"/>
                <a:ext cx="260" cy="291"/>
              </a:xfrm>
              <a:prstGeom prst="rect">
                <a:avLst/>
              </a:prstGeom>
              <a:noFill/>
              <a:ln w="9525">
                <a:noFill/>
                <a:miter lim="800000"/>
                <a:headEnd/>
                <a:tailEnd/>
              </a:ln>
              <a:effectLst/>
            </p:spPr>
            <p:txBody>
              <a:bodyPr wrap="none">
                <a:prstTxWarp prst="textNoShape">
                  <a:avLst/>
                </a:prstTxWarp>
                <a:spAutoFit/>
              </a:bodyPr>
              <a:lstStyle/>
              <a:p>
                <a:pPr algn="just" eaLnBrk="1" hangingPunct="1"/>
                <a:r>
                  <a:rPr lang="en-US" sz="2400" dirty="0" err="1" smtClean="0">
                    <a:latin typeface="Symbol" charset="2"/>
                  </a:rPr>
                  <a:t>Θ</a:t>
                </a:r>
                <a:endParaRPr lang="en-US" sz="2400" dirty="0">
                  <a:latin typeface="Symbol" charset="2"/>
                </a:endParaRPr>
              </a:p>
            </p:txBody>
          </p:sp>
          <p:sp>
            <p:nvSpPr>
              <p:cNvPr id="43188" name="Line 180"/>
              <p:cNvSpPr>
                <a:spLocks noChangeShapeType="1"/>
              </p:cNvSpPr>
              <p:nvPr/>
            </p:nvSpPr>
            <p:spPr bwMode="auto">
              <a:xfrm>
                <a:off x="932" y="2925"/>
                <a:ext cx="7" cy="629"/>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3189" name="Line 181"/>
              <p:cNvSpPr>
                <a:spLocks noChangeShapeType="1"/>
              </p:cNvSpPr>
              <p:nvPr/>
            </p:nvSpPr>
            <p:spPr bwMode="auto">
              <a:xfrm>
                <a:off x="946" y="2895"/>
                <a:ext cx="206" cy="646"/>
              </a:xfrm>
              <a:prstGeom prst="line">
                <a:avLst/>
              </a:prstGeom>
              <a:noFill/>
              <a:ln w="9525">
                <a:solidFill>
                  <a:schemeClr val="tx1"/>
                </a:solidFill>
                <a:prstDash val="dashDot"/>
                <a:round/>
                <a:headEnd/>
                <a:tailEnd/>
              </a:ln>
              <a:effectLst/>
            </p:spPr>
            <p:txBody>
              <a:bodyPr>
                <a:prstTxWarp prst="textNoShape">
                  <a:avLst/>
                </a:prstTxWarp>
              </a:bodyPr>
              <a:lstStyle/>
              <a:p>
                <a:endParaRPr lang="en-US"/>
              </a:p>
            </p:txBody>
          </p:sp>
          <p:sp>
            <p:nvSpPr>
              <p:cNvPr id="43190" name="AutoShape 182"/>
              <p:cNvSpPr>
                <a:spLocks/>
              </p:cNvSpPr>
              <p:nvPr/>
            </p:nvSpPr>
            <p:spPr bwMode="auto">
              <a:xfrm>
                <a:off x="636" y="2900"/>
                <a:ext cx="289" cy="686"/>
              </a:xfrm>
              <a:prstGeom prst="leftBrace">
                <a:avLst>
                  <a:gd name="adj1" fmla="val 19781"/>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3191" name="Text Box 183"/>
              <p:cNvSpPr txBox="1">
                <a:spLocks noChangeArrowheads="1"/>
              </p:cNvSpPr>
              <p:nvPr/>
            </p:nvSpPr>
            <p:spPr bwMode="auto">
              <a:xfrm>
                <a:off x="391" y="3092"/>
                <a:ext cx="236" cy="291"/>
              </a:xfrm>
              <a:prstGeom prst="rect">
                <a:avLst/>
              </a:prstGeom>
              <a:noFill/>
              <a:ln w="9525">
                <a:noFill/>
                <a:miter lim="800000"/>
                <a:headEnd/>
                <a:tailEnd/>
              </a:ln>
              <a:effectLst/>
            </p:spPr>
            <p:txBody>
              <a:bodyPr wrap="none">
                <a:prstTxWarp prst="textNoShape">
                  <a:avLst/>
                </a:prstTxWarp>
                <a:spAutoFit/>
              </a:bodyPr>
              <a:lstStyle/>
              <a:p>
                <a:pPr eaLnBrk="1" hangingPunct="1"/>
                <a:r>
                  <a:rPr lang="en-US" sz="2400" dirty="0" err="1"/>
                  <a:t>D</a:t>
                </a:r>
                <a:endParaRPr lang="en-US" sz="2400" dirty="0"/>
              </a:p>
            </p:txBody>
          </p:sp>
          <p:sp>
            <p:nvSpPr>
              <p:cNvPr id="43192" name="Line 184"/>
              <p:cNvSpPr>
                <a:spLocks noChangeShapeType="1"/>
              </p:cNvSpPr>
              <p:nvPr/>
            </p:nvSpPr>
            <p:spPr bwMode="auto">
              <a:xfrm flipV="1">
                <a:off x="967" y="2660"/>
                <a:ext cx="816" cy="240"/>
              </a:xfrm>
              <a:prstGeom prst="line">
                <a:avLst/>
              </a:prstGeom>
              <a:noFill/>
              <a:ln w="28575">
                <a:solidFill>
                  <a:srgbClr val="800080"/>
                </a:solidFill>
                <a:round/>
                <a:headEnd/>
                <a:tailEnd/>
              </a:ln>
              <a:effectLst/>
            </p:spPr>
            <p:txBody>
              <a:bodyPr>
                <a:prstTxWarp prst="textNoShape">
                  <a:avLst/>
                </a:prstTxWarp>
              </a:bodyPr>
              <a:lstStyle/>
              <a:p>
                <a:endParaRPr lang="en-US"/>
              </a:p>
            </p:txBody>
          </p:sp>
          <p:sp>
            <p:nvSpPr>
              <p:cNvPr id="43193" name="Line 185"/>
              <p:cNvSpPr>
                <a:spLocks noChangeShapeType="1"/>
              </p:cNvSpPr>
              <p:nvPr/>
            </p:nvSpPr>
            <p:spPr bwMode="auto">
              <a:xfrm flipV="1">
                <a:off x="960" y="3168"/>
                <a:ext cx="1584" cy="432"/>
              </a:xfrm>
              <a:prstGeom prst="line">
                <a:avLst/>
              </a:prstGeom>
              <a:noFill/>
              <a:ln w="28575">
                <a:solidFill>
                  <a:srgbClr val="800080"/>
                </a:solidFill>
                <a:round/>
                <a:headEnd/>
                <a:tailEnd/>
              </a:ln>
              <a:effectLst/>
            </p:spPr>
            <p:txBody>
              <a:bodyPr>
                <a:prstTxWarp prst="textNoShape">
                  <a:avLst/>
                </a:prstTxWarp>
              </a:bodyPr>
              <a:lstStyle/>
              <a:p>
                <a:endParaRPr lang="en-US"/>
              </a:p>
            </p:txBody>
          </p:sp>
          <p:sp>
            <p:nvSpPr>
              <p:cNvPr id="43194" name="Line 186"/>
              <p:cNvSpPr>
                <a:spLocks noChangeShapeType="1"/>
              </p:cNvSpPr>
              <p:nvPr/>
            </p:nvSpPr>
            <p:spPr bwMode="auto">
              <a:xfrm flipV="1">
                <a:off x="960" y="3600"/>
                <a:ext cx="1639" cy="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43197" name="Line 189"/>
              <p:cNvSpPr>
                <a:spLocks noChangeShapeType="1"/>
              </p:cNvSpPr>
              <p:nvPr/>
            </p:nvSpPr>
            <p:spPr bwMode="auto">
              <a:xfrm flipH="1">
                <a:off x="1015" y="3442"/>
                <a:ext cx="103" cy="27"/>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198" name="Line 190"/>
              <p:cNvSpPr>
                <a:spLocks noChangeShapeType="1"/>
              </p:cNvSpPr>
              <p:nvPr/>
            </p:nvSpPr>
            <p:spPr bwMode="auto">
              <a:xfrm>
                <a:off x="1029" y="3463"/>
                <a:ext cx="27" cy="82"/>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205" name="Line 197"/>
              <p:cNvSpPr>
                <a:spLocks noChangeShapeType="1"/>
              </p:cNvSpPr>
              <p:nvPr/>
            </p:nvSpPr>
            <p:spPr bwMode="auto">
              <a:xfrm flipV="1">
                <a:off x="960" y="2908"/>
                <a:ext cx="1639" cy="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43208" name="Line 200"/>
              <p:cNvSpPr>
                <a:spLocks noChangeShapeType="1"/>
              </p:cNvSpPr>
              <p:nvPr/>
            </p:nvSpPr>
            <p:spPr bwMode="auto">
              <a:xfrm flipV="1">
                <a:off x="950" y="3531"/>
                <a:ext cx="223" cy="69"/>
              </a:xfrm>
              <a:prstGeom prst="line">
                <a:avLst/>
              </a:prstGeom>
              <a:noFill/>
              <a:ln w="38100">
                <a:solidFill>
                  <a:srgbClr val="9933FF"/>
                </a:solidFill>
                <a:round/>
                <a:headEnd/>
                <a:tailEnd/>
              </a:ln>
              <a:effectLst/>
            </p:spPr>
            <p:txBody>
              <a:bodyPr>
                <a:prstTxWarp prst="textNoShape">
                  <a:avLst/>
                </a:prstTxWarp>
              </a:bodyPr>
              <a:lstStyle/>
              <a:p>
                <a:endParaRPr lang="en-US"/>
              </a:p>
            </p:txBody>
          </p:sp>
        </p:grpSp>
        <p:sp>
          <p:nvSpPr>
            <p:cNvPr id="62" name="Text Box 171"/>
            <p:cNvSpPr txBox="1">
              <a:spLocks noChangeArrowheads="1"/>
            </p:cNvSpPr>
            <p:nvPr/>
          </p:nvSpPr>
          <p:spPr bwMode="auto">
            <a:xfrm>
              <a:off x="2685015" y="4114800"/>
              <a:ext cx="515385" cy="461665"/>
            </a:xfrm>
            <a:prstGeom prst="rect">
              <a:avLst/>
            </a:prstGeom>
            <a:noFill/>
            <a:ln w="9525">
              <a:noFill/>
              <a:miter lim="800000"/>
              <a:headEnd/>
              <a:tailEnd/>
            </a:ln>
            <a:effectLst/>
          </p:spPr>
          <p:txBody>
            <a:bodyPr wrap="none">
              <a:prstTxWarp prst="textNoShape">
                <a:avLst/>
              </a:prstTxWarp>
              <a:spAutoFit/>
            </a:bodyPr>
            <a:lstStyle/>
            <a:p>
              <a:pPr algn="just" eaLnBrk="1" hangingPunct="1"/>
              <a:r>
                <a:rPr lang="en-US" sz="2400" dirty="0" smtClean="0">
                  <a:latin typeface="Symbol" charset="2"/>
                </a:rPr>
                <a:t>Θ</a:t>
              </a:r>
              <a:r>
                <a:rPr lang="en-US" sz="2400" baseline="-25000" dirty="0" smtClean="0">
                  <a:latin typeface="Symbol" charset="2"/>
                </a:rPr>
                <a:t>1</a:t>
              </a:r>
              <a:endParaRPr lang="en-US" sz="2400" dirty="0">
                <a:latin typeface="Symbol" charset="2"/>
              </a:endParaRPr>
            </a:p>
          </p:txBody>
        </p:sp>
        <p:sp>
          <p:nvSpPr>
            <p:cNvPr id="63" name="Text Box 171"/>
            <p:cNvSpPr txBox="1">
              <a:spLocks noChangeArrowheads="1"/>
            </p:cNvSpPr>
            <p:nvPr/>
          </p:nvSpPr>
          <p:spPr bwMode="auto">
            <a:xfrm>
              <a:off x="2683662" y="5253335"/>
              <a:ext cx="518091" cy="461665"/>
            </a:xfrm>
            <a:prstGeom prst="rect">
              <a:avLst/>
            </a:prstGeom>
            <a:noFill/>
            <a:ln w="9525">
              <a:noFill/>
              <a:miter lim="800000"/>
              <a:headEnd/>
              <a:tailEnd/>
            </a:ln>
            <a:effectLst/>
          </p:spPr>
          <p:txBody>
            <a:bodyPr wrap="none">
              <a:prstTxWarp prst="textNoShape">
                <a:avLst/>
              </a:prstTxWarp>
              <a:spAutoFit/>
            </a:bodyPr>
            <a:lstStyle/>
            <a:p>
              <a:pPr algn="just" eaLnBrk="1" hangingPunct="1"/>
              <a:r>
                <a:rPr lang="en-US" sz="2400" dirty="0" smtClean="0">
                  <a:latin typeface="Symbol" charset="2"/>
                </a:rPr>
                <a:t>Θ</a:t>
              </a:r>
              <a:r>
                <a:rPr lang="en-US" sz="2400" baseline="-25000" dirty="0" smtClean="0">
                  <a:latin typeface="Symbol" charset="2"/>
                </a:rPr>
                <a:t>2</a:t>
              </a:r>
              <a:endParaRPr lang="en-US" sz="2400" dirty="0">
                <a:latin typeface="Symbol" charset="2"/>
              </a:endParaRPr>
            </a:p>
          </p:txBody>
        </p:sp>
      </p:grpSp>
      <p:pic>
        <p:nvPicPr>
          <p:cNvPr id="64" name="Picture 63" descr="Screen shot 2011-01-17 at 9.52.52 PM.png"/>
          <p:cNvPicPr>
            <a:picLocks/>
          </p:cNvPicPr>
          <p:nvPr/>
        </p:nvPicPr>
        <p:blipFill>
          <a:blip r:embed="rId3"/>
          <a:stretch>
            <a:fillRect/>
          </a:stretch>
        </p:blipFill>
        <p:spPr>
          <a:xfrm>
            <a:off x="7620000" y="457200"/>
            <a:ext cx="571500" cy="5257800"/>
          </a:xfrm>
          <a:prstGeom prst="rect">
            <a:avLst/>
          </a:prstGeom>
        </p:spPr>
      </p:pic>
      <p:grpSp>
        <p:nvGrpSpPr>
          <p:cNvPr id="9" name="Group 59"/>
          <p:cNvGrpSpPr/>
          <p:nvPr/>
        </p:nvGrpSpPr>
        <p:grpSpPr>
          <a:xfrm>
            <a:off x="228600" y="6096000"/>
            <a:ext cx="2667000" cy="762000"/>
            <a:chOff x="228600" y="6096000"/>
            <a:chExt cx="2667000" cy="762000"/>
          </a:xfrm>
        </p:grpSpPr>
        <p:grpSp>
          <p:nvGrpSpPr>
            <p:cNvPr id="10" name="Group 219"/>
            <p:cNvGrpSpPr>
              <a:grpSpLocks/>
            </p:cNvGrpSpPr>
            <p:nvPr/>
          </p:nvGrpSpPr>
          <p:grpSpPr bwMode="auto">
            <a:xfrm>
              <a:off x="228600" y="6096000"/>
              <a:ext cx="2667000" cy="762000"/>
              <a:chOff x="0" y="3840"/>
              <a:chExt cx="1680" cy="480"/>
            </a:xfrm>
          </p:grpSpPr>
          <p:sp>
            <p:nvSpPr>
              <p:cNvPr id="43232" name="Text Box 224"/>
              <p:cNvSpPr txBox="1">
                <a:spLocks noChangeArrowheads="1"/>
              </p:cNvSpPr>
              <p:nvPr/>
            </p:nvSpPr>
            <p:spPr bwMode="auto">
              <a:xfrm>
                <a:off x="643" y="3984"/>
                <a:ext cx="221" cy="288"/>
              </a:xfrm>
              <a:prstGeom prst="rect">
                <a:avLst/>
              </a:prstGeom>
              <a:noFill/>
              <a:ln w="9525">
                <a:noFill/>
                <a:miter lim="800000"/>
                <a:headEnd/>
                <a:tailEnd/>
              </a:ln>
              <a:effectLst/>
            </p:spPr>
            <p:txBody>
              <a:bodyPr wrap="none">
                <a:prstTxWarp prst="textNoShape">
                  <a:avLst/>
                </a:prstTxWarp>
                <a:spAutoFit/>
              </a:bodyPr>
              <a:lstStyle/>
              <a:p>
                <a:pPr eaLnBrk="1" hangingPunct="1"/>
                <a:r>
                  <a:rPr lang="en-US" sz="2400" dirty="0"/>
                  <a:t>≈</a:t>
                </a:r>
              </a:p>
            </p:txBody>
          </p:sp>
          <p:sp>
            <p:nvSpPr>
              <p:cNvPr id="43233" name="Rectangle 225"/>
              <p:cNvSpPr>
                <a:spLocks noChangeArrowheads="1"/>
              </p:cNvSpPr>
              <p:nvPr/>
            </p:nvSpPr>
            <p:spPr bwMode="auto">
              <a:xfrm>
                <a:off x="48" y="3840"/>
                <a:ext cx="1265" cy="252"/>
              </a:xfrm>
              <a:prstGeom prst="rect">
                <a:avLst/>
              </a:prstGeom>
              <a:noFill/>
              <a:ln w="9525">
                <a:noFill/>
                <a:miter lim="800000"/>
                <a:headEnd/>
                <a:tailEnd/>
              </a:ln>
              <a:effectLst/>
            </p:spPr>
            <p:txBody>
              <a:bodyPr wrap="none">
                <a:prstTxWarp prst="textNoShape">
                  <a:avLst/>
                </a:prstTxWarp>
                <a:spAutoFit/>
              </a:bodyPr>
              <a:lstStyle/>
              <a:p>
                <a:pPr eaLnBrk="1" hangingPunct="1"/>
                <a:r>
                  <a:rPr lang="en-US" sz="2000" dirty="0"/>
                  <a:t>If screen far away</a:t>
                </a:r>
              </a:p>
            </p:txBody>
          </p:sp>
          <p:sp>
            <p:nvSpPr>
              <p:cNvPr id="43234" name="Rectangle 226"/>
              <p:cNvSpPr>
                <a:spLocks noChangeArrowheads="1"/>
              </p:cNvSpPr>
              <p:nvPr/>
            </p:nvSpPr>
            <p:spPr bwMode="auto">
              <a:xfrm>
                <a:off x="0" y="3840"/>
                <a:ext cx="1680" cy="48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grpSp>
        <p:sp>
          <p:nvSpPr>
            <p:cNvPr id="65" name="Text Box 171"/>
            <p:cNvSpPr txBox="1">
              <a:spLocks noChangeArrowheads="1"/>
            </p:cNvSpPr>
            <p:nvPr/>
          </p:nvSpPr>
          <p:spPr bwMode="auto">
            <a:xfrm>
              <a:off x="1527155" y="6320135"/>
              <a:ext cx="412793" cy="461665"/>
            </a:xfrm>
            <a:prstGeom prst="rect">
              <a:avLst/>
            </a:prstGeom>
            <a:noFill/>
            <a:ln w="9525">
              <a:noFill/>
              <a:miter lim="800000"/>
              <a:headEnd/>
              <a:tailEnd/>
            </a:ln>
            <a:effectLst/>
          </p:spPr>
          <p:txBody>
            <a:bodyPr wrap="none">
              <a:prstTxWarp prst="textNoShape">
                <a:avLst/>
              </a:prstTxWarp>
              <a:spAutoFit/>
            </a:bodyPr>
            <a:lstStyle/>
            <a:p>
              <a:pPr algn="just" eaLnBrk="1" hangingPunct="1"/>
              <a:r>
                <a:rPr lang="en-US" sz="2400" dirty="0" err="1" smtClean="0">
                  <a:latin typeface="Symbol" charset="2"/>
                </a:rPr>
                <a:t>Θ</a:t>
              </a:r>
              <a:endParaRPr lang="en-US" sz="2400" dirty="0">
                <a:latin typeface="Symbol" charset="2"/>
              </a:endParaRPr>
            </a:p>
          </p:txBody>
        </p:sp>
        <p:sp>
          <p:nvSpPr>
            <p:cNvPr id="66" name="Text Box 171"/>
            <p:cNvSpPr txBox="1">
              <a:spLocks noChangeArrowheads="1"/>
            </p:cNvSpPr>
            <p:nvPr/>
          </p:nvSpPr>
          <p:spPr bwMode="auto">
            <a:xfrm>
              <a:off x="853509" y="6324600"/>
              <a:ext cx="518091" cy="461665"/>
            </a:xfrm>
            <a:prstGeom prst="rect">
              <a:avLst/>
            </a:prstGeom>
            <a:noFill/>
            <a:ln w="9525">
              <a:noFill/>
              <a:miter lim="800000"/>
              <a:headEnd/>
              <a:tailEnd/>
            </a:ln>
            <a:effectLst/>
          </p:spPr>
          <p:txBody>
            <a:bodyPr wrap="none">
              <a:prstTxWarp prst="textNoShape">
                <a:avLst/>
              </a:prstTxWarp>
              <a:spAutoFit/>
            </a:bodyPr>
            <a:lstStyle/>
            <a:p>
              <a:pPr algn="just" eaLnBrk="1" hangingPunct="1"/>
              <a:r>
                <a:rPr lang="en-US" sz="2400" dirty="0" smtClean="0">
                  <a:latin typeface="Symbol" charset="2"/>
                </a:rPr>
                <a:t>Θ</a:t>
              </a:r>
              <a:r>
                <a:rPr lang="en-US" sz="2400" baseline="-25000" dirty="0" smtClean="0">
                  <a:latin typeface="Symbol" charset="2"/>
                </a:rPr>
                <a:t>2</a:t>
              </a:r>
              <a:endParaRPr lang="en-US" sz="2400" dirty="0">
                <a:latin typeface="Symbol" charset="2"/>
              </a:endParaRPr>
            </a:p>
          </p:txBody>
        </p:sp>
        <p:sp>
          <p:nvSpPr>
            <p:cNvPr id="67" name="Text Box 171"/>
            <p:cNvSpPr txBox="1">
              <a:spLocks noChangeArrowheads="1"/>
            </p:cNvSpPr>
            <p:nvPr/>
          </p:nvSpPr>
          <p:spPr bwMode="auto">
            <a:xfrm>
              <a:off x="304800" y="6324600"/>
              <a:ext cx="515385" cy="461665"/>
            </a:xfrm>
            <a:prstGeom prst="rect">
              <a:avLst/>
            </a:prstGeom>
            <a:noFill/>
            <a:ln w="9525">
              <a:noFill/>
              <a:miter lim="800000"/>
              <a:headEnd/>
              <a:tailEnd/>
            </a:ln>
            <a:effectLst/>
          </p:spPr>
          <p:txBody>
            <a:bodyPr wrap="none">
              <a:prstTxWarp prst="textNoShape">
                <a:avLst/>
              </a:prstTxWarp>
              <a:spAutoFit/>
            </a:bodyPr>
            <a:lstStyle/>
            <a:p>
              <a:pPr algn="just" eaLnBrk="1" hangingPunct="1"/>
              <a:r>
                <a:rPr lang="en-US" sz="2400" dirty="0" smtClean="0">
                  <a:latin typeface="Symbol" charset="2"/>
                </a:rPr>
                <a:t>Θ</a:t>
              </a:r>
              <a:r>
                <a:rPr lang="en-US" sz="2400" baseline="-25000" dirty="0" smtClean="0">
                  <a:latin typeface="Symbol" charset="2"/>
                </a:rPr>
                <a:t>1</a:t>
              </a:r>
              <a:endParaRPr lang="en-US" sz="2400" dirty="0">
                <a:latin typeface="Symbol" charset="2"/>
              </a:endParaRPr>
            </a:p>
          </p:txBody>
        </p:sp>
        <p:sp>
          <p:nvSpPr>
            <p:cNvPr id="68" name="Text Box 224"/>
            <p:cNvSpPr txBox="1">
              <a:spLocks noChangeArrowheads="1"/>
            </p:cNvSpPr>
            <p:nvPr/>
          </p:nvSpPr>
          <p:spPr bwMode="auto">
            <a:xfrm>
              <a:off x="639762" y="6324600"/>
              <a:ext cx="350838" cy="457200"/>
            </a:xfrm>
            <a:prstGeom prst="rect">
              <a:avLst/>
            </a:prstGeom>
            <a:noFill/>
            <a:ln w="9525">
              <a:noFill/>
              <a:miter lim="800000"/>
              <a:headEnd/>
              <a:tailEnd/>
            </a:ln>
            <a:effectLst/>
          </p:spPr>
          <p:txBody>
            <a:bodyPr wrap="none">
              <a:prstTxWarp prst="textNoShape">
                <a:avLst/>
              </a:prstTxWarp>
              <a:spAutoFit/>
            </a:bodyPr>
            <a:lstStyle/>
            <a:p>
              <a:pPr eaLnBrk="1" hangingPunct="1"/>
              <a:r>
                <a:rPr lang="en-US" sz="2400" dirty="0"/>
                <a:t>≈</a:t>
              </a:r>
            </a:p>
          </p:txBody>
        </p:sp>
      </p:grpSp>
      <p:sp>
        <p:nvSpPr>
          <p:cNvPr id="61" name="Rectangle 215"/>
          <p:cNvSpPr>
            <a:spLocks noChangeArrowheads="1"/>
          </p:cNvSpPr>
          <p:nvPr/>
        </p:nvSpPr>
        <p:spPr bwMode="auto">
          <a:xfrm>
            <a:off x="457200" y="4114800"/>
            <a:ext cx="3886200" cy="17526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499"/>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39" grpId="0" animBg="1"/>
      <p:bldP spid="61"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7362" name="Rectangle 50"/>
          <p:cNvSpPr>
            <a:spLocks noChangeArrowheads="1"/>
          </p:cNvSpPr>
          <p:nvPr/>
        </p:nvSpPr>
        <p:spPr bwMode="auto">
          <a:xfrm>
            <a:off x="111125" y="5937250"/>
            <a:ext cx="1905000" cy="409575"/>
          </a:xfrm>
          <a:prstGeom prst="rect">
            <a:avLst/>
          </a:prstGeom>
          <a:solidFill>
            <a:srgbClr val="CCFFCC"/>
          </a:solidFill>
          <a:ln w="9525">
            <a:solidFill>
              <a:srgbClr val="008000"/>
            </a:solidFill>
            <a:miter lim="800000"/>
            <a:headEnd/>
            <a:tailEnd/>
          </a:ln>
        </p:spPr>
        <p:txBody>
          <a:bodyPr wrap="none" anchor="ctr">
            <a:prstTxWarp prst="textNoShape">
              <a:avLst/>
            </a:prstTxWarp>
          </a:bodyPr>
          <a:lstStyle/>
          <a:p>
            <a:endParaRPr lang="en-US"/>
          </a:p>
        </p:txBody>
      </p:sp>
      <p:sp>
        <p:nvSpPr>
          <p:cNvPr id="18436" name="Rectangle 2"/>
          <p:cNvSpPr>
            <a:spLocks noChangeArrowheads="1"/>
          </p:cNvSpPr>
          <p:nvPr/>
        </p:nvSpPr>
        <p:spPr bwMode="auto">
          <a:xfrm>
            <a:off x="152400" y="838200"/>
            <a:ext cx="2819400" cy="190182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18437" name="Rectangle 3"/>
          <p:cNvSpPr>
            <a:spLocks noGrp="1" noChangeArrowheads="1"/>
          </p:cNvSpPr>
          <p:nvPr>
            <p:ph type="title"/>
          </p:nvPr>
        </p:nvSpPr>
        <p:spPr>
          <a:xfrm>
            <a:off x="0" y="0"/>
            <a:ext cx="9144000" cy="914400"/>
          </a:xfrm>
        </p:spPr>
        <p:txBody>
          <a:bodyPr/>
          <a:lstStyle/>
          <a:p>
            <a:r>
              <a:rPr lang="en-US" b="1"/>
              <a:t>Hint: Use the following frames:</a:t>
            </a:r>
          </a:p>
        </p:txBody>
      </p:sp>
      <p:sp>
        <p:nvSpPr>
          <p:cNvPr id="18438" name="Text Box 4"/>
          <p:cNvSpPr txBox="1">
            <a:spLocks noChangeArrowheads="1"/>
          </p:cNvSpPr>
          <p:nvPr/>
        </p:nvSpPr>
        <p:spPr bwMode="auto">
          <a:xfrm>
            <a:off x="166688" y="1698625"/>
            <a:ext cx="441325" cy="519113"/>
          </a:xfrm>
          <a:prstGeom prst="rect">
            <a:avLst/>
          </a:prstGeom>
          <a:noFill/>
          <a:ln w="9525">
            <a:noFill/>
            <a:miter lim="800000"/>
            <a:headEnd/>
            <a:tailEnd/>
          </a:ln>
        </p:spPr>
        <p:txBody>
          <a:bodyPr wrap="none">
            <a:prstTxWarp prst="textNoShape">
              <a:avLst/>
            </a:prstTxWarp>
            <a:spAutoFit/>
          </a:bodyPr>
          <a:lstStyle/>
          <a:p>
            <a:r>
              <a:rPr lang="en-US" b="1"/>
              <a:t>A</a:t>
            </a:r>
          </a:p>
        </p:txBody>
      </p:sp>
      <p:sp>
        <p:nvSpPr>
          <p:cNvPr id="18439" name="Text Box 5"/>
          <p:cNvSpPr txBox="1">
            <a:spLocks noChangeArrowheads="1"/>
          </p:cNvSpPr>
          <p:nvPr/>
        </p:nvSpPr>
        <p:spPr bwMode="auto">
          <a:xfrm>
            <a:off x="2160588" y="1689100"/>
            <a:ext cx="441325" cy="519113"/>
          </a:xfrm>
          <a:prstGeom prst="rect">
            <a:avLst/>
          </a:prstGeom>
          <a:noFill/>
          <a:ln w="9525">
            <a:noFill/>
            <a:miter lim="800000"/>
            <a:headEnd/>
            <a:tailEnd/>
          </a:ln>
        </p:spPr>
        <p:txBody>
          <a:bodyPr wrap="none">
            <a:prstTxWarp prst="textNoShape">
              <a:avLst/>
            </a:prstTxWarp>
            <a:spAutoFit/>
          </a:bodyPr>
          <a:lstStyle/>
          <a:p>
            <a:r>
              <a:rPr lang="en-US" b="1"/>
              <a:t>B</a:t>
            </a:r>
          </a:p>
        </p:txBody>
      </p:sp>
      <p:sp>
        <p:nvSpPr>
          <p:cNvPr id="18440" name="Text Box 14"/>
          <p:cNvSpPr txBox="1">
            <a:spLocks noChangeArrowheads="1"/>
          </p:cNvSpPr>
          <p:nvPr/>
        </p:nvSpPr>
        <p:spPr bwMode="auto">
          <a:xfrm>
            <a:off x="895350" y="2122488"/>
            <a:ext cx="894696" cy="461665"/>
          </a:xfrm>
          <a:prstGeom prst="rect">
            <a:avLst/>
          </a:prstGeom>
          <a:noFill/>
          <a:ln w="9525">
            <a:solidFill>
              <a:schemeClr val="tx1"/>
            </a:solidFill>
            <a:miter lim="800000"/>
            <a:headEnd/>
            <a:tailEnd/>
          </a:ln>
        </p:spPr>
        <p:txBody>
          <a:bodyPr wrap="none">
            <a:prstTxWarp prst="textNoShape">
              <a:avLst/>
            </a:prstTxWarp>
            <a:spAutoFit/>
          </a:bodyPr>
          <a:lstStyle/>
          <a:p>
            <a:r>
              <a:rPr lang="en-US" dirty="0">
                <a:latin typeface="Times New Roman" charset="0"/>
                <a:sym typeface="Symbol" charset="2"/>
              </a:rPr>
              <a:t>t</a:t>
            </a:r>
            <a:r>
              <a:rPr lang="en-US" baseline="-25000" dirty="0" smtClean="0">
                <a:latin typeface="Times New Roman" charset="0"/>
                <a:sym typeface="Symbol" charset="2"/>
              </a:rPr>
              <a:t>0</a:t>
            </a:r>
            <a:r>
              <a:rPr lang="en-US" dirty="0" smtClean="0"/>
              <a:t> </a:t>
            </a:r>
            <a:r>
              <a:rPr lang="en-US" dirty="0"/>
              <a:t>= 0</a:t>
            </a:r>
          </a:p>
        </p:txBody>
      </p:sp>
      <p:sp>
        <p:nvSpPr>
          <p:cNvPr id="18441" name="Text Box 22"/>
          <p:cNvSpPr txBox="1">
            <a:spLocks noChangeArrowheads="1"/>
          </p:cNvSpPr>
          <p:nvPr/>
        </p:nvSpPr>
        <p:spPr bwMode="auto">
          <a:xfrm>
            <a:off x="2943225" y="1447800"/>
            <a:ext cx="539750" cy="519113"/>
          </a:xfrm>
          <a:prstGeom prst="rect">
            <a:avLst/>
          </a:prstGeom>
          <a:noFill/>
          <a:ln w="9525">
            <a:noFill/>
            <a:miter lim="800000"/>
            <a:headEnd/>
            <a:tailEnd/>
          </a:ln>
        </p:spPr>
        <p:txBody>
          <a:bodyPr wrap="none">
            <a:prstTxWarp prst="textNoShape">
              <a:avLst/>
            </a:prstTxWarp>
            <a:spAutoFit/>
          </a:bodyPr>
          <a:lstStyle/>
          <a:p>
            <a:r>
              <a:rPr lang="en-US"/>
              <a:t>…</a:t>
            </a:r>
          </a:p>
        </p:txBody>
      </p:sp>
      <p:sp>
        <p:nvSpPr>
          <p:cNvPr id="18442" name="Rectangle 24"/>
          <p:cNvSpPr>
            <a:spLocks noChangeArrowheads="1"/>
          </p:cNvSpPr>
          <p:nvPr/>
        </p:nvSpPr>
        <p:spPr bwMode="auto">
          <a:xfrm>
            <a:off x="3476625" y="838200"/>
            <a:ext cx="3124200" cy="1905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nvGrpSpPr>
          <p:cNvPr id="2" name="Group 25"/>
          <p:cNvGrpSpPr>
            <a:grpSpLocks/>
          </p:cNvGrpSpPr>
          <p:nvPr/>
        </p:nvGrpSpPr>
        <p:grpSpPr bwMode="auto">
          <a:xfrm>
            <a:off x="5718175" y="1524000"/>
            <a:ext cx="377825" cy="365125"/>
            <a:chOff x="3648" y="1296"/>
            <a:chExt cx="288" cy="288"/>
          </a:xfrm>
        </p:grpSpPr>
        <p:sp>
          <p:nvSpPr>
            <p:cNvPr id="18478" name="Oval 26"/>
            <p:cNvSpPr>
              <a:spLocks noChangeArrowheads="1"/>
            </p:cNvSpPr>
            <p:nvPr/>
          </p:nvSpPr>
          <p:spPr bwMode="auto">
            <a:xfrm>
              <a:off x="3648" y="1296"/>
              <a:ext cx="288" cy="288"/>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p>
          </p:txBody>
        </p:sp>
        <p:sp>
          <p:nvSpPr>
            <p:cNvPr id="18479" name="Line 27"/>
            <p:cNvSpPr>
              <a:spLocks noChangeShapeType="1"/>
            </p:cNvSpPr>
            <p:nvPr/>
          </p:nvSpPr>
          <p:spPr bwMode="auto">
            <a:xfrm flipH="1">
              <a:off x="3798" y="1344"/>
              <a:ext cx="90" cy="96"/>
            </a:xfrm>
            <a:prstGeom prst="line">
              <a:avLst/>
            </a:prstGeom>
            <a:noFill/>
            <a:ln w="28575">
              <a:solidFill>
                <a:schemeClr val="tx1"/>
              </a:solidFill>
              <a:round/>
              <a:headEnd/>
              <a:tailEnd/>
            </a:ln>
          </p:spPr>
          <p:txBody>
            <a:bodyPr wrap="none">
              <a:prstTxWarp prst="textNoShape">
                <a:avLst/>
              </a:prstTxWarp>
            </a:bodyPr>
            <a:lstStyle/>
            <a:p>
              <a:endParaRPr lang="en-US"/>
            </a:p>
          </p:txBody>
        </p:sp>
        <p:sp>
          <p:nvSpPr>
            <p:cNvPr id="18480" name="Line 28"/>
            <p:cNvSpPr>
              <a:spLocks noChangeShapeType="1"/>
            </p:cNvSpPr>
            <p:nvPr/>
          </p:nvSpPr>
          <p:spPr bwMode="auto">
            <a:xfrm>
              <a:off x="3798" y="1373"/>
              <a:ext cx="0" cy="67"/>
            </a:xfrm>
            <a:prstGeom prst="line">
              <a:avLst/>
            </a:prstGeom>
            <a:noFill/>
            <a:ln w="38100">
              <a:solidFill>
                <a:schemeClr val="tx1"/>
              </a:solidFill>
              <a:round/>
              <a:headEnd/>
              <a:tailEnd/>
            </a:ln>
          </p:spPr>
          <p:txBody>
            <a:bodyPr wrap="none">
              <a:prstTxWarp prst="textNoShape">
                <a:avLst/>
              </a:prstTxWarp>
            </a:bodyPr>
            <a:lstStyle/>
            <a:p>
              <a:endParaRPr lang="en-US"/>
            </a:p>
          </p:txBody>
        </p:sp>
      </p:grpSp>
      <p:sp>
        <p:nvSpPr>
          <p:cNvPr id="18444" name="Oval 29"/>
          <p:cNvSpPr>
            <a:spLocks noChangeArrowheads="1"/>
          </p:cNvSpPr>
          <p:nvPr/>
        </p:nvSpPr>
        <p:spPr bwMode="auto">
          <a:xfrm>
            <a:off x="5718175" y="1031875"/>
            <a:ext cx="377825" cy="366713"/>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p>
        </p:txBody>
      </p:sp>
      <p:sp>
        <p:nvSpPr>
          <p:cNvPr id="18445" name="Text Box 30"/>
          <p:cNvSpPr txBox="1">
            <a:spLocks noChangeArrowheads="1"/>
          </p:cNvSpPr>
          <p:nvPr/>
        </p:nvSpPr>
        <p:spPr bwMode="auto">
          <a:xfrm>
            <a:off x="3538538" y="1824038"/>
            <a:ext cx="441325" cy="519112"/>
          </a:xfrm>
          <a:prstGeom prst="rect">
            <a:avLst/>
          </a:prstGeom>
          <a:noFill/>
          <a:ln w="9525">
            <a:noFill/>
            <a:miter lim="800000"/>
            <a:headEnd/>
            <a:tailEnd/>
          </a:ln>
        </p:spPr>
        <p:txBody>
          <a:bodyPr wrap="none">
            <a:prstTxWarp prst="textNoShape">
              <a:avLst/>
            </a:prstTxWarp>
            <a:spAutoFit/>
          </a:bodyPr>
          <a:lstStyle/>
          <a:p>
            <a:r>
              <a:rPr lang="en-US" b="1"/>
              <a:t>A</a:t>
            </a:r>
          </a:p>
        </p:txBody>
      </p:sp>
      <p:sp>
        <p:nvSpPr>
          <p:cNvPr id="18446" name="Text Box 31"/>
          <p:cNvSpPr txBox="1">
            <a:spLocks noChangeArrowheads="1"/>
          </p:cNvSpPr>
          <p:nvPr/>
        </p:nvSpPr>
        <p:spPr bwMode="auto">
          <a:xfrm>
            <a:off x="5713413" y="1824038"/>
            <a:ext cx="441325" cy="519112"/>
          </a:xfrm>
          <a:prstGeom prst="rect">
            <a:avLst/>
          </a:prstGeom>
          <a:noFill/>
          <a:ln w="9525">
            <a:noFill/>
            <a:miter lim="800000"/>
            <a:headEnd/>
            <a:tailEnd/>
          </a:ln>
        </p:spPr>
        <p:txBody>
          <a:bodyPr wrap="none">
            <a:prstTxWarp prst="textNoShape">
              <a:avLst/>
            </a:prstTxWarp>
            <a:spAutoFit/>
          </a:bodyPr>
          <a:lstStyle/>
          <a:p>
            <a:r>
              <a:rPr lang="en-US" b="1"/>
              <a:t>B</a:t>
            </a:r>
          </a:p>
        </p:txBody>
      </p:sp>
      <p:sp>
        <p:nvSpPr>
          <p:cNvPr id="18447" name="Line 32"/>
          <p:cNvSpPr>
            <a:spLocks noChangeShapeType="1"/>
          </p:cNvSpPr>
          <p:nvPr/>
        </p:nvSpPr>
        <p:spPr bwMode="auto">
          <a:xfrm>
            <a:off x="6096000" y="1203325"/>
            <a:ext cx="441325" cy="0"/>
          </a:xfrm>
          <a:prstGeom prst="line">
            <a:avLst/>
          </a:prstGeom>
          <a:noFill/>
          <a:ln w="28575">
            <a:solidFill>
              <a:srgbClr val="FF0000"/>
            </a:solidFill>
            <a:round/>
            <a:headEnd/>
            <a:tailEnd type="triangle" w="med" len="med"/>
          </a:ln>
        </p:spPr>
        <p:txBody>
          <a:bodyPr wrap="none">
            <a:prstTxWarp prst="textNoShape">
              <a:avLst/>
            </a:prstTxWarp>
          </a:bodyPr>
          <a:lstStyle/>
          <a:p>
            <a:endParaRPr lang="en-US"/>
          </a:p>
        </p:txBody>
      </p:sp>
      <p:sp>
        <p:nvSpPr>
          <p:cNvPr id="18448" name="Text Box 33"/>
          <p:cNvSpPr txBox="1">
            <a:spLocks noChangeArrowheads="1"/>
          </p:cNvSpPr>
          <p:nvPr/>
        </p:nvSpPr>
        <p:spPr bwMode="auto">
          <a:xfrm>
            <a:off x="6107113" y="762000"/>
            <a:ext cx="361950" cy="519113"/>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v</a:t>
            </a:r>
          </a:p>
        </p:txBody>
      </p:sp>
      <p:sp>
        <p:nvSpPr>
          <p:cNvPr id="18449" name="Text Box 34"/>
          <p:cNvSpPr txBox="1">
            <a:spLocks noChangeArrowheads="1"/>
          </p:cNvSpPr>
          <p:nvPr/>
        </p:nvSpPr>
        <p:spPr bwMode="auto">
          <a:xfrm>
            <a:off x="4391025" y="2133600"/>
            <a:ext cx="1048584" cy="461665"/>
          </a:xfrm>
          <a:prstGeom prst="rect">
            <a:avLst/>
          </a:prstGeom>
          <a:noFill/>
          <a:ln w="9525">
            <a:solidFill>
              <a:schemeClr val="tx1"/>
            </a:solidFill>
            <a:miter lim="800000"/>
            <a:headEnd/>
            <a:tailEnd/>
          </a:ln>
        </p:spPr>
        <p:txBody>
          <a:bodyPr wrap="none">
            <a:prstTxWarp prst="textNoShape">
              <a:avLst/>
            </a:prstTxWarp>
            <a:spAutoFit/>
          </a:bodyPr>
          <a:lstStyle/>
          <a:p>
            <a:r>
              <a:rPr lang="en-US" dirty="0">
                <a:latin typeface="Times New Roman" charset="0"/>
                <a:sym typeface="Symbol" charset="2"/>
              </a:rPr>
              <a:t>t</a:t>
            </a:r>
            <a:r>
              <a:rPr lang="en-US" baseline="-25000" dirty="0" smtClean="0">
                <a:latin typeface="Times New Roman" charset="0"/>
                <a:sym typeface="Symbol" charset="2"/>
              </a:rPr>
              <a:t>1</a:t>
            </a:r>
            <a:r>
              <a:rPr lang="en-US" dirty="0" smtClean="0"/>
              <a:t> </a:t>
            </a:r>
            <a:r>
              <a:rPr lang="en-US" dirty="0"/>
              <a:t>= 1s</a:t>
            </a:r>
          </a:p>
        </p:txBody>
      </p:sp>
      <p:grpSp>
        <p:nvGrpSpPr>
          <p:cNvPr id="3" name="Group 35"/>
          <p:cNvGrpSpPr>
            <a:grpSpLocks/>
          </p:cNvGrpSpPr>
          <p:nvPr/>
        </p:nvGrpSpPr>
        <p:grpSpPr bwMode="auto">
          <a:xfrm>
            <a:off x="3552825" y="1524000"/>
            <a:ext cx="377825" cy="365125"/>
            <a:chOff x="3648" y="1296"/>
            <a:chExt cx="288" cy="288"/>
          </a:xfrm>
        </p:grpSpPr>
        <p:sp>
          <p:nvSpPr>
            <p:cNvPr id="18475" name="Oval 36"/>
            <p:cNvSpPr>
              <a:spLocks noChangeArrowheads="1"/>
            </p:cNvSpPr>
            <p:nvPr/>
          </p:nvSpPr>
          <p:spPr bwMode="auto">
            <a:xfrm>
              <a:off x="3648" y="1296"/>
              <a:ext cx="288" cy="288"/>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p>
          </p:txBody>
        </p:sp>
        <p:sp>
          <p:nvSpPr>
            <p:cNvPr id="18476" name="Line 37"/>
            <p:cNvSpPr>
              <a:spLocks noChangeShapeType="1"/>
            </p:cNvSpPr>
            <p:nvPr/>
          </p:nvSpPr>
          <p:spPr bwMode="auto">
            <a:xfrm flipH="1">
              <a:off x="3798" y="1344"/>
              <a:ext cx="90" cy="96"/>
            </a:xfrm>
            <a:prstGeom prst="line">
              <a:avLst/>
            </a:prstGeom>
            <a:noFill/>
            <a:ln w="28575">
              <a:solidFill>
                <a:schemeClr val="tx1"/>
              </a:solidFill>
              <a:round/>
              <a:headEnd/>
              <a:tailEnd/>
            </a:ln>
          </p:spPr>
          <p:txBody>
            <a:bodyPr wrap="none">
              <a:prstTxWarp prst="textNoShape">
                <a:avLst/>
              </a:prstTxWarp>
            </a:bodyPr>
            <a:lstStyle/>
            <a:p>
              <a:endParaRPr lang="en-US"/>
            </a:p>
          </p:txBody>
        </p:sp>
        <p:sp>
          <p:nvSpPr>
            <p:cNvPr id="18477" name="Line 38"/>
            <p:cNvSpPr>
              <a:spLocks noChangeShapeType="1"/>
            </p:cNvSpPr>
            <p:nvPr/>
          </p:nvSpPr>
          <p:spPr bwMode="auto">
            <a:xfrm>
              <a:off x="3798" y="1373"/>
              <a:ext cx="0" cy="67"/>
            </a:xfrm>
            <a:prstGeom prst="line">
              <a:avLst/>
            </a:prstGeom>
            <a:noFill/>
            <a:ln w="38100">
              <a:solidFill>
                <a:schemeClr val="tx1"/>
              </a:solidFill>
              <a:round/>
              <a:headEnd/>
              <a:tailEnd/>
            </a:ln>
          </p:spPr>
          <p:txBody>
            <a:bodyPr wrap="none">
              <a:prstTxWarp prst="textNoShape">
                <a:avLst/>
              </a:prstTxWarp>
            </a:bodyPr>
            <a:lstStyle/>
            <a:p>
              <a:endParaRPr lang="en-US"/>
            </a:p>
          </p:txBody>
        </p:sp>
      </p:grpSp>
      <p:sp>
        <p:nvSpPr>
          <p:cNvPr id="18451" name="Text Box 39"/>
          <p:cNvSpPr txBox="1">
            <a:spLocks noChangeArrowheads="1"/>
          </p:cNvSpPr>
          <p:nvPr/>
        </p:nvSpPr>
        <p:spPr bwMode="auto">
          <a:xfrm>
            <a:off x="5721350" y="962025"/>
            <a:ext cx="382588" cy="519113"/>
          </a:xfrm>
          <a:prstGeom prst="rect">
            <a:avLst/>
          </a:prstGeom>
          <a:noFill/>
          <a:ln w="9525">
            <a:noFill/>
            <a:miter lim="800000"/>
            <a:headEnd/>
            <a:tailEnd/>
          </a:ln>
        </p:spPr>
        <p:txBody>
          <a:bodyPr wrap="none">
            <a:prstTxWarp prst="textNoShape">
              <a:avLst/>
            </a:prstTxWarp>
            <a:spAutoFit/>
          </a:bodyPr>
          <a:lstStyle/>
          <a:p>
            <a:r>
              <a:rPr lang="en-US"/>
              <a:t>?</a:t>
            </a:r>
          </a:p>
        </p:txBody>
      </p:sp>
      <p:graphicFrame>
        <p:nvGraphicFramePr>
          <p:cNvPr id="18434" name="Object 2"/>
          <p:cNvGraphicFramePr>
            <a:graphicFrameLocks noChangeAspect="1"/>
          </p:cNvGraphicFramePr>
          <p:nvPr/>
        </p:nvGraphicFramePr>
        <p:xfrm>
          <a:off x="6848475" y="838200"/>
          <a:ext cx="2100263" cy="1841500"/>
        </p:xfrm>
        <a:graphic>
          <a:graphicData uri="http://schemas.openxmlformats.org/presentationml/2006/ole">
            <p:oleObj spid="_x0000_s30722" name="Equation" r:id="rId3" imgW="927000" imgH="812520" progId="Equation.DSMT4">
              <p:embed/>
            </p:oleObj>
          </a:graphicData>
        </a:graphic>
      </p:graphicFrame>
      <p:sp>
        <p:nvSpPr>
          <p:cNvPr id="18452" name="Rectangle 41"/>
          <p:cNvSpPr>
            <a:spLocks noChangeArrowheads="1"/>
          </p:cNvSpPr>
          <p:nvPr/>
        </p:nvSpPr>
        <p:spPr bwMode="auto">
          <a:xfrm>
            <a:off x="6705600" y="838200"/>
            <a:ext cx="2362200" cy="1905000"/>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8453" name="Line 43"/>
          <p:cNvSpPr>
            <a:spLocks noChangeShapeType="1"/>
          </p:cNvSpPr>
          <p:nvPr/>
        </p:nvSpPr>
        <p:spPr bwMode="auto">
          <a:xfrm flipV="1">
            <a:off x="400050" y="1162050"/>
            <a:ext cx="2362200" cy="0"/>
          </a:xfrm>
          <a:prstGeom prst="line">
            <a:avLst/>
          </a:prstGeom>
          <a:noFill/>
          <a:ln w="38100">
            <a:solidFill>
              <a:srgbClr val="008000"/>
            </a:solidFill>
            <a:round/>
            <a:headEnd/>
            <a:tailEnd type="triangle" w="med" len="med"/>
          </a:ln>
        </p:spPr>
        <p:txBody>
          <a:bodyPr wrap="none">
            <a:prstTxWarp prst="textNoShape">
              <a:avLst/>
            </a:prstTxWarp>
          </a:bodyPr>
          <a:lstStyle/>
          <a:p>
            <a:endParaRPr lang="en-US"/>
          </a:p>
        </p:txBody>
      </p:sp>
      <p:grpSp>
        <p:nvGrpSpPr>
          <p:cNvPr id="4" name="Group 15"/>
          <p:cNvGrpSpPr>
            <a:grpSpLocks/>
          </p:cNvGrpSpPr>
          <p:nvPr/>
        </p:nvGrpSpPr>
        <p:grpSpPr bwMode="auto">
          <a:xfrm>
            <a:off x="214313" y="685800"/>
            <a:ext cx="758825" cy="620713"/>
            <a:chOff x="147" y="432"/>
            <a:chExt cx="478" cy="391"/>
          </a:xfrm>
        </p:grpSpPr>
        <p:grpSp>
          <p:nvGrpSpPr>
            <p:cNvPr id="5" name="Group 16"/>
            <p:cNvGrpSpPr>
              <a:grpSpLocks/>
            </p:cNvGrpSpPr>
            <p:nvPr/>
          </p:nvGrpSpPr>
          <p:grpSpPr bwMode="auto">
            <a:xfrm>
              <a:off x="147" y="612"/>
              <a:ext cx="221" cy="211"/>
              <a:chOff x="1488" y="1776"/>
              <a:chExt cx="288" cy="288"/>
            </a:xfrm>
          </p:grpSpPr>
          <p:sp>
            <p:nvSpPr>
              <p:cNvPr id="18472" name="Oval 17"/>
              <p:cNvSpPr>
                <a:spLocks noChangeArrowheads="1"/>
              </p:cNvSpPr>
              <p:nvPr/>
            </p:nvSpPr>
            <p:spPr bwMode="auto">
              <a:xfrm>
                <a:off x="1488" y="1776"/>
                <a:ext cx="288" cy="288"/>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p>
            </p:txBody>
          </p:sp>
          <p:sp>
            <p:nvSpPr>
              <p:cNvPr id="18473" name="Line 18"/>
              <p:cNvSpPr>
                <a:spLocks noChangeShapeType="1"/>
              </p:cNvSpPr>
              <p:nvPr/>
            </p:nvSpPr>
            <p:spPr bwMode="auto">
              <a:xfrm>
                <a:off x="1638" y="1776"/>
                <a:ext cx="0" cy="144"/>
              </a:xfrm>
              <a:prstGeom prst="line">
                <a:avLst/>
              </a:prstGeom>
              <a:noFill/>
              <a:ln w="28575">
                <a:solidFill>
                  <a:schemeClr val="tx1"/>
                </a:solidFill>
                <a:round/>
                <a:headEnd/>
                <a:tailEnd/>
              </a:ln>
            </p:spPr>
            <p:txBody>
              <a:bodyPr wrap="none">
                <a:prstTxWarp prst="textNoShape">
                  <a:avLst/>
                </a:prstTxWarp>
              </a:bodyPr>
              <a:lstStyle/>
              <a:p>
                <a:endParaRPr lang="en-US"/>
              </a:p>
            </p:txBody>
          </p:sp>
          <p:sp>
            <p:nvSpPr>
              <p:cNvPr id="18474" name="Line 19"/>
              <p:cNvSpPr>
                <a:spLocks noChangeShapeType="1"/>
              </p:cNvSpPr>
              <p:nvPr/>
            </p:nvSpPr>
            <p:spPr bwMode="auto">
              <a:xfrm>
                <a:off x="1638" y="1853"/>
                <a:ext cx="0" cy="67"/>
              </a:xfrm>
              <a:prstGeom prst="line">
                <a:avLst/>
              </a:prstGeom>
              <a:noFill/>
              <a:ln w="38100">
                <a:solidFill>
                  <a:schemeClr val="tx1"/>
                </a:solidFill>
                <a:round/>
                <a:headEnd/>
                <a:tailEnd/>
              </a:ln>
            </p:spPr>
            <p:txBody>
              <a:bodyPr wrap="none">
                <a:prstTxWarp prst="textNoShape">
                  <a:avLst/>
                </a:prstTxWarp>
              </a:bodyPr>
              <a:lstStyle/>
              <a:p>
                <a:endParaRPr lang="en-US"/>
              </a:p>
            </p:txBody>
          </p:sp>
        </p:grpSp>
        <p:sp>
          <p:nvSpPr>
            <p:cNvPr id="18470" name="Line 20"/>
            <p:cNvSpPr>
              <a:spLocks noChangeShapeType="1"/>
            </p:cNvSpPr>
            <p:nvPr/>
          </p:nvSpPr>
          <p:spPr bwMode="auto">
            <a:xfrm>
              <a:off x="368" y="711"/>
              <a:ext cx="257" cy="0"/>
            </a:xfrm>
            <a:prstGeom prst="line">
              <a:avLst/>
            </a:prstGeom>
            <a:noFill/>
            <a:ln w="28575">
              <a:solidFill>
                <a:srgbClr val="FF0000"/>
              </a:solidFill>
              <a:round/>
              <a:headEnd/>
              <a:tailEnd type="triangle" w="med" len="med"/>
            </a:ln>
          </p:spPr>
          <p:txBody>
            <a:bodyPr wrap="none">
              <a:prstTxWarp prst="textNoShape">
                <a:avLst/>
              </a:prstTxWarp>
            </a:bodyPr>
            <a:lstStyle/>
            <a:p>
              <a:endParaRPr lang="en-US"/>
            </a:p>
          </p:txBody>
        </p:sp>
        <p:sp>
          <p:nvSpPr>
            <p:cNvPr id="18471" name="Text Box 21"/>
            <p:cNvSpPr txBox="1">
              <a:spLocks noChangeArrowheads="1"/>
            </p:cNvSpPr>
            <p:nvPr/>
          </p:nvSpPr>
          <p:spPr bwMode="auto">
            <a:xfrm>
              <a:off x="360" y="432"/>
              <a:ext cx="228" cy="327"/>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v</a:t>
              </a:r>
            </a:p>
          </p:txBody>
        </p:sp>
      </p:grpSp>
      <p:sp>
        <p:nvSpPr>
          <p:cNvPr id="18455" name="Text Box 45"/>
          <p:cNvSpPr txBox="1">
            <a:spLocks noChangeArrowheads="1"/>
          </p:cNvSpPr>
          <p:nvPr/>
        </p:nvSpPr>
        <p:spPr bwMode="auto">
          <a:xfrm>
            <a:off x="2667000" y="936625"/>
            <a:ext cx="385763" cy="396875"/>
          </a:xfrm>
          <a:prstGeom prst="rect">
            <a:avLst/>
          </a:prstGeom>
          <a:noFill/>
          <a:ln w="9525">
            <a:noFill/>
            <a:miter lim="800000"/>
            <a:headEnd/>
            <a:tailEnd/>
          </a:ln>
        </p:spPr>
        <p:txBody>
          <a:bodyPr wrap="none">
            <a:prstTxWarp prst="textNoShape">
              <a:avLst/>
            </a:prstTxWarp>
            <a:spAutoFit/>
          </a:bodyPr>
          <a:lstStyle/>
          <a:p>
            <a:r>
              <a:rPr lang="en-US" sz="2000" b="1">
                <a:solidFill>
                  <a:srgbClr val="008000"/>
                </a:solidFill>
              </a:rPr>
              <a:t>x'</a:t>
            </a:r>
          </a:p>
        </p:txBody>
      </p:sp>
      <p:sp>
        <p:nvSpPr>
          <p:cNvPr id="18456" name="Line 48"/>
          <p:cNvSpPr>
            <a:spLocks noChangeShapeType="1"/>
          </p:cNvSpPr>
          <p:nvPr/>
        </p:nvSpPr>
        <p:spPr bwMode="auto">
          <a:xfrm flipV="1">
            <a:off x="381000" y="1590675"/>
            <a:ext cx="2362200" cy="0"/>
          </a:xfrm>
          <a:prstGeom prst="line">
            <a:avLst/>
          </a:prstGeom>
          <a:noFill/>
          <a:ln w="38100">
            <a:solidFill>
              <a:srgbClr val="0000FF"/>
            </a:solidFill>
            <a:round/>
            <a:headEnd/>
            <a:tailEnd type="triangle" w="med" len="med"/>
          </a:ln>
        </p:spPr>
        <p:txBody>
          <a:bodyPr wrap="none">
            <a:prstTxWarp prst="textNoShape">
              <a:avLst/>
            </a:prstTxWarp>
          </a:bodyPr>
          <a:lstStyle/>
          <a:p>
            <a:endParaRPr lang="en-US"/>
          </a:p>
        </p:txBody>
      </p:sp>
      <p:sp>
        <p:nvSpPr>
          <p:cNvPr id="18457" name="Text Box 49"/>
          <p:cNvSpPr txBox="1">
            <a:spLocks noChangeArrowheads="1"/>
          </p:cNvSpPr>
          <p:nvPr/>
        </p:nvSpPr>
        <p:spPr bwMode="auto">
          <a:xfrm>
            <a:off x="2647950" y="1365250"/>
            <a:ext cx="325438" cy="396875"/>
          </a:xfrm>
          <a:prstGeom prst="rect">
            <a:avLst/>
          </a:prstGeom>
          <a:noFill/>
          <a:ln w="9525">
            <a:noFill/>
            <a:miter lim="800000"/>
            <a:headEnd/>
            <a:tailEnd/>
          </a:ln>
        </p:spPr>
        <p:txBody>
          <a:bodyPr wrap="none">
            <a:prstTxWarp prst="textNoShape">
              <a:avLst/>
            </a:prstTxWarp>
            <a:spAutoFit/>
          </a:bodyPr>
          <a:lstStyle/>
          <a:p>
            <a:r>
              <a:rPr lang="en-US" sz="2000" b="1">
                <a:solidFill>
                  <a:srgbClr val="0000FF"/>
                </a:solidFill>
              </a:rPr>
              <a:t>x</a:t>
            </a:r>
          </a:p>
        </p:txBody>
      </p:sp>
      <p:grpSp>
        <p:nvGrpSpPr>
          <p:cNvPr id="6" name="Group 6"/>
          <p:cNvGrpSpPr>
            <a:grpSpLocks/>
          </p:cNvGrpSpPr>
          <p:nvPr/>
        </p:nvGrpSpPr>
        <p:grpSpPr bwMode="auto">
          <a:xfrm>
            <a:off x="206375" y="1419225"/>
            <a:ext cx="349250" cy="334963"/>
            <a:chOff x="1488" y="1776"/>
            <a:chExt cx="288" cy="288"/>
          </a:xfrm>
        </p:grpSpPr>
        <p:sp>
          <p:nvSpPr>
            <p:cNvPr id="18466" name="Oval 7"/>
            <p:cNvSpPr>
              <a:spLocks noChangeArrowheads="1"/>
            </p:cNvSpPr>
            <p:nvPr/>
          </p:nvSpPr>
          <p:spPr bwMode="auto">
            <a:xfrm>
              <a:off x="1488" y="1776"/>
              <a:ext cx="288" cy="288"/>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p>
          </p:txBody>
        </p:sp>
        <p:sp>
          <p:nvSpPr>
            <p:cNvPr id="18467" name="Line 8"/>
            <p:cNvSpPr>
              <a:spLocks noChangeShapeType="1"/>
            </p:cNvSpPr>
            <p:nvPr/>
          </p:nvSpPr>
          <p:spPr bwMode="auto">
            <a:xfrm>
              <a:off x="1638" y="1776"/>
              <a:ext cx="0" cy="144"/>
            </a:xfrm>
            <a:prstGeom prst="line">
              <a:avLst/>
            </a:prstGeom>
            <a:noFill/>
            <a:ln w="28575">
              <a:solidFill>
                <a:schemeClr val="tx1"/>
              </a:solidFill>
              <a:round/>
              <a:headEnd/>
              <a:tailEnd/>
            </a:ln>
          </p:spPr>
          <p:txBody>
            <a:bodyPr wrap="none">
              <a:prstTxWarp prst="textNoShape">
                <a:avLst/>
              </a:prstTxWarp>
            </a:bodyPr>
            <a:lstStyle/>
            <a:p>
              <a:endParaRPr lang="en-US"/>
            </a:p>
          </p:txBody>
        </p:sp>
        <p:sp>
          <p:nvSpPr>
            <p:cNvPr id="18468" name="Line 9"/>
            <p:cNvSpPr>
              <a:spLocks noChangeShapeType="1"/>
            </p:cNvSpPr>
            <p:nvPr/>
          </p:nvSpPr>
          <p:spPr bwMode="auto">
            <a:xfrm>
              <a:off x="1638" y="1853"/>
              <a:ext cx="0" cy="67"/>
            </a:xfrm>
            <a:prstGeom prst="line">
              <a:avLst/>
            </a:prstGeom>
            <a:noFill/>
            <a:ln w="38100">
              <a:solidFill>
                <a:schemeClr val="tx1"/>
              </a:solidFill>
              <a:round/>
              <a:headEnd/>
              <a:tailEnd/>
            </a:ln>
          </p:spPr>
          <p:txBody>
            <a:bodyPr wrap="none">
              <a:prstTxWarp prst="textNoShape">
                <a:avLst/>
              </a:prstTxWarp>
            </a:bodyPr>
            <a:lstStyle/>
            <a:p>
              <a:endParaRPr lang="en-US"/>
            </a:p>
          </p:txBody>
        </p:sp>
      </p:grpSp>
      <p:grpSp>
        <p:nvGrpSpPr>
          <p:cNvPr id="7" name="Group 10"/>
          <p:cNvGrpSpPr>
            <a:grpSpLocks/>
          </p:cNvGrpSpPr>
          <p:nvPr/>
        </p:nvGrpSpPr>
        <p:grpSpPr bwMode="auto">
          <a:xfrm>
            <a:off x="2190750" y="1419225"/>
            <a:ext cx="350838" cy="334963"/>
            <a:chOff x="1488" y="1776"/>
            <a:chExt cx="288" cy="288"/>
          </a:xfrm>
        </p:grpSpPr>
        <p:sp>
          <p:nvSpPr>
            <p:cNvPr id="18463" name="Oval 11"/>
            <p:cNvSpPr>
              <a:spLocks noChangeArrowheads="1"/>
            </p:cNvSpPr>
            <p:nvPr/>
          </p:nvSpPr>
          <p:spPr bwMode="auto">
            <a:xfrm>
              <a:off x="1488" y="1776"/>
              <a:ext cx="288" cy="288"/>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p>
          </p:txBody>
        </p:sp>
        <p:sp>
          <p:nvSpPr>
            <p:cNvPr id="18464" name="Line 12"/>
            <p:cNvSpPr>
              <a:spLocks noChangeShapeType="1"/>
            </p:cNvSpPr>
            <p:nvPr/>
          </p:nvSpPr>
          <p:spPr bwMode="auto">
            <a:xfrm>
              <a:off x="1638" y="1776"/>
              <a:ext cx="0" cy="144"/>
            </a:xfrm>
            <a:prstGeom prst="line">
              <a:avLst/>
            </a:prstGeom>
            <a:noFill/>
            <a:ln w="28575">
              <a:solidFill>
                <a:schemeClr val="tx1"/>
              </a:solidFill>
              <a:round/>
              <a:headEnd/>
              <a:tailEnd/>
            </a:ln>
          </p:spPr>
          <p:txBody>
            <a:bodyPr wrap="none">
              <a:prstTxWarp prst="textNoShape">
                <a:avLst/>
              </a:prstTxWarp>
            </a:bodyPr>
            <a:lstStyle/>
            <a:p>
              <a:endParaRPr lang="en-US"/>
            </a:p>
          </p:txBody>
        </p:sp>
        <p:sp>
          <p:nvSpPr>
            <p:cNvPr id="18465" name="Line 13"/>
            <p:cNvSpPr>
              <a:spLocks noChangeShapeType="1"/>
            </p:cNvSpPr>
            <p:nvPr/>
          </p:nvSpPr>
          <p:spPr bwMode="auto">
            <a:xfrm>
              <a:off x="1638" y="1853"/>
              <a:ext cx="0" cy="67"/>
            </a:xfrm>
            <a:prstGeom prst="line">
              <a:avLst/>
            </a:prstGeom>
            <a:noFill/>
            <a:ln w="38100">
              <a:solidFill>
                <a:schemeClr val="tx1"/>
              </a:solidFill>
              <a:round/>
              <a:headEnd/>
              <a:tailEnd/>
            </a:ln>
          </p:spPr>
          <p:txBody>
            <a:bodyPr wrap="none">
              <a:prstTxWarp prst="textNoShape">
                <a:avLst/>
              </a:prstTxWarp>
            </a:bodyPr>
            <a:lstStyle/>
            <a:p>
              <a:endParaRPr lang="en-US"/>
            </a:p>
          </p:txBody>
        </p:sp>
      </p:grpSp>
      <p:sp>
        <p:nvSpPr>
          <p:cNvPr id="397363" name="Text Box 51"/>
          <p:cNvSpPr txBox="1">
            <a:spLocks noChangeArrowheads="1"/>
          </p:cNvSpPr>
          <p:nvPr/>
        </p:nvSpPr>
        <p:spPr bwMode="auto">
          <a:xfrm>
            <a:off x="47625" y="6391275"/>
            <a:ext cx="8999538"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The moving clock shows the proper time interval!!  </a:t>
            </a:r>
            <a:r>
              <a:rPr lang="el-GR">
                <a:solidFill>
                  <a:srgbClr val="FF0000"/>
                </a:solidFill>
              </a:rPr>
              <a:t>Δ</a:t>
            </a:r>
            <a:r>
              <a:rPr lang="en-US">
                <a:solidFill>
                  <a:srgbClr val="FF0000"/>
                </a:solidFill>
              </a:rPr>
              <a:t>t</a:t>
            </a:r>
            <a:r>
              <a:rPr lang="en-US" baseline="-25000">
                <a:solidFill>
                  <a:srgbClr val="FF0000"/>
                </a:solidFill>
              </a:rPr>
              <a:t>proper </a:t>
            </a:r>
            <a:r>
              <a:rPr lang="en-US">
                <a:solidFill>
                  <a:srgbClr val="FF0000"/>
                </a:solidFill>
              </a:rPr>
              <a:t>= </a:t>
            </a:r>
            <a:r>
              <a:rPr lang="el-GR">
                <a:solidFill>
                  <a:srgbClr val="FF0000"/>
                </a:solidFill>
              </a:rPr>
              <a:t>Δ</a:t>
            </a:r>
            <a:r>
              <a:rPr lang="en-US">
                <a:solidFill>
                  <a:srgbClr val="FF0000"/>
                </a:solidFill>
              </a:rPr>
              <a:t>t / </a:t>
            </a:r>
            <a:r>
              <a:rPr lang="el-GR">
                <a:solidFill>
                  <a:srgbClr val="FF0000"/>
                </a:solidFill>
                <a:latin typeface="Times New Roman" charset="0"/>
                <a:ea typeface="Times New Roman" charset="0"/>
                <a:cs typeface="Times New Roman" charset="0"/>
              </a:rPr>
              <a:t>γ</a:t>
            </a:r>
            <a:r>
              <a:rPr lang="en-US">
                <a:solidFill>
                  <a:srgbClr val="FF0000"/>
                </a:solidFill>
              </a:rPr>
              <a:t> </a:t>
            </a:r>
          </a:p>
        </p:txBody>
      </p:sp>
      <p:sp>
        <p:nvSpPr>
          <p:cNvPr id="18461" name="Text Box 52"/>
          <p:cNvSpPr txBox="1">
            <a:spLocks noChangeArrowheads="1"/>
          </p:cNvSpPr>
          <p:nvPr/>
        </p:nvSpPr>
        <p:spPr bwMode="auto">
          <a:xfrm>
            <a:off x="228600" y="2667000"/>
            <a:ext cx="8702675" cy="2893100"/>
          </a:xfrm>
          <a:prstGeom prst="rect">
            <a:avLst/>
          </a:prstGeom>
          <a:noFill/>
          <a:ln w="9525">
            <a:noFill/>
            <a:miter lim="800000"/>
            <a:headEnd/>
            <a:tailEnd/>
          </a:ln>
        </p:spPr>
        <p:txBody>
          <a:bodyPr>
            <a:prstTxWarp prst="textNoShape">
              <a:avLst/>
            </a:prstTxWarp>
            <a:spAutoFit/>
          </a:bodyPr>
          <a:lstStyle/>
          <a:p>
            <a:r>
              <a:rPr lang="en-US" dirty="0"/>
              <a:t>Two clocks (one at </a:t>
            </a:r>
            <a:r>
              <a:rPr lang="en-US" b="1" dirty="0"/>
              <a:t>A</a:t>
            </a:r>
            <a:r>
              <a:rPr lang="en-US" dirty="0"/>
              <a:t> and one at </a:t>
            </a:r>
            <a:r>
              <a:rPr lang="en-US" b="1" dirty="0" err="1"/>
              <a:t>B</a:t>
            </a:r>
            <a:r>
              <a:rPr lang="en-US" dirty="0"/>
              <a:t>) are synchronized. A third clock flies past </a:t>
            </a:r>
            <a:r>
              <a:rPr lang="en-US" b="1" dirty="0"/>
              <a:t>A</a:t>
            </a:r>
            <a:r>
              <a:rPr lang="en-US" dirty="0"/>
              <a:t> at a velocity </a:t>
            </a:r>
            <a:r>
              <a:rPr lang="en-US" dirty="0" err="1"/>
              <a:t>v</a:t>
            </a:r>
            <a:r>
              <a:rPr lang="en-US" dirty="0"/>
              <a:t>. The moment it passes </a:t>
            </a:r>
            <a:r>
              <a:rPr lang="en-US" b="1" dirty="0"/>
              <a:t>A</a:t>
            </a:r>
            <a:r>
              <a:rPr lang="en-US" dirty="0"/>
              <a:t> all three clocks show the same time</a:t>
            </a:r>
            <a:r>
              <a:rPr lang="en-US" dirty="0" smtClean="0"/>
              <a:t> </a:t>
            </a:r>
            <a:r>
              <a:rPr lang="en-US" dirty="0">
                <a:latin typeface="Times New Roman" charset="0"/>
                <a:ea typeface="Times New Roman" charset="0"/>
                <a:cs typeface="Times New Roman" charset="0"/>
                <a:sym typeface="Symbol" charset="2"/>
              </a:rPr>
              <a:t>t</a:t>
            </a:r>
            <a:r>
              <a:rPr lang="en-US" baseline="-25000" dirty="0" smtClean="0">
                <a:latin typeface="Times New Roman" charset="0"/>
                <a:ea typeface="Times New Roman" charset="0"/>
                <a:cs typeface="Times New Roman" charset="0"/>
                <a:sym typeface="Symbol" charset="2"/>
              </a:rPr>
              <a:t>0</a:t>
            </a:r>
            <a:r>
              <a:rPr lang="en-US" dirty="0" smtClean="0"/>
              <a:t> </a:t>
            </a:r>
            <a:r>
              <a:rPr lang="en-US" dirty="0"/>
              <a:t>= 0 (viewed by observers in A and </a:t>
            </a:r>
            <a:r>
              <a:rPr lang="en-US" dirty="0" err="1"/>
              <a:t>B</a:t>
            </a:r>
            <a:r>
              <a:rPr lang="en-US" dirty="0"/>
              <a:t>. See left image.)</a:t>
            </a:r>
          </a:p>
          <a:p>
            <a:endParaRPr lang="en-US" sz="1400" dirty="0"/>
          </a:p>
          <a:p>
            <a:r>
              <a:rPr lang="en-US" dirty="0"/>
              <a:t>What time does the third clock show (as seen by an observer at </a:t>
            </a:r>
            <a:r>
              <a:rPr lang="en-US" b="1" dirty="0" err="1"/>
              <a:t>B</a:t>
            </a:r>
            <a:r>
              <a:rPr lang="en-US" dirty="0"/>
              <a:t>) at the moment it passes the clock in </a:t>
            </a:r>
            <a:r>
              <a:rPr lang="en-US" dirty="0" err="1"/>
              <a:t>B</a:t>
            </a:r>
            <a:r>
              <a:rPr lang="en-US" dirty="0"/>
              <a:t>? The clock</a:t>
            </a:r>
            <a:r>
              <a:rPr lang="en-US" dirty="0" smtClean="0"/>
              <a:t> at </a:t>
            </a:r>
            <a:r>
              <a:rPr lang="en-US" b="1" dirty="0" err="1"/>
              <a:t>B</a:t>
            </a:r>
            <a:r>
              <a:rPr lang="en-US" dirty="0"/>
              <a:t> is showing</a:t>
            </a:r>
            <a:r>
              <a:rPr lang="en-US" dirty="0" smtClean="0"/>
              <a:t> </a:t>
            </a:r>
            <a:r>
              <a:rPr lang="en-US" dirty="0">
                <a:latin typeface="Times New Roman" charset="0"/>
                <a:ea typeface="Times New Roman" charset="0"/>
                <a:cs typeface="Times New Roman" charset="0"/>
                <a:sym typeface="Symbol" charset="2"/>
              </a:rPr>
              <a:t>t</a:t>
            </a:r>
            <a:r>
              <a:rPr lang="en-US" baseline="-25000" dirty="0" smtClean="0">
                <a:latin typeface="Times New Roman" charset="0"/>
                <a:ea typeface="Times New Roman" charset="0"/>
                <a:cs typeface="Times New Roman" charset="0"/>
                <a:sym typeface="Symbol" charset="2"/>
              </a:rPr>
              <a:t>1</a:t>
            </a:r>
            <a:r>
              <a:rPr lang="en-US" dirty="0" smtClean="0">
                <a:latin typeface="Times New Roman" charset="0"/>
                <a:ea typeface="Times New Roman" charset="0"/>
                <a:cs typeface="Times New Roman" charset="0"/>
                <a:sym typeface="Symbol" charset="2"/>
              </a:rPr>
              <a:t> </a:t>
            </a:r>
            <a:r>
              <a:rPr lang="en-US" dirty="0"/>
              <a:t>= 1s at that moment. </a:t>
            </a:r>
            <a:r>
              <a:rPr lang="en-US" dirty="0" err="1">
                <a:sym typeface="Wingdings" charset="2"/>
              </a:rPr>
              <a:t></a:t>
            </a:r>
            <a:r>
              <a:rPr lang="en-US" dirty="0">
                <a:sym typeface="Wingdings" charset="2"/>
              </a:rPr>
              <a:t> Use Lorentz transformation!</a:t>
            </a:r>
            <a:endParaRPr lang="en-US" dirty="0"/>
          </a:p>
        </p:txBody>
      </p:sp>
      <p:sp>
        <p:nvSpPr>
          <p:cNvPr id="18462" name="Text Box 53"/>
          <p:cNvSpPr txBox="1">
            <a:spLocks noChangeArrowheads="1"/>
          </p:cNvSpPr>
          <p:nvPr/>
        </p:nvSpPr>
        <p:spPr bwMode="auto">
          <a:xfrm>
            <a:off x="104775" y="5508625"/>
            <a:ext cx="8337550" cy="830263"/>
          </a:xfrm>
          <a:prstGeom prst="rect">
            <a:avLst/>
          </a:prstGeom>
          <a:noFill/>
          <a:ln w="9525">
            <a:noFill/>
            <a:miter lim="800000"/>
            <a:headEnd/>
            <a:tailEnd/>
          </a:ln>
        </p:spPr>
        <p:txBody>
          <a:bodyPr wrap="none">
            <a:prstTxWarp prst="textNoShape">
              <a:avLst/>
            </a:prstTxWarp>
            <a:spAutoFit/>
          </a:bodyPr>
          <a:lstStyle/>
          <a:p>
            <a:r>
              <a:rPr lang="en-US" dirty="0">
                <a:latin typeface="Times New Roman" charset="0"/>
              </a:rPr>
              <a:t>A) </a:t>
            </a:r>
            <a:r>
              <a:rPr lang="el-GR" dirty="0">
                <a:latin typeface="Times New Roman" charset="0"/>
                <a:ea typeface="Times New Roman" charset="0"/>
                <a:cs typeface="Times New Roman" charset="0"/>
              </a:rPr>
              <a:t>γ</a:t>
            </a:r>
            <a:r>
              <a:rPr lang="en-US" dirty="0">
                <a:latin typeface="Times New Roman" charset="0"/>
                <a:ea typeface="Times New Roman" charset="0"/>
                <a:cs typeface="Times New Roman" charset="0"/>
              </a:rPr>
              <a:t> · </a:t>
            </a:r>
            <a:r>
              <a:rPr lang="en-US" dirty="0" smtClean="0">
                <a:latin typeface="Times New Roman" charset="0"/>
                <a:ea typeface="Times New Roman" charset="0"/>
                <a:cs typeface="Times New Roman" charset="0"/>
              </a:rPr>
              <a:t>(</a:t>
            </a:r>
            <a:r>
              <a:rPr lang="en-US" dirty="0">
                <a:latin typeface="Times New Roman" charset="0"/>
                <a:ea typeface="Times New Roman" charset="0"/>
                <a:cs typeface="Times New Roman" charset="0"/>
              </a:rPr>
              <a:t>t</a:t>
            </a:r>
            <a:r>
              <a:rPr lang="en-US" baseline="-25000" dirty="0" smtClean="0">
                <a:latin typeface="Times New Roman" charset="0"/>
                <a:ea typeface="Times New Roman" charset="0"/>
                <a:cs typeface="Times New Roman" charset="0"/>
              </a:rPr>
              <a:t>1</a:t>
            </a:r>
            <a:r>
              <a:rPr lang="en-US" dirty="0" smtClean="0">
                <a:latin typeface="Times New Roman" charset="0"/>
                <a:ea typeface="Times New Roman" charset="0"/>
                <a:cs typeface="Times New Roman" charset="0"/>
              </a:rPr>
              <a:t>-</a:t>
            </a:r>
            <a:r>
              <a:rPr lang="en-US" dirty="0">
                <a:latin typeface="Times New Roman" charset="0"/>
              </a:rPr>
              <a:t>t</a:t>
            </a:r>
            <a:r>
              <a:rPr lang="en-US" baseline="-25000" dirty="0" smtClean="0">
                <a:latin typeface="Times New Roman" charset="0"/>
              </a:rPr>
              <a:t>0</a:t>
            </a:r>
            <a:r>
              <a:rPr lang="en-US" dirty="0">
                <a:latin typeface="Times New Roman" charset="0"/>
              </a:rPr>
              <a:t>)</a:t>
            </a:r>
            <a:r>
              <a:rPr lang="en-US" dirty="0">
                <a:latin typeface="Times New Roman" charset="0"/>
                <a:ea typeface="Times New Roman" charset="0"/>
                <a:cs typeface="Times New Roman" charset="0"/>
              </a:rPr>
              <a:t>	       </a:t>
            </a:r>
            <a:r>
              <a:rPr lang="en-US" dirty="0" err="1">
                <a:latin typeface="Times New Roman" charset="0"/>
                <a:ea typeface="Times New Roman" charset="0"/>
                <a:cs typeface="Times New Roman" charset="0"/>
              </a:rPr>
              <a:t>B</a:t>
            </a:r>
            <a:r>
              <a:rPr lang="en-US" dirty="0">
                <a:latin typeface="Times New Roman" charset="0"/>
                <a:ea typeface="Times New Roman" charset="0"/>
                <a:cs typeface="Times New Roman" charset="0"/>
              </a:rPr>
              <a:t>) </a:t>
            </a:r>
            <a:r>
              <a:rPr lang="el-GR" dirty="0">
                <a:latin typeface="Times New Roman" charset="0"/>
              </a:rPr>
              <a:t>γ</a:t>
            </a:r>
            <a:r>
              <a:rPr lang="en-US" baseline="30000" dirty="0">
                <a:latin typeface="Times New Roman" charset="0"/>
              </a:rPr>
              <a:t>2</a:t>
            </a:r>
            <a:r>
              <a:rPr lang="en-US" dirty="0" smtClean="0">
                <a:latin typeface="Times New Roman" charset="0"/>
              </a:rPr>
              <a:t>(</a:t>
            </a:r>
            <a:r>
              <a:rPr lang="en-US" dirty="0">
                <a:latin typeface="Times New Roman" charset="0"/>
              </a:rPr>
              <a:t>t</a:t>
            </a:r>
            <a:r>
              <a:rPr lang="en-US" baseline="-25000" dirty="0" smtClean="0">
                <a:latin typeface="Times New Roman" charset="0"/>
              </a:rPr>
              <a:t>1</a:t>
            </a:r>
            <a:r>
              <a:rPr lang="en-US" dirty="0" smtClean="0">
                <a:latin typeface="Times New Roman" charset="0"/>
              </a:rPr>
              <a:t>-</a:t>
            </a:r>
            <a:r>
              <a:rPr lang="en-US" dirty="0">
                <a:latin typeface="Times New Roman" charset="0"/>
              </a:rPr>
              <a:t>t</a:t>
            </a:r>
            <a:r>
              <a:rPr lang="en-US" baseline="-25000" dirty="0" smtClean="0">
                <a:latin typeface="Times New Roman" charset="0"/>
              </a:rPr>
              <a:t>0</a:t>
            </a:r>
            <a:r>
              <a:rPr lang="en-US" dirty="0">
                <a:latin typeface="Times New Roman" charset="0"/>
              </a:rPr>
              <a:t>)(1</a:t>
            </a:r>
            <a:r>
              <a:rPr lang="en-US" dirty="0">
                <a:latin typeface="Times New Roman" charset="0"/>
                <a:ea typeface="Times New Roman" charset="0"/>
                <a:cs typeface="Times New Roman" charset="0"/>
              </a:rPr>
              <a:t> – v/c</a:t>
            </a:r>
            <a:r>
              <a:rPr lang="en-US" baseline="30000" dirty="0">
                <a:latin typeface="Times New Roman" charset="0"/>
                <a:ea typeface="Times New Roman" charset="0"/>
                <a:cs typeface="Times New Roman" charset="0"/>
              </a:rPr>
              <a:t>2</a:t>
            </a:r>
            <a:r>
              <a:rPr lang="en-US" dirty="0">
                <a:latin typeface="Times New Roman" charset="0"/>
                <a:ea typeface="Times New Roman" charset="0"/>
                <a:cs typeface="Times New Roman" charset="0"/>
              </a:rPr>
              <a:t>)       </a:t>
            </a:r>
            <a:r>
              <a:rPr lang="en-US" dirty="0" err="1">
                <a:latin typeface="Times New Roman" charset="0"/>
                <a:ea typeface="Times New Roman" charset="0"/>
                <a:cs typeface="Times New Roman" charset="0"/>
              </a:rPr>
              <a:t>C</a:t>
            </a:r>
            <a:r>
              <a:rPr lang="en-US" dirty="0">
                <a:latin typeface="Times New Roman" charset="0"/>
                <a:ea typeface="Times New Roman" charset="0"/>
                <a:cs typeface="Times New Roman" charset="0"/>
              </a:rPr>
              <a:t>) </a:t>
            </a:r>
            <a:r>
              <a:rPr lang="el-GR" dirty="0">
                <a:latin typeface="Times New Roman" charset="0"/>
              </a:rPr>
              <a:t>γ</a:t>
            </a:r>
            <a:r>
              <a:rPr lang="en-US" baseline="30000" dirty="0">
                <a:latin typeface="Times New Roman" charset="0"/>
              </a:rPr>
              <a:t>2 </a:t>
            </a:r>
            <a:r>
              <a:rPr lang="en-US" dirty="0" smtClean="0">
                <a:latin typeface="Times New Roman" charset="0"/>
              </a:rPr>
              <a:t>(</a:t>
            </a:r>
            <a:r>
              <a:rPr lang="en-US" dirty="0">
                <a:latin typeface="Times New Roman" charset="0"/>
              </a:rPr>
              <a:t>t</a:t>
            </a:r>
            <a:r>
              <a:rPr lang="en-US" baseline="-25000" dirty="0" smtClean="0">
                <a:latin typeface="Times New Roman" charset="0"/>
              </a:rPr>
              <a:t>1</a:t>
            </a:r>
            <a:r>
              <a:rPr lang="en-US" dirty="0" smtClean="0">
                <a:latin typeface="Times New Roman" charset="0"/>
              </a:rPr>
              <a:t>-</a:t>
            </a:r>
            <a:r>
              <a:rPr lang="en-US" dirty="0">
                <a:latin typeface="Times New Roman" charset="0"/>
              </a:rPr>
              <a:t>t</a:t>
            </a:r>
            <a:r>
              <a:rPr lang="en-US" baseline="-25000" dirty="0" smtClean="0">
                <a:latin typeface="Times New Roman" charset="0"/>
              </a:rPr>
              <a:t>0</a:t>
            </a:r>
            <a:r>
              <a:rPr lang="en-US" dirty="0">
                <a:latin typeface="Times New Roman" charset="0"/>
              </a:rPr>
              <a:t>)(1 + v</a:t>
            </a:r>
            <a:r>
              <a:rPr lang="en-US" baseline="30000" dirty="0">
                <a:latin typeface="Times New Roman" charset="0"/>
              </a:rPr>
              <a:t>2</a:t>
            </a:r>
            <a:r>
              <a:rPr lang="en-US" dirty="0">
                <a:latin typeface="Times New Roman" charset="0"/>
              </a:rPr>
              <a:t>/c</a:t>
            </a:r>
            <a:r>
              <a:rPr lang="en-US" baseline="30000" dirty="0">
                <a:latin typeface="Times New Roman" charset="0"/>
              </a:rPr>
              <a:t>2</a:t>
            </a:r>
            <a:r>
              <a:rPr lang="en-US" dirty="0">
                <a:latin typeface="Times New Roman" charset="0"/>
              </a:rPr>
              <a:t>)</a:t>
            </a:r>
          </a:p>
          <a:p>
            <a:r>
              <a:rPr lang="en-US" dirty="0" err="1">
                <a:latin typeface="Times New Roman" charset="0"/>
              </a:rPr>
              <a:t>D</a:t>
            </a:r>
            <a:r>
              <a:rPr lang="en-US" dirty="0">
                <a:latin typeface="Times New Roman" charset="0"/>
              </a:rPr>
              <a:t>) </a:t>
            </a:r>
            <a:r>
              <a:rPr lang="en-US" dirty="0" smtClean="0">
                <a:latin typeface="Times New Roman" charset="0"/>
              </a:rPr>
              <a:t>(</a:t>
            </a:r>
            <a:r>
              <a:rPr lang="en-US" dirty="0">
                <a:latin typeface="Times New Roman" charset="0"/>
              </a:rPr>
              <a:t>t</a:t>
            </a:r>
            <a:r>
              <a:rPr lang="en-US" baseline="-25000" dirty="0" smtClean="0">
                <a:latin typeface="Times New Roman" charset="0"/>
              </a:rPr>
              <a:t>1</a:t>
            </a:r>
            <a:r>
              <a:rPr lang="en-US" dirty="0" smtClean="0">
                <a:latin typeface="Times New Roman" charset="0"/>
              </a:rPr>
              <a:t>-</a:t>
            </a:r>
            <a:r>
              <a:rPr lang="en-US" dirty="0">
                <a:latin typeface="Times New Roman" charset="0"/>
              </a:rPr>
              <a:t>t</a:t>
            </a:r>
            <a:r>
              <a:rPr lang="en-US" baseline="-25000" dirty="0" smtClean="0">
                <a:latin typeface="Times New Roman" charset="0"/>
              </a:rPr>
              <a:t>0</a:t>
            </a:r>
            <a:r>
              <a:rPr lang="en-US" dirty="0">
                <a:latin typeface="Times New Roman" charset="0"/>
              </a:rPr>
              <a:t>) / </a:t>
            </a:r>
            <a:r>
              <a:rPr lang="el-GR" dirty="0">
                <a:latin typeface="Times New Roman" charset="0"/>
              </a:rPr>
              <a:t>γ</a:t>
            </a:r>
            <a:r>
              <a:rPr lang="en-US" dirty="0">
                <a:latin typeface="Times New Roman" charset="0"/>
              </a:rPr>
              <a:t>	       </a:t>
            </a:r>
            <a:r>
              <a:rPr lang="en-US" dirty="0" err="1">
                <a:latin typeface="Times New Roman" charset="0"/>
              </a:rPr>
              <a:t>E</a:t>
            </a:r>
            <a:r>
              <a:rPr lang="en-US" dirty="0">
                <a:latin typeface="Times New Roman" charset="0"/>
              </a:rPr>
              <a:t>) </a:t>
            </a:r>
            <a:r>
              <a:rPr lang="el-GR" dirty="0">
                <a:latin typeface="Times New Roman" charset="0"/>
              </a:rPr>
              <a:t>γ</a:t>
            </a:r>
            <a:r>
              <a:rPr lang="en-US" dirty="0" smtClean="0">
                <a:latin typeface="Times New Roman" charset="0"/>
              </a:rPr>
              <a:t>(</a:t>
            </a:r>
            <a:r>
              <a:rPr lang="en-US" dirty="0">
                <a:latin typeface="Times New Roman" charset="0"/>
              </a:rPr>
              <a:t>t</a:t>
            </a:r>
            <a:r>
              <a:rPr lang="en-US" baseline="-25000" dirty="0" smtClean="0">
                <a:latin typeface="Times New Roman" charset="0"/>
              </a:rPr>
              <a:t>1</a:t>
            </a:r>
            <a:r>
              <a:rPr lang="en-US" dirty="0" smtClean="0">
                <a:latin typeface="Times New Roman" charset="0"/>
              </a:rPr>
              <a:t>-</a:t>
            </a:r>
            <a:r>
              <a:rPr lang="en-US" dirty="0">
                <a:latin typeface="Times New Roman" charset="0"/>
              </a:rPr>
              <a:t>t</a:t>
            </a:r>
            <a:r>
              <a:rPr lang="en-US" baseline="-25000" dirty="0" smtClean="0">
                <a:latin typeface="Times New Roman" charset="0"/>
              </a:rPr>
              <a:t>0</a:t>
            </a:r>
            <a:r>
              <a:rPr lang="en-US" dirty="0">
                <a:latin typeface="Times New Roman" charset="0"/>
              </a:rPr>
              <a:t>)(1 + vx'/c</a:t>
            </a:r>
            <a:r>
              <a:rPr lang="en-US" baseline="30000" dirty="0">
                <a:latin typeface="Times New Roman" charset="0"/>
              </a:rPr>
              <a:t>2</a:t>
            </a:r>
            <a:r>
              <a:rPr lang="en-US" dirty="0">
                <a:latin typeface="Times New Roman" charset="0"/>
              </a:rPr>
              <a:t>)</a:t>
            </a:r>
            <a:endParaRPr lang="el-GR" dirty="0">
              <a:latin typeface="Times New Roman" charset="0"/>
            </a:endParaRPr>
          </a:p>
        </p:txBody>
      </p:sp>
      <p:grpSp>
        <p:nvGrpSpPr>
          <p:cNvPr id="53" name="Group 52"/>
          <p:cNvGrpSpPr/>
          <p:nvPr/>
        </p:nvGrpSpPr>
        <p:grpSpPr>
          <a:xfrm>
            <a:off x="2514600" y="5638800"/>
            <a:ext cx="5715000" cy="685800"/>
            <a:chOff x="2514600" y="5638800"/>
            <a:chExt cx="5715000" cy="685800"/>
          </a:xfrm>
        </p:grpSpPr>
        <p:cxnSp>
          <p:nvCxnSpPr>
            <p:cNvPr id="50" name="Straight Connector 49"/>
            <p:cNvCxnSpPr/>
            <p:nvPr/>
          </p:nvCxnSpPr>
          <p:spPr bwMode="auto">
            <a:xfrm>
              <a:off x="2514600" y="5715000"/>
              <a:ext cx="5715000" cy="5334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51" name="Straight Connector 50"/>
            <p:cNvCxnSpPr/>
            <p:nvPr/>
          </p:nvCxnSpPr>
          <p:spPr bwMode="auto">
            <a:xfrm flipV="1">
              <a:off x="2590800" y="5638800"/>
              <a:ext cx="5486400" cy="6858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7362"/>
                                        </p:tgtEl>
                                        <p:attrNameLst>
                                          <p:attrName>style.visibility</p:attrName>
                                        </p:attrNameLst>
                                      </p:cBhvr>
                                      <p:to>
                                        <p:strVal val="visible"/>
                                      </p:to>
                                    </p:set>
                                    <p:animEffect transition="in" filter="fade">
                                      <p:cBhvr>
                                        <p:cTn id="7" dur="2000"/>
                                        <p:tgtEl>
                                          <p:spTgt spid="39736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97363"/>
                                        </p:tgtEl>
                                        <p:attrNameLst>
                                          <p:attrName>style.visibility</p:attrName>
                                        </p:attrNameLst>
                                      </p:cBhvr>
                                      <p:to>
                                        <p:strVal val="visible"/>
                                      </p:to>
                                    </p:set>
                                    <p:animEffect transition="in" filter="fade">
                                      <p:cBhvr>
                                        <p:cTn id="11" dur="2000"/>
                                        <p:tgtEl>
                                          <p:spTgt spid="397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62" grpId="0" animBg="1"/>
      <p:bldP spid="397363"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Line 2"/>
          <p:cNvSpPr>
            <a:spLocks noChangeShapeType="1"/>
          </p:cNvSpPr>
          <p:nvPr/>
        </p:nvSpPr>
        <p:spPr bwMode="auto">
          <a:xfrm>
            <a:off x="1905000" y="1447800"/>
            <a:ext cx="0" cy="14478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3011" name="Line 3"/>
          <p:cNvSpPr>
            <a:spLocks noChangeShapeType="1"/>
          </p:cNvSpPr>
          <p:nvPr/>
        </p:nvSpPr>
        <p:spPr bwMode="auto">
          <a:xfrm>
            <a:off x="1905000" y="2971800"/>
            <a:ext cx="0" cy="2286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3012" name="Line 4"/>
          <p:cNvSpPr>
            <a:spLocks noChangeShapeType="1"/>
          </p:cNvSpPr>
          <p:nvPr/>
        </p:nvSpPr>
        <p:spPr bwMode="auto">
          <a:xfrm>
            <a:off x="1905000" y="3276600"/>
            <a:ext cx="0" cy="838200"/>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3013" name="Line 5"/>
          <p:cNvSpPr>
            <a:spLocks noChangeShapeType="1"/>
          </p:cNvSpPr>
          <p:nvPr/>
        </p:nvSpPr>
        <p:spPr bwMode="auto">
          <a:xfrm flipH="1">
            <a:off x="7620000" y="838200"/>
            <a:ext cx="0" cy="4953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175" name="Line 167"/>
          <p:cNvSpPr>
            <a:spLocks noChangeShapeType="1"/>
          </p:cNvSpPr>
          <p:nvPr/>
        </p:nvSpPr>
        <p:spPr bwMode="auto">
          <a:xfrm>
            <a:off x="1951038" y="3090863"/>
            <a:ext cx="5668962"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176" name="Line 168"/>
          <p:cNvSpPr>
            <a:spLocks noChangeShapeType="1"/>
          </p:cNvSpPr>
          <p:nvPr/>
        </p:nvSpPr>
        <p:spPr bwMode="auto">
          <a:xfrm flipV="1">
            <a:off x="1905000" y="1371600"/>
            <a:ext cx="5746750" cy="1566863"/>
          </a:xfrm>
          <a:prstGeom prst="line">
            <a:avLst/>
          </a:prstGeom>
          <a:noFill/>
          <a:ln w="38100">
            <a:solidFill>
              <a:srgbClr val="800080"/>
            </a:solidFill>
            <a:round/>
            <a:headEnd/>
            <a:tailEnd/>
          </a:ln>
          <a:effectLst/>
        </p:spPr>
        <p:txBody>
          <a:bodyPr>
            <a:prstTxWarp prst="textNoShape">
              <a:avLst/>
            </a:prstTxWarp>
          </a:bodyPr>
          <a:lstStyle/>
          <a:p>
            <a:endParaRPr lang="en-US"/>
          </a:p>
        </p:txBody>
      </p:sp>
      <p:sp>
        <p:nvSpPr>
          <p:cNvPr id="43177" name="Text Box 169"/>
          <p:cNvSpPr txBox="1">
            <a:spLocks noChangeArrowheads="1"/>
          </p:cNvSpPr>
          <p:nvPr/>
        </p:nvSpPr>
        <p:spPr bwMode="auto">
          <a:xfrm>
            <a:off x="2362200" y="228600"/>
            <a:ext cx="184150" cy="457200"/>
          </a:xfrm>
          <a:prstGeom prst="rect">
            <a:avLst/>
          </a:prstGeom>
          <a:noFill/>
          <a:ln w="9525">
            <a:noFill/>
            <a:miter lim="800000"/>
            <a:headEnd/>
            <a:tailEnd/>
          </a:ln>
          <a:effectLst/>
        </p:spPr>
        <p:txBody>
          <a:bodyPr wrap="none">
            <a:prstTxWarp prst="textNoShape">
              <a:avLst/>
            </a:prstTxWarp>
            <a:spAutoFit/>
          </a:bodyPr>
          <a:lstStyle/>
          <a:p>
            <a:pPr eaLnBrk="1" hangingPunct="1"/>
            <a:endParaRPr lang="en-US"/>
          </a:p>
        </p:txBody>
      </p:sp>
      <p:sp>
        <p:nvSpPr>
          <p:cNvPr id="43178" name="Line 170"/>
          <p:cNvSpPr>
            <a:spLocks noChangeShapeType="1"/>
          </p:cNvSpPr>
          <p:nvPr/>
        </p:nvSpPr>
        <p:spPr bwMode="auto">
          <a:xfrm flipV="1">
            <a:off x="1914525" y="1371600"/>
            <a:ext cx="5781675" cy="1862138"/>
          </a:xfrm>
          <a:prstGeom prst="line">
            <a:avLst/>
          </a:prstGeom>
          <a:noFill/>
          <a:ln w="38100">
            <a:solidFill>
              <a:srgbClr val="800080"/>
            </a:solidFill>
            <a:round/>
            <a:headEnd/>
            <a:tailEnd/>
          </a:ln>
          <a:effectLst/>
        </p:spPr>
        <p:txBody>
          <a:bodyPr>
            <a:prstTxWarp prst="textNoShape">
              <a:avLst/>
            </a:prstTxWarp>
          </a:bodyPr>
          <a:lstStyle/>
          <a:p>
            <a:endParaRPr lang="en-US"/>
          </a:p>
        </p:txBody>
      </p:sp>
      <p:sp>
        <p:nvSpPr>
          <p:cNvPr id="43180" name="Line 172"/>
          <p:cNvSpPr>
            <a:spLocks noChangeShapeType="1"/>
          </p:cNvSpPr>
          <p:nvPr/>
        </p:nvSpPr>
        <p:spPr bwMode="auto">
          <a:xfrm>
            <a:off x="1905000" y="2895600"/>
            <a:ext cx="152400" cy="304800"/>
          </a:xfrm>
          <a:prstGeom prst="line">
            <a:avLst/>
          </a:prstGeom>
          <a:noFill/>
          <a:ln w="9525">
            <a:solidFill>
              <a:schemeClr val="tx1"/>
            </a:solidFill>
            <a:prstDash val="dashDot"/>
            <a:round/>
            <a:headEnd/>
            <a:tailEnd/>
          </a:ln>
          <a:effectLst/>
        </p:spPr>
        <p:txBody>
          <a:bodyPr>
            <a:prstTxWarp prst="textNoShape">
              <a:avLst/>
            </a:prstTxWarp>
          </a:bodyPr>
          <a:lstStyle/>
          <a:p>
            <a:endParaRPr lang="en-US"/>
          </a:p>
        </p:txBody>
      </p:sp>
      <p:sp>
        <p:nvSpPr>
          <p:cNvPr id="43181" name="Line 173"/>
          <p:cNvSpPr>
            <a:spLocks noChangeShapeType="1"/>
          </p:cNvSpPr>
          <p:nvPr/>
        </p:nvSpPr>
        <p:spPr bwMode="auto">
          <a:xfrm flipV="1">
            <a:off x="1882775" y="3200400"/>
            <a:ext cx="174625" cy="42863"/>
          </a:xfrm>
          <a:prstGeom prst="line">
            <a:avLst/>
          </a:prstGeom>
          <a:noFill/>
          <a:ln w="38100">
            <a:solidFill>
              <a:srgbClr val="9933FF"/>
            </a:solidFill>
            <a:round/>
            <a:headEnd/>
            <a:tailEnd/>
          </a:ln>
          <a:effectLst/>
        </p:spPr>
        <p:txBody>
          <a:bodyPr>
            <a:prstTxWarp prst="textNoShape">
              <a:avLst/>
            </a:prstTxWarp>
          </a:bodyPr>
          <a:lstStyle/>
          <a:p>
            <a:endParaRPr lang="en-US"/>
          </a:p>
        </p:txBody>
      </p:sp>
      <p:sp>
        <p:nvSpPr>
          <p:cNvPr id="43183" name="AutoShape 175"/>
          <p:cNvSpPr>
            <a:spLocks/>
          </p:cNvSpPr>
          <p:nvPr/>
        </p:nvSpPr>
        <p:spPr bwMode="auto">
          <a:xfrm>
            <a:off x="1752600" y="2971800"/>
            <a:ext cx="76200" cy="228600"/>
          </a:xfrm>
          <a:prstGeom prst="leftBrace">
            <a:avLst>
              <a:gd name="adj1" fmla="val 25000"/>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3184" name="Text Box 176"/>
          <p:cNvSpPr txBox="1">
            <a:spLocks noChangeArrowheads="1"/>
          </p:cNvSpPr>
          <p:nvPr/>
        </p:nvSpPr>
        <p:spPr bwMode="auto">
          <a:xfrm>
            <a:off x="1295400" y="2819400"/>
            <a:ext cx="374021" cy="461665"/>
          </a:xfrm>
          <a:prstGeom prst="rect">
            <a:avLst/>
          </a:prstGeom>
          <a:noFill/>
          <a:ln w="9525">
            <a:noFill/>
            <a:miter lim="800000"/>
            <a:headEnd/>
            <a:tailEnd/>
          </a:ln>
          <a:effectLst/>
        </p:spPr>
        <p:txBody>
          <a:bodyPr wrap="none">
            <a:prstTxWarp prst="textNoShape">
              <a:avLst/>
            </a:prstTxWarp>
            <a:spAutoFit/>
          </a:bodyPr>
          <a:lstStyle/>
          <a:p>
            <a:pPr eaLnBrk="1" hangingPunct="1"/>
            <a:r>
              <a:rPr lang="en-US" sz="2400" dirty="0" err="1"/>
              <a:t>D</a:t>
            </a:r>
            <a:endParaRPr lang="en-US" sz="2400" dirty="0"/>
          </a:p>
        </p:txBody>
      </p:sp>
      <p:sp>
        <p:nvSpPr>
          <p:cNvPr id="43185" name="Text Box 177"/>
          <p:cNvSpPr txBox="1">
            <a:spLocks noChangeArrowheads="1"/>
          </p:cNvSpPr>
          <p:nvPr/>
        </p:nvSpPr>
        <p:spPr bwMode="auto">
          <a:xfrm>
            <a:off x="3505200" y="1905000"/>
            <a:ext cx="398463" cy="457200"/>
          </a:xfrm>
          <a:prstGeom prst="rect">
            <a:avLst/>
          </a:prstGeom>
          <a:noFill/>
          <a:ln w="9525">
            <a:noFill/>
            <a:miter lim="800000"/>
            <a:headEnd/>
            <a:tailEnd/>
          </a:ln>
          <a:effectLst/>
        </p:spPr>
        <p:txBody>
          <a:bodyPr wrap="none">
            <a:prstTxWarp prst="textNoShape">
              <a:avLst/>
            </a:prstTxWarp>
            <a:spAutoFit/>
          </a:bodyPr>
          <a:lstStyle/>
          <a:p>
            <a:pPr eaLnBrk="1" hangingPunct="1"/>
            <a:r>
              <a:rPr lang="en-US" sz="2400" dirty="0"/>
              <a:t>r</a:t>
            </a:r>
            <a:r>
              <a:rPr lang="en-US" sz="2400" baseline="-25000" dirty="0"/>
              <a:t>1</a:t>
            </a:r>
          </a:p>
        </p:txBody>
      </p:sp>
      <p:sp>
        <p:nvSpPr>
          <p:cNvPr id="43186" name="Text Box 178"/>
          <p:cNvSpPr txBox="1">
            <a:spLocks noChangeArrowheads="1"/>
          </p:cNvSpPr>
          <p:nvPr/>
        </p:nvSpPr>
        <p:spPr bwMode="auto">
          <a:xfrm>
            <a:off x="4114800" y="2438400"/>
            <a:ext cx="398463" cy="457200"/>
          </a:xfrm>
          <a:prstGeom prst="rect">
            <a:avLst/>
          </a:prstGeom>
          <a:noFill/>
          <a:ln w="9525">
            <a:noFill/>
            <a:miter lim="800000"/>
            <a:headEnd/>
            <a:tailEnd/>
          </a:ln>
          <a:effectLst/>
        </p:spPr>
        <p:txBody>
          <a:bodyPr wrap="none">
            <a:prstTxWarp prst="textNoShape">
              <a:avLst/>
            </a:prstTxWarp>
            <a:spAutoFit/>
          </a:bodyPr>
          <a:lstStyle/>
          <a:p>
            <a:pPr eaLnBrk="1" hangingPunct="1"/>
            <a:r>
              <a:rPr lang="en-US" sz="2400" dirty="0"/>
              <a:t>r</a:t>
            </a:r>
            <a:r>
              <a:rPr lang="en-US" sz="2400" baseline="-25000" dirty="0"/>
              <a:t>2</a:t>
            </a:r>
          </a:p>
        </p:txBody>
      </p:sp>
      <p:sp>
        <p:nvSpPr>
          <p:cNvPr id="43199" name="Text Box 191"/>
          <p:cNvSpPr txBox="1">
            <a:spLocks noChangeArrowheads="1"/>
          </p:cNvSpPr>
          <p:nvPr/>
        </p:nvSpPr>
        <p:spPr bwMode="auto">
          <a:xfrm>
            <a:off x="2057400" y="2743200"/>
            <a:ext cx="412793" cy="461665"/>
          </a:xfrm>
          <a:prstGeom prst="rect">
            <a:avLst/>
          </a:prstGeom>
          <a:noFill/>
          <a:ln w="9525">
            <a:noFill/>
            <a:miter lim="800000"/>
            <a:headEnd/>
            <a:tailEnd/>
          </a:ln>
          <a:effectLst/>
        </p:spPr>
        <p:txBody>
          <a:bodyPr wrap="none">
            <a:prstTxWarp prst="textNoShape">
              <a:avLst/>
            </a:prstTxWarp>
            <a:spAutoFit/>
          </a:bodyPr>
          <a:lstStyle/>
          <a:p>
            <a:pPr algn="just" eaLnBrk="1" hangingPunct="1"/>
            <a:r>
              <a:rPr lang="en-US" sz="2400" dirty="0" err="1" smtClean="0">
                <a:latin typeface="Symbol" charset="2"/>
              </a:rPr>
              <a:t>Θ</a:t>
            </a:r>
            <a:endParaRPr lang="en-US" sz="2400" dirty="0">
              <a:latin typeface="Symbol" charset="2"/>
            </a:endParaRPr>
          </a:p>
        </p:txBody>
      </p:sp>
      <p:grpSp>
        <p:nvGrpSpPr>
          <p:cNvPr id="2" name="Group 192"/>
          <p:cNvGrpSpPr>
            <a:grpSpLocks/>
          </p:cNvGrpSpPr>
          <p:nvPr/>
        </p:nvGrpSpPr>
        <p:grpSpPr bwMode="auto">
          <a:xfrm>
            <a:off x="1905000" y="685800"/>
            <a:ext cx="5715000" cy="2362200"/>
            <a:chOff x="1200" y="432"/>
            <a:chExt cx="3600" cy="1488"/>
          </a:xfrm>
        </p:grpSpPr>
        <p:sp>
          <p:nvSpPr>
            <p:cNvPr id="43201" name="AutoShape 193"/>
            <p:cNvSpPr>
              <a:spLocks/>
            </p:cNvSpPr>
            <p:nvPr/>
          </p:nvSpPr>
          <p:spPr bwMode="auto">
            <a:xfrm>
              <a:off x="4608" y="864"/>
              <a:ext cx="192" cy="1056"/>
            </a:xfrm>
            <a:prstGeom prst="leftBrace">
              <a:avLst>
                <a:gd name="adj1" fmla="val 45833"/>
                <a:gd name="adj2" fmla="val 50000"/>
              </a:avLst>
            </a:prstGeom>
            <a:noFill/>
            <a:ln w="28575">
              <a:solidFill>
                <a:srgbClr val="FF5050"/>
              </a:solidFill>
              <a:round/>
              <a:headEnd/>
              <a:tailEnd/>
            </a:ln>
            <a:effectLst/>
          </p:spPr>
          <p:txBody>
            <a:bodyPr wrap="none" anchor="ctr">
              <a:prstTxWarp prst="textNoShape">
                <a:avLst/>
              </a:prstTxWarp>
            </a:bodyPr>
            <a:lstStyle/>
            <a:p>
              <a:endParaRPr lang="en-US"/>
            </a:p>
          </p:txBody>
        </p:sp>
        <p:sp>
          <p:nvSpPr>
            <p:cNvPr id="43202" name="Text Box 194"/>
            <p:cNvSpPr txBox="1">
              <a:spLocks noChangeArrowheads="1"/>
            </p:cNvSpPr>
            <p:nvPr/>
          </p:nvSpPr>
          <p:spPr bwMode="auto">
            <a:xfrm>
              <a:off x="4412" y="1248"/>
              <a:ext cx="237" cy="291"/>
            </a:xfrm>
            <a:prstGeom prst="rect">
              <a:avLst/>
            </a:prstGeom>
            <a:noFill/>
            <a:ln w="28575">
              <a:noFill/>
              <a:miter lim="800000"/>
              <a:headEnd/>
              <a:tailEnd/>
            </a:ln>
            <a:effectLst/>
          </p:spPr>
          <p:txBody>
            <a:bodyPr wrap="none">
              <a:prstTxWarp prst="textNoShape">
                <a:avLst/>
              </a:prstTxWarp>
              <a:spAutoFit/>
            </a:bodyPr>
            <a:lstStyle/>
            <a:p>
              <a:pPr eaLnBrk="1" hangingPunct="1"/>
              <a:r>
                <a:rPr lang="en-US" sz="2400" dirty="0" err="1">
                  <a:solidFill>
                    <a:srgbClr val="FF5050"/>
                  </a:solidFill>
                </a:rPr>
                <a:t>H</a:t>
              </a:r>
              <a:endParaRPr lang="en-US" sz="2400" dirty="0">
                <a:solidFill>
                  <a:srgbClr val="FF5050"/>
                </a:solidFill>
              </a:endParaRPr>
            </a:p>
          </p:txBody>
        </p:sp>
        <p:sp>
          <p:nvSpPr>
            <p:cNvPr id="43203" name="AutoShape 195"/>
            <p:cNvSpPr>
              <a:spLocks/>
            </p:cNvSpPr>
            <p:nvPr/>
          </p:nvSpPr>
          <p:spPr bwMode="auto">
            <a:xfrm rot="5400000">
              <a:off x="2863" y="-991"/>
              <a:ext cx="240" cy="3566"/>
            </a:xfrm>
            <a:prstGeom prst="leftBrace">
              <a:avLst>
                <a:gd name="adj1" fmla="val 123819"/>
                <a:gd name="adj2" fmla="val 50274"/>
              </a:avLst>
            </a:prstGeom>
            <a:noFill/>
            <a:ln w="28575">
              <a:solidFill>
                <a:srgbClr val="FF5050"/>
              </a:solidFill>
              <a:round/>
              <a:headEnd/>
              <a:tailEnd/>
            </a:ln>
            <a:effectLst/>
          </p:spPr>
          <p:txBody>
            <a:bodyPr wrap="none" anchor="ctr">
              <a:prstTxWarp prst="textNoShape">
                <a:avLst/>
              </a:prstTxWarp>
            </a:bodyPr>
            <a:lstStyle/>
            <a:p>
              <a:endParaRPr lang="en-US"/>
            </a:p>
          </p:txBody>
        </p:sp>
        <p:sp>
          <p:nvSpPr>
            <p:cNvPr id="43204" name="Text Box 196"/>
            <p:cNvSpPr txBox="1">
              <a:spLocks noChangeArrowheads="1"/>
            </p:cNvSpPr>
            <p:nvPr/>
          </p:nvSpPr>
          <p:spPr bwMode="auto">
            <a:xfrm>
              <a:off x="2880" y="432"/>
              <a:ext cx="198" cy="291"/>
            </a:xfrm>
            <a:prstGeom prst="rect">
              <a:avLst/>
            </a:prstGeom>
            <a:noFill/>
            <a:ln w="28575">
              <a:noFill/>
              <a:miter lim="800000"/>
              <a:headEnd/>
              <a:tailEnd/>
            </a:ln>
            <a:effectLst/>
          </p:spPr>
          <p:txBody>
            <a:bodyPr wrap="none">
              <a:prstTxWarp prst="textNoShape">
                <a:avLst/>
              </a:prstTxWarp>
              <a:spAutoFit/>
            </a:bodyPr>
            <a:lstStyle/>
            <a:p>
              <a:pPr eaLnBrk="1" hangingPunct="1"/>
              <a:r>
                <a:rPr lang="en-US" sz="2400" dirty="0" err="1">
                  <a:solidFill>
                    <a:srgbClr val="FF5050"/>
                  </a:solidFill>
                </a:rPr>
                <a:t>L</a:t>
              </a:r>
              <a:endParaRPr lang="en-US" sz="2400" dirty="0">
                <a:solidFill>
                  <a:srgbClr val="FF5050"/>
                </a:solidFill>
              </a:endParaRPr>
            </a:p>
          </p:txBody>
        </p:sp>
      </p:grpSp>
      <p:pic>
        <p:nvPicPr>
          <p:cNvPr id="64" name="Picture 63" descr="Screen shot 2011-01-17 at 9.52.52 PM.png"/>
          <p:cNvPicPr>
            <a:picLocks/>
          </p:cNvPicPr>
          <p:nvPr/>
        </p:nvPicPr>
        <p:blipFill>
          <a:blip r:embed="rId3"/>
          <a:stretch>
            <a:fillRect/>
          </a:stretch>
        </p:blipFill>
        <p:spPr>
          <a:xfrm>
            <a:off x="7620000" y="457200"/>
            <a:ext cx="571500" cy="5257800"/>
          </a:xfrm>
          <a:prstGeom prst="rect">
            <a:avLst/>
          </a:prstGeom>
        </p:spPr>
      </p:pic>
      <p:sp>
        <p:nvSpPr>
          <p:cNvPr id="59" name="Rectangle 1026"/>
          <p:cNvSpPr>
            <a:spLocks noGrp="1" noChangeArrowheads="1"/>
          </p:cNvSpPr>
          <p:nvPr>
            <p:ph type="title"/>
          </p:nvPr>
        </p:nvSpPr>
        <p:spPr>
          <a:xfrm>
            <a:off x="609600" y="-152400"/>
            <a:ext cx="7772400" cy="1143000"/>
          </a:xfrm>
        </p:spPr>
        <p:txBody>
          <a:bodyPr>
            <a:normAutofit/>
          </a:bodyPr>
          <a:lstStyle/>
          <a:p>
            <a:r>
              <a:rPr lang="en-US" sz="3200" dirty="0"/>
              <a:t>Are they in phase?</a:t>
            </a:r>
            <a:br>
              <a:rPr lang="en-US" sz="3200" dirty="0"/>
            </a:br>
            <a:r>
              <a:rPr lang="en-US" sz="3200" dirty="0" smtClean="0"/>
              <a:t>What’s the </a:t>
            </a:r>
            <a:r>
              <a:rPr lang="en-US" sz="3200" dirty="0"/>
              <a:t>difference in path?</a:t>
            </a:r>
          </a:p>
        </p:txBody>
      </p:sp>
      <p:sp>
        <p:nvSpPr>
          <p:cNvPr id="60" name="Text Box 1044"/>
          <p:cNvSpPr txBox="1">
            <a:spLocks noChangeArrowheads="1"/>
          </p:cNvSpPr>
          <p:nvPr/>
        </p:nvSpPr>
        <p:spPr bwMode="auto">
          <a:xfrm>
            <a:off x="2667000" y="3505200"/>
            <a:ext cx="3048000" cy="523220"/>
          </a:xfrm>
          <a:prstGeom prst="rect">
            <a:avLst/>
          </a:prstGeom>
          <a:noFill/>
          <a:ln w="38100">
            <a:solidFill>
              <a:srgbClr val="FF5050"/>
            </a:solidFill>
            <a:miter lim="800000"/>
            <a:headEnd/>
            <a:tailEnd/>
          </a:ln>
          <a:effectLst/>
        </p:spPr>
        <p:txBody>
          <a:bodyPr wrap="square">
            <a:prstTxWarp prst="textNoShape">
              <a:avLst/>
            </a:prstTxWarp>
            <a:spAutoFit/>
          </a:bodyPr>
          <a:lstStyle/>
          <a:p>
            <a:pPr eaLnBrk="1" hangingPunct="1"/>
            <a:r>
              <a:rPr lang="en-US" sz="2800" dirty="0" err="1" smtClean="0"/>
              <a:t>H</a:t>
            </a:r>
            <a:r>
              <a:rPr lang="en-US" sz="2800" dirty="0" smtClean="0"/>
              <a:t> = </a:t>
            </a:r>
            <a:r>
              <a:rPr lang="en-US" sz="2800" dirty="0" err="1"/>
              <a:t>Lsin</a:t>
            </a:r>
            <a:r>
              <a:rPr lang="en-US" sz="2800" dirty="0" err="1" smtClean="0"/>
              <a:t>(Θ</a:t>
            </a:r>
            <a:r>
              <a:rPr lang="en-US" sz="2800" dirty="0" smtClean="0"/>
              <a:t>) = </a:t>
            </a:r>
            <a:r>
              <a:rPr lang="en-US" sz="2800" dirty="0" err="1" smtClean="0"/>
              <a:t>LΘ</a:t>
            </a:r>
            <a:r>
              <a:rPr lang="en-US" dirty="0" smtClean="0"/>
              <a:t> </a:t>
            </a:r>
            <a:endParaRPr lang="en-US" dirty="0"/>
          </a:p>
        </p:txBody>
      </p:sp>
      <p:grpSp>
        <p:nvGrpSpPr>
          <p:cNvPr id="3" name="Group 1147"/>
          <p:cNvGrpSpPr>
            <a:grpSpLocks/>
          </p:cNvGrpSpPr>
          <p:nvPr/>
        </p:nvGrpSpPr>
        <p:grpSpPr bwMode="auto">
          <a:xfrm>
            <a:off x="76200" y="4114800"/>
            <a:ext cx="5029203" cy="2590801"/>
            <a:chOff x="142" y="2765"/>
            <a:chExt cx="3168" cy="1632"/>
          </a:xfrm>
        </p:grpSpPr>
        <p:grpSp>
          <p:nvGrpSpPr>
            <p:cNvPr id="4" name="Group 1056"/>
            <p:cNvGrpSpPr>
              <a:grpSpLocks/>
            </p:cNvGrpSpPr>
            <p:nvPr/>
          </p:nvGrpSpPr>
          <p:grpSpPr bwMode="auto">
            <a:xfrm rot="-336519">
              <a:off x="142" y="3504"/>
              <a:ext cx="2739" cy="701"/>
              <a:chOff x="236" y="1440"/>
              <a:chExt cx="5184" cy="1439"/>
            </a:xfrm>
          </p:grpSpPr>
          <p:sp>
            <p:nvSpPr>
              <p:cNvPr id="107" name="Freeform 1057"/>
              <p:cNvSpPr>
                <a:spLocks/>
              </p:cNvSpPr>
              <p:nvPr/>
            </p:nvSpPr>
            <p:spPr bwMode="auto">
              <a:xfrm>
                <a:off x="244" y="1440"/>
                <a:ext cx="2629"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prstTxWarp prst="textNoShape">
                  <a:avLst/>
                </a:prstTxWarp>
              </a:bodyPr>
              <a:lstStyle/>
              <a:p>
                <a:endParaRPr lang="en-US"/>
              </a:p>
            </p:txBody>
          </p:sp>
          <p:sp>
            <p:nvSpPr>
              <p:cNvPr id="108" name="Freeform 1058"/>
              <p:cNvSpPr>
                <a:spLocks/>
              </p:cNvSpPr>
              <p:nvPr/>
            </p:nvSpPr>
            <p:spPr bwMode="auto">
              <a:xfrm>
                <a:off x="2444" y="1440"/>
                <a:ext cx="2628"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prstTxWarp prst="textNoShape">
                  <a:avLst/>
                </a:prstTxWarp>
              </a:bodyPr>
              <a:lstStyle/>
              <a:p>
                <a:endParaRPr lang="en-US"/>
              </a:p>
            </p:txBody>
          </p:sp>
          <p:sp>
            <p:nvSpPr>
              <p:cNvPr id="109" name="Line 1059"/>
              <p:cNvSpPr>
                <a:spLocks noChangeShapeType="1"/>
              </p:cNvSpPr>
              <p:nvPr/>
            </p:nvSpPr>
            <p:spPr bwMode="auto">
              <a:xfrm flipV="1">
                <a:off x="250" y="1664"/>
                <a:ext cx="0" cy="496"/>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110" name="Line 1060"/>
              <p:cNvSpPr>
                <a:spLocks noChangeShapeType="1"/>
              </p:cNvSpPr>
              <p:nvPr/>
            </p:nvSpPr>
            <p:spPr bwMode="auto">
              <a:xfrm flipV="1">
                <a:off x="387" y="1449"/>
                <a:ext cx="0" cy="711"/>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111" name="Line 1061"/>
              <p:cNvSpPr>
                <a:spLocks noChangeShapeType="1"/>
              </p:cNvSpPr>
              <p:nvPr/>
            </p:nvSpPr>
            <p:spPr bwMode="auto">
              <a:xfrm flipV="1">
                <a:off x="519" y="1664"/>
                <a:ext cx="3" cy="492"/>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112" name="Line 1062"/>
              <p:cNvSpPr>
                <a:spLocks noChangeShapeType="1"/>
              </p:cNvSpPr>
              <p:nvPr/>
            </p:nvSpPr>
            <p:spPr bwMode="auto">
              <a:xfrm flipV="1">
                <a:off x="1352" y="1667"/>
                <a:ext cx="0" cy="493"/>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113" name="Line 1063"/>
              <p:cNvSpPr>
                <a:spLocks noChangeShapeType="1"/>
              </p:cNvSpPr>
              <p:nvPr/>
            </p:nvSpPr>
            <p:spPr bwMode="auto">
              <a:xfrm flipV="1">
                <a:off x="1490" y="1452"/>
                <a:ext cx="0" cy="708"/>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114" name="Line 1064"/>
              <p:cNvSpPr>
                <a:spLocks noChangeShapeType="1"/>
              </p:cNvSpPr>
              <p:nvPr/>
            </p:nvSpPr>
            <p:spPr bwMode="auto">
              <a:xfrm flipV="1">
                <a:off x="1622" y="1667"/>
                <a:ext cx="3" cy="493"/>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115" name="Line 1065"/>
              <p:cNvSpPr>
                <a:spLocks noChangeShapeType="1"/>
              </p:cNvSpPr>
              <p:nvPr/>
            </p:nvSpPr>
            <p:spPr bwMode="auto">
              <a:xfrm flipV="1">
                <a:off x="2446" y="1671"/>
                <a:ext cx="0" cy="48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116" name="Line 1066"/>
              <p:cNvSpPr>
                <a:spLocks noChangeShapeType="1"/>
              </p:cNvSpPr>
              <p:nvPr/>
            </p:nvSpPr>
            <p:spPr bwMode="auto">
              <a:xfrm flipV="1">
                <a:off x="2584" y="1466"/>
                <a:ext cx="3" cy="69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117" name="Line 1067"/>
              <p:cNvSpPr>
                <a:spLocks noChangeShapeType="1"/>
              </p:cNvSpPr>
              <p:nvPr/>
            </p:nvSpPr>
            <p:spPr bwMode="auto">
              <a:xfrm flipV="1">
                <a:off x="2727" y="1680"/>
                <a:ext cx="3" cy="48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118" name="Line 1068"/>
              <p:cNvSpPr>
                <a:spLocks noChangeShapeType="1"/>
              </p:cNvSpPr>
              <p:nvPr/>
            </p:nvSpPr>
            <p:spPr bwMode="auto">
              <a:xfrm rot="10800000" flipV="1">
                <a:off x="2173" y="2169"/>
                <a:ext cx="0" cy="479"/>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119" name="Line 1069"/>
              <p:cNvSpPr>
                <a:spLocks noChangeShapeType="1"/>
              </p:cNvSpPr>
              <p:nvPr/>
            </p:nvSpPr>
            <p:spPr bwMode="auto">
              <a:xfrm rot="10800000" flipV="1">
                <a:off x="2033" y="2160"/>
                <a:ext cx="0" cy="693"/>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120" name="Line 1070"/>
              <p:cNvSpPr>
                <a:spLocks noChangeShapeType="1"/>
              </p:cNvSpPr>
              <p:nvPr/>
            </p:nvSpPr>
            <p:spPr bwMode="auto">
              <a:xfrm rot="10800000" flipV="1">
                <a:off x="1890" y="2160"/>
                <a:ext cx="3" cy="479"/>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121" name="Line 1071"/>
              <p:cNvSpPr>
                <a:spLocks noChangeShapeType="1"/>
              </p:cNvSpPr>
              <p:nvPr/>
            </p:nvSpPr>
            <p:spPr bwMode="auto">
              <a:xfrm rot="10800000" flipV="1">
                <a:off x="1078" y="2169"/>
                <a:ext cx="0" cy="479"/>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122" name="Line 1072"/>
              <p:cNvSpPr>
                <a:spLocks noChangeShapeType="1"/>
              </p:cNvSpPr>
              <p:nvPr/>
            </p:nvSpPr>
            <p:spPr bwMode="auto">
              <a:xfrm rot="10800000" flipV="1">
                <a:off x="937" y="2160"/>
                <a:ext cx="0" cy="693"/>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123" name="Line 1073"/>
              <p:cNvSpPr>
                <a:spLocks noChangeShapeType="1"/>
              </p:cNvSpPr>
              <p:nvPr/>
            </p:nvSpPr>
            <p:spPr bwMode="auto">
              <a:xfrm rot="10800000" flipV="1">
                <a:off x="794" y="2160"/>
                <a:ext cx="3" cy="479"/>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124" name="Line 1074"/>
              <p:cNvSpPr>
                <a:spLocks noChangeShapeType="1"/>
              </p:cNvSpPr>
              <p:nvPr/>
            </p:nvSpPr>
            <p:spPr bwMode="auto">
              <a:xfrm>
                <a:off x="236" y="2160"/>
                <a:ext cx="5184" cy="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125" name="Line 1075"/>
              <p:cNvSpPr>
                <a:spLocks noChangeShapeType="1"/>
              </p:cNvSpPr>
              <p:nvPr/>
            </p:nvSpPr>
            <p:spPr bwMode="auto">
              <a:xfrm flipV="1">
                <a:off x="3552" y="1667"/>
                <a:ext cx="0" cy="493"/>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126" name="Line 1076"/>
              <p:cNvSpPr>
                <a:spLocks noChangeShapeType="1"/>
              </p:cNvSpPr>
              <p:nvPr/>
            </p:nvSpPr>
            <p:spPr bwMode="auto">
              <a:xfrm flipV="1">
                <a:off x="3689" y="1452"/>
                <a:ext cx="0" cy="708"/>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127" name="Line 1077"/>
              <p:cNvSpPr>
                <a:spLocks noChangeShapeType="1"/>
              </p:cNvSpPr>
              <p:nvPr/>
            </p:nvSpPr>
            <p:spPr bwMode="auto">
              <a:xfrm flipV="1">
                <a:off x="3821" y="1667"/>
                <a:ext cx="3" cy="493"/>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128" name="Line 1078"/>
              <p:cNvSpPr>
                <a:spLocks noChangeShapeType="1"/>
              </p:cNvSpPr>
              <p:nvPr/>
            </p:nvSpPr>
            <p:spPr bwMode="auto">
              <a:xfrm flipV="1">
                <a:off x="4646" y="1671"/>
                <a:ext cx="0" cy="48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129" name="Line 1079"/>
              <p:cNvSpPr>
                <a:spLocks noChangeShapeType="1"/>
              </p:cNvSpPr>
              <p:nvPr/>
            </p:nvSpPr>
            <p:spPr bwMode="auto">
              <a:xfrm flipV="1">
                <a:off x="4783" y="1466"/>
                <a:ext cx="3" cy="69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130" name="Line 1080"/>
              <p:cNvSpPr>
                <a:spLocks noChangeShapeType="1"/>
              </p:cNvSpPr>
              <p:nvPr/>
            </p:nvSpPr>
            <p:spPr bwMode="auto">
              <a:xfrm flipV="1">
                <a:off x="4926" y="1680"/>
                <a:ext cx="3" cy="48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131" name="Line 1081"/>
              <p:cNvSpPr>
                <a:spLocks noChangeShapeType="1"/>
              </p:cNvSpPr>
              <p:nvPr/>
            </p:nvSpPr>
            <p:spPr bwMode="auto">
              <a:xfrm rot="10800000" flipV="1">
                <a:off x="4372" y="2168"/>
                <a:ext cx="0" cy="48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132" name="Line 1082"/>
              <p:cNvSpPr>
                <a:spLocks noChangeShapeType="1"/>
              </p:cNvSpPr>
              <p:nvPr/>
            </p:nvSpPr>
            <p:spPr bwMode="auto">
              <a:xfrm rot="10800000" flipV="1">
                <a:off x="4232" y="2160"/>
                <a:ext cx="0" cy="693"/>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133" name="Line 1083"/>
              <p:cNvSpPr>
                <a:spLocks noChangeShapeType="1"/>
              </p:cNvSpPr>
              <p:nvPr/>
            </p:nvSpPr>
            <p:spPr bwMode="auto">
              <a:xfrm rot="10800000" flipV="1">
                <a:off x="4089" y="2160"/>
                <a:ext cx="3" cy="479"/>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134" name="Line 1084"/>
              <p:cNvSpPr>
                <a:spLocks noChangeShapeType="1"/>
              </p:cNvSpPr>
              <p:nvPr/>
            </p:nvSpPr>
            <p:spPr bwMode="auto">
              <a:xfrm rot="10800000" flipV="1">
                <a:off x="3277" y="2168"/>
                <a:ext cx="0" cy="480"/>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135" name="Line 1085"/>
              <p:cNvSpPr>
                <a:spLocks noChangeShapeType="1"/>
              </p:cNvSpPr>
              <p:nvPr/>
            </p:nvSpPr>
            <p:spPr bwMode="auto">
              <a:xfrm rot="10800000" flipV="1">
                <a:off x="3137" y="2160"/>
                <a:ext cx="0" cy="693"/>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sp>
            <p:nvSpPr>
              <p:cNvPr id="136" name="Line 1086"/>
              <p:cNvSpPr>
                <a:spLocks noChangeShapeType="1"/>
              </p:cNvSpPr>
              <p:nvPr/>
            </p:nvSpPr>
            <p:spPr bwMode="auto">
              <a:xfrm rot="10800000" flipV="1">
                <a:off x="2994" y="2160"/>
                <a:ext cx="2" cy="479"/>
              </a:xfrm>
              <a:prstGeom prst="line">
                <a:avLst/>
              </a:prstGeom>
              <a:noFill/>
              <a:ln w="19050">
                <a:solidFill>
                  <a:schemeClr val="tx1"/>
                </a:solidFill>
                <a:round/>
                <a:headEnd/>
                <a:tailEnd type="triangle" w="med" len="med"/>
              </a:ln>
              <a:effectLst/>
            </p:spPr>
            <p:txBody>
              <a:bodyPr>
                <a:prstTxWarp prst="textNoShape">
                  <a:avLst/>
                </a:prstTxWarp>
              </a:bodyPr>
              <a:lstStyle/>
              <a:p>
                <a:endParaRPr lang="en-US"/>
              </a:p>
            </p:txBody>
          </p:sp>
        </p:grpSp>
        <p:sp>
          <p:nvSpPr>
            <p:cNvPr id="70" name="Line 1087"/>
            <p:cNvSpPr>
              <a:spLocks noChangeShapeType="1"/>
            </p:cNvSpPr>
            <p:nvPr/>
          </p:nvSpPr>
          <p:spPr bwMode="auto">
            <a:xfrm>
              <a:off x="229" y="3648"/>
              <a:ext cx="281" cy="1"/>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71" name="Text Box 1088"/>
            <p:cNvSpPr txBox="1">
              <a:spLocks noChangeArrowheads="1"/>
            </p:cNvSpPr>
            <p:nvPr/>
          </p:nvSpPr>
          <p:spPr bwMode="auto">
            <a:xfrm>
              <a:off x="336" y="3456"/>
              <a:ext cx="212" cy="288"/>
            </a:xfrm>
            <a:prstGeom prst="rect">
              <a:avLst/>
            </a:prstGeom>
            <a:noFill/>
            <a:ln w="9525">
              <a:noFill/>
              <a:miter lim="800000"/>
              <a:headEnd/>
              <a:tailEnd/>
            </a:ln>
            <a:effectLst/>
          </p:spPr>
          <p:txBody>
            <a:bodyPr wrap="none">
              <a:prstTxWarp prst="textNoShape">
                <a:avLst/>
              </a:prstTxWarp>
              <a:spAutoFit/>
            </a:bodyPr>
            <a:lstStyle/>
            <a:p>
              <a:pPr eaLnBrk="1" hangingPunct="1"/>
              <a:r>
                <a:rPr lang="en-US"/>
                <a:t>c</a:t>
              </a:r>
            </a:p>
          </p:txBody>
        </p:sp>
        <p:grpSp>
          <p:nvGrpSpPr>
            <p:cNvPr id="5" name="Group 1089"/>
            <p:cNvGrpSpPr>
              <a:grpSpLocks/>
            </p:cNvGrpSpPr>
            <p:nvPr/>
          </p:nvGrpSpPr>
          <p:grpSpPr bwMode="auto">
            <a:xfrm rot="-444344">
              <a:off x="214" y="3709"/>
              <a:ext cx="2687" cy="688"/>
              <a:chOff x="238" y="3653"/>
              <a:chExt cx="3748" cy="960"/>
            </a:xfrm>
          </p:grpSpPr>
          <p:grpSp>
            <p:nvGrpSpPr>
              <p:cNvPr id="6" name="Group 1090"/>
              <p:cNvGrpSpPr>
                <a:grpSpLocks/>
              </p:cNvGrpSpPr>
              <p:nvPr/>
            </p:nvGrpSpPr>
            <p:grpSpPr bwMode="auto">
              <a:xfrm>
                <a:off x="238" y="3653"/>
                <a:ext cx="3748" cy="960"/>
                <a:chOff x="236" y="1440"/>
                <a:chExt cx="5184" cy="1439"/>
              </a:xfrm>
            </p:grpSpPr>
            <p:sp>
              <p:nvSpPr>
                <p:cNvPr id="77" name="Freeform 1091"/>
                <p:cNvSpPr>
                  <a:spLocks/>
                </p:cNvSpPr>
                <p:nvPr/>
              </p:nvSpPr>
              <p:spPr bwMode="auto">
                <a:xfrm>
                  <a:off x="244" y="1440"/>
                  <a:ext cx="2629"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3333CC"/>
                  </a:solidFill>
                  <a:round/>
                  <a:headEnd/>
                  <a:tailEnd/>
                </a:ln>
                <a:effectLst/>
              </p:spPr>
              <p:txBody>
                <a:bodyPr>
                  <a:prstTxWarp prst="textNoShape">
                    <a:avLst/>
                  </a:prstTxWarp>
                </a:bodyPr>
                <a:lstStyle/>
                <a:p>
                  <a:endParaRPr lang="en-US"/>
                </a:p>
              </p:txBody>
            </p:sp>
            <p:sp>
              <p:nvSpPr>
                <p:cNvPr id="78" name="Freeform 1092"/>
                <p:cNvSpPr>
                  <a:spLocks/>
                </p:cNvSpPr>
                <p:nvPr/>
              </p:nvSpPr>
              <p:spPr bwMode="auto">
                <a:xfrm>
                  <a:off x="2444" y="1440"/>
                  <a:ext cx="2628"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3333CC"/>
                  </a:solidFill>
                  <a:round/>
                  <a:headEnd/>
                  <a:tailEnd/>
                </a:ln>
                <a:effectLst/>
              </p:spPr>
              <p:txBody>
                <a:bodyPr>
                  <a:prstTxWarp prst="textNoShape">
                    <a:avLst/>
                  </a:prstTxWarp>
                </a:bodyPr>
                <a:lstStyle/>
                <a:p>
                  <a:endParaRPr lang="en-US"/>
                </a:p>
              </p:txBody>
            </p:sp>
            <p:sp>
              <p:nvSpPr>
                <p:cNvPr id="79" name="Line 1093"/>
                <p:cNvSpPr>
                  <a:spLocks noChangeShapeType="1"/>
                </p:cNvSpPr>
                <p:nvPr/>
              </p:nvSpPr>
              <p:spPr bwMode="auto">
                <a:xfrm flipV="1">
                  <a:off x="250" y="1664"/>
                  <a:ext cx="0" cy="496"/>
                </a:xfrm>
                <a:prstGeom prst="line">
                  <a:avLst/>
                </a:prstGeom>
                <a:noFill/>
                <a:ln w="19050">
                  <a:solidFill>
                    <a:srgbClr val="3333CC"/>
                  </a:solidFill>
                  <a:round/>
                  <a:headEnd/>
                  <a:tailEnd type="triangle" w="med" len="med"/>
                </a:ln>
                <a:effectLst/>
              </p:spPr>
              <p:txBody>
                <a:bodyPr>
                  <a:prstTxWarp prst="textNoShape">
                    <a:avLst/>
                  </a:prstTxWarp>
                </a:bodyPr>
                <a:lstStyle/>
                <a:p>
                  <a:endParaRPr lang="en-US"/>
                </a:p>
              </p:txBody>
            </p:sp>
            <p:sp>
              <p:nvSpPr>
                <p:cNvPr id="80" name="Line 1094"/>
                <p:cNvSpPr>
                  <a:spLocks noChangeShapeType="1"/>
                </p:cNvSpPr>
                <p:nvPr/>
              </p:nvSpPr>
              <p:spPr bwMode="auto">
                <a:xfrm flipV="1">
                  <a:off x="387" y="1449"/>
                  <a:ext cx="0" cy="711"/>
                </a:xfrm>
                <a:prstGeom prst="line">
                  <a:avLst/>
                </a:prstGeom>
                <a:noFill/>
                <a:ln w="19050">
                  <a:solidFill>
                    <a:srgbClr val="3333CC"/>
                  </a:solidFill>
                  <a:round/>
                  <a:headEnd/>
                  <a:tailEnd type="triangle" w="med" len="med"/>
                </a:ln>
                <a:effectLst/>
              </p:spPr>
              <p:txBody>
                <a:bodyPr>
                  <a:prstTxWarp prst="textNoShape">
                    <a:avLst/>
                  </a:prstTxWarp>
                </a:bodyPr>
                <a:lstStyle/>
                <a:p>
                  <a:endParaRPr lang="en-US"/>
                </a:p>
              </p:txBody>
            </p:sp>
            <p:sp>
              <p:nvSpPr>
                <p:cNvPr id="81" name="Line 1095"/>
                <p:cNvSpPr>
                  <a:spLocks noChangeShapeType="1"/>
                </p:cNvSpPr>
                <p:nvPr/>
              </p:nvSpPr>
              <p:spPr bwMode="auto">
                <a:xfrm flipV="1">
                  <a:off x="519" y="1664"/>
                  <a:ext cx="3" cy="492"/>
                </a:xfrm>
                <a:prstGeom prst="line">
                  <a:avLst/>
                </a:prstGeom>
                <a:noFill/>
                <a:ln w="19050">
                  <a:solidFill>
                    <a:srgbClr val="3333CC"/>
                  </a:solidFill>
                  <a:round/>
                  <a:headEnd/>
                  <a:tailEnd type="triangle" w="med" len="med"/>
                </a:ln>
                <a:effectLst/>
              </p:spPr>
              <p:txBody>
                <a:bodyPr>
                  <a:prstTxWarp prst="textNoShape">
                    <a:avLst/>
                  </a:prstTxWarp>
                </a:bodyPr>
                <a:lstStyle/>
                <a:p>
                  <a:endParaRPr lang="en-US"/>
                </a:p>
              </p:txBody>
            </p:sp>
            <p:sp>
              <p:nvSpPr>
                <p:cNvPr id="82" name="Line 1096"/>
                <p:cNvSpPr>
                  <a:spLocks noChangeShapeType="1"/>
                </p:cNvSpPr>
                <p:nvPr/>
              </p:nvSpPr>
              <p:spPr bwMode="auto">
                <a:xfrm flipV="1">
                  <a:off x="1352" y="1667"/>
                  <a:ext cx="0" cy="493"/>
                </a:xfrm>
                <a:prstGeom prst="line">
                  <a:avLst/>
                </a:prstGeom>
                <a:noFill/>
                <a:ln w="19050">
                  <a:solidFill>
                    <a:srgbClr val="3333CC"/>
                  </a:solidFill>
                  <a:round/>
                  <a:headEnd/>
                  <a:tailEnd type="triangle" w="med" len="med"/>
                </a:ln>
                <a:effectLst/>
              </p:spPr>
              <p:txBody>
                <a:bodyPr>
                  <a:prstTxWarp prst="textNoShape">
                    <a:avLst/>
                  </a:prstTxWarp>
                </a:bodyPr>
                <a:lstStyle/>
                <a:p>
                  <a:endParaRPr lang="en-US"/>
                </a:p>
              </p:txBody>
            </p:sp>
            <p:sp>
              <p:nvSpPr>
                <p:cNvPr id="83" name="Line 1097"/>
                <p:cNvSpPr>
                  <a:spLocks noChangeShapeType="1"/>
                </p:cNvSpPr>
                <p:nvPr/>
              </p:nvSpPr>
              <p:spPr bwMode="auto">
                <a:xfrm flipV="1">
                  <a:off x="1490" y="1452"/>
                  <a:ext cx="0" cy="708"/>
                </a:xfrm>
                <a:prstGeom prst="line">
                  <a:avLst/>
                </a:prstGeom>
                <a:noFill/>
                <a:ln w="19050">
                  <a:solidFill>
                    <a:srgbClr val="3333CC"/>
                  </a:solidFill>
                  <a:round/>
                  <a:headEnd/>
                  <a:tailEnd type="triangle" w="med" len="med"/>
                </a:ln>
                <a:effectLst/>
              </p:spPr>
              <p:txBody>
                <a:bodyPr>
                  <a:prstTxWarp prst="textNoShape">
                    <a:avLst/>
                  </a:prstTxWarp>
                </a:bodyPr>
                <a:lstStyle/>
                <a:p>
                  <a:endParaRPr lang="en-US"/>
                </a:p>
              </p:txBody>
            </p:sp>
            <p:sp>
              <p:nvSpPr>
                <p:cNvPr id="84" name="Line 1098"/>
                <p:cNvSpPr>
                  <a:spLocks noChangeShapeType="1"/>
                </p:cNvSpPr>
                <p:nvPr/>
              </p:nvSpPr>
              <p:spPr bwMode="auto">
                <a:xfrm flipV="1">
                  <a:off x="1622" y="1667"/>
                  <a:ext cx="3" cy="493"/>
                </a:xfrm>
                <a:prstGeom prst="line">
                  <a:avLst/>
                </a:prstGeom>
                <a:noFill/>
                <a:ln w="19050">
                  <a:solidFill>
                    <a:srgbClr val="3333CC"/>
                  </a:solidFill>
                  <a:round/>
                  <a:headEnd/>
                  <a:tailEnd type="triangle" w="med" len="med"/>
                </a:ln>
                <a:effectLst/>
              </p:spPr>
              <p:txBody>
                <a:bodyPr>
                  <a:prstTxWarp prst="textNoShape">
                    <a:avLst/>
                  </a:prstTxWarp>
                </a:bodyPr>
                <a:lstStyle/>
                <a:p>
                  <a:endParaRPr lang="en-US"/>
                </a:p>
              </p:txBody>
            </p:sp>
            <p:sp>
              <p:nvSpPr>
                <p:cNvPr id="85" name="Line 1099"/>
                <p:cNvSpPr>
                  <a:spLocks noChangeShapeType="1"/>
                </p:cNvSpPr>
                <p:nvPr/>
              </p:nvSpPr>
              <p:spPr bwMode="auto">
                <a:xfrm flipV="1">
                  <a:off x="2446" y="1671"/>
                  <a:ext cx="0" cy="480"/>
                </a:xfrm>
                <a:prstGeom prst="line">
                  <a:avLst/>
                </a:prstGeom>
                <a:noFill/>
                <a:ln w="19050">
                  <a:solidFill>
                    <a:srgbClr val="3333CC"/>
                  </a:solidFill>
                  <a:round/>
                  <a:headEnd/>
                  <a:tailEnd type="triangle" w="med" len="med"/>
                </a:ln>
                <a:effectLst/>
              </p:spPr>
              <p:txBody>
                <a:bodyPr>
                  <a:prstTxWarp prst="textNoShape">
                    <a:avLst/>
                  </a:prstTxWarp>
                </a:bodyPr>
                <a:lstStyle/>
                <a:p>
                  <a:endParaRPr lang="en-US"/>
                </a:p>
              </p:txBody>
            </p:sp>
            <p:sp>
              <p:nvSpPr>
                <p:cNvPr id="86" name="Line 1100"/>
                <p:cNvSpPr>
                  <a:spLocks noChangeShapeType="1"/>
                </p:cNvSpPr>
                <p:nvPr/>
              </p:nvSpPr>
              <p:spPr bwMode="auto">
                <a:xfrm flipV="1">
                  <a:off x="2584" y="1466"/>
                  <a:ext cx="3" cy="690"/>
                </a:xfrm>
                <a:prstGeom prst="line">
                  <a:avLst/>
                </a:prstGeom>
                <a:noFill/>
                <a:ln w="19050">
                  <a:solidFill>
                    <a:srgbClr val="3333CC"/>
                  </a:solidFill>
                  <a:round/>
                  <a:headEnd/>
                  <a:tailEnd type="triangle" w="med" len="med"/>
                </a:ln>
                <a:effectLst/>
              </p:spPr>
              <p:txBody>
                <a:bodyPr>
                  <a:prstTxWarp prst="textNoShape">
                    <a:avLst/>
                  </a:prstTxWarp>
                </a:bodyPr>
                <a:lstStyle/>
                <a:p>
                  <a:endParaRPr lang="en-US"/>
                </a:p>
              </p:txBody>
            </p:sp>
            <p:sp>
              <p:nvSpPr>
                <p:cNvPr id="87" name="Line 1101"/>
                <p:cNvSpPr>
                  <a:spLocks noChangeShapeType="1"/>
                </p:cNvSpPr>
                <p:nvPr/>
              </p:nvSpPr>
              <p:spPr bwMode="auto">
                <a:xfrm flipV="1">
                  <a:off x="2727" y="1680"/>
                  <a:ext cx="3" cy="480"/>
                </a:xfrm>
                <a:prstGeom prst="line">
                  <a:avLst/>
                </a:prstGeom>
                <a:noFill/>
                <a:ln w="19050">
                  <a:solidFill>
                    <a:srgbClr val="3333CC"/>
                  </a:solidFill>
                  <a:round/>
                  <a:headEnd/>
                  <a:tailEnd type="triangle" w="med" len="med"/>
                </a:ln>
                <a:effectLst/>
              </p:spPr>
              <p:txBody>
                <a:bodyPr>
                  <a:prstTxWarp prst="textNoShape">
                    <a:avLst/>
                  </a:prstTxWarp>
                </a:bodyPr>
                <a:lstStyle/>
                <a:p>
                  <a:endParaRPr lang="en-US"/>
                </a:p>
              </p:txBody>
            </p:sp>
            <p:sp>
              <p:nvSpPr>
                <p:cNvPr id="88" name="Line 1102"/>
                <p:cNvSpPr>
                  <a:spLocks noChangeShapeType="1"/>
                </p:cNvSpPr>
                <p:nvPr/>
              </p:nvSpPr>
              <p:spPr bwMode="auto">
                <a:xfrm rot="10800000" flipV="1">
                  <a:off x="2173" y="2169"/>
                  <a:ext cx="0" cy="479"/>
                </a:xfrm>
                <a:prstGeom prst="line">
                  <a:avLst/>
                </a:prstGeom>
                <a:noFill/>
                <a:ln w="19050">
                  <a:solidFill>
                    <a:srgbClr val="3333CC"/>
                  </a:solidFill>
                  <a:round/>
                  <a:headEnd/>
                  <a:tailEnd type="triangle" w="med" len="med"/>
                </a:ln>
                <a:effectLst/>
              </p:spPr>
              <p:txBody>
                <a:bodyPr>
                  <a:prstTxWarp prst="textNoShape">
                    <a:avLst/>
                  </a:prstTxWarp>
                </a:bodyPr>
                <a:lstStyle/>
                <a:p>
                  <a:endParaRPr lang="en-US"/>
                </a:p>
              </p:txBody>
            </p:sp>
            <p:sp>
              <p:nvSpPr>
                <p:cNvPr id="89" name="Line 1103"/>
                <p:cNvSpPr>
                  <a:spLocks noChangeShapeType="1"/>
                </p:cNvSpPr>
                <p:nvPr/>
              </p:nvSpPr>
              <p:spPr bwMode="auto">
                <a:xfrm rot="10800000" flipV="1">
                  <a:off x="2033" y="2160"/>
                  <a:ext cx="0" cy="693"/>
                </a:xfrm>
                <a:prstGeom prst="line">
                  <a:avLst/>
                </a:prstGeom>
                <a:noFill/>
                <a:ln w="19050">
                  <a:solidFill>
                    <a:srgbClr val="3333CC"/>
                  </a:solidFill>
                  <a:round/>
                  <a:headEnd/>
                  <a:tailEnd type="triangle" w="med" len="med"/>
                </a:ln>
                <a:effectLst/>
              </p:spPr>
              <p:txBody>
                <a:bodyPr>
                  <a:prstTxWarp prst="textNoShape">
                    <a:avLst/>
                  </a:prstTxWarp>
                </a:bodyPr>
                <a:lstStyle/>
                <a:p>
                  <a:endParaRPr lang="en-US"/>
                </a:p>
              </p:txBody>
            </p:sp>
            <p:sp>
              <p:nvSpPr>
                <p:cNvPr id="90" name="Line 1104"/>
                <p:cNvSpPr>
                  <a:spLocks noChangeShapeType="1"/>
                </p:cNvSpPr>
                <p:nvPr/>
              </p:nvSpPr>
              <p:spPr bwMode="auto">
                <a:xfrm rot="10800000" flipV="1">
                  <a:off x="1890" y="2160"/>
                  <a:ext cx="3" cy="479"/>
                </a:xfrm>
                <a:prstGeom prst="line">
                  <a:avLst/>
                </a:prstGeom>
                <a:noFill/>
                <a:ln w="19050">
                  <a:solidFill>
                    <a:srgbClr val="3333CC"/>
                  </a:solidFill>
                  <a:round/>
                  <a:headEnd/>
                  <a:tailEnd type="triangle" w="med" len="med"/>
                </a:ln>
                <a:effectLst/>
              </p:spPr>
              <p:txBody>
                <a:bodyPr>
                  <a:prstTxWarp prst="textNoShape">
                    <a:avLst/>
                  </a:prstTxWarp>
                </a:bodyPr>
                <a:lstStyle/>
                <a:p>
                  <a:endParaRPr lang="en-US"/>
                </a:p>
              </p:txBody>
            </p:sp>
            <p:sp>
              <p:nvSpPr>
                <p:cNvPr id="91" name="Line 1105"/>
                <p:cNvSpPr>
                  <a:spLocks noChangeShapeType="1"/>
                </p:cNvSpPr>
                <p:nvPr/>
              </p:nvSpPr>
              <p:spPr bwMode="auto">
                <a:xfrm rot="10800000" flipV="1">
                  <a:off x="1078" y="2169"/>
                  <a:ext cx="0" cy="479"/>
                </a:xfrm>
                <a:prstGeom prst="line">
                  <a:avLst/>
                </a:prstGeom>
                <a:noFill/>
                <a:ln w="19050">
                  <a:solidFill>
                    <a:srgbClr val="3333CC"/>
                  </a:solidFill>
                  <a:round/>
                  <a:headEnd/>
                  <a:tailEnd type="triangle" w="med" len="med"/>
                </a:ln>
                <a:effectLst/>
              </p:spPr>
              <p:txBody>
                <a:bodyPr>
                  <a:prstTxWarp prst="textNoShape">
                    <a:avLst/>
                  </a:prstTxWarp>
                </a:bodyPr>
                <a:lstStyle/>
                <a:p>
                  <a:endParaRPr lang="en-US"/>
                </a:p>
              </p:txBody>
            </p:sp>
            <p:sp>
              <p:nvSpPr>
                <p:cNvPr id="92" name="Line 1106"/>
                <p:cNvSpPr>
                  <a:spLocks noChangeShapeType="1"/>
                </p:cNvSpPr>
                <p:nvPr/>
              </p:nvSpPr>
              <p:spPr bwMode="auto">
                <a:xfrm rot="10800000" flipV="1">
                  <a:off x="937" y="2160"/>
                  <a:ext cx="0" cy="693"/>
                </a:xfrm>
                <a:prstGeom prst="line">
                  <a:avLst/>
                </a:prstGeom>
                <a:noFill/>
                <a:ln w="19050">
                  <a:solidFill>
                    <a:srgbClr val="3333CC"/>
                  </a:solidFill>
                  <a:round/>
                  <a:headEnd/>
                  <a:tailEnd type="triangle" w="med" len="med"/>
                </a:ln>
                <a:effectLst/>
              </p:spPr>
              <p:txBody>
                <a:bodyPr>
                  <a:prstTxWarp prst="textNoShape">
                    <a:avLst/>
                  </a:prstTxWarp>
                </a:bodyPr>
                <a:lstStyle/>
                <a:p>
                  <a:endParaRPr lang="en-US"/>
                </a:p>
              </p:txBody>
            </p:sp>
            <p:sp>
              <p:nvSpPr>
                <p:cNvPr id="93" name="Line 1107"/>
                <p:cNvSpPr>
                  <a:spLocks noChangeShapeType="1"/>
                </p:cNvSpPr>
                <p:nvPr/>
              </p:nvSpPr>
              <p:spPr bwMode="auto">
                <a:xfrm rot="10800000" flipV="1">
                  <a:off x="794" y="2160"/>
                  <a:ext cx="3" cy="479"/>
                </a:xfrm>
                <a:prstGeom prst="line">
                  <a:avLst/>
                </a:prstGeom>
                <a:noFill/>
                <a:ln w="19050">
                  <a:solidFill>
                    <a:srgbClr val="3333CC"/>
                  </a:solidFill>
                  <a:round/>
                  <a:headEnd/>
                  <a:tailEnd type="triangle" w="med" len="med"/>
                </a:ln>
                <a:effectLst/>
              </p:spPr>
              <p:txBody>
                <a:bodyPr>
                  <a:prstTxWarp prst="textNoShape">
                    <a:avLst/>
                  </a:prstTxWarp>
                </a:bodyPr>
                <a:lstStyle/>
                <a:p>
                  <a:endParaRPr lang="en-US"/>
                </a:p>
              </p:txBody>
            </p:sp>
            <p:sp>
              <p:nvSpPr>
                <p:cNvPr id="94" name="Line 1108"/>
                <p:cNvSpPr>
                  <a:spLocks noChangeShapeType="1"/>
                </p:cNvSpPr>
                <p:nvPr/>
              </p:nvSpPr>
              <p:spPr bwMode="auto">
                <a:xfrm>
                  <a:off x="236" y="2160"/>
                  <a:ext cx="5184" cy="0"/>
                </a:xfrm>
                <a:prstGeom prst="line">
                  <a:avLst/>
                </a:prstGeom>
                <a:noFill/>
                <a:ln w="28575">
                  <a:solidFill>
                    <a:srgbClr val="3333CC"/>
                  </a:solidFill>
                  <a:round/>
                  <a:headEnd/>
                  <a:tailEnd type="triangle" w="med" len="med"/>
                </a:ln>
                <a:effectLst/>
              </p:spPr>
              <p:txBody>
                <a:bodyPr>
                  <a:prstTxWarp prst="textNoShape">
                    <a:avLst/>
                  </a:prstTxWarp>
                </a:bodyPr>
                <a:lstStyle/>
                <a:p>
                  <a:endParaRPr lang="en-US"/>
                </a:p>
              </p:txBody>
            </p:sp>
            <p:sp>
              <p:nvSpPr>
                <p:cNvPr id="95" name="Line 1109"/>
                <p:cNvSpPr>
                  <a:spLocks noChangeShapeType="1"/>
                </p:cNvSpPr>
                <p:nvPr/>
              </p:nvSpPr>
              <p:spPr bwMode="auto">
                <a:xfrm flipV="1">
                  <a:off x="3552" y="1667"/>
                  <a:ext cx="0" cy="493"/>
                </a:xfrm>
                <a:prstGeom prst="line">
                  <a:avLst/>
                </a:prstGeom>
                <a:noFill/>
                <a:ln w="19050">
                  <a:solidFill>
                    <a:srgbClr val="3333CC"/>
                  </a:solidFill>
                  <a:round/>
                  <a:headEnd/>
                  <a:tailEnd type="triangle" w="med" len="med"/>
                </a:ln>
                <a:effectLst/>
              </p:spPr>
              <p:txBody>
                <a:bodyPr>
                  <a:prstTxWarp prst="textNoShape">
                    <a:avLst/>
                  </a:prstTxWarp>
                </a:bodyPr>
                <a:lstStyle/>
                <a:p>
                  <a:endParaRPr lang="en-US"/>
                </a:p>
              </p:txBody>
            </p:sp>
            <p:sp>
              <p:nvSpPr>
                <p:cNvPr id="96" name="Line 1110"/>
                <p:cNvSpPr>
                  <a:spLocks noChangeShapeType="1"/>
                </p:cNvSpPr>
                <p:nvPr/>
              </p:nvSpPr>
              <p:spPr bwMode="auto">
                <a:xfrm flipV="1">
                  <a:off x="3689" y="1452"/>
                  <a:ext cx="0" cy="708"/>
                </a:xfrm>
                <a:prstGeom prst="line">
                  <a:avLst/>
                </a:prstGeom>
                <a:noFill/>
                <a:ln w="19050">
                  <a:solidFill>
                    <a:srgbClr val="3333CC"/>
                  </a:solidFill>
                  <a:round/>
                  <a:headEnd/>
                  <a:tailEnd type="triangle" w="med" len="med"/>
                </a:ln>
                <a:effectLst/>
              </p:spPr>
              <p:txBody>
                <a:bodyPr>
                  <a:prstTxWarp prst="textNoShape">
                    <a:avLst/>
                  </a:prstTxWarp>
                </a:bodyPr>
                <a:lstStyle/>
                <a:p>
                  <a:endParaRPr lang="en-US"/>
                </a:p>
              </p:txBody>
            </p:sp>
            <p:sp>
              <p:nvSpPr>
                <p:cNvPr id="97" name="Line 1111"/>
                <p:cNvSpPr>
                  <a:spLocks noChangeShapeType="1"/>
                </p:cNvSpPr>
                <p:nvPr/>
              </p:nvSpPr>
              <p:spPr bwMode="auto">
                <a:xfrm flipV="1">
                  <a:off x="3821" y="1667"/>
                  <a:ext cx="3" cy="493"/>
                </a:xfrm>
                <a:prstGeom prst="line">
                  <a:avLst/>
                </a:prstGeom>
                <a:noFill/>
                <a:ln w="19050">
                  <a:solidFill>
                    <a:srgbClr val="3333CC"/>
                  </a:solidFill>
                  <a:round/>
                  <a:headEnd/>
                  <a:tailEnd type="triangle" w="med" len="med"/>
                </a:ln>
                <a:effectLst/>
              </p:spPr>
              <p:txBody>
                <a:bodyPr>
                  <a:prstTxWarp prst="textNoShape">
                    <a:avLst/>
                  </a:prstTxWarp>
                </a:bodyPr>
                <a:lstStyle/>
                <a:p>
                  <a:endParaRPr lang="en-US"/>
                </a:p>
              </p:txBody>
            </p:sp>
            <p:sp>
              <p:nvSpPr>
                <p:cNvPr id="98" name="Line 1112"/>
                <p:cNvSpPr>
                  <a:spLocks noChangeShapeType="1"/>
                </p:cNvSpPr>
                <p:nvPr/>
              </p:nvSpPr>
              <p:spPr bwMode="auto">
                <a:xfrm flipV="1">
                  <a:off x="4646" y="1671"/>
                  <a:ext cx="0" cy="480"/>
                </a:xfrm>
                <a:prstGeom prst="line">
                  <a:avLst/>
                </a:prstGeom>
                <a:noFill/>
                <a:ln w="19050">
                  <a:solidFill>
                    <a:srgbClr val="3333CC"/>
                  </a:solidFill>
                  <a:round/>
                  <a:headEnd/>
                  <a:tailEnd type="triangle" w="med" len="med"/>
                </a:ln>
                <a:effectLst/>
              </p:spPr>
              <p:txBody>
                <a:bodyPr>
                  <a:prstTxWarp prst="textNoShape">
                    <a:avLst/>
                  </a:prstTxWarp>
                </a:bodyPr>
                <a:lstStyle/>
                <a:p>
                  <a:endParaRPr lang="en-US"/>
                </a:p>
              </p:txBody>
            </p:sp>
            <p:sp>
              <p:nvSpPr>
                <p:cNvPr id="99" name="Line 1113"/>
                <p:cNvSpPr>
                  <a:spLocks noChangeShapeType="1"/>
                </p:cNvSpPr>
                <p:nvPr/>
              </p:nvSpPr>
              <p:spPr bwMode="auto">
                <a:xfrm flipV="1">
                  <a:off x="4783" y="1466"/>
                  <a:ext cx="3" cy="690"/>
                </a:xfrm>
                <a:prstGeom prst="line">
                  <a:avLst/>
                </a:prstGeom>
                <a:noFill/>
                <a:ln w="19050">
                  <a:solidFill>
                    <a:srgbClr val="3333CC"/>
                  </a:solidFill>
                  <a:round/>
                  <a:headEnd/>
                  <a:tailEnd type="triangle" w="med" len="med"/>
                </a:ln>
                <a:effectLst/>
              </p:spPr>
              <p:txBody>
                <a:bodyPr>
                  <a:prstTxWarp prst="textNoShape">
                    <a:avLst/>
                  </a:prstTxWarp>
                </a:bodyPr>
                <a:lstStyle/>
                <a:p>
                  <a:endParaRPr lang="en-US"/>
                </a:p>
              </p:txBody>
            </p:sp>
            <p:sp>
              <p:nvSpPr>
                <p:cNvPr id="100" name="Line 1114"/>
                <p:cNvSpPr>
                  <a:spLocks noChangeShapeType="1"/>
                </p:cNvSpPr>
                <p:nvPr/>
              </p:nvSpPr>
              <p:spPr bwMode="auto">
                <a:xfrm flipV="1">
                  <a:off x="4926" y="1680"/>
                  <a:ext cx="3" cy="480"/>
                </a:xfrm>
                <a:prstGeom prst="line">
                  <a:avLst/>
                </a:prstGeom>
                <a:noFill/>
                <a:ln w="19050">
                  <a:solidFill>
                    <a:srgbClr val="3333CC"/>
                  </a:solidFill>
                  <a:round/>
                  <a:headEnd/>
                  <a:tailEnd type="triangle" w="med" len="med"/>
                </a:ln>
                <a:effectLst/>
              </p:spPr>
              <p:txBody>
                <a:bodyPr>
                  <a:prstTxWarp prst="textNoShape">
                    <a:avLst/>
                  </a:prstTxWarp>
                </a:bodyPr>
                <a:lstStyle/>
                <a:p>
                  <a:endParaRPr lang="en-US"/>
                </a:p>
              </p:txBody>
            </p:sp>
            <p:sp>
              <p:nvSpPr>
                <p:cNvPr id="101" name="Line 1115"/>
                <p:cNvSpPr>
                  <a:spLocks noChangeShapeType="1"/>
                </p:cNvSpPr>
                <p:nvPr/>
              </p:nvSpPr>
              <p:spPr bwMode="auto">
                <a:xfrm rot="10800000" flipV="1">
                  <a:off x="4372" y="2168"/>
                  <a:ext cx="0" cy="480"/>
                </a:xfrm>
                <a:prstGeom prst="line">
                  <a:avLst/>
                </a:prstGeom>
                <a:noFill/>
                <a:ln w="19050">
                  <a:solidFill>
                    <a:srgbClr val="3333CC"/>
                  </a:solidFill>
                  <a:round/>
                  <a:headEnd/>
                  <a:tailEnd type="triangle" w="med" len="med"/>
                </a:ln>
                <a:effectLst/>
              </p:spPr>
              <p:txBody>
                <a:bodyPr>
                  <a:prstTxWarp prst="textNoShape">
                    <a:avLst/>
                  </a:prstTxWarp>
                </a:bodyPr>
                <a:lstStyle/>
                <a:p>
                  <a:endParaRPr lang="en-US"/>
                </a:p>
              </p:txBody>
            </p:sp>
            <p:sp>
              <p:nvSpPr>
                <p:cNvPr id="102" name="Line 1116"/>
                <p:cNvSpPr>
                  <a:spLocks noChangeShapeType="1"/>
                </p:cNvSpPr>
                <p:nvPr/>
              </p:nvSpPr>
              <p:spPr bwMode="auto">
                <a:xfrm rot="10800000" flipV="1">
                  <a:off x="4232" y="2160"/>
                  <a:ext cx="0" cy="693"/>
                </a:xfrm>
                <a:prstGeom prst="line">
                  <a:avLst/>
                </a:prstGeom>
                <a:noFill/>
                <a:ln w="19050">
                  <a:solidFill>
                    <a:srgbClr val="3333CC"/>
                  </a:solidFill>
                  <a:round/>
                  <a:headEnd/>
                  <a:tailEnd type="triangle" w="med" len="med"/>
                </a:ln>
                <a:effectLst/>
              </p:spPr>
              <p:txBody>
                <a:bodyPr>
                  <a:prstTxWarp prst="textNoShape">
                    <a:avLst/>
                  </a:prstTxWarp>
                </a:bodyPr>
                <a:lstStyle/>
                <a:p>
                  <a:endParaRPr lang="en-US"/>
                </a:p>
              </p:txBody>
            </p:sp>
            <p:sp>
              <p:nvSpPr>
                <p:cNvPr id="103" name="Line 1117"/>
                <p:cNvSpPr>
                  <a:spLocks noChangeShapeType="1"/>
                </p:cNvSpPr>
                <p:nvPr/>
              </p:nvSpPr>
              <p:spPr bwMode="auto">
                <a:xfrm rot="10800000" flipV="1">
                  <a:off x="4089" y="2160"/>
                  <a:ext cx="3" cy="479"/>
                </a:xfrm>
                <a:prstGeom prst="line">
                  <a:avLst/>
                </a:prstGeom>
                <a:noFill/>
                <a:ln w="19050">
                  <a:solidFill>
                    <a:srgbClr val="3333CC"/>
                  </a:solidFill>
                  <a:round/>
                  <a:headEnd/>
                  <a:tailEnd type="triangle" w="med" len="med"/>
                </a:ln>
                <a:effectLst/>
              </p:spPr>
              <p:txBody>
                <a:bodyPr>
                  <a:prstTxWarp prst="textNoShape">
                    <a:avLst/>
                  </a:prstTxWarp>
                </a:bodyPr>
                <a:lstStyle/>
                <a:p>
                  <a:endParaRPr lang="en-US"/>
                </a:p>
              </p:txBody>
            </p:sp>
            <p:sp>
              <p:nvSpPr>
                <p:cNvPr id="104" name="Line 1118"/>
                <p:cNvSpPr>
                  <a:spLocks noChangeShapeType="1"/>
                </p:cNvSpPr>
                <p:nvPr/>
              </p:nvSpPr>
              <p:spPr bwMode="auto">
                <a:xfrm rot="10800000" flipV="1">
                  <a:off x="3277" y="2168"/>
                  <a:ext cx="0" cy="480"/>
                </a:xfrm>
                <a:prstGeom prst="line">
                  <a:avLst/>
                </a:prstGeom>
                <a:noFill/>
                <a:ln w="19050">
                  <a:solidFill>
                    <a:srgbClr val="3333CC"/>
                  </a:solidFill>
                  <a:round/>
                  <a:headEnd/>
                  <a:tailEnd type="triangle" w="med" len="med"/>
                </a:ln>
                <a:effectLst/>
              </p:spPr>
              <p:txBody>
                <a:bodyPr>
                  <a:prstTxWarp prst="textNoShape">
                    <a:avLst/>
                  </a:prstTxWarp>
                </a:bodyPr>
                <a:lstStyle/>
                <a:p>
                  <a:endParaRPr lang="en-US"/>
                </a:p>
              </p:txBody>
            </p:sp>
            <p:sp>
              <p:nvSpPr>
                <p:cNvPr id="105" name="Line 1119"/>
                <p:cNvSpPr>
                  <a:spLocks noChangeShapeType="1"/>
                </p:cNvSpPr>
                <p:nvPr/>
              </p:nvSpPr>
              <p:spPr bwMode="auto">
                <a:xfrm rot="10800000" flipV="1">
                  <a:off x="3137" y="2160"/>
                  <a:ext cx="0" cy="693"/>
                </a:xfrm>
                <a:prstGeom prst="line">
                  <a:avLst/>
                </a:prstGeom>
                <a:noFill/>
                <a:ln w="19050">
                  <a:solidFill>
                    <a:srgbClr val="3333CC"/>
                  </a:solidFill>
                  <a:round/>
                  <a:headEnd/>
                  <a:tailEnd type="triangle" w="med" len="med"/>
                </a:ln>
                <a:effectLst/>
              </p:spPr>
              <p:txBody>
                <a:bodyPr>
                  <a:prstTxWarp prst="textNoShape">
                    <a:avLst/>
                  </a:prstTxWarp>
                </a:bodyPr>
                <a:lstStyle/>
                <a:p>
                  <a:endParaRPr lang="en-US"/>
                </a:p>
              </p:txBody>
            </p:sp>
            <p:sp>
              <p:nvSpPr>
                <p:cNvPr id="106" name="Line 1120"/>
                <p:cNvSpPr>
                  <a:spLocks noChangeShapeType="1"/>
                </p:cNvSpPr>
                <p:nvPr/>
              </p:nvSpPr>
              <p:spPr bwMode="auto">
                <a:xfrm rot="10800000" flipV="1">
                  <a:off x="2994" y="2160"/>
                  <a:ext cx="2" cy="479"/>
                </a:xfrm>
                <a:prstGeom prst="line">
                  <a:avLst/>
                </a:prstGeom>
                <a:noFill/>
                <a:ln w="19050">
                  <a:solidFill>
                    <a:srgbClr val="3333CC"/>
                  </a:solidFill>
                  <a:round/>
                  <a:headEnd/>
                  <a:tailEnd type="triangle" w="med" len="med"/>
                </a:ln>
                <a:effectLst/>
              </p:spPr>
              <p:txBody>
                <a:bodyPr>
                  <a:prstTxWarp prst="textNoShape">
                    <a:avLst/>
                  </a:prstTxWarp>
                </a:bodyPr>
                <a:lstStyle/>
                <a:p>
                  <a:endParaRPr lang="en-US"/>
                </a:p>
              </p:txBody>
            </p:sp>
          </p:grpSp>
          <p:sp>
            <p:nvSpPr>
              <p:cNvPr id="75" name="Line 1121"/>
              <p:cNvSpPr>
                <a:spLocks noChangeShapeType="1"/>
              </p:cNvSpPr>
              <p:nvPr/>
            </p:nvSpPr>
            <p:spPr bwMode="auto">
              <a:xfrm>
                <a:off x="450" y="3930"/>
                <a:ext cx="384" cy="0"/>
              </a:xfrm>
              <a:prstGeom prst="line">
                <a:avLst/>
              </a:prstGeom>
              <a:noFill/>
              <a:ln w="9525">
                <a:solidFill>
                  <a:srgbClr val="3333CC"/>
                </a:solidFill>
                <a:round/>
                <a:headEnd/>
                <a:tailEnd type="triangle" w="med" len="med"/>
              </a:ln>
              <a:effectLst/>
            </p:spPr>
            <p:txBody>
              <a:bodyPr>
                <a:prstTxWarp prst="textNoShape">
                  <a:avLst/>
                </a:prstTxWarp>
              </a:bodyPr>
              <a:lstStyle/>
              <a:p>
                <a:endParaRPr lang="en-US"/>
              </a:p>
            </p:txBody>
          </p:sp>
          <p:sp>
            <p:nvSpPr>
              <p:cNvPr id="76" name="Text Box 1122"/>
              <p:cNvSpPr txBox="1">
                <a:spLocks noChangeArrowheads="1"/>
              </p:cNvSpPr>
              <p:nvPr/>
            </p:nvSpPr>
            <p:spPr bwMode="auto">
              <a:xfrm>
                <a:off x="534" y="3667"/>
                <a:ext cx="304" cy="410"/>
              </a:xfrm>
              <a:prstGeom prst="rect">
                <a:avLst/>
              </a:prstGeom>
              <a:noFill/>
              <a:ln w="9525">
                <a:solidFill>
                  <a:srgbClr val="3333CC"/>
                </a:solidFill>
                <a:miter lim="800000"/>
                <a:headEnd/>
                <a:tailEnd/>
              </a:ln>
              <a:effectLst/>
            </p:spPr>
            <p:txBody>
              <a:bodyPr wrap="none">
                <a:prstTxWarp prst="textNoShape">
                  <a:avLst/>
                </a:prstTxWarp>
                <a:spAutoFit/>
              </a:bodyPr>
              <a:lstStyle/>
              <a:p>
                <a:pPr eaLnBrk="1" hangingPunct="1"/>
                <a:r>
                  <a:rPr lang="en-US"/>
                  <a:t>c</a:t>
                </a:r>
              </a:p>
            </p:txBody>
          </p:sp>
        </p:grpSp>
        <p:sp>
          <p:nvSpPr>
            <p:cNvPr id="73" name="Rectangle 1146"/>
            <p:cNvSpPr>
              <a:spLocks noChangeArrowheads="1"/>
            </p:cNvSpPr>
            <p:nvPr/>
          </p:nvSpPr>
          <p:spPr bwMode="auto">
            <a:xfrm>
              <a:off x="2317" y="2765"/>
              <a:ext cx="993" cy="601"/>
            </a:xfrm>
            <a:prstGeom prst="rect">
              <a:avLst/>
            </a:prstGeom>
            <a:noFill/>
            <a:ln w="28575">
              <a:solidFill>
                <a:schemeClr val="accent2"/>
              </a:solidFill>
              <a:miter lim="800000"/>
              <a:headEnd/>
              <a:tailEnd/>
            </a:ln>
          </p:spPr>
          <p:txBody>
            <a:bodyPr wrap="none">
              <a:prstTxWarp prst="textNoShape">
                <a:avLst/>
              </a:prstTxWarp>
              <a:spAutoFit/>
            </a:bodyPr>
            <a:lstStyle/>
            <a:p>
              <a:pPr eaLnBrk="1" hangingPunct="1"/>
              <a:r>
                <a:rPr lang="en-US" sz="2800" dirty="0" err="1" smtClean="0"/>
                <a:t>DΘ</a:t>
              </a:r>
              <a:r>
                <a:rPr lang="en-US" sz="2800" dirty="0" smtClean="0"/>
                <a:t> </a:t>
              </a:r>
              <a:r>
                <a:rPr lang="en-US" sz="2800" dirty="0"/>
                <a:t>=</a:t>
              </a:r>
              <a:r>
                <a:rPr lang="en-US" sz="2800" dirty="0" err="1" smtClean="0"/>
                <a:t>mλ</a:t>
              </a:r>
              <a:endParaRPr lang="en-US" sz="2800" dirty="0" smtClean="0"/>
            </a:p>
            <a:p>
              <a:pPr eaLnBrk="1" hangingPunct="1"/>
              <a:r>
                <a:rPr lang="en-US" sz="2800" dirty="0" err="1" smtClean="0"/>
                <a:t>Θ</a:t>
              </a:r>
              <a:r>
                <a:rPr lang="en-US" sz="2800" dirty="0" smtClean="0"/>
                <a:t> = </a:t>
              </a:r>
              <a:r>
                <a:rPr lang="en-US" sz="2800" dirty="0" err="1" smtClean="0"/>
                <a:t>mλ/D</a:t>
              </a:r>
              <a:endParaRPr lang="en-US" sz="2800" dirty="0">
                <a:latin typeface="Symbol" charset="2"/>
              </a:endParaRPr>
            </a:p>
          </p:txBody>
        </p:sp>
      </p:grpSp>
      <p:sp>
        <p:nvSpPr>
          <p:cNvPr id="138" name="Text Box 182"/>
          <p:cNvSpPr txBox="1">
            <a:spLocks noChangeArrowheads="1"/>
          </p:cNvSpPr>
          <p:nvPr/>
        </p:nvSpPr>
        <p:spPr bwMode="auto">
          <a:xfrm>
            <a:off x="152400" y="609600"/>
            <a:ext cx="1494670" cy="1200328"/>
          </a:xfrm>
          <a:prstGeom prst="rect">
            <a:avLst/>
          </a:prstGeom>
          <a:noFill/>
          <a:ln w="38100">
            <a:solidFill>
              <a:srgbClr val="FF0000"/>
            </a:solidFill>
            <a:miter lim="800000"/>
            <a:headEnd/>
            <a:tailEnd/>
          </a:ln>
          <a:effectLst/>
        </p:spPr>
        <p:txBody>
          <a:bodyPr wrap="none">
            <a:prstTxWarp prst="textNoShape">
              <a:avLst/>
            </a:prstTxWarp>
            <a:spAutoFit/>
          </a:bodyPr>
          <a:lstStyle/>
          <a:p>
            <a:pPr eaLnBrk="1" hangingPunct="1"/>
            <a:r>
              <a:rPr lang="en-US" sz="2400" dirty="0" err="1"/>
              <a:t>H</a:t>
            </a:r>
            <a:r>
              <a:rPr lang="en-US" sz="2400" dirty="0"/>
              <a:t>=</a:t>
            </a:r>
            <a:r>
              <a:rPr lang="en-US" sz="2400" u="sng" dirty="0" err="1" smtClean="0"/>
              <a:t>mLλ</a:t>
            </a:r>
            <a:endParaRPr lang="en-US" sz="2400" u="sng" dirty="0" smtClean="0">
              <a:latin typeface="Symbol" charset="2"/>
            </a:endParaRPr>
          </a:p>
          <a:p>
            <a:pPr eaLnBrk="1" hangingPunct="1"/>
            <a:r>
              <a:rPr lang="en-US" sz="2400" dirty="0"/>
              <a:t>     </a:t>
            </a:r>
            <a:r>
              <a:rPr lang="en-US" sz="2400" dirty="0" smtClean="0"/>
              <a:t>  </a:t>
            </a:r>
            <a:r>
              <a:rPr lang="en-US" sz="2400" dirty="0" err="1" smtClean="0"/>
              <a:t>D</a:t>
            </a:r>
            <a:endParaRPr lang="en-US" sz="2400" dirty="0"/>
          </a:p>
          <a:p>
            <a:pPr eaLnBrk="1" hangingPunct="1"/>
            <a:r>
              <a:rPr lang="en-US" sz="2400" dirty="0" err="1"/>
              <a:t>m</a:t>
            </a:r>
            <a:r>
              <a:rPr lang="en-US" sz="2400" dirty="0"/>
              <a:t>=1,2,3,…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autoUpdateAnimBg="0"/>
      <p:bldP spid="138" grpId="0" animBg="1"/>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 name="Slide Number Placeholder 5"/>
          <p:cNvSpPr>
            <a:spLocks noGrp="1"/>
          </p:cNvSpPr>
          <p:nvPr>
            <p:ph type="sldNum" sz="quarter" idx="12"/>
          </p:nvPr>
        </p:nvSpPr>
        <p:spPr/>
        <p:txBody>
          <a:bodyPr/>
          <a:lstStyle/>
          <a:p>
            <a:fld id="{039F44BC-94E0-4DF9-8EDC-F019AE5467F4}" type="slidenum">
              <a:rPr lang="en-US"/>
              <a:pPr/>
              <a:t>41</a:t>
            </a:fld>
            <a:endParaRPr lang="en-US"/>
          </a:p>
        </p:txBody>
      </p:sp>
      <p:sp>
        <p:nvSpPr>
          <p:cNvPr id="12290" name="Rectangle 2"/>
          <p:cNvSpPr>
            <a:spLocks noGrp="1" noChangeArrowheads="1"/>
          </p:cNvSpPr>
          <p:nvPr>
            <p:ph type="title"/>
          </p:nvPr>
        </p:nvSpPr>
        <p:spPr>
          <a:xfrm>
            <a:off x="228600" y="274638"/>
            <a:ext cx="8458200" cy="563562"/>
          </a:xfrm>
        </p:spPr>
        <p:txBody>
          <a:bodyPr>
            <a:normAutofit fontScale="90000"/>
          </a:bodyPr>
          <a:lstStyle/>
          <a:p>
            <a:r>
              <a:rPr lang="en-US" sz="4000" dirty="0"/>
              <a:t>Electromagnetic waves carry energy</a:t>
            </a:r>
          </a:p>
        </p:txBody>
      </p:sp>
      <p:grpSp>
        <p:nvGrpSpPr>
          <p:cNvPr id="2" name="Group 3"/>
          <p:cNvGrpSpPr>
            <a:grpSpLocks/>
          </p:cNvGrpSpPr>
          <p:nvPr/>
        </p:nvGrpSpPr>
        <p:grpSpPr bwMode="auto">
          <a:xfrm>
            <a:off x="69850" y="1447800"/>
            <a:ext cx="5949950" cy="1524000"/>
            <a:chOff x="236" y="1440"/>
            <a:chExt cx="5184" cy="1439"/>
          </a:xfrm>
        </p:grpSpPr>
        <p:sp>
          <p:nvSpPr>
            <p:cNvPr id="12292" name="Freeform 4"/>
            <p:cNvSpPr>
              <a:spLocks/>
            </p:cNvSpPr>
            <p:nvPr/>
          </p:nvSpPr>
          <p:spPr bwMode="auto">
            <a:xfrm>
              <a:off x="244" y="1440"/>
              <a:ext cx="2629"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lstStyle/>
            <a:p>
              <a:endParaRPr lang="en-US"/>
            </a:p>
          </p:txBody>
        </p:sp>
        <p:sp>
          <p:nvSpPr>
            <p:cNvPr id="12293" name="Freeform 5"/>
            <p:cNvSpPr>
              <a:spLocks/>
            </p:cNvSpPr>
            <p:nvPr/>
          </p:nvSpPr>
          <p:spPr bwMode="auto">
            <a:xfrm>
              <a:off x="2444" y="1440"/>
              <a:ext cx="2628"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lstStyle/>
            <a:p>
              <a:endParaRPr lang="en-US"/>
            </a:p>
          </p:txBody>
        </p:sp>
        <p:sp>
          <p:nvSpPr>
            <p:cNvPr id="12294" name="Line 6"/>
            <p:cNvSpPr>
              <a:spLocks noChangeShapeType="1"/>
            </p:cNvSpPr>
            <p:nvPr/>
          </p:nvSpPr>
          <p:spPr bwMode="auto">
            <a:xfrm flipV="1">
              <a:off x="250" y="1664"/>
              <a:ext cx="0" cy="496"/>
            </a:xfrm>
            <a:prstGeom prst="line">
              <a:avLst/>
            </a:prstGeom>
            <a:noFill/>
            <a:ln w="19050">
              <a:solidFill>
                <a:schemeClr val="tx1"/>
              </a:solidFill>
              <a:round/>
              <a:headEnd/>
              <a:tailEnd type="triangle" w="med" len="med"/>
            </a:ln>
            <a:effectLst/>
          </p:spPr>
          <p:txBody>
            <a:bodyPr/>
            <a:lstStyle/>
            <a:p>
              <a:endParaRPr lang="en-US"/>
            </a:p>
          </p:txBody>
        </p:sp>
        <p:sp>
          <p:nvSpPr>
            <p:cNvPr id="12295" name="Line 7"/>
            <p:cNvSpPr>
              <a:spLocks noChangeShapeType="1"/>
            </p:cNvSpPr>
            <p:nvPr/>
          </p:nvSpPr>
          <p:spPr bwMode="auto">
            <a:xfrm flipV="1">
              <a:off x="387" y="1449"/>
              <a:ext cx="0" cy="711"/>
            </a:xfrm>
            <a:prstGeom prst="line">
              <a:avLst/>
            </a:prstGeom>
            <a:noFill/>
            <a:ln w="19050">
              <a:solidFill>
                <a:schemeClr val="tx1"/>
              </a:solidFill>
              <a:round/>
              <a:headEnd/>
              <a:tailEnd type="triangle" w="med" len="med"/>
            </a:ln>
            <a:effectLst/>
          </p:spPr>
          <p:txBody>
            <a:bodyPr/>
            <a:lstStyle/>
            <a:p>
              <a:endParaRPr lang="en-US"/>
            </a:p>
          </p:txBody>
        </p:sp>
        <p:sp>
          <p:nvSpPr>
            <p:cNvPr id="12296" name="Line 8"/>
            <p:cNvSpPr>
              <a:spLocks noChangeShapeType="1"/>
            </p:cNvSpPr>
            <p:nvPr/>
          </p:nvSpPr>
          <p:spPr bwMode="auto">
            <a:xfrm flipV="1">
              <a:off x="519" y="1664"/>
              <a:ext cx="3" cy="492"/>
            </a:xfrm>
            <a:prstGeom prst="line">
              <a:avLst/>
            </a:prstGeom>
            <a:noFill/>
            <a:ln w="19050">
              <a:solidFill>
                <a:schemeClr val="tx1"/>
              </a:solidFill>
              <a:round/>
              <a:headEnd/>
              <a:tailEnd type="triangle" w="med" len="med"/>
            </a:ln>
            <a:effectLst/>
          </p:spPr>
          <p:txBody>
            <a:bodyPr/>
            <a:lstStyle/>
            <a:p>
              <a:endParaRPr lang="en-US"/>
            </a:p>
          </p:txBody>
        </p:sp>
        <p:sp>
          <p:nvSpPr>
            <p:cNvPr id="12297" name="Line 9"/>
            <p:cNvSpPr>
              <a:spLocks noChangeShapeType="1"/>
            </p:cNvSpPr>
            <p:nvPr/>
          </p:nvSpPr>
          <p:spPr bwMode="auto">
            <a:xfrm flipV="1">
              <a:off x="1352" y="1667"/>
              <a:ext cx="0" cy="493"/>
            </a:xfrm>
            <a:prstGeom prst="line">
              <a:avLst/>
            </a:prstGeom>
            <a:noFill/>
            <a:ln w="19050">
              <a:solidFill>
                <a:schemeClr val="tx1"/>
              </a:solidFill>
              <a:round/>
              <a:headEnd/>
              <a:tailEnd type="triangle" w="med" len="med"/>
            </a:ln>
            <a:effectLst/>
          </p:spPr>
          <p:txBody>
            <a:bodyPr/>
            <a:lstStyle/>
            <a:p>
              <a:endParaRPr lang="en-US"/>
            </a:p>
          </p:txBody>
        </p:sp>
        <p:sp>
          <p:nvSpPr>
            <p:cNvPr id="12298" name="Line 10"/>
            <p:cNvSpPr>
              <a:spLocks noChangeShapeType="1"/>
            </p:cNvSpPr>
            <p:nvPr/>
          </p:nvSpPr>
          <p:spPr bwMode="auto">
            <a:xfrm flipV="1">
              <a:off x="1490" y="1452"/>
              <a:ext cx="0" cy="708"/>
            </a:xfrm>
            <a:prstGeom prst="line">
              <a:avLst/>
            </a:prstGeom>
            <a:noFill/>
            <a:ln w="19050">
              <a:solidFill>
                <a:schemeClr val="tx1"/>
              </a:solidFill>
              <a:round/>
              <a:headEnd/>
              <a:tailEnd type="triangle" w="med" len="med"/>
            </a:ln>
            <a:effectLst/>
          </p:spPr>
          <p:txBody>
            <a:bodyPr/>
            <a:lstStyle/>
            <a:p>
              <a:endParaRPr lang="en-US"/>
            </a:p>
          </p:txBody>
        </p:sp>
        <p:sp>
          <p:nvSpPr>
            <p:cNvPr id="12299" name="Line 11"/>
            <p:cNvSpPr>
              <a:spLocks noChangeShapeType="1"/>
            </p:cNvSpPr>
            <p:nvPr/>
          </p:nvSpPr>
          <p:spPr bwMode="auto">
            <a:xfrm flipV="1">
              <a:off x="1622" y="1667"/>
              <a:ext cx="3" cy="493"/>
            </a:xfrm>
            <a:prstGeom prst="line">
              <a:avLst/>
            </a:prstGeom>
            <a:noFill/>
            <a:ln w="19050">
              <a:solidFill>
                <a:schemeClr val="tx1"/>
              </a:solidFill>
              <a:round/>
              <a:headEnd/>
              <a:tailEnd type="triangle" w="med" len="med"/>
            </a:ln>
            <a:effectLst/>
          </p:spPr>
          <p:txBody>
            <a:bodyPr/>
            <a:lstStyle/>
            <a:p>
              <a:endParaRPr lang="en-US"/>
            </a:p>
          </p:txBody>
        </p:sp>
        <p:sp>
          <p:nvSpPr>
            <p:cNvPr id="12300" name="Line 12"/>
            <p:cNvSpPr>
              <a:spLocks noChangeShapeType="1"/>
            </p:cNvSpPr>
            <p:nvPr/>
          </p:nvSpPr>
          <p:spPr bwMode="auto">
            <a:xfrm flipV="1">
              <a:off x="2446" y="1671"/>
              <a:ext cx="0" cy="480"/>
            </a:xfrm>
            <a:prstGeom prst="line">
              <a:avLst/>
            </a:prstGeom>
            <a:noFill/>
            <a:ln w="19050">
              <a:solidFill>
                <a:schemeClr val="tx1"/>
              </a:solidFill>
              <a:round/>
              <a:headEnd/>
              <a:tailEnd type="triangle" w="med" len="med"/>
            </a:ln>
            <a:effectLst/>
          </p:spPr>
          <p:txBody>
            <a:bodyPr/>
            <a:lstStyle/>
            <a:p>
              <a:endParaRPr lang="en-US"/>
            </a:p>
          </p:txBody>
        </p:sp>
        <p:sp>
          <p:nvSpPr>
            <p:cNvPr id="12301" name="Line 13"/>
            <p:cNvSpPr>
              <a:spLocks noChangeShapeType="1"/>
            </p:cNvSpPr>
            <p:nvPr/>
          </p:nvSpPr>
          <p:spPr bwMode="auto">
            <a:xfrm flipV="1">
              <a:off x="2584" y="1466"/>
              <a:ext cx="3" cy="690"/>
            </a:xfrm>
            <a:prstGeom prst="line">
              <a:avLst/>
            </a:prstGeom>
            <a:noFill/>
            <a:ln w="19050">
              <a:solidFill>
                <a:schemeClr val="tx1"/>
              </a:solidFill>
              <a:round/>
              <a:headEnd/>
              <a:tailEnd type="triangle" w="med" len="med"/>
            </a:ln>
            <a:effectLst/>
          </p:spPr>
          <p:txBody>
            <a:bodyPr/>
            <a:lstStyle/>
            <a:p>
              <a:endParaRPr lang="en-US"/>
            </a:p>
          </p:txBody>
        </p:sp>
        <p:sp>
          <p:nvSpPr>
            <p:cNvPr id="12302" name="Line 14"/>
            <p:cNvSpPr>
              <a:spLocks noChangeShapeType="1"/>
            </p:cNvSpPr>
            <p:nvPr/>
          </p:nvSpPr>
          <p:spPr bwMode="auto">
            <a:xfrm flipV="1">
              <a:off x="2727" y="1680"/>
              <a:ext cx="3" cy="480"/>
            </a:xfrm>
            <a:prstGeom prst="line">
              <a:avLst/>
            </a:prstGeom>
            <a:noFill/>
            <a:ln w="19050">
              <a:solidFill>
                <a:schemeClr val="tx1"/>
              </a:solidFill>
              <a:round/>
              <a:headEnd/>
              <a:tailEnd type="triangle" w="med" len="med"/>
            </a:ln>
            <a:effectLst/>
          </p:spPr>
          <p:txBody>
            <a:bodyPr/>
            <a:lstStyle/>
            <a:p>
              <a:endParaRPr lang="en-US"/>
            </a:p>
          </p:txBody>
        </p:sp>
        <p:sp>
          <p:nvSpPr>
            <p:cNvPr id="12303" name="Line 15"/>
            <p:cNvSpPr>
              <a:spLocks noChangeShapeType="1"/>
            </p:cNvSpPr>
            <p:nvPr/>
          </p:nvSpPr>
          <p:spPr bwMode="auto">
            <a:xfrm rot="10800000" flipV="1">
              <a:off x="2173" y="2169"/>
              <a:ext cx="0" cy="479"/>
            </a:xfrm>
            <a:prstGeom prst="line">
              <a:avLst/>
            </a:prstGeom>
            <a:noFill/>
            <a:ln w="19050">
              <a:solidFill>
                <a:schemeClr val="tx1"/>
              </a:solidFill>
              <a:round/>
              <a:headEnd/>
              <a:tailEnd type="triangle" w="med" len="med"/>
            </a:ln>
            <a:effectLst/>
          </p:spPr>
          <p:txBody>
            <a:bodyPr/>
            <a:lstStyle/>
            <a:p>
              <a:endParaRPr lang="en-US"/>
            </a:p>
          </p:txBody>
        </p:sp>
        <p:sp>
          <p:nvSpPr>
            <p:cNvPr id="12304" name="Line 16"/>
            <p:cNvSpPr>
              <a:spLocks noChangeShapeType="1"/>
            </p:cNvSpPr>
            <p:nvPr/>
          </p:nvSpPr>
          <p:spPr bwMode="auto">
            <a:xfrm rot="10800000" flipV="1">
              <a:off x="2033"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12305" name="Line 17"/>
            <p:cNvSpPr>
              <a:spLocks noChangeShapeType="1"/>
            </p:cNvSpPr>
            <p:nvPr/>
          </p:nvSpPr>
          <p:spPr bwMode="auto">
            <a:xfrm rot="10800000" flipV="1">
              <a:off x="1890"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12306" name="Line 18"/>
            <p:cNvSpPr>
              <a:spLocks noChangeShapeType="1"/>
            </p:cNvSpPr>
            <p:nvPr/>
          </p:nvSpPr>
          <p:spPr bwMode="auto">
            <a:xfrm rot="10800000" flipV="1">
              <a:off x="1078" y="2169"/>
              <a:ext cx="0" cy="479"/>
            </a:xfrm>
            <a:prstGeom prst="line">
              <a:avLst/>
            </a:prstGeom>
            <a:noFill/>
            <a:ln w="19050">
              <a:solidFill>
                <a:schemeClr val="tx1"/>
              </a:solidFill>
              <a:round/>
              <a:headEnd/>
              <a:tailEnd type="triangle" w="med" len="med"/>
            </a:ln>
            <a:effectLst/>
          </p:spPr>
          <p:txBody>
            <a:bodyPr/>
            <a:lstStyle/>
            <a:p>
              <a:endParaRPr lang="en-US"/>
            </a:p>
          </p:txBody>
        </p:sp>
        <p:sp>
          <p:nvSpPr>
            <p:cNvPr id="12307" name="Line 19"/>
            <p:cNvSpPr>
              <a:spLocks noChangeShapeType="1"/>
            </p:cNvSpPr>
            <p:nvPr/>
          </p:nvSpPr>
          <p:spPr bwMode="auto">
            <a:xfrm rot="10800000" flipV="1">
              <a:off x="937"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12308" name="Line 20"/>
            <p:cNvSpPr>
              <a:spLocks noChangeShapeType="1"/>
            </p:cNvSpPr>
            <p:nvPr/>
          </p:nvSpPr>
          <p:spPr bwMode="auto">
            <a:xfrm rot="10800000" flipV="1">
              <a:off x="794"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12309" name="Line 21"/>
            <p:cNvSpPr>
              <a:spLocks noChangeShapeType="1"/>
            </p:cNvSpPr>
            <p:nvPr/>
          </p:nvSpPr>
          <p:spPr bwMode="auto">
            <a:xfrm>
              <a:off x="236" y="2160"/>
              <a:ext cx="5184" cy="0"/>
            </a:xfrm>
            <a:prstGeom prst="line">
              <a:avLst/>
            </a:prstGeom>
            <a:noFill/>
            <a:ln w="28575">
              <a:solidFill>
                <a:schemeClr val="tx1"/>
              </a:solidFill>
              <a:round/>
              <a:headEnd/>
              <a:tailEnd type="triangle" w="med" len="med"/>
            </a:ln>
            <a:effectLst/>
          </p:spPr>
          <p:txBody>
            <a:bodyPr/>
            <a:lstStyle/>
            <a:p>
              <a:endParaRPr lang="en-US"/>
            </a:p>
          </p:txBody>
        </p:sp>
        <p:sp>
          <p:nvSpPr>
            <p:cNvPr id="12310" name="Line 22"/>
            <p:cNvSpPr>
              <a:spLocks noChangeShapeType="1"/>
            </p:cNvSpPr>
            <p:nvPr/>
          </p:nvSpPr>
          <p:spPr bwMode="auto">
            <a:xfrm flipV="1">
              <a:off x="3552" y="1667"/>
              <a:ext cx="0" cy="493"/>
            </a:xfrm>
            <a:prstGeom prst="line">
              <a:avLst/>
            </a:prstGeom>
            <a:noFill/>
            <a:ln w="19050">
              <a:solidFill>
                <a:schemeClr val="tx1"/>
              </a:solidFill>
              <a:round/>
              <a:headEnd/>
              <a:tailEnd type="triangle" w="med" len="med"/>
            </a:ln>
            <a:effectLst/>
          </p:spPr>
          <p:txBody>
            <a:bodyPr/>
            <a:lstStyle/>
            <a:p>
              <a:endParaRPr lang="en-US"/>
            </a:p>
          </p:txBody>
        </p:sp>
        <p:sp>
          <p:nvSpPr>
            <p:cNvPr id="12311" name="Line 23"/>
            <p:cNvSpPr>
              <a:spLocks noChangeShapeType="1"/>
            </p:cNvSpPr>
            <p:nvPr/>
          </p:nvSpPr>
          <p:spPr bwMode="auto">
            <a:xfrm flipV="1">
              <a:off x="3689" y="1452"/>
              <a:ext cx="0" cy="708"/>
            </a:xfrm>
            <a:prstGeom prst="line">
              <a:avLst/>
            </a:prstGeom>
            <a:noFill/>
            <a:ln w="19050">
              <a:solidFill>
                <a:schemeClr val="tx1"/>
              </a:solidFill>
              <a:round/>
              <a:headEnd/>
              <a:tailEnd type="triangle" w="med" len="med"/>
            </a:ln>
            <a:effectLst/>
          </p:spPr>
          <p:txBody>
            <a:bodyPr/>
            <a:lstStyle/>
            <a:p>
              <a:endParaRPr lang="en-US"/>
            </a:p>
          </p:txBody>
        </p:sp>
        <p:sp>
          <p:nvSpPr>
            <p:cNvPr id="12312" name="Line 24"/>
            <p:cNvSpPr>
              <a:spLocks noChangeShapeType="1"/>
            </p:cNvSpPr>
            <p:nvPr/>
          </p:nvSpPr>
          <p:spPr bwMode="auto">
            <a:xfrm flipV="1">
              <a:off x="3821" y="1667"/>
              <a:ext cx="3" cy="493"/>
            </a:xfrm>
            <a:prstGeom prst="line">
              <a:avLst/>
            </a:prstGeom>
            <a:noFill/>
            <a:ln w="19050">
              <a:solidFill>
                <a:schemeClr val="tx1"/>
              </a:solidFill>
              <a:round/>
              <a:headEnd/>
              <a:tailEnd type="triangle" w="med" len="med"/>
            </a:ln>
            <a:effectLst/>
          </p:spPr>
          <p:txBody>
            <a:bodyPr/>
            <a:lstStyle/>
            <a:p>
              <a:endParaRPr lang="en-US"/>
            </a:p>
          </p:txBody>
        </p:sp>
        <p:sp>
          <p:nvSpPr>
            <p:cNvPr id="12313" name="Line 25"/>
            <p:cNvSpPr>
              <a:spLocks noChangeShapeType="1"/>
            </p:cNvSpPr>
            <p:nvPr/>
          </p:nvSpPr>
          <p:spPr bwMode="auto">
            <a:xfrm flipV="1">
              <a:off x="4646" y="1671"/>
              <a:ext cx="0" cy="480"/>
            </a:xfrm>
            <a:prstGeom prst="line">
              <a:avLst/>
            </a:prstGeom>
            <a:noFill/>
            <a:ln w="19050">
              <a:solidFill>
                <a:schemeClr val="tx1"/>
              </a:solidFill>
              <a:round/>
              <a:headEnd/>
              <a:tailEnd type="triangle" w="med" len="med"/>
            </a:ln>
            <a:effectLst/>
          </p:spPr>
          <p:txBody>
            <a:bodyPr/>
            <a:lstStyle/>
            <a:p>
              <a:endParaRPr lang="en-US"/>
            </a:p>
          </p:txBody>
        </p:sp>
        <p:sp>
          <p:nvSpPr>
            <p:cNvPr id="12314" name="Line 26"/>
            <p:cNvSpPr>
              <a:spLocks noChangeShapeType="1"/>
            </p:cNvSpPr>
            <p:nvPr/>
          </p:nvSpPr>
          <p:spPr bwMode="auto">
            <a:xfrm flipV="1">
              <a:off x="4783" y="1466"/>
              <a:ext cx="3" cy="690"/>
            </a:xfrm>
            <a:prstGeom prst="line">
              <a:avLst/>
            </a:prstGeom>
            <a:noFill/>
            <a:ln w="19050">
              <a:solidFill>
                <a:schemeClr val="tx1"/>
              </a:solidFill>
              <a:round/>
              <a:headEnd/>
              <a:tailEnd type="triangle" w="med" len="med"/>
            </a:ln>
            <a:effectLst/>
          </p:spPr>
          <p:txBody>
            <a:bodyPr/>
            <a:lstStyle/>
            <a:p>
              <a:endParaRPr lang="en-US"/>
            </a:p>
          </p:txBody>
        </p:sp>
        <p:sp>
          <p:nvSpPr>
            <p:cNvPr id="12315" name="Line 27"/>
            <p:cNvSpPr>
              <a:spLocks noChangeShapeType="1"/>
            </p:cNvSpPr>
            <p:nvPr/>
          </p:nvSpPr>
          <p:spPr bwMode="auto">
            <a:xfrm flipV="1">
              <a:off x="4926" y="1680"/>
              <a:ext cx="3" cy="480"/>
            </a:xfrm>
            <a:prstGeom prst="line">
              <a:avLst/>
            </a:prstGeom>
            <a:noFill/>
            <a:ln w="19050">
              <a:solidFill>
                <a:schemeClr val="tx1"/>
              </a:solidFill>
              <a:round/>
              <a:headEnd/>
              <a:tailEnd type="triangle" w="med" len="med"/>
            </a:ln>
            <a:effectLst/>
          </p:spPr>
          <p:txBody>
            <a:bodyPr/>
            <a:lstStyle/>
            <a:p>
              <a:endParaRPr lang="en-US"/>
            </a:p>
          </p:txBody>
        </p:sp>
        <p:sp>
          <p:nvSpPr>
            <p:cNvPr id="12316" name="Line 28"/>
            <p:cNvSpPr>
              <a:spLocks noChangeShapeType="1"/>
            </p:cNvSpPr>
            <p:nvPr/>
          </p:nvSpPr>
          <p:spPr bwMode="auto">
            <a:xfrm rot="10800000" flipV="1">
              <a:off x="4372" y="2168"/>
              <a:ext cx="0" cy="480"/>
            </a:xfrm>
            <a:prstGeom prst="line">
              <a:avLst/>
            </a:prstGeom>
            <a:noFill/>
            <a:ln w="19050">
              <a:solidFill>
                <a:schemeClr val="tx1"/>
              </a:solidFill>
              <a:round/>
              <a:headEnd/>
              <a:tailEnd type="triangle" w="med" len="med"/>
            </a:ln>
            <a:effectLst/>
          </p:spPr>
          <p:txBody>
            <a:bodyPr/>
            <a:lstStyle/>
            <a:p>
              <a:endParaRPr lang="en-US"/>
            </a:p>
          </p:txBody>
        </p:sp>
        <p:sp>
          <p:nvSpPr>
            <p:cNvPr id="12317" name="Line 29"/>
            <p:cNvSpPr>
              <a:spLocks noChangeShapeType="1"/>
            </p:cNvSpPr>
            <p:nvPr/>
          </p:nvSpPr>
          <p:spPr bwMode="auto">
            <a:xfrm rot="10800000" flipV="1">
              <a:off x="4232"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12318" name="Line 30"/>
            <p:cNvSpPr>
              <a:spLocks noChangeShapeType="1"/>
            </p:cNvSpPr>
            <p:nvPr/>
          </p:nvSpPr>
          <p:spPr bwMode="auto">
            <a:xfrm rot="10800000" flipV="1">
              <a:off x="4089"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12319" name="Line 31"/>
            <p:cNvSpPr>
              <a:spLocks noChangeShapeType="1"/>
            </p:cNvSpPr>
            <p:nvPr/>
          </p:nvSpPr>
          <p:spPr bwMode="auto">
            <a:xfrm rot="10800000" flipV="1">
              <a:off x="3277" y="2168"/>
              <a:ext cx="0" cy="480"/>
            </a:xfrm>
            <a:prstGeom prst="line">
              <a:avLst/>
            </a:prstGeom>
            <a:noFill/>
            <a:ln w="19050">
              <a:solidFill>
                <a:schemeClr val="tx1"/>
              </a:solidFill>
              <a:round/>
              <a:headEnd/>
              <a:tailEnd type="triangle" w="med" len="med"/>
            </a:ln>
            <a:effectLst/>
          </p:spPr>
          <p:txBody>
            <a:bodyPr/>
            <a:lstStyle/>
            <a:p>
              <a:endParaRPr lang="en-US"/>
            </a:p>
          </p:txBody>
        </p:sp>
        <p:sp>
          <p:nvSpPr>
            <p:cNvPr id="12320" name="Line 32"/>
            <p:cNvSpPr>
              <a:spLocks noChangeShapeType="1"/>
            </p:cNvSpPr>
            <p:nvPr/>
          </p:nvSpPr>
          <p:spPr bwMode="auto">
            <a:xfrm rot="10800000" flipV="1">
              <a:off x="3137"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12321" name="Line 33"/>
            <p:cNvSpPr>
              <a:spLocks noChangeShapeType="1"/>
            </p:cNvSpPr>
            <p:nvPr/>
          </p:nvSpPr>
          <p:spPr bwMode="auto">
            <a:xfrm rot="10800000" flipV="1">
              <a:off x="2994" y="2160"/>
              <a:ext cx="2" cy="479"/>
            </a:xfrm>
            <a:prstGeom prst="line">
              <a:avLst/>
            </a:prstGeom>
            <a:noFill/>
            <a:ln w="19050">
              <a:solidFill>
                <a:schemeClr val="tx1"/>
              </a:solidFill>
              <a:round/>
              <a:headEnd/>
              <a:tailEnd type="triangle" w="med" len="med"/>
            </a:ln>
            <a:effectLst/>
          </p:spPr>
          <p:txBody>
            <a:bodyPr/>
            <a:lstStyle/>
            <a:p>
              <a:endParaRPr lang="en-US"/>
            </a:p>
          </p:txBody>
        </p:sp>
      </p:grpSp>
      <p:sp>
        <p:nvSpPr>
          <p:cNvPr id="12322" name="Text Box 34"/>
          <p:cNvSpPr txBox="1">
            <a:spLocks noChangeArrowheads="1"/>
          </p:cNvSpPr>
          <p:nvPr/>
        </p:nvSpPr>
        <p:spPr bwMode="auto">
          <a:xfrm>
            <a:off x="295275" y="990600"/>
            <a:ext cx="3016250" cy="457200"/>
          </a:xfrm>
          <a:prstGeom prst="rect">
            <a:avLst/>
          </a:prstGeom>
          <a:noFill/>
          <a:ln w="9525">
            <a:noFill/>
            <a:miter lim="800000"/>
            <a:headEnd/>
            <a:tailEnd/>
          </a:ln>
          <a:effectLst/>
        </p:spPr>
        <p:txBody>
          <a:bodyPr wrap="none">
            <a:spAutoFit/>
          </a:bodyPr>
          <a:lstStyle/>
          <a:p>
            <a:r>
              <a:rPr lang="en-US" sz="2400"/>
              <a:t>E</a:t>
            </a:r>
            <a:r>
              <a:rPr lang="en-US" sz="2400" baseline="-25000"/>
              <a:t>max</a:t>
            </a:r>
            <a:r>
              <a:rPr lang="en-US" sz="2400"/>
              <a:t>=peak amplitude</a:t>
            </a:r>
            <a:endParaRPr lang="en-US" sz="2400" baseline="-25000"/>
          </a:p>
        </p:txBody>
      </p:sp>
      <p:sp>
        <p:nvSpPr>
          <p:cNvPr id="12323" name="Text Box 35"/>
          <p:cNvSpPr txBox="1">
            <a:spLocks noChangeArrowheads="1"/>
          </p:cNvSpPr>
          <p:nvPr/>
        </p:nvSpPr>
        <p:spPr bwMode="auto">
          <a:xfrm>
            <a:off x="5943600" y="2133600"/>
            <a:ext cx="387350" cy="457200"/>
          </a:xfrm>
          <a:prstGeom prst="rect">
            <a:avLst/>
          </a:prstGeom>
          <a:noFill/>
          <a:ln w="9525">
            <a:noFill/>
            <a:miter lim="800000"/>
            <a:headEnd/>
            <a:tailEnd/>
          </a:ln>
          <a:effectLst/>
        </p:spPr>
        <p:txBody>
          <a:bodyPr wrap="none">
            <a:spAutoFit/>
          </a:bodyPr>
          <a:lstStyle/>
          <a:p>
            <a:r>
              <a:rPr lang="en-US" sz="2400"/>
              <a:t>X</a:t>
            </a:r>
          </a:p>
        </p:txBody>
      </p:sp>
      <p:sp>
        <p:nvSpPr>
          <p:cNvPr id="12324" name="Text Box 36"/>
          <p:cNvSpPr txBox="1">
            <a:spLocks noChangeArrowheads="1"/>
          </p:cNvSpPr>
          <p:nvPr/>
        </p:nvSpPr>
        <p:spPr bwMode="auto">
          <a:xfrm>
            <a:off x="304800" y="2971800"/>
            <a:ext cx="4086225" cy="579438"/>
          </a:xfrm>
          <a:prstGeom prst="rect">
            <a:avLst/>
          </a:prstGeom>
          <a:noFill/>
          <a:ln w="9525">
            <a:noFill/>
            <a:miter lim="800000"/>
            <a:headEnd/>
            <a:tailEnd/>
          </a:ln>
          <a:effectLst/>
        </p:spPr>
        <p:txBody>
          <a:bodyPr wrap="none">
            <a:spAutoFit/>
          </a:bodyPr>
          <a:lstStyle/>
          <a:p>
            <a:r>
              <a:rPr lang="en-US" sz="3200"/>
              <a:t>E(x,t) = E</a:t>
            </a:r>
            <a:r>
              <a:rPr lang="en-US" sz="3200" baseline="-25000"/>
              <a:t>max</a:t>
            </a:r>
            <a:r>
              <a:rPr lang="en-US" sz="3200"/>
              <a:t>sin(ax-bt)</a:t>
            </a:r>
            <a:endParaRPr lang="en-US" sz="3200" baseline="-25000"/>
          </a:p>
        </p:txBody>
      </p:sp>
      <p:sp>
        <p:nvSpPr>
          <p:cNvPr id="12325" name="Line 37"/>
          <p:cNvSpPr>
            <a:spLocks noChangeShapeType="1"/>
          </p:cNvSpPr>
          <p:nvPr/>
        </p:nvSpPr>
        <p:spPr bwMode="auto">
          <a:xfrm>
            <a:off x="473075" y="1865313"/>
            <a:ext cx="609600" cy="0"/>
          </a:xfrm>
          <a:prstGeom prst="line">
            <a:avLst/>
          </a:prstGeom>
          <a:noFill/>
          <a:ln w="9525">
            <a:solidFill>
              <a:schemeClr val="tx1"/>
            </a:solidFill>
            <a:round/>
            <a:headEnd/>
            <a:tailEnd type="triangle" w="med" len="med"/>
          </a:ln>
          <a:effectLst/>
        </p:spPr>
        <p:txBody>
          <a:bodyPr/>
          <a:lstStyle/>
          <a:p>
            <a:endParaRPr lang="en-US"/>
          </a:p>
        </p:txBody>
      </p:sp>
      <p:sp>
        <p:nvSpPr>
          <p:cNvPr id="12326" name="Text Box 38"/>
          <p:cNvSpPr txBox="1">
            <a:spLocks noChangeArrowheads="1"/>
          </p:cNvSpPr>
          <p:nvPr/>
        </p:nvSpPr>
        <p:spPr bwMode="auto">
          <a:xfrm>
            <a:off x="609600" y="1447800"/>
            <a:ext cx="336550" cy="457200"/>
          </a:xfrm>
          <a:prstGeom prst="rect">
            <a:avLst/>
          </a:prstGeom>
          <a:noFill/>
          <a:ln w="9525">
            <a:noFill/>
            <a:miter lim="800000"/>
            <a:headEnd/>
            <a:tailEnd/>
          </a:ln>
          <a:effectLst/>
        </p:spPr>
        <p:txBody>
          <a:bodyPr wrap="none">
            <a:spAutoFit/>
          </a:bodyPr>
          <a:lstStyle/>
          <a:p>
            <a:r>
              <a:rPr lang="en-US" sz="2400"/>
              <a:t>c</a:t>
            </a:r>
          </a:p>
        </p:txBody>
      </p:sp>
      <p:sp>
        <p:nvSpPr>
          <p:cNvPr id="12327" name="Rectangle 39"/>
          <p:cNvSpPr>
            <a:spLocks noChangeArrowheads="1"/>
          </p:cNvSpPr>
          <p:nvPr/>
        </p:nvSpPr>
        <p:spPr bwMode="auto">
          <a:xfrm>
            <a:off x="166688" y="4141788"/>
            <a:ext cx="7938891" cy="1815882"/>
          </a:xfrm>
          <a:prstGeom prst="rect">
            <a:avLst/>
          </a:prstGeom>
          <a:noFill/>
          <a:ln w="9525">
            <a:noFill/>
            <a:miter lim="800000"/>
            <a:headEnd/>
            <a:tailEnd/>
          </a:ln>
          <a:effectLst/>
        </p:spPr>
        <p:txBody>
          <a:bodyPr wrap="none">
            <a:spAutoFit/>
          </a:bodyPr>
          <a:lstStyle/>
          <a:p>
            <a:r>
              <a:rPr lang="en-US" sz="2800" dirty="0">
                <a:solidFill>
                  <a:srgbClr val="FF0505"/>
                </a:solidFill>
                <a:latin typeface="Comic Sans MS" pitchFamily="-96" charset="0"/>
              </a:rPr>
              <a:t>Intensity = </a:t>
            </a:r>
            <a:r>
              <a:rPr lang="en-US" sz="2800" u="sng" dirty="0">
                <a:solidFill>
                  <a:srgbClr val="FF0505"/>
                </a:solidFill>
                <a:latin typeface="Comic Sans MS" pitchFamily="-96" charset="0"/>
              </a:rPr>
              <a:t>Power</a:t>
            </a:r>
            <a:r>
              <a:rPr lang="en-US" sz="2800" dirty="0">
                <a:solidFill>
                  <a:srgbClr val="FF0505"/>
                </a:solidFill>
                <a:latin typeface="Comic Sans MS" pitchFamily="-96" charset="0"/>
              </a:rPr>
              <a:t> = </a:t>
            </a:r>
            <a:r>
              <a:rPr lang="en-US" sz="2800" u="sng" dirty="0">
                <a:solidFill>
                  <a:srgbClr val="FF0505"/>
                </a:solidFill>
                <a:latin typeface="Comic Sans MS" pitchFamily="-96" charset="0"/>
              </a:rPr>
              <a:t>energy/time</a:t>
            </a:r>
            <a:r>
              <a:rPr lang="en-US" sz="2800" dirty="0" smtClean="0">
                <a:solidFill>
                  <a:srgbClr val="FF0505"/>
                </a:solidFill>
                <a:latin typeface="Comic Sans MS" pitchFamily="-96" charset="0"/>
              </a:rPr>
              <a:t> ~ </a:t>
            </a:r>
            <a:r>
              <a:rPr lang="en-US" sz="2800" dirty="0">
                <a:solidFill>
                  <a:srgbClr val="FF0505"/>
                </a:solidFill>
                <a:latin typeface="Comic Sans MS" pitchFamily="-96" charset="0"/>
              </a:rPr>
              <a:t>(E</a:t>
            </a:r>
            <a:r>
              <a:rPr lang="en-US" sz="2800" baseline="-25000" dirty="0">
                <a:solidFill>
                  <a:srgbClr val="FF0505"/>
                </a:solidFill>
                <a:latin typeface="Comic Sans MS" pitchFamily="-96" charset="0"/>
              </a:rPr>
              <a:t>avg</a:t>
            </a:r>
            <a:r>
              <a:rPr lang="en-US" sz="2800" dirty="0">
                <a:solidFill>
                  <a:srgbClr val="FF0505"/>
                </a:solidFill>
                <a:latin typeface="Comic Sans MS" pitchFamily="-96" charset="0"/>
              </a:rPr>
              <a:t>)</a:t>
            </a:r>
            <a:r>
              <a:rPr lang="en-US" sz="2800" baseline="30000" dirty="0">
                <a:solidFill>
                  <a:srgbClr val="FF0505"/>
                </a:solidFill>
                <a:latin typeface="Comic Sans MS" pitchFamily="-96" charset="0"/>
              </a:rPr>
              <a:t>2</a:t>
            </a:r>
          </a:p>
          <a:p>
            <a:r>
              <a:rPr lang="en-US" sz="2800" dirty="0">
                <a:solidFill>
                  <a:srgbClr val="FF0505"/>
                </a:solidFill>
                <a:latin typeface="Comic Sans MS" pitchFamily="-96" charset="0"/>
              </a:rPr>
              <a:t>		   area	 area         </a:t>
            </a:r>
          </a:p>
          <a:p>
            <a:r>
              <a:rPr lang="en-US" sz="2800" dirty="0">
                <a:solidFill>
                  <a:srgbClr val="FF0505"/>
                </a:solidFill>
                <a:latin typeface="Comic Sans MS" pitchFamily="-96" charset="0"/>
              </a:rPr>
              <a:t>				</a:t>
            </a:r>
          </a:p>
          <a:p>
            <a:r>
              <a:rPr lang="en-US" sz="2800" dirty="0">
                <a:solidFill>
                  <a:srgbClr val="FF0505"/>
                </a:solidFill>
                <a:latin typeface="Comic Sans MS" pitchFamily="-96" charset="0"/>
              </a:rPr>
              <a:t>		</a:t>
            </a:r>
            <a:r>
              <a:rPr lang="en-US" sz="2800" dirty="0" smtClean="0">
                <a:solidFill>
                  <a:srgbClr val="FF0505"/>
                </a:solidFill>
                <a:latin typeface="Comic Sans MS" pitchFamily="-96" charset="0"/>
              </a:rPr>
              <a:t>	~ (</a:t>
            </a:r>
            <a:r>
              <a:rPr lang="en-US" sz="2800" dirty="0">
                <a:solidFill>
                  <a:srgbClr val="FF0505"/>
                </a:solidFill>
                <a:latin typeface="Comic Sans MS" pitchFamily="-96" charset="0"/>
              </a:rPr>
              <a:t>amplitude of wave)</a:t>
            </a:r>
            <a:r>
              <a:rPr lang="en-US" sz="2800" baseline="30000" dirty="0" smtClean="0">
                <a:solidFill>
                  <a:srgbClr val="FF0505"/>
                </a:solidFill>
                <a:latin typeface="Comic Sans MS" pitchFamily="-96" charset="0"/>
              </a:rPr>
              <a:t>2</a:t>
            </a:r>
            <a:r>
              <a:rPr lang="en-US" sz="2800" dirty="0" smtClean="0">
                <a:solidFill>
                  <a:srgbClr val="FF0505"/>
                </a:solidFill>
                <a:latin typeface="Comic Sans MS" pitchFamily="-96" charset="0"/>
              </a:rPr>
              <a:t> ~ E</a:t>
            </a:r>
            <a:r>
              <a:rPr lang="en-US" sz="2800" baseline="-25000" dirty="0" smtClean="0">
                <a:solidFill>
                  <a:srgbClr val="FF0505"/>
                </a:solidFill>
                <a:latin typeface="Comic Sans MS" pitchFamily="-96" charset="0"/>
              </a:rPr>
              <a:t>max</a:t>
            </a:r>
            <a:r>
              <a:rPr lang="en-US" sz="2800" baseline="30000" dirty="0" smtClean="0">
                <a:solidFill>
                  <a:srgbClr val="FF0505"/>
                </a:solidFill>
                <a:latin typeface="Comic Sans MS" pitchFamily="-96" charset="0"/>
              </a:rPr>
              <a:t>2</a:t>
            </a:r>
            <a:endParaRPr lang="en-US" sz="2800" baseline="30000" dirty="0">
              <a:solidFill>
                <a:srgbClr val="FF0505"/>
              </a:solidFill>
              <a:latin typeface="Comic Sans MS" pitchFamily="-96" charset="0"/>
            </a:endParaRPr>
          </a:p>
        </p:txBody>
      </p:sp>
      <p:sp>
        <p:nvSpPr>
          <p:cNvPr id="12328" name="Rectangle 40"/>
          <p:cNvSpPr>
            <a:spLocks noChangeArrowheads="1"/>
          </p:cNvSpPr>
          <p:nvPr/>
        </p:nvSpPr>
        <p:spPr bwMode="auto">
          <a:xfrm>
            <a:off x="6019800" y="1752600"/>
            <a:ext cx="914400" cy="990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2329" name="Oval 41"/>
          <p:cNvSpPr>
            <a:spLocks noChangeArrowheads="1"/>
          </p:cNvSpPr>
          <p:nvPr/>
        </p:nvSpPr>
        <p:spPr bwMode="auto">
          <a:xfrm>
            <a:off x="6019800" y="1676400"/>
            <a:ext cx="914400" cy="112713"/>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2330" name="Text Box 42"/>
          <p:cNvSpPr txBox="1">
            <a:spLocks noChangeArrowheads="1"/>
          </p:cNvSpPr>
          <p:nvPr/>
        </p:nvSpPr>
        <p:spPr bwMode="auto">
          <a:xfrm>
            <a:off x="7162800" y="1182688"/>
            <a:ext cx="1981200" cy="2677656"/>
          </a:xfrm>
          <a:prstGeom prst="rect">
            <a:avLst/>
          </a:prstGeom>
          <a:noFill/>
          <a:ln w="9525">
            <a:noFill/>
            <a:miter lim="800000"/>
            <a:headEnd/>
            <a:tailEnd/>
          </a:ln>
          <a:effectLst/>
        </p:spPr>
        <p:txBody>
          <a:bodyPr>
            <a:spAutoFit/>
          </a:bodyPr>
          <a:lstStyle/>
          <a:p>
            <a:r>
              <a:rPr lang="en-US" sz="2400" dirty="0"/>
              <a:t>Light shines on</a:t>
            </a:r>
            <a:r>
              <a:rPr lang="en-US" sz="2400" dirty="0" smtClean="0"/>
              <a:t> a black </a:t>
            </a:r>
            <a:r>
              <a:rPr lang="en-US" sz="2400" dirty="0"/>
              <a:t>tank full of water.</a:t>
            </a:r>
          </a:p>
          <a:p>
            <a:r>
              <a:rPr lang="en-US" sz="2400" dirty="0"/>
              <a:t>How much </a:t>
            </a:r>
            <a:r>
              <a:rPr lang="en-US" sz="2400" dirty="0" smtClean="0"/>
              <a:t>energy is </a:t>
            </a:r>
            <a:r>
              <a:rPr lang="en-US" sz="2400" dirty="0"/>
              <a:t>absorbed?  </a:t>
            </a:r>
          </a:p>
        </p:txBody>
      </p:sp>
      <p:sp>
        <p:nvSpPr>
          <p:cNvPr id="12331" name="Oval 43"/>
          <p:cNvSpPr>
            <a:spLocks noChangeArrowheads="1"/>
          </p:cNvSpPr>
          <p:nvPr/>
        </p:nvSpPr>
        <p:spPr bwMode="auto">
          <a:xfrm>
            <a:off x="6019800" y="2667000"/>
            <a:ext cx="914400" cy="112713"/>
          </a:xfrm>
          <a:prstGeom prst="ellipse">
            <a:avLst/>
          </a:prstGeom>
          <a:solidFill>
            <a:schemeClr val="tx1"/>
          </a:solid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7" grpId="0"/>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
          <p:cNvGrpSpPr>
            <a:grpSpLocks/>
          </p:cNvGrpSpPr>
          <p:nvPr/>
        </p:nvGrpSpPr>
        <p:grpSpPr bwMode="auto">
          <a:xfrm>
            <a:off x="755650" y="533400"/>
            <a:ext cx="5949950" cy="1524000"/>
            <a:chOff x="236" y="1440"/>
            <a:chExt cx="5184" cy="1439"/>
          </a:xfrm>
        </p:grpSpPr>
        <p:sp>
          <p:nvSpPr>
            <p:cNvPr id="7283" name="Freeform 4"/>
            <p:cNvSpPr>
              <a:spLocks/>
            </p:cNvSpPr>
            <p:nvPr/>
          </p:nvSpPr>
          <p:spPr bwMode="auto">
            <a:xfrm>
              <a:off x="244" y="1440"/>
              <a:ext cx="2629" cy="1439"/>
            </a:xfrm>
            <a:custGeom>
              <a:avLst/>
              <a:gdLst>
                <a:gd name="T0" fmla="*/ 0 w 1874"/>
                <a:gd name="T1" fmla="*/ 153576555 h 684"/>
                <a:gd name="T2" fmla="*/ 23466 w 1874"/>
                <a:gd name="T3" fmla="*/ 74328615 h 684"/>
                <a:gd name="T4" fmla="*/ 63569 w 1874"/>
                <a:gd name="T5" fmla="*/ 11216711 h 684"/>
                <a:gd name="T6" fmla="*/ 112946 w 1874"/>
                <a:gd name="T7" fmla="*/ 98476205 h 684"/>
                <a:gd name="T8" fmla="*/ 167996 w 1874"/>
                <a:gd name="T9" fmla="*/ 370207611 h 684"/>
                <a:gd name="T10" fmla="*/ 207798 w 1874"/>
                <a:gd name="T11" fmla="*/ 600337795 h 684"/>
                <a:gd name="T12" fmla="*/ 247049 w 1874"/>
                <a:gd name="T13" fmla="*/ 797679525 h 684"/>
                <a:gd name="T14" fmla="*/ 304345 w 1874"/>
                <a:gd name="T15" fmla="*/ 926957488 h 684"/>
                <a:gd name="T16" fmla="*/ 370445 w 1874"/>
                <a:gd name="T17" fmla="*/ 790054410 h 684"/>
                <a:gd name="T18" fmla="*/ 472042 w 1874"/>
                <a:gd name="T19" fmla="*/ 219727042 h 684"/>
                <a:gd name="T20" fmla="*/ 547922 w 1874"/>
                <a:gd name="T21" fmla="*/ 11216711 h 684"/>
                <a:gd name="T22" fmla="*/ 613728 w 1874"/>
                <a:gd name="T23" fmla="*/ 156372557 h 684"/>
                <a:gd name="T24" fmla="*/ 667571 w 1874"/>
                <a:gd name="T25" fmla="*/ 441168631 h 684"/>
                <a:gd name="T26" fmla="*/ 733043 w 1874"/>
                <a:gd name="T27" fmla="*/ 803557510 h 684"/>
                <a:gd name="T28" fmla="*/ 803978 w 1874"/>
                <a:gd name="T29" fmla="*/ 924132674 h 684"/>
                <a:gd name="T30" fmla="*/ 867458 w 1874"/>
                <a:gd name="T31" fmla="*/ 721574865 h 684"/>
                <a:gd name="T32" fmla="*/ 925756 w 1874"/>
                <a:gd name="T33" fmla="*/ 392095753 h 684"/>
                <a:gd name="T34" fmla="*/ 984391 w 1874"/>
                <a:gd name="T35" fmla="*/ 106909247 h 684"/>
                <a:gd name="T36" fmla="*/ 1037828 w 1874"/>
                <a:gd name="T37" fmla="*/ 16493429 h 684"/>
                <a:gd name="T38" fmla="*/ 1097204 w 1874"/>
                <a:gd name="T39" fmla="*/ 142871746 h 684"/>
                <a:gd name="T40" fmla="*/ 1164702 w 1874"/>
                <a:gd name="T41" fmla="*/ 493480756 h 6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74"/>
                <a:gd name="T64" fmla="*/ 0 h 684"/>
                <a:gd name="T65" fmla="*/ 1874 w 1874"/>
                <a:gd name="T66" fmla="*/ 684 h 6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p:spPr>
          <p:txBody>
            <a:bodyPr/>
            <a:lstStyle/>
            <a:p>
              <a:endParaRPr lang="en-US"/>
            </a:p>
          </p:txBody>
        </p:sp>
        <p:sp>
          <p:nvSpPr>
            <p:cNvPr id="7284" name="Freeform 5"/>
            <p:cNvSpPr>
              <a:spLocks/>
            </p:cNvSpPr>
            <p:nvPr/>
          </p:nvSpPr>
          <p:spPr bwMode="auto">
            <a:xfrm>
              <a:off x="2444" y="1440"/>
              <a:ext cx="2628" cy="1439"/>
            </a:xfrm>
            <a:custGeom>
              <a:avLst/>
              <a:gdLst>
                <a:gd name="T0" fmla="*/ 0 w 1874"/>
                <a:gd name="T1" fmla="*/ 153576555 h 684"/>
                <a:gd name="T2" fmla="*/ 23269 w 1874"/>
                <a:gd name="T3" fmla="*/ 74328615 h 684"/>
                <a:gd name="T4" fmla="*/ 63075 w 1874"/>
                <a:gd name="T5" fmla="*/ 11216711 h 684"/>
                <a:gd name="T6" fmla="*/ 112282 w 1874"/>
                <a:gd name="T7" fmla="*/ 98476205 h 684"/>
                <a:gd name="T8" fmla="*/ 166609 w 1874"/>
                <a:gd name="T9" fmla="*/ 370207611 h 684"/>
                <a:gd name="T10" fmla="*/ 205862 w 1874"/>
                <a:gd name="T11" fmla="*/ 600337795 h 684"/>
                <a:gd name="T12" fmla="*/ 245728 w 1874"/>
                <a:gd name="T13" fmla="*/ 797679525 h 684"/>
                <a:gd name="T14" fmla="*/ 302014 w 1874"/>
                <a:gd name="T15" fmla="*/ 926957488 h 684"/>
                <a:gd name="T16" fmla="*/ 367627 w 1874"/>
                <a:gd name="T17" fmla="*/ 790054410 h 684"/>
                <a:gd name="T18" fmla="*/ 469132 w 1874"/>
                <a:gd name="T19" fmla="*/ 219727042 h 684"/>
                <a:gd name="T20" fmla="*/ 544302 w 1874"/>
                <a:gd name="T21" fmla="*/ 11216711 h 684"/>
                <a:gd name="T22" fmla="*/ 609874 w 1874"/>
                <a:gd name="T23" fmla="*/ 156372557 h 684"/>
                <a:gd name="T24" fmla="*/ 662663 w 1874"/>
                <a:gd name="T25" fmla="*/ 441168631 h 684"/>
                <a:gd name="T26" fmla="*/ 728294 w 1874"/>
                <a:gd name="T27" fmla="*/ 803557510 h 684"/>
                <a:gd name="T28" fmla="*/ 798463 w 1874"/>
                <a:gd name="T29" fmla="*/ 924132674 h 684"/>
                <a:gd name="T30" fmla="*/ 861482 w 1874"/>
                <a:gd name="T31" fmla="*/ 721574865 h 684"/>
                <a:gd name="T32" fmla="*/ 919172 w 1874"/>
                <a:gd name="T33" fmla="*/ 392095753 h 684"/>
                <a:gd name="T34" fmla="*/ 977058 w 1874"/>
                <a:gd name="T35" fmla="*/ 106909247 h 684"/>
                <a:gd name="T36" fmla="*/ 1030222 w 1874"/>
                <a:gd name="T37" fmla="*/ 16493429 h 684"/>
                <a:gd name="T38" fmla="*/ 1089925 w 1874"/>
                <a:gd name="T39" fmla="*/ 142871746 h 684"/>
                <a:gd name="T40" fmla="*/ 1156101 w 1874"/>
                <a:gd name="T41" fmla="*/ 493480756 h 6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74"/>
                <a:gd name="T64" fmla="*/ 0 h 684"/>
                <a:gd name="T65" fmla="*/ 1874 w 1874"/>
                <a:gd name="T66" fmla="*/ 684 h 6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p:spPr>
          <p:txBody>
            <a:bodyPr/>
            <a:lstStyle/>
            <a:p>
              <a:endParaRPr lang="en-US"/>
            </a:p>
          </p:txBody>
        </p:sp>
        <p:sp>
          <p:nvSpPr>
            <p:cNvPr id="7285" name="Line 6"/>
            <p:cNvSpPr>
              <a:spLocks noChangeShapeType="1"/>
            </p:cNvSpPr>
            <p:nvPr/>
          </p:nvSpPr>
          <p:spPr bwMode="auto">
            <a:xfrm flipV="1">
              <a:off x="250" y="1664"/>
              <a:ext cx="0" cy="496"/>
            </a:xfrm>
            <a:prstGeom prst="line">
              <a:avLst/>
            </a:prstGeom>
            <a:noFill/>
            <a:ln w="19050">
              <a:solidFill>
                <a:schemeClr val="tx1"/>
              </a:solidFill>
              <a:round/>
              <a:headEnd/>
              <a:tailEnd type="triangle" w="med" len="med"/>
            </a:ln>
          </p:spPr>
          <p:txBody>
            <a:bodyPr/>
            <a:lstStyle/>
            <a:p>
              <a:endParaRPr lang="en-US"/>
            </a:p>
          </p:txBody>
        </p:sp>
        <p:sp>
          <p:nvSpPr>
            <p:cNvPr id="7286" name="Line 7"/>
            <p:cNvSpPr>
              <a:spLocks noChangeShapeType="1"/>
            </p:cNvSpPr>
            <p:nvPr/>
          </p:nvSpPr>
          <p:spPr bwMode="auto">
            <a:xfrm flipV="1">
              <a:off x="387" y="1449"/>
              <a:ext cx="0" cy="711"/>
            </a:xfrm>
            <a:prstGeom prst="line">
              <a:avLst/>
            </a:prstGeom>
            <a:noFill/>
            <a:ln w="19050">
              <a:solidFill>
                <a:schemeClr val="tx1"/>
              </a:solidFill>
              <a:round/>
              <a:headEnd/>
              <a:tailEnd type="triangle" w="med" len="med"/>
            </a:ln>
          </p:spPr>
          <p:txBody>
            <a:bodyPr/>
            <a:lstStyle/>
            <a:p>
              <a:endParaRPr lang="en-US"/>
            </a:p>
          </p:txBody>
        </p:sp>
        <p:sp>
          <p:nvSpPr>
            <p:cNvPr id="7287" name="Line 8"/>
            <p:cNvSpPr>
              <a:spLocks noChangeShapeType="1"/>
            </p:cNvSpPr>
            <p:nvPr/>
          </p:nvSpPr>
          <p:spPr bwMode="auto">
            <a:xfrm flipV="1">
              <a:off x="519" y="1664"/>
              <a:ext cx="3" cy="492"/>
            </a:xfrm>
            <a:prstGeom prst="line">
              <a:avLst/>
            </a:prstGeom>
            <a:noFill/>
            <a:ln w="19050">
              <a:solidFill>
                <a:schemeClr val="tx1"/>
              </a:solidFill>
              <a:round/>
              <a:headEnd/>
              <a:tailEnd type="triangle" w="med" len="med"/>
            </a:ln>
          </p:spPr>
          <p:txBody>
            <a:bodyPr/>
            <a:lstStyle/>
            <a:p>
              <a:endParaRPr lang="en-US"/>
            </a:p>
          </p:txBody>
        </p:sp>
        <p:sp>
          <p:nvSpPr>
            <p:cNvPr id="7288" name="Line 9"/>
            <p:cNvSpPr>
              <a:spLocks noChangeShapeType="1"/>
            </p:cNvSpPr>
            <p:nvPr/>
          </p:nvSpPr>
          <p:spPr bwMode="auto">
            <a:xfrm flipV="1">
              <a:off x="1352" y="1667"/>
              <a:ext cx="0" cy="493"/>
            </a:xfrm>
            <a:prstGeom prst="line">
              <a:avLst/>
            </a:prstGeom>
            <a:noFill/>
            <a:ln w="19050">
              <a:solidFill>
                <a:schemeClr val="tx1"/>
              </a:solidFill>
              <a:round/>
              <a:headEnd/>
              <a:tailEnd type="triangle" w="med" len="med"/>
            </a:ln>
          </p:spPr>
          <p:txBody>
            <a:bodyPr/>
            <a:lstStyle/>
            <a:p>
              <a:endParaRPr lang="en-US"/>
            </a:p>
          </p:txBody>
        </p:sp>
        <p:sp>
          <p:nvSpPr>
            <p:cNvPr id="7289" name="Line 10"/>
            <p:cNvSpPr>
              <a:spLocks noChangeShapeType="1"/>
            </p:cNvSpPr>
            <p:nvPr/>
          </p:nvSpPr>
          <p:spPr bwMode="auto">
            <a:xfrm flipV="1">
              <a:off x="1490" y="1452"/>
              <a:ext cx="0" cy="708"/>
            </a:xfrm>
            <a:prstGeom prst="line">
              <a:avLst/>
            </a:prstGeom>
            <a:noFill/>
            <a:ln w="19050">
              <a:solidFill>
                <a:schemeClr val="tx1"/>
              </a:solidFill>
              <a:round/>
              <a:headEnd/>
              <a:tailEnd type="triangle" w="med" len="med"/>
            </a:ln>
          </p:spPr>
          <p:txBody>
            <a:bodyPr/>
            <a:lstStyle/>
            <a:p>
              <a:endParaRPr lang="en-US"/>
            </a:p>
          </p:txBody>
        </p:sp>
        <p:sp>
          <p:nvSpPr>
            <p:cNvPr id="7290" name="Line 11"/>
            <p:cNvSpPr>
              <a:spLocks noChangeShapeType="1"/>
            </p:cNvSpPr>
            <p:nvPr/>
          </p:nvSpPr>
          <p:spPr bwMode="auto">
            <a:xfrm flipV="1">
              <a:off x="1622" y="1667"/>
              <a:ext cx="3" cy="493"/>
            </a:xfrm>
            <a:prstGeom prst="line">
              <a:avLst/>
            </a:prstGeom>
            <a:noFill/>
            <a:ln w="19050">
              <a:solidFill>
                <a:schemeClr val="tx1"/>
              </a:solidFill>
              <a:round/>
              <a:headEnd/>
              <a:tailEnd type="triangle" w="med" len="med"/>
            </a:ln>
          </p:spPr>
          <p:txBody>
            <a:bodyPr/>
            <a:lstStyle/>
            <a:p>
              <a:endParaRPr lang="en-US"/>
            </a:p>
          </p:txBody>
        </p:sp>
        <p:sp>
          <p:nvSpPr>
            <p:cNvPr id="7291" name="Line 12"/>
            <p:cNvSpPr>
              <a:spLocks noChangeShapeType="1"/>
            </p:cNvSpPr>
            <p:nvPr/>
          </p:nvSpPr>
          <p:spPr bwMode="auto">
            <a:xfrm flipV="1">
              <a:off x="2446" y="1671"/>
              <a:ext cx="0" cy="480"/>
            </a:xfrm>
            <a:prstGeom prst="line">
              <a:avLst/>
            </a:prstGeom>
            <a:noFill/>
            <a:ln w="19050">
              <a:solidFill>
                <a:schemeClr val="tx1"/>
              </a:solidFill>
              <a:round/>
              <a:headEnd/>
              <a:tailEnd type="triangle" w="med" len="med"/>
            </a:ln>
          </p:spPr>
          <p:txBody>
            <a:bodyPr/>
            <a:lstStyle/>
            <a:p>
              <a:endParaRPr lang="en-US"/>
            </a:p>
          </p:txBody>
        </p:sp>
        <p:sp>
          <p:nvSpPr>
            <p:cNvPr id="7292" name="Line 13"/>
            <p:cNvSpPr>
              <a:spLocks noChangeShapeType="1"/>
            </p:cNvSpPr>
            <p:nvPr/>
          </p:nvSpPr>
          <p:spPr bwMode="auto">
            <a:xfrm flipV="1">
              <a:off x="2584" y="1466"/>
              <a:ext cx="3" cy="690"/>
            </a:xfrm>
            <a:prstGeom prst="line">
              <a:avLst/>
            </a:prstGeom>
            <a:noFill/>
            <a:ln w="19050">
              <a:solidFill>
                <a:schemeClr val="tx1"/>
              </a:solidFill>
              <a:round/>
              <a:headEnd/>
              <a:tailEnd type="triangle" w="med" len="med"/>
            </a:ln>
          </p:spPr>
          <p:txBody>
            <a:bodyPr/>
            <a:lstStyle/>
            <a:p>
              <a:endParaRPr lang="en-US"/>
            </a:p>
          </p:txBody>
        </p:sp>
        <p:sp>
          <p:nvSpPr>
            <p:cNvPr id="7293" name="Line 14"/>
            <p:cNvSpPr>
              <a:spLocks noChangeShapeType="1"/>
            </p:cNvSpPr>
            <p:nvPr/>
          </p:nvSpPr>
          <p:spPr bwMode="auto">
            <a:xfrm flipV="1">
              <a:off x="2727" y="1680"/>
              <a:ext cx="3" cy="480"/>
            </a:xfrm>
            <a:prstGeom prst="line">
              <a:avLst/>
            </a:prstGeom>
            <a:noFill/>
            <a:ln w="19050">
              <a:solidFill>
                <a:schemeClr val="tx1"/>
              </a:solidFill>
              <a:round/>
              <a:headEnd/>
              <a:tailEnd type="triangle" w="med" len="med"/>
            </a:ln>
          </p:spPr>
          <p:txBody>
            <a:bodyPr/>
            <a:lstStyle/>
            <a:p>
              <a:endParaRPr lang="en-US"/>
            </a:p>
          </p:txBody>
        </p:sp>
        <p:sp>
          <p:nvSpPr>
            <p:cNvPr id="7294" name="Line 15"/>
            <p:cNvSpPr>
              <a:spLocks noChangeShapeType="1"/>
            </p:cNvSpPr>
            <p:nvPr/>
          </p:nvSpPr>
          <p:spPr bwMode="auto">
            <a:xfrm rot="10800000" flipV="1">
              <a:off x="2173" y="2169"/>
              <a:ext cx="0" cy="479"/>
            </a:xfrm>
            <a:prstGeom prst="line">
              <a:avLst/>
            </a:prstGeom>
            <a:noFill/>
            <a:ln w="19050">
              <a:solidFill>
                <a:schemeClr val="tx1"/>
              </a:solidFill>
              <a:round/>
              <a:headEnd/>
              <a:tailEnd type="triangle" w="med" len="med"/>
            </a:ln>
          </p:spPr>
          <p:txBody>
            <a:bodyPr/>
            <a:lstStyle/>
            <a:p>
              <a:endParaRPr lang="en-US"/>
            </a:p>
          </p:txBody>
        </p:sp>
        <p:sp>
          <p:nvSpPr>
            <p:cNvPr id="7295" name="Line 16"/>
            <p:cNvSpPr>
              <a:spLocks noChangeShapeType="1"/>
            </p:cNvSpPr>
            <p:nvPr/>
          </p:nvSpPr>
          <p:spPr bwMode="auto">
            <a:xfrm rot="10800000" flipV="1">
              <a:off x="2033" y="2160"/>
              <a:ext cx="0" cy="693"/>
            </a:xfrm>
            <a:prstGeom prst="line">
              <a:avLst/>
            </a:prstGeom>
            <a:noFill/>
            <a:ln w="19050">
              <a:solidFill>
                <a:schemeClr val="tx1"/>
              </a:solidFill>
              <a:round/>
              <a:headEnd/>
              <a:tailEnd type="triangle" w="med" len="med"/>
            </a:ln>
          </p:spPr>
          <p:txBody>
            <a:bodyPr/>
            <a:lstStyle/>
            <a:p>
              <a:endParaRPr lang="en-US"/>
            </a:p>
          </p:txBody>
        </p:sp>
        <p:sp>
          <p:nvSpPr>
            <p:cNvPr id="7296" name="Line 17"/>
            <p:cNvSpPr>
              <a:spLocks noChangeShapeType="1"/>
            </p:cNvSpPr>
            <p:nvPr/>
          </p:nvSpPr>
          <p:spPr bwMode="auto">
            <a:xfrm rot="10800000" flipV="1">
              <a:off x="1890" y="2160"/>
              <a:ext cx="3" cy="479"/>
            </a:xfrm>
            <a:prstGeom prst="line">
              <a:avLst/>
            </a:prstGeom>
            <a:noFill/>
            <a:ln w="19050">
              <a:solidFill>
                <a:schemeClr val="tx1"/>
              </a:solidFill>
              <a:round/>
              <a:headEnd/>
              <a:tailEnd type="triangle" w="med" len="med"/>
            </a:ln>
          </p:spPr>
          <p:txBody>
            <a:bodyPr/>
            <a:lstStyle/>
            <a:p>
              <a:endParaRPr lang="en-US"/>
            </a:p>
          </p:txBody>
        </p:sp>
        <p:sp>
          <p:nvSpPr>
            <p:cNvPr id="7297" name="Line 18"/>
            <p:cNvSpPr>
              <a:spLocks noChangeShapeType="1"/>
            </p:cNvSpPr>
            <p:nvPr/>
          </p:nvSpPr>
          <p:spPr bwMode="auto">
            <a:xfrm rot="10800000" flipV="1">
              <a:off x="1078" y="2169"/>
              <a:ext cx="0" cy="479"/>
            </a:xfrm>
            <a:prstGeom prst="line">
              <a:avLst/>
            </a:prstGeom>
            <a:noFill/>
            <a:ln w="19050">
              <a:solidFill>
                <a:schemeClr val="tx1"/>
              </a:solidFill>
              <a:round/>
              <a:headEnd/>
              <a:tailEnd type="triangle" w="med" len="med"/>
            </a:ln>
          </p:spPr>
          <p:txBody>
            <a:bodyPr/>
            <a:lstStyle/>
            <a:p>
              <a:endParaRPr lang="en-US"/>
            </a:p>
          </p:txBody>
        </p:sp>
        <p:sp>
          <p:nvSpPr>
            <p:cNvPr id="7298" name="Line 19"/>
            <p:cNvSpPr>
              <a:spLocks noChangeShapeType="1"/>
            </p:cNvSpPr>
            <p:nvPr/>
          </p:nvSpPr>
          <p:spPr bwMode="auto">
            <a:xfrm rot="10800000" flipV="1">
              <a:off x="937" y="2160"/>
              <a:ext cx="0" cy="693"/>
            </a:xfrm>
            <a:prstGeom prst="line">
              <a:avLst/>
            </a:prstGeom>
            <a:noFill/>
            <a:ln w="19050">
              <a:solidFill>
                <a:schemeClr val="tx1"/>
              </a:solidFill>
              <a:round/>
              <a:headEnd/>
              <a:tailEnd type="triangle" w="med" len="med"/>
            </a:ln>
          </p:spPr>
          <p:txBody>
            <a:bodyPr/>
            <a:lstStyle/>
            <a:p>
              <a:endParaRPr lang="en-US"/>
            </a:p>
          </p:txBody>
        </p:sp>
        <p:sp>
          <p:nvSpPr>
            <p:cNvPr id="7299" name="Line 20"/>
            <p:cNvSpPr>
              <a:spLocks noChangeShapeType="1"/>
            </p:cNvSpPr>
            <p:nvPr/>
          </p:nvSpPr>
          <p:spPr bwMode="auto">
            <a:xfrm rot="10800000" flipV="1">
              <a:off x="794" y="2160"/>
              <a:ext cx="3" cy="479"/>
            </a:xfrm>
            <a:prstGeom prst="line">
              <a:avLst/>
            </a:prstGeom>
            <a:noFill/>
            <a:ln w="19050">
              <a:solidFill>
                <a:schemeClr val="tx1"/>
              </a:solidFill>
              <a:round/>
              <a:headEnd/>
              <a:tailEnd type="triangle" w="med" len="med"/>
            </a:ln>
          </p:spPr>
          <p:txBody>
            <a:bodyPr/>
            <a:lstStyle/>
            <a:p>
              <a:endParaRPr lang="en-US"/>
            </a:p>
          </p:txBody>
        </p:sp>
        <p:sp>
          <p:nvSpPr>
            <p:cNvPr id="7300" name="Line 21"/>
            <p:cNvSpPr>
              <a:spLocks noChangeShapeType="1"/>
            </p:cNvSpPr>
            <p:nvPr/>
          </p:nvSpPr>
          <p:spPr bwMode="auto">
            <a:xfrm>
              <a:off x="236" y="2160"/>
              <a:ext cx="5184" cy="0"/>
            </a:xfrm>
            <a:prstGeom prst="line">
              <a:avLst/>
            </a:prstGeom>
            <a:noFill/>
            <a:ln w="28575">
              <a:solidFill>
                <a:schemeClr val="tx1"/>
              </a:solidFill>
              <a:round/>
              <a:headEnd/>
              <a:tailEnd type="triangle" w="med" len="med"/>
            </a:ln>
          </p:spPr>
          <p:txBody>
            <a:bodyPr/>
            <a:lstStyle/>
            <a:p>
              <a:endParaRPr lang="en-US"/>
            </a:p>
          </p:txBody>
        </p:sp>
        <p:sp>
          <p:nvSpPr>
            <p:cNvPr id="7301" name="Line 22"/>
            <p:cNvSpPr>
              <a:spLocks noChangeShapeType="1"/>
            </p:cNvSpPr>
            <p:nvPr/>
          </p:nvSpPr>
          <p:spPr bwMode="auto">
            <a:xfrm flipV="1">
              <a:off x="3552" y="1667"/>
              <a:ext cx="0" cy="493"/>
            </a:xfrm>
            <a:prstGeom prst="line">
              <a:avLst/>
            </a:prstGeom>
            <a:noFill/>
            <a:ln w="19050">
              <a:solidFill>
                <a:schemeClr val="tx1"/>
              </a:solidFill>
              <a:round/>
              <a:headEnd/>
              <a:tailEnd type="triangle" w="med" len="med"/>
            </a:ln>
          </p:spPr>
          <p:txBody>
            <a:bodyPr/>
            <a:lstStyle/>
            <a:p>
              <a:endParaRPr lang="en-US"/>
            </a:p>
          </p:txBody>
        </p:sp>
        <p:sp>
          <p:nvSpPr>
            <p:cNvPr id="7302" name="Line 23"/>
            <p:cNvSpPr>
              <a:spLocks noChangeShapeType="1"/>
            </p:cNvSpPr>
            <p:nvPr/>
          </p:nvSpPr>
          <p:spPr bwMode="auto">
            <a:xfrm flipV="1">
              <a:off x="3689" y="1452"/>
              <a:ext cx="0" cy="708"/>
            </a:xfrm>
            <a:prstGeom prst="line">
              <a:avLst/>
            </a:prstGeom>
            <a:noFill/>
            <a:ln w="19050">
              <a:solidFill>
                <a:schemeClr val="tx1"/>
              </a:solidFill>
              <a:round/>
              <a:headEnd/>
              <a:tailEnd type="triangle" w="med" len="med"/>
            </a:ln>
          </p:spPr>
          <p:txBody>
            <a:bodyPr/>
            <a:lstStyle/>
            <a:p>
              <a:endParaRPr lang="en-US"/>
            </a:p>
          </p:txBody>
        </p:sp>
        <p:sp>
          <p:nvSpPr>
            <p:cNvPr id="7303" name="Line 24"/>
            <p:cNvSpPr>
              <a:spLocks noChangeShapeType="1"/>
            </p:cNvSpPr>
            <p:nvPr/>
          </p:nvSpPr>
          <p:spPr bwMode="auto">
            <a:xfrm flipV="1">
              <a:off x="3821" y="1667"/>
              <a:ext cx="3" cy="493"/>
            </a:xfrm>
            <a:prstGeom prst="line">
              <a:avLst/>
            </a:prstGeom>
            <a:noFill/>
            <a:ln w="19050">
              <a:solidFill>
                <a:schemeClr val="tx1"/>
              </a:solidFill>
              <a:round/>
              <a:headEnd/>
              <a:tailEnd type="triangle" w="med" len="med"/>
            </a:ln>
          </p:spPr>
          <p:txBody>
            <a:bodyPr/>
            <a:lstStyle/>
            <a:p>
              <a:endParaRPr lang="en-US"/>
            </a:p>
          </p:txBody>
        </p:sp>
        <p:sp>
          <p:nvSpPr>
            <p:cNvPr id="7304" name="Line 25"/>
            <p:cNvSpPr>
              <a:spLocks noChangeShapeType="1"/>
            </p:cNvSpPr>
            <p:nvPr/>
          </p:nvSpPr>
          <p:spPr bwMode="auto">
            <a:xfrm flipV="1">
              <a:off x="4646" y="1671"/>
              <a:ext cx="0" cy="480"/>
            </a:xfrm>
            <a:prstGeom prst="line">
              <a:avLst/>
            </a:prstGeom>
            <a:noFill/>
            <a:ln w="19050">
              <a:solidFill>
                <a:schemeClr val="tx1"/>
              </a:solidFill>
              <a:round/>
              <a:headEnd/>
              <a:tailEnd type="triangle" w="med" len="med"/>
            </a:ln>
          </p:spPr>
          <p:txBody>
            <a:bodyPr/>
            <a:lstStyle/>
            <a:p>
              <a:endParaRPr lang="en-US"/>
            </a:p>
          </p:txBody>
        </p:sp>
        <p:sp>
          <p:nvSpPr>
            <p:cNvPr id="7305" name="Line 26"/>
            <p:cNvSpPr>
              <a:spLocks noChangeShapeType="1"/>
            </p:cNvSpPr>
            <p:nvPr/>
          </p:nvSpPr>
          <p:spPr bwMode="auto">
            <a:xfrm flipV="1">
              <a:off x="4783" y="1466"/>
              <a:ext cx="3" cy="690"/>
            </a:xfrm>
            <a:prstGeom prst="line">
              <a:avLst/>
            </a:prstGeom>
            <a:noFill/>
            <a:ln w="19050">
              <a:solidFill>
                <a:schemeClr val="tx1"/>
              </a:solidFill>
              <a:round/>
              <a:headEnd/>
              <a:tailEnd type="triangle" w="med" len="med"/>
            </a:ln>
          </p:spPr>
          <p:txBody>
            <a:bodyPr/>
            <a:lstStyle/>
            <a:p>
              <a:endParaRPr lang="en-US"/>
            </a:p>
          </p:txBody>
        </p:sp>
        <p:sp>
          <p:nvSpPr>
            <p:cNvPr id="7306" name="Line 27"/>
            <p:cNvSpPr>
              <a:spLocks noChangeShapeType="1"/>
            </p:cNvSpPr>
            <p:nvPr/>
          </p:nvSpPr>
          <p:spPr bwMode="auto">
            <a:xfrm flipV="1">
              <a:off x="4926" y="1680"/>
              <a:ext cx="3" cy="480"/>
            </a:xfrm>
            <a:prstGeom prst="line">
              <a:avLst/>
            </a:prstGeom>
            <a:noFill/>
            <a:ln w="19050">
              <a:solidFill>
                <a:schemeClr val="tx1"/>
              </a:solidFill>
              <a:round/>
              <a:headEnd/>
              <a:tailEnd type="triangle" w="med" len="med"/>
            </a:ln>
          </p:spPr>
          <p:txBody>
            <a:bodyPr/>
            <a:lstStyle/>
            <a:p>
              <a:endParaRPr lang="en-US"/>
            </a:p>
          </p:txBody>
        </p:sp>
        <p:sp>
          <p:nvSpPr>
            <p:cNvPr id="7307" name="Line 28"/>
            <p:cNvSpPr>
              <a:spLocks noChangeShapeType="1"/>
            </p:cNvSpPr>
            <p:nvPr/>
          </p:nvSpPr>
          <p:spPr bwMode="auto">
            <a:xfrm rot="10800000" flipV="1">
              <a:off x="4372" y="2168"/>
              <a:ext cx="0" cy="480"/>
            </a:xfrm>
            <a:prstGeom prst="line">
              <a:avLst/>
            </a:prstGeom>
            <a:noFill/>
            <a:ln w="19050">
              <a:solidFill>
                <a:schemeClr val="tx1"/>
              </a:solidFill>
              <a:round/>
              <a:headEnd/>
              <a:tailEnd type="triangle" w="med" len="med"/>
            </a:ln>
          </p:spPr>
          <p:txBody>
            <a:bodyPr/>
            <a:lstStyle/>
            <a:p>
              <a:endParaRPr lang="en-US"/>
            </a:p>
          </p:txBody>
        </p:sp>
        <p:sp>
          <p:nvSpPr>
            <p:cNvPr id="7308" name="Line 29"/>
            <p:cNvSpPr>
              <a:spLocks noChangeShapeType="1"/>
            </p:cNvSpPr>
            <p:nvPr/>
          </p:nvSpPr>
          <p:spPr bwMode="auto">
            <a:xfrm rot="10800000" flipV="1">
              <a:off x="4232" y="2160"/>
              <a:ext cx="0" cy="693"/>
            </a:xfrm>
            <a:prstGeom prst="line">
              <a:avLst/>
            </a:prstGeom>
            <a:noFill/>
            <a:ln w="19050">
              <a:solidFill>
                <a:schemeClr val="tx1"/>
              </a:solidFill>
              <a:round/>
              <a:headEnd/>
              <a:tailEnd type="triangle" w="med" len="med"/>
            </a:ln>
          </p:spPr>
          <p:txBody>
            <a:bodyPr/>
            <a:lstStyle/>
            <a:p>
              <a:endParaRPr lang="en-US"/>
            </a:p>
          </p:txBody>
        </p:sp>
        <p:sp>
          <p:nvSpPr>
            <p:cNvPr id="7309" name="Line 30"/>
            <p:cNvSpPr>
              <a:spLocks noChangeShapeType="1"/>
            </p:cNvSpPr>
            <p:nvPr/>
          </p:nvSpPr>
          <p:spPr bwMode="auto">
            <a:xfrm rot="10800000" flipV="1">
              <a:off x="4089" y="2160"/>
              <a:ext cx="3" cy="479"/>
            </a:xfrm>
            <a:prstGeom prst="line">
              <a:avLst/>
            </a:prstGeom>
            <a:noFill/>
            <a:ln w="19050">
              <a:solidFill>
                <a:schemeClr val="tx1"/>
              </a:solidFill>
              <a:round/>
              <a:headEnd/>
              <a:tailEnd type="triangle" w="med" len="med"/>
            </a:ln>
          </p:spPr>
          <p:txBody>
            <a:bodyPr/>
            <a:lstStyle/>
            <a:p>
              <a:endParaRPr lang="en-US"/>
            </a:p>
          </p:txBody>
        </p:sp>
        <p:sp>
          <p:nvSpPr>
            <p:cNvPr id="7310" name="Line 31"/>
            <p:cNvSpPr>
              <a:spLocks noChangeShapeType="1"/>
            </p:cNvSpPr>
            <p:nvPr/>
          </p:nvSpPr>
          <p:spPr bwMode="auto">
            <a:xfrm rot="10800000" flipV="1">
              <a:off x="3277" y="2168"/>
              <a:ext cx="0" cy="480"/>
            </a:xfrm>
            <a:prstGeom prst="line">
              <a:avLst/>
            </a:prstGeom>
            <a:noFill/>
            <a:ln w="19050">
              <a:solidFill>
                <a:schemeClr val="tx1"/>
              </a:solidFill>
              <a:round/>
              <a:headEnd/>
              <a:tailEnd type="triangle" w="med" len="med"/>
            </a:ln>
          </p:spPr>
          <p:txBody>
            <a:bodyPr/>
            <a:lstStyle/>
            <a:p>
              <a:endParaRPr lang="en-US"/>
            </a:p>
          </p:txBody>
        </p:sp>
        <p:sp>
          <p:nvSpPr>
            <p:cNvPr id="7311" name="Line 32"/>
            <p:cNvSpPr>
              <a:spLocks noChangeShapeType="1"/>
            </p:cNvSpPr>
            <p:nvPr/>
          </p:nvSpPr>
          <p:spPr bwMode="auto">
            <a:xfrm rot="10800000" flipV="1">
              <a:off x="3137" y="2160"/>
              <a:ext cx="0" cy="693"/>
            </a:xfrm>
            <a:prstGeom prst="line">
              <a:avLst/>
            </a:prstGeom>
            <a:noFill/>
            <a:ln w="19050">
              <a:solidFill>
                <a:schemeClr val="tx1"/>
              </a:solidFill>
              <a:round/>
              <a:headEnd/>
              <a:tailEnd type="triangle" w="med" len="med"/>
            </a:ln>
          </p:spPr>
          <p:txBody>
            <a:bodyPr/>
            <a:lstStyle/>
            <a:p>
              <a:endParaRPr lang="en-US"/>
            </a:p>
          </p:txBody>
        </p:sp>
        <p:sp>
          <p:nvSpPr>
            <p:cNvPr id="7312" name="Line 33"/>
            <p:cNvSpPr>
              <a:spLocks noChangeShapeType="1"/>
            </p:cNvSpPr>
            <p:nvPr/>
          </p:nvSpPr>
          <p:spPr bwMode="auto">
            <a:xfrm rot="10800000" flipV="1">
              <a:off x="2994" y="2160"/>
              <a:ext cx="2" cy="479"/>
            </a:xfrm>
            <a:prstGeom prst="line">
              <a:avLst/>
            </a:prstGeom>
            <a:noFill/>
            <a:ln w="19050">
              <a:solidFill>
                <a:schemeClr val="tx1"/>
              </a:solidFill>
              <a:round/>
              <a:headEnd/>
              <a:tailEnd type="triangle" w="med" len="med"/>
            </a:ln>
          </p:spPr>
          <p:txBody>
            <a:bodyPr/>
            <a:lstStyle/>
            <a:p>
              <a:endParaRPr lang="en-US"/>
            </a:p>
          </p:txBody>
        </p:sp>
      </p:grpSp>
      <p:sp>
        <p:nvSpPr>
          <p:cNvPr id="7172" name="Text Box 34"/>
          <p:cNvSpPr txBox="1">
            <a:spLocks noChangeArrowheads="1"/>
          </p:cNvSpPr>
          <p:nvPr/>
        </p:nvSpPr>
        <p:spPr bwMode="auto">
          <a:xfrm>
            <a:off x="6394450" y="1295400"/>
            <a:ext cx="387350" cy="457200"/>
          </a:xfrm>
          <a:prstGeom prst="rect">
            <a:avLst/>
          </a:prstGeom>
          <a:noFill/>
          <a:ln w="9525">
            <a:noFill/>
            <a:miter lim="800000"/>
            <a:headEnd/>
            <a:tailEnd/>
          </a:ln>
        </p:spPr>
        <p:txBody>
          <a:bodyPr wrap="none">
            <a:spAutoFit/>
          </a:bodyPr>
          <a:lstStyle/>
          <a:p>
            <a:r>
              <a:rPr lang="en-US" dirty="0"/>
              <a:t>X</a:t>
            </a:r>
          </a:p>
        </p:txBody>
      </p:sp>
      <p:grpSp>
        <p:nvGrpSpPr>
          <p:cNvPr id="3" name="Group 146"/>
          <p:cNvGrpSpPr/>
          <p:nvPr/>
        </p:nvGrpSpPr>
        <p:grpSpPr>
          <a:xfrm>
            <a:off x="6705600" y="762000"/>
            <a:ext cx="914400" cy="1103313"/>
            <a:chOff x="5562600" y="762000"/>
            <a:chExt cx="914400" cy="1103313"/>
          </a:xfrm>
        </p:grpSpPr>
        <p:grpSp>
          <p:nvGrpSpPr>
            <p:cNvPr id="4" name="Group 145"/>
            <p:cNvGrpSpPr/>
            <p:nvPr/>
          </p:nvGrpSpPr>
          <p:grpSpPr>
            <a:xfrm>
              <a:off x="5562600" y="762000"/>
              <a:ext cx="914400" cy="1066800"/>
              <a:chOff x="5562600" y="762000"/>
              <a:chExt cx="914400" cy="1066800"/>
            </a:xfrm>
          </p:grpSpPr>
          <p:sp>
            <p:nvSpPr>
              <p:cNvPr id="7173" name="Rectangle 35"/>
              <p:cNvSpPr>
                <a:spLocks noChangeArrowheads="1"/>
              </p:cNvSpPr>
              <p:nvPr/>
            </p:nvSpPr>
            <p:spPr bwMode="auto">
              <a:xfrm>
                <a:off x="5562600" y="838200"/>
                <a:ext cx="914400" cy="990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174" name="Oval 36"/>
              <p:cNvSpPr>
                <a:spLocks noChangeArrowheads="1"/>
              </p:cNvSpPr>
              <p:nvPr/>
            </p:nvSpPr>
            <p:spPr bwMode="auto">
              <a:xfrm>
                <a:off x="5562600" y="762000"/>
                <a:ext cx="914400" cy="112713"/>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7175" name="Oval 37"/>
            <p:cNvSpPr>
              <a:spLocks noChangeArrowheads="1"/>
            </p:cNvSpPr>
            <p:nvPr/>
          </p:nvSpPr>
          <p:spPr bwMode="auto">
            <a:xfrm>
              <a:off x="5562600" y="1752600"/>
              <a:ext cx="914400" cy="112713"/>
            </a:xfrm>
            <a:prstGeom prst="ellipse">
              <a:avLst/>
            </a:prstGeom>
            <a:solidFill>
              <a:schemeClr val="tx1"/>
            </a:solidFill>
            <a:ln w="9525">
              <a:solidFill>
                <a:schemeClr val="tx1"/>
              </a:solidFill>
              <a:round/>
              <a:headEnd/>
              <a:tailEnd/>
            </a:ln>
          </p:spPr>
          <p:txBody>
            <a:bodyPr wrap="none" anchor="ctr"/>
            <a:lstStyle/>
            <a:p>
              <a:endParaRPr lang="en-US"/>
            </a:p>
          </p:txBody>
        </p:sp>
      </p:grpSp>
      <p:grpSp>
        <p:nvGrpSpPr>
          <p:cNvPr id="5" name="Group 38"/>
          <p:cNvGrpSpPr>
            <a:grpSpLocks/>
          </p:cNvGrpSpPr>
          <p:nvPr/>
        </p:nvGrpSpPr>
        <p:grpSpPr bwMode="auto">
          <a:xfrm>
            <a:off x="3200400" y="2286000"/>
            <a:ext cx="3505200" cy="1524000"/>
            <a:chOff x="236" y="1440"/>
            <a:chExt cx="5184" cy="1439"/>
          </a:xfrm>
        </p:grpSpPr>
        <p:sp>
          <p:nvSpPr>
            <p:cNvPr id="7253" name="Freeform 39"/>
            <p:cNvSpPr>
              <a:spLocks/>
            </p:cNvSpPr>
            <p:nvPr/>
          </p:nvSpPr>
          <p:spPr bwMode="auto">
            <a:xfrm>
              <a:off x="244" y="1440"/>
              <a:ext cx="2629" cy="1439"/>
            </a:xfrm>
            <a:custGeom>
              <a:avLst/>
              <a:gdLst>
                <a:gd name="T0" fmla="*/ 0 w 1874"/>
                <a:gd name="T1" fmla="*/ 153576555 h 684"/>
                <a:gd name="T2" fmla="*/ 23466 w 1874"/>
                <a:gd name="T3" fmla="*/ 74328615 h 684"/>
                <a:gd name="T4" fmla="*/ 63569 w 1874"/>
                <a:gd name="T5" fmla="*/ 11216711 h 684"/>
                <a:gd name="T6" fmla="*/ 112946 w 1874"/>
                <a:gd name="T7" fmla="*/ 98476205 h 684"/>
                <a:gd name="T8" fmla="*/ 167996 w 1874"/>
                <a:gd name="T9" fmla="*/ 370207611 h 684"/>
                <a:gd name="T10" fmla="*/ 207798 w 1874"/>
                <a:gd name="T11" fmla="*/ 600337795 h 684"/>
                <a:gd name="T12" fmla="*/ 247049 w 1874"/>
                <a:gd name="T13" fmla="*/ 797679525 h 684"/>
                <a:gd name="T14" fmla="*/ 304345 w 1874"/>
                <a:gd name="T15" fmla="*/ 926957488 h 684"/>
                <a:gd name="T16" fmla="*/ 370445 w 1874"/>
                <a:gd name="T17" fmla="*/ 790054410 h 684"/>
                <a:gd name="T18" fmla="*/ 472042 w 1874"/>
                <a:gd name="T19" fmla="*/ 219727042 h 684"/>
                <a:gd name="T20" fmla="*/ 547922 w 1874"/>
                <a:gd name="T21" fmla="*/ 11216711 h 684"/>
                <a:gd name="T22" fmla="*/ 613728 w 1874"/>
                <a:gd name="T23" fmla="*/ 156372557 h 684"/>
                <a:gd name="T24" fmla="*/ 667571 w 1874"/>
                <a:gd name="T25" fmla="*/ 441168631 h 684"/>
                <a:gd name="T26" fmla="*/ 733043 w 1874"/>
                <a:gd name="T27" fmla="*/ 803557510 h 684"/>
                <a:gd name="T28" fmla="*/ 803978 w 1874"/>
                <a:gd name="T29" fmla="*/ 924132674 h 684"/>
                <a:gd name="T30" fmla="*/ 867458 w 1874"/>
                <a:gd name="T31" fmla="*/ 721574865 h 684"/>
                <a:gd name="T32" fmla="*/ 925756 w 1874"/>
                <a:gd name="T33" fmla="*/ 392095753 h 684"/>
                <a:gd name="T34" fmla="*/ 984391 w 1874"/>
                <a:gd name="T35" fmla="*/ 106909247 h 684"/>
                <a:gd name="T36" fmla="*/ 1037828 w 1874"/>
                <a:gd name="T37" fmla="*/ 16493429 h 684"/>
                <a:gd name="T38" fmla="*/ 1097204 w 1874"/>
                <a:gd name="T39" fmla="*/ 142871746 h 684"/>
                <a:gd name="T40" fmla="*/ 1164702 w 1874"/>
                <a:gd name="T41" fmla="*/ 493480756 h 6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74"/>
                <a:gd name="T64" fmla="*/ 0 h 684"/>
                <a:gd name="T65" fmla="*/ 1874 w 1874"/>
                <a:gd name="T66" fmla="*/ 684 h 6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p:spPr>
          <p:txBody>
            <a:bodyPr/>
            <a:lstStyle/>
            <a:p>
              <a:endParaRPr lang="en-US"/>
            </a:p>
          </p:txBody>
        </p:sp>
        <p:sp>
          <p:nvSpPr>
            <p:cNvPr id="7254" name="Freeform 40"/>
            <p:cNvSpPr>
              <a:spLocks/>
            </p:cNvSpPr>
            <p:nvPr/>
          </p:nvSpPr>
          <p:spPr bwMode="auto">
            <a:xfrm>
              <a:off x="2444" y="1440"/>
              <a:ext cx="2628" cy="1439"/>
            </a:xfrm>
            <a:custGeom>
              <a:avLst/>
              <a:gdLst>
                <a:gd name="T0" fmla="*/ 0 w 1874"/>
                <a:gd name="T1" fmla="*/ 153576555 h 684"/>
                <a:gd name="T2" fmla="*/ 23269 w 1874"/>
                <a:gd name="T3" fmla="*/ 74328615 h 684"/>
                <a:gd name="T4" fmla="*/ 63075 w 1874"/>
                <a:gd name="T5" fmla="*/ 11216711 h 684"/>
                <a:gd name="T6" fmla="*/ 112282 w 1874"/>
                <a:gd name="T7" fmla="*/ 98476205 h 684"/>
                <a:gd name="T8" fmla="*/ 166609 w 1874"/>
                <a:gd name="T9" fmla="*/ 370207611 h 684"/>
                <a:gd name="T10" fmla="*/ 205862 w 1874"/>
                <a:gd name="T11" fmla="*/ 600337795 h 684"/>
                <a:gd name="T12" fmla="*/ 245728 w 1874"/>
                <a:gd name="T13" fmla="*/ 797679525 h 684"/>
                <a:gd name="T14" fmla="*/ 302014 w 1874"/>
                <a:gd name="T15" fmla="*/ 926957488 h 684"/>
                <a:gd name="T16" fmla="*/ 367627 w 1874"/>
                <a:gd name="T17" fmla="*/ 790054410 h 684"/>
                <a:gd name="T18" fmla="*/ 469132 w 1874"/>
                <a:gd name="T19" fmla="*/ 219727042 h 684"/>
                <a:gd name="T20" fmla="*/ 544302 w 1874"/>
                <a:gd name="T21" fmla="*/ 11216711 h 684"/>
                <a:gd name="T22" fmla="*/ 609874 w 1874"/>
                <a:gd name="T23" fmla="*/ 156372557 h 684"/>
                <a:gd name="T24" fmla="*/ 662663 w 1874"/>
                <a:gd name="T25" fmla="*/ 441168631 h 684"/>
                <a:gd name="T26" fmla="*/ 728294 w 1874"/>
                <a:gd name="T27" fmla="*/ 803557510 h 684"/>
                <a:gd name="T28" fmla="*/ 798463 w 1874"/>
                <a:gd name="T29" fmla="*/ 924132674 h 684"/>
                <a:gd name="T30" fmla="*/ 861482 w 1874"/>
                <a:gd name="T31" fmla="*/ 721574865 h 684"/>
                <a:gd name="T32" fmla="*/ 919172 w 1874"/>
                <a:gd name="T33" fmla="*/ 392095753 h 684"/>
                <a:gd name="T34" fmla="*/ 977058 w 1874"/>
                <a:gd name="T35" fmla="*/ 106909247 h 684"/>
                <a:gd name="T36" fmla="*/ 1030222 w 1874"/>
                <a:gd name="T37" fmla="*/ 16493429 h 684"/>
                <a:gd name="T38" fmla="*/ 1089925 w 1874"/>
                <a:gd name="T39" fmla="*/ 142871746 h 684"/>
                <a:gd name="T40" fmla="*/ 1156101 w 1874"/>
                <a:gd name="T41" fmla="*/ 493480756 h 6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74"/>
                <a:gd name="T64" fmla="*/ 0 h 684"/>
                <a:gd name="T65" fmla="*/ 1874 w 1874"/>
                <a:gd name="T66" fmla="*/ 684 h 6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p:spPr>
          <p:txBody>
            <a:bodyPr/>
            <a:lstStyle/>
            <a:p>
              <a:endParaRPr lang="en-US"/>
            </a:p>
          </p:txBody>
        </p:sp>
        <p:sp>
          <p:nvSpPr>
            <p:cNvPr id="7255" name="Line 41"/>
            <p:cNvSpPr>
              <a:spLocks noChangeShapeType="1"/>
            </p:cNvSpPr>
            <p:nvPr/>
          </p:nvSpPr>
          <p:spPr bwMode="auto">
            <a:xfrm flipV="1">
              <a:off x="250" y="1664"/>
              <a:ext cx="0" cy="496"/>
            </a:xfrm>
            <a:prstGeom prst="line">
              <a:avLst/>
            </a:prstGeom>
            <a:noFill/>
            <a:ln w="19050">
              <a:solidFill>
                <a:schemeClr val="tx1"/>
              </a:solidFill>
              <a:round/>
              <a:headEnd/>
              <a:tailEnd type="triangle" w="med" len="med"/>
            </a:ln>
          </p:spPr>
          <p:txBody>
            <a:bodyPr/>
            <a:lstStyle/>
            <a:p>
              <a:endParaRPr lang="en-US"/>
            </a:p>
          </p:txBody>
        </p:sp>
        <p:sp>
          <p:nvSpPr>
            <p:cNvPr id="7256" name="Line 42"/>
            <p:cNvSpPr>
              <a:spLocks noChangeShapeType="1"/>
            </p:cNvSpPr>
            <p:nvPr/>
          </p:nvSpPr>
          <p:spPr bwMode="auto">
            <a:xfrm flipV="1">
              <a:off x="387" y="1449"/>
              <a:ext cx="0" cy="711"/>
            </a:xfrm>
            <a:prstGeom prst="line">
              <a:avLst/>
            </a:prstGeom>
            <a:noFill/>
            <a:ln w="19050">
              <a:solidFill>
                <a:schemeClr val="tx1"/>
              </a:solidFill>
              <a:round/>
              <a:headEnd/>
              <a:tailEnd type="triangle" w="med" len="med"/>
            </a:ln>
          </p:spPr>
          <p:txBody>
            <a:bodyPr/>
            <a:lstStyle/>
            <a:p>
              <a:endParaRPr lang="en-US"/>
            </a:p>
          </p:txBody>
        </p:sp>
        <p:sp>
          <p:nvSpPr>
            <p:cNvPr id="7257" name="Line 43"/>
            <p:cNvSpPr>
              <a:spLocks noChangeShapeType="1"/>
            </p:cNvSpPr>
            <p:nvPr/>
          </p:nvSpPr>
          <p:spPr bwMode="auto">
            <a:xfrm flipV="1">
              <a:off x="519" y="1664"/>
              <a:ext cx="3" cy="492"/>
            </a:xfrm>
            <a:prstGeom prst="line">
              <a:avLst/>
            </a:prstGeom>
            <a:noFill/>
            <a:ln w="19050">
              <a:solidFill>
                <a:schemeClr val="tx1"/>
              </a:solidFill>
              <a:round/>
              <a:headEnd/>
              <a:tailEnd type="triangle" w="med" len="med"/>
            </a:ln>
          </p:spPr>
          <p:txBody>
            <a:bodyPr/>
            <a:lstStyle/>
            <a:p>
              <a:endParaRPr lang="en-US"/>
            </a:p>
          </p:txBody>
        </p:sp>
        <p:sp>
          <p:nvSpPr>
            <p:cNvPr id="7258" name="Line 44"/>
            <p:cNvSpPr>
              <a:spLocks noChangeShapeType="1"/>
            </p:cNvSpPr>
            <p:nvPr/>
          </p:nvSpPr>
          <p:spPr bwMode="auto">
            <a:xfrm flipV="1">
              <a:off x="1352" y="1667"/>
              <a:ext cx="0" cy="493"/>
            </a:xfrm>
            <a:prstGeom prst="line">
              <a:avLst/>
            </a:prstGeom>
            <a:noFill/>
            <a:ln w="19050">
              <a:solidFill>
                <a:schemeClr val="tx1"/>
              </a:solidFill>
              <a:round/>
              <a:headEnd/>
              <a:tailEnd type="triangle" w="med" len="med"/>
            </a:ln>
          </p:spPr>
          <p:txBody>
            <a:bodyPr/>
            <a:lstStyle/>
            <a:p>
              <a:endParaRPr lang="en-US"/>
            </a:p>
          </p:txBody>
        </p:sp>
        <p:sp>
          <p:nvSpPr>
            <p:cNvPr id="7259" name="Line 45"/>
            <p:cNvSpPr>
              <a:spLocks noChangeShapeType="1"/>
            </p:cNvSpPr>
            <p:nvPr/>
          </p:nvSpPr>
          <p:spPr bwMode="auto">
            <a:xfrm flipV="1">
              <a:off x="1490" y="1452"/>
              <a:ext cx="0" cy="708"/>
            </a:xfrm>
            <a:prstGeom prst="line">
              <a:avLst/>
            </a:prstGeom>
            <a:noFill/>
            <a:ln w="19050">
              <a:solidFill>
                <a:schemeClr val="tx1"/>
              </a:solidFill>
              <a:round/>
              <a:headEnd/>
              <a:tailEnd type="triangle" w="med" len="med"/>
            </a:ln>
          </p:spPr>
          <p:txBody>
            <a:bodyPr/>
            <a:lstStyle/>
            <a:p>
              <a:endParaRPr lang="en-US"/>
            </a:p>
          </p:txBody>
        </p:sp>
        <p:sp>
          <p:nvSpPr>
            <p:cNvPr id="7260" name="Line 46"/>
            <p:cNvSpPr>
              <a:spLocks noChangeShapeType="1"/>
            </p:cNvSpPr>
            <p:nvPr/>
          </p:nvSpPr>
          <p:spPr bwMode="auto">
            <a:xfrm flipV="1">
              <a:off x="1622" y="1667"/>
              <a:ext cx="3" cy="493"/>
            </a:xfrm>
            <a:prstGeom prst="line">
              <a:avLst/>
            </a:prstGeom>
            <a:noFill/>
            <a:ln w="19050">
              <a:solidFill>
                <a:schemeClr val="tx1"/>
              </a:solidFill>
              <a:round/>
              <a:headEnd/>
              <a:tailEnd type="triangle" w="med" len="med"/>
            </a:ln>
          </p:spPr>
          <p:txBody>
            <a:bodyPr/>
            <a:lstStyle/>
            <a:p>
              <a:endParaRPr lang="en-US"/>
            </a:p>
          </p:txBody>
        </p:sp>
        <p:sp>
          <p:nvSpPr>
            <p:cNvPr id="7261" name="Line 47"/>
            <p:cNvSpPr>
              <a:spLocks noChangeShapeType="1"/>
            </p:cNvSpPr>
            <p:nvPr/>
          </p:nvSpPr>
          <p:spPr bwMode="auto">
            <a:xfrm flipV="1">
              <a:off x="2446" y="1671"/>
              <a:ext cx="0" cy="480"/>
            </a:xfrm>
            <a:prstGeom prst="line">
              <a:avLst/>
            </a:prstGeom>
            <a:noFill/>
            <a:ln w="19050">
              <a:solidFill>
                <a:schemeClr val="tx1"/>
              </a:solidFill>
              <a:round/>
              <a:headEnd/>
              <a:tailEnd type="triangle" w="med" len="med"/>
            </a:ln>
          </p:spPr>
          <p:txBody>
            <a:bodyPr/>
            <a:lstStyle/>
            <a:p>
              <a:endParaRPr lang="en-US"/>
            </a:p>
          </p:txBody>
        </p:sp>
        <p:sp>
          <p:nvSpPr>
            <p:cNvPr id="7262" name="Line 48"/>
            <p:cNvSpPr>
              <a:spLocks noChangeShapeType="1"/>
            </p:cNvSpPr>
            <p:nvPr/>
          </p:nvSpPr>
          <p:spPr bwMode="auto">
            <a:xfrm flipV="1">
              <a:off x="2584" y="1466"/>
              <a:ext cx="3" cy="690"/>
            </a:xfrm>
            <a:prstGeom prst="line">
              <a:avLst/>
            </a:prstGeom>
            <a:noFill/>
            <a:ln w="19050">
              <a:solidFill>
                <a:schemeClr val="tx1"/>
              </a:solidFill>
              <a:round/>
              <a:headEnd/>
              <a:tailEnd type="triangle" w="med" len="med"/>
            </a:ln>
          </p:spPr>
          <p:txBody>
            <a:bodyPr/>
            <a:lstStyle/>
            <a:p>
              <a:endParaRPr lang="en-US"/>
            </a:p>
          </p:txBody>
        </p:sp>
        <p:sp>
          <p:nvSpPr>
            <p:cNvPr id="7263" name="Line 49"/>
            <p:cNvSpPr>
              <a:spLocks noChangeShapeType="1"/>
            </p:cNvSpPr>
            <p:nvPr/>
          </p:nvSpPr>
          <p:spPr bwMode="auto">
            <a:xfrm flipV="1">
              <a:off x="2727" y="1680"/>
              <a:ext cx="3" cy="480"/>
            </a:xfrm>
            <a:prstGeom prst="line">
              <a:avLst/>
            </a:prstGeom>
            <a:noFill/>
            <a:ln w="19050">
              <a:solidFill>
                <a:schemeClr val="tx1"/>
              </a:solidFill>
              <a:round/>
              <a:headEnd/>
              <a:tailEnd type="triangle" w="med" len="med"/>
            </a:ln>
          </p:spPr>
          <p:txBody>
            <a:bodyPr/>
            <a:lstStyle/>
            <a:p>
              <a:endParaRPr lang="en-US"/>
            </a:p>
          </p:txBody>
        </p:sp>
        <p:sp>
          <p:nvSpPr>
            <p:cNvPr id="7264" name="Line 50"/>
            <p:cNvSpPr>
              <a:spLocks noChangeShapeType="1"/>
            </p:cNvSpPr>
            <p:nvPr/>
          </p:nvSpPr>
          <p:spPr bwMode="auto">
            <a:xfrm rot="10800000" flipV="1">
              <a:off x="2173" y="2169"/>
              <a:ext cx="0" cy="479"/>
            </a:xfrm>
            <a:prstGeom prst="line">
              <a:avLst/>
            </a:prstGeom>
            <a:noFill/>
            <a:ln w="19050">
              <a:solidFill>
                <a:schemeClr val="tx1"/>
              </a:solidFill>
              <a:round/>
              <a:headEnd/>
              <a:tailEnd type="triangle" w="med" len="med"/>
            </a:ln>
          </p:spPr>
          <p:txBody>
            <a:bodyPr/>
            <a:lstStyle/>
            <a:p>
              <a:endParaRPr lang="en-US"/>
            </a:p>
          </p:txBody>
        </p:sp>
        <p:sp>
          <p:nvSpPr>
            <p:cNvPr id="7265" name="Line 51"/>
            <p:cNvSpPr>
              <a:spLocks noChangeShapeType="1"/>
            </p:cNvSpPr>
            <p:nvPr/>
          </p:nvSpPr>
          <p:spPr bwMode="auto">
            <a:xfrm rot="10800000" flipV="1">
              <a:off x="2033" y="2160"/>
              <a:ext cx="0" cy="693"/>
            </a:xfrm>
            <a:prstGeom prst="line">
              <a:avLst/>
            </a:prstGeom>
            <a:noFill/>
            <a:ln w="19050">
              <a:solidFill>
                <a:schemeClr val="tx1"/>
              </a:solidFill>
              <a:round/>
              <a:headEnd/>
              <a:tailEnd type="triangle" w="med" len="med"/>
            </a:ln>
          </p:spPr>
          <p:txBody>
            <a:bodyPr/>
            <a:lstStyle/>
            <a:p>
              <a:endParaRPr lang="en-US"/>
            </a:p>
          </p:txBody>
        </p:sp>
        <p:sp>
          <p:nvSpPr>
            <p:cNvPr id="7266" name="Line 52"/>
            <p:cNvSpPr>
              <a:spLocks noChangeShapeType="1"/>
            </p:cNvSpPr>
            <p:nvPr/>
          </p:nvSpPr>
          <p:spPr bwMode="auto">
            <a:xfrm rot="10800000" flipV="1">
              <a:off x="1890" y="2160"/>
              <a:ext cx="3" cy="479"/>
            </a:xfrm>
            <a:prstGeom prst="line">
              <a:avLst/>
            </a:prstGeom>
            <a:noFill/>
            <a:ln w="19050">
              <a:solidFill>
                <a:schemeClr val="tx1"/>
              </a:solidFill>
              <a:round/>
              <a:headEnd/>
              <a:tailEnd type="triangle" w="med" len="med"/>
            </a:ln>
          </p:spPr>
          <p:txBody>
            <a:bodyPr/>
            <a:lstStyle/>
            <a:p>
              <a:endParaRPr lang="en-US"/>
            </a:p>
          </p:txBody>
        </p:sp>
        <p:sp>
          <p:nvSpPr>
            <p:cNvPr id="7267" name="Line 53"/>
            <p:cNvSpPr>
              <a:spLocks noChangeShapeType="1"/>
            </p:cNvSpPr>
            <p:nvPr/>
          </p:nvSpPr>
          <p:spPr bwMode="auto">
            <a:xfrm rot="10800000" flipV="1">
              <a:off x="1078" y="2169"/>
              <a:ext cx="0" cy="479"/>
            </a:xfrm>
            <a:prstGeom prst="line">
              <a:avLst/>
            </a:prstGeom>
            <a:noFill/>
            <a:ln w="19050">
              <a:solidFill>
                <a:schemeClr val="tx1"/>
              </a:solidFill>
              <a:round/>
              <a:headEnd/>
              <a:tailEnd type="triangle" w="med" len="med"/>
            </a:ln>
          </p:spPr>
          <p:txBody>
            <a:bodyPr/>
            <a:lstStyle/>
            <a:p>
              <a:endParaRPr lang="en-US"/>
            </a:p>
          </p:txBody>
        </p:sp>
        <p:sp>
          <p:nvSpPr>
            <p:cNvPr id="7268" name="Line 54"/>
            <p:cNvSpPr>
              <a:spLocks noChangeShapeType="1"/>
            </p:cNvSpPr>
            <p:nvPr/>
          </p:nvSpPr>
          <p:spPr bwMode="auto">
            <a:xfrm rot="10800000" flipV="1">
              <a:off x="937" y="2160"/>
              <a:ext cx="0" cy="693"/>
            </a:xfrm>
            <a:prstGeom prst="line">
              <a:avLst/>
            </a:prstGeom>
            <a:noFill/>
            <a:ln w="19050">
              <a:solidFill>
                <a:schemeClr val="tx1"/>
              </a:solidFill>
              <a:round/>
              <a:headEnd/>
              <a:tailEnd type="triangle" w="med" len="med"/>
            </a:ln>
          </p:spPr>
          <p:txBody>
            <a:bodyPr/>
            <a:lstStyle/>
            <a:p>
              <a:endParaRPr lang="en-US"/>
            </a:p>
          </p:txBody>
        </p:sp>
        <p:sp>
          <p:nvSpPr>
            <p:cNvPr id="7269" name="Line 55"/>
            <p:cNvSpPr>
              <a:spLocks noChangeShapeType="1"/>
            </p:cNvSpPr>
            <p:nvPr/>
          </p:nvSpPr>
          <p:spPr bwMode="auto">
            <a:xfrm rot="10800000" flipV="1">
              <a:off x="794" y="2160"/>
              <a:ext cx="3" cy="479"/>
            </a:xfrm>
            <a:prstGeom prst="line">
              <a:avLst/>
            </a:prstGeom>
            <a:noFill/>
            <a:ln w="19050">
              <a:solidFill>
                <a:schemeClr val="tx1"/>
              </a:solidFill>
              <a:round/>
              <a:headEnd/>
              <a:tailEnd type="triangle" w="med" len="med"/>
            </a:ln>
          </p:spPr>
          <p:txBody>
            <a:bodyPr/>
            <a:lstStyle/>
            <a:p>
              <a:endParaRPr lang="en-US"/>
            </a:p>
          </p:txBody>
        </p:sp>
        <p:sp>
          <p:nvSpPr>
            <p:cNvPr id="7270" name="Line 56"/>
            <p:cNvSpPr>
              <a:spLocks noChangeShapeType="1"/>
            </p:cNvSpPr>
            <p:nvPr/>
          </p:nvSpPr>
          <p:spPr bwMode="auto">
            <a:xfrm>
              <a:off x="236" y="2160"/>
              <a:ext cx="5184" cy="0"/>
            </a:xfrm>
            <a:prstGeom prst="line">
              <a:avLst/>
            </a:prstGeom>
            <a:noFill/>
            <a:ln w="28575">
              <a:solidFill>
                <a:schemeClr val="tx1"/>
              </a:solidFill>
              <a:round/>
              <a:headEnd/>
              <a:tailEnd type="triangle" w="med" len="med"/>
            </a:ln>
          </p:spPr>
          <p:txBody>
            <a:bodyPr/>
            <a:lstStyle/>
            <a:p>
              <a:endParaRPr lang="en-US"/>
            </a:p>
          </p:txBody>
        </p:sp>
        <p:sp>
          <p:nvSpPr>
            <p:cNvPr id="7271" name="Line 57"/>
            <p:cNvSpPr>
              <a:spLocks noChangeShapeType="1"/>
            </p:cNvSpPr>
            <p:nvPr/>
          </p:nvSpPr>
          <p:spPr bwMode="auto">
            <a:xfrm flipV="1">
              <a:off x="3552" y="1667"/>
              <a:ext cx="0" cy="493"/>
            </a:xfrm>
            <a:prstGeom prst="line">
              <a:avLst/>
            </a:prstGeom>
            <a:noFill/>
            <a:ln w="19050">
              <a:solidFill>
                <a:schemeClr val="tx1"/>
              </a:solidFill>
              <a:round/>
              <a:headEnd/>
              <a:tailEnd type="triangle" w="med" len="med"/>
            </a:ln>
          </p:spPr>
          <p:txBody>
            <a:bodyPr/>
            <a:lstStyle/>
            <a:p>
              <a:endParaRPr lang="en-US"/>
            </a:p>
          </p:txBody>
        </p:sp>
        <p:sp>
          <p:nvSpPr>
            <p:cNvPr id="7272" name="Line 58"/>
            <p:cNvSpPr>
              <a:spLocks noChangeShapeType="1"/>
            </p:cNvSpPr>
            <p:nvPr/>
          </p:nvSpPr>
          <p:spPr bwMode="auto">
            <a:xfrm flipV="1">
              <a:off x="3689" y="1452"/>
              <a:ext cx="0" cy="708"/>
            </a:xfrm>
            <a:prstGeom prst="line">
              <a:avLst/>
            </a:prstGeom>
            <a:noFill/>
            <a:ln w="19050">
              <a:solidFill>
                <a:schemeClr val="tx1"/>
              </a:solidFill>
              <a:round/>
              <a:headEnd/>
              <a:tailEnd type="triangle" w="med" len="med"/>
            </a:ln>
          </p:spPr>
          <p:txBody>
            <a:bodyPr/>
            <a:lstStyle/>
            <a:p>
              <a:endParaRPr lang="en-US"/>
            </a:p>
          </p:txBody>
        </p:sp>
        <p:sp>
          <p:nvSpPr>
            <p:cNvPr id="7273" name="Line 59"/>
            <p:cNvSpPr>
              <a:spLocks noChangeShapeType="1"/>
            </p:cNvSpPr>
            <p:nvPr/>
          </p:nvSpPr>
          <p:spPr bwMode="auto">
            <a:xfrm flipV="1">
              <a:off x="3821" y="1667"/>
              <a:ext cx="3" cy="493"/>
            </a:xfrm>
            <a:prstGeom prst="line">
              <a:avLst/>
            </a:prstGeom>
            <a:noFill/>
            <a:ln w="19050">
              <a:solidFill>
                <a:schemeClr val="tx1"/>
              </a:solidFill>
              <a:round/>
              <a:headEnd/>
              <a:tailEnd type="triangle" w="med" len="med"/>
            </a:ln>
          </p:spPr>
          <p:txBody>
            <a:bodyPr/>
            <a:lstStyle/>
            <a:p>
              <a:endParaRPr lang="en-US"/>
            </a:p>
          </p:txBody>
        </p:sp>
        <p:sp>
          <p:nvSpPr>
            <p:cNvPr id="7274" name="Line 60"/>
            <p:cNvSpPr>
              <a:spLocks noChangeShapeType="1"/>
            </p:cNvSpPr>
            <p:nvPr/>
          </p:nvSpPr>
          <p:spPr bwMode="auto">
            <a:xfrm flipV="1">
              <a:off x="4646" y="1671"/>
              <a:ext cx="0" cy="480"/>
            </a:xfrm>
            <a:prstGeom prst="line">
              <a:avLst/>
            </a:prstGeom>
            <a:noFill/>
            <a:ln w="19050">
              <a:solidFill>
                <a:schemeClr val="tx1"/>
              </a:solidFill>
              <a:round/>
              <a:headEnd/>
              <a:tailEnd type="triangle" w="med" len="med"/>
            </a:ln>
          </p:spPr>
          <p:txBody>
            <a:bodyPr/>
            <a:lstStyle/>
            <a:p>
              <a:endParaRPr lang="en-US"/>
            </a:p>
          </p:txBody>
        </p:sp>
        <p:sp>
          <p:nvSpPr>
            <p:cNvPr id="7275" name="Line 61"/>
            <p:cNvSpPr>
              <a:spLocks noChangeShapeType="1"/>
            </p:cNvSpPr>
            <p:nvPr/>
          </p:nvSpPr>
          <p:spPr bwMode="auto">
            <a:xfrm flipV="1">
              <a:off x="4783" y="1466"/>
              <a:ext cx="3" cy="690"/>
            </a:xfrm>
            <a:prstGeom prst="line">
              <a:avLst/>
            </a:prstGeom>
            <a:noFill/>
            <a:ln w="19050">
              <a:solidFill>
                <a:schemeClr val="tx1"/>
              </a:solidFill>
              <a:round/>
              <a:headEnd/>
              <a:tailEnd type="triangle" w="med" len="med"/>
            </a:ln>
          </p:spPr>
          <p:txBody>
            <a:bodyPr/>
            <a:lstStyle/>
            <a:p>
              <a:endParaRPr lang="en-US"/>
            </a:p>
          </p:txBody>
        </p:sp>
        <p:sp>
          <p:nvSpPr>
            <p:cNvPr id="7276" name="Line 62"/>
            <p:cNvSpPr>
              <a:spLocks noChangeShapeType="1"/>
            </p:cNvSpPr>
            <p:nvPr/>
          </p:nvSpPr>
          <p:spPr bwMode="auto">
            <a:xfrm flipV="1">
              <a:off x="4926" y="1680"/>
              <a:ext cx="3" cy="480"/>
            </a:xfrm>
            <a:prstGeom prst="line">
              <a:avLst/>
            </a:prstGeom>
            <a:noFill/>
            <a:ln w="19050">
              <a:solidFill>
                <a:schemeClr val="tx1"/>
              </a:solidFill>
              <a:round/>
              <a:headEnd/>
              <a:tailEnd type="triangle" w="med" len="med"/>
            </a:ln>
          </p:spPr>
          <p:txBody>
            <a:bodyPr/>
            <a:lstStyle/>
            <a:p>
              <a:endParaRPr lang="en-US"/>
            </a:p>
          </p:txBody>
        </p:sp>
        <p:sp>
          <p:nvSpPr>
            <p:cNvPr id="7277" name="Line 63"/>
            <p:cNvSpPr>
              <a:spLocks noChangeShapeType="1"/>
            </p:cNvSpPr>
            <p:nvPr/>
          </p:nvSpPr>
          <p:spPr bwMode="auto">
            <a:xfrm rot="10800000" flipV="1">
              <a:off x="4372" y="2168"/>
              <a:ext cx="0" cy="480"/>
            </a:xfrm>
            <a:prstGeom prst="line">
              <a:avLst/>
            </a:prstGeom>
            <a:noFill/>
            <a:ln w="19050">
              <a:solidFill>
                <a:schemeClr val="tx1"/>
              </a:solidFill>
              <a:round/>
              <a:headEnd/>
              <a:tailEnd type="triangle" w="med" len="med"/>
            </a:ln>
          </p:spPr>
          <p:txBody>
            <a:bodyPr/>
            <a:lstStyle/>
            <a:p>
              <a:endParaRPr lang="en-US"/>
            </a:p>
          </p:txBody>
        </p:sp>
        <p:sp>
          <p:nvSpPr>
            <p:cNvPr id="7278" name="Line 64"/>
            <p:cNvSpPr>
              <a:spLocks noChangeShapeType="1"/>
            </p:cNvSpPr>
            <p:nvPr/>
          </p:nvSpPr>
          <p:spPr bwMode="auto">
            <a:xfrm rot="10800000" flipV="1">
              <a:off x="4232" y="2160"/>
              <a:ext cx="0" cy="693"/>
            </a:xfrm>
            <a:prstGeom prst="line">
              <a:avLst/>
            </a:prstGeom>
            <a:noFill/>
            <a:ln w="19050">
              <a:solidFill>
                <a:schemeClr val="tx1"/>
              </a:solidFill>
              <a:round/>
              <a:headEnd/>
              <a:tailEnd type="triangle" w="med" len="med"/>
            </a:ln>
          </p:spPr>
          <p:txBody>
            <a:bodyPr/>
            <a:lstStyle/>
            <a:p>
              <a:endParaRPr lang="en-US"/>
            </a:p>
          </p:txBody>
        </p:sp>
        <p:sp>
          <p:nvSpPr>
            <p:cNvPr id="7279" name="Line 65"/>
            <p:cNvSpPr>
              <a:spLocks noChangeShapeType="1"/>
            </p:cNvSpPr>
            <p:nvPr/>
          </p:nvSpPr>
          <p:spPr bwMode="auto">
            <a:xfrm rot="10800000" flipV="1">
              <a:off x="4089" y="2160"/>
              <a:ext cx="3" cy="479"/>
            </a:xfrm>
            <a:prstGeom prst="line">
              <a:avLst/>
            </a:prstGeom>
            <a:noFill/>
            <a:ln w="19050">
              <a:solidFill>
                <a:schemeClr val="tx1"/>
              </a:solidFill>
              <a:round/>
              <a:headEnd/>
              <a:tailEnd type="triangle" w="med" len="med"/>
            </a:ln>
          </p:spPr>
          <p:txBody>
            <a:bodyPr/>
            <a:lstStyle/>
            <a:p>
              <a:endParaRPr lang="en-US"/>
            </a:p>
          </p:txBody>
        </p:sp>
        <p:sp>
          <p:nvSpPr>
            <p:cNvPr id="7280" name="Line 66"/>
            <p:cNvSpPr>
              <a:spLocks noChangeShapeType="1"/>
            </p:cNvSpPr>
            <p:nvPr/>
          </p:nvSpPr>
          <p:spPr bwMode="auto">
            <a:xfrm rot="10800000" flipV="1">
              <a:off x="3277" y="2168"/>
              <a:ext cx="0" cy="480"/>
            </a:xfrm>
            <a:prstGeom prst="line">
              <a:avLst/>
            </a:prstGeom>
            <a:noFill/>
            <a:ln w="19050">
              <a:solidFill>
                <a:schemeClr val="tx1"/>
              </a:solidFill>
              <a:round/>
              <a:headEnd/>
              <a:tailEnd type="triangle" w="med" len="med"/>
            </a:ln>
          </p:spPr>
          <p:txBody>
            <a:bodyPr/>
            <a:lstStyle/>
            <a:p>
              <a:endParaRPr lang="en-US"/>
            </a:p>
          </p:txBody>
        </p:sp>
        <p:sp>
          <p:nvSpPr>
            <p:cNvPr id="7281" name="Line 67"/>
            <p:cNvSpPr>
              <a:spLocks noChangeShapeType="1"/>
            </p:cNvSpPr>
            <p:nvPr/>
          </p:nvSpPr>
          <p:spPr bwMode="auto">
            <a:xfrm rot="10800000" flipV="1">
              <a:off x="3137" y="2160"/>
              <a:ext cx="0" cy="693"/>
            </a:xfrm>
            <a:prstGeom prst="line">
              <a:avLst/>
            </a:prstGeom>
            <a:noFill/>
            <a:ln w="19050">
              <a:solidFill>
                <a:schemeClr val="tx1"/>
              </a:solidFill>
              <a:round/>
              <a:headEnd/>
              <a:tailEnd type="triangle" w="med" len="med"/>
            </a:ln>
          </p:spPr>
          <p:txBody>
            <a:bodyPr/>
            <a:lstStyle/>
            <a:p>
              <a:endParaRPr lang="en-US"/>
            </a:p>
          </p:txBody>
        </p:sp>
        <p:sp>
          <p:nvSpPr>
            <p:cNvPr id="7282" name="Line 68"/>
            <p:cNvSpPr>
              <a:spLocks noChangeShapeType="1"/>
            </p:cNvSpPr>
            <p:nvPr/>
          </p:nvSpPr>
          <p:spPr bwMode="auto">
            <a:xfrm rot="10800000" flipV="1">
              <a:off x="2994" y="2160"/>
              <a:ext cx="2" cy="479"/>
            </a:xfrm>
            <a:prstGeom prst="line">
              <a:avLst/>
            </a:prstGeom>
            <a:noFill/>
            <a:ln w="19050">
              <a:solidFill>
                <a:schemeClr val="tx1"/>
              </a:solidFill>
              <a:round/>
              <a:headEnd/>
              <a:tailEnd type="triangle" w="med" len="med"/>
            </a:ln>
          </p:spPr>
          <p:txBody>
            <a:bodyPr/>
            <a:lstStyle/>
            <a:p>
              <a:endParaRPr lang="en-US"/>
            </a:p>
          </p:txBody>
        </p:sp>
      </p:grpSp>
      <p:sp>
        <p:nvSpPr>
          <p:cNvPr id="7177" name="Text Box 69"/>
          <p:cNvSpPr txBox="1">
            <a:spLocks noChangeArrowheads="1"/>
          </p:cNvSpPr>
          <p:nvPr/>
        </p:nvSpPr>
        <p:spPr bwMode="auto">
          <a:xfrm>
            <a:off x="6394450" y="3048000"/>
            <a:ext cx="387350" cy="457200"/>
          </a:xfrm>
          <a:prstGeom prst="rect">
            <a:avLst/>
          </a:prstGeom>
          <a:noFill/>
          <a:ln w="9525">
            <a:noFill/>
            <a:miter lim="800000"/>
            <a:headEnd/>
            <a:tailEnd/>
          </a:ln>
        </p:spPr>
        <p:txBody>
          <a:bodyPr wrap="none">
            <a:spAutoFit/>
          </a:bodyPr>
          <a:lstStyle/>
          <a:p>
            <a:r>
              <a:rPr lang="en-US" dirty="0"/>
              <a:t>X</a:t>
            </a:r>
          </a:p>
        </p:txBody>
      </p:sp>
      <p:grpSp>
        <p:nvGrpSpPr>
          <p:cNvPr id="6" name="Group 147"/>
          <p:cNvGrpSpPr/>
          <p:nvPr/>
        </p:nvGrpSpPr>
        <p:grpSpPr>
          <a:xfrm>
            <a:off x="6705600" y="2514600"/>
            <a:ext cx="914400" cy="1103313"/>
            <a:chOff x="5516563" y="2514600"/>
            <a:chExt cx="914400" cy="1103313"/>
          </a:xfrm>
        </p:grpSpPr>
        <p:sp>
          <p:nvSpPr>
            <p:cNvPr id="7178" name="Rectangle 70"/>
            <p:cNvSpPr>
              <a:spLocks noChangeArrowheads="1"/>
            </p:cNvSpPr>
            <p:nvPr/>
          </p:nvSpPr>
          <p:spPr bwMode="auto">
            <a:xfrm>
              <a:off x="5516563" y="2590800"/>
              <a:ext cx="914400" cy="990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179" name="Oval 71"/>
            <p:cNvSpPr>
              <a:spLocks noChangeArrowheads="1"/>
            </p:cNvSpPr>
            <p:nvPr/>
          </p:nvSpPr>
          <p:spPr bwMode="auto">
            <a:xfrm>
              <a:off x="5516563" y="2514600"/>
              <a:ext cx="914400" cy="11271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80" name="Oval 72"/>
            <p:cNvSpPr>
              <a:spLocks noChangeArrowheads="1"/>
            </p:cNvSpPr>
            <p:nvPr/>
          </p:nvSpPr>
          <p:spPr bwMode="auto">
            <a:xfrm>
              <a:off x="5516563" y="3505200"/>
              <a:ext cx="914400" cy="112713"/>
            </a:xfrm>
            <a:prstGeom prst="ellipse">
              <a:avLst/>
            </a:prstGeom>
            <a:solidFill>
              <a:schemeClr val="tx1"/>
            </a:solidFill>
            <a:ln w="9525">
              <a:solidFill>
                <a:schemeClr val="tx1"/>
              </a:solidFill>
              <a:round/>
              <a:headEnd/>
              <a:tailEnd/>
            </a:ln>
          </p:spPr>
          <p:txBody>
            <a:bodyPr wrap="none" anchor="ctr"/>
            <a:lstStyle/>
            <a:p>
              <a:endParaRPr lang="en-US"/>
            </a:p>
          </p:txBody>
        </p:sp>
      </p:grpSp>
      <p:grpSp>
        <p:nvGrpSpPr>
          <p:cNvPr id="7" name="Group 73"/>
          <p:cNvGrpSpPr>
            <a:grpSpLocks/>
          </p:cNvGrpSpPr>
          <p:nvPr/>
        </p:nvGrpSpPr>
        <p:grpSpPr bwMode="auto">
          <a:xfrm>
            <a:off x="762000" y="4449763"/>
            <a:ext cx="5949950" cy="493712"/>
            <a:chOff x="236" y="1440"/>
            <a:chExt cx="5184" cy="1439"/>
          </a:xfrm>
        </p:grpSpPr>
        <p:sp>
          <p:nvSpPr>
            <p:cNvPr id="7223" name="Freeform 74"/>
            <p:cNvSpPr>
              <a:spLocks/>
            </p:cNvSpPr>
            <p:nvPr/>
          </p:nvSpPr>
          <p:spPr bwMode="auto">
            <a:xfrm>
              <a:off x="244" y="1440"/>
              <a:ext cx="2629" cy="1439"/>
            </a:xfrm>
            <a:custGeom>
              <a:avLst/>
              <a:gdLst>
                <a:gd name="T0" fmla="*/ 0 w 1874"/>
                <a:gd name="T1" fmla="*/ 153576555 h 684"/>
                <a:gd name="T2" fmla="*/ 23466 w 1874"/>
                <a:gd name="T3" fmla="*/ 74328615 h 684"/>
                <a:gd name="T4" fmla="*/ 63569 w 1874"/>
                <a:gd name="T5" fmla="*/ 11216711 h 684"/>
                <a:gd name="T6" fmla="*/ 112946 w 1874"/>
                <a:gd name="T7" fmla="*/ 98476205 h 684"/>
                <a:gd name="T8" fmla="*/ 167996 w 1874"/>
                <a:gd name="T9" fmla="*/ 370207611 h 684"/>
                <a:gd name="T10" fmla="*/ 207798 w 1874"/>
                <a:gd name="T11" fmla="*/ 600337795 h 684"/>
                <a:gd name="T12" fmla="*/ 247049 w 1874"/>
                <a:gd name="T13" fmla="*/ 797679525 h 684"/>
                <a:gd name="T14" fmla="*/ 304345 w 1874"/>
                <a:gd name="T15" fmla="*/ 926957488 h 684"/>
                <a:gd name="T16" fmla="*/ 370445 w 1874"/>
                <a:gd name="T17" fmla="*/ 790054410 h 684"/>
                <a:gd name="T18" fmla="*/ 472042 w 1874"/>
                <a:gd name="T19" fmla="*/ 219727042 h 684"/>
                <a:gd name="T20" fmla="*/ 547922 w 1874"/>
                <a:gd name="T21" fmla="*/ 11216711 h 684"/>
                <a:gd name="T22" fmla="*/ 613728 w 1874"/>
                <a:gd name="T23" fmla="*/ 156372557 h 684"/>
                <a:gd name="T24" fmla="*/ 667571 w 1874"/>
                <a:gd name="T25" fmla="*/ 441168631 h 684"/>
                <a:gd name="T26" fmla="*/ 733043 w 1874"/>
                <a:gd name="T27" fmla="*/ 803557510 h 684"/>
                <a:gd name="T28" fmla="*/ 803978 w 1874"/>
                <a:gd name="T29" fmla="*/ 924132674 h 684"/>
                <a:gd name="T30" fmla="*/ 867458 w 1874"/>
                <a:gd name="T31" fmla="*/ 721574865 h 684"/>
                <a:gd name="T32" fmla="*/ 925756 w 1874"/>
                <a:gd name="T33" fmla="*/ 392095753 h 684"/>
                <a:gd name="T34" fmla="*/ 984391 w 1874"/>
                <a:gd name="T35" fmla="*/ 106909247 h 684"/>
                <a:gd name="T36" fmla="*/ 1037828 w 1874"/>
                <a:gd name="T37" fmla="*/ 16493429 h 684"/>
                <a:gd name="T38" fmla="*/ 1097204 w 1874"/>
                <a:gd name="T39" fmla="*/ 142871746 h 684"/>
                <a:gd name="T40" fmla="*/ 1164702 w 1874"/>
                <a:gd name="T41" fmla="*/ 493480756 h 6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74"/>
                <a:gd name="T64" fmla="*/ 0 h 684"/>
                <a:gd name="T65" fmla="*/ 1874 w 1874"/>
                <a:gd name="T66" fmla="*/ 684 h 6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p:spPr>
          <p:txBody>
            <a:bodyPr/>
            <a:lstStyle/>
            <a:p>
              <a:endParaRPr lang="en-US"/>
            </a:p>
          </p:txBody>
        </p:sp>
        <p:sp>
          <p:nvSpPr>
            <p:cNvPr id="7224" name="Freeform 75"/>
            <p:cNvSpPr>
              <a:spLocks/>
            </p:cNvSpPr>
            <p:nvPr/>
          </p:nvSpPr>
          <p:spPr bwMode="auto">
            <a:xfrm>
              <a:off x="2444" y="1440"/>
              <a:ext cx="2628" cy="1439"/>
            </a:xfrm>
            <a:custGeom>
              <a:avLst/>
              <a:gdLst>
                <a:gd name="T0" fmla="*/ 0 w 1874"/>
                <a:gd name="T1" fmla="*/ 153576555 h 684"/>
                <a:gd name="T2" fmla="*/ 23269 w 1874"/>
                <a:gd name="T3" fmla="*/ 74328615 h 684"/>
                <a:gd name="T4" fmla="*/ 63075 w 1874"/>
                <a:gd name="T5" fmla="*/ 11216711 h 684"/>
                <a:gd name="T6" fmla="*/ 112282 w 1874"/>
                <a:gd name="T7" fmla="*/ 98476205 h 684"/>
                <a:gd name="T8" fmla="*/ 166609 w 1874"/>
                <a:gd name="T9" fmla="*/ 370207611 h 684"/>
                <a:gd name="T10" fmla="*/ 205862 w 1874"/>
                <a:gd name="T11" fmla="*/ 600337795 h 684"/>
                <a:gd name="T12" fmla="*/ 245728 w 1874"/>
                <a:gd name="T13" fmla="*/ 797679525 h 684"/>
                <a:gd name="T14" fmla="*/ 302014 w 1874"/>
                <a:gd name="T15" fmla="*/ 926957488 h 684"/>
                <a:gd name="T16" fmla="*/ 367627 w 1874"/>
                <a:gd name="T17" fmla="*/ 790054410 h 684"/>
                <a:gd name="T18" fmla="*/ 469132 w 1874"/>
                <a:gd name="T19" fmla="*/ 219727042 h 684"/>
                <a:gd name="T20" fmla="*/ 544302 w 1874"/>
                <a:gd name="T21" fmla="*/ 11216711 h 684"/>
                <a:gd name="T22" fmla="*/ 609874 w 1874"/>
                <a:gd name="T23" fmla="*/ 156372557 h 684"/>
                <a:gd name="T24" fmla="*/ 662663 w 1874"/>
                <a:gd name="T25" fmla="*/ 441168631 h 684"/>
                <a:gd name="T26" fmla="*/ 728294 w 1874"/>
                <a:gd name="T27" fmla="*/ 803557510 h 684"/>
                <a:gd name="T28" fmla="*/ 798463 w 1874"/>
                <a:gd name="T29" fmla="*/ 924132674 h 684"/>
                <a:gd name="T30" fmla="*/ 861482 w 1874"/>
                <a:gd name="T31" fmla="*/ 721574865 h 684"/>
                <a:gd name="T32" fmla="*/ 919172 w 1874"/>
                <a:gd name="T33" fmla="*/ 392095753 h 684"/>
                <a:gd name="T34" fmla="*/ 977058 w 1874"/>
                <a:gd name="T35" fmla="*/ 106909247 h 684"/>
                <a:gd name="T36" fmla="*/ 1030222 w 1874"/>
                <a:gd name="T37" fmla="*/ 16493429 h 684"/>
                <a:gd name="T38" fmla="*/ 1089925 w 1874"/>
                <a:gd name="T39" fmla="*/ 142871746 h 684"/>
                <a:gd name="T40" fmla="*/ 1156101 w 1874"/>
                <a:gd name="T41" fmla="*/ 493480756 h 6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74"/>
                <a:gd name="T64" fmla="*/ 0 h 684"/>
                <a:gd name="T65" fmla="*/ 1874 w 1874"/>
                <a:gd name="T66" fmla="*/ 684 h 6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p:spPr>
          <p:txBody>
            <a:bodyPr/>
            <a:lstStyle/>
            <a:p>
              <a:endParaRPr lang="en-US"/>
            </a:p>
          </p:txBody>
        </p:sp>
        <p:sp>
          <p:nvSpPr>
            <p:cNvPr id="7225" name="Line 76"/>
            <p:cNvSpPr>
              <a:spLocks noChangeShapeType="1"/>
            </p:cNvSpPr>
            <p:nvPr/>
          </p:nvSpPr>
          <p:spPr bwMode="auto">
            <a:xfrm flipV="1">
              <a:off x="250" y="1664"/>
              <a:ext cx="0" cy="496"/>
            </a:xfrm>
            <a:prstGeom prst="line">
              <a:avLst/>
            </a:prstGeom>
            <a:noFill/>
            <a:ln w="19050">
              <a:solidFill>
                <a:schemeClr val="tx1"/>
              </a:solidFill>
              <a:round/>
              <a:headEnd/>
              <a:tailEnd type="triangle" w="med" len="med"/>
            </a:ln>
          </p:spPr>
          <p:txBody>
            <a:bodyPr/>
            <a:lstStyle/>
            <a:p>
              <a:endParaRPr lang="en-US"/>
            </a:p>
          </p:txBody>
        </p:sp>
        <p:sp>
          <p:nvSpPr>
            <p:cNvPr id="7226" name="Line 77"/>
            <p:cNvSpPr>
              <a:spLocks noChangeShapeType="1"/>
            </p:cNvSpPr>
            <p:nvPr/>
          </p:nvSpPr>
          <p:spPr bwMode="auto">
            <a:xfrm flipV="1">
              <a:off x="387" y="1449"/>
              <a:ext cx="0" cy="711"/>
            </a:xfrm>
            <a:prstGeom prst="line">
              <a:avLst/>
            </a:prstGeom>
            <a:noFill/>
            <a:ln w="19050">
              <a:solidFill>
                <a:schemeClr val="tx1"/>
              </a:solidFill>
              <a:round/>
              <a:headEnd/>
              <a:tailEnd type="triangle" w="med" len="med"/>
            </a:ln>
          </p:spPr>
          <p:txBody>
            <a:bodyPr/>
            <a:lstStyle/>
            <a:p>
              <a:endParaRPr lang="en-US"/>
            </a:p>
          </p:txBody>
        </p:sp>
        <p:sp>
          <p:nvSpPr>
            <p:cNvPr id="7227" name="Line 78"/>
            <p:cNvSpPr>
              <a:spLocks noChangeShapeType="1"/>
            </p:cNvSpPr>
            <p:nvPr/>
          </p:nvSpPr>
          <p:spPr bwMode="auto">
            <a:xfrm flipV="1">
              <a:off x="519" y="1664"/>
              <a:ext cx="3" cy="492"/>
            </a:xfrm>
            <a:prstGeom prst="line">
              <a:avLst/>
            </a:prstGeom>
            <a:noFill/>
            <a:ln w="19050">
              <a:solidFill>
                <a:schemeClr val="tx1"/>
              </a:solidFill>
              <a:round/>
              <a:headEnd/>
              <a:tailEnd type="triangle" w="med" len="med"/>
            </a:ln>
          </p:spPr>
          <p:txBody>
            <a:bodyPr/>
            <a:lstStyle/>
            <a:p>
              <a:endParaRPr lang="en-US"/>
            </a:p>
          </p:txBody>
        </p:sp>
        <p:sp>
          <p:nvSpPr>
            <p:cNvPr id="7228" name="Line 79"/>
            <p:cNvSpPr>
              <a:spLocks noChangeShapeType="1"/>
            </p:cNvSpPr>
            <p:nvPr/>
          </p:nvSpPr>
          <p:spPr bwMode="auto">
            <a:xfrm flipV="1">
              <a:off x="1352" y="1667"/>
              <a:ext cx="0" cy="493"/>
            </a:xfrm>
            <a:prstGeom prst="line">
              <a:avLst/>
            </a:prstGeom>
            <a:noFill/>
            <a:ln w="19050">
              <a:solidFill>
                <a:schemeClr val="tx1"/>
              </a:solidFill>
              <a:round/>
              <a:headEnd/>
              <a:tailEnd type="triangle" w="med" len="med"/>
            </a:ln>
          </p:spPr>
          <p:txBody>
            <a:bodyPr/>
            <a:lstStyle/>
            <a:p>
              <a:endParaRPr lang="en-US"/>
            </a:p>
          </p:txBody>
        </p:sp>
        <p:sp>
          <p:nvSpPr>
            <p:cNvPr id="7229" name="Line 80"/>
            <p:cNvSpPr>
              <a:spLocks noChangeShapeType="1"/>
            </p:cNvSpPr>
            <p:nvPr/>
          </p:nvSpPr>
          <p:spPr bwMode="auto">
            <a:xfrm flipV="1">
              <a:off x="1490" y="1452"/>
              <a:ext cx="0" cy="708"/>
            </a:xfrm>
            <a:prstGeom prst="line">
              <a:avLst/>
            </a:prstGeom>
            <a:noFill/>
            <a:ln w="19050">
              <a:solidFill>
                <a:schemeClr val="tx1"/>
              </a:solidFill>
              <a:round/>
              <a:headEnd/>
              <a:tailEnd type="triangle" w="med" len="med"/>
            </a:ln>
          </p:spPr>
          <p:txBody>
            <a:bodyPr/>
            <a:lstStyle/>
            <a:p>
              <a:endParaRPr lang="en-US"/>
            </a:p>
          </p:txBody>
        </p:sp>
        <p:sp>
          <p:nvSpPr>
            <p:cNvPr id="7230" name="Line 81"/>
            <p:cNvSpPr>
              <a:spLocks noChangeShapeType="1"/>
            </p:cNvSpPr>
            <p:nvPr/>
          </p:nvSpPr>
          <p:spPr bwMode="auto">
            <a:xfrm flipV="1">
              <a:off x="1622" y="1667"/>
              <a:ext cx="3" cy="493"/>
            </a:xfrm>
            <a:prstGeom prst="line">
              <a:avLst/>
            </a:prstGeom>
            <a:noFill/>
            <a:ln w="19050">
              <a:solidFill>
                <a:schemeClr val="tx1"/>
              </a:solidFill>
              <a:round/>
              <a:headEnd/>
              <a:tailEnd type="triangle" w="med" len="med"/>
            </a:ln>
          </p:spPr>
          <p:txBody>
            <a:bodyPr/>
            <a:lstStyle/>
            <a:p>
              <a:endParaRPr lang="en-US"/>
            </a:p>
          </p:txBody>
        </p:sp>
        <p:sp>
          <p:nvSpPr>
            <p:cNvPr id="7231" name="Line 82"/>
            <p:cNvSpPr>
              <a:spLocks noChangeShapeType="1"/>
            </p:cNvSpPr>
            <p:nvPr/>
          </p:nvSpPr>
          <p:spPr bwMode="auto">
            <a:xfrm flipV="1">
              <a:off x="2446" y="1671"/>
              <a:ext cx="0" cy="480"/>
            </a:xfrm>
            <a:prstGeom prst="line">
              <a:avLst/>
            </a:prstGeom>
            <a:noFill/>
            <a:ln w="19050">
              <a:solidFill>
                <a:schemeClr val="tx1"/>
              </a:solidFill>
              <a:round/>
              <a:headEnd/>
              <a:tailEnd type="triangle" w="med" len="med"/>
            </a:ln>
          </p:spPr>
          <p:txBody>
            <a:bodyPr/>
            <a:lstStyle/>
            <a:p>
              <a:endParaRPr lang="en-US"/>
            </a:p>
          </p:txBody>
        </p:sp>
        <p:sp>
          <p:nvSpPr>
            <p:cNvPr id="7232" name="Line 83"/>
            <p:cNvSpPr>
              <a:spLocks noChangeShapeType="1"/>
            </p:cNvSpPr>
            <p:nvPr/>
          </p:nvSpPr>
          <p:spPr bwMode="auto">
            <a:xfrm flipV="1">
              <a:off x="2584" y="1466"/>
              <a:ext cx="3" cy="690"/>
            </a:xfrm>
            <a:prstGeom prst="line">
              <a:avLst/>
            </a:prstGeom>
            <a:noFill/>
            <a:ln w="19050">
              <a:solidFill>
                <a:schemeClr val="tx1"/>
              </a:solidFill>
              <a:round/>
              <a:headEnd/>
              <a:tailEnd type="triangle" w="med" len="med"/>
            </a:ln>
          </p:spPr>
          <p:txBody>
            <a:bodyPr/>
            <a:lstStyle/>
            <a:p>
              <a:endParaRPr lang="en-US"/>
            </a:p>
          </p:txBody>
        </p:sp>
        <p:sp>
          <p:nvSpPr>
            <p:cNvPr id="7233" name="Line 84"/>
            <p:cNvSpPr>
              <a:spLocks noChangeShapeType="1"/>
            </p:cNvSpPr>
            <p:nvPr/>
          </p:nvSpPr>
          <p:spPr bwMode="auto">
            <a:xfrm flipV="1">
              <a:off x="2727" y="1680"/>
              <a:ext cx="3" cy="480"/>
            </a:xfrm>
            <a:prstGeom prst="line">
              <a:avLst/>
            </a:prstGeom>
            <a:noFill/>
            <a:ln w="19050">
              <a:solidFill>
                <a:schemeClr val="tx1"/>
              </a:solidFill>
              <a:round/>
              <a:headEnd/>
              <a:tailEnd type="triangle" w="med" len="med"/>
            </a:ln>
          </p:spPr>
          <p:txBody>
            <a:bodyPr/>
            <a:lstStyle/>
            <a:p>
              <a:endParaRPr lang="en-US"/>
            </a:p>
          </p:txBody>
        </p:sp>
        <p:sp>
          <p:nvSpPr>
            <p:cNvPr id="7234" name="Line 85"/>
            <p:cNvSpPr>
              <a:spLocks noChangeShapeType="1"/>
            </p:cNvSpPr>
            <p:nvPr/>
          </p:nvSpPr>
          <p:spPr bwMode="auto">
            <a:xfrm rot="10800000" flipV="1">
              <a:off x="2173" y="2169"/>
              <a:ext cx="0" cy="479"/>
            </a:xfrm>
            <a:prstGeom prst="line">
              <a:avLst/>
            </a:prstGeom>
            <a:noFill/>
            <a:ln w="19050">
              <a:solidFill>
                <a:schemeClr val="tx1"/>
              </a:solidFill>
              <a:round/>
              <a:headEnd/>
              <a:tailEnd type="triangle" w="med" len="med"/>
            </a:ln>
          </p:spPr>
          <p:txBody>
            <a:bodyPr/>
            <a:lstStyle/>
            <a:p>
              <a:endParaRPr lang="en-US"/>
            </a:p>
          </p:txBody>
        </p:sp>
        <p:sp>
          <p:nvSpPr>
            <p:cNvPr id="7235" name="Line 86"/>
            <p:cNvSpPr>
              <a:spLocks noChangeShapeType="1"/>
            </p:cNvSpPr>
            <p:nvPr/>
          </p:nvSpPr>
          <p:spPr bwMode="auto">
            <a:xfrm rot="10800000" flipV="1">
              <a:off x="2033" y="2160"/>
              <a:ext cx="0" cy="693"/>
            </a:xfrm>
            <a:prstGeom prst="line">
              <a:avLst/>
            </a:prstGeom>
            <a:noFill/>
            <a:ln w="19050">
              <a:solidFill>
                <a:schemeClr val="tx1"/>
              </a:solidFill>
              <a:round/>
              <a:headEnd/>
              <a:tailEnd type="triangle" w="med" len="med"/>
            </a:ln>
          </p:spPr>
          <p:txBody>
            <a:bodyPr/>
            <a:lstStyle/>
            <a:p>
              <a:endParaRPr lang="en-US"/>
            </a:p>
          </p:txBody>
        </p:sp>
        <p:sp>
          <p:nvSpPr>
            <p:cNvPr id="7236" name="Line 87"/>
            <p:cNvSpPr>
              <a:spLocks noChangeShapeType="1"/>
            </p:cNvSpPr>
            <p:nvPr/>
          </p:nvSpPr>
          <p:spPr bwMode="auto">
            <a:xfrm rot="10800000" flipV="1">
              <a:off x="1890" y="2160"/>
              <a:ext cx="3" cy="479"/>
            </a:xfrm>
            <a:prstGeom prst="line">
              <a:avLst/>
            </a:prstGeom>
            <a:noFill/>
            <a:ln w="19050">
              <a:solidFill>
                <a:schemeClr val="tx1"/>
              </a:solidFill>
              <a:round/>
              <a:headEnd/>
              <a:tailEnd type="triangle" w="med" len="med"/>
            </a:ln>
          </p:spPr>
          <p:txBody>
            <a:bodyPr/>
            <a:lstStyle/>
            <a:p>
              <a:endParaRPr lang="en-US"/>
            </a:p>
          </p:txBody>
        </p:sp>
        <p:sp>
          <p:nvSpPr>
            <p:cNvPr id="7237" name="Line 88"/>
            <p:cNvSpPr>
              <a:spLocks noChangeShapeType="1"/>
            </p:cNvSpPr>
            <p:nvPr/>
          </p:nvSpPr>
          <p:spPr bwMode="auto">
            <a:xfrm rot="10800000" flipV="1">
              <a:off x="1078" y="2169"/>
              <a:ext cx="0" cy="479"/>
            </a:xfrm>
            <a:prstGeom prst="line">
              <a:avLst/>
            </a:prstGeom>
            <a:noFill/>
            <a:ln w="19050">
              <a:solidFill>
                <a:schemeClr val="tx1"/>
              </a:solidFill>
              <a:round/>
              <a:headEnd/>
              <a:tailEnd type="triangle" w="med" len="med"/>
            </a:ln>
          </p:spPr>
          <p:txBody>
            <a:bodyPr/>
            <a:lstStyle/>
            <a:p>
              <a:endParaRPr lang="en-US"/>
            </a:p>
          </p:txBody>
        </p:sp>
        <p:sp>
          <p:nvSpPr>
            <p:cNvPr id="7238" name="Line 89"/>
            <p:cNvSpPr>
              <a:spLocks noChangeShapeType="1"/>
            </p:cNvSpPr>
            <p:nvPr/>
          </p:nvSpPr>
          <p:spPr bwMode="auto">
            <a:xfrm rot="10800000" flipV="1">
              <a:off x="937" y="2160"/>
              <a:ext cx="0" cy="693"/>
            </a:xfrm>
            <a:prstGeom prst="line">
              <a:avLst/>
            </a:prstGeom>
            <a:noFill/>
            <a:ln w="19050">
              <a:solidFill>
                <a:schemeClr val="tx1"/>
              </a:solidFill>
              <a:round/>
              <a:headEnd/>
              <a:tailEnd type="triangle" w="med" len="med"/>
            </a:ln>
          </p:spPr>
          <p:txBody>
            <a:bodyPr/>
            <a:lstStyle/>
            <a:p>
              <a:endParaRPr lang="en-US"/>
            </a:p>
          </p:txBody>
        </p:sp>
        <p:sp>
          <p:nvSpPr>
            <p:cNvPr id="7239" name="Line 90"/>
            <p:cNvSpPr>
              <a:spLocks noChangeShapeType="1"/>
            </p:cNvSpPr>
            <p:nvPr/>
          </p:nvSpPr>
          <p:spPr bwMode="auto">
            <a:xfrm rot="10800000" flipV="1">
              <a:off x="794" y="2160"/>
              <a:ext cx="3" cy="479"/>
            </a:xfrm>
            <a:prstGeom prst="line">
              <a:avLst/>
            </a:prstGeom>
            <a:noFill/>
            <a:ln w="19050">
              <a:solidFill>
                <a:schemeClr val="tx1"/>
              </a:solidFill>
              <a:round/>
              <a:headEnd/>
              <a:tailEnd type="triangle" w="med" len="med"/>
            </a:ln>
          </p:spPr>
          <p:txBody>
            <a:bodyPr/>
            <a:lstStyle/>
            <a:p>
              <a:endParaRPr lang="en-US"/>
            </a:p>
          </p:txBody>
        </p:sp>
        <p:sp>
          <p:nvSpPr>
            <p:cNvPr id="7240" name="Line 91"/>
            <p:cNvSpPr>
              <a:spLocks noChangeShapeType="1"/>
            </p:cNvSpPr>
            <p:nvPr/>
          </p:nvSpPr>
          <p:spPr bwMode="auto">
            <a:xfrm>
              <a:off x="236" y="2160"/>
              <a:ext cx="5184" cy="0"/>
            </a:xfrm>
            <a:prstGeom prst="line">
              <a:avLst/>
            </a:prstGeom>
            <a:noFill/>
            <a:ln w="28575">
              <a:solidFill>
                <a:schemeClr val="tx1"/>
              </a:solidFill>
              <a:round/>
              <a:headEnd/>
              <a:tailEnd type="triangle" w="med" len="med"/>
            </a:ln>
          </p:spPr>
          <p:txBody>
            <a:bodyPr/>
            <a:lstStyle/>
            <a:p>
              <a:endParaRPr lang="en-US"/>
            </a:p>
          </p:txBody>
        </p:sp>
        <p:sp>
          <p:nvSpPr>
            <p:cNvPr id="7241" name="Line 92"/>
            <p:cNvSpPr>
              <a:spLocks noChangeShapeType="1"/>
            </p:cNvSpPr>
            <p:nvPr/>
          </p:nvSpPr>
          <p:spPr bwMode="auto">
            <a:xfrm flipV="1">
              <a:off x="3552" y="1667"/>
              <a:ext cx="0" cy="493"/>
            </a:xfrm>
            <a:prstGeom prst="line">
              <a:avLst/>
            </a:prstGeom>
            <a:noFill/>
            <a:ln w="19050">
              <a:solidFill>
                <a:schemeClr val="tx1"/>
              </a:solidFill>
              <a:round/>
              <a:headEnd/>
              <a:tailEnd type="triangle" w="med" len="med"/>
            </a:ln>
          </p:spPr>
          <p:txBody>
            <a:bodyPr/>
            <a:lstStyle/>
            <a:p>
              <a:endParaRPr lang="en-US"/>
            </a:p>
          </p:txBody>
        </p:sp>
        <p:sp>
          <p:nvSpPr>
            <p:cNvPr id="7242" name="Line 93"/>
            <p:cNvSpPr>
              <a:spLocks noChangeShapeType="1"/>
            </p:cNvSpPr>
            <p:nvPr/>
          </p:nvSpPr>
          <p:spPr bwMode="auto">
            <a:xfrm flipV="1">
              <a:off x="3689" y="1452"/>
              <a:ext cx="0" cy="708"/>
            </a:xfrm>
            <a:prstGeom prst="line">
              <a:avLst/>
            </a:prstGeom>
            <a:noFill/>
            <a:ln w="19050">
              <a:solidFill>
                <a:schemeClr val="tx1"/>
              </a:solidFill>
              <a:round/>
              <a:headEnd/>
              <a:tailEnd type="triangle" w="med" len="med"/>
            </a:ln>
          </p:spPr>
          <p:txBody>
            <a:bodyPr/>
            <a:lstStyle/>
            <a:p>
              <a:endParaRPr lang="en-US"/>
            </a:p>
          </p:txBody>
        </p:sp>
        <p:sp>
          <p:nvSpPr>
            <p:cNvPr id="7243" name="Line 94"/>
            <p:cNvSpPr>
              <a:spLocks noChangeShapeType="1"/>
            </p:cNvSpPr>
            <p:nvPr/>
          </p:nvSpPr>
          <p:spPr bwMode="auto">
            <a:xfrm flipV="1">
              <a:off x="3821" y="1667"/>
              <a:ext cx="3" cy="493"/>
            </a:xfrm>
            <a:prstGeom prst="line">
              <a:avLst/>
            </a:prstGeom>
            <a:noFill/>
            <a:ln w="19050">
              <a:solidFill>
                <a:schemeClr val="tx1"/>
              </a:solidFill>
              <a:round/>
              <a:headEnd/>
              <a:tailEnd type="triangle" w="med" len="med"/>
            </a:ln>
          </p:spPr>
          <p:txBody>
            <a:bodyPr/>
            <a:lstStyle/>
            <a:p>
              <a:endParaRPr lang="en-US"/>
            </a:p>
          </p:txBody>
        </p:sp>
        <p:sp>
          <p:nvSpPr>
            <p:cNvPr id="7244" name="Line 95"/>
            <p:cNvSpPr>
              <a:spLocks noChangeShapeType="1"/>
            </p:cNvSpPr>
            <p:nvPr/>
          </p:nvSpPr>
          <p:spPr bwMode="auto">
            <a:xfrm flipV="1">
              <a:off x="4646" y="1671"/>
              <a:ext cx="0" cy="480"/>
            </a:xfrm>
            <a:prstGeom prst="line">
              <a:avLst/>
            </a:prstGeom>
            <a:noFill/>
            <a:ln w="19050">
              <a:solidFill>
                <a:schemeClr val="tx1"/>
              </a:solidFill>
              <a:round/>
              <a:headEnd/>
              <a:tailEnd type="triangle" w="med" len="med"/>
            </a:ln>
          </p:spPr>
          <p:txBody>
            <a:bodyPr/>
            <a:lstStyle/>
            <a:p>
              <a:endParaRPr lang="en-US"/>
            </a:p>
          </p:txBody>
        </p:sp>
        <p:sp>
          <p:nvSpPr>
            <p:cNvPr id="7245" name="Line 96"/>
            <p:cNvSpPr>
              <a:spLocks noChangeShapeType="1"/>
            </p:cNvSpPr>
            <p:nvPr/>
          </p:nvSpPr>
          <p:spPr bwMode="auto">
            <a:xfrm flipV="1">
              <a:off x="4783" y="1466"/>
              <a:ext cx="3" cy="690"/>
            </a:xfrm>
            <a:prstGeom prst="line">
              <a:avLst/>
            </a:prstGeom>
            <a:noFill/>
            <a:ln w="19050">
              <a:solidFill>
                <a:schemeClr val="tx1"/>
              </a:solidFill>
              <a:round/>
              <a:headEnd/>
              <a:tailEnd type="triangle" w="med" len="med"/>
            </a:ln>
          </p:spPr>
          <p:txBody>
            <a:bodyPr/>
            <a:lstStyle/>
            <a:p>
              <a:endParaRPr lang="en-US"/>
            </a:p>
          </p:txBody>
        </p:sp>
        <p:sp>
          <p:nvSpPr>
            <p:cNvPr id="7246" name="Line 97"/>
            <p:cNvSpPr>
              <a:spLocks noChangeShapeType="1"/>
            </p:cNvSpPr>
            <p:nvPr/>
          </p:nvSpPr>
          <p:spPr bwMode="auto">
            <a:xfrm flipV="1">
              <a:off x="4926" y="1680"/>
              <a:ext cx="3" cy="480"/>
            </a:xfrm>
            <a:prstGeom prst="line">
              <a:avLst/>
            </a:prstGeom>
            <a:noFill/>
            <a:ln w="19050">
              <a:solidFill>
                <a:schemeClr val="tx1"/>
              </a:solidFill>
              <a:round/>
              <a:headEnd/>
              <a:tailEnd type="triangle" w="med" len="med"/>
            </a:ln>
          </p:spPr>
          <p:txBody>
            <a:bodyPr/>
            <a:lstStyle/>
            <a:p>
              <a:endParaRPr lang="en-US"/>
            </a:p>
          </p:txBody>
        </p:sp>
        <p:sp>
          <p:nvSpPr>
            <p:cNvPr id="7247" name="Line 98"/>
            <p:cNvSpPr>
              <a:spLocks noChangeShapeType="1"/>
            </p:cNvSpPr>
            <p:nvPr/>
          </p:nvSpPr>
          <p:spPr bwMode="auto">
            <a:xfrm rot="10800000" flipV="1">
              <a:off x="4372" y="2168"/>
              <a:ext cx="0" cy="480"/>
            </a:xfrm>
            <a:prstGeom prst="line">
              <a:avLst/>
            </a:prstGeom>
            <a:noFill/>
            <a:ln w="19050">
              <a:solidFill>
                <a:schemeClr val="tx1"/>
              </a:solidFill>
              <a:round/>
              <a:headEnd/>
              <a:tailEnd type="triangle" w="med" len="med"/>
            </a:ln>
          </p:spPr>
          <p:txBody>
            <a:bodyPr/>
            <a:lstStyle/>
            <a:p>
              <a:endParaRPr lang="en-US"/>
            </a:p>
          </p:txBody>
        </p:sp>
        <p:sp>
          <p:nvSpPr>
            <p:cNvPr id="7248" name="Line 99"/>
            <p:cNvSpPr>
              <a:spLocks noChangeShapeType="1"/>
            </p:cNvSpPr>
            <p:nvPr/>
          </p:nvSpPr>
          <p:spPr bwMode="auto">
            <a:xfrm rot="10800000" flipV="1">
              <a:off x="4232" y="2160"/>
              <a:ext cx="0" cy="693"/>
            </a:xfrm>
            <a:prstGeom prst="line">
              <a:avLst/>
            </a:prstGeom>
            <a:noFill/>
            <a:ln w="19050">
              <a:solidFill>
                <a:schemeClr val="tx1"/>
              </a:solidFill>
              <a:round/>
              <a:headEnd/>
              <a:tailEnd type="triangle" w="med" len="med"/>
            </a:ln>
          </p:spPr>
          <p:txBody>
            <a:bodyPr/>
            <a:lstStyle/>
            <a:p>
              <a:endParaRPr lang="en-US"/>
            </a:p>
          </p:txBody>
        </p:sp>
        <p:sp>
          <p:nvSpPr>
            <p:cNvPr id="7249" name="Line 100"/>
            <p:cNvSpPr>
              <a:spLocks noChangeShapeType="1"/>
            </p:cNvSpPr>
            <p:nvPr/>
          </p:nvSpPr>
          <p:spPr bwMode="auto">
            <a:xfrm rot="10800000" flipV="1">
              <a:off x="4089" y="2160"/>
              <a:ext cx="3" cy="479"/>
            </a:xfrm>
            <a:prstGeom prst="line">
              <a:avLst/>
            </a:prstGeom>
            <a:noFill/>
            <a:ln w="19050">
              <a:solidFill>
                <a:schemeClr val="tx1"/>
              </a:solidFill>
              <a:round/>
              <a:headEnd/>
              <a:tailEnd type="triangle" w="med" len="med"/>
            </a:ln>
          </p:spPr>
          <p:txBody>
            <a:bodyPr/>
            <a:lstStyle/>
            <a:p>
              <a:endParaRPr lang="en-US"/>
            </a:p>
          </p:txBody>
        </p:sp>
        <p:sp>
          <p:nvSpPr>
            <p:cNvPr id="7250" name="Line 101"/>
            <p:cNvSpPr>
              <a:spLocks noChangeShapeType="1"/>
            </p:cNvSpPr>
            <p:nvPr/>
          </p:nvSpPr>
          <p:spPr bwMode="auto">
            <a:xfrm rot="10800000" flipV="1">
              <a:off x="3277" y="2168"/>
              <a:ext cx="0" cy="480"/>
            </a:xfrm>
            <a:prstGeom prst="line">
              <a:avLst/>
            </a:prstGeom>
            <a:noFill/>
            <a:ln w="19050">
              <a:solidFill>
                <a:schemeClr val="tx1"/>
              </a:solidFill>
              <a:round/>
              <a:headEnd/>
              <a:tailEnd type="triangle" w="med" len="med"/>
            </a:ln>
          </p:spPr>
          <p:txBody>
            <a:bodyPr/>
            <a:lstStyle/>
            <a:p>
              <a:endParaRPr lang="en-US"/>
            </a:p>
          </p:txBody>
        </p:sp>
        <p:sp>
          <p:nvSpPr>
            <p:cNvPr id="7251" name="Line 102"/>
            <p:cNvSpPr>
              <a:spLocks noChangeShapeType="1"/>
            </p:cNvSpPr>
            <p:nvPr/>
          </p:nvSpPr>
          <p:spPr bwMode="auto">
            <a:xfrm rot="10800000" flipV="1">
              <a:off x="3137" y="2160"/>
              <a:ext cx="0" cy="693"/>
            </a:xfrm>
            <a:prstGeom prst="line">
              <a:avLst/>
            </a:prstGeom>
            <a:noFill/>
            <a:ln w="19050">
              <a:solidFill>
                <a:schemeClr val="tx1"/>
              </a:solidFill>
              <a:round/>
              <a:headEnd/>
              <a:tailEnd type="triangle" w="med" len="med"/>
            </a:ln>
          </p:spPr>
          <p:txBody>
            <a:bodyPr/>
            <a:lstStyle/>
            <a:p>
              <a:endParaRPr lang="en-US"/>
            </a:p>
          </p:txBody>
        </p:sp>
        <p:sp>
          <p:nvSpPr>
            <p:cNvPr id="7252" name="Line 103"/>
            <p:cNvSpPr>
              <a:spLocks noChangeShapeType="1"/>
            </p:cNvSpPr>
            <p:nvPr/>
          </p:nvSpPr>
          <p:spPr bwMode="auto">
            <a:xfrm rot="10800000" flipV="1">
              <a:off x="2994" y="2160"/>
              <a:ext cx="2" cy="479"/>
            </a:xfrm>
            <a:prstGeom prst="line">
              <a:avLst/>
            </a:prstGeom>
            <a:noFill/>
            <a:ln w="19050">
              <a:solidFill>
                <a:schemeClr val="tx1"/>
              </a:solidFill>
              <a:round/>
              <a:headEnd/>
              <a:tailEnd type="triangle" w="med" len="med"/>
            </a:ln>
          </p:spPr>
          <p:txBody>
            <a:bodyPr/>
            <a:lstStyle/>
            <a:p>
              <a:endParaRPr lang="en-US"/>
            </a:p>
          </p:txBody>
        </p:sp>
      </p:grpSp>
      <p:sp>
        <p:nvSpPr>
          <p:cNvPr id="7182" name="Text Box 104"/>
          <p:cNvSpPr txBox="1">
            <a:spLocks noChangeArrowheads="1"/>
          </p:cNvSpPr>
          <p:nvPr/>
        </p:nvSpPr>
        <p:spPr bwMode="auto">
          <a:xfrm>
            <a:off x="6394450" y="4724400"/>
            <a:ext cx="387350" cy="457200"/>
          </a:xfrm>
          <a:prstGeom prst="rect">
            <a:avLst/>
          </a:prstGeom>
          <a:noFill/>
          <a:ln w="9525">
            <a:noFill/>
            <a:miter lim="800000"/>
            <a:headEnd/>
            <a:tailEnd/>
          </a:ln>
        </p:spPr>
        <p:txBody>
          <a:bodyPr wrap="none">
            <a:spAutoFit/>
          </a:bodyPr>
          <a:lstStyle/>
          <a:p>
            <a:r>
              <a:rPr lang="en-US" dirty="0"/>
              <a:t>X</a:t>
            </a:r>
          </a:p>
        </p:txBody>
      </p:sp>
      <p:grpSp>
        <p:nvGrpSpPr>
          <p:cNvPr id="8" name="Group 148"/>
          <p:cNvGrpSpPr/>
          <p:nvPr/>
        </p:nvGrpSpPr>
        <p:grpSpPr>
          <a:xfrm>
            <a:off x="6705600" y="4078288"/>
            <a:ext cx="914400" cy="1103312"/>
            <a:chOff x="5530850" y="4078288"/>
            <a:chExt cx="914400" cy="1103312"/>
          </a:xfrm>
        </p:grpSpPr>
        <p:sp>
          <p:nvSpPr>
            <p:cNvPr id="7183" name="Rectangle 105"/>
            <p:cNvSpPr>
              <a:spLocks noChangeArrowheads="1"/>
            </p:cNvSpPr>
            <p:nvPr/>
          </p:nvSpPr>
          <p:spPr bwMode="auto">
            <a:xfrm>
              <a:off x="5530850" y="4154488"/>
              <a:ext cx="914400" cy="990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184" name="Oval 106"/>
            <p:cNvSpPr>
              <a:spLocks noChangeArrowheads="1"/>
            </p:cNvSpPr>
            <p:nvPr/>
          </p:nvSpPr>
          <p:spPr bwMode="auto">
            <a:xfrm>
              <a:off x="5530850" y="4078288"/>
              <a:ext cx="914400" cy="11271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9713" name="Oval 107"/>
            <p:cNvSpPr>
              <a:spLocks noChangeArrowheads="1"/>
            </p:cNvSpPr>
            <p:nvPr/>
          </p:nvSpPr>
          <p:spPr bwMode="auto">
            <a:xfrm>
              <a:off x="5530850" y="5068888"/>
              <a:ext cx="914400" cy="112712"/>
            </a:xfrm>
            <a:prstGeom prst="ellipse">
              <a:avLst/>
            </a:prstGeom>
            <a:solidFill>
              <a:schemeClr val="tx1"/>
            </a:solidFill>
            <a:ln w="9525">
              <a:solidFill>
                <a:schemeClr val="tx1"/>
              </a:solidFill>
              <a:round/>
              <a:headEnd/>
              <a:tailEnd/>
            </a:ln>
          </p:spPr>
          <p:txBody>
            <a:bodyPr wrap="none" anchor="ctr"/>
            <a:lstStyle/>
            <a:p>
              <a:endParaRPr lang="en-US"/>
            </a:p>
          </p:txBody>
        </p:sp>
      </p:grpSp>
      <p:grpSp>
        <p:nvGrpSpPr>
          <p:cNvPr id="9" name="Group 108"/>
          <p:cNvGrpSpPr>
            <a:grpSpLocks/>
          </p:cNvGrpSpPr>
          <p:nvPr/>
        </p:nvGrpSpPr>
        <p:grpSpPr bwMode="auto">
          <a:xfrm>
            <a:off x="228600" y="2286000"/>
            <a:ext cx="3505200" cy="1524000"/>
            <a:chOff x="236" y="1440"/>
            <a:chExt cx="5184" cy="1439"/>
          </a:xfrm>
        </p:grpSpPr>
        <p:sp>
          <p:nvSpPr>
            <p:cNvPr id="7193" name="Freeform 109"/>
            <p:cNvSpPr>
              <a:spLocks/>
            </p:cNvSpPr>
            <p:nvPr/>
          </p:nvSpPr>
          <p:spPr bwMode="auto">
            <a:xfrm>
              <a:off x="244" y="1440"/>
              <a:ext cx="2629" cy="1439"/>
            </a:xfrm>
            <a:custGeom>
              <a:avLst/>
              <a:gdLst>
                <a:gd name="T0" fmla="*/ 0 w 1874"/>
                <a:gd name="T1" fmla="*/ 153576555 h 684"/>
                <a:gd name="T2" fmla="*/ 23466 w 1874"/>
                <a:gd name="T3" fmla="*/ 74328615 h 684"/>
                <a:gd name="T4" fmla="*/ 63569 w 1874"/>
                <a:gd name="T5" fmla="*/ 11216711 h 684"/>
                <a:gd name="T6" fmla="*/ 112946 w 1874"/>
                <a:gd name="T7" fmla="*/ 98476205 h 684"/>
                <a:gd name="T8" fmla="*/ 167996 w 1874"/>
                <a:gd name="T9" fmla="*/ 370207611 h 684"/>
                <a:gd name="T10" fmla="*/ 207798 w 1874"/>
                <a:gd name="T11" fmla="*/ 600337795 h 684"/>
                <a:gd name="T12" fmla="*/ 247049 w 1874"/>
                <a:gd name="T13" fmla="*/ 797679525 h 684"/>
                <a:gd name="T14" fmla="*/ 304345 w 1874"/>
                <a:gd name="T15" fmla="*/ 926957488 h 684"/>
                <a:gd name="T16" fmla="*/ 370445 w 1874"/>
                <a:gd name="T17" fmla="*/ 790054410 h 684"/>
                <a:gd name="T18" fmla="*/ 472042 w 1874"/>
                <a:gd name="T19" fmla="*/ 219727042 h 684"/>
                <a:gd name="T20" fmla="*/ 547922 w 1874"/>
                <a:gd name="T21" fmla="*/ 11216711 h 684"/>
                <a:gd name="T22" fmla="*/ 613728 w 1874"/>
                <a:gd name="T23" fmla="*/ 156372557 h 684"/>
                <a:gd name="T24" fmla="*/ 667571 w 1874"/>
                <a:gd name="T25" fmla="*/ 441168631 h 684"/>
                <a:gd name="T26" fmla="*/ 733043 w 1874"/>
                <a:gd name="T27" fmla="*/ 803557510 h 684"/>
                <a:gd name="T28" fmla="*/ 803978 w 1874"/>
                <a:gd name="T29" fmla="*/ 924132674 h 684"/>
                <a:gd name="T30" fmla="*/ 867458 w 1874"/>
                <a:gd name="T31" fmla="*/ 721574865 h 684"/>
                <a:gd name="T32" fmla="*/ 925756 w 1874"/>
                <a:gd name="T33" fmla="*/ 392095753 h 684"/>
                <a:gd name="T34" fmla="*/ 984391 w 1874"/>
                <a:gd name="T35" fmla="*/ 106909247 h 684"/>
                <a:gd name="T36" fmla="*/ 1037828 w 1874"/>
                <a:gd name="T37" fmla="*/ 16493429 h 684"/>
                <a:gd name="T38" fmla="*/ 1097204 w 1874"/>
                <a:gd name="T39" fmla="*/ 142871746 h 684"/>
                <a:gd name="T40" fmla="*/ 1164702 w 1874"/>
                <a:gd name="T41" fmla="*/ 493480756 h 6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74"/>
                <a:gd name="T64" fmla="*/ 0 h 684"/>
                <a:gd name="T65" fmla="*/ 1874 w 1874"/>
                <a:gd name="T66" fmla="*/ 684 h 6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p:spPr>
          <p:txBody>
            <a:bodyPr/>
            <a:lstStyle/>
            <a:p>
              <a:endParaRPr lang="en-US"/>
            </a:p>
          </p:txBody>
        </p:sp>
        <p:sp>
          <p:nvSpPr>
            <p:cNvPr id="7194" name="Freeform 110"/>
            <p:cNvSpPr>
              <a:spLocks/>
            </p:cNvSpPr>
            <p:nvPr/>
          </p:nvSpPr>
          <p:spPr bwMode="auto">
            <a:xfrm>
              <a:off x="2444" y="1440"/>
              <a:ext cx="2628" cy="1439"/>
            </a:xfrm>
            <a:custGeom>
              <a:avLst/>
              <a:gdLst>
                <a:gd name="T0" fmla="*/ 0 w 1874"/>
                <a:gd name="T1" fmla="*/ 153576555 h 684"/>
                <a:gd name="T2" fmla="*/ 23269 w 1874"/>
                <a:gd name="T3" fmla="*/ 74328615 h 684"/>
                <a:gd name="T4" fmla="*/ 63075 w 1874"/>
                <a:gd name="T5" fmla="*/ 11216711 h 684"/>
                <a:gd name="T6" fmla="*/ 112282 w 1874"/>
                <a:gd name="T7" fmla="*/ 98476205 h 684"/>
                <a:gd name="T8" fmla="*/ 166609 w 1874"/>
                <a:gd name="T9" fmla="*/ 370207611 h 684"/>
                <a:gd name="T10" fmla="*/ 205862 w 1874"/>
                <a:gd name="T11" fmla="*/ 600337795 h 684"/>
                <a:gd name="T12" fmla="*/ 245728 w 1874"/>
                <a:gd name="T13" fmla="*/ 797679525 h 684"/>
                <a:gd name="T14" fmla="*/ 302014 w 1874"/>
                <a:gd name="T15" fmla="*/ 926957488 h 684"/>
                <a:gd name="T16" fmla="*/ 367627 w 1874"/>
                <a:gd name="T17" fmla="*/ 790054410 h 684"/>
                <a:gd name="T18" fmla="*/ 469132 w 1874"/>
                <a:gd name="T19" fmla="*/ 219727042 h 684"/>
                <a:gd name="T20" fmla="*/ 544302 w 1874"/>
                <a:gd name="T21" fmla="*/ 11216711 h 684"/>
                <a:gd name="T22" fmla="*/ 609874 w 1874"/>
                <a:gd name="T23" fmla="*/ 156372557 h 684"/>
                <a:gd name="T24" fmla="*/ 662663 w 1874"/>
                <a:gd name="T25" fmla="*/ 441168631 h 684"/>
                <a:gd name="T26" fmla="*/ 728294 w 1874"/>
                <a:gd name="T27" fmla="*/ 803557510 h 684"/>
                <a:gd name="T28" fmla="*/ 798463 w 1874"/>
                <a:gd name="T29" fmla="*/ 924132674 h 684"/>
                <a:gd name="T30" fmla="*/ 861482 w 1874"/>
                <a:gd name="T31" fmla="*/ 721574865 h 684"/>
                <a:gd name="T32" fmla="*/ 919172 w 1874"/>
                <a:gd name="T33" fmla="*/ 392095753 h 684"/>
                <a:gd name="T34" fmla="*/ 977058 w 1874"/>
                <a:gd name="T35" fmla="*/ 106909247 h 684"/>
                <a:gd name="T36" fmla="*/ 1030222 w 1874"/>
                <a:gd name="T37" fmla="*/ 16493429 h 684"/>
                <a:gd name="T38" fmla="*/ 1089925 w 1874"/>
                <a:gd name="T39" fmla="*/ 142871746 h 684"/>
                <a:gd name="T40" fmla="*/ 1156101 w 1874"/>
                <a:gd name="T41" fmla="*/ 493480756 h 6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74"/>
                <a:gd name="T64" fmla="*/ 0 h 684"/>
                <a:gd name="T65" fmla="*/ 1874 w 1874"/>
                <a:gd name="T66" fmla="*/ 684 h 6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p:spPr>
          <p:txBody>
            <a:bodyPr/>
            <a:lstStyle/>
            <a:p>
              <a:endParaRPr lang="en-US"/>
            </a:p>
          </p:txBody>
        </p:sp>
        <p:sp>
          <p:nvSpPr>
            <p:cNvPr id="7195" name="Line 111"/>
            <p:cNvSpPr>
              <a:spLocks noChangeShapeType="1"/>
            </p:cNvSpPr>
            <p:nvPr/>
          </p:nvSpPr>
          <p:spPr bwMode="auto">
            <a:xfrm flipV="1">
              <a:off x="250" y="1664"/>
              <a:ext cx="0" cy="496"/>
            </a:xfrm>
            <a:prstGeom prst="line">
              <a:avLst/>
            </a:prstGeom>
            <a:noFill/>
            <a:ln w="19050">
              <a:solidFill>
                <a:schemeClr val="tx1"/>
              </a:solidFill>
              <a:round/>
              <a:headEnd/>
              <a:tailEnd type="triangle" w="med" len="med"/>
            </a:ln>
          </p:spPr>
          <p:txBody>
            <a:bodyPr/>
            <a:lstStyle/>
            <a:p>
              <a:endParaRPr lang="en-US"/>
            </a:p>
          </p:txBody>
        </p:sp>
        <p:sp>
          <p:nvSpPr>
            <p:cNvPr id="7196" name="Line 112"/>
            <p:cNvSpPr>
              <a:spLocks noChangeShapeType="1"/>
            </p:cNvSpPr>
            <p:nvPr/>
          </p:nvSpPr>
          <p:spPr bwMode="auto">
            <a:xfrm flipV="1">
              <a:off x="387" y="1449"/>
              <a:ext cx="0" cy="711"/>
            </a:xfrm>
            <a:prstGeom prst="line">
              <a:avLst/>
            </a:prstGeom>
            <a:noFill/>
            <a:ln w="19050">
              <a:solidFill>
                <a:schemeClr val="tx1"/>
              </a:solidFill>
              <a:round/>
              <a:headEnd/>
              <a:tailEnd type="triangle" w="med" len="med"/>
            </a:ln>
          </p:spPr>
          <p:txBody>
            <a:bodyPr/>
            <a:lstStyle/>
            <a:p>
              <a:endParaRPr lang="en-US"/>
            </a:p>
          </p:txBody>
        </p:sp>
        <p:sp>
          <p:nvSpPr>
            <p:cNvPr id="7197" name="Line 113"/>
            <p:cNvSpPr>
              <a:spLocks noChangeShapeType="1"/>
            </p:cNvSpPr>
            <p:nvPr/>
          </p:nvSpPr>
          <p:spPr bwMode="auto">
            <a:xfrm flipV="1">
              <a:off x="519" y="1664"/>
              <a:ext cx="3" cy="492"/>
            </a:xfrm>
            <a:prstGeom prst="line">
              <a:avLst/>
            </a:prstGeom>
            <a:noFill/>
            <a:ln w="19050">
              <a:solidFill>
                <a:schemeClr val="tx1"/>
              </a:solidFill>
              <a:round/>
              <a:headEnd/>
              <a:tailEnd type="triangle" w="med" len="med"/>
            </a:ln>
          </p:spPr>
          <p:txBody>
            <a:bodyPr/>
            <a:lstStyle/>
            <a:p>
              <a:endParaRPr lang="en-US"/>
            </a:p>
          </p:txBody>
        </p:sp>
        <p:sp>
          <p:nvSpPr>
            <p:cNvPr id="7198" name="Line 114"/>
            <p:cNvSpPr>
              <a:spLocks noChangeShapeType="1"/>
            </p:cNvSpPr>
            <p:nvPr/>
          </p:nvSpPr>
          <p:spPr bwMode="auto">
            <a:xfrm flipV="1">
              <a:off x="1352" y="1667"/>
              <a:ext cx="0" cy="493"/>
            </a:xfrm>
            <a:prstGeom prst="line">
              <a:avLst/>
            </a:prstGeom>
            <a:noFill/>
            <a:ln w="19050">
              <a:solidFill>
                <a:schemeClr val="tx1"/>
              </a:solidFill>
              <a:round/>
              <a:headEnd/>
              <a:tailEnd type="triangle" w="med" len="med"/>
            </a:ln>
          </p:spPr>
          <p:txBody>
            <a:bodyPr/>
            <a:lstStyle/>
            <a:p>
              <a:endParaRPr lang="en-US"/>
            </a:p>
          </p:txBody>
        </p:sp>
        <p:sp>
          <p:nvSpPr>
            <p:cNvPr id="7199" name="Line 115"/>
            <p:cNvSpPr>
              <a:spLocks noChangeShapeType="1"/>
            </p:cNvSpPr>
            <p:nvPr/>
          </p:nvSpPr>
          <p:spPr bwMode="auto">
            <a:xfrm flipV="1">
              <a:off x="1490" y="1452"/>
              <a:ext cx="0" cy="708"/>
            </a:xfrm>
            <a:prstGeom prst="line">
              <a:avLst/>
            </a:prstGeom>
            <a:noFill/>
            <a:ln w="19050">
              <a:solidFill>
                <a:schemeClr val="tx1"/>
              </a:solidFill>
              <a:round/>
              <a:headEnd/>
              <a:tailEnd type="triangle" w="med" len="med"/>
            </a:ln>
          </p:spPr>
          <p:txBody>
            <a:bodyPr/>
            <a:lstStyle/>
            <a:p>
              <a:endParaRPr lang="en-US"/>
            </a:p>
          </p:txBody>
        </p:sp>
        <p:sp>
          <p:nvSpPr>
            <p:cNvPr id="7200" name="Line 116"/>
            <p:cNvSpPr>
              <a:spLocks noChangeShapeType="1"/>
            </p:cNvSpPr>
            <p:nvPr/>
          </p:nvSpPr>
          <p:spPr bwMode="auto">
            <a:xfrm flipV="1">
              <a:off x="1622" y="1667"/>
              <a:ext cx="3" cy="493"/>
            </a:xfrm>
            <a:prstGeom prst="line">
              <a:avLst/>
            </a:prstGeom>
            <a:noFill/>
            <a:ln w="19050">
              <a:solidFill>
                <a:schemeClr val="tx1"/>
              </a:solidFill>
              <a:round/>
              <a:headEnd/>
              <a:tailEnd type="triangle" w="med" len="med"/>
            </a:ln>
          </p:spPr>
          <p:txBody>
            <a:bodyPr/>
            <a:lstStyle/>
            <a:p>
              <a:endParaRPr lang="en-US"/>
            </a:p>
          </p:txBody>
        </p:sp>
        <p:sp>
          <p:nvSpPr>
            <p:cNvPr id="7201" name="Line 117"/>
            <p:cNvSpPr>
              <a:spLocks noChangeShapeType="1"/>
            </p:cNvSpPr>
            <p:nvPr/>
          </p:nvSpPr>
          <p:spPr bwMode="auto">
            <a:xfrm flipV="1">
              <a:off x="2446" y="1671"/>
              <a:ext cx="0" cy="480"/>
            </a:xfrm>
            <a:prstGeom prst="line">
              <a:avLst/>
            </a:prstGeom>
            <a:noFill/>
            <a:ln w="19050">
              <a:solidFill>
                <a:schemeClr val="tx1"/>
              </a:solidFill>
              <a:round/>
              <a:headEnd/>
              <a:tailEnd type="triangle" w="med" len="med"/>
            </a:ln>
          </p:spPr>
          <p:txBody>
            <a:bodyPr/>
            <a:lstStyle/>
            <a:p>
              <a:endParaRPr lang="en-US"/>
            </a:p>
          </p:txBody>
        </p:sp>
        <p:sp>
          <p:nvSpPr>
            <p:cNvPr id="7202" name="Line 118"/>
            <p:cNvSpPr>
              <a:spLocks noChangeShapeType="1"/>
            </p:cNvSpPr>
            <p:nvPr/>
          </p:nvSpPr>
          <p:spPr bwMode="auto">
            <a:xfrm flipV="1">
              <a:off x="2584" y="1466"/>
              <a:ext cx="3" cy="690"/>
            </a:xfrm>
            <a:prstGeom prst="line">
              <a:avLst/>
            </a:prstGeom>
            <a:noFill/>
            <a:ln w="19050">
              <a:solidFill>
                <a:schemeClr val="tx1"/>
              </a:solidFill>
              <a:round/>
              <a:headEnd/>
              <a:tailEnd type="triangle" w="med" len="med"/>
            </a:ln>
          </p:spPr>
          <p:txBody>
            <a:bodyPr/>
            <a:lstStyle/>
            <a:p>
              <a:endParaRPr lang="en-US"/>
            </a:p>
          </p:txBody>
        </p:sp>
        <p:sp>
          <p:nvSpPr>
            <p:cNvPr id="7203" name="Line 119"/>
            <p:cNvSpPr>
              <a:spLocks noChangeShapeType="1"/>
            </p:cNvSpPr>
            <p:nvPr/>
          </p:nvSpPr>
          <p:spPr bwMode="auto">
            <a:xfrm flipV="1">
              <a:off x="2727" y="1680"/>
              <a:ext cx="3" cy="480"/>
            </a:xfrm>
            <a:prstGeom prst="line">
              <a:avLst/>
            </a:prstGeom>
            <a:noFill/>
            <a:ln w="19050">
              <a:solidFill>
                <a:schemeClr val="tx1"/>
              </a:solidFill>
              <a:round/>
              <a:headEnd/>
              <a:tailEnd type="triangle" w="med" len="med"/>
            </a:ln>
          </p:spPr>
          <p:txBody>
            <a:bodyPr/>
            <a:lstStyle/>
            <a:p>
              <a:endParaRPr lang="en-US"/>
            </a:p>
          </p:txBody>
        </p:sp>
        <p:sp>
          <p:nvSpPr>
            <p:cNvPr id="7204" name="Line 120"/>
            <p:cNvSpPr>
              <a:spLocks noChangeShapeType="1"/>
            </p:cNvSpPr>
            <p:nvPr/>
          </p:nvSpPr>
          <p:spPr bwMode="auto">
            <a:xfrm rot="10800000" flipV="1">
              <a:off x="2173" y="2169"/>
              <a:ext cx="0" cy="479"/>
            </a:xfrm>
            <a:prstGeom prst="line">
              <a:avLst/>
            </a:prstGeom>
            <a:noFill/>
            <a:ln w="19050">
              <a:solidFill>
                <a:schemeClr val="tx1"/>
              </a:solidFill>
              <a:round/>
              <a:headEnd/>
              <a:tailEnd type="triangle" w="med" len="med"/>
            </a:ln>
          </p:spPr>
          <p:txBody>
            <a:bodyPr/>
            <a:lstStyle/>
            <a:p>
              <a:endParaRPr lang="en-US"/>
            </a:p>
          </p:txBody>
        </p:sp>
        <p:sp>
          <p:nvSpPr>
            <p:cNvPr id="7205" name="Line 121"/>
            <p:cNvSpPr>
              <a:spLocks noChangeShapeType="1"/>
            </p:cNvSpPr>
            <p:nvPr/>
          </p:nvSpPr>
          <p:spPr bwMode="auto">
            <a:xfrm rot="10800000" flipV="1">
              <a:off x="2033" y="2160"/>
              <a:ext cx="0" cy="693"/>
            </a:xfrm>
            <a:prstGeom prst="line">
              <a:avLst/>
            </a:prstGeom>
            <a:noFill/>
            <a:ln w="19050">
              <a:solidFill>
                <a:schemeClr val="tx1"/>
              </a:solidFill>
              <a:round/>
              <a:headEnd/>
              <a:tailEnd type="triangle" w="med" len="med"/>
            </a:ln>
          </p:spPr>
          <p:txBody>
            <a:bodyPr/>
            <a:lstStyle/>
            <a:p>
              <a:endParaRPr lang="en-US"/>
            </a:p>
          </p:txBody>
        </p:sp>
        <p:sp>
          <p:nvSpPr>
            <p:cNvPr id="7206" name="Line 122"/>
            <p:cNvSpPr>
              <a:spLocks noChangeShapeType="1"/>
            </p:cNvSpPr>
            <p:nvPr/>
          </p:nvSpPr>
          <p:spPr bwMode="auto">
            <a:xfrm rot="10800000" flipV="1">
              <a:off x="1890" y="2160"/>
              <a:ext cx="3" cy="479"/>
            </a:xfrm>
            <a:prstGeom prst="line">
              <a:avLst/>
            </a:prstGeom>
            <a:noFill/>
            <a:ln w="19050">
              <a:solidFill>
                <a:schemeClr val="tx1"/>
              </a:solidFill>
              <a:round/>
              <a:headEnd/>
              <a:tailEnd type="triangle" w="med" len="med"/>
            </a:ln>
          </p:spPr>
          <p:txBody>
            <a:bodyPr/>
            <a:lstStyle/>
            <a:p>
              <a:endParaRPr lang="en-US"/>
            </a:p>
          </p:txBody>
        </p:sp>
        <p:sp>
          <p:nvSpPr>
            <p:cNvPr id="7207" name="Line 123"/>
            <p:cNvSpPr>
              <a:spLocks noChangeShapeType="1"/>
            </p:cNvSpPr>
            <p:nvPr/>
          </p:nvSpPr>
          <p:spPr bwMode="auto">
            <a:xfrm rot="10800000" flipV="1">
              <a:off x="1078" y="2169"/>
              <a:ext cx="0" cy="479"/>
            </a:xfrm>
            <a:prstGeom prst="line">
              <a:avLst/>
            </a:prstGeom>
            <a:noFill/>
            <a:ln w="19050">
              <a:solidFill>
                <a:schemeClr val="tx1"/>
              </a:solidFill>
              <a:round/>
              <a:headEnd/>
              <a:tailEnd type="triangle" w="med" len="med"/>
            </a:ln>
          </p:spPr>
          <p:txBody>
            <a:bodyPr/>
            <a:lstStyle/>
            <a:p>
              <a:endParaRPr lang="en-US"/>
            </a:p>
          </p:txBody>
        </p:sp>
        <p:sp>
          <p:nvSpPr>
            <p:cNvPr id="7208" name="Line 124"/>
            <p:cNvSpPr>
              <a:spLocks noChangeShapeType="1"/>
            </p:cNvSpPr>
            <p:nvPr/>
          </p:nvSpPr>
          <p:spPr bwMode="auto">
            <a:xfrm rot="10800000" flipV="1">
              <a:off x="937" y="2160"/>
              <a:ext cx="0" cy="693"/>
            </a:xfrm>
            <a:prstGeom prst="line">
              <a:avLst/>
            </a:prstGeom>
            <a:noFill/>
            <a:ln w="19050">
              <a:solidFill>
                <a:schemeClr val="tx1"/>
              </a:solidFill>
              <a:round/>
              <a:headEnd/>
              <a:tailEnd type="triangle" w="med" len="med"/>
            </a:ln>
          </p:spPr>
          <p:txBody>
            <a:bodyPr/>
            <a:lstStyle/>
            <a:p>
              <a:endParaRPr lang="en-US"/>
            </a:p>
          </p:txBody>
        </p:sp>
        <p:sp>
          <p:nvSpPr>
            <p:cNvPr id="7209" name="Line 125"/>
            <p:cNvSpPr>
              <a:spLocks noChangeShapeType="1"/>
            </p:cNvSpPr>
            <p:nvPr/>
          </p:nvSpPr>
          <p:spPr bwMode="auto">
            <a:xfrm rot="10800000" flipV="1">
              <a:off x="794" y="2160"/>
              <a:ext cx="3" cy="479"/>
            </a:xfrm>
            <a:prstGeom prst="line">
              <a:avLst/>
            </a:prstGeom>
            <a:noFill/>
            <a:ln w="19050">
              <a:solidFill>
                <a:schemeClr val="tx1"/>
              </a:solidFill>
              <a:round/>
              <a:headEnd/>
              <a:tailEnd type="triangle" w="med" len="med"/>
            </a:ln>
          </p:spPr>
          <p:txBody>
            <a:bodyPr/>
            <a:lstStyle/>
            <a:p>
              <a:endParaRPr lang="en-US"/>
            </a:p>
          </p:txBody>
        </p:sp>
        <p:sp>
          <p:nvSpPr>
            <p:cNvPr id="7210" name="Line 126"/>
            <p:cNvSpPr>
              <a:spLocks noChangeShapeType="1"/>
            </p:cNvSpPr>
            <p:nvPr/>
          </p:nvSpPr>
          <p:spPr bwMode="auto">
            <a:xfrm>
              <a:off x="236" y="2160"/>
              <a:ext cx="5184" cy="0"/>
            </a:xfrm>
            <a:prstGeom prst="line">
              <a:avLst/>
            </a:prstGeom>
            <a:noFill/>
            <a:ln w="28575">
              <a:solidFill>
                <a:schemeClr val="tx1"/>
              </a:solidFill>
              <a:round/>
              <a:headEnd/>
              <a:tailEnd type="triangle" w="med" len="med"/>
            </a:ln>
          </p:spPr>
          <p:txBody>
            <a:bodyPr/>
            <a:lstStyle/>
            <a:p>
              <a:endParaRPr lang="en-US"/>
            </a:p>
          </p:txBody>
        </p:sp>
        <p:sp>
          <p:nvSpPr>
            <p:cNvPr id="7211" name="Line 127"/>
            <p:cNvSpPr>
              <a:spLocks noChangeShapeType="1"/>
            </p:cNvSpPr>
            <p:nvPr/>
          </p:nvSpPr>
          <p:spPr bwMode="auto">
            <a:xfrm flipV="1">
              <a:off x="3552" y="1667"/>
              <a:ext cx="0" cy="493"/>
            </a:xfrm>
            <a:prstGeom prst="line">
              <a:avLst/>
            </a:prstGeom>
            <a:noFill/>
            <a:ln w="19050">
              <a:solidFill>
                <a:schemeClr val="tx1"/>
              </a:solidFill>
              <a:round/>
              <a:headEnd/>
              <a:tailEnd type="triangle" w="med" len="med"/>
            </a:ln>
          </p:spPr>
          <p:txBody>
            <a:bodyPr/>
            <a:lstStyle/>
            <a:p>
              <a:endParaRPr lang="en-US"/>
            </a:p>
          </p:txBody>
        </p:sp>
        <p:sp>
          <p:nvSpPr>
            <p:cNvPr id="7212" name="Line 128"/>
            <p:cNvSpPr>
              <a:spLocks noChangeShapeType="1"/>
            </p:cNvSpPr>
            <p:nvPr/>
          </p:nvSpPr>
          <p:spPr bwMode="auto">
            <a:xfrm flipV="1">
              <a:off x="3689" y="1452"/>
              <a:ext cx="0" cy="708"/>
            </a:xfrm>
            <a:prstGeom prst="line">
              <a:avLst/>
            </a:prstGeom>
            <a:noFill/>
            <a:ln w="19050">
              <a:solidFill>
                <a:schemeClr val="tx1"/>
              </a:solidFill>
              <a:round/>
              <a:headEnd/>
              <a:tailEnd type="triangle" w="med" len="med"/>
            </a:ln>
          </p:spPr>
          <p:txBody>
            <a:bodyPr/>
            <a:lstStyle/>
            <a:p>
              <a:endParaRPr lang="en-US"/>
            </a:p>
          </p:txBody>
        </p:sp>
        <p:sp>
          <p:nvSpPr>
            <p:cNvPr id="7213" name="Line 129"/>
            <p:cNvSpPr>
              <a:spLocks noChangeShapeType="1"/>
            </p:cNvSpPr>
            <p:nvPr/>
          </p:nvSpPr>
          <p:spPr bwMode="auto">
            <a:xfrm flipV="1">
              <a:off x="3821" y="1667"/>
              <a:ext cx="3" cy="493"/>
            </a:xfrm>
            <a:prstGeom prst="line">
              <a:avLst/>
            </a:prstGeom>
            <a:noFill/>
            <a:ln w="19050">
              <a:solidFill>
                <a:schemeClr val="tx1"/>
              </a:solidFill>
              <a:round/>
              <a:headEnd/>
              <a:tailEnd type="triangle" w="med" len="med"/>
            </a:ln>
          </p:spPr>
          <p:txBody>
            <a:bodyPr/>
            <a:lstStyle/>
            <a:p>
              <a:endParaRPr lang="en-US"/>
            </a:p>
          </p:txBody>
        </p:sp>
        <p:sp>
          <p:nvSpPr>
            <p:cNvPr id="7214" name="Line 130"/>
            <p:cNvSpPr>
              <a:spLocks noChangeShapeType="1"/>
            </p:cNvSpPr>
            <p:nvPr/>
          </p:nvSpPr>
          <p:spPr bwMode="auto">
            <a:xfrm flipV="1">
              <a:off x="4646" y="1671"/>
              <a:ext cx="0" cy="480"/>
            </a:xfrm>
            <a:prstGeom prst="line">
              <a:avLst/>
            </a:prstGeom>
            <a:noFill/>
            <a:ln w="19050">
              <a:solidFill>
                <a:schemeClr val="tx1"/>
              </a:solidFill>
              <a:round/>
              <a:headEnd/>
              <a:tailEnd type="triangle" w="med" len="med"/>
            </a:ln>
          </p:spPr>
          <p:txBody>
            <a:bodyPr/>
            <a:lstStyle/>
            <a:p>
              <a:endParaRPr lang="en-US"/>
            </a:p>
          </p:txBody>
        </p:sp>
        <p:sp>
          <p:nvSpPr>
            <p:cNvPr id="7215" name="Line 131"/>
            <p:cNvSpPr>
              <a:spLocks noChangeShapeType="1"/>
            </p:cNvSpPr>
            <p:nvPr/>
          </p:nvSpPr>
          <p:spPr bwMode="auto">
            <a:xfrm flipV="1">
              <a:off x="4783" y="1466"/>
              <a:ext cx="3" cy="690"/>
            </a:xfrm>
            <a:prstGeom prst="line">
              <a:avLst/>
            </a:prstGeom>
            <a:noFill/>
            <a:ln w="19050">
              <a:solidFill>
                <a:schemeClr val="tx1"/>
              </a:solidFill>
              <a:round/>
              <a:headEnd/>
              <a:tailEnd type="triangle" w="med" len="med"/>
            </a:ln>
          </p:spPr>
          <p:txBody>
            <a:bodyPr/>
            <a:lstStyle/>
            <a:p>
              <a:endParaRPr lang="en-US"/>
            </a:p>
          </p:txBody>
        </p:sp>
        <p:sp>
          <p:nvSpPr>
            <p:cNvPr id="7216" name="Line 132"/>
            <p:cNvSpPr>
              <a:spLocks noChangeShapeType="1"/>
            </p:cNvSpPr>
            <p:nvPr/>
          </p:nvSpPr>
          <p:spPr bwMode="auto">
            <a:xfrm flipV="1">
              <a:off x="4926" y="1680"/>
              <a:ext cx="3" cy="480"/>
            </a:xfrm>
            <a:prstGeom prst="line">
              <a:avLst/>
            </a:prstGeom>
            <a:noFill/>
            <a:ln w="19050">
              <a:solidFill>
                <a:schemeClr val="tx1"/>
              </a:solidFill>
              <a:round/>
              <a:headEnd/>
              <a:tailEnd type="triangle" w="med" len="med"/>
            </a:ln>
          </p:spPr>
          <p:txBody>
            <a:bodyPr/>
            <a:lstStyle/>
            <a:p>
              <a:endParaRPr lang="en-US"/>
            </a:p>
          </p:txBody>
        </p:sp>
        <p:sp>
          <p:nvSpPr>
            <p:cNvPr id="7217" name="Line 133"/>
            <p:cNvSpPr>
              <a:spLocks noChangeShapeType="1"/>
            </p:cNvSpPr>
            <p:nvPr/>
          </p:nvSpPr>
          <p:spPr bwMode="auto">
            <a:xfrm rot="10800000" flipV="1">
              <a:off x="4372" y="2168"/>
              <a:ext cx="0" cy="480"/>
            </a:xfrm>
            <a:prstGeom prst="line">
              <a:avLst/>
            </a:prstGeom>
            <a:noFill/>
            <a:ln w="19050">
              <a:solidFill>
                <a:schemeClr val="tx1"/>
              </a:solidFill>
              <a:round/>
              <a:headEnd/>
              <a:tailEnd type="triangle" w="med" len="med"/>
            </a:ln>
          </p:spPr>
          <p:txBody>
            <a:bodyPr/>
            <a:lstStyle/>
            <a:p>
              <a:endParaRPr lang="en-US"/>
            </a:p>
          </p:txBody>
        </p:sp>
        <p:sp>
          <p:nvSpPr>
            <p:cNvPr id="7218" name="Line 134"/>
            <p:cNvSpPr>
              <a:spLocks noChangeShapeType="1"/>
            </p:cNvSpPr>
            <p:nvPr/>
          </p:nvSpPr>
          <p:spPr bwMode="auto">
            <a:xfrm rot="10800000" flipV="1">
              <a:off x="4232" y="2160"/>
              <a:ext cx="0" cy="693"/>
            </a:xfrm>
            <a:prstGeom prst="line">
              <a:avLst/>
            </a:prstGeom>
            <a:noFill/>
            <a:ln w="19050">
              <a:solidFill>
                <a:schemeClr val="tx1"/>
              </a:solidFill>
              <a:round/>
              <a:headEnd/>
              <a:tailEnd type="triangle" w="med" len="med"/>
            </a:ln>
          </p:spPr>
          <p:txBody>
            <a:bodyPr/>
            <a:lstStyle/>
            <a:p>
              <a:endParaRPr lang="en-US"/>
            </a:p>
          </p:txBody>
        </p:sp>
        <p:sp>
          <p:nvSpPr>
            <p:cNvPr id="7219" name="Line 135"/>
            <p:cNvSpPr>
              <a:spLocks noChangeShapeType="1"/>
            </p:cNvSpPr>
            <p:nvPr/>
          </p:nvSpPr>
          <p:spPr bwMode="auto">
            <a:xfrm rot="10800000" flipV="1">
              <a:off x="4089" y="2160"/>
              <a:ext cx="3" cy="479"/>
            </a:xfrm>
            <a:prstGeom prst="line">
              <a:avLst/>
            </a:prstGeom>
            <a:noFill/>
            <a:ln w="19050">
              <a:solidFill>
                <a:schemeClr val="tx1"/>
              </a:solidFill>
              <a:round/>
              <a:headEnd/>
              <a:tailEnd type="triangle" w="med" len="med"/>
            </a:ln>
          </p:spPr>
          <p:txBody>
            <a:bodyPr/>
            <a:lstStyle/>
            <a:p>
              <a:endParaRPr lang="en-US"/>
            </a:p>
          </p:txBody>
        </p:sp>
        <p:sp>
          <p:nvSpPr>
            <p:cNvPr id="7220" name="Line 136"/>
            <p:cNvSpPr>
              <a:spLocks noChangeShapeType="1"/>
            </p:cNvSpPr>
            <p:nvPr/>
          </p:nvSpPr>
          <p:spPr bwMode="auto">
            <a:xfrm rot="10800000" flipV="1">
              <a:off x="3277" y="2168"/>
              <a:ext cx="0" cy="480"/>
            </a:xfrm>
            <a:prstGeom prst="line">
              <a:avLst/>
            </a:prstGeom>
            <a:noFill/>
            <a:ln w="19050">
              <a:solidFill>
                <a:schemeClr val="tx1"/>
              </a:solidFill>
              <a:round/>
              <a:headEnd/>
              <a:tailEnd type="triangle" w="med" len="med"/>
            </a:ln>
          </p:spPr>
          <p:txBody>
            <a:bodyPr/>
            <a:lstStyle/>
            <a:p>
              <a:endParaRPr lang="en-US"/>
            </a:p>
          </p:txBody>
        </p:sp>
        <p:sp>
          <p:nvSpPr>
            <p:cNvPr id="7221" name="Line 137"/>
            <p:cNvSpPr>
              <a:spLocks noChangeShapeType="1"/>
            </p:cNvSpPr>
            <p:nvPr/>
          </p:nvSpPr>
          <p:spPr bwMode="auto">
            <a:xfrm rot="10800000" flipV="1">
              <a:off x="3137" y="2160"/>
              <a:ext cx="0" cy="693"/>
            </a:xfrm>
            <a:prstGeom prst="line">
              <a:avLst/>
            </a:prstGeom>
            <a:noFill/>
            <a:ln w="19050">
              <a:solidFill>
                <a:schemeClr val="tx1"/>
              </a:solidFill>
              <a:round/>
              <a:headEnd/>
              <a:tailEnd type="triangle" w="med" len="med"/>
            </a:ln>
          </p:spPr>
          <p:txBody>
            <a:bodyPr/>
            <a:lstStyle/>
            <a:p>
              <a:endParaRPr lang="en-US"/>
            </a:p>
          </p:txBody>
        </p:sp>
        <p:sp>
          <p:nvSpPr>
            <p:cNvPr id="7222" name="Line 138"/>
            <p:cNvSpPr>
              <a:spLocks noChangeShapeType="1"/>
            </p:cNvSpPr>
            <p:nvPr/>
          </p:nvSpPr>
          <p:spPr bwMode="auto">
            <a:xfrm rot="10800000" flipV="1">
              <a:off x="2994" y="2160"/>
              <a:ext cx="2" cy="479"/>
            </a:xfrm>
            <a:prstGeom prst="line">
              <a:avLst/>
            </a:prstGeom>
            <a:noFill/>
            <a:ln w="19050">
              <a:solidFill>
                <a:schemeClr val="tx1"/>
              </a:solidFill>
              <a:round/>
              <a:headEnd/>
              <a:tailEnd type="triangle" w="med" len="med"/>
            </a:ln>
          </p:spPr>
          <p:txBody>
            <a:bodyPr/>
            <a:lstStyle/>
            <a:p>
              <a:endParaRPr lang="en-US"/>
            </a:p>
          </p:txBody>
        </p:sp>
      </p:grpSp>
      <p:sp>
        <p:nvSpPr>
          <p:cNvPr id="29715" name="Text Box 139"/>
          <p:cNvSpPr txBox="1">
            <a:spLocks noChangeArrowheads="1"/>
          </p:cNvSpPr>
          <p:nvPr/>
        </p:nvSpPr>
        <p:spPr bwMode="auto">
          <a:xfrm>
            <a:off x="-31750" y="5264150"/>
            <a:ext cx="8494633" cy="1323439"/>
          </a:xfrm>
          <a:prstGeom prst="rect">
            <a:avLst/>
          </a:prstGeom>
          <a:noFill/>
          <a:ln w="9525">
            <a:noFill/>
            <a:miter lim="800000"/>
            <a:headEnd/>
            <a:tailEnd/>
          </a:ln>
        </p:spPr>
        <p:txBody>
          <a:bodyPr wrap="none">
            <a:spAutoFit/>
          </a:bodyPr>
          <a:lstStyle/>
          <a:p>
            <a:pPr>
              <a:defRPr/>
            </a:pPr>
            <a:r>
              <a:rPr lang="en-US" sz="2400" dirty="0">
                <a:latin typeface="+mj-lt"/>
              </a:rPr>
              <a:t>Which barrel will heat up the fastest?</a:t>
            </a:r>
          </a:p>
          <a:p>
            <a:pPr>
              <a:defRPr/>
            </a:pPr>
            <a:endParaRPr lang="en-US" sz="800" dirty="0" smtClean="0">
              <a:latin typeface="+mj-lt"/>
            </a:endParaRPr>
          </a:p>
          <a:p>
            <a:pPr>
              <a:defRPr/>
            </a:pPr>
            <a:r>
              <a:rPr lang="en-US" sz="2400" dirty="0" smtClean="0">
                <a:latin typeface="+mj-lt"/>
              </a:rPr>
              <a:t>A)  2 &gt; 1 &gt; 3</a:t>
            </a:r>
            <a:r>
              <a:rPr lang="en-US" sz="2400" dirty="0">
                <a:latin typeface="+mj-lt"/>
              </a:rPr>
              <a:t>		</a:t>
            </a:r>
            <a:r>
              <a:rPr lang="en-US" sz="2400" dirty="0" smtClean="0">
                <a:latin typeface="+mj-lt"/>
              </a:rPr>
              <a:t>B)  1 &gt; 2 &gt; 3</a:t>
            </a:r>
            <a:r>
              <a:rPr lang="en-US" sz="2400" dirty="0">
                <a:latin typeface="+mj-lt"/>
              </a:rPr>
              <a:t>		</a:t>
            </a:r>
            <a:r>
              <a:rPr lang="en-US" sz="2400" dirty="0" smtClean="0">
                <a:latin typeface="+mj-lt"/>
              </a:rPr>
              <a:t>C) 1 = 2 &gt; 3</a:t>
            </a:r>
            <a:r>
              <a:rPr lang="en-US" sz="2400" dirty="0">
                <a:latin typeface="+mj-lt"/>
              </a:rPr>
              <a:t>		</a:t>
            </a:r>
          </a:p>
          <a:p>
            <a:pPr>
              <a:defRPr/>
            </a:pPr>
            <a:r>
              <a:rPr lang="en-US" sz="2400" dirty="0" smtClean="0">
                <a:latin typeface="+mj-lt"/>
              </a:rPr>
              <a:t>D)  1 = 3 &gt; 2</a:t>
            </a:r>
            <a:r>
              <a:rPr lang="en-US" sz="2400" dirty="0">
                <a:latin typeface="+mj-lt"/>
              </a:rPr>
              <a:t>		</a:t>
            </a:r>
            <a:r>
              <a:rPr lang="en-US" sz="2400" dirty="0" smtClean="0">
                <a:latin typeface="+mj-lt"/>
              </a:rPr>
              <a:t>E)  2 &gt; 1 = 3</a:t>
            </a:r>
            <a:endParaRPr lang="en-US" sz="2400" dirty="0">
              <a:latin typeface="+mj-lt"/>
            </a:endParaRPr>
          </a:p>
        </p:txBody>
      </p:sp>
      <p:sp>
        <p:nvSpPr>
          <p:cNvPr id="7188" name="Text Box 140"/>
          <p:cNvSpPr txBox="1">
            <a:spLocks noChangeArrowheads="1"/>
          </p:cNvSpPr>
          <p:nvPr/>
        </p:nvSpPr>
        <p:spPr bwMode="auto">
          <a:xfrm>
            <a:off x="7924800" y="990600"/>
            <a:ext cx="494046" cy="461665"/>
          </a:xfrm>
          <a:prstGeom prst="rect">
            <a:avLst/>
          </a:prstGeom>
          <a:noFill/>
          <a:ln w="9525">
            <a:noFill/>
            <a:miter lim="800000"/>
            <a:headEnd/>
            <a:tailEnd/>
          </a:ln>
        </p:spPr>
        <p:txBody>
          <a:bodyPr wrap="none">
            <a:spAutoFit/>
          </a:bodyPr>
          <a:lstStyle/>
          <a:p>
            <a:r>
              <a:rPr lang="en-US" sz="2400" dirty="0"/>
              <a:t>#1</a:t>
            </a:r>
          </a:p>
        </p:txBody>
      </p:sp>
      <p:sp>
        <p:nvSpPr>
          <p:cNvPr id="7189" name="Text Box 141"/>
          <p:cNvSpPr txBox="1">
            <a:spLocks noChangeArrowheads="1"/>
          </p:cNvSpPr>
          <p:nvPr/>
        </p:nvSpPr>
        <p:spPr bwMode="auto">
          <a:xfrm>
            <a:off x="7924800" y="2743200"/>
            <a:ext cx="494046" cy="461665"/>
          </a:xfrm>
          <a:prstGeom prst="rect">
            <a:avLst/>
          </a:prstGeom>
          <a:noFill/>
          <a:ln w="9525">
            <a:noFill/>
            <a:miter lim="800000"/>
            <a:headEnd/>
            <a:tailEnd/>
          </a:ln>
        </p:spPr>
        <p:txBody>
          <a:bodyPr wrap="none">
            <a:spAutoFit/>
          </a:bodyPr>
          <a:lstStyle/>
          <a:p>
            <a:r>
              <a:rPr lang="en-US" sz="2400" dirty="0"/>
              <a:t>#2</a:t>
            </a:r>
          </a:p>
        </p:txBody>
      </p:sp>
      <p:sp>
        <p:nvSpPr>
          <p:cNvPr id="7190" name="Text Box 142"/>
          <p:cNvSpPr txBox="1">
            <a:spLocks noChangeArrowheads="1"/>
          </p:cNvSpPr>
          <p:nvPr/>
        </p:nvSpPr>
        <p:spPr bwMode="auto">
          <a:xfrm>
            <a:off x="7934325" y="4343400"/>
            <a:ext cx="494046" cy="461665"/>
          </a:xfrm>
          <a:prstGeom prst="rect">
            <a:avLst/>
          </a:prstGeom>
          <a:noFill/>
          <a:ln w="9525">
            <a:noFill/>
            <a:miter lim="800000"/>
            <a:headEnd/>
            <a:tailEnd/>
          </a:ln>
        </p:spPr>
        <p:txBody>
          <a:bodyPr wrap="none">
            <a:spAutoFit/>
          </a:bodyPr>
          <a:lstStyle/>
          <a:p>
            <a:r>
              <a:rPr lang="en-US" sz="2400" dirty="0"/>
              <a:t>#3</a:t>
            </a:r>
          </a:p>
        </p:txBody>
      </p:sp>
      <p:sp>
        <p:nvSpPr>
          <p:cNvPr id="29719" name="Text Box 143"/>
          <p:cNvSpPr txBox="1">
            <a:spLocks noChangeArrowheads="1"/>
          </p:cNvSpPr>
          <p:nvPr/>
        </p:nvSpPr>
        <p:spPr bwMode="auto">
          <a:xfrm>
            <a:off x="5201539" y="5253335"/>
            <a:ext cx="3256661" cy="461665"/>
          </a:xfrm>
          <a:prstGeom prst="rect">
            <a:avLst/>
          </a:prstGeom>
          <a:noFill/>
          <a:ln w="9525">
            <a:noFill/>
            <a:miter lim="800000"/>
            <a:headEnd/>
            <a:tailEnd/>
          </a:ln>
        </p:spPr>
        <p:txBody>
          <a:bodyPr wrap="none">
            <a:spAutoFit/>
          </a:bodyPr>
          <a:lstStyle/>
          <a:p>
            <a:pPr>
              <a:defRPr/>
            </a:pPr>
            <a:r>
              <a:rPr lang="en-US" sz="2400" dirty="0">
                <a:solidFill>
                  <a:srgbClr val="FF0000"/>
                </a:solidFill>
                <a:latin typeface="+mj-lt"/>
              </a:rPr>
              <a:t>(</a:t>
            </a:r>
            <a:r>
              <a:rPr lang="en-US" sz="2400" dirty="0" smtClean="0">
                <a:solidFill>
                  <a:srgbClr val="FF0000"/>
                </a:solidFill>
                <a:latin typeface="+mj-lt"/>
              </a:rPr>
              <a:t>Use E</a:t>
            </a:r>
            <a:r>
              <a:rPr lang="en-US" sz="2400" baseline="-25000" dirty="0" smtClean="0">
                <a:solidFill>
                  <a:srgbClr val="FF0000"/>
                </a:solidFill>
                <a:latin typeface="+mj-lt"/>
              </a:rPr>
              <a:t>1max </a:t>
            </a:r>
            <a:r>
              <a:rPr lang="en-US" sz="2400" dirty="0" smtClean="0">
                <a:solidFill>
                  <a:srgbClr val="FF0000"/>
                </a:solidFill>
                <a:latin typeface="+mj-lt"/>
              </a:rPr>
              <a:t>= E</a:t>
            </a:r>
            <a:r>
              <a:rPr lang="en-US" sz="2400" baseline="-25000" dirty="0" smtClean="0">
                <a:solidFill>
                  <a:srgbClr val="FF0000"/>
                </a:solidFill>
                <a:latin typeface="+mj-lt"/>
              </a:rPr>
              <a:t>2max </a:t>
            </a:r>
            <a:r>
              <a:rPr lang="en-US" sz="2400" dirty="0" smtClean="0">
                <a:solidFill>
                  <a:srgbClr val="FF0000"/>
                </a:solidFill>
                <a:latin typeface="+mj-lt"/>
              </a:rPr>
              <a:t>&gt; E</a:t>
            </a:r>
            <a:r>
              <a:rPr lang="en-US" sz="2400" baseline="-25000" dirty="0" smtClean="0">
                <a:solidFill>
                  <a:srgbClr val="FF0000"/>
                </a:solidFill>
                <a:latin typeface="+mj-lt"/>
              </a:rPr>
              <a:t>3max</a:t>
            </a:r>
            <a:r>
              <a:rPr lang="en-US" sz="2400" dirty="0">
                <a:solidFill>
                  <a:srgbClr val="FF0000"/>
                </a:solidFill>
                <a:latin typeface="+mj-lt"/>
              </a:rPr>
              <a:t>)</a:t>
            </a:r>
          </a:p>
        </p:txBody>
      </p:sp>
      <p:sp>
        <p:nvSpPr>
          <p:cNvPr id="495760" name="Rectangle 144"/>
          <p:cNvSpPr>
            <a:spLocks noChangeArrowheads="1"/>
          </p:cNvSpPr>
          <p:nvPr/>
        </p:nvSpPr>
        <p:spPr bwMode="auto">
          <a:xfrm>
            <a:off x="4419600" y="6118225"/>
            <a:ext cx="5105400" cy="769441"/>
          </a:xfrm>
          <a:prstGeom prst="rect">
            <a:avLst/>
          </a:prstGeom>
          <a:noFill/>
          <a:ln w="9525">
            <a:noFill/>
            <a:miter lim="800000"/>
            <a:headEnd/>
            <a:tailEnd/>
          </a:ln>
        </p:spPr>
        <p:txBody>
          <a:bodyPr>
            <a:spAutoFit/>
          </a:bodyPr>
          <a:lstStyle/>
          <a:p>
            <a:r>
              <a:rPr lang="en-US" sz="2200" b="1" dirty="0">
                <a:solidFill>
                  <a:srgbClr val="0000FF"/>
                </a:solidFill>
              </a:rPr>
              <a:t>Intensity = power/area</a:t>
            </a:r>
            <a:r>
              <a:rPr lang="en-US" sz="2200" b="1" dirty="0" smtClean="0">
                <a:solidFill>
                  <a:srgbClr val="0000FF"/>
                </a:solidFill>
              </a:rPr>
              <a:t> ~ </a:t>
            </a:r>
            <a:r>
              <a:rPr lang="en-US" sz="2200" b="1" dirty="0">
                <a:solidFill>
                  <a:srgbClr val="0000FF"/>
                </a:solidFill>
              </a:rPr>
              <a:t>E</a:t>
            </a:r>
            <a:r>
              <a:rPr lang="en-US" sz="2200" b="1" baseline="-25000" dirty="0">
                <a:solidFill>
                  <a:srgbClr val="0000FF"/>
                </a:solidFill>
              </a:rPr>
              <a:t>max</a:t>
            </a:r>
            <a:r>
              <a:rPr lang="en-US" sz="2200" b="1" baseline="30000" dirty="0">
                <a:solidFill>
                  <a:srgbClr val="0000FF"/>
                </a:solidFill>
              </a:rPr>
              <a:t>2</a:t>
            </a:r>
          </a:p>
          <a:p>
            <a:r>
              <a:rPr lang="en-US" sz="2200" dirty="0">
                <a:solidFill>
                  <a:srgbClr val="0000FF"/>
                </a:solidFill>
              </a:rPr>
              <a:t>Does not depend on frequency/color!</a:t>
            </a:r>
            <a:endParaRPr lang="en-US" sz="2200" baseline="30000" dirty="0">
              <a:solidFill>
                <a:srgbClr val="0000FF"/>
              </a:solidFill>
            </a:endParaRPr>
          </a:p>
        </p:txBody>
      </p:sp>
      <p:sp>
        <p:nvSpPr>
          <p:cNvPr id="150" name="Rectangle 149"/>
          <p:cNvSpPr/>
          <p:nvPr/>
        </p:nvSpPr>
        <p:spPr>
          <a:xfrm>
            <a:off x="5486400" y="5791200"/>
            <a:ext cx="19050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 Box 42"/>
          <p:cNvSpPr txBox="1">
            <a:spLocks noChangeArrowheads="1"/>
          </p:cNvSpPr>
          <p:nvPr/>
        </p:nvSpPr>
        <p:spPr bwMode="auto">
          <a:xfrm>
            <a:off x="0" y="0"/>
            <a:ext cx="9144000" cy="584776"/>
          </a:xfrm>
          <a:prstGeom prst="rect">
            <a:avLst/>
          </a:prstGeom>
          <a:noFill/>
          <a:ln w="9525">
            <a:noFill/>
            <a:miter lim="800000"/>
            <a:headEnd/>
            <a:tailEnd/>
          </a:ln>
        </p:spPr>
        <p:txBody>
          <a:bodyPr wrap="square">
            <a:spAutoFit/>
          </a:bodyPr>
          <a:lstStyle/>
          <a:p>
            <a:r>
              <a:rPr lang="en-US" sz="3200" dirty="0"/>
              <a:t>Light shines </a:t>
            </a:r>
            <a:r>
              <a:rPr lang="en-US" sz="3200" dirty="0" smtClean="0"/>
              <a:t>on three </a:t>
            </a:r>
            <a:r>
              <a:rPr lang="en-US" sz="3200" dirty="0"/>
              <a:t>black </a:t>
            </a:r>
            <a:r>
              <a:rPr lang="en-US" sz="3200" dirty="0" smtClean="0"/>
              <a:t>barrels filled </a:t>
            </a:r>
            <a:r>
              <a:rPr lang="en-US" sz="3200" dirty="0" err="1" smtClean="0"/>
              <a:t>w</a:t>
            </a:r>
            <a:r>
              <a:rPr lang="en-US" sz="3200" dirty="0" smtClean="0"/>
              <a:t>/ water: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57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760" grpId="0"/>
      <p:bldP spid="150" grpId="0" animBg="1"/>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234950" y="306388"/>
            <a:ext cx="9156700" cy="461665"/>
          </a:xfrm>
          <a:prstGeom prst="rect">
            <a:avLst/>
          </a:prstGeom>
          <a:noFill/>
          <a:ln w="9525">
            <a:noFill/>
            <a:miter lim="800000"/>
            <a:headEnd/>
            <a:tailEnd/>
          </a:ln>
          <a:effectLst/>
        </p:spPr>
        <p:txBody>
          <a:bodyPr>
            <a:spAutoFit/>
          </a:bodyPr>
          <a:lstStyle/>
          <a:p>
            <a:r>
              <a:rPr lang="en-US" sz="2400" b="1" dirty="0" smtClean="0"/>
              <a:t>Classical waves:</a:t>
            </a:r>
            <a:r>
              <a:rPr lang="en-US" sz="2400" dirty="0" smtClean="0"/>
              <a:t> </a:t>
            </a:r>
            <a:r>
              <a:rPr lang="en-US" sz="2400" dirty="0"/>
              <a:t>Intensity</a:t>
            </a:r>
            <a:r>
              <a:rPr lang="en-US" sz="2400" dirty="0" smtClean="0"/>
              <a:t> </a:t>
            </a:r>
            <a:r>
              <a:rPr lang="en-US" sz="2400" dirty="0" smtClean="0">
                <a:sym typeface="Symbol" pitchFamily="-96" charset="2"/>
              </a:rPr>
              <a:t>~ </a:t>
            </a:r>
            <a:r>
              <a:rPr lang="en-US" sz="2400" dirty="0" smtClean="0"/>
              <a:t>E</a:t>
            </a:r>
            <a:r>
              <a:rPr lang="en-US" sz="2400" baseline="-25000" dirty="0" smtClean="0"/>
              <a:t>max</a:t>
            </a:r>
            <a:r>
              <a:rPr lang="en-US" sz="2400" baseline="30000" dirty="0" smtClean="0"/>
              <a:t>2</a:t>
            </a:r>
            <a:r>
              <a:rPr lang="en-US" sz="2400" dirty="0" smtClean="0"/>
              <a:t> </a:t>
            </a:r>
            <a:endParaRPr lang="en-US" sz="2400" dirty="0"/>
          </a:p>
        </p:txBody>
      </p:sp>
      <p:grpSp>
        <p:nvGrpSpPr>
          <p:cNvPr id="2" name="Group 7"/>
          <p:cNvGrpSpPr>
            <a:grpSpLocks/>
          </p:cNvGrpSpPr>
          <p:nvPr/>
        </p:nvGrpSpPr>
        <p:grpSpPr bwMode="auto">
          <a:xfrm>
            <a:off x="1143000" y="803275"/>
            <a:ext cx="5949950" cy="1524000"/>
            <a:chOff x="236" y="1440"/>
            <a:chExt cx="5184" cy="1439"/>
          </a:xfrm>
        </p:grpSpPr>
        <p:sp>
          <p:nvSpPr>
            <p:cNvPr id="90120" name="Freeform 8"/>
            <p:cNvSpPr>
              <a:spLocks/>
            </p:cNvSpPr>
            <p:nvPr/>
          </p:nvSpPr>
          <p:spPr bwMode="auto">
            <a:xfrm>
              <a:off x="244" y="1440"/>
              <a:ext cx="2629"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chemeClr val="tx1"/>
              </a:solidFill>
              <a:round/>
              <a:headEnd/>
              <a:tailEnd/>
            </a:ln>
            <a:effectLst/>
          </p:spPr>
          <p:txBody>
            <a:bodyPr/>
            <a:lstStyle/>
            <a:p>
              <a:endParaRPr lang="en-US"/>
            </a:p>
          </p:txBody>
        </p:sp>
        <p:sp>
          <p:nvSpPr>
            <p:cNvPr id="90121" name="Freeform 9"/>
            <p:cNvSpPr>
              <a:spLocks/>
            </p:cNvSpPr>
            <p:nvPr/>
          </p:nvSpPr>
          <p:spPr bwMode="auto">
            <a:xfrm>
              <a:off x="2444" y="1440"/>
              <a:ext cx="2628"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chemeClr val="tx1"/>
              </a:solidFill>
              <a:round/>
              <a:headEnd/>
              <a:tailEnd/>
            </a:ln>
            <a:effectLst/>
          </p:spPr>
          <p:txBody>
            <a:bodyPr/>
            <a:lstStyle/>
            <a:p>
              <a:endParaRPr lang="en-US"/>
            </a:p>
          </p:txBody>
        </p:sp>
        <p:sp>
          <p:nvSpPr>
            <p:cNvPr id="90122" name="Line 10"/>
            <p:cNvSpPr>
              <a:spLocks noChangeShapeType="1"/>
            </p:cNvSpPr>
            <p:nvPr/>
          </p:nvSpPr>
          <p:spPr bwMode="auto">
            <a:xfrm flipV="1">
              <a:off x="250" y="1664"/>
              <a:ext cx="0" cy="496"/>
            </a:xfrm>
            <a:prstGeom prst="line">
              <a:avLst/>
            </a:prstGeom>
            <a:noFill/>
            <a:ln w="19050">
              <a:solidFill>
                <a:schemeClr val="tx1"/>
              </a:solidFill>
              <a:round/>
              <a:headEnd/>
              <a:tailEnd type="triangle" w="med" len="med"/>
            </a:ln>
            <a:effectLst/>
          </p:spPr>
          <p:txBody>
            <a:bodyPr/>
            <a:lstStyle/>
            <a:p>
              <a:endParaRPr lang="en-US"/>
            </a:p>
          </p:txBody>
        </p:sp>
        <p:sp>
          <p:nvSpPr>
            <p:cNvPr id="90123" name="Line 11"/>
            <p:cNvSpPr>
              <a:spLocks noChangeShapeType="1"/>
            </p:cNvSpPr>
            <p:nvPr/>
          </p:nvSpPr>
          <p:spPr bwMode="auto">
            <a:xfrm flipV="1">
              <a:off x="387" y="1449"/>
              <a:ext cx="0" cy="711"/>
            </a:xfrm>
            <a:prstGeom prst="line">
              <a:avLst/>
            </a:prstGeom>
            <a:noFill/>
            <a:ln w="19050">
              <a:solidFill>
                <a:schemeClr val="tx1"/>
              </a:solidFill>
              <a:round/>
              <a:headEnd/>
              <a:tailEnd type="triangle" w="med" len="med"/>
            </a:ln>
            <a:effectLst/>
          </p:spPr>
          <p:txBody>
            <a:bodyPr/>
            <a:lstStyle/>
            <a:p>
              <a:endParaRPr lang="en-US"/>
            </a:p>
          </p:txBody>
        </p:sp>
        <p:sp>
          <p:nvSpPr>
            <p:cNvPr id="90124" name="Line 12"/>
            <p:cNvSpPr>
              <a:spLocks noChangeShapeType="1"/>
            </p:cNvSpPr>
            <p:nvPr/>
          </p:nvSpPr>
          <p:spPr bwMode="auto">
            <a:xfrm flipV="1">
              <a:off x="519" y="1664"/>
              <a:ext cx="3" cy="492"/>
            </a:xfrm>
            <a:prstGeom prst="line">
              <a:avLst/>
            </a:prstGeom>
            <a:noFill/>
            <a:ln w="19050">
              <a:solidFill>
                <a:schemeClr val="tx1"/>
              </a:solidFill>
              <a:round/>
              <a:headEnd/>
              <a:tailEnd type="triangle" w="med" len="med"/>
            </a:ln>
            <a:effectLst/>
          </p:spPr>
          <p:txBody>
            <a:bodyPr/>
            <a:lstStyle/>
            <a:p>
              <a:endParaRPr lang="en-US"/>
            </a:p>
          </p:txBody>
        </p:sp>
        <p:sp>
          <p:nvSpPr>
            <p:cNvPr id="90125" name="Line 13"/>
            <p:cNvSpPr>
              <a:spLocks noChangeShapeType="1"/>
            </p:cNvSpPr>
            <p:nvPr/>
          </p:nvSpPr>
          <p:spPr bwMode="auto">
            <a:xfrm flipV="1">
              <a:off x="1352" y="1667"/>
              <a:ext cx="0" cy="493"/>
            </a:xfrm>
            <a:prstGeom prst="line">
              <a:avLst/>
            </a:prstGeom>
            <a:noFill/>
            <a:ln w="19050">
              <a:solidFill>
                <a:schemeClr val="tx1"/>
              </a:solidFill>
              <a:round/>
              <a:headEnd/>
              <a:tailEnd type="triangle" w="med" len="med"/>
            </a:ln>
            <a:effectLst/>
          </p:spPr>
          <p:txBody>
            <a:bodyPr/>
            <a:lstStyle/>
            <a:p>
              <a:endParaRPr lang="en-US"/>
            </a:p>
          </p:txBody>
        </p:sp>
        <p:sp>
          <p:nvSpPr>
            <p:cNvPr id="90126" name="Line 14"/>
            <p:cNvSpPr>
              <a:spLocks noChangeShapeType="1"/>
            </p:cNvSpPr>
            <p:nvPr/>
          </p:nvSpPr>
          <p:spPr bwMode="auto">
            <a:xfrm flipV="1">
              <a:off x="1490" y="1452"/>
              <a:ext cx="0" cy="708"/>
            </a:xfrm>
            <a:prstGeom prst="line">
              <a:avLst/>
            </a:prstGeom>
            <a:noFill/>
            <a:ln w="19050">
              <a:solidFill>
                <a:schemeClr val="tx1"/>
              </a:solidFill>
              <a:round/>
              <a:headEnd/>
              <a:tailEnd type="triangle" w="med" len="med"/>
            </a:ln>
            <a:effectLst/>
          </p:spPr>
          <p:txBody>
            <a:bodyPr/>
            <a:lstStyle/>
            <a:p>
              <a:endParaRPr lang="en-US"/>
            </a:p>
          </p:txBody>
        </p:sp>
        <p:sp>
          <p:nvSpPr>
            <p:cNvPr id="90127" name="Line 15"/>
            <p:cNvSpPr>
              <a:spLocks noChangeShapeType="1"/>
            </p:cNvSpPr>
            <p:nvPr/>
          </p:nvSpPr>
          <p:spPr bwMode="auto">
            <a:xfrm flipV="1">
              <a:off x="1622" y="1667"/>
              <a:ext cx="3" cy="493"/>
            </a:xfrm>
            <a:prstGeom prst="line">
              <a:avLst/>
            </a:prstGeom>
            <a:noFill/>
            <a:ln w="19050">
              <a:solidFill>
                <a:schemeClr val="tx1"/>
              </a:solidFill>
              <a:round/>
              <a:headEnd/>
              <a:tailEnd type="triangle" w="med" len="med"/>
            </a:ln>
            <a:effectLst/>
          </p:spPr>
          <p:txBody>
            <a:bodyPr/>
            <a:lstStyle/>
            <a:p>
              <a:endParaRPr lang="en-US"/>
            </a:p>
          </p:txBody>
        </p:sp>
        <p:sp>
          <p:nvSpPr>
            <p:cNvPr id="90128" name="Line 16"/>
            <p:cNvSpPr>
              <a:spLocks noChangeShapeType="1"/>
            </p:cNvSpPr>
            <p:nvPr/>
          </p:nvSpPr>
          <p:spPr bwMode="auto">
            <a:xfrm flipV="1">
              <a:off x="2446" y="1671"/>
              <a:ext cx="0" cy="480"/>
            </a:xfrm>
            <a:prstGeom prst="line">
              <a:avLst/>
            </a:prstGeom>
            <a:noFill/>
            <a:ln w="19050">
              <a:solidFill>
                <a:schemeClr val="tx1"/>
              </a:solidFill>
              <a:round/>
              <a:headEnd/>
              <a:tailEnd type="triangle" w="med" len="med"/>
            </a:ln>
            <a:effectLst/>
          </p:spPr>
          <p:txBody>
            <a:bodyPr/>
            <a:lstStyle/>
            <a:p>
              <a:endParaRPr lang="en-US"/>
            </a:p>
          </p:txBody>
        </p:sp>
        <p:sp>
          <p:nvSpPr>
            <p:cNvPr id="90129" name="Line 17"/>
            <p:cNvSpPr>
              <a:spLocks noChangeShapeType="1"/>
            </p:cNvSpPr>
            <p:nvPr/>
          </p:nvSpPr>
          <p:spPr bwMode="auto">
            <a:xfrm flipV="1">
              <a:off x="2584" y="1466"/>
              <a:ext cx="3" cy="690"/>
            </a:xfrm>
            <a:prstGeom prst="line">
              <a:avLst/>
            </a:prstGeom>
            <a:noFill/>
            <a:ln w="19050">
              <a:solidFill>
                <a:schemeClr val="tx1"/>
              </a:solidFill>
              <a:round/>
              <a:headEnd/>
              <a:tailEnd type="triangle" w="med" len="med"/>
            </a:ln>
            <a:effectLst/>
          </p:spPr>
          <p:txBody>
            <a:bodyPr/>
            <a:lstStyle/>
            <a:p>
              <a:endParaRPr lang="en-US"/>
            </a:p>
          </p:txBody>
        </p:sp>
        <p:sp>
          <p:nvSpPr>
            <p:cNvPr id="90130" name="Line 18"/>
            <p:cNvSpPr>
              <a:spLocks noChangeShapeType="1"/>
            </p:cNvSpPr>
            <p:nvPr/>
          </p:nvSpPr>
          <p:spPr bwMode="auto">
            <a:xfrm flipV="1">
              <a:off x="2727" y="1680"/>
              <a:ext cx="3" cy="480"/>
            </a:xfrm>
            <a:prstGeom prst="line">
              <a:avLst/>
            </a:prstGeom>
            <a:noFill/>
            <a:ln w="19050">
              <a:solidFill>
                <a:schemeClr val="tx1"/>
              </a:solidFill>
              <a:round/>
              <a:headEnd/>
              <a:tailEnd type="triangle" w="med" len="med"/>
            </a:ln>
            <a:effectLst/>
          </p:spPr>
          <p:txBody>
            <a:bodyPr/>
            <a:lstStyle/>
            <a:p>
              <a:endParaRPr lang="en-US"/>
            </a:p>
          </p:txBody>
        </p:sp>
        <p:sp>
          <p:nvSpPr>
            <p:cNvPr id="90131" name="Line 19"/>
            <p:cNvSpPr>
              <a:spLocks noChangeShapeType="1"/>
            </p:cNvSpPr>
            <p:nvPr/>
          </p:nvSpPr>
          <p:spPr bwMode="auto">
            <a:xfrm rot="10800000" flipV="1">
              <a:off x="2173" y="2169"/>
              <a:ext cx="0" cy="479"/>
            </a:xfrm>
            <a:prstGeom prst="line">
              <a:avLst/>
            </a:prstGeom>
            <a:noFill/>
            <a:ln w="19050">
              <a:solidFill>
                <a:schemeClr val="tx1"/>
              </a:solidFill>
              <a:round/>
              <a:headEnd/>
              <a:tailEnd type="triangle" w="med" len="med"/>
            </a:ln>
            <a:effectLst/>
          </p:spPr>
          <p:txBody>
            <a:bodyPr/>
            <a:lstStyle/>
            <a:p>
              <a:endParaRPr lang="en-US"/>
            </a:p>
          </p:txBody>
        </p:sp>
        <p:sp>
          <p:nvSpPr>
            <p:cNvPr id="90132" name="Line 20"/>
            <p:cNvSpPr>
              <a:spLocks noChangeShapeType="1"/>
            </p:cNvSpPr>
            <p:nvPr/>
          </p:nvSpPr>
          <p:spPr bwMode="auto">
            <a:xfrm rot="10800000" flipV="1">
              <a:off x="2033"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133" name="Line 21"/>
            <p:cNvSpPr>
              <a:spLocks noChangeShapeType="1"/>
            </p:cNvSpPr>
            <p:nvPr/>
          </p:nvSpPr>
          <p:spPr bwMode="auto">
            <a:xfrm rot="10800000" flipV="1">
              <a:off x="1890"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134" name="Line 22"/>
            <p:cNvSpPr>
              <a:spLocks noChangeShapeType="1"/>
            </p:cNvSpPr>
            <p:nvPr/>
          </p:nvSpPr>
          <p:spPr bwMode="auto">
            <a:xfrm rot="10800000" flipV="1">
              <a:off x="1078" y="2169"/>
              <a:ext cx="0" cy="479"/>
            </a:xfrm>
            <a:prstGeom prst="line">
              <a:avLst/>
            </a:prstGeom>
            <a:noFill/>
            <a:ln w="19050">
              <a:solidFill>
                <a:schemeClr val="tx1"/>
              </a:solidFill>
              <a:round/>
              <a:headEnd/>
              <a:tailEnd type="triangle" w="med" len="med"/>
            </a:ln>
            <a:effectLst/>
          </p:spPr>
          <p:txBody>
            <a:bodyPr/>
            <a:lstStyle/>
            <a:p>
              <a:endParaRPr lang="en-US"/>
            </a:p>
          </p:txBody>
        </p:sp>
        <p:sp>
          <p:nvSpPr>
            <p:cNvPr id="90135" name="Line 23"/>
            <p:cNvSpPr>
              <a:spLocks noChangeShapeType="1"/>
            </p:cNvSpPr>
            <p:nvPr/>
          </p:nvSpPr>
          <p:spPr bwMode="auto">
            <a:xfrm rot="10800000" flipV="1">
              <a:off x="937"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136" name="Line 24"/>
            <p:cNvSpPr>
              <a:spLocks noChangeShapeType="1"/>
            </p:cNvSpPr>
            <p:nvPr/>
          </p:nvSpPr>
          <p:spPr bwMode="auto">
            <a:xfrm rot="10800000" flipV="1">
              <a:off x="794"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137" name="Line 25"/>
            <p:cNvSpPr>
              <a:spLocks noChangeShapeType="1"/>
            </p:cNvSpPr>
            <p:nvPr/>
          </p:nvSpPr>
          <p:spPr bwMode="auto">
            <a:xfrm>
              <a:off x="236" y="2160"/>
              <a:ext cx="5184" cy="0"/>
            </a:xfrm>
            <a:prstGeom prst="line">
              <a:avLst/>
            </a:prstGeom>
            <a:noFill/>
            <a:ln w="28575">
              <a:solidFill>
                <a:schemeClr val="tx1"/>
              </a:solidFill>
              <a:round/>
              <a:headEnd/>
              <a:tailEnd type="triangle" w="med" len="med"/>
            </a:ln>
            <a:effectLst/>
          </p:spPr>
          <p:txBody>
            <a:bodyPr/>
            <a:lstStyle/>
            <a:p>
              <a:endParaRPr lang="en-US"/>
            </a:p>
          </p:txBody>
        </p:sp>
        <p:sp>
          <p:nvSpPr>
            <p:cNvPr id="90138" name="Line 26"/>
            <p:cNvSpPr>
              <a:spLocks noChangeShapeType="1"/>
            </p:cNvSpPr>
            <p:nvPr/>
          </p:nvSpPr>
          <p:spPr bwMode="auto">
            <a:xfrm flipV="1">
              <a:off x="3552" y="1667"/>
              <a:ext cx="0" cy="493"/>
            </a:xfrm>
            <a:prstGeom prst="line">
              <a:avLst/>
            </a:prstGeom>
            <a:noFill/>
            <a:ln w="19050">
              <a:solidFill>
                <a:schemeClr val="tx1"/>
              </a:solidFill>
              <a:round/>
              <a:headEnd/>
              <a:tailEnd type="triangle" w="med" len="med"/>
            </a:ln>
            <a:effectLst/>
          </p:spPr>
          <p:txBody>
            <a:bodyPr/>
            <a:lstStyle/>
            <a:p>
              <a:endParaRPr lang="en-US"/>
            </a:p>
          </p:txBody>
        </p:sp>
        <p:sp>
          <p:nvSpPr>
            <p:cNvPr id="90139" name="Line 27"/>
            <p:cNvSpPr>
              <a:spLocks noChangeShapeType="1"/>
            </p:cNvSpPr>
            <p:nvPr/>
          </p:nvSpPr>
          <p:spPr bwMode="auto">
            <a:xfrm flipV="1">
              <a:off x="3689" y="1452"/>
              <a:ext cx="0" cy="708"/>
            </a:xfrm>
            <a:prstGeom prst="line">
              <a:avLst/>
            </a:prstGeom>
            <a:noFill/>
            <a:ln w="19050">
              <a:solidFill>
                <a:schemeClr val="tx1"/>
              </a:solidFill>
              <a:round/>
              <a:headEnd/>
              <a:tailEnd type="triangle" w="med" len="med"/>
            </a:ln>
            <a:effectLst/>
          </p:spPr>
          <p:txBody>
            <a:bodyPr/>
            <a:lstStyle/>
            <a:p>
              <a:endParaRPr lang="en-US"/>
            </a:p>
          </p:txBody>
        </p:sp>
        <p:sp>
          <p:nvSpPr>
            <p:cNvPr id="90140" name="Line 28"/>
            <p:cNvSpPr>
              <a:spLocks noChangeShapeType="1"/>
            </p:cNvSpPr>
            <p:nvPr/>
          </p:nvSpPr>
          <p:spPr bwMode="auto">
            <a:xfrm flipV="1">
              <a:off x="3821" y="1667"/>
              <a:ext cx="3" cy="493"/>
            </a:xfrm>
            <a:prstGeom prst="line">
              <a:avLst/>
            </a:prstGeom>
            <a:noFill/>
            <a:ln w="19050">
              <a:solidFill>
                <a:schemeClr val="tx1"/>
              </a:solidFill>
              <a:round/>
              <a:headEnd/>
              <a:tailEnd type="triangle" w="med" len="med"/>
            </a:ln>
            <a:effectLst/>
          </p:spPr>
          <p:txBody>
            <a:bodyPr/>
            <a:lstStyle/>
            <a:p>
              <a:endParaRPr lang="en-US"/>
            </a:p>
          </p:txBody>
        </p:sp>
        <p:sp>
          <p:nvSpPr>
            <p:cNvPr id="90141" name="Line 29"/>
            <p:cNvSpPr>
              <a:spLocks noChangeShapeType="1"/>
            </p:cNvSpPr>
            <p:nvPr/>
          </p:nvSpPr>
          <p:spPr bwMode="auto">
            <a:xfrm flipV="1">
              <a:off x="4646" y="1671"/>
              <a:ext cx="0" cy="480"/>
            </a:xfrm>
            <a:prstGeom prst="line">
              <a:avLst/>
            </a:prstGeom>
            <a:noFill/>
            <a:ln w="19050">
              <a:solidFill>
                <a:schemeClr val="tx1"/>
              </a:solidFill>
              <a:round/>
              <a:headEnd/>
              <a:tailEnd type="triangle" w="med" len="med"/>
            </a:ln>
            <a:effectLst/>
          </p:spPr>
          <p:txBody>
            <a:bodyPr/>
            <a:lstStyle/>
            <a:p>
              <a:endParaRPr lang="en-US"/>
            </a:p>
          </p:txBody>
        </p:sp>
        <p:sp>
          <p:nvSpPr>
            <p:cNvPr id="90142" name="Line 30"/>
            <p:cNvSpPr>
              <a:spLocks noChangeShapeType="1"/>
            </p:cNvSpPr>
            <p:nvPr/>
          </p:nvSpPr>
          <p:spPr bwMode="auto">
            <a:xfrm flipV="1">
              <a:off x="4783" y="1466"/>
              <a:ext cx="3" cy="690"/>
            </a:xfrm>
            <a:prstGeom prst="line">
              <a:avLst/>
            </a:prstGeom>
            <a:noFill/>
            <a:ln w="19050">
              <a:solidFill>
                <a:schemeClr val="tx1"/>
              </a:solidFill>
              <a:round/>
              <a:headEnd/>
              <a:tailEnd type="triangle" w="med" len="med"/>
            </a:ln>
            <a:effectLst/>
          </p:spPr>
          <p:txBody>
            <a:bodyPr/>
            <a:lstStyle/>
            <a:p>
              <a:endParaRPr lang="en-US"/>
            </a:p>
          </p:txBody>
        </p:sp>
        <p:sp>
          <p:nvSpPr>
            <p:cNvPr id="90143" name="Line 31"/>
            <p:cNvSpPr>
              <a:spLocks noChangeShapeType="1"/>
            </p:cNvSpPr>
            <p:nvPr/>
          </p:nvSpPr>
          <p:spPr bwMode="auto">
            <a:xfrm flipV="1">
              <a:off x="4926" y="1680"/>
              <a:ext cx="3" cy="480"/>
            </a:xfrm>
            <a:prstGeom prst="line">
              <a:avLst/>
            </a:prstGeom>
            <a:noFill/>
            <a:ln w="19050">
              <a:solidFill>
                <a:schemeClr val="tx1"/>
              </a:solidFill>
              <a:round/>
              <a:headEnd/>
              <a:tailEnd type="triangle" w="med" len="med"/>
            </a:ln>
            <a:effectLst/>
          </p:spPr>
          <p:txBody>
            <a:bodyPr/>
            <a:lstStyle/>
            <a:p>
              <a:endParaRPr lang="en-US"/>
            </a:p>
          </p:txBody>
        </p:sp>
        <p:sp>
          <p:nvSpPr>
            <p:cNvPr id="90144" name="Line 32"/>
            <p:cNvSpPr>
              <a:spLocks noChangeShapeType="1"/>
            </p:cNvSpPr>
            <p:nvPr/>
          </p:nvSpPr>
          <p:spPr bwMode="auto">
            <a:xfrm rot="10800000" flipV="1">
              <a:off x="4372" y="2168"/>
              <a:ext cx="0" cy="480"/>
            </a:xfrm>
            <a:prstGeom prst="line">
              <a:avLst/>
            </a:prstGeom>
            <a:noFill/>
            <a:ln w="19050">
              <a:solidFill>
                <a:schemeClr val="tx1"/>
              </a:solidFill>
              <a:round/>
              <a:headEnd/>
              <a:tailEnd type="triangle" w="med" len="med"/>
            </a:ln>
            <a:effectLst/>
          </p:spPr>
          <p:txBody>
            <a:bodyPr/>
            <a:lstStyle/>
            <a:p>
              <a:endParaRPr lang="en-US"/>
            </a:p>
          </p:txBody>
        </p:sp>
        <p:sp>
          <p:nvSpPr>
            <p:cNvPr id="90145" name="Line 33"/>
            <p:cNvSpPr>
              <a:spLocks noChangeShapeType="1"/>
            </p:cNvSpPr>
            <p:nvPr/>
          </p:nvSpPr>
          <p:spPr bwMode="auto">
            <a:xfrm rot="10800000" flipV="1">
              <a:off x="4232"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146" name="Line 34"/>
            <p:cNvSpPr>
              <a:spLocks noChangeShapeType="1"/>
            </p:cNvSpPr>
            <p:nvPr/>
          </p:nvSpPr>
          <p:spPr bwMode="auto">
            <a:xfrm rot="10800000" flipV="1">
              <a:off x="4089"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147" name="Line 35"/>
            <p:cNvSpPr>
              <a:spLocks noChangeShapeType="1"/>
            </p:cNvSpPr>
            <p:nvPr/>
          </p:nvSpPr>
          <p:spPr bwMode="auto">
            <a:xfrm rot="10800000" flipV="1">
              <a:off x="3277" y="2168"/>
              <a:ext cx="0" cy="480"/>
            </a:xfrm>
            <a:prstGeom prst="line">
              <a:avLst/>
            </a:prstGeom>
            <a:noFill/>
            <a:ln w="19050">
              <a:solidFill>
                <a:schemeClr val="tx1"/>
              </a:solidFill>
              <a:round/>
              <a:headEnd/>
              <a:tailEnd type="triangle" w="med" len="med"/>
            </a:ln>
            <a:effectLst/>
          </p:spPr>
          <p:txBody>
            <a:bodyPr/>
            <a:lstStyle/>
            <a:p>
              <a:endParaRPr lang="en-US"/>
            </a:p>
          </p:txBody>
        </p:sp>
        <p:sp>
          <p:nvSpPr>
            <p:cNvPr id="90148" name="Line 36"/>
            <p:cNvSpPr>
              <a:spLocks noChangeShapeType="1"/>
            </p:cNvSpPr>
            <p:nvPr/>
          </p:nvSpPr>
          <p:spPr bwMode="auto">
            <a:xfrm rot="10800000" flipV="1">
              <a:off x="3137"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149" name="Line 37"/>
            <p:cNvSpPr>
              <a:spLocks noChangeShapeType="1"/>
            </p:cNvSpPr>
            <p:nvPr/>
          </p:nvSpPr>
          <p:spPr bwMode="auto">
            <a:xfrm rot="10800000" flipV="1">
              <a:off x="2994" y="2160"/>
              <a:ext cx="2" cy="479"/>
            </a:xfrm>
            <a:prstGeom prst="line">
              <a:avLst/>
            </a:prstGeom>
            <a:noFill/>
            <a:ln w="19050">
              <a:solidFill>
                <a:schemeClr val="tx1"/>
              </a:solidFill>
              <a:round/>
              <a:headEnd/>
              <a:tailEnd type="triangle" w="med" len="med"/>
            </a:ln>
            <a:effectLst/>
          </p:spPr>
          <p:txBody>
            <a:bodyPr/>
            <a:lstStyle/>
            <a:p>
              <a:endParaRPr lang="en-US"/>
            </a:p>
          </p:txBody>
        </p:sp>
      </p:grpSp>
      <p:sp>
        <p:nvSpPr>
          <p:cNvPr id="90150" name="Text Box 38"/>
          <p:cNvSpPr txBox="1">
            <a:spLocks noChangeArrowheads="1"/>
          </p:cNvSpPr>
          <p:nvPr/>
        </p:nvSpPr>
        <p:spPr bwMode="auto">
          <a:xfrm>
            <a:off x="7024688" y="1477963"/>
            <a:ext cx="387350" cy="457200"/>
          </a:xfrm>
          <a:prstGeom prst="rect">
            <a:avLst/>
          </a:prstGeom>
          <a:noFill/>
          <a:ln w="9525">
            <a:noFill/>
            <a:miter lim="800000"/>
            <a:headEnd/>
            <a:tailEnd/>
          </a:ln>
          <a:effectLst/>
        </p:spPr>
        <p:txBody>
          <a:bodyPr wrap="none">
            <a:spAutoFit/>
          </a:bodyPr>
          <a:lstStyle/>
          <a:p>
            <a:r>
              <a:rPr lang="en-US"/>
              <a:t>X</a:t>
            </a:r>
          </a:p>
        </p:txBody>
      </p:sp>
      <p:sp>
        <p:nvSpPr>
          <p:cNvPr id="90151" name="Rectangle 39"/>
          <p:cNvSpPr>
            <a:spLocks noChangeArrowheads="1"/>
          </p:cNvSpPr>
          <p:nvPr/>
        </p:nvSpPr>
        <p:spPr bwMode="auto">
          <a:xfrm>
            <a:off x="7100888" y="1084263"/>
            <a:ext cx="914400" cy="990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90152" name="Oval 40"/>
          <p:cNvSpPr>
            <a:spLocks noChangeArrowheads="1"/>
          </p:cNvSpPr>
          <p:nvPr/>
        </p:nvSpPr>
        <p:spPr bwMode="auto">
          <a:xfrm>
            <a:off x="7100888" y="1020763"/>
            <a:ext cx="914400" cy="112712"/>
          </a:xfrm>
          <a:prstGeom prst="ellipse">
            <a:avLst/>
          </a:prstGeom>
          <a:solidFill>
            <a:schemeClr val="accent1"/>
          </a:solidFill>
          <a:ln w="9525">
            <a:solidFill>
              <a:schemeClr val="tx1"/>
            </a:solidFill>
            <a:round/>
            <a:headEnd/>
            <a:tailEnd/>
          </a:ln>
          <a:effectLst/>
        </p:spPr>
        <p:txBody>
          <a:bodyPr wrap="none" anchor="ctr"/>
          <a:lstStyle/>
          <a:p>
            <a:endParaRPr lang="en-US"/>
          </a:p>
        </p:txBody>
      </p:sp>
      <p:grpSp>
        <p:nvGrpSpPr>
          <p:cNvPr id="3" name="Group 208"/>
          <p:cNvGrpSpPr>
            <a:grpSpLocks/>
          </p:cNvGrpSpPr>
          <p:nvPr/>
        </p:nvGrpSpPr>
        <p:grpSpPr bwMode="auto">
          <a:xfrm>
            <a:off x="1490663" y="2689225"/>
            <a:ext cx="7202487" cy="1524000"/>
            <a:chOff x="939" y="1694"/>
            <a:chExt cx="4537" cy="960"/>
          </a:xfrm>
        </p:grpSpPr>
        <p:grpSp>
          <p:nvGrpSpPr>
            <p:cNvPr id="4" name="Group 42"/>
            <p:cNvGrpSpPr>
              <a:grpSpLocks/>
            </p:cNvGrpSpPr>
            <p:nvPr/>
          </p:nvGrpSpPr>
          <p:grpSpPr bwMode="auto">
            <a:xfrm>
              <a:off x="2816" y="1694"/>
              <a:ext cx="2208" cy="960"/>
              <a:chOff x="236" y="1440"/>
              <a:chExt cx="5184" cy="1439"/>
            </a:xfrm>
          </p:grpSpPr>
          <p:sp>
            <p:nvSpPr>
              <p:cNvPr id="90155" name="Freeform 43"/>
              <p:cNvSpPr>
                <a:spLocks/>
              </p:cNvSpPr>
              <p:nvPr/>
            </p:nvSpPr>
            <p:spPr bwMode="auto">
              <a:xfrm>
                <a:off x="244" y="1440"/>
                <a:ext cx="2629"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lstStyle/>
              <a:p>
                <a:endParaRPr lang="en-US"/>
              </a:p>
            </p:txBody>
          </p:sp>
          <p:sp>
            <p:nvSpPr>
              <p:cNvPr id="90156" name="Freeform 44"/>
              <p:cNvSpPr>
                <a:spLocks/>
              </p:cNvSpPr>
              <p:nvPr/>
            </p:nvSpPr>
            <p:spPr bwMode="auto">
              <a:xfrm>
                <a:off x="2444" y="1440"/>
                <a:ext cx="2628"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lstStyle/>
              <a:p>
                <a:endParaRPr lang="en-US"/>
              </a:p>
            </p:txBody>
          </p:sp>
          <p:sp>
            <p:nvSpPr>
              <p:cNvPr id="90157" name="Line 45"/>
              <p:cNvSpPr>
                <a:spLocks noChangeShapeType="1"/>
              </p:cNvSpPr>
              <p:nvPr/>
            </p:nvSpPr>
            <p:spPr bwMode="auto">
              <a:xfrm flipV="1">
                <a:off x="250" y="1664"/>
                <a:ext cx="0" cy="496"/>
              </a:xfrm>
              <a:prstGeom prst="line">
                <a:avLst/>
              </a:prstGeom>
              <a:noFill/>
              <a:ln w="19050">
                <a:solidFill>
                  <a:schemeClr val="tx1"/>
                </a:solidFill>
                <a:round/>
                <a:headEnd/>
                <a:tailEnd type="triangle" w="med" len="med"/>
              </a:ln>
              <a:effectLst/>
            </p:spPr>
            <p:txBody>
              <a:bodyPr/>
              <a:lstStyle/>
              <a:p>
                <a:endParaRPr lang="en-US"/>
              </a:p>
            </p:txBody>
          </p:sp>
          <p:sp>
            <p:nvSpPr>
              <p:cNvPr id="90158" name="Line 46"/>
              <p:cNvSpPr>
                <a:spLocks noChangeShapeType="1"/>
              </p:cNvSpPr>
              <p:nvPr/>
            </p:nvSpPr>
            <p:spPr bwMode="auto">
              <a:xfrm flipV="1">
                <a:off x="387" y="1449"/>
                <a:ext cx="0" cy="711"/>
              </a:xfrm>
              <a:prstGeom prst="line">
                <a:avLst/>
              </a:prstGeom>
              <a:noFill/>
              <a:ln w="19050">
                <a:solidFill>
                  <a:schemeClr val="tx1"/>
                </a:solidFill>
                <a:round/>
                <a:headEnd/>
                <a:tailEnd type="triangle" w="med" len="med"/>
              </a:ln>
              <a:effectLst/>
            </p:spPr>
            <p:txBody>
              <a:bodyPr/>
              <a:lstStyle/>
              <a:p>
                <a:endParaRPr lang="en-US"/>
              </a:p>
            </p:txBody>
          </p:sp>
          <p:sp>
            <p:nvSpPr>
              <p:cNvPr id="90159" name="Line 47"/>
              <p:cNvSpPr>
                <a:spLocks noChangeShapeType="1"/>
              </p:cNvSpPr>
              <p:nvPr/>
            </p:nvSpPr>
            <p:spPr bwMode="auto">
              <a:xfrm flipV="1">
                <a:off x="519" y="1664"/>
                <a:ext cx="3" cy="492"/>
              </a:xfrm>
              <a:prstGeom prst="line">
                <a:avLst/>
              </a:prstGeom>
              <a:noFill/>
              <a:ln w="19050">
                <a:solidFill>
                  <a:schemeClr val="tx1"/>
                </a:solidFill>
                <a:round/>
                <a:headEnd/>
                <a:tailEnd type="triangle" w="med" len="med"/>
              </a:ln>
              <a:effectLst/>
            </p:spPr>
            <p:txBody>
              <a:bodyPr/>
              <a:lstStyle/>
              <a:p>
                <a:endParaRPr lang="en-US"/>
              </a:p>
            </p:txBody>
          </p:sp>
          <p:sp>
            <p:nvSpPr>
              <p:cNvPr id="90160" name="Line 48"/>
              <p:cNvSpPr>
                <a:spLocks noChangeShapeType="1"/>
              </p:cNvSpPr>
              <p:nvPr/>
            </p:nvSpPr>
            <p:spPr bwMode="auto">
              <a:xfrm flipV="1">
                <a:off x="1352" y="1667"/>
                <a:ext cx="0" cy="493"/>
              </a:xfrm>
              <a:prstGeom prst="line">
                <a:avLst/>
              </a:prstGeom>
              <a:noFill/>
              <a:ln w="19050">
                <a:solidFill>
                  <a:schemeClr val="tx1"/>
                </a:solidFill>
                <a:round/>
                <a:headEnd/>
                <a:tailEnd type="triangle" w="med" len="med"/>
              </a:ln>
              <a:effectLst/>
            </p:spPr>
            <p:txBody>
              <a:bodyPr/>
              <a:lstStyle/>
              <a:p>
                <a:endParaRPr lang="en-US"/>
              </a:p>
            </p:txBody>
          </p:sp>
          <p:sp>
            <p:nvSpPr>
              <p:cNvPr id="90161" name="Line 49"/>
              <p:cNvSpPr>
                <a:spLocks noChangeShapeType="1"/>
              </p:cNvSpPr>
              <p:nvPr/>
            </p:nvSpPr>
            <p:spPr bwMode="auto">
              <a:xfrm flipV="1">
                <a:off x="1490" y="1452"/>
                <a:ext cx="0" cy="708"/>
              </a:xfrm>
              <a:prstGeom prst="line">
                <a:avLst/>
              </a:prstGeom>
              <a:noFill/>
              <a:ln w="19050">
                <a:solidFill>
                  <a:schemeClr val="tx1"/>
                </a:solidFill>
                <a:round/>
                <a:headEnd/>
                <a:tailEnd type="triangle" w="med" len="med"/>
              </a:ln>
              <a:effectLst/>
            </p:spPr>
            <p:txBody>
              <a:bodyPr/>
              <a:lstStyle/>
              <a:p>
                <a:endParaRPr lang="en-US"/>
              </a:p>
            </p:txBody>
          </p:sp>
          <p:sp>
            <p:nvSpPr>
              <p:cNvPr id="90162" name="Line 50"/>
              <p:cNvSpPr>
                <a:spLocks noChangeShapeType="1"/>
              </p:cNvSpPr>
              <p:nvPr/>
            </p:nvSpPr>
            <p:spPr bwMode="auto">
              <a:xfrm flipV="1">
                <a:off x="1622" y="1667"/>
                <a:ext cx="3" cy="493"/>
              </a:xfrm>
              <a:prstGeom prst="line">
                <a:avLst/>
              </a:prstGeom>
              <a:noFill/>
              <a:ln w="19050">
                <a:solidFill>
                  <a:schemeClr val="tx1"/>
                </a:solidFill>
                <a:round/>
                <a:headEnd/>
                <a:tailEnd type="triangle" w="med" len="med"/>
              </a:ln>
              <a:effectLst/>
            </p:spPr>
            <p:txBody>
              <a:bodyPr/>
              <a:lstStyle/>
              <a:p>
                <a:endParaRPr lang="en-US"/>
              </a:p>
            </p:txBody>
          </p:sp>
          <p:sp>
            <p:nvSpPr>
              <p:cNvPr id="90163" name="Line 51"/>
              <p:cNvSpPr>
                <a:spLocks noChangeShapeType="1"/>
              </p:cNvSpPr>
              <p:nvPr/>
            </p:nvSpPr>
            <p:spPr bwMode="auto">
              <a:xfrm flipV="1">
                <a:off x="2446" y="1671"/>
                <a:ext cx="0" cy="480"/>
              </a:xfrm>
              <a:prstGeom prst="line">
                <a:avLst/>
              </a:prstGeom>
              <a:noFill/>
              <a:ln w="19050">
                <a:solidFill>
                  <a:schemeClr val="tx1"/>
                </a:solidFill>
                <a:round/>
                <a:headEnd/>
                <a:tailEnd type="triangle" w="med" len="med"/>
              </a:ln>
              <a:effectLst/>
            </p:spPr>
            <p:txBody>
              <a:bodyPr/>
              <a:lstStyle/>
              <a:p>
                <a:endParaRPr lang="en-US"/>
              </a:p>
            </p:txBody>
          </p:sp>
          <p:sp>
            <p:nvSpPr>
              <p:cNvPr id="90164" name="Line 52"/>
              <p:cNvSpPr>
                <a:spLocks noChangeShapeType="1"/>
              </p:cNvSpPr>
              <p:nvPr/>
            </p:nvSpPr>
            <p:spPr bwMode="auto">
              <a:xfrm flipV="1">
                <a:off x="2584" y="1466"/>
                <a:ext cx="3" cy="690"/>
              </a:xfrm>
              <a:prstGeom prst="line">
                <a:avLst/>
              </a:prstGeom>
              <a:noFill/>
              <a:ln w="19050">
                <a:solidFill>
                  <a:schemeClr val="tx1"/>
                </a:solidFill>
                <a:round/>
                <a:headEnd/>
                <a:tailEnd type="triangle" w="med" len="med"/>
              </a:ln>
              <a:effectLst/>
            </p:spPr>
            <p:txBody>
              <a:bodyPr/>
              <a:lstStyle/>
              <a:p>
                <a:endParaRPr lang="en-US"/>
              </a:p>
            </p:txBody>
          </p:sp>
          <p:sp>
            <p:nvSpPr>
              <p:cNvPr id="90165" name="Line 53"/>
              <p:cNvSpPr>
                <a:spLocks noChangeShapeType="1"/>
              </p:cNvSpPr>
              <p:nvPr/>
            </p:nvSpPr>
            <p:spPr bwMode="auto">
              <a:xfrm flipV="1">
                <a:off x="2727" y="1680"/>
                <a:ext cx="3" cy="480"/>
              </a:xfrm>
              <a:prstGeom prst="line">
                <a:avLst/>
              </a:prstGeom>
              <a:noFill/>
              <a:ln w="19050">
                <a:solidFill>
                  <a:schemeClr val="tx1"/>
                </a:solidFill>
                <a:round/>
                <a:headEnd/>
                <a:tailEnd type="triangle" w="med" len="med"/>
              </a:ln>
              <a:effectLst/>
            </p:spPr>
            <p:txBody>
              <a:bodyPr/>
              <a:lstStyle/>
              <a:p>
                <a:endParaRPr lang="en-US"/>
              </a:p>
            </p:txBody>
          </p:sp>
          <p:sp>
            <p:nvSpPr>
              <p:cNvPr id="90166" name="Line 54"/>
              <p:cNvSpPr>
                <a:spLocks noChangeShapeType="1"/>
              </p:cNvSpPr>
              <p:nvPr/>
            </p:nvSpPr>
            <p:spPr bwMode="auto">
              <a:xfrm rot="10800000" flipV="1">
                <a:off x="2173" y="2169"/>
                <a:ext cx="0" cy="479"/>
              </a:xfrm>
              <a:prstGeom prst="line">
                <a:avLst/>
              </a:prstGeom>
              <a:noFill/>
              <a:ln w="19050">
                <a:solidFill>
                  <a:schemeClr val="tx1"/>
                </a:solidFill>
                <a:round/>
                <a:headEnd/>
                <a:tailEnd type="triangle" w="med" len="med"/>
              </a:ln>
              <a:effectLst/>
            </p:spPr>
            <p:txBody>
              <a:bodyPr/>
              <a:lstStyle/>
              <a:p>
                <a:endParaRPr lang="en-US"/>
              </a:p>
            </p:txBody>
          </p:sp>
          <p:sp>
            <p:nvSpPr>
              <p:cNvPr id="90167" name="Line 55"/>
              <p:cNvSpPr>
                <a:spLocks noChangeShapeType="1"/>
              </p:cNvSpPr>
              <p:nvPr/>
            </p:nvSpPr>
            <p:spPr bwMode="auto">
              <a:xfrm rot="10800000" flipV="1">
                <a:off x="2033"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168" name="Line 56"/>
              <p:cNvSpPr>
                <a:spLocks noChangeShapeType="1"/>
              </p:cNvSpPr>
              <p:nvPr/>
            </p:nvSpPr>
            <p:spPr bwMode="auto">
              <a:xfrm rot="10800000" flipV="1">
                <a:off x="1890"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169" name="Line 57"/>
              <p:cNvSpPr>
                <a:spLocks noChangeShapeType="1"/>
              </p:cNvSpPr>
              <p:nvPr/>
            </p:nvSpPr>
            <p:spPr bwMode="auto">
              <a:xfrm rot="10800000" flipV="1">
                <a:off x="1078" y="2169"/>
                <a:ext cx="0" cy="479"/>
              </a:xfrm>
              <a:prstGeom prst="line">
                <a:avLst/>
              </a:prstGeom>
              <a:noFill/>
              <a:ln w="19050">
                <a:solidFill>
                  <a:schemeClr val="tx1"/>
                </a:solidFill>
                <a:round/>
                <a:headEnd/>
                <a:tailEnd type="triangle" w="med" len="med"/>
              </a:ln>
              <a:effectLst/>
            </p:spPr>
            <p:txBody>
              <a:bodyPr/>
              <a:lstStyle/>
              <a:p>
                <a:endParaRPr lang="en-US"/>
              </a:p>
            </p:txBody>
          </p:sp>
          <p:sp>
            <p:nvSpPr>
              <p:cNvPr id="90170" name="Line 58"/>
              <p:cNvSpPr>
                <a:spLocks noChangeShapeType="1"/>
              </p:cNvSpPr>
              <p:nvPr/>
            </p:nvSpPr>
            <p:spPr bwMode="auto">
              <a:xfrm rot="10800000" flipV="1">
                <a:off x="937"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171" name="Line 59"/>
              <p:cNvSpPr>
                <a:spLocks noChangeShapeType="1"/>
              </p:cNvSpPr>
              <p:nvPr/>
            </p:nvSpPr>
            <p:spPr bwMode="auto">
              <a:xfrm rot="10800000" flipV="1">
                <a:off x="794"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172" name="Line 60"/>
              <p:cNvSpPr>
                <a:spLocks noChangeShapeType="1"/>
              </p:cNvSpPr>
              <p:nvPr/>
            </p:nvSpPr>
            <p:spPr bwMode="auto">
              <a:xfrm>
                <a:off x="236" y="2160"/>
                <a:ext cx="5184" cy="0"/>
              </a:xfrm>
              <a:prstGeom prst="line">
                <a:avLst/>
              </a:prstGeom>
              <a:noFill/>
              <a:ln w="28575">
                <a:solidFill>
                  <a:schemeClr val="tx1"/>
                </a:solidFill>
                <a:round/>
                <a:headEnd/>
                <a:tailEnd type="triangle" w="med" len="med"/>
              </a:ln>
              <a:effectLst/>
            </p:spPr>
            <p:txBody>
              <a:bodyPr/>
              <a:lstStyle/>
              <a:p>
                <a:endParaRPr lang="en-US"/>
              </a:p>
            </p:txBody>
          </p:sp>
          <p:sp>
            <p:nvSpPr>
              <p:cNvPr id="90173" name="Line 61"/>
              <p:cNvSpPr>
                <a:spLocks noChangeShapeType="1"/>
              </p:cNvSpPr>
              <p:nvPr/>
            </p:nvSpPr>
            <p:spPr bwMode="auto">
              <a:xfrm flipV="1">
                <a:off x="3552" y="1667"/>
                <a:ext cx="0" cy="493"/>
              </a:xfrm>
              <a:prstGeom prst="line">
                <a:avLst/>
              </a:prstGeom>
              <a:noFill/>
              <a:ln w="19050">
                <a:solidFill>
                  <a:schemeClr val="tx1"/>
                </a:solidFill>
                <a:round/>
                <a:headEnd/>
                <a:tailEnd type="triangle" w="med" len="med"/>
              </a:ln>
              <a:effectLst/>
            </p:spPr>
            <p:txBody>
              <a:bodyPr/>
              <a:lstStyle/>
              <a:p>
                <a:endParaRPr lang="en-US"/>
              </a:p>
            </p:txBody>
          </p:sp>
          <p:sp>
            <p:nvSpPr>
              <p:cNvPr id="90174" name="Line 62"/>
              <p:cNvSpPr>
                <a:spLocks noChangeShapeType="1"/>
              </p:cNvSpPr>
              <p:nvPr/>
            </p:nvSpPr>
            <p:spPr bwMode="auto">
              <a:xfrm flipV="1">
                <a:off x="3689" y="1452"/>
                <a:ext cx="0" cy="708"/>
              </a:xfrm>
              <a:prstGeom prst="line">
                <a:avLst/>
              </a:prstGeom>
              <a:noFill/>
              <a:ln w="19050">
                <a:solidFill>
                  <a:schemeClr val="tx1"/>
                </a:solidFill>
                <a:round/>
                <a:headEnd/>
                <a:tailEnd type="triangle" w="med" len="med"/>
              </a:ln>
              <a:effectLst/>
            </p:spPr>
            <p:txBody>
              <a:bodyPr/>
              <a:lstStyle/>
              <a:p>
                <a:endParaRPr lang="en-US"/>
              </a:p>
            </p:txBody>
          </p:sp>
          <p:sp>
            <p:nvSpPr>
              <p:cNvPr id="90175" name="Line 63"/>
              <p:cNvSpPr>
                <a:spLocks noChangeShapeType="1"/>
              </p:cNvSpPr>
              <p:nvPr/>
            </p:nvSpPr>
            <p:spPr bwMode="auto">
              <a:xfrm flipV="1">
                <a:off x="3821" y="1667"/>
                <a:ext cx="3" cy="493"/>
              </a:xfrm>
              <a:prstGeom prst="line">
                <a:avLst/>
              </a:prstGeom>
              <a:noFill/>
              <a:ln w="19050">
                <a:solidFill>
                  <a:schemeClr val="tx1"/>
                </a:solidFill>
                <a:round/>
                <a:headEnd/>
                <a:tailEnd type="triangle" w="med" len="med"/>
              </a:ln>
              <a:effectLst/>
            </p:spPr>
            <p:txBody>
              <a:bodyPr/>
              <a:lstStyle/>
              <a:p>
                <a:endParaRPr lang="en-US"/>
              </a:p>
            </p:txBody>
          </p:sp>
          <p:sp>
            <p:nvSpPr>
              <p:cNvPr id="90176" name="Line 64"/>
              <p:cNvSpPr>
                <a:spLocks noChangeShapeType="1"/>
              </p:cNvSpPr>
              <p:nvPr/>
            </p:nvSpPr>
            <p:spPr bwMode="auto">
              <a:xfrm flipV="1">
                <a:off x="4646" y="1671"/>
                <a:ext cx="0" cy="480"/>
              </a:xfrm>
              <a:prstGeom prst="line">
                <a:avLst/>
              </a:prstGeom>
              <a:noFill/>
              <a:ln w="19050">
                <a:solidFill>
                  <a:schemeClr val="tx1"/>
                </a:solidFill>
                <a:round/>
                <a:headEnd/>
                <a:tailEnd type="triangle" w="med" len="med"/>
              </a:ln>
              <a:effectLst/>
            </p:spPr>
            <p:txBody>
              <a:bodyPr/>
              <a:lstStyle/>
              <a:p>
                <a:endParaRPr lang="en-US"/>
              </a:p>
            </p:txBody>
          </p:sp>
          <p:sp>
            <p:nvSpPr>
              <p:cNvPr id="90177" name="Line 65"/>
              <p:cNvSpPr>
                <a:spLocks noChangeShapeType="1"/>
              </p:cNvSpPr>
              <p:nvPr/>
            </p:nvSpPr>
            <p:spPr bwMode="auto">
              <a:xfrm flipV="1">
                <a:off x="4783" y="1466"/>
                <a:ext cx="3" cy="690"/>
              </a:xfrm>
              <a:prstGeom prst="line">
                <a:avLst/>
              </a:prstGeom>
              <a:noFill/>
              <a:ln w="19050">
                <a:solidFill>
                  <a:schemeClr val="tx1"/>
                </a:solidFill>
                <a:round/>
                <a:headEnd/>
                <a:tailEnd type="triangle" w="med" len="med"/>
              </a:ln>
              <a:effectLst/>
            </p:spPr>
            <p:txBody>
              <a:bodyPr/>
              <a:lstStyle/>
              <a:p>
                <a:endParaRPr lang="en-US"/>
              </a:p>
            </p:txBody>
          </p:sp>
          <p:sp>
            <p:nvSpPr>
              <p:cNvPr id="90178" name="Line 66"/>
              <p:cNvSpPr>
                <a:spLocks noChangeShapeType="1"/>
              </p:cNvSpPr>
              <p:nvPr/>
            </p:nvSpPr>
            <p:spPr bwMode="auto">
              <a:xfrm flipV="1">
                <a:off x="4926" y="1680"/>
                <a:ext cx="3" cy="480"/>
              </a:xfrm>
              <a:prstGeom prst="line">
                <a:avLst/>
              </a:prstGeom>
              <a:noFill/>
              <a:ln w="19050">
                <a:solidFill>
                  <a:schemeClr val="tx1"/>
                </a:solidFill>
                <a:round/>
                <a:headEnd/>
                <a:tailEnd type="triangle" w="med" len="med"/>
              </a:ln>
              <a:effectLst/>
            </p:spPr>
            <p:txBody>
              <a:bodyPr/>
              <a:lstStyle/>
              <a:p>
                <a:endParaRPr lang="en-US"/>
              </a:p>
            </p:txBody>
          </p:sp>
          <p:sp>
            <p:nvSpPr>
              <p:cNvPr id="90179" name="Line 67"/>
              <p:cNvSpPr>
                <a:spLocks noChangeShapeType="1"/>
              </p:cNvSpPr>
              <p:nvPr/>
            </p:nvSpPr>
            <p:spPr bwMode="auto">
              <a:xfrm rot="10800000" flipV="1">
                <a:off x="4372" y="2168"/>
                <a:ext cx="0" cy="480"/>
              </a:xfrm>
              <a:prstGeom prst="line">
                <a:avLst/>
              </a:prstGeom>
              <a:noFill/>
              <a:ln w="19050">
                <a:solidFill>
                  <a:schemeClr val="tx1"/>
                </a:solidFill>
                <a:round/>
                <a:headEnd/>
                <a:tailEnd type="triangle" w="med" len="med"/>
              </a:ln>
              <a:effectLst/>
            </p:spPr>
            <p:txBody>
              <a:bodyPr/>
              <a:lstStyle/>
              <a:p>
                <a:endParaRPr lang="en-US"/>
              </a:p>
            </p:txBody>
          </p:sp>
          <p:sp>
            <p:nvSpPr>
              <p:cNvPr id="90180" name="Line 68"/>
              <p:cNvSpPr>
                <a:spLocks noChangeShapeType="1"/>
              </p:cNvSpPr>
              <p:nvPr/>
            </p:nvSpPr>
            <p:spPr bwMode="auto">
              <a:xfrm rot="10800000" flipV="1">
                <a:off x="4232"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181" name="Line 69"/>
              <p:cNvSpPr>
                <a:spLocks noChangeShapeType="1"/>
              </p:cNvSpPr>
              <p:nvPr/>
            </p:nvSpPr>
            <p:spPr bwMode="auto">
              <a:xfrm rot="10800000" flipV="1">
                <a:off x="4089"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182" name="Line 70"/>
              <p:cNvSpPr>
                <a:spLocks noChangeShapeType="1"/>
              </p:cNvSpPr>
              <p:nvPr/>
            </p:nvSpPr>
            <p:spPr bwMode="auto">
              <a:xfrm rot="10800000" flipV="1">
                <a:off x="3277" y="2168"/>
                <a:ext cx="0" cy="480"/>
              </a:xfrm>
              <a:prstGeom prst="line">
                <a:avLst/>
              </a:prstGeom>
              <a:noFill/>
              <a:ln w="19050">
                <a:solidFill>
                  <a:schemeClr val="tx1"/>
                </a:solidFill>
                <a:round/>
                <a:headEnd/>
                <a:tailEnd type="triangle" w="med" len="med"/>
              </a:ln>
              <a:effectLst/>
            </p:spPr>
            <p:txBody>
              <a:bodyPr/>
              <a:lstStyle/>
              <a:p>
                <a:endParaRPr lang="en-US"/>
              </a:p>
            </p:txBody>
          </p:sp>
          <p:sp>
            <p:nvSpPr>
              <p:cNvPr id="90183" name="Line 71"/>
              <p:cNvSpPr>
                <a:spLocks noChangeShapeType="1"/>
              </p:cNvSpPr>
              <p:nvPr/>
            </p:nvSpPr>
            <p:spPr bwMode="auto">
              <a:xfrm rot="10800000" flipV="1">
                <a:off x="3137"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184" name="Line 72"/>
              <p:cNvSpPr>
                <a:spLocks noChangeShapeType="1"/>
              </p:cNvSpPr>
              <p:nvPr/>
            </p:nvSpPr>
            <p:spPr bwMode="auto">
              <a:xfrm rot="10800000" flipV="1">
                <a:off x="2994" y="2160"/>
                <a:ext cx="2" cy="479"/>
              </a:xfrm>
              <a:prstGeom prst="line">
                <a:avLst/>
              </a:prstGeom>
              <a:noFill/>
              <a:ln w="19050">
                <a:solidFill>
                  <a:schemeClr val="tx1"/>
                </a:solidFill>
                <a:round/>
                <a:headEnd/>
                <a:tailEnd type="triangle" w="med" len="med"/>
              </a:ln>
              <a:effectLst/>
            </p:spPr>
            <p:txBody>
              <a:bodyPr/>
              <a:lstStyle/>
              <a:p>
                <a:endParaRPr lang="en-US"/>
              </a:p>
            </p:txBody>
          </p:sp>
        </p:grpSp>
        <p:sp>
          <p:nvSpPr>
            <p:cNvPr id="90185" name="Text Box 73"/>
            <p:cNvSpPr txBox="1">
              <a:spLocks noChangeArrowheads="1"/>
            </p:cNvSpPr>
            <p:nvPr/>
          </p:nvSpPr>
          <p:spPr bwMode="auto">
            <a:xfrm>
              <a:off x="4852" y="2126"/>
              <a:ext cx="244" cy="288"/>
            </a:xfrm>
            <a:prstGeom prst="rect">
              <a:avLst/>
            </a:prstGeom>
            <a:noFill/>
            <a:ln w="9525">
              <a:noFill/>
              <a:miter lim="800000"/>
              <a:headEnd/>
              <a:tailEnd/>
            </a:ln>
            <a:effectLst/>
          </p:spPr>
          <p:txBody>
            <a:bodyPr wrap="none">
              <a:spAutoFit/>
            </a:bodyPr>
            <a:lstStyle/>
            <a:p>
              <a:r>
                <a:rPr lang="en-US"/>
                <a:t>X</a:t>
              </a:r>
            </a:p>
          </p:txBody>
        </p:sp>
        <p:sp>
          <p:nvSpPr>
            <p:cNvPr id="90186" name="Rectangle 74"/>
            <p:cNvSpPr>
              <a:spLocks noChangeArrowheads="1"/>
            </p:cNvSpPr>
            <p:nvPr/>
          </p:nvSpPr>
          <p:spPr bwMode="auto">
            <a:xfrm>
              <a:off x="4900" y="1886"/>
              <a:ext cx="576" cy="624"/>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90187" name="Oval 75"/>
            <p:cNvSpPr>
              <a:spLocks noChangeArrowheads="1"/>
            </p:cNvSpPr>
            <p:nvPr/>
          </p:nvSpPr>
          <p:spPr bwMode="auto">
            <a:xfrm>
              <a:off x="4900" y="1838"/>
              <a:ext cx="576" cy="71"/>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0188" name="Oval 76"/>
            <p:cNvSpPr>
              <a:spLocks noChangeArrowheads="1"/>
            </p:cNvSpPr>
            <p:nvPr/>
          </p:nvSpPr>
          <p:spPr bwMode="auto">
            <a:xfrm>
              <a:off x="4900" y="2462"/>
              <a:ext cx="576" cy="71"/>
            </a:xfrm>
            <a:prstGeom prst="ellipse">
              <a:avLst/>
            </a:prstGeom>
            <a:solidFill>
              <a:schemeClr val="tx1"/>
            </a:solidFill>
            <a:ln w="9525">
              <a:solidFill>
                <a:schemeClr val="tx1"/>
              </a:solidFill>
              <a:round/>
              <a:headEnd/>
              <a:tailEnd/>
            </a:ln>
            <a:effectLst/>
          </p:spPr>
          <p:txBody>
            <a:bodyPr wrap="none" anchor="ctr"/>
            <a:lstStyle/>
            <a:p>
              <a:endParaRPr lang="en-US"/>
            </a:p>
          </p:txBody>
        </p:sp>
        <p:grpSp>
          <p:nvGrpSpPr>
            <p:cNvPr id="5" name="Group 77"/>
            <p:cNvGrpSpPr>
              <a:grpSpLocks/>
            </p:cNvGrpSpPr>
            <p:nvPr/>
          </p:nvGrpSpPr>
          <p:grpSpPr bwMode="auto">
            <a:xfrm>
              <a:off x="939" y="1694"/>
              <a:ext cx="2208" cy="960"/>
              <a:chOff x="236" y="1440"/>
              <a:chExt cx="5184" cy="1439"/>
            </a:xfrm>
          </p:grpSpPr>
          <p:sp>
            <p:nvSpPr>
              <p:cNvPr id="90190" name="Freeform 78"/>
              <p:cNvSpPr>
                <a:spLocks/>
              </p:cNvSpPr>
              <p:nvPr/>
            </p:nvSpPr>
            <p:spPr bwMode="auto">
              <a:xfrm>
                <a:off x="244" y="1440"/>
                <a:ext cx="2629"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lstStyle/>
              <a:p>
                <a:endParaRPr lang="en-US"/>
              </a:p>
            </p:txBody>
          </p:sp>
          <p:sp>
            <p:nvSpPr>
              <p:cNvPr id="90191" name="Freeform 79"/>
              <p:cNvSpPr>
                <a:spLocks/>
              </p:cNvSpPr>
              <p:nvPr/>
            </p:nvSpPr>
            <p:spPr bwMode="auto">
              <a:xfrm>
                <a:off x="2444" y="1440"/>
                <a:ext cx="2628"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lstStyle/>
              <a:p>
                <a:endParaRPr lang="en-US"/>
              </a:p>
            </p:txBody>
          </p:sp>
          <p:sp>
            <p:nvSpPr>
              <p:cNvPr id="90192" name="Line 80"/>
              <p:cNvSpPr>
                <a:spLocks noChangeShapeType="1"/>
              </p:cNvSpPr>
              <p:nvPr/>
            </p:nvSpPr>
            <p:spPr bwMode="auto">
              <a:xfrm flipV="1">
                <a:off x="250" y="1664"/>
                <a:ext cx="0" cy="496"/>
              </a:xfrm>
              <a:prstGeom prst="line">
                <a:avLst/>
              </a:prstGeom>
              <a:noFill/>
              <a:ln w="19050">
                <a:solidFill>
                  <a:schemeClr val="tx1"/>
                </a:solidFill>
                <a:round/>
                <a:headEnd/>
                <a:tailEnd type="triangle" w="med" len="med"/>
              </a:ln>
              <a:effectLst/>
            </p:spPr>
            <p:txBody>
              <a:bodyPr/>
              <a:lstStyle/>
              <a:p>
                <a:endParaRPr lang="en-US"/>
              </a:p>
            </p:txBody>
          </p:sp>
          <p:sp>
            <p:nvSpPr>
              <p:cNvPr id="90193" name="Line 81"/>
              <p:cNvSpPr>
                <a:spLocks noChangeShapeType="1"/>
              </p:cNvSpPr>
              <p:nvPr/>
            </p:nvSpPr>
            <p:spPr bwMode="auto">
              <a:xfrm flipV="1">
                <a:off x="387" y="1449"/>
                <a:ext cx="0" cy="711"/>
              </a:xfrm>
              <a:prstGeom prst="line">
                <a:avLst/>
              </a:prstGeom>
              <a:noFill/>
              <a:ln w="19050">
                <a:solidFill>
                  <a:schemeClr val="tx1"/>
                </a:solidFill>
                <a:round/>
                <a:headEnd/>
                <a:tailEnd type="triangle" w="med" len="med"/>
              </a:ln>
              <a:effectLst/>
            </p:spPr>
            <p:txBody>
              <a:bodyPr/>
              <a:lstStyle/>
              <a:p>
                <a:endParaRPr lang="en-US"/>
              </a:p>
            </p:txBody>
          </p:sp>
          <p:sp>
            <p:nvSpPr>
              <p:cNvPr id="90194" name="Line 82"/>
              <p:cNvSpPr>
                <a:spLocks noChangeShapeType="1"/>
              </p:cNvSpPr>
              <p:nvPr/>
            </p:nvSpPr>
            <p:spPr bwMode="auto">
              <a:xfrm flipV="1">
                <a:off x="519" y="1664"/>
                <a:ext cx="3" cy="492"/>
              </a:xfrm>
              <a:prstGeom prst="line">
                <a:avLst/>
              </a:prstGeom>
              <a:noFill/>
              <a:ln w="19050">
                <a:solidFill>
                  <a:schemeClr val="tx1"/>
                </a:solidFill>
                <a:round/>
                <a:headEnd/>
                <a:tailEnd type="triangle" w="med" len="med"/>
              </a:ln>
              <a:effectLst/>
            </p:spPr>
            <p:txBody>
              <a:bodyPr/>
              <a:lstStyle/>
              <a:p>
                <a:endParaRPr lang="en-US"/>
              </a:p>
            </p:txBody>
          </p:sp>
          <p:sp>
            <p:nvSpPr>
              <p:cNvPr id="90195" name="Line 83"/>
              <p:cNvSpPr>
                <a:spLocks noChangeShapeType="1"/>
              </p:cNvSpPr>
              <p:nvPr/>
            </p:nvSpPr>
            <p:spPr bwMode="auto">
              <a:xfrm flipV="1">
                <a:off x="1352" y="1667"/>
                <a:ext cx="0" cy="493"/>
              </a:xfrm>
              <a:prstGeom prst="line">
                <a:avLst/>
              </a:prstGeom>
              <a:noFill/>
              <a:ln w="19050">
                <a:solidFill>
                  <a:schemeClr val="tx1"/>
                </a:solidFill>
                <a:round/>
                <a:headEnd/>
                <a:tailEnd type="triangle" w="med" len="med"/>
              </a:ln>
              <a:effectLst/>
            </p:spPr>
            <p:txBody>
              <a:bodyPr/>
              <a:lstStyle/>
              <a:p>
                <a:endParaRPr lang="en-US"/>
              </a:p>
            </p:txBody>
          </p:sp>
          <p:sp>
            <p:nvSpPr>
              <p:cNvPr id="90196" name="Line 84"/>
              <p:cNvSpPr>
                <a:spLocks noChangeShapeType="1"/>
              </p:cNvSpPr>
              <p:nvPr/>
            </p:nvSpPr>
            <p:spPr bwMode="auto">
              <a:xfrm flipV="1">
                <a:off x="1490" y="1452"/>
                <a:ext cx="0" cy="708"/>
              </a:xfrm>
              <a:prstGeom prst="line">
                <a:avLst/>
              </a:prstGeom>
              <a:noFill/>
              <a:ln w="19050">
                <a:solidFill>
                  <a:schemeClr val="tx1"/>
                </a:solidFill>
                <a:round/>
                <a:headEnd/>
                <a:tailEnd type="triangle" w="med" len="med"/>
              </a:ln>
              <a:effectLst/>
            </p:spPr>
            <p:txBody>
              <a:bodyPr/>
              <a:lstStyle/>
              <a:p>
                <a:endParaRPr lang="en-US"/>
              </a:p>
            </p:txBody>
          </p:sp>
          <p:sp>
            <p:nvSpPr>
              <p:cNvPr id="90197" name="Line 85"/>
              <p:cNvSpPr>
                <a:spLocks noChangeShapeType="1"/>
              </p:cNvSpPr>
              <p:nvPr/>
            </p:nvSpPr>
            <p:spPr bwMode="auto">
              <a:xfrm flipV="1">
                <a:off x="1622" y="1667"/>
                <a:ext cx="3" cy="493"/>
              </a:xfrm>
              <a:prstGeom prst="line">
                <a:avLst/>
              </a:prstGeom>
              <a:noFill/>
              <a:ln w="19050">
                <a:solidFill>
                  <a:schemeClr val="tx1"/>
                </a:solidFill>
                <a:round/>
                <a:headEnd/>
                <a:tailEnd type="triangle" w="med" len="med"/>
              </a:ln>
              <a:effectLst/>
            </p:spPr>
            <p:txBody>
              <a:bodyPr/>
              <a:lstStyle/>
              <a:p>
                <a:endParaRPr lang="en-US"/>
              </a:p>
            </p:txBody>
          </p:sp>
          <p:sp>
            <p:nvSpPr>
              <p:cNvPr id="90198" name="Line 86"/>
              <p:cNvSpPr>
                <a:spLocks noChangeShapeType="1"/>
              </p:cNvSpPr>
              <p:nvPr/>
            </p:nvSpPr>
            <p:spPr bwMode="auto">
              <a:xfrm flipV="1">
                <a:off x="2446" y="1671"/>
                <a:ext cx="0" cy="480"/>
              </a:xfrm>
              <a:prstGeom prst="line">
                <a:avLst/>
              </a:prstGeom>
              <a:noFill/>
              <a:ln w="19050">
                <a:solidFill>
                  <a:schemeClr val="tx1"/>
                </a:solidFill>
                <a:round/>
                <a:headEnd/>
                <a:tailEnd type="triangle" w="med" len="med"/>
              </a:ln>
              <a:effectLst/>
            </p:spPr>
            <p:txBody>
              <a:bodyPr/>
              <a:lstStyle/>
              <a:p>
                <a:endParaRPr lang="en-US"/>
              </a:p>
            </p:txBody>
          </p:sp>
          <p:sp>
            <p:nvSpPr>
              <p:cNvPr id="90199" name="Line 87"/>
              <p:cNvSpPr>
                <a:spLocks noChangeShapeType="1"/>
              </p:cNvSpPr>
              <p:nvPr/>
            </p:nvSpPr>
            <p:spPr bwMode="auto">
              <a:xfrm flipV="1">
                <a:off x="2584" y="1466"/>
                <a:ext cx="3" cy="690"/>
              </a:xfrm>
              <a:prstGeom prst="line">
                <a:avLst/>
              </a:prstGeom>
              <a:noFill/>
              <a:ln w="19050">
                <a:solidFill>
                  <a:schemeClr val="tx1"/>
                </a:solidFill>
                <a:round/>
                <a:headEnd/>
                <a:tailEnd type="triangle" w="med" len="med"/>
              </a:ln>
              <a:effectLst/>
            </p:spPr>
            <p:txBody>
              <a:bodyPr/>
              <a:lstStyle/>
              <a:p>
                <a:endParaRPr lang="en-US"/>
              </a:p>
            </p:txBody>
          </p:sp>
          <p:sp>
            <p:nvSpPr>
              <p:cNvPr id="90200" name="Line 88"/>
              <p:cNvSpPr>
                <a:spLocks noChangeShapeType="1"/>
              </p:cNvSpPr>
              <p:nvPr/>
            </p:nvSpPr>
            <p:spPr bwMode="auto">
              <a:xfrm flipV="1">
                <a:off x="2727" y="1680"/>
                <a:ext cx="3" cy="480"/>
              </a:xfrm>
              <a:prstGeom prst="line">
                <a:avLst/>
              </a:prstGeom>
              <a:noFill/>
              <a:ln w="19050">
                <a:solidFill>
                  <a:schemeClr val="tx1"/>
                </a:solidFill>
                <a:round/>
                <a:headEnd/>
                <a:tailEnd type="triangle" w="med" len="med"/>
              </a:ln>
              <a:effectLst/>
            </p:spPr>
            <p:txBody>
              <a:bodyPr/>
              <a:lstStyle/>
              <a:p>
                <a:endParaRPr lang="en-US"/>
              </a:p>
            </p:txBody>
          </p:sp>
          <p:sp>
            <p:nvSpPr>
              <p:cNvPr id="90201" name="Line 89"/>
              <p:cNvSpPr>
                <a:spLocks noChangeShapeType="1"/>
              </p:cNvSpPr>
              <p:nvPr/>
            </p:nvSpPr>
            <p:spPr bwMode="auto">
              <a:xfrm rot="10800000" flipV="1">
                <a:off x="2173" y="2169"/>
                <a:ext cx="0" cy="479"/>
              </a:xfrm>
              <a:prstGeom prst="line">
                <a:avLst/>
              </a:prstGeom>
              <a:noFill/>
              <a:ln w="19050">
                <a:solidFill>
                  <a:schemeClr val="tx1"/>
                </a:solidFill>
                <a:round/>
                <a:headEnd/>
                <a:tailEnd type="triangle" w="med" len="med"/>
              </a:ln>
              <a:effectLst/>
            </p:spPr>
            <p:txBody>
              <a:bodyPr/>
              <a:lstStyle/>
              <a:p>
                <a:endParaRPr lang="en-US"/>
              </a:p>
            </p:txBody>
          </p:sp>
          <p:sp>
            <p:nvSpPr>
              <p:cNvPr id="90202" name="Line 90"/>
              <p:cNvSpPr>
                <a:spLocks noChangeShapeType="1"/>
              </p:cNvSpPr>
              <p:nvPr/>
            </p:nvSpPr>
            <p:spPr bwMode="auto">
              <a:xfrm rot="10800000" flipV="1">
                <a:off x="2033"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203" name="Line 91"/>
              <p:cNvSpPr>
                <a:spLocks noChangeShapeType="1"/>
              </p:cNvSpPr>
              <p:nvPr/>
            </p:nvSpPr>
            <p:spPr bwMode="auto">
              <a:xfrm rot="10800000" flipV="1">
                <a:off x="1890"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204" name="Line 92"/>
              <p:cNvSpPr>
                <a:spLocks noChangeShapeType="1"/>
              </p:cNvSpPr>
              <p:nvPr/>
            </p:nvSpPr>
            <p:spPr bwMode="auto">
              <a:xfrm rot="10800000" flipV="1">
                <a:off x="1078" y="2169"/>
                <a:ext cx="0" cy="479"/>
              </a:xfrm>
              <a:prstGeom prst="line">
                <a:avLst/>
              </a:prstGeom>
              <a:noFill/>
              <a:ln w="19050">
                <a:solidFill>
                  <a:schemeClr val="tx1"/>
                </a:solidFill>
                <a:round/>
                <a:headEnd/>
                <a:tailEnd type="triangle" w="med" len="med"/>
              </a:ln>
              <a:effectLst/>
            </p:spPr>
            <p:txBody>
              <a:bodyPr/>
              <a:lstStyle/>
              <a:p>
                <a:endParaRPr lang="en-US"/>
              </a:p>
            </p:txBody>
          </p:sp>
          <p:sp>
            <p:nvSpPr>
              <p:cNvPr id="90205" name="Line 93"/>
              <p:cNvSpPr>
                <a:spLocks noChangeShapeType="1"/>
              </p:cNvSpPr>
              <p:nvPr/>
            </p:nvSpPr>
            <p:spPr bwMode="auto">
              <a:xfrm rot="10800000" flipV="1">
                <a:off x="937"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206" name="Line 94"/>
              <p:cNvSpPr>
                <a:spLocks noChangeShapeType="1"/>
              </p:cNvSpPr>
              <p:nvPr/>
            </p:nvSpPr>
            <p:spPr bwMode="auto">
              <a:xfrm rot="10800000" flipV="1">
                <a:off x="794"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207" name="Line 95"/>
              <p:cNvSpPr>
                <a:spLocks noChangeShapeType="1"/>
              </p:cNvSpPr>
              <p:nvPr/>
            </p:nvSpPr>
            <p:spPr bwMode="auto">
              <a:xfrm>
                <a:off x="236" y="2160"/>
                <a:ext cx="5184" cy="0"/>
              </a:xfrm>
              <a:prstGeom prst="line">
                <a:avLst/>
              </a:prstGeom>
              <a:noFill/>
              <a:ln w="28575">
                <a:solidFill>
                  <a:schemeClr val="tx1"/>
                </a:solidFill>
                <a:round/>
                <a:headEnd/>
                <a:tailEnd type="triangle" w="med" len="med"/>
              </a:ln>
              <a:effectLst/>
            </p:spPr>
            <p:txBody>
              <a:bodyPr/>
              <a:lstStyle/>
              <a:p>
                <a:endParaRPr lang="en-US"/>
              </a:p>
            </p:txBody>
          </p:sp>
          <p:sp>
            <p:nvSpPr>
              <p:cNvPr id="90208" name="Line 96"/>
              <p:cNvSpPr>
                <a:spLocks noChangeShapeType="1"/>
              </p:cNvSpPr>
              <p:nvPr/>
            </p:nvSpPr>
            <p:spPr bwMode="auto">
              <a:xfrm flipV="1">
                <a:off x="3552" y="1667"/>
                <a:ext cx="0" cy="493"/>
              </a:xfrm>
              <a:prstGeom prst="line">
                <a:avLst/>
              </a:prstGeom>
              <a:noFill/>
              <a:ln w="19050">
                <a:solidFill>
                  <a:schemeClr val="tx1"/>
                </a:solidFill>
                <a:round/>
                <a:headEnd/>
                <a:tailEnd type="triangle" w="med" len="med"/>
              </a:ln>
              <a:effectLst/>
            </p:spPr>
            <p:txBody>
              <a:bodyPr/>
              <a:lstStyle/>
              <a:p>
                <a:endParaRPr lang="en-US"/>
              </a:p>
            </p:txBody>
          </p:sp>
          <p:sp>
            <p:nvSpPr>
              <p:cNvPr id="90209" name="Line 97"/>
              <p:cNvSpPr>
                <a:spLocks noChangeShapeType="1"/>
              </p:cNvSpPr>
              <p:nvPr/>
            </p:nvSpPr>
            <p:spPr bwMode="auto">
              <a:xfrm flipV="1">
                <a:off x="3689" y="1452"/>
                <a:ext cx="0" cy="708"/>
              </a:xfrm>
              <a:prstGeom prst="line">
                <a:avLst/>
              </a:prstGeom>
              <a:noFill/>
              <a:ln w="19050">
                <a:solidFill>
                  <a:schemeClr val="tx1"/>
                </a:solidFill>
                <a:round/>
                <a:headEnd/>
                <a:tailEnd type="triangle" w="med" len="med"/>
              </a:ln>
              <a:effectLst/>
            </p:spPr>
            <p:txBody>
              <a:bodyPr/>
              <a:lstStyle/>
              <a:p>
                <a:endParaRPr lang="en-US"/>
              </a:p>
            </p:txBody>
          </p:sp>
          <p:sp>
            <p:nvSpPr>
              <p:cNvPr id="90210" name="Line 98"/>
              <p:cNvSpPr>
                <a:spLocks noChangeShapeType="1"/>
              </p:cNvSpPr>
              <p:nvPr/>
            </p:nvSpPr>
            <p:spPr bwMode="auto">
              <a:xfrm flipV="1">
                <a:off x="3821" y="1667"/>
                <a:ext cx="3" cy="493"/>
              </a:xfrm>
              <a:prstGeom prst="line">
                <a:avLst/>
              </a:prstGeom>
              <a:noFill/>
              <a:ln w="19050">
                <a:solidFill>
                  <a:schemeClr val="tx1"/>
                </a:solidFill>
                <a:round/>
                <a:headEnd/>
                <a:tailEnd type="triangle" w="med" len="med"/>
              </a:ln>
              <a:effectLst/>
            </p:spPr>
            <p:txBody>
              <a:bodyPr/>
              <a:lstStyle/>
              <a:p>
                <a:endParaRPr lang="en-US"/>
              </a:p>
            </p:txBody>
          </p:sp>
          <p:sp>
            <p:nvSpPr>
              <p:cNvPr id="90211" name="Line 99"/>
              <p:cNvSpPr>
                <a:spLocks noChangeShapeType="1"/>
              </p:cNvSpPr>
              <p:nvPr/>
            </p:nvSpPr>
            <p:spPr bwMode="auto">
              <a:xfrm flipV="1">
                <a:off x="4646" y="1671"/>
                <a:ext cx="0" cy="480"/>
              </a:xfrm>
              <a:prstGeom prst="line">
                <a:avLst/>
              </a:prstGeom>
              <a:noFill/>
              <a:ln w="19050">
                <a:solidFill>
                  <a:schemeClr val="tx1"/>
                </a:solidFill>
                <a:round/>
                <a:headEnd/>
                <a:tailEnd type="triangle" w="med" len="med"/>
              </a:ln>
              <a:effectLst/>
            </p:spPr>
            <p:txBody>
              <a:bodyPr/>
              <a:lstStyle/>
              <a:p>
                <a:endParaRPr lang="en-US"/>
              </a:p>
            </p:txBody>
          </p:sp>
          <p:sp>
            <p:nvSpPr>
              <p:cNvPr id="90212" name="Line 100"/>
              <p:cNvSpPr>
                <a:spLocks noChangeShapeType="1"/>
              </p:cNvSpPr>
              <p:nvPr/>
            </p:nvSpPr>
            <p:spPr bwMode="auto">
              <a:xfrm flipV="1">
                <a:off x="4783" y="1466"/>
                <a:ext cx="3" cy="690"/>
              </a:xfrm>
              <a:prstGeom prst="line">
                <a:avLst/>
              </a:prstGeom>
              <a:noFill/>
              <a:ln w="19050">
                <a:solidFill>
                  <a:schemeClr val="tx1"/>
                </a:solidFill>
                <a:round/>
                <a:headEnd/>
                <a:tailEnd type="triangle" w="med" len="med"/>
              </a:ln>
              <a:effectLst/>
            </p:spPr>
            <p:txBody>
              <a:bodyPr/>
              <a:lstStyle/>
              <a:p>
                <a:endParaRPr lang="en-US"/>
              </a:p>
            </p:txBody>
          </p:sp>
          <p:sp>
            <p:nvSpPr>
              <p:cNvPr id="90213" name="Line 101"/>
              <p:cNvSpPr>
                <a:spLocks noChangeShapeType="1"/>
              </p:cNvSpPr>
              <p:nvPr/>
            </p:nvSpPr>
            <p:spPr bwMode="auto">
              <a:xfrm flipV="1">
                <a:off x="4926" y="1680"/>
                <a:ext cx="3" cy="480"/>
              </a:xfrm>
              <a:prstGeom prst="line">
                <a:avLst/>
              </a:prstGeom>
              <a:noFill/>
              <a:ln w="19050">
                <a:solidFill>
                  <a:schemeClr val="tx1"/>
                </a:solidFill>
                <a:round/>
                <a:headEnd/>
                <a:tailEnd type="triangle" w="med" len="med"/>
              </a:ln>
              <a:effectLst/>
            </p:spPr>
            <p:txBody>
              <a:bodyPr/>
              <a:lstStyle/>
              <a:p>
                <a:endParaRPr lang="en-US"/>
              </a:p>
            </p:txBody>
          </p:sp>
          <p:sp>
            <p:nvSpPr>
              <p:cNvPr id="90214" name="Line 102"/>
              <p:cNvSpPr>
                <a:spLocks noChangeShapeType="1"/>
              </p:cNvSpPr>
              <p:nvPr/>
            </p:nvSpPr>
            <p:spPr bwMode="auto">
              <a:xfrm rot="10800000" flipV="1">
                <a:off x="4372" y="2168"/>
                <a:ext cx="0" cy="480"/>
              </a:xfrm>
              <a:prstGeom prst="line">
                <a:avLst/>
              </a:prstGeom>
              <a:noFill/>
              <a:ln w="19050">
                <a:solidFill>
                  <a:schemeClr val="tx1"/>
                </a:solidFill>
                <a:round/>
                <a:headEnd/>
                <a:tailEnd type="triangle" w="med" len="med"/>
              </a:ln>
              <a:effectLst/>
            </p:spPr>
            <p:txBody>
              <a:bodyPr/>
              <a:lstStyle/>
              <a:p>
                <a:endParaRPr lang="en-US"/>
              </a:p>
            </p:txBody>
          </p:sp>
          <p:sp>
            <p:nvSpPr>
              <p:cNvPr id="90215" name="Line 103"/>
              <p:cNvSpPr>
                <a:spLocks noChangeShapeType="1"/>
              </p:cNvSpPr>
              <p:nvPr/>
            </p:nvSpPr>
            <p:spPr bwMode="auto">
              <a:xfrm rot="10800000" flipV="1">
                <a:off x="4232"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216" name="Line 104"/>
              <p:cNvSpPr>
                <a:spLocks noChangeShapeType="1"/>
              </p:cNvSpPr>
              <p:nvPr/>
            </p:nvSpPr>
            <p:spPr bwMode="auto">
              <a:xfrm rot="10800000" flipV="1">
                <a:off x="4089"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217" name="Line 105"/>
              <p:cNvSpPr>
                <a:spLocks noChangeShapeType="1"/>
              </p:cNvSpPr>
              <p:nvPr/>
            </p:nvSpPr>
            <p:spPr bwMode="auto">
              <a:xfrm rot="10800000" flipV="1">
                <a:off x="3277" y="2168"/>
                <a:ext cx="0" cy="480"/>
              </a:xfrm>
              <a:prstGeom prst="line">
                <a:avLst/>
              </a:prstGeom>
              <a:noFill/>
              <a:ln w="19050">
                <a:solidFill>
                  <a:schemeClr val="tx1"/>
                </a:solidFill>
                <a:round/>
                <a:headEnd/>
                <a:tailEnd type="triangle" w="med" len="med"/>
              </a:ln>
              <a:effectLst/>
            </p:spPr>
            <p:txBody>
              <a:bodyPr/>
              <a:lstStyle/>
              <a:p>
                <a:endParaRPr lang="en-US"/>
              </a:p>
            </p:txBody>
          </p:sp>
          <p:sp>
            <p:nvSpPr>
              <p:cNvPr id="90218" name="Line 106"/>
              <p:cNvSpPr>
                <a:spLocks noChangeShapeType="1"/>
              </p:cNvSpPr>
              <p:nvPr/>
            </p:nvSpPr>
            <p:spPr bwMode="auto">
              <a:xfrm rot="10800000" flipV="1">
                <a:off x="3137"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219" name="Line 107"/>
              <p:cNvSpPr>
                <a:spLocks noChangeShapeType="1"/>
              </p:cNvSpPr>
              <p:nvPr/>
            </p:nvSpPr>
            <p:spPr bwMode="auto">
              <a:xfrm rot="10800000" flipV="1">
                <a:off x="2994" y="2160"/>
                <a:ext cx="2" cy="479"/>
              </a:xfrm>
              <a:prstGeom prst="line">
                <a:avLst/>
              </a:prstGeom>
              <a:noFill/>
              <a:ln w="19050">
                <a:solidFill>
                  <a:schemeClr val="tx1"/>
                </a:solidFill>
                <a:round/>
                <a:headEnd/>
                <a:tailEnd type="triangle" w="med" len="med"/>
              </a:ln>
              <a:effectLst/>
            </p:spPr>
            <p:txBody>
              <a:bodyPr/>
              <a:lstStyle/>
              <a:p>
                <a:endParaRPr lang="en-US"/>
              </a:p>
            </p:txBody>
          </p:sp>
        </p:grpSp>
      </p:grpSp>
      <p:sp>
        <p:nvSpPr>
          <p:cNvPr id="90220" name="Rectangle 108"/>
          <p:cNvSpPr>
            <a:spLocks noChangeArrowheads="1"/>
          </p:cNvSpPr>
          <p:nvPr/>
        </p:nvSpPr>
        <p:spPr bwMode="auto">
          <a:xfrm>
            <a:off x="8353425" y="1704975"/>
            <a:ext cx="573088" cy="457200"/>
          </a:xfrm>
          <a:prstGeom prst="rect">
            <a:avLst/>
          </a:prstGeom>
          <a:noFill/>
          <a:ln w="9525">
            <a:noFill/>
            <a:miter lim="800000"/>
            <a:headEnd/>
            <a:tailEnd/>
          </a:ln>
          <a:effectLst/>
        </p:spPr>
        <p:txBody>
          <a:bodyPr wrap="none">
            <a:spAutoFit/>
          </a:bodyPr>
          <a:lstStyle/>
          <a:p>
            <a:r>
              <a:rPr lang="en-US" i="1"/>
              <a:t>vs.</a:t>
            </a:r>
            <a:endParaRPr lang="en-US"/>
          </a:p>
        </p:txBody>
      </p:sp>
      <p:sp>
        <p:nvSpPr>
          <p:cNvPr id="90221" name="Rectangle 109"/>
          <p:cNvSpPr>
            <a:spLocks noChangeArrowheads="1"/>
          </p:cNvSpPr>
          <p:nvPr/>
        </p:nvSpPr>
        <p:spPr bwMode="auto">
          <a:xfrm>
            <a:off x="76200" y="4267200"/>
            <a:ext cx="9067800" cy="1200328"/>
          </a:xfrm>
          <a:prstGeom prst="rect">
            <a:avLst/>
          </a:prstGeom>
          <a:noFill/>
          <a:ln w="9525">
            <a:noFill/>
            <a:miter lim="800000"/>
            <a:headEnd/>
            <a:tailEnd/>
          </a:ln>
          <a:effectLst/>
        </p:spPr>
        <p:txBody>
          <a:bodyPr wrap="square">
            <a:spAutoFit/>
          </a:bodyPr>
          <a:lstStyle/>
          <a:p>
            <a:r>
              <a:rPr lang="en-US" sz="2400" dirty="0"/>
              <a:t>Classically:</a:t>
            </a:r>
          </a:p>
          <a:p>
            <a:r>
              <a:rPr lang="en-US" sz="2400" dirty="0" smtClean="0"/>
              <a:t>Time average of the E-field squared:</a:t>
            </a:r>
          </a:p>
          <a:p>
            <a:r>
              <a:rPr lang="en-US" dirty="0" smtClean="0"/>
              <a:t>	</a:t>
            </a:r>
            <a:r>
              <a:rPr lang="en-US" sz="2400" dirty="0" smtClean="0"/>
              <a:t>same</a:t>
            </a:r>
            <a:r>
              <a:rPr lang="en-US" sz="2400" dirty="0"/>
              <a:t>… independent of </a:t>
            </a:r>
            <a:r>
              <a:rPr lang="en-US" sz="2400" dirty="0" smtClean="0"/>
              <a:t>frequency.</a:t>
            </a:r>
            <a:endParaRPr lang="en-US" sz="2400" dirty="0"/>
          </a:p>
        </p:txBody>
      </p:sp>
      <p:grpSp>
        <p:nvGrpSpPr>
          <p:cNvPr id="6" name="Group 110"/>
          <p:cNvGrpSpPr>
            <a:grpSpLocks/>
          </p:cNvGrpSpPr>
          <p:nvPr/>
        </p:nvGrpSpPr>
        <p:grpSpPr bwMode="auto">
          <a:xfrm>
            <a:off x="1752600" y="796925"/>
            <a:ext cx="6026150" cy="1524000"/>
            <a:chOff x="236" y="1440"/>
            <a:chExt cx="5184" cy="1439"/>
          </a:xfrm>
        </p:grpSpPr>
        <p:sp>
          <p:nvSpPr>
            <p:cNvPr id="90223" name="Freeform 111"/>
            <p:cNvSpPr>
              <a:spLocks/>
            </p:cNvSpPr>
            <p:nvPr/>
          </p:nvSpPr>
          <p:spPr bwMode="auto">
            <a:xfrm>
              <a:off x="244" y="1440"/>
              <a:ext cx="2629"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lstStyle/>
            <a:p>
              <a:endParaRPr lang="en-US"/>
            </a:p>
          </p:txBody>
        </p:sp>
        <p:sp>
          <p:nvSpPr>
            <p:cNvPr id="90224" name="Freeform 112"/>
            <p:cNvSpPr>
              <a:spLocks/>
            </p:cNvSpPr>
            <p:nvPr/>
          </p:nvSpPr>
          <p:spPr bwMode="auto">
            <a:xfrm>
              <a:off x="2444" y="1440"/>
              <a:ext cx="2628"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lstStyle/>
            <a:p>
              <a:endParaRPr lang="en-US"/>
            </a:p>
          </p:txBody>
        </p:sp>
        <p:sp>
          <p:nvSpPr>
            <p:cNvPr id="90225" name="Line 113"/>
            <p:cNvSpPr>
              <a:spLocks noChangeShapeType="1"/>
            </p:cNvSpPr>
            <p:nvPr/>
          </p:nvSpPr>
          <p:spPr bwMode="auto">
            <a:xfrm flipV="1">
              <a:off x="250" y="1664"/>
              <a:ext cx="0" cy="496"/>
            </a:xfrm>
            <a:prstGeom prst="line">
              <a:avLst/>
            </a:prstGeom>
            <a:noFill/>
            <a:ln w="19050">
              <a:solidFill>
                <a:schemeClr val="tx1"/>
              </a:solidFill>
              <a:round/>
              <a:headEnd/>
              <a:tailEnd type="triangle" w="med" len="med"/>
            </a:ln>
            <a:effectLst/>
          </p:spPr>
          <p:txBody>
            <a:bodyPr/>
            <a:lstStyle/>
            <a:p>
              <a:endParaRPr lang="en-US"/>
            </a:p>
          </p:txBody>
        </p:sp>
        <p:sp>
          <p:nvSpPr>
            <p:cNvPr id="90226" name="Line 114"/>
            <p:cNvSpPr>
              <a:spLocks noChangeShapeType="1"/>
            </p:cNvSpPr>
            <p:nvPr/>
          </p:nvSpPr>
          <p:spPr bwMode="auto">
            <a:xfrm flipV="1">
              <a:off x="387" y="1449"/>
              <a:ext cx="0" cy="711"/>
            </a:xfrm>
            <a:prstGeom prst="line">
              <a:avLst/>
            </a:prstGeom>
            <a:noFill/>
            <a:ln w="19050">
              <a:solidFill>
                <a:schemeClr val="tx1"/>
              </a:solidFill>
              <a:round/>
              <a:headEnd/>
              <a:tailEnd type="triangle" w="med" len="med"/>
            </a:ln>
            <a:effectLst/>
          </p:spPr>
          <p:txBody>
            <a:bodyPr/>
            <a:lstStyle/>
            <a:p>
              <a:endParaRPr lang="en-US"/>
            </a:p>
          </p:txBody>
        </p:sp>
        <p:sp>
          <p:nvSpPr>
            <p:cNvPr id="90227" name="Line 115"/>
            <p:cNvSpPr>
              <a:spLocks noChangeShapeType="1"/>
            </p:cNvSpPr>
            <p:nvPr/>
          </p:nvSpPr>
          <p:spPr bwMode="auto">
            <a:xfrm flipV="1">
              <a:off x="519" y="1664"/>
              <a:ext cx="3" cy="492"/>
            </a:xfrm>
            <a:prstGeom prst="line">
              <a:avLst/>
            </a:prstGeom>
            <a:noFill/>
            <a:ln w="19050">
              <a:solidFill>
                <a:schemeClr val="tx1"/>
              </a:solidFill>
              <a:round/>
              <a:headEnd/>
              <a:tailEnd type="triangle" w="med" len="med"/>
            </a:ln>
            <a:effectLst/>
          </p:spPr>
          <p:txBody>
            <a:bodyPr/>
            <a:lstStyle/>
            <a:p>
              <a:endParaRPr lang="en-US"/>
            </a:p>
          </p:txBody>
        </p:sp>
        <p:sp>
          <p:nvSpPr>
            <p:cNvPr id="90228" name="Line 116"/>
            <p:cNvSpPr>
              <a:spLocks noChangeShapeType="1"/>
            </p:cNvSpPr>
            <p:nvPr/>
          </p:nvSpPr>
          <p:spPr bwMode="auto">
            <a:xfrm flipV="1">
              <a:off x="1352" y="1667"/>
              <a:ext cx="0" cy="493"/>
            </a:xfrm>
            <a:prstGeom prst="line">
              <a:avLst/>
            </a:prstGeom>
            <a:noFill/>
            <a:ln w="19050">
              <a:solidFill>
                <a:schemeClr val="tx1"/>
              </a:solidFill>
              <a:round/>
              <a:headEnd/>
              <a:tailEnd type="triangle" w="med" len="med"/>
            </a:ln>
            <a:effectLst/>
          </p:spPr>
          <p:txBody>
            <a:bodyPr/>
            <a:lstStyle/>
            <a:p>
              <a:endParaRPr lang="en-US"/>
            </a:p>
          </p:txBody>
        </p:sp>
        <p:sp>
          <p:nvSpPr>
            <p:cNvPr id="90229" name="Line 117"/>
            <p:cNvSpPr>
              <a:spLocks noChangeShapeType="1"/>
            </p:cNvSpPr>
            <p:nvPr/>
          </p:nvSpPr>
          <p:spPr bwMode="auto">
            <a:xfrm flipV="1">
              <a:off x="1490" y="1452"/>
              <a:ext cx="0" cy="708"/>
            </a:xfrm>
            <a:prstGeom prst="line">
              <a:avLst/>
            </a:prstGeom>
            <a:noFill/>
            <a:ln w="19050">
              <a:solidFill>
                <a:schemeClr val="tx1"/>
              </a:solidFill>
              <a:round/>
              <a:headEnd/>
              <a:tailEnd type="triangle" w="med" len="med"/>
            </a:ln>
            <a:effectLst/>
          </p:spPr>
          <p:txBody>
            <a:bodyPr/>
            <a:lstStyle/>
            <a:p>
              <a:endParaRPr lang="en-US"/>
            </a:p>
          </p:txBody>
        </p:sp>
        <p:sp>
          <p:nvSpPr>
            <p:cNvPr id="90230" name="Line 118"/>
            <p:cNvSpPr>
              <a:spLocks noChangeShapeType="1"/>
            </p:cNvSpPr>
            <p:nvPr/>
          </p:nvSpPr>
          <p:spPr bwMode="auto">
            <a:xfrm flipV="1">
              <a:off x="1622" y="1667"/>
              <a:ext cx="3" cy="493"/>
            </a:xfrm>
            <a:prstGeom prst="line">
              <a:avLst/>
            </a:prstGeom>
            <a:noFill/>
            <a:ln w="19050">
              <a:solidFill>
                <a:schemeClr val="tx1"/>
              </a:solidFill>
              <a:round/>
              <a:headEnd/>
              <a:tailEnd type="triangle" w="med" len="med"/>
            </a:ln>
            <a:effectLst/>
          </p:spPr>
          <p:txBody>
            <a:bodyPr/>
            <a:lstStyle/>
            <a:p>
              <a:endParaRPr lang="en-US"/>
            </a:p>
          </p:txBody>
        </p:sp>
        <p:sp>
          <p:nvSpPr>
            <p:cNvPr id="90231" name="Line 119"/>
            <p:cNvSpPr>
              <a:spLocks noChangeShapeType="1"/>
            </p:cNvSpPr>
            <p:nvPr/>
          </p:nvSpPr>
          <p:spPr bwMode="auto">
            <a:xfrm flipV="1">
              <a:off x="2446" y="1671"/>
              <a:ext cx="0" cy="480"/>
            </a:xfrm>
            <a:prstGeom prst="line">
              <a:avLst/>
            </a:prstGeom>
            <a:noFill/>
            <a:ln w="19050">
              <a:solidFill>
                <a:schemeClr val="tx1"/>
              </a:solidFill>
              <a:round/>
              <a:headEnd/>
              <a:tailEnd type="triangle" w="med" len="med"/>
            </a:ln>
            <a:effectLst/>
          </p:spPr>
          <p:txBody>
            <a:bodyPr/>
            <a:lstStyle/>
            <a:p>
              <a:endParaRPr lang="en-US"/>
            </a:p>
          </p:txBody>
        </p:sp>
        <p:sp>
          <p:nvSpPr>
            <p:cNvPr id="90232" name="Line 120"/>
            <p:cNvSpPr>
              <a:spLocks noChangeShapeType="1"/>
            </p:cNvSpPr>
            <p:nvPr/>
          </p:nvSpPr>
          <p:spPr bwMode="auto">
            <a:xfrm flipV="1">
              <a:off x="2584" y="1466"/>
              <a:ext cx="3" cy="690"/>
            </a:xfrm>
            <a:prstGeom prst="line">
              <a:avLst/>
            </a:prstGeom>
            <a:noFill/>
            <a:ln w="19050">
              <a:solidFill>
                <a:schemeClr val="tx1"/>
              </a:solidFill>
              <a:round/>
              <a:headEnd/>
              <a:tailEnd type="triangle" w="med" len="med"/>
            </a:ln>
            <a:effectLst/>
          </p:spPr>
          <p:txBody>
            <a:bodyPr/>
            <a:lstStyle/>
            <a:p>
              <a:endParaRPr lang="en-US"/>
            </a:p>
          </p:txBody>
        </p:sp>
        <p:sp>
          <p:nvSpPr>
            <p:cNvPr id="90233" name="Line 121"/>
            <p:cNvSpPr>
              <a:spLocks noChangeShapeType="1"/>
            </p:cNvSpPr>
            <p:nvPr/>
          </p:nvSpPr>
          <p:spPr bwMode="auto">
            <a:xfrm flipV="1">
              <a:off x="2727" y="1680"/>
              <a:ext cx="3" cy="480"/>
            </a:xfrm>
            <a:prstGeom prst="line">
              <a:avLst/>
            </a:prstGeom>
            <a:noFill/>
            <a:ln w="19050">
              <a:solidFill>
                <a:schemeClr val="tx1"/>
              </a:solidFill>
              <a:round/>
              <a:headEnd/>
              <a:tailEnd type="triangle" w="med" len="med"/>
            </a:ln>
            <a:effectLst/>
          </p:spPr>
          <p:txBody>
            <a:bodyPr/>
            <a:lstStyle/>
            <a:p>
              <a:endParaRPr lang="en-US"/>
            </a:p>
          </p:txBody>
        </p:sp>
        <p:sp>
          <p:nvSpPr>
            <p:cNvPr id="90234" name="Line 122"/>
            <p:cNvSpPr>
              <a:spLocks noChangeShapeType="1"/>
            </p:cNvSpPr>
            <p:nvPr/>
          </p:nvSpPr>
          <p:spPr bwMode="auto">
            <a:xfrm rot="10800000" flipV="1">
              <a:off x="2173" y="2169"/>
              <a:ext cx="0" cy="479"/>
            </a:xfrm>
            <a:prstGeom prst="line">
              <a:avLst/>
            </a:prstGeom>
            <a:noFill/>
            <a:ln w="19050">
              <a:solidFill>
                <a:schemeClr val="tx1"/>
              </a:solidFill>
              <a:round/>
              <a:headEnd/>
              <a:tailEnd type="triangle" w="med" len="med"/>
            </a:ln>
            <a:effectLst/>
          </p:spPr>
          <p:txBody>
            <a:bodyPr/>
            <a:lstStyle/>
            <a:p>
              <a:endParaRPr lang="en-US"/>
            </a:p>
          </p:txBody>
        </p:sp>
        <p:sp>
          <p:nvSpPr>
            <p:cNvPr id="90235" name="Line 123"/>
            <p:cNvSpPr>
              <a:spLocks noChangeShapeType="1"/>
            </p:cNvSpPr>
            <p:nvPr/>
          </p:nvSpPr>
          <p:spPr bwMode="auto">
            <a:xfrm rot="10800000" flipV="1">
              <a:off x="2033"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236" name="Line 124"/>
            <p:cNvSpPr>
              <a:spLocks noChangeShapeType="1"/>
            </p:cNvSpPr>
            <p:nvPr/>
          </p:nvSpPr>
          <p:spPr bwMode="auto">
            <a:xfrm rot="10800000" flipV="1">
              <a:off x="1890"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237" name="Line 125"/>
            <p:cNvSpPr>
              <a:spLocks noChangeShapeType="1"/>
            </p:cNvSpPr>
            <p:nvPr/>
          </p:nvSpPr>
          <p:spPr bwMode="auto">
            <a:xfrm rot="10800000" flipV="1">
              <a:off x="1078" y="2169"/>
              <a:ext cx="0" cy="479"/>
            </a:xfrm>
            <a:prstGeom prst="line">
              <a:avLst/>
            </a:prstGeom>
            <a:noFill/>
            <a:ln w="19050">
              <a:solidFill>
                <a:schemeClr val="tx1"/>
              </a:solidFill>
              <a:round/>
              <a:headEnd/>
              <a:tailEnd type="triangle" w="med" len="med"/>
            </a:ln>
            <a:effectLst/>
          </p:spPr>
          <p:txBody>
            <a:bodyPr/>
            <a:lstStyle/>
            <a:p>
              <a:endParaRPr lang="en-US"/>
            </a:p>
          </p:txBody>
        </p:sp>
        <p:sp>
          <p:nvSpPr>
            <p:cNvPr id="90238" name="Line 126"/>
            <p:cNvSpPr>
              <a:spLocks noChangeShapeType="1"/>
            </p:cNvSpPr>
            <p:nvPr/>
          </p:nvSpPr>
          <p:spPr bwMode="auto">
            <a:xfrm rot="10800000" flipV="1">
              <a:off x="937"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239" name="Line 127"/>
            <p:cNvSpPr>
              <a:spLocks noChangeShapeType="1"/>
            </p:cNvSpPr>
            <p:nvPr/>
          </p:nvSpPr>
          <p:spPr bwMode="auto">
            <a:xfrm rot="10800000" flipV="1">
              <a:off x="794"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240" name="Line 128"/>
            <p:cNvSpPr>
              <a:spLocks noChangeShapeType="1"/>
            </p:cNvSpPr>
            <p:nvPr/>
          </p:nvSpPr>
          <p:spPr bwMode="auto">
            <a:xfrm>
              <a:off x="236" y="2160"/>
              <a:ext cx="5184" cy="0"/>
            </a:xfrm>
            <a:prstGeom prst="line">
              <a:avLst/>
            </a:prstGeom>
            <a:noFill/>
            <a:ln w="28575">
              <a:solidFill>
                <a:schemeClr val="tx1"/>
              </a:solidFill>
              <a:round/>
              <a:headEnd/>
              <a:tailEnd type="triangle" w="med" len="med"/>
            </a:ln>
            <a:effectLst/>
          </p:spPr>
          <p:txBody>
            <a:bodyPr/>
            <a:lstStyle/>
            <a:p>
              <a:endParaRPr lang="en-US"/>
            </a:p>
          </p:txBody>
        </p:sp>
        <p:sp>
          <p:nvSpPr>
            <p:cNvPr id="90241" name="Line 129"/>
            <p:cNvSpPr>
              <a:spLocks noChangeShapeType="1"/>
            </p:cNvSpPr>
            <p:nvPr/>
          </p:nvSpPr>
          <p:spPr bwMode="auto">
            <a:xfrm flipV="1">
              <a:off x="3552" y="1667"/>
              <a:ext cx="0" cy="493"/>
            </a:xfrm>
            <a:prstGeom prst="line">
              <a:avLst/>
            </a:prstGeom>
            <a:noFill/>
            <a:ln w="19050">
              <a:solidFill>
                <a:schemeClr val="tx1"/>
              </a:solidFill>
              <a:round/>
              <a:headEnd/>
              <a:tailEnd type="triangle" w="med" len="med"/>
            </a:ln>
            <a:effectLst/>
          </p:spPr>
          <p:txBody>
            <a:bodyPr/>
            <a:lstStyle/>
            <a:p>
              <a:endParaRPr lang="en-US"/>
            </a:p>
          </p:txBody>
        </p:sp>
        <p:sp>
          <p:nvSpPr>
            <p:cNvPr id="90242" name="Line 130"/>
            <p:cNvSpPr>
              <a:spLocks noChangeShapeType="1"/>
            </p:cNvSpPr>
            <p:nvPr/>
          </p:nvSpPr>
          <p:spPr bwMode="auto">
            <a:xfrm flipV="1">
              <a:off x="3689" y="1452"/>
              <a:ext cx="0" cy="708"/>
            </a:xfrm>
            <a:prstGeom prst="line">
              <a:avLst/>
            </a:prstGeom>
            <a:noFill/>
            <a:ln w="19050">
              <a:solidFill>
                <a:schemeClr val="tx1"/>
              </a:solidFill>
              <a:round/>
              <a:headEnd/>
              <a:tailEnd type="triangle" w="med" len="med"/>
            </a:ln>
            <a:effectLst/>
          </p:spPr>
          <p:txBody>
            <a:bodyPr/>
            <a:lstStyle/>
            <a:p>
              <a:endParaRPr lang="en-US"/>
            </a:p>
          </p:txBody>
        </p:sp>
        <p:sp>
          <p:nvSpPr>
            <p:cNvPr id="90243" name="Line 131"/>
            <p:cNvSpPr>
              <a:spLocks noChangeShapeType="1"/>
            </p:cNvSpPr>
            <p:nvPr/>
          </p:nvSpPr>
          <p:spPr bwMode="auto">
            <a:xfrm flipV="1">
              <a:off x="3821" y="1667"/>
              <a:ext cx="3" cy="493"/>
            </a:xfrm>
            <a:prstGeom prst="line">
              <a:avLst/>
            </a:prstGeom>
            <a:noFill/>
            <a:ln w="19050">
              <a:solidFill>
                <a:schemeClr val="tx1"/>
              </a:solidFill>
              <a:round/>
              <a:headEnd/>
              <a:tailEnd type="triangle" w="med" len="med"/>
            </a:ln>
            <a:effectLst/>
          </p:spPr>
          <p:txBody>
            <a:bodyPr/>
            <a:lstStyle/>
            <a:p>
              <a:endParaRPr lang="en-US"/>
            </a:p>
          </p:txBody>
        </p:sp>
        <p:sp>
          <p:nvSpPr>
            <p:cNvPr id="90244" name="Line 132"/>
            <p:cNvSpPr>
              <a:spLocks noChangeShapeType="1"/>
            </p:cNvSpPr>
            <p:nvPr/>
          </p:nvSpPr>
          <p:spPr bwMode="auto">
            <a:xfrm flipV="1">
              <a:off x="4646" y="1671"/>
              <a:ext cx="0" cy="480"/>
            </a:xfrm>
            <a:prstGeom prst="line">
              <a:avLst/>
            </a:prstGeom>
            <a:noFill/>
            <a:ln w="19050">
              <a:solidFill>
                <a:schemeClr val="tx1"/>
              </a:solidFill>
              <a:round/>
              <a:headEnd/>
              <a:tailEnd type="triangle" w="med" len="med"/>
            </a:ln>
            <a:effectLst/>
          </p:spPr>
          <p:txBody>
            <a:bodyPr/>
            <a:lstStyle/>
            <a:p>
              <a:endParaRPr lang="en-US"/>
            </a:p>
          </p:txBody>
        </p:sp>
        <p:sp>
          <p:nvSpPr>
            <p:cNvPr id="90245" name="Line 133"/>
            <p:cNvSpPr>
              <a:spLocks noChangeShapeType="1"/>
            </p:cNvSpPr>
            <p:nvPr/>
          </p:nvSpPr>
          <p:spPr bwMode="auto">
            <a:xfrm flipV="1">
              <a:off x="4783" y="1466"/>
              <a:ext cx="3" cy="690"/>
            </a:xfrm>
            <a:prstGeom prst="line">
              <a:avLst/>
            </a:prstGeom>
            <a:noFill/>
            <a:ln w="19050">
              <a:solidFill>
                <a:schemeClr val="tx1"/>
              </a:solidFill>
              <a:round/>
              <a:headEnd/>
              <a:tailEnd type="triangle" w="med" len="med"/>
            </a:ln>
            <a:effectLst/>
          </p:spPr>
          <p:txBody>
            <a:bodyPr/>
            <a:lstStyle/>
            <a:p>
              <a:endParaRPr lang="en-US"/>
            </a:p>
          </p:txBody>
        </p:sp>
        <p:sp>
          <p:nvSpPr>
            <p:cNvPr id="90246" name="Line 134"/>
            <p:cNvSpPr>
              <a:spLocks noChangeShapeType="1"/>
            </p:cNvSpPr>
            <p:nvPr/>
          </p:nvSpPr>
          <p:spPr bwMode="auto">
            <a:xfrm flipV="1">
              <a:off x="4926" y="1680"/>
              <a:ext cx="3" cy="480"/>
            </a:xfrm>
            <a:prstGeom prst="line">
              <a:avLst/>
            </a:prstGeom>
            <a:noFill/>
            <a:ln w="19050">
              <a:solidFill>
                <a:schemeClr val="tx1"/>
              </a:solidFill>
              <a:round/>
              <a:headEnd/>
              <a:tailEnd type="triangle" w="med" len="med"/>
            </a:ln>
            <a:effectLst/>
          </p:spPr>
          <p:txBody>
            <a:bodyPr/>
            <a:lstStyle/>
            <a:p>
              <a:endParaRPr lang="en-US"/>
            </a:p>
          </p:txBody>
        </p:sp>
        <p:sp>
          <p:nvSpPr>
            <p:cNvPr id="90247" name="Line 135"/>
            <p:cNvSpPr>
              <a:spLocks noChangeShapeType="1"/>
            </p:cNvSpPr>
            <p:nvPr/>
          </p:nvSpPr>
          <p:spPr bwMode="auto">
            <a:xfrm rot="10800000" flipV="1">
              <a:off x="4372" y="2168"/>
              <a:ext cx="0" cy="480"/>
            </a:xfrm>
            <a:prstGeom prst="line">
              <a:avLst/>
            </a:prstGeom>
            <a:noFill/>
            <a:ln w="19050">
              <a:solidFill>
                <a:schemeClr val="tx1"/>
              </a:solidFill>
              <a:round/>
              <a:headEnd/>
              <a:tailEnd type="triangle" w="med" len="med"/>
            </a:ln>
            <a:effectLst/>
          </p:spPr>
          <p:txBody>
            <a:bodyPr/>
            <a:lstStyle/>
            <a:p>
              <a:endParaRPr lang="en-US"/>
            </a:p>
          </p:txBody>
        </p:sp>
        <p:sp>
          <p:nvSpPr>
            <p:cNvPr id="90248" name="Line 136"/>
            <p:cNvSpPr>
              <a:spLocks noChangeShapeType="1"/>
            </p:cNvSpPr>
            <p:nvPr/>
          </p:nvSpPr>
          <p:spPr bwMode="auto">
            <a:xfrm rot="10800000" flipV="1">
              <a:off x="4232"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249" name="Line 137"/>
            <p:cNvSpPr>
              <a:spLocks noChangeShapeType="1"/>
            </p:cNvSpPr>
            <p:nvPr/>
          </p:nvSpPr>
          <p:spPr bwMode="auto">
            <a:xfrm rot="10800000" flipV="1">
              <a:off x="4089"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250" name="Line 138"/>
            <p:cNvSpPr>
              <a:spLocks noChangeShapeType="1"/>
            </p:cNvSpPr>
            <p:nvPr/>
          </p:nvSpPr>
          <p:spPr bwMode="auto">
            <a:xfrm rot="10800000" flipV="1">
              <a:off x="3277" y="2168"/>
              <a:ext cx="0" cy="480"/>
            </a:xfrm>
            <a:prstGeom prst="line">
              <a:avLst/>
            </a:prstGeom>
            <a:noFill/>
            <a:ln w="19050">
              <a:solidFill>
                <a:schemeClr val="tx1"/>
              </a:solidFill>
              <a:round/>
              <a:headEnd/>
              <a:tailEnd type="triangle" w="med" len="med"/>
            </a:ln>
            <a:effectLst/>
          </p:spPr>
          <p:txBody>
            <a:bodyPr/>
            <a:lstStyle/>
            <a:p>
              <a:endParaRPr lang="en-US"/>
            </a:p>
          </p:txBody>
        </p:sp>
        <p:sp>
          <p:nvSpPr>
            <p:cNvPr id="90251" name="Line 139"/>
            <p:cNvSpPr>
              <a:spLocks noChangeShapeType="1"/>
            </p:cNvSpPr>
            <p:nvPr/>
          </p:nvSpPr>
          <p:spPr bwMode="auto">
            <a:xfrm rot="10800000" flipV="1">
              <a:off x="3137"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252" name="Line 140"/>
            <p:cNvSpPr>
              <a:spLocks noChangeShapeType="1"/>
            </p:cNvSpPr>
            <p:nvPr/>
          </p:nvSpPr>
          <p:spPr bwMode="auto">
            <a:xfrm rot="10800000" flipV="1">
              <a:off x="2994" y="2160"/>
              <a:ext cx="2" cy="479"/>
            </a:xfrm>
            <a:prstGeom prst="line">
              <a:avLst/>
            </a:prstGeom>
            <a:noFill/>
            <a:ln w="19050">
              <a:solidFill>
                <a:schemeClr val="tx1"/>
              </a:solidFill>
              <a:round/>
              <a:headEnd/>
              <a:tailEnd type="triangle" w="med" len="med"/>
            </a:ln>
            <a:effectLst/>
          </p:spPr>
          <p:txBody>
            <a:bodyPr/>
            <a:lstStyle/>
            <a:p>
              <a:endParaRPr lang="en-US"/>
            </a:p>
          </p:txBody>
        </p:sp>
      </p:grpSp>
      <p:sp>
        <p:nvSpPr>
          <p:cNvPr id="90253" name="Line 141"/>
          <p:cNvSpPr>
            <a:spLocks noChangeShapeType="1"/>
          </p:cNvSpPr>
          <p:nvPr/>
        </p:nvSpPr>
        <p:spPr bwMode="auto">
          <a:xfrm flipV="1">
            <a:off x="1219200" y="1066800"/>
            <a:ext cx="5867400" cy="11113"/>
          </a:xfrm>
          <a:prstGeom prst="line">
            <a:avLst/>
          </a:prstGeom>
          <a:noFill/>
          <a:ln w="38100">
            <a:solidFill>
              <a:schemeClr val="accent2"/>
            </a:solidFill>
            <a:round/>
            <a:headEnd/>
            <a:tailEnd/>
          </a:ln>
          <a:effectLst/>
        </p:spPr>
        <p:txBody>
          <a:bodyPr wrap="none" anchor="ctr"/>
          <a:lstStyle/>
          <a:p>
            <a:endParaRPr lang="en-US"/>
          </a:p>
        </p:txBody>
      </p:sp>
      <p:sp>
        <p:nvSpPr>
          <p:cNvPr id="90254" name="Text Box 142"/>
          <p:cNvSpPr txBox="1">
            <a:spLocks noChangeArrowheads="1"/>
          </p:cNvSpPr>
          <p:nvPr/>
        </p:nvSpPr>
        <p:spPr bwMode="auto">
          <a:xfrm>
            <a:off x="228600" y="884238"/>
            <a:ext cx="1031875" cy="457200"/>
          </a:xfrm>
          <a:prstGeom prst="rect">
            <a:avLst/>
          </a:prstGeom>
          <a:noFill/>
          <a:ln w="9525">
            <a:noFill/>
            <a:miter lim="800000"/>
            <a:headEnd/>
            <a:tailEnd/>
          </a:ln>
          <a:effectLst/>
        </p:spPr>
        <p:txBody>
          <a:bodyPr>
            <a:spAutoFit/>
          </a:bodyPr>
          <a:lstStyle/>
          <a:p>
            <a:pPr>
              <a:spcBef>
                <a:spcPct val="50000"/>
              </a:spcBef>
            </a:pPr>
            <a:r>
              <a:rPr lang="en-US" sz="2400" dirty="0">
                <a:solidFill>
                  <a:schemeClr val="accent2"/>
                </a:solidFill>
              </a:rPr>
              <a:t>|E</a:t>
            </a:r>
            <a:r>
              <a:rPr lang="en-US" sz="2400" baseline="-25000" dirty="0">
                <a:solidFill>
                  <a:schemeClr val="accent2"/>
                </a:solidFill>
              </a:rPr>
              <a:t>ave</a:t>
            </a:r>
            <a:r>
              <a:rPr lang="en-US" sz="2400" dirty="0">
                <a:solidFill>
                  <a:schemeClr val="accent2"/>
                </a:solidFill>
              </a:rPr>
              <a:t>|</a:t>
            </a:r>
            <a:r>
              <a:rPr lang="en-US" sz="2400" baseline="30000" dirty="0">
                <a:solidFill>
                  <a:schemeClr val="accent2"/>
                </a:solidFill>
              </a:rPr>
              <a:t>2</a:t>
            </a:r>
          </a:p>
        </p:txBody>
      </p:sp>
      <p:grpSp>
        <p:nvGrpSpPr>
          <p:cNvPr id="7" name="Group 205"/>
          <p:cNvGrpSpPr>
            <a:grpSpLocks/>
          </p:cNvGrpSpPr>
          <p:nvPr/>
        </p:nvGrpSpPr>
        <p:grpSpPr bwMode="auto">
          <a:xfrm>
            <a:off x="1109663" y="2676525"/>
            <a:ext cx="6854825" cy="1530350"/>
            <a:chOff x="793" y="2158"/>
            <a:chExt cx="4318" cy="964"/>
          </a:xfrm>
        </p:grpSpPr>
        <p:grpSp>
          <p:nvGrpSpPr>
            <p:cNvPr id="8" name="Group 143"/>
            <p:cNvGrpSpPr>
              <a:grpSpLocks/>
            </p:cNvGrpSpPr>
            <p:nvPr/>
          </p:nvGrpSpPr>
          <p:grpSpPr bwMode="auto">
            <a:xfrm>
              <a:off x="793" y="2162"/>
              <a:ext cx="2208" cy="960"/>
              <a:chOff x="236" y="1440"/>
              <a:chExt cx="5184" cy="1439"/>
            </a:xfrm>
          </p:grpSpPr>
          <p:sp>
            <p:nvSpPr>
              <p:cNvPr id="90256" name="Freeform 144"/>
              <p:cNvSpPr>
                <a:spLocks/>
              </p:cNvSpPr>
              <p:nvPr/>
            </p:nvSpPr>
            <p:spPr bwMode="auto">
              <a:xfrm>
                <a:off x="244" y="1440"/>
                <a:ext cx="2629"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lstStyle/>
              <a:p>
                <a:endParaRPr lang="en-US"/>
              </a:p>
            </p:txBody>
          </p:sp>
          <p:sp>
            <p:nvSpPr>
              <p:cNvPr id="90257" name="Freeform 145"/>
              <p:cNvSpPr>
                <a:spLocks/>
              </p:cNvSpPr>
              <p:nvPr/>
            </p:nvSpPr>
            <p:spPr bwMode="auto">
              <a:xfrm>
                <a:off x="2444" y="1440"/>
                <a:ext cx="2628"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lstStyle/>
              <a:p>
                <a:endParaRPr lang="en-US"/>
              </a:p>
            </p:txBody>
          </p:sp>
          <p:sp>
            <p:nvSpPr>
              <p:cNvPr id="90258" name="Line 146"/>
              <p:cNvSpPr>
                <a:spLocks noChangeShapeType="1"/>
              </p:cNvSpPr>
              <p:nvPr/>
            </p:nvSpPr>
            <p:spPr bwMode="auto">
              <a:xfrm flipV="1">
                <a:off x="250" y="1664"/>
                <a:ext cx="0" cy="496"/>
              </a:xfrm>
              <a:prstGeom prst="line">
                <a:avLst/>
              </a:prstGeom>
              <a:noFill/>
              <a:ln w="19050">
                <a:solidFill>
                  <a:schemeClr val="tx1"/>
                </a:solidFill>
                <a:round/>
                <a:headEnd/>
                <a:tailEnd type="triangle" w="med" len="med"/>
              </a:ln>
              <a:effectLst/>
            </p:spPr>
            <p:txBody>
              <a:bodyPr/>
              <a:lstStyle/>
              <a:p>
                <a:endParaRPr lang="en-US"/>
              </a:p>
            </p:txBody>
          </p:sp>
          <p:sp>
            <p:nvSpPr>
              <p:cNvPr id="90259" name="Line 147"/>
              <p:cNvSpPr>
                <a:spLocks noChangeShapeType="1"/>
              </p:cNvSpPr>
              <p:nvPr/>
            </p:nvSpPr>
            <p:spPr bwMode="auto">
              <a:xfrm flipV="1">
                <a:off x="387" y="1449"/>
                <a:ext cx="0" cy="711"/>
              </a:xfrm>
              <a:prstGeom prst="line">
                <a:avLst/>
              </a:prstGeom>
              <a:noFill/>
              <a:ln w="19050">
                <a:solidFill>
                  <a:schemeClr val="tx1"/>
                </a:solidFill>
                <a:round/>
                <a:headEnd/>
                <a:tailEnd type="triangle" w="med" len="med"/>
              </a:ln>
              <a:effectLst/>
            </p:spPr>
            <p:txBody>
              <a:bodyPr/>
              <a:lstStyle/>
              <a:p>
                <a:endParaRPr lang="en-US"/>
              </a:p>
            </p:txBody>
          </p:sp>
          <p:sp>
            <p:nvSpPr>
              <p:cNvPr id="90260" name="Line 148"/>
              <p:cNvSpPr>
                <a:spLocks noChangeShapeType="1"/>
              </p:cNvSpPr>
              <p:nvPr/>
            </p:nvSpPr>
            <p:spPr bwMode="auto">
              <a:xfrm flipV="1">
                <a:off x="519" y="1664"/>
                <a:ext cx="3" cy="492"/>
              </a:xfrm>
              <a:prstGeom prst="line">
                <a:avLst/>
              </a:prstGeom>
              <a:noFill/>
              <a:ln w="19050">
                <a:solidFill>
                  <a:schemeClr val="tx1"/>
                </a:solidFill>
                <a:round/>
                <a:headEnd/>
                <a:tailEnd type="triangle" w="med" len="med"/>
              </a:ln>
              <a:effectLst/>
            </p:spPr>
            <p:txBody>
              <a:bodyPr/>
              <a:lstStyle/>
              <a:p>
                <a:endParaRPr lang="en-US"/>
              </a:p>
            </p:txBody>
          </p:sp>
          <p:sp>
            <p:nvSpPr>
              <p:cNvPr id="90261" name="Line 149"/>
              <p:cNvSpPr>
                <a:spLocks noChangeShapeType="1"/>
              </p:cNvSpPr>
              <p:nvPr/>
            </p:nvSpPr>
            <p:spPr bwMode="auto">
              <a:xfrm flipV="1">
                <a:off x="1352" y="1667"/>
                <a:ext cx="0" cy="493"/>
              </a:xfrm>
              <a:prstGeom prst="line">
                <a:avLst/>
              </a:prstGeom>
              <a:noFill/>
              <a:ln w="19050">
                <a:solidFill>
                  <a:schemeClr val="tx1"/>
                </a:solidFill>
                <a:round/>
                <a:headEnd/>
                <a:tailEnd type="triangle" w="med" len="med"/>
              </a:ln>
              <a:effectLst/>
            </p:spPr>
            <p:txBody>
              <a:bodyPr/>
              <a:lstStyle/>
              <a:p>
                <a:endParaRPr lang="en-US"/>
              </a:p>
            </p:txBody>
          </p:sp>
          <p:sp>
            <p:nvSpPr>
              <p:cNvPr id="90262" name="Line 150"/>
              <p:cNvSpPr>
                <a:spLocks noChangeShapeType="1"/>
              </p:cNvSpPr>
              <p:nvPr/>
            </p:nvSpPr>
            <p:spPr bwMode="auto">
              <a:xfrm flipV="1">
                <a:off x="1490" y="1452"/>
                <a:ext cx="0" cy="708"/>
              </a:xfrm>
              <a:prstGeom prst="line">
                <a:avLst/>
              </a:prstGeom>
              <a:noFill/>
              <a:ln w="19050">
                <a:solidFill>
                  <a:schemeClr val="tx1"/>
                </a:solidFill>
                <a:round/>
                <a:headEnd/>
                <a:tailEnd type="triangle" w="med" len="med"/>
              </a:ln>
              <a:effectLst/>
            </p:spPr>
            <p:txBody>
              <a:bodyPr/>
              <a:lstStyle/>
              <a:p>
                <a:endParaRPr lang="en-US"/>
              </a:p>
            </p:txBody>
          </p:sp>
          <p:sp>
            <p:nvSpPr>
              <p:cNvPr id="90263" name="Line 151"/>
              <p:cNvSpPr>
                <a:spLocks noChangeShapeType="1"/>
              </p:cNvSpPr>
              <p:nvPr/>
            </p:nvSpPr>
            <p:spPr bwMode="auto">
              <a:xfrm flipV="1">
                <a:off x="1622" y="1667"/>
                <a:ext cx="3" cy="493"/>
              </a:xfrm>
              <a:prstGeom prst="line">
                <a:avLst/>
              </a:prstGeom>
              <a:noFill/>
              <a:ln w="19050">
                <a:solidFill>
                  <a:schemeClr val="tx1"/>
                </a:solidFill>
                <a:round/>
                <a:headEnd/>
                <a:tailEnd type="triangle" w="med" len="med"/>
              </a:ln>
              <a:effectLst/>
            </p:spPr>
            <p:txBody>
              <a:bodyPr/>
              <a:lstStyle/>
              <a:p>
                <a:endParaRPr lang="en-US"/>
              </a:p>
            </p:txBody>
          </p:sp>
          <p:sp>
            <p:nvSpPr>
              <p:cNvPr id="90264" name="Line 152"/>
              <p:cNvSpPr>
                <a:spLocks noChangeShapeType="1"/>
              </p:cNvSpPr>
              <p:nvPr/>
            </p:nvSpPr>
            <p:spPr bwMode="auto">
              <a:xfrm flipV="1">
                <a:off x="2446" y="1671"/>
                <a:ext cx="0" cy="480"/>
              </a:xfrm>
              <a:prstGeom prst="line">
                <a:avLst/>
              </a:prstGeom>
              <a:noFill/>
              <a:ln w="19050">
                <a:solidFill>
                  <a:schemeClr val="tx1"/>
                </a:solidFill>
                <a:round/>
                <a:headEnd/>
                <a:tailEnd type="triangle" w="med" len="med"/>
              </a:ln>
              <a:effectLst/>
            </p:spPr>
            <p:txBody>
              <a:bodyPr/>
              <a:lstStyle/>
              <a:p>
                <a:endParaRPr lang="en-US"/>
              </a:p>
            </p:txBody>
          </p:sp>
          <p:sp>
            <p:nvSpPr>
              <p:cNvPr id="90265" name="Line 153"/>
              <p:cNvSpPr>
                <a:spLocks noChangeShapeType="1"/>
              </p:cNvSpPr>
              <p:nvPr/>
            </p:nvSpPr>
            <p:spPr bwMode="auto">
              <a:xfrm flipV="1">
                <a:off x="2584" y="1466"/>
                <a:ext cx="3" cy="690"/>
              </a:xfrm>
              <a:prstGeom prst="line">
                <a:avLst/>
              </a:prstGeom>
              <a:noFill/>
              <a:ln w="19050">
                <a:solidFill>
                  <a:schemeClr val="tx1"/>
                </a:solidFill>
                <a:round/>
                <a:headEnd/>
                <a:tailEnd type="triangle" w="med" len="med"/>
              </a:ln>
              <a:effectLst/>
            </p:spPr>
            <p:txBody>
              <a:bodyPr/>
              <a:lstStyle/>
              <a:p>
                <a:endParaRPr lang="en-US"/>
              </a:p>
            </p:txBody>
          </p:sp>
          <p:sp>
            <p:nvSpPr>
              <p:cNvPr id="90266" name="Line 154"/>
              <p:cNvSpPr>
                <a:spLocks noChangeShapeType="1"/>
              </p:cNvSpPr>
              <p:nvPr/>
            </p:nvSpPr>
            <p:spPr bwMode="auto">
              <a:xfrm flipV="1">
                <a:off x="2727" y="1680"/>
                <a:ext cx="3" cy="480"/>
              </a:xfrm>
              <a:prstGeom prst="line">
                <a:avLst/>
              </a:prstGeom>
              <a:noFill/>
              <a:ln w="19050">
                <a:solidFill>
                  <a:schemeClr val="tx1"/>
                </a:solidFill>
                <a:round/>
                <a:headEnd/>
                <a:tailEnd type="triangle" w="med" len="med"/>
              </a:ln>
              <a:effectLst/>
            </p:spPr>
            <p:txBody>
              <a:bodyPr/>
              <a:lstStyle/>
              <a:p>
                <a:endParaRPr lang="en-US"/>
              </a:p>
            </p:txBody>
          </p:sp>
          <p:sp>
            <p:nvSpPr>
              <p:cNvPr id="90267" name="Line 155"/>
              <p:cNvSpPr>
                <a:spLocks noChangeShapeType="1"/>
              </p:cNvSpPr>
              <p:nvPr/>
            </p:nvSpPr>
            <p:spPr bwMode="auto">
              <a:xfrm rot="10800000" flipV="1">
                <a:off x="2173" y="2169"/>
                <a:ext cx="0" cy="479"/>
              </a:xfrm>
              <a:prstGeom prst="line">
                <a:avLst/>
              </a:prstGeom>
              <a:noFill/>
              <a:ln w="19050">
                <a:solidFill>
                  <a:schemeClr val="tx1"/>
                </a:solidFill>
                <a:round/>
                <a:headEnd/>
                <a:tailEnd type="triangle" w="med" len="med"/>
              </a:ln>
              <a:effectLst/>
            </p:spPr>
            <p:txBody>
              <a:bodyPr/>
              <a:lstStyle/>
              <a:p>
                <a:endParaRPr lang="en-US"/>
              </a:p>
            </p:txBody>
          </p:sp>
          <p:sp>
            <p:nvSpPr>
              <p:cNvPr id="90268" name="Line 156"/>
              <p:cNvSpPr>
                <a:spLocks noChangeShapeType="1"/>
              </p:cNvSpPr>
              <p:nvPr/>
            </p:nvSpPr>
            <p:spPr bwMode="auto">
              <a:xfrm rot="10800000" flipV="1">
                <a:off x="2033"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269" name="Line 157"/>
              <p:cNvSpPr>
                <a:spLocks noChangeShapeType="1"/>
              </p:cNvSpPr>
              <p:nvPr/>
            </p:nvSpPr>
            <p:spPr bwMode="auto">
              <a:xfrm rot="10800000" flipV="1">
                <a:off x="1890"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270" name="Line 158"/>
              <p:cNvSpPr>
                <a:spLocks noChangeShapeType="1"/>
              </p:cNvSpPr>
              <p:nvPr/>
            </p:nvSpPr>
            <p:spPr bwMode="auto">
              <a:xfrm rot="10800000" flipV="1">
                <a:off x="1078" y="2169"/>
                <a:ext cx="0" cy="479"/>
              </a:xfrm>
              <a:prstGeom prst="line">
                <a:avLst/>
              </a:prstGeom>
              <a:noFill/>
              <a:ln w="19050">
                <a:solidFill>
                  <a:schemeClr val="tx1"/>
                </a:solidFill>
                <a:round/>
                <a:headEnd/>
                <a:tailEnd type="triangle" w="med" len="med"/>
              </a:ln>
              <a:effectLst/>
            </p:spPr>
            <p:txBody>
              <a:bodyPr/>
              <a:lstStyle/>
              <a:p>
                <a:endParaRPr lang="en-US"/>
              </a:p>
            </p:txBody>
          </p:sp>
          <p:sp>
            <p:nvSpPr>
              <p:cNvPr id="90271" name="Line 159"/>
              <p:cNvSpPr>
                <a:spLocks noChangeShapeType="1"/>
              </p:cNvSpPr>
              <p:nvPr/>
            </p:nvSpPr>
            <p:spPr bwMode="auto">
              <a:xfrm rot="10800000" flipV="1">
                <a:off x="937"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272" name="Line 160"/>
              <p:cNvSpPr>
                <a:spLocks noChangeShapeType="1"/>
              </p:cNvSpPr>
              <p:nvPr/>
            </p:nvSpPr>
            <p:spPr bwMode="auto">
              <a:xfrm rot="10800000" flipV="1">
                <a:off x="794"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273" name="Line 161"/>
              <p:cNvSpPr>
                <a:spLocks noChangeShapeType="1"/>
              </p:cNvSpPr>
              <p:nvPr/>
            </p:nvSpPr>
            <p:spPr bwMode="auto">
              <a:xfrm>
                <a:off x="236" y="2160"/>
                <a:ext cx="5184" cy="0"/>
              </a:xfrm>
              <a:prstGeom prst="line">
                <a:avLst/>
              </a:prstGeom>
              <a:noFill/>
              <a:ln w="28575">
                <a:solidFill>
                  <a:schemeClr val="tx1"/>
                </a:solidFill>
                <a:round/>
                <a:headEnd/>
                <a:tailEnd type="triangle" w="med" len="med"/>
              </a:ln>
              <a:effectLst/>
            </p:spPr>
            <p:txBody>
              <a:bodyPr/>
              <a:lstStyle/>
              <a:p>
                <a:endParaRPr lang="en-US"/>
              </a:p>
            </p:txBody>
          </p:sp>
          <p:sp>
            <p:nvSpPr>
              <p:cNvPr id="90274" name="Line 162"/>
              <p:cNvSpPr>
                <a:spLocks noChangeShapeType="1"/>
              </p:cNvSpPr>
              <p:nvPr/>
            </p:nvSpPr>
            <p:spPr bwMode="auto">
              <a:xfrm flipV="1">
                <a:off x="3552" y="1667"/>
                <a:ext cx="0" cy="493"/>
              </a:xfrm>
              <a:prstGeom prst="line">
                <a:avLst/>
              </a:prstGeom>
              <a:noFill/>
              <a:ln w="19050">
                <a:solidFill>
                  <a:schemeClr val="tx1"/>
                </a:solidFill>
                <a:round/>
                <a:headEnd/>
                <a:tailEnd type="triangle" w="med" len="med"/>
              </a:ln>
              <a:effectLst/>
            </p:spPr>
            <p:txBody>
              <a:bodyPr/>
              <a:lstStyle/>
              <a:p>
                <a:endParaRPr lang="en-US"/>
              </a:p>
            </p:txBody>
          </p:sp>
          <p:sp>
            <p:nvSpPr>
              <p:cNvPr id="90275" name="Line 163"/>
              <p:cNvSpPr>
                <a:spLocks noChangeShapeType="1"/>
              </p:cNvSpPr>
              <p:nvPr/>
            </p:nvSpPr>
            <p:spPr bwMode="auto">
              <a:xfrm flipV="1">
                <a:off x="3689" y="1452"/>
                <a:ext cx="0" cy="708"/>
              </a:xfrm>
              <a:prstGeom prst="line">
                <a:avLst/>
              </a:prstGeom>
              <a:noFill/>
              <a:ln w="19050">
                <a:solidFill>
                  <a:schemeClr val="tx1"/>
                </a:solidFill>
                <a:round/>
                <a:headEnd/>
                <a:tailEnd type="triangle" w="med" len="med"/>
              </a:ln>
              <a:effectLst/>
            </p:spPr>
            <p:txBody>
              <a:bodyPr/>
              <a:lstStyle/>
              <a:p>
                <a:endParaRPr lang="en-US"/>
              </a:p>
            </p:txBody>
          </p:sp>
          <p:sp>
            <p:nvSpPr>
              <p:cNvPr id="90276" name="Line 164"/>
              <p:cNvSpPr>
                <a:spLocks noChangeShapeType="1"/>
              </p:cNvSpPr>
              <p:nvPr/>
            </p:nvSpPr>
            <p:spPr bwMode="auto">
              <a:xfrm flipV="1">
                <a:off x="3821" y="1667"/>
                <a:ext cx="3" cy="493"/>
              </a:xfrm>
              <a:prstGeom prst="line">
                <a:avLst/>
              </a:prstGeom>
              <a:noFill/>
              <a:ln w="19050">
                <a:solidFill>
                  <a:schemeClr val="tx1"/>
                </a:solidFill>
                <a:round/>
                <a:headEnd/>
                <a:tailEnd type="triangle" w="med" len="med"/>
              </a:ln>
              <a:effectLst/>
            </p:spPr>
            <p:txBody>
              <a:bodyPr/>
              <a:lstStyle/>
              <a:p>
                <a:endParaRPr lang="en-US"/>
              </a:p>
            </p:txBody>
          </p:sp>
          <p:sp>
            <p:nvSpPr>
              <p:cNvPr id="90277" name="Line 165"/>
              <p:cNvSpPr>
                <a:spLocks noChangeShapeType="1"/>
              </p:cNvSpPr>
              <p:nvPr/>
            </p:nvSpPr>
            <p:spPr bwMode="auto">
              <a:xfrm flipV="1">
                <a:off x="4646" y="1671"/>
                <a:ext cx="0" cy="480"/>
              </a:xfrm>
              <a:prstGeom prst="line">
                <a:avLst/>
              </a:prstGeom>
              <a:noFill/>
              <a:ln w="19050">
                <a:solidFill>
                  <a:schemeClr val="tx1"/>
                </a:solidFill>
                <a:round/>
                <a:headEnd/>
                <a:tailEnd type="triangle" w="med" len="med"/>
              </a:ln>
              <a:effectLst/>
            </p:spPr>
            <p:txBody>
              <a:bodyPr/>
              <a:lstStyle/>
              <a:p>
                <a:endParaRPr lang="en-US"/>
              </a:p>
            </p:txBody>
          </p:sp>
          <p:sp>
            <p:nvSpPr>
              <p:cNvPr id="90278" name="Line 166"/>
              <p:cNvSpPr>
                <a:spLocks noChangeShapeType="1"/>
              </p:cNvSpPr>
              <p:nvPr/>
            </p:nvSpPr>
            <p:spPr bwMode="auto">
              <a:xfrm flipV="1">
                <a:off x="4783" y="1466"/>
                <a:ext cx="3" cy="690"/>
              </a:xfrm>
              <a:prstGeom prst="line">
                <a:avLst/>
              </a:prstGeom>
              <a:noFill/>
              <a:ln w="19050">
                <a:solidFill>
                  <a:schemeClr val="tx1"/>
                </a:solidFill>
                <a:round/>
                <a:headEnd/>
                <a:tailEnd type="triangle" w="med" len="med"/>
              </a:ln>
              <a:effectLst/>
            </p:spPr>
            <p:txBody>
              <a:bodyPr/>
              <a:lstStyle/>
              <a:p>
                <a:endParaRPr lang="en-US"/>
              </a:p>
            </p:txBody>
          </p:sp>
          <p:sp>
            <p:nvSpPr>
              <p:cNvPr id="90279" name="Line 167"/>
              <p:cNvSpPr>
                <a:spLocks noChangeShapeType="1"/>
              </p:cNvSpPr>
              <p:nvPr/>
            </p:nvSpPr>
            <p:spPr bwMode="auto">
              <a:xfrm flipV="1">
                <a:off x="4926" y="1680"/>
                <a:ext cx="3" cy="480"/>
              </a:xfrm>
              <a:prstGeom prst="line">
                <a:avLst/>
              </a:prstGeom>
              <a:noFill/>
              <a:ln w="19050">
                <a:solidFill>
                  <a:schemeClr val="tx1"/>
                </a:solidFill>
                <a:round/>
                <a:headEnd/>
                <a:tailEnd type="triangle" w="med" len="med"/>
              </a:ln>
              <a:effectLst/>
            </p:spPr>
            <p:txBody>
              <a:bodyPr/>
              <a:lstStyle/>
              <a:p>
                <a:endParaRPr lang="en-US"/>
              </a:p>
            </p:txBody>
          </p:sp>
          <p:sp>
            <p:nvSpPr>
              <p:cNvPr id="90280" name="Line 168"/>
              <p:cNvSpPr>
                <a:spLocks noChangeShapeType="1"/>
              </p:cNvSpPr>
              <p:nvPr/>
            </p:nvSpPr>
            <p:spPr bwMode="auto">
              <a:xfrm rot="10800000" flipV="1">
                <a:off x="4372" y="2168"/>
                <a:ext cx="0" cy="480"/>
              </a:xfrm>
              <a:prstGeom prst="line">
                <a:avLst/>
              </a:prstGeom>
              <a:noFill/>
              <a:ln w="19050">
                <a:solidFill>
                  <a:schemeClr val="tx1"/>
                </a:solidFill>
                <a:round/>
                <a:headEnd/>
                <a:tailEnd type="triangle" w="med" len="med"/>
              </a:ln>
              <a:effectLst/>
            </p:spPr>
            <p:txBody>
              <a:bodyPr/>
              <a:lstStyle/>
              <a:p>
                <a:endParaRPr lang="en-US"/>
              </a:p>
            </p:txBody>
          </p:sp>
          <p:sp>
            <p:nvSpPr>
              <p:cNvPr id="90281" name="Line 169"/>
              <p:cNvSpPr>
                <a:spLocks noChangeShapeType="1"/>
              </p:cNvSpPr>
              <p:nvPr/>
            </p:nvSpPr>
            <p:spPr bwMode="auto">
              <a:xfrm rot="10800000" flipV="1">
                <a:off x="4232"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282" name="Line 170"/>
              <p:cNvSpPr>
                <a:spLocks noChangeShapeType="1"/>
              </p:cNvSpPr>
              <p:nvPr/>
            </p:nvSpPr>
            <p:spPr bwMode="auto">
              <a:xfrm rot="10800000" flipV="1">
                <a:off x="4089"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283" name="Line 171"/>
              <p:cNvSpPr>
                <a:spLocks noChangeShapeType="1"/>
              </p:cNvSpPr>
              <p:nvPr/>
            </p:nvSpPr>
            <p:spPr bwMode="auto">
              <a:xfrm rot="10800000" flipV="1">
                <a:off x="3277" y="2168"/>
                <a:ext cx="0" cy="480"/>
              </a:xfrm>
              <a:prstGeom prst="line">
                <a:avLst/>
              </a:prstGeom>
              <a:noFill/>
              <a:ln w="19050">
                <a:solidFill>
                  <a:schemeClr val="tx1"/>
                </a:solidFill>
                <a:round/>
                <a:headEnd/>
                <a:tailEnd type="triangle" w="med" len="med"/>
              </a:ln>
              <a:effectLst/>
            </p:spPr>
            <p:txBody>
              <a:bodyPr/>
              <a:lstStyle/>
              <a:p>
                <a:endParaRPr lang="en-US"/>
              </a:p>
            </p:txBody>
          </p:sp>
          <p:sp>
            <p:nvSpPr>
              <p:cNvPr id="90284" name="Line 172"/>
              <p:cNvSpPr>
                <a:spLocks noChangeShapeType="1"/>
              </p:cNvSpPr>
              <p:nvPr/>
            </p:nvSpPr>
            <p:spPr bwMode="auto">
              <a:xfrm rot="10800000" flipV="1">
                <a:off x="3137"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285" name="Line 173"/>
              <p:cNvSpPr>
                <a:spLocks noChangeShapeType="1"/>
              </p:cNvSpPr>
              <p:nvPr/>
            </p:nvSpPr>
            <p:spPr bwMode="auto">
              <a:xfrm rot="10800000" flipV="1">
                <a:off x="2994" y="2160"/>
                <a:ext cx="2" cy="479"/>
              </a:xfrm>
              <a:prstGeom prst="line">
                <a:avLst/>
              </a:prstGeom>
              <a:noFill/>
              <a:ln w="19050">
                <a:solidFill>
                  <a:schemeClr val="tx1"/>
                </a:solidFill>
                <a:round/>
                <a:headEnd/>
                <a:tailEnd type="triangle" w="med" len="med"/>
              </a:ln>
              <a:effectLst/>
            </p:spPr>
            <p:txBody>
              <a:bodyPr/>
              <a:lstStyle/>
              <a:p>
                <a:endParaRPr lang="en-US"/>
              </a:p>
            </p:txBody>
          </p:sp>
        </p:grpSp>
        <p:grpSp>
          <p:nvGrpSpPr>
            <p:cNvPr id="9" name="Group 174"/>
            <p:cNvGrpSpPr>
              <a:grpSpLocks/>
            </p:cNvGrpSpPr>
            <p:nvPr/>
          </p:nvGrpSpPr>
          <p:grpSpPr bwMode="auto">
            <a:xfrm flipV="1">
              <a:off x="2903" y="2158"/>
              <a:ext cx="2208" cy="960"/>
              <a:chOff x="236" y="1440"/>
              <a:chExt cx="5184" cy="1439"/>
            </a:xfrm>
          </p:grpSpPr>
          <p:sp>
            <p:nvSpPr>
              <p:cNvPr id="90287" name="Freeform 175"/>
              <p:cNvSpPr>
                <a:spLocks/>
              </p:cNvSpPr>
              <p:nvPr/>
            </p:nvSpPr>
            <p:spPr bwMode="auto">
              <a:xfrm>
                <a:off x="244" y="1440"/>
                <a:ext cx="2629"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lstStyle/>
              <a:p>
                <a:endParaRPr lang="en-US"/>
              </a:p>
            </p:txBody>
          </p:sp>
          <p:sp>
            <p:nvSpPr>
              <p:cNvPr id="90288" name="Freeform 176"/>
              <p:cNvSpPr>
                <a:spLocks/>
              </p:cNvSpPr>
              <p:nvPr/>
            </p:nvSpPr>
            <p:spPr bwMode="auto">
              <a:xfrm>
                <a:off x="2444" y="1440"/>
                <a:ext cx="2628"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lstStyle/>
              <a:p>
                <a:endParaRPr lang="en-US"/>
              </a:p>
            </p:txBody>
          </p:sp>
          <p:sp>
            <p:nvSpPr>
              <p:cNvPr id="90289" name="Line 177"/>
              <p:cNvSpPr>
                <a:spLocks noChangeShapeType="1"/>
              </p:cNvSpPr>
              <p:nvPr/>
            </p:nvSpPr>
            <p:spPr bwMode="auto">
              <a:xfrm flipV="1">
                <a:off x="250" y="1664"/>
                <a:ext cx="0" cy="496"/>
              </a:xfrm>
              <a:prstGeom prst="line">
                <a:avLst/>
              </a:prstGeom>
              <a:noFill/>
              <a:ln w="19050">
                <a:solidFill>
                  <a:schemeClr val="tx1"/>
                </a:solidFill>
                <a:round/>
                <a:headEnd/>
                <a:tailEnd type="triangle" w="med" len="med"/>
              </a:ln>
              <a:effectLst/>
            </p:spPr>
            <p:txBody>
              <a:bodyPr/>
              <a:lstStyle/>
              <a:p>
                <a:endParaRPr lang="en-US"/>
              </a:p>
            </p:txBody>
          </p:sp>
          <p:sp>
            <p:nvSpPr>
              <p:cNvPr id="90290" name="Line 178"/>
              <p:cNvSpPr>
                <a:spLocks noChangeShapeType="1"/>
              </p:cNvSpPr>
              <p:nvPr/>
            </p:nvSpPr>
            <p:spPr bwMode="auto">
              <a:xfrm flipV="1">
                <a:off x="387" y="1449"/>
                <a:ext cx="0" cy="711"/>
              </a:xfrm>
              <a:prstGeom prst="line">
                <a:avLst/>
              </a:prstGeom>
              <a:noFill/>
              <a:ln w="19050">
                <a:solidFill>
                  <a:schemeClr val="tx1"/>
                </a:solidFill>
                <a:round/>
                <a:headEnd/>
                <a:tailEnd type="triangle" w="med" len="med"/>
              </a:ln>
              <a:effectLst/>
            </p:spPr>
            <p:txBody>
              <a:bodyPr/>
              <a:lstStyle/>
              <a:p>
                <a:endParaRPr lang="en-US"/>
              </a:p>
            </p:txBody>
          </p:sp>
          <p:sp>
            <p:nvSpPr>
              <p:cNvPr id="90291" name="Line 179"/>
              <p:cNvSpPr>
                <a:spLocks noChangeShapeType="1"/>
              </p:cNvSpPr>
              <p:nvPr/>
            </p:nvSpPr>
            <p:spPr bwMode="auto">
              <a:xfrm flipV="1">
                <a:off x="519" y="1664"/>
                <a:ext cx="3" cy="492"/>
              </a:xfrm>
              <a:prstGeom prst="line">
                <a:avLst/>
              </a:prstGeom>
              <a:noFill/>
              <a:ln w="19050">
                <a:solidFill>
                  <a:schemeClr val="tx1"/>
                </a:solidFill>
                <a:round/>
                <a:headEnd/>
                <a:tailEnd type="triangle" w="med" len="med"/>
              </a:ln>
              <a:effectLst/>
            </p:spPr>
            <p:txBody>
              <a:bodyPr/>
              <a:lstStyle/>
              <a:p>
                <a:endParaRPr lang="en-US"/>
              </a:p>
            </p:txBody>
          </p:sp>
          <p:sp>
            <p:nvSpPr>
              <p:cNvPr id="90292" name="Line 180"/>
              <p:cNvSpPr>
                <a:spLocks noChangeShapeType="1"/>
              </p:cNvSpPr>
              <p:nvPr/>
            </p:nvSpPr>
            <p:spPr bwMode="auto">
              <a:xfrm flipV="1">
                <a:off x="1352" y="1667"/>
                <a:ext cx="0" cy="493"/>
              </a:xfrm>
              <a:prstGeom prst="line">
                <a:avLst/>
              </a:prstGeom>
              <a:noFill/>
              <a:ln w="19050">
                <a:solidFill>
                  <a:schemeClr val="tx1"/>
                </a:solidFill>
                <a:round/>
                <a:headEnd/>
                <a:tailEnd type="triangle" w="med" len="med"/>
              </a:ln>
              <a:effectLst/>
            </p:spPr>
            <p:txBody>
              <a:bodyPr/>
              <a:lstStyle/>
              <a:p>
                <a:endParaRPr lang="en-US"/>
              </a:p>
            </p:txBody>
          </p:sp>
          <p:sp>
            <p:nvSpPr>
              <p:cNvPr id="90293" name="Line 181"/>
              <p:cNvSpPr>
                <a:spLocks noChangeShapeType="1"/>
              </p:cNvSpPr>
              <p:nvPr/>
            </p:nvSpPr>
            <p:spPr bwMode="auto">
              <a:xfrm flipV="1">
                <a:off x="1490" y="1452"/>
                <a:ext cx="0" cy="708"/>
              </a:xfrm>
              <a:prstGeom prst="line">
                <a:avLst/>
              </a:prstGeom>
              <a:noFill/>
              <a:ln w="19050">
                <a:solidFill>
                  <a:schemeClr val="tx1"/>
                </a:solidFill>
                <a:round/>
                <a:headEnd/>
                <a:tailEnd type="triangle" w="med" len="med"/>
              </a:ln>
              <a:effectLst/>
            </p:spPr>
            <p:txBody>
              <a:bodyPr/>
              <a:lstStyle/>
              <a:p>
                <a:endParaRPr lang="en-US"/>
              </a:p>
            </p:txBody>
          </p:sp>
          <p:sp>
            <p:nvSpPr>
              <p:cNvPr id="90294" name="Line 182"/>
              <p:cNvSpPr>
                <a:spLocks noChangeShapeType="1"/>
              </p:cNvSpPr>
              <p:nvPr/>
            </p:nvSpPr>
            <p:spPr bwMode="auto">
              <a:xfrm flipV="1">
                <a:off x="1622" y="1667"/>
                <a:ext cx="3" cy="493"/>
              </a:xfrm>
              <a:prstGeom prst="line">
                <a:avLst/>
              </a:prstGeom>
              <a:noFill/>
              <a:ln w="19050">
                <a:solidFill>
                  <a:schemeClr val="tx1"/>
                </a:solidFill>
                <a:round/>
                <a:headEnd/>
                <a:tailEnd type="triangle" w="med" len="med"/>
              </a:ln>
              <a:effectLst/>
            </p:spPr>
            <p:txBody>
              <a:bodyPr/>
              <a:lstStyle/>
              <a:p>
                <a:endParaRPr lang="en-US"/>
              </a:p>
            </p:txBody>
          </p:sp>
          <p:sp>
            <p:nvSpPr>
              <p:cNvPr id="90295" name="Line 183"/>
              <p:cNvSpPr>
                <a:spLocks noChangeShapeType="1"/>
              </p:cNvSpPr>
              <p:nvPr/>
            </p:nvSpPr>
            <p:spPr bwMode="auto">
              <a:xfrm flipV="1">
                <a:off x="2446" y="1671"/>
                <a:ext cx="0" cy="480"/>
              </a:xfrm>
              <a:prstGeom prst="line">
                <a:avLst/>
              </a:prstGeom>
              <a:noFill/>
              <a:ln w="19050">
                <a:solidFill>
                  <a:schemeClr val="tx1"/>
                </a:solidFill>
                <a:round/>
                <a:headEnd/>
                <a:tailEnd type="triangle" w="med" len="med"/>
              </a:ln>
              <a:effectLst/>
            </p:spPr>
            <p:txBody>
              <a:bodyPr/>
              <a:lstStyle/>
              <a:p>
                <a:endParaRPr lang="en-US"/>
              </a:p>
            </p:txBody>
          </p:sp>
          <p:sp>
            <p:nvSpPr>
              <p:cNvPr id="90296" name="Line 184"/>
              <p:cNvSpPr>
                <a:spLocks noChangeShapeType="1"/>
              </p:cNvSpPr>
              <p:nvPr/>
            </p:nvSpPr>
            <p:spPr bwMode="auto">
              <a:xfrm flipV="1">
                <a:off x="2584" y="1466"/>
                <a:ext cx="3" cy="690"/>
              </a:xfrm>
              <a:prstGeom prst="line">
                <a:avLst/>
              </a:prstGeom>
              <a:noFill/>
              <a:ln w="19050">
                <a:solidFill>
                  <a:schemeClr val="tx1"/>
                </a:solidFill>
                <a:round/>
                <a:headEnd/>
                <a:tailEnd type="triangle" w="med" len="med"/>
              </a:ln>
              <a:effectLst/>
            </p:spPr>
            <p:txBody>
              <a:bodyPr/>
              <a:lstStyle/>
              <a:p>
                <a:endParaRPr lang="en-US"/>
              </a:p>
            </p:txBody>
          </p:sp>
          <p:sp>
            <p:nvSpPr>
              <p:cNvPr id="90297" name="Line 185"/>
              <p:cNvSpPr>
                <a:spLocks noChangeShapeType="1"/>
              </p:cNvSpPr>
              <p:nvPr/>
            </p:nvSpPr>
            <p:spPr bwMode="auto">
              <a:xfrm flipV="1">
                <a:off x="2727" y="1680"/>
                <a:ext cx="3" cy="480"/>
              </a:xfrm>
              <a:prstGeom prst="line">
                <a:avLst/>
              </a:prstGeom>
              <a:noFill/>
              <a:ln w="19050">
                <a:solidFill>
                  <a:schemeClr val="tx1"/>
                </a:solidFill>
                <a:round/>
                <a:headEnd/>
                <a:tailEnd type="triangle" w="med" len="med"/>
              </a:ln>
              <a:effectLst/>
            </p:spPr>
            <p:txBody>
              <a:bodyPr/>
              <a:lstStyle/>
              <a:p>
                <a:endParaRPr lang="en-US"/>
              </a:p>
            </p:txBody>
          </p:sp>
          <p:sp>
            <p:nvSpPr>
              <p:cNvPr id="90298" name="Line 186"/>
              <p:cNvSpPr>
                <a:spLocks noChangeShapeType="1"/>
              </p:cNvSpPr>
              <p:nvPr/>
            </p:nvSpPr>
            <p:spPr bwMode="auto">
              <a:xfrm rot="10800000" flipV="1">
                <a:off x="2173" y="2169"/>
                <a:ext cx="0" cy="479"/>
              </a:xfrm>
              <a:prstGeom prst="line">
                <a:avLst/>
              </a:prstGeom>
              <a:noFill/>
              <a:ln w="19050">
                <a:solidFill>
                  <a:schemeClr val="tx1"/>
                </a:solidFill>
                <a:round/>
                <a:headEnd/>
                <a:tailEnd type="triangle" w="med" len="med"/>
              </a:ln>
              <a:effectLst/>
            </p:spPr>
            <p:txBody>
              <a:bodyPr/>
              <a:lstStyle/>
              <a:p>
                <a:endParaRPr lang="en-US"/>
              </a:p>
            </p:txBody>
          </p:sp>
          <p:sp>
            <p:nvSpPr>
              <p:cNvPr id="90299" name="Line 187"/>
              <p:cNvSpPr>
                <a:spLocks noChangeShapeType="1"/>
              </p:cNvSpPr>
              <p:nvPr/>
            </p:nvSpPr>
            <p:spPr bwMode="auto">
              <a:xfrm rot="10800000" flipV="1">
                <a:off x="2033"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300" name="Line 188"/>
              <p:cNvSpPr>
                <a:spLocks noChangeShapeType="1"/>
              </p:cNvSpPr>
              <p:nvPr/>
            </p:nvSpPr>
            <p:spPr bwMode="auto">
              <a:xfrm rot="10800000" flipV="1">
                <a:off x="1890"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301" name="Line 189"/>
              <p:cNvSpPr>
                <a:spLocks noChangeShapeType="1"/>
              </p:cNvSpPr>
              <p:nvPr/>
            </p:nvSpPr>
            <p:spPr bwMode="auto">
              <a:xfrm rot="10800000" flipV="1">
                <a:off x="1078" y="2169"/>
                <a:ext cx="0" cy="479"/>
              </a:xfrm>
              <a:prstGeom prst="line">
                <a:avLst/>
              </a:prstGeom>
              <a:noFill/>
              <a:ln w="19050">
                <a:solidFill>
                  <a:schemeClr val="tx1"/>
                </a:solidFill>
                <a:round/>
                <a:headEnd/>
                <a:tailEnd type="triangle" w="med" len="med"/>
              </a:ln>
              <a:effectLst/>
            </p:spPr>
            <p:txBody>
              <a:bodyPr/>
              <a:lstStyle/>
              <a:p>
                <a:endParaRPr lang="en-US"/>
              </a:p>
            </p:txBody>
          </p:sp>
          <p:sp>
            <p:nvSpPr>
              <p:cNvPr id="90302" name="Line 190"/>
              <p:cNvSpPr>
                <a:spLocks noChangeShapeType="1"/>
              </p:cNvSpPr>
              <p:nvPr/>
            </p:nvSpPr>
            <p:spPr bwMode="auto">
              <a:xfrm rot="10800000" flipV="1">
                <a:off x="937"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303" name="Line 191"/>
              <p:cNvSpPr>
                <a:spLocks noChangeShapeType="1"/>
              </p:cNvSpPr>
              <p:nvPr/>
            </p:nvSpPr>
            <p:spPr bwMode="auto">
              <a:xfrm rot="10800000" flipV="1">
                <a:off x="794"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304" name="Line 192"/>
              <p:cNvSpPr>
                <a:spLocks noChangeShapeType="1"/>
              </p:cNvSpPr>
              <p:nvPr/>
            </p:nvSpPr>
            <p:spPr bwMode="auto">
              <a:xfrm>
                <a:off x="236" y="2160"/>
                <a:ext cx="5184" cy="0"/>
              </a:xfrm>
              <a:prstGeom prst="line">
                <a:avLst/>
              </a:prstGeom>
              <a:noFill/>
              <a:ln w="28575">
                <a:solidFill>
                  <a:schemeClr val="tx1"/>
                </a:solidFill>
                <a:round/>
                <a:headEnd/>
                <a:tailEnd type="triangle" w="med" len="med"/>
              </a:ln>
              <a:effectLst/>
            </p:spPr>
            <p:txBody>
              <a:bodyPr/>
              <a:lstStyle/>
              <a:p>
                <a:endParaRPr lang="en-US"/>
              </a:p>
            </p:txBody>
          </p:sp>
          <p:sp>
            <p:nvSpPr>
              <p:cNvPr id="90305" name="Line 193"/>
              <p:cNvSpPr>
                <a:spLocks noChangeShapeType="1"/>
              </p:cNvSpPr>
              <p:nvPr/>
            </p:nvSpPr>
            <p:spPr bwMode="auto">
              <a:xfrm flipV="1">
                <a:off x="3552" y="1667"/>
                <a:ext cx="0" cy="493"/>
              </a:xfrm>
              <a:prstGeom prst="line">
                <a:avLst/>
              </a:prstGeom>
              <a:noFill/>
              <a:ln w="19050">
                <a:solidFill>
                  <a:schemeClr val="tx1"/>
                </a:solidFill>
                <a:round/>
                <a:headEnd/>
                <a:tailEnd type="triangle" w="med" len="med"/>
              </a:ln>
              <a:effectLst/>
            </p:spPr>
            <p:txBody>
              <a:bodyPr/>
              <a:lstStyle/>
              <a:p>
                <a:endParaRPr lang="en-US"/>
              </a:p>
            </p:txBody>
          </p:sp>
          <p:sp>
            <p:nvSpPr>
              <p:cNvPr id="90306" name="Line 194"/>
              <p:cNvSpPr>
                <a:spLocks noChangeShapeType="1"/>
              </p:cNvSpPr>
              <p:nvPr/>
            </p:nvSpPr>
            <p:spPr bwMode="auto">
              <a:xfrm flipV="1">
                <a:off x="3689" y="1452"/>
                <a:ext cx="0" cy="708"/>
              </a:xfrm>
              <a:prstGeom prst="line">
                <a:avLst/>
              </a:prstGeom>
              <a:noFill/>
              <a:ln w="19050">
                <a:solidFill>
                  <a:schemeClr val="tx1"/>
                </a:solidFill>
                <a:round/>
                <a:headEnd/>
                <a:tailEnd type="triangle" w="med" len="med"/>
              </a:ln>
              <a:effectLst/>
            </p:spPr>
            <p:txBody>
              <a:bodyPr/>
              <a:lstStyle/>
              <a:p>
                <a:endParaRPr lang="en-US"/>
              </a:p>
            </p:txBody>
          </p:sp>
          <p:sp>
            <p:nvSpPr>
              <p:cNvPr id="90307" name="Line 195"/>
              <p:cNvSpPr>
                <a:spLocks noChangeShapeType="1"/>
              </p:cNvSpPr>
              <p:nvPr/>
            </p:nvSpPr>
            <p:spPr bwMode="auto">
              <a:xfrm flipV="1">
                <a:off x="3821" y="1667"/>
                <a:ext cx="3" cy="493"/>
              </a:xfrm>
              <a:prstGeom prst="line">
                <a:avLst/>
              </a:prstGeom>
              <a:noFill/>
              <a:ln w="19050">
                <a:solidFill>
                  <a:schemeClr val="tx1"/>
                </a:solidFill>
                <a:round/>
                <a:headEnd/>
                <a:tailEnd type="triangle" w="med" len="med"/>
              </a:ln>
              <a:effectLst/>
            </p:spPr>
            <p:txBody>
              <a:bodyPr/>
              <a:lstStyle/>
              <a:p>
                <a:endParaRPr lang="en-US"/>
              </a:p>
            </p:txBody>
          </p:sp>
          <p:sp>
            <p:nvSpPr>
              <p:cNvPr id="90308" name="Line 196"/>
              <p:cNvSpPr>
                <a:spLocks noChangeShapeType="1"/>
              </p:cNvSpPr>
              <p:nvPr/>
            </p:nvSpPr>
            <p:spPr bwMode="auto">
              <a:xfrm flipV="1">
                <a:off x="4646" y="1671"/>
                <a:ext cx="0" cy="480"/>
              </a:xfrm>
              <a:prstGeom prst="line">
                <a:avLst/>
              </a:prstGeom>
              <a:noFill/>
              <a:ln w="19050">
                <a:solidFill>
                  <a:schemeClr val="tx1"/>
                </a:solidFill>
                <a:round/>
                <a:headEnd/>
                <a:tailEnd type="triangle" w="med" len="med"/>
              </a:ln>
              <a:effectLst/>
            </p:spPr>
            <p:txBody>
              <a:bodyPr/>
              <a:lstStyle/>
              <a:p>
                <a:endParaRPr lang="en-US"/>
              </a:p>
            </p:txBody>
          </p:sp>
          <p:sp>
            <p:nvSpPr>
              <p:cNvPr id="90309" name="Line 197"/>
              <p:cNvSpPr>
                <a:spLocks noChangeShapeType="1"/>
              </p:cNvSpPr>
              <p:nvPr/>
            </p:nvSpPr>
            <p:spPr bwMode="auto">
              <a:xfrm flipV="1">
                <a:off x="4783" y="1466"/>
                <a:ext cx="3" cy="690"/>
              </a:xfrm>
              <a:prstGeom prst="line">
                <a:avLst/>
              </a:prstGeom>
              <a:noFill/>
              <a:ln w="19050">
                <a:solidFill>
                  <a:schemeClr val="tx1"/>
                </a:solidFill>
                <a:round/>
                <a:headEnd/>
                <a:tailEnd type="triangle" w="med" len="med"/>
              </a:ln>
              <a:effectLst/>
            </p:spPr>
            <p:txBody>
              <a:bodyPr/>
              <a:lstStyle/>
              <a:p>
                <a:endParaRPr lang="en-US"/>
              </a:p>
            </p:txBody>
          </p:sp>
          <p:sp>
            <p:nvSpPr>
              <p:cNvPr id="90310" name="Line 198"/>
              <p:cNvSpPr>
                <a:spLocks noChangeShapeType="1"/>
              </p:cNvSpPr>
              <p:nvPr/>
            </p:nvSpPr>
            <p:spPr bwMode="auto">
              <a:xfrm flipV="1">
                <a:off x="4926" y="1680"/>
                <a:ext cx="3" cy="480"/>
              </a:xfrm>
              <a:prstGeom prst="line">
                <a:avLst/>
              </a:prstGeom>
              <a:noFill/>
              <a:ln w="19050">
                <a:solidFill>
                  <a:schemeClr val="tx1"/>
                </a:solidFill>
                <a:round/>
                <a:headEnd/>
                <a:tailEnd type="triangle" w="med" len="med"/>
              </a:ln>
              <a:effectLst/>
            </p:spPr>
            <p:txBody>
              <a:bodyPr/>
              <a:lstStyle/>
              <a:p>
                <a:endParaRPr lang="en-US"/>
              </a:p>
            </p:txBody>
          </p:sp>
          <p:sp>
            <p:nvSpPr>
              <p:cNvPr id="90311" name="Line 199"/>
              <p:cNvSpPr>
                <a:spLocks noChangeShapeType="1"/>
              </p:cNvSpPr>
              <p:nvPr/>
            </p:nvSpPr>
            <p:spPr bwMode="auto">
              <a:xfrm rot="10800000" flipV="1">
                <a:off x="4372" y="2168"/>
                <a:ext cx="0" cy="480"/>
              </a:xfrm>
              <a:prstGeom prst="line">
                <a:avLst/>
              </a:prstGeom>
              <a:noFill/>
              <a:ln w="19050">
                <a:solidFill>
                  <a:schemeClr val="tx1"/>
                </a:solidFill>
                <a:round/>
                <a:headEnd/>
                <a:tailEnd type="triangle" w="med" len="med"/>
              </a:ln>
              <a:effectLst/>
            </p:spPr>
            <p:txBody>
              <a:bodyPr/>
              <a:lstStyle/>
              <a:p>
                <a:endParaRPr lang="en-US"/>
              </a:p>
            </p:txBody>
          </p:sp>
          <p:sp>
            <p:nvSpPr>
              <p:cNvPr id="90312" name="Line 200"/>
              <p:cNvSpPr>
                <a:spLocks noChangeShapeType="1"/>
              </p:cNvSpPr>
              <p:nvPr/>
            </p:nvSpPr>
            <p:spPr bwMode="auto">
              <a:xfrm rot="10800000" flipV="1">
                <a:off x="4232"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313" name="Line 201"/>
              <p:cNvSpPr>
                <a:spLocks noChangeShapeType="1"/>
              </p:cNvSpPr>
              <p:nvPr/>
            </p:nvSpPr>
            <p:spPr bwMode="auto">
              <a:xfrm rot="10800000" flipV="1">
                <a:off x="4089"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314" name="Line 202"/>
              <p:cNvSpPr>
                <a:spLocks noChangeShapeType="1"/>
              </p:cNvSpPr>
              <p:nvPr/>
            </p:nvSpPr>
            <p:spPr bwMode="auto">
              <a:xfrm rot="10800000" flipV="1">
                <a:off x="3277" y="2168"/>
                <a:ext cx="0" cy="480"/>
              </a:xfrm>
              <a:prstGeom prst="line">
                <a:avLst/>
              </a:prstGeom>
              <a:noFill/>
              <a:ln w="19050">
                <a:solidFill>
                  <a:schemeClr val="tx1"/>
                </a:solidFill>
                <a:round/>
                <a:headEnd/>
                <a:tailEnd type="triangle" w="med" len="med"/>
              </a:ln>
              <a:effectLst/>
            </p:spPr>
            <p:txBody>
              <a:bodyPr/>
              <a:lstStyle/>
              <a:p>
                <a:endParaRPr lang="en-US"/>
              </a:p>
            </p:txBody>
          </p:sp>
          <p:sp>
            <p:nvSpPr>
              <p:cNvPr id="90315" name="Line 203"/>
              <p:cNvSpPr>
                <a:spLocks noChangeShapeType="1"/>
              </p:cNvSpPr>
              <p:nvPr/>
            </p:nvSpPr>
            <p:spPr bwMode="auto">
              <a:xfrm rot="10800000" flipV="1">
                <a:off x="3137"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316" name="Line 204"/>
              <p:cNvSpPr>
                <a:spLocks noChangeShapeType="1"/>
              </p:cNvSpPr>
              <p:nvPr/>
            </p:nvSpPr>
            <p:spPr bwMode="auto">
              <a:xfrm rot="10800000" flipV="1">
                <a:off x="2994" y="2160"/>
                <a:ext cx="2" cy="479"/>
              </a:xfrm>
              <a:prstGeom prst="line">
                <a:avLst/>
              </a:prstGeom>
              <a:noFill/>
              <a:ln w="19050">
                <a:solidFill>
                  <a:schemeClr val="tx1"/>
                </a:solidFill>
                <a:round/>
                <a:headEnd/>
                <a:tailEnd type="triangle" w="med" len="med"/>
              </a:ln>
              <a:effectLst/>
            </p:spPr>
            <p:txBody>
              <a:bodyPr/>
              <a:lstStyle/>
              <a:p>
                <a:endParaRPr lang="en-US"/>
              </a:p>
            </p:txBody>
          </p:sp>
        </p:grpSp>
      </p:grpSp>
      <p:sp>
        <p:nvSpPr>
          <p:cNvPr id="90318" name="Line 206"/>
          <p:cNvSpPr>
            <a:spLocks noChangeShapeType="1"/>
          </p:cNvSpPr>
          <p:nvPr/>
        </p:nvSpPr>
        <p:spPr bwMode="auto">
          <a:xfrm>
            <a:off x="696913" y="2982913"/>
            <a:ext cx="7264400" cy="0"/>
          </a:xfrm>
          <a:prstGeom prst="line">
            <a:avLst/>
          </a:prstGeom>
          <a:noFill/>
          <a:ln w="38100">
            <a:solidFill>
              <a:schemeClr val="accent2"/>
            </a:solidFill>
            <a:round/>
            <a:headEnd/>
            <a:tailEnd/>
          </a:ln>
          <a:effectLst/>
        </p:spPr>
        <p:txBody>
          <a:bodyPr wrap="none" anchor="ctr"/>
          <a:lstStyle/>
          <a:p>
            <a:endParaRPr lang="en-US"/>
          </a:p>
        </p:txBody>
      </p:sp>
      <p:sp>
        <p:nvSpPr>
          <p:cNvPr id="90319" name="Text Box 207"/>
          <p:cNvSpPr txBox="1">
            <a:spLocks noChangeArrowheads="1"/>
          </p:cNvSpPr>
          <p:nvPr/>
        </p:nvSpPr>
        <p:spPr bwMode="auto">
          <a:xfrm>
            <a:off x="168275" y="2459038"/>
            <a:ext cx="1462088" cy="457200"/>
          </a:xfrm>
          <a:prstGeom prst="rect">
            <a:avLst/>
          </a:prstGeom>
          <a:noFill/>
          <a:ln w="9525">
            <a:noFill/>
            <a:miter lim="800000"/>
            <a:headEnd/>
            <a:tailEnd/>
          </a:ln>
          <a:effectLst/>
        </p:spPr>
        <p:txBody>
          <a:bodyPr>
            <a:spAutoFit/>
          </a:bodyPr>
          <a:lstStyle/>
          <a:p>
            <a:pPr>
              <a:spcBef>
                <a:spcPct val="50000"/>
              </a:spcBef>
            </a:pPr>
            <a:r>
              <a:rPr lang="en-US" sz="2400" dirty="0">
                <a:solidFill>
                  <a:schemeClr val="accent2"/>
                </a:solidFill>
              </a:rPr>
              <a:t>|E</a:t>
            </a:r>
            <a:r>
              <a:rPr lang="en-US" sz="2400" baseline="-25000" dirty="0">
                <a:solidFill>
                  <a:schemeClr val="accent2"/>
                </a:solidFill>
              </a:rPr>
              <a:t>ave</a:t>
            </a:r>
            <a:r>
              <a:rPr lang="en-US" sz="2400" dirty="0">
                <a:solidFill>
                  <a:schemeClr val="accent2"/>
                </a:solidFill>
              </a:rPr>
              <a:t>|</a:t>
            </a:r>
            <a:r>
              <a:rPr lang="en-US" sz="2400" baseline="30000" dirty="0">
                <a:solidFill>
                  <a:schemeClr val="accent2"/>
                </a:solidFill>
              </a:rPr>
              <a:t>2</a:t>
            </a:r>
            <a:endParaRPr lang="en-US" sz="2400" baseline="-25000" dirty="0">
              <a:solidFill>
                <a:schemeClr val="accent2"/>
              </a:solidFill>
            </a:endParaRPr>
          </a:p>
        </p:txBody>
      </p:sp>
      <p:sp>
        <p:nvSpPr>
          <p:cNvPr id="204" name="Text Box 44"/>
          <p:cNvSpPr txBox="1">
            <a:spLocks noChangeArrowheads="1"/>
          </p:cNvSpPr>
          <p:nvPr/>
        </p:nvSpPr>
        <p:spPr bwMode="auto">
          <a:xfrm>
            <a:off x="304800" y="5638800"/>
            <a:ext cx="8534400" cy="946150"/>
          </a:xfrm>
          <a:prstGeom prst="rect">
            <a:avLst/>
          </a:prstGeom>
          <a:noFill/>
          <a:ln w="12700" algn="ctr">
            <a:noFill/>
            <a:miter lim="800000"/>
            <a:headEnd/>
            <a:tailEnd/>
          </a:ln>
        </p:spPr>
        <p:txBody>
          <a:bodyPr>
            <a:spAutoFit/>
          </a:bodyPr>
          <a:lstStyle/>
          <a:p>
            <a:r>
              <a:rPr lang="en-US" sz="2800" b="1" dirty="0">
                <a:solidFill>
                  <a:srgbClr val="FF0000"/>
                </a:solidFill>
              </a:rPr>
              <a:t>Intensity only depends on the E-field amplitude but not on the color </a:t>
            </a:r>
            <a:r>
              <a:rPr lang="en-US" sz="2800" b="1" dirty="0" smtClean="0">
                <a:solidFill>
                  <a:srgbClr val="FF0000"/>
                </a:solidFill>
              </a:rPr>
              <a:t>(frequency</a:t>
            </a:r>
            <a:r>
              <a:rPr lang="en-US" sz="2800" b="1" dirty="0">
                <a:solidFill>
                  <a:srgbClr val="FF0000"/>
                </a:solidFill>
              </a:rPr>
              <a:t>) of the light!</a:t>
            </a:r>
          </a:p>
        </p:txBody>
      </p:sp>
      <p:sp>
        <p:nvSpPr>
          <p:cNvPr id="205" name="Rectangle 204"/>
          <p:cNvSpPr/>
          <p:nvPr/>
        </p:nvSpPr>
        <p:spPr>
          <a:xfrm>
            <a:off x="990600" y="1600200"/>
            <a:ext cx="60960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Rectangle 205"/>
          <p:cNvSpPr/>
          <p:nvPr/>
        </p:nvSpPr>
        <p:spPr>
          <a:xfrm>
            <a:off x="1143000" y="3429000"/>
            <a:ext cx="66294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025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02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0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90319">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903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02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21" grpId="0"/>
      <p:bldP spid="90253" grpId="0" animBg="1"/>
      <p:bldP spid="90254" grpId="0" build="p" autoUpdateAnimBg="0"/>
      <p:bldP spid="90318" grpId="0" animBg="1"/>
      <p:bldP spid="90319" grpId="0" build="p" autoUpdateAnimBg="0"/>
      <p:bldP spid="204" grpId="0"/>
      <p:bldP spid="205" grpId="0" animBg="1"/>
      <p:bldP spid="206" grpId="0" animBg="1"/>
      <p:bldP spid="206" grpId="1" animBg="1"/>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457200"/>
            <a:ext cx="9144000" cy="762000"/>
          </a:xfrm>
        </p:spPr>
        <p:txBody>
          <a:bodyPr/>
          <a:lstStyle/>
          <a:p>
            <a:pPr eaLnBrk="1" hangingPunct="1"/>
            <a:r>
              <a:rPr lang="en-US" sz="2700" b="1" dirty="0">
                <a:solidFill>
                  <a:schemeClr val="tx1"/>
                </a:solidFill>
              </a:rPr>
              <a:t>What exactly did we do during the</a:t>
            </a:r>
            <a:r>
              <a:rPr lang="en-US" sz="2700" b="1" dirty="0" smtClean="0">
                <a:solidFill>
                  <a:schemeClr val="tx1"/>
                </a:solidFill>
              </a:rPr>
              <a:t> last couple </a:t>
            </a:r>
            <a:r>
              <a:rPr lang="en-US" sz="2700" b="1" dirty="0">
                <a:solidFill>
                  <a:schemeClr val="tx1"/>
                </a:solidFill>
              </a:rPr>
              <a:t>weeks?</a:t>
            </a:r>
          </a:p>
        </p:txBody>
      </p:sp>
      <p:sp>
        <p:nvSpPr>
          <p:cNvPr id="134147" name="Text Box 3"/>
          <p:cNvSpPr txBox="1">
            <a:spLocks noChangeArrowheads="1"/>
          </p:cNvSpPr>
          <p:nvPr/>
        </p:nvSpPr>
        <p:spPr bwMode="auto">
          <a:xfrm>
            <a:off x="381000" y="1501676"/>
            <a:ext cx="8458200" cy="2308324"/>
          </a:xfrm>
          <a:prstGeom prst="rect">
            <a:avLst/>
          </a:prstGeom>
          <a:noFill/>
          <a:ln w="9525">
            <a:noFill/>
            <a:miter lim="800000"/>
            <a:headEnd/>
            <a:tailEnd/>
          </a:ln>
        </p:spPr>
        <p:txBody>
          <a:bodyPr>
            <a:prstTxWarp prst="textNoShape">
              <a:avLst/>
            </a:prstTxWarp>
            <a:spAutoFit/>
          </a:bodyPr>
          <a:lstStyle/>
          <a:p>
            <a:pPr marL="233363" indent="-233363">
              <a:buFontTx/>
              <a:buChar char="•"/>
            </a:pPr>
            <a:r>
              <a:rPr lang="en-US" dirty="0"/>
              <a:t>Galileo transformation: Classical relativity</a:t>
            </a:r>
          </a:p>
          <a:p>
            <a:pPr marL="233363" indent="-233363">
              <a:buFontTx/>
              <a:buChar char="•"/>
            </a:pPr>
            <a:r>
              <a:rPr lang="en-US" dirty="0"/>
              <a:t>Michelson-Morley </a:t>
            </a:r>
            <a:r>
              <a:rPr lang="en-US" dirty="0" err="1">
                <a:sym typeface="Wingdings" charset="2"/>
              </a:rPr>
              <a:t></a:t>
            </a:r>
            <a:r>
              <a:rPr lang="en-US" dirty="0">
                <a:sym typeface="Wingdings" charset="2"/>
              </a:rPr>
              <a:t> '</a:t>
            </a:r>
            <a:r>
              <a:rPr lang="en-US" dirty="0" err="1">
                <a:sym typeface="Wingdings" charset="2"/>
              </a:rPr>
              <a:t>c</a:t>
            </a:r>
            <a:r>
              <a:rPr lang="en-US" dirty="0">
                <a:sym typeface="Wingdings" charset="2"/>
              </a:rPr>
              <a:t>' is same in all inertial frames</a:t>
            </a:r>
          </a:p>
          <a:p>
            <a:pPr marL="233363" indent="-233363">
              <a:buFontTx/>
              <a:buChar char="•"/>
            </a:pPr>
            <a:r>
              <a:rPr lang="en-US" dirty="0">
                <a:sym typeface="Wingdings" charset="2"/>
              </a:rPr>
              <a:t>Einstein's </a:t>
            </a:r>
            <a:r>
              <a:rPr lang="en-US" dirty="0" smtClean="0">
                <a:sym typeface="Wingdings" charset="2"/>
              </a:rPr>
              <a:t>postulate: </a:t>
            </a:r>
            <a:r>
              <a:rPr lang="en-US" dirty="0">
                <a:sym typeface="Wingdings" charset="2"/>
              </a:rPr>
              <a:t>Incompatible with </a:t>
            </a:r>
            <a:r>
              <a:rPr lang="en-US" dirty="0" smtClean="0">
                <a:sym typeface="Wingdings" charset="2"/>
              </a:rPr>
              <a:t>Galilean relativity!</a:t>
            </a:r>
            <a:endParaRPr lang="en-US" dirty="0">
              <a:sym typeface="Wingdings" charset="2"/>
            </a:endParaRPr>
          </a:p>
          <a:p>
            <a:pPr marL="233363" indent="-233363">
              <a:buFontTx/>
              <a:buChar char="•"/>
            </a:pPr>
            <a:r>
              <a:rPr lang="en-US" dirty="0">
                <a:sym typeface="Wingdings" charset="2"/>
              </a:rPr>
              <a:t>Consequences were 'time dilation' and 'length contraction'</a:t>
            </a:r>
          </a:p>
          <a:p>
            <a:pPr marL="233363" indent="-233363"/>
            <a:r>
              <a:rPr lang="en-US" dirty="0">
                <a:sym typeface="Wingdings" charset="2"/>
              </a:rPr>
              <a:t>   </a:t>
            </a:r>
            <a:r>
              <a:rPr lang="en-US" dirty="0" err="1">
                <a:sym typeface="Wingdings" charset="2"/>
              </a:rPr>
              <a:t></a:t>
            </a:r>
            <a:r>
              <a:rPr lang="en-US" dirty="0">
                <a:sym typeface="Wingdings" charset="2"/>
              </a:rPr>
              <a:t> </a:t>
            </a:r>
            <a:r>
              <a:rPr lang="en-US" dirty="0"/>
              <a:t>Lorentz transformation </a:t>
            </a:r>
            <a:r>
              <a:rPr lang="en-US" dirty="0" err="1">
                <a:sym typeface="Wingdings" charset="2"/>
              </a:rPr>
              <a:t></a:t>
            </a:r>
            <a:r>
              <a:rPr lang="en-US" dirty="0">
                <a:sym typeface="Wingdings" charset="2"/>
              </a:rPr>
              <a:t> Velocity transformation</a:t>
            </a:r>
            <a:endParaRPr lang="en-US" dirty="0"/>
          </a:p>
          <a:p>
            <a:pPr marL="233363" indent="-233363">
              <a:buFontTx/>
              <a:buChar char="•"/>
            </a:pPr>
            <a:r>
              <a:rPr lang="en-US" dirty="0"/>
              <a:t>Spacetime interval: Invariant under Lorentz transformation</a:t>
            </a:r>
          </a:p>
        </p:txBody>
      </p:sp>
      <p:sp>
        <p:nvSpPr>
          <p:cNvPr id="134149" name="Text Box 5"/>
          <p:cNvSpPr txBox="1">
            <a:spLocks noChangeArrowheads="1"/>
          </p:cNvSpPr>
          <p:nvPr/>
        </p:nvSpPr>
        <p:spPr bwMode="auto">
          <a:xfrm>
            <a:off x="304800" y="1066800"/>
            <a:ext cx="1724300" cy="461665"/>
          </a:xfrm>
          <a:prstGeom prst="rect">
            <a:avLst/>
          </a:prstGeom>
          <a:noFill/>
          <a:ln w="9525">
            <a:noFill/>
            <a:miter lim="800000"/>
            <a:headEnd/>
            <a:tailEnd/>
          </a:ln>
        </p:spPr>
        <p:txBody>
          <a:bodyPr wrap="none">
            <a:prstTxWarp prst="textNoShape">
              <a:avLst/>
            </a:prstTxWarp>
            <a:spAutoFit/>
          </a:bodyPr>
          <a:lstStyle/>
          <a:p>
            <a:r>
              <a:rPr lang="en-US" b="1" dirty="0" smtClean="0"/>
              <a:t>Spacetime </a:t>
            </a:r>
            <a:endParaRPr lang="en-US" b="1" dirty="0"/>
          </a:p>
        </p:txBody>
      </p:sp>
      <p:sp>
        <p:nvSpPr>
          <p:cNvPr id="134150" name="Text Box 6"/>
          <p:cNvSpPr txBox="1">
            <a:spLocks noChangeArrowheads="1"/>
          </p:cNvSpPr>
          <p:nvPr/>
        </p:nvSpPr>
        <p:spPr bwMode="auto">
          <a:xfrm>
            <a:off x="381000" y="4149725"/>
            <a:ext cx="8458200" cy="2677656"/>
          </a:xfrm>
          <a:prstGeom prst="rect">
            <a:avLst/>
          </a:prstGeom>
          <a:noFill/>
          <a:ln w="9525">
            <a:noFill/>
            <a:miter lim="800000"/>
            <a:headEnd/>
            <a:tailEnd/>
          </a:ln>
        </p:spPr>
        <p:txBody>
          <a:bodyPr>
            <a:prstTxWarp prst="textNoShape">
              <a:avLst/>
            </a:prstTxWarp>
            <a:spAutoFit/>
          </a:bodyPr>
          <a:lstStyle/>
          <a:p>
            <a:pPr marL="233363" indent="-233363"/>
            <a:r>
              <a:rPr lang="en-US" dirty="0"/>
              <a:t>Re-definition of important physical quantities to preserve conservation laws under </a:t>
            </a:r>
            <a:r>
              <a:rPr lang="en-US" dirty="0" smtClean="0"/>
              <a:t>Lorentz transformations:</a:t>
            </a:r>
            <a:endParaRPr lang="en-US" dirty="0"/>
          </a:p>
          <a:p>
            <a:pPr marL="233363" indent="-233363"/>
            <a:r>
              <a:rPr lang="en-US" dirty="0"/>
              <a:t>   - Momentum</a:t>
            </a:r>
          </a:p>
          <a:p>
            <a:pPr marL="233363" indent="-233363"/>
            <a:r>
              <a:rPr lang="en-US" dirty="0"/>
              <a:t>   - Force</a:t>
            </a:r>
          </a:p>
          <a:p>
            <a:pPr marL="233363" indent="-233363"/>
            <a:r>
              <a:rPr lang="en-US" dirty="0"/>
              <a:t>   - Kinetic Energy</a:t>
            </a:r>
          </a:p>
          <a:p>
            <a:pPr marL="233363" indent="-233363"/>
            <a:r>
              <a:rPr lang="en-US" dirty="0"/>
              <a:t>   - Rest Energy</a:t>
            </a:r>
          </a:p>
          <a:p>
            <a:pPr marL="233363" indent="-233363"/>
            <a:r>
              <a:rPr lang="en-US" dirty="0"/>
              <a:t>   - Total Energy</a:t>
            </a:r>
          </a:p>
        </p:txBody>
      </p:sp>
      <p:sp>
        <p:nvSpPr>
          <p:cNvPr id="134151" name="Text Box 7"/>
          <p:cNvSpPr txBox="1">
            <a:spLocks noChangeArrowheads="1"/>
          </p:cNvSpPr>
          <p:nvPr/>
        </p:nvSpPr>
        <p:spPr bwMode="auto">
          <a:xfrm>
            <a:off x="304800" y="3733800"/>
            <a:ext cx="3469069" cy="461665"/>
          </a:xfrm>
          <a:prstGeom prst="rect">
            <a:avLst/>
          </a:prstGeom>
          <a:noFill/>
          <a:ln w="9525">
            <a:noFill/>
            <a:miter lim="800000"/>
            <a:headEnd/>
            <a:tailEnd/>
          </a:ln>
        </p:spPr>
        <p:txBody>
          <a:bodyPr wrap="none">
            <a:prstTxWarp prst="textNoShape">
              <a:avLst/>
            </a:prstTxWarp>
            <a:spAutoFit/>
          </a:bodyPr>
          <a:lstStyle/>
          <a:p>
            <a:r>
              <a:rPr lang="en-US" b="1" dirty="0" smtClean="0"/>
              <a:t>Relativistic </a:t>
            </a:r>
            <a:r>
              <a:rPr lang="en-US" b="1" dirty="0"/>
              <a:t>Mechanics</a:t>
            </a:r>
          </a:p>
        </p:txBody>
      </p:sp>
      <p:sp>
        <p:nvSpPr>
          <p:cNvPr id="7" name="Rectangle 2"/>
          <p:cNvSpPr txBox="1">
            <a:spLocks noChangeArrowheads="1"/>
          </p:cNvSpPr>
          <p:nvPr/>
        </p:nvSpPr>
        <p:spPr bwMode="auto">
          <a:xfrm>
            <a:off x="228600" y="46038"/>
            <a:ext cx="84582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uLnTx/>
                <a:uFillTx/>
                <a:latin typeface="+mj-lt"/>
                <a:ea typeface="+mj-ea"/>
                <a:cs typeface="+mj-cs"/>
              </a:rPr>
              <a:t>Special Relativity</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14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4147">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4147">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4147">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4147">
                                            <p:txEl>
                                              <p:pRg st="3" end="3"/>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3414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414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4151"/>
                                        </p:tgtEl>
                                        <p:attrNameLst>
                                          <p:attrName>style.visibility</p:attrName>
                                        </p:attrNameLst>
                                      </p:cBhvr>
                                      <p:to>
                                        <p:strVal val="visible"/>
                                      </p:to>
                                    </p:set>
                                  </p:childTnLst>
                                </p:cTn>
                              </p:par>
                            </p:childTnLst>
                          </p:cTn>
                        </p:par>
                        <p:par>
                          <p:cTn id="33" fill="hold">
                            <p:stCondLst>
                              <p:cond delay="0"/>
                            </p:stCondLst>
                            <p:childTnLst>
                              <p:par>
                                <p:cTn id="34" presetID="10" presetClass="entr" presetSubtype="0" fill="hold" grpId="0" nodeType="afterEffect">
                                  <p:stCondLst>
                                    <p:cond delay="0"/>
                                  </p:stCondLst>
                                  <p:childTnLst>
                                    <p:set>
                                      <p:cBhvr>
                                        <p:cTn id="35" dur="1" fill="hold">
                                          <p:stCondLst>
                                            <p:cond delay="0"/>
                                          </p:stCondLst>
                                        </p:cTn>
                                        <p:tgtEl>
                                          <p:spTgt spid="134150"/>
                                        </p:tgtEl>
                                        <p:attrNameLst>
                                          <p:attrName>style.visibility</p:attrName>
                                        </p:attrNameLst>
                                      </p:cBhvr>
                                      <p:to>
                                        <p:strVal val="visible"/>
                                      </p:to>
                                    </p:set>
                                    <p:animEffect transition="in" filter="fade">
                                      <p:cBhvr>
                                        <p:cTn id="36" dur="2000"/>
                                        <p:tgtEl>
                                          <p:spTgt spid="134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p:bldP spid="134149" grpId="0"/>
      <p:bldP spid="134150" grpId="0"/>
      <p:bldP spid="134151" grpId="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74638"/>
            <a:ext cx="9144000" cy="1630362"/>
          </a:xfrm>
        </p:spPr>
        <p:txBody>
          <a:bodyPr/>
          <a:lstStyle/>
          <a:p>
            <a:pPr eaLnBrk="1" hangingPunct="1"/>
            <a:r>
              <a:rPr lang="en-US" b="1" dirty="0"/>
              <a:t>Einstein’s </a:t>
            </a:r>
            <a:br>
              <a:rPr lang="en-US" b="1" dirty="0"/>
            </a:br>
            <a:r>
              <a:rPr lang="en-US" b="1" dirty="0" smtClean="0"/>
              <a:t>Postulate </a:t>
            </a:r>
            <a:r>
              <a:rPr lang="en-US" b="1" dirty="0"/>
              <a:t>of Relativity</a:t>
            </a:r>
          </a:p>
        </p:txBody>
      </p:sp>
      <p:sp>
        <p:nvSpPr>
          <p:cNvPr id="20483" name="Text Box 3"/>
          <p:cNvSpPr txBox="1">
            <a:spLocks noChangeArrowheads="1"/>
          </p:cNvSpPr>
          <p:nvPr/>
        </p:nvSpPr>
        <p:spPr bwMode="auto">
          <a:xfrm>
            <a:off x="381000" y="2286000"/>
            <a:ext cx="8458200" cy="1815882"/>
          </a:xfrm>
          <a:prstGeom prst="rect">
            <a:avLst/>
          </a:prstGeom>
          <a:solidFill>
            <a:srgbClr val="FFFFCC"/>
          </a:solidFill>
          <a:ln w="9525">
            <a:solidFill>
              <a:schemeClr val="tx1"/>
            </a:solidFill>
            <a:miter lim="800000"/>
            <a:headEnd/>
            <a:tailEnd/>
          </a:ln>
        </p:spPr>
        <p:txBody>
          <a:bodyPr>
            <a:prstTxWarp prst="textNoShape">
              <a:avLst/>
            </a:prstTxWarp>
            <a:spAutoFit/>
          </a:bodyPr>
          <a:lstStyle/>
          <a:p>
            <a:pPr marL="746125" indent="-625475"/>
            <a:endParaRPr lang="en-US" sz="2800" b="1" dirty="0" smtClean="0"/>
          </a:p>
          <a:p>
            <a:pPr marL="746125" indent="-625475" algn="ctr"/>
            <a:r>
              <a:rPr lang="en-US" sz="2800" b="1" dirty="0" smtClean="0"/>
              <a:t>The </a:t>
            </a:r>
            <a:r>
              <a:rPr lang="en-US" sz="2800" b="1" dirty="0"/>
              <a:t>speed of light in vacuum is the same </a:t>
            </a:r>
            <a:r>
              <a:rPr lang="en-US" sz="2800" b="1" dirty="0" smtClean="0"/>
              <a:t>in</a:t>
            </a:r>
          </a:p>
          <a:p>
            <a:pPr marL="746125" indent="-625475" algn="ctr"/>
            <a:r>
              <a:rPr lang="en-US" sz="2800" b="1" dirty="0" smtClean="0"/>
              <a:t>all inertial </a:t>
            </a:r>
            <a:r>
              <a:rPr lang="en-US" sz="2800" b="1" dirty="0"/>
              <a:t>frames of reference.</a:t>
            </a:r>
          </a:p>
          <a:p>
            <a:pPr marL="746125" indent="-625475"/>
            <a:endParaRPr lang="en-US" sz="2800" b="1" dirty="0"/>
          </a:p>
        </p:txBody>
      </p:sp>
      <p:sp>
        <p:nvSpPr>
          <p:cNvPr id="20484" name="Text Box 4"/>
          <p:cNvSpPr txBox="1">
            <a:spLocks noChangeArrowheads="1"/>
          </p:cNvSpPr>
          <p:nvPr/>
        </p:nvSpPr>
        <p:spPr bwMode="auto">
          <a:xfrm>
            <a:off x="492125" y="4876800"/>
            <a:ext cx="8651875" cy="457200"/>
          </a:xfrm>
          <a:prstGeom prst="rect">
            <a:avLst/>
          </a:prstGeom>
          <a:noFill/>
          <a:ln w="9525">
            <a:noFill/>
            <a:miter lim="800000"/>
            <a:headEnd/>
            <a:tailEnd/>
          </a:ln>
        </p:spPr>
        <p:txBody>
          <a:bodyPr wrap="none">
            <a:prstTxWarp prst="textNoShape">
              <a:avLst/>
            </a:prstTxWarp>
            <a:spAutoFit/>
          </a:bodyPr>
          <a:lstStyle/>
          <a:p>
            <a:r>
              <a:rPr lang="en-US" b="1" baseline="30000" dirty="0" smtClean="0"/>
              <a:t>*</a:t>
            </a:r>
            <a:r>
              <a:rPr lang="en-US" dirty="0" smtClean="0"/>
              <a:t> </a:t>
            </a:r>
            <a:r>
              <a:rPr lang="en-US" dirty="0"/>
              <a:t>An inertial frame is a reference frame that is not accelerating.</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8" name="Rectangle 2"/>
          <p:cNvSpPr>
            <a:spLocks noChangeArrowheads="1"/>
          </p:cNvSpPr>
          <p:nvPr/>
        </p:nvSpPr>
        <p:spPr bwMode="auto">
          <a:xfrm>
            <a:off x="533400" y="3276600"/>
            <a:ext cx="3352800" cy="3505200"/>
          </a:xfrm>
          <a:prstGeom prst="rect">
            <a:avLst/>
          </a:prstGeom>
          <a:solidFill>
            <a:srgbClr val="CCECFF"/>
          </a:solidFill>
          <a:ln w="9525">
            <a:solidFill>
              <a:schemeClr val="tx1"/>
            </a:solidFill>
            <a:miter lim="800000"/>
            <a:headEnd/>
            <a:tailEnd/>
          </a:ln>
        </p:spPr>
        <p:txBody>
          <a:bodyPr wrap="none" anchor="ctr">
            <a:prstTxWarp prst="textNoShape">
              <a:avLst/>
            </a:prstTxWarp>
          </a:bodyPr>
          <a:lstStyle/>
          <a:p>
            <a:endParaRPr lang="en-US"/>
          </a:p>
        </p:txBody>
      </p:sp>
      <p:graphicFrame>
        <p:nvGraphicFramePr>
          <p:cNvPr id="144390" name="Object 5"/>
          <p:cNvGraphicFramePr>
            <a:graphicFrameLocks noChangeAspect="1"/>
          </p:cNvGraphicFramePr>
          <p:nvPr/>
        </p:nvGraphicFramePr>
        <p:xfrm>
          <a:off x="838200" y="4322763"/>
          <a:ext cx="2790825" cy="2444750"/>
        </p:xfrm>
        <a:graphic>
          <a:graphicData uri="http://schemas.openxmlformats.org/presentationml/2006/ole">
            <p:oleObj spid="_x0000_s144390" name="Equation" r:id="rId3" imgW="1231900" imgH="1079500" progId="Equation.DSMT4">
              <p:embed/>
            </p:oleObj>
          </a:graphicData>
        </a:graphic>
      </p:graphicFrame>
      <p:sp>
        <p:nvSpPr>
          <p:cNvPr id="3079" name="Rectangle 3"/>
          <p:cNvSpPr>
            <a:spLocks noGrp="1" noChangeArrowheads="1"/>
          </p:cNvSpPr>
          <p:nvPr>
            <p:ph type="title"/>
          </p:nvPr>
        </p:nvSpPr>
        <p:spPr>
          <a:xfrm>
            <a:off x="0" y="0"/>
            <a:ext cx="9144000" cy="1143000"/>
          </a:xfrm>
        </p:spPr>
        <p:txBody>
          <a:bodyPr/>
          <a:lstStyle/>
          <a:p>
            <a:pPr eaLnBrk="1" hangingPunct="1"/>
            <a:r>
              <a:rPr lang="en-US" sz="4000" b="1" dirty="0"/>
              <a:t>Velocity</a:t>
            </a:r>
            <a:r>
              <a:rPr lang="en-US" sz="4000" b="1" dirty="0" smtClean="0"/>
              <a:t> Transformation </a:t>
            </a:r>
            <a:r>
              <a:rPr lang="en-US" sz="4000" b="1" dirty="0"/>
              <a:t/>
            </a:r>
            <a:br>
              <a:rPr lang="en-US" sz="4000" b="1" dirty="0"/>
            </a:br>
            <a:r>
              <a:rPr lang="en-US" sz="2800" dirty="0"/>
              <a:t>(a consequence of the Lorentz transformation)</a:t>
            </a:r>
          </a:p>
        </p:txBody>
      </p:sp>
      <p:sp>
        <p:nvSpPr>
          <p:cNvPr id="3080" name="Rectangle 4"/>
          <p:cNvSpPr>
            <a:spLocks noChangeArrowheads="1"/>
          </p:cNvSpPr>
          <p:nvPr/>
        </p:nvSpPr>
        <p:spPr bwMode="auto">
          <a:xfrm>
            <a:off x="990600" y="1295400"/>
            <a:ext cx="7391400" cy="1815882"/>
          </a:xfrm>
          <a:prstGeom prst="rect">
            <a:avLst/>
          </a:prstGeom>
          <a:noFill/>
          <a:ln w="9525">
            <a:noFill/>
            <a:miter lim="800000"/>
            <a:headEnd/>
            <a:tailEnd/>
          </a:ln>
        </p:spPr>
        <p:txBody>
          <a:bodyPr>
            <a:prstTxWarp prst="textNoShape">
              <a:avLst/>
            </a:prstTxWarp>
            <a:spAutoFit/>
          </a:bodyPr>
          <a:lstStyle/>
          <a:p>
            <a:r>
              <a:rPr lang="en-US" sz="2800" dirty="0"/>
              <a:t>If </a:t>
            </a:r>
            <a:r>
              <a:rPr lang="en-US" sz="2800" dirty="0" err="1"/>
              <a:t>S</a:t>
            </a:r>
            <a:r>
              <a:rPr lang="en-US" sz="2800" dirty="0"/>
              <a:t>’ is moving with speed </a:t>
            </a:r>
            <a:r>
              <a:rPr lang="en-US" sz="2800" dirty="0" err="1"/>
              <a:t>v</a:t>
            </a:r>
            <a:r>
              <a:rPr lang="en-US" sz="2800" dirty="0"/>
              <a:t> in the positive </a:t>
            </a:r>
            <a:r>
              <a:rPr lang="en-US" sz="2800" dirty="0" err="1"/>
              <a:t>x</a:t>
            </a:r>
            <a:r>
              <a:rPr lang="en-US" sz="2800" dirty="0"/>
              <a:t> direction relative to </a:t>
            </a:r>
            <a:r>
              <a:rPr lang="en-US" sz="2800" dirty="0" err="1"/>
              <a:t>S</a:t>
            </a:r>
            <a:r>
              <a:rPr lang="en-US" sz="2800" dirty="0" smtClean="0"/>
              <a:t>, and the origin of </a:t>
            </a:r>
            <a:r>
              <a:rPr lang="en-US" sz="2800" dirty="0" err="1" smtClean="0"/>
              <a:t>S</a:t>
            </a:r>
            <a:r>
              <a:rPr lang="en-US" sz="2800" dirty="0" smtClean="0"/>
              <a:t> and </a:t>
            </a:r>
            <a:r>
              <a:rPr lang="en-US" sz="2800" dirty="0" err="1" smtClean="0"/>
              <a:t>S</a:t>
            </a:r>
            <a:r>
              <a:rPr lang="en-US" sz="2800" dirty="0" smtClean="0"/>
              <a:t>’ then the spacetime </a:t>
            </a:r>
            <a:r>
              <a:rPr lang="en-US" sz="2800" dirty="0"/>
              <a:t>coordinates</a:t>
            </a:r>
            <a:r>
              <a:rPr lang="en-US" sz="2800" dirty="0" smtClean="0"/>
              <a:t> between two events is:</a:t>
            </a:r>
            <a:endParaRPr lang="en-US" sz="2800" dirty="0"/>
          </a:p>
        </p:txBody>
      </p:sp>
      <p:sp>
        <p:nvSpPr>
          <p:cNvPr id="3081" name="Text Box 6"/>
          <p:cNvSpPr txBox="1">
            <a:spLocks noChangeArrowheads="1"/>
          </p:cNvSpPr>
          <p:nvPr/>
        </p:nvSpPr>
        <p:spPr bwMode="auto">
          <a:xfrm>
            <a:off x="771525" y="3352800"/>
            <a:ext cx="2962275" cy="701675"/>
          </a:xfrm>
          <a:prstGeom prst="rect">
            <a:avLst/>
          </a:prstGeom>
          <a:noFill/>
          <a:ln w="9525">
            <a:noFill/>
            <a:miter lim="800000"/>
            <a:headEnd/>
            <a:tailEnd/>
          </a:ln>
        </p:spPr>
        <p:txBody>
          <a:bodyPr wrap="none">
            <a:prstTxWarp prst="textNoShape">
              <a:avLst/>
            </a:prstTxWarp>
            <a:spAutoFit/>
          </a:bodyPr>
          <a:lstStyle/>
          <a:p>
            <a:pPr eaLnBrk="1" hangingPunct="1"/>
            <a:r>
              <a:rPr lang="en-US" sz="2000" b="1" dirty="0"/>
              <a:t>Lorentz transformation</a:t>
            </a:r>
          </a:p>
          <a:p>
            <a:pPr eaLnBrk="1" hangingPunct="1"/>
            <a:r>
              <a:rPr lang="en-US" sz="2000" dirty="0"/>
              <a:t>(relativistic)</a:t>
            </a:r>
          </a:p>
        </p:txBody>
      </p:sp>
      <p:sp>
        <p:nvSpPr>
          <p:cNvPr id="3082" name="Rectangle 7"/>
          <p:cNvSpPr>
            <a:spLocks noChangeArrowheads="1"/>
          </p:cNvSpPr>
          <p:nvPr/>
        </p:nvSpPr>
        <p:spPr bwMode="auto">
          <a:xfrm>
            <a:off x="5257800" y="3262313"/>
            <a:ext cx="3276600" cy="3508375"/>
          </a:xfrm>
          <a:prstGeom prst="rect">
            <a:avLst/>
          </a:prstGeom>
          <a:solidFill>
            <a:srgbClr val="CCECFF"/>
          </a:solidFill>
          <a:ln w="9525">
            <a:solidFill>
              <a:schemeClr val="tx1"/>
            </a:solidFill>
            <a:miter lim="800000"/>
            <a:headEnd/>
            <a:tailEnd/>
          </a:ln>
        </p:spPr>
        <p:txBody>
          <a:bodyPr wrap="none" anchor="ctr">
            <a:prstTxWarp prst="textNoShape">
              <a:avLst/>
            </a:prstTxWarp>
          </a:bodyPr>
          <a:lstStyle/>
          <a:p>
            <a:endParaRPr lang="en-US"/>
          </a:p>
        </p:txBody>
      </p:sp>
      <p:graphicFrame>
        <p:nvGraphicFramePr>
          <p:cNvPr id="3075" name="Object 8"/>
          <p:cNvGraphicFramePr>
            <a:graphicFrameLocks noChangeAspect="1"/>
          </p:cNvGraphicFramePr>
          <p:nvPr/>
        </p:nvGraphicFramePr>
        <p:xfrm>
          <a:off x="5700713" y="4038600"/>
          <a:ext cx="2078037" cy="846138"/>
        </p:xfrm>
        <a:graphic>
          <a:graphicData uri="http://schemas.openxmlformats.org/presentationml/2006/ole">
            <p:oleObj spid="_x0000_s144386" name="Equation" r:id="rId4" imgW="1054100" imgH="431800" progId="Equation.DSMT4">
              <p:embed/>
            </p:oleObj>
          </a:graphicData>
        </a:graphic>
      </p:graphicFrame>
      <p:graphicFrame>
        <p:nvGraphicFramePr>
          <p:cNvPr id="3076" name="Object 9"/>
          <p:cNvGraphicFramePr>
            <a:graphicFrameLocks noChangeAspect="1"/>
          </p:cNvGraphicFramePr>
          <p:nvPr/>
        </p:nvGraphicFramePr>
        <p:xfrm>
          <a:off x="5510213" y="4743450"/>
          <a:ext cx="2368550" cy="895350"/>
        </p:xfrm>
        <a:graphic>
          <a:graphicData uri="http://schemas.openxmlformats.org/presentationml/2006/ole">
            <p:oleObj spid="_x0000_s144385" name="Equation" r:id="rId5" imgW="1168200" imgH="444240" progId="Equation.3">
              <p:embed/>
            </p:oleObj>
          </a:graphicData>
        </a:graphic>
      </p:graphicFrame>
      <p:graphicFrame>
        <p:nvGraphicFramePr>
          <p:cNvPr id="3077" name="Object 10"/>
          <p:cNvGraphicFramePr>
            <a:graphicFrameLocks noChangeAspect="1"/>
          </p:cNvGraphicFramePr>
          <p:nvPr/>
        </p:nvGraphicFramePr>
        <p:xfrm>
          <a:off x="5529263" y="5594350"/>
          <a:ext cx="2327275" cy="863600"/>
        </p:xfrm>
        <a:graphic>
          <a:graphicData uri="http://schemas.openxmlformats.org/presentationml/2006/ole">
            <p:oleObj spid="_x0000_s144384" name="Equation" r:id="rId6" imgW="1155600" imgH="431640" progId="Equation.DSMT4">
              <p:embed/>
            </p:oleObj>
          </a:graphicData>
        </a:graphic>
      </p:graphicFrame>
      <p:sp>
        <p:nvSpPr>
          <p:cNvPr id="3083" name="Text Box 11"/>
          <p:cNvSpPr txBox="1">
            <a:spLocks noChangeArrowheads="1"/>
          </p:cNvSpPr>
          <p:nvPr/>
        </p:nvSpPr>
        <p:spPr bwMode="auto">
          <a:xfrm>
            <a:off x="5364163" y="3352800"/>
            <a:ext cx="3017837" cy="701675"/>
          </a:xfrm>
          <a:prstGeom prst="rect">
            <a:avLst/>
          </a:prstGeom>
          <a:noFill/>
          <a:ln w="9525">
            <a:noFill/>
            <a:miter lim="800000"/>
            <a:headEnd/>
            <a:tailEnd/>
          </a:ln>
        </p:spPr>
        <p:txBody>
          <a:bodyPr wrap="none">
            <a:prstTxWarp prst="textNoShape">
              <a:avLst/>
            </a:prstTxWarp>
            <a:spAutoFit/>
          </a:bodyPr>
          <a:lstStyle/>
          <a:p>
            <a:pPr eaLnBrk="1" hangingPunct="1"/>
            <a:r>
              <a:rPr lang="en-US" sz="2000" b="1"/>
              <a:t>Velocity transformation</a:t>
            </a:r>
          </a:p>
          <a:p>
            <a:pPr eaLnBrk="1" hangingPunct="1"/>
            <a:r>
              <a:rPr lang="en-US" sz="2000"/>
              <a:t>(relativistic)</a:t>
            </a:r>
          </a:p>
        </p:txBody>
      </p:sp>
      <p:sp>
        <p:nvSpPr>
          <p:cNvPr id="3084" name="Line 12"/>
          <p:cNvSpPr>
            <a:spLocks noChangeShapeType="1"/>
          </p:cNvSpPr>
          <p:nvPr/>
        </p:nvSpPr>
        <p:spPr bwMode="auto">
          <a:xfrm>
            <a:off x="4267200" y="5105400"/>
            <a:ext cx="685800" cy="0"/>
          </a:xfrm>
          <a:prstGeom prst="line">
            <a:avLst/>
          </a:prstGeom>
          <a:noFill/>
          <a:ln w="38100">
            <a:solidFill>
              <a:schemeClr val="tx1"/>
            </a:solidFill>
            <a:round/>
            <a:headEnd/>
            <a:tailEnd type="triangle" w="med" len="med"/>
          </a:ln>
        </p:spPr>
        <p:txBody>
          <a:bodyPr wrap="none">
            <a:prstTxWarp prst="textNoShape">
              <a:avLst/>
            </a:prstTxWarp>
          </a:bodyPr>
          <a:lstStyle/>
          <a:p>
            <a:endParaRPr lang="en-US"/>
          </a:p>
        </p:txBody>
      </p:sp>
      <p:sp>
        <p:nvSpPr>
          <p:cNvPr id="3085" name="Rectangle 12"/>
          <p:cNvSpPr>
            <a:spLocks noChangeArrowheads="1"/>
          </p:cNvSpPr>
          <p:nvPr/>
        </p:nvSpPr>
        <p:spPr bwMode="auto">
          <a:xfrm>
            <a:off x="3886200" y="4139624"/>
            <a:ext cx="1473146" cy="584776"/>
          </a:xfrm>
          <a:prstGeom prst="rect">
            <a:avLst/>
          </a:prstGeom>
          <a:noFill/>
          <a:ln w="9525">
            <a:noFill/>
            <a:miter lim="800000"/>
            <a:headEnd/>
            <a:tailEnd/>
          </a:ln>
        </p:spPr>
        <p:txBody>
          <a:bodyPr wrap="none">
            <a:prstTxWarp prst="textNoShape">
              <a:avLst/>
            </a:prstTxWarp>
            <a:spAutoFit/>
          </a:bodyPr>
          <a:lstStyle/>
          <a:p>
            <a:r>
              <a:rPr lang="en-US" sz="3200" i="1" dirty="0" err="1">
                <a:latin typeface="Times New Roman" charset="0"/>
              </a:rPr>
              <a:t>u</a:t>
            </a:r>
            <a:r>
              <a:rPr lang="en-US" sz="3200" i="1" baseline="-25000" dirty="0" err="1">
                <a:latin typeface="Times New Roman" charset="0"/>
              </a:rPr>
              <a:t>x</a:t>
            </a:r>
            <a:r>
              <a:rPr lang="en-US" sz="3200" i="1" dirty="0">
                <a:latin typeface="Times New Roman" charset="0"/>
              </a:rPr>
              <a:t>=</a:t>
            </a:r>
            <a:r>
              <a:rPr lang="el-GR" sz="3200" i="1" baseline="30000" dirty="0">
                <a:latin typeface="Times New Roman" charset="0"/>
              </a:rPr>
              <a:t>Δ</a:t>
            </a:r>
            <a:r>
              <a:rPr lang="en-US" sz="3200" i="1" baseline="30000" dirty="0" err="1">
                <a:latin typeface="Times New Roman" charset="0"/>
              </a:rPr>
              <a:t>x</a:t>
            </a:r>
            <a:r>
              <a:rPr lang="en-US" sz="3200" i="1" dirty="0">
                <a:latin typeface="Times New Roman" charset="0"/>
              </a:rPr>
              <a:t>/</a:t>
            </a:r>
            <a:r>
              <a:rPr lang="el-GR" sz="3200" i="1" baseline="-25000" dirty="0">
                <a:latin typeface="Times New Roman" charset="0"/>
              </a:rPr>
              <a:t>Δ</a:t>
            </a:r>
            <a:r>
              <a:rPr lang="en-US" sz="3200" i="1" baseline="-25000" dirty="0" err="1">
                <a:latin typeface="Times New Roman" charset="0"/>
              </a:rPr>
              <a:t>t</a:t>
            </a:r>
            <a:endParaRPr lang="en-US" sz="3200" dirty="0"/>
          </a:p>
        </p:txBody>
      </p:sp>
      <p:sp>
        <p:nvSpPr>
          <p:cNvPr id="3086" name="TextBox 17"/>
          <p:cNvSpPr txBox="1">
            <a:spLocks noChangeArrowheads="1"/>
          </p:cNvSpPr>
          <p:nvPr/>
        </p:nvSpPr>
        <p:spPr bwMode="auto">
          <a:xfrm>
            <a:off x="4495800" y="4497388"/>
            <a:ext cx="554038" cy="400050"/>
          </a:xfrm>
          <a:prstGeom prst="rect">
            <a:avLst/>
          </a:prstGeom>
          <a:noFill/>
          <a:ln w="9525">
            <a:noFill/>
            <a:miter lim="800000"/>
            <a:headEnd/>
            <a:tailEnd/>
          </a:ln>
        </p:spPr>
        <p:txBody>
          <a:bodyPr vert="eaVert" wrap="none">
            <a:prstTxWarp prst="textNoShape">
              <a:avLst/>
            </a:prstTxWarp>
            <a:spAutoFit/>
          </a:bodyPr>
          <a:lstStyle/>
          <a:p>
            <a:r>
              <a:rPr lang="en-US"/>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a:xfrm>
            <a:off x="457200" y="0"/>
            <a:ext cx="8229600" cy="838200"/>
          </a:xfrm>
        </p:spPr>
        <p:txBody>
          <a:bodyPr/>
          <a:lstStyle/>
          <a:p>
            <a:pPr eaLnBrk="1" hangingPunct="1"/>
            <a:r>
              <a:rPr lang="en-US" b="1" dirty="0"/>
              <a:t>Proper</a:t>
            </a:r>
            <a:r>
              <a:rPr lang="en-US" b="1" dirty="0" smtClean="0"/>
              <a:t> Time</a:t>
            </a:r>
            <a:endParaRPr lang="en-US" b="1" dirty="0"/>
          </a:p>
        </p:txBody>
      </p:sp>
      <p:sp>
        <p:nvSpPr>
          <p:cNvPr id="22531" name="Text Box 4"/>
          <p:cNvSpPr txBox="1">
            <a:spLocks noChangeArrowheads="1"/>
          </p:cNvSpPr>
          <p:nvPr/>
        </p:nvSpPr>
        <p:spPr bwMode="auto">
          <a:xfrm>
            <a:off x="228600" y="838200"/>
            <a:ext cx="8610600" cy="2246313"/>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2800" b="1"/>
              <a:t>Proper time:</a:t>
            </a:r>
            <a:r>
              <a:rPr lang="en-US" sz="2800"/>
              <a:t> Time interval </a:t>
            </a:r>
            <a:r>
              <a:rPr lang="el-GR" sz="2800">
                <a:ea typeface="Arial" charset="0"/>
                <a:cs typeface="Arial" charset="0"/>
              </a:rPr>
              <a:t>Δ</a:t>
            </a:r>
            <a:r>
              <a:rPr lang="en-US" sz="2800">
                <a:ea typeface="Arial" charset="0"/>
                <a:cs typeface="Arial" charset="0"/>
              </a:rPr>
              <a:t>t = t</a:t>
            </a:r>
            <a:r>
              <a:rPr lang="en-US" sz="2800" baseline="-25000">
                <a:ea typeface="Arial" charset="0"/>
                <a:cs typeface="Arial" charset="0"/>
              </a:rPr>
              <a:t>2</a:t>
            </a:r>
            <a:r>
              <a:rPr lang="en-US" sz="2800">
                <a:ea typeface="Arial" charset="0"/>
                <a:cs typeface="Arial" charset="0"/>
              </a:rPr>
              <a:t> – t</a:t>
            </a:r>
            <a:r>
              <a:rPr lang="en-US" sz="2800" baseline="-25000">
                <a:ea typeface="Arial" charset="0"/>
                <a:cs typeface="Arial" charset="0"/>
              </a:rPr>
              <a:t>1</a:t>
            </a:r>
            <a:r>
              <a:rPr lang="en-US" sz="2800">
                <a:ea typeface="Arial" charset="0"/>
                <a:cs typeface="Arial" charset="0"/>
              </a:rPr>
              <a:t> </a:t>
            </a:r>
            <a:r>
              <a:rPr lang="en-US" sz="2800"/>
              <a:t>between two events (x</a:t>
            </a:r>
            <a:r>
              <a:rPr lang="en-US" sz="2800" baseline="-25000"/>
              <a:t>1</a:t>
            </a:r>
            <a:r>
              <a:rPr lang="en-US" sz="2800"/>
              <a:t>,y</a:t>
            </a:r>
            <a:r>
              <a:rPr lang="en-US" sz="2800" baseline="-25000"/>
              <a:t>1</a:t>
            </a:r>
            <a:r>
              <a:rPr lang="en-US" sz="2800"/>
              <a:t>,z</a:t>
            </a:r>
            <a:r>
              <a:rPr lang="en-US" sz="2800" baseline="-25000"/>
              <a:t>1</a:t>
            </a:r>
            <a:r>
              <a:rPr lang="en-US" sz="2800"/>
              <a:t>,t</a:t>
            </a:r>
            <a:r>
              <a:rPr lang="en-US" sz="2800" baseline="-25000"/>
              <a:t>1</a:t>
            </a:r>
            <a:r>
              <a:rPr lang="en-US" sz="2800"/>
              <a:t>) and (x</a:t>
            </a:r>
            <a:r>
              <a:rPr lang="en-US" sz="2800" baseline="-25000"/>
              <a:t>2</a:t>
            </a:r>
            <a:r>
              <a:rPr lang="en-US" sz="2800"/>
              <a:t>,y</a:t>
            </a:r>
            <a:r>
              <a:rPr lang="en-US" sz="2800" baseline="-25000"/>
              <a:t>2</a:t>
            </a:r>
            <a:r>
              <a:rPr lang="en-US" sz="2800"/>
              <a:t>,z</a:t>
            </a:r>
            <a:r>
              <a:rPr lang="en-US" sz="2800" baseline="-25000"/>
              <a:t>2</a:t>
            </a:r>
            <a:r>
              <a:rPr lang="en-US" sz="2800"/>
              <a:t>,t</a:t>
            </a:r>
            <a:r>
              <a:rPr lang="en-US" sz="2800" baseline="-25000"/>
              <a:t>2</a:t>
            </a:r>
            <a:r>
              <a:rPr lang="en-US" sz="2800"/>
              <a:t>) measured in the frame, in which the two events occur at the same spatial coordinates, i.e. time interval that can be </a:t>
            </a:r>
            <a:r>
              <a:rPr lang="en-US" sz="2800" b="1"/>
              <a:t>measured with one clock</a:t>
            </a:r>
            <a:r>
              <a:rPr lang="en-US" sz="2800"/>
              <a:t>.</a:t>
            </a:r>
          </a:p>
        </p:txBody>
      </p:sp>
      <p:sp>
        <p:nvSpPr>
          <p:cNvPr id="65540" name="Rectangle 20"/>
          <p:cNvSpPr>
            <a:spLocks noChangeArrowheads="1"/>
          </p:cNvSpPr>
          <p:nvPr/>
        </p:nvSpPr>
        <p:spPr bwMode="auto">
          <a:xfrm>
            <a:off x="2286000" y="3657600"/>
            <a:ext cx="1828800" cy="228600"/>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endParaRPr lang="en-US"/>
          </a:p>
        </p:txBody>
      </p:sp>
      <p:grpSp>
        <p:nvGrpSpPr>
          <p:cNvPr id="2" name="Group 10"/>
          <p:cNvGrpSpPr>
            <a:grpSpLocks/>
          </p:cNvGrpSpPr>
          <p:nvPr/>
        </p:nvGrpSpPr>
        <p:grpSpPr bwMode="auto">
          <a:xfrm>
            <a:off x="3048000" y="3138488"/>
            <a:ext cx="457200" cy="519112"/>
            <a:chOff x="4495800" y="3332163"/>
            <a:chExt cx="457200" cy="519112"/>
          </a:xfrm>
        </p:grpSpPr>
        <p:sp>
          <p:nvSpPr>
            <p:cNvPr id="22538" name="Line 21"/>
            <p:cNvSpPr>
              <a:spLocks noChangeShapeType="1"/>
            </p:cNvSpPr>
            <p:nvPr/>
          </p:nvSpPr>
          <p:spPr bwMode="auto">
            <a:xfrm>
              <a:off x="4495800" y="3778250"/>
              <a:ext cx="457200" cy="0"/>
            </a:xfrm>
            <a:prstGeom prst="line">
              <a:avLst/>
            </a:prstGeom>
            <a:noFill/>
            <a:ln w="19050">
              <a:solidFill>
                <a:srgbClr val="FF0000"/>
              </a:solidFill>
              <a:round/>
              <a:headEnd/>
              <a:tailEnd type="triangle" w="med" len="med"/>
            </a:ln>
          </p:spPr>
          <p:txBody>
            <a:bodyPr wrap="none">
              <a:prstTxWarp prst="textNoShape">
                <a:avLst/>
              </a:prstTxWarp>
            </a:bodyPr>
            <a:lstStyle/>
            <a:p>
              <a:endParaRPr lang="en-US"/>
            </a:p>
          </p:txBody>
        </p:sp>
        <p:sp>
          <p:nvSpPr>
            <p:cNvPr id="22539" name="Text Box 22"/>
            <p:cNvSpPr txBox="1">
              <a:spLocks noChangeArrowheads="1"/>
            </p:cNvSpPr>
            <p:nvPr/>
          </p:nvSpPr>
          <p:spPr bwMode="auto">
            <a:xfrm>
              <a:off x="4511675" y="3332163"/>
              <a:ext cx="361950" cy="519112"/>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v</a:t>
              </a:r>
            </a:p>
          </p:txBody>
        </p:sp>
      </p:grpSp>
      <p:sp>
        <p:nvSpPr>
          <p:cNvPr id="22534" name="Line 26"/>
          <p:cNvSpPr>
            <a:spLocks noChangeShapeType="1"/>
          </p:cNvSpPr>
          <p:nvPr/>
        </p:nvSpPr>
        <p:spPr bwMode="auto">
          <a:xfrm>
            <a:off x="4462463" y="3276600"/>
            <a:ext cx="0" cy="1143000"/>
          </a:xfrm>
          <a:prstGeom prst="line">
            <a:avLst/>
          </a:prstGeom>
          <a:noFill/>
          <a:ln w="19050">
            <a:solidFill>
              <a:schemeClr val="tx1"/>
            </a:solidFill>
            <a:prstDash val="dash"/>
            <a:round/>
            <a:headEnd/>
            <a:tailEnd/>
          </a:ln>
        </p:spPr>
        <p:txBody>
          <a:bodyPr wrap="none">
            <a:prstTxWarp prst="textNoShape">
              <a:avLst/>
            </a:prstTxWarp>
          </a:bodyPr>
          <a:lstStyle/>
          <a:p>
            <a:endParaRPr lang="en-US"/>
          </a:p>
        </p:txBody>
      </p:sp>
      <p:pic>
        <p:nvPicPr>
          <p:cNvPr id="22535" name="Picture 2" descr="T:\Untitled.png"/>
          <p:cNvPicPr>
            <a:picLocks noChangeAspect="1" noChangeArrowheads="1"/>
          </p:cNvPicPr>
          <p:nvPr/>
        </p:nvPicPr>
        <p:blipFill>
          <a:blip r:embed="rId2"/>
          <a:srcRect/>
          <a:stretch>
            <a:fillRect/>
          </a:stretch>
        </p:blipFill>
        <p:spPr bwMode="auto">
          <a:xfrm>
            <a:off x="4641850" y="3408363"/>
            <a:ext cx="1616075" cy="3175000"/>
          </a:xfrm>
          <a:prstGeom prst="rect">
            <a:avLst/>
          </a:prstGeom>
          <a:noFill/>
          <a:ln w="9525">
            <a:noFill/>
            <a:miter lim="800000"/>
            <a:headEnd/>
            <a:tailEnd/>
          </a:ln>
        </p:spPr>
      </p:pic>
      <p:sp>
        <p:nvSpPr>
          <p:cNvPr id="10" name="Explosion 1 9"/>
          <p:cNvSpPr>
            <a:spLocks noChangeArrowheads="1"/>
          </p:cNvSpPr>
          <p:nvPr/>
        </p:nvSpPr>
        <p:spPr bwMode="auto">
          <a:xfrm>
            <a:off x="4191000" y="3429000"/>
            <a:ext cx="533400" cy="609600"/>
          </a:xfrm>
          <a:prstGeom prst="irregularSeal1">
            <a:avLst/>
          </a:prstGeom>
          <a:solidFill>
            <a:srgbClr val="FFFF00"/>
          </a:solidFill>
          <a:ln w="9525">
            <a:solidFill>
              <a:schemeClr val="tx1"/>
            </a:solidFill>
            <a:round/>
            <a:headEnd/>
            <a:tailEnd/>
          </a:ln>
        </p:spPr>
        <p:txBody>
          <a:bodyPr wrap="none">
            <a:prstTxWarp prst="textNoShape">
              <a:avLst/>
            </a:prstTxWarp>
          </a:bodyPr>
          <a:lstStyle/>
          <a:p>
            <a:endParaRPr lang="en-US">
              <a:solidFill>
                <a:srgbClr val="FFFF00"/>
              </a:solidFill>
            </a:endParaRPr>
          </a:p>
        </p:txBody>
      </p:sp>
      <p:sp>
        <p:nvSpPr>
          <p:cNvPr id="22537" name="Text Box 9"/>
          <p:cNvSpPr txBox="1">
            <a:spLocks noChangeArrowheads="1"/>
          </p:cNvSpPr>
          <p:nvPr/>
        </p:nvSpPr>
        <p:spPr bwMode="auto">
          <a:xfrm>
            <a:off x="527050" y="5105400"/>
            <a:ext cx="4694238" cy="1552575"/>
          </a:xfrm>
          <a:prstGeom prst="rect">
            <a:avLst/>
          </a:prstGeom>
          <a:noFill/>
          <a:ln w="9525">
            <a:noFill/>
            <a:miter lim="800000"/>
            <a:headEnd/>
            <a:tailEnd/>
          </a:ln>
        </p:spPr>
        <p:txBody>
          <a:bodyPr wrap="none">
            <a:prstTxWarp prst="textNoShape">
              <a:avLst/>
            </a:prstTxWarp>
            <a:spAutoFit/>
          </a:bodyPr>
          <a:lstStyle/>
          <a:p>
            <a:r>
              <a:rPr lang="en-US"/>
              <a:t>Same spatial coordinates means:</a:t>
            </a:r>
          </a:p>
          <a:p>
            <a:r>
              <a:rPr lang="en-US"/>
              <a:t>	x</a:t>
            </a:r>
            <a:r>
              <a:rPr lang="en-US" baseline="-25000"/>
              <a:t>1 </a:t>
            </a:r>
            <a:r>
              <a:rPr lang="en-US"/>
              <a:t>= x</a:t>
            </a:r>
            <a:r>
              <a:rPr lang="en-US" baseline="-25000"/>
              <a:t>2</a:t>
            </a:r>
          </a:p>
          <a:p>
            <a:r>
              <a:rPr lang="en-US"/>
              <a:t>	y</a:t>
            </a:r>
            <a:r>
              <a:rPr lang="en-US" baseline="-25000"/>
              <a:t>1</a:t>
            </a:r>
            <a:r>
              <a:rPr lang="en-US"/>
              <a:t> = y</a:t>
            </a:r>
            <a:r>
              <a:rPr lang="en-US" baseline="-25000"/>
              <a:t>2</a:t>
            </a:r>
            <a:endParaRPr lang="en-US"/>
          </a:p>
          <a:p>
            <a:r>
              <a:rPr lang="en-US"/>
              <a:t>	z</a:t>
            </a:r>
            <a:r>
              <a:rPr lang="en-US" baseline="-25000"/>
              <a:t>1</a:t>
            </a:r>
            <a:r>
              <a:rPr lang="en-US"/>
              <a:t> = z</a:t>
            </a:r>
            <a:r>
              <a:rPr lang="en-US" baseline="-25000"/>
              <a:t>2</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65540"/>
                                        </p:tgtEl>
                                        <p:attrNameLst>
                                          <p:attrName>ppt_x</p:attrName>
                                          <p:attrName>ppt_y</p:attrName>
                                        </p:attrNameLst>
                                      </p:cBhvr>
                                    </p:animMotion>
                                  </p:childTnLst>
                                </p:cTn>
                              </p:par>
                              <p:par>
                                <p:cTn id="7" presetID="10" presetClass="exit" presetSubtype="0" fill="hold" nodeType="withEffect">
                                  <p:stCondLst>
                                    <p:cond delay="0"/>
                                  </p:stCondLst>
                                  <p:childTnLst>
                                    <p:animEffect transition="out" filter="fade">
                                      <p:cBhvr>
                                        <p:cTn id="8" dur="1000"/>
                                        <p:tgtEl>
                                          <p:spTgt spid="2"/>
                                        </p:tgtEl>
                                      </p:cBhvr>
                                    </p:animEffect>
                                    <p:set>
                                      <p:cBhvr>
                                        <p:cTn id="9" dur="1" fill="hold">
                                          <p:stCondLst>
                                            <p:cond delay="999"/>
                                          </p:stCondLst>
                                        </p:cTn>
                                        <p:tgtEl>
                                          <p:spTgt spid="2"/>
                                        </p:tgtEl>
                                        <p:attrNameLst>
                                          <p:attrName>style.visibility</p:attrName>
                                        </p:attrNameLst>
                                      </p:cBhvr>
                                      <p:to>
                                        <p:strVal val="hidden"/>
                                      </p:to>
                                    </p:set>
                                  </p:childTnLst>
                                </p:cTn>
                              </p:par>
                              <p:par>
                                <p:cTn id="10" presetID="1" presetClass="entr" presetSubtype="0" fill="hold" grpId="0" nodeType="withEffect">
                                  <p:stCondLst>
                                    <p:cond delay="50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xit" presetSubtype="0" fill="hold" grpId="1" nodeType="withEffect">
                                  <p:stCondLst>
                                    <p:cond delay="700"/>
                                  </p:stCondLst>
                                  <p:childTnLst>
                                    <p:set>
                                      <p:cBhvr>
                                        <p:cTn id="13" dur="1" fill="hold">
                                          <p:stCondLst>
                                            <p:cond delay="0"/>
                                          </p:stCondLst>
                                        </p:cTn>
                                        <p:tgtEl>
                                          <p:spTgt spid="10"/>
                                        </p:tgtEl>
                                        <p:attrNameLst>
                                          <p:attrName>style.visibility</p:attrName>
                                        </p:attrNameLst>
                                      </p:cBhvr>
                                      <p:to>
                                        <p:strVal val="hidden"/>
                                      </p:to>
                                    </p:set>
                                  </p:childTnLst>
                                </p:cTn>
                              </p:par>
                              <p:par>
                                <p:cTn id="14" presetID="1" presetClass="entr" presetSubtype="0" fill="hold" grpId="2" nodeType="withEffect">
                                  <p:stCondLst>
                                    <p:cond delay="170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xit" presetSubtype="0" fill="hold" grpId="3" nodeType="withEffect">
                                  <p:stCondLst>
                                    <p:cond delay="1900"/>
                                  </p:stCondLst>
                                  <p:childTnLst>
                                    <p:set>
                                      <p:cBhvr>
                                        <p:cTn id="17"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animBg="1"/>
      <p:bldP spid="10" grpId="0" animBg="1"/>
      <p:bldP spid="10" grpId="1" animBg="1"/>
      <p:bldP spid="10" grpId="2" animBg="1"/>
      <p:bldP spid="10" grpId="3" animBg="1"/>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5029200" y="2590800"/>
            <a:ext cx="2847975" cy="2857500"/>
          </a:xfrm>
          <a:prstGeom prst="rect">
            <a:avLst/>
          </a:prstGeom>
          <a:noFill/>
          <a:ln w="9525">
            <a:noFill/>
            <a:miter lim="800000"/>
            <a:headEnd/>
            <a:tailEnd/>
          </a:ln>
        </p:spPr>
      </p:pic>
      <p:sp>
        <p:nvSpPr>
          <p:cNvPr id="23555" name="Rectangle 3"/>
          <p:cNvSpPr>
            <a:spLocks noGrp="1" noChangeArrowheads="1"/>
          </p:cNvSpPr>
          <p:nvPr>
            <p:ph type="title"/>
          </p:nvPr>
        </p:nvSpPr>
        <p:spPr>
          <a:xfrm>
            <a:off x="457200" y="0"/>
            <a:ext cx="8229600" cy="1143000"/>
          </a:xfrm>
        </p:spPr>
        <p:txBody>
          <a:bodyPr/>
          <a:lstStyle/>
          <a:p>
            <a:pPr eaLnBrk="1" hangingPunct="1"/>
            <a:r>
              <a:rPr lang="en-US" b="1" dirty="0"/>
              <a:t>Proper</a:t>
            </a:r>
            <a:r>
              <a:rPr lang="en-US" b="1" dirty="0" smtClean="0"/>
              <a:t> Length</a:t>
            </a:r>
            <a:endParaRPr lang="en-US" b="1" dirty="0"/>
          </a:p>
        </p:txBody>
      </p:sp>
      <p:sp>
        <p:nvSpPr>
          <p:cNvPr id="23556" name="Text Box 4"/>
          <p:cNvSpPr txBox="1">
            <a:spLocks noChangeArrowheads="1"/>
          </p:cNvSpPr>
          <p:nvPr/>
        </p:nvSpPr>
        <p:spPr bwMode="auto">
          <a:xfrm>
            <a:off x="228600" y="1524000"/>
            <a:ext cx="8610600" cy="954107"/>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2800" b="1" dirty="0"/>
              <a:t>Proper length:</a:t>
            </a:r>
            <a:r>
              <a:rPr lang="en-US" sz="2800" dirty="0"/>
              <a:t> Length of</a:t>
            </a:r>
            <a:r>
              <a:rPr lang="en-US" sz="2800" dirty="0" smtClean="0"/>
              <a:t> object </a:t>
            </a:r>
            <a:r>
              <a:rPr lang="en-US" sz="2800" dirty="0"/>
              <a:t>measured in the frame where it is at rest (use a ruler) </a:t>
            </a:r>
          </a:p>
        </p:txBody>
      </p:sp>
      <p:grpSp>
        <p:nvGrpSpPr>
          <p:cNvPr id="2" name="Group 5"/>
          <p:cNvGrpSpPr>
            <a:grpSpLocks/>
          </p:cNvGrpSpPr>
          <p:nvPr/>
        </p:nvGrpSpPr>
        <p:grpSpPr bwMode="auto">
          <a:xfrm>
            <a:off x="1371600" y="4244975"/>
            <a:ext cx="4730750" cy="708025"/>
            <a:chOff x="96" y="1858"/>
            <a:chExt cx="2980" cy="446"/>
          </a:xfrm>
        </p:grpSpPr>
        <p:sp>
          <p:nvSpPr>
            <p:cNvPr id="23560" name="Line 6"/>
            <p:cNvSpPr>
              <a:spLocks noChangeShapeType="1"/>
            </p:cNvSpPr>
            <p:nvPr/>
          </p:nvSpPr>
          <p:spPr bwMode="auto">
            <a:xfrm>
              <a:off x="240" y="1954"/>
              <a:ext cx="2784" cy="0"/>
            </a:xfrm>
            <a:prstGeom prst="line">
              <a:avLst/>
            </a:prstGeom>
            <a:noFill/>
            <a:ln w="25400">
              <a:solidFill>
                <a:schemeClr val="tx1"/>
              </a:solidFill>
              <a:round/>
              <a:headEnd/>
              <a:tailEnd/>
            </a:ln>
          </p:spPr>
          <p:txBody>
            <a:bodyPr>
              <a:prstTxWarp prst="textNoShape">
                <a:avLst/>
              </a:prstTxWarp>
            </a:bodyPr>
            <a:lstStyle/>
            <a:p>
              <a:endParaRPr lang="en-US"/>
            </a:p>
          </p:txBody>
        </p:sp>
        <p:sp>
          <p:nvSpPr>
            <p:cNvPr id="23561" name="Line 7"/>
            <p:cNvSpPr>
              <a:spLocks noChangeShapeType="1"/>
            </p:cNvSpPr>
            <p:nvPr/>
          </p:nvSpPr>
          <p:spPr bwMode="auto">
            <a:xfrm>
              <a:off x="1632" y="1858"/>
              <a:ext cx="0" cy="192"/>
            </a:xfrm>
            <a:prstGeom prst="line">
              <a:avLst/>
            </a:prstGeom>
            <a:noFill/>
            <a:ln w="38100">
              <a:solidFill>
                <a:schemeClr val="tx1"/>
              </a:solidFill>
              <a:round/>
              <a:headEnd/>
              <a:tailEnd/>
            </a:ln>
          </p:spPr>
          <p:txBody>
            <a:bodyPr>
              <a:prstTxWarp prst="textNoShape">
                <a:avLst/>
              </a:prstTxWarp>
            </a:bodyPr>
            <a:lstStyle/>
            <a:p>
              <a:endParaRPr lang="en-US"/>
            </a:p>
          </p:txBody>
        </p:sp>
        <p:sp>
          <p:nvSpPr>
            <p:cNvPr id="23562" name="Line 8"/>
            <p:cNvSpPr>
              <a:spLocks noChangeShapeType="1"/>
            </p:cNvSpPr>
            <p:nvPr/>
          </p:nvSpPr>
          <p:spPr bwMode="auto">
            <a:xfrm>
              <a:off x="2016" y="1858"/>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23563" name="Line 9"/>
            <p:cNvSpPr>
              <a:spLocks noChangeShapeType="1"/>
            </p:cNvSpPr>
            <p:nvPr/>
          </p:nvSpPr>
          <p:spPr bwMode="auto">
            <a:xfrm>
              <a:off x="2400" y="1858"/>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23564" name="Line 10"/>
            <p:cNvSpPr>
              <a:spLocks noChangeShapeType="1"/>
            </p:cNvSpPr>
            <p:nvPr/>
          </p:nvSpPr>
          <p:spPr bwMode="auto">
            <a:xfrm>
              <a:off x="2784" y="1858"/>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23565" name="Line 11"/>
            <p:cNvSpPr>
              <a:spLocks noChangeShapeType="1"/>
            </p:cNvSpPr>
            <p:nvPr/>
          </p:nvSpPr>
          <p:spPr bwMode="auto">
            <a:xfrm>
              <a:off x="1248" y="1858"/>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23566" name="Line 12"/>
            <p:cNvSpPr>
              <a:spLocks noChangeShapeType="1"/>
            </p:cNvSpPr>
            <p:nvPr/>
          </p:nvSpPr>
          <p:spPr bwMode="auto">
            <a:xfrm>
              <a:off x="864" y="1858"/>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23567" name="Line 13"/>
            <p:cNvSpPr>
              <a:spLocks noChangeShapeType="1"/>
            </p:cNvSpPr>
            <p:nvPr/>
          </p:nvSpPr>
          <p:spPr bwMode="auto">
            <a:xfrm>
              <a:off x="480" y="1858"/>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23568" name="Text Box 14"/>
            <p:cNvSpPr txBox="1">
              <a:spLocks noChangeArrowheads="1"/>
            </p:cNvSpPr>
            <p:nvPr/>
          </p:nvSpPr>
          <p:spPr bwMode="auto">
            <a:xfrm>
              <a:off x="96" y="2073"/>
              <a:ext cx="2980" cy="231"/>
            </a:xfrm>
            <a:prstGeom prst="rect">
              <a:avLst/>
            </a:prstGeom>
            <a:noFill/>
            <a:ln w="9525">
              <a:noFill/>
              <a:miter lim="800000"/>
              <a:headEnd/>
              <a:tailEnd/>
            </a:ln>
          </p:spPr>
          <p:txBody>
            <a:bodyPr wrap="none">
              <a:prstTxWarp prst="textNoShape">
                <a:avLst/>
              </a:prstTxWarp>
              <a:spAutoFit/>
            </a:bodyPr>
            <a:lstStyle/>
            <a:p>
              <a:r>
                <a:rPr lang="en-US" sz="1800"/>
                <a:t>...  -3       -2       -1       0        1        2       3  ...</a:t>
              </a:r>
            </a:p>
          </p:txBody>
        </p:sp>
      </p:grpSp>
      <p:pic>
        <p:nvPicPr>
          <p:cNvPr id="23558" name="Picture 15" descr="Helper"/>
          <p:cNvPicPr>
            <a:picLocks noChangeAspect="1" noChangeArrowheads="1"/>
          </p:cNvPicPr>
          <p:nvPr/>
        </p:nvPicPr>
        <p:blipFill>
          <a:blip r:embed="rId3"/>
          <a:srcRect/>
          <a:stretch>
            <a:fillRect/>
          </a:stretch>
        </p:blipFill>
        <p:spPr bwMode="auto">
          <a:xfrm>
            <a:off x="3276600" y="3330575"/>
            <a:ext cx="481013" cy="1058863"/>
          </a:xfrm>
          <a:prstGeom prst="rect">
            <a:avLst/>
          </a:prstGeom>
          <a:noFill/>
          <a:ln w="9525">
            <a:noFill/>
            <a:miter lim="800000"/>
            <a:headEnd/>
            <a:tailEnd/>
          </a:ln>
        </p:spPr>
      </p:pic>
      <p:sp>
        <p:nvSpPr>
          <p:cNvPr id="23559" name="Rectangle 16"/>
          <p:cNvSpPr>
            <a:spLocks noChangeArrowheads="1"/>
          </p:cNvSpPr>
          <p:nvPr/>
        </p:nvSpPr>
        <p:spPr bwMode="auto">
          <a:xfrm>
            <a:off x="3810000" y="4168775"/>
            <a:ext cx="1828800" cy="228600"/>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0"/>
            <a:ext cx="8229600" cy="1143000"/>
          </a:xfrm>
        </p:spPr>
        <p:txBody>
          <a:bodyPr/>
          <a:lstStyle/>
          <a:p>
            <a:pPr eaLnBrk="1" hangingPunct="1"/>
            <a:r>
              <a:rPr lang="en-US" b="1" dirty="0"/>
              <a:t>Spacetime</a:t>
            </a:r>
            <a:r>
              <a:rPr lang="en-US" b="1" dirty="0" smtClean="0"/>
              <a:t> Interval</a:t>
            </a:r>
            <a:endParaRPr lang="en-US" b="1" dirty="0"/>
          </a:p>
        </p:txBody>
      </p:sp>
      <p:sp>
        <p:nvSpPr>
          <p:cNvPr id="4101" name="Text Box 3"/>
          <p:cNvSpPr txBox="1">
            <a:spLocks noChangeArrowheads="1"/>
          </p:cNvSpPr>
          <p:nvPr/>
        </p:nvSpPr>
        <p:spPr bwMode="auto">
          <a:xfrm>
            <a:off x="609600" y="914400"/>
            <a:ext cx="7848600" cy="1187450"/>
          </a:xfrm>
          <a:prstGeom prst="rect">
            <a:avLst/>
          </a:prstGeom>
          <a:noFill/>
          <a:ln w="9525">
            <a:noFill/>
            <a:miter lim="800000"/>
            <a:headEnd/>
            <a:tailEnd/>
          </a:ln>
        </p:spPr>
        <p:txBody>
          <a:bodyPr>
            <a:prstTxWarp prst="textNoShape">
              <a:avLst/>
            </a:prstTxWarp>
            <a:spAutoFit/>
          </a:bodyPr>
          <a:lstStyle/>
          <a:p>
            <a:r>
              <a:rPr lang="en-US"/>
              <a:t>Say we have two events: (x</a:t>
            </a:r>
            <a:r>
              <a:rPr lang="en-US" baseline="-25000"/>
              <a:t>1</a:t>
            </a:r>
            <a:r>
              <a:rPr lang="en-US"/>
              <a:t>,y</a:t>
            </a:r>
            <a:r>
              <a:rPr lang="en-US" baseline="-25000"/>
              <a:t>1</a:t>
            </a:r>
            <a:r>
              <a:rPr lang="en-US"/>
              <a:t>,z</a:t>
            </a:r>
            <a:r>
              <a:rPr lang="en-US" baseline="-25000"/>
              <a:t>1</a:t>
            </a:r>
            <a:r>
              <a:rPr lang="en-US"/>
              <a:t>,t</a:t>
            </a:r>
            <a:r>
              <a:rPr lang="en-US" baseline="-25000"/>
              <a:t>1</a:t>
            </a:r>
            <a:r>
              <a:rPr lang="en-US"/>
              <a:t>) and (x</a:t>
            </a:r>
            <a:r>
              <a:rPr lang="en-US" baseline="-25000"/>
              <a:t>2</a:t>
            </a:r>
            <a:r>
              <a:rPr lang="en-US"/>
              <a:t>,y</a:t>
            </a:r>
            <a:r>
              <a:rPr lang="en-US" baseline="-25000"/>
              <a:t>2</a:t>
            </a:r>
            <a:r>
              <a:rPr lang="en-US"/>
              <a:t>,z</a:t>
            </a:r>
            <a:r>
              <a:rPr lang="en-US" baseline="-25000"/>
              <a:t>2</a:t>
            </a:r>
            <a:r>
              <a:rPr lang="en-US"/>
              <a:t>,t</a:t>
            </a:r>
            <a:r>
              <a:rPr lang="en-US" baseline="-25000"/>
              <a:t>2</a:t>
            </a:r>
            <a:r>
              <a:rPr lang="en-US"/>
              <a:t>). </a:t>
            </a:r>
            <a:r>
              <a:rPr lang="en-US" b="1">
                <a:solidFill>
                  <a:srgbClr val="0000FF"/>
                </a:solidFill>
              </a:rPr>
              <a:t>Define the spacetime interval</a:t>
            </a:r>
            <a:r>
              <a:rPr lang="en-US"/>
              <a:t> (sort of the "distance") </a:t>
            </a:r>
            <a:r>
              <a:rPr lang="en-US" b="1">
                <a:solidFill>
                  <a:srgbClr val="0000FF"/>
                </a:solidFill>
              </a:rPr>
              <a:t>between two events</a:t>
            </a:r>
            <a:r>
              <a:rPr lang="en-US"/>
              <a:t> as:</a:t>
            </a:r>
          </a:p>
        </p:txBody>
      </p:sp>
      <p:sp>
        <p:nvSpPr>
          <p:cNvPr id="145412" name="Text Box 4"/>
          <p:cNvSpPr txBox="1">
            <a:spLocks noChangeArrowheads="1"/>
          </p:cNvSpPr>
          <p:nvPr/>
        </p:nvSpPr>
        <p:spPr bwMode="auto">
          <a:xfrm>
            <a:off x="381000" y="5302250"/>
            <a:ext cx="8534400" cy="1373188"/>
          </a:xfrm>
          <a:prstGeom prst="rect">
            <a:avLst/>
          </a:prstGeom>
          <a:noFill/>
          <a:ln w="9525">
            <a:noFill/>
            <a:miter lim="800000"/>
            <a:headEnd/>
            <a:tailEnd/>
          </a:ln>
        </p:spPr>
        <p:txBody>
          <a:bodyPr>
            <a:prstTxWarp prst="textNoShape">
              <a:avLst/>
            </a:prstTxWarp>
            <a:spAutoFit/>
          </a:bodyPr>
          <a:lstStyle/>
          <a:p>
            <a:r>
              <a:rPr lang="en-US" sz="2800" b="1" dirty="0" smtClean="0"/>
              <a:t>The </a:t>
            </a:r>
            <a:r>
              <a:rPr lang="en-US" sz="2800" b="1" dirty="0"/>
              <a:t>spacetime interval has the same value in all reference frames! i.e. </a:t>
            </a:r>
            <a:r>
              <a:rPr lang="el-GR" sz="2800" b="1" dirty="0">
                <a:sym typeface="Wingdings" charset="2"/>
              </a:rPr>
              <a:t>Δ</a:t>
            </a:r>
            <a:r>
              <a:rPr lang="en-US" sz="2800" b="1" dirty="0">
                <a:sym typeface="Wingdings" charset="2"/>
              </a:rPr>
              <a:t>s</a:t>
            </a:r>
            <a:r>
              <a:rPr lang="en-US" sz="2800" b="1" baseline="30000" dirty="0">
                <a:sym typeface="Wingdings" charset="2"/>
              </a:rPr>
              <a:t>2</a:t>
            </a:r>
            <a:r>
              <a:rPr lang="en-US" sz="2800" b="1" dirty="0">
                <a:sym typeface="Wingdings" charset="2"/>
              </a:rPr>
              <a:t> is “invariant” under Lorentz transformations.</a:t>
            </a:r>
            <a:endParaRPr lang="en-US" sz="1800" dirty="0">
              <a:sym typeface="Wingdings" charset="2"/>
            </a:endParaRPr>
          </a:p>
        </p:txBody>
      </p:sp>
      <p:graphicFrame>
        <p:nvGraphicFramePr>
          <p:cNvPr id="145413" name="Object 5"/>
          <p:cNvGraphicFramePr>
            <a:graphicFrameLocks noChangeAspect="1"/>
          </p:cNvGraphicFramePr>
          <p:nvPr/>
        </p:nvGraphicFramePr>
        <p:xfrm>
          <a:off x="1657350" y="2287588"/>
          <a:ext cx="5257800" cy="593725"/>
        </p:xfrm>
        <a:graphic>
          <a:graphicData uri="http://schemas.openxmlformats.org/presentationml/2006/ole">
            <p:oleObj spid="_x0000_s34818" name="Equation" r:id="rId3" imgW="3263760" imgH="368280" progId="Equation.3">
              <p:embed/>
            </p:oleObj>
          </a:graphicData>
        </a:graphic>
      </p:graphicFrame>
      <p:sp>
        <p:nvSpPr>
          <p:cNvPr id="4103" name="Text Box 6"/>
          <p:cNvSpPr txBox="1">
            <a:spLocks noChangeArrowheads="1"/>
          </p:cNvSpPr>
          <p:nvPr/>
        </p:nvSpPr>
        <p:spPr bwMode="auto">
          <a:xfrm>
            <a:off x="1279525" y="6084888"/>
            <a:ext cx="184150" cy="519112"/>
          </a:xfrm>
          <a:prstGeom prst="rect">
            <a:avLst/>
          </a:prstGeom>
          <a:noFill/>
          <a:ln w="9525">
            <a:noFill/>
            <a:miter lim="800000"/>
            <a:headEnd/>
            <a:tailEnd/>
          </a:ln>
        </p:spPr>
        <p:txBody>
          <a:bodyPr wrap="none">
            <a:prstTxWarp prst="textNoShape">
              <a:avLst/>
            </a:prstTxWarp>
            <a:spAutoFit/>
          </a:bodyPr>
          <a:lstStyle/>
          <a:p>
            <a:pPr eaLnBrk="1" hangingPunct="1"/>
            <a:endParaRPr lang="el-GR" sz="2800"/>
          </a:p>
        </p:txBody>
      </p:sp>
      <p:grpSp>
        <p:nvGrpSpPr>
          <p:cNvPr id="2" name="Group 8"/>
          <p:cNvGrpSpPr>
            <a:grpSpLocks/>
          </p:cNvGrpSpPr>
          <p:nvPr/>
        </p:nvGrpSpPr>
        <p:grpSpPr bwMode="auto">
          <a:xfrm>
            <a:off x="1600200" y="3124200"/>
            <a:ext cx="2887663" cy="2117725"/>
            <a:chOff x="1008" y="1776"/>
            <a:chExt cx="1819" cy="1334"/>
          </a:xfrm>
        </p:grpSpPr>
        <p:graphicFrame>
          <p:nvGraphicFramePr>
            <p:cNvPr id="4099" name="Object 9"/>
            <p:cNvGraphicFramePr>
              <a:graphicFrameLocks noChangeAspect="1"/>
            </p:cNvGraphicFramePr>
            <p:nvPr/>
          </p:nvGraphicFramePr>
          <p:xfrm>
            <a:off x="1689" y="1785"/>
            <a:ext cx="1138" cy="1325"/>
          </p:xfrm>
          <a:graphic>
            <a:graphicData uri="http://schemas.openxmlformats.org/presentationml/2006/ole">
              <p:oleObj spid="_x0000_s34819" name="Equation" r:id="rId4" imgW="774700" imgH="901700" progId="Equation.DSMT4">
                <p:embed/>
              </p:oleObj>
            </a:graphicData>
          </a:graphic>
        </p:graphicFrame>
        <p:sp>
          <p:nvSpPr>
            <p:cNvPr id="4109" name="Text Box 10"/>
            <p:cNvSpPr txBox="1">
              <a:spLocks noChangeArrowheads="1"/>
            </p:cNvSpPr>
            <p:nvPr/>
          </p:nvSpPr>
          <p:spPr bwMode="auto">
            <a:xfrm>
              <a:off x="1008" y="1776"/>
              <a:ext cx="553" cy="288"/>
            </a:xfrm>
            <a:prstGeom prst="rect">
              <a:avLst/>
            </a:prstGeom>
            <a:noFill/>
            <a:ln w="9525">
              <a:noFill/>
              <a:miter lim="800000"/>
              <a:headEnd/>
              <a:tailEnd/>
            </a:ln>
          </p:spPr>
          <p:txBody>
            <a:bodyPr wrap="none">
              <a:prstTxWarp prst="textNoShape">
                <a:avLst/>
              </a:prstTxWarp>
              <a:spAutoFit/>
            </a:bodyPr>
            <a:lstStyle/>
            <a:p>
              <a:pPr eaLnBrk="1" hangingPunct="1"/>
              <a:r>
                <a:rPr lang="en-US"/>
                <a:t>With:</a:t>
              </a:r>
            </a:p>
          </p:txBody>
        </p:sp>
      </p:grpSp>
      <p:grpSp>
        <p:nvGrpSpPr>
          <p:cNvPr id="3" name="Group 11"/>
          <p:cNvGrpSpPr>
            <a:grpSpLocks/>
          </p:cNvGrpSpPr>
          <p:nvPr/>
        </p:nvGrpSpPr>
        <p:grpSpPr bwMode="auto">
          <a:xfrm>
            <a:off x="1600200" y="2286000"/>
            <a:ext cx="7305675" cy="1662113"/>
            <a:chOff x="1008" y="1248"/>
            <a:chExt cx="4602" cy="1047"/>
          </a:xfrm>
        </p:grpSpPr>
        <p:sp>
          <p:nvSpPr>
            <p:cNvPr id="4106" name="Rectangle 12"/>
            <p:cNvSpPr>
              <a:spLocks noChangeArrowheads="1"/>
            </p:cNvSpPr>
            <p:nvPr/>
          </p:nvSpPr>
          <p:spPr bwMode="auto">
            <a:xfrm>
              <a:off x="1008" y="1248"/>
              <a:ext cx="3360" cy="432"/>
            </a:xfrm>
            <a:prstGeom prst="rect">
              <a:avLst/>
            </a:prstGeom>
            <a:noFill/>
            <a:ln w="25400">
              <a:solidFill>
                <a:srgbClr val="FF0000"/>
              </a:solidFill>
              <a:miter lim="800000"/>
              <a:headEnd/>
              <a:tailEnd/>
            </a:ln>
          </p:spPr>
          <p:txBody>
            <a:bodyPr wrap="none" anchor="ctr">
              <a:prstTxWarp prst="textNoShape">
                <a:avLst/>
              </a:prstTxWarp>
            </a:bodyPr>
            <a:lstStyle/>
            <a:p>
              <a:endParaRPr lang="en-US"/>
            </a:p>
          </p:txBody>
        </p:sp>
        <p:sp>
          <p:nvSpPr>
            <p:cNvPr id="4107" name="Line 13"/>
            <p:cNvSpPr>
              <a:spLocks noChangeShapeType="1"/>
            </p:cNvSpPr>
            <p:nvPr/>
          </p:nvSpPr>
          <p:spPr bwMode="auto">
            <a:xfrm flipH="1" flipV="1">
              <a:off x="4368" y="1680"/>
              <a:ext cx="192" cy="336"/>
            </a:xfrm>
            <a:prstGeom prst="line">
              <a:avLst/>
            </a:prstGeom>
            <a:noFill/>
            <a:ln w="25400">
              <a:solidFill>
                <a:srgbClr val="FF0000"/>
              </a:solidFill>
              <a:round/>
              <a:headEnd/>
              <a:tailEnd type="triangle" w="lg" len="lg"/>
            </a:ln>
          </p:spPr>
          <p:txBody>
            <a:bodyPr>
              <a:prstTxWarp prst="textNoShape">
                <a:avLst/>
              </a:prstTxWarp>
            </a:bodyPr>
            <a:lstStyle/>
            <a:p>
              <a:endParaRPr lang="en-US"/>
            </a:p>
          </p:txBody>
        </p:sp>
        <p:sp>
          <p:nvSpPr>
            <p:cNvPr id="4108" name="Text Box 14"/>
            <p:cNvSpPr txBox="1">
              <a:spLocks noChangeArrowheads="1"/>
            </p:cNvSpPr>
            <p:nvPr/>
          </p:nvSpPr>
          <p:spPr bwMode="auto">
            <a:xfrm>
              <a:off x="3648" y="1968"/>
              <a:ext cx="1962" cy="327"/>
            </a:xfrm>
            <a:prstGeom prst="rect">
              <a:avLst/>
            </a:prstGeom>
            <a:noFill/>
            <a:ln w="9525">
              <a:noFill/>
              <a:miter lim="800000"/>
              <a:headEnd/>
              <a:tailEnd/>
            </a:ln>
          </p:spPr>
          <p:txBody>
            <a:bodyPr wrap="none">
              <a:prstTxWarp prst="textNoShape">
                <a:avLst/>
              </a:prstTxWarp>
              <a:spAutoFit/>
            </a:bodyPr>
            <a:lstStyle/>
            <a:p>
              <a:pPr eaLnBrk="1" hangingPunct="1"/>
              <a:r>
                <a:rPr lang="en-US" sz="2800">
                  <a:solidFill>
                    <a:srgbClr val="FF0000"/>
                  </a:solidFill>
                </a:rPr>
                <a:t>Spacetime interval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41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5412"/>
                                        </p:tgtEl>
                                        <p:attrNameLst>
                                          <p:attrName>style.visibility</p:attrName>
                                        </p:attrNameLst>
                                      </p:cBhvr>
                                      <p:to>
                                        <p:strVal val="visible"/>
                                      </p:to>
                                    </p:set>
                                    <p:animEffect transition="in" filter="fade">
                                      <p:cBhvr>
                                        <p:cTn id="19" dur="2000"/>
                                        <p:tgtEl>
                                          <p:spTgt spid="145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60" name="Rectangle 3"/>
          <p:cNvSpPr>
            <a:spLocks noChangeArrowheads="1"/>
          </p:cNvSpPr>
          <p:nvPr/>
        </p:nvSpPr>
        <p:spPr bwMode="auto">
          <a:xfrm>
            <a:off x="152400" y="838200"/>
            <a:ext cx="2819400" cy="1901825"/>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19461" name="Rectangle 4"/>
          <p:cNvSpPr>
            <a:spLocks noGrp="1" noChangeArrowheads="1"/>
          </p:cNvSpPr>
          <p:nvPr>
            <p:ph type="title"/>
          </p:nvPr>
        </p:nvSpPr>
        <p:spPr>
          <a:xfrm>
            <a:off x="0" y="0"/>
            <a:ext cx="9144000" cy="914400"/>
          </a:xfrm>
        </p:spPr>
        <p:txBody>
          <a:bodyPr/>
          <a:lstStyle/>
          <a:p>
            <a:r>
              <a:rPr lang="en-US" b="1"/>
              <a:t>Hint: Use the following systems:</a:t>
            </a:r>
          </a:p>
        </p:txBody>
      </p:sp>
      <p:sp>
        <p:nvSpPr>
          <p:cNvPr id="19462" name="Text Box 5"/>
          <p:cNvSpPr txBox="1">
            <a:spLocks noChangeArrowheads="1"/>
          </p:cNvSpPr>
          <p:nvPr/>
        </p:nvSpPr>
        <p:spPr bwMode="auto">
          <a:xfrm>
            <a:off x="166688" y="1698625"/>
            <a:ext cx="441325" cy="519113"/>
          </a:xfrm>
          <a:prstGeom prst="rect">
            <a:avLst/>
          </a:prstGeom>
          <a:noFill/>
          <a:ln w="9525">
            <a:noFill/>
            <a:miter lim="800000"/>
            <a:headEnd/>
            <a:tailEnd/>
          </a:ln>
        </p:spPr>
        <p:txBody>
          <a:bodyPr wrap="none">
            <a:prstTxWarp prst="textNoShape">
              <a:avLst/>
            </a:prstTxWarp>
            <a:spAutoFit/>
          </a:bodyPr>
          <a:lstStyle/>
          <a:p>
            <a:r>
              <a:rPr lang="en-US" b="1"/>
              <a:t>A</a:t>
            </a:r>
          </a:p>
        </p:txBody>
      </p:sp>
      <p:sp>
        <p:nvSpPr>
          <p:cNvPr id="19463" name="Text Box 6"/>
          <p:cNvSpPr txBox="1">
            <a:spLocks noChangeArrowheads="1"/>
          </p:cNvSpPr>
          <p:nvPr/>
        </p:nvSpPr>
        <p:spPr bwMode="auto">
          <a:xfrm>
            <a:off x="2160588" y="1689100"/>
            <a:ext cx="441325" cy="519113"/>
          </a:xfrm>
          <a:prstGeom prst="rect">
            <a:avLst/>
          </a:prstGeom>
          <a:noFill/>
          <a:ln w="9525">
            <a:noFill/>
            <a:miter lim="800000"/>
            <a:headEnd/>
            <a:tailEnd/>
          </a:ln>
        </p:spPr>
        <p:txBody>
          <a:bodyPr wrap="none">
            <a:prstTxWarp prst="textNoShape">
              <a:avLst/>
            </a:prstTxWarp>
            <a:spAutoFit/>
          </a:bodyPr>
          <a:lstStyle/>
          <a:p>
            <a:r>
              <a:rPr lang="en-US" b="1"/>
              <a:t>B</a:t>
            </a:r>
          </a:p>
        </p:txBody>
      </p:sp>
      <p:sp>
        <p:nvSpPr>
          <p:cNvPr id="19464" name="Text Box 7"/>
          <p:cNvSpPr txBox="1">
            <a:spLocks noChangeArrowheads="1"/>
          </p:cNvSpPr>
          <p:nvPr/>
        </p:nvSpPr>
        <p:spPr bwMode="auto">
          <a:xfrm>
            <a:off x="895350" y="2122488"/>
            <a:ext cx="894696" cy="461665"/>
          </a:xfrm>
          <a:prstGeom prst="rect">
            <a:avLst/>
          </a:prstGeom>
          <a:noFill/>
          <a:ln w="9525">
            <a:solidFill>
              <a:schemeClr val="tx1"/>
            </a:solidFill>
            <a:miter lim="800000"/>
            <a:headEnd/>
            <a:tailEnd/>
          </a:ln>
        </p:spPr>
        <p:txBody>
          <a:bodyPr wrap="none">
            <a:prstTxWarp prst="textNoShape">
              <a:avLst/>
            </a:prstTxWarp>
            <a:spAutoFit/>
          </a:bodyPr>
          <a:lstStyle/>
          <a:p>
            <a:r>
              <a:rPr lang="en-US" dirty="0">
                <a:latin typeface="Times New Roman" charset="0"/>
                <a:sym typeface="Symbol" charset="2"/>
              </a:rPr>
              <a:t>t</a:t>
            </a:r>
            <a:r>
              <a:rPr lang="en-US" baseline="-25000" dirty="0" smtClean="0">
                <a:latin typeface="Times New Roman" charset="0"/>
                <a:sym typeface="Symbol" charset="2"/>
              </a:rPr>
              <a:t>0</a:t>
            </a:r>
            <a:r>
              <a:rPr lang="en-US" dirty="0" smtClean="0"/>
              <a:t> </a:t>
            </a:r>
            <a:r>
              <a:rPr lang="en-US" dirty="0"/>
              <a:t>= 0</a:t>
            </a:r>
          </a:p>
        </p:txBody>
      </p:sp>
      <p:sp>
        <p:nvSpPr>
          <p:cNvPr id="19465" name="Text Box 8"/>
          <p:cNvSpPr txBox="1">
            <a:spLocks noChangeArrowheads="1"/>
          </p:cNvSpPr>
          <p:nvPr/>
        </p:nvSpPr>
        <p:spPr bwMode="auto">
          <a:xfrm>
            <a:off x="2943225" y="1447800"/>
            <a:ext cx="539750" cy="519113"/>
          </a:xfrm>
          <a:prstGeom prst="rect">
            <a:avLst/>
          </a:prstGeom>
          <a:noFill/>
          <a:ln w="9525">
            <a:noFill/>
            <a:miter lim="800000"/>
            <a:headEnd/>
            <a:tailEnd/>
          </a:ln>
        </p:spPr>
        <p:txBody>
          <a:bodyPr wrap="none">
            <a:prstTxWarp prst="textNoShape">
              <a:avLst/>
            </a:prstTxWarp>
            <a:spAutoFit/>
          </a:bodyPr>
          <a:lstStyle/>
          <a:p>
            <a:r>
              <a:rPr lang="en-US"/>
              <a:t>…</a:t>
            </a:r>
          </a:p>
        </p:txBody>
      </p:sp>
      <p:sp>
        <p:nvSpPr>
          <p:cNvPr id="19466" name="Rectangle 10"/>
          <p:cNvSpPr>
            <a:spLocks noChangeArrowheads="1"/>
          </p:cNvSpPr>
          <p:nvPr/>
        </p:nvSpPr>
        <p:spPr bwMode="auto">
          <a:xfrm>
            <a:off x="3476625" y="838200"/>
            <a:ext cx="3124200" cy="1905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nvGrpSpPr>
          <p:cNvPr id="2" name="Group 11"/>
          <p:cNvGrpSpPr>
            <a:grpSpLocks/>
          </p:cNvGrpSpPr>
          <p:nvPr/>
        </p:nvGrpSpPr>
        <p:grpSpPr bwMode="auto">
          <a:xfrm>
            <a:off x="5718175" y="1524000"/>
            <a:ext cx="377825" cy="365125"/>
            <a:chOff x="3648" y="1296"/>
            <a:chExt cx="288" cy="288"/>
          </a:xfrm>
        </p:grpSpPr>
        <p:sp>
          <p:nvSpPr>
            <p:cNvPr id="19504" name="Oval 12"/>
            <p:cNvSpPr>
              <a:spLocks noChangeArrowheads="1"/>
            </p:cNvSpPr>
            <p:nvPr/>
          </p:nvSpPr>
          <p:spPr bwMode="auto">
            <a:xfrm>
              <a:off x="3648" y="1296"/>
              <a:ext cx="288" cy="288"/>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p>
          </p:txBody>
        </p:sp>
        <p:sp>
          <p:nvSpPr>
            <p:cNvPr id="19505" name="Line 13"/>
            <p:cNvSpPr>
              <a:spLocks noChangeShapeType="1"/>
            </p:cNvSpPr>
            <p:nvPr/>
          </p:nvSpPr>
          <p:spPr bwMode="auto">
            <a:xfrm flipH="1">
              <a:off x="3798" y="1344"/>
              <a:ext cx="90" cy="96"/>
            </a:xfrm>
            <a:prstGeom prst="line">
              <a:avLst/>
            </a:prstGeom>
            <a:noFill/>
            <a:ln w="28575">
              <a:solidFill>
                <a:schemeClr val="tx1"/>
              </a:solidFill>
              <a:round/>
              <a:headEnd/>
              <a:tailEnd/>
            </a:ln>
          </p:spPr>
          <p:txBody>
            <a:bodyPr wrap="none">
              <a:prstTxWarp prst="textNoShape">
                <a:avLst/>
              </a:prstTxWarp>
            </a:bodyPr>
            <a:lstStyle/>
            <a:p>
              <a:endParaRPr lang="en-US"/>
            </a:p>
          </p:txBody>
        </p:sp>
        <p:sp>
          <p:nvSpPr>
            <p:cNvPr id="19506" name="Line 14"/>
            <p:cNvSpPr>
              <a:spLocks noChangeShapeType="1"/>
            </p:cNvSpPr>
            <p:nvPr/>
          </p:nvSpPr>
          <p:spPr bwMode="auto">
            <a:xfrm>
              <a:off x="3798" y="1373"/>
              <a:ext cx="0" cy="67"/>
            </a:xfrm>
            <a:prstGeom prst="line">
              <a:avLst/>
            </a:prstGeom>
            <a:noFill/>
            <a:ln w="38100">
              <a:solidFill>
                <a:schemeClr val="tx1"/>
              </a:solidFill>
              <a:round/>
              <a:headEnd/>
              <a:tailEnd/>
            </a:ln>
          </p:spPr>
          <p:txBody>
            <a:bodyPr wrap="none">
              <a:prstTxWarp prst="textNoShape">
                <a:avLst/>
              </a:prstTxWarp>
            </a:bodyPr>
            <a:lstStyle/>
            <a:p>
              <a:endParaRPr lang="en-US"/>
            </a:p>
          </p:txBody>
        </p:sp>
      </p:grpSp>
      <p:sp>
        <p:nvSpPr>
          <p:cNvPr id="19468" name="Oval 15"/>
          <p:cNvSpPr>
            <a:spLocks noChangeArrowheads="1"/>
          </p:cNvSpPr>
          <p:nvPr/>
        </p:nvSpPr>
        <p:spPr bwMode="auto">
          <a:xfrm>
            <a:off x="5718175" y="1031875"/>
            <a:ext cx="377825" cy="366713"/>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p>
        </p:txBody>
      </p:sp>
      <p:sp>
        <p:nvSpPr>
          <p:cNvPr id="19469" name="Text Box 16"/>
          <p:cNvSpPr txBox="1">
            <a:spLocks noChangeArrowheads="1"/>
          </p:cNvSpPr>
          <p:nvPr/>
        </p:nvSpPr>
        <p:spPr bwMode="auto">
          <a:xfrm>
            <a:off x="3538538" y="1824038"/>
            <a:ext cx="441325" cy="519112"/>
          </a:xfrm>
          <a:prstGeom prst="rect">
            <a:avLst/>
          </a:prstGeom>
          <a:noFill/>
          <a:ln w="9525">
            <a:noFill/>
            <a:miter lim="800000"/>
            <a:headEnd/>
            <a:tailEnd/>
          </a:ln>
        </p:spPr>
        <p:txBody>
          <a:bodyPr wrap="none">
            <a:prstTxWarp prst="textNoShape">
              <a:avLst/>
            </a:prstTxWarp>
            <a:spAutoFit/>
          </a:bodyPr>
          <a:lstStyle/>
          <a:p>
            <a:r>
              <a:rPr lang="en-US" b="1"/>
              <a:t>A</a:t>
            </a:r>
          </a:p>
        </p:txBody>
      </p:sp>
      <p:sp>
        <p:nvSpPr>
          <p:cNvPr id="19470" name="Text Box 17"/>
          <p:cNvSpPr txBox="1">
            <a:spLocks noChangeArrowheads="1"/>
          </p:cNvSpPr>
          <p:nvPr/>
        </p:nvSpPr>
        <p:spPr bwMode="auto">
          <a:xfrm>
            <a:off x="5713413" y="1824038"/>
            <a:ext cx="441325" cy="519112"/>
          </a:xfrm>
          <a:prstGeom prst="rect">
            <a:avLst/>
          </a:prstGeom>
          <a:noFill/>
          <a:ln w="9525">
            <a:noFill/>
            <a:miter lim="800000"/>
            <a:headEnd/>
            <a:tailEnd/>
          </a:ln>
        </p:spPr>
        <p:txBody>
          <a:bodyPr wrap="none">
            <a:prstTxWarp prst="textNoShape">
              <a:avLst/>
            </a:prstTxWarp>
            <a:spAutoFit/>
          </a:bodyPr>
          <a:lstStyle/>
          <a:p>
            <a:r>
              <a:rPr lang="en-US" b="1"/>
              <a:t>B</a:t>
            </a:r>
          </a:p>
        </p:txBody>
      </p:sp>
      <p:sp>
        <p:nvSpPr>
          <p:cNvPr id="19471" name="Line 18"/>
          <p:cNvSpPr>
            <a:spLocks noChangeShapeType="1"/>
          </p:cNvSpPr>
          <p:nvPr/>
        </p:nvSpPr>
        <p:spPr bwMode="auto">
          <a:xfrm>
            <a:off x="6096000" y="1203325"/>
            <a:ext cx="441325" cy="0"/>
          </a:xfrm>
          <a:prstGeom prst="line">
            <a:avLst/>
          </a:prstGeom>
          <a:noFill/>
          <a:ln w="28575">
            <a:solidFill>
              <a:srgbClr val="FF0000"/>
            </a:solidFill>
            <a:round/>
            <a:headEnd/>
            <a:tailEnd type="triangle" w="med" len="med"/>
          </a:ln>
        </p:spPr>
        <p:txBody>
          <a:bodyPr wrap="none">
            <a:prstTxWarp prst="textNoShape">
              <a:avLst/>
            </a:prstTxWarp>
          </a:bodyPr>
          <a:lstStyle/>
          <a:p>
            <a:endParaRPr lang="en-US"/>
          </a:p>
        </p:txBody>
      </p:sp>
      <p:sp>
        <p:nvSpPr>
          <p:cNvPr id="19472" name="Text Box 19"/>
          <p:cNvSpPr txBox="1">
            <a:spLocks noChangeArrowheads="1"/>
          </p:cNvSpPr>
          <p:nvPr/>
        </p:nvSpPr>
        <p:spPr bwMode="auto">
          <a:xfrm>
            <a:off x="6107113" y="762000"/>
            <a:ext cx="361950" cy="519113"/>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v</a:t>
            </a:r>
          </a:p>
        </p:txBody>
      </p:sp>
      <p:sp>
        <p:nvSpPr>
          <p:cNvPr id="19473" name="Text Box 20"/>
          <p:cNvSpPr txBox="1">
            <a:spLocks noChangeArrowheads="1"/>
          </p:cNvSpPr>
          <p:nvPr/>
        </p:nvSpPr>
        <p:spPr bwMode="auto">
          <a:xfrm>
            <a:off x="4391025" y="2133600"/>
            <a:ext cx="1048584" cy="461665"/>
          </a:xfrm>
          <a:prstGeom prst="rect">
            <a:avLst/>
          </a:prstGeom>
          <a:noFill/>
          <a:ln w="9525">
            <a:solidFill>
              <a:schemeClr val="tx1"/>
            </a:solidFill>
            <a:miter lim="800000"/>
            <a:headEnd/>
            <a:tailEnd/>
          </a:ln>
        </p:spPr>
        <p:txBody>
          <a:bodyPr wrap="none">
            <a:prstTxWarp prst="textNoShape">
              <a:avLst/>
            </a:prstTxWarp>
            <a:spAutoFit/>
          </a:bodyPr>
          <a:lstStyle/>
          <a:p>
            <a:r>
              <a:rPr lang="en-US" dirty="0">
                <a:latin typeface="Times New Roman" charset="0"/>
                <a:sym typeface="Symbol" charset="2"/>
              </a:rPr>
              <a:t>t</a:t>
            </a:r>
            <a:r>
              <a:rPr lang="en-US" baseline="-25000" dirty="0" smtClean="0">
                <a:latin typeface="Times New Roman" charset="0"/>
                <a:sym typeface="Symbol" charset="2"/>
              </a:rPr>
              <a:t>1</a:t>
            </a:r>
            <a:r>
              <a:rPr lang="en-US" dirty="0" smtClean="0"/>
              <a:t> </a:t>
            </a:r>
            <a:r>
              <a:rPr lang="en-US" dirty="0"/>
              <a:t>= 1s</a:t>
            </a:r>
          </a:p>
        </p:txBody>
      </p:sp>
      <p:grpSp>
        <p:nvGrpSpPr>
          <p:cNvPr id="3" name="Group 21"/>
          <p:cNvGrpSpPr>
            <a:grpSpLocks/>
          </p:cNvGrpSpPr>
          <p:nvPr/>
        </p:nvGrpSpPr>
        <p:grpSpPr bwMode="auto">
          <a:xfrm>
            <a:off x="3552825" y="1524000"/>
            <a:ext cx="377825" cy="365125"/>
            <a:chOff x="3648" y="1296"/>
            <a:chExt cx="288" cy="288"/>
          </a:xfrm>
        </p:grpSpPr>
        <p:sp>
          <p:nvSpPr>
            <p:cNvPr id="19501" name="Oval 22"/>
            <p:cNvSpPr>
              <a:spLocks noChangeArrowheads="1"/>
            </p:cNvSpPr>
            <p:nvPr/>
          </p:nvSpPr>
          <p:spPr bwMode="auto">
            <a:xfrm>
              <a:off x="3648" y="1296"/>
              <a:ext cx="288" cy="288"/>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p>
          </p:txBody>
        </p:sp>
        <p:sp>
          <p:nvSpPr>
            <p:cNvPr id="19502" name="Line 23"/>
            <p:cNvSpPr>
              <a:spLocks noChangeShapeType="1"/>
            </p:cNvSpPr>
            <p:nvPr/>
          </p:nvSpPr>
          <p:spPr bwMode="auto">
            <a:xfrm flipH="1">
              <a:off x="3798" y="1344"/>
              <a:ext cx="90" cy="96"/>
            </a:xfrm>
            <a:prstGeom prst="line">
              <a:avLst/>
            </a:prstGeom>
            <a:noFill/>
            <a:ln w="28575">
              <a:solidFill>
                <a:schemeClr val="tx1"/>
              </a:solidFill>
              <a:round/>
              <a:headEnd/>
              <a:tailEnd/>
            </a:ln>
          </p:spPr>
          <p:txBody>
            <a:bodyPr wrap="none">
              <a:prstTxWarp prst="textNoShape">
                <a:avLst/>
              </a:prstTxWarp>
            </a:bodyPr>
            <a:lstStyle/>
            <a:p>
              <a:endParaRPr lang="en-US"/>
            </a:p>
          </p:txBody>
        </p:sp>
        <p:sp>
          <p:nvSpPr>
            <p:cNvPr id="19503" name="Line 24"/>
            <p:cNvSpPr>
              <a:spLocks noChangeShapeType="1"/>
            </p:cNvSpPr>
            <p:nvPr/>
          </p:nvSpPr>
          <p:spPr bwMode="auto">
            <a:xfrm>
              <a:off x="3798" y="1373"/>
              <a:ext cx="0" cy="67"/>
            </a:xfrm>
            <a:prstGeom prst="line">
              <a:avLst/>
            </a:prstGeom>
            <a:noFill/>
            <a:ln w="38100">
              <a:solidFill>
                <a:schemeClr val="tx1"/>
              </a:solidFill>
              <a:round/>
              <a:headEnd/>
              <a:tailEnd/>
            </a:ln>
          </p:spPr>
          <p:txBody>
            <a:bodyPr wrap="none">
              <a:prstTxWarp prst="textNoShape">
                <a:avLst/>
              </a:prstTxWarp>
            </a:bodyPr>
            <a:lstStyle/>
            <a:p>
              <a:endParaRPr lang="en-US"/>
            </a:p>
          </p:txBody>
        </p:sp>
      </p:grpSp>
      <p:sp>
        <p:nvSpPr>
          <p:cNvPr id="19475" name="Text Box 25"/>
          <p:cNvSpPr txBox="1">
            <a:spLocks noChangeArrowheads="1"/>
          </p:cNvSpPr>
          <p:nvPr/>
        </p:nvSpPr>
        <p:spPr bwMode="auto">
          <a:xfrm>
            <a:off x="5721350" y="962025"/>
            <a:ext cx="382588" cy="519113"/>
          </a:xfrm>
          <a:prstGeom prst="rect">
            <a:avLst/>
          </a:prstGeom>
          <a:noFill/>
          <a:ln w="9525">
            <a:noFill/>
            <a:miter lim="800000"/>
            <a:headEnd/>
            <a:tailEnd/>
          </a:ln>
        </p:spPr>
        <p:txBody>
          <a:bodyPr wrap="none">
            <a:prstTxWarp prst="textNoShape">
              <a:avLst/>
            </a:prstTxWarp>
            <a:spAutoFit/>
          </a:bodyPr>
          <a:lstStyle/>
          <a:p>
            <a:r>
              <a:rPr lang="en-US"/>
              <a:t>?</a:t>
            </a:r>
          </a:p>
        </p:txBody>
      </p:sp>
      <p:graphicFrame>
        <p:nvGraphicFramePr>
          <p:cNvPr id="19458" name="Object 2"/>
          <p:cNvGraphicFramePr>
            <a:graphicFrameLocks noChangeAspect="1"/>
          </p:cNvGraphicFramePr>
          <p:nvPr/>
        </p:nvGraphicFramePr>
        <p:xfrm>
          <a:off x="6848475" y="1312863"/>
          <a:ext cx="2100263" cy="892175"/>
        </p:xfrm>
        <a:graphic>
          <a:graphicData uri="http://schemas.openxmlformats.org/presentationml/2006/ole">
            <p:oleObj spid="_x0000_s31746" name="Equation" r:id="rId3" imgW="927000" imgH="393480" progId="Equation.3">
              <p:embed/>
            </p:oleObj>
          </a:graphicData>
        </a:graphic>
      </p:graphicFrame>
      <p:sp>
        <p:nvSpPr>
          <p:cNvPr id="19476" name="Rectangle 27"/>
          <p:cNvSpPr>
            <a:spLocks noChangeArrowheads="1"/>
          </p:cNvSpPr>
          <p:nvPr/>
        </p:nvSpPr>
        <p:spPr bwMode="auto">
          <a:xfrm>
            <a:off x="6705600" y="838200"/>
            <a:ext cx="2362200" cy="1905000"/>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19477" name="Line 29"/>
          <p:cNvSpPr>
            <a:spLocks noChangeShapeType="1"/>
          </p:cNvSpPr>
          <p:nvPr/>
        </p:nvSpPr>
        <p:spPr bwMode="auto">
          <a:xfrm flipV="1">
            <a:off x="400050" y="1162050"/>
            <a:ext cx="2362200" cy="0"/>
          </a:xfrm>
          <a:prstGeom prst="line">
            <a:avLst/>
          </a:prstGeom>
          <a:noFill/>
          <a:ln w="38100">
            <a:solidFill>
              <a:srgbClr val="008000"/>
            </a:solidFill>
            <a:round/>
            <a:headEnd/>
            <a:tailEnd type="triangle" w="med" len="med"/>
          </a:ln>
        </p:spPr>
        <p:txBody>
          <a:bodyPr wrap="none">
            <a:prstTxWarp prst="textNoShape">
              <a:avLst/>
            </a:prstTxWarp>
          </a:bodyPr>
          <a:lstStyle/>
          <a:p>
            <a:endParaRPr lang="en-US"/>
          </a:p>
        </p:txBody>
      </p:sp>
      <p:grpSp>
        <p:nvGrpSpPr>
          <p:cNvPr id="4" name="Group 30"/>
          <p:cNvGrpSpPr>
            <a:grpSpLocks/>
          </p:cNvGrpSpPr>
          <p:nvPr/>
        </p:nvGrpSpPr>
        <p:grpSpPr bwMode="auto">
          <a:xfrm>
            <a:off x="214313" y="685800"/>
            <a:ext cx="758825" cy="620713"/>
            <a:chOff x="147" y="432"/>
            <a:chExt cx="478" cy="391"/>
          </a:xfrm>
        </p:grpSpPr>
        <p:grpSp>
          <p:nvGrpSpPr>
            <p:cNvPr id="5" name="Group 31"/>
            <p:cNvGrpSpPr>
              <a:grpSpLocks/>
            </p:cNvGrpSpPr>
            <p:nvPr/>
          </p:nvGrpSpPr>
          <p:grpSpPr bwMode="auto">
            <a:xfrm>
              <a:off x="147" y="612"/>
              <a:ext cx="221" cy="211"/>
              <a:chOff x="1488" y="1776"/>
              <a:chExt cx="288" cy="288"/>
            </a:xfrm>
          </p:grpSpPr>
          <p:sp>
            <p:nvSpPr>
              <p:cNvPr id="19498" name="Oval 32"/>
              <p:cNvSpPr>
                <a:spLocks noChangeArrowheads="1"/>
              </p:cNvSpPr>
              <p:nvPr/>
            </p:nvSpPr>
            <p:spPr bwMode="auto">
              <a:xfrm>
                <a:off x="1488" y="1776"/>
                <a:ext cx="288" cy="288"/>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p>
            </p:txBody>
          </p:sp>
          <p:sp>
            <p:nvSpPr>
              <p:cNvPr id="19499" name="Line 33"/>
              <p:cNvSpPr>
                <a:spLocks noChangeShapeType="1"/>
              </p:cNvSpPr>
              <p:nvPr/>
            </p:nvSpPr>
            <p:spPr bwMode="auto">
              <a:xfrm>
                <a:off x="1638" y="1776"/>
                <a:ext cx="0" cy="144"/>
              </a:xfrm>
              <a:prstGeom prst="line">
                <a:avLst/>
              </a:prstGeom>
              <a:noFill/>
              <a:ln w="28575">
                <a:solidFill>
                  <a:schemeClr val="tx1"/>
                </a:solidFill>
                <a:round/>
                <a:headEnd/>
                <a:tailEnd/>
              </a:ln>
            </p:spPr>
            <p:txBody>
              <a:bodyPr wrap="none">
                <a:prstTxWarp prst="textNoShape">
                  <a:avLst/>
                </a:prstTxWarp>
              </a:bodyPr>
              <a:lstStyle/>
              <a:p>
                <a:endParaRPr lang="en-US"/>
              </a:p>
            </p:txBody>
          </p:sp>
          <p:sp>
            <p:nvSpPr>
              <p:cNvPr id="19500" name="Line 34"/>
              <p:cNvSpPr>
                <a:spLocks noChangeShapeType="1"/>
              </p:cNvSpPr>
              <p:nvPr/>
            </p:nvSpPr>
            <p:spPr bwMode="auto">
              <a:xfrm>
                <a:off x="1638" y="1853"/>
                <a:ext cx="0" cy="67"/>
              </a:xfrm>
              <a:prstGeom prst="line">
                <a:avLst/>
              </a:prstGeom>
              <a:noFill/>
              <a:ln w="38100">
                <a:solidFill>
                  <a:schemeClr val="tx1"/>
                </a:solidFill>
                <a:round/>
                <a:headEnd/>
                <a:tailEnd/>
              </a:ln>
            </p:spPr>
            <p:txBody>
              <a:bodyPr wrap="none">
                <a:prstTxWarp prst="textNoShape">
                  <a:avLst/>
                </a:prstTxWarp>
              </a:bodyPr>
              <a:lstStyle/>
              <a:p>
                <a:endParaRPr lang="en-US"/>
              </a:p>
            </p:txBody>
          </p:sp>
        </p:grpSp>
        <p:sp>
          <p:nvSpPr>
            <p:cNvPr id="19496" name="Line 35"/>
            <p:cNvSpPr>
              <a:spLocks noChangeShapeType="1"/>
            </p:cNvSpPr>
            <p:nvPr/>
          </p:nvSpPr>
          <p:spPr bwMode="auto">
            <a:xfrm>
              <a:off x="368" y="711"/>
              <a:ext cx="257" cy="0"/>
            </a:xfrm>
            <a:prstGeom prst="line">
              <a:avLst/>
            </a:prstGeom>
            <a:noFill/>
            <a:ln w="28575">
              <a:solidFill>
                <a:srgbClr val="FF0000"/>
              </a:solidFill>
              <a:round/>
              <a:headEnd/>
              <a:tailEnd type="triangle" w="med" len="med"/>
            </a:ln>
          </p:spPr>
          <p:txBody>
            <a:bodyPr wrap="none">
              <a:prstTxWarp prst="textNoShape">
                <a:avLst/>
              </a:prstTxWarp>
            </a:bodyPr>
            <a:lstStyle/>
            <a:p>
              <a:endParaRPr lang="en-US"/>
            </a:p>
          </p:txBody>
        </p:sp>
        <p:sp>
          <p:nvSpPr>
            <p:cNvPr id="19497" name="Text Box 36"/>
            <p:cNvSpPr txBox="1">
              <a:spLocks noChangeArrowheads="1"/>
            </p:cNvSpPr>
            <p:nvPr/>
          </p:nvSpPr>
          <p:spPr bwMode="auto">
            <a:xfrm>
              <a:off x="360" y="432"/>
              <a:ext cx="228" cy="327"/>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v</a:t>
              </a:r>
            </a:p>
          </p:txBody>
        </p:sp>
      </p:grpSp>
      <p:sp>
        <p:nvSpPr>
          <p:cNvPr id="19479" name="Text Box 37"/>
          <p:cNvSpPr txBox="1">
            <a:spLocks noChangeArrowheads="1"/>
          </p:cNvSpPr>
          <p:nvPr/>
        </p:nvSpPr>
        <p:spPr bwMode="auto">
          <a:xfrm>
            <a:off x="2667000" y="936625"/>
            <a:ext cx="385763" cy="396875"/>
          </a:xfrm>
          <a:prstGeom prst="rect">
            <a:avLst/>
          </a:prstGeom>
          <a:noFill/>
          <a:ln w="9525">
            <a:noFill/>
            <a:miter lim="800000"/>
            <a:headEnd/>
            <a:tailEnd/>
          </a:ln>
        </p:spPr>
        <p:txBody>
          <a:bodyPr wrap="none">
            <a:prstTxWarp prst="textNoShape">
              <a:avLst/>
            </a:prstTxWarp>
            <a:spAutoFit/>
          </a:bodyPr>
          <a:lstStyle/>
          <a:p>
            <a:r>
              <a:rPr lang="en-US" sz="2000" b="1">
                <a:solidFill>
                  <a:srgbClr val="008000"/>
                </a:solidFill>
              </a:rPr>
              <a:t>x'</a:t>
            </a:r>
          </a:p>
        </p:txBody>
      </p:sp>
      <p:sp>
        <p:nvSpPr>
          <p:cNvPr id="19480" name="Line 38"/>
          <p:cNvSpPr>
            <a:spLocks noChangeShapeType="1"/>
          </p:cNvSpPr>
          <p:nvPr/>
        </p:nvSpPr>
        <p:spPr bwMode="auto">
          <a:xfrm flipV="1">
            <a:off x="381000" y="1590675"/>
            <a:ext cx="2362200" cy="0"/>
          </a:xfrm>
          <a:prstGeom prst="line">
            <a:avLst/>
          </a:prstGeom>
          <a:noFill/>
          <a:ln w="38100">
            <a:solidFill>
              <a:srgbClr val="0000FF"/>
            </a:solidFill>
            <a:round/>
            <a:headEnd/>
            <a:tailEnd type="triangle" w="med" len="med"/>
          </a:ln>
        </p:spPr>
        <p:txBody>
          <a:bodyPr wrap="none">
            <a:prstTxWarp prst="textNoShape">
              <a:avLst/>
            </a:prstTxWarp>
          </a:bodyPr>
          <a:lstStyle/>
          <a:p>
            <a:endParaRPr lang="en-US"/>
          </a:p>
        </p:txBody>
      </p:sp>
      <p:sp>
        <p:nvSpPr>
          <p:cNvPr id="19481" name="Text Box 39"/>
          <p:cNvSpPr txBox="1">
            <a:spLocks noChangeArrowheads="1"/>
          </p:cNvSpPr>
          <p:nvPr/>
        </p:nvSpPr>
        <p:spPr bwMode="auto">
          <a:xfrm>
            <a:off x="2647950" y="1365250"/>
            <a:ext cx="325438" cy="396875"/>
          </a:xfrm>
          <a:prstGeom prst="rect">
            <a:avLst/>
          </a:prstGeom>
          <a:noFill/>
          <a:ln w="9525">
            <a:noFill/>
            <a:miter lim="800000"/>
            <a:headEnd/>
            <a:tailEnd/>
          </a:ln>
        </p:spPr>
        <p:txBody>
          <a:bodyPr wrap="none">
            <a:prstTxWarp prst="textNoShape">
              <a:avLst/>
            </a:prstTxWarp>
            <a:spAutoFit/>
          </a:bodyPr>
          <a:lstStyle/>
          <a:p>
            <a:r>
              <a:rPr lang="en-US" sz="2000" b="1">
                <a:solidFill>
                  <a:srgbClr val="0000FF"/>
                </a:solidFill>
              </a:rPr>
              <a:t>x</a:t>
            </a:r>
          </a:p>
        </p:txBody>
      </p:sp>
      <p:grpSp>
        <p:nvGrpSpPr>
          <p:cNvPr id="6" name="Group 40"/>
          <p:cNvGrpSpPr>
            <a:grpSpLocks/>
          </p:cNvGrpSpPr>
          <p:nvPr/>
        </p:nvGrpSpPr>
        <p:grpSpPr bwMode="auto">
          <a:xfrm>
            <a:off x="206375" y="1419225"/>
            <a:ext cx="349250" cy="334963"/>
            <a:chOff x="1488" y="1776"/>
            <a:chExt cx="288" cy="288"/>
          </a:xfrm>
        </p:grpSpPr>
        <p:sp>
          <p:nvSpPr>
            <p:cNvPr id="19492" name="Oval 41"/>
            <p:cNvSpPr>
              <a:spLocks noChangeArrowheads="1"/>
            </p:cNvSpPr>
            <p:nvPr/>
          </p:nvSpPr>
          <p:spPr bwMode="auto">
            <a:xfrm>
              <a:off x="1488" y="1776"/>
              <a:ext cx="288" cy="288"/>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p>
          </p:txBody>
        </p:sp>
        <p:sp>
          <p:nvSpPr>
            <p:cNvPr id="19493" name="Line 42"/>
            <p:cNvSpPr>
              <a:spLocks noChangeShapeType="1"/>
            </p:cNvSpPr>
            <p:nvPr/>
          </p:nvSpPr>
          <p:spPr bwMode="auto">
            <a:xfrm>
              <a:off x="1638" y="1776"/>
              <a:ext cx="0" cy="144"/>
            </a:xfrm>
            <a:prstGeom prst="line">
              <a:avLst/>
            </a:prstGeom>
            <a:noFill/>
            <a:ln w="28575">
              <a:solidFill>
                <a:schemeClr val="tx1"/>
              </a:solidFill>
              <a:round/>
              <a:headEnd/>
              <a:tailEnd/>
            </a:ln>
          </p:spPr>
          <p:txBody>
            <a:bodyPr wrap="none">
              <a:prstTxWarp prst="textNoShape">
                <a:avLst/>
              </a:prstTxWarp>
            </a:bodyPr>
            <a:lstStyle/>
            <a:p>
              <a:endParaRPr lang="en-US"/>
            </a:p>
          </p:txBody>
        </p:sp>
        <p:sp>
          <p:nvSpPr>
            <p:cNvPr id="19494" name="Line 43"/>
            <p:cNvSpPr>
              <a:spLocks noChangeShapeType="1"/>
            </p:cNvSpPr>
            <p:nvPr/>
          </p:nvSpPr>
          <p:spPr bwMode="auto">
            <a:xfrm>
              <a:off x="1638" y="1853"/>
              <a:ext cx="0" cy="67"/>
            </a:xfrm>
            <a:prstGeom prst="line">
              <a:avLst/>
            </a:prstGeom>
            <a:noFill/>
            <a:ln w="38100">
              <a:solidFill>
                <a:schemeClr val="tx1"/>
              </a:solidFill>
              <a:round/>
              <a:headEnd/>
              <a:tailEnd/>
            </a:ln>
          </p:spPr>
          <p:txBody>
            <a:bodyPr wrap="none">
              <a:prstTxWarp prst="textNoShape">
                <a:avLst/>
              </a:prstTxWarp>
            </a:bodyPr>
            <a:lstStyle/>
            <a:p>
              <a:endParaRPr lang="en-US"/>
            </a:p>
          </p:txBody>
        </p:sp>
      </p:grpSp>
      <p:grpSp>
        <p:nvGrpSpPr>
          <p:cNvPr id="7" name="Group 44"/>
          <p:cNvGrpSpPr>
            <a:grpSpLocks/>
          </p:cNvGrpSpPr>
          <p:nvPr/>
        </p:nvGrpSpPr>
        <p:grpSpPr bwMode="auto">
          <a:xfrm>
            <a:off x="2190750" y="1419225"/>
            <a:ext cx="350838" cy="334963"/>
            <a:chOff x="1488" y="1776"/>
            <a:chExt cx="288" cy="288"/>
          </a:xfrm>
        </p:grpSpPr>
        <p:sp>
          <p:nvSpPr>
            <p:cNvPr id="19489" name="Oval 45"/>
            <p:cNvSpPr>
              <a:spLocks noChangeArrowheads="1"/>
            </p:cNvSpPr>
            <p:nvPr/>
          </p:nvSpPr>
          <p:spPr bwMode="auto">
            <a:xfrm>
              <a:off x="1488" y="1776"/>
              <a:ext cx="288" cy="288"/>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p>
          </p:txBody>
        </p:sp>
        <p:sp>
          <p:nvSpPr>
            <p:cNvPr id="19490" name="Line 46"/>
            <p:cNvSpPr>
              <a:spLocks noChangeShapeType="1"/>
            </p:cNvSpPr>
            <p:nvPr/>
          </p:nvSpPr>
          <p:spPr bwMode="auto">
            <a:xfrm>
              <a:off x="1638" y="1776"/>
              <a:ext cx="0" cy="144"/>
            </a:xfrm>
            <a:prstGeom prst="line">
              <a:avLst/>
            </a:prstGeom>
            <a:noFill/>
            <a:ln w="28575">
              <a:solidFill>
                <a:schemeClr val="tx1"/>
              </a:solidFill>
              <a:round/>
              <a:headEnd/>
              <a:tailEnd/>
            </a:ln>
          </p:spPr>
          <p:txBody>
            <a:bodyPr wrap="none">
              <a:prstTxWarp prst="textNoShape">
                <a:avLst/>
              </a:prstTxWarp>
            </a:bodyPr>
            <a:lstStyle/>
            <a:p>
              <a:endParaRPr lang="en-US"/>
            </a:p>
          </p:txBody>
        </p:sp>
        <p:sp>
          <p:nvSpPr>
            <p:cNvPr id="19491" name="Line 47"/>
            <p:cNvSpPr>
              <a:spLocks noChangeShapeType="1"/>
            </p:cNvSpPr>
            <p:nvPr/>
          </p:nvSpPr>
          <p:spPr bwMode="auto">
            <a:xfrm>
              <a:off x="1638" y="1853"/>
              <a:ext cx="0" cy="67"/>
            </a:xfrm>
            <a:prstGeom prst="line">
              <a:avLst/>
            </a:prstGeom>
            <a:noFill/>
            <a:ln w="38100">
              <a:solidFill>
                <a:schemeClr val="tx1"/>
              </a:solidFill>
              <a:round/>
              <a:headEnd/>
              <a:tailEnd/>
            </a:ln>
          </p:spPr>
          <p:txBody>
            <a:bodyPr wrap="none">
              <a:prstTxWarp prst="textNoShape">
                <a:avLst/>
              </a:prstTxWarp>
            </a:bodyPr>
            <a:lstStyle/>
            <a:p>
              <a:endParaRPr lang="en-US"/>
            </a:p>
          </p:txBody>
        </p:sp>
      </p:grpSp>
      <p:sp>
        <p:nvSpPr>
          <p:cNvPr id="19484" name="Text Box 49"/>
          <p:cNvSpPr txBox="1">
            <a:spLocks noChangeArrowheads="1"/>
          </p:cNvSpPr>
          <p:nvPr/>
        </p:nvSpPr>
        <p:spPr bwMode="auto">
          <a:xfrm>
            <a:off x="66675" y="2971800"/>
            <a:ext cx="8991600" cy="830997"/>
          </a:xfrm>
          <a:prstGeom prst="rect">
            <a:avLst/>
          </a:prstGeom>
          <a:noFill/>
          <a:ln w="9525">
            <a:noFill/>
            <a:miter lim="800000"/>
            <a:headEnd/>
            <a:tailEnd/>
          </a:ln>
        </p:spPr>
        <p:txBody>
          <a:bodyPr>
            <a:prstTxWarp prst="textNoShape">
              <a:avLst/>
            </a:prstTxWarp>
            <a:spAutoFit/>
          </a:bodyPr>
          <a:lstStyle/>
          <a:p>
            <a:r>
              <a:rPr lang="en-US" dirty="0"/>
              <a:t>The clock travels from A to </a:t>
            </a:r>
            <a:r>
              <a:rPr lang="en-US" dirty="0" err="1"/>
              <a:t>B</a:t>
            </a:r>
            <a:r>
              <a:rPr lang="en-US" dirty="0"/>
              <a:t> with speed </a:t>
            </a:r>
            <a:r>
              <a:rPr lang="en-US" dirty="0" err="1"/>
              <a:t>v</a:t>
            </a:r>
            <a:r>
              <a:rPr lang="en-US" dirty="0"/>
              <a:t>. Assume A is at position </a:t>
            </a:r>
            <a:r>
              <a:rPr lang="en-US" dirty="0" err="1"/>
              <a:t>x</a:t>
            </a:r>
            <a:r>
              <a:rPr lang="en-US" dirty="0"/>
              <a:t> = 0, then </a:t>
            </a:r>
            <a:r>
              <a:rPr lang="en-US" dirty="0" err="1"/>
              <a:t>B</a:t>
            </a:r>
            <a:r>
              <a:rPr lang="en-US" dirty="0"/>
              <a:t> is at position </a:t>
            </a:r>
            <a:r>
              <a:rPr lang="en-US" dirty="0" err="1">
                <a:latin typeface="Times New Roman" charset="0"/>
              </a:rPr>
              <a:t>x</a:t>
            </a:r>
            <a:r>
              <a:rPr lang="en-US" dirty="0">
                <a:latin typeface="Times New Roman" charset="0"/>
              </a:rPr>
              <a:t> = </a:t>
            </a:r>
            <a:r>
              <a:rPr lang="en-US" dirty="0" err="1" smtClean="0">
                <a:latin typeface="Times New Roman" charset="0"/>
                <a:ea typeface="Arial" charset="0"/>
                <a:cs typeface="Arial" charset="0"/>
              </a:rPr>
              <a:t>v·</a:t>
            </a:r>
            <a:r>
              <a:rPr lang="en-US" dirty="0" err="1">
                <a:latin typeface="Times New Roman" charset="0"/>
              </a:rPr>
              <a:t>t</a:t>
            </a:r>
            <a:r>
              <a:rPr lang="en-US" dirty="0" smtClean="0">
                <a:latin typeface="Times New Roman" charset="0"/>
                <a:ea typeface="Arial" charset="0"/>
                <a:cs typeface="Arial" charset="0"/>
              </a:rPr>
              <a:t>, </a:t>
            </a:r>
            <a:r>
              <a:rPr lang="en-US" dirty="0">
                <a:latin typeface="Times New Roman" charset="0"/>
              </a:rPr>
              <a:t>t</a:t>
            </a:r>
            <a:r>
              <a:rPr lang="en-US" dirty="0" smtClean="0">
                <a:latin typeface="Times New Roman" charset="0"/>
              </a:rPr>
              <a:t>=</a:t>
            </a:r>
            <a:r>
              <a:rPr lang="en-US" dirty="0" smtClean="0">
                <a:latin typeface="Times New Roman" charset="0"/>
                <a:ea typeface="Arial" charset="0"/>
                <a:cs typeface="Arial" charset="0"/>
              </a:rPr>
              <a:t>(</a:t>
            </a:r>
            <a:r>
              <a:rPr lang="en-US" dirty="0">
                <a:latin typeface="Times New Roman" charset="0"/>
                <a:ea typeface="Times New Roman" charset="0"/>
                <a:cs typeface="Times New Roman" charset="0"/>
              </a:rPr>
              <a:t>t</a:t>
            </a:r>
            <a:r>
              <a:rPr lang="en-US" baseline="-25000" dirty="0" smtClean="0">
                <a:latin typeface="Times New Roman" charset="0"/>
                <a:ea typeface="Times New Roman" charset="0"/>
                <a:cs typeface="Times New Roman" charset="0"/>
              </a:rPr>
              <a:t>1</a:t>
            </a:r>
            <a:r>
              <a:rPr lang="en-US" dirty="0" smtClean="0">
                <a:latin typeface="Times New Roman" charset="0"/>
                <a:ea typeface="Times New Roman" charset="0"/>
                <a:cs typeface="Times New Roman" charset="0"/>
              </a:rPr>
              <a:t>-</a:t>
            </a:r>
            <a:r>
              <a:rPr lang="en-US" dirty="0">
                <a:latin typeface="Times New Roman" charset="0"/>
              </a:rPr>
              <a:t>t</a:t>
            </a:r>
            <a:r>
              <a:rPr lang="en-US" baseline="-25000" dirty="0" smtClean="0">
                <a:latin typeface="Times New Roman" charset="0"/>
              </a:rPr>
              <a:t>0</a:t>
            </a:r>
            <a:r>
              <a:rPr lang="en-US" dirty="0">
                <a:latin typeface="Times New Roman" charset="0"/>
              </a:rPr>
              <a:t>)</a:t>
            </a:r>
          </a:p>
        </p:txBody>
      </p:sp>
      <p:sp>
        <p:nvSpPr>
          <p:cNvPr id="19485" name="Text Box 50"/>
          <p:cNvSpPr txBox="1">
            <a:spLocks noChangeArrowheads="1"/>
          </p:cNvSpPr>
          <p:nvPr/>
        </p:nvSpPr>
        <p:spPr bwMode="auto">
          <a:xfrm>
            <a:off x="314325" y="4038600"/>
            <a:ext cx="8496300" cy="519113"/>
          </a:xfrm>
          <a:prstGeom prst="rect">
            <a:avLst/>
          </a:prstGeom>
          <a:noFill/>
          <a:ln w="9525">
            <a:noFill/>
            <a:miter lim="800000"/>
            <a:headEnd/>
            <a:tailEnd/>
          </a:ln>
        </p:spPr>
        <p:txBody>
          <a:bodyPr wrap="none">
            <a:prstTxWarp prst="textNoShape">
              <a:avLst/>
            </a:prstTxWarp>
            <a:spAutoFit/>
          </a:bodyPr>
          <a:lstStyle/>
          <a:p>
            <a:r>
              <a:rPr lang="en-US"/>
              <a:t>Use this to substitute x in the Lorentz transformation:</a:t>
            </a:r>
          </a:p>
        </p:txBody>
      </p:sp>
      <p:graphicFrame>
        <p:nvGraphicFramePr>
          <p:cNvPr id="19459" name="Object 3"/>
          <p:cNvGraphicFramePr>
            <a:graphicFrameLocks noChangeAspect="1"/>
          </p:cNvGraphicFramePr>
          <p:nvPr/>
        </p:nvGraphicFramePr>
        <p:xfrm>
          <a:off x="903288" y="4495800"/>
          <a:ext cx="6969125" cy="1430338"/>
        </p:xfrm>
        <a:graphic>
          <a:graphicData uri="http://schemas.openxmlformats.org/presentationml/2006/ole">
            <p:oleObj spid="_x0000_s31747" name="Equation" r:id="rId4" imgW="2044700" imgH="419100" progId="Equation.DSMT4">
              <p:embed/>
            </p:oleObj>
          </a:graphicData>
        </a:graphic>
      </p:graphicFrame>
      <p:sp>
        <p:nvSpPr>
          <p:cNvPr id="19486" name="Line 52"/>
          <p:cNvSpPr>
            <a:spLocks noChangeShapeType="1"/>
          </p:cNvSpPr>
          <p:nvPr/>
        </p:nvSpPr>
        <p:spPr bwMode="auto">
          <a:xfrm>
            <a:off x="685800" y="5562600"/>
            <a:ext cx="609600" cy="0"/>
          </a:xfrm>
          <a:prstGeom prst="line">
            <a:avLst/>
          </a:prstGeom>
          <a:noFill/>
          <a:ln w="57150">
            <a:solidFill>
              <a:schemeClr val="tx1"/>
            </a:solidFill>
            <a:round/>
            <a:headEnd/>
            <a:tailEnd/>
          </a:ln>
        </p:spPr>
        <p:txBody>
          <a:bodyPr wrap="none">
            <a:prstTxWarp prst="textNoShape">
              <a:avLst/>
            </a:prstTxWarp>
          </a:bodyPr>
          <a:lstStyle/>
          <a:p>
            <a:endParaRPr lang="en-US"/>
          </a:p>
        </p:txBody>
      </p:sp>
      <p:sp>
        <p:nvSpPr>
          <p:cNvPr id="19487" name="Line 53"/>
          <p:cNvSpPr>
            <a:spLocks noChangeShapeType="1"/>
          </p:cNvSpPr>
          <p:nvPr/>
        </p:nvSpPr>
        <p:spPr bwMode="auto">
          <a:xfrm>
            <a:off x="7029450" y="5562600"/>
            <a:ext cx="609600" cy="0"/>
          </a:xfrm>
          <a:prstGeom prst="line">
            <a:avLst/>
          </a:prstGeom>
          <a:noFill/>
          <a:ln w="57150">
            <a:solidFill>
              <a:schemeClr val="tx1"/>
            </a:solidFill>
            <a:round/>
            <a:headEnd/>
            <a:tailEnd/>
          </a:ln>
        </p:spPr>
        <p:txBody>
          <a:bodyPr wrap="none">
            <a:prstTxWarp prst="textNoShape">
              <a:avLst/>
            </a:prstTxWarp>
          </a:bodyPr>
          <a:lstStyle/>
          <a:p>
            <a:endParaRPr lang="en-US"/>
          </a:p>
        </p:txBody>
      </p:sp>
      <p:sp>
        <p:nvSpPr>
          <p:cNvPr id="19488" name="Text Box 54"/>
          <p:cNvSpPr txBox="1">
            <a:spLocks noChangeArrowheads="1"/>
          </p:cNvSpPr>
          <p:nvPr/>
        </p:nvSpPr>
        <p:spPr bwMode="auto">
          <a:xfrm>
            <a:off x="0" y="6008688"/>
            <a:ext cx="9101138" cy="519112"/>
          </a:xfrm>
          <a:prstGeom prst="rect">
            <a:avLst/>
          </a:prstGeom>
          <a:noFill/>
          <a:ln w="9525">
            <a:noFill/>
            <a:miter lim="800000"/>
            <a:headEnd/>
            <a:tailEnd/>
          </a:ln>
        </p:spPr>
        <p:txBody>
          <a:bodyPr wrap="none">
            <a:prstTxWarp prst="textNoShape">
              <a:avLst/>
            </a:prstTxWarp>
            <a:spAutoFit/>
          </a:bodyPr>
          <a:lstStyle/>
          <a:p>
            <a:r>
              <a:rPr lang="en-US" b="1" dirty="0" err="1">
                <a:solidFill>
                  <a:srgbClr val="FF0000"/>
                </a:solidFill>
                <a:sym typeface="Wingdings" charset="2"/>
              </a:rPr>
              <a:t></a:t>
            </a:r>
            <a:r>
              <a:rPr lang="en-US" b="1" dirty="0">
                <a:solidFill>
                  <a:srgbClr val="FF0000"/>
                </a:solidFill>
                <a:sym typeface="Wingdings" charset="2"/>
              </a:rPr>
              <a:t> We get exactly the expression of the time dilation!</a:t>
            </a:r>
            <a:endParaRPr lang="en-US" b="1" dirty="0">
              <a:solidFill>
                <a:srgbClr val="FF0000"/>
              </a:solidFill>
            </a:endParaRPr>
          </a:p>
        </p:txBody>
      </p:sp>
      <p:sp>
        <p:nvSpPr>
          <p:cNvPr id="51" name="Rectangle 50"/>
          <p:cNvSpPr/>
          <p:nvPr/>
        </p:nvSpPr>
        <p:spPr bwMode="auto">
          <a:xfrm>
            <a:off x="3886200" y="4572000"/>
            <a:ext cx="2590800" cy="13716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52" name="Rectangle 51"/>
          <p:cNvSpPr/>
          <p:nvPr/>
        </p:nvSpPr>
        <p:spPr bwMode="auto">
          <a:xfrm>
            <a:off x="6477000" y="4572000"/>
            <a:ext cx="2590800" cy="13716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8" grpId="0"/>
      <p:bldP spid="51" grpId="0" animBg="1"/>
      <p:bldP spid="52" grpId="0" animBg="1"/>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228600" y="685800"/>
            <a:ext cx="8686800" cy="1800225"/>
          </a:xfrm>
          <a:prstGeom prst="rect">
            <a:avLst/>
          </a:prstGeom>
          <a:noFill/>
          <a:ln w="9525">
            <a:noFill/>
            <a:miter lim="800000"/>
            <a:headEnd/>
            <a:tailEnd/>
          </a:ln>
        </p:spPr>
        <p:txBody>
          <a:bodyPr>
            <a:prstTxWarp prst="textNoShape">
              <a:avLst/>
            </a:prstTxWarp>
            <a:spAutoFit/>
          </a:bodyPr>
          <a:lstStyle/>
          <a:p>
            <a:r>
              <a:rPr lang="en-US" sz="2800">
                <a:solidFill>
                  <a:schemeClr val="tx2"/>
                </a:solidFill>
              </a:rPr>
              <a:t>As a consequence of Einstein's second postulate of relativity ('</a:t>
            </a:r>
            <a:r>
              <a:rPr lang="en-US" sz="2800" i="1"/>
              <a:t>The speed of light is the same in all inertial frames of reference</a:t>
            </a:r>
            <a:r>
              <a:rPr lang="en-US" sz="2800"/>
              <a:t>') we came to interesting conclusions:</a:t>
            </a:r>
          </a:p>
        </p:txBody>
      </p:sp>
      <p:sp>
        <p:nvSpPr>
          <p:cNvPr id="137222" name="Text Box 6"/>
          <p:cNvSpPr txBox="1">
            <a:spLocks noChangeArrowheads="1"/>
          </p:cNvSpPr>
          <p:nvPr/>
        </p:nvSpPr>
        <p:spPr bwMode="auto">
          <a:xfrm>
            <a:off x="914400" y="2819400"/>
            <a:ext cx="4572000" cy="1373188"/>
          </a:xfrm>
          <a:prstGeom prst="rect">
            <a:avLst/>
          </a:prstGeom>
          <a:noFill/>
          <a:ln w="9525">
            <a:noFill/>
            <a:miter lim="800000"/>
            <a:headEnd/>
            <a:tailEnd/>
          </a:ln>
        </p:spPr>
        <p:txBody>
          <a:bodyPr>
            <a:prstTxWarp prst="textNoShape">
              <a:avLst/>
            </a:prstTxWarp>
            <a:spAutoFit/>
          </a:bodyPr>
          <a:lstStyle/>
          <a:p>
            <a:r>
              <a:rPr lang="en-US" sz="2800" dirty="0"/>
              <a:t>- Relativity of simultaneity</a:t>
            </a:r>
          </a:p>
          <a:p>
            <a:r>
              <a:rPr lang="en-US" sz="2800" dirty="0"/>
              <a:t>- Time dilation</a:t>
            </a:r>
          </a:p>
          <a:p>
            <a:r>
              <a:rPr lang="en-US" sz="2800" dirty="0"/>
              <a:t>- Length contraction</a:t>
            </a:r>
          </a:p>
        </p:txBody>
      </p:sp>
      <p:sp>
        <p:nvSpPr>
          <p:cNvPr id="137223" name="Text Box 7"/>
          <p:cNvSpPr txBox="1">
            <a:spLocks noChangeArrowheads="1"/>
          </p:cNvSpPr>
          <p:nvPr/>
        </p:nvSpPr>
        <p:spPr bwMode="auto">
          <a:xfrm>
            <a:off x="1066800" y="4648200"/>
            <a:ext cx="5791200" cy="1587500"/>
          </a:xfrm>
          <a:prstGeom prst="rect">
            <a:avLst/>
          </a:prstGeom>
          <a:noFill/>
          <a:ln w="9525">
            <a:noFill/>
            <a:miter lim="800000"/>
            <a:headEnd/>
            <a:tailEnd/>
          </a:ln>
        </p:spPr>
        <p:txBody>
          <a:bodyPr>
            <a:prstTxWarp prst="textNoShape">
              <a:avLst/>
            </a:prstTxWarp>
            <a:spAutoFit/>
          </a:bodyPr>
          <a:lstStyle/>
          <a:p>
            <a:pPr>
              <a:spcBef>
                <a:spcPct val="50000"/>
              </a:spcBef>
            </a:pPr>
            <a:r>
              <a:rPr lang="en-US" sz="2800"/>
              <a:t>All these effects are summarized in a set of equations:</a:t>
            </a:r>
          </a:p>
          <a:p>
            <a:pPr>
              <a:spcBef>
                <a:spcPct val="50000"/>
              </a:spcBef>
            </a:pPr>
            <a:r>
              <a:rPr lang="en-US" sz="2800"/>
              <a:t>The Lorentz transformation</a:t>
            </a:r>
          </a:p>
        </p:txBody>
      </p:sp>
      <p:sp>
        <p:nvSpPr>
          <p:cNvPr id="24582" name="Text Box 11"/>
          <p:cNvSpPr txBox="1">
            <a:spLocks noChangeArrowheads="1"/>
          </p:cNvSpPr>
          <p:nvPr/>
        </p:nvSpPr>
        <p:spPr bwMode="auto">
          <a:xfrm>
            <a:off x="0" y="44450"/>
            <a:ext cx="9144000" cy="565150"/>
          </a:xfrm>
          <a:prstGeom prst="rect">
            <a:avLst/>
          </a:prstGeom>
          <a:noFill/>
          <a:ln w="9525">
            <a:noFill/>
            <a:miter lim="800000"/>
            <a:headEnd/>
            <a:tailEnd/>
          </a:ln>
        </p:spPr>
        <p:txBody>
          <a:bodyPr>
            <a:prstTxWarp prst="textNoShape">
              <a:avLst/>
            </a:prstTxWarp>
            <a:spAutoFit/>
          </a:bodyPr>
          <a:lstStyle/>
          <a:p>
            <a:pPr algn="ctr"/>
            <a:r>
              <a:rPr lang="en-US" sz="3100" b="1"/>
              <a:t>Simultaneity, time dilation &amp; length contraction</a:t>
            </a:r>
          </a:p>
        </p:txBody>
      </p:sp>
      <p:pic>
        <p:nvPicPr>
          <p:cNvPr id="11" name="Picture 2" descr="C:\temp\Relativity_of_Simultaneity_Animation.gif"/>
          <p:cNvPicPr>
            <a:picLocks noChangeAspect="1" noChangeArrowheads="1" noCrop="1"/>
          </p:cNvPicPr>
          <p:nvPr/>
        </p:nvPicPr>
        <p:blipFill>
          <a:blip r:embed="rId2"/>
          <a:srcRect/>
          <a:stretch>
            <a:fillRect/>
          </a:stretch>
        </p:blipFill>
        <p:spPr bwMode="auto">
          <a:xfrm>
            <a:off x="5410200" y="1981200"/>
            <a:ext cx="2835275" cy="281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22">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2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2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7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build="p"/>
      <p:bldP spid="137223" grpId="0"/>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990600"/>
          </a:xfrm>
        </p:spPr>
        <p:txBody>
          <a:bodyPr/>
          <a:lstStyle/>
          <a:p>
            <a:pPr eaLnBrk="1" hangingPunct="1"/>
            <a:r>
              <a:rPr lang="en-US" b="1"/>
              <a:t>Example from previous exam</a:t>
            </a:r>
          </a:p>
        </p:txBody>
      </p:sp>
      <p:sp>
        <p:nvSpPr>
          <p:cNvPr id="26627" name="Text Box 3"/>
          <p:cNvSpPr txBox="1">
            <a:spLocks noChangeArrowheads="1"/>
          </p:cNvSpPr>
          <p:nvPr/>
        </p:nvSpPr>
        <p:spPr bwMode="auto">
          <a:xfrm>
            <a:off x="457200" y="1066800"/>
            <a:ext cx="8305800" cy="1938338"/>
          </a:xfrm>
          <a:prstGeom prst="rect">
            <a:avLst/>
          </a:prstGeom>
          <a:noFill/>
          <a:ln w="9525">
            <a:noFill/>
            <a:miter lim="800000"/>
            <a:headEnd/>
            <a:tailEnd/>
          </a:ln>
        </p:spPr>
        <p:txBody>
          <a:bodyPr>
            <a:prstTxWarp prst="textNoShape">
              <a:avLst/>
            </a:prstTxWarp>
            <a:spAutoFit/>
          </a:bodyPr>
          <a:lstStyle/>
          <a:p>
            <a:pPr>
              <a:spcBef>
                <a:spcPct val="50000"/>
              </a:spcBef>
            </a:pPr>
            <a:r>
              <a:rPr lang="en-US"/>
              <a:t>A high-speed train is traveling at a velocity of v = 0.5c. The moment it passes over a bridge it launches a cannon ball with a velocity of 0.4c straight up (as seen by the train conductor). What is the velocity of the ball right after it was launched as seen by an observer standing on the bridge?</a:t>
            </a:r>
          </a:p>
        </p:txBody>
      </p:sp>
      <p:grpSp>
        <p:nvGrpSpPr>
          <p:cNvPr id="2" name="Group 21"/>
          <p:cNvGrpSpPr>
            <a:grpSpLocks/>
          </p:cNvGrpSpPr>
          <p:nvPr/>
        </p:nvGrpSpPr>
        <p:grpSpPr bwMode="auto">
          <a:xfrm>
            <a:off x="593725" y="3429000"/>
            <a:ext cx="7788275" cy="2667000"/>
            <a:chOff x="374" y="2160"/>
            <a:chExt cx="4906" cy="1680"/>
          </a:xfrm>
        </p:grpSpPr>
        <p:sp>
          <p:nvSpPr>
            <p:cNvPr id="26629" name="AutoShape 20"/>
            <p:cNvSpPr>
              <a:spLocks noChangeArrowheads="1"/>
            </p:cNvSpPr>
            <p:nvPr/>
          </p:nvSpPr>
          <p:spPr bwMode="auto">
            <a:xfrm rot="-4165779">
              <a:off x="2599" y="2985"/>
              <a:ext cx="336" cy="192"/>
            </a:xfrm>
            <a:prstGeom prst="irregularSeal2">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grpSp>
          <p:nvGrpSpPr>
            <p:cNvPr id="3" name="Group 19"/>
            <p:cNvGrpSpPr>
              <a:grpSpLocks/>
            </p:cNvGrpSpPr>
            <p:nvPr/>
          </p:nvGrpSpPr>
          <p:grpSpPr bwMode="auto">
            <a:xfrm>
              <a:off x="374" y="2160"/>
              <a:ext cx="4906" cy="1680"/>
              <a:chOff x="374" y="2160"/>
              <a:chExt cx="4906" cy="1680"/>
            </a:xfrm>
          </p:grpSpPr>
          <p:sp>
            <p:nvSpPr>
              <p:cNvPr id="26631" name="Rectangle 4"/>
              <p:cNvSpPr>
                <a:spLocks noChangeArrowheads="1"/>
              </p:cNvSpPr>
              <p:nvPr/>
            </p:nvSpPr>
            <p:spPr bwMode="auto">
              <a:xfrm>
                <a:off x="2208" y="3354"/>
                <a:ext cx="1104" cy="384"/>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6632" name="Rectangle 6"/>
              <p:cNvSpPr>
                <a:spLocks noChangeArrowheads="1"/>
              </p:cNvSpPr>
              <p:nvPr/>
            </p:nvSpPr>
            <p:spPr bwMode="auto">
              <a:xfrm>
                <a:off x="2688" y="3162"/>
                <a:ext cx="144" cy="432"/>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26633" name="Oval 7"/>
              <p:cNvSpPr>
                <a:spLocks noChangeArrowheads="1"/>
              </p:cNvSpPr>
              <p:nvPr/>
            </p:nvSpPr>
            <p:spPr bwMode="auto">
              <a:xfrm>
                <a:off x="2304" y="3744"/>
                <a:ext cx="96" cy="96"/>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a:p>
            </p:txBody>
          </p:sp>
          <p:sp>
            <p:nvSpPr>
              <p:cNvPr id="26634" name="Oval 8"/>
              <p:cNvSpPr>
                <a:spLocks noChangeArrowheads="1"/>
              </p:cNvSpPr>
              <p:nvPr/>
            </p:nvSpPr>
            <p:spPr bwMode="auto">
              <a:xfrm>
                <a:off x="3168" y="3738"/>
                <a:ext cx="96" cy="96"/>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a:p>
            </p:txBody>
          </p:sp>
          <p:sp>
            <p:nvSpPr>
              <p:cNvPr id="26635" name="Line 9"/>
              <p:cNvSpPr>
                <a:spLocks noChangeShapeType="1"/>
              </p:cNvSpPr>
              <p:nvPr/>
            </p:nvSpPr>
            <p:spPr bwMode="auto">
              <a:xfrm>
                <a:off x="3312" y="3594"/>
                <a:ext cx="33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26636" name="Oval 10"/>
              <p:cNvSpPr>
                <a:spLocks noChangeArrowheads="1"/>
              </p:cNvSpPr>
              <p:nvPr/>
            </p:nvSpPr>
            <p:spPr bwMode="auto">
              <a:xfrm>
                <a:off x="2712" y="3036"/>
                <a:ext cx="96" cy="96"/>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6637" name="Text Box 11"/>
              <p:cNvSpPr txBox="1">
                <a:spLocks noChangeArrowheads="1"/>
              </p:cNvSpPr>
              <p:nvPr/>
            </p:nvSpPr>
            <p:spPr bwMode="auto">
              <a:xfrm>
                <a:off x="3360" y="3306"/>
                <a:ext cx="212" cy="288"/>
              </a:xfrm>
              <a:prstGeom prst="rect">
                <a:avLst/>
              </a:prstGeom>
              <a:noFill/>
              <a:ln w="9525">
                <a:noFill/>
                <a:miter lim="800000"/>
                <a:headEnd/>
                <a:tailEnd/>
              </a:ln>
            </p:spPr>
            <p:txBody>
              <a:bodyPr wrap="none">
                <a:prstTxWarp prst="textNoShape">
                  <a:avLst/>
                </a:prstTxWarp>
                <a:spAutoFit/>
              </a:bodyPr>
              <a:lstStyle/>
              <a:p>
                <a:r>
                  <a:rPr lang="en-US"/>
                  <a:t>v</a:t>
                </a:r>
              </a:p>
            </p:txBody>
          </p:sp>
          <p:sp>
            <p:nvSpPr>
              <p:cNvPr id="26638" name="Line 12"/>
              <p:cNvSpPr>
                <a:spLocks noChangeShapeType="1"/>
              </p:cNvSpPr>
              <p:nvPr/>
            </p:nvSpPr>
            <p:spPr bwMode="auto">
              <a:xfrm flipH="1">
                <a:off x="2832" y="2826"/>
                <a:ext cx="432" cy="24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6639" name="Text Box 13"/>
              <p:cNvSpPr txBox="1">
                <a:spLocks noChangeArrowheads="1"/>
              </p:cNvSpPr>
              <p:nvPr/>
            </p:nvSpPr>
            <p:spPr bwMode="auto">
              <a:xfrm>
                <a:off x="3264" y="2592"/>
                <a:ext cx="2016" cy="518"/>
              </a:xfrm>
              <a:prstGeom prst="rect">
                <a:avLst/>
              </a:prstGeom>
              <a:noFill/>
              <a:ln w="9525">
                <a:noFill/>
                <a:miter lim="800000"/>
                <a:headEnd/>
                <a:tailEnd/>
              </a:ln>
            </p:spPr>
            <p:txBody>
              <a:bodyPr>
                <a:prstTxWarp prst="textNoShape">
                  <a:avLst/>
                </a:prstTxWarp>
                <a:spAutoFit/>
              </a:bodyPr>
              <a:lstStyle/>
              <a:p>
                <a:r>
                  <a:rPr lang="en-US"/>
                  <a:t>Cannon ball right after firing the cannon.</a:t>
                </a:r>
              </a:p>
            </p:txBody>
          </p:sp>
          <p:sp>
            <p:nvSpPr>
              <p:cNvPr id="26640" name="Text Box 14"/>
              <p:cNvSpPr txBox="1">
                <a:spLocks noChangeArrowheads="1"/>
              </p:cNvSpPr>
              <p:nvPr/>
            </p:nvSpPr>
            <p:spPr bwMode="auto">
              <a:xfrm>
                <a:off x="432" y="2160"/>
                <a:ext cx="116" cy="288"/>
              </a:xfrm>
              <a:prstGeom prst="rect">
                <a:avLst/>
              </a:prstGeom>
              <a:noFill/>
              <a:ln w="9525">
                <a:noFill/>
                <a:miter lim="800000"/>
                <a:headEnd/>
                <a:tailEnd/>
              </a:ln>
            </p:spPr>
            <p:txBody>
              <a:bodyPr wrap="none">
                <a:prstTxWarp prst="textNoShape">
                  <a:avLst/>
                </a:prstTxWarp>
                <a:spAutoFit/>
              </a:bodyPr>
              <a:lstStyle/>
              <a:p>
                <a:endParaRPr lang="en-US"/>
              </a:p>
            </p:txBody>
          </p:sp>
          <p:sp>
            <p:nvSpPr>
              <p:cNvPr id="26641" name="Text Box 15"/>
              <p:cNvSpPr txBox="1">
                <a:spLocks noChangeArrowheads="1"/>
              </p:cNvSpPr>
              <p:nvPr/>
            </p:nvSpPr>
            <p:spPr bwMode="auto">
              <a:xfrm>
                <a:off x="374" y="2185"/>
                <a:ext cx="3929" cy="288"/>
              </a:xfrm>
              <a:prstGeom prst="rect">
                <a:avLst/>
              </a:prstGeom>
              <a:noFill/>
              <a:ln w="9525">
                <a:noFill/>
                <a:miter lim="800000"/>
                <a:headEnd/>
                <a:tailEnd/>
              </a:ln>
            </p:spPr>
            <p:txBody>
              <a:bodyPr wrap="none">
                <a:prstTxWarp prst="textNoShape">
                  <a:avLst/>
                </a:prstTxWarp>
                <a:spAutoFit/>
              </a:bodyPr>
              <a:lstStyle/>
              <a:p>
                <a:r>
                  <a:rPr lang="en-US"/>
                  <a:t>Situation seen by the onlooker on the bridge:</a:t>
                </a:r>
              </a:p>
            </p:txBody>
          </p:sp>
          <p:sp>
            <p:nvSpPr>
              <p:cNvPr id="26642" name="Line 16"/>
              <p:cNvSpPr>
                <a:spLocks noChangeShapeType="1"/>
              </p:cNvSpPr>
              <p:nvPr/>
            </p:nvSpPr>
            <p:spPr bwMode="auto">
              <a:xfrm flipH="1">
                <a:off x="1920" y="3360"/>
                <a:ext cx="288"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6643" name="Line 17"/>
              <p:cNvSpPr>
                <a:spLocks noChangeShapeType="1"/>
              </p:cNvSpPr>
              <p:nvPr/>
            </p:nvSpPr>
            <p:spPr bwMode="auto">
              <a:xfrm flipH="1">
                <a:off x="1872" y="3408"/>
                <a:ext cx="288"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6644" name="Line 18"/>
              <p:cNvSpPr>
                <a:spLocks noChangeShapeType="1"/>
              </p:cNvSpPr>
              <p:nvPr/>
            </p:nvSpPr>
            <p:spPr bwMode="auto">
              <a:xfrm flipH="1">
                <a:off x="1824" y="3456"/>
                <a:ext cx="288" cy="0"/>
              </a:xfrm>
              <a:prstGeom prst="line">
                <a:avLst/>
              </a:prstGeom>
              <a:noFill/>
              <a:ln w="9525">
                <a:solidFill>
                  <a:schemeClr val="tx1"/>
                </a:solidFill>
                <a:round/>
                <a:headEnd/>
                <a:tailEnd/>
              </a:ln>
            </p:spPr>
            <p:txBody>
              <a:bodyPr>
                <a:prstTxWarp prst="textNoShape">
                  <a:avLst/>
                </a:prstTxWarp>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457200" y="0"/>
            <a:ext cx="8229600" cy="990600"/>
          </a:xfrm>
        </p:spPr>
        <p:txBody>
          <a:bodyPr/>
          <a:lstStyle/>
          <a:p>
            <a:pPr eaLnBrk="1" hangingPunct="1"/>
            <a:r>
              <a:rPr lang="en-US" b="1"/>
              <a:t>Velocity transformation</a:t>
            </a:r>
          </a:p>
        </p:txBody>
      </p:sp>
      <p:sp>
        <p:nvSpPr>
          <p:cNvPr id="7173" name="Text Box 3"/>
          <p:cNvSpPr txBox="1">
            <a:spLocks noChangeArrowheads="1"/>
          </p:cNvSpPr>
          <p:nvPr/>
        </p:nvSpPr>
        <p:spPr bwMode="auto">
          <a:xfrm>
            <a:off x="457200" y="1066800"/>
            <a:ext cx="8305800" cy="1917700"/>
          </a:xfrm>
          <a:prstGeom prst="rect">
            <a:avLst/>
          </a:prstGeom>
          <a:noFill/>
          <a:ln w="9525">
            <a:noFill/>
            <a:miter lim="800000"/>
            <a:headEnd/>
            <a:tailEnd/>
          </a:ln>
        </p:spPr>
        <p:txBody>
          <a:bodyPr>
            <a:prstTxWarp prst="textNoShape">
              <a:avLst/>
            </a:prstTxWarp>
            <a:spAutoFit/>
          </a:bodyPr>
          <a:lstStyle/>
          <a:p>
            <a:pPr>
              <a:spcBef>
                <a:spcPct val="50000"/>
              </a:spcBef>
            </a:pPr>
            <a:r>
              <a:rPr lang="en-US"/>
              <a:t>A high-speed train is traveling at a velocity of v = 0.5c. The moment it passes over a bridge it launches a cannon ball straight up (as seen by the train conductor) with a velocity of 0.4c. What is the velocity of the ball right after it was launched as seen by an observer standing on the bridge?</a:t>
            </a:r>
          </a:p>
        </p:txBody>
      </p:sp>
      <p:sp>
        <p:nvSpPr>
          <p:cNvPr id="7174" name="Rectangle 5"/>
          <p:cNvSpPr>
            <a:spLocks noChangeArrowheads="1"/>
          </p:cNvSpPr>
          <p:nvPr/>
        </p:nvSpPr>
        <p:spPr bwMode="auto">
          <a:xfrm>
            <a:off x="3505200" y="5324475"/>
            <a:ext cx="1752600" cy="6096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7175" name="Rectangle 6"/>
          <p:cNvSpPr>
            <a:spLocks noChangeArrowheads="1"/>
          </p:cNvSpPr>
          <p:nvPr/>
        </p:nvSpPr>
        <p:spPr bwMode="auto">
          <a:xfrm>
            <a:off x="4267200" y="5019675"/>
            <a:ext cx="228600" cy="6858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7176" name="Oval 7"/>
          <p:cNvSpPr>
            <a:spLocks noChangeArrowheads="1"/>
          </p:cNvSpPr>
          <p:nvPr/>
        </p:nvSpPr>
        <p:spPr bwMode="auto">
          <a:xfrm>
            <a:off x="3657600" y="5943600"/>
            <a:ext cx="152400" cy="152400"/>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a:p>
        </p:txBody>
      </p:sp>
      <p:sp>
        <p:nvSpPr>
          <p:cNvPr id="7177" name="Oval 8"/>
          <p:cNvSpPr>
            <a:spLocks noChangeArrowheads="1"/>
          </p:cNvSpPr>
          <p:nvPr/>
        </p:nvSpPr>
        <p:spPr bwMode="auto">
          <a:xfrm>
            <a:off x="5029200" y="5934075"/>
            <a:ext cx="152400" cy="152400"/>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a:p>
        </p:txBody>
      </p:sp>
      <p:sp>
        <p:nvSpPr>
          <p:cNvPr id="7178" name="Oval 10"/>
          <p:cNvSpPr>
            <a:spLocks noChangeArrowheads="1"/>
          </p:cNvSpPr>
          <p:nvPr/>
        </p:nvSpPr>
        <p:spPr bwMode="auto">
          <a:xfrm>
            <a:off x="4305300" y="4819650"/>
            <a:ext cx="152400" cy="1524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7179" name="Line 19"/>
          <p:cNvSpPr>
            <a:spLocks noChangeShapeType="1"/>
          </p:cNvSpPr>
          <p:nvPr/>
        </p:nvSpPr>
        <p:spPr bwMode="auto">
          <a:xfrm>
            <a:off x="3733800" y="5791200"/>
            <a:ext cx="1752600" cy="0"/>
          </a:xfrm>
          <a:prstGeom prst="line">
            <a:avLst/>
          </a:prstGeom>
          <a:noFill/>
          <a:ln w="38100">
            <a:solidFill>
              <a:srgbClr val="FF3300"/>
            </a:solidFill>
            <a:round/>
            <a:headEnd/>
            <a:tailEnd type="triangle" w="med" len="med"/>
          </a:ln>
        </p:spPr>
        <p:txBody>
          <a:bodyPr>
            <a:prstTxWarp prst="textNoShape">
              <a:avLst/>
            </a:prstTxWarp>
          </a:bodyPr>
          <a:lstStyle/>
          <a:p>
            <a:endParaRPr lang="en-US"/>
          </a:p>
        </p:txBody>
      </p:sp>
      <p:sp>
        <p:nvSpPr>
          <p:cNvPr id="7180" name="Line 20"/>
          <p:cNvSpPr>
            <a:spLocks noChangeShapeType="1"/>
          </p:cNvSpPr>
          <p:nvPr/>
        </p:nvSpPr>
        <p:spPr bwMode="auto">
          <a:xfrm flipV="1">
            <a:off x="3733800" y="4495800"/>
            <a:ext cx="0" cy="1295400"/>
          </a:xfrm>
          <a:prstGeom prst="line">
            <a:avLst/>
          </a:prstGeom>
          <a:noFill/>
          <a:ln w="38100">
            <a:solidFill>
              <a:srgbClr val="FF3300"/>
            </a:solidFill>
            <a:round/>
            <a:headEnd/>
            <a:tailEnd type="triangle" w="med" len="med"/>
          </a:ln>
        </p:spPr>
        <p:txBody>
          <a:bodyPr>
            <a:prstTxWarp prst="textNoShape">
              <a:avLst/>
            </a:prstTxWarp>
          </a:bodyPr>
          <a:lstStyle/>
          <a:p>
            <a:endParaRPr lang="en-US"/>
          </a:p>
        </p:txBody>
      </p:sp>
      <p:sp>
        <p:nvSpPr>
          <p:cNvPr id="7181" name="Text Box 21"/>
          <p:cNvSpPr txBox="1">
            <a:spLocks noChangeArrowheads="1"/>
          </p:cNvSpPr>
          <p:nvPr/>
        </p:nvSpPr>
        <p:spPr bwMode="auto">
          <a:xfrm>
            <a:off x="3676650" y="5400675"/>
            <a:ext cx="387350" cy="457200"/>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S</a:t>
            </a:r>
          </a:p>
        </p:txBody>
      </p:sp>
      <p:sp>
        <p:nvSpPr>
          <p:cNvPr id="7182" name="Text Box 22"/>
          <p:cNvSpPr txBox="1">
            <a:spLocks noChangeArrowheads="1"/>
          </p:cNvSpPr>
          <p:nvPr/>
        </p:nvSpPr>
        <p:spPr bwMode="auto">
          <a:xfrm>
            <a:off x="5165725" y="5830888"/>
            <a:ext cx="336550" cy="457200"/>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x</a:t>
            </a:r>
          </a:p>
        </p:txBody>
      </p:sp>
      <p:sp>
        <p:nvSpPr>
          <p:cNvPr id="7183" name="Text Box 23"/>
          <p:cNvSpPr txBox="1">
            <a:spLocks noChangeArrowheads="1"/>
          </p:cNvSpPr>
          <p:nvPr/>
        </p:nvSpPr>
        <p:spPr bwMode="auto">
          <a:xfrm>
            <a:off x="3352800" y="4191000"/>
            <a:ext cx="336550" cy="457200"/>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y</a:t>
            </a:r>
          </a:p>
        </p:txBody>
      </p:sp>
      <p:sp>
        <p:nvSpPr>
          <p:cNvPr id="7184" name="Line 24"/>
          <p:cNvSpPr>
            <a:spLocks noChangeShapeType="1"/>
          </p:cNvSpPr>
          <p:nvPr/>
        </p:nvSpPr>
        <p:spPr bwMode="auto">
          <a:xfrm flipV="1">
            <a:off x="4391025" y="4476750"/>
            <a:ext cx="0" cy="381000"/>
          </a:xfrm>
          <a:prstGeom prst="line">
            <a:avLst/>
          </a:prstGeom>
          <a:noFill/>
          <a:ln w="28575">
            <a:solidFill>
              <a:srgbClr val="FF3300"/>
            </a:solidFill>
            <a:round/>
            <a:headEnd/>
            <a:tailEnd type="triangle" w="med" len="med"/>
          </a:ln>
        </p:spPr>
        <p:txBody>
          <a:bodyPr>
            <a:prstTxWarp prst="textNoShape">
              <a:avLst/>
            </a:prstTxWarp>
          </a:bodyPr>
          <a:lstStyle/>
          <a:p>
            <a:endParaRPr lang="en-US"/>
          </a:p>
        </p:txBody>
      </p:sp>
      <p:sp>
        <p:nvSpPr>
          <p:cNvPr id="7185" name="Text Box 25"/>
          <p:cNvSpPr txBox="1">
            <a:spLocks noChangeArrowheads="1"/>
          </p:cNvSpPr>
          <p:nvPr/>
        </p:nvSpPr>
        <p:spPr bwMode="auto">
          <a:xfrm>
            <a:off x="4405313" y="4038600"/>
            <a:ext cx="1462087" cy="822325"/>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u</a:t>
            </a:r>
            <a:r>
              <a:rPr lang="en-US" baseline="-25000">
                <a:solidFill>
                  <a:srgbClr val="FF3300"/>
                </a:solidFill>
              </a:rPr>
              <a:t>x</a:t>
            </a:r>
            <a:r>
              <a:rPr lang="en-US">
                <a:solidFill>
                  <a:srgbClr val="FF3300"/>
                </a:solidFill>
              </a:rPr>
              <a:t> = 0</a:t>
            </a:r>
          </a:p>
          <a:p>
            <a:r>
              <a:rPr lang="en-US">
                <a:solidFill>
                  <a:srgbClr val="FF3300"/>
                </a:solidFill>
              </a:rPr>
              <a:t>u</a:t>
            </a:r>
            <a:r>
              <a:rPr lang="en-US" baseline="-25000">
                <a:solidFill>
                  <a:srgbClr val="FF3300"/>
                </a:solidFill>
              </a:rPr>
              <a:t>y</a:t>
            </a:r>
            <a:r>
              <a:rPr lang="en-US">
                <a:solidFill>
                  <a:srgbClr val="FF3300"/>
                </a:solidFill>
              </a:rPr>
              <a:t> = 0.4c </a:t>
            </a:r>
            <a:endParaRPr lang="en-US" baseline="-25000">
              <a:solidFill>
                <a:srgbClr val="FF3300"/>
              </a:solidFill>
            </a:endParaRPr>
          </a:p>
        </p:txBody>
      </p:sp>
      <p:sp>
        <p:nvSpPr>
          <p:cNvPr id="7186" name="Text Box 26"/>
          <p:cNvSpPr txBox="1">
            <a:spLocks noChangeArrowheads="1"/>
          </p:cNvSpPr>
          <p:nvPr/>
        </p:nvSpPr>
        <p:spPr bwMode="auto">
          <a:xfrm>
            <a:off x="254000" y="3200400"/>
            <a:ext cx="5180013" cy="457200"/>
          </a:xfrm>
          <a:prstGeom prst="rect">
            <a:avLst/>
          </a:prstGeom>
          <a:noFill/>
          <a:ln w="9525">
            <a:noFill/>
            <a:miter lim="800000"/>
            <a:headEnd/>
            <a:tailEnd/>
          </a:ln>
        </p:spPr>
        <p:txBody>
          <a:bodyPr wrap="none">
            <a:prstTxWarp prst="textNoShape">
              <a:avLst/>
            </a:prstTxWarp>
            <a:spAutoFit/>
          </a:bodyPr>
          <a:lstStyle/>
          <a:p>
            <a:r>
              <a:rPr lang="en-US"/>
              <a:t>Attach reference frame </a:t>
            </a:r>
            <a:r>
              <a:rPr lang="en-US">
                <a:solidFill>
                  <a:srgbClr val="FF3300"/>
                </a:solidFill>
              </a:rPr>
              <a:t>S</a:t>
            </a:r>
            <a:r>
              <a:rPr lang="en-US"/>
              <a:t> to the train:</a:t>
            </a:r>
          </a:p>
        </p:txBody>
      </p:sp>
      <p:sp>
        <p:nvSpPr>
          <p:cNvPr id="160795" name="Text Box 27"/>
          <p:cNvSpPr txBox="1">
            <a:spLocks noChangeArrowheads="1"/>
          </p:cNvSpPr>
          <p:nvPr/>
        </p:nvSpPr>
        <p:spPr bwMode="auto">
          <a:xfrm>
            <a:off x="228600" y="3581400"/>
            <a:ext cx="8864600" cy="457200"/>
          </a:xfrm>
          <a:prstGeom prst="rect">
            <a:avLst/>
          </a:prstGeom>
          <a:noFill/>
          <a:ln w="9525">
            <a:noFill/>
            <a:miter lim="800000"/>
            <a:headEnd/>
            <a:tailEnd/>
          </a:ln>
        </p:spPr>
        <p:txBody>
          <a:bodyPr wrap="none">
            <a:prstTxWarp prst="textNoShape">
              <a:avLst/>
            </a:prstTxWarp>
            <a:spAutoFit/>
          </a:bodyPr>
          <a:lstStyle/>
          <a:p>
            <a:r>
              <a:rPr lang="en-US"/>
              <a:t>Observer is in frame </a:t>
            </a:r>
            <a:r>
              <a:rPr lang="en-US">
                <a:solidFill>
                  <a:srgbClr val="0000FF"/>
                </a:solidFill>
              </a:rPr>
              <a:t>S'</a:t>
            </a:r>
            <a:r>
              <a:rPr lang="en-US"/>
              <a:t> traveling from right to left (</a:t>
            </a:r>
            <a:r>
              <a:rPr lang="en-US">
                <a:solidFill>
                  <a:srgbClr val="FF3300"/>
                </a:solidFill>
              </a:rPr>
              <a:t>v</a:t>
            </a:r>
            <a:r>
              <a:rPr lang="en-US"/>
              <a:t> is negative!!)</a:t>
            </a:r>
          </a:p>
        </p:txBody>
      </p:sp>
      <p:grpSp>
        <p:nvGrpSpPr>
          <p:cNvPr id="2" name="Group 37"/>
          <p:cNvGrpSpPr>
            <a:grpSpLocks/>
          </p:cNvGrpSpPr>
          <p:nvPr/>
        </p:nvGrpSpPr>
        <p:grpSpPr bwMode="auto">
          <a:xfrm>
            <a:off x="6172200" y="4191000"/>
            <a:ext cx="2268538" cy="2097088"/>
            <a:chOff x="3888" y="2640"/>
            <a:chExt cx="1429" cy="1321"/>
          </a:xfrm>
        </p:grpSpPr>
        <p:sp>
          <p:nvSpPr>
            <p:cNvPr id="7192" name="Line 28"/>
            <p:cNvSpPr>
              <a:spLocks noChangeShapeType="1"/>
            </p:cNvSpPr>
            <p:nvPr/>
          </p:nvSpPr>
          <p:spPr bwMode="auto">
            <a:xfrm>
              <a:off x="4166" y="3648"/>
              <a:ext cx="1104" cy="0"/>
            </a:xfrm>
            <a:prstGeom prst="line">
              <a:avLst/>
            </a:prstGeom>
            <a:noFill/>
            <a:ln w="38100">
              <a:solidFill>
                <a:srgbClr val="0000FF"/>
              </a:solidFill>
              <a:round/>
              <a:headEnd/>
              <a:tailEnd type="triangle" w="med" len="med"/>
            </a:ln>
          </p:spPr>
          <p:txBody>
            <a:bodyPr>
              <a:prstTxWarp prst="textNoShape">
                <a:avLst/>
              </a:prstTxWarp>
            </a:bodyPr>
            <a:lstStyle/>
            <a:p>
              <a:endParaRPr lang="en-US"/>
            </a:p>
          </p:txBody>
        </p:sp>
        <p:sp>
          <p:nvSpPr>
            <p:cNvPr id="7193" name="Line 29"/>
            <p:cNvSpPr>
              <a:spLocks noChangeShapeType="1"/>
            </p:cNvSpPr>
            <p:nvPr/>
          </p:nvSpPr>
          <p:spPr bwMode="auto">
            <a:xfrm flipV="1">
              <a:off x="4166" y="2832"/>
              <a:ext cx="0" cy="816"/>
            </a:xfrm>
            <a:prstGeom prst="line">
              <a:avLst/>
            </a:prstGeom>
            <a:noFill/>
            <a:ln w="38100">
              <a:solidFill>
                <a:srgbClr val="0000FF"/>
              </a:solidFill>
              <a:round/>
              <a:headEnd/>
              <a:tailEnd type="triangle" w="med" len="med"/>
            </a:ln>
          </p:spPr>
          <p:txBody>
            <a:bodyPr>
              <a:prstTxWarp prst="textNoShape">
                <a:avLst/>
              </a:prstTxWarp>
            </a:bodyPr>
            <a:lstStyle/>
            <a:p>
              <a:endParaRPr lang="en-US"/>
            </a:p>
          </p:txBody>
        </p:sp>
        <p:sp>
          <p:nvSpPr>
            <p:cNvPr id="7194" name="Text Box 30"/>
            <p:cNvSpPr txBox="1">
              <a:spLocks noChangeArrowheads="1"/>
            </p:cNvSpPr>
            <p:nvPr/>
          </p:nvSpPr>
          <p:spPr bwMode="auto">
            <a:xfrm>
              <a:off x="4130" y="3402"/>
              <a:ext cx="281" cy="288"/>
            </a:xfrm>
            <a:prstGeom prst="rect">
              <a:avLst/>
            </a:prstGeom>
            <a:noFill/>
            <a:ln w="9525">
              <a:noFill/>
              <a:miter lim="800000"/>
              <a:headEnd/>
              <a:tailEnd/>
            </a:ln>
          </p:spPr>
          <p:txBody>
            <a:bodyPr wrap="none">
              <a:prstTxWarp prst="textNoShape">
                <a:avLst/>
              </a:prstTxWarp>
              <a:spAutoFit/>
            </a:bodyPr>
            <a:lstStyle/>
            <a:p>
              <a:r>
                <a:rPr lang="en-US">
                  <a:solidFill>
                    <a:srgbClr val="0000FF"/>
                  </a:solidFill>
                </a:rPr>
                <a:t>S'</a:t>
              </a:r>
            </a:p>
          </p:txBody>
        </p:sp>
        <p:sp>
          <p:nvSpPr>
            <p:cNvPr id="7195" name="Text Box 31"/>
            <p:cNvSpPr txBox="1">
              <a:spLocks noChangeArrowheads="1"/>
            </p:cNvSpPr>
            <p:nvPr/>
          </p:nvSpPr>
          <p:spPr bwMode="auto">
            <a:xfrm>
              <a:off x="5068" y="3673"/>
              <a:ext cx="249" cy="288"/>
            </a:xfrm>
            <a:prstGeom prst="rect">
              <a:avLst/>
            </a:prstGeom>
            <a:noFill/>
            <a:ln w="9525">
              <a:noFill/>
              <a:miter lim="800000"/>
              <a:headEnd/>
              <a:tailEnd/>
            </a:ln>
          </p:spPr>
          <p:txBody>
            <a:bodyPr wrap="none">
              <a:prstTxWarp prst="textNoShape">
                <a:avLst/>
              </a:prstTxWarp>
              <a:spAutoFit/>
            </a:bodyPr>
            <a:lstStyle/>
            <a:p>
              <a:r>
                <a:rPr lang="en-US">
                  <a:solidFill>
                    <a:srgbClr val="0000FF"/>
                  </a:solidFill>
                </a:rPr>
                <a:t>x'</a:t>
              </a:r>
            </a:p>
          </p:txBody>
        </p:sp>
        <p:sp>
          <p:nvSpPr>
            <p:cNvPr id="7196" name="Text Box 32"/>
            <p:cNvSpPr txBox="1">
              <a:spLocks noChangeArrowheads="1"/>
            </p:cNvSpPr>
            <p:nvPr/>
          </p:nvSpPr>
          <p:spPr bwMode="auto">
            <a:xfrm>
              <a:off x="3926" y="2640"/>
              <a:ext cx="249" cy="288"/>
            </a:xfrm>
            <a:prstGeom prst="rect">
              <a:avLst/>
            </a:prstGeom>
            <a:noFill/>
            <a:ln w="9525">
              <a:noFill/>
              <a:miter lim="800000"/>
              <a:headEnd/>
              <a:tailEnd/>
            </a:ln>
          </p:spPr>
          <p:txBody>
            <a:bodyPr wrap="none">
              <a:prstTxWarp prst="textNoShape">
                <a:avLst/>
              </a:prstTxWarp>
              <a:spAutoFit/>
            </a:bodyPr>
            <a:lstStyle/>
            <a:p>
              <a:r>
                <a:rPr lang="en-US">
                  <a:solidFill>
                    <a:srgbClr val="0000FF"/>
                  </a:solidFill>
                </a:rPr>
                <a:t>y'</a:t>
              </a:r>
            </a:p>
          </p:txBody>
        </p:sp>
        <p:sp>
          <p:nvSpPr>
            <p:cNvPr id="7197" name="Line 33"/>
            <p:cNvSpPr>
              <a:spLocks noChangeShapeType="1"/>
            </p:cNvSpPr>
            <p:nvPr/>
          </p:nvSpPr>
          <p:spPr bwMode="auto">
            <a:xfrm flipH="1">
              <a:off x="3888" y="3648"/>
              <a:ext cx="240" cy="0"/>
            </a:xfrm>
            <a:prstGeom prst="line">
              <a:avLst/>
            </a:prstGeom>
            <a:noFill/>
            <a:ln w="28575">
              <a:solidFill>
                <a:srgbClr val="FF3300"/>
              </a:solidFill>
              <a:round/>
              <a:headEnd/>
              <a:tailEnd type="triangle" w="med" len="med"/>
            </a:ln>
          </p:spPr>
          <p:txBody>
            <a:bodyPr>
              <a:prstTxWarp prst="textNoShape">
                <a:avLst/>
              </a:prstTxWarp>
            </a:bodyPr>
            <a:lstStyle/>
            <a:p>
              <a:endParaRPr lang="en-US"/>
            </a:p>
          </p:txBody>
        </p:sp>
        <p:sp>
          <p:nvSpPr>
            <p:cNvPr id="7198" name="Text Box 34"/>
            <p:cNvSpPr txBox="1">
              <a:spLocks noChangeArrowheads="1"/>
            </p:cNvSpPr>
            <p:nvPr/>
          </p:nvSpPr>
          <p:spPr bwMode="auto">
            <a:xfrm>
              <a:off x="3913" y="3600"/>
              <a:ext cx="857" cy="288"/>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v = -0.5c</a:t>
              </a:r>
            </a:p>
          </p:txBody>
        </p:sp>
        <p:pic>
          <p:nvPicPr>
            <p:cNvPr id="7199" name="Picture 36" descr="pict"/>
            <p:cNvPicPr>
              <a:picLocks noChangeAspect="1" noChangeArrowheads="1"/>
            </p:cNvPicPr>
            <p:nvPr/>
          </p:nvPicPr>
          <p:blipFill>
            <a:blip r:embed="rId3"/>
            <a:srcRect/>
            <a:stretch>
              <a:fillRect/>
            </a:stretch>
          </p:blipFill>
          <p:spPr bwMode="auto">
            <a:xfrm>
              <a:off x="4618" y="2916"/>
              <a:ext cx="321" cy="728"/>
            </a:xfrm>
            <a:prstGeom prst="rect">
              <a:avLst/>
            </a:prstGeom>
            <a:noFill/>
            <a:ln w="9525">
              <a:noFill/>
              <a:miter lim="800000"/>
              <a:headEnd/>
              <a:tailEnd/>
            </a:ln>
          </p:spPr>
        </p:pic>
      </p:grpSp>
      <p:grpSp>
        <p:nvGrpSpPr>
          <p:cNvPr id="3" name="Group 44"/>
          <p:cNvGrpSpPr>
            <a:grpSpLocks/>
          </p:cNvGrpSpPr>
          <p:nvPr/>
        </p:nvGrpSpPr>
        <p:grpSpPr bwMode="auto">
          <a:xfrm>
            <a:off x="304800" y="4171950"/>
            <a:ext cx="2743200" cy="2362200"/>
            <a:chOff x="192" y="2628"/>
            <a:chExt cx="1728" cy="1488"/>
          </a:xfrm>
        </p:grpSpPr>
        <p:sp>
          <p:nvSpPr>
            <p:cNvPr id="7190" name="Rectangle 41"/>
            <p:cNvSpPr>
              <a:spLocks noChangeArrowheads="1"/>
            </p:cNvSpPr>
            <p:nvPr/>
          </p:nvSpPr>
          <p:spPr bwMode="auto">
            <a:xfrm>
              <a:off x="192" y="2628"/>
              <a:ext cx="1728" cy="1488"/>
            </a:xfrm>
            <a:prstGeom prst="rect">
              <a:avLst/>
            </a:prstGeom>
            <a:solidFill>
              <a:srgbClr val="CCECFF"/>
            </a:solidFill>
            <a:ln w="9525">
              <a:solidFill>
                <a:schemeClr val="tx1"/>
              </a:solidFill>
              <a:miter lim="800000"/>
              <a:headEnd/>
              <a:tailEnd/>
            </a:ln>
          </p:spPr>
          <p:txBody>
            <a:bodyPr wrap="none" anchor="ctr">
              <a:prstTxWarp prst="textNoShape">
                <a:avLst/>
              </a:prstTxWarp>
            </a:bodyPr>
            <a:lstStyle/>
            <a:p>
              <a:endParaRPr lang="en-US"/>
            </a:p>
          </p:txBody>
        </p:sp>
        <p:graphicFrame>
          <p:nvGraphicFramePr>
            <p:cNvPr id="7170" name="Object 38"/>
            <p:cNvGraphicFramePr>
              <a:graphicFrameLocks noChangeAspect="1"/>
            </p:cNvGraphicFramePr>
            <p:nvPr/>
          </p:nvGraphicFramePr>
          <p:xfrm>
            <a:off x="443" y="3000"/>
            <a:ext cx="1230" cy="533"/>
          </p:xfrm>
          <a:graphic>
            <a:graphicData uri="http://schemas.openxmlformats.org/presentationml/2006/ole">
              <p:oleObj spid="_x0000_s40962" name="Equation" r:id="rId4" imgW="990360" imgH="431640" progId="Equation.3">
                <p:embed/>
              </p:oleObj>
            </a:graphicData>
          </a:graphic>
        </p:graphicFrame>
        <p:graphicFrame>
          <p:nvGraphicFramePr>
            <p:cNvPr id="7171" name="Object 39"/>
            <p:cNvGraphicFramePr>
              <a:graphicFrameLocks noChangeAspect="1"/>
            </p:cNvGraphicFramePr>
            <p:nvPr/>
          </p:nvGraphicFramePr>
          <p:xfrm>
            <a:off x="284" y="3516"/>
            <a:ext cx="1492" cy="564"/>
          </p:xfrm>
          <a:graphic>
            <a:graphicData uri="http://schemas.openxmlformats.org/presentationml/2006/ole">
              <p:oleObj spid="_x0000_s40963" name="Equation" r:id="rId5" imgW="1168200" imgH="444240" progId="Equation.DSMT4">
                <p:embed/>
              </p:oleObj>
            </a:graphicData>
          </a:graphic>
        </p:graphicFrame>
        <p:sp>
          <p:nvSpPr>
            <p:cNvPr id="7191" name="Text Box 40"/>
            <p:cNvSpPr txBox="1">
              <a:spLocks noChangeArrowheads="1"/>
            </p:cNvSpPr>
            <p:nvPr/>
          </p:nvSpPr>
          <p:spPr bwMode="auto">
            <a:xfrm>
              <a:off x="288" y="2640"/>
              <a:ext cx="1584" cy="442"/>
            </a:xfrm>
            <a:prstGeom prst="rect">
              <a:avLst/>
            </a:prstGeom>
            <a:solidFill>
              <a:srgbClr val="CCECFF"/>
            </a:solidFill>
            <a:ln w="9525">
              <a:noFill/>
              <a:miter lim="800000"/>
              <a:headEnd/>
              <a:tailEnd/>
            </a:ln>
          </p:spPr>
          <p:txBody>
            <a:bodyPr>
              <a:prstTxWarp prst="textNoShape">
                <a:avLst/>
              </a:prstTxWarp>
              <a:spAutoFit/>
            </a:bodyPr>
            <a:lstStyle/>
            <a:p>
              <a:pPr eaLnBrk="1" hangingPunct="1"/>
              <a:r>
                <a:rPr lang="en-US" sz="2000"/>
                <a:t>Now use the velocity transformation: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0795"/>
                                        </p:tgtEl>
                                        <p:attrNameLst>
                                          <p:attrName>style.visibility</p:attrName>
                                        </p:attrNameLst>
                                      </p:cBhvr>
                                      <p:to>
                                        <p:strVal val="visible"/>
                                      </p:to>
                                    </p:set>
                                    <p:animEffect transition="in" filter="fade">
                                      <p:cBhvr>
                                        <p:cTn id="7" dur="1000"/>
                                        <p:tgtEl>
                                          <p:spTgt spid="16079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95" grpId="0"/>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457200" y="0"/>
            <a:ext cx="8229600" cy="990600"/>
          </a:xfrm>
        </p:spPr>
        <p:txBody>
          <a:bodyPr/>
          <a:lstStyle/>
          <a:p>
            <a:pPr eaLnBrk="1" hangingPunct="1"/>
            <a:r>
              <a:rPr lang="en-US" b="1"/>
              <a:t>Velocity transformation</a:t>
            </a:r>
          </a:p>
        </p:txBody>
      </p:sp>
      <p:sp>
        <p:nvSpPr>
          <p:cNvPr id="8198" name="Rectangle 4"/>
          <p:cNvSpPr>
            <a:spLocks noChangeArrowheads="1"/>
          </p:cNvSpPr>
          <p:nvPr/>
        </p:nvSpPr>
        <p:spPr bwMode="auto">
          <a:xfrm>
            <a:off x="3505200" y="5324475"/>
            <a:ext cx="1752600" cy="6096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8199" name="Rectangle 5"/>
          <p:cNvSpPr>
            <a:spLocks noChangeArrowheads="1"/>
          </p:cNvSpPr>
          <p:nvPr/>
        </p:nvSpPr>
        <p:spPr bwMode="auto">
          <a:xfrm>
            <a:off x="4267200" y="5019675"/>
            <a:ext cx="228600" cy="6858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8200" name="Oval 6"/>
          <p:cNvSpPr>
            <a:spLocks noChangeArrowheads="1"/>
          </p:cNvSpPr>
          <p:nvPr/>
        </p:nvSpPr>
        <p:spPr bwMode="auto">
          <a:xfrm>
            <a:off x="3657600" y="5943600"/>
            <a:ext cx="152400" cy="152400"/>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a:p>
        </p:txBody>
      </p:sp>
      <p:sp>
        <p:nvSpPr>
          <p:cNvPr id="8201" name="Oval 7"/>
          <p:cNvSpPr>
            <a:spLocks noChangeArrowheads="1"/>
          </p:cNvSpPr>
          <p:nvPr/>
        </p:nvSpPr>
        <p:spPr bwMode="auto">
          <a:xfrm>
            <a:off x="5029200" y="5934075"/>
            <a:ext cx="152400" cy="152400"/>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a:p>
        </p:txBody>
      </p:sp>
      <p:sp>
        <p:nvSpPr>
          <p:cNvPr id="8202" name="Oval 8"/>
          <p:cNvSpPr>
            <a:spLocks noChangeArrowheads="1"/>
          </p:cNvSpPr>
          <p:nvPr/>
        </p:nvSpPr>
        <p:spPr bwMode="auto">
          <a:xfrm>
            <a:off x="4305300" y="4819650"/>
            <a:ext cx="152400" cy="1524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8203" name="Line 9"/>
          <p:cNvSpPr>
            <a:spLocks noChangeShapeType="1"/>
          </p:cNvSpPr>
          <p:nvPr/>
        </p:nvSpPr>
        <p:spPr bwMode="auto">
          <a:xfrm>
            <a:off x="3733800" y="5791200"/>
            <a:ext cx="1752600" cy="0"/>
          </a:xfrm>
          <a:prstGeom prst="line">
            <a:avLst/>
          </a:prstGeom>
          <a:noFill/>
          <a:ln w="38100">
            <a:solidFill>
              <a:srgbClr val="FF3300"/>
            </a:solidFill>
            <a:round/>
            <a:headEnd/>
            <a:tailEnd type="triangle" w="med" len="med"/>
          </a:ln>
        </p:spPr>
        <p:txBody>
          <a:bodyPr>
            <a:prstTxWarp prst="textNoShape">
              <a:avLst/>
            </a:prstTxWarp>
          </a:bodyPr>
          <a:lstStyle/>
          <a:p>
            <a:endParaRPr lang="en-US"/>
          </a:p>
        </p:txBody>
      </p:sp>
      <p:sp>
        <p:nvSpPr>
          <p:cNvPr id="8204" name="Line 10"/>
          <p:cNvSpPr>
            <a:spLocks noChangeShapeType="1"/>
          </p:cNvSpPr>
          <p:nvPr/>
        </p:nvSpPr>
        <p:spPr bwMode="auto">
          <a:xfrm flipV="1">
            <a:off x="3733800" y="4495800"/>
            <a:ext cx="0" cy="1295400"/>
          </a:xfrm>
          <a:prstGeom prst="line">
            <a:avLst/>
          </a:prstGeom>
          <a:noFill/>
          <a:ln w="38100">
            <a:solidFill>
              <a:srgbClr val="FF3300"/>
            </a:solidFill>
            <a:round/>
            <a:headEnd/>
            <a:tailEnd type="triangle" w="med" len="med"/>
          </a:ln>
        </p:spPr>
        <p:txBody>
          <a:bodyPr>
            <a:prstTxWarp prst="textNoShape">
              <a:avLst/>
            </a:prstTxWarp>
          </a:bodyPr>
          <a:lstStyle/>
          <a:p>
            <a:endParaRPr lang="en-US"/>
          </a:p>
        </p:txBody>
      </p:sp>
      <p:sp>
        <p:nvSpPr>
          <p:cNvPr id="8205" name="Text Box 11"/>
          <p:cNvSpPr txBox="1">
            <a:spLocks noChangeArrowheads="1"/>
          </p:cNvSpPr>
          <p:nvPr/>
        </p:nvSpPr>
        <p:spPr bwMode="auto">
          <a:xfrm>
            <a:off x="3676650" y="5400675"/>
            <a:ext cx="387350" cy="457200"/>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S</a:t>
            </a:r>
          </a:p>
        </p:txBody>
      </p:sp>
      <p:sp>
        <p:nvSpPr>
          <p:cNvPr id="8206" name="Text Box 12"/>
          <p:cNvSpPr txBox="1">
            <a:spLocks noChangeArrowheads="1"/>
          </p:cNvSpPr>
          <p:nvPr/>
        </p:nvSpPr>
        <p:spPr bwMode="auto">
          <a:xfrm>
            <a:off x="5165725" y="5830888"/>
            <a:ext cx="336550" cy="457200"/>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x</a:t>
            </a:r>
          </a:p>
        </p:txBody>
      </p:sp>
      <p:sp>
        <p:nvSpPr>
          <p:cNvPr id="8207" name="Text Box 13"/>
          <p:cNvSpPr txBox="1">
            <a:spLocks noChangeArrowheads="1"/>
          </p:cNvSpPr>
          <p:nvPr/>
        </p:nvSpPr>
        <p:spPr bwMode="auto">
          <a:xfrm>
            <a:off x="3352800" y="4191000"/>
            <a:ext cx="336550" cy="457200"/>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y</a:t>
            </a:r>
          </a:p>
        </p:txBody>
      </p:sp>
      <p:sp>
        <p:nvSpPr>
          <p:cNvPr id="8208" name="Line 14"/>
          <p:cNvSpPr>
            <a:spLocks noChangeShapeType="1"/>
          </p:cNvSpPr>
          <p:nvPr/>
        </p:nvSpPr>
        <p:spPr bwMode="auto">
          <a:xfrm flipV="1">
            <a:off x="4391025" y="4476750"/>
            <a:ext cx="0" cy="381000"/>
          </a:xfrm>
          <a:prstGeom prst="line">
            <a:avLst/>
          </a:prstGeom>
          <a:noFill/>
          <a:ln w="28575">
            <a:solidFill>
              <a:srgbClr val="FF3300"/>
            </a:solidFill>
            <a:round/>
            <a:headEnd/>
            <a:tailEnd type="triangle" w="med" len="med"/>
          </a:ln>
        </p:spPr>
        <p:txBody>
          <a:bodyPr>
            <a:prstTxWarp prst="textNoShape">
              <a:avLst/>
            </a:prstTxWarp>
          </a:bodyPr>
          <a:lstStyle/>
          <a:p>
            <a:endParaRPr lang="en-US"/>
          </a:p>
        </p:txBody>
      </p:sp>
      <p:grpSp>
        <p:nvGrpSpPr>
          <p:cNvPr id="2" name="Group 18"/>
          <p:cNvGrpSpPr>
            <a:grpSpLocks/>
          </p:cNvGrpSpPr>
          <p:nvPr/>
        </p:nvGrpSpPr>
        <p:grpSpPr bwMode="auto">
          <a:xfrm>
            <a:off x="6172200" y="4191000"/>
            <a:ext cx="2268538" cy="2097088"/>
            <a:chOff x="3888" y="2640"/>
            <a:chExt cx="1429" cy="1321"/>
          </a:xfrm>
        </p:grpSpPr>
        <p:sp>
          <p:nvSpPr>
            <p:cNvPr id="8216" name="Line 19"/>
            <p:cNvSpPr>
              <a:spLocks noChangeShapeType="1"/>
            </p:cNvSpPr>
            <p:nvPr/>
          </p:nvSpPr>
          <p:spPr bwMode="auto">
            <a:xfrm>
              <a:off x="4166" y="3648"/>
              <a:ext cx="1104" cy="0"/>
            </a:xfrm>
            <a:prstGeom prst="line">
              <a:avLst/>
            </a:prstGeom>
            <a:noFill/>
            <a:ln w="38100">
              <a:solidFill>
                <a:srgbClr val="0000FF"/>
              </a:solidFill>
              <a:round/>
              <a:headEnd/>
              <a:tailEnd type="triangle" w="med" len="med"/>
            </a:ln>
          </p:spPr>
          <p:txBody>
            <a:bodyPr>
              <a:prstTxWarp prst="textNoShape">
                <a:avLst/>
              </a:prstTxWarp>
            </a:bodyPr>
            <a:lstStyle/>
            <a:p>
              <a:endParaRPr lang="en-US"/>
            </a:p>
          </p:txBody>
        </p:sp>
        <p:sp>
          <p:nvSpPr>
            <p:cNvPr id="8217" name="Line 20"/>
            <p:cNvSpPr>
              <a:spLocks noChangeShapeType="1"/>
            </p:cNvSpPr>
            <p:nvPr/>
          </p:nvSpPr>
          <p:spPr bwMode="auto">
            <a:xfrm flipV="1">
              <a:off x="4166" y="2832"/>
              <a:ext cx="0" cy="816"/>
            </a:xfrm>
            <a:prstGeom prst="line">
              <a:avLst/>
            </a:prstGeom>
            <a:noFill/>
            <a:ln w="38100">
              <a:solidFill>
                <a:srgbClr val="0000FF"/>
              </a:solidFill>
              <a:round/>
              <a:headEnd/>
              <a:tailEnd type="triangle" w="med" len="med"/>
            </a:ln>
          </p:spPr>
          <p:txBody>
            <a:bodyPr>
              <a:prstTxWarp prst="textNoShape">
                <a:avLst/>
              </a:prstTxWarp>
            </a:bodyPr>
            <a:lstStyle/>
            <a:p>
              <a:endParaRPr lang="en-US"/>
            </a:p>
          </p:txBody>
        </p:sp>
        <p:sp>
          <p:nvSpPr>
            <p:cNvPr id="8218" name="Text Box 21"/>
            <p:cNvSpPr txBox="1">
              <a:spLocks noChangeArrowheads="1"/>
            </p:cNvSpPr>
            <p:nvPr/>
          </p:nvSpPr>
          <p:spPr bwMode="auto">
            <a:xfrm>
              <a:off x="4130" y="3402"/>
              <a:ext cx="281" cy="288"/>
            </a:xfrm>
            <a:prstGeom prst="rect">
              <a:avLst/>
            </a:prstGeom>
            <a:noFill/>
            <a:ln w="9525">
              <a:noFill/>
              <a:miter lim="800000"/>
              <a:headEnd/>
              <a:tailEnd/>
            </a:ln>
          </p:spPr>
          <p:txBody>
            <a:bodyPr wrap="none">
              <a:prstTxWarp prst="textNoShape">
                <a:avLst/>
              </a:prstTxWarp>
              <a:spAutoFit/>
            </a:bodyPr>
            <a:lstStyle/>
            <a:p>
              <a:r>
                <a:rPr lang="en-US">
                  <a:solidFill>
                    <a:srgbClr val="0000FF"/>
                  </a:solidFill>
                </a:rPr>
                <a:t>S'</a:t>
              </a:r>
            </a:p>
          </p:txBody>
        </p:sp>
        <p:sp>
          <p:nvSpPr>
            <p:cNvPr id="8219" name="Text Box 22"/>
            <p:cNvSpPr txBox="1">
              <a:spLocks noChangeArrowheads="1"/>
            </p:cNvSpPr>
            <p:nvPr/>
          </p:nvSpPr>
          <p:spPr bwMode="auto">
            <a:xfrm>
              <a:off x="5068" y="3673"/>
              <a:ext cx="249" cy="288"/>
            </a:xfrm>
            <a:prstGeom prst="rect">
              <a:avLst/>
            </a:prstGeom>
            <a:noFill/>
            <a:ln w="9525">
              <a:noFill/>
              <a:miter lim="800000"/>
              <a:headEnd/>
              <a:tailEnd/>
            </a:ln>
          </p:spPr>
          <p:txBody>
            <a:bodyPr wrap="none">
              <a:prstTxWarp prst="textNoShape">
                <a:avLst/>
              </a:prstTxWarp>
              <a:spAutoFit/>
            </a:bodyPr>
            <a:lstStyle/>
            <a:p>
              <a:r>
                <a:rPr lang="en-US">
                  <a:solidFill>
                    <a:srgbClr val="0000FF"/>
                  </a:solidFill>
                </a:rPr>
                <a:t>x'</a:t>
              </a:r>
            </a:p>
          </p:txBody>
        </p:sp>
        <p:sp>
          <p:nvSpPr>
            <p:cNvPr id="8220" name="Text Box 23"/>
            <p:cNvSpPr txBox="1">
              <a:spLocks noChangeArrowheads="1"/>
            </p:cNvSpPr>
            <p:nvPr/>
          </p:nvSpPr>
          <p:spPr bwMode="auto">
            <a:xfrm>
              <a:off x="3926" y="2640"/>
              <a:ext cx="249" cy="288"/>
            </a:xfrm>
            <a:prstGeom prst="rect">
              <a:avLst/>
            </a:prstGeom>
            <a:noFill/>
            <a:ln w="9525">
              <a:noFill/>
              <a:miter lim="800000"/>
              <a:headEnd/>
              <a:tailEnd/>
            </a:ln>
          </p:spPr>
          <p:txBody>
            <a:bodyPr wrap="none">
              <a:prstTxWarp prst="textNoShape">
                <a:avLst/>
              </a:prstTxWarp>
              <a:spAutoFit/>
            </a:bodyPr>
            <a:lstStyle/>
            <a:p>
              <a:r>
                <a:rPr lang="en-US">
                  <a:solidFill>
                    <a:srgbClr val="0000FF"/>
                  </a:solidFill>
                </a:rPr>
                <a:t>y'</a:t>
              </a:r>
            </a:p>
          </p:txBody>
        </p:sp>
        <p:sp>
          <p:nvSpPr>
            <p:cNvPr id="8221" name="Line 24"/>
            <p:cNvSpPr>
              <a:spLocks noChangeShapeType="1"/>
            </p:cNvSpPr>
            <p:nvPr/>
          </p:nvSpPr>
          <p:spPr bwMode="auto">
            <a:xfrm flipH="1">
              <a:off x="3888" y="3648"/>
              <a:ext cx="240" cy="0"/>
            </a:xfrm>
            <a:prstGeom prst="line">
              <a:avLst/>
            </a:prstGeom>
            <a:noFill/>
            <a:ln w="28575">
              <a:solidFill>
                <a:srgbClr val="FF3300"/>
              </a:solidFill>
              <a:round/>
              <a:headEnd/>
              <a:tailEnd type="triangle" w="med" len="med"/>
            </a:ln>
          </p:spPr>
          <p:txBody>
            <a:bodyPr>
              <a:prstTxWarp prst="textNoShape">
                <a:avLst/>
              </a:prstTxWarp>
            </a:bodyPr>
            <a:lstStyle/>
            <a:p>
              <a:endParaRPr lang="en-US"/>
            </a:p>
          </p:txBody>
        </p:sp>
        <p:sp>
          <p:nvSpPr>
            <p:cNvPr id="8222" name="Text Box 25"/>
            <p:cNvSpPr txBox="1">
              <a:spLocks noChangeArrowheads="1"/>
            </p:cNvSpPr>
            <p:nvPr/>
          </p:nvSpPr>
          <p:spPr bwMode="auto">
            <a:xfrm>
              <a:off x="3913" y="3600"/>
              <a:ext cx="857" cy="288"/>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v = -0.5c</a:t>
              </a:r>
            </a:p>
          </p:txBody>
        </p:sp>
        <p:pic>
          <p:nvPicPr>
            <p:cNvPr id="8223" name="Picture 26" descr="pict"/>
            <p:cNvPicPr>
              <a:picLocks noChangeAspect="1" noChangeArrowheads="1"/>
            </p:cNvPicPr>
            <p:nvPr/>
          </p:nvPicPr>
          <p:blipFill>
            <a:blip r:embed="rId3"/>
            <a:srcRect/>
            <a:stretch>
              <a:fillRect/>
            </a:stretch>
          </p:blipFill>
          <p:spPr bwMode="auto">
            <a:xfrm>
              <a:off x="4618" y="2916"/>
              <a:ext cx="321" cy="728"/>
            </a:xfrm>
            <a:prstGeom prst="rect">
              <a:avLst/>
            </a:prstGeom>
            <a:noFill/>
            <a:ln w="9525">
              <a:noFill/>
              <a:miter lim="800000"/>
              <a:headEnd/>
              <a:tailEnd/>
            </a:ln>
          </p:spPr>
        </p:pic>
      </p:grpSp>
      <p:sp>
        <p:nvSpPr>
          <p:cNvPr id="8210" name="Rectangle 28"/>
          <p:cNvSpPr>
            <a:spLocks noChangeArrowheads="1"/>
          </p:cNvSpPr>
          <p:nvPr/>
        </p:nvSpPr>
        <p:spPr bwMode="auto">
          <a:xfrm>
            <a:off x="304800" y="4171950"/>
            <a:ext cx="2743200" cy="2362200"/>
          </a:xfrm>
          <a:prstGeom prst="rect">
            <a:avLst/>
          </a:prstGeom>
          <a:solidFill>
            <a:srgbClr val="CCECFF"/>
          </a:solidFill>
          <a:ln w="9525">
            <a:solidFill>
              <a:schemeClr val="tx1"/>
            </a:solidFill>
            <a:miter lim="800000"/>
            <a:headEnd/>
            <a:tailEnd/>
          </a:ln>
        </p:spPr>
        <p:txBody>
          <a:bodyPr wrap="none" anchor="ctr">
            <a:prstTxWarp prst="textNoShape">
              <a:avLst/>
            </a:prstTxWarp>
          </a:bodyPr>
          <a:lstStyle/>
          <a:p>
            <a:endParaRPr lang="en-US"/>
          </a:p>
        </p:txBody>
      </p:sp>
      <p:graphicFrame>
        <p:nvGraphicFramePr>
          <p:cNvPr id="8194" name="Object 29"/>
          <p:cNvGraphicFramePr>
            <a:graphicFrameLocks noChangeAspect="1"/>
          </p:cNvGraphicFramePr>
          <p:nvPr/>
        </p:nvGraphicFramePr>
        <p:xfrm>
          <a:off x="685800" y="4724400"/>
          <a:ext cx="1952625" cy="846138"/>
        </p:xfrm>
        <a:graphic>
          <a:graphicData uri="http://schemas.openxmlformats.org/presentationml/2006/ole">
            <p:oleObj spid="_x0000_s41986" name="Equation" r:id="rId4" imgW="990360" imgH="431640" progId="Equation.3">
              <p:embed/>
            </p:oleObj>
          </a:graphicData>
        </a:graphic>
      </p:graphicFrame>
      <p:graphicFrame>
        <p:nvGraphicFramePr>
          <p:cNvPr id="8195" name="Object 30"/>
          <p:cNvGraphicFramePr>
            <a:graphicFrameLocks noChangeAspect="1"/>
          </p:cNvGraphicFramePr>
          <p:nvPr/>
        </p:nvGraphicFramePr>
        <p:xfrm>
          <a:off x="450850" y="5581650"/>
          <a:ext cx="2368550" cy="895350"/>
        </p:xfrm>
        <a:graphic>
          <a:graphicData uri="http://schemas.openxmlformats.org/presentationml/2006/ole">
            <p:oleObj spid="_x0000_s41987" name="Equation" r:id="rId5" imgW="1168200" imgH="444240" progId="Equation.3">
              <p:embed/>
            </p:oleObj>
          </a:graphicData>
        </a:graphic>
      </p:graphicFrame>
      <p:sp>
        <p:nvSpPr>
          <p:cNvPr id="8211" name="Text Box 31"/>
          <p:cNvSpPr txBox="1">
            <a:spLocks noChangeArrowheads="1"/>
          </p:cNvSpPr>
          <p:nvPr/>
        </p:nvSpPr>
        <p:spPr bwMode="auto">
          <a:xfrm>
            <a:off x="381000" y="4267200"/>
            <a:ext cx="2514600" cy="457200"/>
          </a:xfrm>
          <a:prstGeom prst="rect">
            <a:avLst/>
          </a:prstGeom>
          <a:solidFill>
            <a:srgbClr val="CCECFF"/>
          </a:solidFill>
          <a:ln w="9525">
            <a:noFill/>
            <a:miter lim="800000"/>
            <a:headEnd/>
            <a:tailEnd/>
          </a:ln>
        </p:spPr>
        <p:txBody>
          <a:bodyPr>
            <a:prstTxWarp prst="textNoShape">
              <a:avLst/>
            </a:prstTxWarp>
            <a:spAutoFit/>
          </a:bodyPr>
          <a:lstStyle/>
          <a:p>
            <a:pPr eaLnBrk="1" hangingPunct="1"/>
            <a:r>
              <a:rPr lang="en-US"/>
              <a:t>Velocity transf.</a:t>
            </a:r>
          </a:p>
        </p:txBody>
      </p:sp>
      <p:sp>
        <p:nvSpPr>
          <p:cNvPr id="8212" name="Text Box 32"/>
          <p:cNvSpPr txBox="1">
            <a:spLocks noChangeArrowheads="1"/>
          </p:cNvSpPr>
          <p:nvPr/>
        </p:nvSpPr>
        <p:spPr bwMode="auto">
          <a:xfrm>
            <a:off x="609600" y="1676400"/>
            <a:ext cx="3605213" cy="822325"/>
          </a:xfrm>
          <a:prstGeom prst="rect">
            <a:avLst/>
          </a:prstGeom>
          <a:noFill/>
          <a:ln w="9525">
            <a:noFill/>
            <a:miter lim="800000"/>
            <a:headEnd/>
            <a:tailEnd/>
          </a:ln>
        </p:spPr>
        <p:txBody>
          <a:bodyPr wrap="none">
            <a:prstTxWarp prst="textNoShape">
              <a:avLst/>
            </a:prstTxWarp>
            <a:spAutoFit/>
          </a:bodyPr>
          <a:lstStyle/>
          <a:p>
            <a:r>
              <a:rPr lang="en-US"/>
              <a:t>		u'</a:t>
            </a:r>
            <a:r>
              <a:rPr lang="en-US" baseline="-25000"/>
              <a:t>x</a:t>
            </a:r>
            <a:r>
              <a:rPr lang="en-US"/>
              <a:t> = 0.5c</a:t>
            </a:r>
          </a:p>
          <a:p>
            <a:r>
              <a:rPr lang="en-US"/>
              <a:t>		u'</a:t>
            </a:r>
            <a:r>
              <a:rPr lang="en-US" baseline="-25000"/>
              <a:t>y</a:t>
            </a:r>
            <a:r>
              <a:rPr lang="en-US"/>
              <a:t> = 0.346c</a:t>
            </a:r>
          </a:p>
        </p:txBody>
      </p:sp>
      <p:sp>
        <p:nvSpPr>
          <p:cNvPr id="8213" name="Text Box 33"/>
          <p:cNvSpPr txBox="1">
            <a:spLocks noChangeArrowheads="1"/>
          </p:cNvSpPr>
          <p:nvPr/>
        </p:nvSpPr>
        <p:spPr bwMode="auto">
          <a:xfrm>
            <a:off x="4405313" y="4038600"/>
            <a:ext cx="1462087" cy="822325"/>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u</a:t>
            </a:r>
            <a:r>
              <a:rPr lang="en-US" baseline="-25000">
                <a:solidFill>
                  <a:srgbClr val="FF3300"/>
                </a:solidFill>
              </a:rPr>
              <a:t>x</a:t>
            </a:r>
            <a:r>
              <a:rPr lang="en-US">
                <a:solidFill>
                  <a:srgbClr val="FF3300"/>
                </a:solidFill>
              </a:rPr>
              <a:t> = 0</a:t>
            </a:r>
          </a:p>
          <a:p>
            <a:r>
              <a:rPr lang="en-US">
                <a:solidFill>
                  <a:srgbClr val="FF3300"/>
                </a:solidFill>
              </a:rPr>
              <a:t>u</a:t>
            </a:r>
            <a:r>
              <a:rPr lang="en-US" baseline="-25000">
                <a:solidFill>
                  <a:srgbClr val="FF3300"/>
                </a:solidFill>
              </a:rPr>
              <a:t>y</a:t>
            </a:r>
            <a:r>
              <a:rPr lang="en-US">
                <a:solidFill>
                  <a:srgbClr val="FF3300"/>
                </a:solidFill>
              </a:rPr>
              <a:t> = 0.4c </a:t>
            </a:r>
            <a:endParaRPr lang="en-US" baseline="-25000">
              <a:solidFill>
                <a:srgbClr val="FF3300"/>
              </a:solidFill>
            </a:endParaRPr>
          </a:p>
        </p:txBody>
      </p:sp>
      <p:sp>
        <p:nvSpPr>
          <p:cNvPr id="162850" name="Text Box 34"/>
          <p:cNvSpPr txBox="1">
            <a:spLocks noChangeArrowheads="1"/>
          </p:cNvSpPr>
          <p:nvPr/>
        </p:nvSpPr>
        <p:spPr bwMode="auto">
          <a:xfrm>
            <a:off x="3914775" y="1401763"/>
            <a:ext cx="733425" cy="1189037"/>
          </a:xfrm>
          <a:prstGeom prst="rect">
            <a:avLst/>
          </a:prstGeom>
          <a:noFill/>
          <a:ln w="9525">
            <a:noFill/>
            <a:miter lim="800000"/>
            <a:headEnd/>
            <a:tailEnd/>
          </a:ln>
        </p:spPr>
        <p:txBody>
          <a:bodyPr wrap="none">
            <a:prstTxWarp prst="textNoShape">
              <a:avLst/>
            </a:prstTxWarp>
            <a:spAutoFit/>
          </a:bodyPr>
          <a:lstStyle/>
          <a:p>
            <a:r>
              <a:rPr lang="en-US" sz="7200">
                <a:latin typeface="Courier New" charset="0"/>
              </a:rPr>
              <a:t>}</a:t>
            </a:r>
          </a:p>
        </p:txBody>
      </p:sp>
      <p:graphicFrame>
        <p:nvGraphicFramePr>
          <p:cNvPr id="162852" name="Object 36"/>
          <p:cNvGraphicFramePr>
            <a:graphicFrameLocks noChangeAspect="1"/>
          </p:cNvGraphicFramePr>
          <p:nvPr/>
        </p:nvGraphicFramePr>
        <p:xfrm>
          <a:off x="4359275" y="1666875"/>
          <a:ext cx="4427538" cy="769938"/>
        </p:xfrm>
        <a:graphic>
          <a:graphicData uri="http://schemas.openxmlformats.org/presentationml/2006/ole">
            <p:oleObj spid="_x0000_s41988" name="Equation" r:id="rId6" imgW="1752480" imgH="304560" progId="Equation.DSMT4">
              <p:embed/>
            </p:oleObj>
          </a:graphicData>
        </a:graphic>
      </p:graphicFrame>
      <p:sp>
        <p:nvSpPr>
          <p:cNvPr id="162853" name="Freeform 37"/>
          <p:cNvSpPr>
            <a:spLocks/>
          </p:cNvSpPr>
          <p:nvPr/>
        </p:nvSpPr>
        <p:spPr bwMode="auto">
          <a:xfrm>
            <a:off x="7800975" y="2286000"/>
            <a:ext cx="962025" cy="112713"/>
          </a:xfrm>
          <a:custGeom>
            <a:avLst/>
            <a:gdLst>
              <a:gd name="T0" fmla="*/ 0 w 510"/>
              <a:gd name="T1" fmla="*/ 112713 h 71"/>
              <a:gd name="T2" fmla="*/ 265972 w 510"/>
              <a:gd name="T3" fmla="*/ 38100 h 71"/>
              <a:gd name="T4" fmla="*/ 962025 w 510"/>
              <a:gd name="T5" fmla="*/ 0 h 71"/>
              <a:gd name="T6" fmla="*/ 0 60000 65536"/>
              <a:gd name="T7" fmla="*/ 0 60000 65536"/>
              <a:gd name="T8" fmla="*/ 0 60000 65536"/>
              <a:gd name="T9" fmla="*/ 0 w 510"/>
              <a:gd name="T10" fmla="*/ 0 h 71"/>
              <a:gd name="T11" fmla="*/ 510 w 510"/>
              <a:gd name="T12" fmla="*/ 71 h 71"/>
            </a:gdLst>
            <a:ahLst/>
            <a:cxnLst>
              <a:cxn ang="T6">
                <a:pos x="T0" y="T1"/>
              </a:cxn>
              <a:cxn ang="T7">
                <a:pos x="T2" y="T3"/>
              </a:cxn>
              <a:cxn ang="T8">
                <a:pos x="T4" y="T5"/>
              </a:cxn>
            </a:cxnLst>
            <a:rect l="T9" t="T10" r="T11" b="T12"/>
            <a:pathLst>
              <a:path w="510" h="71">
                <a:moveTo>
                  <a:pt x="0" y="71"/>
                </a:moveTo>
                <a:cubicBezTo>
                  <a:pt x="24" y="64"/>
                  <a:pt x="56" y="36"/>
                  <a:pt x="141" y="24"/>
                </a:cubicBezTo>
                <a:cubicBezTo>
                  <a:pt x="226" y="12"/>
                  <a:pt x="433" y="5"/>
                  <a:pt x="510" y="0"/>
                </a:cubicBezTo>
              </a:path>
            </a:pathLst>
          </a:custGeom>
          <a:noFill/>
          <a:ln w="76200" cmpd="sng">
            <a:solidFill>
              <a:schemeClr val="tx1"/>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85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62852"/>
                                        </p:tgtEl>
                                        <p:attrNameLst>
                                          <p:attrName>style.visibility</p:attrName>
                                        </p:attrNameLst>
                                      </p:cBhvr>
                                      <p:to>
                                        <p:strVal val="visible"/>
                                      </p:to>
                                    </p:set>
                                    <p:animEffect transition="in" filter="fade">
                                      <p:cBhvr>
                                        <p:cTn id="10" dur="2000"/>
                                        <p:tgtEl>
                                          <p:spTgt spid="162852"/>
                                        </p:tgtEl>
                                      </p:cBhvr>
                                    </p:animEffect>
                                  </p:childTnLst>
                                </p:cTn>
                              </p:par>
                            </p:childTnLst>
                          </p:cTn>
                        </p:par>
                        <p:par>
                          <p:cTn id="11" fill="hold">
                            <p:stCondLst>
                              <p:cond delay="2000"/>
                            </p:stCondLst>
                            <p:childTnLst>
                              <p:par>
                                <p:cTn id="12" presetID="22" presetClass="entr" presetSubtype="8" fill="hold" grpId="0" nodeType="afterEffect">
                                  <p:stCondLst>
                                    <p:cond delay="1000"/>
                                  </p:stCondLst>
                                  <p:childTnLst>
                                    <p:set>
                                      <p:cBhvr>
                                        <p:cTn id="13" dur="1" fill="hold">
                                          <p:stCondLst>
                                            <p:cond delay="0"/>
                                          </p:stCondLst>
                                        </p:cTn>
                                        <p:tgtEl>
                                          <p:spTgt spid="162853"/>
                                        </p:tgtEl>
                                        <p:attrNameLst>
                                          <p:attrName>style.visibility</p:attrName>
                                        </p:attrNameLst>
                                      </p:cBhvr>
                                      <p:to>
                                        <p:strVal val="visible"/>
                                      </p:to>
                                    </p:set>
                                    <p:animEffect transition="in" filter="wipe(left)">
                                      <p:cBhvr>
                                        <p:cTn id="14" dur="500"/>
                                        <p:tgtEl>
                                          <p:spTgt spid="162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50" grpId="0"/>
      <p:bldP spid="162853"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7" name="Text Box 4"/>
          <p:cNvSpPr txBox="1">
            <a:spLocks noChangeArrowheads="1"/>
          </p:cNvSpPr>
          <p:nvPr/>
        </p:nvSpPr>
        <p:spPr bwMode="auto">
          <a:xfrm>
            <a:off x="1752600" y="3102114"/>
            <a:ext cx="5658671" cy="707886"/>
          </a:xfrm>
          <a:prstGeom prst="rect">
            <a:avLst/>
          </a:prstGeom>
          <a:noFill/>
          <a:ln w="9525">
            <a:noFill/>
            <a:miter lim="800000"/>
            <a:headEnd/>
            <a:tailEnd/>
          </a:ln>
        </p:spPr>
        <p:txBody>
          <a:bodyPr wrap="none">
            <a:prstTxWarp prst="textNoShape">
              <a:avLst/>
            </a:prstTxWarp>
            <a:spAutoFit/>
          </a:bodyPr>
          <a:lstStyle/>
          <a:p>
            <a:r>
              <a:rPr lang="en-US" sz="4000" b="1" dirty="0"/>
              <a:t>Relativistic</a:t>
            </a:r>
            <a:r>
              <a:rPr lang="en-US" sz="4000" b="1" dirty="0" smtClean="0"/>
              <a:t> Mechanics</a:t>
            </a:r>
            <a:endParaRPr lang="en-US" sz="4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533400" y="0"/>
            <a:ext cx="8229600" cy="1143000"/>
          </a:xfrm>
        </p:spPr>
        <p:txBody>
          <a:bodyPr/>
          <a:lstStyle/>
          <a:p>
            <a:pPr eaLnBrk="1" hangingPunct="1"/>
            <a:r>
              <a:rPr lang="en-US" b="1"/>
              <a:t>Momentum</a:t>
            </a:r>
          </a:p>
        </p:txBody>
      </p:sp>
      <p:sp>
        <p:nvSpPr>
          <p:cNvPr id="10244" name="Text Box 4"/>
          <p:cNvSpPr txBox="1">
            <a:spLocks noChangeArrowheads="1"/>
          </p:cNvSpPr>
          <p:nvPr/>
        </p:nvSpPr>
        <p:spPr bwMode="auto">
          <a:xfrm>
            <a:off x="838200" y="1371600"/>
            <a:ext cx="7391400" cy="946150"/>
          </a:xfrm>
          <a:prstGeom prst="rect">
            <a:avLst/>
          </a:prstGeom>
          <a:noFill/>
          <a:ln w="9525">
            <a:noFill/>
            <a:miter lim="800000"/>
            <a:headEnd/>
            <a:tailEnd/>
          </a:ln>
        </p:spPr>
        <p:txBody>
          <a:bodyPr>
            <a:prstTxWarp prst="textNoShape">
              <a:avLst/>
            </a:prstTxWarp>
            <a:spAutoFit/>
          </a:bodyPr>
          <a:lstStyle/>
          <a:p>
            <a:r>
              <a:rPr lang="en-US"/>
              <a:t>The classical definition of the momentum </a:t>
            </a:r>
            <a:r>
              <a:rPr lang="en-US" b="1"/>
              <a:t>p</a:t>
            </a:r>
            <a:r>
              <a:rPr lang="en-US"/>
              <a:t> of a particle with mass m is:  </a:t>
            </a:r>
            <a:r>
              <a:rPr lang="en-US" b="1"/>
              <a:t>p</a:t>
            </a:r>
            <a:r>
              <a:rPr lang="en-US"/>
              <a:t>=m</a:t>
            </a:r>
            <a:r>
              <a:rPr lang="en-US" b="1"/>
              <a:t>u</a:t>
            </a:r>
            <a:r>
              <a:rPr lang="en-US"/>
              <a:t>.</a:t>
            </a:r>
            <a:endParaRPr lang="en-US" b="1"/>
          </a:p>
        </p:txBody>
      </p:sp>
      <p:grpSp>
        <p:nvGrpSpPr>
          <p:cNvPr id="2" name="Group 8"/>
          <p:cNvGrpSpPr>
            <a:grpSpLocks/>
          </p:cNvGrpSpPr>
          <p:nvPr/>
        </p:nvGrpSpPr>
        <p:grpSpPr bwMode="auto">
          <a:xfrm>
            <a:off x="381000" y="2362200"/>
            <a:ext cx="8229600" cy="2209800"/>
            <a:chOff x="240" y="1872"/>
            <a:chExt cx="5184" cy="1392"/>
          </a:xfrm>
        </p:grpSpPr>
        <p:sp>
          <p:nvSpPr>
            <p:cNvPr id="10248" name="Text Box 5"/>
            <p:cNvSpPr txBox="1">
              <a:spLocks noChangeArrowheads="1"/>
            </p:cNvSpPr>
            <p:nvPr/>
          </p:nvSpPr>
          <p:spPr bwMode="auto">
            <a:xfrm>
              <a:off x="240" y="1872"/>
              <a:ext cx="5184" cy="596"/>
            </a:xfrm>
            <a:prstGeom prst="rect">
              <a:avLst/>
            </a:prstGeom>
            <a:noFill/>
            <a:ln w="9525">
              <a:noFill/>
              <a:miter lim="800000"/>
              <a:headEnd/>
              <a:tailEnd/>
            </a:ln>
          </p:spPr>
          <p:txBody>
            <a:bodyPr>
              <a:prstTxWarp prst="textNoShape">
                <a:avLst/>
              </a:prstTxWarp>
              <a:spAutoFit/>
            </a:bodyPr>
            <a:lstStyle/>
            <a:p>
              <a:r>
                <a:rPr lang="en-US"/>
                <a:t>In absence of external forces the total momentum is conserved (Law of conservation of momentum):</a:t>
              </a:r>
            </a:p>
          </p:txBody>
        </p:sp>
        <p:graphicFrame>
          <p:nvGraphicFramePr>
            <p:cNvPr id="10242" name="Object 7"/>
            <p:cNvGraphicFramePr>
              <a:graphicFrameLocks noChangeAspect="1"/>
            </p:cNvGraphicFramePr>
            <p:nvPr/>
          </p:nvGraphicFramePr>
          <p:xfrm>
            <a:off x="1968" y="2460"/>
            <a:ext cx="1632" cy="804"/>
          </p:xfrm>
          <a:graphic>
            <a:graphicData uri="http://schemas.openxmlformats.org/presentationml/2006/ole">
              <p:oleObj spid="_x0000_s10242" name="Equation" r:id="rId3" imgW="876240" imgH="431640" progId="Equation.3">
                <p:embed/>
              </p:oleObj>
            </a:graphicData>
          </a:graphic>
        </p:graphicFrame>
      </p:grpSp>
      <p:sp>
        <p:nvSpPr>
          <p:cNvPr id="322569" name="Text Box 9"/>
          <p:cNvSpPr txBox="1">
            <a:spLocks noChangeArrowheads="1"/>
          </p:cNvSpPr>
          <p:nvPr/>
        </p:nvSpPr>
        <p:spPr bwMode="auto">
          <a:xfrm>
            <a:off x="212725" y="4724400"/>
            <a:ext cx="8702675" cy="1373188"/>
          </a:xfrm>
          <a:prstGeom prst="rect">
            <a:avLst/>
          </a:prstGeom>
          <a:noFill/>
          <a:ln w="9525">
            <a:noFill/>
            <a:miter lim="800000"/>
            <a:headEnd/>
            <a:tailEnd/>
          </a:ln>
        </p:spPr>
        <p:txBody>
          <a:bodyPr>
            <a:prstTxWarp prst="textNoShape">
              <a:avLst/>
            </a:prstTxWarp>
            <a:spAutoFit/>
          </a:bodyPr>
          <a:lstStyle/>
          <a:p>
            <a:r>
              <a:rPr lang="en-US" dirty="0"/>
              <a:t>Due to the velocity addition formula, the definition </a:t>
            </a:r>
            <a:r>
              <a:rPr lang="en-US" b="1" dirty="0" err="1"/>
              <a:t>p</a:t>
            </a:r>
            <a:r>
              <a:rPr lang="en-US" dirty="0"/>
              <a:t>=m</a:t>
            </a:r>
            <a:r>
              <a:rPr lang="en-US" b="1" dirty="0"/>
              <a:t>u</a:t>
            </a:r>
            <a:r>
              <a:rPr lang="en-US" dirty="0"/>
              <a:t> is not suitable to obtain conservation of momentum in special relativity!! </a:t>
            </a:r>
          </a:p>
        </p:txBody>
      </p:sp>
      <p:sp>
        <p:nvSpPr>
          <p:cNvPr id="322570" name="Text Box 10"/>
          <p:cNvSpPr txBox="1">
            <a:spLocks noChangeArrowheads="1"/>
          </p:cNvSpPr>
          <p:nvPr/>
        </p:nvSpPr>
        <p:spPr bwMode="auto">
          <a:xfrm>
            <a:off x="276225" y="6110288"/>
            <a:ext cx="8562975" cy="519112"/>
          </a:xfrm>
          <a:prstGeom prst="rect">
            <a:avLst/>
          </a:prstGeom>
          <a:noFill/>
          <a:ln w="9525">
            <a:noFill/>
            <a:miter lim="800000"/>
            <a:headEnd/>
            <a:tailEnd/>
          </a:ln>
        </p:spPr>
        <p:txBody>
          <a:bodyPr wrap="none">
            <a:prstTxWarp prst="textNoShape">
              <a:avLst/>
            </a:prstTxWarp>
            <a:spAutoFit/>
          </a:bodyPr>
          <a:lstStyle/>
          <a:p>
            <a:r>
              <a:rPr lang="en-US" b="1">
                <a:sym typeface="Wingdings" charset="2"/>
              </a:rPr>
              <a:t> Need new definition for relativistic momentum!</a:t>
            </a: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2569"/>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322570"/>
                                        </p:tgtEl>
                                        <p:attrNameLst>
                                          <p:attrName>style.visibility</p:attrName>
                                        </p:attrNameLst>
                                      </p:cBhvr>
                                      <p:to>
                                        <p:strVal val="visible"/>
                                      </p:to>
                                    </p:set>
                                    <p:animEffect transition="in" filter="fade">
                                      <p:cBhvr>
                                        <p:cTn id="14" dur="2000"/>
                                        <p:tgtEl>
                                          <p:spTgt spid="322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9" grpId="0"/>
      <p:bldP spid="322570"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0"/>
            <a:ext cx="8229600" cy="990600"/>
          </a:xfrm>
        </p:spPr>
        <p:txBody>
          <a:bodyPr/>
          <a:lstStyle/>
          <a:p>
            <a:pPr eaLnBrk="1" hangingPunct="1"/>
            <a:r>
              <a:rPr lang="en-US" b="1"/>
              <a:t>Conservation of Momentum</a:t>
            </a:r>
          </a:p>
        </p:txBody>
      </p:sp>
      <p:sp>
        <p:nvSpPr>
          <p:cNvPr id="53251" name="Oval 4"/>
          <p:cNvSpPr>
            <a:spLocks noChangeArrowheads="1"/>
          </p:cNvSpPr>
          <p:nvPr/>
        </p:nvSpPr>
        <p:spPr bwMode="auto">
          <a:xfrm>
            <a:off x="1152525" y="3948113"/>
            <a:ext cx="533400" cy="533400"/>
          </a:xfrm>
          <a:prstGeom prst="ellipse">
            <a:avLst/>
          </a:prstGeom>
          <a:gradFill rotWithShape="1">
            <a:gsLst>
              <a:gs pos="0">
                <a:schemeClr val="bg1"/>
              </a:gs>
              <a:gs pos="100000">
                <a:srgbClr val="FF00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53252" name="Line 6"/>
          <p:cNvSpPr>
            <a:spLocks noChangeShapeType="1"/>
          </p:cNvSpPr>
          <p:nvPr/>
        </p:nvSpPr>
        <p:spPr bwMode="auto">
          <a:xfrm flipV="1">
            <a:off x="1571625" y="3519488"/>
            <a:ext cx="381000" cy="457200"/>
          </a:xfrm>
          <a:prstGeom prst="line">
            <a:avLst/>
          </a:prstGeom>
          <a:noFill/>
          <a:ln w="28575">
            <a:solidFill>
              <a:schemeClr val="tx1"/>
            </a:solidFill>
            <a:round/>
            <a:headEnd/>
            <a:tailEnd type="triangle" w="med" len="med"/>
          </a:ln>
        </p:spPr>
        <p:txBody>
          <a:bodyPr wrap="none">
            <a:prstTxWarp prst="textNoShape">
              <a:avLst/>
            </a:prstTxWarp>
          </a:bodyPr>
          <a:lstStyle/>
          <a:p>
            <a:endParaRPr lang="en-US"/>
          </a:p>
        </p:txBody>
      </p:sp>
      <p:sp>
        <p:nvSpPr>
          <p:cNvPr id="53253" name="Freeform 8"/>
          <p:cNvSpPr>
            <a:spLocks/>
          </p:cNvSpPr>
          <p:nvPr/>
        </p:nvSpPr>
        <p:spPr bwMode="auto">
          <a:xfrm>
            <a:off x="1571625" y="3119438"/>
            <a:ext cx="1755775" cy="879475"/>
          </a:xfrm>
          <a:custGeom>
            <a:avLst/>
            <a:gdLst>
              <a:gd name="T0" fmla="*/ 0 w 1106"/>
              <a:gd name="T1" fmla="*/ 2147483647 h 554"/>
              <a:gd name="T2" fmla="*/ 2147483647 w 1106"/>
              <a:gd name="T3" fmla="*/ 2147483647 h 554"/>
              <a:gd name="T4" fmla="*/ 2147483647 w 1106"/>
              <a:gd name="T5" fmla="*/ 2147483647 h 554"/>
              <a:gd name="T6" fmla="*/ 0 60000 65536"/>
              <a:gd name="T7" fmla="*/ 0 60000 65536"/>
              <a:gd name="T8" fmla="*/ 0 60000 65536"/>
              <a:gd name="T9" fmla="*/ 0 w 1106"/>
              <a:gd name="T10" fmla="*/ 0 h 554"/>
              <a:gd name="T11" fmla="*/ 1106 w 1106"/>
              <a:gd name="T12" fmla="*/ 554 h 554"/>
            </a:gdLst>
            <a:ahLst/>
            <a:cxnLst>
              <a:cxn ang="T6">
                <a:pos x="T0" y="T1"/>
              </a:cxn>
              <a:cxn ang="T7">
                <a:pos x="T2" y="T3"/>
              </a:cxn>
              <a:cxn ang="T8">
                <a:pos x="T4" y="T5"/>
              </a:cxn>
            </a:cxnLst>
            <a:rect l="T9" t="T10" r="T11" b="T12"/>
            <a:pathLst>
              <a:path w="1106" h="554">
                <a:moveTo>
                  <a:pt x="0" y="540"/>
                </a:moveTo>
                <a:cubicBezTo>
                  <a:pt x="97" y="450"/>
                  <a:pt x="399" y="0"/>
                  <a:pt x="583" y="2"/>
                </a:cubicBezTo>
                <a:cubicBezTo>
                  <a:pt x="767" y="4"/>
                  <a:pt x="997" y="439"/>
                  <a:pt x="1106" y="554"/>
                </a:cubicBezTo>
              </a:path>
            </a:pathLst>
          </a:custGeom>
          <a:noFill/>
          <a:ln w="12700" cap="flat" cmpd="sng">
            <a:solidFill>
              <a:schemeClr val="tx1"/>
            </a:solidFill>
            <a:prstDash val="solid"/>
            <a:round/>
            <a:headEnd/>
            <a:tailEnd/>
          </a:ln>
        </p:spPr>
        <p:txBody>
          <a:bodyPr wrap="none">
            <a:prstTxWarp prst="textNoShape">
              <a:avLst/>
            </a:prstTxWarp>
          </a:bodyPr>
          <a:lstStyle/>
          <a:p>
            <a:endParaRPr lang="en-US"/>
          </a:p>
        </p:txBody>
      </p:sp>
      <p:sp>
        <p:nvSpPr>
          <p:cNvPr id="53254" name="Oval 10"/>
          <p:cNvSpPr>
            <a:spLocks noChangeArrowheads="1"/>
          </p:cNvSpPr>
          <p:nvPr/>
        </p:nvSpPr>
        <p:spPr bwMode="auto">
          <a:xfrm>
            <a:off x="3171825" y="3976688"/>
            <a:ext cx="533400" cy="533400"/>
          </a:xfrm>
          <a:prstGeom prst="ellipse">
            <a:avLst/>
          </a:prstGeom>
          <a:gradFill rotWithShape="1">
            <a:gsLst>
              <a:gs pos="0">
                <a:schemeClr val="bg1"/>
              </a:gs>
              <a:gs pos="100000">
                <a:srgbClr val="FF9999"/>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53255" name="Line 11"/>
          <p:cNvSpPr>
            <a:spLocks noChangeShapeType="1"/>
          </p:cNvSpPr>
          <p:nvPr/>
        </p:nvSpPr>
        <p:spPr bwMode="auto">
          <a:xfrm>
            <a:off x="3600450" y="4471988"/>
            <a:ext cx="257175" cy="342900"/>
          </a:xfrm>
          <a:prstGeom prst="line">
            <a:avLst/>
          </a:prstGeom>
          <a:noFill/>
          <a:ln w="28575">
            <a:solidFill>
              <a:schemeClr val="tx1"/>
            </a:solidFill>
            <a:round/>
            <a:headEnd/>
            <a:tailEnd type="triangle" w="med" len="med"/>
          </a:ln>
        </p:spPr>
        <p:txBody>
          <a:bodyPr wrap="none">
            <a:prstTxWarp prst="textNoShape">
              <a:avLst/>
            </a:prstTxWarp>
          </a:bodyPr>
          <a:lstStyle/>
          <a:p>
            <a:endParaRPr lang="en-US"/>
          </a:p>
        </p:txBody>
      </p:sp>
      <p:sp>
        <p:nvSpPr>
          <p:cNvPr id="53256" name="Oval 18"/>
          <p:cNvSpPr>
            <a:spLocks noChangeArrowheads="1"/>
          </p:cNvSpPr>
          <p:nvPr/>
        </p:nvSpPr>
        <p:spPr bwMode="auto">
          <a:xfrm flipH="1" flipV="1">
            <a:off x="3305175" y="1681163"/>
            <a:ext cx="533400" cy="533400"/>
          </a:xfrm>
          <a:prstGeom prst="ellipse">
            <a:avLst/>
          </a:prstGeom>
          <a:gradFill rotWithShape="1">
            <a:gsLst>
              <a:gs pos="0">
                <a:schemeClr val="bg1"/>
              </a:gs>
              <a:gs pos="100000">
                <a:srgbClr val="0000F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53257" name="Line 19"/>
          <p:cNvSpPr>
            <a:spLocks noChangeShapeType="1"/>
          </p:cNvSpPr>
          <p:nvPr/>
        </p:nvSpPr>
        <p:spPr bwMode="auto">
          <a:xfrm flipH="1">
            <a:off x="3038475" y="2185988"/>
            <a:ext cx="381000" cy="457200"/>
          </a:xfrm>
          <a:prstGeom prst="line">
            <a:avLst/>
          </a:prstGeom>
          <a:noFill/>
          <a:ln w="28575">
            <a:solidFill>
              <a:schemeClr val="tx1"/>
            </a:solidFill>
            <a:round/>
            <a:headEnd/>
            <a:tailEnd type="triangle" w="med" len="med"/>
          </a:ln>
        </p:spPr>
        <p:txBody>
          <a:bodyPr wrap="none">
            <a:prstTxWarp prst="textNoShape">
              <a:avLst/>
            </a:prstTxWarp>
          </a:bodyPr>
          <a:lstStyle/>
          <a:p>
            <a:endParaRPr lang="en-US"/>
          </a:p>
        </p:txBody>
      </p:sp>
      <p:sp>
        <p:nvSpPr>
          <p:cNvPr id="53258" name="Freeform 20"/>
          <p:cNvSpPr>
            <a:spLocks/>
          </p:cNvSpPr>
          <p:nvPr/>
        </p:nvSpPr>
        <p:spPr bwMode="auto">
          <a:xfrm flipH="1" flipV="1">
            <a:off x="1663700" y="2163763"/>
            <a:ext cx="1755775" cy="879475"/>
          </a:xfrm>
          <a:custGeom>
            <a:avLst/>
            <a:gdLst>
              <a:gd name="T0" fmla="*/ 0 w 1106"/>
              <a:gd name="T1" fmla="*/ 2147483647 h 554"/>
              <a:gd name="T2" fmla="*/ 2147483647 w 1106"/>
              <a:gd name="T3" fmla="*/ 2147483647 h 554"/>
              <a:gd name="T4" fmla="*/ 2147483647 w 1106"/>
              <a:gd name="T5" fmla="*/ 2147483647 h 554"/>
              <a:gd name="T6" fmla="*/ 0 60000 65536"/>
              <a:gd name="T7" fmla="*/ 0 60000 65536"/>
              <a:gd name="T8" fmla="*/ 0 60000 65536"/>
              <a:gd name="T9" fmla="*/ 0 w 1106"/>
              <a:gd name="T10" fmla="*/ 0 h 554"/>
              <a:gd name="T11" fmla="*/ 1106 w 1106"/>
              <a:gd name="T12" fmla="*/ 554 h 554"/>
            </a:gdLst>
            <a:ahLst/>
            <a:cxnLst>
              <a:cxn ang="T6">
                <a:pos x="T0" y="T1"/>
              </a:cxn>
              <a:cxn ang="T7">
                <a:pos x="T2" y="T3"/>
              </a:cxn>
              <a:cxn ang="T8">
                <a:pos x="T4" y="T5"/>
              </a:cxn>
            </a:cxnLst>
            <a:rect l="T9" t="T10" r="T11" b="T12"/>
            <a:pathLst>
              <a:path w="1106" h="554">
                <a:moveTo>
                  <a:pt x="0" y="540"/>
                </a:moveTo>
                <a:cubicBezTo>
                  <a:pt x="97" y="450"/>
                  <a:pt x="399" y="0"/>
                  <a:pt x="583" y="2"/>
                </a:cubicBezTo>
                <a:cubicBezTo>
                  <a:pt x="767" y="4"/>
                  <a:pt x="997" y="439"/>
                  <a:pt x="1106" y="554"/>
                </a:cubicBezTo>
              </a:path>
            </a:pathLst>
          </a:custGeom>
          <a:noFill/>
          <a:ln w="12700" cap="flat" cmpd="sng">
            <a:solidFill>
              <a:schemeClr val="tx1"/>
            </a:solidFill>
            <a:prstDash val="solid"/>
            <a:round/>
            <a:headEnd/>
            <a:tailEnd/>
          </a:ln>
        </p:spPr>
        <p:txBody>
          <a:bodyPr wrap="none">
            <a:prstTxWarp prst="textNoShape">
              <a:avLst/>
            </a:prstTxWarp>
          </a:bodyPr>
          <a:lstStyle/>
          <a:p>
            <a:endParaRPr lang="en-US"/>
          </a:p>
        </p:txBody>
      </p:sp>
      <p:sp>
        <p:nvSpPr>
          <p:cNvPr id="53259" name="Oval 21"/>
          <p:cNvSpPr>
            <a:spLocks noChangeArrowheads="1"/>
          </p:cNvSpPr>
          <p:nvPr/>
        </p:nvSpPr>
        <p:spPr bwMode="auto">
          <a:xfrm flipH="1" flipV="1">
            <a:off x="1266825" y="1652588"/>
            <a:ext cx="533400" cy="533400"/>
          </a:xfrm>
          <a:prstGeom prst="ellipse">
            <a:avLst/>
          </a:prstGeom>
          <a:gradFill rotWithShape="1">
            <a:gsLst>
              <a:gs pos="0">
                <a:schemeClr val="bg1"/>
              </a:gs>
              <a:gs pos="100000">
                <a:srgbClr val="9393F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53260" name="Line 22"/>
          <p:cNvSpPr>
            <a:spLocks noChangeShapeType="1"/>
          </p:cNvSpPr>
          <p:nvPr/>
        </p:nvSpPr>
        <p:spPr bwMode="auto">
          <a:xfrm flipH="1" flipV="1">
            <a:off x="1143000" y="1371600"/>
            <a:ext cx="238125" cy="333375"/>
          </a:xfrm>
          <a:prstGeom prst="line">
            <a:avLst/>
          </a:prstGeom>
          <a:noFill/>
          <a:ln w="28575">
            <a:solidFill>
              <a:schemeClr val="tx1"/>
            </a:solidFill>
            <a:round/>
            <a:headEnd/>
            <a:tailEnd type="triangle" w="med" len="med"/>
          </a:ln>
        </p:spPr>
        <p:txBody>
          <a:bodyPr wrap="none">
            <a:prstTxWarp prst="textNoShape">
              <a:avLst/>
            </a:prstTxWarp>
          </a:bodyPr>
          <a:lstStyle/>
          <a:p>
            <a:endParaRPr lang="en-US"/>
          </a:p>
        </p:txBody>
      </p:sp>
      <p:sp>
        <p:nvSpPr>
          <p:cNvPr id="53261" name="Line 24"/>
          <p:cNvSpPr>
            <a:spLocks noChangeShapeType="1"/>
          </p:cNvSpPr>
          <p:nvPr/>
        </p:nvSpPr>
        <p:spPr bwMode="auto">
          <a:xfrm flipV="1">
            <a:off x="857250" y="5105400"/>
            <a:ext cx="3505200" cy="0"/>
          </a:xfrm>
          <a:prstGeom prst="line">
            <a:avLst/>
          </a:prstGeom>
          <a:noFill/>
          <a:ln w="28575">
            <a:solidFill>
              <a:schemeClr val="tx1"/>
            </a:solidFill>
            <a:round/>
            <a:headEnd/>
            <a:tailEnd type="triangle" w="med" len="med"/>
          </a:ln>
        </p:spPr>
        <p:txBody>
          <a:bodyPr wrap="none">
            <a:prstTxWarp prst="textNoShape">
              <a:avLst/>
            </a:prstTxWarp>
          </a:bodyPr>
          <a:lstStyle/>
          <a:p>
            <a:endParaRPr lang="en-US"/>
          </a:p>
        </p:txBody>
      </p:sp>
      <p:sp>
        <p:nvSpPr>
          <p:cNvPr id="53262" name="Line 25"/>
          <p:cNvSpPr>
            <a:spLocks noChangeShapeType="1"/>
          </p:cNvSpPr>
          <p:nvPr/>
        </p:nvSpPr>
        <p:spPr bwMode="auto">
          <a:xfrm flipV="1">
            <a:off x="857250" y="914400"/>
            <a:ext cx="0" cy="4191000"/>
          </a:xfrm>
          <a:prstGeom prst="line">
            <a:avLst/>
          </a:prstGeom>
          <a:noFill/>
          <a:ln w="28575">
            <a:solidFill>
              <a:schemeClr val="tx1"/>
            </a:solidFill>
            <a:round/>
            <a:headEnd/>
            <a:tailEnd type="triangle" w="med" len="med"/>
          </a:ln>
        </p:spPr>
        <p:txBody>
          <a:bodyPr wrap="none">
            <a:prstTxWarp prst="textNoShape">
              <a:avLst/>
            </a:prstTxWarp>
          </a:bodyPr>
          <a:lstStyle/>
          <a:p>
            <a:endParaRPr lang="en-US"/>
          </a:p>
        </p:txBody>
      </p:sp>
      <p:sp>
        <p:nvSpPr>
          <p:cNvPr id="53263" name="Text Box 26"/>
          <p:cNvSpPr txBox="1">
            <a:spLocks noChangeArrowheads="1"/>
          </p:cNvSpPr>
          <p:nvPr/>
        </p:nvSpPr>
        <p:spPr bwMode="auto">
          <a:xfrm>
            <a:off x="476250" y="685800"/>
            <a:ext cx="361950" cy="519113"/>
          </a:xfrm>
          <a:prstGeom prst="rect">
            <a:avLst/>
          </a:prstGeom>
          <a:noFill/>
          <a:ln w="9525">
            <a:noFill/>
            <a:miter lim="800000"/>
            <a:headEnd/>
            <a:tailEnd/>
          </a:ln>
        </p:spPr>
        <p:txBody>
          <a:bodyPr wrap="none">
            <a:prstTxWarp prst="textNoShape">
              <a:avLst/>
            </a:prstTxWarp>
            <a:spAutoFit/>
          </a:bodyPr>
          <a:lstStyle/>
          <a:p>
            <a:r>
              <a:rPr lang="en-US"/>
              <a:t>y</a:t>
            </a:r>
          </a:p>
        </p:txBody>
      </p:sp>
      <p:sp>
        <p:nvSpPr>
          <p:cNvPr id="53264" name="Text Box 27"/>
          <p:cNvSpPr txBox="1">
            <a:spLocks noChangeArrowheads="1"/>
          </p:cNvSpPr>
          <p:nvPr/>
        </p:nvSpPr>
        <p:spPr bwMode="auto">
          <a:xfrm>
            <a:off x="4133850" y="5029200"/>
            <a:ext cx="361950" cy="519113"/>
          </a:xfrm>
          <a:prstGeom prst="rect">
            <a:avLst/>
          </a:prstGeom>
          <a:noFill/>
          <a:ln w="9525">
            <a:noFill/>
            <a:miter lim="800000"/>
            <a:headEnd/>
            <a:tailEnd/>
          </a:ln>
        </p:spPr>
        <p:txBody>
          <a:bodyPr wrap="none">
            <a:prstTxWarp prst="textNoShape">
              <a:avLst/>
            </a:prstTxWarp>
            <a:spAutoFit/>
          </a:bodyPr>
          <a:lstStyle/>
          <a:p>
            <a:r>
              <a:rPr lang="en-US"/>
              <a:t>x</a:t>
            </a:r>
          </a:p>
        </p:txBody>
      </p:sp>
      <p:sp>
        <p:nvSpPr>
          <p:cNvPr id="53265" name="Text Box 28"/>
          <p:cNvSpPr txBox="1">
            <a:spLocks noChangeArrowheads="1"/>
          </p:cNvSpPr>
          <p:nvPr/>
        </p:nvSpPr>
        <p:spPr bwMode="auto">
          <a:xfrm>
            <a:off x="1343025" y="3279775"/>
            <a:ext cx="536575" cy="519113"/>
          </a:xfrm>
          <a:prstGeom prst="rect">
            <a:avLst/>
          </a:prstGeom>
          <a:noFill/>
          <a:ln w="9525">
            <a:noFill/>
            <a:miter lim="800000"/>
            <a:headEnd/>
            <a:tailEnd/>
          </a:ln>
        </p:spPr>
        <p:txBody>
          <a:bodyPr wrap="none">
            <a:prstTxWarp prst="textNoShape">
              <a:avLst/>
            </a:prstTxWarp>
            <a:spAutoFit/>
          </a:bodyPr>
          <a:lstStyle/>
          <a:p>
            <a:r>
              <a:rPr lang="en-US" b="1"/>
              <a:t>u</a:t>
            </a:r>
            <a:r>
              <a:rPr lang="en-US" baseline="-25000"/>
              <a:t>1</a:t>
            </a:r>
          </a:p>
        </p:txBody>
      </p:sp>
      <p:sp>
        <p:nvSpPr>
          <p:cNvPr id="53266" name="Text Box 29"/>
          <p:cNvSpPr txBox="1">
            <a:spLocks noChangeArrowheads="1"/>
          </p:cNvSpPr>
          <p:nvPr/>
        </p:nvSpPr>
        <p:spPr bwMode="auto">
          <a:xfrm>
            <a:off x="3143250" y="2300288"/>
            <a:ext cx="536575" cy="519112"/>
          </a:xfrm>
          <a:prstGeom prst="rect">
            <a:avLst/>
          </a:prstGeom>
          <a:noFill/>
          <a:ln w="9525">
            <a:noFill/>
            <a:miter lim="800000"/>
            <a:headEnd/>
            <a:tailEnd/>
          </a:ln>
        </p:spPr>
        <p:txBody>
          <a:bodyPr wrap="none">
            <a:prstTxWarp prst="textNoShape">
              <a:avLst/>
            </a:prstTxWarp>
            <a:spAutoFit/>
          </a:bodyPr>
          <a:lstStyle/>
          <a:p>
            <a:r>
              <a:rPr lang="en-US" b="1"/>
              <a:t>u</a:t>
            </a:r>
            <a:r>
              <a:rPr lang="en-US" baseline="-25000"/>
              <a:t>2</a:t>
            </a:r>
          </a:p>
        </p:txBody>
      </p:sp>
      <p:sp>
        <p:nvSpPr>
          <p:cNvPr id="53267" name="Text Box 30"/>
          <p:cNvSpPr txBox="1">
            <a:spLocks noChangeArrowheads="1"/>
          </p:cNvSpPr>
          <p:nvPr/>
        </p:nvSpPr>
        <p:spPr bwMode="auto">
          <a:xfrm>
            <a:off x="1193800" y="3971925"/>
            <a:ext cx="481013" cy="519113"/>
          </a:xfrm>
          <a:prstGeom prst="rect">
            <a:avLst/>
          </a:prstGeom>
          <a:noFill/>
          <a:ln w="9525">
            <a:noFill/>
            <a:miter lim="800000"/>
            <a:headEnd/>
            <a:tailEnd/>
          </a:ln>
        </p:spPr>
        <p:txBody>
          <a:bodyPr wrap="none">
            <a:prstTxWarp prst="textNoShape">
              <a:avLst/>
            </a:prstTxWarp>
            <a:spAutoFit/>
          </a:bodyPr>
          <a:lstStyle/>
          <a:p>
            <a:r>
              <a:rPr lang="en-US"/>
              <a:t>m</a:t>
            </a:r>
          </a:p>
        </p:txBody>
      </p:sp>
      <p:sp>
        <p:nvSpPr>
          <p:cNvPr id="53268" name="Text Box 31"/>
          <p:cNvSpPr txBox="1">
            <a:spLocks noChangeArrowheads="1"/>
          </p:cNvSpPr>
          <p:nvPr/>
        </p:nvSpPr>
        <p:spPr bwMode="auto">
          <a:xfrm>
            <a:off x="3362325" y="1685925"/>
            <a:ext cx="481013" cy="519113"/>
          </a:xfrm>
          <a:prstGeom prst="rect">
            <a:avLst/>
          </a:prstGeom>
          <a:noFill/>
          <a:ln w="9525">
            <a:noFill/>
            <a:miter lim="800000"/>
            <a:headEnd/>
            <a:tailEnd/>
          </a:ln>
        </p:spPr>
        <p:txBody>
          <a:bodyPr wrap="none">
            <a:prstTxWarp prst="textNoShape">
              <a:avLst/>
            </a:prstTxWarp>
            <a:spAutoFit/>
          </a:bodyPr>
          <a:lstStyle/>
          <a:p>
            <a:r>
              <a:rPr lang="en-US"/>
              <a:t>m</a:t>
            </a:r>
          </a:p>
        </p:txBody>
      </p:sp>
      <p:sp>
        <p:nvSpPr>
          <p:cNvPr id="369696" name="Text Box 32"/>
          <p:cNvSpPr txBox="1">
            <a:spLocks noChangeArrowheads="1"/>
          </p:cNvSpPr>
          <p:nvPr/>
        </p:nvSpPr>
        <p:spPr bwMode="auto">
          <a:xfrm>
            <a:off x="1447800" y="5410200"/>
            <a:ext cx="2190750" cy="1016000"/>
          </a:xfrm>
          <a:prstGeom prst="rect">
            <a:avLst/>
          </a:prstGeom>
          <a:noFill/>
          <a:ln w="9525">
            <a:solidFill>
              <a:schemeClr val="tx1"/>
            </a:solidFill>
            <a:miter lim="800000"/>
            <a:headEnd/>
            <a:tailEnd/>
          </a:ln>
        </p:spPr>
        <p:txBody>
          <a:bodyPr wrap="none">
            <a:prstTxWarp prst="textNoShape">
              <a:avLst/>
            </a:prstTxWarp>
            <a:spAutoFit/>
          </a:bodyPr>
          <a:lstStyle/>
          <a:p>
            <a:r>
              <a:rPr lang="en-US" sz="2000"/>
              <a:t>If </a:t>
            </a:r>
            <a:r>
              <a:rPr lang="en-US" sz="2000" b="1"/>
              <a:t>u</a:t>
            </a:r>
            <a:r>
              <a:rPr lang="en-US" sz="2000" baseline="-25000"/>
              <a:t>1</a:t>
            </a:r>
            <a:r>
              <a:rPr lang="en-US" sz="2000"/>
              <a:t> = -</a:t>
            </a:r>
            <a:r>
              <a:rPr lang="en-US" sz="2000" b="1"/>
              <a:t>u</a:t>
            </a:r>
            <a:r>
              <a:rPr lang="en-US" sz="2000" baseline="-25000"/>
              <a:t>2 </a:t>
            </a:r>
            <a:r>
              <a:rPr lang="en-US" sz="2000"/>
              <a:t>we find:</a:t>
            </a:r>
          </a:p>
          <a:p>
            <a:r>
              <a:rPr lang="en-US" sz="2000"/>
              <a:t>p</a:t>
            </a:r>
            <a:r>
              <a:rPr lang="en-US" sz="2000" baseline="-25000"/>
              <a:t>tot,before </a:t>
            </a:r>
            <a:r>
              <a:rPr lang="en-US" sz="2000"/>
              <a:t>= 0</a:t>
            </a:r>
          </a:p>
          <a:p>
            <a:r>
              <a:rPr lang="en-US" sz="2000"/>
              <a:t>p</a:t>
            </a:r>
            <a:r>
              <a:rPr lang="en-US" sz="2000" baseline="-25000"/>
              <a:t>tot,after</a:t>
            </a:r>
            <a:r>
              <a:rPr lang="en-US" sz="2000"/>
              <a:t>   = 0</a:t>
            </a:r>
            <a:endParaRPr lang="en-US" sz="2000" baseline="-25000"/>
          </a:p>
        </p:txBody>
      </p:sp>
      <p:sp>
        <p:nvSpPr>
          <p:cNvPr id="53270" name="Text Box 52"/>
          <p:cNvSpPr txBox="1">
            <a:spLocks noChangeArrowheads="1"/>
          </p:cNvSpPr>
          <p:nvPr/>
        </p:nvSpPr>
        <p:spPr bwMode="auto">
          <a:xfrm>
            <a:off x="914400" y="4572000"/>
            <a:ext cx="420688" cy="519113"/>
          </a:xfrm>
          <a:prstGeom prst="rect">
            <a:avLst/>
          </a:prstGeom>
          <a:noFill/>
          <a:ln w="9525">
            <a:noFill/>
            <a:miter lim="800000"/>
            <a:headEnd/>
            <a:tailEnd/>
          </a:ln>
        </p:spPr>
        <p:txBody>
          <a:bodyPr wrap="none">
            <a:prstTxWarp prst="textNoShape">
              <a:avLst/>
            </a:prstTxWarp>
            <a:spAutoFit/>
          </a:bodyPr>
          <a:lstStyle/>
          <a:p>
            <a:r>
              <a:rPr lang="en-US"/>
              <a:t>S</a:t>
            </a:r>
          </a:p>
        </p:txBody>
      </p:sp>
      <p:grpSp>
        <p:nvGrpSpPr>
          <p:cNvPr id="2" name="Group 55"/>
          <p:cNvGrpSpPr>
            <a:grpSpLocks/>
          </p:cNvGrpSpPr>
          <p:nvPr/>
        </p:nvGrpSpPr>
        <p:grpSpPr bwMode="auto">
          <a:xfrm>
            <a:off x="4819650" y="685800"/>
            <a:ext cx="4186238" cy="4862513"/>
            <a:chOff x="3036" y="432"/>
            <a:chExt cx="2637" cy="3063"/>
          </a:xfrm>
        </p:grpSpPr>
        <p:sp>
          <p:nvSpPr>
            <p:cNvPr id="53279" name="Oval 33"/>
            <p:cNvSpPr>
              <a:spLocks noChangeArrowheads="1"/>
            </p:cNvSpPr>
            <p:nvPr/>
          </p:nvSpPr>
          <p:spPr bwMode="auto">
            <a:xfrm>
              <a:off x="4080" y="2592"/>
              <a:ext cx="336" cy="336"/>
            </a:xfrm>
            <a:prstGeom prst="ellipse">
              <a:avLst/>
            </a:prstGeom>
            <a:gradFill rotWithShape="1">
              <a:gsLst>
                <a:gs pos="0">
                  <a:schemeClr val="bg1"/>
                </a:gs>
                <a:gs pos="100000">
                  <a:srgbClr val="FF00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53280" name="Line 34"/>
            <p:cNvSpPr>
              <a:spLocks noChangeShapeType="1"/>
            </p:cNvSpPr>
            <p:nvPr/>
          </p:nvSpPr>
          <p:spPr bwMode="auto">
            <a:xfrm flipV="1">
              <a:off x="4254" y="2304"/>
              <a:ext cx="0" cy="288"/>
            </a:xfrm>
            <a:prstGeom prst="line">
              <a:avLst/>
            </a:prstGeom>
            <a:noFill/>
            <a:ln w="28575">
              <a:solidFill>
                <a:schemeClr val="tx1"/>
              </a:solidFill>
              <a:round/>
              <a:headEnd/>
              <a:tailEnd type="triangle" w="med" len="med"/>
            </a:ln>
          </p:spPr>
          <p:txBody>
            <a:bodyPr wrap="none">
              <a:prstTxWarp prst="textNoShape">
                <a:avLst/>
              </a:prstTxWarp>
            </a:bodyPr>
            <a:lstStyle/>
            <a:p>
              <a:endParaRPr lang="en-US"/>
            </a:p>
          </p:txBody>
        </p:sp>
        <p:sp>
          <p:nvSpPr>
            <p:cNvPr id="53281" name="Freeform 35"/>
            <p:cNvSpPr>
              <a:spLocks/>
            </p:cNvSpPr>
            <p:nvPr/>
          </p:nvSpPr>
          <p:spPr bwMode="auto">
            <a:xfrm>
              <a:off x="4151" y="1966"/>
              <a:ext cx="582" cy="626"/>
            </a:xfrm>
            <a:custGeom>
              <a:avLst/>
              <a:gdLst>
                <a:gd name="T0" fmla="*/ 107 w 582"/>
                <a:gd name="T1" fmla="*/ 610 h 626"/>
                <a:gd name="T2" fmla="*/ 291 w 582"/>
                <a:gd name="T3" fmla="*/ 1 h 626"/>
                <a:gd name="T4" fmla="*/ 457 w 582"/>
                <a:gd name="T5" fmla="*/ 626 h 626"/>
                <a:gd name="T6" fmla="*/ 0 60000 65536"/>
                <a:gd name="T7" fmla="*/ 0 60000 65536"/>
                <a:gd name="T8" fmla="*/ 0 60000 65536"/>
                <a:gd name="T9" fmla="*/ 0 w 582"/>
                <a:gd name="T10" fmla="*/ 0 h 626"/>
                <a:gd name="T11" fmla="*/ 582 w 582"/>
                <a:gd name="T12" fmla="*/ 626 h 626"/>
              </a:gdLst>
              <a:ahLst/>
              <a:cxnLst>
                <a:cxn ang="T6">
                  <a:pos x="T0" y="T1"/>
                </a:cxn>
                <a:cxn ang="T7">
                  <a:pos x="T2" y="T3"/>
                </a:cxn>
                <a:cxn ang="T8">
                  <a:pos x="T4" y="T5"/>
                </a:cxn>
              </a:cxnLst>
              <a:rect l="T9" t="T10" r="T11" b="T12"/>
              <a:pathLst>
                <a:path w="582" h="626">
                  <a:moveTo>
                    <a:pt x="107" y="610"/>
                  </a:moveTo>
                  <a:cubicBezTo>
                    <a:pt x="138" y="508"/>
                    <a:pt x="0" y="0"/>
                    <a:pt x="291" y="1"/>
                  </a:cubicBezTo>
                  <a:cubicBezTo>
                    <a:pt x="582" y="2"/>
                    <a:pt x="423" y="496"/>
                    <a:pt x="457" y="626"/>
                  </a:cubicBezTo>
                </a:path>
              </a:pathLst>
            </a:custGeom>
            <a:noFill/>
            <a:ln w="12700" cap="flat" cmpd="sng">
              <a:solidFill>
                <a:schemeClr val="tx1"/>
              </a:solidFill>
              <a:prstDash val="solid"/>
              <a:round/>
              <a:headEnd/>
              <a:tailEnd/>
            </a:ln>
          </p:spPr>
          <p:txBody>
            <a:bodyPr wrap="none">
              <a:prstTxWarp prst="textNoShape">
                <a:avLst/>
              </a:prstTxWarp>
            </a:bodyPr>
            <a:lstStyle/>
            <a:p>
              <a:endParaRPr lang="en-US"/>
            </a:p>
          </p:txBody>
        </p:sp>
        <p:sp>
          <p:nvSpPr>
            <p:cNvPr id="53282" name="Oval 36"/>
            <p:cNvSpPr>
              <a:spLocks noChangeArrowheads="1"/>
            </p:cNvSpPr>
            <p:nvPr/>
          </p:nvSpPr>
          <p:spPr bwMode="auto">
            <a:xfrm>
              <a:off x="4434" y="2592"/>
              <a:ext cx="336" cy="336"/>
            </a:xfrm>
            <a:prstGeom prst="ellipse">
              <a:avLst/>
            </a:prstGeom>
            <a:gradFill rotWithShape="1">
              <a:gsLst>
                <a:gs pos="0">
                  <a:schemeClr val="bg1"/>
                </a:gs>
                <a:gs pos="100000">
                  <a:srgbClr val="FF9999"/>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53283" name="Line 37"/>
            <p:cNvSpPr>
              <a:spLocks noChangeShapeType="1"/>
            </p:cNvSpPr>
            <p:nvPr/>
          </p:nvSpPr>
          <p:spPr bwMode="auto">
            <a:xfrm>
              <a:off x="4608" y="2928"/>
              <a:ext cx="0" cy="240"/>
            </a:xfrm>
            <a:prstGeom prst="line">
              <a:avLst/>
            </a:prstGeom>
            <a:noFill/>
            <a:ln w="28575">
              <a:solidFill>
                <a:schemeClr val="tx1"/>
              </a:solidFill>
              <a:round/>
              <a:headEnd/>
              <a:tailEnd type="triangle" w="med" len="med"/>
            </a:ln>
          </p:spPr>
          <p:txBody>
            <a:bodyPr wrap="none">
              <a:prstTxWarp prst="textNoShape">
                <a:avLst/>
              </a:prstTxWarp>
            </a:bodyPr>
            <a:lstStyle/>
            <a:p>
              <a:endParaRPr lang="en-US"/>
            </a:p>
          </p:txBody>
        </p:sp>
        <p:sp>
          <p:nvSpPr>
            <p:cNvPr id="53284" name="Oval 38"/>
            <p:cNvSpPr>
              <a:spLocks noChangeArrowheads="1"/>
            </p:cNvSpPr>
            <p:nvPr/>
          </p:nvSpPr>
          <p:spPr bwMode="auto">
            <a:xfrm flipH="1" flipV="1">
              <a:off x="5136" y="1296"/>
              <a:ext cx="336" cy="336"/>
            </a:xfrm>
            <a:prstGeom prst="ellipse">
              <a:avLst/>
            </a:prstGeom>
            <a:gradFill rotWithShape="1">
              <a:gsLst>
                <a:gs pos="0">
                  <a:schemeClr val="bg1"/>
                </a:gs>
                <a:gs pos="100000">
                  <a:srgbClr val="0000F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53285" name="Line 39"/>
            <p:cNvSpPr>
              <a:spLocks noChangeShapeType="1"/>
            </p:cNvSpPr>
            <p:nvPr/>
          </p:nvSpPr>
          <p:spPr bwMode="auto">
            <a:xfrm flipH="1">
              <a:off x="4800" y="1566"/>
              <a:ext cx="384" cy="198"/>
            </a:xfrm>
            <a:prstGeom prst="line">
              <a:avLst/>
            </a:prstGeom>
            <a:noFill/>
            <a:ln w="28575">
              <a:solidFill>
                <a:schemeClr val="tx1"/>
              </a:solidFill>
              <a:round/>
              <a:headEnd/>
              <a:tailEnd type="triangle" w="med" len="med"/>
            </a:ln>
          </p:spPr>
          <p:txBody>
            <a:bodyPr wrap="none">
              <a:prstTxWarp prst="textNoShape">
                <a:avLst/>
              </a:prstTxWarp>
            </a:bodyPr>
            <a:lstStyle/>
            <a:p>
              <a:endParaRPr lang="en-US"/>
            </a:p>
          </p:txBody>
        </p:sp>
        <p:sp>
          <p:nvSpPr>
            <p:cNvPr id="53286" name="Freeform 40"/>
            <p:cNvSpPr>
              <a:spLocks/>
            </p:cNvSpPr>
            <p:nvPr/>
          </p:nvSpPr>
          <p:spPr bwMode="auto">
            <a:xfrm flipH="1" flipV="1">
              <a:off x="3736" y="1555"/>
              <a:ext cx="1448" cy="317"/>
            </a:xfrm>
            <a:custGeom>
              <a:avLst/>
              <a:gdLst>
                <a:gd name="T0" fmla="*/ 0 w 1106"/>
                <a:gd name="T1" fmla="*/ 11 h 554"/>
                <a:gd name="T2" fmla="*/ 3841 w 1106"/>
                <a:gd name="T3" fmla="*/ 1 h 554"/>
                <a:gd name="T4" fmla="*/ 7291 w 1106"/>
                <a:gd name="T5" fmla="*/ 11 h 554"/>
                <a:gd name="T6" fmla="*/ 0 60000 65536"/>
                <a:gd name="T7" fmla="*/ 0 60000 65536"/>
                <a:gd name="T8" fmla="*/ 0 60000 65536"/>
                <a:gd name="T9" fmla="*/ 0 w 1106"/>
                <a:gd name="T10" fmla="*/ 0 h 554"/>
                <a:gd name="T11" fmla="*/ 1106 w 1106"/>
                <a:gd name="T12" fmla="*/ 554 h 554"/>
              </a:gdLst>
              <a:ahLst/>
              <a:cxnLst>
                <a:cxn ang="T6">
                  <a:pos x="T0" y="T1"/>
                </a:cxn>
                <a:cxn ang="T7">
                  <a:pos x="T2" y="T3"/>
                </a:cxn>
                <a:cxn ang="T8">
                  <a:pos x="T4" y="T5"/>
                </a:cxn>
              </a:cxnLst>
              <a:rect l="T9" t="T10" r="T11" b="T12"/>
              <a:pathLst>
                <a:path w="1106" h="554">
                  <a:moveTo>
                    <a:pt x="0" y="540"/>
                  </a:moveTo>
                  <a:cubicBezTo>
                    <a:pt x="97" y="450"/>
                    <a:pt x="399" y="0"/>
                    <a:pt x="583" y="2"/>
                  </a:cubicBezTo>
                  <a:cubicBezTo>
                    <a:pt x="767" y="4"/>
                    <a:pt x="997" y="439"/>
                    <a:pt x="1106" y="554"/>
                  </a:cubicBezTo>
                </a:path>
              </a:pathLst>
            </a:custGeom>
            <a:noFill/>
            <a:ln w="12700" cap="flat" cmpd="sng">
              <a:solidFill>
                <a:schemeClr val="tx1"/>
              </a:solidFill>
              <a:prstDash val="solid"/>
              <a:round/>
              <a:headEnd/>
              <a:tailEnd/>
            </a:ln>
          </p:spPr>
          <p:txBody>
            <a:bodyPr wrap="none">
              <a:prstTxWarp prst="textNoShape">
                <a:avLst/>
              </a:prstTxWarp>
            </a:bodyPr>
            <a:lstStyle/>
            <a:p>
              <a:endParaRPr lang="en-US"/>
            </a:p>
          </p:txBody>
        </p:sp>
        <p:sp>
          <p:nvSpPr>
            <p:cNvPr id="53287" name="Oval 41"/>
            <p:cNvSpPr>
              <a:spLocks noChangeArrowheads="1"/>
            </p:cNvSpPr>
            <p:nvPr/>
          </p:nvSpPr>
          <p:spPr bwMode="auto">
            <a:xfrm flipH="1" flipV="1">
              <a:off x="3456" y="1248"/>
              <a:ext cx="336" cy="336"/>
            </a:xfrm>
            <a:prstGeom prst="ellipse">
              <a:avLst/>
            </a:prstGeom>
            <a:gradFill rotWithShape="1">
              <a:gsLst>
                <a:gs pos="0">
                  <a:schemeClr val="bg1"/>
                </a:gs>
                <a:gs pos="100000">
                  <a:srgbClr val="9393F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53288" name="Line 42"/>
            <p:cNvSpPr>
              <a:spLocks noChangeShapeType="1"/>
            </p:cNvSpPr>
            <p:nvPr/>
          </p:nvSpPr>
          <p:spPr bwMode="auto">
            <a:xfrm flipH="1" flipV="1">
              <a:off x="3168" y="1104"/>
              <a:ext cx="294" cy="210"/>
            </a:xfrm>
            <a:prstGeom prst="line">
              <a:avLst/>
            </a:prstGeom>
            <a:noFill/>
            <a:ln w="28575">
              <a:solidFill>
                <a:schemeClr val="tx1"/>
              </a:solidFill>
              <a:round/>
              <a:headEnd/>
              <a:tailEnd type="triangle" w="med" len="med"/>
            </a:ln>
          </p:spPr>
          <p:txBody>
            <a:bodyPr wrap="none">
              <a:prstTxWarp prst="textNoShape">
                <a:avLst/>
              </a:prstTxWarp>
            </a:bodyPr>
            <a:lstStyle/>
            <a:p>
              <a:endParaRPr lang="en-US"/>
            </a:p>
          </p:txBody>
        </p:sp>
        <p:sp>
          <p:nvSpPr>
            <p:cNvPr id="53289" name="Line 43"/>
            <p:cNvSpPr>
              <a:spLocks noChangeShapeType="1"/>
            </p:cNvSpPr>
            <p:nvPr/>
          </p:nvSpPr>
          <p:spPr bwMode="auto">
            <a:xfrm flipV="1">
              <a:off x="3276" y="3216"/>
              <a:ext cx="2208" cy="0"/>
            </a:xfrm>
            <a:prstGeom prst="line">
              <a:avLst/>
            </a:prstGeom>
            <a:noFill/>
            <a:ln w="28575">
              <a:solidFill>
                <a:schemeClr val="tx1"/>
              </a:solidFill>
              <a:round/>
              <a:headEnd/>
              <a:tailEnd type="triangle" w="med" len="med"/>
            </a:ln>
          </p:spPr>
          <p:txBody>
            <a:bodyPr wrap="none">
              <a:prstTxWarp prst="textNoShape">
                <a:avLst/>
              </a:prstTxWarp>
            </a:bodyPr>
            <a:lstStyle/>
            <a:p>
              <a:endParaRPr lang="en-US"/>
            </a:p>
          </p:txBody>
        </p:sp>
        <p:sp>
          <p:nvSpPr>
            <p:cNvPr id="53290" name="Line 44"/>
            <p:cNvSpPr>
              <a:spLocks noChangeShapeType="1"/>
            </p:cNvSpPr>
            <p:nvPr/>
          </p:nvSpPr>
          <p:spPr bwMode="auto">
            <a:xfrm flipV="1">
              <a:off x="3276" y="576"/>
              <a:ext cx="0" cy="2640"/>
            </a:xfrm>
            <a:prstGeom prst="line">
              <a:avLst/>
            </a:prstGeom>
            <a:noFill/>
            <a:ln w="28575">
              <a:solidFill>
                <a:schemeClr val="tx1"/>
              </a:solidFill>
              <a:round/>
              <a:headEnd/>
              <a:tailEnd type="triangle" w="med" len="med"/>
            </a:ln>
          </p:spPr>
          <p:txBody>
            <a:bodyPr wrap="none">
              <a:prstTxWarp prst="textNoShape">
                <a:avLst/>
              </a:prstTxWarp>
            </a:bodyPr>
            <a:lstStyle/>
            <a:p>
              <a:endParaRPr lang="en-US"/>
            </a:p>
          </p:txBody>
        </p:sp>
        <p:sp>
          <p:nvSpPr>
            <p:cNvPr id="53291" name="Text Box 45"/>
            <p:cNvSpPr txBox="1">
              <a:spLocks noChangeArrowheads="1"/>
            </p:cNvSpPr>
            <p:nvPr/>
          </p:nvSpPr>
          <p:spPr bwMode="auto">
            <a:xfrm>
              <a:off x="3036" y="432"/>
              <a:ext cx="271" cy="327"/>
            </a:xfrm>
            <a:prstGeom prst="rect">
              <a:avLst/>
            </a:prstGeom>
            <a:noFill/>
            <a:ln w="9525">
              <a:noFill/>
              <a:miter lim="800000"/>
              <a:headEnd/>
              <a:tailEnd/>
            </a:ln>
          </p:spPr>
          <p:txBody>
            <a:bodyPr wrap="none">
              <a:prstTxWarp prst="textNoShape">
                <a:avLst/>
              </a:prstTxWarp>
              <a:spAutoFit/>
            </a:bodyPr>
            <a:lstStyle/>
            <a:p>
              <a:r>
                <a:rPr lang="en-US"/>
                <a:t>y'</a:t>
              </a:r>
            </a:p>
          </p:txBody>
        </p:sp>
        <p:sp>
          <p:nvSpPr>
            <p:cNvPr id="53292" name="Text Box 46"/>
            <p:cNvSpPr txBox="1">
              <a:spLocks noChangeArrowheads="1"/>
            </p:cNvSpPr>
            <p:nvPr/>
          </p:nvSpPr>
          <p:spPr bwMode="auto">
            <a:xfrm>
              <a:off x="5340" y="3168"/>
              <a:ext cx="333" cy="327"/>
            </a:xfrm>
            <a:prstGeom prst="rect">
              <a:avLst/>
            </a:prstGeom>
            <a:noFill/>
            <a:ln w="9525">
              <a:noFill/>
              <a:miter lim="800000"/>
              <a:headEnd/>
              <a:tailEnd/>
            </a:ln>
          </p:spPr>
          <p:txBody>
            <a:bodyPr wrap="none">
              <a:prstTxWarp prst="textNoShape">
                <a:avLst/>
              </a:prstTxWarp>
              <a:spAutoFit/>
            </a:bodyPr>
            <a:lstStyle/>
            <a:p>
              <a:r>
                <a:rPr lang="en-US"/>
                <a:t> x'</a:t>
              </a:r>
            </a:p>
          </p:txBody>
        </p:sp>
        <p:sp>
          <p:nvSpPr>
            <p:cNvPr id="53293" name="Text Box 47"/>
            <p:cNvSpPr txBox="1">
              <a:spLocks noChangeArrowheads="1"/>
            </p:cNvSpPr>
            <p:nvPr/>
          </p:nvSpPr>
          <p:spPr bwMode="auto">
            <a:xfrm>
              <a:off x="3840" y="2208"/>
              <a:ext cx="381" cy="327"/>
            </a:xfrm>
            <a:prstGeom prst="rect">
              <a:avLst/>
            </a:prstGeom>
            <a:noFill/>
            <a:ln w="9525">
              <a:noFill/>
              <a:miter lim="800000"/>
              <a:headEnd/>
              <a:tailEnd/>
            </a:ln>
          </p:spPr>
          <p:txBody>
            <a:bodyPr wrap="none">
              <a:prstTxWarp prst="textNoShape">
                <a:avLst/>
              </a:prstTxWarp>
              <a:spAutoFit/>
            </a:bodyPr>
            <a:lstStyle/>
            <a:p>
              <a:r>
                <a:rPr lang="en-US" b="1"/>
                <a:t>u</a:t>
              </a:r>
              <a:r>
                <a:rPr lang="en-US"/>
                <a:t>'</a:t>
              </a:r>
              <a:r>
                <a:rPr lang="en-US" baseline="-25000"/>
                <a:t>1</a:t>
              </a:r>
            </a:p>
          </p:txBody>
        </p:sp>
        <p:sp>
          <p:nvSpPr>
            <p:cNvPr id="53294" name="Text Box 48"/>
            <p:cNvSpPr txBox="1">
              <a:spLocks noChangeArrowheads="1"/>
            </p:cNvSpPr>
            <p:nvPr/>
          </p:nvSpPr>
          <p:spPr bwMode="auto">
            <a:xfrm>
              <a:off x="4944" y="1632"/>
              <a:ext cx="381" cy="327"/>
            </a:xfrm>
            <a:prstGeom prst="rect">
              <a:avLst/>
            </a:prstGeom>
            <a:noFill/>
            <a:ln w="9525">
              <a:noFill/>
              <a:miter lim="800000"/>
              <a:headEnd/>
              <a:tailEnd/>
            </a:ln>
          </p:spPr>
          <p:txBody>
            <a:bodyPr wrap="none">
              <a:prstTxWarp prst="textNoShape">
                <a:avLst/>
              </a:prstTxWarp>
              <a:spAutoFit/>
            </a:bodyPr>
            <a:lstStyle/>
            <a:p>
              <a:r>
                <a:rPr lang="en-US" b="1"/>
                <a:t>u</a:t>
              </a:r>
              <a:r>
                <a:rPr lang="en-US"/>
                <a:t>'</a:t>
              </a:r>
              <a:r>
                <a:rPr lang="en-US" baseline="-25000"/>
                <a:t>2</a:t>
              </a:r>
            </a:p>
          </p:txBody>
        </p:sp>
        <p:sp>
          <p:nvSpPr>
            <p:cNvPr id="53295" name="Text Box 49"/>
            <p:cNvSpPr txBox="1">
              <a:spLocks noChangeArrowheads="1"/>
            </p:cNvSpPr>
            <p:nvPr/>
          </p:nvSpPr>
          <p:spPr bwMode="auto">
            <a:xfrm>
              <a:off x="4112" y="2592"/>
              <a:ext cx="303" cy="327"/>
            </a:xfrm>
            <a:prstGeom prst="rect">
              <a:avLst/>
            </a:prstGeom>
            <a:noFill/>
            <a:ln w="9525">
              <a:noFill/>
              <a:miter lim="800000"/>
              <a:headEnd/>
              <a:tailEnd/>
            </a:ln>
          </p:spPr>
          <p:txBody>
            <a:bodyPr wrap="none">
              <a:prstTxWarp prst="textNoShape">
                <a:avLst/>
              </a:prstTxWarp>
              <a:spAutoFit/>
            </a:bodyPr>
            <a:lstStyle/>
            <a:p>
              <a:r>
                <a:rPr lang="en-US"/>
                <a:t>m</a:t>
              </a:r>
            </a:p>
          </p:txBody>
        </p:sp>
        <p:sp>
          <p:nvSpPr>
            <p:cNvPr id="53296" name="Text Box 50"/>
            <p:cNvSpPr txBox="1">
              <a:spLocks noChangeArrowheads="1"/>
            </p:cNvSpPr>
            <p:nvPr/>
          </p:nvSpPr>
          <p:spPr bwMode="auto">
            <a:xfrm>
              <a:off x="5178" y="1302"/>
              <a:ext cx="303" cy="327"/>
            </a:xfrm>
            <a:prstGeom prst="rect">
              <a:avLst/>
            </a:prstGeom>
            <a:noFill/>
            <a:ln w="9525">
              <a:noFill/>
              <a:miter lim="800000"/>
              <a:headEnd/>
              <a:tailEnd/>
            </a:ln>
          </p:spPr>
          <p:txBody>
            <a:bodyPr wrap="none">
              <a:prstTxWarp prst="textNoShape">
                <a:avLst/>
              </a:prstTxWarp>
              <a:spAutoFit/>
            </a:bodyPr>
            <a:lstStyle/>
            <a:p>
              <a:r>
                <a:rPr lang="en-US"/>
                <a:t>m</a:t>
              </a:r>
            </a:p>
          </p:txBody>
        </p:sp>
        <p:sp>
          <p:nvSpPr>
            <p:cNvPr id="53297" name="Text Box 53"/>
            <p:cNvSpPr txBox="1">
              <a:spLocks noChangeArrowheads="1"/>
            </p:cNvSpPr>
            <p:nvPr/>
          </p:nvSpPr>
          <p:spPr bwMode="auto">
            <a:xfrm>
              <a:off x="3292" y="2928"/>
              <a:ext cx="308" cy="327"/>
            </a:xfrm>
            <a:prstGeom prst="rect">
              <a:avLst/>
            </a:prstGeom>
            <a:noFill/>
            <a:ln w="9525">
              <a:noFill/>
              <a:miter lim="800000"/>
              <a:headEnd/>
              <a:tailEnd/>
            </a:ln>
          </p:spPr>
          <p:txBody>
            <a:bodyPr wrap="none">
              <a:prstTxWarp prst="textNoShape">
                <a:avLst/>
              </a:prstTxWarp>
              <a:spAutoFit/>
            </a:bodyPr>
            <a:lstStyle/>
            <a:p>
              <a:r>
                <a:rPr lang="en-US"/>
                <a:t>S'</a:t>
              </a:r>
            </a:p>
          </p:txBody>
        </p:sp>
      </p:grpSp>
      <p:sp>
        <p:nvSpPr>
          <p:cNvPr id="369718" name="Text Box 54"/>
          <p:cNvSpPr txBox="1">
            <a:spLocks noChangeArrowheads="1"/>
          </p:cNvSpPr>
          <p:nvPr/>
        </p:nvSpPr>
        <p:spPr bwMode="auto">
          <a:xfrm>
            <a:off x="5191125" y="5305425"/>
            <a:ext cx="3648075" cy="1323975"/>
          </a:xfrm>
          <a:prstGeom prst="rect">
            <a:avLst/>
          </a:prstGeom>
          <a:noFill/>
          <a:ln w="9525">
            <a:solidFill>
              <a:schemeClr val="tx1"/>
            </a:solidFill>
            <a:miter lim="800000"/>
            <a:headEnd/>
            <a:tailEnd/>
          </a:ln>
        </p:spPr>
        <p:txBody>
          <a:bodyPr>
            <a:prstTxWarp prst="textNoShape">
              <a:avLst/>
            </a:prstTxWarp>
            <a:spAutoFit/>
          </a:bodyPr>
          <a:lstStyle/>
          <a:p>
            <a:r>
              <a:rPr lang="en-US" sz="2000"/>
              <a:t>System S' is moving to the right with the velocity </a:t>
            </a:r>
            <a:r>
              <a:rPr lang="en-US" sz="2000">
                <a:solidFill>
                  <a:srgbClr val="00B050"/>
                </a:solidFill>
              </a:rPr>
              <a:t>v = u</a:t>
            </a:r>
            <a:r>
              <a:rPr lang="en-US" sz="2000" baseline="-25000">
                <a:solidFill>
                  <a:srgbClr val="00B050"/>
                </a:solidFill>
              </a:rPr>
              <a:t>1x</a:t>
            </a:r>
            <a:r>
              <a:rPr lang="en-US" sz="2000"/>
              <a:t>. We will use relativistic velocity transformations here.</a:t>
            </a:r>
          </a:p>
        </p:txBody>
      </p:sp>
      <p:grpSp>
        <p:nvGrpSpPr>
          <p:cNvPr id="3" name="Group 49"/>
          <p:cNvGrpSpPr>
            <a:grpSpLocks/>
          </p:cNvGrpSpPr>
          <p:nvPr/>
        </p:nvGrpSpPr>
        <p:grpSpPr bwMode="auto">
          <a:xfrm>
            <a:off x="1584325" y="3505200"/>
            <a:ext cx="877888" cy="812800"/>
            <a:chOff x="1600200" y="3488934"/>
            <a:chExt cx="877393" cy="813553"/>
          </a:xfrm>
        </p:grpSpPr>
        <p:cxnSp>
          <p:nvCxnSpPr>
            <p:cNvPr id="53275" name="Straight Arrow Connector 44"/>
            <p:cNvCxnSpPr>
              <a:cxnSpLocks noChangeShapeType="1"/>
            </p:cNvCxnSpPr>
            <p:nvPr/>
          </p:nvCxnSpPr>
          <p:spPr bwMode="auto">
            <a:xfrm>
              <a:off x="1600200" y="3962400"/>
              <a:ext cx="381000" cy="1588"/>
            </a:xfrm>
            <a:prstGeom prst="straightConnector1">
              <a:avLst/>
            </a:prstGeom>
            <a:noFill/>
            <a:ln w="28575">
              <a:solidFill>
                <a:srgbClr val="00B050"/>
              </a:solidFill>
              <a:round/>
              <a:headEnd/>
              <a:tailEnd type="triangle" w="med" len="med"/>
            </a:ln>
          </p:spPr>
        </p:cxnSp>
        <p:cxnSp>
          <p:nvCxnSpPr>
            <p:cNvPr id="53276" name="Straight Arrow Connector 45"/>
            <p:cNvCxnSpPr>
              <a:cxnSpLocks noChangeShapeType="1"/>
            </p:cNvCxnSpPr>
            <p:nvPr/>
          </p:nvCxnSpPr>
          <p:spPr bwMode="auto">
            <a:xfrm rot="5400000" flipH="1" flipV="1">
              <a:off x="1743120" y="3753554"/>
              <a:ext cx="457200" cy="1588"/>
            </a:xfrm>
            <a:prstGeom prst="straightConnector1">
              <a:avLst/>
            </a:prstGeom>
            <a:noFill/>
            <a:ln w="28575">
              <a:solidFill>
                <a:srgbClr val="00B050"/>
              </a:solidFill>
              <a:round/>
              <a:headEnd/>
              <a:tailEnd type="triangle" w="med" len="med"/>
            </a:ln>
          </p:spPr>
        </p:cxnSp>
        <p:sp>
          <p:nvSpPr>
            <p:cNvPr id="53277" name="TextBox 47"/>
            <p:cNvSpPr txBox="1">
              <a:spLocks noChangeArrowheads="1"/>
            </p:cNvSpPr>
            <p:nvPr/>
          </p:nvSpPr>
          <p:spPr bwMode="auto">
            <a:xfrm>
              <a:off x="1600200" y="3840822"/>
              <a:ext cx="572593" cy="461665"/>
            </a:xfrm>
            <a:prstGeom prst="rect">
              <a:avLst/>
            </a:prstGeom>
            <a:noFill/>
            <a:ln w="9525">
              <a:noFill/>
              <a:miter lim="800000"/>
              <a:headEnd/>
              <a:tailEnd/>
            </a:ln>
          </p:spPr>
          <p:txBody>
            <a:bodyPr wrap="none">
              <a:prstTxWarp prst="textNoShape">
                <a:avLst/>
              </a:prstTxWarp>
              <a:spAutoFit/>
            </a:bodyPr>
            <a:lstStyle/>
            <a:p>
              <a:r>
                <a:rPr lang="en-US">
                  <a:solidFill>
                    <a:srgbClr val="00B050"/>
                  </a:solidFill>
                </a:rPr>
                <a:t>u</a:t>
              </a:r>
              <a:r>
                <a:rPr lang="en-US" baseline="-25000">
                  <a:solidFill>
                    <a:srgbClr val="00B050"/>
                  </a:solidFill>
                </a:rPr>
                <a:t>1x</a:t>
              </a:r>
            </a:p>
          </p:txBody>
        </p:sp>
        <p:sp>
          <p:nvSpPr>
            <p:cNvPr id="53278" name="TextBox 48"/>
            <p:cNvSpPr txBox="1">
              <a:spLocks noChangeArrowheads="1"/>
            </p:cNvSpPr>
            <p:nvPr/>
          </p:nvSpPr>
          <p:spPr bwMode="auto">
            <a:xfrm>
              <a:off x="1905000" y="3488934"/>
              <a:ext cx="572593" cy="461665"/>
            </a:xfrm>
            <a:prstGeom prst="rect">
              <a:avLst/>
            </a:prstGeom>
            <a:noFill/>
            <a:ln w="9525">
              <a:noFill/>
              <a:miter lim="800000"/>
              <a:headEnd/>
              <a:tailEnd/>
            </a:ln>
          </p:spPr>
          <p:txBody>
            <a:bodyPr wrap="none">
              <a:prstTxWarp prst="textNoShape">
                <a:avLst/>
              </a:prstTxWarp>
              <a:spAutoFit/>
            </a:bodyPr>
            <a:lstStyle/>
            <a:p>
              <a:r>
                <a:rPr lang="en-US">
                  <a:solidFill>
                    <a:srgbClr val="00B050"/>
                  </a:solidFill>
                </a:rPr>
                <a:t>u</a:t>
              </a:r>
              <a:r>
                <a:rPr lang="en-US" baseline="-25000">
                  <a:solidFill>
                    <a:srgbClr val="00B050"/>
                  </a:solidFill>
                </a:rPr>
                <a:t>1y</a:t>
              </a:r>
            </a:p>
          </p:txBody>
        </p:sp>
      </p:grpSp>
      <p:sp>
        <p:nvSpPr>
          <p:cNvPr id="51" name="TextBox 50"/>
          <p:cNvSpPr txBox="1">
            <a:spLocks noChangeArrowheads="1"/>
          </p:cNvSpPr>
          <p:nvPr/>
        </p:nvSpPr>
        <p:spPr bwMode="auto">
          <a:xfrm>
            <a:off x="5197475" y="1025525"/>
            <a:ext cx="3870325" cy="369888"/>
          </a:xfrm>
          <a:prstGeom prst="rect">
            <a:avLst/>
          </a:prstGeom>
          <a:noFill/>
          <a:ln w="9525">
            <a:noFill/>
            <a:miter lim="800000"/>
            <a:headEnd/>
            <a:tailEnd/>
          </a:ln>
        </p:spPr>
        <p:txBody>
          <a:bodyPr wrap="none">
            <a:prstTxWarp prst="textNoShape">
              <a:avLst/>
            </a:prstTxWarp>
            <a:spAutoFit/>
          </a:bodyPr>
          <a:lstStyle/>
          <a:p>
            <a:r>
              <a:rPr lang="en-US" sz="1800"/>
              <a:t>Frame S’ moves along x with </a:t>
            </a:r>
            <a:r>
              <a:rPr lang="en-US" sz="1800">
                <a:solidFill>
                  <a:srgbClr val="00B050"/>
                </a:solidFill>
              </a:rPr>
              <a:t>v = u</a:t>
            </a:r>
            <a:r>
              <a:rPr lang="en-US" sz="1800" baseline="-25000">
                <a:solidFill>
                  <a:srgbClr val="00B050"/>
                </a:solidFill>
              </a:rPr>
              <a:t>1x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96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1000"/>
                                        <p:tgtEl>
                                          <p:spTgt spid="51"/>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childTnLst>
                          </p:cTn>
                        </p:par>
                        <p:par>
                          <p:cTn id="20" fill="hold">
                            <p:stCondLst>
                              <p:cond delay="3000"/>
                            </p:stCondLst>
                            <p:childTnLst>
                              <p:par>
                                <p:cTn id="21" presetID="10" presetClass="entr" presetSubtype="0" fill="hold" grpId="0" nodeType="afterEffect">
                                  <p:stCondLst>
                                    <p:cond delay="2000"/>
                                  </p:stCondLst>
                                  <p:childTnLst>
                                    <p:set>
                                      <p:cBhvr>
                                        <p:cTn id="22" dur="1" fill="hold">
                                          <p:stCondLst>
                                            <p:cond delay="0"/>
                                          </p:stCondLst>
                                        </p:cTn>
                                        <p:tgtEl>
                                          <p:spTgt spid="369718"/>
                                        </p:tgtEl>
                                        <p:attrNameLst>
                                          <p:attrName>style.visibility</p:attrName>
                                        </p:attrNameLst>
                                      </p:cBhvr>
                                      <p:to>
                                        <p:strVal val="visible"/>
                                      </p:to>
                                    </p:set>
                                    <p:animEffect transition="in" filter="fade">
                                      <p:cBhvr>
                                        <p:cTn id="23" dur="2000"/>
                                        <p:tgtEl>
                                          <p:spTgt spid="369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96" grpId="0" animBg="1"/>
      <p:bldP spid="369718" grpId="0" animBg="1"/>
      <p:bldP spid="51"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9525"/>
            <a:ext cx="8229600" cy="1143000"/>
          </a:xfrm>
        </p:spPr>
        <p:txBody>
          <a:bodyPr/>
          <a:lstStyle/>
          <a:p>
            <a:pPr eaLnBrk="1" hangingPunct="1"/>
            <a:r>
              <a:rPr lang="en-US" b="1" dirty="0"/>
              <a:t>Classical</a:t>
            </a:r>
            <a:r>
              <a:rPr lang="en-US" b="1" dirty="0" smtClean="0"/>
              <a:t> Momentum</a:t>
            </a:r>
            <a:endParaRPr lang="en-US" b="1" dirty="0"/>
          </a:p>
        </p:txBody>
      </p:sp>
      <p:sp>
        <p:nvSpPr>
          <p:cNvPr id="54275" name="Oval 63"/>
          <p:cNvSpPr>
            <a:spLocks noChangeArrowheads="1"/>
          </p:cNvSpPr>
          <p:nvPr/>
        </p:nvSpPr>
        <p:spPr bwMode="auto">
          <a:xfrm>
            <a:off x="1152525" y="4481513"/>
            <a:ext cx="533400" cy="533400"/>
          </a:xfrm>
          <a:prstGeom prst="ellipse">
            <a:avLst/>
          </a:prstGeom>
          <a:gradFill rotWithShape="1">
            <a:gsLst>
              <a:gs pos="0">
                <a:schemeClr val="bg1"/>
              </a:gs>
              <a:gs pos="100000">
                <a:srgbClr val="FF0000"/>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54276" name="Line 64"/>
          <p:cNvSpPr>
            <a:spLocks noChangeShapeType="1"/>
          </p:cNvSpPr>
          <p:nvPr/>
        </p:nvSpPr>
        <p:spPr bwMode="auto">
          <a:xfrm flipV="1">
            <a:off x="1571625" y="4052888"/>
            <a:ext cx="381000" cy="457200"/>
          </a:xfrm>
          <a:prstGeom prst="line">
            <a:avLst/>
          </a:prstGeom>
          <a:noFill/>
          <a:ln w="28575">
            <a:solidFill>
              <a:schemeClr val="tx1"/>
            </a:solidFill>
            <a:round/>
            <a:headEnd/>
            <a:tailEnd type="triangle" w="med" len="med"/>
          </a:ln>
        </p:spPr>
        <p:txBody>
          <a:bodyPr wrap="none">
            <a:prstTxWarp prst="textNoShape">
              <a:avLst/>
            </a:prstTxWarp>
          </a:bodyPr>
          <a:lstStyle/>
          <a:p>
            <a:endParaRPr lang="en-US"/>
          </a:p>
        </p:txBody>
      </p:sp>
      <p:sp>
        <p:nvSpPr>
          <p:cNvPr id="54277" name="Freeform 65"/>
          <p:cNvSpPr>
            <a:spLocks/>
          </p:cNvSpPr>
          <p:nvPr/>
        </p:nvSpPr>
        <p:spPr bwMode="auto">
          <a:xfrm>
            <a:off x="1571625" y="3652838"/>
            <a:ext cx="1755775" cy="879475"/>
          </a:xfrm>
          <a:custGeom>
            <a:avLst/>
            <a:gdLst>
              <a:gd name="T0" fmla="*/ 0 w 1106"/>
              <a:gd name="T1" fmla="*/ 2147483647 h 554"/>
              <a:gd name="T2" fmla="*/ 2147483647 w 1106"/>
              <a:gd name="T3" fmla="*/ 2147483647 h 554"/>
              <a:gd name="T4" fmla="*/ 2147483647 w 1106"/>
              <a:gd name="T5" fmla="*/ 2147483647 h 554"/>
              <a:gd name="T6" fmla="*/ 0 60000 65536"/>
              <a:gd name="T7" fmla="*/ 0 60000 65536"/>
              <a:gd name="T8" fmla="*/ 0 60000 65536"/>
              <a:gd name="T9" fmla="*/ 0 w 1106"/>
              <a:gd name="T10" fmla="*/ 0 h 554"/>
              <a:gd name="T11" fmla="*/ 1106 w 1106"/>
              <a:gd name="T12" fmla="*/ 554 h 554"/>
            </a:gdLst>
            <a:ahLst/>
            <a:cxnLst>
              <a:cxn ang="T6">
                <a:pos x="T0" y="T1"/>
              </a:cxn>
              <a:cxn ang="T7">
                <a:pos x="T2" y="T3"/>
              </a:cxn>
              <a:cxn ang="T8">
                <a:pos x="T4" y="T5"/>
              </a:cxn>
            </a:cxnLst>
            <a:rect l="T9" t="T10" r="T11" b="T12"/>
            <a:pathLst>
              <a:path w="1106" h="554">
                <a:moveTo>
                  <a:pt x="0" y="540"/>
                </a:moveTo>
                <a:cubicBezTo>
                  <a:pt x="97" y="450"/>
                  <a:pt x="399" y="0"/>
                  <a:pt x="583" y="2"/>
                </a:cubicBezTo>
                <a:cubicBezTo>
                  <a:pt x="767" y="4"/>
                  <a:pt x="997" y="439"/>
                  <a:pt x="1106" y="554"/>
                </a:cubicBezTo>
              </a:path>
            </a:pathLst>
          </a:custGeom>
          <a:noFill/>
          <a:ln w="12700" cap="flat" cmpd="sng">
            <a:solidFill>
              <a:schemeClr val="tx1"/>
            </a:solidFill>
            <a:prstDash val="solid"/>
            <a:round/>
            <a:headEnd/>
            <a:tailEnd/>
          </a:ln>
        </p:spPr>
        <p:txBody>
          <a:bodyPr wrap="none">
            <a:prstTxWarp prst="textNoShape">
              <a:avLst/>
            </a:prstTxWarp>
          </a:bodyPr>
          <a:lstStyle/>
          <a:p>
            <a:endParaRPr lang="en-US"/>
          </a:p>
        </p:txBody>
      </p:sp>
      <p:sp>
        <p:nvSpPr>
          <p:cNvPr id="54278" name="Oval 66"/>
          <p:cNvSpPr>
            <a:spLocks noChangeArrowheads="1"/>
          </p:cNvSpPr>
          <p:nvPr/>
        </p:nvSpPr>
        <p:spPr bwMode="auto">
          <a:xfrm>
            <a:off x="3171825" y="4510088"/>
            <a:ext cx="533400" cy="533400"/>
          </a:xfrm>
          <a:prstGeom prst="ellipse">
            <a:avLst/>
          </a:prstGeom>
          <a:gradFill rotWithShape="1">
            <a:gsLst>
              <a:gs pos="0">
                <a:schemeClr val="bg1"/>
              </a:gs>
              <a:gs pos="100000">
                <a:srgbClr val="FF9999"/>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54279" name="Line 67"/>
          <p:cNvSpPr>
            <a:spLocks noChangeShapeType="1"/>
          </p:cNvSpPr>
          <p:nvPr/>
        </p:nvSpPr>
        <p:spPr bwMode="auto">
          <a:xfrm>
            <a:off x="3600450" y="5005388"/>
            <a:ext cx="257175" cy="342900"/>
          </a:xfrm>
          <a:prstGeom prst="line">
            <a:avLst/>
          </a:prstGeom>
          <a:noFill/>
          <a:ln w="28575">
            <a:solidFill>
              <a:schemeClr val="tx1"/>
            </a:solidFill>
            <a:round/>
            <a:headEnd/>
            <a:tailEnd type="triangle" w="med" len="med"/>
          </a:ln>
        </p:spPr>
        <p:txBody>
          <a:bodyPr wrap="none">
            <a:prstTxWarp prst="textNoShape">
              <a:avLst/>
            </a:prstTxWarp>
          </a:bodyPr>
          <a:lstStyle/>
          <a:p>
            <a:endParaRPr lang="en-US"/>
          </a:p>
        </p:txBody>
      </p:sp>
      <p:sp>
        <p:nvSpPr>
          <p:cNvPr id="54280" name="Oval 68"/>
          <p:cNvSpPr>
            <a:spLocks noChangeArrowheads="1"/>
          </p:cNvSpPr>
          <p:nvPr/>
        </p:nvSpPr>
        <p:spPr bwMode="auto">
          <a:xfrm flipH="1" flipV="1">
            <a:off x="3305175" y="2214563"/>
            <a:ext cx="533400" cy="533400"/>
          </a:xfrm>
          <a:prstGeom prst="ellipse">
            <a:avLst/>
          </a:prstGeom>
          <a:gradFill rotWithShape="1">
            <a:gsLst>
              <a:gs pos="0">
                <a:schemeClr val="bg1"/>
              </a:gs>
              <a:gs pos="100000">
                <a:srgbClr val="0000F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54281" name="Line 69"/>
          <p:cNvSpPr>
            <a:spLocks noChangeShapeType="1"/>
          </p:cNvSpPr>
          <p:nvPr/>
        </p:nvSpPr>
        <p:spPr bwMode="auto">
          <a:xfrm flipH="1">
            <a:off x="3038475" y="2719388"/>
            <a:ext cx="381000" cy="457200"/>
          </a:xfrm>
          <a:prstGeom prst="line">
            <a:avLst/>
          </a:prstGeom>
          <a:noFill/>
          <a:ln w="28575">
            <a:solidFill>
              <a:schemeClr val="tx1"/>
            </a:solidFill>
            <a:round/>
            <a:headEnd/>
            <a:tailEnd type="triangle" w="med" len="med"/>
          </a:ln>
        </p:spPr>
        <p:txBody>
          <a:bodyPr wrap="none">
            <a:prstTxWarp prst="textNoShape">
              <a:avLst/>
            </a:prstTxWarp>
          </a:bodyPr>
          <a:lstStyle/>
          <a:p>
            <a:endParaRPr lang="en-US"/>
          </a:p>
        </p:txBody>
      </p:sp>
      <p:sp>
        <p:nvSpPr>
          <p:cNvPr id="54282" name="Freeform 70"/>
          <p:cNvSpPr>
            <a:spLocks/>
          </p:cNvSpPr>
          <p:nvPr/>
        </p:nvSpPr>
        <p:spPr bwMode="auto">
          <a:xfrm flipH="1" flipV="1">
            <a:off x="1663700" y="2697163"/>
            <a:ext cx="1755775" cy="879475"/>
          </a:xfrm>
          <a:custGeom>
            <a:avLst/>
            <a:gdLst>
              <a:gd name="T0" fmla="*/ 0 w 1106"/>
              <a:gd name="T1" fmla="*/ 2147483647 h 554"/>
              <a:gd name="T2" fmla="*/ 2147483647 w 1106"/>
              <a:gd name="T3" fmla="*/ 2147483647 h 554"/>
              <a:gd name="T4" fmla="*/ 2147483647 w 1106"/>
              <a:gd name="T5" fmla="*/ 2147483647 h 554"/>
              <a:gd name="T6" fmla="*/ 0 60000 65536"/>
              <a:gd name="T7" fmla="*/ 0 60000 65536"/>
              <a:gd name="T8" fmla="*/ 0 60000 65536"/>
              <a:gd name="T9" fmla="*/ 0 w 1106"/>
              <a:gd name="T10" fmla="*/ 0 h 554"/>
              <a:gd name="T11" fmla="*/ 1106 w 1106"/>
              <a:gd name="T12" fmla="*/ 554 h 554"/>
            </a:gdLst>
            <a:ahLst/>
            <a:cxnLst>
              <a:cxn ang="T6">
                <a:pos x="T0" y="T1"/>
              </a:cxn>
              <a:cxn ang="T7">
                <a:pos x="T2" y="T3"/>
              </a:cxn>
              <a:cxn ang="T8">
                <a:pos x="T4" y="T5"/>
              </a:cxn>
            </a:cxnLst>
            <a:rect l="T9" t="T10" r="T11" b="T12"/>
            <a:pathLst>
              <a:path w="1106" h="554">
                <a:moveTo>
                  <a:pt x="0" y="540"/>
                </a:moveTo>
                <a:cubicBezTo>
                  <a:pt x="97" y="450"/>
                  <a:pt x="399" y="0"/>
                  <a:pt x="583" y="2"/>
                </a:cubicBezTo>
                <a:cubicBezTo>
                  <a:pt x="767" y="4"/>
                  <a:pt x="997" y="439"/>
                  <a:pt x="1106" y="554"/>
                </a:cubicBezTo>
              </a:path>
            </a:pathLst>
          </a:custGeom>
          <a:noFill/>
          <a:ln w="12700" cap="flat" cmpd="sng">
            <a:solidFill>
              <a:schemeClr val="tx1"/>
            </a:solidFill>
            <a:prstDash val="solid"/>
            <a:round/>
            <a:headEnd/>
            <a:tailEnd/>
          </a:ln>
        </p:spPr>
        <p:txBody>
          <a:bodyPr wrap="none">
            <a:prstTxWarp prst="textNoShape">
              <a:avLst/>
            </a:prstTxWarp>
          </a:bodyPr>
          <a:lstStyle/>
          <a:p>
            <a:endParaRPr lang="en-US"/>
          </a:p>
        </p:txBody>
      </p:sp>
      <p:sp>
        <p:nvSpPr>
          <p:cNvPr id="54283" name="Oval 71"/>
          <p:cNvSpPr>
            <a:spLocks noChangeArrowheads="1"/>
          </p:cNvSpPr>
          <p:nvPr/>
        </p:nvSpPr>
        <p:spPr bwMode="auto">
          <a:xfrm flipH="1" flipV="1">
            <a:off x="1266825" y="2185988"/>
            <a:ext cx="533400" cy="533400"/>
          </a:xfrm>
          <a:prstGeom prst="ellipse">
            <a:avLst/>
          </a:prstGeom>
          <a:gradFill rotWithShape="1">
            <a:gsLst>
              <a:gs pos="0">
                <a:schemeClr val="bg1"/>
              </a:gs>
              <a:gs pos="100000">
                <a:srgbClr val="9393F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en-US"/>
          </a:p>
        </p:txBody>
      </p:sp>
      <p:sp>
        <p:nvSpPr>
          <p:cNvPr id="54284" name="Line 72"/>
          <p:cNvSpPr>
            <a:spLocks noChangeShapeType="1"/>
          </p:cNvSpPr>
          <p:nvPr/>
        </p:nvSpPr>
        <p:spPr bwMode="auto">
          <a:xfrm flipH="1" flipV="1">
            <a:off x="1143000" y="1905000"/>
            <a:ext cx="238125" cy="333375"/>
          </a:xfrm>
          <a:prstGeom prst="line">
            <a:avLst/>
          </a:prstGeom>
          <a:noFill/>
          <a:ln w="28575">
            <a:solidFill>
              <a:schemeClr val="tx1"/>
            </a:solidFill>
            <a:round/>
            <a:headEnd/>
            <a:tailEnd type="triangle" w="med" len="med"/>
          </a:ln>
        </p:spPr>
        <p:txBody>
          <a:bodyPr wrap="none">
            <a:prstTxWarp prst="textNoShape">
              <a:avLst/>
            </a:prstTxWarp>
          </a:bodyPr>
          <a:lstStyle/>
          <a:p>
            <a:endParaRPr lang="en-US"/>
          </a:p>
        </p:txBody>
      </p:sp>
      <p:sp>
        <p:nvSpPr>
          <p:cNvPr id="54285" name="Line 73"/>
          <p:cNvSpPr>
            <a:spLocks noChangeShapeType="1"/>
          </p:cNvSpPr>
          <p:nvPr/>
        </p:nvSpPr>
        <p:spPr bwMode="auto">
          <a:xfrm flipV="1">
            <a:off x="857250" y="5638800"/>
            <a:ext cx="3505200" cy="0"/>
          </a:xfrm>
          <a:prstGeom prst="line">
            <a:avLst/>
          </a:prstGeom>
          <a:noFill/>
          <a:ln w="28575">
            <a:solidFill>
              <a:schemeClr val="tx1"/>
            </a:solidFill>
            <a:round/>
            <a:headEnd/>
            <a:tailEnd type="triangle" w="med" len="med"/>
          </a:ln>
        </p:spPr>
        <p:txBody>
          <a:bodyPr wrap="none">
            <a:prstTxWarp prst="textNoShape">
              <a:avLst/>
            </a:prstTxWarp>
          </a:bodyPr>
          <a:lstStyle/>
          <a:p>
            <a:endParaRPr lang="en-US"/>
          </a:p>
        </p:txBody>
      </p:sp>
      <p:sp>
        <p:nvSpPr>
          <p:cNvPr id="54286" name="Line 74"/>
          <p:cNvSpPr>
            <a:spLocks noChangeShapeType="1"/>
          </p:cNvSpPr>
          <p:nvPr/>
        </p:nvSpPr>
        <p:spPr bwMode="auto">
          <a:xfrm flipV="1">
            <a:off x="857250" y="1447800"/>
            <a:ext cx="0" cy="4191000"/>
          </a:xfrm>
          <a:prstGeom prst="line">
            <a:avLst/>
          </a:prstGeom>
          <a:noFill/>
          <a:ln w="28575">
            <a:solidFill>
              <a:schemeClr val="tx1"/>
            </a:solidFill>
            <a:round/>
            <a:headEnd/>
            <a:tailEnd type="triangle" w="med" len="med"/>
          </a:ln>
        </p:spPr>
        <p:txBody>
          <a:bodyPr wrap="none">
            <a:prstTxWarp prst="textNoShape">
              <a:avLst/>
            </a:prstTxWarp>
          </a:bodyPr>
          <a:lstStyle/>
          <a:p>
            <a:endParaRPr lang="en-US"/>
          </a:p>
        </p:txBody>
      </p:sp>
      <p:sp>
        <p:nvSpPr>
          <p:cNvPr id="54287" name="Text Box 75"/>
          <p:cNvSpPr txBox="1">
            <a:spLocks noChangeArrowheads="1"/>
          </p:cNvSpPr>
          <p:nvPr/>
        </p:nvSpPr>
        <p:spPr bwMode="auto">
          <a:xfrm>
            <a:off x="476250" y="1157288"/>
            <a:ext cx="361950" cy="519112"/>
          </a:xfrm>
          <a:prstGeom prst="rect">
            <a:avLst/>
          </a:prstGeom>
          <a:noFill/>
          <a:ln w="9525">
            <a:noFill/>
            <a:miter lim="800000"/>
            <a:headEnd/>
            <a:tailEnd/>
          </a:ln>
        </p:spPr>
        <p:txBody>
          <a:bodyPr wrap="none">
            <a:prstTxWarp prst="textNoShape">
              <a:avLst/>
            </a:prstTxWarp>
            <a:spAutoFit/>
          </a:bodyPr>
          <a:lstStyle/>
          <a:p>
            <a:r>
              <a:rPr lang="en-US"/>
              <a:t>y</a:t>
            </a:r>
          </a:p>
        </p:txBody>
      </p:sp>
      <p:sp>
        <p:nvSpPr>
          <p:cNvPr id="54288" name="Text Box 76"/>
          <p:cNvSpPr txBox="1">
            <a:spLocks noChangeArrowheads="1"/>
          </p:cNvSpPr>
          <p:nvPr/>
        </p:nvSpPr>
        <p:spPr bwMode="auto">
          <a:xfrm>
            <a:off x="1676400" y="4876800"/>
            <a:ext cx="1504538" cy="461665"/>
          </a:xfrm>
          <a:prstGeom prst="rect">
            <a:avLst/>
          </a:prstGeom>
          <a:noFill/>
          <a:ln w="9525">
            <a:noFill/>
            <a:miter lim="800000"/>
            <a:headEnd/>
            <a:tailEnd/>
          </a:ln>
        </p:spPr>
        <p:txBody>
          <a:bodyPr wrap="none">
            <a:prstTxWarp prst="textNoShape">
              <a:avLst/>
            </a:prstTxWarp>
            <a:spAutoFit/>
          </a:bodyPr>
          <a:lstStyle/>
          <a:p>
            <a:r>
              <a:rPr lang="en-US" b="1" dirty="0"/>
              <a:t>u</a:t>
            </a:r>
            <a:r>
              <a:rPr lang="en-US" baseline="-25000" dirty="0"/>
              <a:t>1</a:t>
            </a:r>
            <a:r>
              <a:rPr lang="en-US" dirty="0"/>
              <a:t>=(</a:t>
            </a:r>
            <a:r>
              <a:rPr lang="en-US" dirty="0" err="1"/>
              <a:t>u</a:t>
            </a:r>
            <a:r>
              <a:rPr lang="en-US" baseline="-25000" dirty="0" err="1"/>
              <a:t>x</a:t>
            </a:r>
            <a:r>
              <a:rPr lang="en-US" dirty="0" err="1"/>
              <a:t>,u</a:t>
            </a:r>
            <a:r>
              <a:rPr lang="en-US" baseline="-25000" dirty="0" err="1"/>
              <a:t>y</a:t>
            </a:r>
            <a:r>
              <a:rPr lang="en-US" dirty="0"/>
              <a:t>)</a:t>
            </a:r>
            <a:endParaRPr lang="en-US" baseline="-25000" dirty="0"/>
          </a:p>
        </p:txBody>
      </p:sp>
      <p:sp>
        <p:nvSpPr>
          <p:cNvPr id="54289" name="Text Box 77"/>
          <p:cNvSpPr txBox="1">
            <a:spLocks noChangeArrowheads="1"/>
          </p:cNvSpPr>
          <p:nvPr/>
        </p:nvSpPr>
        <p:spPr bwMode="auto">
          <a:xfrm>
            <a:off x="1981200" y="1600200"/>
            <a:ext cx="1880543" cy="461665"/>
          </a:xfrm>
          <a:prstGeom prst="rect">
            <a:avLst/>
          </a:prstGeom>
          <a:noFill/>
          <a:ln w="9525">
            <a:noFill/>
            <a:miter lim="800000"/>
            <a:headEnd/>
            <a:tailEnd/>
          </a:ln>
        </p:spPr>
        <p:txBody>
          <a:bodyPr wrap="none">
            <a:prstTxWarp prst="textNoShape">
              <a:avLst/>
            </a:prstTxWarp>
            <a:spAutoFit/>
          </a:bodyPr>
          <a:lstStyle/>
          <a:p>
            <a:r>
              <a:rPr lang="en-US" b="1" dirty="0"/>
              <a:t>u</a:t>
            </a:r>
            <a:r>
              <a:rPr lang="en-US" baseline="-25000" dirty="0"/>
              <a:t>2</a:t>
            </a:r>
            <a:r>
              <a:rPr lang="en-US" dirty="0"/>
              <a:t> = (-</a:t>
            </a:r>
            <a:r>
              <a:rPr lang="en-US" dirty="0" err="1"/>
              <a:t>u</a:t>
            </a:r>
            <a:r>
              <a:rPr lang="en-US" baseline="-25000" dirty="0" err="1"/>
              <a:t>x</a:t>
            </a:r>
            <a:r>
              <a:rPr lang="en-US" dirty="0" err="1"/>
              <a:t>,-u</a:t>
            </a:r>
            <a:r>
              <a:rPr lang="en-US" baseline="-25000" dirty="0" err="1"/>
              <a:t>y</a:t>
            </a:r>
            <a:r>
              <a:rPr lang="en-US" dirty="0"/>
              <a:t>)</a:t>
            </a:r>
            <a:endParaRPr lang="en-US" baseline="-25000" dirty="0"/>
          </a:p>
        </p:txBody>
      </p:sp>
      <p:sp>
        <p:nvSpPr>
          <p:cNvPr id="54290" name="Text Box 78"/>
          <p:cNvSpPr txBox="1">
            <a:spLocks noChangeArrowheads="1"/>
          </p:cNvSpPr>
          <p:nvPr/>
        </p:nvSpPr>
        <p:spPr bwMode="auto">
          <a:xfrm>
            <a:off x="1171575" y="4467225"/>
            <a:ext cx="481013" cy="519113"/>
          </a:xfrm>
          <a:prstGeom prst="rect">
            <a:avLst/>
          </a:prstGeom>
          <a:noFill/>
          <a:ln w="9525">
            <a:noFill/>
            <a:miter lim="800000"/>
            <a:headEnd/>
            <a:tailEnd/>
          </a:ln>
        </p:spPr>
        <p:txBody>
          <a:bodyPr wrap="none">
            <a:prstTxWarp prst="textNoShape">
              <a:avLst/>
            </a:prstTxWarp>
            <a:spAutoFit/>
          </a:bodyPr>
          <a:lstStyle/>
          <a:p>
            <a:r>
              <a:rPr lang="en-US"/>
              <a:t>m</a:t>
            </a:r>
          </a:p>
        </p:txBody>
      </p:sp>
      <p:sp>
        <p:nvSpPr>
          <p:cNvPr id="54291" name="Text Box 79"/>
          <p:cNvSpPr txBox="1">
            <a:spLocks noChangeArrowheads="1"/>
          </p:cNvSpPr>
          <p:nvPr/>
        </p:nvSpPr>
        <p:spPr bwMode="auto">
          <a:xfrm>
            <a:off x="3333750" y="2190750"/>
            <a:ext cx="481013" cy="519113"/>
          </a:xfrm>
          <a:prstGeom prst="rect">
            <a:avLst/>
          </a:prstGeom>
          <a:noFill/>
          <a:ln w="9525">
            <a:noFill/>
            <a:miter lim="800000"/>
            <a:headEnd/>
            <a:tailEnd/>
          </a:ln>
        </p:spPr>
        <p:txBody>
          <a:bodyPr wrap="none">
            <a:prstTxWarp prst="textNoShape">
              <a:avLst/>
            </a:prstTxWarp>
            <a:spAutoFit/>
          </a:bodyPr>
          <a:lstStyle/>
          <a:p>
            <a:r>
              <a:rPr lang="en-US"/>
              <a:t>m</a:t>
            </a:r>
          </a:p>
        </p:txBody>
      </p:sp>
      <p:sp>
        <p:nvSpPr>
          <p:cNvPr id="54292" name="Text Box 80"/>
          <p:cNvSpPr txBox="1">
            <a:spLocks noChangeArrowheads="1"/>
          </p:cNvSpPr>
          <p:nvPr/>
        </p:nvSpPr>
        <p:spPr bwMode="auto">
          <a:xfrm>
            <a:off x="914400" y="5105400"/>
            <a:ext cx="420688" cy="519113"/>
          </a:xfrm>
          <a:prstGeom prst="rect">
            <a:avLst/>
          </a:prstGeom>
          <a:noFill/>
          <a:ln w="9525">
            <a:noFill/>
            <a:miter lim="800000"/>
            <a:headEnd/>
            <a:tailEnd/>
          </a:ln>
        </p:spPr>
        <p:txBody>
          <a:bodyPr wrap="none">
            <a:prstTxWarp prst="textNoShape">
              <a:avLst/>
            </a:prstTxWarp>
            <a:spAutoFit/>
          </a:bodyPr>
          <a:lstStyle/>
          <a:p>
            <a:r>
              <a:rPr lang="en-US"/>
              <a:t>S</a:t>
            </a:r>
          </a:p>
        </p:txBody>
      </p:sp>
      <p:sp>
        <p:nvSpPr>
          <p:cNvPr id="387153" name="Text Box 81"/>
          <p:cNvSpPr txBox="1">
            <a:spLocks noChangeArrowheads="1"/>
          </p:cNvSpPr>
          <p:nvPr/>
        </p:nvSpPr>
        <p:spPr bwMode="auto">
          <a:xfrm>
            <a:off x="4800600" y="1066800"/>
            <a:ext cx="3815466" cy="1077218"/>
          </a:xfrm>
          <a:prstGeom prst="rect">
            <a:avLst/>
          </a:prstGeom>
          <a:noFill/>
          <a:ln w="9525">
            <a:noFill/>
            <a:miter lim="800000"/>
            <a:headEnd/>
            <a:tailEnd/>
          </a:ln>
        </p:spPr>
        <p:txBody>
          <a:bodyPr wrap="none">
            <a:prstTxWarp prst="textNoShape">
              <a:avLst/>
            </a:prstTxWarp>
            <a:spAutoFit/>
          </a:bodyPr>
          <a:lstStyle/>
          <a:p>
            <a:r>
              <a:rPr lang="en-US" sz="3200" b="1" i="1" dirty="0">
                <a:solidFill>
                  <a:srgbClr val="FF0000"/>
                </a:solidFill>
                <a:latin typeface="Times New Roman" charset="0"/>
              </a:rPr>
              <a:t>p</a:t>
            </a:r>
            <a:r>
              <a:rPr lang="en-US" sz="3200" b="1" i="1" baseline="-25000" dirty="0">
                <a:solidFill>
                  <a:srgbClr val="FF0000"/>
                </a:solidFill>
                <a:latin typeface="Times New Roman" charset="0"/>
              </a:rPr>
              <a:t>1, before</a:t>
            </a:r>
            <a:r>
              <a:rPr lang="en-US" sz="3200" b="1" i="1" baseline="-25000" dirty="0">
                <a:latin typeface="Times New Roman" charset="0"/>
              </a:rPr>
              <a:t> </a:t>
            </a:r>
            <a:r>
              <a:rPr lang="en-US" sz="3200" b="1" i="1" dirty="0">
                <a:latin typeface="Times New Roman" charset="0"/>
              </a:rPr>
              <a:t>= </a:t>
            </a:r>
            <a:r>
              <a:rPr lang="en-US" sz="3200" i="1" dirty="0" err="1">
                <a:latin typeface="Times New Roman" charset="0"/>
              </a:rPr>
              <a:t>m</a:t>
            </a:r>
            <a:r>
              <a:rPr lang="en-US" sz="3200" dirty="0" err="1">
                <a:latin typeface="Times New Roman" charset="0"/>
              </a:rPr>
              <a:t>(</a:t>
            </a:r>
            <a:r>
              <a:rPr lang="en-US" sz="3200" i="1" dirty="0" err="1">
                <a:latin typeface="Times New Roman" charset="0"/>
              </a:rPr>
              <a:t>u</a:t>
            </a:r>
            <a:r>
              <a:rPr lang="en-US" sz="3200" i="1" baseline="-25000" dirty="0" err="1">
                <a:latin typeface="Times New Roman" charset="0"/>
              </a:rPr>
              <a:t>x</a:t>
            </a:r>
            <a:r>
              <a:rPr lang="en-US" sz="3200" i="1" baseline="-25000" dirty="0">
                <a:latin typeface="Times New Roman" charset="0"/>
              </a:rPr>
              <a:t> </a:t>
            </a:r>
            <a:r>
              <a:rPr lang="en-US" sz="3200" i="1" dirty="0">
                <a:latin typeface="Times New Roman" charset="0"/>
              </a:rPr>
              <a:t>, </a:t>
            </a:r>
            <a:r>
              <a:rPr lang="en-US" sz="3200" i="1" dirty="0" err="1">
                <a:latin typeface="Times New Roman" charset="0"/>
              </a:rPr>
              <a:t>u</a:t>
            </a:r>
            <a:r>
              <a:rPr lang="en-US" sz="3200" i="1" baseline="-25000" dirty="0" err="1">
                <a:latin typeface="Times New Roman" charset="0"/>
              </a:rPr>
              <a:t>y</a:t>
            </a:r>
            <a:r>
              <a:rPr lang="en-US" sz="3200" dirty="0">
                <a:latin typeface="Times New Roman" charset="0"/>
              </a:rPr>
              <a:t>)</a:t>
            </a:r>
          </a:p>
          <a:p>
            <a:r>
              <a:rPr lang="en-US" sz="3200" b="1" i="1" dirty="0">
                <a:solidFill>
                  <a:srgbClr val="0000FF"/>
                </a:solidFill>
                <a:latin typeface="Times New Roman" charset="0"/>
              </a:rPr>
              <a:t>p</a:t>
            </a:r>
            <a:r>
              <a:rPr lang="en-US" sz="3200" b="1" i="1" baseline="-25000" dirty="0">
                <a:solidFill>
                  <a:srgbClr val="0000FF"/>
                </a:solidFill>
                <a:latin typeface="Times New Roman" charset="0"/>
              </a:rPr>
              <a:t>2</a:t>
            </a:r>
            <a:r>
              <a:rPr lang="en-US" sz="3200" b="1" i="1" dirty="0">
                <a:solidFill>
                  <a:srgbClr val="0000FF"/>
                </a:solidFill>
                <a:latin typeface="Times New Roman" charset="0"/>
              </a:rPr>
              <a:t>, </a:t>
            </a:r>
            <a:r>
              <a:rPr lang="en-US" sz="3200" b="1" i="1" baseline="-25000" dirty="0">
                <a:solidFill>
                  <a:srgbClr val="0000FF"/>
                </a:solidFill>
                <a:latin typeface="Times New Roman" charset="0"/>
              </a:rPr>
              <a:t>before</a:t>
            </a:r>
            <a:r>
              <a:rPr lang="en-US" sz="3200" b="1" i="1" dirty="0">
                <a:latin typeface="Times New Roman" charset="0"/>
              </a:rPr>
              <a:t> = </a:t>
            </a:r>
            <a:r>
              <a:rPr lang="en-US" sz="3200" i="1" dirty="0" err="1">
                <a:latin typeface="Times New Roman" charset="0"/>
              </a:rPr>
              <a:t>m</a:t>
            </a:r>
            <a:r>
              <a:rPr lang="en-US" sz="3200" dirty="0" err="1">
                <a:latin typeface="Times New Roman" charset="0"/>
              </a:rPr>
              <a:t>(</a:t>
            </a:r>
            <a:r>
              <a:rPr lang="en-US" sz="3200" i="1" dirty="0" err="1">
                <a:latin typeface="Times New Roman" charset="0"/>
              </a:rPr>
              <a:t>-u</a:t>
            </a:r>
            <a:r>
              <a:rPr lang="en-US" sz="3200" i="1" baseline="-25000" dirty="0" err="1">
                <a:latin typeface="Times New Roman" charset="0"/>
              </a:rPr>
              <a:t>x</a:t>
            </a:r>
            <a:r>
              <a:rPr lang="en-US" sz="3200" i="1" baseline="-25000" dirty="0">
                <a:latin typeface="Times New Roman" charset="0"/>
              </a:rPr>
              <a:t> </a:t>
            </a:r>
            <a:r>
              <a:rPr lang="en-US" sz="3200" i="1" dirty="0">
                <a:latin typeface="Times New Roman" charset="0"/>
              </a:rPr>
              <a:t>, -</a:t>
            </a:r>
            <a:r>
              <a:rPr lang="en-US" sz="3200" i="1" dirty="0" err="1">
                <a:latin typeface="Times New Roman" charset="0"/>
              </a:rPr>
              <a:t>u</a:t>
            </a:r>
            <a:r>
              <a:rPr lang="en-US" sz="3200" i="1" baseline="-25000" dirty="0" err="1">
                <a:latin typeface="Times New Roman" charset="0"/>
              </a:rPr>
              <a:t>y</a:t>
            </a:r>
            <a:r>
              <a:rPr lang="en-US" sz="3200" dirty="0">
                <a:latin typeface="Times New Roman" charset="0"/>
              </a:rPr>
              <a:t>)</a:t>
            </a:r>
          </a:p>
        </p:txBody>
      </p:sp>
      <p:sp>
        <p:nvSpPr>
          <p:cNvPr id="387154" name="Text Box 82"/>
          <p:cNvSpPr txBox="1">
            <a:spLocks noChangeArrowheads="1"/>
          </p:cNvSpPr>
          <p:nvPr/>
        </p:nvSpPr>
        <p:spPr bwMode="auto">
          <a:xfrm>
            <a:off x="4800600" y="3429000"/>
            <a:ext cx="3539683" cy="1077218"/>
          </a:xfrm>
          <a:prstGeom prst="rect">
            <a:avLst/>
          </a:prstGeom>
          <a:noFill/>
          <a:ln w="9525">
            <a:noFill/>
            <a:miter lim="800000"/>
            <a:headEnd/>
            <a:tailEnd/>
          </a:ln>
        </p:spPr>
        <p:txBody>
          <a:bodyPr wrap="none">
            <a:prstTxWarp prst="textNoShape">
              <a:avLst/>
            </a:prstTxWarp>
            <a:spAutoFit/>
          </a:bodyPr>
          <a:lstStyle/>
          <a:p>
            <a:r>
              <a:rPr lang="en-US" sz="3200" b="1" i="1" dirty="0">
                <a:solidFill>
                  <a:srgbClr val="FF0000"/>
                </a:solidFill>
                <a:latin typeface="Times New Roman" charset="0"/>
              </a:rPr>
              <a:t>p</a:t>
            </a:r>
            <a:r>
              <a:rPr lang="en-US" sz="3200" b="1" i="1" baseline="-25000" dirty="0">
                <a:solidFill>
                  <a:srgbClr val="FF0000"/>
                </a:solidFill>
                <a:latin typeface="Times New Roman" charset="0"/>
              </a:rPr>
              <a:t>1, after</a:t>
            </a:r>
            <a:r>
              <a:rPr lang="en-US" sz="3200" i="1" baseline="-25000" dirty="0">
                <a:latin typeface="Times New Roman" charset="0"/>
              </a:rPr>
              <a:t> </a:t>
            </a:r>
            <a:r>
              <a:rPr lang="en-US" sz="3200" i="1" dirty="0">
                <a:latin typeface="Times New Roman" charset="0"/>
              </a:rPr>
              <a:t>= </a:t>
            </a:r>
            <a:r>
              <a:rPr lang="en-US" sz="3200" i="1" dirty="0" err="1">
                <a:latin typeface="Times New Roman" charset="0"/>
              </a:rPr>
              <a:t>m</a:t>
            </a:r>
            <a:r>
              <a:rPr lang="en-US" sz="3200" dirty="0" err="1">
                <a:latin typeface="Times New Roman" charset="0"/>
              </a:rPr>
              <a:t>(</a:t>
            </a:r>
            <a:r>
              <a:rPr lang="en-US" sz="3200" i="1" dirty="0" err="1">
                <a:latin typeface="Times New Roman" charset="0"/>
              </a:rPr>
              <a:t>u</a:t>
            </a:r>
            <a:r>
              <a:rPr lang="en-US" sz="3200" i="1" baseline="-25000" dirty="0" err="1">
                <a:latin typeface="Times New Roman" charset="0"/>
              </a:rPr>
              <a:t>x</a:t>
            </a:r>
            <a:r>
              <a:rPr lang="en-US" sz="3200" i="1" baseline="-25000" dirty="0">
                <a:latin typeface="Times New Roman" charset="0"/>
              </a:rPr>
              <a:t> </a:t>
            </a:r>
            <a:r>
              <a:rPr lang="en-US" sz="3200" i="1" dirty="0">
                <a:latin typeface="Times New Roman" charset="0"/>
              </a:rPr>
              <a:t>, -</a:t>
            </a:r>
            <a:r>
              <a:rPr lang="en-US" sz="3200" i="1" dirty="0" err="1">
                <a:latin typeface="Times New Roman" charset="0"/>
              </a:rPr>
              <a:t>u</a:t>
            </a:r>
            <a:r>
              <a:rPr lang="en-US" sz="3200" i="1" baseline="-25000" dirty="0" err="1">
                <a:latin typeface="Times New Roman" charset="0"/>
              </a:rPr>
              <a:t>y</a:t>
            </a:r>
            <a:r>
              <a:rPr lang="en-US" sz="3200" dirty="0">
                <a:latin typeface="Times New Roman" charset="0"/>
              </a:rPr>
              <a:t>)</a:t>
            </a:r>
          </a:p>
          <a:p>
            <a:r>
              <a:rPr lang="en-US" sz="3200" b="1" i="1" dirty="0">
                <a:solidFill>
                  <a:srgbClr val="0000FF"/>
                </a:solidFill>
                <a:latin typeface="Times New Roman" charset="0"/>
              </a:rPr>
              <a:t>p</a:t>
            </a:r>
            <a:r>
              <a:rPr lang="en-US" sz="3200" b="1" i="1" baseline="-25000" dirty="0">
                <a:solidFill>
                  <a:srgbClr val="0000FF"/>
                </a:solidFill>
                <a:latin typeface="Times New Roman" charset="0"/>
              </a:rPr>
              <a:t>2</a:t>
            </a:r>
            <a:r>
              <a:rPr lang="en-US" sz="3200" b="1" i="1" dirty="0">
                <a:solidFill>
                  <a:srgbClr val="0000FF"/>
                </a:solidFill>
                <a:latin typeface="Times New Roman" charset="0"/>
              </a:rPr>
              <a:t>, </a:t>
            </a:r>
            <a:r>
              <a:rPr lang="en-US" sz="3200" b="1" i="1" baseline="-25000" dirty="0">
                <a:solidFill>
                  <a:srgbClr val="0000FF"/>
                </a:solidFill>
                <a:latin typeface="Times New Roman" charset="0"/>
              </a:rPr>
              <a:t>after</a:t>
            </a:r>
            <a:r>
              <a:rPr lang="en-US" sz="3200" i="1" dirty="0">
                <a:latin typeface="Times New Roman" charset="0"/>
              </a:rPr>
              <a:t> = </a:t>
            </a:r>
            <a:r>
              <a:rPr lang="en-US" sz="3200" i="1" dirty="0" err="1">
                <a:latin typeface="Times New Roman" charset="0"/>
              </a:rPr>
              <a:t>m</a:t>
            </a:r>
            <a:r>
              <a:rPr lang="en-US" sz="3200" dirty="0" err="1">
                <a:latin typeface="Times New Roman" charset="0"/>
              </a:rPr>
              <a:t>(</a:t>
            </a:r>
            <a:r>
              <a:rPr lang="en-US" sz="3200" i="1" dirty="0" err="1">
                <a:latin typeface="Times New Roman" charset="0"/>
              </a:rPr>
              <a:t>-u</a:t>
            </a:r>
            <a:r>
              <a:rPr lang="en-US" sz="3200" i="1" baseline="-25000" dirty="0" err="1">
                <a:latin typeface="Times New Roman" charset="0"/>
              </a:rPr>
              <a:t>x</a:t>
            </a:r>
            <a:r>
              <a:rPr lang="en-US" sz="3200" i="1" baseline="-25000" dirty="0">
                <a:latin typeface="Times New Roman" charset="0"/>
              </a:rPr>
              <a:t> </a:t>
            </a:r>
            <a:r>
              <a:rPr lang="en-US" sz="3200" i="1" dirty="0">
                <a:latin typeface="Times New Roman" charset="0"/>
              </a:rPr>
              <a:t>, </a:t>
            </a:r>
            <a:r>
              <a:rPr lang="en-US" sz="3200" i="1" dirty="0" err="1">
                <a:latin typeface="Times New Roman" charset="0"/>
              </a:rPr>
              <a:t>u</a:t>
            </a:r>
            <a:r>
              <a:rPr lang="en-US" sz="3200" i="1" baseline="-25000" dirty="0" err="1">
                <a:latin typeface="Times New Roman" charset="0"/>
              </a:rPr>
              <a:t>y</a:t>
            </a:r>
            <a:r>
              <a:rPr lang="en-US" sz="3200" dirty="0">
                <a:latin typeface="Times New Roman" charset="0"/>
              </a:rPr>
              <a:t>)</a:t>
            </a:r>
          </a:p>
        </p:txBody>
      </p:sp>
      <p:sp>
        <p:nvSpPr>
          <p:cNvPr id="387155" name="Text Box 83"/>
          <p:cNvSpPr txBox="1">
            <a:spLocks noChangeArrowheads="1"/>
          </p:cNvSpPr>
          <p:nvPr/>
        </p:nvSpPr>
        <p:spPr bwMode="auto">
          <a:xfrm>
            <a:off x="4800600" y="2514600"/>
            <a:ext cx="3417120" cy="584776"/>
          </a:xfrm>
          <a:prstGeom prst="rect">
            <a:avLst/>
          </a:prstGeom>
          <a:noFill/>
          <a:ln w="9525">
            <a:noFill/>
            <a:miter lim="800000"/>
            <a:headEnd/>
            <a:tailEnd/>
          </a:ln>
        </p:spPr>
        <p:txBody>
          <a:bodyPr wrap="none">
            <a:prstTxWarp prst="textNoShape">
              <a:avLst/>
            </a:prstTxWarp>
            <a:spAutoFit/>
          </a:bodyPr>
          <a:lstStyle/>
          <a:p>
            <a:r>
              <a:rPr lang="en-US" sz="3200" b="1" i="1" dirty="0" err="1">
                <a:latin typeface="Times New Roman" charset="0"/>
              </a:rPr>
              <a:t>p</a:t>
            </a:r>
            <a:r>
              <a:rPr lang="en-US" sz="3200" b="1" i="1" baseline="-25000" dirty="0" err="1">
                <a:latin typeface="Times New Roman" charset="0"/>
              </a:rPr>
              <a:t>tot</a:t>
            </a:r>
            <a:r>
              <a:rPr lang="en-US" sz="3200" b="1" i="1" baseline="-25000" dirty="0">
                <a:latin typeface="Times New Roman" charset="0"/>
              </a:rPr>
              <a:t> , before </a:t>
            </a:r>
            <a:r>
              <a:rPr lang="en-US" sz="3200" b="1" i="1" dirty="0">
                <a:latin typeface="Times New Roman" charset="0"/>
              </a:rPr>
              <a:t>= </a:t>
            </a:r>
            <a:r>
              <a:rPr lang="en-US" sz="3200" i="1" dirty="0">
                <a:latin typeface="Times New Roman" charset="0"/>
              </a:rPr>
              <a:t>m</a:t>
            </a:r>
            <a:r>
              <a:rPr lang="en-US" sz="3200" dirty="0">
                <a:latin typeface="Times New Roman" charset="0"/>
              </a:rPr>
              <a:t>(</a:t>
            </a:r>
            <a:r>
              <a:rPr lang="en-US" sz="3200" i="1" dirty="0">
                <a:latin typeface="Times New Roman" charset="0"/>
              </a:rPr>
              <a:t>0</a:t>
            </a:r>
            <a:r>
              <a:rPr lang="en-US" sz="3200" i="1" baseline="-25000" dirty="0">
                <a:latin typeface="Times New Roman" charset="0"/>
              </a:rPr>
              <a:t> </a:t>
            </a:r>
            <a:r>
              <a:rPr lang="en-US" sz="3200" i="1" dirty="0">
                <a:latin typeface="Times New Roman" charset="0"/>
              </a:rPr>
              <a:t>, 0</a:t>
            </a:r>
            <a:r>
              <a:rPr lang="en-US" sz="3200" dirty="0">
                <a:latin typeface="Times New Roman" charset="0"/>
              </a:rPr>
              <a:t>)</a:t>
            </a:r>
          </a:p>
        </p:txBody>
      </p:sp>
      <p:sp>
        <p:nvSpPr>
          <p:cNvPr id="387156" name="Text Box 84"/>
          <p:cNvSpPr txBox="1">
            <a:spLocks noChangeArrowheads="1"/>
          </p:cNvSpPr>
          <p:nvPr/>
        </p:nvSpPr>
        <p:spPr bwMode="auto">
          <a:xfrm>
            <a:off x="4800600" y="4648200"/>
            <a:ext cx="3234913" cy="584776"/>
          </a:xfrm>
          <a:prstGeom prst="rect">
            <a:avLst/>
          </a:prstGeom>
          <a:noFill/>
          <a:ln w="9525">
            <a:noFill/>
            <a:miter lim="800000"/>
            <a:headEnd/>
            <a:tailEnd/>
          </a:ln>
        </p:spPr>
        <p:txBody>
          <a:bodyPr wrap="none">
            <a:prstTxWarp prst="textNoShape">
              <a:avLst/>
            </a:prstTxWarp>
            <a:spAutoFit/>
          </a:bodyPr>
          <a:lstStyle/>
          <a:p>
            <a:r>
              <a:rPr lang="en-US" sz="3200" b="1" i="1" dirty="0" err="1">
                <a:latin typeface="Times New Roman" charset="0"/>
              </a:rPr>
              <a:t>p</a:t>
            </a:r>
            <a:r>
              <a:rPr lang="en-US" sz="3200" b="1" i="1" baseline="-25000" dirty="0" err="1">
                <a:latin typeface="Times New Roman" charset="0"/>
              </a:rPr>
              <a:t>tot</a:t>
            </a:r>
            <a:r>
              <a:rPr lang="en-US" sz="3200" b="1" i="1" baseline="-25000" dirty="0">
                <a:latin typeface="Times New Roman" charset="0"/>
              </a:rPr>
              <a:t> , after </a:t>
            </a:r>
            <a:r>
              <a:rPr lang="en-US" sz="3200" b="1" i="1" dirty="0">
                <a:latin typeface="Times New Roman" charset="0"/>
              </a:rPr>
              <a:t>= </a:t>
            </a:r>
            <a:r>
              <a:rPr lang="en-US" sz="3200" i="1" dirty="0">
                <a:latin typeface="Times New Roman" charset="0"/>
              </a:rPr>
              <a:t>m</a:t>
            </a:r>
            <a:r>
              <a:rPr lang="en-US" sz="3200" dirty="0">
                <a:latin typeface="Times New Roman" charset="0"/>
              </a:rPr>
              <a:t>(</a:t>
            </a:r>
            <a:r>
              <a:rPr lang="en-US" sz="3200" i="1" dirty="0">
                <a:latin typeface="Times New Roman" charset="0"/>
              </a:rPr>
              <a:t>0</a:t>
            </a:r>
            <a:r>
              <a:rPr lang="en-US" sz="3200" i="1" baseline="-25000" dirty="0">
                <a:latin typeface="Times New Roman" charset="0"/>
              </a:rPr>
              <a:t> </a:t>
            </a:r>
            <a:r>
              <a:rPr lang="en-US" sz="3200" i="1" dirty="0">
                <a:latin typeface="Times New Roman" charset="0"/>
              </a:rPr>
              <a:t>, 0</a:t>
            </a:r>
            <a:r>
              <a:rPr lang="en-US" sz="3200" dirty="0">
                <a:latin typeface="Times New Roman" charset="0"/>
              </a:rPr>
              <a:t>)</a:t>
            </a:r>
          </a:p>
        </p:txBody>
      </p:sp>
      <p:sp>
        <p:nvSpPr>
          <p:cNvPr id="387157" name="Text Box 85"/>
          <p:cNvSpPr txBox="1">
            <a:spLocks noChangeArrowheads="1"/>
          </p:cNvSpPr>
          <p:nvPr/>
        </p:nvSpPr>
        <p:spPr bwMode="auto">
          <a:xfrm>
            <a:off x="4800600" y="5562600"/>
            <a:ext cx="3744845" cy="584776"/>
          </a:xfrm>
          <a:prstGeom prst="rect">
            <a:avLst/>
          </a:prstGeom>
          <a:noFill/>
          <a:ln w="9525">
            <a:solidFill>
              <a:schemeClr val="tx1"/>
            </a:solidFill>
            <a:miter lim="800000"/>
            <a:headEnd/>
            <a:tailEnd/>
          </a:ln>
        </p:spPr>
        <p:txBody>
          <a:bodyPr wrap="none">
            <a:prstTxWarp prst="textNoShape">
              <a:avLst/>
            </a:prstTxWarp>
            <a:spAutoFit/>
          </a:bodyPr>
          <a:lstStyle/>
          <a:p>
            <a:r>
              <a:rPr lang="en-US" sz="3200" dirty="0" err="1">
                <a:latin typeface="Times New Roman" charset="0"/>
                <a:sym typeface="Wingdings" charset="2"/>
              </a:rPr>
              <a:t></a:t>
            </a:r>
            <a:r>
              <a:rPr lang="en-US" sz="3200" b="1" i="1" dirty="0">
                <a:latin typeface="Times New Roman" charset="0"/>
                <a:sym typeface="Wingdings" charset="2"/>
              </a:rPr>
              <a:t> </a:t>
            </a:r>
            <a:r>
              <a:rPr lang="en-US" sz="3200" i="1" dirty="0" err="1">
                <a:latin typeface="Times New Roman" charset="0"/>
              </a:rPr>
              <a:t>p</a:t>
            </a:r>
            <a:r>
              <a:rPr lang="en-US" sz="3200" i="1" baseline="-25000" dirty="0" err="1">
                <a:latin typeface="Times New Roman" charset="0"/>
              </a:rPr>
              <a:t>tot</a:t>
            </a:r>
            <a:r>
              <a:rPr lang="en-US" sz="3200" i="1" baseline="-25000" dirty="0">
                <a:latin typeface="Times New Roman" charset="0"/>
              </a:rPr>
              <a:t> , before </a:t>
            </a:r>
            <a:r>
              <a:rPr lang="en-US" sz="3200" i="1" dirty="0">
                <a:latin typeface="Times New Roman" charset="0"/>
              </a:rPr>
              <a:t>= </a:t>
            </a:r>
            <a:r>
              <a:rPr lang="en-US" sz="3200" i="1" dirty="0" err="1">
                <a:latin typeface="Times New Roman" charset="0"/>
              </a:rPr>
              <a:t>p</a:t>
            </a:r>
            <a:r>
              <a:rPr lang="en-US" sz="3200" i="1" baseline="-25000" dirty="0" err="1">
                <a:latin typeface="Times New Roman" charset="0"/>
              </a:rPr>
              <a:t>tot</a:t>
            </a:r>
            <a:r>
              <a:rPr lang="en-US" sz="3200" i="1" baseline="-25000" dirty="0">
                <a:latin typeface="Times New Roman" charset="0"/>
              </a:rPr>
              <a:t>, after</a:t>
            </a:r>
            <a:endParaRPr lang="en-US" sz="3200" i="1" dirty="0">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7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71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71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71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7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153" grpId="0"/>
      <p:bldP spid="387154" grpId="0"/>
      <p:bldP spid="387155" grpId="0"/>
      <p:bldP spid="387156" grpId="0"/>
      <p:bldP spid="387157"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11671</TotalTime>
  <Words>3438</Words>
  <Application>Microsoft Macintosh PowerPoint</Application>
  <PresentationFormat>On-screen Show (4:3)</PresentationFormat>
  <Paragraphs>518</Paragraphs>
  <Slides>53</Slides>
  <Notes>11</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53</vt:i4>
      </vt:variant>
    </vt:vector>
  </HeadingPairs>
  <TitlesOfParts>
    <vt:vector size="56" baseType="lpstr">
      <vt:lpstr>Default Design</vt:lpstr>
      <vt:lpstr>Equation</vt:lpstr>
      <vt:lpstr>MathType 6.0 Equation</vt:lpstr>
      <vt:lpstr>Slide 1</vt:lpstr>
      <vt:lpstr>Slide 2</vt:lpstr>
      <vt:lpstr>Lorentz Transformations</vt:lpstr>
      <vt:lpstr>Hint: Use the following frames:</vt:lpstr>
      <vt:lpstr>Hint: Use the following systems:</vt:lpstr>
      <vt:lpstr>Slide 6</vt:lpstr>
      <vt:lpstr>Momentum</vt:lpstr>
      <vt:lpstr>Conservation of Momentum</vt:lpstr>
      <vt:lpstr>Classical Momentum</vt:lpstr>
      <vt:lpstr>Galileo (classical):</vt:lpstr>
      <vt:lpstr>Velocity Transformation (3D)</vt:lpstr>
      <vt:lpstr>Lorentz Transformation</vt:lpstr>
      <vt:lpstr>Slide 13</vt:lpstr>
      <vt:lpstr>Relativistic Momentum</vt:lpstr>
      <vt:lpstr>Relativistic Momentum</vt:lpstr>
      <vt:lpstr>Classical vs. Relativistic Momentum</vt:lpstr>
      <vt:lpstr>Relativistic Momentum</vt:lpstr>
      <vt:lpstr>Relativistic Force</vt:lpstr>
      <vt:lpstr>Relativistic Force</vt:lpstr>
      <vt:lpstr>Example: Relativistic force (cont.)</vt:lpstr>
      <vt:lpstr>Energy</vt:lpstr>
      <vt:lpstr>Kinetic Energy</vt:lpstr>
      <vt:lpstr>Relativistic Kinetic Energy</vt:lpstr>
      <vt:lpstr>Total Energy</vt:lpstr>
      <vt:lpstr>Rest Energy</vt:lpstr>
      <vt:lpstr>Slide 26</vt:lpstr>
      <vt:lpstr>Equivalence of Mass and Energy</vt:lpstr>
      <vt:lpstr>Equivalence of Mass and Energy</vt:lpstr>
      <vt:lpstr>Example:      Rest energy of an object with 1kg</vt:lpstr>
      <vt:lpstr>How does nuclear power work?</vt:lpstr>
      <vt:lpstr>Slide 31</vt:lpstr>
      <vt:lpstr>Or in terms of Mass per nucleon</vt:lpstr>
      <vt:lpstr>Definitions:</vt:lpstr>
      <vt:lpstr>Important Relation</vt:lpstr>
      <vt:lpstr>Electromagnetic Waves</vt:lpstr>
      <vt:lpstr>How do you generate light (electromagnetic radiation)?</vt:lpstr>
      <vt:lpstr>Slide 37</vt:lpstr>
      <vt:lpstr>Light is a wave: Two slit interference</vt:lpstr>
      <vt:lpstr>Slide 39</vt:lpstr>
      <vt:lpstr>Are they in phase? What’s the difference in path?</vt:lpstr>
      <vt:lpstr>Electromagnetic waves carry energy</vt:lpstr>
      <vt:lpstr>Slide 42</vt:lpstr>
      <vt:lpstr>Slide 43</vt:lpstr>
      <vt:lpstr>What exactly did we do during the last couple weeks?</vt:lpstr>
      <vt:lpstr>Einstein’s  Postulate of Relativity</vt:lpstr>
      <vt:lpstr>Velocity Transformation  (a consequence of the Lorentz transformation)</vt:lpstr>
      <vt:lpstr>Proper Time</vt:lpstr>
      <vt:lpstr>Proper Length</vt:lpstr>
      <vt:lpstr>Spacetime Interval</vt:lpstr>
      <vt:lpstr>Slide 50</vt:lpstr>
      <vt:lpstr>Example from previous exam</vt:lpstr>
      <vt:lpstr>Velocity transformation</vt:lpstr>
      <vt:lpstr>Velocity transformation</vt:lpstr>
    </vt:vector>
  </TitlesOfParts>
  <Company>JILA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Bohn</dc:creator>
  <cp:lastModifiedBy>Zombie</cp:lastModifiedBy>
  <cp:revision>471</cp:revision>
  <dcterms:created xsi:type="dcterms:W3CDTF">2011-02-03T14:58:42Z</dcterms:created>
  <dcterms:modified xsi:type="dcterms:W3CDTF">2011-02-03T19:30:01Z</dcterms:modified>
</cp:coreProperties>
</file>